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oleObject"/>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8.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tags/tag19.xml" ContentType="application/vnd.openxmlformats-officedocument.presentationml.tags+xml"/>
  <Override PartName="/ppt/notesSlides/notesSlide10.xml" ContentType="application/vnd.openxmlformats-officedocument.presentationml.notesSlide+xml"/>
  <Override PartName="/ppt/tags/tag20.xml" ContentType="application/vnd.openxmlformats-officedocument.presentationml.tags+xml"/>
  <Override PartName="/ppt/notesSlides/notesSlide11.xml" ContentType="application/vnd.openxmlformats-officedocument.presentationml.notesSlide+xml"/>
  <Override PartName="/ppt/tags/tag21.xml" ContentType="application/vnd.openxmlformats-officedocument.presentationml.tags+xml"/>
  <Override PartName="/ppt/notesSlides/notesSlide12.xml" ContentType="application/vnd.openxmlformats-officedocument.presentationml.notesSlide+xml"/>
  <Override PartName="/ppt/tags/tag22.xml" ContentType="application/vnd.openxmlformats-officedocument.presentationml.tags+xml"/>
  <Override PartName="/ppt/notesSlides/notesSlide13.xml" ContentType="application/vnd.openxmlformats-officedocument.presentationml.notesSlide+xml"/>
  <Override PartName="/ppt/tags/tag23.xml" ContentType="application/vnd.openxmlformats-officedocument.presentationml.tags+xml"/>
  <Override PartName="/ppt/notesSlides/notesSlide14.xml" ContentType="application/vnd.openxmlformats-officedocument.presentationml.notesSlide+xml"/>
  <Override PartName="/ppt/tags/tag24.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5.xml" ContentType="application/vnd.openxmlformats-officedocument.presentationml.tags+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84" r:id="rId1"/>
    <p:sldMasterId id="2147483887" r:id="rId2"/>
    <p:sldMasterId id="2147483899" r:id="rId3"/>
  </p:sldMasterIdLst>
  <p:notesMasterIdLst>
    <p:notesMasterId r:id="rId28"/>
  </p:notesMasterIdLst>
  <p:handoutMasterIdLst>
    <p:handoutMasterId r:id="rId29"/>
  </p:handoutMasterIdLst>
  <p:sldIdLst>
    <p:sldId id="438" r:id="rId4"/>
    <p:sldId id="439" r:id="rId5"/>
    <p:sldId id="440" r:id="rId6"/>
    <p:sldId id="370" r:id="rId7"/>
    <p:sldId id="433" r:id="rId8"/>
    <p:sldId id="407" r:id="rId9"/>
    <p:sldId id="408" r:id="rId10"/>
    <p:sldId id="434" r:id="rId11"/>
    <p:sldId id="410" r:id="rId12"/>
    <p:sldId id="435" r:id="rId13"/>
    <p:sldId id="415" r:id="rId14"/>
    <p:sldId id="388" r:id="rId15"/>
    <p:sldId id="357" r:id="rId16"/>
    <p:sldId id="362" r:id="rId17"/>
    <p:sldId id="413" r:id="rId18"/>
    <p:sldId id="436" r:id="rId19"/>
    <p:sldId id="437" r:id="rId20"/>
    <p:sldId id="426" r:id="rId21"/>
    <p:sldId id="424" r:id="rId22"/>
    <p:sldId id="366" r:id="rId23"/>
    <p:sldId id="363" r:id="rId24"/>
    <p:sldId id="414" r:id="rId25"/>
    <p:sldId id="430" r:id="rId26"/>
    <p:sldId id="358" r:id="rId27"/>
  </p:sldIdLst>
  <p:sldSz cx="9144000" cy="6858000" type="screen4x3"/>
  <p:notesSz cx="7315200" cy="9601200"/>
  <p:custDataLst>
    <p:tags r:id="rId30"/>
  </p:custDataLst>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CCECFF"/>
    <a:srgbClr val="FFFFCC"/>
    <a:srgbClr val="FF0000"/>
    <a:srgbClr val="EAEAEA"/>
    <a:srgbClr val="FFFF99"/>
    <a:srgbClr val="99FF99"/>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79" autoAdjust="0"/>
    <p:restoredTop sz="58548" autoAdjust="0"/>
  </p:normalViewPr>
  <p:slideViewPr>
    <p:cSldViewPr snapToGrid="0">
      <p:cViewPr varScale="1">
        <p:scale>
          <a:sx n="80" d="100"/>
          <a:sy n="80" d="100"/>
        </p:scale>
        <p:origin x="2560"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32" d="100"/>
          <a:sy n="132" d="100"/>
        </p:scale>
        <p:origin x="-4548"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notesMaster" Target="notesMasters/notesMaster1.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30" Type="http://schemas.openxmlformats.org/officeDocument/2006/relationships/tags" Target="tags/tag1.xml"/><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6.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r>
            <a:rPr lang="en-US" sz="2400" dirty="0" smtClean="0">
              <a:solidFill>
                <a:srgbClr val="FF0000"/>
              </a:solidFill>
              <a:latin typeface="Arial"/>
              <a:cs typeface="Arial"/>
            </a:rPr>
            <a:t>Assets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pPr algn="l"/>
          <a:r>
            <a:rPr lang="en-US" dirty="0" smtClean="0">
              <a:latin typeface="Arial"/>
              <a:cs typeface="Arial"/>
            </a:rPr>
            <a:t>Sizing: What should overall capacity be?</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pPr algn="l"/>
          <a:r>
            <a:rPr lang="en-US" dirty="0" smtClean="0">
              <a:latin typeface="Arial"/>
              <a:cs typeface="Arial"/>
            </a:rPr>
            <a:t>Type: What kind of assets are best? </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pPr algn="l"/>
          <a:r>
            <a:rPr lang="en-US" dirty="0" smtClean="0">
              <a:latin typeface="Arial"/>
              <a:cs typeface="Arial"/>
            </a:rPr>
            <a:t>Timing: When expand or contract capacity?</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pPr algn="l"/>
          <a:r>
            <a:rPr lang="en-US" dirty="0" smtClean="0">
              <a:latin typeface="Arial"/>
              <a:cs typeface="Arial"/>
            </a:rPr>
            <a:t>Location: Where locate assets? </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ScaleX="416284" custScaleY="87158"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custScaleX="439340">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custScaleX="42234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custScaleX="365741">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1" destOrd="0" parTransId="{0F9C6387-CD5C-7749-833F-050223EE49AD}" sibTransId="{DC4EE291-F4A9-AA4C-AE19-F18867FDE9C3}"/>
    <dgm:cxn modelId="{4CB4C9FB-54D3-034D-B4AE-DF5A31CBE3B4}" type="presOf" srcId="{4B9F5014-71E0-EB4C-866C-E60F1A445CE4}" destId="{FF0311D4-0090-8D49-BB17-7957B401B1CB}" srcOrd="0" destOrd="0" presId="urn:microsoft.com/office/officeart/2005/8/layout/hierarchy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3B21FCA2-65C8-F149-A28A-B7E3F4EFC569}" type="presOf" srcId="{A6050017-4627-1046-91F9-BE61E63E2B87}" destId="{73923B88-FA0D-E446-B111-E3391D8B830D}" srcOrd="1" destOrd="0" presId="urn:microsoft.com/office/officeart/2005/8/layout/hierarchy3"/>
    <dgm:cxn modelId="{71EE90CC-C242-0748-9141-218C5F39DF02}" type="presOf" srcId="{0F9C6387-CD5C-7749-833F-050223EE49AD}" destId="{F0A8EC69-BB29-F24E-8EEB-C8D77A64F0DD}" srcOrd="0" destOrd="0" presId="urn:microsoft.com/office/officeart/2005/8/layout/hierarchy3"/>
    <dgm:cxn modelId="{3B737988-263E-D849-A30C-51796AF44C9B}" type="presOf" srcId="{63D2F082-266F-184D-A49D-358C5183BC8A}" destId="{1FFFC7EC-A81F-AA48-B99B-CA28E75B3E13}" srcOrd="0" destOrd="0" presId="urn:microsoft.com/office/officeart/2005/8/layout/hierarchy3"/>
    <dgm:cxn modelId="{657698E4-B24E-7849-9D47-CBB3A003B6B1}" type="presOf" srcId="{74D98060-DF5B-0E42-8AFD-16543B12F129}" destId="{C6218F86-024F-4948-9A71-07873295F8F7}" srcOrd="0" destOrd="0" presId="urn:microsoft.com/office/officeart/2005/8/layout/hierarchy3"/>
    <dgm:cxn modelId="{DE26B9FA-52D8-1041-8810-830625BD2F73}" type="presOf" srcId="{0B54B403-BB53-A345-8D96-7DE1B368B6C4}" destId="{A7080424-24AB-FB49-802F-0652DA834566}" srcOrd="0" destOrd="0" presId="urn:microsoft.com/office/officeart/2005/8/layout/hierarchy3"/>
    <dgm:cxn modelId="{0960418E-AE8F-A842-952D-A3A46FB0BC3D}" type="presOf" srcId="{57F3D74B-0913-F448-8EB1-4139BD6FBB08}" destId="{D1854B1F-16F4-2D49-B757-F5D3344522C3}" srcOrd="0"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8C952720-1459-0C45-9BE0-07A3D9792BB3}" type="presOf" srcId="{A754A459-373A-914C-A914-4E10C1F4C92F}" destId="{5218F9E1-55F7-FC40-8950-10BC2CAE1DFB}"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49F2783E-EF2F-3743-82E1-59F087E10BEA}" type="presOf" srcId="{8100DE8C-7478-8D4D-B3B6-619586BA7F36}" destId="{3A427E2D-A230-1647-8183-F69FAEDA4286}" srcOrd="0" destOrd="0" presId="urn:microsoft.com/office/officeart/2005/8/layout/hierarchy3"/>
    <dgm:cxn modelId="{065E4C75-0779-A94F-9690-FFDE74E4D032}" type="presOf" srcId="{D44F716C-3FDC-8643-A020-DD3109D26B65}" destId="{E34A735B-C5BC-334C-B04C-4D409F37EE4C}" srcOrd="0" destOrd="0" presId="urn:microsoft.com/office/officeart/2005/8/layout/hierarchy3"/>
    <dgm:cxn modelId="{19D4618F-C2D4-3443-BF38-C77A966F32A0}" type="presOf" srcId="{A6050017-4627-1046-91F9-BE61E63E2B87}" destId="{B2A598CA-E01C-EA4D-AF57-58AA130F86BB}" srcOrd="0" destOrd="0" presId="urn:microsoft.com/office/officeart/2005/8/layout/hierarchy3"/>
    <dgm:cxn modelId="{309FF2F3-00EC-D74C-928F-4F4655185C56}" type="presParOf" srcId="{5218F9E1-55F7-FC40-8950-10BC2CAE1DFB}" destId="{13BB28D3-3859-6A46-878D-956473BB375A}" srcOrd="0" destOrd="0" presId="urn:microsoft.com/office/officeart/2005/8/layout/hierarchy3"/>
    <dgm:cxn modelId="{97B8F7E9-1696-1447-B2A2-9D0C35227317}" type="presParOf" srcId="{13BB28D3-3859-6A46-878D-956473BB375A}" destId="{AA394669-19B6-2A4A-9707-CED23257B1DC}" srcOrd="0" destOrd="0" presId="urn:microsoft.com/office/officeart/2005/8/layout/hierarchy3"/>
    <dgm:cxn modelId="{8E67506A-E278-474D-A42B-E87D0F5E8C84}" type="presParOf" srcId="{AA394669-19B6-2A4A-9707-CED23257B1DC}" destId="{B2A598CA-E01C-EA4D-AF57-58AA130F86BB}" srcOrd="0" destOrd="0" presId="urn:microsoft.com/office/officeart/2005/8/layout/hierarchy3"/>
    <dgm:cxn modelId="{65A6884E-D7A3-D341-9BD8-BE77E6724F90}" type="presParOf" srcId="{AA394669-19B6-2A4A-9707-CED23257B1DC}" destId="{73923B88-FA0D-E446-B111-E3391D8B830D}" srcOrd="1" destOrd="0" presId="urn:microsoft.com/office/officeart/2005/8/layout/hierarchy3"/>
    <dgm:cxn modelId="{9A84567C-FA5F-E241-9521-BEFC46F00584}" type="presParOf" srcId="{13BB28D3-3859-6A46-878D-956473BB375A}" destId="{048CFE8E-233E-9C40-B940-5E1A11DB1958}" srcOrd="1" destOrd="0" presId="urn:microsoft.com/office/officeart/2005/8/layout/hierarchy3"/>
    <dgm:cxn modelId="{84B76B5D-BB5B-EC40-9870-E5EC57090AE6}" type="presParOf" srcId="{048CFE8E-233E-9C40-B940-5E1A11DB1958}" destId="{A7080424-24AB-FB49-802F-0652DA834566}" srcOrd="0" destOrd="0" presId="urn:microsoft.com/office/officeart/2005/8/layout/hierarchy3"/>
    <dgm:cxn modelId="{7DF8D43D-78C7-3949-AA10-C71532F0EC79}" type="presParOf" srcId="{048CFE8E-233E-9C40-B940-5E1A11DB1958}" destId="{E34A735B-C5BC-334C-B04C-4D409F37EE4C}" srcOrd="1" destOrd="0" presId="urn:microsoft.com/office/officeart/2005/8/layout/hierarchy3"/>
    <dgm:cxn modelId="{89D04D84-14D4-AA40-B66F-A9D277290207}" type="presParOf" srcId="{048CFE8E-233E-9C40-B940-5E1A11DB1958}" destId="{F0A8EC69-BB29-F24E-8EEB-C8D77A64F0DD}" srcOrd="2" destOrd="0" presId="urn:microsoft.com/office/officeart/2005/8/layout/hierarchy3"/>
    <dgm:cxn modelId="{AA8AF04A-4425-B549-A1AD-EF97C94B8DE1}" type="presParOf" srcId="{048CFE8E-233E-9C40-B940-5E1A11DB1958}" destId="{3A427E2D-A230-1647-8183-F69FAEDA4286}" srcOrd="3" destOrd="0" presId="urn:microsoft.com/office/officeart/2005/8/layout/hierarchy3"/>
    <dgm:cxn modelId="{56BD553E-FF36-AA47-9757-0A012DDA21BE}" type="presParOf" srcId="{048CFE8E-233E-9C40-B940-5E1A11DB1958}" destId="{FF0311D4-0090-8D49-BB17-7957B401B1CB}" srcOrd="4" destOrd="0" presId="urn:microsoft.com/office/officeart/2005/8/layout/hierarchy3"/>
    <dgm:cxn modelId="{CFBB3B37-0D53-8348-B4C8-99E128AA4946}" type="presParOf" srcId="{048CFE8E-233E-9C40-B940-5E1A11DB1958}" destId="{1FFFC7EC-A81F-AA48-B99B-CA28E75B3E13}" srcOrd="5" destOrd="0" presId="urn:microsoft.com/office/officeart/2005/8/layout/hierarchy3"/>
    <dgm:cxn modelId="{F1A8E471-B0A4-4B47-87B1-565A6472BEEE}" type="presParOf" srcId="{048CFE8E-233E-9C40-B940-5E1A11DB1958}" destId="{C6218F86-024F-4948-9A71-07873295F8F7}" srcOrd="6" destOrd="0" presId="urn:microsoft.com/office/officeart/2005/8/layout/hierarchy3"/>
    <dgm:cxn modelId="{B17B9487-6D75-604B-8D62-67F4F7701AC1}"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D3DE44FA-10E7-F046-86D1-CADEC74FA151}" srcId="{B21C862C-BCF1-F544-BD07-29CD2C2ABB4C}" destId="{D407CFE4-E8FB-E245-AFDB-410BA6680B55}" srcOrd="3" destOrd="0" parTransId="{63A5B640-28A9-4245-A4B1-847B36561837}" sibTransId="{9E24F64D-6F4B-104E-AFE9-474A52F929E9}"/>
    <dgm:cxn modelId="{59797E0E-2A46-744F-A77F-E6129F63E65F}" type="presOf" srcId="{B21C862C-BCF1-F544-BD07-29CD2C2ABB4C}" destId="{53655511-3EA9-E24B-ADA6-7E53EB5D5B44}"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E3421309-609A-8243-8964-F8FFE93EB6EC}" type="presOf" srcId="{D407CFE4-E8FB-E245-AFDB-410BA6680B55}" destId="{8550BC7D-E478-6C47-BCD8-EB8C32D6A82C}"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28434F0E-9136-0244-A6DA-885768EF46BA}" type="presOf" srcId="{E5FC7AF9-8C95-6A4C-A8DE-6C8A4D1F9430}" destId="{8C6BBD0A-341D-F448-AE4B-11C0CE9949B8}" srcOrd="0" destOrd="0" presId="urn:microsoft.com/office/officeart/2005/8/layout/equation1"/>
    <dgm:cxn modelId="{99BE339B-7602-9740-A0A3-278BBC3BCEC0}" type="presOf" srcId="{F32F0913-A3AF-1446-B5C2-B320E756F7AD}" destId="{43B7E150-48FC-BF4A-9779-A59569998339}" srcOrd="0" destOrd="0" presId="urn:microsoft.com/office/officeart/2005/8/layout/equation1"/>
    <dgm:cxn modelId="{C76F4DD3-DA91-AE42-B227-351BC76C6680}" type="presOf" srcId="{C17C9D10-EE76-7640-A94C-D94C87A3F6C3}" destId="{A9C6362F-FD2C-A44B-8412-4E042722523A}" srcOrd="0" destOrd="0" presId="urn:microsoft.com/office/officeart/2005/8/layout/equation1"/>
    <dgm:cxn modelId="{7AD56560-DE53-A44F-ABD5-FFB580FF5698}" type="presOf" srcId="{183C4D7A-51E5-9D4A-8722-B033BB650077}" destId="{A2D8B243-9861-CB4C-9DC9-4D3970B797C1}" srcOrd="0" destOrd="0" presId="urn:microsoft.com/office/officeart/2005/8/layout/equation1"/>
    <dgm:cxn modelId="{43FAD62A-F28A-4F4A-AFF1-0FA43AA01A86}" type="presOf" srcId="{76B5C694-B853-0246-BCA0-5E7F2433D535}" destId="{0472C170-12DA-B143-AD1C-711D1168B5FF}" srcOrd="0" destOrd="0" presId="urn:microsoft.com/office/officeart/2005/8/layout/equation1"/>
    <dgm:cxn modelId="{9A88B15A-5286-9446-8FD6-75A298DDA6E0}" type="presOf" srcId="{BE52F91F-FC70-D84E-8B56-57DD33F1959A}" destId="{FB9B2694-C9DD-5F41-AEF5-FE06D207342C}"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42A3F325-707E-F049-8211-820F88A04970}" type="presParOf" srcId="{53655511-3EA9-E24B-ADA6-7E53EB5D5B44}" destId="{0472C170-12DA-B143-AD1C-711D1168B5FF}" srcOrd="0" destOrd="0" presId="urn:microsoft.com/office/officeart/2005/8/layout/equation1"/>
    <dgm:cxn modelId="{0C4C26A6-0D32-364A-BFA9-44112624F9F8}" type="presParOf" srcId="{53655511-3EA9-E24B-ADA6-7E53EB5D5B44}" destId="{0A08B234-ABF7-DB43-A58C-B3C0794EAE49}" srcOrd="1" destOrd="0" presId="urn:microsoft.com/office/officeart/2005/8/layout/equation1"/>
    <dgm:cxn modelId="{E9AF120D-EB2F-604E-962E-FB7676C62C21}" type="presParOf" srcId="{53655511-3EA9-E24B-ADA6-7E53EB5D5B44}" destId="{A2D8B243-9861-CB4C-9DC9-4D3970B797C1}" srcOrd="2" destOrd="0" presId="urn:microsoft.com/office/officeart/2005/8/layout/equation1"/>
    <dgm:cxn modelId="{7990C8B1-6CDC-F649-B8BB-D211C72C68D8}" type="presParOf" srcId="{53655511-3EA9-E24B-ADA6-7E53EB5D5B44}" destId="{EDB500EE-8294-3F4B-8417-8BE8023C1D35}" srcOrd="3" destOrd="0" presId="urn:microsoft.com/office/officeart/2005/8/layout/equation1"/>
    <dgm:cxn modelId="{82851BBA-A9E6-AD44-8491-DAAAA72971AB}" type="presParOf" srcId="{53655511-3EA9-E24B-ADA6-7E53EB5D5B44}" destId="{A9C6362F-FD2C-A44B-8412-4E042722523A}" srcOrd="4" destOrd="0" presId="urn:microsoft.com/office/officeart/2005/8/layout/equation1"/>
    <dgm:cxn modelId="{A2290EE6-87E9-A840-81C5-8B7A9CD9DEB6}" type="presParOf" srcId="{53655511-3EA9-E24B-ADA6-7E53EB5D5B44}" destId="{1D85500E-2E82-6A4A-91EE-9AF48FEC6C45}" srcOrd="5" destOrd="0" presId="urn:microsoft.com/office/officeart/2005/8/layout/equation1"/>
    <dgm:cxn modelId="{5B467AE3-17D3-5042-A85D-9535FFD76050}" type="presParOf" srcId="{53655511-3EA9-E24B-ADA6-7E53EB5D5B44}" destId="{43B7E150-48FC-BF4A-9779-A59569998339}" srcOrd="6" destOrd="0" presId="urn:microsoft.com/office/officeart/2005/8/layout/equation1"/>
    <dgm:cxn modelId="{375F428D-8C27-CF4D-8D2D-1290CD65E9AC}" type="presParOf" srcId="{53655511-3EA9-E24B-ADA6-7E53EB5D5B44}" destId="{88E048A8-2DA0-7B47-9D5D-4C623211681A}" srcOrd="7" destOrd="0" presId="urn:microsoft.com/office/officeart/2005/8/layout/equation1"/>
    <dgm:cxn modelId="{2589A298-7466-FB4F-AF58-181A58F88C9E}" type="presParOf" srcId="{53655511-3EA9-E24B-ADA6-7E53EB5D5B44}" destId="{8C6BBD0A-341D-F448-AE4B-11C0CE9949B8}" srcOrd="8" destOrd="0" presId="urn:microsoft.com/office/officeart/2005/8/layout/equation1"/>
    <dgm:cxn modelId="{5FF1635E-F228-0444-B8E4-1EA9EB54FFF3}" type="presParOf" srcId="{53655511-3EA9-E24B-ADA6-7E53EB5D5B44}" destId="{73DEAC19-71FE-434C-B8AB-5F6FDE04D5DA}" srcOrd="9" destOrd="0" presId="urn:microsoft.com/office/officeart/2005/8/layout/equation1"/>
    <dgm:cxn modelId="{ACE85A8D-5F71-1547-B472-740841D9BE51}" type="presParOf" srcId="{53655511-3EA9-E24B-ADA6-7E53EB5D5B44}" destId="{FB9B2694-C9DD-5F41-AEF5-FE06D207342C}" srcOrd="10" destOrd="0" presId="urn:microsoft.com/office/officeart/2005/8/layout/equation1"/>
    <dgm:cxn modelId="{A54A951D-718C-9F46-9964-43D3B7B19AE5}" type="presParOf" srcId="{53655511-3EA9-E24B-ADA6-7E53EB5D5B44}" destId="{ABE3BCDB-6BFB-044A-9A25-2B53D8273D94}" srcOrd="11" destOrd="0" presId="urn:microsoft.com/office/officeart/2005/8/layout/equation1"/>
    <dgm:cxn modelId="{C516BE52-2AFE-0E44-801A-686DDA21953A}"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116083"/>
          <a:ext cx="1173842" cy="586921"/>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Assets</a:t>
          </a:r>
          <a:endParaRPr lang="en-US" sz="2400" kern="1200" dirty="0">
            <a:solidFill>
              <a:srgbClr val="FF0000"/>
            </a:solidFill>
            <a:latin typeface="Arial"/>
            <a:cs typeface="Arial"/>
          </a:endParaRPr>
        </a:p>
      </dsp:txBody>
      <dsp:txXfrm>
        <a:off x="17190" y="133273"/>
        <a:ext cx="1139462" cy="552541"/>
      </dsp:txXfrm>
    </dsp:sp>
    <dsp:sp modelId="{A7080424-24AB-FB49-802F-0652DA834566}">
      <dsp:nvSpPr>
        <dsp:cNvPr id="0" name=""/>
        <dsp:cNvSpPr/>
      </dsp:nvSpPr>
      <dsp:spPr>
        <a:xfrm>
          <a:off x="117384" y="703004"/>
          <a:ext cx="118651" cy="379151"/>
        </a:xfrm>
        <a:custGeom>
          <a:avLst/>
          <a:gdLst/>
          <a:ahLst/>
          <a:cxnLst/>
          <a:rect l="0" t="0" r="0" b="0"/>
          <a:pathLst>
            <a:path>
              <a:moveTo>
                <a:pt x="0" y="0"/>
              </a:moveTo>
              <a:lnTo>
                <a:pt x="0" y="379151"/>
              </a:lnTo>
              <a:lnTo>
                <a:pt x="118651" y="37915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236035" y="826381"/>
          <a:ext cx="3909215" cy="511548"/>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Sizing: What should overall capacity be?</a:t>
          </a:r>
          <a:endParaRPr lang="en-US" sz="1600" kern="1200" dirty="0">
            <a:latin typeface="Arial"/>
            <a:cs typeface="Arial"/>
          </a:endParaRPr>
        </a:p>
      </dsp:txBody>
      <dsp:txXfrm>
        <a:off x="251018" y="841364"/>
        <a:ext cx="3879249" cy="481582"/>
      </dsp:txXfrm>
    </dsp:sp>
    <dsp:sp modelId="{F0A8EC69-BB29-F24E-8EEB-C8D77A64F0DD}">
      <dsp:nvSpPr>
        <dsp:cNvPr id="0" name=""/>
        <dsp:cNvSpPr/>
      </dsp:nvSpPr>
      <dsp:spPr>
        <a:xfrm>
          <a:off x="117384" y="703004"/>
          <a:ext cx="118651" cy="1062709"/>
        </a:xfrm>
        <a:custGeom>
          <a:avLst/>
          <a:gdLst/>
          <a:ahLst/>
          <a:cxnLst/>
          <a:rect l="0" t="0" r="0" b="0"/>
          <a:pathLst>
            <a:path>
              <a:moveTo>
                <a:pt x="0" y="0"/>
              </a:moveTo>
              <a:lnTo>
                <a:pt x="0" y="1062709"/>
              </a:lnTo>
              <a:lnTo>
                <a:pt x="118651" y="106270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236035" y="1472253"/>
          <a:ext cx="4125728"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Timing: When expand or contract capacity?</a:t>
          </a:r>
          <a:endParaRPr lang="en-US" sz="1600" kern="1200" dirty="0">
            <a:latin typeface="Arial"/>
            <a:cs typeface="Arial"/>
          </a:endParaRPr>
        </a:p>
      </dsp:txBody>
      <dsp:txXfrm>
        <a:off x="253225" y="1489443"/>
        <a:ext cx="4091348" cy="552541"/>
      </dsp:txXfrm>
    </dsp:sp>
    <dsp:sp modelId="{FF0311D4-0090-8D49-BB17-7957B401B1CB}">
      <dsp:nvSpPr>
        <dsp:cNvPr id="0" name=""/>
        <dsp:cNvSpPr/>
      </dsp:nvSpPr>
      <dsp:spPr>
        <a:xfrm>
          <a:off x="117384" y="703004"/>
          <a:ext cx="118651" cy="1796361"/>
        </a:xfrm>
        <a:custGeom>
          <a:avLst/>
          <a:gdLst/>
          <a:ahLst/>
          <a:cxnLst/>
          <a:rect l="0" t="0" r="0" b="0"/>
          <a:pathLst>
            <a:path>
              <a:moveTo>
                <a:pt x="0" y="0"/>
              </a:moveTo>
              <a:lnTo>
                <a:pt x="0" y="1796361"/>
              </a:lnTo>
              <a:lnTo>
                <a:pt x="118651" y="179636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236035" y="2205904"/>
          <a:ext cx="3966123"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Type: What kind of assets are best? </a:t>
          </a:r>
          <a:endParaRPr lang="en-US" sz="1600" kern="1200" dirty="0">
            <a:latin typeface="Arial"/>
            <a:cs typeface="Arial"/>
          </a:endParaRPr>
        </a:p>
      </dsp:txBody>
      <dsp:txXfrm>
        <a:off x="253225" y="2223094"/>
        <a:ext cx="3931743" cy="552541"/>
      </dsp:txXfrm>
    </dsp:sp>
    <dsp:sp modelId="{C6218F86-024F-4948-9A71-07873295F8F7}">
      <dsp:nvSpPr>
        <dsp:cNvPr id="0" name=""/>
        <dsp:cNvSpPr/>
      </dsp:nvSpPr>
      <dsp:spPr>
        <a:xfrm>
          <a:off x="117384" y="703004"/>
          <a:ext cx="118651" cy="2530012"/>
        </a:xfrm>
        <a:custGeom>
          <a:avLst/>
          <a:gdLst/>
          <a:ahLst/>
          <a:cxnLst/>
          <a:rect l="0" t="0" r="0" b="0"/>
          <a:pathLst>
            <a:path>
              <a:moveTo>
                <a:pt x="0" y="0"/>
              </a:moveTo>
              <a:lnTo>
                <a:pt x="0" y="2530012"/>
              </a:lnTo>
              <a:lnTo>
                <a:pt x="118651" y="2530012"/>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236035" y="2939556"/>
          <a:ext cx="3434579"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Location: Where locate assets? </a:t>
          </a:r>
          <a:endParaRPr lang="en-US" sz="1600" kern="1200" dirty="0">
            <a:latin typeface="Arial"/>
            <a:cs typeface="Arial"/>
          </a:endParaRPr>
        </a:p>
      </dsp:txBody>
      <dsp:txXfrm>
        <a:off x="253225" y="2956746"/>
        <a:ext cx="3400199" cy="5525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411663" cy="396875"/>
          </a:xfrm>
          <a:prstGeom prst="rect">
            <a:avLst/>
          </a:prstGeom>
          <a:noFill/>
          <a:ln w="9525">
            <a:noFill/>
            <a:miter lim="800000"/>
            <a:headEnd/>
            <a:tailEnd/>
          </a:ln>
          <a:effectLst/>
        </p:spPr>
        <p:txBody>
          <a:bodyPr vert="horz" wrap="square" lIns="97219" tIns="48610" rIns="97219" bIns="48610" numCol="1" anchor="t" anchorCtr="0" compatLnSpc="1">
            <a:prstTxWarp prst="textNoShape">
              <a:avLst/>
            </a:prstTxWarp>
          </a:bodyPr>
          <a:lstStyle>
            <a:lvl1pPr defTabSz="974712" eaLnBrk="0" hangingPunct="0">
              <a:defRPr sz="900"/>
            </a:lvl1pPr>
          </a:lstStyle>
          <a:p>
            <a:pPr>
              <a:defRPr/>
            </a:pPr>
            <a:r>
              <a:rPr lang="en-US" dirty="0" smtClean="0"/>
              <a:t>Operations Strategy: </a:t>
            </a:r>
            <a:r>
              <a:rPr lang="en-US" dirty="0"/>
              <a:t>Capacity Sizing, Investment, and Expansion</a:t>
            </a:r>
          </a:p>
        </p:txBody>
      </p:sp>
      <p:sp>
        <p:nvSpPr>
          <p:cNvPr id="28676" name="Rectangle 4"/>
          <p:cNvSpPr>
            <a:spLocks noGrp="1" noChangeArrowheads="1"/>
          </p:cNvSpPr>
          <p:nvPr>
            <p:ph type="ftr" sz="quarter" idx="2"/>
          </p:nvPr>
        </p:nvSpPr>
        <p:spPr bwMode="auto">
          <a:xfrm>
            <a:off x="0" y="9266238"/>
            <a:ext cx="4411663" cy="334962"/>
          </a:xfrm>
          <a:prstGeom prst="rect">
            <a:avLst/>
          </a:prstGeom>
          <a:noFill/>
          <a:ln w="9525">
            <a:noFill/>
            <a:miter lim="800000"/>
            <a:headEnd/>
            <a:tailEnd/>
          </a:ln>
          <a:effectLst/>
        </p:spPr>
        <p:txBody>
          <a:bodyPr vert="horz" wrap="square" lIns="97219" tIns="48610" rIns="97219" bIns="48610" numCol="1" anchor="b" anchorCtr="0" compatLnSpc="1">
            <a:prstTxWarp prst="textNoShape">
              <a:avLst/>
            </a:prstTxWarp>
          </a:bodyPr>
          <a:lstStyle>
            <a:lvl1pPr defTabSz="974712" eaLnBrk="0" hangingPunct="0">
              <a:defRPr sz="900"/>
            </a:lvl1pPr>
          </a:lstStyle>
          <a:p>
            <a:pPr>
              <a:defRPr/>
            </a:pPr>
            <a:r>
              <a:rPr lang="en-US"/>
              <a:t>© Van Mieghem</a:t>
            </a:r>
          </a:p>
        </p:txBody>
      </p:sp>
    </p:spTree>
    <p:extLst>
      <p:ext uri="{BB962C8B-B14F-4D97-AF65-F5344CB8AC3E}">
        <p14:creationId xmlns:p14="http://schemas.microsoft.com/office/powerpoint/2010/main" val="5237340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334000" cy="190500"/>
          </a:xfrm>
          <a:prstGeom prst="rect">
            <a:avLst/>
          </a:prstGeom>
          <a:noFill/>
          <a:ln w="9525">
            <a:noFill/>
            <a:miter lim="800000"/>
            <a:headEnd/>
            <a:tailEnd/>
          </a:ln>
          <a:effectLst/>
        </p:spPr>
        <p:txBody>
          <a:bodyPr vert="horz" wrap="square" lIns="97219" tIns="48610" rIns="97219" bIns="48610" numCol="1" anchor="t" anchorCtr="0" compatLnSpc="1">
            <a:prstTxWarp prst="textNoShape">
              <a:avLst/>
            </a:prstTxWarp>
          </a:bodyPr>
          <a:lstStyle>
            <a:lvl1pPr defTabSz="974712" eaLnBrk="0" hangingPunct="0">
              <a:defRPr sz="800"/>
            </a:lvl1pPr>
          </a:lstStyle>
          <a:p>
            <a:pPr>
              <a:defRPr/>
            </a:pPr>
            <a:r>
              <a:rPr lang="en-US"/>
              <a:t>OPNS454 Week 3: Capacity Sizing, Investment, and Expansion</a:t>
            </a:r>
          </a:p>
        </p:txBody>
      </p:sp>
      <p:sp>
        <p:nvSpPr>
          <p:cNvPr id="4099" name="Rectangle 3"/>
          <p:cNvSpPr>
            <a:spLocks noGrp="1" noChangeArrowheads="1"/>
          </p:cNvSpPr>
          <p:nvPr>
            <p:ph type="dt" idx="1"/>
          </p:nvPr>
        </p:nvSpPr>
        <p:spPr bwMode="auto">
          <a:xfrm>
            <a:off x="6051550" y="0"/>
            <a:ext cx="1263650" cy="190500"/>
          </a:xfrm>
          <a:prstGeom prst="rect">
            <a:avLst/>
          </a:prstGeom>
          <a:noFill/>
          <a:ln w="9525">
            <a:noFill/>
            <a:miter lim="800000"/>
            <a:headEnd/>
            <a:tailEnd/>
          </a:ln>
          <a:effectLst/>
        </p:spPr>
        <p:txBody>
          <a:bodyPr vert="horz" wrap="square" lIns="97219" tIns="48610" rIns="97219" bIns="48610" numCol="1" anchor="t" anchorCtr="0" compatLnSpc="1">
            <a:prstTxWarp prst="textNoShape">
              <a:avLst/>
            </a:prstTxWarp>
          </a:bodyPr>
          <a:lstStyle>
            <a:lvl1pPr algn="r" defTabSz="974712" eaLnBrk="0" hangingPunct="0">
              <a:defRPr sz="800"/>
            </a:lvl1pPr>
          </a:lstStyle>
          <a:p>
            <a:pPr>
              <a:defRPr/>
            </a:pPr>
            <a:fld id="{864CCE21-EC21-4F9C-8638-C618C0F13ACE}" type="datetime1">
              <a:rPr lang="en-US"/>
              <a:pPr>
                <a:defRPr/>
              </a:pPr>
              <a:t>1/23/17</a:t>
            </a:fld>
            <a:endParaRPr lang="en-US"/>
          </a:p>
        </p:txBody>
      </p:sp>
      <p:sp>
        <p:nvSpPr>
          <p:cNvPr id="49156" name="Rectangle 4"/>
          <p:cNvSpPr>
            <a:spLocks noGrp="1" noRot="1" noChangeAspect="1" noChangeArrowheads="1" noTextEdit="1"/>
          </p:cNvSpPr>
          <p:nvPr>
            <p:ph type="sldImg" idx="2"/>
          </p:nvPr>
        </p:nvSpPr>
        <p:spPr bwMode="auto">
          <a:xfrm>
            <a:off x="1081088" y="223838"/>
            <a:ext cx="5156200" cy="3867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385764" y="4119564"/>
            <a:ext cx="6543675" cy="5253037"/>
          </a:xfrm>
          <a:prstGeom prst="rect">
            <a:avLst/>
          </a:prstGeom>
          <a:noFill/>
          <a:ln w="9525">
            <a:noFill/>
            <a:miter lim="800000"/>
            <a:headEnd/>
            <a:tailEnd/>
          </a:ln>
          <a:effectLst/>
        </p:spPr>
        <p:txBody>
          <a:bodyPr vert="horz" wrap="square" lIns="97219" tIns="48610" rIns="97219" bIns="4861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394825"/>
            <a:ext cx="3170238" cy="219075"/>
          </a:xfrm>
          <a:prstGeom prst="rect">
            <a:avLst/>
          </a:prstGeom>
          <a:noFill/>
          <a:ln w="9525">
            <a:noFill/>
            <a:miter lim="800000"/>
            <a:headEnd/>
            <a:tailEnd/>
          </a:ln>
          <a:effectLst/>
        </p:spPr>
        <p:txBody>
          <a:bodyPr vert="horz" wrap="square" lIns="97219" tIns="48610" rIns="97219" bIns="48610" numCol="1" anchor="b" anchorCtr="0" compatLnSpc="1">
            <a:prstTxWarp prst="textNoShape">
              <a:avLst/>
            </a:prstTxWarp>
          </a:bodyPr>
          <a:lstStyle>
            <a:lvl1pPr defTabSz="974712"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4144964" y="9394825"/>
            <a:ext cx="3170237" cy="219075"/>
          </a:xfrm>
          <a:prstGeom prst="rect">
            <a:avLst/>
          </a:prstGeom>
          <a:noFill/>
          <a:ln w="9525">
            <a:noFill/>
            <a:miter lim="800000"/>
            <a:headEnd/>
            <a:tailEnd/>
          </a:ln>
          <a:effectLst/>
        </p:spPr>
        <p:txBody>
          <a:bodyPr vert="horz" wrap="square" lIns="97219" tIns="48610" rIns="97219" bIns="48610" numCol="1" anchor="b" anchorCtr="0" compatLnSpc="1">
            <a:prstTxWarp prst="textNoShape">
              <a:avLst/>
            </a:prstTxWarp>
          </a:bodyPr>
          <a:lstStyle>
            <a:lvl1pPr algn="r" defTabSz="974712" eaLnBrk="0" hangingPunct="0">
              <a:defRPr sz="800"/>
            </a:lvl1pPr>
          </a:lstStyle>
          <a:p>
            <a:pPr>
              <a:defRPr/>
            </a:pPr>
            <a:fld id="{2C78D3E7-10DA-42F5-B19B-E1E198CA43FD}" type="slidenum">
              <a:rPr lang="en-US"/>
              <a:pPr>
                <a:defRPr/>
              </a:pPr>
              <a:t>‹#›</a:t>
            </a:fld>
            <a:endParaRPr lang="en-US"/>
          </a:p>
        </p:txBody>
      </p:sp>
    </p:spTree>
    <p:extLst>
      <p:ext uri="{BB962C8B-B14F-4D97-AF65-F5344CB8AC3E}">
        <p14:creationId xmlns:p14="http://schemas.microsoft.com/office/powerpoint/2010/main" val="69916076"/>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6499" name="Rectangle 6"/>
          <p:cNvSpPr>
            <a:spLocks noGrp="1" noChangeArrowheads="1"/>
          </p:cNvSpPr>
          <p:nvPr>
            <p:ph type="ftr" sz="quarter" idx="4"/>
          </p:nvPr>
        </p:nvSpPr>
        <p:spPr>
          <a:noFill/>
        </p:spPr>
        <p:txBody>
          <a:bodyPr/>
          <a:lstStyle/>
          <a:p>
            <a:pPr defTabSz="965200"/>
            <a:r>
              <a:rPr lang="en-US" smtClean="0"/>
              <a:t>© Van Mieghem</a:t>
            </a:r>
          </a:p>
        </p:txBody>
      </p:sp>
      <p:sp>
        <p:nvSpPr>
          <p:cNvPr id="106500" name="Rectangle 7"/>
          <p:cNvSpPr>
            <a:spLocks noGrp="1" noChangeArrowheads="1"/>
          </p:cNvSpPr>
          <p:nvPr>
            <p:ph type="sldNum" sz="quarter" idx="5"/>
          </p:nvPr>
        </p:nvSpPr>
        <p:spPr>
          <a:noFill/>
        </p:spPr>
        <p:txBody>
          <a:bodyPr/>
          <a:lstStyle/>
          <a:p>
            <a:pPr defTabSz="965200"/>
            <a:fld id="{BBACED97-12A4-42FC-A076-E85969C6F7B9}" type="slidenum">
              <a:rPr lang="en-US" smtClean="0"/>
              <a:pPr defTabSz="965200"/>
              <a:t>3</a:t>
            </a:fld>
            <a:endParaRPr lang="en-US" smtClean="0"/>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2185441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66563" name="Rectangle 3"/>
          <p:cNvSpPr>
            <a:spLocks noGrp="1" noChangeArrowheads="1"/>
          </p:cNvSpPr>
          <p:nvPr>
            <p:ph type="dt" sz="quarter" idx="1"/>
          </p:nvPr>
        </p:nvSpPr>
        <p:spPr>
          <a:noFill/>
        </p:spPr>
        <p:txBody>
          <a:bodyPr/>
          <a:lstStyle/>
          <a:p>
            <a:pPr defTabSz="974582"/>
            <a:fld id="{411980D7-A708-441D-8F6C-BD708395C543}" type="datetime1">
              <a:rPr lang="en-US" smtClean="0"/>
              <a:pPr defTabSz="974582"/>
              <a:t>1/23/17</a:t>
            </a:fld>
            <a:endParaRPr lang="en-US" dirty="0" smtClean="0"/>
          </a:p>
        </p:txBody>
      </p:sp>
      <p:sp>
        <p:nvSpPr>
          <p:cNvPr id="66564" name="Rectangle 6"/>
          <p:cNvSpPr>
            <a:spLocks noGrp="1" noChangeArrowheads="1"/>
          </p:cNvSpPr>
          <p:nvPr>
            <p:ph type="ftr" sz="quarter" idx="4"/>
          </p:nvPr>
        </p:nvSpPr>
        <p:spPr>
          <a:noFill/>
        </p:spPr>
        <p:txBody>
          <a:bodyPr/>
          <a:lstStyle/>
          <a:p>
            <a:pPr defTabSz="974582"/>
            <a:r>
              <a:rPr lang="en-US" dirty="0" smtClean="0"/>
              <a:t>© Van Mieghem</a:t>
            </a:r>
          </a:p>
        </p:txBody>
      </p:sp>
      <p:sp>
        <p:nvSpPr>
          <p:cNvPr id="66565" name="Rectangle 7"/>
          <p:cNvSpPr>
            <a:spLocks noGrp="1" noChangeArrowheads="1"/>
          </p:cNvSpPr>
          <p:nvPr>
            <p:ph type="sldNum" sz="quarter" idx="5"/>
          </p:nvPr>
        </p:nvSpPr>
        <p:spPr>
          <a:noFill/>
        </p:spPr>
        <p:txBody>
          <a:bodyPr/>
          <a:lstStyle/>
          <a:p>
            <a:pPr defTabSz="974582"/>
            <a:fld id="{7DE2FA91-3852-42EA-88D3-41F2341E0840}" type="slidenum">
              <a:rPr lang="en-US" smtClean="0"/>
              <a:pPr defTabSz="974582"/>
              <a:t>14</a:t>
            </a:fld>
            <a:endParaRPr lang="en-US" dirty="0" smtClean="0"/>
          </a:p>
        </p:txBody>
      </p:sp>
      <p:sp>
        <p:nvSpPr>
          <p:cNvPr id="66566" name="Rectangle 2"/>
          <p:cNvSpPr>
            <a:spLocks noGrp="1" noRot="1" noChangeAspect="1" noChangeArrowheads="1" noTextEdit="1"/>
          </p:cNvSpPr>
          <p:nvPr>
            <p:ph type="sldImg"/>
          </p:nvPr>
        </p:nvSpPr>
        <p:spPr>
          <a:ln/>
        </p:spPr>
      </p:sp>
      <p:sp>
        <p:nvSpPr>
          <p:cNvPr id="66567" name="Rectangle 3"/>
          <p:cNvSpPr>
            <a:spLocks noGrp="1" noChangeArrowheads="1"/>
          </p:cNvSpPr>
          <p:nvPr>
            <p:ph type="body" idx="1"/>
          </p:nvPr>
        </p:nvSpPr>
        <p:spPr>
          <a:noFill/>
          <a:ln/>
        </p:spPr>
        <p:txBody>
          <a:bodyPr/>
          <a:lstStyle/>
          <a:p>
            <a:pPr marL="196821" indent="-196821"/>
            <a:r>
              <a:rPr lang="en-US" dirty="0" smtClean="0"/>
              <a:t>Stress: </a:t>
            </a:r>
          </a:p>
          <a:p>
            <a:pPr marL="196821" indent="-196821">
              <a:buFontTx/>
              <a:buAutoNum type="arabicPeriod"/>
            </a:pPr>
            <a:r>
              <a:rPr lang="en-US" dirty="0" smtClean="0"/>
              <a:t>Do capture volatility somehow </a:t>
            </a:r>
          </a:p>
          <a:p>
            <a:pPr marL="196821" indent="-196821">
              <a:buFontTx/>
              <a:buAutoNum type="arabicPeriod"/>
            </a:pPr>
            <a:r>
              <a:rPr lang="en-US" dirty="0" smtClean="0"/>
              <a:t>Use same demand forecast to evaluate all 5 options! (</a:t>
            </a:r>
            <a:r>
              <a:rPr lang="en-US" i="1" dirty="0" smtClean="0"/>
              <a:t>unless you have a good story of why future demand depends on your capacity strategy chosen.)</a:t>
            </a:r>
            <a:r>
              <a:rPr lang="en-US" dirty="0" smtClean="0"/>
              <a:t> This means also using same time-horizon in NPV for all 5 options.</a:t>
            </a:r>
          </a:p>
          <a:p>
            <a:pPr marL="196821" indent="-196821">
              <a:buFontTx/>
              <a:buAutoNum type="arabicPeriod"/>
            </a:pPr>
            <a:r>
              <a:rPr lang="en-US" dirty="0" smtClean="0"/>
              <a:t>Time horizon should be more than 5 years, say 10, b/c o/w you don’t capture the upside of </a:t>
            </a:r>
            <a:r>
              <a:rPr lang="en-US" dirty="0" err="1" smtClean="0"/>
              <a:t>greenfield</a:t>
            </a:r>
            <a:r>
              <a:rPr lang="en-US" dirty="0" smtClean="0"/>
              <a:t> compared to </a:t>
            </a:r>
            <a:r>
              <a:rPr lang="en-US" dirty="0" err="1" smtClean="0"/>
              <a:t>brownfield</a:t>
            </a:r>
            <a:r>
              <a:rPr lang="en-US" dirty="0" smtClean="0"/>
              <a:t>. (it will take 5 years for </a:t>
            </a:r>
            <a:r>
              <a:rPr lang="en-US" dirty="0" err="1" smtClean="0"/>
              <a:t>brownfield</a:t>
            </a:r>
            <a:r>
              <a:rPr lang="en-US" dirty="0" smtClean="0"/>
              <a:t> to be fully utilized!)</a:t>
            </a:r>
          </a:p>
          <a:p>
            <a:pPr marL="196821" indent="-196821">
              <a:buFontTx/>
              <a:buAutoNum type="arabicPeriod"/>
            </a:pPr>
            <a:r>
              <a:rPr lang="en-US" dirty="0" smtClean="0"/>
              <a:t>CI is often forgotten…</a:t>
            </a:r>
          </a:p>
          <a:p>
            <a:pPr marL="196821" indent="-196821">
              <a:buFontTx/>
              <a:buAutoNum type="arabicPeriod"/>
            </a:pPr>
            <a:r>
              <a:rPr lang="en-US" i="1" dirty="0" smtClean="0"/>
              <a:t>How did you capture risk?</a:t>
            </a:r>
            <a:endParaRPr lang="en-US" dirty="0" smtClean="0"/>
          </a:p>
          <a:p>
            <a:pPr marL="1144420" lvl="2" indent="-196821">
              <a:buFontTx/>
              <a:buChar char="•"/>
            </a:pPr>
            <a:r>
              <a:rPr lang="en-US" dirty="0" smtClean="0"/>
              <a:t>Disaster scenario: require break-even</a:t>
            </a:r>
          </a:p>
          <a:p>
            <a:pPr marL="1144420" lvl="2" indent="-196821">
              <a:buFontTx/>
              <a:buChar char="•"/>
            </a:pPr>
            <a:r>
              <a:rPr lang="en-US" dirty="0" smtClean="0"/>
              <a:t>Maximize </a:t>
            </a:r>
            <a:r>
              <a:rPr lang="en-US" i="1" dirty="0" smtClean="0"/>
              <a:t>expected </a:t>
            </a:r>
            <a:r>
              <a:rPr lang="en-US" dirty="0" smtClean="0"/>
              <a:t>NPV</a:t>
            </a:r>
          </a:p>
          <a:p>
            <a:pPr marL="1144420" lvl="2" indent="-196821">
              <a:buFontTx/>
              <a:buChar char="•"/>
            </a:pPr>
            <a:r>
              <a:rPr lang="en-US" dirty="0" smtClean="0"/>
              <a:t>Consider option values of delaying/better information</a:t>
            </a:r>
            <a:endParaRPr lang="en-US" i="1" dirty="0" smtClean="0"/>
          </a:p>
          <a:p>
            <a:pPr marL="196821" indent="-196821"/>
            <a:endParaRPr lang="en-US" dirty="0" smtClean="0"/>
          </a:p>
        </p:txBody>
      </p:sp>
    </p:spTree>
    <p:extLst>
      <p:ext uri="{BB962C8B-B14F-4D97-AF65-F5344CB8AC3E}">
        <p14:creationId xmlns:p14="http://schemas.microsoft.com/office/powerpoint/2010/main" val="15575378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59395" name="Rectangle 3"/>
          <p:cNvSpPr>
            <a:spLocks noGrp="1" noChangeArrowheads="1"/>
          </p:cNvSpPr>
          <p:nvPr>
            <p:ph type="dt" sz="quarter" idx="1"/>
          </p:nvPr>
        </p:nvSpPr>
        <p:spPr>
          <a:noFill/>
        </p:spPr>
        <p:txBody>
          <a:bodyPr/>
          <a:lstStyle/>
          <a:p>
            <a:pPr defTabSz="974582"/>
            <a:fld id="{4AC48175-19CE-4895-B0F5-2A147E7927D0}" type="datetime1">
              <a:rPr lang="en-US" smtClean="0"/>
              <a:pPr defTabSz="974582"/>
              <a:t>1/23/17</a:t>
            </a:fld>
            <a:endParaRPr lang="en-US" dirty="0" smtClean="0"/>
          </a:p>
        </p:txBody>
      </p:sp>
      <p:sp>
        <p:nvSpPr>
          <p:cNvPr id="59396" name="Rectangle 6"/>
          <p:cNvSpPr>
            <a:spLocks noGrp="1" noChangeArrowheads="1"/>
          </p:cNvSpPr>
          <p:nvPr>
            <p:ph type="ftr" sz="quarter" idx="4"/>
          </p:nvPr>
        </p:nvSpPr>
        <p:spPr>
          <a:noFill/>
        </p:spPr>
        <p:txBody>
          <a:bodyPr/>
          <a:lstStyle/>
          <a:p>
            <a:pPr defTabSz="974582"/>
            <a:r>
              <a:rPr lang="en-US" dirty="0" smtClean="0"/>
              <a:t>© Van Mieghem</a:t>
            </a:r>
          </a:p>
        </p:txBody>
      </p:sp>
      <p:sp>
        <p:nvSpPr>
          <p:cNvPr id="59397" name="Rectangle 7"/>
          <p:cNvSpPr>
            <a:spLocks noGrp="1" noChangeArrowheads="1"/>
          </p:cNvSpPr>
          <p:nvPr>
            <p:ph type="sldNum" sz="quarter" idx="5"/>
          </p:nvPr>
        </p:nvSpPr>
        <p:spPr>
          <a:noFill/>
        </p:spPr>
        <p:txBody>
          <a:bodyPr/>
          <a:lstStyle/>
          <a:p>
            <a:pPr defTabSz="974582"/>
            <a:fld id="{BD74B2A7-67E7-4364-B8CA-35A036F37176}" type="slidenum">
              <a:rPr lang="en-US" smtClean="0"/>
              <a:pPr defTabSz="974582"/>
              <a:t>15</a:t>
            </a:fld>
            <a:endParaRPr lang="en-US" dirty="0" smtClean="0"/>
          </a:p>
        </p:txBody>
      </p:sp>
      <p:sp>
        <p:nvSpPr>
          <p:cNvPr id="59398" name="Rectangle 2"/>
          <p:cNvSpPr>
            <a:spLocks noGrp="1" noRot="1" noChangeAspect="1" noChangeArrowheads="1" noTextEdit="1"/>
          </p:cNvSpPr>
          <p:nvPr>
            <p:ph type="sldImg"/>
          </p:nvPr>
        </p:nvSpPr>
        <p:spPr>
          <a:ln/>
        </p:spPr>
      </p:sp>
      <p:sp>
        <p:nvSpPr>
          <p:cNvPr id="38919" name="Rectangle 3"/>
          <p:cNvSpPr>
            <a:spLocks noGrp="1" noChangeArrowheads="1"/>
          </p:cNvSpPr>
          <p:nvPr>
            <p:ph type="body" idx="1"/>
          </p:nvPr>
        </p:nvSpPr>
        <p:spPr>
          <a:ln/>
        </p:spPr>
        <p:txBody>
          <a:bodyPr/>
          <a:lstStyle/>
          <a:p>
            <a:pPr>
              <a:defRPr/>
            </a:pPr>
            <a:r>
              <a:rPr lang="en-US" dirty="0" smtClean="0"/>
              <a:t>Discuss this a little and then link to Seagate</a:t>
            </a:r>
            <a:r>
              <a:rPr lang="en-US" baseline="0" dirty="0" smtClean="0"/>
              <a:t> case where they should use this.</a:t>
            </a:r>
          </a:p>
          <a:p>
            <a:pPr>
              <a:defRPr/>
            </a:pPr>
            <a:endParaRPr lang="en-US" baseline="0" dirty="0" smtClean="0"/>
          </a:p>
          <a:p>
            <a:endParaRPr lang="en-US" dirty="0" smtClean="0"/>
          </a:p>
          <a:p>
            <a:r>
              <a:rPr lang="en-US" dirty="0" smtClean="0"/>
              <a:t>Decision analysis</a:t>
            </a:r>
            <a:r>
              <a:rPr lang="en-US" baseline="0" dirty="0" smtClean="0"/>
              <a:t> = decision trees (scenario analysis is a static decision tree)</a:t>
            </a:r>
            <a:endParaRPr lang="en-US" dirty="0" smtClean="0"/>
          </a:p>
          <a:p>
            <a:r>
              <a:rPr lang="en-US" dirty="0" smtClean="0"/>
              <a:t>When the Chileans worked on the rescue of the miners in 2011, they used decisions trees before</a:t>
            </a:r>
            <a:r>
              <a:rPr lang="en-US" baseline="0" dirty="0" smtClean="0"/>
              <a:t> making a decision on which action to pursue to rescue them and be prepared with the possible contingencies (air supply may be low; mine shaft may collapse, etc.)</a:t>
            </a:r>
          </a:p>
          <a:p>
            <a:pPr>
              <a:defRPr/>
            </a:pPr>
            <a:endParaRPr lang="en-US" baseline="0" dirty="0" smtClean="0"/>
          </a:p>
          <a:p>
            <a:pPr>
              <a:defRPr/>
            </a:pPr>
            <a:endParaRPr lang="en-US" baseline="0" dirty="0" smtClean="0"/>
          </a:p>
          <a:p>
            <a:pPr>
              <a:defRPr/>
            </a:pPr>
            <a:r>
              <a:rPr lang="en-US" baseline="0" dirty="0" smtClean="0"/>
              <a:t>Use this to remind them of the canonical model of risk in operations: newsvendor model, but now to decide on capacity (versus inventory).</a:t>
            </a:r>
          </a:p>
          <a:p>
            <a:pPr>
              <a:defRPr/>
            </a:pPr>
            <a:endParaRPr lang="en-US" baseline="0" dirty="0" smtClean="0"/>
          </a:p>
          <a:p>
            <a:pPr>
              <a:defRPr/>
            </a:pPr>
            <a:r>
              <a:rPr lang="en-US" baseline="0" dirty="0" smtClean="0"/>
              <a:t>1. Factor to build around: decide on capacity K, given fixed and variable investment cost (c_0 and </a:t>
            </a:r>
            <a:r>
              <a:rPr lang="en-US" baseline="0" dirty="0" err="1" smtClean="0"/>
              <a:t>c_K</a:t>
            </a:r>
            <a:r>
              <a:rPr lang="en-US" baseline="0" dirty="0" smtClean="0"/>
              <a:t>), and demand forecast and price.</a:t>
            </a:r>
          </a:p>
          <a:p>
            <a:pPr>
              <a:defRPr/>
            </a:pPr>
            <a:r>
              <a:rPr lang="en-US" baseline="0" dirty="0" smtClean="0"/>
              <a:t>2. Two scenarios: D &gt; K, or not</a:t>
            </a:r>
          </a:p>
          <a:p>
            <a:pPr>
              <a:defRPr/>
            </a:pPr>
            <a:r>
              <a:rPr lang="en-US" baseline="0" dirty="0" smtClean="0"/>
              <a:t>3. Assign probabilities</a:t>
            </a:r>
          </a:p>
          <a:p>
            <a:pPr>
              <a:defRPr/>
            </a:pPr>
            <a:r>
              <a:rPr lang="en-US" baseline="0" dirty="0" smtClean="0"/>
              <a:t>4. Cash flow in each scenario</a:t>
            </a:r>
          </a:p>
          <a:p>
            <a:pPr>
              <a:defRPr/>
            </a:pPr>
            <a:r>
              <a:rPr lang="en-US" baseline="0" dirty="0" smtClean="0"/>
              <a:t>5. ENPV</a:t>
            </a:r>
          </a:p>
          <a:p>
            <a:pPr>
              <a:defRPr/>
            </a:pPr>
            <a:endParaRPr lang="en-US" baseline="0" dirty="0" smtClean="0"/>
          </a:p>
          <a:p>
            <a:pPr>
              <a:defRPr/>
            </a:pPr>
            <a:r>
              <a:rPr lang="en-US" baseline="0" dirty="0" smtClean="0"/>
              <a:t>“Use this approach for the Seagate case where now you focus on 3 discrete scenarios and a network investment (multiple capacities—some dedicated, others shared).</a:t>
            </a:r>
          </a:p>
          <a:p>
            <a:pPr>
              <a:defRPr/>
            </a:pPr>
            <a:r>
              <a:rPr lang="en-US" baseline="0" dirty="0" smtClean="0"/>
              <a:t>Solution is simplified by comparing the marginal value of a specific capacity number with its marginal cost.”</a:t>
            </a:r>
          </a:p>
          <a:p>
            <a:pPr>
              <a:defRPr/>
            </a:pPr>
            <a:endParaRPr lang="en-US" dirty="0" smtClean="0"/>
          </a:p>
        </p:txBody>
      </p:sp>
    </p:spTree>
    <p:extLst>
      <p:ext uri="{BB962C8B-B14F-4D97-AF65-F5344CB8AC3E}">
        <p14:creationId xmlns:p14="http://schemas.microsoft.com/office/powerpoint/2010/main" val="18611439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92163" name="Rectangle 3"/>
          <p:cNvSpPr>
            <a:spLocks noGrp="1" noChangeArrowheads="1"/>
          </p:cNvSpPr>
          <p:nvPr>
            <p:ph type="dt" sz="quarter" idx="1"/>
          </p:nvPr>
        </p:nvSpPr>
        <p:spPr>
          <a:noFill/>
        </p:spPr>
        <p:txBody>
          <a:bodyPr/>
          <a:lstStyle/>
          <a:p>
            <a:pPr defTabSz="976359"/>
            <a:fld id="{44A6C3F4-6487-441D-A490-072FDA5527AA}" type="datetime1">
              <a:rPr lang="en-US" smtClean="0"/>
              <a:pPr defTabSz="976359"/>
              <a:t>1/23/17</a:t>
            </a:fld>
            <a:endParaRPr lang="en-US" dirty="0" smtClean="0"/>
          </a:p>
        </p:txBody>
      </p:sp>
      <p:sp>
        <p:nvSpPr>
          <p:cNvPr id="92164"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92165" name="Rectangle 2"/>
          <p:cNvSpPr>
            <a:spLocks noGrp="1" noRot="1" noChangeAspect="1" noChangeArrowheads="1" noTextEdit="1"/>
          </p:cNvSpPr>
          <p:nvPr>
            <p:ph type="sldImg"/>
          </p:nvPr>
        </p:nvSpPr>
        <p:spPr>
          <a:ln/>
        </p:spPr>
      </p:sp>
      <p:sp>
        <p:nvSpPr>
          <p:cNvPr id="92166"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7611064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1683" name="Rectangle 3"/>
          <p:cNvSpPr>
            <a:spLocks noGrp="1" noChangeArrowheads="1"/>
          </p:cNvSpPr>
          <p:nvPr>
            <p:ph type="dt" sz="quarter" idx="1"/>
          </p:nvPr>
        </p:nvSpPr>
        <p:spPr>
          <a:noFill/>
        </p:spPr>
        <p:txBody>
          <a:bodyPr/>
          <a:lstStyle/>
          <a:p>
            <a:pPr defTabSz="976359"/>
            <a:fld id="{AC94F5F0-558E-40A6-A7E3-9907A82757E5}" type="datetime1">
              <a:rPr lang="en-US" smtClean="0"/>
              <a:pPr defTabSz="976359"/>
              <a:t>1/23/17</a:t>
            </a:fld>
            <a:endParaRPr lang="en-US" dirty="0" smtClean="0"/>
          </a:p>
        </p:txBody>
      </p:sp>
      <p:sp>
        <p:nvSpPr>
          <p:cNvPr id="71684"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1685" name="Rectangle 2"/>
          <p:cNvSpPr>
            <a:spLocks noGrp="1" noRot="1" noChangeAspect="1" noChangeArrowheads="1" noTextEdit="1"/>
          </p:cNvSpPr>
          <p:nvPr>
            <p:ph type="sldImg"/>
          </p:nvPr>
        </p:nvSpPr>
        <p:spPr>
          <a:ln/>
        </p:spPr>
      </p:sp>
      <p:sp>
        <p:nvSpPr>
          <p:cNvPr id="52230" name="Rectangle 3"/>
          <p:cNvSpPr>
            <a:spLocks noGrp="1" noChangeArrowheads="1"/>
          </p:cNvSpPr>
          <p:nvPr>
            <p:ph type="body" idx="1"/>
          </p:nvPr>
        </p:nvSpPr>
        <p:spPr>
          <a:ln/>
        </p:spPr>
        <p:txBody>
          <a:bodyPr/>
          <a:lstStyle/>
          <a:p>
            <a:pPr marL="196792" indent="-196792">
              <a:buFontTx/>
              <a:buChar char="•"/>
              <a:defRPr/>
            </a:pPr>
            <a:r>
              <a:rPr lang="en-US" dirty="0" smtClean="0"/>
              <a:t> Nobody calls a likelihood of winning $1M a risk …</a:t>
            </a:r>
          </a:p>
          <a:p>
            <a:pPr marL="671316" lvl="1" indent="-196792">
              <a:buFontTx/>
              <a:buChar char="•"/>
              <a:defRPr/>
            </a:pPr>
            <a:r>
              <a:rPr lang="en-US" dirty="0" smtClean="0"/>
              <a:t>Undesirable … = hazard x exposure = p x $loss</a:t>
            </a:r>
          </a:p>
          <a:p>
            <a:pPr marL="671316" lvl="1" indent="-196792">
              <a:buFontTx/>
              <a:buChar char="•"/>
              <a:defRPr/>
            </a:pPr>
            <a:r>
              <a:rPr lang="en-US" dirty="0" smtClean="0"/>
              <a:t>Other measurements of risk:</a:t>
            </a:r>
          </a:p>
          <a:p>
            <a:pPr marL="1144252" lvl="2" indent="-196792">
              <a:buFontTx/>
              <a:buChar char="•"/>
              <a:defRPr/>
            </a:pPr>
            <a:r>
              <a:rPr lang="en-US" dirty="0" smtClean="0"/>
              <a:t>Expected downside loss, </a:t>
            </a:r>
            <a:r>
              <a:rPr lang="en-US" dirty="0" err="1" smtClean="0"/>
              <a:t>VaR</a:t>
            </a:r>
            <a:r>
              <a:rPr lang="en-US" dirty="0" smtClean="0"/>
              <a:t>, </a:t>
            </a:r>
            <a:r>
              <a:rPr lang="en-US" dirty="0" err="1" smtClean="0"/>
              <a:t>semivariances</a:t>
            </a:r>
            <a:r>
              <a:rPr lang="en-US" dirty="0" smtClean="0"/>
              <a:t>, …</a:t>
            </a:r>
          </a:p>
          <a:p>
            <a:pPr marL="1144252" lvl="2" indent="-196792">
              <a:buFontTx/>
              <a:buChar char="•"/>
              <a:defRPr/>
            </a:pPr>
            <a:r>
              <a:rPr lang="en-US" dirty="0" smtClean="0"/>
              <a:t>Utility.  This boils down to using variance if:</a:t>
            </a:r>
          </a:p>
          <a:p>
            <a:pPr marL="1144252" lvl="2" indent="-196792">
              <a:buFontTx/>
              <a:buAutoNum type="arabicPeriod"/>
              <a:defRPr/>
            </a:pPr>
            <a:r>
              <a:rPr lang="en-US" dirty="0" smtClean="0"/>
              <a:t>Exponential utility (downside weighs more than upside)</a:t>
            </a:r>
          </a:p>
          <a:p>
            <a:pPr marL="1144252" lvl="2" indent="-196792">
              <a:buFontTx/>
              <a:buAutoNum type="arabicPeriod"/>
              <a:defRPr/>
            </a:pPr>
            <a:r>
              <a:rPr lang="en-US" dirty="0" smtClean="0"/>
              <a:t>Linear technology</a:t>
            </a:r>
          </a:p>
          <a:p>
            <a:pPr marL="1144252" lvl="2" indent="-196792">
              <a:buFontTx/>
              <a:buAutoNum type="arabicPeriod"/>
              <a:defRPr/>
            </a:pPr>
            <a:r>
              <a:rPr lang="en-US" dirty="0" smtClean="0"/>
              <a:t>Normal forecast</a:t>
            </a:r>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r>
              <a:rPr lang="en-US" dirty="0" smtClean="0"/>
              <a:t>What is operational risk:  different interpretations</a:t>
            </a:r>
          </a:p>
          <a:p>
            <a:pPr marL="653925" lvl="1" indent="-196792">
              <a:buFontTx/>
              <a:buChar char="•"/>
              <a:defRPr/>
            </a:pPr>
            <a:r>
              <a:rPr lang="en-US" dirty="0" smtClean="0"/>
              <a:t>1.</a:t>
            </a:r>
            <a:r>
              <a:rPr lang="en-US" baseline="0" dirty="0" smtClean="0"/>
              <a:t> </a:t>
            </a:r>
            <a:r>
              <a:rPr lang="en-US" dirty="0" smtClean="0"/>
              <a:t>Operational Risk is the threat that a resource, process, or system will fail to perform as intended</a:t>
            </a:r>
          </a:p>
          <a:p>
            <a:pPr marL="653925" lvl="1" indent="-196792">
              <a:buFontTx/>
              <a:buChar char="•"/>
              <a:defRPr/>
            </a:pPr>
            <a:r>
              <a:rPr lang="en-US" dirty="0" smtClean="0"/>
              <a:t>2. mismatch risk</a:t>
            </a:r>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r>
              <a:rPr lang="en-US" dirty="0" smtClean="0"/>
              <a:t> Differentiate mismatch risk (as in Seagate, which is </a:t>
            </a:r>
            <a:r>
              <a:rPr lang="en-US" i="1" dirty="0" smtClean="0"/>
              <a:t>expected profit difference</a:t>
            </a:r>
            <a:r>
              <a:rPr lang="en-US" dirty="0" smtClean="0"/>
              <a:t>) from profit variability risk</a:t>
            </a:r>
          </a:p>
          <a:p>
            <a:pPr marL="653858" lvl="1" indent="-196792">
              <a:buFontTx/>
              <a:buChar char="•"/>
              <a:defRPr/>
            </a:pPr>
            <a:r>
              <a:rPr lang="en-US" dirty="0" smtClean="0"/>
              <a:t>How do you analyze risk? Easiest is decision trees, otherwise simulation</a:t>
            </a:r>
          </a:p>
          <a:p>
            <a:pPr marL="196792" indent="-196792">
              <a:buFontTx/>
              <a:buChar char="•"/>
              <a:defRPr/>
            </a:pPr>
            <a:endParaRPr lang="en-US" dirty="0" smtClean="0"/>
          </a:p>
          <a:p>
            <a:pPr marL="196792" indent="-196792">
              <a:buFontTx/>
              <a:buChar char="•"/>
              <a:defRPr/>
            </a:pPr>
            <a:r>
              <a:rPr lang="en-US" dirty="0" smtClean="0"/>
              <a:t>Operational hedging = configure the operational system for speed and flexibility so as to be resilient to risk</a:t>
            </a:r>
          </a:p>
          <a:p>
            <a:pPr marL="653858" lvl="1" indent="-196792">
              <a:buFontTx/>
              <a:buChar char="•"/>
              <a:defRPr/>
            </a:pPr>
            <a:r>
              <a:rPr lang="en-US" dirty="0" smtClean="0"/>
              <a:t>Of disruption risk: P&amp;G’s Pringles plant in Jackson, </a:t>
            </a:r>
            <a:r>
              <a:rPr lang="en-US" dirty="0" err="1" smtClean="0"/>
              <a:t>Tenessee</a:t>
            </a:r>
            <a:r>
              <a:rPr lang="en-US" dirty="0" smtClean="0"/>
              <a:t>, burns down but they quickly re-route production to the Belgian plant</a:t>
            </a:r>
          </a:p>
          <a:p>
            <a:pPr marL="653858" lvl="1" indent="-196792">
              <a:buFontTx/>
              <a:buChar char="•"/>
              <a:defRPr/>
            </a:pPr>
            <a:r>
              <a:rPr lang="en-US" dirty="0" smtClean="0"/>
              <a:t>Of normal risk: flexible airline tickets or opaque tickets in Hotwire or Priceline</a:t>
            </a:r>
          </a:p>
          <a:p>
            <a:pPr marL="196792" indent="-196792">
              <a:buFontTx/>
              <a:buChar char="•"/>
              <a:defRPr/>
            </a:pPr>
            <a:r>
              <a:rPr lang="en-US" dirty="0" smtClean="0"/>
              <a:t>Financial hedging:</a:t>
            </a:r>
          </a:p>
          <a:p>
            <a:pPr marL="653858" lvl="1" indent="-196792">
              <a:buFontTx/>
              <a:buChar char="•"/>
              <a:defRPr/>
            </a:pPr>
            <a:r>
              <a:rPr lang="en-US" dirty="0" smtClean="0"/>
              <a:t>P&amp;G also has property insurance, one financial instrument to mitigate risk</a:t>
            </a:r>
          </a:p>
          <a:p>
            <a:pPr marL="653858" lvl="1" indent="-196792">
              <a:buFontTx/>
              <a:buChar char="•"/>
              <a:defRPr/>
            </a:pPr>
            <a:r>
              <a:rPr lang="en-US" dirty="0" smtClean="0"/>
              <a:t>Porsche is very dependent on US sales so it hedges its currency exchange rate risk with futures and other derivatives</a:t>
            </a:r>
          </a:p>
          <a:p>
            <a:pPr marL="653858" lvl="1" indent="-196792">
              <a:buFontTx/>
              <a:buChar char="•"/>
              <a:defRPr/>
            </a:pPr>
            <a:endParaRPr lang="en-US" dirty="0" smtClean="0"/>
          </a:p>
          <a:p>
            <a:pPr marL="196792" indent="-196792">
              <a:buFontTx/>
              <a:buChar char="•"/>
              <a:defRPr/>
            </a:pPr>
            <a:r>
              <a:rPr lang="en-US" dirty="0" smtClean="0"/>
              <a:t>Rene </a:t>
            </a:r>
            <a:r>
              <a:rPr lang="en-US" dirty="0" err="1" smtClean="0"/>
              <a:t>Caldentey</a:t>
            </a:r>
            <a:r>
              <a:rPr lang="en-US" dirty="0" smtClean="0"/>
              <a:t> has a nice picture: There is correlation between financial markets and firm activities (say sales and sourcing).  For example, exchange rates.  Due to possible correlations I can use financial markets to:</a:t>
            </a:r>
          </a:p>
          <a:p>
            <a:pPr marL="671316" lvl="1" indent="-196792">
              <a:buFontTx/>
              <a:buAutoNum type="arabicPeriod"/>
              <a:defRPr/>
            </a:pPr>
            <a:r>
              <a:rPr lang="en-US" dirty="0" smtClean="0"/>
              <a:t>Get more information</a:t>
            </a:r>
          </a:p>
          <a:p>
            <a:pPr marL="671316" lvl="1" indent="-196792">
              <a:buFontTx/>
              <a:buAutoNum type="arabicPeriod"/>
              <a:defRPr/>
            </a:pPr>
            <a:r>
              <a:rPr lang="en-US" dirty="0" smtClean="0"/>
              <a:t>Reduce my risk</a:t>
            </a:r>
          </a:p>
          <a:p>
            <a:pPr marL="196792" indent="-196792">
              <a:buFontTx/>
              <a:buChar char="•"/>
              <a:defRPr/>
            </a:pPr>
            <a:endParaRPr lang="en-US" dirty="0" smtClean="0"/>
          </a:p>
        </p:txBody>
      </p:sp>
    </p:spTree>
    <p:extLst>
      <p:ext uri="{BB962C8B-B14F-4D97-AF65-F5344CB8AC3E}">
        <p14:creationId xmlns:p14="http://schemas.microsoft.com/office/powerpoint/2010/main" val="21469986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64515" name="Rectangle 3"/>
          <p:cNvSpPr>
            <a:spLocks noGrp="1" noChangeArrowheads="1"/>
          </p:cNvSpPr>
          <p:nvPr>
            <p:ph type="dt" sz="quarter" idx="1"/>
          </p:nvPr>
        </p:nvSpPr>
        <p:spPr>
          <a:noFill/>
        </p:spPr>
        <p:txBody>
          <a:bodyPr/>
          <a:lstStyle/>
          <a:p>
            <a:pPr defTabSz="974582"/>
            <a:fld id="{77803B1E-E55D-4DE9-B28E-C0B757324E09}" type="datetime1">
              <a:rPr lang="en-US" smtClean="0"/>
              <a:pPr defTabSz="974582"/>
              <a:t>1/23/17</a:t>
            </a:fld>
            <a:endParaRPr lang="en-US" dirty="0" smtClean="0"/>
          </a:p>
        </p:txBody>
      </p:sp>
      <p:sp>
        <p:nvSpPr>
          <p:cNvPr id="64516" name="Rectangle 6"/>
          <p:cNvSpPr>
            <a:spLocks noGrp="1" noChangeArrowheads="1"/>
          </p:cNvSpPr>
          <p:nvPr>
            <p:ph type="ftr" sz="quarter" idx="4"/>
          </p:nvPr>
        </p:nvSpPr>
        <p:spPr>
          <a:noFill/>
        </p:spPr>
        <p:txBody>
          <a:bodyPr/>
          <a:lstStyle/>
          <a:p>
            <a:pPr defTabSz="974582"/>
            <a:r>
              <a:rPr lang="en-US" dirty="0" smtClean="0"/>
              <a:t>© Van Mieghem</a:t>
            </a:r>
          </a:p>
        </p:txBody>
      </p:sp>
      <p:sp>
        <p:nvSpPr>
          <p:cNvPr id="64517" name="Rectangle 7"/>
          <p:cNvSpPr>
            <a:spLocks noGrp="1" noChangeArrowheads="1"/>
          </p:cNvSpPr>
          <p:nvPr>
            <p:ph type="sldNum" sz="quarter" idx="5"/>
          </p:nvPr>
        </p:nvSpPr>
        <p:spPr>
          <a:noFill/>
        </p:spPr>
        <p:txBody>
          <a:bodyPr/>
          <a:lstStyle/>
          <a:p>
            <a:pPr defTabSz="974582"/>
            <a:fld id="{8467C907-AAB8-43AF-BC80-14B5E6494ED3}" type="slidenum">
              <a:rPr lang="en-US" smtClean="0"/>
              <a:pPr defTabSz="974582"/>
              <a:t>20</a:t>
            </a:fld>
            <a:endParaRPr lang="en-US" dirty="0" smtClean="0"/>
          </a:p>
        </p:txBody>
      </p:sp>
      <p:sp>
        <p:nvSpPr>
          <p:cNvPr id="64518" name="Rectangle 2"/>
          <p:cNvSpPr>
            <a:spLocks noGrp="1" noRot="1" noChangeAspect="1" noChangeArrowheads="1" noTextEdit="1"/>
          </p:cNvSpPr>
          <p:nvPr>
            <p:ph type="sldImg"/>
          </p:nvPr>
        </p:nvSpPr>
        <p:spPr>
          <a:ln/>
        </p:spPr>
      </p:sp>
      <p:sp>
        <p:nvSpPr>
          <p:cNvPr id="64519" name="Rectangle 3"/>
          <p:cNvSpPr>
            <a:spLocks noGrp="1" noChangeArrowheads="1"/>
          </p:cNvSpPr>
          <p:nvPr>
            <p:ph type="body" idx="1"/>
          </p:nvPr>
        </p:nvSpPr>
        <p:spPr>
          <a:noFill/>
          <a:ln/>
        </p:spPr>
        <p:txBody>
          <a:bodyPr/>
          <a:lstStyle/>
          <a:p>
            <a:pPr marL="196821" indent="-196821"/>
            <a:r>
              <a:rPr lang="en-US" dirty="0" smtClean="0"/>
              <a:t>“What real options are imbedded in capacity?”</a:t>
            </a:r>
          </a:p>
          <a:p>
            <a:pPr marL="196821" indent="-196821"/>
            <a:endParaRPr lang="en-US" dirty="0" smtClean="0"/>
          </a:p>
          <a:p>
            <a:pPr marL="196821" indent="-196821"/>
            <a:r>
              <a:rPr lang="en-US" dirty="0" smtClean="0"/>
              <a:t>Discuss the kink: this is like a call option! It also shows that “capacity caps output”</a:t>
            </a:r>
          </a:p>
          <a:p>
            <a:pPr marL="671414" lvl="1" indent="-196821">
              <a:buFontTx/>
              <a:buChar char="•"/>
            </a:pPr>
            <a:r>
              <a:rPr lang="en-US" dirty="0" smtClean="0"/>
              <a:t>Capacity is a real call option in that we can choose to utilize it, but only up to a limit. </a:t>
            </a:r>
          </a:p>
          <a:p>
            <a:pPr marL="671414" lvl="1" indent="-196821">
              <a:buFontTx/>
              <a:buChar char="•"/>
            </a:pPr>
            <a:r>
              <a:rPr lang="en-US" dirty="0" smtClean="0"/>
              <a:t>Besides the call option, capacity also has several other imbedded options:</a:t>
            </a:r>
          </a:p>
          <a:p>
            <a:pPr marL="1144420" lvl="2" indent="-196821">
              <a:buFontTx/>
              <a:buChar char="•"/>
            </a:pPr>
            <a:r>
              <a:rPr lang="en-US" dirty="0" smtClean="0"/>
              <a:t>The capacity timing decision has an associated option value of delay</a:t>
            </a:r>
          </a:p>
          <a:p>
            <a:pPr marL="1144420" lvl="2" indent="-196821">
              <a:buFontTx/>
              <a:buChar char="•"/>
            </a:pPr>
            <a:r>
              <a:rPr lang="en-US" dirty="0" smtClean="0"/>
              <a:t>In a multi-product company, flexible resources have a switching or substitution option</a:t>
            </a:r>
          </a:p>
          <a:p>
            <a:pPr marL="1144420" lvl="2" indent="-196821">
              <a:buFontTx/>
              <a:buChar char="•"/>
            </a:pPr>
            <a:r>
              <a:rPr lang="en-US" dirty="0" smtClean="0"/>
              <a:t>flexible and redundant capacity has an option to reduce risk (see later in global network)</a:t>
            </a:r>
          </a:p>
          <a:p>
            <a:pPr marL="671414" lvl="1" indent="-196821"/>
            <a:endParaRPr lang="en-US" dirty="0" smtClean="0"/>
          </a:p>
          <a:p>
            <a:pPr marL="196821" indent="-196821"/>
            <a:r>
              <a:rPr lang="en-US" dirty="0" smtClean="0"/>
              <a:t>Then get into volatility, which is </a:t>
            </a:r>
            <a:r>
              <a:rPr lang="en-US" i="1" dirty="0" smtClean="0"/>
              <a:t>key </a:t>
            </a:r>
            <a:r>
              <a:rPr lang="en-US" dirty="0" smtClean="0"/>
              <a:t>to capacity valuation.  To see this, consider this simple example: </a:t>
            </a:r>
          </a:p>
          <a:p>
            <a:pPr marL="671414" lvl="1" indent="-196821">
              <a:buFontTx/>
              <a:buChar char="•"/>
            </a:pPr>
            <a:r>
              <a:rPr lang="en-US" dirty="0" smtClean="0"/>
              <a:t>assume first that we set capacity = mean demand.</a:t>
            </a:r>
          </a:p>
          <a:p>
            <a:pPr marL="671414" lvl="1" indent="-196821">
              <a:buFontTx/>
              <a:buChar char="•"/>
            </a:pPr>
            <a:r>
              <a:rPr lang="en-US" dirty="0" smtClean="0"/>
              <a:t>Explain capping by drawing output distribution: 50% mass point at </a:t>
            </a:r>
            <a:r>
              <a:rPr lang="en-US" i="1" dirty="0" smtClean="0"/>
              <a:t>K</a:t>
            </a:r>
            <a:r>
              <a:rPr lang="en-US" dirty="0" smtClean="0"/>
              <a:t>, and the rest goes through “unfiltered.”</a:t>
            </a:r>
          </a:p>
          <a:p>
            <a:pPr marL="671414" lvl="1" indent="-196821">
              <a:buFontTx/>
              <a:buChar char="•"/>
            </a:pPr>
            <a:r>
              <a:rPr lang="en-US" dirty="0" smtClean="0"/>
              <a:t>Net effect of increasing variability: more downside, no upside. When we increase capacity investment, the non-linear payoff function changes accordingly: the "kink" in the figure  moves upward. The associated gain picks up less and less upside potential so that the associated marginal value of capacity investment typically shows diminishing returns, as we shall see shortly.</a:t>
            </a:r>
          </a:p>
          <a:p>
            <a:pPr marL="671414" lvl="1" indent="-196821">
              <a:buClr>
                <a:srgbClr val="FF0000"/>
              </a:buClr>
              <a:buFont typeface="Wingdings" pitchFamily="2" charset="2"/>
              <a:buChar char="Ø"/>
            </a:pPr>
            <a:r>
              <a:rPr lang="en-US" dirty="0" smtClean="0"/>
              <a:t>Key Implication: If you disregard volatility, you overvalue capacity.  Think about how to include volatility in your Harley case.</a:t>
            </a:r>
          </a:p>
          <a:p>
            <a:pPr marL="671414" lvl="1" indent="-196821">
              <a:buClr>
                <a:srgbClr val="FF0000"/>
              </a:buClr>
              <a:buFont typeface="Wingdings" pitchFamily="2" charset="2"/>
              <a:buChar char="Ø"/>
            </a:pPr>
            <a:r>
              <a:rPr lang="en-US" dirty="0" smtClean="0"/>
              <a:t>The fact that the expected shortfall increases with volatility means that the </a:t>
            </a:r>
            <a:r>
              <a:rPr lang="en-US" i="1" dirty="0" smtClean="0"/>
              <a:t>marginal</a:t>
            </a:r>
            <a:r>
              <a:rPr lang="en-US" dirty="0" smtClean="0"/>
              <a:t> value of capacity </a:t>
            </a:r>
            <a:r>
              <a:rPr lang="en-US" i="1" dirty="0" smtClean="0"/>
              <a:t>depends on volatility.  </a:t>
            </a:r>
            <a:r>
              <a:rPr lang="en-US" dirty="0" smtClean="0"/>
              <a:t>Typically, you will invest </a:t>
            </a:r>
            <a:r>
              <a:rPr lang="en-US" i="1" dirty="0" smtClean="0"/>
              <a:t>more </a:t>
            </a:r>
            <a:r>
              <a:rPr lang="en-US" dirty="0" smtClean="0"/>
              <a:t>as volatility increases = safety capacity.</a:t>
            </a:r>
          </a:p>
          <a:p>
            <a:pPr marL="196821" indent="-196821">
              <a:buFontTx/>
              <a:buChar char="•"/>
            </a:pPr>
            <a:endParaRPr lang="en-US" dirty="0" smtClean="0"/>
          </a:p>
          <a:p>
            <a:pPr marL="196821" indent="-196821">
              <a:buFontTx/>
              <a:buChar char="•"/>
            </a:pPr>
            <a:r>
              <a:rPr lang="en-US" dirty="0" smtClean="0"/>
              <a:t>Difference with financial options:</a:t>
            </a:r>
          </a:p>
          <a:p>
            <a:pPr marL="671414" lvl="1" indent="-196821">
              <a:buFontTx/>
              <a:buAutoNum type="arabicPeriod"/>
            </a:pPr>
            <a:r>
              <a:rPr lang="en-US" dirty="0" smtClean="0"/>
              <a:t>Capacity is a durable good and can be exercised repeatedly</a:t>
            </a:r>
          </a:p>
          <a:p>
            <a:pPr marL="671414" lvl="1" indent="-196821">
              <a:buFontTx/>
              <a:buAutoNum type="arabicPeriod"/>
            </a:pPr>
            <a:r>
              <a:rPr lang="en-US" dirty="0" smtClean="0"/>
              <a:t>Capacity time horizons are much longer</a:t>
            </a:r>
          </a:p>
          <a:p>
            <a:pPr marL="671414" lvl="1" indent="-196821">
              <a:buFontTx/>
              <a:buAutoNum type="arabicPeriod"/>
            </a:pPr>
            <a:r>
              <a:rPr lang="en-US" dirty="0" smtClean="0"/>
              <a:t>Capacity options are about quantity constraints (not price constraints)</a:t>
            </a:r>
          </a:p>
          <a:p>
            <a:pPr marL="671414" lvl="1" indent="-196821">
              <a:buFontTx/>
              <a:buAutoNum type="arabicPeriod"/>
            </a:pPr>
            <a:r>
              <a:rPr lang="en-US" dirty="0" smtClean="0"/>
              <a:t>With capacity more volatility degrades value.</a:t>
            </a:r>
          </a:p>
        </p:txBody>
      </p:sp>
    </p:spTree>
    <p:extLst>
      <p:ext uri="{BB962C8B-B14F-4D97-AF65-F5344CB8AC3E}">
        <p14:creationId xmlns:p14="http://schemas.microsoft.com/office/powerpoint/2010/main" val="4389933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65539" name="Rectangle 3"/>
          <p:cNvSpPr>
            <a:spLocks noGrp="1" noChangeArrowheads="1"/>
          </p:cNvSpPr>
          <p:nvPr>
            <p:ph type="dt" sz="quarter" idx="1"/>
          </p:nvPr>
        </p:nvSpPr>
        <p:spPr>
          <a:noFill/>
        </p:spPr>
        <p:txBody>
          <a:bodyPr/>
          <a:lstStyle/>
          <a:p>
            <a:pPr defTabSz="974582"/>
            <a:fld id="{E82C675C-EA6E-4738-B988-3E5DA986BE8D}" type="datetime1">
              <a:rPr lang="en-US" smtClean="0"/>
              <a:pPr defTabSz="974582"/>
              <a:t>1/23/17</a:t>
            </a:fld>
            <a:endParaRPr lang="en-US" dirty="0" smtClean="0"/>
          </a:p>
        </p:txBody>
      </p:sp>
      <p:sp>
        <p:nvSpPr>
          <p:cNvPr id="65540" name="Rectangle 6"/>
          <p:cNvSpPr>
            <a:spLocks noGrp="1" noChangeArrowheads="1"/>
          </p:cNvSpPr>
          <p:nvPr>
            <p:ph type="ftr" sz="quarter" idx="4"/>
          </p:nvPr>
        </p:nvSpPr>
        <p:spPr>
          <a:noFill/>
        </p:spPr>
        <p:txBody>
          <a:bodyPr/>
          <a:lstStyle/>
          <a:p>
            <a:pPr defTabSz="974582"/>
            <a:r>
              <a:rPr lang="en-US" dirty="0" smtClean="0"/>
              <a:t>© Van Mieghem</a:t>
            </a:r>
          </a:p>
        </p:txBody>
      </p:sp>
      <p:sp>
        <p:nvSpPr>
          <p:cNvPr id="65541" name="Rectangle 7"/>
          <p:cNvSpPr>
            <a:spLocks noGrp="1" noChangeArrowheads="1"/>
          </p:cNvSpPr>
          <p:nvPr>
            <p:ph type="sldNum" sz="quarter" idx="5"/>
          </p:nvPr>
        </p:nvSpPr>
        <p:spPr>
          <a:noFill/>
        </p:spPr>
        <p:txBody>
          <a:bodyPr/>
          <a:lstStyle/>
          <a:p>
            <a:pPr defTabSz="974582"/>
            <a:fld id="{EAF7E189-9E0E-4C3F-A66E-FBF8C93C9161}" type="slidenum">
              <a:rPr lang="en-US" smtClean="0"/>
              <a:pPr defTabSz="974582"/>
              <a:t>21</a:t>
            </a:fld>
            <a:endParaRPr lang="en-US" dirty="0" smtClean="0"/>
          </a:p>
        </p:txBody>
      </p:sp>
      <p:sp>
        <p:nvSpPr>
          <p:cNvPr id="65542" name="Rectangle 2"/>
          <p:cNvSpPr>
            <a:spLocks noGrp="1" noRot="1" noChangeAspect="1" noChangeArrowheads="1" noTextEdit="1"/>
          </p:cNvSpPr>
          <p:nvPr>
            <p:ph type="sldImg"/>
          </p:nvPr>
        </p:nvSpPr>
        <p:spPr>
          <a:ln/>
        </p:spPr>
      </p:sp>
      <p:sp>
        <p:nvSpPr>
          <p:cNvPr id="65543" name="Rectangle 3"/>
          <p:cNvSpPr>
            <a:spLocks noGrp="1" noChangeArrowheads="1"/>
          </p:cNvSpPr>
          <p:nvPr>
            <p:ph type="body" idx="1"/>
          </p:nvPr>
        </p:nvSpPr>
        <p:spPr>
          <a:noFill/>
          <a:ln/>
        </p:spPr>
        <p:txBody>
          <a:bodyPr/>
          <a:lstStyle/>
          <a:p>
            <a:pPr marL="196821" indent="-196821"/>
            <a:r>
              <a:rPr lang="en-US" dirty="0" smtClean="0"/>
              <a:t>You can analyze the intuition from the previous graph with a newsvendor model, similar to the way you analyze optimal safety stock where we saw in the core class:  total stock = cycle stock (to fill average requirements) + z * sigma.</a:t>
            </a:r>
          </a:p>
          <a:p>
            <a:pPr marL="196821" indent="-196821"/>
            <a:r>
              <a:rPr lang="en-US" dirty="0" smtClean="0"/>
              <a:t> These graphs show the outcome of that analysis with normal demand.</a:t>
            </a:r>
          </a:p>
          <a:p>
            <a:pPr marL="196821" indent="-196821"/>
            <a:endParaRPr lang="en-US" dirty="0" smtClean="0"/>
          </a:p>
          <a:p>
            <a:pPr marL="196821" indent="-196821"/>
            <a:r>
              <a:rPr lang="en-US" dirty="0" smtClean="0"/>
              <a:t>Key insights:</a:t>
            </a:r>
          </a:p>
          <a:p>
            <a:pPr marL="196821" indent="-196821">
              <a:buFontTx/>
              <a:buAutoNum type="arabicPeriod"/>
            </a:pPr>
            <a:r>
              <a:rPr lang="en-US" dirty="0" smtClean="0"/>
              <a:t>Expected shortfall indeed increases in COV and safety capacity mitigates that</a:t>
            </a:r>
          </a:p>
          <a:p>
            <a:pPr marL="196821" indent="-196821">
              <a:buFontTx/>
              <a:buAutoNum type="arabicPeriod"/>
            </a:pPr>
            <a:r>
              <a:rPr lang="en-US" dirty="0" smtClean="0"/>
              <a:t>Optimal safety capacity depends on COV (linearly with normal demand if critical </a:t>
            </a:r>
            <a:r>
              <a:rPr lang="en-US" dirty="0" err="1" smtClean="0"/>
              <a:t>fractile</a:t>
            </a:r>
            <a:r>
              <a:rPr lang="en-US" dirty="0" smtClean="0"/>
              <a:t> &gt; 0.5)</a:t>
            </a:r>
          </a:p>
          <a:p>
            <a:pPr marL="196821" indent="-196821">
              <a:buFontTx/>
              <a:buAutoNum type="arabicPeriod"/>
            </a:pPr>
            <a:endParaRPr lang="en-US" dirty="0" smtClean="0"/>
          </a:p>
          <a:p>
            <a:pPr marL="196821" indent="-196821"/>
            <a:r>
              <a:rPr lang="en-US" b="1" dirty="0" smtClean="0"/>
              <a:t>THUS: </a:t>
            </a:r>
            <a:r>
              <a:rPr lang="en-US" dirty="0" smtClean="0"/>
              <a:t>to evaluate capacity strategy, we must incorporate volatility/risk!  Let discuss how you did that in Harley case!</a:t>
            </a:r>
            <a:endParaRPr lang="en-US" b="1" dirty="0" smtClean="0"/>
          </a:p>
        </p:txBody>
      </p:sp>
    </p:spTree>
    <p:extLst>
      <p:ext uri="{BB962C8B-B14F-4D97-AF65-F5344CB8AC3E}">
        <p14:creationId xmlns:p14="http://schemas.microsoft.com/office/powerpoint/2010/main" val="1555359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a:t>
            </a:r>
            <a:r>
              <a:rPr lang="en-US" baseline="0" dirty="0" smtClean="0"/>
              <a:t> </a:t>
            </a:r>
            <a:r>
              <a:rPr lang="en-US" baseline="0" dirty="0" err="1" smtClean="0"/>
              <a:t>CapEx</a:t>
            </a:r>
            <a:r>
              <a:rPr lang="en-US" baseline="0" dirty="0" smtClean="0"/>
              <a:t> Excellence book which reports on a specific </a:t>
            </a:r>
            <a:r>
              <a:rPr lang="en-US" dirty="0" smtClean="0"/>
              <a:t>McKinsey study</a:t>
            </a:r>
            <a:r>
              <a:rPr lang="en-US" baseline="0" dirty="0" smtClean="0"/>
              <a:t> that looked at S&amp;P500 firms (and removed the financial firms) and correlated their ROIC with all kinds of factors.</a:t>
            </a:r>
          </a:p>
          <a:p>
            <a:endParaRPr lang="en-US" baseline="0" dirty="0" smtClean="0"/>
          </a:p>
          <a:p>
            <a:r>
              <a:rPr lang="en-US" baseline="0" dirty="0" smtClean="0"/>
              <a:t>Facts (not on this slide):</a:t>
            </a:r>
          </a:p>
          <a:p>
            <a:pPr marL="228567" indent="-228567">
              <a:buAutoNum type="arabicPeriod"/>
            </a:pPr>
            <a:r>
              <a:rPr lang="en-US" baseline="0" dirty="0" smtClean="0"/>
              <a:t>Investments are a core driver of economic growth </a:t>
            </a:r>
            <a:r>
              <a:rPr lang="en-US" baseline="0" dirty="0" err="1" smtClean="0"/>
              <a:t>worlwide</a:t>
            </a:r>
            <a:r>
              <a:rPr lang="en-US" baseline="0" dirty="0" smtClean="0"/>
              <a:t>:  there is a 69% correlation between average investment rate over 1992-2007 and average real GDP growth. (although this is not cause effect!)</a:t>
            </a:r>
          </a:p>
          <a:p>
            <a:pPr marL="228567" indent="-228567">
              <a:buAutoNum type="arabicPeriod"/>
            </a:pPr>
            <a:r>
              <a:rPr lang="en-US" baseline="0" dirty="0" smtClean="0"/>
              <a:t>Over the past 20 years, companies have moved from profit maximization to value maximization: companies create value by investing capital at rates of return above their cost of capital.  This new focus on ROIC </a:t>
            </a:r>
            <a:r>
              <a:rPr lang="en-US" baseline="0" dirty="0" err="1" smtClean="0"/>
              <a:t>apears</a:t>
            </a:r>
            <a:r>
              <a:rPr lang="en-US" baseline="0" dirty="0" smtClean="0"/>
              <a:t> to have had an effect as the median ROIC of S&amp;P 500 has risen from 11% in 92 to 26% in 2007.  “This is all the more remarkable since the recent ROIC increase has not been accompanied by an increased rate of growth in sales.”  The difference between the 10-year moving average of revenue-weighted ROIC in 1992 and 2007 is 4.8%. Eliminating the structural change in the S&amp;P 500 towards more asset-light industries (services, IT) and focusing on asset-heavy industries, we see a 3.8% ROIC delta.</a:t>
            </a:r>
          </a:p>
          <a:p>
            <a:endParaRPr lang="en-US" baseline="0" dirty="0" smtClean="0"/>
          </a:p>
          <a:p>
            <a:r>
              <a:rPr lang="en-US" baseline="0" dirty="0" smtClean="0"/>
              <a:t>McKinsey estimates that 48% of this 3.8% ROIC delta is investment related: </a:t>
            </a:r>
          </a:p>
          <a:p>
            <a:pPr marL="228567" indent="-228567">
              <a:buFont typeface="+mj-lt"/>
              <a:buAutoNum type="arabicPeriod"/>
            </a:pPr>
            <a:r>
              <a:rPr lang="en-US" baseline="0" dirty="0" smtClean="0"/>
              <a:t>about one quart (23%) is driven directly by reductions in the level of invested capital relative to net profits. (bottom of slide)</a:t>
            </a:r>
          </a:p>
          <a:p>
            <a:pPr marL="228567" indent="-228567">
              <a:buFont typeface="+mj-lt"/>
              <a:buAutoNum type="arabicPeriod"/>
            </a:pPr>
            <a:r>
              <a:rPr lang="en-US" baseline="0" dirty="0" smtClean="0"/>
              <a:t>About three-quarts (77%) derives from the </a:t>
            </a:r>
            <a:r>
              <a:rPr lang="en-US" baseline="0" dirty="0" err="1" smtClean="0"/>
              <a:t>groth</a:t>
            </a:r>
            <a:r>
              <a:rPr lang="en-US" baseline="0" dirty="0" smtClean="0"/>
              <a:t> in </a:t>
            </a:r>
            <a:r>
              <a:rPr lang="en-US" baseline="0" dirty="0" err="1" smtClean="0"/>
              <a:t>coprorate</a:t>
            </a:r>
            <a:r>
              <a:rPr lang="en-US" baseline="0" dirty="0" smtClean="0"/>
              <a:t> profits: either from cost improvement or revenue growth</a:t>
            </a:r>
          </a:p>
          <a:p>
            <a:endParaRPr lang="en-US" baseline="0" dirty="0" smtClean="0"/>
          </a:p>
          <a:p>
            <a:r>
              <a:rPr lang="en-US" baseline="0" dirty="0" smtClean="0"/>
              <a:t>[Here we see that, if there is an increase in ROIC (let’s call that 100%), then 48% of the increase is due to </a:t>
            </a:r>
            <a:r>
              <a:rPr lang="en-US" baseline="0" dirty="0" err="1" smtClean="0"/>
              <a:t>CapEx</a:t>
            </a:r>
            <a:r>
              <a:rPr lang="en-US" baseline="0" dirty="0" smtClean="0"/>
              <a:t>.</a:t>
            </a:r>
          </a:p>
          <a:p>
            <a:r>
              <a:rPr lang="en-US" baseline="0" dirty="0" smtClean="0"/>
              <a:t>This can further be divided: 23% is direct capital effect and 77% (of the total 100%) is from return.  From that 77%, 25% is due to Cap Ex, as indicated in green.</a:t>
            </a:r>
          </a:p>
          <a:p>
            <a:r>
              <a:rPr lang="en-US" baseline="0" dirty="0" smtClean="0"/>
              <a:t>Etc….]</a:t>
            </a:r>
          </a:p>
          <a:p>
            <a:endParaRPr lang="en-US" baseline="0" dirty="0" smtClean="0"/>
          </a:p>
          <a:p>
            <a:r>
              <a:rPr lang="en-US" baseline="0" dirty="0" smtClean="0"/>
              <a:t>The bottom line is that, when you see an ROIC increase, on average, about half of that comes from </a:t>
            </a:r>
            <a:r>
              <a:rPr lang="en-US" baseline="0" dirty="0" err="1" smtClean="0"/>
              <a:t>CapEx</a:t>
            </a:r>
            <a:r>
              <a:rPr lang="en-US" baseline="0" dirty="0" smtClean="0"/>
              <a:t>.</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Date Placeholder 4"/>
          <p:cNvSpPr>
            <a:spLocks noGrp="1"/>
          </p:cNvSpPr>
          <p:nvPr>
            <p:ph type="dt" idx="11"/>
          </p:nvPr>
        </p:nvSpPr>
        <p:spPr/>
        <p:txBody>
          <a:bodyPr/>
          <a:lstStyle/>
          <a:p>
            <a:pPr>
              <a:defRPr/>
            </a:pPr>
            <a:fld id="{411FFDE6-6A19-3340-94F8-816294798429}" type="datetime1">
              <a:rPr lang="en-US" smtClean="0"/>
              <a:pPr>
                <a:defRPr/>
              </a:pPr>
              <a:t>1/23/17</a:t>
            </a:fld>
            <a:endParaRPr lang="en-US"/>
          </a:p>
        </p:txBody>
      </p:sp>
      <p:sp>
        <p:nvSpPr>
          <p:cNvPr id="6" name="Footer Placeholder 5"/>
          <p:cNvSpPr>
            <a:spLocks noGrp="1"/>
          </p:cNvSpPr>
          <p:nvPr>
            <p:ph type="ftr" sz="quarter" idx="12"/>
          </p:nvPr>
        </p:nvSpPr>
        <p:spPr/>
        <p:txBody>
          <a:bodyPr/>
          <a:lstStyle/>
          <a:p>
            <a:pPr>
              <a:defRPr/>
            </a:pPr>
            <a:r>
              <a:rPr lang="en-US" smtClean="0"/>
              <a:t>© Allon</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22</a:t>
            </a:fld>
            <a:endParaRPr lang="en-US"/>
          </a:p>
        </p:txBody>
      </p:sp>
    </p:spTree>
    <p:extLst>
      <p:ext uri="{BB962C8B-B14F-4D97-AF65-F5344CB8AC3E}">
        <p14:creationId xmlns:p14="http://schemas.microsoft.com/office/powerpoint/2010/main" val="1494019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a:noFill/>
        </p:spPr>
        <p:txBody>
          <a:bodyPr/>
          <a:lstStyle/>
          <a:p>
            <a:pPr defTabSz="964916"/>
            <a:r>
              <a:rPr lang="en-US" dirty="0" smtClean="0"/>
              <a:t>OPNS454 Week 2: Competition, Competencies &amp; Trade-offs</a:t>
            </a:r>
          </a:p>
        </p:txBody>
      </p:sp>
      <p:sp>
        <p:nvSpPr>
          <p:cNvPr id="104451" name="Rectangle 6"/>
          <p:cNvSpPr>
            <a:spLocks noGrp="1" noChangeArrowheads="1"/>
          </p:cNvSpPr>
          <p:nvPr>
            <p:ph type="ftr" sz="quarter" idx="4"/>
          </p:nvPr>
        </p:nvSpPr>
        <p:spPr>
          <a:noFill/>
        </p:spPr>
        <p:txBody>
          <a:bodyPr/>
          <a:lstStyle/>
          <a:p>
            <a:pPr defTabSz="964916"/>
            <a:r>
              <a:rPr lang="en-US" dirty="0" smtClean="0"/>
              <a:t>© Van Mieghem</a:t>
            </a:r>
          </a:p>
        </p:txBody>
      </p:sp>
      <p:sp>
        <p:nvSpPr>
          <p:cNvPr id="104452" name="Rectangle 7"/>
          <p:cNvSpPr>
            <a:spLocks noGrp="1" noChangeArrowheads="1"/>
          </p:cNvSpPr>
          <p:nvPr>
            <p:ph type="sldNum" sz="quarter" idx="5"/>
          </p:nvPr>
        </p:nvSpPr>
        <p:spPr>
          <a:noFill/>
        </p:spPr>
        <p:txBody>
          <a:bodyPr/>
          <a:lstStyle/>
          <a:p>
            <a:pPr defTabSz="964916"/>
            <a:fld id="{14C6BE8B-345A-4DE0-A614-39E3C9F08C44}" type="slidenum">
              <a:rPr lang="en-US" smtClean="0"/>
              <a:pPr defTabSz="964916"/>
              <a:t>23</a:t>
            </a:fld>
            <a:endParaRPr lang="en-US" dirty="0" smtClean="0"/>
          </a:p>
        </p:txBody>
      </p:sp>
      <p:sp>
        <p:nvSpPr>
          <p:cNvPr id="104453" name="Rectangle 2"/>
          <p:cNvSpPr>
            <a:spLocks noGrp="1" noRot="1" noChangeAspect="1" noChangeArrowheads="1" noTextEdit="1"/>
          </p:cNvSpPr>
          <p:nvPr>
            <p:ph type="sldImg"/>
          </p:nvPr>
        </p:nvSpPr>
        <p:spPr>
          <a:ln/>
        </p:spPr>
      </p:sp>
      <p:sp>
        <p:nvSpPr>
          <p:cNvPr id="104454" name="Rectangle 3"/>
          <p:cNvSpPr>
            <a:spLocks noGrp="1" noChangeArrowheads="1"/>
          </p:cNvSpPr>
          <p:nvPr>
            <p:ph type="body" idx="1"/>
          </p:nvPr>
        </p:nvSpPr>
        <p:spPr>
          <a:noFill/>
          <a:ln/>
        </p:spPr>
        <p:txBody>
          <a:bodyPr/>
          <a:lstStyle/>
          <a:p>
            <a:r>
              <a:rPr lang="en-US" smtClean="0"/>
              <a:t>Unit per DL hour about doubled in 10 years.  This corresponds to an annual productivity growth rate of 7%.</a:t>
            </a:r>
          </a:p>
        </p:txBody>
      </p:sp>
    </p:spTree>
    <p:extLst>
      <p:ext uri="{BB962C8B-B14F-4D97-AF65-F5344CB8AC3E}">
        <p14:creationId xmlns:p14="http://schemas.microsoft.com/office/powerpoint/2010/main" val="5896356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60419" name="Rectangle 3"/>
          <p:cNvSpPr>
            <a:spLocks noGrp="1" noChangeArrowheads="1"/>
          </p:cNvSpPr>
          <p:nvPr>
            <p:ph type="dt" sz="quarter" idx="1"/>
          </p:nvPr>
        </p:nvSpPr>
        <p:spPr>
          <a:noFill/>
        </p:spPr>
        <p:txBody>
          <a:bodyPr/>
          <a:lstStyle/>
          <a:p>
            <a:pPr defTabSz="974582"/>
            <a:fld id="{1CB65FC1-1F48-43D9-B413-18DB4C643C81}" type="datetime1">
              <a:rPr lang="en-US" smtClean="0"/>
              <a:pPr defTabSz="974582"/>
              <a:t>1/23/17</a:t>
            </a:fld>
            <a:endParaRPr lang="en-US" dirty="0" smtClean="0"/>
          </a:p>
        </p:txBody>
      </p:sp>
      <p:sp>
        <p:nvSpPr>
          <p:cNvPr id="60420" name="Rectangle 6"/>
          <p:cNvSpPr>
            <a:spLocks noGrp="1" noChangeArrowheads="1"/>
          </p:cNvSpPr>
          <p:nvPr>
            <p:ph type="ftr" sz="quarter" idx="4"/>
          </p:nvPr>
        </p:nvSpPr>
        <p:spPr>
          <a:noFill/>
        </p:spPr>
        <p:txBody>
          <a:bodyPr/>
          <a:lstStyle/>
          <a:p>
            <a:pPr defTabSz="974582"/>
            <a:r>
              <a:rPr lang="en-US" dirty="0" smtClean="0"/>
              <a:t>© Van Mieghem</a:t>
            </a:r>
          </a:p>
        </p:txBody>
      </p:sp>
      <p:sp>
        <p:nvSpPr>
          <p:cNvPr id="60421" name="Rectangle 7"/>
          <p:cNvSpPr>
            <a:spLocks noGrp="1" noChangeArrowheads="1"/>
          </p:cNvSpPr>
          <p:nvPr>
            <p:ph type="sldNum" sz="quarter" idx="5"/>
          </p:nvPr>
        </p:nvSpPr>
        <p:spPr>
          <a:noFill/>
        </p:spPr>
        <p:txBody>
          <a:bodyPr/>
          <a:lstStyle/>
          <a:p>
            <a:pPr defTabSz="974582"/>
            <a:fld id="{C6D22CBE-6242-4147-B7C0-4FA2836B58F5}" type="slidenum">
              <a:rPr lang="en-US" smtClean="0"/>
              <a:pPr defTabSz="974582"/>
              <a:t>24</a:t>
            </a:fld>
            <a:endParaRPr lang="en-US" dirty="0"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i="1" dirty="0" smtClean="0"/>
              <a:t>How estimate your standard deviation?</a:t>
            </a:r>
          </a:p>
          <a:p>
            <a:pPr>
              <a:buFontTx/>
              <a:buChar char="•"/>
            </a:pPr>
            <a:r>
              <a:rPr lang="en-US" dirty="0" smtClean="0"/>
              <a:t> can’t do in </a:t>
            </a:r>
            <a:r>
              <a:rPr lang="en-US" dirty="0" err="1" smtClean="0"/>
              <a:t>Harly</a:t>
            </a:r>
            <a:r>
              <a:rPr lang="en-US" dirty="0" smtClean="0"/>
              <a:t> case, need a “reasonable guess”</a:t>
            </a:r>
          </a:p>
          <a:p>
            <a:pPr>
              <a:buFontTx/>
              <a:buChar char="•"/>
            </a:pPr>
            <a:r>
              <a:rPr lang="en-US" dirty="0" smtClean="0"/>
              <a:t> should track A/F ratios and then set sigma = (sigma of A/F ratios) x point forecast</a:t>
            </a:r>
          </a:p>
          <a:p>
            <a:pPr>
              <a:buFontTx/>
              <a:buChar char="•"/>
            </a:pPr>
            <a:endParaRPr lang="en-US" dirty="0" smtClean="0"/>
          </a:p>
          <a:p>
            <a:r>
              <a:rPr lang="en-US" dirty="0" smtClean="0"/>
              <a:t>Scenario analysis:</a:t>
            </a:r>
          </a:p>
          <a:p>
            <a:pPr lvl="1">
              <a:buFontTx/>
              <a:buChar char="•"/>
            </a:pPr>
            <a:r>
              <a:rPr lang="en-US" dirty="0" smtClean="0"/>
              <a:t> set up at least three scenarios (expected, best, worst) of demand </a:t>
            </a:r>
            <a:r>
              <a:rPr lang="en-US" dirty="0" err="1" smtClean="0"/>
              <a:t>evoluation</a:t>
            </a:r>
            <a:r>
              <a:rPr lang="en-US" dirty="0" smtClean="0"/>
              <a:t>.</a:t>
            </a:r>
          </a:p>
          <a:p>
            <a:pPr lvl="1">
              <a:buFontTx/>
              <a:buChar char="•"/>
            </a:pPr>
            <a:r>
              <a:rPr lang="en-US" dirty="0" smtClean="0"/>
              <a:t> best: simulate thousands of scenarios automatically:</a:t>
            </a:r>
          </a:p>
          <a:p>
            <a:pPr lvl="2">
              <a:buFontTx/>
              <a:buChar char="•"/>
            </a:pPr>
            <a:r>
              <a:rPr lang="en-US" dirty="0" smtClean="0"/>
              <a:t>- draw random paths yourself and use data tables in Excel</a:t>
            </a:r>
          </a:p>
          <a:p>
            <a:pPr lvl="2">
              <a:buFontTx/>
              <a:buChar char="•"/>
            </a:pPr>
            <a:r>
              <a:rPr lang="en-US" dirty="0" smtClean="0"/>
              <a:t>- use a spreadsheet add-in such as At-Risk or Crystal Ball</a:t>
            </a:r>
          </a:p>
          <a:p>
            <a:pPr lvl="2">
              <a:buClr>
                <a:srgbClr val="FF0000"/>
              </a:buClr>
              <a:buFont typeface="Wingdings" pitchFamily="2" charset="2"/>
              <a:buChar char="Ø"/>
            </a:pPr>
            <a:r>
              <a:rPr lang="en-US" dirty="0" smtClean="0"/>
              <a:t> this is discussed in Sid’s spreadsheet elective.</a:t>
            </a:r>
          </a:p>
          <a:p>
            <a:pPr lvl="2">
              <a:buClr>
                <a:srgbClr val="FF0000"/>
              </a:buClr>
              <a:buFont typeface="Wingdings" pitchFamily="2" charset="2"/>
              <a:buChar char="Ø"/>
            </a:pPr>
            <a:endParaRPr lang="en-US" dirty="0" smtClean="0"/>
          </a:p>
          <a:p>
            <a:pPr>
              <a:buClr>
                <a:srgbClr val="FF0000"/>
              </a:buClr>
              <a:buFont typeface="Wingdings" pitchFamily="2" charset="2"/>
              <a:buNone/>
            </a:pPr>
            <a:r>
              <a:rPr lang="en-US" dirty="0" smtClean="0"/>
              <a:t>Do explain other means of forecasts: goal setting etc.  Very important!</a:t>
            </a:r>
          </a:p>
        </p:txBody>
      </p:sp>
    </p:spTree>
    <p:extLst>
      <p:ext uri="{BB962C8B-B14F-4D97-AF65-F5344CB8AC3E}">
        <p14:creationId xmlns:p14="http://schemas.microsoft.com/office/powerpoint/2010/main" val="1517259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50179" name="Rectangle 6"/>
          <p:cNvSpPr>
            <a:spLocks noGrp="1" noChangeArrowheads="1"/>
          </p:cNvSpPr>
          <p:nvPr>
            <p:ph type="ftr" sz="quarter" idx="4"/>
          </p:nvPr>
        </p:nvSpPr>
        <p:spPr>
          <a:noFill/>
        </p:spPr>
        <p:txBody>
          <a:bodyPr/>
          <a:lstStyle/>
          <a:p>
            <a:pPr defTabSz="974582"/>
            <a:r>
              <a:rPr lang="en-US" dirty="0" smtClean="0"/>
              <a:t>© Van Mieghem</a:t>
            </a:r>
          </a:p>
        </p:txBody>
      </p:sp>
      <p:sp>
        <p:nvSpPr>
          <p:cNvPr id="50180" name="Rectangle 7"/>
          <p:cNvSpPr>
            <a:spLocks noGrp="1" noChangeArrowheads="1"/>
          </p:cNvSpPr>
          <p:nvPr>
            <p:ph type="sldNum" sz="quarter" idx="5"/>
          </p:nvPr>
        </p:nvSpPr>
        <p:spPr>
          <a:noFill/>
        </p:spPr>
        <p:txBody>
          <a:bodyPr/>
          <a:lstStyle/>
          <a:p>
            <a:pPr defTabSz="974582"/>
            <a:fld id="{90CC73E5-1913-4140-A321-C4D3D261280D}" type="slidenum">
              <a:rPr lang="en-US" smtClean="0"/>
              <a:pPr defTabSz="974582"/>
              <a:t>4</a:t>
            </a:fld>
            <a:endParaRPr lang="en-US" dirty="0" smtClean="0"/>
          </a:p>
        </p:txBody>
      </p:sp>
      <p:sp>
        <p:nvSpPr>
          <p:cNvPr id="50181" name="Rectangle 2"/>
          <p:cNvSpPr>
            <a:spLocks noGrp="1" noRot="1" noChangeAspect="1" noChangeArrowheads="1" noTextEdit="1"/>
          </p:cNvSpPr>
          <p:nvPr>
            <p:ph type="sldImg"/>
          </p:nvPr>
        </p:nvSpPr>
        <p:spPr>
          <a:xfrm>
            <a:off x="1547813" y="323850"/>
            <a:ext cx="4221162" cy="3165475"/>
          </a:xfrm>
          <a:ln/>
        </p:spPr>
      </p:sp>
      <p:sp>
        <p:nvSpPr>
          <p:cNvPr id="9" name="Notes Placeholder 8"/>
          <p:cNvSpPr>
            <a:spLocks noGrp="1"/>
          </p:cNvSpPr>
          <p:nvPr>
            <p:ph type="body" idx="1"/>
          </p:nvPr>
        </p:nvSpPr>
        <p:spPr>
          <a:xfrm>
            <a:off x="385764" y="3568700"/>
            <a:ext cx="6543675" cy="5803900"/>
          </a:xfrm>
        </p:spPr>
        <p:txBody>
          <a:bodyPr>
            <a:normAutofit/>
          </a:bodyPr>
          <a:lstStyle/>
          <a:p>
            <a:r>
              <a:rPr lang="en-US" dirty="0" smtClean="0"/>
              <a:t>2012:  The key points I want them to take away are:</a:t>
            </a:r>
          </a:p>
          <a:p>
            <a:pPr lvl="0"/>
            <a:r>
              <a:rPr lang="en-US" dirty="0" smtClean="0"/>
              <a:t>- What is a cap strategy?</a:t>
            </a:r>
          </a:p>
          <a:p>
            <a:pPr lvl="0">
              <a:buFontTx/>
              <a:buChar char="-"/>
            </a:pPr>
            <a:r>
              <a:rPr lang="en-US" dirty="0" smtClean="0"/>
              <a:t>Our main focus is on how to build models to guide capacity strategy; key attention goes towards incorporating risk:</a:t>
            </a:r>
          </a:p>
          <a:p>
            <a:pPr lvl="1">
              <a:buFontTx/>
              <a:buChar char="-"/>
            </a:pPr>
            <a:r>
              <a:rPr lang="en-US" dirty="0" smtClean="0"/>
              <a:t> in models</a:t>
            </a:r>
          </a:p>
          <a:p>
            <a:pPr lvl="1">
              <a:buFontTx/>
              <a:buChar char="-"/>
            </a:pPr>
            <a:r>
              <a:rPr lang="en-US" dirty="0" smtClean="0"/>
              <a:t> in the process of risk mgt and hedging</a:t>
            </a:r>
          </a:p>
          <a:p>
            <a:pPr>
              <a:defRPr/>
            </a:pPr>
            <a:endParaRPr lang="en-US" dirty="0" smtClean="0"/>
          </a:p>
          <a:p>
            <a:pPr marL="196821" indent="-196821">
              <a:defRPr/>
            </a:pPr>
            <a:endParaRPr lang="en-US" dirty="0" smtClean="0"/>
          </a:p>
          <a:p>
            <a:pPr>
              <a:defRPr/>
            </a:pPr>
            <a:endParaRPr lang="en-US" dirty="0"/>
          </a:p>
        </p:txBody>
      </p:sp>
    </p:spTree>
    <p:extLst>
      <p:ext uri="{BB962C8B-B14F-4D97-AF65-F5344CB8AC3E}">
        <p14:creationId xmlns:p14="http://schemas.microsoft.com/office/powerpoint/2010/main" val="874643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1257300" y="720725"/>
            <a:ext cx="4802188" cy="3600450"/>
          </a:xfrm>
          <a:prstGeom prst="rect">
            <a:avLst/>
          </a:prstGeom>
          <a:ln/>
        </p:spPr>
      </p:sp>
      <p:sp>
        <p:nvSpPr>
          <p:cNvPr id="69635" name="Notes Placeholder 2"/>
          <p:cNvSpPr>
            <a:spLocks noGrp="1"/>
          </p:cNvSpPr>
          <p:nvPr>
            <p:ph type="body" idx="1"/>
          </p:nvPr>
        </p:nvSpPr>
        <p:spPr>
          <a:xfrm>
            <a:off x="731839" y="4560889"/>
            <a:ext cx="5851525" cy="4319587"/>
          </a:xfrm>
          <a:prstGeom prst="rect">
            <a:avLst/>
          </a:prstGeom>
          <a:noFill/>
          <a:ln/>
        </p:spPr>
        <p:txBody>
          <a:bodyPr lIns="91432" tIns="45716" rIns="91432" bIns="45716"/>
          <a:lstStyle/>
          <a:p>
            <a:r>
              <a:rPr lang="en-US" dirty="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dirty="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dirty="0"/>
              <a:t>What are our distinctive </a:t>
            </a:r>
            <a:r>
              <a:rPr lang="en-US" i="1" dirty="0"/>
              <a:t>capabilities </a:t>
            </a:r>
            <a:r>
              <a:rPr lang="en-US" dirty="0"/>
              <a:t>or </a:t>
            </a:r>
            <a:r>
              <a:rPr lang="en-US" i="1" dirty="0"/>
              <a:t>competences</a:t>
            </a:r>
            <a:r>
              <a:rPr lang="en-US" dirty="0"/>
              <a:t>?</a:t>
            </a:r>
          </a:p>
          <a:p>
            <a:pPr lvl="2">
              <a:buFontTx/>
              <a:buChar char="–"/>
            </a:pPr>
            <a:r>
              <a:rPr lang="en-US" dirty="0"/>
              <a:t>“The combinations of resources and processes that underpin sustainable competitive advantage for a specific firm competing in a specific market.”</a:t>
            </a:r>
          </a:p>
          <a:p>
            <a:pPr lvl="2">
              <a:buFontTx/>
              <a:buChar char="–"/>
            </a:pPr>
            <a:r>
              <a:rPr lang="en-US" dirty="0"/>
              <a:t>“Abilities that customers value but that competitors cannot replicate.”</a:t>
            </a:r>
            <a:endParaRPr lang="en-US" i="1" dirty="0">
              <a:solidFill>
                <a:srgbClr val="FF3300"/>
              </a:solidFill>
            </a:endParaRPr>
          </a:p>
          <a:p>
            <a:pPr lvl="1"/>
            <a:r>
              <a:rPr lang="en-US" i="1" dirty="0">
                <a:solidFill>
                  <a:srgbClr val="FF3300"/>
                </a:solidFill>
              </a:rPr>
              <a:t>Are competencies fully determined by resources and processes?</a:t>
            </a:r>
            <a:r>
              <a:rPr lang="en-US" i="1" dirty="0"/>
              <a:t> </a:t>
            </a:r>
            <a:r>
              <a:rPr lang="en-US" dirty="0"/>
              <a:t>Values = standards by which employees set priorities. When they are set automatically (by process) they constitute the culture, which allows decentralized aligned decision making.</a:t>
            </a:r>
          </a:p>
          <a:p>
            <a:r>
              <a:rPr lang="en-US" dirty="0"/>
              <a:t>Value = 3 P’s = profit, people, planet</a:t>
            </a:r>
          </a:p>
          <a:p>
            <a:r>
              <a:rPr lang="en-US" dirty="0"/>
              <a:t>Consider profit: We thus have a clear metric for evaluation and improvement of OS: NPV</a:t>
            </a:r>
          </a:p>
          <a:p>
            <a:pPr lvl="1"/>
            <a:r>
              <a:rPr lang="en-US" dirty="0"/>
              <a:t>We always want to make sure our recommendations are financially sound.  After all, </a:t>
            </a:r>
            <a:r>
              <a:rPr lang="en-US" i="1" dirty="0"/>
              <a:t>why are we in business?</a:t>
            </a:r>
          </a:p>
          <a:p>
            <a:pPr lvl="1"/>
            <a:r>
              <a:rPr lang="en-US" dirty="0"/>
              <a:t>Performance metrics: many, including survival, growth, profits, shareholder value and others.  Our metric will be profit flows, that is the complete current and future stream of profits.  From this, most other financial metrics can be deduced.  </a:t>
            </a:r>
          </a:p>
          <a:p>
            <a:r>
              <a:rPr lang="en-US" dirty="0">
                <a:solidFill>
                  <a:srgbClr val="FF3300"/>
                </a:solidFill>
              </a:rPr>
              <a:t>The main advantages for NPV of cash flows are</a:t>
            </a:r>
            <a:r>
              <a:rPr lang="en-US" dirty="0"/>
              <a:t>: </a:t>
            </a:r>
          </a:p>
          <a:p>
            <a:pPr lvl="1">
              <a:buFontTx/>
              <a:buAutoNum type="arabicPeriod"/>
            </a:pPr>
            <a:r>
              <a:rPr lang="en-US" dirty="0"/>
              <a:t>In-line with financial theory</a:t>
            </a:r>
          </a:p>
          <a:p>
            <a:pPr lvl="1">
              <a:buFontTx/>
              <a:buAutoNum type="arabicPeriod"/>
            </a:pPr>
            <a:r>
              <a:rPr lang="en-US" dirty="0"/>
              <a:t>Cash flows are harder to manipulate than a single measure; </a:t>
            </a:r>
          </a:p>
          <a:p>
            <a:pPr lvl="1">
              <a:buFontTx/>
              <a:buAutoNum type="arabicPeriod"/>
            </a:pPr>
            <a:r>
              <a:rPr lang="en-US" dirty="0"/>
              <a:t>they recognize the longer term and temporal character of many decisions, yours as well as your competitors’ </a:t>
            </a:r>
          </a:p>
          <a:p>
            <a:pPr lvl="1">
              <a:buFontTx/>
              <a:buAutoNum type="arabicPeriod"/>
            </a:pPr>
            <a:r>
              <a:rPr lang="en-US" dirty="0"/>
              <a:t>they allow us to incorporate risk attitudes and uncertainty.</a:t>
            </a:r>
          </a:p>
          <a:p>
            <a:r>
              <a:rPr lang="en-US" dirty="0">
                <a:solidFill>
                  <a:srgbClr val="FF3300"/>
                </a:solidFill>
              </a:rPr>
              <a:t>But be cognizant that not everything is properly expressed in money!  Always consider people + planet!</a:t>
            </a:r>
            <a:endParaRPr lang="en-US" dirty="0"/>
          </a:p>
          <a:p>
            <a:pPr lvl="1"/>
            <a:endParaRPr lang="en-US" dirty="0"/>
          </a:p>
          <a:p>
            <a:r>
              <a:rPr lang="en-US" dirty="0"/>
              <a:t>Maximizing NPV gives us a quantitative tool, but it only works well for determining correct parameter choice + choice between alternatives.</a:t>
            </a:r>
          </a:p>
          <a:p>
            <a:pPr lvl="1"/>
            <a:r>
              <a:rPr lang="en-US" dirty="0"/>
              <a:t>The next slide details the typical components of the resource and process view that you can work on; abstractly, these are the “parameters” you could optimize over</a:t>
            </a:r>
          </a:p>
          <a:p>
            <a:pPr lvl="1"/>
            <a:r>
              <a:rPr lang="en-US" dirty="0"/>
              <a:t>To come up with the alternatives, we use qualitative judgment and experience.</a:t>
            </a:r>
          </a:p>
          <a:p>
            <a:pPr lvl="2"/>
            <a:r>
              <a:rPr lang="en-US" dirty="0"/>
              <a:t>A qualitative tool to help us: alignment and 3 questions framework.</a:t>
            </a:r>
          </a:p>
          <a:p>
            <a:endParaRPr lang="en-US" dirty="0" smtClean="0"/>
          </a:p>
        </p:txBody>
      </p:sp>
      <p:sp>
        <p:nvSpPr>
          <p:cNvPr id="4" name="Header Placeholder 3"/>
          <p:cNvSpPr>
            <a:spLocks noGrp="1"/>
          </p:cNvSpPr>
          <p:nvPr>
            <p:ph type="hdr" sz="quarter"/>
          </p:nvPr>
        </p:nvSpPr>
        <p:spPr>
          <a:xfrm>
            <a:off x="0" y="1"/>
            <a:ext cx="3170238" cy="479425"/>
          </a:xfrm>
          <a:prstGeom prst="rect">
            <a:avLst/>
          </a:prstGeom>
        </p:spPr>
        <p:txBody>
          <a:bodyPr lIns="91432" tIns="45716" rIns="91432" bIns="45716"/>
          <a:lstStyle/>
          <a:p>
            <a:pPr>
              <a:defRPr/>
            </a:pPr>
            <a:r>
              <a:rPr lang="en-US">
                <a:solidFill>
                  <a:prstClr val="black"/>
                </a:solidFill>
              </a:rPr>
              <a:t>Operations Strategy Week #1: Concept &amp; Framework</a:t>
            </a:r>
          </a:p>
        </p:txBody>
      </p:sp>
      <p:sp>
        <p:nvSpPr>
          <p:cNvPr id="5" name="Date Placeholder 4"/>
          <p:cNvSpPr>
            <a:spLocks noGrp="1"/>
          </p:cNvSpPr>
          <p:nvPr>
            <p:ph type="dt" sz="quarter" idx="1"/>
          </p:nvPr>
        </p:nvSpPr>
        <p:spPr>
          <a:xfrm>
            <a:off x="4143375" y="1"/>
            <a:ext cx="3170238" cy="479425"/>
          </a:xfrm>
          <a:prstGeom prst="rect">
            <a:avLst/>
          </a:prstGeom>
        </p:spPr>
        <p:txBody>
          <a:bodyPr lIns="91432" tIns="45716" rIns="91432" bIns="45716"/>
          <a:lstStyle/>
          <a:p>
            <a:pPr>
              <a:defRPr/>
            </a:pPr>
            <a:fld id="{B44486B7-123A-48BF-9C9B-E099245DECE4}" type="datetime1">
              <a:rPr lang="en-US">
                <a:solidFill>
                  <a:prstClr val="black"/>
                </a:solidFill>
              </a:rPr>
              <a:pPr>
                <a:defRPr/>
              </a:pPr>
              <a:t>1/23/17</a:t>
            </a:fld>
            <a:endParaRPr lang="en-US">
              <a:solidFill>
                <a:prstClr val="black"/>
              </a:solidFill>
            </a:endParaRPr>
          </a:p>
        </p:txBody>
      </p:sp>
      <p:sp>
        <p:nvSpPr>
          <p:cNvPr id="6" name="Footer Placeholder 5"/>
          <p:cNvSpPr>
            <a:spLocks noGrp="1"/>
          </p:cNvSpPr>
          <p:nvPr>
            <p:ph type="ftr" sz="quarter" idx="4"/>
          </p:nvPr>
        </p:nvSpPr>
        <p:spPr>
          <a:xfrm>
            <a:off x="0" y="9120189"/>
            <a:ext cx="3170238" cy="479425"/>
          </a:xfrm>
          <a:prstGeom prst="rect">
            <a:avLst/>
          </a:prstGeom>
        </p:spPr>
        <p:txBody>
          <a:bodyPr lIns="91432" tIns="45716" rIns="91432" bIns="45716"/>
          <a:lstStyle/>
          <a:p>
            <a:pPr>
              <a:defRPr/>
            </a:pPr>
            <a:r>
              <a:rPr lang="en-US">
                <a:solidFill>
                  <a:prstClr val="black"/>
                </a:solidFill>
              </a:rPr>
              <a:t>© Van Mieghem</a:t>
            </a:r>
          </a:p>
        </p:txBody>
      </p:sp>
      <p:sp>
        <p:nvSpPr>
          <p:cNvPr id="7" name="Slide Number Placeholder 6"/>
          <p:cNvSpPr>
            <a:spLocks noGrp="1"/>
          </p:cNvSpPr>
          <p:nvPr>
            <p:ph type="sldNum" sz="quarter" idx="5"/>
          </p:nvPr>
        </p:nvSpPr>
        <p:spPr>
          <a:xfrm>
            <a:off x="4143375" y="9120189"/>
            <a:ext cx="3170238" cy="479425"/>
          </a:xfrm>
          <a:prstGeom prst="rect">
            <a:avLst/>
          </a:prstGeom>
        </p:spPr>
        <p:txBody>
          <a:bodyPr lIns="91432" tIns="45716" rIns="91432" bIns="45716"/>
          <a:lstStyle/>
          <a:p>
            <a:pPr>
              <a:defRPr/>
            </a:pPr>
            <a:fld id="{5556D21B-6C70-42B1-A140-CFD4CF8BA539}" type="slidenum">
              <a:rPr lang="en-US">
                <a:solidFill>
                  <a:prstClr val="black"/>
                </a:solidFill>
              </a:rPr>
              <a:pPr>
                <a:defRPr/>
              </a:pPr>
              <a:t>5</a:t>
            </a:fld>
            <a:endParaRPr lang="en-US">
              <a:solidFill>
                <a:prstClr val="black"/>
              </a:solidFill>
            </a:endParaRPr>
          </a:p>
        </p:txBody>
      </p:sp>
    </p:spTree>
    <p:extLst>
      <p:ext uri="{BB962C8B-B14F-4D97-AF65-F5344CB8AC3E}">
        <p14:creationId xmlns:p14="http://schemas.microsoft.com/office/powerpoint/2010/main" val="6151862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Explain “easy-to-flex”</a:t>
            </a:r>
          </a:p>
          <a:p>
            <a:endParaRPr lang="en-US" dirty="0" smtClean="0"/>
          </a:p>
          <a:p>
            <a:r>
              <a:rPr lang="en-US" dirty="0" smtClean="0"/>
              <a:t>Strategi</a:t>
            </a:r>
            <a:r>
              <a:rPr lang="en-US" baseline="0" dirty="0" smtClean="0"/>
              <a:t>c horizon can exceed 10 years in some industries, e.g., 15 years in </a:t>
            </a:r>
            <a:r>
              <a:rPr lang="en-US" baseline="0" dirty="0" err="1" smtClean="0"/>
              <a:t>pharma</a:t>
            </a:r>
            <a:r>
              <a:rPr lang="en-US" baseline="0" dirty="0" smtClean="0"/>
              <a:t>.</a:t>
            </a:r>
          </a:p>
          <a:p>
            <a:endParaRPr lang="en-US" baseline="0" dirty="0" smtClean="0"/>
          </a:p>
          <a:p>
            <a:r>
              <a:rPr lang="en-US" baseline="0" dirty="0" smtClean="0"/>
              <a:t>Other names used in practice:</a:t>
            </a:r>
          </a:p>
          <a:p>
            <a:pPr>
              <a:buFontTx/>
              <a:buChar char="-"/>
            </a:pPr>
            <a:r>
              <a:rPr lang="en-US" baseline="0" dirty="0" smtClean="0"/>
              <a:t>Strategic:  Resource requirements planning, the counterpart of demand management, both of which feed into long range production planning. </a:t>
            </a:r>
          </a:p>
          <a:p>
            <a:pPr>
              <a:buFontTx/>
              <a:buChar char="-"/>
            </a:pPr>
            <a:r>
              <a:rPr lang="en-US" baseline="0" dirty="0" smtClean="0"/>
              <a:t> Tactical: operates at two levels:</a:t>
            </a:r>
          </a:p>
          <a:p>
            <a:pPr marL="685700" lvl="1" indent="-228567">
              <a:buFont typeface="+mj-lt"/>
              <a:buAutoNum type="arabicPeriod"/>
            </a:pPr>
            <a:r>
              <a:rPr lang="en-US" baseline="0" dirty="0" smtClean="0"/>
              <a:t>the long range production plan feeds into the master production schedule (MPS) of </a:t>
            </a:r>
            <a:r>
              <a:rPr lang="en-US" i="1" baseline="0" dirty="0" smtClean="0"/>
              <a:t>end items</a:t>
            </a:r>
            <a:r>
              <a:rPr lang="en-US" baseline="0" dirty="0" smtClean="0"/>
              <a:t>, which is capacity agnostic.  Therefore, validating the feasibility of the MPS using “rough-cut capacity planning” is very important.</a:t>
            </a:r>
          </a:p>
          <a:p>
            <a:pPr marL="685700" lvl="1" indent="-228567">
              <a:buFont typeface="+mj-lt"/>
              <a:buAutoNum type="arabicPeriod"/>
            </a:pPr>
            <a:r>
              <a:rPr lang="en-US" baseline="0" dirty="0" smtClean="0"/>
              <a:t> The MPS feeds into the MRP covering both released orders and planned orders of </a:t>
            </a:r>
            <a:r>
              <a:rPr lang="en-US" i="1" baseline="0" dirty="0" smtClean="0"/>
              <a:t>input items </a:t>
            </a:r>
            <a:r>
              <a:rPr lang="en-US" baseline="0" dirty="0" smtClean="0"/>
              <a:t>(which again is capacity agnostic).  Use these releases into a detailed planning of CRP.</a:t>
            </a:r>
          </a:p>
          <a:p>
            <a:pPr>
              <a:buFontTx/>
              <a:buChar char="-"/>
            </a:pPr>
            <a:r>
              <a:rPr lang="en-US" baseline="0" dirty="0" smtClean="0"/>
              <a:t> Execution.</a:t>
            </a:r>
          </a:p>
          <a:p>
            <a:endParaRPr lang="en-US" dirty="0"/>
          </a:p>
        </p:txBody>
      </p:sp>
    </p:spTree>
    <p:extLst>
      <p:ext uri="{BB962C8B-B14F-4D97-AF65-F5344CB8AC3E}">
        <p14:creationId xmlns:p14="http://schemas.microsoft.com/office/powerpoint/2010/main" val="1449632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defTabSz="966470" eaLnBrk="1" fontAlgn="auto" hangingPunct="1">
              <a:spcBef>
                <a:spcPts val="0"/>
              </a:spcBef>
              <a:spcAft>
                <a:spcPts val="0"/>
              </a:spcAft>
              <a:defRPr/>
            </a:pPr>
            <a:r>
              <a:rPr lang="en-US" sz="600" dirty="0" smtClean="0"/>
              <a:t>JVM: during our course, we will focus on the 5 top ones.  </a:t>
            </a:r>
          </a:p>
          <a:p>
            <a:pPr defTabSz="966470" eaLnBrk="1" fontAlgn="auto" hangingPunct="1">
              <a:spcBef>
                <a:spcPts val="0"/>
              </a:spcBef>
              <a:spcAft>
                <a:spcPts val="0"/>
              </a:spcAft>
              <a:defRPr/>
            </a:pPr>
            <a:r>
              <a:rPr lang="en-US" sz="600" dirty="0" smtClean="0"/>
              <a:t>Today, most attention to uncertainty.  Why? </a:t>
            </a:r>
            <a:r>
              <a:rPr lang="en-US" sz="600" dirty="0" err="1" smtClean="0"/>
              <a:t>McK</a:t>
            </a:r>
            <a:r>
              <a:rPr lang="en-US" sz="600" dirty="0" smtClean="0"/>
              <a:t> states:</a:t>
            </a:r>
          </a:p>
          <a:p>
            <a:pPr marL="228567" indent="-228567" defTabSz="966470" eaLnBrk="1" fontAlgn="auto" hangingPunct="1">
              <a:spcBef>
                <a:spcPts val="0"/>
              </a:spcBef>
              <a:spcAft>
                <a:spcPts val="0"/>
              </a:spcAft>
              <a:buAutoNum type="arabicPeriod"/>
              <a:defRPr/>
            </a:pPr>
            <a:r>
              <a:rPr lang="en-US" sz="600" dirty="0" smtClean="0"/>
              <a:t>‘Redesigning the footprint can be the biggest and most important transformation a manufacturer can undertake.  Yet too many managers choose the footprint by using only a single set of future cost and demand assumptions.”</a:t>
            </a:r>
          </a:p>
          <a:p>
            <a:pPr marL="228567" indent="-228567" defTabSz="966470" eaLnBrk="1" fontAlgn="auto" hangingPunct="1">
              <a:spcBef>
                <a:spcPts val="0"/>
              </a:spcBef>
              <a:spcAft>
                <a:spcPts val="0"/>
              </a:spcAft>
              <a:buAutoNum type="arabicPeriod"/>
              <a:defRPr/>
            </a:pPr>
            <a:r>
              <a:rPr lang="en-US" sz="600" dirty="0" smtClean="0"/>
              <a:t>“In our experience, the missing ingredient in many manufacturing strategy decisions is a careful consideration of the value of flexibility.”</a:t>
            </a:r>
          </a:p>
          <a:p>
            <a:pPr defTabSz="966470" eaLnBrk="1" fontAlgn="auto" hangingPunct="1">
              <a:spcBef>
                <a:spcPts val="0"/>
              </a:spcBef>
              <a:spcAft>
                <a:spcPts val="0"/>
              </a:spcAft>
              <a:defRPr/>
            </a:pPr>
            <a:endParaRPr lang="en-US" sz="600" dirty="0" smtClean="0"/>
          </a:p>
          <a:p>
            <a:pPr defTabSz="966470" eaLnBrk="1" fontAlgn="auto" hangingPunct="1">
              <a:spcBef>
                <a:spcPts val="0"/>
              </a:spcBef>
              <a:spcAft>
                <a:spcPts val="0"/>
              </a:spcAft>
              <a:defRPr/>
            </a:pPr>
            <a:r>
              <a:rPr lang="en-US" sz="600" dirty="0" smtClean="0"/>
              <a:t>Slide is blank for students.</a:t>
            </a:r>
          </a:p>
          <a:p>
            <a:pPr defTabSz="966470" eaLnBrk="1" fontAlgn="auto" hangingPunct="1">
              <a:spcBef>
                <a:spcPts val="0"/>
              </a:spcBef>
              <a:spcAft>
                <a:spcPts val="0"/>
              </a:spcAft>
              <a:defRPr/>
            </a:pPr>
            <a:endParaRPr lang="en-US" sz="600" dirty="0" smtClean="0"/>
          </a:p>
          <a:p>
            <a:pPr defTabSz="966470" eaLnBrk="1" fontAlgn="auto" hangingPunct="1">
              <a:spcBef>
                <a:spcPts val="0"/>
              </a:spcBef>
              <a:spcAft>
                <a:spcPts val="0"/>
              </a:spcAft>
              <a:defRPr/>
            </a:pPr>
            <a:r>
              <a:rPr lang="en-US" sz="600" dirty="0" smtClean="0"/>
              <a:t>Ask students for relevant factors.</a:t>
            </a:r>
          </a:p>
          <a:p>
            <a:pPr marL="241617" indent="-241617" defTabSz="966470" eaLnBrk="1" fontAlgn="auto" hangingPunct="1">
              <a:spcBef>
                <a:spcPts val="0"/>
              </a:spcBef>
              <a:spcAft>
                <a:spcPts val="0"/>
              </a:spcAft>
              <a:buFont typeface="Arial" pitchFamily="34" charset="0"/>
              <a:buChar char="•"/>
              <a:defRPr/>
            </a:pPr>
            <a:r>
              <a:rPr lang="en-US" sz="600" dirty="0" smtClean="0"/>
              <a:t>Demand growth curve</a:t>
            </a:r>
          </a:p>
          <a:p>
            <a:pPr marL="724853" lvl="1" indent="-241617" defTabSz="966470" eaLnBrk="1" fontAlgn="auto" hangingPunct="1">
              <a:spcBef>
                <a:spcPts val="0"/>
              </a:spcBef>
              <a:spcAft>
                <a:spcPts val="0"/>
              </a:spcAft>
              <a:buFont typeface="Arial" pitchFamily="34" charset="0"/>
              <a:buChar char="•"/>
              <a:defRPr/>
            </a:pPr>
            <a:r>
              <a:rPr lang="en-US" sz="600" dirty="0" smtClean="0"/>
              <a:t>2010 WSJ LED article (not assigned). “The market for light-emitting diodes is expected to boom in coming years … The DOE (dept. of energy) predicts that LEDs will make up 70% of the lighting market by 2020, up from less than 1% now.”</a:t>
            </a:r>
          </a:p>
          <a:p>
            <a:pPr marL="241617" indent="-241617" defTabSz="966470" eaLnBrk="1" fontAlgn="auto" hangingPunct="1">
              <a:spcBef>
                <a:spcPts val="0"/>
              </a:spcBef>
              <a:spcAft>
                <a:spcPts val="0"/>
              </a:spcAft>
              <a:buFont typeface="Arial" pitchFamily="34" charset="0"/>
              <a:buChar char="•"/>
              <a:defRPr/>
            </a:pPr>
            <a:r>
              <a:rPr lang="en-US" sz="600" dirty="0" smtClean="0"/>
              <a:t>Scale economies.</a:t>
            </a:r>
          </a:p>
          <a:p>
            <a:pPr marL="724853" lvl="1" indent="-241617">
              <a:buFont typeface="Arial" pitchFamily="34" charset="0"/>
              <a:buChar char="•"/>
              <a:defRPr/>
            </a:pPr>
            <a:r>
              <a:rPr lang="en-US" sz="600" dirty="0" smtClean="0"/>
              <a:t>Production -&gt; Chinese manufacturers, heavily subsidized by their own government and relying on vast economies of scale, have helped send the price of conventional solar panels plunging and grabbed market share far more quickly than anyone anticipated. (Assigned Solyndra article) </a:t>
            </a:r>
          </a:p>
          <a:p>
            <a:pPr marL="724853" lvl="1" indent="-241617" defTabSz="966470" eaLnBrk="1" fontAlgn="auto" hangingPunct="1">
              <a:spcBef>
                <a:spcPts val="0"/>
              </a:spcBef>
              <a:spcAft>
                <a:spcPts val="0"/>
              </a:spcAft>
              <a:buFont typeface="Arial" pitchFamily="34" charset="0"/>
              <a:buChar char="•"/>
              <a:defRPr/>
            </a:pPr>
            <a:r>
              <a:rPr lang="en-US" sz="600" dirty="0" smtClean="0"/>
              <a:t>Capacity -&gt;?</a:t>
            </a:r>
          </a:p>
          <a:p>
            <a:pPr marL="241617" indent="-241617" defTabSz="966470" eaLnBrk="1" fontAlgn="auto" hangingPunct="1">
              <a:spcBef>
                <a:spcPts val="0"/>
              </a:spcBef>
              <a:spcAft>
                <a:spcPts val="0"/>
              </a:spcAft>
              <a:buFont typeface="Arial" pitchFamily="34" charset="0"/>
              <a:buChar char="•"/>
              <a:defRPr/>
            </a:pPr>
            <a:r>
              <a:rPr lang="en-US" sz="600" dirty="0" smtClean="0"/>
              <a:t>Learning curves</a:t>
            </a:r>
          </a:p>
          <a:p>
            <a:pPr marL="724853" lvl="1" indent="-241617" defTabSz="966470" eaLnBrk="1" fontAlgn="auto" hangingPunct="1">
              <a:spcBef>
                <a:spcPts val="0"/>
              </a:spcBef>
              <a:spcAft>
                <a:spcPts val="0"/>
              </a:spcAft>
              <a:buFont typeface="Arial" pitchFamily="34" charset="0"/>
              <a:buChar char="•"/>
              <a:defRPr/>
            </a:pPr>
            <a:r>
              <a:rPr lang="en-US" sz="600" dirty="0" smtClean="0"/>
              <a:t>2007 WSJ article (not assigned) “The semiconductor industry and its suppliers are mounting a long-term campaign to wring productivity improvements from existing factories, without a costly shift to larger wafers and new tools to process them.”</a:t>
            </a:r>
          </a:p>
          <a:p>
            <a:pPr marL="241617" indent="-241617" defTabSz="966470" eaLnBrk="1" fontAlgn="auto" hangingPunct="1">
              <a:spcBef>
                <a:spcPts val="0"/>
              </a:spcBef>
              <a:spcAft>
                <a:spcPts val="0"/>
              </a:spcAft>
              <a:buFont typeface="Arial" pitchFamily="34" charset="0"/>
              <a:buChar char="•"/>
              <a:defRPr/>
            </a:pPr>
            <a:r>
              <a:rPr lang="en-US" sz="600" dirty="0" smtClean="0"/>
              <a:t>Technology roadmaps:</a:t>
            </a:r>
          </a:p>
          <a:p>
            <a:pPr marL="724853" lvl="1" indent="-241617">
              <a:buFont typeface="Arial" pitchFamily="34" charset="0"/>
              <a:buChar char="•"/>
              <a:defRPr/>
            </a:pPr>
            <a:r>
              <a:rPr lang="en-US" sz="600" dirty="0" smtClean="0"/>
              <a:t>“For TI, the factory further marks its shift from selling technology that connects cellphones and toward the larger, more profitable and fractured market for analog chips, which are used to manage power, convert data into digital signals and complete other tasks in nearly every electronic device.” (Assigned TI article) </a:t>
            </a:r>
          </a:p>
          <a:p>
            <a:pPr marL="724853" lvl="1" indent="-241617">
              <a:buFont typeface="Arial" pitchFamily="34" charset="0"/>
              <a:buChar char="•"/>
              <a:defRPr/>
            </a:pPr>
            <a:r>
              <a:rPr lang="en-US" sz="600" dirty="0" smtClean="0"/>
              <a:t>“AQT has modified off-the-shelf machines used to make computer hard drives to create CIGS cells using a proprietary process. The Sunnyvale company, which has raised $15 million from investors, further cut its capital costs by manufacturing only solar cells, which it sells to other companies to package into solar panels.” (Assigned Solyndra article) </a:t>
            </a:r>
          </a:p>
          <a:p>
            <a:pPr marL="241617" indent="-241617" defTabSz="966470" eaLnBrk="1" fontAlgn="auto" hangingPunct="1">
              <a:spcBef>
                <a:spcPts val="0"/>
              </a:spcBef>
              <a:spcAft>
                <a:spcPts val="0"/>
              </a:spcAft>
              <a:buFont typeface="Arial" pitchFamily="34" charset="0"/>
              <a:buChar char="•"/>
              <a:defRPr/>
            </a:pPr>
            <a:r>
              <a:rPr lang="en-US" sz="600" dirty="0" smtClean="0"/>
              <a:t>Customer stickiness:</a:t>
            </a:r>
          </a:p>
          <a:p>
            <a:pPr marL="724853" lvl="1" indent="-241617">
              <a:buFont typeface="Arial" pitchFamily="34" charset="0"/>
              <a:buChar char="•"/>
              <a:defRPr/>
            </a:pPr>
            <a:r>
              <a:rPr lang="en-US" sz="600" dirty="0" smtClean="0"/>
              <a:t>“As part of its corporate sustainability policy, Wal-Mart Stores last month acted to bolster American CIGS companies by signing a deal with a Silicon Valley solar installer, SolarCity, to put 15 megawatts of photovoltaic panels on its big-box stores and requiring that a significant percentage of them come from thin-film companies like MiaSole. Even so, SolarCity's chief executive, Lyndon Rive, acknowledged that his company would also be installing a large number of conventional solar panels for the retail giant -- nearly all of them made in China.” (Assigned Solyndra article) </a:t>
            </a:r>
          </a:p>
          <a:p>
            <a:pPr marL="241617" indent="-241617" defTabSz="966470" eaLnBrk="1" fontAlgn="auto" hangingPunct="1">
              <a:spcBef>
                <a:spcPts val="0"/>
              </a:spcBef>
              <a:spcAft>
                <a:spcPts val="0"/>
              </a:spcAft>
              <a:buFont typeface="Arial" pitchFamily="34" charset="0"/>
              <a:buChar char="•"/>
              <a:defRPr/>
            </a:pPr>
            <a:r>
              <a:rPr lang="en-US" sz="600" dirty="0" smtClean="0"/>
              <a:t>Competitor actions:</a:t>
            </a:r>
          </a:p>
          <a:p>
            <a:pPr marL="724853" lvl="1" indent="-241617">
              <a:buFont typeface="Arial" pitchFamily="34" charset="0"/>
              <a:buChar char="•"/>
              <a:defRPr/>
            </a:pPr>
            <a:r>
              <a:rPr lang="en-US" sz="600" dirty="0" smtClean="0"/>
              <a:t>“But as the companies finally begin mass production -- Solyndra just flipped the switch on a $733 million factory here last month -- they are finding that the economics of the industry have already been transformed, by the Chinese. Chinese manufacturers, heavily subsidized by their own government and relying on vast economies of scale, have helped send the price of conventional solar panels plunging and grabbed market share far more quickly than anyone anticipated. As a result, the California companies, once so confident that they could outmaneuver the competition, are scrambling to retool their strategies and find niches in which they can thrive.” (Assigned Solyndra article) </a:t>
            </a:r>
          </a:p>
          <a:p>
            <a:pPr marL="241617" indent="-241617" defTabSz="966470" eaLnBrk="1" fontAlgn="auto" hangingPunct="1">
              <a:spcBef>
                <a:spcPts val="0"/>
              </a:spcBef>
              <a:spcAft>
                <a:spcPts val="0"/>
              </a:spcAft>
              <a:buFont typeface="Arial" pitchFamily="34" charset="0"/>
              <a:buChar char="•"/>
              <a:defRPr/>
            </a:pPr>
            <a:r>
              <a:rPr lang="en-US" sz="600" dirty="0" smtClean="0"/>
              <a:t>Supply Base</a:t>
            </a:r>
          </a:p>
          <a:p>
            <a:pPr marL="724853" lvl="1" indent="-241617" defTabSz="966470" eaLnBrk="1" fontAlgn="auto" hangingPunct="1">
              <a:spcBef>
                <a:spcPts val="0"/>
              </a:spcBef>
              <a:spcAft>
                <a:spcPts val="0"/>
              </a:spcAft>
              <a:buFont typeface="Arial" pitchFamily="34" charset="0"/>
              <a:buChar char="•"/>
              <a:defRPr/>
            </a:pPr>
            <a:r>
              <a:rPr lang="en-US" sz="600" dirty="0" smtClean="0"/>
              <a:t>Example: See Plambeck paper with solar and wind power discussion. (I’ve printed pages 3-4).</a:t>
            </a:r>
          </a:p>
          <a:p>
            <a:pPr marL="241617" indent="-241617" defTabSz="966470" eaLnBrk="1" fontAlgn="auto" hangingPunct="1">
              <a:spcBef>
                <a:spcPts val="0"/>
              </a:spcBef>
              <a:spcAft>
                <a:spcPts val="0"/>
              </a:spcAft>
              <a:buFont typeface="Arial" pitchFamily="34" charset="0"/>
              <a:buChar char="•"/>
              <a:defRPr/>
            </a:pPr>
            <a:r>
              <a:rPr lang="en-US" sz="600" dirty="0" smtClean="0"/>
              <a:t>Access to capital:</a:t>
            </a:r>
          </a:p>
          <a:p>
            <a:pPr marL="724853" lvl="1" indent="-241617">
              <a:buFont typeface="Arial" pitchFamily="34" charset="0"/>
              <a:buChar char="•"/>
              <a:defRPr/>
            </a:pPr>
            <a:r>
              <a:rPr lang="en-US" sz="600" dirty="0" smtClean="0"/>
              <a:t>“The federal govt provided a $535 million loan guarantee for [Solyndra’s] new solar panel factory know as Fab 2.” “Chinese companies rapidly expanded production …. Supported by tens of billions of dollars in inexpensive credit from the Chinese government as well as other subsidies such as cheap land.” “[VC] investors [are] skittish about backing new capital-intensive start-ups.” (Assigned Solyndra article) </a:t>
            </a:r>
          </a:p>
          <a:p>
            <a:pPr marL="241617" indent="-241617" defTabSz="966470" eaLnBrk="1" fontAlgn="auto" hangingPunct="1">
              <a:spcBef>
                <a:spcPts val="0"/>
              </a:spcBef>
              <a:spcAft>
                <a:spcPts val="0"/>
              </a:spcAft>
              <a:buFont typeface="Arial" pitchFamily="34" charset="0"/>
              <a:buChar char="•"/>
              <a:defRPr/>
            </a:pPr>
            <a:r>
              <a:rPr lang="en-US" sz="600" dirty="0" smtClean="0"/>
              <a:t>Time value of money:</a:t>
            </a:r>
          </a:p>
          <a:p>
            <a:pPr marL="724853" lvl="1" indent="-241617" defTabSz="966470" eaLnBrk="1" fontAlgn="auto" hangingPunct="1">
              <a:spcBef>
                <a:spcPts val="0"/>
              </a:spcBef>
              <a:spcAft>
                <a:spcPts val="0"/>
              </a:spcAft>
              <a:buFont typeface="Arial" pitchFamily="34" charset="0"/>
              <a:buChar char="•"/>
              <a:defRPr/>
            </a:pPr>
            <a:r>
              <a:rPr lang="en-US" sz="600" dirty="0" smtClean="0"/>
              <a:t>Relative to inflation</a:t>
            </a:r>
          </a:p>
          <a:p>
            <a:pPr marL="241617" indent="-241617" defTabSz="966470" eaLnBrk="1" fontAlgn="auto" hangingPunct="1">
              <a:spcBef>
                <a:spcPts val="0"/>
              </a:spcBef>
              <a:spcAft>
                <a:spcPts val="0"/>
              </a:spcAft>
              <a:buFont typeface="Arial" pitchFamily="34" charset="0"/>
              <a:buChar char="•"/>
              <a:defRPr/>
            </a:pPr>
            <a:r>
              <a:rPr lang="en-US" sz="600" dirty="0" smtClean="0"/>
              <a:t>Uncertainty: </a:t>
            </a:r>
          </a:p>
          <a:p>
            <a:pPr marL="724853" lvl="1" indent="-241617">
              <a:buFont typeface="Arial" pitchFamily="34" charset="0"/>
              <a:buChar char="•"/>
              <a:defRPr/>
            </a:pPr>
            <a:r>
              <a:rPr lang="en-US" sz="600" dirty="0" smtClean="0"/>
              <a:t>“The solar market has changed so much it’s almost enough to make you want to cry.” CEO of MiaSole. (Assigned Solyndra article) </a:t>
            </a:r>
          </a:p>
          <a:p>
            <a:pPr defTabSz="966470" eaLnBrk="1" fontAlgn="auto" hangingPunct="1">
              <a:spcBef>
                <a:spcPts val="0"/>
              </a:spcBef>
              <a:spcAft>
                <a:spcPts val="0"/>
              </a:spcAft>
              <a:defRPr/>
            </a:pPr>
            <a:endParaRPr lang="en-US" sz="600" dirty="0" smtClean="0"/>
          </a:p>
          <a:p>
            <a:pPr defTabSz="966470" eaLnBrk="1" fontAlgn="auto" hangingPunct="1">
              <a:spcBef>
                <a:spcPts val="0"/>
              </a:spcBef>
              <a:spcAft>
                <a:spcPts val="0"/>
              </a:spcAft>
              <a:defRPr/>
            </a:pPr>
            <a:r>
              <a:rPr lang="en-US" sz="600" b="1" dirty="0" smtClean="0"/>
              <a:t>We will focus on scale economies, demand growth curve, time value of money. Will come back to uncertainty later. Beware, no one model can incorporate everything and deliver an answer that won’t be adjusted by senior management.</a:t>
            </a:r>
          </a:p>
        </p:txBody>
      </p:sp>
    </p:spTree>
    <p:extLst>
      <p:ext uri="{BB962C8B-B14F-4D97-AF65-F5344CB8AC3E}">
        <p14:creationId xmlns:p14="http://schemas.microsoft.com/office/powerpoint/2010/main" val="7654689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1/23/17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10</a:t>
            </a:fld>
            <a:endParaRPr lang="en-US"/>
          </a:p>
        </p:txBody>
      </p:sp>
    </p:spTree>
    <p:extLst>
      <p:ext uri="{BB962C8B-B14F-4D97-AF65-F5344CB8AC3E}">
        <p14:creationId xmlns:p14="http://schemas.microsoft.com/office/powerpoint/2010/main" val="1281865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59395" name="Rectangle 3"/>
          <p:cNvSpPr>
            <a:spLocks noGrp="1" noChangeArrowheads="1"/>
          </p:cNvSpPr>
          <p:nvPr>
            <p:ph type="dt" sz="quarter" idx="1"/>
          </p:nvPr>
        </p:nvSpPr>
        <p:spPr>
          <a:noFill/>
        </p:spPr>
        <p:txBody>
          <a:bodyPr/>
          <a:lstStyle/>
          <a:p>
            <a:pPr defTabSz="974582"/>
            <a:fld id="{4AC48175-19CE-4895-B0F5-2A147E7927D0}" type="datetime1">
              <a:rPr lang="en-US" smtClean="0"/>
              <a:pPr defTabSz="974582"/>
              <a:t>1/23/17</a:t>
            </a:fld>
            <a:endParaRPr lang="en-US" dirty="0" smtClean="0"/>
          </a:p>
        </p:txBody>
      </p:sp>
      <p:sp>
        <p:nvSpPr>
          <p:cNvPr id="59396" name="Rectangle 6"/>
          <p:cNvSpPr>
            <a:spLocks noGrp="1" noChangeArrowheads="1"/>
          </p:cNvSpPr>
          <p:nvPr>
            <p:ph type="ftr" sz="quarter" idx="4"/>
          </p:nvPr>
        </p:nvSpPr>
        <p:spPr>
          <a:noFill/>
        </p:spPr>
        <p:txBody>
          <a:bodyPr/>
          <a:lstStyle/>
          <a:p>
            <a:pPr defTabSz="974582"/>
            <a:r>
              <a:rPr lang="en-US" dirty="0" smtClean="0"/>
              <a:t>© Van Mieghem</a:t>
            </a:r>
          </a:p>
        </p:txBody>
      </p:sp>
      <p:sp>
        <p:nvSpPr>
          <p:cNvPr id="59397" name="Rectangle 7"/>
          <p:cNvSpPr>
            <a:spLocks noGrp="1" noChangeArrowheads="1"/>
          </p:cNvSpPr>
          <p:nvPr>
            <p:ph type="sldNum" sz="quarter" idx="5"/>
          </p:nvPr>
        </p:nvSpPr>
        <p:spPr>
          <a:noFill/>
        </p:spPr>
        <p:txBody>
          <a:bodyPr/>
          <a:lstStyle/>
          <a:p>
            <a:pPr defTabSz="974582"/>
            <a:fld id="{BD74B2A7-67E7-4364-B8CA-35A036F37176}" type="slidenum">
              <a:rPr lang="en-US" smtClean="0"/>
              <a:pPr defTabSz="974582"/>
              <a:t>11</a:t>
            </a:fld>
            <a:endParaRPr lang="en-US" dirty="0" smtClean="0"/>
          </a:p>
        </p:txBody>
      </p:sp>
      <p:sp>
        <p:nvSpPr>
          <p:cNvPr id="59398" name="Rectangle 2"/>
          <p:cNvSpPr>
            <a:spLocks noGrp="1" noRot="1" noChangeAspect="1" noChangeArrowheads="1" noTextEdit="1"/>
          </p:cNvSpPr>
          <p:nvPr>
            <p:ph type="sldImg"/>
          </p:nvPr>
        </p:nvSpPr>
        <p:spPr>
          <a:ln/>
        </p:spPr>
      </p:sp>
      <p:sp>
        <p:nvSpPr>
          <p:cNvPr id="38919" name="Rectangle 3"/>
          <p:cNvSpPr>
            <a:spLocks noGrp="1" noChangeArrowheads="1"/>
          </p:cNvSpPr>
          <p:nvPr>
            <p:ph type="body" idx="1"/>
          </p:nvPr>
        </p:nvSpPr>
        <p:spPr>
          <a:ln/>
        </p:spPr>
        <p:txBody>
          <a:bodyPr/>
          <a:lstStyle/>
          <a:p>
            <a:pPr>
              <a:defRPr/>
            </a:pPr>
            <a:r>
              <a:rPr lang="en-US" dirty="0" smtClean="0"/>
              <a:t>Often, capacity investment decisions</a:t>
            </a:r>
            <a:r>
              <a:rPr lang="en-US" baseline="0" dirty="0" smtClean="0"/>
              <a:t> start with an NPV analysis. As we will show in Harley, then it becomes clear that most of the differences in results stem from differences in how risk was incorporated. You can decompose profit and see how it depends on demand and capacity in various places.  And, given that demand is random, the interaction is tricky and you need to be clear on how to model it.</a:t>
            </a:r>
          </a:p>
          <a:p>
            <a:pPr>
              <a:defRPr/>
            </a:pPr>
            <a:r>
              <a:rPr lang="en-US" baseline="0" dirty="0" smtClean="0"/>
              <a:t>So then we can go into discussing how to incorporate risk.</a:t>
            </a:r>
          </a:p>
          <a:p>
            <a:pPr>
              <a:defRPr/>
            </a:pPr>
            <a:endParaRPr lang="en-US" baseline="0" dirty="0" smtClean="0"/>
          </a:p>
          <a:p>
            <a:pPr>
              <a:defRPr/>
            </a:pPr>
            <a:r>
              <a:rPr lang="en-US" baseline="0" dirty="0" smtClean="0"/>
              <a:t>In practice, many people tend to move to one of two extremes: 1 (you know exactly what’s going to happen) or 4 (you have no idea).</a:t>
            </a:r>
          </a:p>
          <a:p>
            <a:pPr>
              <a:defRPr/>
            </a:pPr>
            <a:r>
              <a:rPr lang="en-US" baseline="0" dirty="0" smtClean="0"/>
              <a:t>In reality, you typically find yourself, with a little bit of effort, in 2 (finite # of scenarios) or 3 (continuous distribution).</a:t>
            </a:r>
          </a:p>
          <a:p>
            <a:pPr>
              <a:defRPr/>
            </a:pPr>
            <a:r>
              <a:rPr lang="en-US" baseline="0" dirty="0" smtClean="0"/>
              <a:t>For many things, prediction markets work very well; this means that for many things, you can make predictions and true ambiguity is rare in the settings that we consider.</a:t>
            </a:r>
            <a:endParaRPr lang="en-US" dirty="0" smtClean="0"/>
          </a:p>
        </p:txBody>
      </p:sp>
    </p:spTree>
    <p:extLst>
      <p:ext uri="{BB962C8B-B14F-4D97-AF65-F5344CB8AC3E}">
        <p14:creationId xmlns:p14="http://schemas.microsoft.com/office/powerpoint/2010/main" val="4969208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509713" y="447675"/>
            <a:ext cx="10494963" cy="7870825"/>
          </a:xfrm>
          <a:ln/>
        </p:spPr>
      </p:sp>
      <p:sp>
        <p:nvSpPr>
          <p:cNvPr id="61443" name="Rectangle 3"/>
          <p:cNvSpPr>
            <a:spLocks noGrp="1" noChangeArrowheads="1"/>
          </p:cNvSpPr>
          <p:nvPr>
            <p:ph type="body" idx="1"/>
          </p:nvPr>
        </p:nvSpPr>
        <p:spPr>
          <a:xfrm>
            <a:off x="173039" y="8340725"/>
            <a:ext cx="7000875" cy="1208088"/>
          </a:xfrm>
          <a:noFill/>
          <a:ln/>
        </p:spPr>
        <p:txBody>
          <a:bodyPr/>
          <a:lstStyle/>
          <a:p>
            <a:r>
              <a:rPr lang="en-US" dirty="0" smtClean="0"/>
              <a:t>It can be argued that these approaches reflect the different means served:</a:t>
            </a:r>
          </a:p>
          <a:p>
            <a:r>
              <a:rPr lang="en-US" dirty="0" smtClean="0"/>
              <a:t>One number = this really reflects more the sales plan, the objectives</a:t>
            </a:r>
          </a:p>
          <a:p>
            <a:pPr defTabSz="914266">
              <a:defRPr/>
            </a:pPr>
            <a:r>
              <a:rPr lang="en-US" dirty="0" smtClean="0"/>
              <a:t>Only the other two are true “demand forecasts”.</a:t>
            </a:r>
          </a:p>
          <a:p>
            <a:endParaRPr lang="en-US" dirty="0" smtClean="0"/>
          </a:p>
          <a:p>
            <a:r>
              <a:rPr lang="en-US" baseline="0" dirty="0" smtClean="0"/>
              <a:t>Leading on question: so if you forecast, what is it that you are trying to forecast?</a:t>
            </a:r>
            <a:endParaRPr lang="en-US" dirty="0" smtClean="0"/>
          </a:p>
        </p:txBody>
      </p:sp>
    </p:spTree>
    <p:extLst>
      <p:ext uri="{BB962C8B-B14F-4D97-AF65-F5344CB8AC3E}">
        <p14:creationId xmlns:p14="http://schemas.microsoft.com/office/powerpoint/2010/main" val="1848395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59395" name="Rectangle 3"/>
          <p:cNvSpPr>
            <a:spLocks noGrp="1" noChangeArrowheads="1"/>
          </p:cNvSpPr>
          <p:nvPr>
            <p:ph type="dt" sz="quarter" idx="1"/>
          </p:nvPr>
        </p:nvSpPr>
        <p:spPr>
          <a:noFill/>
        </p:spPr>
        <p:txBody>
          <a:bodyPr/>
          <a:lstStyle/>
          <a:p>
            <a:pPr defTabSz="974582"/>
            <a:fld id="{4AC48175-19CE-4895-B0F5-2A147E7927D0}" type="datetime1">
              <a:rPr lang="en-US" smtClean="0"/>
              <a:pPr defTabSz="974582"/>
              <a:t>1/23/17</a:t>
            </a:fld>
            <a:endParaRPr lang="en-US" dirty="0" smtClean="0"/>
          </a:p>
        </p:txBody>
      </p:sp>
      <p:sp>
        <p:nvSpPr>
          <p:cNvPr id="59396" name="Rectangle 6"/>
          <p:cNvSpPr>
            <a:spLocks noGrp="1" noChangeArrowheads="1"/>
          </p:cNvSpPr>
          <p:nvPr>
            <p:ph type="ftr" sz="quarter" idx="4"/>
          </p:nvPr>
        </p:nvSpPr>
        <p:spPr>
          <a:noFill/>
        </p:spPr>
        <p:txBody>
          <a:bodyPr/>
          <a:lstStyle/>
          <a:p>
            <a:pPr defTabSz="974582"/>
            <a:r>
              <a:rPr lang="en-US" dirty="0" smtClean="0"/>
              <a:t>© Van Mieghem</a:t>
            </a:r>
          </a:p>
        </p:txBody>
      </p:sp>
      <p:sp>
        <p:nvSpPr>
          <p:cNvPr id="59397" name="Rectangle 7"/>
          <p:cNvSpPr>
            <a:spLocks noGrp="1" noChangeArrowheads="1"/>
          </p:cNvSpPr>
          <p:nvPr>
            <p:ph type="sldNum" sz="quarter" idx="5"/>
          </p:nvPr>
        </p:nvSpPr>
        <p:spPr>
          <a:noFill/>
        </p:spPr>
        <p:txBody>
          <a:bodyPr/>
          <a:lstStyle/>
          <a:p>
            <a:pPr defTabSz="974582"/>
            <a:fld id="{BD74B2A7-67E7-4364-B8CA-35A036F37176}" type="slidenum">
              <a:rPr lang="en-US" smtClean="0"/>
              <a:pPr defTabSz="974582"/>
              <a:t>13</a:t>
            </a:fld>
            <a:endParaRPr lang="en-US" dirty="0" smtClean="0"/>
          </a:p>
        </p:txBody>
      </p:sp>
      <p:sp>
        <p:nvSpPr>
          <p:cNvPr id="59398" name="Rectangle 2"/>
          <p:cNvSpPr>
            <a:spLocks noGrp="1" noRot="1" noChangeAspect="1" noChangeArrowheads="1" noTextEdit="1"/>
          </p:cNvSpPr>
          <p:nvPr>
            <p:ph type="sldImg"/>
          </p:nvPr>
        </p:nvSpPr>
        <p:spPr>
          <a:ln/>
        </p:spPr>
      </p:sp>
      <p:sp>
        <p:nvSpPr>
          <p:cNvPr id="38919" name="Rectangle 3"/>
          <p:cNvSpPr>
            <a:spLocks noGrp="1" noChangeArrowheads="1"/>
          </p:cNvSpPr>
          <p:nvPr>
            <p:ph type="body" idx="1"/>
          </p:nvPr>
        </p:nvSpPr>
        <p:spPr>
          <a:ln/>
        </p:spPr>
        <p:txBody>
          <a:bodyPr/>
          <a:lstStyle/>
          <a:p>
            <a:pPr>
              <a:defRPr/>
            </a:pPr>
            <a:endParaRPr lang="en-US" dirty="0" smtClean="0"/>
          </a:p>
          <a:p>
            <a:pPr>
              <a:defRPr/>
            </a:pPr>
            <a:r>
              <a:rPr lang="en-US" dirty="0" smtClean="0"/>
              <a:t>Supply constraints examples: </a:t>
            </a:r>
          </a:p>
          <a:p>
            <a:pPr marL="228567" indent="-228567">
              <a:buFont typeface="+mj-lt"/>
              <a:buAutoNum type="arabicPeriod"/>
              <a:defRPr/>
            </a:pPr>
            <a:r>
              <a:rPr lang="en-US" dirty="0" smtClean="0"/>
              <a:t>Typical one: game consoles.</a:t>
            </a:r>
          </a:p>
          <a:p>
            <a:pPr marL="228567" indent="-228567">
              <a:buFont typeface="+mj-lt"/>
              <a:buAutoNum type="arabicPeriod"/>
              <a:defRPr/>
            </a:pPr>
            <a:r>
              <a:rPr lang="en-US" dirty="0" smtClean="0"/>
              <a:t>cars with hybrid engines; </a:t>
            </a:r>
          </a:p>
          <a:p>
            <a:pPr marL="228567" indent="-228567">
              <a:buFont typeface="+mj-lt"/>
              <a:buAutoNum type="arabicPeriod"/>
              <a:defRPr/>
            </a:pPr>
            <a:r>
              <a:rPr lang="en-US" dirty="0" smtClean="0"/>
              <a:t>flu vaccine in Fall 2004 was in short supply b/c one supplier in UK fell out. </a:t>
            </a:r>
          </a:p>
          <a:p>
            <a:pPr marL="228567" indent="-228567">
              <a:buFont typeface="+mj-lt"/>
              <a:buAutoNum type="arabicPeriod"/>
              <a:defRPr/>
            </a:pPr>
            <a:r>
              <a:rPr lang="en-US" dirty="0" smtClean="0"/>
              <a:t>iPod mini was supply constrained through Hitachi GST.</a:t>
            </a:r>
          </a:p>
          <a:p>
            <a:pPr marL="228567" indent="-228567">
              <a:buFont typeface="+mj-lt"/>
              <a:buAutoNum type="arabicPeriod"/>
              <a:defRPr/>
            </a:pPr>
            <a:r>
              <a:rPr lang="en-US" dirty="0" smtClean="0"/>
              <a:t>WSJ Europe Sep 21, 2007: Silicon shortage upends solar-panel makers</a:t>
            </a:r>
          </a:p>
          <a:p>
            <a:pPr>
              <a:defRPr/>
            </a:pPr>
            <a:endParaRPr lang="en-US" dirty="0" smtClean="0"/>
          </a:p>
          <a:p>
            <a:pPr>
              <a:defRPr/>
            </a:pPr>
            <a:r>
              <a:rPr lang="en-US" dirty="0" smtClean="0"/>
              <a:t>Technology changes over time!  (Just like the cost of flat panel </a:t>
            </a:r>
            <a:r>
              <a:rPr lang="en-US" dirty="0" err="1" smtClean="0"/>
              <a:t>tv</a:t>
            </a:r>
            <a:r>
              <a:rPr lang="en-US" dirty="0" smtClean="0"/>
              <a:t> falls—more on this in Week 9 when we discuss process improvement and the learning curve.)</a:t>
            </a:r>
          </a:p>
          <a:p>
            <a:pPr>
              <a:defRPr/>
            </a:pPr>
            <a:endParaRPr lang="en-US" dirty="0" smtClean="0"/>
          </a:p>
          <a:p>
            <a:pPr>
              <a:defRPr/>
            </a:pPr>
            <a:r>
              <a:rPr lang="en-US" i="1" dirty="0" smtClean="0"/>
              <a:t>How did you represent your forecast and capture uncertainty?</a:t>
            </a:r>
          </a:p>
          <a:p>
            <a:pPr>
              <a:defRPr/>
            </a:pPr>
            <a:endParaRPr lang="en-US" i="1" dirty="0" smtClean="0"/>
          </a:p>
          <a:p>
            <a:pPr>
              <a:defRPr/>
            </a:pPr>
            <a:r>
              <a:rPr lang="en-US" dirty="0" smtClean="0"/>
              <a:t>Typical values of COV: staples (very stable) &lt; 10%; 10-50% is typical  (normal distribution works well); &gt;100% is a lot; perhaps for new products (be careful to either truncate normal or use another distribution like gamma or so).</a:t>
            </a:r>
          </a:p>
          <a:p>
            <a:pPr>
              <a:defRPr/>
            </a:pPr>
            <a:endParaRPr lang="en-US" dirty="0" smtClean="0"/>
          </a:p>
          <a:p>
            <a:pPr>
              <a:defRPr/>
            </a:pPr>
            <a:r>
              <a:rPr lang="en-US" dirty="0" smtClean="0"/>
              <a:t>We showed three academic principles, but to what extend are these used in practice?  (next 3 slides)</a:t>
            </a:r>
          </a:p>
          <a:p>
            <a:r>
              <a:rPr lang="en-US" i="1" dirty="0" smtClean="0"/>
              <a:t>How estimate your standard deviation?</a:t>
            </a:r>
          </a:p>
          <a:p>
            <a:pPr>
              <a:buFontTx/>
              <a:buChar char="•"/>
            </a:pPr>
            <a:r>
              <a:rPr lang="en-US" dirty="0" smtClean="0"/>
              <a:t> can’t do in </a:t>
            </a:r>
            <a:r>
              <a:rPr lang="en-US" dirty="0" err="1" smtClean="0"/>
              <a:t>Harly</a:t>
            </a:r>
            <a:r>
              <a:rPr lang="en-US" dirty="0" smtClean="0"/>
              <a:t> case, need a “reasonable guess”</a:t>
            </a:r>
          </a:p>
          <a:p>
            <a:pPr>
              <a:buFontTx/>
              <a:buChar char="•"/>
            </a:pPr>
            <a:r>
              <a:rPr lang="en-US" dirty="0" smtClean="0"/>
              <a:t> should track A/F ratios and then set sigma = (sigma of A/F ratios) x point forecast</a:t>
            </a:r>
          </a:p>
          <a:p>
            <a:pPr>
              <a:buFontTx/>
              <a:buChar char="•"/>
            </a:pPr>
            <a:endParaRPr lang="en-US" dirty="0" smtClean="0"/>
          </a:p>
          <a:p>
            <a:r>
              <a:rPr lang="en-US" dirty="0" smtClean="0"/>
              <a:t>Scenario analysis:</a:t>
            </a:r>
          </a:p>
          <a:p>
            <a:pPr lvl="1">
              <a:buFontTx/>
              <a:buChar char="•"/>
            </a:pPr>
            <a:r>
              <a:rPr lang="en-US" dirty="0" smtClean="0"/>
              <a:t> set up at least three scenarios (expected, best, worst) of demand </a:t>
            </a:r>
            <a:r>
              <a:rPr lang="en-US" dirty="0" err="1" smtClean="0"/>
              <a:t>evoluation</a:t>
            </a:r>
            <a:r>
              <a:rPr lang="en-US" dirty="0" smtClean="0"/>
              <a:t>.</a:t>
            </a:r>
          </a:p>
          <a:p>
            <a:pPr lvl="1">
              <a:buFontTx/>
              <a:buChar char="•"/>
            </a:pPr>
            <a:r>
              <a:rPr lang="en-US" dirty="0" smtClean="0"/>
              <a:t> best: simulate thousands of scenarios automatically:</a:t>
            </a:r>
          </a:p>
          <a:p>
            <a:pPr lvl="2">
              <a:buFontTx/>
              <a:buChar char="•"/>
            </a:pPr>
            <a:r>
              <a:rPr lang="en-US" dirty="0" smtClean="0"/>
              <a:t>- draw random paths yourself and use data tables in Excel</a:t>
            </a:r>
          </a:p>
          <a:p>
            <a:pPr lvl="2">
              <a:buFontTx/>
              <a:buChar char="•"/>
            </a:pPr>
            <a:r>
              <a:rPr lang="en-US" dirty="0" smtClean="0"/>
              <a:t>- use a spreadsheet add-in such as At-Risk or Crystal Ball</a:t>
            </a:r>
          </a:p>
          <a:p>
            <a:pPr lvl="2">
              <a:buClr>
                <a:srgbClr val="FF0000"/>
              </a:buClr>
              <a:buFont typeface="Wingdings" pitchFamily="2" charset="2"/>
              <a:buChar char="Ø"/>
            </a:pPr>
            <a:r>
              <a:rPr lang="en-US" dirty="0" smtClean="0"/>
              <a:t> this is discussed in Sid’s spreadsheet elective.</a:t>
            </a:r>
          </a:p>
          <a:p>
            <a:pPr lvl="2">
              <a:buClr>
                <a:srgbClr val="FF0000"/>
              </a:buClr>
              <a:buFont typeface="Wingdings" pitchFamily="2" charset="2"/>
              <a:buChar char="Ø"/>
            </a:pPr>
            <a:endParaRPr lang="en-US" dirty="0" smtClean="0"/>
          </a:p>
          <a:p>
            <a:pPr>
              <a:buClr>
                <a:srgbClr val="FF0000"/>
              </a:buClr>
              <a:buFont typeface="Wingdings" pitchFamily="2" charset="2"/>
              <a:buNone/>
            </a:pPr>
            <a:r>
              <a:rPr lang="en-US" dirty="0" smtClean="0"/>
              <a:t>Do explain other means of forecasts: goal setting etc.  Very important!</a:t>
            </a:r>
          </a:p>
          <a:p>
            <a:pPr>
              <a:defRPr/>
            </a:pPr>
            <a:endParaRPr lang="en-US" dirty="0" smtClean="0"/>
          </a:p>
        </p:txBody>
      </p:sp>
    </p:spTree>
    <p:extLst>
      <p:ext uri="{BB962C8B-B14F-4D97-AF65-F5344CB8AC3E}">
        <p14:creationId xmlns:p14="http://schemas.microsoft.com/office/powerpoint/2010/main" val="13373666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xml"/><Relationship Id="rId4" Type="http://schemas.openxmlformats.org/officeDocument/2006/relationships/slideMaster" Target="../slideMasters/slideMaster3.xml"/><Relationship Id="rId5" Type="http://schemas.openxmlformats.org/officeDocument/2006/relationships/oleObject" Target="../embeddings/oleObject2.bin"/><Relationship Id="rId6" Type="http://schemas.openxmlformats.org/officeDocument/2006/relationships/image" Target="../media/image2.emf"/><Relationship Id="rId7" Type="http://schemas.openxmlformats.org/officeDocument/2006/relationships/image" Target="../media/image3.emf"/><Relationship Id="rId8" Type="http://schemas.openxmlformats.org/officeDocument/2006/relationships/image" Target="../media/image4.emf"/><Relationship Id="rId1" Type="http://schemas.openxmlformats.org/officeDocument/2006/relationships/vmlDrawing" Target="../drawings/vmlDrawing2.vml"/><Relationship Id="rId2" Type="http://schemas.openxmlformats.org/officeDocument/2006/relationships/tags" Target="../tags/tag4.xml"/></Relationships>
</file>

<file path=ppt/slideLayouts/_rels/slideLayout28.xml.rels><?xml version="1.0" encoding="UTF-8" standalone="yes"?>
<Relationships xmlns="http://schemas.openxmlformats.org/package/2006/relationships"><Relationship Id="rId1" Type="http://schemas.openxmlformats.org/officeDocument/2006/relationships/tags" Target="../tags/tag6.xml"/><Relationship Id="rId2"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ColTx" preserve="1">
  <p:cSld name="Title and 2-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1/23/17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extLst>
      <p:ext uri="{BB962C8B-B14F-4D97-AF65-F5344CB8AC3E}">
        <p14:creationId xmlns:p14="http://schemas.microsoft.com/office/powerpoint/2010/main" val="93567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1/23/17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extLst>
      <p:ext uri="{BB962C8B-B14F-4D97-AF65-F5344CB8AC3E}">
        <p14:creationId xmlns:p14="http://schemas.microsoft.com/office/powerpoint/2010/main" val="8145291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1/23/17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extLst>
      <p:ext uri="{BB962C8B-B14F-4D97-AF65-F5344CB8AC3E}">
        <p14:creationId xmlns:p14="http://schemas.microsoft.com/office/powerpoint/2010/main" val="4739979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1/23/17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extLst>
      <p:ext uri="{BB962C8B-B14F-4D97-AF65-F5344CB8AC3E}">
        <p14:creationId xmlns:p14="http://schemas.microsoft.com/office/powerpoint/2010/main" val="1953353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1/23/17</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extLst>
      <p:ext uri="{BB962C8B-B14F-4D97-AF65-F5344CB8AC3E}">
        <p14:creationId xmlns:p14="http://schemas.microsoft.com/office/powerpoint/2010/main" val="24942747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1/23/17</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extLst>
      <p:ext uri="{BB962C8B-B14F-4D97-AF65-F5344CB8AC3E}">
        <p14:creationId xmlns:p14="http://schemas.microsoft.com/office/powerpoint/2010/main" val="34080342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1/23/17</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extLst>
      <p:ext uri="{BB962C8B-B14F-4D97-AF65-F5344CB8AC3E}">
        <p14:creationId xmlns:p14="http://schemas.microsoft.com/office/powerpoint/2010/main" val="18223766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1/23/17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extLst>
      <p:ext uri="{BB962C8B-B14F-4D97-AF65-F5344CB8AC3E}">
        <p14:creationId xmlns:p14="http://schemas.microsoft.com/office/powerpoint/2010/main" val="1844034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1/23/17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extLst>
      <p:ext uri="{BB962C8B-B14F-4D97-AF65-F5344CB8AC3E}">
        <p14:creationId xmlns:p14="http://schemas.microsoft.com/office/powerpoint/2010/main" val="24505702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1/23/17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extLst>
      <p:ext uri="{BB962C8B-B14F-4D97-AF65-F5344CB8AC3E}">
        <p14:creationId xmlns:p14="http://schemas.microsoft.com/office/powerpoint/2010/main" val="35617373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1/23/17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extLst>
      <p:ext uri="{BB962C8B-B14F-4D97-AF65-F5344CB8AC3E}">
        <p14:creationId xmlns:p14="http://schemas.microsoft.com/office/powerpoint/2010/main" val="8603903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3083"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621" y="1621"/>
                        <a:ext cx="1619" cy="1619"/>
                      </a:xfrm>
                      <a:prstGeom prst="rect">
                        <a:avLst/>
                      </a:prstGeom>
                    </p:spPr>
                  </p:pic>
                </p:oleObj>
              </mc:Fallback>
            </mc:AlternateContent>
          </a:graphicData>
        </a:graphic>
      </p:graphicFrame>
      <p:sp>
        <p:nvSpPr>
          <p:cNvPr id="4" name="Working Draft Text"/>
          <p:cNvSpPr txBox="1">
            <a:spLocks noChangeArrowheads="1"/>
          </p:cNvSpPr>
          <p:nvPr/>
        </p:nvSpPr>
        <p:spPr bwMode="auto">
          <a:xfrm>
            <a:off x="2693796" y="349866"/>
            <a:ext cx="1032101" cy="144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918" b="1" dirty="0" smtClean="0">
                <a:solidFill>
                  <a:srgbClr val="000000"/>
                </a:solidFill>
                <a:latin typeface="Arial"/>
              </a:rPr>
              <a:t>WORKING DRAFT</a:t>
            </a:r>
          </a:p>
        </p:txBody>
      </p:sp>
      <p:sp>
        <p:nvSpPr>
          <p:cNvPr id="5" name="doc id"/>
          <p:cNvSpPr txBox="1">
            <a:spLocks noChangeArrowheads="1"/>
          </p:cNvSpPr>
          <p:nvPr/>
        </p:nvSpPr>
        <p:spPr bwMode="auto">
          <a:xfrm>
            <a:off x="8614312" y="37255"/>
            <a:ext cx="301290"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algn="r" eaLnBrk="1" hangingPunct="1">
              <a:defRPr/>
            </a:pPr>
            <a:endParaRPr lang="en-US" sz="816" dirty="0" smtClean="0">
              <a:solidFill>
                <a:srgbClr val="000000"/>
              </a:solidFill>
              <a:latin typeface="Arial"/>
            </a:endParaRPr>
          </a:p>
        </p:txBody>
      </p:sp>
      <p:sp>
        <p:nvSpPr>
          <p:cNvPr id="6" name="Working Draft"/>
          <p:cNvSpPr txBox="1">
            <a:spLocks noChangeArrowheads="1"/>
          </p:cNvSpPr>
          <p:nvPr/>
        </p:nvSpPr>
        <p:spPr bwMode="auto">
          <a:xfrm>
            <a:off x="2693795" y="508601"/>
            <a:ext cx="2919653" cy="144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918" smtClean="0">
                <a:solidFill>
                  <a:srgbClr val="000000"/>
                </a:solidFill>
                <a:latin typeface="Arial"/>
              </a:rPr>
              <a:t>Last Modified 25.01.2016 17:35 Central Standard Time</a:t>
            </a:r>
            <a:endParaRPr lang="en-US" sz="918" dirty="0" smtClean="0">
              <a:solidFill>
                <a:srgbClr val="000000"/>
              </a:solidFill>
              <a:latin typeface="Arial"/>
            </a:endParaRPr>
          </a:p>
        </p:txBody>
      </p:sp>
      <p:sp>
        <p:nvSpPr>
          <p:cNvPr id="7" name="Printed"/>
          <p:cNvSpPr txBox="1">
            <a:spLocks noChangeArrowheads="1"/>
          </p:cNvSpPr>
          <p:nvPr/>
        </p:nvSpPr>
        <p:spPr bwMode="auto">
          <a:xfrm>
            <a:off x="2693796" y="668956"/>
            <a:ext cx="379473" cy="144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918" dirty="0" smtClean="0">
                <a:solidFill>
                  <a:srgbClr val="000000"/>
                </a:solidFill>
                <a:latin typeface="Arial"/>
              </a:rPr>
              <a:t>Printed</a:t>
            </a:r>
          </a:p>
        </p:txBody>
      </p:sp>
      <p:grpSp>
        <p:nvGrpSpPr>
          <p:cNvPr id="2" name="Title Elements"/>
          <p:cNvGrpSpPr/>
          <p:nvPr userDrawn="1"/>
        </p:nvGrpSpPr>
        <p:grpSpPr>
          <a:xfrm>
            <a:off x="0" y="1"/>
            <a:ext cx="9140761" cy="6859620"/>
            <a:chOff x="0" y="0"/>
            <a:chExt cx="8958264" cy="6723063"/>
          </a:xfrm>
        </p:grpSpPr>
        <p:sp>
          <p:nvSpPr>
            <p:cNvPr id="9" name="Document type" hidden="1"/>
            <p:cNvSpPr txBox="1">
              <a:spLocks noChangeArrowheads="1"/>
            </p:cNvSpPr>
            <p:nvPr/>
          </p:nvSpPr>
          <p:spPr bwMode="auto">
            <a:xfrm>
              <a:off x="2640013" y="4926935"/>
              <a:ext cx="4935538" cy="219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28" dirty="0" smtClean="0">
                  <a:solidFill>
                    <a:srgbClr val="000000"/>
                  </a:solidFill>
                  <a:latin typeface="Arial"/>
                </a:rPr>
                <a:t>Document type</a:t>
              </a:r>
            </a:p>
          </p:txBody>
        </p:sp>
        <p:sp>
          <p:nvSpPr>
            <p:cNvPr id="10" name="Date" hidden="1"/>
            <p:cNvSpPr txBox="1">
              <a:spLocks noChangeArrowheads="1"/>
            </p:cNvSpPr>
            <p:nvPr/>
          </p:nvSpPr>
          <p:spPr bwMode="auto">
            <a:xfrm>
              <a:off x="2640013" y="5199063"/>
              <a:ext cx="4935538" cy="219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28" dirty="0" smtClean="0">
                  <a:solidFill>
                    <a:srgbClr val="000000"/>
                  </a:solidFill>
                  <a:latin typeface="Arial"/>
                </a:rPr>
                <a:t>Date</a:t>
              </a:r>
            </a:p>
          </p:txBody>
        </p:sp>
        <p:sp>
          <p:nvSpPr>
            <p:cNvPr id="11" name="Disclaimer" hidden="1"/>
            <p:cNvSpPr>
              <a:spLocks noChangeArrowheads="1"/>
            </p:cNvSpPr>
            <p:nvPr/>
          </p:nvSpPr>
          <p:spPr bwMode="auto">
            <a:xfrm>
              <a:off x="2640013" y="5889356"/>
              <a:ext cx="5121275" cy="251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defTabSz="821202" eaLnBrk="0" hangingPunct="0"/>
              <a:r>
                <a:rPr lang="en-US" sz="816" dirty="0">
                  <a:solidFill>
                    <a:srgbClr val="000000"/>
                  </a:solidFill>
                  <a:latin typeface="Arial"/>
                </a:rPr>
                <a:t>CONFIDENTIAL AND PROPRIETARY</a:t>
              </a:r>
            </a:p>
            <a:p>
              <a:pPr defTabSz="821202" eaLnBrk="0" hangingPunct="0"/>
              <a:r>
                <a:rPr lang="en-US" sz="816" dirty="0">
                  <a:solidFill>
                    <a:srgbClr val="000000"/>
                  </a:solidFill>
                  <a:latin typeface="Arial"/>
                </a:rPr>
                <a:t>Any use of this material without specific permission of McKinsey &amp; Company is strictly prohibited</a:t>
              </a:r>
            </a:p>
          </p:txBody>
        </p:sp>
        <p:sp>
          <p:nvSpPr>
            <p:cNvPr id="12" name="TitleBottomPlaceholder" hidden="1"/>
            <p:cNvSpPr>
              <a:spLocks noChangeArrowheads="1"/>
            </p:cNvSpPr>
            <p:nvPr/>
          </p:nvSpPr>
          <p:spPr bwMode="auto">
            <a:xfrm>
              <a:off x="0" y="2238375"/>
              <a:ext cx="2193925" cy="4484688"/>
            </a:xfrm>
            <a:prstGeom prst="rect">
              <a:avLst/>
            </a:prstGeom>
            <a:solidFill>
              <a:srgbClr val="0065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32" dirty="0">
                <a:solidFill>
                  <a:srgbClr val="000000"/>
                </a:solidFill>
                <a:latin typeface="Arial"/>
              </a:endParaRPr>
            </a:p>
          </p:txBody>
        </p:sp>
        <p:sp>
          <p:nvSpPr>
            <p:cNvPr id="13" name="TitleTopPlaceholder" hidden="1"/>
            <p:cNvSpPr>
              <a:spLocks noChangeArrowheads="1"/>
            </p:cNvSpPr>
            <p:nvPr/>
          </p:nvSpPr>
          <p:spPr bwMode="auto">
            <a:xfrm>
              <a:off x="0" y="0"/>
              <a:ext cx="2193925" cy="2238375"/>
            </a:xfrm>
            <a:prstGeom prst="rect">
              <a:avLst/>
            </a:prstGeom>
            <a:solidFill>
              <a:srgbClr val="91A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32" dirty="0">
                <a:solidFill>
                  <a:srgbClr val="000000"/>
                </a:solidFill>
                <a:latin typeface="Arial"/>
              </a:endParaRPr>
            </a:p>
          </p:txBody>
        </p:sp>
        <p:sp>
          <p:nvSpPr>
            <p:cNvPr id="19" name="Rectangle 18" hidden="1"/>
            <p:cNvSpPr/>
            <p:nvPr/>
          </p:nvSpPr>
          <p:spPr>
            <a:xfrm>
              <a:off x="0" y="0"/>
              <a:ext cx="8958264" cy="6721475"/>
            </a:xfrm>
            <a:prstGeom prst="rect">
              <a:avLst/>
            </a:prstGeom>
            <a:noFill/>
            <a:ln w="3175">
              <a:solidFill>
                <a:srgbClr val="0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dirty="0" smtClean="0">
                <a:solidFill>
                  <a:srgbClr val="000000"/>
                </a:solidFill>
              </a:endParaRPr>
            </a:p>
          </p:txBody>
        </p:sp>
      </p:grpSp>
      <p:grpSp>
        <p:nvGrpSpPr>
          <p:cNvPr id="15" name="TitleBottomBar"/>
          <p:cNvGrpSpPr>
            <a:grpSpLocks/>
          </p:cNvGrpSpPr>
          <p:nvPr/>
        </p:nvGrpSpPr>
        <p:grpSpPr bwMode="auto">
          <a:xfrm>
            <a:off x="2237000" y="6433627"/>
            <a:ext cx="6905379" cy="429233"/>
            <a:chOff x="1382" y="3969"/>
            <a:chExt cx="4263" cy="265"/>
          </a:xfrm>
        </p:grpSpPr>
        <p:sp>
          <p:nvSpPr>
            <p:cNvPr id="16" name="Rectangle 1134"/>
            <p:cNvSpPr>
              <a:spLocks noChangeArrowheads="1"/>
            </p:cNvSpPr>
            <p:nvPr>
              <p:custDataLst>
                <p:tags r:id="rId3"/>
              </p:custDataLst>
            </p:nvPr>
          </p:nvSpPr>
          <p:spPr bwMode="gray">
            <a:xfrm>
              <a:off x="1382" y="3969"/>
              <a:ext cx="4263" cy="265"/>
            </a:xfrm>
            <a:prstGeom prst="rect">
              <a:avLst/>
            </a:prstGeom>
            <a:solidFill>
              <a:srgbClr val="00296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32" dirty="0">
                <a:solidFill>
                  <a:srgbClr val="000000"/>
                </a:solidFill>
                <a:latin typeface="Arial"/>
              </a:endParaRPr>
            </a:p>
          </p:txBody>
        </p:sp>
        <p:pic>
          <p:nvPicPr>
            <p:cNvPr id="17" name="Picture 119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19" y="4059"/>
              <a:ext cx="1023" cy="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8" name="TitleBottomBarBW" hidden="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20060" y="6574545"/>
            <a:ext cx="1670055" cy="195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4" name="Rectangle 1026"/>
          <p:cNvSpPr>
            <a:spLocks noGrp="1" noChangeArrowheads="1"/>
          </p:cNvSpPr>
          <p:nvPr>
            <p:ph type="ctrTitle"/>
          </p:nvPr>
        </p:nvSpPr>
        <p:spPr>
          <a:xfrm>
            <a:off x="2693795" y="2176938"/>
            <a:ext cx="5036084" cy="1004890"/>
          </a:xfrm>
          <a:prstGeom prst="rect">
            <a:avLst/>
          </a:prstGeom>
        </p:spPr>
        <p:txBody>
          <a:bodyPr/>
          <a:lstStyle>
            <a:lvl1pPr>
              <a:defRPr sz="3265" b="0" baseline="0">
                <a:latin typeface="+mj-lt"/>
                <a:ea typeface="+mj-ea"/>
              </a:defRPr>
            </a:lvl1pPr>
          </a:lstStyle>
          <a:p>
            <a:pPr lvl="0"/>
            <a:r>
              <a:rPr lang="en-US" noProof="0" smtClean="0"/>
              <a:t>Click to edit Master title style</a:t>
            </a:r>
            <a:endParaRPr lang="en-US" noProof="0" dirty="0" smtClean="0"/>
          </a:p>
        </p:txBody>
      </p:sp>
      <p:sp>
        <p:nvSpPr>
          <p:cNvPr id="13315" name="Rectangle 1027"/>
          <p:cNvSpPr>
            <a:spLocks noGrp="1" noChangeArrowheads="1"/>
          </p:cNvSpPr>
          <p:nvPr>
            <p:ph type="subTitle" idx="1"/>
          </p:nvPr>
        </p:nvSpPr>
        <p:spPr>
          <a:xfrm>
            <a:off x="2693795" y="3945699"/>
            <a:ext cx="5036084" cy="219820"/>
          </a:xfrm>
          <a:prstGeom prst="rect">
            <a:avLst/>
          </a:prstGeom>
        </p:spPr>
        <p:txBody>
          <a:bodyPr>
            <a:spAutoFit/>
          </a:bodyPr>
          <a:lstStyle>
            <a:lvl1pPr>
              <a:defRPr sz="1428" baseline="0">
                <a:latin typeface="+mn-lt"/>
                <a:ea typeface="+mn-ea"/>
              </a:defRPr>
            </a:lvl1pPr>
          </a:lstStyle>
          <a:p>
            <a:pPr lvl="0"/>
            <a:r>
              <a:rPr lang="en-US" noProof="0" smtClean="0"/>
              <a:t>Click to edit Master subtitle style</a:t>
            </a:r>
            <a:endParaRPr lang="en-US" noProof="0" dirty="0" smtClean="0"/>
          </a:p>
        </p:txBody>
      </p:sp>
    </p:spTree>
    <p:extLst>
      <p:ext uri="{BB962C8B-B14F-4D97-AF65-F5344CB8AC3E}">
        <p14:creationId xmlns:p14="http://schemas.microsoft.com/office/powerpoint/2010/main" val="358508702"/>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3" name="Slide Number"/>
          <p:cNvSpPr txBox="1">
            <a:spLocks/>
          </p:cNvSpPr>
          <p:nvPr userDrawn="1"/>
        </p:nvSpPr>
        <p:spPr>
          <a:xfrm>
            <a:off x="8719602" y="6564117"/>
            <a:ext cx="161931" cy="160154"/>
          </a:xfrm>
          <a:prstGeom prst="rect">
            <a:avLst/>
          </a:prstGeom>
        </p:spPr>
        <p:txBody>
          <a:bodyPr vert="horz" wrap="none" lIns="0" tIns="0" rIns="0" bIns="0" rtlCol="0" anchor="ctr">
            <a:spAutoFit/>
          </a:bodyPr>
          <a:lstStyle>
            <a:defPPr>
              <a:defRPr lang="en-US"/>
            </a:defPPr>
            <a:lvl1pPr>
              <a:defRPr sz="1000" baseline="0">
                <a:latin typeface="+mn-lt"/>
              </a:defRPr>
            </a:lvl1pPr>
          </a:lstStyle>
          <a:p>
            <a:fld id="{42C328C1-A84F-4A39-A664-DBA00541A8C6}" type="slidenum">
              <a:rPr lang="en-US" sz="1020" smtClean="0">
                <a:solidFill>
                  <a:srgbClr val="000000"/>
                </a:solidFill>
              </a:rPr>
              <a:pPr/>
              <a:t>‹#›</a:t>
            </a:fld>
            <a:endParaRPr lang="en-US" sz="1020" dirty="0">
              <a:solidFill>
                <a:srgbClr val="000000"/>
              </a:solidFill>
            </a:endParaRPr>
          </a:p>
        </p:txBody>
      </p:sp>
      <p:sp>
        <p:nvSpPr>
          <p:cNvPr id="4" name="SlideLogoSeparator"/>
          <p:cNvSpPr>
            <a:spLocks noChangeArrowheads="1"/>
          </p:cNvSpPr>
          <p:nvPr userDrawn="1">
            <p:custDataLst>
              <p:tags r:id="rId1"/>
            </p:custDataLst>
          </p:nvPr>
        </p:nvSpPr>
        <p:spPr bwMode="auto">
          <a:xfrm>
            <a:off x="8590626" y="6534052"/>
            <a:ext cx="40892" cy="186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noAutofit/>
          </a:bodyPr>
          <a:lstStyle/>
          <a:p>
            <a:pPr algn="r" defTabSz="913526"/>
            <a:r>
              <a:rPr lang="en-US" sz="1224" dirty="0">
                <a:solidFill>
                  <a:srgbClr val="000000"/>
                </a:solidFill>
                <a:latin typeface="Arial"/>
              </a:rPr>
              <a:t>|</a:t>
            </a:r>
          </a:p>
        </p:txBody>
      </p:sp>
      <p:sp>
        <p:nvSpPr>
          <p:cNvPr id="2" name="2. Slide Title"/>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8424947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6.xml"/><Relationship Id="rId12" Type="http://schemas.openxmlformats.org/officeDocument/2006/relationships/theme" Target="../theme/theme2.xml"/><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slideLayout" Target="../slideLayouts/slideLayout18.xml"/><Relationship Id="rId4" Type="http://schemas.openxmlformats.org/officeDocument/2006/relationships/slideLayout" Target="../slideLayouts/slideLayout19.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slideLayout" Target="../slideLayouts/slideLayout22.xml"/><Relationship Id="rId8" Type="http://schemas.openxmlformats.org/officeDocument/2006/relationships/slideLayout" Target="../slideLayouts/slideLayout23.xml"/><Relationship Id="rId9" Type="http://schemas.openxmlformats.org/officeDocument/2006/relationships/slideLayout" Target="../slideLayouts/slideLayout24.xml"/><Relationship Id="rId10"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4" Type="http://schemas.openxmlformats.org/officeDocument/2006/relationships/vmlDrawing" Target="../drawings/vmlDrawing1.vml"/><Relationship Id="rId5" Type="http://schemas.openxmlformats.org/officeDocument/2006/relationships/tags" Target="../tags/tag2.xml"/><Relationship Id="rId6" Type="http://schemas.openxmlformats.org/officeDocument/2006/relationships/tags" Target="../tags/tag3.xml"/><Relationship Id="rId7" Type="http://schemas.openxmlformats.org/officeDocument/2006/relationships/oleObject" Target="../embeddings/oleObject1.bin"/><Relationship Id="rId8" Type="http://schemas.openxmlformats.org/officeDocument/2006/relationships/image" Target="../media/image1.emf"/><Relationship Id="rId1" Type="http://schemas.openxmlformats.org/officeDocument/2006/relationships/slideLayout" Target="../slideLayouts/slideLayout27.xml"/><Relationship Id="rId2"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E4D7B7CC-BA5D-4967-A5E0-3BA1776CC6A5}"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3333CC"/>
                </a:solidFill>
                <a:latin typeface="Arial" charset="0"/>
              </a:rPr>
              <a:t>Operations </a:t>
            </a:r>
            <a:r>
              <a:rPr lang="en-US" sz="800" dirty="0">
                <a:solidFill>
                  <a:srgbClr val="3333CC"/>
                </a:solidFill>
                <a:latin typeface="Arial" charset="0"/>
              </a:rPr>
              <a:t>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 id="2147483885" r:id="rId14"/>
    <p:sldLayoutId id="2147483886" r:id="rId15"/>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1/23/17</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extLst>
      <p:ext uri="{BB962C8B-B14F-4D97-AF65-F5344CB8AC3E}">
        <p14:creationId xmlns:p14="http://schemas.microsoft.com/office/powerpoint/2010/main" val="3095649167"/>
      </p:ext>
    </p:extLst>
  </p:cSld>
  <p:clrMap bg1="lt1" tx1="dk1" bg2="lt2" tx2="dk2" accent1="accent1" accent2="accent2" accent3="accent3" accent4="accent4" accent5="accent5" accent6="accent6" hlink="hlink" folHlink="folHlink"/>
  <p:sldLayoutIdLst>
    <p:sldLayoutId id="2147483888" r:id="rId1"/>
    <p:sldLayoutId id="2147483889" r:id="rId2"/>
    <p:sldLayoutId id="2147483890" r:id="rId3"/>
    <p:sldLayoutId id="2147483891" r:id="rId4"/>
    <p:sldLayoutId id="2147483892" r:id="rId5"/>
    <p:sldLayoutId id="2147483893" r:id="rId6"/>
    <p:sldLayoutId id="2147483894" r:id="rId7"/>
    <p:sldLayoutId id="2147483895" r:id="rId8"/>
    <p:sldLayoutId id="2147483896" r:id="rId9"/>
    <p:sldLayoutId id="2147483897" r:id="rId10"/>
    <p:sldLayoutId id="2147483898"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5"/>
            </p:custDataLs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2059"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61984" cy="161974"/>
                      </a:xfrm>
                      <a:prstGeom prst="rect">
                        <a:avLst/>
                      </a:prstGeom>
                    </p:spPr>
                  </p:pic>
                </p:oleObj>
              </mc:Fallback>
            </mc:AlternateContent>
          </a:graphicData>
        </a:graphic>
      </p:graphicFrame>
      <p:sp>
        <p:nvSpPr>
          <p:cNvPr id="1026" name="SlideBottomBar"/>
          <p:cNvSpPr>
            <a:spLocks noChangeArrowheads="1"/>
          </p:cNvSpPr>
          <p:nvPr/>
        </p:nvSpPr>
        <p:spPr bwMode="auto">
          <a:xfrm>
            <a:off x="0" y="6428769"/>
            <a:ext cx="9144000" cy="430852"/>
          </a:xfrm>
          <a:prstGeom prst="rect">
            <a:avLst/>
          </a:prstGeom>
          <a:solidFill>
            <a:srgbClr val="C7DFF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32" dirty="0">
              <a:solidFill>
                <a:srgbClr val="000000"/>
              </a:solidFill>
              <a:latin typeface="Arial"/>
            </a:endParaRPr>
          </a:p>
        </p:txBody>
      </p:sp>
      <p:sp>
        <p:nvSpPr>
          <p:cNvPr id="1033" name="doc id"/>
          <p:cNvSpPr>
            <a:spLocks noChangeArrowheads="1"/>
          </p:cNvSpPr>
          <p:nvPr/>
        </p:nvSpPr>
        <p:spPr bwMode="auto">
          <a:xfrm>
            <a:off x="8246609" y="37255"/>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en-US" sz="816" dirty="0">
              <a:solidFill>
                <a:srgbClr val="000000"/>
              </a:solidFill>
              <a:latin typeface="Arial"/>
            </a:endParaRPr>
          </a:p>
        </p:txBody>
      </p:sp>
      <p:sp>
        <p:nvSpPr>
          <p:cNvPr id="1034" name="Working Draft"/>
          <p:cNvSpPr txBox="1">
            <a:spLocks noChangeArrowheads="1"/>
          </p:cNvSpPr>
          <p:nvPr/>
        </p:nvSpPr>
        <p:spPr bwMode="auto">
          <a:xfrm rot="5400000">
            <a:off x="8098749" y="1979057"/>
            <a:ext cx="1947956"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612" smtClean="0">
                <a:solidFill>
                  <a:srgbClr val="000000"/>
                </a:solidFill>
                <a:latin typeface="Arial"/>
              </a:rPr>
              <a:t>Last Modified 25.01.2016 17:35 Central Standard Time</a:t>
            </a:r>
            <a:endParaRPr lang="en-US" sz="1632" dirty="0" smtClean="0">
              <a:solidFill>
                <a:srgbClr val="000000"/>
              </a:solidFill>
              <a:latin typeface="Arial"/>
            </a:endParaRPr>
          </a:p>
        </p:txBody>
      </p:sp>
      <p:sp>
        <p:nvSpPr>
          <p:cNvPr id="1035" name="Printed"/>
          <p:cNvSpPr txBox="1">
            <a:spLocks noChangeArrowheads="1"/>
          </p:cNvSpPr>
          <p:nvPr/>
        </p:nvSpPr>
        <p:spPr bwMode="auto">
          <a:xfrm rot="5400000">
            <a:off x="8945971" y="4197037"/>
            <a:ext cx="253513"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612" dirty="0" smtClean="0">
                <a:solidFill>
                  <a:srgbClr val="000000"/>
                </a:solidFill>
                <a:latin typeface="Arial"/>
              </a:rPr>
              <a:t>Printed</a:t>
            </a:r>
            <a:endParaRPr lang="en-US" sz="1632" dirty="0" smtClean="0">
              <a:solidFill>
                <a:srgbClr val="000000"/>
              </a:solidFill>
              <a:latin typeface="Arial"/>
            </a:endParaRPr>
          </a:p>
        </p:txBody>
      </p:sp>
      <p:sp>
        <p:nvSpPr>
          <p:cNvPr id="19" name="Title Placeholder 2"/>
          <p:cNvSpPr>
            <a:spLocks noGrp="1" noChangeArrowheads="1"/>
          </p:cNvSpPr>
          <p:nvPr>
            <p:ph type="title"/>
          </p:nvPr>
        </p:nvSpPr>
        <p:spPr bwMode="auto">
          <a:xfrm>
            <a:off x="121489" y="234863"/>
            <a:ext cx="8794113" cy="298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smtClean="0"/>
              <a:t>Click to edit Master title style</a:t>
            </a:r>
            <a:endParaRPr lang="en-US" noProof="0" dirty="0" smtClean="0"/>
          </a:p>
        </p:txBody>
      </p:sp>
      <p:sp>
        <p:nvSpPr>
          <p:cNvPr id="10" name="1. On-page tracker" hidden="1"/>
          <p:cNvSpPr>
            <a:spLocks noChangeArrowheads="1"/>
          </p:cNvSpPr>
          <p:nvPr userDrawn="1"/>
        </p:nvSpPr>
        <p:spPr bwMode="auto">
          <a:xfrm>
            <a:off x="121489" y="27536"/>
            <a:ext cx="894706" cy="224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en-US" sz="1428" dirty="0">
                <a:solidFill>
                  <a:srgbClr val="808080"/>
                </a:solidFill>
                <a:latin typeface="Arial"/>
              </a:rPr>
              <a:t>TRACKER</a:t>
            </a:r>
          </a:p>
        </p:txBody>
      </p:sp>
      <p:sp>
        <p:nvSpPr>
          <p:cNvPr id="11" name="3. Unit of measure" hidden="1"/>
          <p:cNvSpPr txBox="1">
            <a:spLocks noChangeArrowheads="1"/>
          </p:cNvSpPr>
          <p:nvPr userDrawn="1"/>
        </p:nvSpPr>
        <p:spPr bwMode="auto">
          <a:xfrm>
            <a:off x="121488" y="542616"/>
            <a:ext cx="8794113" cy="256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32" dirty="0" smtClean="0">
                <a:solidFill>
                  <a:srgbClr val="808080"/>
                </a:solidFill>
                <a:latin typeface="Arial"/>
              </a:rPr>
              <a:t>Unit of measure</a:t>
            </a:r>
          </a:p>
        </p:txBody>
      </p:sp>
      <p:grpSp>
        <p:nvGrpSpPr>
          <p:cNvPr id="12" name="Slide Elements" hidden="1"/>
          <p:cNvGrpSpPr>
            <a:grpSpLocks/>
          </p:cNvGrpSpPr>
          <p:nvPr userDrawn="1"/>
        </p:nvGrpSpPr>
        <p:grpSpPr bwMode="auto">
          <a:xfrm>
            <a:off x="121489" y="6198769"/>
            <a:ext cx="8722840" cy="526418"/>
            <a:chOff x="75" y="3827"/>
            <a:chExt cx="5385" cy="325"/>
          </a:xfrm>
        </p:grpSpPr>
        <p:sp>
          <p:nvSpPr>
            <p:cNvPr id="13" name="4. Footnote"/>
            <p:cNvSpPr txBox="1">
              <a:spLocks noChangeArrowheads="1"/>
            </p:cNvSpPr>
            <p:nvPr/>
          </p:nvSpPr>
          <p:spPr bwMode="auto">
            <a:xfrm>
              <a:off x="75" y="3827"/>
              <a:ext cx="5385" cy="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020" dirty="0" smtClean="0">
                  <a:solidFill>
                    <a:srgbClr val="000000"/>
                  </a:solidFill>
                  <a:latin typeface="Arial"/>
                </a:rPr>
                <a:t>1 Footnote</a:t>
              </a:r>
            </a:p>
          </p:txBody>
        </p:sp>
        <p:sp>
          <p:nvSpPr>
            <p:cNvPr id="14" name="5. Source"/>
            <p:cNvSpPr>
              <a:spLocks noChangeArrowheads="1"/>
            </p:cNvSpPr>
            <p:nvPr/>
          </p:nvSpPr>
          <p:spPr bwMode="auto">
            <a:xfrm>
              <a:off x="75" y="4053"/>
              <a:ext cx="4323" cy="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marL="621975" indent="-621975" defTabSz="913526">
                <a:tabLst>
                  <a:tab pos="625214" algn="l"/>
                </a:tabLst>
              </a:pPr>
              <a:r>
                <a:rPr lang="en-US" sz="1020" dirty="0">
                  <a:solidFill>
                    <a:srgbClr val="000000"/>
                  </a:solidFill>
                  <a:latin typeface="Arial"/>
                </a:rPr>
                <a:t>SOURCE: Source</a:t>
              </a:r>
            </a:p>
          </p:txBody>
        </p:sp>
      </p:grpSp>
      <p:grpSp>
        <p:nvGrpSpPr>
          <p:cNvPr id="15" name="ACET" hidden="1"/>
          <p:cNvGrpSpPr>
            <a:grpSpLocks/>
          </p:cNvGrpSpPr>
          <p:nvPr userDrawn="1"/>
        </p:nvGrpSpPr>
        <p:grpSpPr bwMode="auto">
          <a:xfrm>
            <a:off x="1482155" y="1137061"/>
            <a:ext cx="4350892" cy="531276"/>
            <a:chOff x="915" y="702"/>
            <a:chExt cx="2686" cy="328"/>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702"/>
              <a:ext cx="2686" cy="328"/>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en-US" sz="1632" b="1" dirty="0">
                  <a:solidFill>
                    <a:srgbClr val="000000"/>
                  </a:solidFill>
                  <a:latin typeface="Arial"/>
                </a:rPr>
                <a:t>Title</a:t>
              </a:r>
            </a:p>
            <a:p>
              <a:r>
                <a:rPr lang="en-US" sz="1632" dirty="0">
                  <a:solidFill>
                    <a:srgbClr val="808080"/>
                  </a:solidFill>
                  <a:latin typeface="Arial"/>
                </a:rPr>
                <a:t>Unit of measure</a:t>
              </a:r>
            </a:p>
          </p:txBody>
        </p:sp>
      </p:grpSp>
      <p:sp>
        <p:nvSpPr>
          <p:cNvPr id="20" name="SlideLogoText"/>
          <p:cNvSpPr>
            <a:spLocks noChangeArrowheads="1"/>
          </p:cNvSpPr>
          <p:nvPr userDrawn="1">
            <p:custDataLst>
              <p:tags r:id="rId6"/>
            </p:custDataLst>
          </p:nvPr>
        </p:nvSpPr>
        <p:spPr bwMode="auto">
          <a:xfrm>
            <a:off x="7192379" y="6564117"/>
            <a:ext cx="1310164" cy="160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en-US" sz="1020" dirty="0">
                <a:solidFill>
                  <a:srgbClr val="000000"/>
                </a:solidFill>
                <a:latin typeface="Arial"/>
              </a:rPr>
              <a:t>McKinsey &amp; Company</a:t>
            </a:r>
          </a:p>
        </p:txBody>
      </p:sp>
      <p:sp>
        <p:nvSpPr>
          <p:cNvPr id="3" name="Text Placeholder 2"/>
          <p:cNvSpPr>
            <a:spLocks noGrp="1"/>
          </p:cNvSpPr>
          <p:nvPr>
            <p:ph type="body" idx="1"/>
          </p:nvPr>
        </p:nvSpPr>
        <p:spPr>
          <a:xfrm>
            <a:off x="1482156" y="1991016"/>
            <a:ext cx="4389768" cy="1256112"/>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0083710"/>
      </p:ext>
    </p:extLst>
  </p:cSld>
  <p:clrMap bg1="lt1" tx1="dk1" bg2="lt2" tx2="dk2" accent1="accent1" accent2="accent2" accent3="accent3" accent4="accent4" accent5="accent5" accent6="accent6" hlink="hlink" folHlink="folHlink"/>
  <p:sldLayoutIdLst>
    <p:sldLayoutId id="2147483900" r:id="rId1"/>
    <p:sldLayoutId id="2147483901" r:id="rId2"/>
  </p:sldLayoutIdLst>
  <p:timing>
    <p:tnLst>
      <p:par>
        <p:cTn id="1" dur="indefinite" restart="never" nodeType="tmRoot"/>
      </p:par>
    </p:tnLst>
  </p:timing>
  <p:hf hdr="0" ftr="0" dt="0"/>
  <p:txStyles>
    <p:titleStyle>
      <a:lvl1pPr algn="l" defTabSz="913526" rtl="0" eaLnBrk="1" fontAlgn="base" hangingPunct="1">
        <a:spcBef>
          <a:spcPct val="0"/>
        </a:spcBef>
        <a:spcAft>
          <a:spcPct val="0"/>
        </a:spcAft>
        <a:tabLst>
          <a:tab pos="275353" algn="l"/>
        </a:tabLst>
        <a:defRPr sz="1939" b="1" baseline="0">
          <a:solidFill>
            <a:schemeClr val="tx2"/>
          </a:solidFill>
          <a:latin typeface="+mj-lt"/>
          <a:ea typeface="+mj-ea"/>
          <a:cs typeface="+mj-cs"/>
        </a:defRPr>
      </a:lvl1pPr>
      <a:lvl2pPr algn="l" defTabSz="913526" rtl="0" eaLnBrk="1" fontAlgn="base" hangingPunct="1">
        <a:spcBef>
          <a:spcPct val="0"/>
        </a:spcBef>
        <a:spcAft>
          <a:spcPct val="0"/>
        </a:spcAft>
        <a:defRPr sz="1939" b="1">
          <a:solidFill>
            <a:schemeClr val="tx2"/>
          </a:solidFill>
          <a:latin typeface="Arial" charset="0"/>
        </a:defRPr>
      </a:lvl2pPr>
      <a:lvl3pPr algn="l" defTabSz="913526" rtl="0" eaLnBrk="1" fontAlgn="base" hangingPunct="1">
        <a:spcBef>
          <a:spcPct val="0"/>
        </a:spcBef>
        <a:spcAft>
          <a:spcPct val="0"/>
        </a:spcAft>
        <a:defRPr sz="1939" b="1">
          <a:solidFill>
            <a:schemeClr val="tx2"/>
          </a:solidFill>
          <a:latin typeface="Arial" charset="0"/>
        </a:defRPr>
      </a:lvl3pPr>
      <a:lvl4pPr algn="l" defTabSz="913526" rtl="0" eaLnBrk="1" fontAlgn="base" hangingPunct="1">
        <a:spcBef>
          <a:spcPct val="0"/>
        </a:spcBef>
        <a:spcAft>
          <a:spcPct val="0"/>
        </a:spcAft>
        <a:defRPr sz="1939" b="1">
          <a:solidFill>
            <a:schemeClr val="tx2"/>
          </a:solidFill>
          <a:latin typeface="Arial" charset="0"/>
        </a:defRPr>
      </a:lvl4pPr>
      <a:lvl5pPr algn="l" defTabSz="913526" rtl="0" eaLnBrk="1" fontAlgn="base" hangingPunct="1">
        <a:spcBef>
          <a:spcPct val="0"/>
        </a:spcBef>
        <a:spcAft>
          <a:spcPct val="0"/>
        </a:spcAft>
        <a:defRPr sz="1939" b="1">
          <a:solidFill>
            <a:schemeClr val="tx2"/>
          </a:solidFill>
          <a:latin typeface="Arial" charset="0"/>
        </a:defRPr>
      </a:lvl5pPr>
      <a:lvl6pPr marL="466481" algn="l" defTabSz="913526" rtl="0" eaLnBrk="1" fontAlgn="base" hangingPunct="1">
        <a:spcBef>
          <a:spcPct val="0"/>
        </a:spcBef>
        <a:spcAft>
          <a:spcPct val="0"/>
        </a:spcAft>
        <a:defRPr sz="1939" b="1">
          <a:solidFill>
            <a:schemeClr val="tx2"/>
          </a:solidFill>
          <a:latin typeface="Arial" charset="0"/>
        </a:defRPr>
      </a:lvl6pPr>
      <a:lvl7pPr marL="932962" algn="l" defTabSz="913526" rtl="0" eaLnBrk="1" fontAlgn="base" hangingPunct="1">
        <a:spcBef>
          <a:spcPct val="0"/>
        </a:spcBef>
        <a:spcAft>
          <a:spcPct val="0"/>
        </a:spcAft>
        <a:defRPr sz="1939" b="1">
          <a:solidFill>
            <a:schemeClr val="tx2"/>
          </a:solidFill>
          <a:latin typeface="Arial" charset="0"/>
        </a:defRPr>
      </a:lvl7pPr>
      <a:lvl8pPr marL="1399443" algn="l" defTabSz="913526" rtl="0" eaLnBrk="1" fontAlgn="base" hangingPunct="1">
        <a:spcBef>
          <a:spcPct val="0"/>
        </a:spcBef>
        <a:spcAft>
          <a:spcPct val="0"/>
        </a:spcAft>
        <a:defRPr sz="1939" b="1">
          <a:solidFill>
            <a:schemeClr val="tx2"/>
          </a:solidFill>
          <a:latin typeface="Arial" charset="0"/>
        </a:defRPr>
      </a:lvl8pPr>
      <a:lvl9pPr marL="1865925" algn="l" defTabSz="913526" rtl="0" eaLnBrk="1" fontAlgn="base" hangingPunct="1">
        <a:spcBef>
          <a:spcPct val="0"/>
        </a:spcBef>
        <a:spcAft>
          <a:spcPct val="0"/>
        </a:spcAft>
        <a:defRPr sz="1939"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defRPr sz="1632" baseline="0">
          <a:solidFill>
            <a:schemeClr val="tx1"/>
          </a:solidFill>
          <a:latin typeface="+mn-lt"/>
          <a:ea typeface="+mn-ea"/>
          <a:cs typeface="+mn-cs"/>
        </a:defRPr>
      </a:lvl1pPr>
      <a:lvl2pPr marL="197607" indent="-195987" algn="l" defTabSz="913526" rtl="0" eaLnBrk="1" fontAlgn="base" hangingPunct="1">
        <a:spcBef>
          <a:spcPct val="0"/>
        </a:spcBef>
        <a:spcAft>
          <a:spcPct val="0"/>
        </a:spcAft>
        <a:buClr>
          <a:schemeClr val="tx2"/>
        </a:buClr>
        <a:buSzPct val="125000"/>
        <a:buFont typeface="Arial" charset="0"/>
        <a:buChar char="▪"/>
        <a:defRPr sz="1632" baseline="0">
          <a:solidFill>
            <a:schemeClr val="tx1"/>
          </a:solidFill>
          <a:latin typeface="+mn-lt"/>
        </a:defRPr>
      </a:lvl2pPr>
      <a:lvl3pPr marL="466481" indent="-267255" algn="l" defTabSz="913526" rtl="0" eaLnBrk="1" fontAlgn="base" hangingPunct="1">
        <a:spcBef>
          <a:spcPct val="0"/>
        </a:spcBef>
        <a:spcAft>
          <a:spcPct val="0"/>
        </a:spcAft>
        <a:buClr>
          <a:schemeClr val="tx2"/>
        </a:buClr>
        <a:buSzPct val="120000"/>
        <a:buFont typeface="Arial" charset="0"/>
        <a:buChar char="–"/>
        <a:defRPr sz="1632" baseline="0">
          <a:solidFill>
            <a:schemeClr val="tx1"/>
          </a:solidFill>
          <a:latin typeface="+mn-lt"/>
        </a:defRPr>
      </a:lvl3pPr>
      <a:lvl4pPr marL="626835" indent="-158733" algn="l" defTabSz="913526" rtl="0" eaLnBrk="1" fontAlgn="base" hangingPunct="1">
        <a:spcBef>
          <a:spcPct val="0"/>
        </a:spcBef>
        <a:spcAft>
          <a:spcPct val="0"/>
        </a:spcAft>
        <a:buClr>
          <a:schemeClr val="tx2"/>
        </a:buClr>
        <a:buSzPct val="120000"/>
        <a:buFont typeface="Arial" charset="0"/>
        <a:buChar char="▫"/>
        <a:defRPr sz="1632" baseline="0">
          <a:solidFill>
            <a:schemeClr val="tx1"/>
          </a:solidFill>
          <a:latin typeface="+mn-lt"/>
        </a:defRPr>
      </a:lvl4pPr>
      <a:lvl5pPr marL="765029" indent="-132818" algn="l" defTabSz="913526" rtl="0" eaLnBrk="1" fontAlgn="base" hangingPunct="1">
        <a:spcBef>
          <a:spcPct val="0"/>
        </a:spcBef>
        <a:spcAft>
          <a:spcPct val="0"/>
        </a:spcAft>
        <a:buClr>
          <a:schemeClr val="tx2"/>
        </a:buClr>
        <a:buSzPct val="89000"/>
        <a:buFont typeface="Arial" charset="0"/>
        <a:buChar char="-"/>
        <a:defRPr sz="1632"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sz="1632"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sz="1632"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sz="1632"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sz="1632" baseline="0">
          <a:solidFill>
            <a:schemeClr val="tx1"/>
          </a:solidFill>
          <a:latin typeface="+mn-lt"/>
        </a:defRPr>
      </a:lvl9pPr>
    </p:bodyStyle>
    <p:otherStyle>
      <a:defPPr>
        <a:defRPr lang="en-US"/>
      </a:defPPr>
      <a:lvl1pPr marL="0" algn="l" defTabSz="932962" rtl="0" eaLnBrk="1" latinLnBrk="0" hangingPunct="1">
        <a:defRPr sz="1837" kern="1200">
          <a:solidFill>
            <a:schemeClr val="tx1"/>
          </a:solidFill>
          <a:latin typeface="+mn-lt"/>
          <a:ea typeface="+mn-ea"/>
          <a:cs typeface="+mn-cs"/>
        </a:defRPr>
      </a:lvl1pPr>
      <a:lvl2pPr marL="466481" algn="l" defTabSz="932962" rtl="0" eaLnBrk="1" latinLnBrk="0" hangingPunct="1">
        <a:defRPr sz="1837" kern="1200">
          <a:solidFill>
            <a:schemeClr val="tx1"/>
          </a:solidFill>
          <a:latin typeface="+mn-lt"/>
          <a:ea typeface="+mn-ea"/>
          <a:cs typeface="+mn-cs"/>
        </a:defRPr>
      </a:lvl2pPr>
      <a:lvl3pPr marL="932962" algn="l" defTabSz="932962" rtl="0" eaLnBrk="1" latinLnBrk="0" hangingPunct="1">
        <a:defRPr sz="1837" kern="1200">
          <a:solidFill>
            <a:schemeClr val="tx1"/>
          </a:solidFill>
          <a:latin typeface="+mn-lt"/>
          <a:ea typeface="+mn-ea"/>
          <a:cs typeface="+mn-cs"/>
        </a:defRPr>
      </a:lvl3pPr>
      <a:lvl4pPr marL="1399443" algn="l" defTabSz="932962" rtl="0" eaLnBrk="1" latinLnBrk="0" hangingPunct="1">
        <a:defRPr sz="1837" kern="1200">
          <a:solidFill>
            <a:schemeClr val="tx1"/>
          </a:solidFill>
          <a:latin typeface="+mn-lt"/>
          <a:ea typeface="+mn-ea"/>
          <a:cs typeface="+mn-cs"/>
        </a:defRPr>
      </a:lvl4pPr>
      <a:lvl5pPr marL="1865925" algn="l" defTabSz="932962" rtl="0" eaLnBrk="1" latinLnBrk="0" hangingPunct="1">
        <a:defRPr sz="1837" kern="1200">
          <a:solidFill>
            <a:schemeClr val="tx1"/>
          </a:solidFill>
          <a:latin typeface="+mn-lt"/>
          <a:ea typeface="+mn-ea"/>
          <a:cs typeface="+mn-cs"/>
        </a:defRPr>
      </a:lvl5pPr>
      <a:lvl6pPr marL="2332406" algn="l" defTabSz="932962" rtl="0" eaLnBrk="1" latinLnBrk="0" hangingPunct="1">
        <a:defRPr sz="1837" kern="1200">
          <a:solidFill>
            <a:schemeClr val="tx1"/>
          </a:solidFill>
          <a:latin typeface="+mn-lt"/>
          <a:ea typeface="+mn-ea"/>
          <a:cs typeface="+mn-cs"/>
        </a:defRPr>
      </a:lvl6pPr>
      <a:lvl7pPr marL="2798887" algn="l" defTabSz="932962" rtl="0" eaLnBrk="1" latinLnBrk="0" hangingPunct="1">
        <a:defRPr sz="1837" kern="1200">
          <a:solidFill>
            <a:schemeClr val="tx1"/>
          </a:solidFill>
          <a:latin typeface="+mn-lt"/>
          <a:ea typeface="+mn-ea"/>
          <a:cs typeface="+mn-cs"/>
        </a:defRPr>
      </a:lvl7pPr>
      <a:lvl8pPr marL="3265368" algn="l" defTabSz="932962" rtl="0" eaLnBrk="1" latinLnBrk="0" hangingPunct="1">
        <a:defRPr sz="1837" kern="1200">
          <a:solidFill>
            <a:schemeClr val="tx1"/>
          </a:solidFill>
          <a:latin typeface="+mn-lt"/>
          <a:ea typeface="+mn-ea"/>
          <a:cs typeface="+mn-cs"/>
        </a:defRPr>
      </a:lvl8pPr>
      <a:lvl9pPr marL="3731849" algn="l" defTabSz="932962" rtl="0" eaLnBrk="1" latinLnBrk="0" hangingPunct="1">
        <a:defRPr sz="183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1" Type="http://schemas.openxmlformats.org/officeDocument/2006/relationships/tags" Target="../tags/tag8.xml"/><Relationship Id="rId2" Type="http://schemas.openxmlformats.org/officeDocument/2006/relationships/slideLayout" Target="../slideLayouts/slideLayout1.xml"/><Relationship Id="rId3"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3" Type="http://schemas.openxmlformats.org/officeDocument/2006/relationships/tags" Target="../tags/tag11.xml"/><Relationship Id="rId4" Type="http://schemas.openxmlformats.org/officeDocument/2006/relationships/tags" Target="../tags/tag12.xml"/><Relationship Id="rId5" Type="http://schemas.openxmlformats.org/officeDocument/2006/relationships/tags" Target="../tags/tag13.xml"/><Relationship Id="rId6" Type="http://schemas.openxmlformats.org/officeDocument/2006/relationships/tags" Target="../tags/tag14.xml"/><Relationship Id="rId7" Type="http://schemas.openxmlformats.org/officeDocument/2006/relationships/tags" Target="../tags/tag15.xml"/><Relationship Id="rId8" Type="http://schemas.openxmlformats.org/officeDocument/2006/relationships/tags" Target="../tags/tag16.xml"/><Relationship Id="rId9" Type="http://schemas.openxmlformats.org/officeDocument/2006/relationships/tags" Target="../tags/tag17.xml"/><Relationship Id="rId10" Type="http://schemas.openxmlformats.org/officeDocument/2006/relationships/slideLayout" Target="../slideLayouts/slideLayout1.xml"/><Relationship Id="rId11" Type="http://schemas.openxmlformats.org/officeDocument/2006/relationships/notesSlide" Target="../notesSlides/notesSlide8.xml"/><Relationship Id="rId1" Type="http://schemas.openxmlformats.org/officeDocument/2006/relationships/tags" Target="../tags/tag9.xml"/><Relationship Id="rId2" Type="http://schemas.openxmlformats.org/officeDocument/2006/relationships/tags" Target="../tags/tag10.xml"/></Relationships>
</file>

<file path=ppt/slides/_rels/slide13.xml.rels><?xml version="1.0" encoding="UTF-8" standalone="yes"?>
<Relationships xmlns="http://schemas.openxmlformats.org/package/2006/relationships"><Relationship Id="rId1" Type="http://schemas.openxmlformats.org/officeDocument/2006/relationships/tags" Target="../tags/tag18.xml"/><Relationship Id="rId2" Type="http://schemas.openxmlformats.org/officeDocument/2006/relationships/slideLayout" Target="../slideLayouts/slideLayout1.xml"/><Relationship Id="rId3"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1" Type="http://schemas.openxmlformats.org/officeDocument/2006/relationships/tags" Target="../tags/tag19.xml"/><Relationship Id="rId2" Type="http://schemas.openxmlformats.org/officeDocument/2006/relationships/slideLayout" Target="../slideLayouts/slideLayout1.xml"/><Relationship Id="rId3"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1" Type="http://schemas.openxmlformats.org/officeDocument/2006/relationships/tags" Target="../tags/tag20.xml"/><Relationship Id="rId2" Type="http://schemas.openxmlformats.org/officeDocument/2006/relationships/slideLayout" Target="../slideLayouts/slideLayout1.xml"/><Relationship Id="rId3"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tags" Target="../tags/tag21.xml"/><Relationship Id="rId2" Type="http://schemas.openxmlformats.org/officeDocument/2006/relationships/slideLayout" Target="../slideLayouts/slideLayout1.xml"/><Relationship Id="rId3" Type="http://schemas.openxmlformats.org/officeDocument/2006/relationships/notesSlide" Target="../notesSlides/notesSlide12.xml"/></Relationships>
</file>

<file path=ppt/slides/_rels/slide19.xml.rels><?xml version="1.0" encoding="UTF-8" standalone="yes"?>
<Relationships xmlns="http://schemas.openxmlformats.org/package/2006/relationships"><Relationship Id="rId1" Type="http://schemas.openxmlformats.org/officeDocument/2006/relationships/tags" Target="../tags/tag22.xml"/><Relationship Id="rId2" Type="http://schemas.openxmlformats.org/officeDocument/2006/relationships/slideLayout" Target="../slideLayouts/slideLayout1.xml"/><Relationship Id="rId3"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tags" Target="../tags/tag23.xml"/><Relationship Id="rId2" Type="http://schemas.openxmlformats.org/officeDocument/2006/relationships/slideLayout" Target="../slideLayouts/slideLayout1.xml"/><Relationship Id="rId3"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1" Type="http://schemas.openxmlformats.org/officeDocument/2006/relationships/tags" Target="../tags/tag24.xml"/><Relationship Id="rId2" Type="http://schemas.openxmlformats.org/officeDocument/2006/relationships/slideLayout" Target="../slideLayouts/slideLayout1.xml"/><Relationship Id="rId3" Type="http://schemas.openxmlformats.org/officeDocument/2006/relationships/notesSlide" Target="../notesSlides/notesSlide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24.xml.rels><?xml version="1.0" encoding="UTF-8" standalone="yes"?>
<Relationships xmlns="http://schemas.openxmlformats.org/package/2006/relationships"><Relationship Id="rId1" Type="http://schemas.openxmlformats.org/officeDocument/2006/relationships/tags" Target="../tags/tag25.xml"/><Relationship Id="rId2" Type="http://schemas.openxmlformats.org/officeDocument/2006/relationships/slideLayout" Target="../slideLayouts/slideLayout1.xml"/><Relationship Id="rId3" Type="http://schemas.openxmlformats.org/officeDocument/2006/relationships/notesSlide" Target="../notesSlides/notesSlide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1" Type="http://schemas.openxmlformats.org/officeDocument/2006/relationships/tags" Target="../tags/tag7.xml"/><Relationship Id="rId2" Type="http://schemas.openxmlformats.org/officeDocument/2006/relationships/slideLayout" Target="../slideLayouts/slideLayout1.xml"/><Relationship Id="rId3"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1" Type="http://schemas.openxmlformats.org/officeDocument/2006/relationships/diagramColors" Target="../diagrams/colors2.xml"/><Relationship Id="rId12" Type="http://schemas.microsoft.com/office/2007/relationships/diagramDrawing" Target="../diagrams/drawing2.xml"/><Relationship Id="rId1" Type="http://schemas.openxmlformats.org/officeDocument/2006/relationships/slideLayout" Target="../slideLayouts/slideLayout17.xml"/><Relationship Id="rId2" Type="http://schemas.openxmlformats.org/officeDocument/2006/relationships/notesSlide" Target="../notesSlides/notesSlide3.xml"/><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diagramData" Target="../diagrams/data2.xml"/><Relationship Id="rId9" Type="http://schemas.openxmlformats.org/officeDocument/2006/relationships/diagramLayout" Target="../diagrams/layout2.xml"/><Relationship Id="rId10"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behind the trade-off curves?</a:t>
            </a:r>
            <a:endParaRPr lang="en-US" dirty="0"/>
          </a:p>
        </p:txBody>
      </p:sp>
      <p:sp>
        <p:nvSpPr>
          <p:cNvPr id="3" name="Content Placeholder 2"/>
          <p:cNvSpPr>
            <a:spLocks noGrp="1"/>
          </p:cNvSpPr>
          <p:nvPr>
            <p:ph idx="1"/>
          </p:nvPr>
        </p:nvSpPr>
        <p:spPr/>
        <p:txBody>
          <a:bodyPr/>
          <a:lstStyle/>
          <a:p>
            <a:r>
              <a:rPr lang="en-US" dirty="0" smtClean="0"/>
              <a:t>Cost – Variety: Setup/changeover costs</a:t>
            </a:r>
          </a:p>
          <a:p>
            <a:r>
              <a:rPr lang="en-US" dirty="0" smtClean="0"/>
              <a:t>Cost – Time: Excess Capacity</a:t>
            </a:r>
          </a:p>
          <a:p>
            <a:r>
              <a:rPr lang="en-US" dirty="0" smtClean="0"/>
              <a:t>Cost – Quality: Inspection/Rework/Warranty</a:t>
            </a:r>
            <a:endParaRPr lang="en-US" dirty="0"/>
          </a:p>
        </p:txBody>
      </p:sp>
    </p:spTree>
    <p:extLst>
      <p:ext uri="{BB962C8B-B14F-4D97-AF65-F5344CB8AC3E}">
        <p14:creationId xmlns:p14="http://schemas.microsoft.com/office/powerpoint/2010/main" val="30013453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Tesla’s Capacity Shortage: Measurement and Valuation not obvious</a:t>
            </a:r>
            <a:endParaRPr lang="en-US" dirty="0"/>
          </a:p>
        </p:txBody>
      </p:sp>
      <p:sp>
        <p:nvSpPr>
          <p:cNvPr id="5" name="Content Placeholder 4"/>
          <p:cNvSpPr>
            <a:spLocks noGrp="1"/>
          </p:cNvSpPr>
          <p:nvPr>
            <p:ph idx="1"/>
          </p:nvPr>
        </p:nvSpPr>
        <p:spPr/>
        <p:txBody>
          <a:bodyPr/>
          <a:lstStyle/>
          <a:p>
            <a:r>
              <a:rPr lang="en-US" dirty="0" smtClean="0"/>
              <a:t>Continuing shortfall in lithium-ion battery cell supply was the biggest obstacle that prevented Tesla from selling more.</a:t>
            </a:r>
          </a:p>
          <a:p>
            <a:r>
              <a:rPr lang="en-US" dirty="0" smtClean="0"/>
              <a:t>CEO Musk: That shortage prompted us to create plans for </a:t>
            </a:r>
            <a:r>
              <a:rPr lang="en-US" dirty="0" err="1" smtClean="0"/>
              <a:t>Gigafactories</a:t>
            </a:r>
            <a:r>
              <a:rPr lang="en-US" dirty="0" smtClean="0"/>
              <a:t>.</a:t>
            </a:r>
          </a:p>
          <a:p>
            <a:endParaRPr lang="en-US" dirty="0"/>
          </a:p>
          <a:p>
            <a:r>
              <a:rPr lang="en-US" dirty="0"/>
              <a:t>“For us it’s critical to have the first </a:t>
            </a:r>
            <a:r>
              <a:rPr lang="en-US" dirty="0" err="1"/>
              <a:t>gigafactory</a:t>
            </a:r>
            <a:r>
              <a:rPr lang="en-US" dirty="0"/>
              <a:t> ready on time,” said Deepak </a:t>
            </a:r>
            <a:r>
              <a:rPr lang="en-US" dirty="0" err="1"/>
              <a:t>Ahuja</a:t>
            </a:r>
            <a:r>
              <a:rPr lang="en-US" dirty="0"/>
              <a:t>, Tesla’s chief financial officer, during the earnings call. “</a:t>
            </a:r>
            <a:r>
              <a:rPr lang="en-US" dirty="0">
                <a:solidFill>
                  <a:srgbClr val="FF0000"/>
                </a:solidFill>
              </a:rPr>
              <a:t>Every month of delay is far more expensive for us than the incremental cost upfront to kickoff two sites at one time</a:t>
            </a:r>
            <a:r>
              <a:rPr lang="en-US" dirty="0"/>
              <a:t>.”</a:t>
            </a:r>
          </a:p>
        </p:txBody>
      </p:sp>
      <p:sp>
        <p:nvSpPr>
          <p:cNvPr id="6" name="TextBox 5"/>
          <p:cNvSpPr txBox="1"/>
          <p:nvPr/>
        </p:nvSpPr>
        <p:spPr>
          <a:xfrm>
            <a:off x="292100" y="6096000"/>
            <a:ext cx="7011254" cy="307777"/>
          </a:xfrm>
          <a:prstGeom prst="rect">
            <a:avLst/>
          </a:prstGeom>
          <a:noFill/>
        </p:spPr>
        <p:txBody>
          <a:bodyPr wrap="none" rtlCol="0">
            <a:spAutoFit/>
          </a:bodyPr>
          <a:lstStyle/>
          <a:p>
            <a:r>
              <a:rPr lang="en-US" sz="1400" dirty="0" smtClean="0"/>
              <a:t>“Tesla makes fast move to build two giant battery factories simultaneously,” Forbes, 5/07/2014</a:t>
            </a:r>
            <a:endParaRPr lang="en-US" sz="1400" dirty="0"/>
          </a:p>
        </p:txBody>
      </p:sp>
    </p:spTree>
    <p:extLst>
      <p:ext uri="{BB962C8B-B14F-4D97-AF65-F5344CB8AC3E}">
        <p14:creationId xmlns:p14="http://schemas.microsoft.com/office/powerpoint/2010/main" val="7690510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smtClean="0"/>
              <a:t>Incorporating risk: why and how</a:t>
            </a:r>
            <a:br>
              <a:rPr lang="en-US" dirty="0" smtClean="0"/>
            </a:br>
            <a:r>
              <a:rPr lang="en-US" dirty="0"/>
              <a:t>	</a:t>
            </a:r>
            <a:r>
              <a:rPr lang="en-US" dirty="0" smtClean="0"/>
              <a:t>4 Levels of </a:t>
            </a:r>
            <a:r>
              <a:rPr lang="en-US" i="1" dirty="0" smtClean="0"/>
              <a:t>Residual </a:t>
            </a:r>
            <a:r>
              <a:rPr lang="en-US" dirty="0" smtClean="0"/>
              <a:t>Uncertainty </a:t>
            </a:r>
            <a:endParaRPr lang="en-US" dirty="0" smtClean="0"/>
          </a:p>
        </p:txBody>
      </p:sp>
      <p:grpSp>
        <p:nvGrpSpPr>
          <p:cNvPr id="5" name="Group 4"/>
          <p:cNvGrpSpPr/>
          <p:nvPr/>
        </p:nvGrpSpPr>
        <p:grpSpPr>
          <a:xfrm>
            <a:off x="2333625" y="3661599"/>
            <a:ext cx="1839913" cy="2378075"/>
            <a:chOff x="2333625" y="3661599"/>
            <a:chExt cx="1839913" cy="2378075"/>
          </a:xfrm>
        </p:grpSpPr>
        <p:grpSp>
          <p:nvGrpSpPr>
            <p:cNvPr id="30" name="Group 14"/>
            <p:cNvGrpSpPr>
              <a:grpSpLocks/>
            </p:cNvGrpSpPr>
            <p:nvPr/>
          </p:nvGrpSpPr>
          <p:grpSpPr bwMode="auto">
            <a:xfrm>
              <a:off x="2333625" y="4296599"/>
              <a:ext cx="1839913" cy="1743075"/>
              <a:chOff x="5792771" y="3943924"/>
              <a:chExt cx="1839599" cy="1743671"/>
            </a:xfrm>
          </p:grpSpPr>
          <p:cxnSp>
            <p:nvCxnSpPr>
              <p:cNvPr id="31" name="Elbow Connector 30"/>
              <p:cNvCxnSpPr/>
              <p:nvPr/>
            </p:nvCxnSpPr>
            <p:spPr>
              <a:xfrm>
                <a:off x="5792771" y="5061906"/>
                <a:ext cx="807900" cy="403363"/>
              </a:xfrm>
              <a:prstGeom prst="bentConnector3">
                <a:avLst>
                  <a:gd name="adj1"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hape 8"/>
              <p:cNvCxnSpPr/>
              <p:nvPr/>
            </p:nvCxnSpPr>
            <p:spPr>
              <a:xfrm rot="5400000">
                <a:off x="6175150" y="4537977"/>
                <a:ext cx="558991" cy="492041"/>
              </a:xfrm>
              <a:prstGeom prst="bentConnector3">
                <a:avLst>
                  <a:gd name="adj1"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hape 8"/>
              <p:cNvCxnSpPr/>
              <p:nvPr/>
            </p:nvCxnSpPr>
            <p:spPr>
              <a:xfrm rot="10800000" flipV="1">
                <a:off x="6713364" y="4202774"/>
                <a:ext cx="547595" cy="309669"/>
              </a:xfrm>
              <a:prstGeom prst="bentConnector3">
                <a:avLst>
                  <a:gd name="adj1"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hape 8"/>
              <p:cNvCxnSpPr/>
              <p:nvPr/>
            </p:nvCxnSpPr>
            <p:spPr>
              <a:xfrm rot="10800000">
                <a:off x="6713364" y="4520383"/>
                <a:ext cx="530135" cy="292200"/>
              </a:xfrm>
              <a:prstGeom prst="bentConnector3">
                <a:avLst>
                  <a:gd name="adj1"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229382"/>
              <p:cNvSpPr txBox="1">
                <a:spLocks noChangeArrowheads="1"/>
              </p:cNvSpPr>
              <p:nvPr/>
            </p:nvSpPr>
            <p:spPr bwMode="auto">
              <a:xfrm>
                <a:off x="7319361" y="3943924"/>
                <a:ext cx="313009"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800" b="1">
                    <a:solidFill>
                      <a:srgbClr val="0000FF"/>
                    </a:solidFill>
                    <a:latin typeface="Optima" charset="0"/>
                    <a:cs typeface="Optima" charset="0"/>
                  </a:rPr>
                  <a:t>1</a:t>
                </a:r>
              </a:p>
            </p:txBody>
          </p:sp>
          <p:sp>
            <p:nvSpPr>
              <p:cNvPr id="36" name="TextBox 40"/>
              <p:cNvSpPr txBox="1">
                <a:spLocks noChangeArrowheads="1"/>
              </p:cNvSpPr>
              <p:nvPr/>
            </p:nvSpPr>
            <p:spPr bwMode="auto">
              <a:xfrm>
                <a:off x="7313007" y="4672872"/>
                <a:ext cx="313009"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800" b="1">
                    <a:solidFill>
                      <a:srgbClr val="0000FF"/>
                    </a:solidFill>
                    <a:latin typeface="Optima" charset="0"/>
                    <a:cs typeface="Optima" charset="0"/>
                  </a:rPr>
                  <a:t>2</a:t>
                </a:r>
              </a:p>
            </p:txBody>
          </p:sp>
          <p:sp>
            <p:nvSpPr>
              <p:cNvPr id="37" name="TextBox 41"/>
              <p:cNvSpPr txBox="1">
                <a:spLocks noChangeArrowheads="1"/>
              </p:cNvSpPr>
              <p:nvPr/>
            </p:nvSpPr>
            <p:spPr bwMode="auto">
              <a:xfrm>
                <a:off x="6671639" y="5318263"/>
                <a:ext cx="313009"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800" b="1">
                    <a:solidFill>
                      <a:srgbClr val="0000FF"/>
                    </a:solidFill>
                    <a:latin typeface="Optima" charset="0"/>
                    <a:cs typeface="Optima" charset="0"/>
                  </a:rPr>
                  <a:t>3</a:t>
                </a:r>
              </a:p>
            </p:txBody>
          </p:sp>
        </p:grpSp>
        <p:sp>
          <p:nvSpPr>
            <p:cNvPr id="68" name="TextBox 67"/>
            <p:cNvSpPr txBox="1"/>
            <p:nvPr/>
          </p:nvSpPr>
          <p:spPr>
            <a:xfrm>
              <a:off x="2443163" y="3661599"/>
              <a:ext cx="1649412" cy="584200"/>
            </a:xfrm>
            <a:prstGeom prst="rect">
              <a:avLst/>
            </a:prstGeom>
            <a:noFill/>
          </p:spPr>
          <p:txBody>
            <a:bodyPr wrap="none">
              <a:spAutoFit/>
            </a:bodyPr>
            <a:lstStyle/>
            <a:p>
              <a:pPr algn="ctr">
                <a:defRPr/>
              </a:pPr>
              <a:r>
                <a:rPr lang="en-US" sz="1600" dirty="0">
                  <a:solidFill>
                    <a:srgbClr val="0000FF"/>
                  </a:solidFill>
                  <a:latin typeface="+mn-lt"/>
                </a:rPr>
                <a:t>Level 2</a:t>
              </a:r>
            </a:p>
            <a:p>
              <a:pPr algn="ctr">
                <a:defRPr/>
              </a:pPr>
              <a:r>
                <a:rPr lang="en-US" sz="1600" dirty="0">
                  <a:latin typeface="+mn-lt"/>
                </a:rPr>
                <a:t>Alternate Futures</a:t>
              </a:r>
            </a:p>
          </p:txBody>
        </p:sp>
      </p:grpSp>
      <p:grpSp>
        <p:nvGrpSpPr>
          <p:cNvPr id="3" name="Group 2"/>
          <p:cNvGrpSpPr/>
          <p:nvPr/>
        </p:nvGrpSpPr>
        <p:grpSpPr>
          <a:xfrm>
            <a:off x="57150" y="1135047"/>
            <a:ext cx="2068513" cy="2320925"/>
            <a:chOff x="57150" y="1135047"/>
            <a:chExt cx="2068513" cy="2320925"/>
          </a:xfrm>
        </p:grpSpPr>
        <p:grpSp>
          <p:nvGrpSpPr>
            <p:cNvPr id="38" name="Group 13"/>
            <p:cNvGrpSpPr>
              <a:grpSpLocks/>
            </p:cNvGrpSpPr>
            <p:nvPr/>
          </p:nvGrpSpPr>
          <p:grpSpPr bwMode="auto">
            <a:xfrm>
              <a:off x="268288" y="1827197"/>
              <a:ext cx="1577975" cy="1628775"/>
              <a:chOff x="5728934" y="1148348"/>
              <a:chExt cx="2107811" cy="2175105"/>
            </a:xfrm>
          </p:grpSpPr>
          <p:cxnSp>
            <p:nvCxnSpPr>
              <p:cNvPr id="39" name="Straight Arrow Connector 38"/>
              <p:cNvCxnSpPr/>
              <p:nvPr/>
            </p:nvCxnSpPr>
            <p:spPr bwMode="auto">
              <a:xfrm flipH="1" flipV="1">
                <a:off x="5728934" y="1148348"/>
                <a:ext cx="12723" cy="2175105"/>
              </a:xfrm>
              <a:prstGeom prst="straightConnector1">
                <a:avLst/>
              </a:prstGeom>
              <a:ln>
                <a:solidFill>
                  <a:srgbClr val="000000"/>
                </a:solidFill>
                <a:headEnd type="none" w="med" len="med"/>
                <a:tailEnd type="arrow"/>
              </a:ln>
              <a:effectLst>
                <a:outerShdw blurRad="40000" dist="20000" dir="54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40" name="Straight Arrow Connector 39"/>
              <p:cNvCxnSpPr/>
              <p:nvPr/>
            </p:nvCxnSpPr>
            <p:spPr bwMode="auto">
              <a:xfrm flipV="1">
                <a:off x="5745898" y="3310733"/>
                <a:ext cx="2090847" cy="2119"/>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48" name="Straight Connector 47"/>
              <p:cNvCxnSpPr/>
              <p:nvPr/>
            </p:nvCxnSpPr>
            <p:spPr bwMode="auto">
              <a:xfrm flipV="1">
                <a:off x="5741657" y="1894583"/>
                <a:ext cx="1552231" cy="451556"/>
              </a:xfrm>
              <a:prstGeom prst="line">
                <a:avLst/>
              </a:prstGeom>
              <a:ln>
                <a:solidFill>
                  <a:srgbClr val="0000FF"/>
                </a:solidFill>
                <a:headEnd type="none" w="med" len="med"/>
                <a:tailEnd type="triangle" w="med" len="med"/>
              </a:ln>
            </p:spPr>
            <p:style>
              <a:lnRef idx="2">
                <a:schemeClr val="accent2"/>
              </a:lnRef>
              <a:fillRef idx="0">
                <a:schemeClr val="accent2"/>
              </a:fillRef>
              <a:effectRef idx="1">
                <a:schemeClr val="accent2"/>
              </a:effectRef>
              <a:fontRef idx="minor">
                <a:schemeClr val="tx1"/>
              </a:fontRef>
            </p:style>
          </p:cxnSp>
        </p:grpSp>
        <p:sp>
          <p:nvSpPr>
            <p:cNvPr id="66" name="Oval 65"/>
            <p:cNvSpPr/>
            <p:nvPr/>
          </p:nvSpPr>
          <p:spPr>
            <a:xfrm>
              <a:off x="1506538" y="2285984"/>
              <a:ext cx="119062" cy="119063"/>
            </a:xfrm>
            <a:prstGeom prst="ellipse">
              <a:avLst/>
            </a:prstGeom>
            <a:solidFill>
              <a:srgbClr val="0000FF"/>
            </a:solidFill>
            <a:ln>
              <a:solidFill>
                <a:srgbClr val="0000FF"/>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0" name="TextBox 69"/>
            <p:cNvSpPr txBox="1"/>
            <p:nvPr/>
          </p:nvSpPr>
          <p:spPr>
            <a:xfrm>
              <a:off x="57150" y="1135047"/>
              <a:ext cx="2068513" cy="584200"/>
            </a:xfrm>
            <a:prstGeom prst="rect">
              <a:avLst/>
            </a:prstGeom>
            <a:noFill/>
          </p:spPr>
          <p:txBody>
            <a:bodyPr wrap="none">
              <a:spAutoFit/>
            </a:bodyPr>
            <a:lstStyle/>
            <a:p>
              <a:pPr algn="ctr">
                <a:defRPr/>
              </a:pPr>
              <a:r>
                <a:rPr lang="en-US" sz="1600" dirty="0">
                  <a:solidFill>
                    <a:srgbClr val="0000FF"/>
                  </a:solidFill>
                  <a:latin typeface="+mn-lt"/>
                </a:rPr>
                <a:t>Level 1</a:t>
              </a:r>
            </a:p>
            <a:p>
              <a:pPr algn="ctr">
                <a:defRPr/>
              </a:pPr>
              <a:r>
                <a:rPr lang="en-US" sz="1600" dirty="0">
                  <a:latin typeface="+mn-lt"/>
                </a:rPr>
                <a:t>A Clear-Enough Future</a:t>
              </a:r>
            </a:p>
          </p:txBody>
        </p:sp>
      </p:grpSp>
      <p:grpSp>
        <p:nvGrpSpPr>
          <p:cNvPr id="6" name="Group 5"/>
          <p:cNvGrpSpPr/>
          <p:nvPr/>
        </p:nvGrpSpPr>
        <p:grpSpPr>
          <a:xfrm>
            <a:off x="4605338" y="3661599"/>
            <a:ext cx="1874837" cy="2403475"/>
            <a:chOff x="4605338" y="3661599"/>
            <a:chExt cx="1874837" cy="2403475"/>
          </a:xfrm>
        </p:grpSpPr>
        <p:grpSp>
          <p:nvGrpSpPr>
            <p:cNvPr id="49" name="Group 17"/>
            <p:cNvGrpSpPr>
              <a:grpSpLocks/>
            </p:cNvGrpSpPr>
            <p:nvPr/>
          </p:nvGrpSpPr>
          <p:grpSpPr bwMode="auto">
            <a:xfrm>
              <a:off x="4662488" y="4271199"/>
              <a:ext cx="1817687" cy="1793875"/>
              <a:chOff x="2898413" y="3615297"/>
              <a:chExt cx="2107811" cy="2175105"/>
            </a:xfrm>
          </p:grpSpPr>
          <p:cxnSp>
            <p:nvCxnSpPr>
              <p:cNvPr id="50" name="Straight Arrow Connector 49"/>
              <p:cNvCxnSpPr/>
              <p:nvPr/>
            </p:nvCxnSpPr>
            <p:spPr bwMode="auto">
              <a:xfrm flipH="1" flipV="1">
                <a:off x="2898413" y="3615297"/>
                <a:ext cx="12886" cy="2175105"/>
              </a:xfrm>
              <a:prstGeom prst="straightConnector1">
                <a:avLst/>
              </a:prstGeom>
              <a:ln>
                <a:solidFill>
                  <a:schemeClr val="tx1"/>
                </a:solidFill>
                <a:headEnd type="none" w="med" len="med"/>
                <a:tailEnd type="arrow"/>
              </a:ln>
              <a:effectLst>
                <a:outerShdw blurRad="40000" dist="20000" dir="54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1" name="Straight Arrow Connector 50"/>
              <p:cNvCxnSpPr/>
              <p:nvPr/>
            </p:nvCxnSpPr>
            <p:spPr bwMode="auto">
              <a:xfrm flipV="1">
                <a:off x="2914980" y="5776927"/>
                <a:ext cx="2091244" cy="3850"/>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2" name="Curved Connector 51"/>
              <p:cNvCxnSpPr/>
              <p:nvPr/>
            </p:nvCxnSpPr>
            <p:spPr bwMode="auto">
              <a:xfrm>
                <a:off x="2916032" y="4286512"/>
                <a:ext cx="1520692" cy="1470617"/>
              </a:xfrm>
              <a:prstGeom prst="straightConnector1">
                <a:avLst/>
              </a:prstGeom>
              <a:ln w="38100" cmpd="sng">
                <a:solidFill>
                  <a:schemeClr val="accent2"/>
                </a:solidFill>
                <a:headEnd type="none" w="med" len="med"/>
                <a:tailEnd type="none" w="med" len="med"/>
              </a:ln>
            </p:spPr>
            <p:style>
              <a:lnRef idx="1">
                <a:schemeClr val="dk1"/>
              </a:lnRef>
              <a:fillRef idx="0">
                <a:schemeClr val="dk1"/>
              </a:fillRef>
              <a:effectRef idx="0">
                <a:schemeClr val="dk1"/>
              </a:effectRef>
              <a:fontRef idx="minor">
                <a:schemeClr val="tx1"/>
              </a:fontRef>
            </p:style>
          </p:cxnSp>
        </p:grpSp>
        <p:sp>
          <p:nvSpPr>
            <p:cNvPr id="72" name="TextBox 71"/>
            <p:cNvSpPr txBox="1"/>
            <p:nvPr/>
          </p:nvSpPr>
          <p:spPr>
            <a:xfrm>
              <a:off x="4605338" y="3661599"/>
              <a:ext cx="1762125" cy="584200"/>
            </a:xfrm>
            <a:prstGeom prst="rect">
              <a:avLst/>
            </a:prstGeom>
            <a:noFill/>
          </p:spPr>
          <p:txBody>
            <a:bodyPr wrap="none">
              <a:spAutoFit/>
            </a:bodyPr>
            <a:lstStyle/>
            <a:p>
              <a:pPr algn="ctr">
                <a:defRPr/>
              </a:pPr>
              <a:r>
                <a:rPr lang="en-US" sz="1600" dirty="0">
                  <a:solidFill>
                    <a:srgbClr val="0000FF"/>
                  </a:solidFill>
                  <a:latin typeface="+mn-lt"/>
                </a:rPr>
                <a:t>Level 3</a:t>
              </a:r>
            </a:p>
            <a:p>
              <a:pPr algn="ctr">
                <a:defRPr/>
              </a:pPr>
              <a:r>
                <a:rPr lang="en-US" sz="1600" dirty="0">
                  <a:latin typeface="+mn-lt"/>
                </a:rPr>
                <a:t>A Range of Futures</a:t>
              </a:r>
            </a:p>
          </p:txBody>
        </p:sp>
      </p:grpSp>
      <p:grpSp>
        <p:nvGrpSpPr>
          <p:cNvPr id="4" name="Group 3"/>
          <p:cNvGrpSpPr/>
          <p:nvPr/>
        </p:nvGrpSpPr>
        <p:grpSpPr>
          <a:xfrm>
            <a:off x="6967538" y="1135047"/>
            <a:ext cx="1914525" cy="2454275"/>
            <a:chOff x="6967538" y="1135047"/>
            <a:chExt cx="1914525" cy="2454275"/>
          </a:xfrm>
        </p:grpSpPr>
        <p:grpSp>
          <p:nvGrpSpPr>
            <p:cNvPr id="53" name="Group 20"/>
            <p:cNvGrpSpPr>
              <a:grpSpLocks/>
            </p:cNvGrpSpPr>
            <p:nvPr/>
          </p:nvGrpSpPr>
          <p:grpSpPr bwMode="auto">
            <a:xfrm>
              <a:off x="6967538" y="1693847"/>
              <a:ext cx="1914525" cy="1895475"/>
              <a:chOff x="211664" y="4055529"/>
              <a:chExt cx="1913469" cy="1896534"/>
            </a:xfrm>
          </p:grpSpPr>
          <p:cxnSp>
            <p:nvCxnSpPr>
              <p:cNvPr id="54" name="Straight Arrow Connector 53"/>
              <p:cNvCxnSpPr/>
              <p:nvPr/>
            </p:nvCxnSpPr>
            <p:spPr bwMode="auto">
              <a:xfrm>
                <a:off x="1295328" y="5019679"/>
                <a:ext cx="829805" cy="9530"/>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5" name="Straight Arrow Connector 54"/>
              <p:cNvCxnSpPr/>
              <p:nvPr/>
            </p:nvCxnSpPr>
            <p:spPr bwMode="auto">
              <a:xfrm flipH="1" flipV="1">
                <a:off x="1160465" y="4055529"/>
                <a:ext cx="11106" cy="791017"/>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6" name="Straight Arrow Connector 55"/>
              <p:cNvCxnSpPr/>
              <p:nvPr/>
            </p:nvCxnSpPr>
            <p:spPr bwMode="auto">
              <a:xfrm flipH="1" flipV="1">
                <a:off x="211664" y="5003795"/>
                <a:ext cx="737780" cy="20650"/>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7" name="Straight Arrow Connector 56"/>
              <p:cNvCxnSpPr/>
              <p:nvPr/>
            </p:nvCxnSpPr>
            <p:spPr bwMode="auto">
              <a:xfrm>
                <a:off x="1150946" y="5184872"/>
                <a:ext cx="9520" cy="767191"/>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8" name="Straight Arrow Connector 57"/>
              <p:cNvCxnSpPr/>
              <p:nvPr/>
            </p:nvCxnSpPr>
            <p:spPr bwMode="auto">
              <a:xfrm>
                <a:off x="1303262" y="5170577"/>
                <a:ext cx="526759" cy="503518"/>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9" name="Straight Arrow Connector 58"/>
              <p:cNvCxnSpPr/>
              <p:nvPr/>
            </p:nvCxnSpPr>
            <p:spPr bwMode="auto">
              <a:xfrm flipV="1">
                <a:off x="1296915" y="4333496"/>
                <a:ext cx="533106" cy="520991"/>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61" name="Straight Arrow Connector 60"/>
              <p:cNvCxnSpPr/>
              <p:nvPr/>
            </p:nvCxnSpPr>
            <p:spPr bwMode="auto">
              <a:xfrm flipH="1" flipV="1">
                <a:off x="489323" y="4333496"/>
                <a:ext cx="493441" cy="549582"/>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63" name="Straight Arrow Connector 62"/>
              <p:cNvCxnSpPr/>
              <p:nvPr/>
            </p:nvCxnSpPr>
            <p:spPr bwMode="auto">
              <a:xfrm flipH="1">
                <a:off x="489323" y="5156281"/>
                <a:ext cx="493441" cy="517814"/>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sp>
            <p:nvSpPr>
              <p:cNvPr id="65" name="Oval 64"/>
              <p:cNvSpPr/>
              <p:nvPr/>
            </p:nvSpPr>
            <p:spPr>
              <a:xfrm>
                <a:off x="906605" y="4767126"/>
                <a:ext cx="490266" cy="490811"/>
              </a:xfrm>
              <a:prstGeom prst="ellipse">
                <a:avLst/>
              </a:prstGeom>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a:t>?</a:t>
                </a:r>
              </a:p>
            </p:txBody>
          </p:sp>
        </p:grpSp>
        <p:sp>
          <p:nvSpPr>
            <p:cNvPr id="74" name="TextBox 73"/>
            <p:cNvSpPr txBox="1"/>
            <p:nvPr/>
          </p:nvSpPr>
          <p:spPr>
            <a:xfrm>
              <a:off x="7185025" y="1135047"/>
              <a:ext cx="1462088" cy="584200"/>
            </a:xfrm>
            <a:prstGeom prst="rect">
              <a:avLst/>
            </a:prstGeom>
            <a:noFill/>
          </p:spPr>
          <p:txBody>
            <a:bodyPr wrap="none">
              <a:spAutoFit/>
            </a:bodyPr>
            <a:lstStyle/>
            <a:p>
              <a:pPr algn="ctr">
                <a:defRPr/>
              </a:pPr>
              <a:r>
                <a:rPr lang="en-US" sz="1600" dirty="0">
                  <a:solidFill>
                    <a:srgbClr val="0000FF"/>
                  </a:solidFill>
                  <a:latin typeface="+mn-lt"/>
                </a:rPr>
                <a:t>Level 4</a:t>
              </a:r>
            </a:p>
            <a:p>
              <a:pPr algn="ctr">
                <a:defRPr/>
              </a:pPr>
              <a:r>
                <a:rPr lang="en-US" sz="1600" dirty="0">
                  <a:latin typeface="+mn-lt"/>
                </a:rPr>
                <a:t>True Ambiguity</a:t>
              </a:r>
            </a:p>
          </p:txBody>
        </p:sp>
      </p:grpSp>
      <p:sp>
        <p:nvSpPr>
          <p:cNvPr id="7" name="TextBox 6"/>
          <p:cNvSpPr txBox="1"/>
          <p:nvPr/>
        </p:nvSpPr>
        <p:spPr>
          <a:xfrm>
            <a:off x="13372" y="6644105"/>
            <a:ext cx="5013156" cy="261610"/>
          </a:xfrm>
          <a:prstGeom prst="rect">
            <a:avLst/>
          </a:prstGeom>
          <a:solidFill>
            <a:schemeClr val="bg1"/>
          </a:solidFill>
        </p:spPr>
        <p:txBody>
          <a:bodyPr wrap="square" rtlCol="0">
            <a:spAutoFit/>
          </a:bodyPr>
          <a:lstStyle/>
          <a:p>
            <a:r>
              <a:rPr lang="en-US" sz="1100" dirty="0" smtClean="0"/>
              <a:t>Courtney, Kirkland and </a:t>
            </a:r>
            <a:r>
              <a:rPr lang="en-US" sz="1100" dirty="0" err="1" smtClean="0"/>
              <a:t>Viguerie</a:t>
            </a:r>
            <a:r>
              <a:rPr lang="en-US" sz="1100" dirty="0" smtClean="0"/>
              <a:t>: Strategy Under Uncertainty. HBR Nov-Dec, 1997</a:t>
            </a:r>
            <a:endParaRPr lang="en-US" sz="1100" dirty="0"/>
          </a:p>
        </p:txBody>
      </p:sp>
      <p:sp>
        <p:nvSpPr>
          <p:cNvPr id="2" name="TextBox 1"/>
          <p:cNvSpPr txBox="1"/>
          <p:nvPr/>
        </p:nvSpPr>
        <p:spPr>
          <a:xfrm>
            <a:off x="3026544" y="1249385"/>
            <a:ext cx="3090911" cy="707886"/>
          </a:xfrm>
          <a:prstGeom prst="rect">
            <a:avLst/>
          </a:prstGeom>
          <a:noFill/>
        </p:spPr>
        <p:txBody>
          <a:bodyPr wrap="none" rtlCol="0">
            <a:spAutoFit/>
          </a:bodyPr>
          <a:lstStyle/>
          <a:p>
            <a:pPr algn="ctr"/>
            <a:r>
              <a:rPr lang="en-US" sz="2000" dirty="0" smtClean="0">
                <a:latin typeface="Arial" charset="0"/>
                <a:ea typeface="Arial" charset="0"/>
                <a:cs typeface="Arial" charset="0"/>
              </a:rPr>
              <a:t>after including all the info </a:t>
            </a:r>
          </a:p>
          <a:p>
            <a:pPr algn="ctr"/>
            <a:r>
              <a:rPr lang="en-US" sz="2000" dirty="0" smtClean="0">
                <a:latin typeface="Arial" charset="0"/>
                <a:ea typeface="Arial" charset="0"/>
                <a:cs typeface="Arial" charset="0"/>
              </a:rPr>
              <a:t>you COULD obtain</a:t>
            </a:r>
            <a:endParaRPr lang="en-US" sz="2000" dirty="0">
              <a:latin typeface="Arial" charset="0"/>
              <a:ea typeface="Arial" charset="0"/>
              <a:cs typeface="Arial" charset="0"/>
            </a:endParaRPr>
          </a:p>
        </p:txBody>
      </p:sp>
      <p:cxnSp>
        <p:nvCxnSpPr>
          <p:cNvPr id="9" name="Straight Arrow Connector 8"/>
          <p:cNvCxnSpPr/>
          <p:nvPr/>
        </p:nvCxnSpPr>
        <p:spPr bwMode="auto">
          <a:xfrm flipH="1" flipV="1">
            <a:off x="3528218" y="1056284"/>
            <a:ext cx="332259" cy="193101"/>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spTree>
    <p:custDataLst>
      <p:tags r:id="rId1"/>
    </p:custDataLst>
    <p:extLst>
      <p:ext uri="{BB962C8B-B14F-4D97-AF65-F5344CB8AC3E}">
        <p14:creationId xmlns:p14="http://schemas.microsoft.com/office/powerpoint/2010/main" val="9671802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Line 4"/>
          <p:cNvSpPr>
            <a:spLocks noChangeShapeType="1"/>
          </p:cNvSpPr>
          <p:nvPr/>
        </p:nvSpPr>
        <p:spPr bwMode="auto">
          <a:xfrm>
            <a:off x="1052513" y="3841750"/>
            <a:ext cx="7466012" cy="0"/>
          </a:xfrm>
          <a:prstGeom prst="line">
            <a:avLst/>
          </a:prstGeom>
          <a:noFill/>
          <a:ln w="50800">
            <a:solidFill>
              <a:schemeClr val="tx1"/>
            </a:solidFill>
            <a:round/>
            <a:headEnd type="triangle" w="lg" len="lg"/>
            <a:tailEnd type="triangle" w="lg" len="lg"/>
          </a:ln>
        </p:spPr>
        <p:txBody>
          <a:bodyPr lIns="43622" tIns="43622" rIns="43622" bIns="43622" anchor="ctr"/>
          <a:lstStyle/>
          <a:p>
            <a:endParaRPr lang="en-US"/>
          </a:p>
        </p:txBody>
      </p:sp>
      <p:sp>
        <p:nvSpPr>
          <p:cNvPr id="16393" name="Oval 8"/>
          <p:cNvSpPr>
            <a:spLocks noChangeArrowheads="1"/>
          </p:cNvSpPr>
          <p:nvPr/>
        </p:nvSpPr>
        <p:spPr bwMode="auto">
          <a:xfrm>
            <a:off x="1541463" y="3725863"/>
            <a:ext cx="190500" cy="201612"/>
          </a:xfrm>
          <a:prstGeom prst="ellipse">
            <a:avLst/>
          </a:prstGeom>
          <a:solidFill>
            <a:srgbClr val="0066CC"/>
          </a:solidFill>
          <a:ln w="19050">
            <a:solidFill>
              <a:schemeClr val="tx1"/>
            </a:solidFill>
            <a:round/>
            <a:headEnd/>
            <a:tailEnd/>
          </a:ln>
        </p:spPr>
        <p:txBody>
          <a:bodyPr wrap="none" lIns="43622" tIns="43622" rIns="43622" bIns="43622" anchor="ctr"/>
          <a:lstStyle/>
          <a:p>
            <a:pPr algn="ctr"/>
            <a:endParaRPr lang="en-US" sz="1900" b="1"/>
          </a:p>
        </p:txBody>
      </p:sp>
      <p:sp>
        <p:nvSpPr>
          <p:cNvPr id="16397" name="Text Box 12"/>
          <p:cNvSpPr txBox="1">
            <a:spLocks noChangeArrowheads="1"/>
          </p:cNvSpPr>
          <p:nvPr/>
        </p:nvSpPr>
        <p:spPr bwMode="auto">
          <a:xfrm>
            <a:off x="1246188" y="3925888"/>
            <a:ext cx="685800" cy="287337"/>
          </a:xfrm>
          <a:prstGeom prst="rect">
            <a:avLst/>
          </a:prstGeom>
          <a:noFill/>
          <a:ln w="19050">
            <a:noFill/>
            <a:miter lim="800000"/>
            <a:headEnd/>
            <a:tailEnd/>
          </a:ln>
        </p:spPr>
        <p:txBody>
          <a:bodyPr wrap="none" lIns="43622" tIns="43622" rIns="43622" bIns="43622">
            <a:spAutoFit/>
          </a:bodyPr>
          <a:lstStyle/>
          <a:p>
            <a:pPr algn="ctr"/>
            <a:r>
              <a:rPr lang="en-US" sz="1300" b="1">
                <a:solidFill>
                  <a:srgbClr val="000099"/>
                </a:solidFill>
              </a:rPr>
              <a:t>CPG Co</a:t>
            </a:r>
          </a:p>
        </p:txBody>
      </p:sp>
      <p:sp>
        <p:nvSpPr>
          <p:cNvPr id="16403" name="Line 25"/>
          <p:cNvSpPr>
            <a:spLocks noChangeShapeType="1"/>
          </p:cNvSpPr>
          <p:nvPr/>
        </p:nvSpPr>
        <p:spPr bwMode="auto">
          <a:xfrm>
            <a:off x="1277938" y="2605088"/>
            <a:ext cx="1050925" cy="1587"/>
          </a:xfrm>
          <a:prstGeom prst="line">
            <a:avLst/>
          </a:prstGeom>
          <a:noFill/>
          <a:ln w="38100">
            <a:solidFill>
              <a:schemeClr val="tx1"/>
            </a:solidFill>
            <a:round/>
            <a:headEnd/>
            <a:tailEnd/>
          </a:ln>
        </p:spPr>
        <p:txBody>
          <a:bodyPr lIns="43622" tIns="43622" rIns="43622" bIns="43622" anchor="ctr"/>
          <a:lstStyle/>
          <a:p>
            <a:endParaRPr lang="en-US"/>
          </a:p>
        </p:txBody>
      </p:sp>
      <p:sp>
        <p:nvSpPr>
          <p:cNvPr id="16404" name="Line 26"/>
          <p:cNvSpPr>
            <a:spLocks noChangeShapeType="1"/>
          </p:cNvSpPr>
          <p:nvPr/>
        </p:nvSpPr>
        <p:spPr bwMode="auto">
          <a:xfrm flipV="1">
            <a:off x="1287463" y="1854200"/>
            <a:ext cx="0" cy="744538"/>
          </a:xfrm>
          <a:prstGeom prst="line">
            <a:avLst/>
          </a:prstGeom>
          <a:noFill/>
          <a:ln w="38100">
            <a:solidFill>
              <a:schemeClr val="tx1"/>
            </a:solidFill>
            <a:round/>
            <a:headEnd/>
            <a:tailEnd/>
          </a:ln>
        </p:spPr>
        <p:txBody>
          <a:bodyPr lIns="43622" tIns="43622" rIns="43622" bIns="43622" anchor="ctr"/>
          <a:lstStyle/>
          <a:p>
            <a:endParaRPr lang="en-US"/>
          </a:p>
        </p:txBody>
      </p:sp>
      <p:sp>
        <p:nvSpPr>
          <p:cNvPr id="16405" name="Rectangle 27"/>
          <p:cNvSpPr>
            <a:spLocks noChangeArrowheads="1"/>
          </p:cNvSpPr>
          <p:nvPr/>
        </p:nvSpPr>
        <p:spPr bwMode="auto">
          <a:xfrm>
            <a:off x="1812925" y="1906588"/>
            <a:ext cx="50800" cy="682625"/>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10" name="KMA6DA78C"/>
          <p:cNvSpPr>
            <a:spLocks noChangeArrowheads="1"/>
          </p:cNvSpPr>
          <p:nvPr>
            <p:custDataLst>
              <p:tags r:id="rId2"/>
            </p:custDataLst>
          </p:nvPr>
        </p:nvSpPr>
        <p:spPr bwMode="auto">
          <a:xfrm>
            <a:off x="531813" y="4565650"/>
            <a:ext cx="1692275" cy="622300"/>
          </a:xfrm>
          <a:prstGeom prst="rect">
            <a:avLst/>
          </a:prstGeom>
          <a:noFill/>
          <a:ln w="9525">
            <a:noFill/>
            <a:miter lim="800000"/>
            <a:headEnd/>
            <a:tailEnd/>
          </a:ln>
        </p:spPr>
        <p:txBody>
          <a:bodyPr lIns="45706" tIns="0" rIns="45706" bIns="41302">
            <a:spAutoFit/>
          </a:bodyPr>
          <a:lstStyle/>
          <a:p>
            <a:pPr marL="66675" indent="-66675" defTabSz="912813">
              <a:spcBef>
                <a:spcPct val="20000"/>
              </a:spcBef>
              <a:buClr>
                <a:schemeClr val="tx1"/>
              </a:buClr>
            </a:pPr>
            <a:r>
              <a:rPr lang="en-US" sz="900" i="1" noProof="1"/>
              <a:t>“</a:t>
            </a:r>
            <a:r>
              <a:rPr lang="en-US" sz="900" i="1"/>
              <a:t>We only use one number today, although we may move to a range forecast”</a:t>
            </a:r>
          </a:p>
          <a:p>
            <a:pPr marL="66675" indent="-66675" algn="r" defTabSz="912813">
              <a:spcBef>
                <a:spcPct val="20000"/>
              </a:spcBef>
              <a:buClr>
                <a:schemeClr val="tx1"/>
              </a:buClr>
            </a:pPr>
            <a:r>
              <a:rPr lang="en-US" sz="900"/>
              <a:t>Fmr Market Researcher, CPG Co. </a:t>
            </a:r>
            <a:endParaRPr lang="en-US" sz="900" noProof="1"/>
          </a:p>
        </p:txBody>
      </p:sp>
      <p:sp>
        <p:nvSpPr>
          <p:cNvPr id="16411" name="AutoShape 33"/>
          <p:cNvSpPr>
            <a:spLocks/>
          </p:cNvSpPr>
          <p:nvPr/>
        </p:nvSpPr>
        <p:spPr bwMode="auto">
          <a:xfrm rot="-5400000">
            <a:off x="1219201" y="3514725"/>
            <a:ext cx="196850" cy="1603375"/>
          </a:xfrm>
          <a:prstGeom prst="rightBrace">
            <a:avLst>
              <a:gd name="adj1" fmla="val 66557"/>
              <a:gd name="adj2" fmla="val 73088"/>
            </a:avLst>
          </a:prstGeom>
          <a:noFill/>
          <a:ln w="19050">
            <a:solidFill>
              <a:schemeClr val="tx1"/>
            </a:solidFill>
            <a:round/>
            <a:headEnd/>
            <a:tailEnd/>
          </a:ln>
        </p:spPr>
        <p:txBody>
          <a:bodyPr wrap="none" lIns="85231" tIns="42616" rIns="85231" bIns="42616" anchor="ctr"/>
          <a:lstStyle/>
          <a:p>
            <a:endParaRPr lang="en-US"/>
          </a:p>
        </p:txBody>
      </p:sp>
      <p:sp>
        <p:nvSpPr>
          <p:cNvPr id="16415" name="KMA6C131B"/>
          <p:cNvSpPr>
            <a:spLocks noChangeArrowheads="1"/>
          </p:cNvSpPr>
          <p:nvPr>
            <p:custDataLst>
              <p:tags r:id="rId3"/>
            </p:custDataLst>
          </p:nvPr>
        </p:nvSpPr>
        <p:spPr bwMode="auto">
          <a:xfrm>
            <a:off x="465138" y="2643188"/>
            <a:ext cx="2671762" cy="614362"/>
          </a:xfrm>
          <a:prstGeom prst="rect">
            <a:avLst/>
          </a:prstGeom>
          <a:noFill/>
          <a:ln w="9525" algn="ctr">
            <a:noFill/>
            <a:miter lim="800000"/>
            <a:headEnd/>
            <a:tailEnd/>
          </a:ln>
        </p:spPr>
        <p:txBody>
          <a:bodyPr lIns="43622" tIns="43622" rIns="43622" bIns="43622">
            <a:spAutoFit/>
          </a:bodyPr>
          <a:lstStyle/>
          <a:p>
            <a:pPr marL="161925" indent="-161925">
              <a:spcBef>
                <a:spcPct val="40000"/>
              </a:spcBef>
              <a:buClr>
                <a:schemeClr val="tx1"/>
              </a:buClr>
              <a:buFont typeface="Verdana" pitchFamily="34" charset="0"/>
              <a:buChar char="•"/>
            </a:pPr>
            <a:r>
              <a:rPr lang="en-US" sz="900"/>
              <a:t>High utilization strategy </a:t>
            </a:r>
          </a:p>
          <a:p>
            <a:pPr marL="161925" indent="-161925">
              <a:spcBef>
                <a:spcPct val="40000"/>
              </a:spcBef>
              <a:buClr>
                <a:schemeClr val="tx1"/>
              </a:buClr>
              <a:buFont typeface="Verdana" pitchFamily="34" charset="0"/>
              <a:buChar char="•"/>
            </a:pPr>
            <a:r>
              <a:rPr lang="en-US" sz="900"/>
              <a:t>Inexpensive, smooth CAPEX</a:t>
            </a:r>
          </a:p>
          <a:p>
            <a:pPr marL="161925" indent="-161925">
              <a:spcBef>
                <a:spcPct val="40000"/>
              </a:spcBef>
              <a:buClr>
                <a:schemeClr val="tx1"/>
              </a:buClr>
              <a:buFont typeface="Verdana" pitchFamily="34" charset="0"/>
              <a:buChar char="•"/>
            </a:pPr>
            <a:r>
              <a:rPr lang="en-US" sz="900"/>
              <a:t>Smooth, low variance, controllable demand</a:t>
            </a:r>
          </a:p>
        </p:txBody>
      </p:sp>
      <p:sp>
        <p:nvSpPr>
          <p:cNvPr id="16418" name="Rectangle 40"/>
          <p:cNvSpPr>
            <a:spLocks noChangeArrowheads="1"/>
          </p:cNvSpPr>
          <p:nvPr/>
        </p:nvSpPr>
        <p:spPr bwMode="auto">
          <a:xfrm>
            <a:off x="406400" y="1317625"/>
            <a:ext cx="2706688" cy="306388"/>
          </a:xfrm>
          <a:prstGeom prst="rect">
            <a:avLst/>
          </a:prstGeom>
          <a:solidFill>
            <a:srgbClr val="0066CC"/>
          </a:solidFill>
          <a:ln w="19050">
            <a:solidFill>
              <a:schemeClr val="tx1"/>
            </a:solidFill>
            <a:miter lim="800000"/>
            <a:headEnd/>
            <a:tailEnd/>
          </a:ln>
        </p:spPr>
        <p:txBody>
          <a:bodyPr wrap="none" lIns="43622" tIns="43622" rIns="43622" bIns="43622" anchor="ctr"/>
          <a:lstStyle/>
          <a:p>
            <a:pPr algn="ctr"/>
            <a:r>
              <a:rPr lang="en-US" sz="1300" b="1">
                <a:solidFill>
                  <a:srgbClr val="FFFFFF"/>
                </a:solidFill>
              </a:rPr>
              <a:t>One number</a:t>
            </a:r>
          </a:p>
        </p:txBody>
      </p:sp>
      <p:sp>
        <p:nvSpPr>
          <p:cNvPr id="16421" name="Rectangle 43"/>
          <p:cNvSpPr>
            <a:spLocks noChangeArrowheads="1"/>
          </p:cNvSpPr>
          <p:nvPr/>
        </p:nvSpPr>
        <p:spPr bwMode="auto">
          <a:xfrm rot="-5400000">
            <a:off x="-680243" y="4934744"/>
            <a:ext cx="1860550" cy="312737"/>
          </a:xfrm>
          <a:prstGeom prst="rect">
            <a:avLst/>
          </a:prstGeom>
          <a:noFill/>
          <a:ln w="19050">
            <a:noFill/>
            <a:miter lim="800000"/>
            <a:headEnd/>
            <a:tailEnd/>
          </a:ln>
        </p:spPr>
        <p:txBody>
          <a:bodyPr wrap="none" lIns="43622" tIns="43622" rIns="43622" bIns="43622" anchor="ctr"/>
          <a:lstStyle/>
          <a:p>
            <a:pPr algn="ctr"/>
            <a:r>
              <a:rPr lang="en-US" sz="1300" b="1">
                <a:solidFill>
                  <a:srgbClr val="000000"/>
                </a:solidFill>
              </a:rPr>
              <a:t>Industry examples</a:t>
            </a:r>
          </a:p>
        </p:txBody>
      </p:sp>
      <p:sp>
        <p:nvSpPr>
          <p:cNvPr id="16422" name="Rectangle 44"/>
          <p:cNvSpPr>
            <a:spLocks noChangeArrowheads="1"/>
          </p:cNvSpPr>
          <p:nvPr/>
        </p:nvSpPr>
        <p:spPr bwMode="auto">
          <a:xfrm rot="-5400000">
            <a:off x="-352425" y="2836863"/>
            <a:ext cx="1204913" cy="312737"/>
          </a:xfrm>
          <a:prstGeom prst="rect">
            <a:avLst/>
          </a:prstGeom>
          <a:noFill/>
          <a:ln w="19050">
            <a:noFill/>
            <a:miter lim="800000"/>
            <a:headEnd/>
            <a:tailEnd/>
          </a:ln>
        </p:spPr>
        <p:txBody>
          <a:bodyPr wrap="none" lIns="43622" tIns="43622" rIns="43622" bIns="43622" anchor="ctr"/>
          <a:lstStyle/>
          <a:p>
            <a:pPr algn="ctr"/>
            <a:r>
              <a:rPr lang="en-US" sz="1300" b="1">
                <a:solidFill>
                  <a:srgbClr val="000000"/>
                </a:solidFill>
              </a:rPr>
              <a:t>When used</a:t>
            </a:r>
          </a:p>
        </p:txBody>
      </p:sp>
      <p:sp>
        <p:nvSpPr>
          <p:cNvPr id="16423" name="Line 45"/>
          <p:cNvSpPr>
            <a:spLocks noChangeShapeType="1"/>
          </p:cNvSpPr>
          <p:nvPr/>
        </p:nvSpPr>
        <p:spPr bwMode="auto">
          <a:xfrm>
            <a:off x="369888" y="2411413"/>
            <a:ext cx="0" cy="1163637"/>
          </a:xfrm>
          <a:prstGeom prst="line">
            <a:avLst/>
          </a:prstGeom>
          <a:noFill/>
          <a:ln w="19050">
            <a:solidFill>
              <a:schemeClr val="tx1"/>
            </a:solidFill>
            <a:round/>
            <a:headEnd/>
            <a:tailEnd/>
          </a:ln>
        </p:spPr>
        <p:txBody>
          <a:bodyPr lIns="43622" tIns="43622" rIns="43622" bIns="43622" anchor="ctr"/>
          <a:lstStyle/>
          <a:p>
            <a:endParaRPr lang="en-US"/>
          </a:p>
        </p:txBody>
      </p:sp>
      <p:sp>
        <p:nvSpPr>
          <p:cNvPr id="16424" name="Line 46"/>
          <p:cNvSpPr>
            <a:spLocks noChangeShapeType="1"/>
          </p:cNvSpPr>
          <p:nvPr/>
        </p:nvSpPr>
        <p:spPr bwMode="auto">
          <a:xfrm>
            <a:off x="369888" y="4181475"/>
            <a:ext cx="0" cy="1817688"/>
          </a:xfrm>
          <a:prstGeom prst="line">
            <a:avLst/>
          </a:prstGeom>
          <a:noFill/>
          <a:ln w="19050">
            <a:solidFill>
              <a:schemeClr val="tx1"/>
            </a:solidFill>
            <a:round/>
            <a:headEnd/>
            <a:tailEnd/>
          </a:ln>
        </p:spPr>
        <p:txBody>
          <a:bodyPr lIns="43622" tIns="43622" rIns="43622" bIns="43622" anchor="ctr"/>
          <a:lstStyle/>
          <a:p>
            <a:endParaRPr lang="en-US"/>
          </a:p>
        </p:txBody>
      </p:sp>
      <p:sp>
        <p:nvSpPr>
          <p:cNvPr id="16425" name="AutoShape 47"/>
          <p:cNvSpPr>
            <a:spLocks noChangeArrowheads="1"/>
          </p:cNvSpPr>
          <p:nvPr/>
        </p:nvSpPr>
        <p:spPr bwMode="auto">
          <a:xfrm>
            <a:off x="311150" y="6054725"/>
            <a:ext cx="8739188" cy="481013"/>
          </a:xfrm>
          <a:prstGeom prst="homePlate">
            <a:avLst>
              <a:gd name="adj" fmla="val 130711"/>
            </a:avLst>
          </a:prstGeom>
          <a:solidFill>
            <a:srgbClr val="FFE433"/>
          </a:solidFill>
          <a:ln w="19050">
            <a:solidFill>
              <a:schemeClr val="tx1"/>
            </a:solidFill>
            <a:miter lim="800000"/>
            <a:headEnd/>
            <a:tailEnd/>
          </a:ln>
        </p:spPr>
        <p:txBody>
          <a:bodyPr lIns="43622" tIns="43622" rIns="43622" bIns="43622" anchor="ctr"/>
          <a:lstStyle/>
          <a:p>
            <a:r>
              <a:rPr lang="en-US" sz="1100" b="1" dirty="0">
                <a:solidFill>
                  <a:srgbClr val="000000"/>
                </a:solidFill>
              </a:rPr>
              <a:t>Typical migration path as (1) planning </a:t>
            </a:r>
            <a:r>
              <a:rPr lang="en-US" sz="1100" b="1" u="sng" dirty="0">
                <a:solidFill>
                  <a:srgbClr val="000000"/>
                </a:solidFill>
              </a:rPr>
              <a:t>processes mature</a:t>
            </a:r>
            <a:r>
              <a:rPr lang="en-US" sz="1100" b="1" dirty="0">
                <a:solidFill>
                  <a:srgbClr val="000000"/>
                </a:solidFill>
              </a:rPr>
              <a:t>, (2) organization learns to better </a:t>
            </a:r>
            <a:r>
              <a:rPr lang="en-US" sz="1100" b="1" u="sng" dirty="0">
                <a:solidFill>
                  <a:srgbClr val="000000"/>
                </a:solidFill>
              </a:rPr>
              <a:t>model and plan for uncertainty</a:t>
            </a:r>
            <a:r>
              <a:rPr lang="en-US" sz="1100" b="1" dirty="0">
                <a:solidFill>
                  <a:srgbClr val="000000"/>
                </a:solidFill>
              </a:rPr>
              <a:t>, and (3) </a:t>
            </a:r>
            <a:r>
              <a:rPr lang="en-US" sz="1100" b="1" u="sng" dirty="0">
                <a:solidFill>
                  <a:srgbClr val="000000"/>
                </a:solidFill>
              </a:rPr>
              <a:t>cost of “being wrong” increases</a:t>
            </a:r>
            <a:r>
              <a:rPr lang="en-US" sz="1100" b="1" dirty="0">
                <a:solidFill>
                  <a:srgbClr val="000000"/>
                </a:solidFill>
              </a:rPr>
              <a:t> in capacity decisions</a:t>
            </a:r>
          </a:p>
        </p:txBody>
      </p:sp>
      <p:grpSp>
        <p:nvGrpSpPr>
          <p:cNvPr id="47" name="Group 46"/>
          <p:cNvGrpSpPr/>
          <p:nvPr/>
        </p:nvGrpSpPr>
        <p:grpSpPr>
          <a:xfrm>
            <a:off x="4945063" y="1317625"/>
            <a:ext cx="4159250" cy="4181475"/>
            <a:chOff x="4945063" y="1317625"/>
            <a:chExt cx="4159250" cy="4181475"/>
          </a:xfrm>
        </p:grpSpPr>
        <p:sp>
          <p:nvSpPr>
            <p:cNvPr id="16386" name="Freeform 16"/>
            <p:cNvSpPr>
              <a:spLocks/>
            </p:cNvSpPr>
            <p:nvPr/>
          </p:nvSpPr>
          <p:spPr bwMode="auto">
            <a:xfrm>
              <a:off x="7099300" y="2036763"/>
              <a:ext cx="1038225" cy="560387"/>
            </a:xfrm>
            <a:custGeom>
              <a:avLst/>
              <a:gdLst>
                <a:gd name="T0" fmla="*/ 0 w 2642"/>
                <a:gd name="T1" fmla="*/ 560387 h 871"/>
                <a:gd name="T2" fmla="*/ 326950 w 2642"/>
                <a:gd name="T3" fmla="*/ 460019 h 871"/>
                <a:gd name="T4" fmla="*/ 560374 w 2642"/>
                <a:gd name="T5" fmla="*/ 7077 h 871"/>
                <a:gd name="T6" fmla="*/ 750964 w 2642"/>
                <a:gd name="T7" fmla="*/ 418843 h 871"/>
                <a:gd name="T8" fmla="*/ 1038225 w 2642"/>
                <a:gd name="T9" fmla="*/ 554597 h 871"/>
                <a:gd name="T10" fmla="*/ 0 60000 65536"/>
                <a:gd name="T11" fmla="*/ 0 60000 65536"/>
                <a:gd name="T12" fmla="*/ 0 60000 65536"/>
                <a:gd name="T13" fmla="*/ 0 60000 65536"/>
                <a:gd name="T14" fmla="*/ 0 60000 65536"/>
                <a:gd name="T15" fmla="*/ 0 w 2642"/>
                <a:gd name="T16" fmla="*/ 0 h 871"/>
                <a:gd name="T17" fmla="*/ 2642 w 2642"/>
                <a:gd name="T18" fmla="*/ 871 h 871"/>
              </a:gdLst>
              <a:ahLst/>
              <a:cxnLst>
                <a:cxn ang="T10">
                  <a:pos x="T0" y="T1"/>
                </a:cxn>
                <a:cxn ang="T11">
                  <a:pos x="T2" y="T3"/>
                </a:cxn>
                <a:cxn ang="T12">
                  <a:pos x="T4" y="T5"/>
                </a:cxn>
                <a:cxn ang="T13">
                  <a:pos x="T6" y="T7"/>
                </a:cxn>
                <a:cxn ang="T14">
                  <a:pos x="T8" y="T9"/>
                </a:cxn>
              </a:cxnLst>
              <a:rect l="T15" t="T16" r="T17" b="T18"/>
              <a:pathLst>
                <a:path w="2642" h="871">
                  <a:moveTo>
                    <a:pt x="0" y="871"/>
                  </a:moveTo>
                  <a:cubicBezTo>
                    <a:pt x="297" y="864"/>
                    <a:pt x="595" y="858"/>
                    <a:pt x="832" y="715"/>
                  </a:cubicBezTo>
                  <a:cubicBezTo>
                    <a:pt x="1069" y="572"/>
                    <a:pt x="1246" y="22"/>
                    <a:pt x="1426" y="11"/>
                  </a:cubicBezTo>
                  <a:cubicBezTo>
                    <a:pt x="1606" y="0"/>
                    <a:pt x="1708" y="509"/>
                    <a:pt x="1911" y="651"/>
                  </a:cubicBezTo>
                  <a:cubicBezTo>
                    <a:pt x="2114" y="793"/>
                    <a:pt x="2516" y="824"/>
                    <a:pt x="2642" y="862"/>
                  </a:cubicBezTo>
                </a:path>
              </a:pathLst>
            </a:custGeom>
            <a:solidFill>
              <a:srgbClr val="99CCFF"/>
            </a:solidFill>
            <a:ln w="38100">
              <a:solidFill>
                <a:schemeClr val="accent1"/>
              </a:solidFill>
              <a:round/>
              <a:headEnd/>
              <a:tailEnd/>
            </a:ln>
          </p:spPr>
          <p:txBody>
            <a:bodyPr lIns="43622" tIns="43622" rIns="43622" bIns="43622" anchor="ctr"/>
            <a:lstStyle/>
            <a:p>
              <a:endParaRPr lang="en-US"/>
            </a:p>
          </p:txBody>
        </p:sp>
        <p:sp>
          <p:nvSpPr>
            <p:cNvPr id="16387" name="Line 15"/>
            <p:cNvSpPr>
              <a:spLocks noChangeShapeType="1"/>
            </p:cNvSpPr>
            <p:nvPr/>
          </p:nvSpPr>
          <p:spPr bwMode="auto">
            <a:xfrm>
              <a:off x="7092950" y="2605088"/>
              <a:ext cx="1050925" cy="1587"/>
            </a:xfrm>
            <a:prstGeom prst="line">
              <a:avLst/>
            </a:prstGeom>
            <a:noFill/>
            <a:ln w="38100">
              <a:solidFill>
                <a:schemeClr val="tx1"/>
              </a:solidFill>
              <a:round/>
              <a:headEnd/>
              <a:tailEnd/>
            </a:ln>
          </p:spPr>
          <p:txBody>
            <a:bodyPr lIns="43622" tIns="43622" rIns="43622" bIns="43622" anchor="ctr"/>
            <a:lstStyle/>
            <a:p>
              <a:endParaRPr lang="en-US"/>
            </a:p>
          </p:txBody>
        </p:sp>
        <p:sp>
          <p:nvSpPr>
            <p:cNvPr id="16388" name="Line 17"/>
            <p:cNvSpPr>
              <a:spLocks noChangeShapeType="1"/>
            </p:cNvSpPr>
            <p:nvPr/>
          </p:nvSpPr>
          <p:spPr bwMode="auto">
            <a:xfrm flipV="1">
              <a:off x="7104063" y="1841500"/>
              <a:ext cx="0" cy="757238"/>
            </a:xfrm>
            <a:prstGeom prst="line">
              <a:avLst/>
            </a:prstGeom>
            <a:noFill/>
            <a:ln w="38100">
              <a:solidFill>
                <a:schemeClr val="tx1"/>
              </a:solidFill>
              <a:round/>
              <a:headEnd/>
              <a:tailEnd/>
            </a:ln>
          </p:spPr>
          <p:txBody>
            <a:bodyPr lIns="43622" tIns="43622" rIns="43622" bIns="43622" anchor="ctr"/>
            <a:lstStyle/>
            <a:p>
              <a:endParaRPr lang="en-US"/>
            </a:p>
          </p:txBody>
        </p:sp>
        <p:sp>
          <p:nvSpPr>
            <p:cNvPr id="16390" name="Oval 5"/>
            <p:cNvSpPr>
              <a:spLocks noChangeArrowheads="1"/>
            </p:cNvSpPr>
            <p:nvPr/>
          </p:nvSpPr>
          <p:spPr bwMode="auto">
            <a:xfrm>
              <a:off x="8062913" y="3725863"/>
              <a:ext cx="192087" cy="201612"/>
            </a:xfrm>
            <a:prstGeom prst="ellipse">
              <a:avLst/>
            </a:prstGeom>
            <a:solidFill>
              <a:srgbClr val="808080"/>
            </a:solidFill>
            <a:ln w="19050">
              <a:solidFill>
                <a:schemeClr val="tx1"/>
              </a:solidFill>
              <a:round/>
              <a:headEnd/>
              <a:tailEnd/>
            </a:ln>
          </p:spPr>
          <p:txBody>
            <a:bodyPr wrap="none" lIns="43622" tIns="43622" rIns="43622" bIns="43622" anchor="ctr"/>
            <a:lstStyle/>
            <a:p>
              <a:pPr algn="ctr"/>
              <a:endParaRPr lang="en-US" sz="1900" b="1"/>
            </a:p>
          </p:txBody>
        </p:sp>
        <p:sp>
          <p:nvSpPr>
            <p:cNvPr id="16391" name="Oval 6"/>
            <p:cNvSpPr>
              <a:spLocks noChangeArrowheads="1"/>
            </p:cNvSpPr>
            <p:nvPr/>
          </p:nvSpPr>
          <p:spPr bwMode="auto">
            <a:xfrm>
              <a:off x="6940550" y="3725863"/>
              <a:ext cx="192088" cy="201612"/>
            </a:xfrm>
            <a:prstGeom prst="ellipse">
              <a:avLst/>
            </a:prstGeom>
            <a:solidFill>
              <a:srgbClr val="808080"/>
            </a:solidFill>
            <a:ln w="19050">
              <a:solidFill>
                <a:schemeClr val="tx1"/>
              </a:solidFill>
              <a:round/>
              <a:headEnd/>
              <a:tailEnd/>
            </a:ln>
          </p:spPr>
          <p:txBody>
            <a:bodyPr wrap="none" lIns="43622" tIns="43622" rIns="43622" bIns="43622" anchor="ctr"/>
            <a:lstStyle/>
            <a:p>
              <a:pPr algn="ctr"/>
              <a:endParaRPr lang="en-US" sz="1900" b="1"/>
            </a:p>
          </p:txBody>
        </p:sp>
        <p:sp>
          <p:nvSpPr>
            <p:cNvPr id="16394" name="Text Box 9"/>
            <p:cNvSpPr txBox="1">
              <a:spLocks noChangeArrowheads="1"/>
            </p:cNvSpPr>
            <p:nvPr/>
          </p:nvSpPr>
          <p:spPr bwMode="auto">
            <a:xfrm>
              <a:off x="7764463" y="3925888"/>
              <a:ext cx="685800" cy="287337"/>
            </a:xfrm>
            <a:prstGeom prst="rect">
              <a:avLst/>
            </a:prstGeom>
            <a:noFill/>
            <a:ln w="19050">
              <a:noFill/>
              <a:miter lim="800000"/>
              <a:headEnd/>
              <a:tailEnd/>
            </a:ln>
          </p:spPr>
          <p:txBody>
            <a:bodyPr wrap="none" lIns="43622" tIns="43622" rIns="43622" bIns="43622">
              <a:spAutoFit/>
            </a:bodyPr>
            <a:lstStyle/>
            <a:p>
              <a:pPr algn="ctr"/>
              <a:r>
                <a:rPr lang="en-US" sz="1300" b="1">
                  <a:solidFill>
                    <a:srgbClr val="808080"/>
                  </a:solidFill>
                </a:rPr>
                <a:t>Auto Co</a:t>
              </a:r>
            </a:p>
          </p:txBody>
        </p:sp>
        <p:sp>
          <p:nvSpPr>
            <p:cNvPr id="16395" name="Text Box 10"/>
            <p:cNvSpPr txBox="1">
              <a:spLocks noChangeArrowheads="1"/>
            </p:cNvSpPr>
            <p:nvPr/>
          </p:nvSpPr>
          <p:spPr bwMode="auto">
            <a:xfrm>
              <a:off x="5440363" y="3925888"/>
              <a:ext cx="2151062" cy="287337"/>
            </a:xfrm>
            <a:prstGeom prst="rect">
              <a:avLst/>
            </a:prstGeom>
            <a:noFill/>
            <a:ln w="19050">
              <a:noFill/>
              <a:miter lim="800000"/>
              <a:headEnd/>
              <a:tailEnd/>
            </a:ln>
          </p:spPr>
          <p:txBody>
            <a:bodyPr lIns="43622" tIns="43622" rIns="43622" bIns="43622">
              <a:spAutoFit/>
            </a:bodyPr>
            <a:lstStyle/>
            <a:p>
              <a:pPr algn="ctr"/>
              <a:r>
                <a:rPr lang="en-US" sz="1300" b="1">
                  <a:solidFill>
                    <a:srgbClr val="808080"/>
                  </a:solidFill>
                </a:rPr>
                <a:t>Biotech/Pharma Co</a:t>
              </a:r>
            </a:p>
          </p:txBody>
        </p:sp>
        <p:sp>
          <p:nvSpPr>
            <p:cNvPr id="16408" name="KMA6DA78C"/>
            <p:cNvSpPr>
              <a:spLocks noChangeArrowheads="1"/>
            </p:cNvSpPr>
            <p:nvPr>
              <p:custDataLst>
                <p:tags r:id="rId7"/>
              </p:custDataLst>
            </p:nvPr>
          </p:nvSpPr>
          <p:spPr bwMode="auto">
            <a:xfrm>
              <a:off x="4945063" y="4565650"/>
              <a:ext cx="2503487" cy="933450"/>
            </a:xfrm>
            <a:prstGeom prst="rect">
              <a:avLst/>
            </a:prstGeom>
            <a:noFill/>
            <a:ln w="9525">
              <a:noFill/>
              <a:miter lim="800000"/>
              <a:headEnd/>
              <a:tailEnd/>
            </a:ln>
          </p:spPr>
          <p:txBody>
            <a:bodyPr lIns="45706" tIns="0" rIns="45706" bIns="41302">
              <a:spAutoFit/>
            </a:bodyPr>
            <a:lstStyle/>
            <a:p>
              <a:pPr marL="66675" indent="-66675" defTabSz="912813">
                <a:spcBef>
                  <a:spcPct val="20000"/>
                </a:spcBef>
                <a:buClr>
                  <a:schemeClr val="tx1"/>
                </a:buClr>
              </a:pPr>
              <a:r>
                <a:rPr lang="en-US" sz="900" i="1" noProof="1"/>
                <a:t>“</a:t>
              </a:r>
              <a:r>
                <a:rPr lang="en-US" sz="900" i="1"/>
                <a:t>Our process looks at indications for each product, and probability of success… leading to a Monte Carlo simulation to create a range forecast… We then use base demand &amp; upside demand points on this curve to plan capacity</a:t>
              </a:r>
              <a:r>
                <a:rPr lang="en-US" sz="900"/>
                <a:t>”</a:t>
              </a:r>
            </a:p>
            <a:p>
              <a:pPr marL="66675" indent="-66675" algn="r" defTabSz="912813">
                <a:spcBef>
                  <a:spcPct val="20000"/>
                </a:spcBef>
                <a:buClr>
                  <a:schemeClr val="tx1"/>
                </a:buClr>
              </a:pPr>
              <a:r>
                <a:rPr lang="en-US" sz="900"/>
                <a:t>Forecast planner, Biotech</a:t>
              </a:r>
              <a:endParaRPr lang="en-US" sz="900" noProof="1"/>
            </a:p>
          </p:txBody>
        </p:sp>
        <p:sp>
          <p:nvSpPr>
            <p:cNvPr id="16409" name="KMA6DA78C"/>
            <p:cNvSpPr>
              <a:spLocks noChangeArrowheads="1"/>
            </p:cNvSpPr>
            <p:nvPr>
              <p:custDataLst>
                <p:tags r:id="rId8"/>
              </p:custDataLst>
            </p:nvPr>
          </p:nvSpPr>
          <p:spPr bwMode="auto">
            <a:xfrm>
              <a:off x="7531100" y="4565650"/>
              <a:ext cx="1573213" cy="762000"/>
            </a:xfrm>
            <a:prstGeom prst="rect">
              <a:avLst/>
            </a:prstGeom>
            <a:noFill/>
            <a:ln w="9525">
              <a:noFill/>
              <a:miter lim="800000"/>
              <a:headEnd/>
              <a:tailEnd/>
            </a:ln>
          </p:spPr>
          <p:txBody>
            <a:bodyPr lIns="45706" tIns="0" rIns="45706" bIns="41302">
              <a:spAutoFit/>
            </a:bodyPr>
            <a:lstStyle/>
            <a:p>
              <a:pPr marL="53975" indent="-53975" defTabSz="912813">
                <a:spcBef>
                  <a:spcPct val="20000"/>
                </a:spcBef>
                <a:buClr>
                  <a:schemeClr val="tx1"/>
                </a:buClr>
              </a:pPr>
              <a:r>
                <a:rPr lang="en-US" sz="900" i="1" noProof="1"/>
                <a:t>“</a:t>
              </a:r>
              <a:r>
                <a:rPr lang="en-US" sz="900" i="1"/>
                <a:t>We use a full demand distribution… and use flexible plants to meet that demand”</a:t>
              </a:r>
            </a:p>
            <a:p>
              <a:pPr marL="53975" indent="-53975" algn="r" defTabSz="912813">
                <a:spcBef>
                  <a:spcPct val="20000"/>
                </a:spcBef>
                <a:buClr>
                  <a:schemeClr val="tx1"/>
                </a:buClr>
              </a:pPr>
              <a:r>
                <a:rPr lang="en-US" sz="900"/>
                <a:t>Dir, Supply Chain Strategy, Auto Mfr</a:t>
              </a:r>
              <a:endParaRPr lang="en-US" sz="900" noProof="1"/>
            </a:p>
          </p:txBody>
        </p:sp>
        <p:sp>
          <p:nvSpPr>
            <p:cNvPr id="16413" name="AutoShape 35"/>
            <p:cNvSpPr>
              <a:spLocks/>
            </p:cNvSpPr>
            <p:nvPr/>
          </p:nvSpPr>
          <p:spPr bwMode="auto">
            <a:xfrm rot="-5400000">
              <a:off x="6162675" y="3151188"/>
              <a:ext cx="196850" cy="2330450"/>
            </a:xfrm>
            <a:prstGeom prst="rightBrace">
              <a:avLst>
                <a:gd name="adj1" fmla="val 96738"/>
                <a:gd name="adj2" fmla="val 72403"/>
              </a:avLst>
            </a:prstGeom>
            <a:noFill/>
            <a:ln w="19050">
              <a:solidFill>
                <a:schemeClr val="tx1"/>
              </a:solidFill>
              <a:round/>
              <a:headEnd/>
              <a:tailEnd/>
            </a:ln>
          </p:spPr>
          <p:txBody>
            <a:bodyPr wrap="none" lIns="85231" tIns="42616" rIns="85231" bIns="42616" anchor="ctr"/>
            <a:lstStyle/>
            <a:p>
              <a:endParaRPr lang="en-US"/>
            </a:p>
          </p:txBody>
        </p:sp>
        <p:sp>
          <p:nvSpPr>
            <p:cNvPr id="16414" name="AutoShape 36"/>
            <p:cNvSpPr>
              <a:spLocks/>
            </p:cNvSpPr>
            <p:nvPr/>
          </p:nvSpPr>
          <p:spPr bwMode="auto">
            <a:xfrm rot="-5400000">
              <a:off x="8218488" y="3613150"/>
              <a:ext cx="196850" cy="1406525"/>
            </a:xfrm>
            <a:prstGeom prst="rightBrace">
              <a:avLst>
                <a:gd name="adj1" fmla="val 58385"/>
                <a:gd name="adj2" fmla="val 42884"/>
              </a:avLst>
            </a:prstGeom>
            <a:noFill/>
            <a:ln w="19050">
              <a:solidFill>
                <a:schemeClr val="tx1"/>
              </a:solidFill>
              <a:round/>
              <a:headEnd/>
              <a:tailEnd/>
            </a:ln>
          </p:spPr>
          <p:txBody>
            <a:bodyPr wrap="none" lIns="85231" tIns="42616" rIns="85231" bIns="42616" anchor="ctr"/>
            <a:lstStyle/>
            <a:p>
              <a:endParaRPr lang="en-US"/>
            </a:p>
          </p:txBody>
        </p:sp>
        <p:sp>
          <p:nvSpPr>
            <p:cNvPr id="16417" name="KMA6C131B"/>
            <p:cNvSpPr>
              <a:spLocks noChangeArrowheads="1"/>
            </p:cNvSpPr>
            <p:nvPr>
              <p:custDataLst>
                <p:tags r:id="rId9"/>
              </p:custDataLst>
            </p:nvPr>
          </p:nvSpPr>
          <p:spPr bwMode="auto">
            <a:xfrm>
              <a:off x="6265863" y="2643188"/>
              <a:ext cx="2667000" cy="752475"/>
            </a:xfrm>
            <a:prstGeom prst="rect">
              <a:avLst/>
            </a:prstGeom>
            <a:noFill/>
            <a:ln w="9525" algn="ctr">
              <a:noFill/>
              <a:miter lim="800000"/>
              <a:headEnd/>
              <a:tailEnd/>
            </a:ln>
          </p:spPr>
          <p:txBody>
            <a:bodyPr lIns="43622" tIns="43622" rIns="43622" bIns="43622">
              <a:spAutoFit/>
            </a:bodyPr>
            <a:lstStyle/>
            <a:p>
              <a:pPr marL="161925" indent="-161925">
                <a:spcBef>
                  <a:spcPct val="40000"/>
                </a:spcBef>
                <a:buClr>
                  <a:schemeClr val="tx1"/>
                </a:buClr>
                <a:buFont typeface="Verdana" pitchFamily="34" charset="0"/>
                <a:buChar char="•"/>
              </a:pPr>
              <a:r>
                <a:rPr lang="en-US" sz="900"/>
                <a:t>“Never miss a sale” strategy </a:t>
              </a:r>
            </a:p>
            <a:p>
              <a:pPr marL="161925" indent="-161925">
                <a:spcBef>
                  <a:spcPct val="40000"/>
                </a:spcBef>
                <a:buClr>
                  <a:schemeClr val="tx1"/>
                </a:buClr>
                <a:buFont typeface="Verdana" pitchFamily="34" charset="0"/>
                <a:buChar char="•"/>
              </a:pPr>
              <a:r>
                <a:rPr lang="en-US" sz="900"/>
                <a:t>Expensive, lumpy CAPEX</a:t>
              </a:r>
            </a:p>
            <a:p>
              <a:pPr marL="161925" indent="-161925">
                <a:spcBef>
                  <a:spcPct val="40000"/>
                </a:spcBef>
                <a:buClr>
                  <a:schemeClr val="tx1"/>
                </a:buClr>
                <a:buFont typeface="Verdana" pitchFamily="34" charset="0"/>
                <a:buChar char="•"/>
              </a:pPr>
              <a:r>
                <a:rPr lang="en-US" sz="900"/>
                <a:t>Lumpy, high variance, </a:t>
              </a:r>
              <a:br>
                <a:rPr lang="en-US" sz="900"/>
              </a:br>
              <a:r>
                <a:rPr lang="en-US" sz="900"/>
                <a:t>hard to control demand</a:t>
              </a:r>
            </a:p>
          </p:txBody>
        </p:sp>
        <p:sp>
          <p:nvSpPr>
            <p:cNvPr id="16420" name="Rectangle 42"/>
            <p:cNvSpPr>
              <a:spLocks noChangeArrowheads="1"/>
            </p:cNvSpPr>
            <p:nvPr/>
          </p:nvSpPr>
          <p:spPr bwMode="auto">
            <a:xfrm>
              <a:off x="6265863" y="1317625"/>
              <a:ext cx="2706687" cy="306388"/>
            </a:xfrm>
            <a:prstGeom prst="rect">
              <a:avLst/>
            </a:prstGeom>
            <a:solidFill>
              <a:srgbClr val="808080"/>
            </a:solidFill>
            <a:ln w="19050">
              <a:solidFill>
                <a:schemeClr val="tx1"/>
              </a:solidFill>
              <a:miter lim="800000"/>
              <a:headEnd/>
              <a:tailEnd/>
            </a:ln>
          </p:spPr>
          <p:txBody>
            <a:bodyPr wrap="none" lIns="43622" tIns="43622" rIns="43622" bIns="43622" anchor="ctr"/>
            <a:lstStyle/>
            <a:p>
              <a:pPr algn="ctr"/>
              <a:r>
                <a:rPr lang="en-US" sz="1300" b="1">
                  <a:solidFill>
                    <a:srgbClr val="FFFFFF"/>
                  </a:solidFill>
                </a:rPr>
                <a:t>Full distribution/range</a:t>
              </a:r>
            </a:p>
          </p:txBody>
        </p:sp>
        <p:sp>
          <p:nvSpPr>
            <p:cNvPr id="16426" name="Rectangle 48"/>
            <p:cNvSpPr>
              <a:spLocks noChangeArrowheads="1"/>
            </p:cNvSpPr>
            <p:nvPr/>
          </p:nvSpPr>
          <p:spPr bwMode="auto">
            <a:xfrm>
              <a:off x="6645275" y="1630363"/>
              <a:ext cx="1517650" cy="227012"/>
            </a:xfrm>
            <a:prstGeom prst="rect">
              <a:avLst/>
            </a:prstGeom>
            <a:noFill/>
            <a:ln w="19050">
              <a:noFill/>
              <a:miter lim="800000"/>
              <a:headEnd/>
              <a:tailEnd/>
            </a:ln>
          </p:spPr>
          <p:txBody>
            <a:bodyPr wrap="none" lIns="43622" tIns="43622" rIns="43622" bIns="43622">
              <a:spAutoFit/>
            </a:bodyPr>
            <a:lstStyle/>
            <a:p>
              <a:pPr algn="ctr"/>
              <a:r>
                <a:rPr lang="en-US" sz="900"/>
                <a:t>Forecasted demand probability</a:t>
              </a:r>
            </a:p>
          </p:txBody>
        </p:sp>
      </p:grpSp>
      <p:grpSp>
        <p:nvGrpSpPr>
          <p:cNvPr id="48" name="Group 47"/>
          <p:cNvGrpSpPr/>
          <p:nvPr/>
        </p:nvGrpSpPr>
        <p:grpSpPr>
          <a:xfrm>
            <a:off x="2305050" y="1317625"/>
            <a:ext cx="3932238" cy="4510088"/>
            <a:chOff x="2305050" y="1317625"/>
            <a:chExt cx="3932238" cy="4510088"/>
          </a:xfrm>
        </p:grpSpPr>
        <p:sp>
          <p:nvSpPr>
            <p:cNvPr id="16392" name="Oval 7"/>
            <p:cNvSpPr>
              <a:spLocks noChangeArrowheads="1"/>
            </p:cNvSpPr>
            <p:nvPr/>
          </p:nvSpPr>
          <p:spPr bwMode="auto">
            <a:xfrm>
              <a:off x="4424363" y="3725863"/>
              <a:ext cx="192087" cy="201612"/>
            </a:xfrm>
            <a:prstGeom prst="ellipse">
              <a:avLst/>
            </a:prstGeom>
            <a:solidFill>
              <a:srgbClr val="CC6666"/>
            </a:solidFill>
            <a:ln w="19050">
              <a:solidFill>
                <a:schemeClr val="tx1"/>
              </a:solidFill>
              <a:round/>
              <a:headEnd/>
              <a:tailEnd/>
            </a:ln>
          </p:spPr>
          <p:txBody>
            <a:bodyPr wrap="none" lIns="43622" tIns="43622" rIns="43622" bIns="43622" anchor="ctr"/>
            <a:lstStyle/>
            <a:p>
              <a:pPr algn="ctr"/>
              <a:endParaRPr lang="en-US" sz="1900" b="1"/>
            </a:p>
          </p:txBody>
        </p:sp>
        <p:sp>
          <p:nvSpPr>
            <p:cNvPr id="16396" name="Text Box 11"/>
            <p:cNvSpPr txBox="1">
              <a:spLocks noChangeArrowheads="1"/>
            </p:cNvSpPr>
            <p:nvPr/>
          </p:nvSpPr>
          <p:spPr bwMode="auto">
            <a:xfrm>
              <a:off x="3125788" y="3925888"/>
              <a:ext cx="2174875" cy="287337"/>
            </a:xfrm>
            <a:prstGeom prst="rect">
              <a:avLst/>
            </a:prstGeom>
            <a:noFill/>
            <a:ln w="19050">
              <a:noFill/>
              <a:miter lim="800000"/>
              <a:headEnd/>
              <a:tailEnd/>
            </a:ln>
          </p:spPr>
          <p:txBody>
            <a:bodyPr lIns="43622" tIns="43622" rIns="43622" bIns="43622">
              <a:spAutoFit/>
            </a:bodyPr>
            <a:lstStyle/>
            <a:p>
              <a:pPr algn="ctr"/>
              <a:r>
                <a:rPr lang="en-US" sz="1300" b="1">
                  <a:solidFill>
                    <a:srgbClr val="CC6666"/>
                  </a:solidFill>
                </a:rPr>
                <a:t>Tech Mfg Co</a:t>
              </a:r>
            </a:p>
          </p:txBody>
        </p:sp>
        <p:sp>
          <p:nvSpPr>
            <p:cNvPr id="16398" name="Line 19"/>
            <p:cNvSpPr>
              <a:spLocks noChangeShapeType="1"/>
            </p:cNvSpPr>
            <p:nvPr/>
          </p:nvSpPr>
          <p:spPr bwMode="auto">
            <a:xfrm>
              <a:off x="4164013" y="2605088"/>
              <a:ext cx="1050925" cy="1587"/>
            </a:xfrm>
            <a:prstGeom prst="line">
              <a:avLst/>
            </a:prstGeom>
            <a:noFill/>
            <a:ln w="38100">
              <a:solidFill>
                <a:schemeClr val="tx1"/>
              </a:solidFill>
              <a:round/>
              <a:headEnd/>
              <a:tailEnd/>
            </a:ln>
          </p:spPr>
          <p:txBody>
            <a:bodyPr lIns="43622" tIns="43622" rIns="43622" bIns="43622" anchor="ctr"/>
            <a:lstStyle/>
            <a:p>
              <a:endParaRPr lang="en-US"/>
            </a:p>
          </p:txBody>
        </p:sp>
        <p:sp>
          <p:nvSpPr>
            <p:cNvPr id="16399" name="Line 20"/>
            <p:cNvSpPr>
              <a:spLocks noChangeShapeType="1"/>
            </p:cNvSpPr>
            <p:nvPr/>
          </p:nvSpPr>
          <p:spPr bwMode="auto">
            <a:xfrm flipV="1">
              <a:off x="4173538" y="1841500"/>
              <a:ext cx="0" cy="757238"/>
            </a:xfrm>
            <a:prstGeom prst="line">
              <a:avLst/>
            </a:prstGeom>
            <a:noFill/>
            <a:ln w="38100">
              <a:solidFill>
                <a:schemeClr val="tx1"/>
              </a:solidFill>
              <a:round/>
              <a:headEnd/>
              <a:tailEnd/>
            </a:ln>
          </p:spPr>
          <p:txBody>
            <a:bodyPr lIns="43622" tIns="43622" rIns="43622" bIns="43622" anchor="ctr"/>
            <a:lstStyle/>
            <a:p>
              <a:endParaRPr lang="en-US"/>
            </a:p>
          </p:txBody>
        </p:sp>
        <p:sp>
          <p:nvSpPr>
            <p:cNvPr id="16400" name="Rectangle 21"/>
            <p:cNvSpPr>
              <a:spLocks noChangeArrowheads="1"/>
            </p:cNvSpPr>
            <p:nvPr/>
          </p:nvSpPr>
          <p:spPr bwMode="auto">
            <a:xfrm>
              <a:off x="4429125" y="2251075"/>
              <a:ext cx="49213" cy="338138"/>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01" name="Rectangle 22"/>
            <p:cNvSpPr>
              <a:spLocks noChangeArrowheads="1"/>
            </p:cNvSpPr>
            <p:nvPr/>
          </p:nvSpPr>
          <p:spPr bwMode="auto">
            <a:xfrm>
              <a:off x="4699000" y="2149475"/>
              <a:ext cx="50800" cy="439738"/>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02" name="Rectangle 23"/>
            <p:cNvSpPr>
              <a:spLocks noChangeArrowheads="1"/>
            </p:cNvSpPr>
            <p:nvPr/>
          </p:nvSpPr>
          <p:spPr bwMode="auto">
            <a:xfrm>
              <a:off x="4970463" y="2251075"/>
              <a:ext cx="50800" cy="338138"/>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06" name="KMA6DA78C"/>
            <p:cNvSpPr>
              <a:spLocks noChangeArrowheads="1"/>
            </p:cNvSpPr>
            <p:nvPr>
              <p:custDataLst>
                <p:tags r:id="rId4"/>
              </p:custDataLst>
            </p:nvPr>
          </p:nvSpPr>
          <p:spPr bwMode="auto">
            <a:xfrm>
              <a:off x="2305050" y="4565650"/>
              <a:ext cx="2559050" cy="503238"/>
            </a:xfrm>
            <a:prstGeom prst="rect">
              <a:avLst/>
            </a:prstGeom>
            <a:noFill/>
            <a:ln w="9525">
              <a:noFill/>
              <a:miter lim="800000"/>
              <a:headEnd/>
              <a:tailEnd/>
            </a:ln>
          </p:spPr>
          <p:txBody>
            <a:bodyPr lIns="45706" tIns="0" rIns="45706" bIns="41302">
              <a:spAutoFit/>
            </a:bodyPr>
            <a:lstStyle/>
            <a:p>
              <a:pPr marL="66675" indent="-66675" defTabSz="912813">
                <a:spcBef>
                  <a:spcPct val="20000"/>
                </a:spcBef>
                <a:buClr>
                  <a:schemeClr val="tx1"/>
                </a:buClr>
              </a:pPr>
              <a:r>
                <a:rPr lang="en-US" sz="900" i="1" noProof="1"/>
                <a:t>“</a:t>
              </a:r>
              <a:r>
                <a:rPr lang="en-US" sz="900" i="1"/>
                <a:t>We forecast a range… expected demand, and an optimistic and pessimistic scenario”</a:t>
              </a:r>
            </a:p>
            <a:p>
              <a:pPr marL="66675" indent="-66675" algn="r" defTabSz="912813">
                <a:spcBef>
                  <a:spcPct val="20000"/>
                </a:spcBef>
                <a:buClr>
                  <a:schemeClr val="tx1"/>
                </a:buClr>
              </a:pPr>
              <a:r>
                <a:rPr lang="en-US" sz="900"/>
                <a:t>Fmr Tech Mfg Executive</a:t>
              </a:r>
              <a:endParaRPr lang="en-US" sz="900" noProof="1"/>
            </a:p>
          </p:txBody>
        </p:sp>
        <p:sp>
          <p:nvSpPr>
            <p:cNvPr id="16407" name="KMA6DA78C"/>
            <p:cNvSpPr>
              <a:spLocks noChangeArrowheads="1"/>
            </p:cNvSpPr>
            <p:nvPr>
              <p:custDataLst>
                <p:tags r:id="rId5"/>
              </p:custDataLst>
            </p:nvPr>
          </p:nvSpPr>
          <p:spPr bwMode="auto">
            <a:xfrm>
              <a:off x="2408238" y="5324475"/>
              <a:ext cx="2471737" cy="503238"/>
            </a:xfrm>
            <a:prstGeom prst="rect">
              <a:avLst/>
            </a:prstGeom>
            <a:noFill/>
            <a:ln w="9525">
              <a:noFill/>
              <a:miter lim="800000"/>
              <a:headEnd/>
              <a:tailEnd/>
            </a:ln>
          </p:spPr>
          <p:txBody>
            <a:bodyPr lIns="45706" tIns="0" rIns="45706" bIns="41302">
              <a:spAutoFit/>
            </a:bodyPr>
            <a:lstStyle/>
            <a:p>
              <a:pPr marL="53975" indent="-53975" defTabSz="912813">
                <a:spcBef>
                  <a:spcPct val="20000"/>
                </a:spcBef>
                <a:buClr>
                  <a:schemeClr val="tx1"/>
                </a:buClr>
              </a:pPr>
              <a:r>
                <a:rPr lang="en-US" sz="900" i="1"/>
                <a:t>“ON Semi. creates low, medium, and high demand scenarios along with capacity plans for each.”</a:t>
              </a:r>
            </a:p>
            <a:p>
              <a:pPr marL="53975" indent="-53975" algn="r" defTabSz="912813">
                <a:spcBef>
                  <a:spcPct val="20000"/>
                </a:spcBef>
                <a:buClr>
                  <a:schemeClr val="tx1"/>
                </a:buClr>
              </a:pPr>
              <a:r>
                <a:rPr lang="en-US" sz="900"/>
                <a:t>i2 Technologies Case Study</a:t>
              </a:r>
            </a:p>
          </p:txBody>
        </p:sp>
        <p:sp>
          <p:nvSpPr>
            <p:cNvPr id="16412" name="AutoShape 34"/>
            <p:cNvSpPr>
              <a:spLocks/>
            </p:cNvSpPr>
            <p:nvPr/>
          </p:nvSpPr>
          <p:spPr bwMode="auto">
            <a:xfrm rot="-5400000">
              <a:off x="3520282" y="3064669"/>
              <a:ext cx="196850" cy="2503487"/>
            </a:xfrm>
            <a:prstGeom prst="rightBrace">
              <a:avLst>
                <a:gd name="adj1" fmla="val 103920"/>
                <a:gd name="adj2" fmla="val 83333"/>
              </a:avLst>
            </a:prstGeom>
            <a:noFill/>
            <a:ln w="19050">
              <a:solidFill>
                <a:schemeClr val="tx1"/>
              </a:solidFill>
              <a:round/>
              <a:headEnd/>
              <a:tailEnd/>
            </a:ln>
          </p:spPr>
          <p:txBody>
            <a:bodyPr wrap="none" lIns="85231" tIns="42616" rIns="85231" bIns="42616" anchor="ctr"/>
            <a:lstStyle/>
            <a:p>
              <a:endParaRPr lang="en-US"/>
            </a:p>
          </p:txBody>
        </p:sp>
        <p:sp>
          <p:nvSpPr>
            <p:cNvPr id="16416" name="KMA6C131B"/>
            <p:cNvSpPr>
              <a:spLocks noChangeArrowheads="1"/>
            </p:cNvSpPr>
            <p:nvPr>
              <p:custDataLst>
                <p:tags r:id="rId6"/>
              </p:custDataLst>
            </p:nvPr>
          </p:nvSpPr>
          <p:spPr bwMode="auto">
            <a:xfrm>
              <a:off x="3335338" y="2643188"/>
              <a:ext cx="2901950" cy="982662"/>
            </a:xfrm>
            <a:prstGeom prst="rect">
              <a:avLst/>
            </a:prstGeom>
            <a:noFill/>
            <a:ln w="9525" algn="ctr">
              <a:noFill/>
              <a:miter lim="800000"/>
              <a:headEnd/>
              <a:tailEnd/>
            </a:ln>
          </p:spPr>
          <p:txBody>
            <a:bodyPr lIns="43622" tIns="43622" rIns="43622" bIns="43622">
              <a:spAutoFit/>
            </a:bodyPr>
            <a:lstStyle/>
            <a:p>
              <a:pPr marL="161925" indent="-161925">
                <a:spcBef>
                  <a:spcPct val="40000"/>
                </a:spcBef>
                <a:buClr>
                  <a:schemeClr val="tx1"/>
                </a:buClr>
                <a:buFont typeface="Verdana" pitchFamily="34" charset="0"/>
                <a:buChar char="•"/>
              </a:pPr>
              <a:r>
                <a:rPr lang="en-US" sz="900"/>
                <a:t>Mixed utilization vs. sale strategy</a:t>
              </a:r>
            </a:p>
            <a:p>
              <a:pPr marL="161925" indent="-161925">
                <a:spcBef>
                  <a:spcPct val="40000"/>
                </a:spcBef>
                <a:buClr>
                  <a:schemeClr val="tx1"/>
                </a:buClr>
                <a:buFont typeface="Verdana" pitchFamily="34" charset="0"/>
                <a:buChar char="•"/>
              </a:pPr>
              <a:r>
                <a:rPr lang="en-US" sz="900"/>
                <a:t>Moderate CAPEX variance</a:t>
              </a:r>
            </a:p>
            <a:p>
              <a:pPr marL="161925" indent="-161925">
                <a:spcBef>
                  <a:spcPct val="40000"/>
                </a:spcBef>
                <a:buClr>
                  <a:schemeClr val="tx1"/>
                </a:buClr>
                <a:buFont typeface="Verdana" pitchFamily="34" charset="0"/>
                <a:buChar char="•"/>
              </a:pPr>
              <a:r>
                <a:rPr lang="en-US" sz="900"/>
                <a:t>Moderate control of demand </a:t>
              </a:r>
            </a:p>
            <a:p>
              <a:pPr marL="161925" indent="-161925">
                <a:spcBef>
                  <a:spcPct val="40000"/>
                </a:spcBef>
                <a:buClr>
                  <a:schemeClr val="tx1"/>
                </a:buClr>
                <a:buFont typeface="Verdana" pitchFamily="34" charset="0"/>
                <a:buChar char="•"/>
              </a:pPr>
              <a:r>
                <a:rPr lang="en-US" sz="900"/>
                <a:t>Need / desire for something “simpler” than full distribution</a:t>
              </a:r>
              <a:endParaRPr lang="en-US" sz="900" noProof="1"/>
            </a:p>
          </p:txBody>
        </p:sp>
        <p:sp>
          <p:nvSpPr>
            <p:cNvPr id="16419" name="Rectangle 41"/>
            <p:cNvSpPr>
              <a:spLocks noChangeArrowheads="1"/>
            </p:cNvSpPr>
            <p:nvPr/>
          </p:nvSpPr>
          <p:spPr bwMode="auto">
            <a:xfrm>
              <a:off x="3335338" y="1317625"/>
              <a:ext cx="2706687" cy="306388"/>
            </a:xfrm>
            <a:prstGeom prst="rect">
              <a:avLst/>
            </a:prstGeom>
            <a:solidFill>
              <a:srgbClr val="CC6666"/>
            </a:solidFill>
            <a:ln w="19050">
              <a:solidFill>
                <a:schemeClr val="tx1"/>
              </a:solidFill>
              <a:miter lim="800000"/>
              <a:headEnd/>
              <a:tailEnd/>
            </a:ln>
          </p:spPr>
          <p:txBody>
            <a:bodyPr wrap="none" lIns="43622" tIns="43622" rIns="43622" bIns="43622" anchor="ctr"/>
            <a:lstStyle/>
            <a:p>
              <a:pPr algn="ctr"/>
              <a:r>
                <a:rPr lang="en-US" sz="1300" b="1">
                  <a:solidFill>
                    <a:srgbClr val="FFFFFF"/>
                  </a:solidFill>
                </a:rPr>
                <a:t>Multiple scenarios</a:t>
              </a:r>
            </a:p>
          </p:txBody>
        </p:sp>
        <p:sp>
          <p:nvSpPr>
            <p:cNvPr id="16427" name="Rectangle 49"/>
            <p:cNvSpPr>
              <a:spLocks noChangeArrowheads="1"/>
            </p:cNvSpPr>
            <p:nvPr/>
          </p:nvSpPr>
          <p:spPr bwMode="auto">
            <a:xfrm>
              <a:off x="3716338" y="1630363"/>
              <a:ext cx="1517650" cy="227012"/>
            </a:xfrm>
            <a:prstGeom prst="rect">
              <a:avLst/>
            </a:prstGeom>
            <a:noFill/>
            <a:ln w="19050">
              <a:noFill/>
              <a:miter lim="800000"/>
              <a:headEnd/>
              <a:tailEnd/>
            </a:ln>
          </p:spPr>
          <p:txBody>
            <a:bodyPr wrap="none" lIns="43622" tIns="43622" rIns="43622" bIns="43622">
              <a:spAutoFit/>
            </a:bodyPr>
            <a:lstStyle/>
            <a:p>
              <a:pPr algn="ctr"/>
              <a:r>
                <a:rPr lang="en-US" sz="900"/>
                <a:t>Forecasted demand probability</a:t>
              </a:r>
            </a:p>
          </p:txBody>
        </p:sp>
      </p:grpSp>
      <p:sp>
        <p:nvSpPr>
          <p:cNvPr id="16428" name="Rectangle 50"/>
          <p:cNvSpPr>
            <a:spLocks noChangeArrowheads="1"/>
          </p:cNvSpPr>
          <p:nvPr/>
        </p:nvSpPr>
        <p:spPr bwMode="auto">
          <a:xfrm>
            <a:off x="785813" y="1630363"/>
            <a:ext cx="1519237" cy="227012"/>
          </a:xfrm>
          <a:prstGeom prst="rect">
            <a:avLst/>
          </a:prstGeom>
          <a:noFill/>
          <a:ln w="19050">
            <a:noFill/>
            <a:miter lim="800000"/>
            <a:headEnd/>
            <a:tailEnd/>
          </a:ln>
        </p:spPr>
        <p:txBody>
          <a:bodyPr wrap="none" lIns="43622" tIns="43622" rIns="43622" bIns="43622">
            <a:spAutoFit/>
          </a:bodyPr>
          <a:lstStyle/>
          <a:p>
            <a:pPr algn="ctr"/>
            <a:r>
              <a:rPr lang="en-US" sz="900"/>
              <a:t>Forecasted demand probability</a:t>
            </a:r>
          </a:p>
        </p:txBody>
      </p:sp>
      <p:sp>
        <p:nvSpPr>
          <p:cNvPr id="16429" name="Title 45"/>
          <p:cNvSpPr>
            <a:spLocks noGrp="1"/>
          </p:cNvSpPr>
          <p:nvPr>
            <p:ph type="title"/>
          </p:nvPr>
        </p:nvSpPr>
        <p:spPr/>
        <p:txBody>
          <a:bodyPr/>
          <a:lstStyle/>
          <a:p>
            <a:r>
              <a:rPr lang="en-US" dirty="0" smtClean="0"/>
              <a:t>Bain &amp; Company identifies three types of commonly used capacity planning forecasting methods</a:t>
            </a:r>
          </a:p>
        </p:txBody>
      </p:sp>
      <p:sp>
        <p:nvSpPr>
          <p:cNvPr id="16430" name="Text Box 47"/>
          <p:cNvSpPr txBox="1">
            <a:spLocks noChangeArrowheads="1"/>
          </p:cNvSpPr>
          <p:nvPr/>
        </p:nvSpPr>
        <p:spPr bwMode="auto">
          <a:xfrm>
            <a:off x="101600" y="6604000"/>
            <a:ext cx="5454650" cy="123825"/>
          </a:xfrm>
          <a:prstGeom prst="rect">
            <a:avLst/>
          </a:prstGeom>
          <a:noFill/>
          <a:ln w="19050">
            <a:noFill/>
            <a:miter lim="800000"/>
            <a:headEnd/>
            <a:tailEnd/>
          </a:ln>
        </p:spPr>
        <p:txBody>
          <a:bodyPr wrap="none" lIns="0" tIns="0" rIns="0" bIns="0" anchor="ctr">
            <a:spAutoFit/>
          </a:bodyPr>
          <a:lstStyle/>
          <a:p>
            <a:r>
              <a:rPr lang="en-US" sz="800" noProof="1"/>
              <a:t>Reproduced by permission from Bain &amp; Company; it is not to be relied on by any 3rd party without Bain's prior written consent.</a:t>
            </a:r>
            <a:endParaRPr lang="zh-CN" altLang="en-US">
              <a:ea typeface="SimSun"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4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smtClean="0"/>
              <a:t>Forecasts</a:t>
            </a:r>
          </a:p>
        </p:txBody>
      </p:sp>
      <p:sp>
        <p:nvSpPr>
          <p:cNvPr id="229379" name="Rectangle 3"/>
          <p:cNvSpPr>
            <a:spLocks noGrp="1" noChangeArrowheads="1"/>
          </p:cNvSpPr>
          <p:nvPr>
            <p:ph idx="1"/>
          </p:nvPr>
        </p:nvSpPr>
        <p:spPr>
          <a:xfrm>
            <a:off x="144463" y="1078845"/>
            <a:ext cx="8999537" cy="5562587"/>
          </a:xfrm>
        </p:spPr>
        <p:txBody>
          <a:bodyPr/>
          <a:lstStyle/>
          <a:p>
            <a:pPr marL="381000" indent="-381000" eaLnBrk="1" hangingPunct="1">
              <a:buNone/>
              <a:defRPr/>
            </a:pPr>
            <a:r>
              <a:rPr lang="en-US" sz="1800" dirty="0"/>
              <a:t>Principle: Forecast </a:t>
            </a:r>
            <a:r>
              <a:rPr lang="en-US" sz="1800" dirty="0" smtClean="0"/>
              <a:t>should include all predictions on the evolution of relevant factors:</a:t>
            </a:r>
          </a:p>
          <a:p>
            <a:pPr lvl="1" eaLnBrk="1" hangingPunct="1">
              <a:defRPr/>
            </a:pPr>
            <a:r>
              <a:rPr lang="en-US" sz="1600" dirty="0" smtClean="0"/>
              <a:t>Demand</a:t>
            </a:r>
          </a:p>
          <a:p>
            <a:pPr lvl="1" eaLnBrk="1" hangingPunct="1">
              <a:defRPr/>
            </a:pPr>
            <a:r>
              <a:rPr lang="en-US" sz="1600" dirty="0" smtClean="0"/>
              <a:t>Supply</a:t>
            </a:r>
          </a:p>
          <a:p>
            <a:pPr lvl="1" eaLnBrk="1" hangingPunct="1">
              <a:defRPr/>
            </a:pPr>
            <a:r>
              <a:rPr lang="en-US" sz="1600" dirty="0" smtClean="0"/>
              <a:t>Technology: </a:t>
            </a:r>
          </a:p>
          <a:p>
            <a:pPr marL="1200150" lvl="2" indent="-342900" eaLnBrk="1" hangingPunct="1">
              <a:defRPr/>
            </a:pPr>
            <a:r>
              <a:rPr lang="en-US" sz="1400" dirty="0" smtClean="0"/>
              <a:t>Cost of capacity</a:t>
            </a:r>
          </a:p>
          <a:p>
            <a:pPr marL="1200150" lvl="2" indent="-342900" eaLnBrk="1" hangingPunct="1">
              <a:defRPr/>
            </a:pPr>
            <a:r>
              <a:rPr lang="en-US" sz="1400" dirty="0" smtClean="0"/>
              <a:t>Learning and continuous improvement increase capacity (yield)</a:t>
            </a:r>
          </a:p>
          <a:p>
            <a:pPr marL="1200150" lvl="2" indent="-342900" eaLnBrk="1" hangingPunct="1">
              <a:defRPr/>
            </a:pPr>
            <a:r>
              <a:rPr lang="en-US" sz="1400" dirty="0" smtClean="0"/>
              <a:t>New technologies</a:t>
            </a:r>
          </a:p>
          <a:p>
            <a:pPr lvl="1" eaLnBrk="1" hangingPunct="1">
              <a:defRPr/>
            </a:pPr>
            <a:r>
              <a:rPr lang="en-US" sz="1600" dirty="0" smtClean="0"/>
              <a:t>Strategic Uncertainty: Competition and environment</a:t>
            </a:r>
          </a:p>
          <a:p>
            <a:pPr marL="381000" indent="-381000" eaLnBrk="1" hangingPunct="1">
              <a:buNone/>
            </a:pPr>
            <a:endParaRPr lang="en-US" sz="1800" dirty="0"/>
          </a:p>
          <a:p>
            <a:pPr marL="381000" indent="-381000" eaLnBrk="1" hangingPunct="1">
              <a:buNone/>
            </a:pPr>
            <a:r>
              <a:rPr lang="en-US" sz="1800" dirty="0" smtClean="0"/>
              <a:t>Principle</a:t>
            </a:r>
            <a:r>
              <a:rPr lang="en-US" sz="1800" dirty="0"/>
              <a:t>: Forecasts should include uncertainty by time bucket.</a:t>
            </a:r>
          </a:p>
          <a:p>
            <a:pPr marL="381000" indent="-381000" eaLnBrk="1" hangingPunct="1">
              <a:buNone/>
            </a:pPr>
            <a:endParaRPr lang="en-US" sz="1800" dirty="0"/>
          </a:p>
          <a:p>
            <a:pPr marL="381000" indent="-381000" eaLnBrk="1" hangingPunct="1">
              <a:buNone/>
            </a:pPr>
            <a:r>
              <a:rPr lang="en-US" sz="1800" dirty="0"/>
              <a:t>Challenges in practice:</a:t>
            </a:r>
          </a:p>
          <a:p>
            <a:pPr marL="381000" indent="-381000" eaLnBrk="1" hangingPunct="1">
              <a:buFont typeface="Wingdings" pitchFamily="2" charset="2"/>
              <a:buAutoNum type="arabicPeriod"/>
            </a:pPr>
            <a:r>
              <a:rPr lang="en-US" sz="1800" dirty="0"/>
              <a:t>Many companies use only point forecasts</a:t>
            </a:r>
          </a:p>
          <a:p>
            <a:pPr marL="381000" indent="-381000" eaLnBrk="1" hangingPunct="1">
              <a:buFont typeface="Wingdings" pitchFamily="2" charset="2"/>
              <a:buAutoNum type="arabicPeriod"/>
            </a:pPr>
            <a:r>
              <a:rPr lang="en-US" sz="1800" dirty="0"/>
              <a:t>Forecasts require cross-functional input and agreement</a:t>
            </a:r>
          </a:p>
          <a:p>
            <a:pPr marL="381000" indent="-381000" eaLnBrk="1" hangingPunct="1">
              <a:buFont typeface="Wingdings" pitchFamily="2" charset="2"/>
              <a:buAutoNum type="arabicPeriod"/>
            </a:pPr>
            <a:r>
              <a:rPr lang="en-US" sz="1800" dirty="0"/>
              <a:t>Most important: forecasts </a:t>
            </a:r>
            <a:r>
              <a:rPr lang="en-US" sz="1800" dirty="0" smtClean="0"/>
              <a:t>can </a:t>
            </a:r>
            <a:r>
              <a:rPr lang="en-US" sz="1800" dirty="0"/>
              <a:t>serve </a:t>
            </a:r>
            <a:r>
              <a:rPr lang="en-US" sz="1800" dirty="0" smtClean="0"/>
              <a:t>two </a:t>
            </a:r>
            <a:r>
              <a:rPr lang="en-US" sz="1800" dirty="0"/>
              <a:t>means:</a:t>
            </a:r>
          </a:p>
          <a:p>
            <a:pPr marL="800100" lvl="1" indent="-342900" eaLnBrk="1" hangingPunct="1">
              <a:buFont typeface="Wingdings" pitchFamily="2" charset="2"/>
              <a:buChar char="§"/>
            </a:pPr>
            <a:r>
              <a:rPr lang="en-US" sz="1600" dirty="0"/>
              <a:t>Goal setting, often connected to incentive </a:t>
            </a:r>
            <a:r>
              <a:rPr lang="en-US" sz="1600" dirty="0" smtClean="0"/>
              <a:t>systems,</a:t>
            </a:r>
          </a:p>
          <a:p>
            <a:pPr marL="457200" lvl="1" indent="0" eaLnBrk="1" hangingPunct="1">
              <a:buNone/>
            </a:pPr>
            <a:r>
              <a:rPr lang="en-US" sz="1600" dirty="0" smtClean="0"/>
              <a:t>b</a:t>
            </a:r>
            <a:r>
              <a:rPr lang="en-US" sz="1600" dirty="0" smtClean="0"/>
              <a:t>udgets </a:t>
            </a:r>
            <a:r>
              <a:rPr lang="en-US" sz="1600" dirty="0"/>
              <a:t>and financial </a:t>
            </a:r>
            <a:r>
              <a:rPr lang="en-US" sz="1600" dirty="0" smtClean="0"/>
              <a:t>reporting</a:t>
            </a:r>
          </a:p>
          <a:p>
            <a:pPr marL="381000" indent="-381000" eaLnBrk="1" hangingPunct="1">
              <a:buNone/>
              <a:defRPr/>
            </a:pPr>
            <a:endParaRPr lang="en-US" sz="1800" dirty="0" smtClean="0"/>
          </a:p>
        </p:txBody>
      </p:sp>
      <p:sp>
        <p:nvSpPr>
          <p:cNvPr id="2" name="TextBox 1"/>
          <p:cNvSpPr txBox="1"/>
          <p:nvPr/>
        </p:nvSpPr>
        <p:spPr>
          <a:xfrm>
            <a:off x="6625390" y="3641562"/>
            <a:ext cx="1665136" cy="461665"/>
          </a:xfrm>
          <a:prstGeom prst="rect">
            <a:avLst/>
          </a:prstGeom>
          <a:noFill/>
        </p:spPr>
        <p:txBody>
          <a:bodyPr wrap="none" rtlCol="0">
            <a:spAutoFit/>
          </a:bodyPr>
          <a:lstStyle/>
          <a:p>
            <a:r>
              <a:rPr lang="en-US" b="1" smtClean="0">
                <a:latin typeface="Arial Black" charset="0"/>
                <a:ea typeface="Arial Black" charset="0"/>
                <a:cs typeface="Arial Black" charset="0"/>
              </a:rPr>
              <a:t>Forecast</a:t>
            </a:r>
            <a:endParaRPr lang="en-US" b="1">
              <a:latin typeface="Arial Black" charset="0"/>
              <a:ea typeface="Arial Black" charset="0"/>
              <a:cs typeface="Arial Black" charset="0"/>
            </a:endParaRPr>
          </a:p>
        </p:txBody>
      </p:sp>
      <p:sp>
        <p:nvSpPr>
          <p:cNvPr id="5" name="TextBox 4"/>
          <p:cNvSpPr txBox="1"/>
          <p:nvPr/>
        </p:nvSpPr>
        <p:spPr>
          <a:xfrm>
            <a:off x="5847345" y="4541726"/>
            <a:ext cx="1569660" cy="769441"/>
          </a:xfrm>
          <a:prstGeom prst="rect">
            <a:avLst/>
          </a:prstGeom>
          <a:noFill/>
        </p:spPr>
        <p:txBody>
          <a:bodyPr wrap="none" rtlCol="0">
            <a:spAutoFit/>
          </a:bodyPr>
          <a:lstStyle/>
          <a:p>
            <a:r>
              <a:rPr lang="en-US" dirty="0" smtClean="0">
                <a:solidFill>
                  <a:srgbClr val="7030A0"/>
                </a:solidFill>
                <a:latin typeface="Arial Black" charset="0"/>
                <a:ea typeface="Arial Black" charset="0"/>
                <a:cs typeface="Arial Black" charset="0"/>
              </a:rPr>
              <a:t>desired</a:t>
            </a:r>
          </a:p>
          <a:p>
            <a:r>
              <a:rPr lang="en-US" sz="2000" dirty="0" smtClean="0">
                <a:latin typeface="Arial Black" charset="0"/>
                <a:ea typeface="Arial Black" charset="0"/>
                <a:cs typeface="Arial Black" charset="0"/>
              </a:rPr>
              <a:t>outcomes</a:t>
            </a:r>
            <a:endParaRPr lang="en-US" sz="2000" dirty="0">
              <a:latin typeface="Arial Black" charset="0"/>
              <a:ea typeface="Arial Black" charset="0"/>
              <a:cs typeface="Arial Black" charset="0"/>
            </a:endParaRPr>
          </a:p>
        </p:txBody>
      </p:sp>
      <p:sp>
        <p:nvSpPr>
          <p:cNvPr id="6" name="TextBox 5"/>
          <p:cNvSpPr txBox="1"/>
          <p:nvPr/>
        </p:nvSpPr>
        <p:spPr>
          <a:xfrm>
            <a:off x="7604878" y="4541726"/>
            <a:ext cx="1585690" cy="769441"/>
          </a:xfrm>
          <a:prstGeom prst="rect">
            <a:avLst/>
          </a:prstGeom>
          <a:noFill/>
        </p:spPr>
        <p:txBody>
          <a:bodyPr wrap="none" rtlCol="0">
            <a:spAutoFit/>
          </a:bodyPr>
          <a:lstStyle/>
          <a:p>
            <a:r>
              <a:rPr lang="en-US" dirty="0" smtClean="0">
                <a:solidFill>
                  <a:srgbClr val="7030A0"/>
                </a:solidFill>
                <a:latin typeface="Arial Black" charset="0"/>
                <a:ea typeface="Arial Black" charset="0"/>
                <a:cs typeface="Arial Black" charset="0"/>
              </a:rPr>
              <a:t>possible</a:t>
            </a:r>
          </a:p>
          <a:p>
            <a:r>
              <a:rPr lang="en-US" sz="2000" dirty="0" smtClean="0">
                <a:latin typeface="Arial Black" charset="0"/>
                <a:ea typeface="Arial Black" charset="0"/>
                <a:cs typeface="Arial Black" charset="0"/>
              </a:rPr>
              <a:t>outcomes</a:t>
            </a:r>
            <a:endParaRPr lang="en-US" sz="2000" dirty="0">
              <a:latin typeface="Arial Black" charset="0"/>
              <a:ea typeface="Arial Black" charset="0"/>
              <a:cs typeface="Arial Black" charset="0"/>
            </a:endParaRPr>
          </a:p>
        </p:txBody>
      </p:sp>
      <p:cxnSp>
        <p:nvCxnSpPr>
          <p:cNvPr id="4" name="Straight Arrow Connector 3"/>
          <p:cNvCxnSpPr>
            <a:stCxn id="2" idx="2"/>
          </p:cNvCxnSpPr>
          <p:nvPr/>
        </p:nvCxnSpPr>
        <p:spPr bwMode="auto">
          <a:xfrm flipH="1">
            <a:off x="6625390" y="4103227"/>
            <a:ext cx="832568" cy="438499"/>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8" name="Straight Arrow Connector 7"/>
          <p:cNvCxnSpPr>
            <a:endCxn id="6" idx="0"/>
          </p:cNvCxnSpPr>
          <p:nvPr/>
        </p:nvCxnSpPr>
        <p:spPr bwMode="auto">
          <a:xfrm>
            <a:off x="7457958" y="4103227"/>
            <a:ext cx="939765" cy="438499"/>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sp>
        <p:nvSpPr>
          <p:cNvPr id="10" name="TextBox 9"/>
          <p:cNvSpPr txBox="1"/>
          <p:nvPr/>
        </p:nvSpPr>
        <p:spPr>
          <a:xfrm>
            <a:off x="5208828" y="5662498"/>
            <a:ext cx="2502608" cy="830997"/>
          </a:xfrm>
          <a:prstGeom prst="rect">
            <a:avLst/>
          </a:prstGeom>
          <a:noFill/>
        </p:spPr>
        <p:txBody>
          <a:bodyPr wrap="none" rtlCol="0">
            <a:spAutoFit/>
          </a:bodyPr>
          <a:lstStyle/>
          <a:p>
            <a:pPr algn="ctr"/>
            <a:r>
              <a:rPr lang="en-US" dirty="0" smtClean="0">
                <a:latin typeface="Arial" charset="0"/>
                <a:ea typeface="Arial" charset="0"/>
                <a:cs typeface="Arial" charset="0"/>
              </a:rPr>
              <a:t>leadership</a:t>
            </a:r>
          </a:p>
          <a:p>
            <a:pPr algn="ctr"/>
            <a:r>
              <a:rPr lang="en-US" dirty="0" smtClean="0">
                <a:latin typeface="Arial" charset="0"/>
                <a:ea typeface="Arial" charset="0"/>
                <a:cs typeface="Arial" charset="0"/>
              </a:rPr>
              <a:t>“make it happen”</a:t>
            </a:r>
            <a:endParaRPr lang="en-US" dirty="0">
              <a:latin typeface="Arial" charset="0"/>
              <a:ea typeface="Arial" charset="0"/>
              <a:cs typeface="Arial" charset="0"/>
            </a:endParaRPr>
          </a:p>
        </p:txBody>
      </p:sp>
      <p:sp>
        <p:nvSpPr>
          <p:cNvPr id="13" name="TextBox 12"/>
          <p:cNvSpPr txBox="1"/>
          <p:nvPr/>
        </p:nvSpPr>
        <p:spPr>
          <a:xfrm>
            <a:off x="7887762" y="5662498"/>
            <a:ext cx="1351652" cy="830997"/>
          </a:xfrm>
          <a:prstGeom prst="rect">
            <a:avLst/>
          </a:prstGeom>
          <a:noFill/>
        </p:spPr>
        <p:txBody>
          <a:bodyPr wrap="none" rtlCol="0">
            <a:spAutoFit/>
          </a:bodyPr>
          <a:lstStyle/>
          <a:p>
            <a:pPr algn="ctr"/>
            <a:r>
              <a:rPr lang="en-US" dirty="0" smtClean="0">
                <a:latin typeface="Arial" charset="0"/>
                <a:ea typeface="Arial" charset="0"/>
                <a:cs typeface="Arial" charset="0"/>
              </a:rPr>
              <a:t>good</a:t>
            </a:r>
          </a:p>
          <a:p>
            <a:pPr algn="ctr"/>
            <a:r>
              <a:rPr lang="en-US" dirty="0" smtClean="0">
                <a:latin typeface="Arial" charset="0"/>
                <a:ea typeface="Arial" charset="0"/>
                <a:cs typeface="Arial" charset="0"/>
              </a:rPr>
              <a:t>planning</a:t>
            </a:r>
            <a:endParaRPr lang="en-US" dirty="0">
              <a:latin typeface="Arial" charset="0"/>
              <a:ea typeface="Arial" charset="0"/>
              <a:cs typeface="Arial" charset="0"/>
            </a:endParaRPr>
          </a:p>
        </p:txBody>
      </p:sp>
      <p:cxnSp>
        <p:nvCxnSpPr>
          <p:cNvPr id="12" name="Straight Arrow Connector 11"/>
          <p:cNvCxnSpPr>
            <a:stCxn id="5" idx="2"/>
            <a:endCxn id="10" idx="0"/>
          </p:cNvCxnSpPr>
          <p:nvPr/>
        </p:nvCxnSpPr>
        <p:spPr bwMode="auto">
          <a:xfrm flipH="1">
            <a:off x="6460132" y="5311167"/>
            <a:ext cx="172043" cy="351331"/>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15" name="Straight Arrow Connector 14"/>
          <p:cNvCxnSpPr>
            <a:stCxn id="6" idx="2"/>
            <a:endCxn id="13" idx="0"/>
          </p:cNvCxnSpPr>
          <p:nvPr/>
        </p:nvCxnSpPr>
        <p:spPr bwMode="auto">
          <a:xfrm>
            <a:off x="8397723" y="5311167"/>
            <a:ext cx="165865" cy="351331"/>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spTree>
    <p:custDataLst>
      <p:tags r:id="rId1"/>
    </p:custData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dirty="0" smtClean="0"/>
              <a:t>Financial Analysis of Capacity Strategy </a:t>
            </a:r>
            <a:br>
              <a:rPr lang="en-US" dirty="0" smtClean="0"/>
            </a:br>
            <a:r>
              <a:rPr lang="en-US" dirty="0" smtClean="0"/>
              <a:t>       Valuation &amp; NPV: Important Operations Elements</a:t>
            </a:r>
          </a:p>
        </p:txBody>
      </p:sp>
      <p:sp>
        <p:nvSpPr>
          <p:cNvPr id="21507" name="Rectangle 3"/>
          <p:cNvSpPr>
            <a:spLocks noGrp="1" noChangeArrowheads="1"/>
          </p:cNvSpPr>
          <p:nvPr>
            <p:ph idx="1"/>
          </p:nvPr>
        </p:nvSpPr>
        <p:spPr>
          <a:xfrm>
            <a:off x="0" y="1066800"/>
            <a:ext cx="9144000" cy="5446713"/>
          </a:xfrm>
        </p:spPr>
        <p:txBody>
          <a:bodyPr/>
          <a:lstStyle/>
          <a:p>
            <a:pPr marL="457200" indent="-457200" eaLnBrk="1" hangingPunct="1">
              <a:buFontTx/>
              <a:buAutoNum type="arabicPeriod"/>
            </a:pPr>
            <a:r>
              <a:rPr lang="en-US" sz="2800" dirty="0" smtClean="0"/>
              <a:t>Forecasts of demand, supply and margins </a:t>
            </a:r>
          </a:p>
          <a:p>
            <a:pPr marL="457200" indent="-457200" eaLnBrk="1" hangingPunct="1">
              <a:buFontTx/>
              <a:buAutoNum type="arabicPeriod"/>
            </a:pPr>
            <a:r>
              <a:rPr lang="en-US" sz="2800" b="1" dirty="0" smtClean="0">
                <a:solidFill>
                  <a:srgbClr val="FF0000"/>
                </a:solidFill>
              </a:rPr>
              <a:t>Distinguish </a:t>
            </a:r>
            <a:r>
              <a:rPr lang="en-US" sz="2800" b="1" i="1" dirty="0" smtClean="0">
                <a:solidFill>
                  <a:srgbClr val="FF0000"/>
                </a:solidFill>
              </a:rPr>
              <a:t>demand</a:t>
            </a:r>
            <a:r>
              <a:rPr lang="en-US" sz="2800" b="1" dirty="0" smtClean="0">
                <a:solidFill>
                  <a:srgbClr val="FF0000"/>
                </a:solidFill>
              </a:rPr>
              <a:t> from </a:t>
            </a:r>
            <a:r>
              <a:rPr lang="en-US" sz="2800" b="1" i="1" dirty="0" smtClean="0">
                <a:solidFill>
                  <a:srgbClr val="FF0000"/>
                </a:solidFill>
              </a:rPr>
              <a:t>output and sales</a:t>
            </a:r>
            <a:r>
              <a:rPr lang="en-US" sz="2800" b="1" dirty="0" smtClean="0">
                <a:solidFill>
                  <a:srgbClr val="FF0000"/>
                </a:solidFill>
              </a:rPr>
              <a:t>!</a:t>
            </a:r>
          </a:p>
          <a:p>
            <a:pPr marL="457200" indent="-457200" eaLnBrk="1" hangingPunct="1">
              <a:buFontTx/>
              <a:buAutoNum type="arabicPeriod"/>
            </a:pPr>
            <a:r>
              <a:rPr lang="en-US" sz="2800" dirty="0" smtClean="0"/>
              <a:t>Model capacity adjustments + continuous improvements</a:t>
            </a:r>
          </a:p>
          <a:p>
            <a:pPr marL="457200" indent="-457200" eaLnBrk="1" hangingPunct="1">
              <a:buFontTx/>
              <a:buAutoNum type="arabicPeriod"/>
            </a:pPr>
            <a:r>
              <a:rPr lang="en-US" sz="2800" dirty="0" smtClean="0"/>
              <a:t>Include plans or options for model changes and future new products</a:t>
            </a:r>
          </a:p>
          <a:p>
            <a:pPr marL="457200" indent="-457200" eaLnBrk="1" hangingPunct="1">
              <a:buFontTx/>
              <a:buAutoNum type="arabicPeriod"/>
            </a:pPr>
            <a:r>
              <a:rPr lang="en-US" sz="2800" dirty="0" smtClean="0"/>
              <a:t>Moving baseline: it is often easier to do two separate discounted cash flow analyses: 1. “do not invest” 2. “do invest” find NPV as their difference</a:t>
            </a:r>
          </a:p>
          <a:p>
            <a:pPr marL="457200" indent="-457200" eaLnBrk="1" hangingPunct="1">
              <a:buFontTx/>
              <a:buAutoNum type="arabicPeriod"/>
            </a:pPr>
            <a:r>
              <a:rPr lang="en-US" sz="2800" i="1" dirty="0" smtClean="0"/>
              <a:t>Capture risk</a:t>
            </a:r>
            <a:endParaRPr lang="en-US" sz="2800" dirty="0" smtClean="0"/>
          </a:p>
        </p:txBody>
      </p:sp>
    </p:spTree>
    <p:custDataLst>
      <p:tags r:id="rId1"/>
    </p:custData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smtClean="0"/>
              <a:t>Tools to Incorporate risk into analysis:</a:t>
            </a:r>
          </a:p>
        </p:txBody>
      </p:sp>
      <p:sp>
        <p:nvSpPr>
          <p:cNvPr id="229379" name="Rectangle 3"/>
          <p:cNvSpPr>
            <a:spLocks noGrp="1" noChangeArrowheads="1"/>
          </p:cNvSpPr>
          <p:nvPr>
            <p:ph idx="1"/>
          </p:nvPr>
        </p:nvSpPr>
        <p:spPr>
          <a:xfrm>
            <a:off x="144463" y="1035050"/>
            <a:ext cx="8999537" cy="5286375"/>
          </a:xfrm>
        </p:spPr>
        <p:txBody>
          <a:bodyPr/>
          <a:lstStyle/>
          <a:p>
            <a:pPr marL="457200" indent="-457200" eaLnBrk="1" hangingPunct="1">
              <a:buFont typeface="Wingdings" pitchFamily="2" charset="2"/>
              <a:buAutoNum type="arabicPeriod"/>
              <a:defRPr/>
            </a:pPr>
            <a:r>
              <a:rPr lang="en-US" sz="2400" dirty="0" smtClean="0"/>
              <a:t>Scenario Analysis (concurrent, discrete)</a:t>
            </a:r>
          </a:p>
          <a:p>
            <a:pPr marL="457200" indent="-457200" eaLnBrk="1" hangingPunct="1">
              <a:buFont typeface="Wingdings" pitchFamily="2" charset="2"/>
              <a:buAutoNum type="arabicPeriod"/>
              <a:defRPr/>
            </a:pPr>
            <a:r>
              <a:rPr lang="en-US" sz="2400" dirty="0" smtClean="0"/>
              <a:t>Decision Trees (sequential, discrete)</a:t>
            </a:r>
          </a:p>
          <a:p>
            <a:pPr marL="457200" indent="-457200" eaLnBrk="1" hangingPunct="1">
              <a:buFont typeface="Wingdings" pitchFamily="2" charset="2"/>
              <a:buAutoNum type="arabicPeriod"/>
              <a:defRPr/>
            </a:pPr>
            <a:r>
              <a:rPr lang="en-US" sz="2400" dirty="0" smtClean="0"/>
              <a:t>Simulation</a:t>
            </a:r>
          </a:p>
          <a:p>
            <a:pPr marL="457200" indent="-457200" eaLnBrk="1" hangingPunct="1">
              <a:buFont typeface="Wingdings" pitchFamily="2" charset="2"/>
              <a:buAutoNum type="arabicPeriod"/>
              <a:defRPr/>
            </a:pPr>
            <a:endParaRPr lang="en-US" sz="2400" dirty="0"/>
          </a:p>
          <a:p>
            <a:pPr marL="0" indent="0" eaLnBrk="1" hangingPunct="1">
              <a:buNone/>
              <a:defRPr/>
            </a:pPr>
            <a:endParaRPr lang="en-US" sz="2400" dirty="0"/>
          </a:p>
          <a:p>
            <a:pPr marL="0" indent="0" eaLnBrk="1" hangingPunct="1">
              <a:buNone/>
              <a:defRPr/>
            </a:pPr>
            <a:r>
              <a:rPr lang="en-US" sz="2400" dirty="0" smtClean="0"/>
              <a:t>Steps for Scenario Analysis:</a:t>
            </a:r>
          </a:p>
          <a:p>
            <a:pPr marL="457200" indent="-457200" eaLnBrk="1" hangingPunct="1">
              <a:buAutoNum type="arabicPeriod"/>
              <a:defRPr/>
            </a:pPr>
            <a:r>
              <a:rPr lang="en-US" sz="2400" dirty="0" smtClean="0"/>
              <a:t>Determine the factors you build around</a:t>
            </a:r>
          </a:p>
          <a:p>
            <a:pPr marL="457200" indent="-457200" eaLnBrk="1" hangingPunct="1">
              <a:buAutoNum type="arabicPeriod"/>
              <a:defRPr/>
            </a:pPr>
            <a:r>
              <a:rPr lang="en-US" sz="2400" dirty="0" smtClean="0"/>
              <a:t>Determine scenarios</a:t>
            </a:r>
          </a:p>
          <a:p>
            <a:pPr marL="457200" indent="-457200" eaLnBrk="1" hangingPunct="1">
              <a:buFont typeface="Wingdings" pitchFamily="2" charset="2"/>
              <a:buAutoNum type="arabicPeriod"/>
              <a:defRPr/>
            </a:pPr>
            <a:r>
              <a:rPr lang="en-US" sz="2400" dirty="0"/>
              <a:t>Assign </a:t>
            </a:r>
            <a:r>
              <a:rPr lang="en-US" sz="2400" dirty="0" smtClean="0"/>
              <a:t>probabilities</a:t>
            </a:r>
          </a:p>
          <a:p>
            <a:pPr marL="457200" indent="-457200" eaLnBrk="1" hangingPunct="1">
              <a:buAutoNum type="arabicPeriod"/>
              <a:defRPr/>
            </a:pPr>
            <a:r>
              <a:rPr lang="en-US" sz="2400" dirty="0" smtClean="0"/>
              <a:t>Estimate cash flow for each scenario</a:t>
            </a:r>
          </a:p>
          <a:p>
            <a:pPr marL="457200" indent="-457200" eaLnBrk="1" hangingPunct="1">
              <a:buAutoNum type="arabicPeriod"/>
              <a:defRPr/>
            </a:pPr>
            <a:r>
              <a:rPr lang="en-US" sz="2400" dirty="0" smtClean="0"/>
              <a:t>Compute Expected NPV</a:t>
            </a:r>
          </a:p>
          <a:p>
            <a:pPr marL="457200" indent="-457200" eaLnBrk="1" hangingPunct="1">
              <a:buAutoNum type="arabicPeriod"/>
              <a:defRPr/>
            </a:pPr>
            <a:endParaRPr lang="en-US" sz="2400" dirty="0" smtClean="0"/>
          </a:p>
          <a:p>
            <a:pPr marL="457200" indent="-457200" eaLnBrk="1" hangingPunct="1">
              <a:buAutoNum type="arabicPeriod"/>
              <a:defRPr/>
            </a:pPr>
            <a:endParaRPr lang="en-US" sz="2400" dirty="0" smtClean="0"/>
          </a:p>
          <a:p>
            <a:pPr marL="457200" indent="-457200" eaLnBrk="1" hangingPunct="1">
              <a:buFont typeface="Wingdings" pitchFamily="2" charset="2"/>
              <a:buAutoNum type="arabicPeriod"/>
              <a:defRPr/>
            </a:pPr>
            <a:endParaRPr lang="en-US" sz="2400" dirty="0" smtClean="0"/>
          </a:p>
        </p:txBody>
      </p:sp>
    </p:spTree>
    <p:custDataLst>
      <p:tags r:id="rId1"/>
    </p:custDataLst>
    <p:extLst>
      <p:ext uri="{BB962C8B-B14F-4D97-AF65-F5344CB8AC3E}">
        <p14:creationId xmlns:p14="http://schemas.microsoft.com/office/powerpoint/2010/main" val="11307470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9379">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9379">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9379">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9379">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9379">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937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Scenario Analysis</a:t>
            </a:r>
            <a:endParaRPr lang="en-US" dirty="0"/>
          </a:p>
        </p:txBody>
      </p:sp>
      <p:sp>
        <p:nvSpPr>
          <p:cNvPr id="5" name="Rectangle 62"/>
          <p:cNvSpPr>
            <a:spLocks noChangeArrowheads="1"/>
          </p:cNvSpPr>
          <p:nvPr/>
        </p:nvSpPr>
        <p:spPr bwMode="auto">
          <a:xfrm>
            <a:off x="1439863" y="2260600"/>
            <a:ext cx="5883275" cy="2497138"/>
          </a:xfrm>
          <a:prstGeom prst="rect">
            <a:avLst/>
          </a:prstGeom>
          <a:solidFill>
            <a:srgbClr val="EAEAE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eaLnBrk="1" hangingPunct="1">
              <a:defRPr/>
            </a:pPr>
            <a:endParaRPr lang="en-US" sz="1200">
              <a:solidFill>
                <a:srgbClr val="000000"/>
              </a:solidFill>
              <a:latin typeface="Arial"/>
              <a:cs typeface="Arial"/>
            </a:endParaRPr>
          </a:p>
        </p:txBody>
      </p:sp>
      <p:sp>
        <p:nvSpPr>
          <p:cNvPr id="6" name="Rectangle 5"/>
          <p:cNvSpPr>
            <a:spLocks noChangeArrowheads="1"/>
          </p:cNvSpPr>
          <p:nvPr/>
        </p:nvSpPr>
        <p:spPr bwMode="auto">
          <a:xfrm>
            <a:off x="1982788" y="3314700"/>
            <a:ext cx="411162" cy="501650"/>
          </a:xfrm>
          <a:prstGeom prst="rect">
            <a:avLst/>
          </a:prstGeom>
          <a:solidFill>
            <a:schemeClr val="accent2"/>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r>
              <a:rPr lang="en-US" i="1" dirty="0">
                <a:solidFill>
                  <a:schemeClr val="bg1"/>
                </a:solidFill>
                <a:latin typeface="Arial"/>
                <a:cs typeface="Arial"/>
              </a:rPr>
              <a:t>K</a:t>
            </a:r>
          </a:p>
        </p:txBody>
      </p:sp>
      <p:sp>
        <p:nvSpPr>
          <p:cNvPr id="7" name="Text Box 13"/>
          <p:cNvSpPr txBox="1">
            <a:spLocks noChangeArrowheads="1"/>
          </p:cNvSpPr>
          <p:nvPr/>
        </p:nvSpPr>
        <p:spPr bwMode="auto">
          <a:xfrm>
            <a:off x="1517650" y="4178300"/>
            <a:ext cx="1341438" cy="5222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sz="1400" b="1" dirty="0">
                <a:solidFill>
                  <a:schemeClr val="accent2"/>
                </a:solidFill>
                <a:latin typeface="Arial"/>
                <a:cs typeface="Arial"/>
              </a:rPr>
              <a:t>Decide</a:t>
            </a:r>
          </a:p>
          <a:p>
            <a:pPr algn="ctr">
              <a:defRPr/>
            </a:pPr>
            <a:r>
              <a:rPr lang="en-US" sz="1400" b="1" dirty="0">
                <a:solidFill>
                  <a:schemeClr val="accent2"/>
                </a:solidFill>
                <a:latin typeface="Arial"/>
                <a:cs typeface="Arial"/>
              </a:rPr>
              <a:t>Capacity Size</a:t>
            </a:r>
          </a:p>
        </p:txBody>
      </p:sp>
      <p:sp>
        <p:nvSpPr>
          <p:cNvPr id="8" name="Text Box 14"/>
          <p:cNvSpPr txBox="1">
            <a:spLocks noChangeArrowheads="1"/>
          </p:cNvSpPr>
          <p:nvPr/>
        </p:nvSpPr>
        <p:spPr bwMode="auto">
          <a:xfrm>
            <a:off x="6173788" y="2706688"/>
            <a:ext cx="636587" cy="3079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i="1" dirty="0">
                <a:solidFill>
                  <a:srgbClr val="000000"/>
                </a:solidFill>
                <a:latin typeface="Arial"/>
                <a:cs typeface="Arial"/>
              </a:rPr>
              <a:t>V</a:t>
            </a:r>
            <a:r>
              <a:rPr lang="en-US" sz="1400" baseline="-25000" dirty="0">
                <a:solidFill>
                  <a:srgbClr val="000000"/>
                </a:solidFill>
                <a:latin typeface="Arial"/>
                <a:cs typeface="Arial"/>
              </a:rPr>
              <a:t>1</a:t>
            </a:r>
            <a:r>
              <a:rPr lang="en-US" sz="1400" dirty="0">
                <a:solidFill>
                  <a:srgbClr val="000000"/>
                </a:solidFill>
                <a:latin typeface="Arial"/>
                <a:cs typeface="Arial"/>
              </a:rPr>
              <a:t>(</a:t>
            </a:r>
            <a:r>
              <a:rPr lang="en-US" sz="1400" i="1" dirty="0">
                <a:solidFill>
                  <a:srgbClr val="000000"/>
                </a:solidFill>
                <a:latin typeface="Arial"/>
                <a:cs typeface="Arial"/>
              </a:rPr>
              <a:t>K</a:t>
            </a:r>
            <a:r>
              <a:rPr lang="en-US" sz="1400" dirty="0">
                <a:solidFill>
                  <a:srgbClr val="000000"/>
                </a:solidFill>
                <a:latin typeface="Arial"/>
                <a:cs typeface="Arial"/>
              </a:rPr>
              <a:t>)</a:t>
            </a:r>
          </a:p>
        </p:txBody>
      </p:sp>
      <p:sp>
        <p:nvSpPr>
          <p:cNvPr id="9" name="Freeform 31"/>
          <p:cNvSpPr>
            <a:spLocks/>
          </p:cNvSpPr>
          <p:nvPr/>
        </p:nvSpPr>
        <p:spPr bwMode="auto">
          <a:xfrm>
            <a:off x="4083050" y="2852738"/>
            <a:ext cx="1649413" cy="647700"/>
          </a:xfrm>
          <a:custGeom>
            <a:avLst/>
            <a:gdLst>
              <a:gd name="T0" fmla="*/ 0 w 1937"/>
              <a:gd name="T1" fmla="*/ 408 h 408"/>
              <a:gd name="T2" fmla="*/ 209 w 1937"/>
              <a:gd name="T3" fmla="*/ 0 h 408"/>
              <a:gd name="T4" fmla="*/ 1937 w 1937"/>
              <a:gd name="T5" fmla="*/ 0 h 408"/>
            </a:gdLst>
            <a:ahLst/>
            <a:cxnLst>
              <a:cxn ang="0">
                <a:pos x="T0" y="T1"/>
              </a:cxn>
              <a:cxn ang="0">
                <a:pos x="T2" y="T3"/>
              </a:cxn>
              <a:cxn ang="0">
                <a:pos x="T4" y="T5"/>
              </a:cxn>
            </a:cxnLst>
            <a:rect l="0" t="0" r="r" b="b"/>
            <a:pathLst>
              <a:path w="1937" h="408">
                <a:moveTo>
                  <a:pt x="0" y="408"/>
                </a:moveTo>
                <a:lnTo>
                  <a:pt x="209" y="0"/>
                </a:lnTo>
                <a:lnTo>
                  <a:pt x="1937" y="0"/>
                </a:lnTo>
              </a:path>
            </a:pathLst>
          </a:cu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endParaRPr lang="en-US" sz="1200">
              <a:solidFill>
                <a:srgbClr val="000000"/>
              </a:solidFill>
              <a:latin typeface="Arial"/>
              <a:cs typeface="Arial"/>
            </a:endParaRPr>
          </a:p>
        </p:txBody>
      </p:sp>
      <p:sp>
        <p:nvSpPr>
          <p:cNvPr id="10" name="Text Box 35"/>
          <p:cNvSpPr txBox="1">
            <a:spLocks noChangeArrowheads="1"/>
          </p:cNvSpPr>
          <p:nvPr/>
        </p:nvSpPr>
        <p:spPr bwMode="auto">
          <a:xfrm>
            <a:off x="4656138" y="2555875"/>
            <a:ext cx="365125" cy="3079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r">
              <a:defRPr/>
            </a:pPr>
            <a:r>
              <a:rPr lang="en-US" sz="1400" i="1" dirty="0">
                <a:solidFill>
                  <a:srgbClr val="000000"/>
                </a:solidFill>
                <a:latin typeface="Arial"/>
                <a:cs typeface="Arial"/>
              </a:rPr>
              <a:t>p</a:t>
            </a:r>
            <a:r>
              <a:rPr lang="en-US" sz="1400" baseline="-25000" dirty="0">
                <a:solidFill>
                  <a:srgbClr val="000000"/>
                </a:solidFill>
                <a:latin typeface="Arial"/>
                <a:cs typeface="Arial"/>
              </a:rPr>
              <a:t>1</a:t>
            </a:r>
          </a:p>
        </p:txBody>
      </p:sp>
      <p:sp>
        <p:nvSpPr>
          <p:cNvPr id="11" name="Freeform 38"/>
          <p:cNvSpPr>
            <a:spLocks/>
          </p:cNvSpPr>
          <p:nvPr/>
        </p:nvSpPr>
        <p:spPr bwMode="auto">
          <a:xfrm>
            <a:off x="4083050" y="3587750"/>
            <a:ext cx="1614488" cy="647700"/>
          </a:xfrm>
          <a:custGeom>
            <a:avLst/>
            <a:gdLst>
              <a:gd name="T0" fmla="*/ 0 w 1937"/>
              <a:gd name="T1" fmla="*/ 0 h 408"/>
              <a:gd name="T2" fmla="*/ 209 w 1937"/>
              <a:gd name="T3" fmla="*/ 408 h 408"/>
              <a:gd name="T4" fmla="*/ 1937 w 1937"/>
              <a:gd name="T5" fmla="*/ 408 h 408"/>
            </a:gdLst>
            <a:ahLst/>
            <a:cxnLst>
              <a:cxn ang="0">
                <a:pos x="T0" y="T1"/>
              </a:cxn>
              <a:cxn ang="0">
                <a:pos x="T2" y="T3"/>
              </a:cxn>
              <a:cxn ang="0">
                <a:pos x="T4" y="T5"/>
              </a:cxn>
            </a:cxnLst>
            <a:rect l="0" t="0" r="r" b="b"/>
            <a:pathLst>
              <a:path w="1937" h="408">
                <a:moveTo>
                  <a:pt x="0" y="0"/>
                </a:moveTo>
                <a:lnTo>
                  <a:pt x="209" y="408"/>
                </a:lnTo>
                <a:lnTo>
                  <a:pt x="1937" y="408"/>
                </a:lnTo>
              </a:path>
            </a:pathLst>
          </a:cu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endParaRPr lang="en-US" sz="1200">
              <a:solidFill>
                <a:srgbClr val="000000"/>
              </a:solidFill>
              <a:latin typeface="Arial"/>
              <a:cs typeface="Arial"/>
            </a:endParaRPr>
          </a:p>
        </p:txBody>
      </p:sp>
      <p:sp>
        <p:nvSpPr>
          <p:cNvPr id="12" name="Text Box 39"/>
          <p:cNvSpPr txBox="1">
            <a:spLocks noChangeArrowheads="1"/>
          </p:cNvSpPr>
          <p:nvPr/>
        </p:nvSpPr>
        <p:spPr bwMode="auto">
          <a:xfrm>
            <a:off x="5770563" y="2222500"/>
            <a:ext cx="1441450" cy="2778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b="1" dirty="0">
                <a:solidFill>
                  <a:srgbClr val="000000"/>
                </a:solidFill>
                <a:latin typeface="Arial"/>
                <a:cs typeface="Arial"/>
              </a:rPr>
              <a:t>Contingent Value</a:t>
            </a:r>
            <a:endParaRPr lang="en-US" sz="1200" b="1" dirty="0">
              <a:solidFill>
                <a:srgbClr val="FF0000"/>
              </a:solidFill>
              <a:latin typeface="Arial"/>
              <a:cs typeface="Arial"/>
            </a:endParaRPr>
          </a:p>
        </p:txBody>
      </p:sp>
      <p:sp>
        <p:nvSpPr>
          <p:cNvPr id="13" name="Oval 7"/>
          <p:cNvSpPr>
            <a:spLocks noChangeArrowheads="1"/>
          </p:cNvSpPr>
          <p:nvPr/>
        </p:nvSpPr>
        <p:spPr bwMode="auto">
          <a:xfrm>
            <a:off x="3640138" y="3314700"/>
            <a:ext cx="515937" cy="517525"/>
          </a:xfrm>
          <a:prstGeom prst="ellipse">
            <a:avLst/>
          </a:prstGeom>
          <a:solidFill>
            <a:srgbClr val="0000FF"/>
          </a:solidFill>
          <a:ln w="9525">
            <a:solidFill>
              <a:schemeClr val="tx1"/>
            </a:solidFill>
            <a:round/>
            <a:headEnd/>
            <a:tailEnd/>
          </a:ln>
        </p:spPr>
        <p:txBody>
          <a:bodyPr wrap="none" anchor="ctr"/>
          <a:lstStyle/>
          <a:p>
            <a:pPr eaLnBrk="1" hangingPunct="1"/>
            <a:r>
              <a:rPr lang="en-US">
                <a:solidFill>
                  <a:schemeClr val="bg1"/>
                </a:solidFill>
                <a:latin typeface="Arial" charset="0"/>
                <a:cs typeface="Arial" charset="0"/>
              </a:rPr>
              <a:t>X</a:t>
            </a:r>
          </a:p>
        </p:txBody>
      </p:sp>
      <p:cxnSp>
        <p:nvCxnSpPr>
          <p:cNvPr id="14" name="Straight Connector 13"/>
          <p:cNvCxnSpPr>
            <a:stCxn id="6" idx="3"/>
            <a:endCxn id="13" idx="2"/>
          </p:cNvCxnSpPr>
          <p:nvPr/>
        </p:nvCxnSpPr>
        <p:spPr bwMode="auto">
          <a:xfrm>
            <a:off x="2393950" y="3565525"/>
            <a:ext cx="1246188" cy="7938"/>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sp>
        <p:nvSpPr>
          <p:cNvPr id="15" name="Text Box 13"/>
          <p:cNvSpPr txBox="1">
            <a:spLocks noChangeArrowheads="1"/>
          </p:cNvSpPr>
          <p:nvPr/>
        </p:nvSpPr>
        <p:spPr bwMode="auto">
          <a:xfrm>
            <a:off x="3402013" y="4178300"/>
            <a:ext cx="992187" cy="5222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sz="1400" b="1" dirty="0">
                <a:solidFill>
                  <a:schemeClr val="accent2"/>
                </a:solidFill>
                <a:latin typeface="Arial"/>
                <a:cs typeface="Arial"/>
              </a:rPr>
              <a:t>Observe</a:t>
            </a:r>
          </a:p>
          <a:p>
            <a:pPr algn="ctr">
              <a:defRPr/>
            </a:pPr>
            <a:r>
              <a:rPr lang="en-US" sz="1400" b="1" dirty="0">
                <a:solidFill>
                  <a:schemeClr val="accent2"/>
                </a:solidFill>
                <a:latin typeface="Arial"/>
                <a:cs typeface="Arial"/>
              </a:rPr>
              <a:t>Unknown</a:t>
            </a:r>
          </a:p>
        </p:txBody>
      </p:sp>
      <p:sp>
        <p:nvSpPr>
          <p:cNvPr id="16" name="Text Box 39"/>
          <p:cNvSpPr txBox="1">
            <a:spLocks noChangeArrowheads="1"/>
          </p:cNvSpPr>
          <p:nvPr/>
        </p:nvSpPr>
        <p:spPr bwMode="auto">
          <a:xfrm>
            <a:off x="4348163" y="2222500"/>
            <a:ext cx="981075" cy="2778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b="1" dirty="0">
                <a:solidFill>
                  <a:srgbClr val="000000"/>
                </a:solidFill>
                <a:latin typeface="Arial"/>
                <a:cs typeface="Arial"/>
              </a:rPr>
              <a:t>Probability</a:t>
            </a:r>
            <a:endParaRPr lang="en-US" sz="1200" b="1" dirty="0">
              <a:solidFill>
                <a:srgbClr val="FF0000"/>
              </a:solidFill>
              <a:latin typeface="Arial"/>
              <a:cs typeface="Arial"/>
            </a:endParaRPr>
          </a:p>
        </p:txBody>
      </p:sp>
      <p:cxnSp>
        <p:nvCxnSpPr>
          <p:cNvPr id="17" name="Straight Connector 16"/>
          <p:cNvCxnSpPr>
            <a:stCxn id="13" idx="6"/>
          </p:cNvCxnSpPr>
          <p:nvPr/>
        </p:nvCxnSpPr>
        <p:spPr bwMode="auto">
          <a:xfrm flipV="1">
            <a:off x="4156075" y="3573463"/>
            <a:ext cx="163512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sp>
        <p:nvSpPr>
          <p:cNvPr id="18" name="Text Box 14"/>
          <p:cNvSpPr txBox="1">
            <a:spLocks noChangeArrowheads="1"/>
          </p:cNvSpPr>
          <p:nvPr/>
        </p:nvSpPr>
        <p:spPr bwMode="auto">
          <a:xfrm>
            <a:off x="6178550" y="3349625"/>
            <a:ext cx="625475" cy="3079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i="1" dirty="0">
                <a:solidFill>
                  <a:srgbClr val="000000"/>
                </a:solidFill>
                <a:latin typeface="Arial"/>
                <a:cs typeface="Arial"/>
              </a:rPr>
              <a:t>V</a:t>
            </a:r>
            <a:r>
              <a:rPr lang="en-US" sz="1400" baseline="-25000" dirty="0">
                <a:solidFill>
                  <a:srgbClr val="000000"/>
                </a:solidFill>
                <a:latin typeface="Arial"/>
                <a:cs typeface="Arial"/>
              </a:rPr>
              <a:t>2</a:t>
            </a:r>
            <a:r>
              <a:rPr lang="en-US" sz="1400" dirty="0">
                <a:solidFill>
                  <a:srgbClr val="000000"/>
                </a:solidFill>
                <a:latin typeface="Arial"/>
                <a:cs typeface="Arial"/>
              </a:rPr>
              <a:t>(</a:t>
            </a:r>
            <a:r>
              <a:rPr lang="en-US" sz="1400" i="1" dirty="0">
                <a:solidFill>
                  <a:srgbClr val="000000"/>
                </a:solidFill>
                <a:latin typeface="Arial"/>
                <a:cs typeface="Arial"/>
              </a:rPr>
              <a:t>K</a:t>
            </a:r>
            <a:r>
              <a:rPr lang="en-US" sz="1400" dirty="0">
                <a:solidFill>
                  <a:srgbClr val="000000"/>
                </a:solidFill>
                <a:latin typeface="Arial"/>
                <a:cs typeface="Arial"/>
              </a:rPr>
              <a:t>)</a:t>
            </a:r>
          </a:p>
        </p:txBody>
      </p:sp>
      <p:sp>
        <p:nvSpPr>
          <p:cNvPr id="19" name="Text Box 35"/>
          <p:cNvSpPr txBox="1">
            <a:spLocks noChangeArrowheads="1"/>
          </p:cNvSpPr>
          <p:nvPr/>
        </p:nvSpPr>
        <p:spPr bwMode="auto">
          <a:xfrm>
            <a:off x="4656138" y="3190875"/>
            <a:ext cx="365125" cy="3079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r">
              <a:defRPr/>
            </a:pPr>
            <a:r>
              <a:rPr lang="en-US" sz="1400" i="1" dirty="0">
                <a:solidFill>
                  <a:srgbClr val="000000"/>
                </a:solidFill>
                <a:latin typeface="Arial"/>
                <a:cs typeface="Arial"/>
              </a:rPr>
              <a:t>p</a:t>
            </a:r>
            <a:r>
              <a:rPr lang="en-US" sz="1400" baseline="-25000" dirty="0">
                <a:solidFill>
                  <a:srgbClr val="000000"/>
                </a:solidFill>
                <a:latin typeface="Arial"/>
                <a:cs typeface="Arial"/>
              </a:rPr>
              <a:t>2</a:t>
            </a:r>
          </a:p>
        </p:txBody>
      </p:sp>
      <p:sp>
        <p:nvSpPr>
          <p:cNvPr id="20" name="Text Box 14"/>
          <p:cNvSpPr txBox="1">
            <a:spLocks noChangeArrowheads="1"/>
          </p:cNvSpPr>
          <p:nvPr/>
        </p:nvSpPr>
        <p:spPr bwMode="auto">
          <a:xfrm>
            <a:off x="6178550" y="4086225"/>
            <a:ext cx="625475" cy="3079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i="1" dirty="0">
                <a:solidFill>
                  <a:srgbClr val="000000"/>
                </a:solidFill>
                <a:latin typeface="Arial"/>
                <a:cs typeface="Arial"/>
              </a:rPr>
              <a:t>V</a:t>
            </a:r>
            <a:r>
              <a:rPr lang="en-US" sz="1400" baseline="-25000" dirty="0">
                <a:solidFill>
                  <a:srgbClr val="000000"/>
                </a:solidFill>
                <a:latin typeface="Arial"/>
                <a:cs typeface="Arial"/>
              </a:rPr>
              <a:t>3</a:t>
            </a:r>
            <a:r>
              <a:rPr lang="en-US" sz="1400" dirty="0">
                <a:solidFill>
                  <a:srgbClr val="000000"/>
                </a:solidFill>
                <a:latin typeface="Arial"/>
                <a:cs typeface="Arial"/>
              </a:rPr>
              <a:t>(</a:t>
            </a:r>
            <a:r>
              <a:rPr lang="en-US" sz="1400" i="1" dirty="0">
                <a:solidFill>
                  <a:srgbClr val="000000"/>
                </a:solidFill>
                <a:latin typeface="Arial"/>
                <a:cs typeface="Arial"/>
              </a:rPr>
              <a:t>K</a:t>
            </a:r>
            <a:r>
              <a:rPr lang="en-US" sz="1400" dirty="0">
                <a:solidFill>
                  <a:srgbClr val="000000"/>
                </a:solidFill>
                <a:latin typeface="Arial"/>
                <a:cs typeface="Arial"/>
              </a:rPr>
              <a:t>)</a:t>
            </a:r>
          </a:p>
        </p:txBody>
      </p:sp>
      <p:sp>
        <p:nvSpPr>
          <p:cNvPr id="21" name="Text Box 35"/>
          <p:cNvSpPr txBox="1">
            <a:spLocks noChangeArrowheads="1"/>
          </p:cNvSpPr>
          <p:nvPr/>
        </p:nvSpPr>
        <p:spPr bwMode="auto">
          <a:xfrm>
            <a:off x="4656138" y="3927475"/>
            <a:ext cx="365125" cy="3079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r">
              <a:defRPr/>
            </a:pPr>
            <a:r>
              <a:rPr lang="en-US" sz="1400" i="1" dirty="0">
                <a:solidFill>
                  <a:srgbClr val="000000"/>
                </a:solidFill>
                <a:latin typeface="Arial"/>
                <a:cs typeface="Arial"/>
              </a:rPr>
              <a:t>p</a:t>
            </a:r>
            <a:r>
              <a:rPr lang="en-US" sz="1400" baseline="-25000" dirty="0">
                <a:solidFill>
                  <a:srgbClr val="000000"/>
                </a:solidFill>
                <a:latin typeface="Arial"/>
                <a:cs typeface="Arial"/>
              </a:rPr>
              <a:t>3</a:t>
            </a:r>
          </a:p>
        </p:txBody>
      </p:sp>
    </p:spTree>
    <p:extLst>
      <p:ext uri="{BB962C8B-B14F-4D97-AF65-F5344CB8AC3E}">
        <p14:creationId xmlns:p14="http://schemas.microsoft.com/office/powerpoint/2010/main" val="35135507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Marginal Analysis and Newsvendor Solution</a:t>
            </a:r>
            <a:endParaRPr lang="en-US" dirty="0"/>
          </a:p>
        </p:txBody>
      </p:sp>
      <p:pic>
        <p:nvPicPr>
          <p:cNvPr id="3" name="Picture 2"/>
          <p:cNvPicPr>
            <a:picLocks noChangeAspect="1"/>
          </p:cNvPicPr>
          <p:nvPr/>
        </p:nvPicPr>
        <p:blipFill>
          <a:blip r:embed="rId2"/>
          <a:stretch>
            <a:fillRect/>
          </a:stretch>
        </p:blipFill>
        <p:spPr>
          <a:xfrm>
            <a:off x="0" y="1727200"/>
            <a:ext cx="9144000" cy="1144522"/>
          </a:xfrm>
          <a:prstGeom prst="rect">
            <a:avLst/>
          </a:prstGeom>
        </p:spPr>
      </p:pic>
    </p:spTree>
    <p:extLst>
      <p:ext uri="{BB962C8B-B14F-4D97-AF65-F5344CB8AC3E}">
        <p14:creationId xmlns:p14="http://schemas.microsoft.com/office/powerpoint/2010/main" val="35228113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dirty="0" smtClean="0"/>
              <a:t>Capacity Strategy: Sizing</a:t>
            </a:r>
            <a:br>
              <a:rPr lang="en-US" dirty="0" smtClean="0"/>
            </a:br>
            <a:r>
              <a:rPr lang="en-US" dirty="0" smtClean="0"/>
              <a:t>	Summary</a:t>
            </a:r>
          </a:p>
        </p:txBody>
      </p:sp>
      <p:sp>
        <p:nvSpPr>
          <p:cNvPr id="43011" name="Rectangle 3"/>
          <p:cNvSpPr>
            <a:spLocks noGrp="1" noChangeArrowheads="1"/>
          </p:cNvSpPr>
          <p:nvPr>
            <p:ph idx="1"/>
          </p:nvPr>
        </p:nvSpPr>
        <p:spPr/>
        <p:txBody>
          <a:bodyPr/>
          <a:lstStyle/>
          <a:p>
            <a:r>
              <a:rPr lang="en-US" dirty="0" smtClean="0"/>
              <a:t>The concept of a capacity strategy</a:t>
            </a:r>
          </a:p>
          <a:p>
            <a:pPr lvl="1"/>
            <a:r>
              <a:rPr lang="en-US" dirty="0" smtClean="0"/>
              <a:t>Long range plan of capacity sizing/adjustment over time with decisions on capacity type/technology and location</a:t>
            </a:r>
          </a:p>
          <a:p>
            <a:r>
              <a:rPr lang="en-US" dirty="0" smtClean="0"/>
              <a:t>Many factors to include.  Special attention must be devoted to the role of uncertainty and risk</a:t>
            </a:r>
          </a:p>
          <a:p>
            <a:r>
              <a:rPr lang="en-US" dirty="0" smtClean="0"/>
              <a:t>Tools to include risk:</a:t>
            </a:r>
          </a:p>
          <a:p>
            <a:pPr marL="857250" lvl="1" indent="-457200" eaLnBrk="1" hangingPunct="1">
              <a:defRPr/>
            </a:pPr>
            <a:r>
              <a:rPr lang="en-US" dirty="0" smtClean="0"/>
              <a:t>Scenario Analysis (concurrent, discrete)</a:t>
            </a:r>
          </a:p>
          <a:p>
            <a:pPr marL="857250" lvl="1" indent="-457200" eaLnBrk="1" hangingPunct="1">
              <a:defRPr/>
            </a:pPr>
            <a:r>
              <a:rPr lang="en-US" dirty="0" smtClean="0"/>
              <a:t>Decision Trees (sequential, discrete)</a:t>
            </a:r>
          </a:p>
          <a:p>
            <a:pPr marL="857250" lvl="1" indent="-457200" eaLnBrk="1" hangingPunct="1">
              <a:defRPr/>
            </a:pPr>
            <a:r>
              <a:rPr lang="en-US" dirty="0" smtClean="0"/>
              <a:t>Simulation</a:t>
            </a:r>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smtClean="0"/>
              <a:t>Risk Management and Operational Hedging</a:t>
            </a:r>
          </a:p>
        </p:txBody>
      </p:sp>
      <p:sp>
        <p:nvSpPr>
          <p:cNvPr id="24579" name="Rectangle 5"/>
          <p:cNvSpPr>
            <a:spLocks noGrp="1" noChangeArrowheads="1"/>
          </p:cNvSpPr>
          <p:nvPr>
            <p:ph idx="1"/>
          </p:nvPr>
        </p:nvSpPr>
        <p:spPr/>
        <p:txBody>
          <a:bodyPr/>
          <a:lstStyle/>
          <a:p>
            <a:r>
              <a:rPr lang="en-US" dirty="0" smtClean="0"/>
              <a:t>What is risk?  			</a:t>
            </a:r>
            <a:r>
              <a:rPr lang="en-US" i="1" dirty="0" smtClean="0"/>
              <a:t>Likelihood  </a:t>
            </a:r>
            <a:r>
              <a:rPr lang="en-US" dirty="0" smtClean="0">
                <a:latin typeface="Arial" pitchFamily="34" charset="0"/>
                <a:cs typeface="Arial" pitchFamily="34" charset="0"/>
              </a:rPr>
              <a:t>x</a:t>
            </a:r>
            <a:r>
              <a:rPr lang="en-US" dirty="0" smtClean="0"/>
              <a:t> </a:t>
            </a:r>
            <a:r>
              <a:rPr lang="en-US" i="1" dirty="0" smtClean="0"/>
              <a:t>Consequences</a:t>
            </a:r>
            <a:endParaRPr lang="en-US" dirty="0" smtClean="0"/>
          </a:p>
          <a:p>
            <a:pPr lvl="1"/>
            <a:r>
              <a:rPr lang="en-US" dirty="0" smtClean="0"/>
              <a:t>undesirable consequences of uncertainty</a:t>
            </a:r>
          </a:p>
          <a:p>
            <a:pPr lvl="1"/>
            <a:r>
              <a:rPr lang="en-US" dirty="0" smtClean="0"/>
              <a:t>Variance</a:t>
            </a:r>
          </a:p>
          <a:p>
            <a:pPr lvl="1"/>
            <a:r>
              <a:rPr lang="en-US" dirty="0" smtClean="0"/>
              <a:t>Two types of risk:</a:t>
            </a:r>
          </a:p>
          <a:p>
            <a:pPr lvl="2"/>
            <a:r>
              <a:rPr lang="en-US" dirty="0" smtClean="0"/>
              <a:t>Operational risk</a:t>
            </a:r>
          </a:p>
          <a:p>
            <a:pPr lvl="3"/>
            <a:r>
              <a:rPr lang="en-US" dirty="0" smtClean="0"/>
              <a:t>the threat that a resource, process, or system will fail to perform as intended</a:t>
            </a:r>
          </a:p>
          <a:p>
            <a:pPr lvl="3"/>
            <a:r>
              <a:rPr lang="en-US" dirty="0" smtClean="0"/>
              <a:t>the risk of a mismatch between supply and demand, which reduces expected profit flows</a:t>
            </a:r>
          </a:p>
          <a:p>
            <a:pPr lvl="2"/>
            <a:r>
              <a:rPr lang="en-US" dirty="0" smtClean="0"/>
              <a:t>Financial risk is about the undesirable variability of realized profit flows</a:t>
            </a:r>
          </a:p>
          <a:p>
            <a:pPr lvl="2"/>
            <a:endParaRPr lang="en-US" dirty="0" smtClean="0"/>
          </a:p>
          <a:p>
            <a:r>
              <a:rPr lang="en-US" dirty="0" smtClean="0"/>
              <a:t>What is risk management?	</a:t>
            </a:r>
            <a:r>
              <a:rPr lang="en-US" i="1" dirty="0" smtClean="0"/>
              <a:t>Control likelihood or consequences</a:t>
            </a:r>
            <a:endParaRPr lang="en-US" dirty="0" smtClean="0"/>
          </a:p>
          <a:p>
            <a:endParaRPr lang="en-US" dirty="0" smtClean="0"/>
          </a:p>
          <a:p>
            <a:r>
              <a:rPr lang="en-US" dirty="0" smtClean="0"/>
              <a:t>Hedging means mitigating these risks:</a:t>
            </a:r>
          </a:p>
          <a:p>
            <a:pPr lvl="1"/>
            <a:r>
              <a:rPr lang="en-US" dirty="0" smtClean="0"/>
              <a:t>Operational hedging are constructions in the operating system to reduce operational risks that may increase expected profits as well as reduce its variance</a:t>
            </a:r>
          </a:p>
          <a:p>
            <a:pPr lvl="1"/>
            <a:r>
              <a:rPr lang="en-US" dirty="0" smtClean="0"/>
              <a:t>Financial hedging are constructions with financial instruments to reduce the variance of profits</a:t>
            </a:r>
          </a:p>
        </p:txBody>
      </p:sp>
    </p:spTree>
    <p:custDataLst>
      <p:tags r:id="rId1"/>
    </p:custData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Cost-Variety Scaling: Changeovers</a:t>
            </a:r>
            <a:endParaRPr lang="en-US" dirty="0"/>
          </a:p>
        </p:txBody>
      </p:sp>
      <p:sp>
        <p:nvSpPr>
          <p:cNvPr id="3" name="Content Placeholder 2"/>
          <p:cNvSpPr>
            <a:spLocks noGrp="1"/>
          </p:cNvSpPr>
          <p:nvPr>
            <p:ph idx="1"/>
          </p:nvPr>
        </p:nvSpPr>
        <p:spPr/>
        <p:txBody>
          <a:bodyPr/>
          <a:lstStyle/>
          <a:p>
            <a:r>
              <a:rPr lang="en-US" dirty="0" smtClean="0"/>
              <a:t>Changeovers: ACC: 16.8 days or 4.8%; DJC: 7 days or 2.0%.  </a:t>
            </a:r>
            <a:r>
              <a:rPr lang="en-US" i="1" dirty="0" smtClean="0"/>
              <a:t>Is all of this difference due to strategy?</a:t>
            </a:r>
            <a:endParaRPr lang="en-US" dirty="0" smtClean="0"/>
          </a:p>
          <a:p>
            <a:r>
              <a:rPr lang="en-US" dirty="0" smtClean="0"/>
              <a:t>If ACC could adopt DJC’s smart changeover capabilities, how much changeover time would it save (= OE)?  What would DJCs changeover time be if it were to execute ACC’s position (= </a:t>
            </a:r>
            <a:r>
              <a:rPr lang="en-US" dirty="0" err="1" smtClean="0"/>
              <a:t>strat</a:t>
            </a:r>
            <a:r>
              <a:rPr lang="en-US" dirty="0" smtClean="0"/>
              <a:t>)</a:t>
            </a:r>
            <a:r>
              <a:rPr lang="en-US" i="1" dirty="0" smtClean="0"/>
              <a:t>?</a:t>
            </a:r>
          </a:p>
          <a:p>
            <a:pPr lvl="1"/>
            <a:r>
              <a:rPr lang="en-US" dirty="0" smtClean="0"/>
              <a:t>Increase #SKUs  </a:t>
            </a:r>
            <a:r>
              <a:rPr lang="en-US" i="1" dirty="0" smtClean="0">
                <a:solidFill>
                  <a:srgbClr val="FF0000"/>
                </a:solidFill>
              </a:rPr>
              <a:t>N</a:t>
            </a:r>
            <a:r>
              <a:rPr lang="en-US" dirty="0" smtClean="0"/>
              <a:t> from 640 to 4500 while reducing total annual throughput rate </a:t>
            </a:r>
            <a:r>
              <a:rPr lang="en-US" i="1" dirty="0" smtClean="0">
                <a:solidFill>
                  <a:srgbClr val="FF0000"/>
                </a:solidFill>
              </a:rPr>
              <a:t>R</a:t>
            </a:r>
            <a:r>
              <a:rPr lang="en-US" dirty="0" smtClean="0"/>
              <a:t> from 700m to 420m</a:t>
            </a:r>
          </a:p>
          <a:p>
            <a:pPr lvl="1"/>
            <a:r>
              <a:rPr lang="en-US" dirty="0" smtClean="0"/>
              <a:t>Recall EOQ: </a:t>
            </a:r>
          </a:p>
          <a:p>
            <a:pPr lvl="2"/>
            <a:r>
              <a:rPr lang="en-US" dirty="0" smtClean="0"/>
              <a:t>throughput per SKU = R/N </a:t>
            </a:r>
          </a:p>
          <a:p>
            <a:pPr lvl="2"/>
            <a:r>
              <a:rPr lang="en-US" dirty="0" smtClean="0"/>
              <a:t>Q = </a:t>
            </a:r>
            <a:r>
              <a:rPr lang="en-US" dirty="0" err="1" smtClean="0"/>
              <a:t>sqrt</a:t>
            </a:r>
            <a:r>
              <a:rPr lang="en-US" dirty="0" smtClean="0"/>
              <a:t>(2*(R/N)*S/H) </a:t>
            </a:r>
          </a:p>
          <a:p>
            <a:pPr lvl="2"/>
            <a:r>
              <a:rPr lang="en-US" dirty="0" smtClean="0"/>
              <a:t># changeovers per SKU per year (R/N)/Q =  </a:t>
            </a:r>
            <a:r>
              <a:rPr lang="en-US" dirty="0" err="1" smtClean="0"/>
              <a:t>sqrt</a:t>
            </a:r>
            <a:r>
              <a:rPr lang="en-US" dirty="0" smtClean="0"/>
              <a:t>(RH/2SN) </a:t>
            </a:r>
          </a:p>
          <a:p>
            <a:pPr lvl="2"/>
            <a:r>
              <a:rPr lang="en-US" dirty="0" smtClean="0"/>
              <a:t>Thus, total # changeovers per year = </a:t>
            </a:r>
            <a:r>
              <a:rPr lang="en-US" dirty="0" err="1" smtClean="0"/>
              <a:t>sqrt</a:t>
            </a:r>
            <a:r>
              <a:rPr lang="en-US" dirty="0" smtClean="0"/>
              <a:t>(RHN/2S) is proportional to </a:t>
            </a:r>
            <a:r>
              <a:rPr lang="en-US" dirty="0" err="1" smtClean="0"/>
              <a:t>sqrt</a:t>
            </a:r>
            <a:r>
              <a:rPr lang="en-US" dirty="0" smtClean="0"/>
              <a:t>(RN)</a:t>
            </a:r>
          </a:p>
          <a:p>
            <a:pPr lvl="1"/>
            <a:r>
              <a:rPr lang="en-US" dirty="0" smtClean="0"/>
              <a:t>Thus, if DJC were to execute ACCs position--match # SKUs (increases by factor 7.03) and volume (decreases by factor 0.60)--then DJCs change-</a:t>
            </a:r>
            <a:r>
              <a:rPr lang="en-US" dirty="0" err="1" smtClean="0"/>
              <a:t>overs</a:t>
            </a:r>
            <a:r>
              <a:rPr lang="en-US" dirty="0" smtClean="0"/>
              <a:t> would increase by factor </a:t>
            </a:r>
            <a:r>
              <a:rPr lang="en-US" dirty="0" err="1" smtClean="0"/>
              <a:t>sqrt</a:t>
            </a:r>
            <a:r>
              <a:rPr lang="en-US" dirty="0" smtClean="0"/>
              <a:t>(7.03 x 0.6) = 2.05 </a:t>
            </a:r>
          </a:p>
          <a:p>
            <a:pPr lvl="1"/>
            <a:r>
              <a:rPr lang="en-US" dirty="0" smtClean="0"/>
              <a:t>So, DJC’s total changeover time goes from (days) 7 to 14.4 = due to strategy</a:t>
            </a:r>
          </a:p>
          <a:p>
            <a:pPr lvl="2">
              <a:buFont typeface="Wingdings" pitchFamily="2" charset="2"/>
              <a:buChar char="Ø"/>
            </a:pPr>
            <a:r>
              <a:rPr lang="en-US" dirty="0" smtClean="0"/>
              <a:t>ACC would save 16.8 – 14.4 = 2.4 days = due to OE</a:t>
            </a:r>
            <a:endParaRPr lang="en-US" dirty="0"/>
          </a:p>
        </p:txBody>
      </p:sp>
    </p:spTree>
    <p:extLst>
      <p:ext uri="{BB962C8B-B14F-4D97-AF65-F5344CB8AC3E}">
        <p14:creationId xmlns:p14="http://schemas.microsoft.com/office/powerpoint/2010/main" val="13816550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title"/>
          </p:nvPr>
        </p:nvSpPr>
        <p:spPr/>
        <p:txBody>
          <a:bodyPr/>
          <a:lstStyle/>
          <a:p>
            <a:pPr eaLnBrk="1" hangingPunct="1"/>
            <a:r>
              <a:rPr lang="en-US" smtClean="0"/>
              <a:t>Capacity as a Real Option: Value and Volatility</a:t>
            </a:r>
          </a:p>
        </p:txBody>
      </p:sp>
      <p:sp>
        <p:nvSpPr>
          <p:cNvPr id="19459" name="Rectangle 4"/>
          <p:cNvSpPr>
            <a:spLocks noGrp="1" noChangeArrowheads="1"/>
          </p:cNvSpPr>
          <p:nvPr>
            <p:ph idx="1"/>
          </p:nvPr>
        </p:nvSpPr>
        <p:spPr>
          <a:xfrm>
            <a:off x="455613" y="5160963"/>
            <a:ext cx="8229600" cy="1417637"/>
          </a:xfrm>
        </p:spPr>
        <p:txBody>
          <a:bodyPr/>
          <a:lstStyle/>
          <a:p>
            <a:pPr eaLnBrk="1" hangingPunct="1"/>
            <a:r>
              <a:rPr lang="en-US" smtClean="0"/>
              <a:t>Capacity caps output and this non-linearity makes capacity valuation strongly dependent on demand volatility and on the impact of shortages </a:t>
            </a:r>
          </a:p>
        </p:txBody>
      </p:sp>
      <p:sp>
        <p:nvSpPr>
          <p:cNvPr id="19460" name="Rectangle 14"/>
          <p:cNvSpPr>
            <a:spLocks noChangeArrowheads="1"/>
          </p:cNvSpPr>
          <p:nvPr/>
        </p:nvSpPr>
        <p:spPr bwMode="auto">
          <a:xfrm>
            <a:off x="484188" y="1020763"/>
            <a:ext cx="8164512" cy="3984625"/>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19461" name="Rectangle 15"/>
          <p:cNvSpPr>
            <a:spLocks noChangeArrowheads="1"/>
          </p:cNvSpPr>
          <p:nvPr/>
        </p:nvSpPr>
        <p:spPr bwMode="auto">
          <a:xfrm>
            <a:off x="1490663" y="1193800"/>
            <a:ext cx="6891337" cy="3381375"/>
          </a:xfrm>
          <a:prstGeom prst="rect">
            <a:avLst/>
          </a:prstGeom>
          <a:solidFill>
            <a:srgbClr val="CCECFF"/>
          </a:solidFill>
          <a:ln w="9525">
            <a:solidFill>
              <a:schemeClr val="tx1"/>
            </a:solidFill>
            <a:miter lim="800000"/>
            <a:headEnd type="none" w="sm" len="sm"/>
            <a:tailEnd type="none" w="sm" len="sm"/>
          </a:ln>
        </p:spPr>
        <p:txBody>
          <a:bodyPr wrap="none" anchor="ctr"/>
          <a:lstStyle/>
          <a:p>
            <a:endParaRPr lang="en-US"/>
          </a:p>
        </p:txBody>
      </p:sp>
      <p:sp>
        <p:nvSpPr>
          <p:cNvPr id="260112" name="Freeform 16"/>
          <p:cNvSpPr>
            <a:spLocks/>
          </p:cNvSpPr>
          <p:nvPr/>
        </p:nvSpPr>
        <p:spPr bwMode="auto">
          <a:xfrm>
            <a:off x="2582863" y="2997200"/>
            <a:ext cx="5794375" cy="1574800"/>
          </a:xfrm>
          <a:custGeom>
            <a:avLst/>
            <a:gdLst>
              <a:gd name="T0" fmla="*/ 0 w 4973"/>
              <a:gd name="T1" fmla="*/ 2147483647 h 2421"/>
              <a:gd name="T2" fmla="*/ 2147483647 w 4973"/>
              <a:gd name="T3" fmla="*/ 2147483647 h 2421"/>
              <a:gd name="T4" fmla="*/ 2147483647 w 4973"/>
              <a:gd name="T5" fmla="*/ 2147483647 h 2421"/>
              <a:gd name="T6" fmla="*/ 2147483647 w 4973"/>
              <a:gd name="T7" fmla="*/ 2147483647 h 2421"/>
              <a:gd name="T8" fmla="*/ 2147483647 w 4973"/>
              <a:gd name="T9" fmla="*/ 2147483647 h 2421"/>
              <a:gd name="T10" fmla="*/ 2147483647 w 4973"/>
              <a:gd name="T11" fmla="*/ 2147483647 h 2421"/>
              <a:gd name="T12" fmla="*/ 2147483647 w 4973"/>
              <a:gd name="T13" fmla="*/ 2147483647 h 2421"/>
              <a:gd name="T14" fmla="*/ 2147483647 w 4973"/>
              <a:gd name="T15" fmla="*/ 2147483647 h 2421"/>
              <a:gd name="T16" fmla="*/ 2147483647 w 4973"/>
              <a:gd name="T17" fmla="*/ 2147483647 h 2421"/>
              <a:gd name="T18" fmla="*/ 2147483647 w 4973"/>
              <a:gd name="T19" fmla="*/ 2147483647 h 2421"/>
              <a:gd name="T20" fmla="*/ 2147483647 w 4973"/>
              <a:gd name="T21" fmla="*/ 2147483647 h 2421"/>
              <a:gd name="T22" fmla="*/ 2147483647 w 4973"/>
              <a:gd name="T23" fmla="*/ 2147483647 h 2421"/>
              <a:gd name="T24" fmla="*/ 2147483647 w 4973"/>
              <a:gd name="T25" fmla="*/ 2147483647 h 2421"/>
              <a:gd name="T26" fmla="*/ 2147483647 w 4973"/>
              <a:gd name="T27" fmla="*/ 0 h 2421"/>
              <a:gd name="T28" fmla="*/ 2147483647 w 4973"/>
              <a:gd name="T29" fmla="*/ 2147483647 h 2421"/>
              <a:gd name="T30" fmla="*/ 2147483647 w 4973"/>
              <a:gd name="T31" fmla="*/ 2147483647 h 2421"/>
              <a:gd name="T32" fmla="*/ 2147483647 w 4973"/>
              <a:gd name="T33" fmla="*/ 2147483647 h 2421"/>
              <a:gd name="T34" fmla="*/ 2147483647 w 4973"/>
              <a:gd name="T35" fmla="*/ 2147483647 h 2421"/>
              <a:gd name="T36" fmla="*/ 2147483647 w 4973"/>
              <a:gd name="T37" fmla="*/ 2147483647 h 2421"/>
              <a:gd name="T38" fmla="*/ 2147483647 w 4973"/>
              <a:gd name="T39" fmla="*/ 2147483647 h 2421"/>
              <a:gd name="T40" fmla="*/ 2147483647 w 4973"/>
              <a:gd name="T41" fmla="*/ 2147483647 h 2421"/>
              <a:gd name="T42" fmla="*/ 2147483647 w 4973"/>
              <a:gd name="T43" fmla="*/ 2147483647 h 2421"/>
              <a:gd name="T44" fmla="*/ 2147483647 w 4973"/>
              <a:gd name="T45" fmla="*/ 2147483647 h 2421"/>
              <a:gd name="T46" fmla="*/ 2147483647 w 4973"/>
              <a:gd name="T47" fmla="*/ 2147483647 h 2421"/>
              <a:gd name="T48" fmla="*/ 2147483647 w 4973"/>
              <a:gd name="T49" fmla="*/ 2147483647 h 2421"/>
              <a:gd name="T50" fmla="*/ 2147483647 w 4973"/>
              <a:gd name="T51" fmla="*/ 2147483647 h 2421"/>
              <a:gd name="T52" fmla="*/ 2147483647 w 4973"/>
              <a:gd name="T53" fmla="*/ 2147483647 h 2421"/>
              <a:gd name="T54" fmla="*/ 2147483647 w 4973"/>
              <a:gd name="T55" fmla="*/ 2147483647 h 2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73"/>
              <a:gd name="T85" fmla="*/ 0 h 2421"/>
              <a:gd name="T86" fmla="*/ 4973 w 4973"/>
              <a:gd name="T87" fmla="*/ 2421 h 2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73" h="2421">
                <a:moveTo>
                  <a:pt x="0" y="2419"/>
                </a:moveTo>
                <a:cubicBezTo>
                  <a:pt x="202" y="2420"/>
                  <a:pt x="403" y="2421"/>
                  <a:pt x="521" y="2419"/>
                </a:cubicBezTo>
                <a:cubicBezTo>
                  <a:pt x="639" y="2417"/>
                  <a:pt x="641" y="2413"/>
                  <a:pt x="707" y="2406"/>
                </a:cubicBezTo>
                <a:cubicBezTo>
                  <a:pt x="773" y="2399"/>
                  <a:pt x="845" y="2390"/>
                  <a:pt x="920" y="2375"/>
                </a:cubicBezTo>
                <a:cubicBezTo>
                  <a:pt x="995" y="2360"/>
                  <a:pt x="1077" y="2357"/>
                  <a:pt x="1158" y="2314"/>
                </a:cubicBezTo>
                <a:cubicBezTo>
                  <a:pt x="1239" y="2271"/>
                  <a:pt x="1316" y="2234"/>
                  <a:pt x="1407" y="2115"/>
                </a:cubicBezTo>
                <a:cubicBezTo>
                  <a:pt x="1498" y="1996"/>
                  <a:pt x="1634" y="1747"/>
                  <a:pt x="1706" y="1600"/>
                </a:cubicBezTo>
                <a:cubicBezTo>
                  <a:pt x="1778" y="1453"/>
                  <a:pt x="1792" y="1361"/>
                  <a:pt x="1839" y="1234"/>
                </a:cubicBezTo>
                <a:cubicBezTo>
                  <a:pt x="1886" y="1107"/>
                  <a:pt x="1941" y="961"/>
                  <a:pt x="1988" y="835"/>
                </a:cubicBezTo>
                <a:cubicBezTo>
                  <a:pt x="2035" y="709"/>
                  <a:pt x="2077" y="579"/>
                  <a:pt x="2121" y="475"/>
                </a:cubicBezTo>
                <a:cubicBezTo>
                  <a:pt x="2165" y="371"/>
                  <a:pt x="2213" y="278"/>
                  <a:pt x="2254" y="209"/>
                </a:cubicBezTo>
                <a:cubicBezTo>
                  <a:pt x="2295" y="140"/>
                  <a:pt x="2335" y="92"/>
                  <a:pt x="2365" y="60"/>
                </a:cubicBezTo>
                <a:lnTo>
                  <a:pt x="2432" y="16"/>
                </a:lnTo>
                <a:lnTo>
                  <a:pt x="2488" y="0"/>
                </a:lnTo>
                <a:cubicBezTo>
                  <a:pt x="2507" y="0"/>
                  <a:pt x="2529" y="7"/>
                  <a:pt x="2548" y="15"/>
                </a:cubicBezTo>
                <a:cubicBezTo>
                  <a:pt x="2567" y="23"/>
                  <a:pt x="2586" y="35"/>
                  <a:pt x="2605" y="51"/>
                </a:cubicBezTo>
                <a:cubicBezTo>
                  <a:pt x="2624" y="67"/>
                  <a:pt x="2638" y="74"/>
                  <a:pt x="2663" y="109"/>
                </a:cubicBezTo>
                <a:cubicBezTo>
                  <a:pt x="2688" y="144"/>
                  <a:pt x="2724" y="200"/>
                  <a:pt x="2756" y="259"/>
                </a:cubicBezTo>
                <a:cubicBezTo>
                  <a:pt x="2788" y="318"/>
                  <a:pt x="2803" y="331"/>
                  <a:pt x="2857" y="465"/>
                </a:cubicBezTo>
                <a:cubicBezTo>
                  <a:pt x="2911" y="599"/>
                  <a:pt x="3018" y="896"/>
                  <a:pt x="3079" y="1063"/>
                </a:cubicBezTo>
                <a:cubicBezTo>
                  <a:pt x="3140" y="1230"/>
                  <a:pt x="3179" y="1356"/>
                  <a:pt x="3224" y="1468"/>
                </a:cubicBezTo>
                <a:cubicBezTo>
                  <a:pt x="3269" y="1580"/>
                  <a:pt x="3300" y="1642"/>
                  <a:pt x="3347" y="1732"/>
                </a:cubicBezTo>
                <a:cubicBezTo>
                  <a:pt x="3394" y="1822"/>
                  <a:pt x="3457" y="1935"/>
                  <a:pt x="3505" y="2011"/>
                </a:cubicBezTo>
                <a:cubicBezTo>
                  <a:pt x="3553" y="2087"/>
                  <a:pt x="3581" y="2136"/>
                  <a:pt x="3637" y="2188"/>
                </a:cubicBezTo>
                <a:cubicBezTo>
                  <a:pt x="3693" y="2240"/>
                  <a:pt x="3750" y="2288"/>
                  <a:pt x="3841" y="2322"/>
                </a:cubicBezTo>
                <a:cubicBezTo>
                  <a:pt x="3932" y="2356"/>
                  <a:pt x="4087" y="2376"/>
                  <a:pt x="4181" y="2392"/>
                </a:cubicBezTo>
                <a:cubicBezTo>
                  <a:pt x="4275" y="2408"/>
                  <a:pt x="4273" y="2412"/>
                  <a:pt x="4405" y="2416"/>
                </a:cubicBezTo>
                <a:cubicBezTo>
                  <a:pt x="4537" y="2420"/>
                  <a:pt x="4855" y="2418"/>
                  <a:pt x="4973" y="2419"/>
                </a:cubicBezTo>
              </a:path>
            </a:pathLst>
          </a:custGeom>
          <a:solidFill>
            <a:srgbClr val="33CCFF"/>
          </a:solidFill>
          <a:ln w="12700">
            <a:solidFill>
              <a:srgbClr val="33CCFF"/>
            </a:solidFill>
            <a:round/>
            <a:headEnd type="none" w="sm" len="sm"/>
            <a:tailEnd type="none" w="sm" len="sm"/>
          </a:ln>
        </p:spPr>
        <p:txBody>
          <a:bodyPr/>
          <a:lstStyle/>
          <a:p>
            <a:endParaRPr lang="en-US"/>
          </a:p>
        </p:txBody>
      </p:sp>
      <p:sp>
        <p:nvSpPr>
          <p:cNvPr id="19463" name="Freeform 17"/>
          <p:cNvSpPr>
            <a:spLocks/>
          </p:cNvSpPr>
          <p:nvPr/>
        </p:nvSpPr>
        <p:spPr bwMode="auto">
          <a:xfrm>
            <a:off x="1500188" y="1985963"/>
            <a:ext cx="6248400" cy="2595562"/>
          </a:xfrm>
          <a:custGeom>
            <a:avLst/>
            <a:gdLst>
              <a:gd name="T0" fmla="*/ 0 w 3936"/>
              <a:gd name="T1" fmla="*/ 2147483647 h 1635"/>
              <a:gd name="T2" fmla="*/ 2147483647 w 3936"/>
              <a:gd name="T3" fmla="*/ 0 h 1635"/>
              <a:gd name="T4" fmla="*/ 2147483647 w 3936"/>
              <a:gd name="T5" fmla="*/ 2147483647 h 1635"/>
              <a:gd name="T6" fmla="*/ 0 60000 65536"/>
              <a:gd name="T7" fmla="*/ 0 60000 65536"/>
              <a:gd name="T8" fmla="*/ 0 60000 65536"/>
              <a:gd name="T9" fmla="*/ 0 w 3936"/>
              <a:gd name="T10" fmla="*/ 0 h 1635"/>
              <a:gd name="T11" fmla="*/ 3936 w 3936"/>
              <a:gd name="T12" fmla="*/ 1635 h 1635"/>
            </a:gdLst>
            <a:ahLst/>
            <a:cxnLst>
              <a:cxn ang="T6">
                <a:pos x="T0" y="T1"/>
              </a:cxn>
              <a:cxn ang="T7">
                <a:pos x="T2" y="T3"/>
              </a:cxn>
              <a:cxn ang="T8">
                <a:pos x="T4" y="T5"/>
              </a:cxn>
            </a:cxnLst>
            <a:rect l="T9" t="T10" r="T11" b="T12"/>
            <a:pathLst>
              <a:path w="3936" h="1635">
                <a:moveTo>
                  <a:pt x="0" y="1635"/>
                </a:moveTo>
                <a:lnTo>
                  <a:pt x="2502" y="0"/>
                </a:lnTo>
                <a:lnTo>
                  <a:pt x="3936" y="3"/>
                </a:lnTo>
              </a:path>
            </a:pathLst>
          </a:custGeom>
          <a:noFill/>
          <a:ln w="28575">
            <a:solidFill>
              <a:schemeClr val="accent2"/>
            </a:solidFill>
            <a:round/>
            <a:headEnd/>
            <a:tailEnd/>
          </a:ln>
        </p:spPr>
        <p:txBody>
          <a:bodyPr wrap="none">
            <a:spAutoFit/>
          </a:bodyPr>
          <a:lstStyle/>
          <a:p>
            <a:endParaRPr lang="en-US"/>
          </a:p>
        </p:txBody>
      </p:sp>
      <p:sp>
        <p:nvSpPr>
          <p:cNvPr id="19464" name="Text Box 18"/>
          <p:cNvSpPr txBox="1">
            <a:spLocks noChangeArrowheads="1"/>
          </p:cNvSpPr>
          <p:nvPr/>
        </p:nvSpPr>
        <p:spPr bwMode="auto">
          <a:xfrm>
            <a:off x="7321550" y="4633913"/>
            <a:ext cx="962025" cy="336550"/>
          </a:xfrm>
          <a:prstGeom prst="rect">
            <a:avLst/>
          </a:prstGeom>
          <a:noFill/>
          <a:ln w="9525" algn="ctr">
            <a:noFill/>
            <a:prstDash val="dash"/>
            <a:miter lim="800000"/>
            <a:headEnd/>
            <a:tailEnd/>
          </a:ln>
        </p:spPr>
        <p:txBody>
          <a:bodyPr wrap="none">
            <a:spAutoFit/>
          </a:bodyPr>
          <a:lstStyle/>
          <a:p>
            <a:r>
              <a:rPr lang="en-US" sz="1600" b="1">
                <a:latin typeface="Arial" pitchFamily="34" charset="0"/>
              </a:rPr>
              <a:t>demand</a:t>
            </a:r>
          </a:p>
        </p:txBody>
      </p:sp>
      <p:sp>
        <p:nvSpPr>
          <p:cNvPr id="19465" name="Text Box 19"/>
          <p:cNvSpPr txBox="1">
            <a:spLocks noChangeArrowheads="1"/>
          </p:cNvSpPr>
          <p:nvPr/>
        </p:nvSpPr>
        <p:spPr bwMode="auto">
          <a:xfrm>
            <a:off x="655638" y="1220788"/>
            <a:ext cx="815975" cy="336550"/>
          </a:xfrm>
          <a:prstGeom prst="rect">
            <a:avLst/>
          </a:prstGeom>
          <a:noFill/>
          <a:ln w="9525" algn="ctr">
            <a:noFill/>
            <a:prstDash val="dash"/>
            <a:miter lim="800000"/>
            <a:headEnd/>
            <a:tailEnd/>
          </a:ln>
        </p:spPr>
        <p:txBody>
          <a:bodyPr wrap="none">
            <a:spAutoFit/>
          </a:bodyPr>
          <a:lstStyle/>
          <a:p>
            <a:r>
              <a:rPr lang="en-US" sz="1600" b="1">
                <a:latin typeface="Arial" pitchFamily="34" charset="0"/>
              </a:rPr>
              <a:t>output</a:t>
            </a:r>
          </a:p>
        </p:txBody>
      </p:sp>
      <p:sp>
        <p:nvSpPr>
          <p:cNvPr id="19466" name="Text Box 20"/>
          <p:cNvSpPr txBox="1">
            <a:spLocks noChangeArrowheads="1"/>
          </p:cNvSpPr>
          <p:nvPr/>
        </p:nvSpPr>
        <p:spPr bwMode="auto">
          <a:xfrm>
            <a:off x="477838" y="1822450"/>
            <a:ext cx="928687"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capacity</a:t>
            </a:r>
          </a:p>
        </p:txBody>
      </p:sp>
      <p:sp>
        <p:nvSpPr>
          <p:cNvPr id="19467" name="Freeform 22"/>
          <p:cNvSpPr>
            <a:spLocks/>
          </p:cNvSpPr>
          <p:nvPr/>
        </p:nvSpPr>
        <p:spPr bwMode="auto">
          <a:xfrm>
            <a:off x="2228850" y="3894138"/>
            <a:ext cx="319088" cy="227012"/>
          </a:xfrm>
          <a:custGeom>
            <a:avLst/>
            <a:gdLst>
              <a:gd name="T0" fmla="*/ 0 w 201"/>
              <a:gd name="T1" fmla="*/ 2147483647 h 143"/>
              <a:gd name="T2" fmla="*/ 2147483647 w 201"/>
              <a:gd name="T3" fmla="*/ 2147483647 h 143"/>
              <a:gd name="T4" fmla="*/ 2147483647 w 201"/>
              <a:gd name="T5" fmla="*/ 0 h 143"/>
              <a:gd name="T6" fmla="*/ 0 60000 65536"/>
              <a:gd name="T7" fmla="*/ 0 60000 65536"/>
              <a:gd name="T8" fmla="*/ 0 60000 65536"/>
              <a:gd name="T9" fmla="*/ 0 w 201"/>
              <a:gd name="T10" fmla="*/ 0 h 143"/>
              <a:gd name="T11" fmla="*/ 201 w 201"/>
              <a:gd name="T12" fmla="*/ 143 h 143"/>
            </a:gdLst>
            <a:ahLst/>
            <a:cxnLst>
              <a:cxn ang="T6">
                <a:pos x="T0" y="T1"/>
              </a:cxn>
              <a:cxn ang="T7">
                <a:pos x="T2" y="T3"/>
              </a:cxn>
              <a:cxn ang="T8">
                <a:pos x="T4" y="T5"/>
              </a:cxn>
            </a:cxnLst>
            <a:rect l="T9" t="T10" r="T11" b="T12"/>
            <a:pathLst>
              <a:path w="201" h="143">
                <a:moveTo>
                  <a:pt x="0" y="143"/>
                </a:moveTo>
                <a:lnTo>
                  <a:pt x="201" y="143"/>
                </a:lnTo>
                <a:lnTo>
                  <a:pt x="201" y="0"/>
                </a:lnTo>
              </a:path>
            </a:pathLst>
          </a:custGeom>
          <a:noFill/>
          <a:ln w="12700">
            <a:solidFill>
              <a:schemeClr val="tx1"/>
            </a:solidFill>
            <a:round/>
            <a:headEnd type="none" w="sm" len="sm"/>
            <a:tailEnd type="none" w="sm" len="sm"/>
          </a:ln>
        </p:spPr>
        <p:txBody>
          <a:bodyPr/>
          <a:lstStyle/>
          <a:p>
            <a:endParaRPr lang="en-US"/>
          </a:p>
        </p:txBody>
      </p:sp>
      <p:sp>
        <p:nvSpPr>
          <p:cNvPr id="19468" name="Text Box 23"/>
          <p:cNvSpPr txBox="1">
            <a:spLocks noChangeArrowheads="1"/>
          </p:cNvSpPr>
          <p:nvPr/>
        </p:nvSpPr>
        <p:spPr bwMode="auto">
          <a:xfrm>
            <a:off x="2286000" y="4086225"/>
            <a:ext cx="260350" cy="274638"/>
          </a:xfrm>
          <a:prstGeom prst="rect">
            <a:avLst/>
          </a:prstGeom>
          <a:noFill/>
          <a:ln w="12700">
            <a:noFill/>
            <a:miter lim="800000"/>
            <a:headEnd type="none" w="sm" len="sm"/>
            <a:tailEnd type="none" w="sm" len="sm"/>
          </a:ln>
        </p:spPr>
        <p:txBody>
          <a:bodyPr wrap="none">
            <a:spAutoFit/>
          </a:bodyPr>
          <a:lstStyle/>
          <a:p>
            <a:pPr eaLnBrk="0" hangingPunct="0"/>
            <a:r>
              <a:rPr lang="en-US" sz="1200"/>
              <a:t>1</a:t>
            </a:r>
          </a:p>
        </p:txBody>
      </p:sp>
      <p:sp>
        <p:nvSpPr>
          <p:cNvPr id="19469" name="Text Box 24"/>
          <p:cNvSpPr txBox="1">
            <a:spLocks noChangeArrowheads="1"/>
          </p:cNvSpPr>
          <p:nvPr/>
        </p:nvSpPr>
        <p:spPr bwMode="auto">
          <a:xfrm>
            <a:off x="2533650" y="3873500"/>
            <a:ext cx="260350" cy="274638"/>
          </a:xfrm>
          <a:prstGeom prst="rect">
            <a:avLst/>
          </a:prstGeom>
          <a:noFill/>
          <a:ln w="12700">
            <a:noFill/>
            <a:miter lim="800000"/>
            <a:headEnd type="none" w="sm" len="sm"/>
            <a:tailEnd type="none" w="sm" len="sm"/>
          </a:ln>
        </p:spPr>
        <p:txBody>
          <a:bodyPr wrap="none">
            <a:spAutoFit/>
          </a:bodyPr>
          <a:lstStyle/>
          <a:p>
            <a:pPr eaLnBrk="0" hangingPunct="0"/>
            <a:r>
              <a:rPr lang="en-US" sz="1200"/>
              <a:t>1</a:t>
            </a:r>
          </a:p>
        </p:txBody>
      </p:sp>
      <p:sp>
        <p:nvSpPr>
          <p:cNvPr id="19470" name="Text Box 26"/>
          <p:cNvSpPr txBox="1">
            <a:spLocks noChangeArrowheads="1"/>
          </p:cNvSpPr>
          <p:nvPr/>
        </p:nvSpPr>
        <p:spPr bwMode="auto">
          <a:xfrm>
            <a:off x="4979988" y="4625975"/>
            <a:ext cx="928687"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capacity</a:t>
            </a:r>
          </a:p>
        </p:txBody>
      </p:sp>
      <p:sp>
        <p:nvSpPr>
          <p:cNvPr id="19471" name="Line 27"/>
          <p:cNvSpPr>
            <a:spLocks noChangeShapeType="1"/>
          </p:cNvSpPr>
          <p:nvPr/>
        </p:nvSpPr>
        <p:spPr bwMode="auto">
          <a:xfrm>
            <a:off x="5475288" y="1973263"/>
            <a:ext cx="0" cy="2595562"/>
          </a:xfrm>
          <a:prstGeom prst="line">
            <a:avLst/>
          </a:prstGeom>
          <a:noFill/>
          <a:ln w="9525">
            <a:solidFill>
              <a:schemeClr val="tx1"/>
            </a:solidFill>
            <a:prstDash val="dash"/>
            <a:round/>
            <a:headEnd type="none" w="sm" len="sm"/>
            <a:tailEnd type="none" w="sm" len="sm"/>
          </a:ln>
        </p:spPr>
        <p:txBody>
          <a:bodyPr/>
          <a:lstStyle/>
          <a:p>
            <a:endParaRPr lang="en-US"/>
          </a:p>
        </p:txBody>
      </p:sp>
      <p:sp>
        <p:nvSpPr>
          <p:cNvPr id="19472" name="Line 28"/>
          <p:cNvSpPr>
            <a:spLocks noChangeShapeType="1"/>
          </p:cNvSpPr>
          <p:nvPr/>
        </p:nvSpPr>
        <p:spPr bwMode="auto">
          <a:xfrm flipH="1">
            <a:off x="1519238" y="1981200"/>
            <a:ext cx="3962400" cy="0"/>
          </a:xfrm>
          <a:prstGeom prst="line">
            <a:avLst/>
          </a:prstGeom>
          <a:noFill/>
          <a:ln w="9525">
            <a:solidFill>
              <a:schemeClr val="tx1"/>
            </a:solidFill>
            <a:prstDash val="dash"/>
            <a:round/>
            <a:headEnd type="none" w="sm" len="sm"/>
            <a:tailEnd type="none" w="sm" len="sm"/>
          </a:ln>
        </p:spPr>
        <p:txBody>
          <a:bodyPr/>
          <a:lstStyle/>
          <a:p>
            <a:endParaRPr lang="en-US"/>
          </a:p>
        </p:txBody>
      </p:sp>
      <p:sp>
        <p:nvSpPr>
          <p:cNvPr id="19473" name="Text Box 29"/>
          <p:cNvSpPr txBox="1">
            <a:spLocks noChangeArrowheads="1"/>
          </p:cNvSpPr>
          <p:nvPr/>
        </p:nvSpPr>
        <p:spPr bwMode="auto">
          <a:xfrm>
            <a:off x="1363663" y="4621213"/>
            <a:ext cx="282575" cy="304800"/>
          </a:xfrm>
          <a:prstGeom prst="rect">
            <a:avLst/>
          </a:prstGeom>
          <a:noFill/>
          <a:ln w="9525" algn="ctr">
            <a:noFill/>
            <a:prstDash val="dash"/>
            <a:miter lim="800000"/>
            <a:headEnd/>
            <a:tailEnd/>
          </a:ln>
        </p:spPr>
        <p:txBody>
          <a:bodyPr wrap="none">
            <a:spAutoFit/>
          </a:bodyPr>
          <a:lstStyle/>
          <a:p>
            <a:r>
              <a:rPr lang="en-US" sz="1400">
                <a:latin typeface="Arial" pitchFamily="34" charset="0"/>
              </a:rPr>
              <a:t>0</a:t>
            </a:r>
          </a:p>
        </p:txBody>
      </p:sp>
      <p:sp>
        <p:nvSpPr>
          <p:cNvPr id="19474" name="Text Box 30"/>
          <p:cNvSpPr txBox="1">
            <a:spLocks noChangeArrowheads="1"/>
          </p:cNvSpPr>
          <p:nvPr/>
        </p:nvSpPr>
        <p:spPr bwMode="auto">
          <a:xfrm>
            <a:off x="1181100" y="4422775"/>
            <a:ext cx="282575" cy="304800"/>
          </a:xfrm>
          <a:prstGeom prst="rect">
            <a:avLst/>
          </a:prstGeom>
          <a:noFill/>
          <a:ln w="9525" algn="ctr">
            <a:noFill/>
            <a:prstDash val="dash"/>
            <a:miter lim="800000"/>
            <a:headEnd/>
            <a:tailEnd/>
          </a:ln>
        </p:spPr>
        <p:txBody>
          <a:bodyPr wrap="none">
            <a:spAutoFit/>
          </a:bodyPr>
          <a:lstStyle/>
          <a:p>
            <a:r>
              <a:rPr lang="en-US" sz="1400">
                <a:latin typeface="Arial" pitchFamily="34" charset="0"/>
              </a:rPr>
              <a:t>0</a:t>
            </a:r>
          </a:p>
        </p:txBody>
      </p:sp>
      <p:sp>
        <p:nvSpPr>
          <p:cNvPr id="19475" name="Text Box 31"/>
          <p:cNvSpPr txBox="1">
            <a:spLocks noChangeArrowheads="1"/>
          </p:cNvSpPr>
          <p:nvPr/>
        </p:nvSpPr>
        <p:spPr bwMode="auto">
          <a:xfrm>
            <a:off x="5443538" y="3813175"/>
            <a:ext cx="1165225" cy="581025"/>
          </a:xfrm>
          <a:prstGeom prst="rect">
            <a:avLst/>
          </a:prstGeom>
          <a:noFill/>
          <a:ln w="9525" algn="ctr">
            <a:noFill/>
            <a:prstDash val="dash"/>
            <a:miter lim="800000"/>
            <a:headEnd/>
            <a:tailEnd/>
          </a:ln>
        </p:spPr>
        <p:txBody>
          <a:bodyPr wrap="none">
            <a:spAutoFit/>
          </a:bodyPr>
          <a:lstStyle/>
          <a:p>
            <a:r>
              <a:rPr lang="en-US" sz="1600">
                <a:solidFill>
                  <a:schemeClr val="bg1"/>
                </a:solidFill>
                <a:latin typeface="Arial" pitchFamily="34" charset="0"/>
              </a:rPr>
              <a:t>demand</a:t>
            </a:r>
          </a:p>
          <a:p>
            <a:r>
              <a:rPr lang="en-US" sz="1600">
                <a:solidFill>
                  <a:schemeClr val="bg1"/>
                </a:solidFill>
                <a:latin typeface="Arial" pitchFamily="34" charset="0"/>
              </a:rPr>
              <a:t>distribution</a:t>
            </a:r>
          </a:p>
        </p:txBody>
      </p:sp>
      <p:sp>
        <p:nvSpPr>
          <p:cNvPr id="19476" name="Line 34"/>
          <p:cNvSpPr>
            <a:spLocks noChangeShapeType="1"/>
          </p:cNvSpPr>
          <p:nvPr/>
        </p:nvSpPr>
        <p:spPr bwMode="auto">
          <a:xfrm>
            <a:off x="1427163" y="1979613"/>
            <a:ext cx="114300" cy="0"/>
          </a:xfrm>
          <a:prstGeom prst="line">
            <a:avLst/>
          </a:prstGeom>
          <a:noFill/>
          <a:ln w="12700">
            <a:solidFill>
              <a:schemeClr val="tx1"/>
            </a:solidFill>
            <a:round/>
            <a:headEnd type="none" w="sm" len="sm"/>
            <a:tailEnd type="none" w="sm" len="sm"/>
          </a:ln>
        </p:spPr>
        <p:txBody>
          <a:bodyPr/>
          <a:lstStyle/>
          <a:p>
            <a:endParaRPr 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0112"/>
                                        </p:tgtEl>
                                        <p:attrNameLst>
                                          <p:attrName>style.visibility</p:attrName>
                                        </p:attrNameLst>
                                      </p:cBhvr>
                                      <p:to>
                                        <p:strVal val="visible"/>
                                      </p:to>
                                    </p:set>
                                    <p:anim calcmode="lin" valueType="num">
                                      <p:cBhvr additive="base">
                                        <p:cTn id="7" dur="500" fill="hold"/>
                                        <p:tgtEl>
                                          <p:spTgt spid="260112"/>
                                        </p:tgtEl>
                                        <p:attrNameLst>
                                          <p:attrName>ppt_x</p:attrName>
                                        </p:attrNameLst>
                                      </p:cBhvr>
                                      <p:tavLst>
                                        <p:tav tm="0">
                                          <p:val>
                                            <p:strVal val="#ppt_x"/>
                                          </p:val>
                                        </p:tav>
                                        <p:tav tm="100000">
                                          <p:val>
                                            <p:strVal val="#ppt_x"/>
                                          </p:val>
                                        </p:tav>
                                      </p:tavLst>
                                    </p:anim>
                                    <p:anim calcmode="lin" valueType="num">
                                      <p:cBhvr additive="base">
                                        <p:cTn id="8" dur="500" fill="hold"/>
                                        <p:tgtEl>
                                          <p:spTgt spid="2601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1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Capacity Sizing:</a:t>
            </a:r>
            <a:br>
              <a:rPr lang="en-US" smtClean="0"/>
            </a:br>
            <a:r>
              <a:rPr lang="en-US" smtClean="0"/>
              <a:t>	Volatility &amp; Safety Capacity </a:t>
            </a:r>
          </a:p>
        </p:txBody>
      </p:sp>
      <p:sp>
        <p:nvSpPr>
          <p:cNvPr id="20483" name="Rectangle 4"/>
          <p:cNvSpPr>
            <a:spLocks noChangeArrowheads="1"/>
          </p:cNvSpPr>
          <p:nvPr/>
        </p:nvSpPr>
        <p:spPr bwMode="auto">
          <a:xfrm>
            <a:off x="0" y="1011238"/>
            <a:ext cx="9144000" cy="5526087"/>
          </a:xfrm>
          <a:prstGeom prst="rect">
            <a:avLst/>
          </a:prstGeom>
          <a:solidFill>
            <a:srgbClr val="F8F8F8"/>
          </a:solidFill>
          <a:ln w="9525">
            <a:solidFill>
              <a:schemeClr val="tx1"/>
            </a:solidFill>
            <a:miter lim="800000"/>
            <a:headEnd type="none" w="sm" len="sm"/>
            <a:tailEnd type="none" w="sm" len="sm"/>
          </a:ln>
        </p:spPr>
        <p:txBody>
          <a:bodyPr wrap="none" anchor="ctr"/>
          <a:lstStyle/>
          <a:p>
            <a:endParaRPr lang="en-US"/>
          </a:p>
        </p:txBody>
      </p:sp>
      <p:grpSp>
        <p:nvGrpSpPr>
          <p:cNvPr id="20484" name="Group 204"/>
          <p:cNvGrpSpPr>
            <a:grpSpLocks/>
          </p:cNvGrpSpPr>
          <p:nvPr/>
        </p:nvGrpSpPr>
        <p:grpSpPr bwMode="auto">
          <a:xfrm>
            <a:off x="5028184" y="1423988"/>
            <a:ext cx="3662363" cy="4032250"/>
            <a:chOff x="272" y="1016"/>
            <a:chExt cx="2307" cy="2026"/>
          </a:xfrm>
        </p:grpSpPr>
        <p:sp>
          <p:nvSpPr>
            <p:cNvPr id="20553" name="Rectangle 5"/>
            <p:cNvSpPr>
              <a:spLocks noChangeArrowheads="1"/>
            </p:cNvSpPr>
            <p:nvPr/>
          </p:nvSpPr>
          <p:spPr bwMode="auto">
            <a:xfrm>
              <a:off x="479" y="1236"/>
              <a:ext cx="2032" cy="1416"/>
            </a:xfrm>
            <a:prstGeom prst="rect">
              <a:avLst/>
            </a:prstGeom>
            <a:solidFill>
              <a:schemeClr val="bg1"/>
            </a:solidFill>
            <a:ln w="9525">
              <a:solidFill>
                <a:schemeClr val="tx1"/>
              </a:solidFill>
              <a:miter lim="800000"/>
              <a:headEnd type="none" w="sm" len="sm"/>
              <a:tailEnd type="none" w="sm" len="sm"/>
            </a:ln>
          </p:spPr>
          <p:txBody>
            <a:bodyPr wrap="none" anchor="ctr"/>
            <a:lstStyle/>
            <a:p>
              <a:endParaRPr lang="en-US"/>
            </a:p>
          </p:txBody>
        </p:sp>
        <p:sp>
          <p:nvSpPr>
            <p:cNvPr id="20554" name="Line 6"/>
            <p:cNvSpPr>
              <a:spLocks noChangeShapeType="1"/>
            </p:cNvSpPr>
            <p:nvPr/>
          </p:nvSpPr>
          <p:spPr bwMode="auto">
            <a:xfrm>
              <a:off x="456" y="2656"/>
              <a:ext cx="24" cy="1"/>
            </a:xfrm>
            <a:prstGeom prst="line">
              <a:avLst/>
            </a:prstGeom>
            <a:noFill/>
            <a:ln w="0">
              <a:solidFill>
                <a:srgbClr val="000000"/>
              </a:solidFill>
              <a:round/>
              <a:headEnd/>
              <a:tailEnd/>
            </a:ln>
          </p:spPr>
          <p:txBody>
            <a:bodyPr/>
            <a:lstStyle/>
            <a:p>
              <a:endParaRPr lang="en-US"/>
            </a:p>
          </p:txBody>
        </p:sp>
        <p:sp>
          <p:nvSpPr>
            <p:cNvPr id="20555" name="Line 7"/>
            <p:cNvSpPr>
              <a:spLocks noChangeShapeType="1"/>
            </p:cNvSpPr>
            <p:nvPr/>
          </p:nvSpPr>
          <p:spPr bwMode="auto">
            <a:xfrm>
              <a:off x="456" y="2422"/>
              <a:ext cx="24" cy="1"/>
            </a:xfrm>
            <a:prstGeom prst="line">
              <a:avLst/>
            </a:prstGeom>
            <a:noFill/>
            <a:ln w="0">
              <a:solidFill>
                <a:srgbClr val="000000"/>
              </a:solidFill>
              <a:round/>
              <a:headEnd/>
              <a:tailEnd/>
            </a:ln>
          </p:spPr>
          <p:txBody>
            <a:bodyPr/>
            <a:lstStyle/>
            <a:p>
              <a:endParaRPr lang="en-US"/>
            </a:p>
          </p:txBody>
        </p:sp>
        <p:sp>
          <p:nvSpPr>
            <p:cNvPr id="20556" name="Line 8"/>
            <p:cNvSpPr>
              <a:spLocks noChangeShapeType="1"/>
            </p:cNvSpPr>
            <p:nvPr/>
          </p:nvSpPr>
          <p:spPr bwMode="auto">
            <a:xfrm>
              <a:off x="456" y="2182"/>
              <a:ext cx="24" cy="1"/>
            </a:xfrm>
            <a:prstGeom prst="line">
              <a:avLst/>
            </a:prstGeom>
            <a:noFill/>
            <a:ln w="0">
              <a:solidFill>
                <a:srgbClr val="000000"/>
              </a:solidFill>
              <a:round/>
              <a:headEnd/>
              <a:tailEnd/>
            </a:ln>
          </p:spPr>
          <p:txBody>
            <a:bodyPr/>
            <a:lstStyle/>
            <a:p>
              <a:endParaRPr lang="en-US"/>
            </a:p>
          </p:txBody>
        </p:sp>
        <p:sp>
          <p:nvSpPr>
            <p:cNvPr id="20557" name="Line 9"/>
            <p:cNvSpPr>
              <a:spLocks noChangeShapeType="1"/>
            </p:cNvSpPr>
            <p:nvPr/>
          </p:nvSpPr>
          <p:spPr bwMode="auto">
            <a:xfrm>
              <a:off x="456" y="1948"/>
              <a:ext cx="24" cy="1"/>
            </a:xfrm>
            <a:prstGeom prst="line">
              <a:avLst/>
            </a:prstGeom>
            <a:noFill/>
            <a:ln w="0">
              <a:solidFill>
                <a:srgbClr val="000000"/>
              </a:solidFill>
              <a:round/>
              <a:headEnd/>
              <a:tailEnd/>
            </a:ln>
          </p:spPr>
          <p:txBody>
            <a:bodyPr/>
            <a:lstStyle/>
            <a:p>
              <a:endParaRPr lang="en-US"/>
            </a:p>
          </p:txBody>
        </p:sp>
        <p:sp>
          <p:nvSpPr>
            <p:cNvPr id="20558" name="Line 10"/>
            <p:cNvSpPr>
              <a:spLocks noChangeShapeType="1"/>
            </p:cNvSpPr>
            <p:nvPr/>
          </p:nvSpPr>
          <p:spPr bwMode="auto">
            <a:xfrm>
              <a:off x="456" y="1714"/>
              <a:ext cx="24" cy="1"/>
            </a:xfrm>
            <a:prstGeom prst="line">
              <a:avLst/>
            </a:prstGeom>
            <a:noFill/>
            <a:ln w="0">
              <a:solidFill>
                <a:srgbClr val="000000"/>
              </a:solidFill>
              <a:round/>
              <a:headEnd/>
              <a:tailEnd/>
            </a:ln>
          </p:spPr>
          <p:txBody>
            <a:bodyPr/>
            <a:lstStyle/>
            <a:p>
              <a:endParaRPr lang="en-US"/>
            </a:p>
          </p:txBody>
        </p:sp>
        <p:sp>
          <p:nvSpPr>
            <p:cNvPr id="20559" name="Line 11"/>
            <p:cNvSpPr>
              <a:spLocks noChangeShapeType="1"/>
            </p:cNvSpPr>
            <p:nvPr/>
          </p:nvSpPr>
          <p:spPr bwMode="auto">
            <a:xfrm>
              <a:off x="456" y="1474"/>
              <a:ext cx="24" cy="1"/>
            </a:xfrm>
            <a:prstGeom prst="line">
              <a:avLst/>
            </a:prstGeom>
            <a:noFill/>
            <a:ln w="0">
              <a:solidFill>
                <a:srgbClr val="000000"/>
              </a:solidFill>
              <a:round/>
              <a:headEnd/>
              <a:tailEnd/>
            </a:ln>
          </p:spPr>
          <p:txBody>
            <a:bodyPr/>
            <a:lstStyle/>
            <a:p>
              <a:endParaRPr lang="en-US"/>
            </a:p>
          </p:txBody>
        </p:sp>
        <p:sp>
          <p:nvSpPr>
            <p:cNvPr id="20560" name="Line 12"/>
            <p:cNvSpPr>
              <a:spLocks noChangeShapeType="1"/>
            </p:cNvSpPr>
            <p:nvPr/>
          </p:nvSpPr>
          <p:spPr bwMode="auto">
            <a:xfrm>
              <a:off x="456" y="1240"/>
              <a:ext cx="24" cy="1"/>
            </a:xfrm>
            <a:prstGeom prst="line">
              <a:avLst/>
            </a:prstGeom>
            <a:noFill/>
            <a:ln w="0">
              <a:solidFill>
                <a:srgbClr val="000000"/>
              </a:solidFill>
              <a:round/>
              <a:headEnd/>
              <a:tailEnd/>
            </a:ln>
          </p:spPr>
          <p:txBody>
            <a:bodyPr/>
            <a:lstStyle/>
            <a:p>
              <a:endParaRPr lang="en-US"/>
            </a:p>
          </p:txBody>
        </p:sp>
        <p:sp>
          <p:nvSpPr>
            <p:cNvPr id="20561" name="Line 13"/>
            <p:cNvSpPr>
              <a:spLocks noChangeShapeType="1"/>
            </p:cNvSpPr>
            <p:nvPr/>
          </p:nvSpPr>
          <p:spPr bwMode="auto">
            <a:xfrm flipV="1">
              <a:off x="480" y="2656"/>
              <a:ext cx="1" cy="24"/>
            </a:xfrm>
            <a:prstGeom prst="line">
              <a:avLst/>
            </a:prstGeom>
            <a:noFill/>
            <a:ln w="0">
              <a:solidFill>
                <a:schemeClr val="accent2"/>
              </a:solidFill>
              <a:round/>
              <a:headEnd/>
              <a:tailEnd/>
            </a:ln>
          </p:spPr>
          <p:txBody>
            <a:bodyPr/>
            <a:lstStyle/>
            <a:p>
              <a:endParaRPr lang="en-US"/>
            </a:p>
          </p:txBody>
        </p:sp>
        <p:sp>
          <p:nvSpPr>
            <p:cNvPr id="20562" name="Line 14"/>
            <p:cNvSpPr>
              <a:spLocks noChangeShapeType="1"/>
            </p:cNvSpPr>
            <p:nvPr/>
          </p:nvSpPr>
          <p:spPr bwMode="auto">
            <a:xfrm flipV="1">
              <a:off x="816" y="2656"/>
              <a:ext cx="1" cy="24"/>
            </a:xfrm>
            <a:prstGeom prst="line">
              <a:avLst/>
            </a:prstGeom>
            <a:noFill/>
            <a:ln w="0">
              <a:solidFill>
                <a:schemeClr val="accent2"/>
              </a:solidFill>
              <a:round/>
              <a:headEnd/>
              <a:tailEnd/>
            </a:ln>
          </p:spPr>
          <p:txBody>
            <a:bodyPr/>
            <a:lstStyle/>
            <a:p>
              <a:endParaRPr lang="en-US"/>
            </a:p>
          </p:txBody>
        </p:sp>
        <p:sp>
          <p:nvSpPr>
            <p:cNvPr id="20563" name="Line 15"/>
            <p:cNvSpPr>
              <a:spLocks noChangeShapeType="1"/>
            </p:cNvSpPr>
            <p:nvPr/>
          </p:nvSpPr>
          <p:spPr bwMode="auto">
            <a:xfrm flipV="1">
              <a:off x="1158" y="2656"/>
              <a:ext cx="1" cy="24"/>
            </a:xfrm>
            <a:prstGeom prst="line">
              <a:avLst/>
            </a:prstGeom>
            <a:noFill/>
            <a:ln w="0">
              <a:solidFill>
                <a:schemeClr val="accent2"/>
              </a:solidFill>
              <a:round/>
              <a:headEnd/>
              <a:tailEnd/>
            </a:ln>
          </p:spPr>
          <p:txBody>
            <a:bodyPr/>
            <a:lstStyle/>
            <a:p>
              <a:endParaRPr lang="en-US"/>
            </a:p>
          </p:txBody>
        </p:sp>
        <p:sp>
          <p:nvSpPr>
            <p:cNvPr id="20564" name="Line 16"/>
            <p:cNvSpPr>
              <a:spLocks noChangeShapeType="1"/>
            </p:cNvSpPr>
            <p:nvPr/>
          </p:nvSpPr>
          <p:spPr bwMode="auto">
            <a:xfrm flipV="1">
              <a:off x="1494" y="2656"/>
              <a:ext cx="1" cy="24"/>
            </a:xfrm>
            <a:prstGeom prst="line">
              <a:avLst/>
            </a:prstGeom>
            <a:noFill/>
            <a:ln w="0">
              <a:solidFill>
                <a:schemeClr val="accent2"/>
              </a:solidFill>
              <a:round/>
              <a:headEnd/>
              <a:tailEnd/>
            </a:ln>
          </p:spPr>
          <p:txBody>
            <a:bodyPr/>
            <a:lstStyle/>
            <a:p>
              <a:endParaRPr lang="en-US"/>
            </a:p>
          </p:txBody>
        </p:sp>
        <p:sp>
          <p:nvSpPr>
            <p:cNvPr id="20565" name="Line 17"/>
            <p:cNvSpPr>
              <a:spLocks noChangeShapeType="1"/>
            </p:cNvSpPr>
            <p:nvPr/>
          </p:nvSpPr>
          <p:spPr bwMode="auto">
            <a:xfrm flipV="1">
              <a:off x="1830" y="2656"/>
              <a:ext cx="1" cy="24"/>
            </a:xfrm>
            <a:prstGeom prst="line">
              <a:avLst/>
            </a:prstGeom>
            <a:noFill/>
            <a:ln w="0">
              <a:solidFill>
                <a:schemeClr val="tx1"/>
              </a:solidFill>
              <a:round/>
              <a:headEnd/>
              <a:tailEnd/>
            </a:ln>
          </p:spPr>
          <p:txBody>
            <a:bodyPr/>
            <a:lstStyle/>
            <a:p>
              <a:endParaRPr lang="en-US"/>
            </a:p>
          </p:txBody>
        </p:sp>
        <p:sp>
          <p:nvSpPr>
            <p:cNvPr id="20566" name="Line 18"/>
            <p:cNvSpPr>
              <a:spLocks noChangeShapeType="1"/>
            </p:cNvSpPr>
            <p:nvPr/>
          </p:nvSpPr>
          <p:spPr bwMode="auto">
            <a:xfrm flipV="1">
              <a:off x="2172" y="2656"/>
              <a:ext cx="1" cy="24"/>
            </a:xfrm>
            <a:prstGeom prst="line">
              <a:avLst/>
            </a:prstGeom>
            <a:noFill/>
            <a:ln w="0">
              <a:solidFill>
                <a:schemeClr val="tx1"/>
              </a:solidFill>
              <a:round/>
              <a:headEnd/>
              <a:tailEnd/>
            </a:ln>
          </p:spPr>
          <p:txBody>
            <a:bodyPr/>
            <a:lstStyle/>
            <a:p>
              <a:endParaRPr lang="en-US"/>
            </a:p>
          </p:txBody>
        </p:sp>
        <p:sp>
          <p:nvSpPr>
            <p:cNvPr id="20567" name="Line 19"/>
            <p:cNvSpPr>
              <a:spLocks noChangeShapeType="1"/>
            </p:cNvSpPr>
            <p:nvPr/>
          </p:nvSpPr>
          <p:spPr bwMode="auto">
            <a:xfrm flipV="1">
              <a:off x="2508" y="2656"/>
              <a:ext cx="1" cy="24"/>
            </a:xfrm>
            <a:prstGeom prst="line">
              <a:avLst/>
            </a:prstGeom>
            <a:noFill/>
            <a:ln w="0">
              <a:solidFill>
                <a:schemeClr val="tx1"/>
              </a:solidFill>
              <a:round/>
              <a:headEnd/>
              <a:tailEnd/>
            </a:ln>
          </p:spPr>
          <p:txBody>
            <a:bodyPr/>
            <a:lstStyle/>
            <a:p>
              <a:endParaRPr lang="en-US"/>
            </a:p>
          </p:txBody>
        </p:sp>
        <p:sp>
          <p:nvSpPr>
            <p:cNvPr id="20568" name="Line 20"/>
            <p:cNvSpPr>
              <a:spLocks noChangeShapeType="1"/>
            </p:cNvSpPr>
            <p:nvPr/>
          </p:nvSpPr>
          <p:spPr bwMode="auto">
            <a:xfrm flipV="1">
              <a:off x="480" y="2422"/>
              <a:ext cx="336" cy="234"/>
            </a:xfrm>
            <a:prstGeom prst="line">
              <a:avLst/>
            </a:prstGeom>
            <a:noFill/>
            <a:ln w="9525">
              <a:solidFill>
                <a:schemeClr val="accent2"/>
              </a:solidFill>
              <a:round/>
              <a:headEnd/>
              <a:tailEnd/>
            </a:ln>
          </p:spPr>
          <p:txBody>
            <a:bodyPr/>
            <a:lstStyle/>
            <a:p>
              <a:endParaRPr lang="en-US"/>
            </a:p>
          </p:txBody>
        </p:sp>
        <p:sp>
          <p:nvSpPr>
            <p:cNvPr id="20569" name="Freeform 21"/>
            <p:cNvSpPr>
              <a:spLocks/>
            </p:cNvSpPr>
            <p:nvPr/>
          </p:nvSpPr>
          <p:spPr bwMode="auto">
            <a:xfrm>
              <a:off x="816" y="2188"/>
              <a:ext cx="342" cy="234"/>
            </a:xfrm>
            <a:custGeom>
              <a:avLst/>
              <a:gdLst>
                <a:gd name="T0" fmla="*/ 0 w 342"/>
                <a:gd name="T1" fmla="*/ 234 h 234"/>
                <a:gd name="T2" fmla="*/ 168 w 342"/>
                <a:gd name="T3" fmla="*/ 120 h 234"/>
                <a:gd name="T4" fmla="*/ 342 w 342"/>
                <a:gd name="T5" fmla="*/ 0 h 234"/>
                <a:gd name="T6" fmla="*/ 0 60000 65536"/>
                <a:gd name="T7" fmla="*/ 0 60000 65536"/>
                <a:gd name="T8" fmla="*/ 0 60000 65536"/>
                <a:gd name="T9" fmla="*/ 0 w 342"/>
                <a:gd name="T10" fmla="*/ 0 h 234"/>
                <a:gd name="T11" fmla="*/ 342 w 342"/>
                <a:gd name="T12" fmla="*/ 234 h 234"/>
              </a:gdLst>
              <a:ahLst/>
              <a:cxnLst>
                <a:cxn ang="T6">
                  <a:pos x="T0" y="T1"/>
                </a:cxn>
                <a:cxn ang="T7">
                  <a:pos x="T2" y="T3"/>
                </a:cxn>
                <a:cxn ang="T8">
                  <a:pos x="T4" y="T5"/>
                </a:cxn>
              </a:cxnLst>
              <a:rect l="T9" t="T10" r="T11" b="T12"/>
              <a:pathLst>
                <a:path w="342" h="234">
                  <a:moveTo>
                    <a:pt x="0" y="234"/>
                  </a:moveTo>
                  <a:lnTo>
                    <a:pt x="168" y="120"/>
                  </a:lnTo>
                  <a:lnTo>
                    <a:pt x="342" y="0"/>
                  </a:lnTo>
                </a:path>
              </a:pathLst>
            </a:custGeom>
            <a:noFill/>
            <a:ln w="9525">
              <a:solidFill>
                <a:schemeClr val="accent2"/>
              </a:solidFill>
              <a:round/>
              <a:headEnd/>
              <a:tailEnd/>
            </a:ln>
          </p:spPr>
          <p:txBody>
            <a:bodyPr/>
            <a:lstStyle/>
            <a:p>
              <a:endParaRPr lang="en-US"/>
            </a:p>
          </p:txBody>
        </p:sp>
        <p:sp>
          <p:nvSpPr>
            <p:cNvPr id="20570" name="Freeform 22"/>
            <p:cNvSpPr>
              <a:spLocks/>
            </p:cNvSpPr>
            <p:nvPr/>
          </p:nvSpPr>
          <p:spPr bwMode="auto">
            <a:xfrm>
              <a:off x="1158" y="1948"/>
              <a:ext cx="336" cy="240"/>
            </a:xfrm>
            <a:custGeom>
              <a:avLst/>
              <a:gdLst>
                <a:gd name="T0" fmla="*/ 0 w 336"/>
                <a:gd name="T1" fmla="*/ 240 h 240"/>
                <a:gd name="T2" fmla="*/ 168 w 336"/>
                <a:gd name="T3" fmla="*/ 120 h 240"/>
                <a:gd name="T4" fmla="*/ 336 w 336"/>
                <a:gd name="T5" fmla="*/ 0 h 240"/>
                <a:gd name="T6" fmla="*/ 0 60000 65536"/>
                <a:gd name="T7" fmla="*/ 0 60000 65536"/>
                <a:gd name="T8" fmla="*/ 0 60000 65536"/>
                <a:gd name="T9" fmla="*/ 0 w 336"/>
                <a:gd name="T10" fmla="*/ 0 h 240"/>
                <a:gd name="T11" fmla="*/ 336 w 336"/>
                <a:gd name="T12" fmla="*/ 240 h 240"/>
              </a:gdLst>
              <a:ahLst/>
              <a:cxnLst>
                <a:cxn ang="T6">
                  <a:pos x="T0" y="T1"/>
                </a:cxn>
                <a:cxn ang="T7">
                  <a:pos x="T2" y="T3"/>
                </a:cxn>
                <a:cxn ang="T8">
                  <a:pos x="T4" y="T5"/>
                </a:cxn>
              </a:cxnLst>
              <a:rect l="T9" t="T10" r="T11" b="T12"/>
              <a:pathLst>
                <a:path w="336" h="240">
                  <a:moveTo>
                    <a:pt x="0" y="240"/>
                  </a:moveTo>
                  <a:lnTo>
                    <a:pt x="168" y="120"/>
                  </a:lnTo>
                  <a:lnTo>
                    <a:pt x="336" y="0"/>
                  </a:lnTo>
                </a:path>
              </a:pathLst>
            </a:custGeom>
            <a:noFill/>
            <a:ln w="9525">
              <a:solidFill>
                <a:schemeClr val="accent2"/>
              </a:solidFill>
              <a:round/>
              <a:headEnd/>
              <a:tailEnd/>
            </a:ln>
          </p:spPr>
          <p:txBody>
            <a:bodyPr/>
            <a:lstStyle/>
            <a:p>
              <a:endParaRPr lang="en-US"/>
            </a:p>
          </p:txBody>
        </p:sp>
        <p:sp>
          <p:nvSpPr>
            <p:cNvPr id="20571" name="Line 23"/>
            <p:cNvSpPr>
              <a:spLocks noChangeShapeType="1"/>
            </p:cNvSpPr>
            <p:nvPr/>
          </p:nvSpPr>
          <p:spPr bwMode="auto">
            <a:xfrm flipV="1">
              <a:off x="1494" y="1714"/>
              <a:ext cx="336" cy="234"/>
            </a:xfrm>
            <a:prstGeom prst="line">
              <a:avLst/>
            </a:prstGeom>
            <a:noFill/>
            <a:ln w="9525">
              <a:solidFill>
                <a:schemeClr val="accent2"/>
              </a:solidFill>
              <a:round/>
              <a:headEnd/>
              <a:tailEnd/>
            </a:ln>
          </p:spPr>
          <p:txBody>
            <a:bodyPr/>
            <a:lstStyle/>
            <a:p>
              <a:endParaRPr lang="en-US"/>
            </a:p>
          </p:txBody>
        </p:sp>
        <p:sp>
          <p:nvSpPr>
            <p:cNvPr id="20572" name="Freeform 24"/>
            <p:cNvSpPr>
              <a:spLocks/>
            </p:cNvSpPr>
            <p:nvPr/>
          </p:nvSpPr>
          <p:spPr bwMode="auto">
            <a:xfrm>
              <a:off x="1830" y="1480"/>
              <a:ext cx="342" cy="234"/>
            </a:xfrm>
            <a:custGeom>
              <a:avLst/>
              <a:gdLst>
                <a:gd name="T0" fmla="*/ 0 w 342"/>
                <a:gd name="T1" fmla="*/ 234 h 234"/>
                <a:gd name="T2" fmla="*/ 168 w 342"/>
                <a:gd name="T3" fmla="*/ 114 h 234"/>
                <a:gd name="T4" fmla="*/ 342 w 342"/>
                <a:gd name="T5" fmla="*/ 0 h 234"/>
                <a:gd name="T6" fmla="*/ 0 60000 65536"/>
                <a:gd name="T7" fmla="*/ 0 60000 65536"/>
                <a:gd name="T8" fmla="*/ 0 60000 65536"/>
                <a:gd name="T9" fmla="*/ 0 w 342"/>
                <a:gd name="T10" fmla="*/ 0 h 234"/>
                <a:gd name="T11" fmla="*/ 342 w 342"/>
                <a:gd name="T12" fmla="*/ 234 h 234"/>
              </a:gdLst>
              <a:ahLst/>
              <a:cxnLst>
                <a:cxn ang="T6">
                  <a:pos x="T0" y="T1"/>
                </a:cxn>
                <a:cxn ang="T7">
                  <a:pos x="T2" y="T3"/>
                </a:cxn>
                <a:cxn ang="T8">
                  <a:pos x="T4" y="T5"/>
                </a:cxn>
              </a:cxnLst>
              <a:rect l="T9" t="T10" r="T11" b="T12"/>
              <a:pathLst>
                <a:path w="342" h="234">
                  <a:moveTo>
                    <a:pt x="0" y="234"/>
                  </a:moveTo>
                  <a:lnTo>
                    <a:pt x="168" y="114"/>
                  </a:lnTo>
                  <a:lnTo>
                    <a:pt x="342" y="0"/>
                  </a:lnTo>
                </a:path>
              </a:pathLst>
            </a:custGeom>
            <a:noFill/>
            <a:ln w="9525">
              <a:solidFill>
                <a:schemeClr val="accent2"/>
              </a:solidFill>
              <a:round/>
              <a:headEnd/>
              <a:tailEnd/>
            </a:ln>
          </p:spPr>
          <p:txBody>
            <a:bodyPr/>
            <a:lstStyle/>
            <a:p>
              <a:endParaRPr lang="en-US"/>
            </a:p>
          </p:txBody>
        </p:sp>
        <p:sp>
          <p:nvSpPr>
            <p:cNvPr id="20573" name="Line 25"/>
            <p:cNvSpPr>
              <a:spLocks noChangeShapeType="1"/>
            </p:cNvSpPr>
            <p:nvPr/>
          </p:nvSpPr>
          <p:spPr bwMode="auto">
            <a:xfrm flipV="1">
              <a:off x="2172" y="1246"/>
              <a:ext cx="336" cy="234"/>
            </a:xfrm>
            <a:prstGeom prst="line">
              <a:avLst/>
            </a:prstGeom>
            <a:noFill/>
            <a:ln w="9525">
              <a:solidFill>
                <a:schemeClr val="accent2"/>
              </a:solidFill>
              <a:round/>
              <a:headEnd/>
              <a:tailEnd/>
            </a:ln>
          </p:spPr>
          <p:txBody>
            <a:bodyPr/>
            <a:lstStyle/>
            <a:p>
              <a:endParaRPr lang="en-US"/>
            </a:p>
          </p:txBody>
        </p:sp>
        <p:sp>
          <p:nvSpPr>
            <p:cNvPr id="20574" name="Freeform 26"/>
            <p:cNvSpPr>
              <a:spLocks/>
            </p:cNvSpPr>
            <p:nvPr/>
          </p:nvSpPr>
          <p:spPr bwMode="auto">
            <a:xfrm>
              <a:off x="480" y="2650"/>
              <a:ext cx="336" cy="6"/>
            </a:xfrm>
            <a:custGeom>
              <a:avLst/>
              <a:gdLst>
                <a:gd name="T0" fmla="*/ 0 w 336"/>
                <a:gd name="T1" fmla="*/ 6 h 6"/>
                <a:gd name="T2" fmla="*/ 84 w 336"/>
                <a:gd name="T3" fmla="*/ 6 h 6"/>
                <a:gd name="T4" fmla="*/ 168 w 336"/>
                <a:gd name="T5" fmla="*/ 6 h 6"/>
                <a:gd name="T6" fmla="*/ 252 w 336"/>
                <a:gd name="T7" fmla="*/ 6 h 6"/>
                <a:gd name="T8" fmla="*/ 336 w 336"/>
                <a:gd name="T9" fmla="*/ 0 h 6"/>
                <a:gd name="T10" fmla="*/ 0 60000 65536"/>
                <a:gd name="T11" fmla="*/ 0 60000 65536"/>
                <a:gd name="T12" fmla="*/ 0 60000 65536"/>
                <a:gd name="T13" fmla="*/ 0 60000 65536"/>
                <a:gd name="T14" fmla="*/ 0 60000 65536"/>
                <a:gd name="T15" fmla="*/ 0 w 336"/>
                <a:gd name="T16" fmla="*/ 0 h 6"/>
                <a:gd name="T17" fmla="*/ 336 w 336"/>
                <a:gd name="T18" fmla="*/ 6 h 6"/>
              </a:gdLst>
              <a:ahLst/>
              <a:cxnLst>
                <a:cxn ang="T10">
                  <a:pos x="T0" y="T1"/>
                </a:cxn>
                <a:cxn ang="T11">
                  <a:pos x="T2" y="T3"/>
                </a:cxn>
                <a:cxn ang="T12">
                  <a:pos x="T4" y="T5"/>
                </a:cxn>
                <a:cxn ang="T13">
                  <a:pos x="T6" y="T7"/>
                </a:cxn>
                <a:cxn ang="T14">
                  <a:pos x="T8" y="T9"/>
                </a:cxn>
              </a:cxnLst>
              <a:rect l="T15" t="T16" r="T17" b="T18"/>
              <a:pathLst>
                <a:path w="336" h="6">
                  <a:moveTo>
                    <a:pt x="0" y="6"/>
                  </a:moveTo>
                  <a:lnTo>
                    <a:pt x="84" y="6"/>
                  </a:lnTo>
                  <a:lnTo>
                    <a:pt x="168" y="6"/>
                  </a:lnTo>
                  <a:lnTo>
                    <a:pt x="252" y="6"/>
                  </a:lnTo>
                  <a:lnTo>
                    <a:pt x="336" y="0"/>
                  </a:lnTo>
                </a:path>
              </a:pathLst>
            </a:custGeom>
            <a:noFill/>
            <a:ln w="9525">
              <a:solidFill>
                <a:schemeClr val="accent2"/>
              </a:solidFill>
              <a:round/>
              <a:headEnd/>
              <a:tailEnd/>
            </a:ln>
          </p:spPr>
          <p:txBody>
            <a:bodyPr/>
            <a:lstStyle/>
            <a:p>
              <a:endParaRPr lang="en-US"/>
            </a:p>
          </p:txBody>
        </p:sp>
        <p:sp>
          <p:nvSpPr>
            <p:cNvPr id="20575" name="Freeform 27"/>
            <p:cNvSpPr>
              <a:spLocks/>
            </p:cNvSpPr>
            <p:nvPr/>
          </p:nvSpPr>
          <p:spPr bwMode="auto">
            <a:xfrm>
              <a:off x="816" y="2560"/>
              <a:ext cx="342" cy="90"/>
            </a:xfrm>
            <a:custGeom>
              <a:avLst/>
              <a:gdLst>
                <a:gd name="T0" fmla="*/ 0 w 342"/>
                <a:gd name="T1" fmla="*/ 90 h 90"/>
                <a:gd name="T2" fmla="*/ 84 w 342"/>
                <a:gd name="T3" fmla="*/ 78 h 90"/>
                <a:gd name="T4" fmla="*/ 168 w 342"/>
                <a:gd name="T5" fmla="*/ 54 h 90"/>
                <a:gd name="T6" fmla="*/ 258 w 342"/>
                <a:gd name="T7" fmla="*/ 30 h 90"/>
                <a:gd name="T8" fmla="*/ 342 w 342"/>
                <a:gd name="T9" fmla="*/ 0 h 90"/>
                <a:gd name="T10" fmla="*/ 0 60000 65536"/>
                <a:gd name="T11" fmla="*/ 0 60000 65536"/>
                <a:gd name="T12" fmla="*/ 0 60000 65536"/>
                <a:gd name="T13" fmla="*/ 0 60000 65536"/>
                <a:gd name="T14" fmla="*/ 0 60000 65536"/>
                <a:gd name="T15" fmla="*/ 0 w 342"/>
                <a:gd name="T16" fmla="*/ 0 h 90"/>
                <a:gd name="T17" fmla="*/ 342 w 342"/>
                <a:gd name="T18" fmla="*/ 90 h 90"/>
              </a:gdLst>
              <a:ahLst/>
              <a:cxnLst>
                <a:cxn ang="T10">
                  <a:pos x="T0" y="T1"/>
                </a:cxn>
                <a:cxn ang="T11">
                  <a:pos x="T2" y="T3"/>
                </a:cxn>
                <a:cxn ang="T12">
                  <a:pos x="T4" y="T5"/>
                </a:cxn>
                <a:cxn ang="T13">
                  <a:pos x="T6" y="T7"/>
                </a:cxn>
                <a:cxn ang="T14">
                  <a:pos x="T8" y="T9"/>
                </a:cxn>
              </a:cxnLst>
              <a:rect l="T15" t="T16" r="T17" b="T18"/>
              <a:pathLst>
                <a:path w="342" h="90">
                  <a:moveTo>
                    <a:pt x="0" y="90"/>
                  </a:moveTo>
                  <a:lnTo>
                    <a:pt x="84" y="78"/>
                  </a:lnTo>
                  <a:lnTo>
                    <a:pt x="168" y="54"/>
                  </a:lnTo>
                  <a:lnTo>
                    <a:pt x="258" y="30"/>
                  </a:lnTo>
                  <a:lnTo>
                    <a:pt x="342" y="0"/>
                  </a:lnTo>
                </a:path>
              </a:pathLst>
            </a:custGeom>
            <a:noFill/>
            <a:ln w="9525">
              <a:solidFill>
                <a:schemeClr val="accent2"/>
              </a:solidFill>
              <a:round/>
              <a:headEnd/>
              <a:tailEnd/>
            </a:ln>
          </p:spPr>
          <p:txBody>
            <a:bodyPr/>
            <a:lstStyle/>
            <a:p>
              <a:endParaRPr lang="en-US"/>
            </a:p>
          </p:txBody>
        </p:sp>
        <p:sp>
          <p:nvSpPr>
            <p:cNvPr id="20576" name="Freeform 28"/>
            <p:cNvSpPr>
              <a:spLocks/>
            </p:cNvSpPr>
            <p:nvPr/>
          </p:nvSpPr>
          <p:spPr bwMode="auto">
            <a:xfrm>
              <a:off x="1158" y="2386"/>
              <a:ext cx="336" cy="174"/>
            </a:xfrm>
            <a:custGeom>
              <a:avLst/>
              <a:gdLst>
                <a:gd name="T0" fmla="*/ 0 w 336"/>
                <a:gd name="T1" fmla="*/ 174 h 174"/>
                <a:gd name="T2" fmla="*/ 84 w 336"/>
                <a:gd name="T3" fmla="*/ 138 h 174"/>
                <a:gd name="T4" fmla="*/ 168 w 336"/>
                <a:gd name="T5" fmla="*/ 96 h 174"/>
                <a:gd name="T6" fmla="*/ 336 w 336"/>
                <a:gd name="T7" fmla="*/ 0 h 174"/>
                <a:gd name="T8" fmla="*/ 0 60000 65536"/>
                <a:gd name="T9" fmla="*/ 0 60000 65536"/>
                <a:gd name="T10" fmla="*/ 0 60000 65536"/>
                <a:gd name="T11" fmla="*/ 0 60000 65536"/>
                <a:gd name="T12" fmla="*/ 0 w 336"/>
                <a:gd name="T13" fmla="*/ 0 h 174"/>
                <a:gd name="T14" fmla="*/ 336 w 336"/>
                <a:gd name="T15" fmla="*/ 174 h 174"/>
              </a:gdLst>
              <a:ahLst/>
              <a:cxnLst>
                <a:cxn ang="T8">
                  <a:pos x="T0" y="T1"/>
                </a:cxn>
                <a:cxn ang="T9">
                  <a:pos x="T2" y="T3"/>
                </a:cxn>
                <a:cxn ang="T10">
                  <a:pos x="T4" y="T5"/>
                </a:cxn>
                <a:cxn ang="T11">
                  <a:pos x="T6" y="T7"/>
                </a:cxn>
              </a:cxnLst>
              <a:rect l="T12" t="T13" r="T14" b="T15"/>
              <a:pathLst>
                <a:path w="336" h="174">
                  <a:moveTo>
                    <a:pt x="0" y="174"/>
                  </a:moveTo>
                  <a:lnTo>
                    <a:pt x="84" y="138"/>
                  </a:lnTo>
                  <a:lnTo>
                    <a:pt x="168" y="96"/>
                  </a:lnTo>
                  <a:lnTo>
                    <a:pt x="336" y="0"/>
                  </a:lnTo>
                </a:path>
              </a:pathLst>
            </a:custGeom>
            <a:noFill/>
            <a:ln w="9525">
              <a:solidFill>
                <a:schemeClr val="accent2"/>
              </a:solidFill>
              <a:round/>
              <a:headEnd/>
              <a:tailEnd/>
            </a:ln>
          </p:spPr>
          <p:txBody>
            <a:bodyPr/>
            <a:lstStyle/>
            <a:p>
              <a:endParaRPr lang="en-US"/>
            </a:p>
          </p:txBody>
        </p:sp>
        <p:sp>
          <p:nvSpPr>
            <p:cNvPr id="20577" name="Freeform 29"/>
            <p:cNvSpPr>
              <a:spLocks/>
            </p:cNvSpPr>
            <p:nvPr/>
          </p:nvSpPr>
          <p:spPr bwMode="auto">
            <a:xfrm>
              <a:off x="1494" y="2188"/>
              <a:ext cx="336" cy="198"/>
            </a:xfrm>
            <a:custGeom>
              <a:avLst/>
              <a:gdLst>
                <a:gd name="T0" fmla="*/ 0 w 336"/>
                <a:gd name="T1" fmla="*/ 198 h 198"/>
                <a:gd name="T2" fmla="*/ 168 w 336"/>
                <a:gd name="T3" fmla="*/ 102 h 198"/>
                <a:gd name="T4" fmla="*/ 336 w 336"/>
                <a:gd name="T5" fmla="*/ 0 h 198"/>
                <a:gd name="T6" fmla="*/ 0 60000 65536"/>
                <a:gd name="T7" fmla="*/ 0 60000 65536"/>
                <a:gd name="T8" fmla="*/ 0 60000 65536"/>
                <a:gd name="T9" fmla="*/ 0 w 336"/>
                <a:gd name="T10" fmla="*/ 0 h 198"/>
                <a:gd name="T11" fmla="*/ 336 w 336"/>
                <a:gd name="T12" fmla="*/ 198 h 198"/>
              </a:gdLst>
              <a:ahLst/>
              <a:cxnLst>
                <a:cxn ang="T6">
                  <a:pos x="T0" y="T1"/>
                </a:cxn>
                <a:cxn ang="T7">
                  <a:pos x="T2" y="T3"/>
                </a:cxn>
                <a:cxn ang="T8">
                  <a:pos x="T4" y="T5"/>
                </a:cxn>
              </a:cxnLst>
              <a:rect l="T9" t="T10" r="T11" b="T12"/>
              <a:pathLst>
                <a:path w="336" h="198">
                  <a:moveTo>
                    <a:pt x="0" y="198"/>
                  </a:moveTo>
                  <a:lnTo>
                    <a:pt x="168" y="102"/>
                  </a:lnTo>
                  <a:lnTo>
                    <a:pt x="336" y="0"/>
                  </a:lnTo>
                </a:path>
              </a:pathLst>
            </a:custGeom>
            <a:noFill/>
            <a:ln w="9525">
              <a:solidFill>
                <a:schemeClr val="accent2"/>
              </a:solidFill>
              <a:round/>
              <a:headEnd/>
              <a:tailEnd/>
            </a:ln>
          </p:spPr>
          <p:txBody>
            <a:bodyPr/>
            <a:lstStyle/>
            <a:p>
              <a:endParaRPr lang="en-US"/>
            </a:p>
          </p:txBody>
        </p:sp>
        <p:sp>
          <p:nvSpPr>
            <p:cNvPr id="20578" name="Freeform 30"/>
            <p:cNvSpPr>
              <a:spLocks/>
            </p:cNvSpPr>
            <p:nvPr/>
          </p:nvSpPr>
          <p:spPr bwMode="auto">
            <a:xfrm>
              <a:off x="1830" y="1978"/>
              <a:ext cx="342" cy="210"/>
            </a:xfrm>
            <a:custGeom>
              <a:avLst/>
              <a:gdLst>
                <a:gd name="T0" fmla="*/ 0 w 342"/>
                <a:gd name="T1" fmla="*/ 210 h 210"/>
                <a:gd name="T2" fmla="*/ 168 w 342"/>
                <a:gd name="T3" fmla="*/ 108 h 210"/>
                <a:gd name="T4" fmla="*/ 342 w 342"/>
                <a:gd name="T5" fmla="*/ 0 h 210"/>
                <a:gd name="T6" fmla="*/ 0 60000 65536"/>
                <a:gd name="T7" fmla="*/ 0 60000 65536"/>
                <a:gd name="T8" fmla="*/ 0 60000 65536"/>
                <a:gd name="T9" fmla="*/ 0 w 342"/>
                <a:gd name="T10" fmla="*/ 0 h 210"/>
                <a:gd name="T11" fmla="*/ 342 w 342"/>
                <a:gd name="T12" fmla="*/ 210 h 210"/>
              </a:gdLst>
              <a:ahLst/>
              <a:cxnLst>
                <a:cxn ang="T6">
                  <a:pos x="T0" y="T1"/>
                </a:cxn>
                <a:cxn ang="T7">
                  <a:pos x="T2" y="T3"/>
                </a:cxn>
                <a:cxn ang="T8">
                  <a:pos x="T4" y="T5"/>
                </a:cxn>
              </a:cxnLst>
              <a:rect l="T9" t="T10" r="T11" b="T12"/>
              <a:pathLst>
                <a:path w="342" h="210">
                  <a:moveTo>
                    <a:pt x="0" y="210"/>
                  </a:moveTo>
                  <a:lnTo>
                    <a:pt x="168" y="108"/>
                  </a:lnTo>
                  <a:lnTo>
                    <a:pt x="342" y="0"/>
                  </a:lnTo>
                </a:path>
              </a:pathLst>
            </a:custGeom>
            <a:noFill/>
            <a:ln w="9525">
              <a:solidFill>
                <a:schemeClr val="accent2"/>
              </a:solidFill>
              <a:round/>
              <a:headEnd/>
              <a:tailEnd/>
            </a:ln>
          </p:spPr>
          <p:txBody>
            <a:bodyPr/>
            <a:lstStyle/>
            <a:p>
              <a:endParaRPr lang="en-US"/>
            </a:p>
          </p:txBody>
        </p:sp>
        <p:sp>
          <p:nvSpPr>
            <p:cNvPr id="20579" name="Freeform 31"/>
            <p:cNvSpPr>
              <a:spLocks/>
            </p:cNvSpPr>
            <p:nvPr/>
          </p:nvSpPr>
          <p:spPr bwMode="auto">
            <a:xfrm>
              <a:off x="2172" y="1756"/>
              <a:ext cx="336" cy="222"/>
            </a:xfrm>
            <a:custGeom>
              <a:avLst/>
              <a:gdLst>
                <a:gd name="T0" fmla="*/ 0 w 336"/>
                <a:gd name="T1" fmla="*/ 222 h 222"/>
                <a:gd name="T2" fmla="*/ 168 w 336"/>
                <a:gd name="T3" fmla="*/ 114 h 222"/>
                <a:gd name="T4" fmla="*/ 336 w 336"/>
                <a:gd name="T5" fmla="*/ 0 h 222"/>
                <a:gd name="T6" fmla="*/ 0 60000 65536"/>
                <a:gd name="T7" fmla="*/ 0 60000 65536"/>
                <a:gd name="T8" fmla="*/ 0 60000 65536"/>
                <a:gd name="T9" fmla="*/ 0 w 336"/>
                <a:gd name="T10" fmla="*/ 0 h 222"/>
                <a:gd name="T11" fmla="*/ 336 w 336"/>
                <a:gd name="T12" fmla="*/ 222 h 222"/>
              </a:gdLst>
              <a:ahLst/>
              <a:cxnLst>
                <a:cxn ang="T6">
                  <a:pos x="T0" y="T1"/>
                </a:cxn>
                <a:cxn ang="T7">
                  <a:pos x="T2" y="T3"/>
                </a:cxn>
                <a:cxn ang="T8">
                  <a:pos x="T4" y="T5"/>
                </a:cxn>
              </a:cxnLst>
              <a:rect l="T9" t="T10" r="T11" b="T12"/>
              <a:pathLst>
                <a:path w="336" h="222">
                  <a:moveTo>
                    <a:pt x="0" y="222"/>
                  </a:moveTo>
                  <a:lnTo>
                    <a:pt x="168" y="114"/>
                  </a:lnTo>
                  <a:lnTo>
                    <a:pt x="336" y="0"/>
                  </a:lnTo>
                </a:path>
              </a:pathLst>
            </a:custGeom>
            <a:noFill/>
            <a:ln w="9525">
              <a:solidFill>
                <a:schemeClr val="accent2"/>
              </a:solidFill>
              <a:round/>
              <a:headEnd/>
              <a:tailEnd/>
            </a:ln>
          </p:spPr>
          <p:txBody>
            <a:bodyPr/>
            <a:lstStyle/>
            <a:p>
              <a:endParaRPr lang="en-US"/>
            </a:p>
          </p:txBody>
        </p:sp>
        <p:sp>
          <p:nvSpPr>
            <p:cNvPr id="20580" name="Freeform 32"/>
            <p:cNvSpPr>
              <a:spLocks/>
            </p:cNvSpPr>
            <p:nvPr/>
          </p:nvSpPr>
          <p:spPr bwMode="auto">
            <a:xfrm>
              <a:off x="480" y="2656"/>
              <a:ext cx="336" cy="1"/>
            </a:xfrm>
            <a:custGeom>
              <a:avLst/>
              <a:gdLst>
                <a:gd name="T0" fmla="*/ 0 w 336"/>
                <a:gd name="T1" fmla="*/ 0 h 1"/>
                <a:gd name="T2" fmla="*/ 168 w 336"/>
                <a:gd name="T3" fmla="*/ 0 h 1"/>
                <a:gd name="T4" fmla="*/ 336 w 336"/>
                <a:gd name="T5" fmla="*/ 0 h 1"/>
                <a:gd name="T6" fmla="*/ 0 60000 65536"/>
                <a:gd name="T7" fmla="*/ 0 60000 65536"/>
                <a:gd name="T8" fmla="*/ 0 60000 65536"/>
                <a:gd name="T9" fmla="*/ 0 w 336"/>
                <a:gd name="T10" fmla="*/ 0 h 1"/>
                <a:gd name="T11" fmla="*/ 336 w 336"/>
                <a:gd name="T12" fmla="*/ 1 h 1"/>
              </a:gdLst>
              <a:ahLst/>
              <a:cxnLst>
                <a:cxn ang="T6">
                  <a:pos x="T0" y="T1"/>
                </a:cxn>
                <a:cxn ang="T7">
                  <a:pos x="T2" y="T3"/>
                </a:cxn>
                <a:cxn ang="T8">
                  <a:pos x="T4" y="T5"/>
                </a:cxn>
              </a:cxnLst>
              <a:rect l="T9" t="T10" r="T11" b="T12"/>
              <a:pathLst>
                <a:path w="336" h="1">
                  <a:moveTo>
                    <a:pt x="0" y="0"/>
                  </a:moveTo>
                  <a:lnTo>
                    <a:pt x="168" y="0"/>
                  </a:lnTo>
                  <a:lnTo>
                    <a:pt x="336" y="0"/>
                  </a:lnTo>
                </a:path>
              </a:pathLst>
            </a:custGeom>
            <a:noFill/>
            <a:ln w="9525">
              <a:solidFill>
                <a:schemeClr val="accent2"/>
              </a:solidFill>
              <a:round/>
              <a:headEnd/>
              <a:tailEnd/>
            </a:ln>
          </p:spPr>
          <p:txBody>
            <a:bodyPr/>
            <a:lstStyle/>
            <a:p>
              <a:endParaRPr lang="en-US"/>
            </a:p>
          </p:txBody>
        </p:sp>
        <p:sp>
          <p:nvSpPr>
            <p:cNvPr id="20581" name="Freeform 33"/>
            <p:cNvSpPr>
              <a:spLocks/>
            </p:cNvSpPr>
            <p:nvPr/>
          </p:nvSpPr>
          <p:spPr bwMode="auto">
            <a:xfrm>
              <a:off x="816" y="2644"/>
              <a:ext cx="342" cy="12"/>
            </a:xfrm>
            <a:custGeom>
              <a:avLst/>
              <a:gdLst>
                <a:gd name="T0" fmla="*/ 0 w 342"/>
                <a:gd name="T1" fmla="*/ 12 h 12"/>
                <a:gd name="T2" fmla="*/ 168 w 342"/>
                <a:gd name="T3" fmla="*/ 12 h 12"/>
                <a:gd name="T4" fmla="*/ 258 w 342"/>
                <a:gd name="T5" fmla="*/ 6 h 12"/>
                <a:gd name="T6" fmla="*/ 342 w 342"/>
                <a:gd name="T7" fmla="*/ 0 h 12"/>
                <a:gd name="T8" fmla="*/ 0 60000 65536"/>
                <a:gd name="T9" fmla="*/ 0 60000 65536"/>
                <a:gd name="T10" fmla="*/ 0 60000 65536"/>
                <a:gd name="T11" fmla="*/ 0 60000 65536"/>
                <a:gd name="T12" fmla="*/ 0 w 342"/>
                <a:gd name="T13" fmla="*/ 0 h 12"/>
                <a:gd name="T14" fmla="*/ 342 w 342"/>
                <a:gd name="T15" fmla="*/ 12 h 12"/>
              </a:gdLst>
              <a:ahLst/>
              <a:cxnLst>
                <a:cxn ang="T8">
                  <a:pos x="T0" y="T1"/>
                </a:cxn>
                <a:cxn ang="T9">
                  <a:pos x="T2" y="T3"/>
                </a:cxn>
                <a:cxn ang="T10">
                  <a:pos x="T4" y="T5"/>
                </a:cxn>
                <a:cxn ang="T11">
                  <a:pos x="T6" y="T7"/>
                </a:cxn>
              </a:cxnLst>
              <a:rect l="T12" t="T13" r="T14" b="T15"/>
              <a:pathLst>
                <a:path w="342" h="12">
                  <a:moveTo>
                    <a:pt x="0" y="12"/>
                  </a:moveTo>
                  <a:lnTo>
                    <a:pt x="168" y="12"/>
                  </a:lnTo>
                  <a:lnTo>
                    <a:pt x="258" y="6"/>
                  </a:lnTo>
                  <a:lnTo>
                    <a:pt x="342" y="0"/>
                  </a:lnTo>
                </a:path>
              </a:pathLst>
            </a:custGeom>
            <a:noFill/>
            <a:ln w="9525">
              <a:solidFill>
                <a:schemeClr val="accent2"/>
              </a:solidFill>
              <a:round/>
              <a:headEnd/>
              <a:tailEnd/>
            </a:ln>
          </p:spPr>
          <p:txBody>
            <a:bodyPr/>
            <a:lstStyle/>
            <a:p>
              <a:endParaRPr lang="en-US"/>
            </a:p>
          </p:txBody>
        </p:sp>
        <p:sp>
          <p:nvSpPr>
            <p:cNvPr id="20582" name="Freeform 34"/>
            <p:cNvSpPr>
              <a:spLocks/>
            </p:cNvSpPr>
            <p:nvPr/>
          </p:nvSpPr>
          <p:spPr bwMode="auto">
            <a:xfrm>
              <a:off x="1158" y="2578"/>
              <a:ext cx="336" cy="66"/>
            </a:xfrm>
            <a:custGeom>
              <a:avLst/>
              <a:gdLst>
                <a:gd name="T0" fmla="*/ 0 w 336"/>
                <a:gd name="T1" fmla="*/ 66 h 66"/>
                <a:gd name="T2" fmla="*/ 168 w 336"/>
                <a:gd name="T3" fmla="*/ 42 h 66"/>
                <a:gd name="T4" fmla="*/ 336 w 336"/>
                <a:gd name="T5" fmla="*/ 0 h 66"/>
                <a:gd name="T6" fmla="*/ 0 60000 65536"/>
                <a:gd name="T7" fmla="*/ 0 60000 65536"/>
                <a:gd name="T8" fmla="*/ 0 60000 65536"/>
                <a:gd name="T9" fmla="*/ 0 w 336"/>
                <a:gd name="T10" fmla="*/ 0 h 66"/>
                <a:gd name="T11" fmla="*/ 336 w 336"/>
                <a:gd name="T12" fmla="*/ 66 h 66"/>
              </a:gdLst>
              <a:ahLst/>
              <a:cxnLst>
                <a:cxn ang="T6">
                  <a:pos x="T0" y="T1"/>
                </a:cxn>
                <a:cxn ang="T7">
                  <a:pos x="T2" y="T3"/>
                </a:cxn>
                <a:cxn ang="T8">
                  <a:pos x="T4" y="T5"/>
                </a:cxn>
              </a:cxnLst>
              <a:rect l="T9" t="T10" r="T11" b="T12"/>
              <a:pathLst>
                <a:path w="336" h="66">
                  <a:moveTo>
                    <a:pt x="0" y="66"/>
                  </a:moveTo>
                  <a:lnTo>
                    <a:pt x="168" y="42"/>
                  </a:lnTo>
                  <a:lnTo>
                    <a:pt x="336" y="0"/>
                  </a:lnTo>
                </a:path>
              </a:pathLst>
            </a:custGeom>
            <a:noFill/>
            <a:ln w="9525">
              <a:solidFill>
                <a:schemeClr val="accent2"/>
              </a:solidFill>
              <a:round/>
              <a:headEnd/>
              <a:tailEnd/>
            </a:ln>
          </p:spPr>
          <p:txBody>
            <a:bodyPr/>
            <a:lstStyle/>
            <a:p>
              <a:endParaRPr lang="en-US"/>
            </a:p>
          </p:txBody>
        </p:sp>
        <p:sp>
          <p:nvSpPr>
            <p:cNvPr id="20583" name="Freeform 35"/>
            <p:cNvSpPr>
              <a:spLocks/>
            </p:cNvSpPr>
            <p:nvPr/>
          </p:nvSpPr>
          <p:spPr bwMode="auto">
            <a:xfrm>
              <a:off x="1494" y="2458"/>
              <a:ext cx="336" cy="120"/>
            </a:xfrm>
            <a:custGeom>
              <a:avLst/>
              <a:gdLst>
                <a:gd name="T0" fmla="*/ 0 w 336"/>
                <a:gd name="T1" fmla="*/ 120 h 120"/>
                <a:gd name="T2" fmla="*/ 84 w 336"/>
                <a:gd name="T3" fmla="*/ 96 h 120"/>
                <a:gd name="T4" fmla="*/ 168 w 336"/>
                <a:gd name="T5" fmla="*/ 66 h 120"/>
                <a:gd name="T6" fmla="*/ 336 w 336"/>
                <a:gd name="T7" fmla="*/ 0 h 120"/>
                <a:gd name="T8" fmla="*/ 0 60000 65536"/>
                <a:gd name="T9" fmla="*/ 0 60000 65536"/>
                <a:gd name="T10" fmla="*/ 0 60000 65536"/>
                <a:gd name="T11" fmla="*/ 0 60000 65536"/>
                <a:gd name="T12" fmla="*/ 0 w 336"/>
                <a:gd name="T13" fmla="*/ 0 h 120"/>
                <a:gd name="T14" fmla="*/ 336 w 336"/>
                <a:gd name="T15" fmla="*/ 120 h 120"/>
              </a:gdLst>
              <a:ahLst/>
              <a:cxnLst>
                <a:cxn ang="T8">
                  <a:pos x="T0" y="T1"/>
                </a:cxn>
                <a:cxn ang="T9">
                  <a:pos x="T2" y="T3"/>
                </a:cxn>
                <a:cxn ang="T10">
                  <a:pos x="T4" y="T5"/>
                </a:cxn>
                <a:cxn ang="T11">
                  <a:pos x="T6" y="T7"/>
                </a:cxn>
              </a:cxnLst>
              <a:rect l="T12" t="T13" r="T14" b="T15"/>
              <a:pathLst>
                <a:path w="336" h="120">
                  <a:moveTo>
                    <a:pt x="0" y="120"/>
                  </a:moveTo>
                  <a:lnTo>
                    <a:pt x="84" y="96"/>
                  </a:lnTo>
                  <a:lnTo>
                    <a:pt x="168" y="66"/>
                  </a:lnTo>
                  <a:lnTo>
                    <a:pt x="336" y="0"/>
                  </a:lnTo>
                </a:path>
              </a:pathLst>
            </a:custGeom>
            <a:noFill/>
            <a:ln w="9525">
              <a:solidFill>
                <a:schemeClr val="accent2"/>
              </a:solidFill>
              <a:round/>
              <a:headEnd/>
              <a:tailEnd/>
            </a:ln>
          </p:spPr>
          <p:txBody>
            <a:bodyPr/>
            <a:lstStyle/>
            <a:p>
              <a:endParaRPr lang="en-US"/>
            </a:p>
          </p:txBody>
        </p:sp>
        <p:sp>
          <p:nvSpPr>
            <p:cNvPr id="20584" name="Freeform 36"/>
            <p:cNvSpPr>
              <a:spLocks/>
            </p:cNvSpPr>
            <p:nvPr/>
          </p:nvSpPr>
          <p:spPr bwMode="auto">
            <a:xfrm>
              <a:off x="1830" y="2302"/>
              <a:ext cx="342" cy="156"/>
            </a:xfrm>
            <a:custGeom>
              <a:avLst/>
              <a:gdLst>
                <a:gd name="T0" fmla="*/ 0 w 342"/>
                <a:gd name="T1" fmla="*/ 156 h 156"/>
                <a:gd name="T2" fmla="*/ 168 w 342"/>
                <a:gd name="T3" fmla="*/ 84 h 156"/>
                <a:gd name="T4" fmla="*/ 342 w 342"/>
                <a:gd name="T5" fmla="*/ 0 h 156"/>
                <a:gd name="T6" fmla="*/ 0 60000 65536"/>
                <a:gd name="T7" fmla="*/ 0 60000 65536"/>
                <a:gd name="T8" fmla="*/ 0 60000 65536"/>
                <a:gd name="T9" fmla="*/ 0 w 342"/>
                <a:gd name="T10" fmla="*/ 0 h 156"/>
                <a:gd name="T11" fmla="*/ 342 w 342"/>
                <a:gd name="T12" fmla="*/ 156 h 156"/>
              </a:gdLst>
              <a:ahLst/>
              <a:cxnLst>
                <a:cxn ang="T6">
                  <a:pos x="T0" y="T1"/>
                </a:cxn>
                <a:cxn ang="T7">
                  <a:pos x="T2" y="T3"/>
                </a:cxn>
                <a:cxn ang="T8">
                  <a:pos x="T4" y="T5"/>
                </a:cxn>
              </a:cxnLst>
              <a:rect l="T9" t="T10" r="T11" b="T12"/>
              <a:pathLst>
                <a:path w="342" h="156">
                  <a:moveTo>
                    <a:pt x="0" y="156"/>
                  </a:moveTo>
                  <a:lnTo>
                    <a:pt x="168" y="84"/>
                  </a:lnTo>
                  <a:lnTo>
                    <a:pt x="342" y="0"/>
                  </a:lnTo>
                </a:path>
              </a:pathLst>
            </a:custGeom>
            <a:noFill/>
            <a:ln w="9525">
              <a:solidFill>
                <a:schemeClr val="accent2"/>
              </a:solidFill>
              <a:round/>
              <a:headEnd/>
              <a:tailEnd/>
            </a:ln>
          </p:spPr>
          <p:txBody>
            <a:bodyPr/>
            <a:lstStyle/>
            <a:p>
              <a:endParaRPr lang="en-US"/>
            </a:p>
          </p:txBody>
        </p:sp>
        <p:sp>
          <p:nvSpPr>
            <p:cNvPr id="20585" name="Freeform 37"/>
            <p:cNvSpPr>
              <a:spLocks/>
            </p:cNvSpPr>
            <p:nvPr/>
          </p:nvSpPr>
          <p:spPr bwMode="auto">
            <a:xfrm>
              <a:off x="2172" y="2122"/>
              <a:ext cx="336" cy="180"/>
            </a:xfrm>
            <a:custGeom>
              <a:avLst/>
              <a:gdLst>
                <a:gd name="T0" fmla="*/ 0 w 336"/>
                <a:gd name="T1" fmla="*/ 180 h 180"/>
                <a:gd name="T2" fmla="*/ 168 w 336"/>
                <a:gd name="T3" fmla="*/ 90 h 180"/>
                <a:gd name="T4" fmla="*/ 336 w 336"/>
                <a:gd name="T5" fmla="*/ 0 h 180"/>
                <a:gd name="T6" fmla="*/ 0 60000 65536"/>
                <a:gd name="T7" fmla="*/ 0 60000 65536"/>
                <a:gd name="T8" fmla="*/ 0 60000 65536"/>
                <a:gd name="T9" fmla="*/ 0 w 336"/>
                <a:gd name="T10" fmla="*/ 0 h 180"/>
                <a:gd name="T11" fmla="*/ 336 w 336"/>
                <a:gd name="T12" fmla="*/ 180 h 180"/>
              </a:gdLst>
              <a:ahLst/>
              <a:cxnLst>
                <a:cxn ang="T6">
                  <a:pos x="T0" y="T1"/>
                </a:cxn>
                <a:cxn ang="T7">
                  <a:pos x="T2" y="T3"/>
                </a:cxn>
                <a:cxn ang="T8">
                  <a:pos x="T4" y="T5"/>
                </a:cxn>
              </a:cxnLst>
              <a:rect l="T9" t="T10" r="T11" b="T12"/>
              <a:pathLst>
                <a:path w="336" h="180">
                  <a:moveTo>
                    <a:pt x="0" y="180"/>
                  </a:moveTo>
                  <a:lnTo>
                    <a:pt x="168" y="90"/>
                  </a:lnTo>
                  <a:lnTo>
                    <a:pt x="336" y="0"/>
                  </a:lnTo>
                </a:path>
              </a:pathLst>
            </a:custGeom>
            <a:noFill/>
            <a:ln w="9525">
              <a:solidFill>
                <a:schemeClr val="accent2"/>
              </a:solidFill>
              <a:round/>
              <a:headEnd/>
              <a:tailEnd/>
            </a:ln>
          </p:spPr>
          <p:txBody>
            <a:bodyPr/>
            <a:lstStyle/>
            <a:p>
              <a:endParaRPr lang="en-US"/>
            </a:p>
          </p:txBody>
        </p:sp>
        <p:sp>
          <p:nvSpPr>
            <p:cNvPr id="20586" name="Line 38"/>
            <p:cNvSpPr>
              <a:spLocks noChangeShapeType="1"/>
            </p:cNvSpPr>
            <p:nvPr/>
          </p:nvSpPr>
          <p:spPr bwMode="auto">
            <a:xfrm>
              <a:off x="480" y="2656"/>
              <a:ext cx="336" cy="1"/>
            </a:xfrm>
            <a:prstGeom prst="line">
              <a:avLst/>
            </a:prstGeom>
            <a:noFill/>
            <a:ln w="9525">
              <a:solidFill>
                <a:schemeClr val="accent2"/>
              </a:solidFill>
              <a:round/>
              <a:headEnd/>
              <a:tailEnd/>
            </a:ln>
          </p:spPr>
          <p:txBody>
            <a:bodyPr/>
            <a:lstStyle/>
            <a:p>
              <a:endParaRPr lang="en-US"/>
            </a:p>
          </p:txBody>
        </p:sp>
        <p:sp>
          <p:nvSpPr>
            <p:cNvPr id="20587" name="Freeform 39"/>
            <p:cNvSpPr>
              <a:spLocks/>
            </p:cNvSpPr>
            <p:nvPr/>
          </p:nvSpPr>
          <p:spPr bwMode="auto">
            <a:xfrm>
              <a:off x="816" y="2656"/>
              <a:ext cx="342" cy="1"/>
            </a:xfrm>
            <a:custGeom>
              <a:avLst/>
              <a:gdLst>
                <a:gd name="T0" fmla="*/ 0 w 342"/>
                <a:gd name="T1" fmla="*/ 0 h 1"/>
                <a:gd name="T2" fmla="*/ 168 w 342"/>
                <a:gd name="T3" fmla="*/ 0 h 1"/>
                <a:gd name="T4" fmla="*/ 342 w 342"/>
                <a:gd name="T5" fmla="*/ 0 h 1"/>
                <a:gd name="T6" fmla="*/ 0 60000 65536"/>
                <a:gd name="T7" fmla="*/ 0 60000 65536"/>
                <a:gd name="T8" fmla="*/ 0 60000 65536"/>
                <a:gd name="T9" fmla="*/ 0 w 342"/>
                <a:gd name="T10" fmla="*/ 0 h 1"/>
                <a:gd name="T11" fmla="*/ 342 w 342"/>
                <a:gd name="T12" fmla="*/ 1 h 1"/>
              </a:gdLst>
              <a:ahLst/>
              <a:cxnLst>
                <a:cxn ang="T6">
                  <a:pos x="T0" y="T1"/>
                </a:cxn>
                <a:cxn ang="T7">
                  <a:pos x="T2" y="T3"/>
                </a:cxn>
                <a:cxn ang="T8">
                  <a:pos x="T4" y="T5"/>
                </a:cxn>
              </a:cxnLst>
              <a:rect l="T9" t="T10" r="T11" b="T12"/>
              <a:pathLst>
                <a:path w="342" h="1">
                  <a:moveTo>
                    <a:pt x="0" y="0"/>
                  </a:moveTo>
                  <a:lnTo>
                    <a:pt x="168" y="0"/>
                  </a:lnTo>
                  <a:lnTo>
                    <a:pt x="342" y="0"/>
                  </a:lnTo>
                </a:path>
              </a:pathLst>
            </a:custGeom>
            <a:noFill/>
            <a:ln w="9525">
              <a:solidFill>
                <a:schemeClr val="accent2"/>
              </a:solidFill>
              <a:round/>
              <a:headEnd/>
              <a:tailEnd/>
            </a:ln>
          </p:spPr>
          <p:txBody>
            <a:bodyPr/>
            <a:lstStyle/>
            <a:p>
              <a:endParaRPr lang="en-US"/>
            </a:p>
          </p:txBody>
        </p:sp>
        <p:sp>
          <p:nvSpPr>
            <p:cNvPr id="20588" name="Freeform 40"/>
            <p:cNvSpPr>
              <a:spLocks/>
            </p:cNvSpPr>
            <p:nvPr/>
          </p:nvSpPr>
          <p:spPr bwMode="auto">
            <a:xfrm>
              <a:off x="1158" y="2638"/>
              <a:ext cx="336" cy="18"/>
            </a:xfrm>
            <a:custGeom>
              <a:avLst/>
              <a:gdLst>
                <a:gd name="T0" fmla="*/ 0 w 336"/>
                <a:gd name="T1" fmla="*/ 18 h 18"/>
                <a:gd name="T2" fmla="*/ 168 w 336"/>
                <a:gd name="T3" fmla="*/ 12 h 18"/>
                <a:gd name="T4" fmla="*/ 336 w 336"/>
                <a:gd name="T5" fmla="*/ 0 h 18"/>
                <a:gd name="T6" fmla="*/ 0 60000 65536"/>
                <a:gd name="T7" fmla="*/ 0 60000 65536"/>
                <a:gd name="T8" fmla="*/ 0 60000 65536"/>
                <a:gd name="T9" fmla="*/ 0 w 336"/>
                <a:gd name="T10" fmla="*/ 0 h 18"/>
                <a:gd name="T11" fmla="*/ 336 w 336"/>
                <a:gd name="T12" fmla="*/ 18 h 18"/>
              </a:gdLst>
              <a:ahLst/>
              <a:cxnLst>
                <a:cxn ang="T6">
                  <a:pos x="T0" y="T1"/>
                </a:cxn>
                <a:cxn ang="T7">
                  <a:pos x="T2" y="T3"/>
                </a:cxn>
                <a:cxn ang="T8">
                  <a:pos x="T4" y="T5"/>
                </a:cxn>
              </a:cxnLst>
              <a:rect l="T9" t="T10" r="T11" b="T12"/>
              <a:pathLst>
                <a:path w="336" h="18">
                  <a:moveTo>
                    <a:pt x="0" y="18"/>
                  </a:moveTo>
                  <a:lnTo>
                    <a:pt x="168" y="12"/>
                  </a:lnTo>
                  <a:lnTo>
                    <a:pt x="336" y="0"/>
                  </a:lnTo>
                </a:path>
              </a:pathLst>
            </a:custGeom>
            <a:noFill/>
            <a:ln w="9525">
              <a:solidFill>
                <a:schemeClr val="accent2"/>
              </a:solidFill>
              <a:round/>
              <a:headEnd/>
              <a:tailEnd/>
            </a:ln>
          </p:spPr>
          <p:txBody>
            <a:bodyPr/>
            <a:lstStyle/>
            <a:p>
              <a:endParaRPr lang="en-US"/>
            </a:p>
          </p:txBody>
        </p:sp>
        <p:sp>
          <p:nvSpPr>
            <p:cNvPr id="20589" name="Freeform 41"/>
            <p:cNvSpPr>
              <a:spLocks/>
            </p:cNvSpPr>
            <p:nvPr/>
          </p:nvSpPr>
          <p:spPr bwMode="auto">
            <a:xfrm>
              <a:off x="1494" y="2584"/>
              <a:ext cx="336" cy="54"/>
            </a:xfrm>
            <a:custGeom>
              <a:avLst/>
              <a:gdLst>
                <a:gd name="T0" fmla="*/ 0 w 336"/>
                <a:gd name="T1" fmla="*/ 54 h 54"/>
                <a:gd name="T2" fmla="*/ 168 w 336"/>
                <a:gd name="T3" fmla="*/ 30 h 54"/>
                <a:gd name="T4" fmla="*/ 336 w 336"/>
                <a:gd name="T5" fmla="*/ 0 h 54"/>
                <a:gd name="T6" fmla="*/ 0 60000 65536"/>
                <a:gd name="T7" fmla="*/ 0 60000 65536"/>
                <a:gd name="T8" fmla="*/ 0 60000 65536"/>
                <a:gd name="T9" fmla="*/ 0 w 336"/>
                <a:gd name="T10" fmla="*/ 0 h 54"/>
                <a:gd name="T11" fmla="*/ 336 w 336"/>
                <a:gd name="T12" fmla="*/ 54 h 54"/>
              </a:gdLst>
              <a:ahLst/>
              <a:cxnLst>
                <a:cxn ang="T6">
                  <a:pos x="T0" y="T1"/>
                </a:cxn>
                <a:cxn ang="T7">
                  <a:pos x="T2" y="T3"/>
                </a:cxn>
                <a:cxn ang="T8">
                  <a:pos x="T4" y="T5"/>
                </a:cxn>
              </a:cxnLst>
              <a:rect l="T9" t="T10" r="T11" b="T12"/>
              <a:pathLst>
                <a:path w="336" h="54">
                  <a:moveTo>
                    <a:pt x="0" y="54"/>
                  </a:moveTo>
                  <a:lnTo>
                    <a:pt x="168" y="30"/>
                  </a:lnTo>
                  <a:lnTo>
                    <a:pt x="336" y="0"/>
                  </a:lnTo>
                </a:path>
              </a:pathLst>
            </a:custGeom>
            <a:noFill/>
            <a:ln w="9525">
              <a:solidFill>
                <a:schemeClr val="accent2"/>
              </a:solidFill>
              <a:round/>
              <a:headEnd/>
              <a:tailEnd/>
            </a:ln>
          </p:spPr>
          <p:txBody>
            <a:bodyPr/>
            <a:lstStyle/>
            <a:p>
              <a:endParaRPr lang="en-US"/>
            </a:p>
          </p:txBody>
        </p:sp>
        <p:sp>
          <p:nvSpPr>
            <p:cNvPr id="20590" name="Freeform 42"/>
            <p:cNvSpPr>
              <a:spLocks/>
            </p:cNvSpPr>
            <p:nvPr/>
          </p:nvSpPr>
          <p:spPr bwMode="auto">
            <a:xfrm>
              <a:off x="1830" y="2488"/>
              <a:ext cx="342" cy="96"/>
            </a:xfrm>
            <a:custGeom>
              <a:avLst/>
              <a:gdLst>
                <a:gd name="T0" fmla="*/ 0 w 342"/>
                <a:gd name="T1" fmla="*/ 96 h 96"/>
                <a:gd name="T2" fmla="*/ 168 w 342"/>
                <a:gd name="T3" fmla="*/ 54 h 96"/>
                <a:gd name="T4" fmla="*/ 342 w 342"/>
                <a:gd name="T5" fmla="*/ 0 h 96"/>
                <a:gd name="T6" fmla="*/ 0 60000 65536"/>
                <a:gd name="T7" fmla="*/ 0 60000 65536"/>
                <a:gd name="T8" fmla="*/ 0 60000 65536"/>
                <a:gd name="T9" fmla="*/ 0 w 342"/>
                <a:gd name="T10" fmla="*/ 0 h 96"/>
                <a:gd name="T11" fmla="*/ 342 w 342"/>
                <a:gd name="T12" fmla="*/ 96 h 96"/>
              </a:gdLst>
              <a:ahLst/>
              <a:cxnLst>
                <a:cxn ang="T6">
                  <a:pos x="T0" y="T1"/>
                </a:cxn>
                <a:cxn ang="T7">
                  <a:pos x="T2" y="T3"/>
                </a:cxn>
                <a:cxn ang="T8">
                  <a:pos x="T4" y="T5"/>
                </a:cxn>
              </a:cxnLst>
              <a:rect l="T9" t="T10" r="T11" b="T12"/>
              <a:pathLst>
                <a:path w="342" h="96">
                  <a:moveTo>
                    <a:pt x="0" y="96"/>
                  </a:moveTo>
                  <a:lnTo>
                    <a:pt x="168" y="54"/>
                  </a:lnTo>
                  <a:lnTo>
                    <a:pt x="342" y="0"/>
                  </a:lnTo>
                </a:path>
              </a:pathLst>
            </a:custGeom>
            <a:noFill/>
            <a:ln w="9525">
              <a:solidFill>
                <a:schemeClr val="accent2"/>
              </a:solidFill>
              <a:round/>
              <a:headEnd/>
              <a:tailEnd/>
            </a:ln>
          </p:spPr>
          <p:txBody>
            <a:bodyPr/>
            <a:lstStyle/>
            <a:p>
              <a:endParaRPr lang="en-US"/>
            </a:p>
          </p:txBody>
        </p:sp>
        <p:sp>
          <p:nvSpPr>
            <p:cNvPr id="20591" name="Freeform 43"/>
            <p:cNvSpPr>
              <a:spLocks/>
            </p:cNvSpPr>
            <p:nvPr/>
          </p:nvSpPr>
          <p:spPr bwMode="auto">
            <a:xfrm>
              <a:off x="2172" y="2362"/>
              <a:ext cx="336" cy="126"/>
            </a:xfrm>
            <a:custGeom>
              <a:avLst/>
              <a:gdLst>
                <a:gd name="T0" fmla="*/ 0 w 336"/>
                <a:gd name="T1" fmla="*/ 126 h 126"/>
                <a:gd name="T2" fmla="*/ 168 w 336"/>
                <a:gd name="T3" fmla="*/ 66 h 126"/>
                <a:gd name="T4" fmla="*/ 336 w 336"/>
                <a:gd name="T5" fmla="*/ 0 h 126"/>
                <a:gd name="T6" fmla="*/ 0 60000 65536"/>
                <a:gd name="T7" fmla="*/ 0 60000 65536"/>
                <a:gd name="T8" fmla="*/ 0 60000 65536"/>
                <a:gd name="T9" fmla="*/ 0 w 336"/>
                <a:gd name="T10" fmla="*/ 0 h 126"/>
                <a:gd name="T11" fmla="*/ 336 w 336"/>
                <a:gd name="T12" fmla="*/ 126 h 126"/>
              </a:gdLst>
              <a:ahLst/>
              <a:cxnLst>
                <a:cxn ang="T6">
                  <a:pos x="T0" y="T1"/>
                </a:cxn>
                <a:cxn ang="T7">
                  <a:pos x="T2" y="T3"/>
                </a:cxn>
                <a:cxn ang="T8">
                  <a:pos x="T4" y="T5"/>
                </a:cxn>
              </a:cxnLst>
              <a:rect l="T9" t="T10" r="T11" b="T12"/>
              <a:pathLst>
                <a:path w="336" h="126">
                  <a:moveTo>
                    <a:pt x="0" y="126"/>
                  </a:moveTo>
                  <a:lnTo>
                    <a:pt x="168" y="66"/>
                  </a:lnTo>
                  <a:lnTo>
                    <a:pt x="336" y="0"/>
                  </a:lnTo>
                </a:path>
              </a:pathLst>
            </a:custGeom>
            <a:noFill/>
            <a:ln w="9525">
              <a:solidFill>
                <a:schemeClr val="accent2"/>
              </a:solidFill>
              <a:round/>
              <a:headEnd/>
              <a:tailEnd/>
            </a:ln>
          </p:spPr>
          <p:txBody>
            <a:bodyPr/>
            <a:lstStyle/>
            <a:p>
              <a:endParaRPr lang="en-US"/>
            </a:p>
          </p:txBody>
        </p:sp>
        <p:sp>
          <p:nvSpPr>
            <p:cNvPr id="20592" name="Line 44"/>
            <p:cNvSpPr>
              <a:spLocks noChangeShapeType="1"/>
            </p:cNvSpPr>
            <p:nvPr/>
          </p:nvSpPr>
          <p:spPr bwMode="auto">
            <a:xfrm>
              <a:off x="480" y="2656"/>
              <a:ext cx="336" cy="1"/>
            </a:xfrm>
            <a:prstGeom prst="line">
              <a:avLst/>
            </a:prstGeom>
            <a:noFill/>
            <a:ln w="9525">
              <a:solidFill>
                <a:schemeClr val="accent2"/>
              </a:solidFill>
              <a:round/>
              <a:headEnd/>
              <a:tailEnd/>
            </a:ln>
          </p:spPr>
          <p:txBody>
            <a:bodyPr/>
            <a:lstStyle/>
            <a:p>
              <a:endParaRPr lang="en-US"/>
            </a:p>
          </p:txBody>
        </p:sp>
        <p:sp>
          <p:nvSpPr>
            <p:cNvPr id="20593" name="Freeform 45"/>
            <p:cNvSpPr>
              <a:spLocks/>
            </p:cNvSpPr>
            <p:nvPr/>
          </p:nvSpPr>
          <p:spPr bwMode="auto">
            <a:xfrm>
              <a:off x="816" y="2656"/>
              <a:ext cx="342" cy="1"/>
            </a:xfrm>
            <a:custGeom>
              <a:avLst/>
              <a:gdLst>
                <a:gd name="T0" fmla="*/ 0 w 342"/>
                <a:gd name="T1" fmla="*/ 0 h 1"/>
                <a:gd name="T2" fmla="*/ 168 w 342"/>
                <a:gd name="T3" fmla="*/ 0 h 1"/>
                <a:gd name="T4" fmla="*/ 342 w 342"/>
                <a:gd name="T5" fmla="*/ 0 h 1"/>
                <a:gd name="T6" fmla="*/ 0 60000 65536"/>
                <a:gd name="T7" fmla="*/ 0 60000 65536"/>
                <a:gd name="T8" fmla="*/ 0 60000 65536"/>
                <a:gd name="T9" fmla="*/ 0 w 342"/>
                <a:gd name="T10" fmla="*/ 0 h 1"/>
                <a:gd name="T11" fmla="*/ 342 w 342"/>
                <a:gd name="T12" fmla="*/ 1 h 1"/>
              </a:gdLst>
              <a:ahLst/>
              <a:cxnLst>
                <a:cxn ang="T6">
                  <a:pos x="T0" y="T1"/>
                </a:cxn>
                <a:cxn ang="T7">
                  <a:pos x="T2" y="T3"/>
                </a:cxn>
                <a:cxn ang="T8">
                  <a:pos x="T4" y="T5"/>
                </a:cxn>
              </a:cxnLst>
              <a:rect l="T9" t="T10" r="T11" b="T12"/>
              <a:pathLst>
                <a:path w="342" h="1">
                  <a:moveTo>
                    <a:pt x="0" y="0"/>
                  </a:moveTo>
                  <a:lnTo>
                    <a:pt x="168" y="0"/>
                  </a:lnTo>
                  <a:lnTo>
                    <a:pt x="342" y="0"/>
                  </a:lnTo>
                </a:path>
              </a:pathLst>
            </a:custGeom>
            <a:noFill/>
            <a:ln w="9525">
              <a:solidFill>
                <a:schemeClr val="accent2"/>
              </a:solidFill>
              <a:round/>
              <a:headEnd/>
              <a:tailEnd/>
            </a:ln>
          </p:spPr>
          <p:txBody>
            <a:bodyPr/>
            <a:lstStyle/>
            <a:p>
              <a:endParaRPr lang="en-US"/>
            </a:p>
          </p:txBody>
        </p:sp>
        <p:sp>
          <p:nvSpPr>
            <p:cNvPr id="20594" name="Freeform 46"/>
            <p:cNvSpPr>
              <a:spLocks/>
            </p:cNvSpPr>
            <p:nvPr/>
          </p:nvSpPr>
          <p:spPr bwMode="auto">
            <a:xfrm>
              <a:off x="1158" y="2656"/>
              <a:ext cx="336" cy="1"/>
            </a:xfrm>
            <a:custGeom>
              <a:avLst/>
              <a:gdLst>
                <a:gd name="T0" fmla="*/ 0 w 336"/>
                <a:gd name="T1" fmla="*/ 0 h 1"/>
                <a:gd name="T2" fmla="*/ 168 w 336"/>
                <a:gd name="T3" fmla="*/ 0 h 1"/>
                <a:gd name="T4" fmla="*/ 336 w 336"/>
                <a:gd name="T5" fmla="*/ 0 h 1"/>
                <a:gd name="T6" fmla="*/ 0 60000 65536"/>
                <a:gd name="T7" fmla="*/ 0 60000 65536"/>
                <a:gd name="T8" fmla="*/ 0 60000 65536"/>
                <a:gd name="T9" fmla="*/ 0 w 336"/>
                <a:gd name="T10" fmla="*/ 0 h 1"/>
                <a:gd name="T11" fmla="*/ 336 w 336"/>
                <a:gd name="T12" fmla="*/ 1 h 1"/>
              </a:gdLst>
              <a:ahLst/>
              <a:cxnLst>
                <a:cxn ang="T6">
                  <a:pos x="T0" y="T1"/>
                </a:cxn>
                <a:cxn ang="T7">
                  <a:pos x="T2" y="T3"/>
                </a:cxn>
                <a:cxn ang="T8">
                  <a:pos x="T4" y="T5"/>
                </a:cxn>
              </a:cxnLst>
              <a:rect l="T9" t="T10" r="T11" b="T12"/>
              <a:pathLst>
                <a:path w="336" h="1">
                  <a:moveTo>
                    <a:pt x="0" y="0"/>
                  </a:moveTo>
                  <a:lnTo>
                    <a:pt x="168" y="0"/>
                  </a:lnTo>
                  <a:lnTo>
                    <a:pt x="336" y="0"/>
                  </a:lnTo>
                </a:path>
              </a:pathLst>
            </a:custGeom>
            <a:noFill/>
            <a:ln w="9525">
              <a:solidFill>
                <a:schemeClr val="accent2"/>
              </a:solidFill>
              <a:round/>
              <a:headEnd/>
              <a:tailEnd/>
            </a:ln>
          </p:spPr>
          <p:txBody>
            <a:bodyPr/>
            <a:lstStyle/>
            <a:p>
              <a:endParaRPr lang="en-US"/>
            </a:p>
          </p:txBody>
        </p:sp>
        <p:sp>
          <p:nvSpPr>
            <p:cNvPr id="20595" name="Freeform 47"/>
            <p:cNvSpPr>
              <a:spLocks/>
            </p:cNvSpPr>
            <p:nvPr/>
          </p:nvSpPr>
          <p:spPr bwMode="auto">
            <a:xfrm>
              <a:off x="1494" y="2638"/>
              <a:ext cx="336" cy="18"/>
            </a:xfrm>
            <a:custGeom>
              <a:avLst/>
              <a:gdLst>
                <a:gd name="T0" fmla="*/ 0 w 336"/>
                <a:gd name="T1" fmla="*/ 18 h 18"/>
                <a:gd name="T2" fmla="*/ 168 w 336"/>
                <a:gd name="T3" fmla="*/ 12 h 18"/>
                <a:gd name="T4" fmla="*/ 336 w 336"/>
                <a:gd name="T5" fmla="*/ 0 h 18"/>
                <a:gd name="T6" fmla="*/ 0 60000 65536"/>
                <a:gd name="T7" fmla="*/ 0 60000 65536"/>
                <a:gd name="T8" fmla="*/ 0 60000 65536"/>
                <a:gd name="T9" fmla="*/ 0 w 336"/>
                <a:gd name="T10" fmla="*/ 0 h 18"/>
                <a:gd name="T11" fmla="*/ 336 w 336"/>
                <a:gd name="T12" fmla="*/ 18 h 18"/>
              </a:gdLst>
              <a:ahLst/>
              <a:cxnLst>
                <a:cxn ang="T6">
                  <a:pos x="T0" y="T1"/>
                </a:cxn>
                <a:cxn ang="T7">
                  <a:pos x="T2" y="T3"/>
                </a:cxn>
                <a:cxn ang="T8">
                  <a:pos x="T4" y="T5"/>
                </a:cxn>
              </a:cxnLst>
              <a:rect l="T9" t="T10" r="T11" b="T12"/>
              <a:pathLst>
                <a:path w="336" h="18">
                  <a:moveTo>
                    <a:pt x="0" y="18"/>
                  </a:moveTo>
                  <a:lnTo>
                    <a:pt x="168" y="12"/>
                  </a:lnTo>
                  <a:lnTo>
                    <a:pt x="336" y="0"/>
                  </a:lnTo>
                </a:path>
              </a:pathLst>
            </a:custGeom>
            <a:noFill/>
            <a:ln w="9525">
              <a:solidFill>
                <a:schemeClr val="accent2"/>
              </a:solidFill>
              <a:round/>
              <a:headEnd/>
              <a:tailEnd/>
            </a:ln>
          </p:spPr>
          <p:txBody>
            <a:bodyPr/>
            <a:lstStyle/>
            <a:p>
              <a:endParaRPr lang="en-US"/>
            </a:p>
          </p:txBody>
        </p:sp>
        <p:sp>
          <p:nvSpPr>
            <p:cNvPr id="20596" name="Freeform 48"/>
            <p:cNvSpPr>
              <a:spLocks/>
            </p:cNvSpPr>
            <p:nvPr/>
          </p:nvSpPr>
          <p:spPr bwMode="auto">
            <a:xfrm>
              <a:off x="1830" y="2590"/>
              <a:ext cx="342" cy="48"/>
            </a:xfrm>
            <a:custGeom>
              <a:avLst/>
              <a:gdLst>
                <a:gd name="T0" fmla="*/ 0 w 342"/>
                <a:gd name="T1" fmla="*/ 48 h 48"/>
                <a:gd name="T2" fmla="*/ 168 w 342"/>
                <a:gd name="T3" fmla="*/ 30 h 48"/>
                <a:gd name="T4" fmla="*/ 342 w 342"/>
                <a:gd name="T5" fmla="*/ 0 h 48"/>
                <a:gd name="T6" fmla="*/ 0 60000 65536"/>
                <a:gd name="T7" fmla="*/ 0 60000 65536"/>
                <a:gd name="T8" fmla="*/ 0 60000 65536"/>
                <a:gd name="T9" fmla="*/ 0 w 342"/>
                <a:gd name="T10" fmla="*/ 0 h 48"/>
                <a:gd name="T11" fmla="*/ 342 w 342"/>
                <a:gd name="T12" fmla="*/ 48 h 48"/>
              </a:gdLst>
              <a:ahLst/>
              <a:cxnLst>
                <a:cxn ang="T6">
                  <a:pos x="T0" y="T1"/>
                </a:cxn>
                <a:cxn ang="T7">
                  <a:pos x="T2" y="T3"/>
                </a:cxn>
                <a:cxn ang="T8">
                  <a:pos x="T4" y="T5"/>
                </a:cxn>
              </a:cxnLst>
              <a:rect l="T9" t="T10" r="T11" b="T12"/>
              <a:pathLst>
                <a:path w="342" h="48">
                  <a:moveTo>
                    <a:pt x="0" y="48"/>
                  </a:moveTo>
                  <a:lnTo>
                    <a:pt x="168" y="30"/>
                  </a:lnTo>
                  <a:lnTo>
                    <a:pt x="342" y="0"/>
                  </a:lnTo>
                </a:path>
              </a:pathLst>
            </a:custGeom>
            <a:noFill/>
            <a:ln w="9525">
              <a:solidFill>
                <a:schemeClr val="accent2"/>
              </a:solidFill>
              <a:round/>
              <a:headEnd/>
              <a:tailEnd/>
            </a:ln>
          </p:spPr>
          <p:txBody>
            <a:bodyPr/>
            <a:lstStyle/>
            <a:p>
              <a:endParaRPr lang="en-US"/>
            </a:p>
          </p:txBody>
        </p:sp>
        <p:sp>
          <p:nvSpPr>
            <p:cNvPr id="20597" name="Freeform 49"/>
            <p:cNvSpPr>
              <a:spLocks/>
            </p:cNvSpPr>
            <p:nvPr/>
          </p:nvSpPr>
          <p:spPr bwMode="auto">
            <a:xfrm>
              <a:off x="2172" y="2506"/>
              <a:ext cx="336" cy="84"/>
            </a:xfrm>
            <a:custGeom>
              <a:avLst/>
              <a:gdLst>
                <a:gd name="T0" fmla="*/ 0 w 336"/>
                <a:gd name="T1" fmla="*/ 84 h 84"/>
                <a:gd name="T2" fmla="*/ 84 w 336"/>
                <a:gd name="T3" fmla="*/ 66 h 84"/>
                <a:gd name="T4" fmla="*/ 168 w 336"/>
                <a:gd name="T5" fmla="*/ 42 h 84"/>
                <a:gd name="T6" fmla="*/ 336 w 336"/>
                <a:gd name="T7" fmla="*/ 0 h 84"/>
                <a:gd name="T8" fmla="*/ 0 60000 65536"/>
                <a:gd name="T9" fmla="*/ 0 60000 65536"/>
                <a:gd name="T10" fmla="*/ 0 60000 65536"/>
                <a:gd name="T11" fmla="*/ 0 60000 65536"/>
                <a:gd name="T12" fmla="*/ 0 w 336"/>
                <a:gd name="T13" fmla="*/ 0 h 84"/>
                <a:gd name="T14" fmla="*/ 336 w 336"/>
                <a:gd name="T15" fmla="*/ 84 h 84"/>
              </a:gdLst>
              <a:ahLst/>
              <a:cxnLst>
                <a:cxn ang="T8">
                  <a:pos x="T0" y="T1"/>
                </a:cxn>
                <a:cxn ang="T9">
                  <a:pos x="T2" y="T3"/>
                </a:cxn>
                <a:cxn ang="T10">
                  <a:pos x="T4" y="T5"/>
                </a:cxn>
                <a:cxn ang="T11">
                  <a:pos x="T6" y="T7"/>
                </a:cxn>
              </a:cxnLst>
              <a:rect l="T12" t="T13" r="T14" b="T15"/>
              <a:pathLst>
                <a:path w="336" h="84">
                  <a:moveTo>
                    <a:pt x="0" y="84"/>
                  </a:moveTo>
                  <a:lnTo>
                    <a:pt x="84" y="66"/>
                  </a:lnTo>
                  <a:lnTo>
                    <a:pt x="168" y="42"/>
                  </a:lnTo>
                  <a:lnTo>
                    <a:pt x="336" y="0"/>
                  </a:lnTo>
                </a:path>
              </a:pathLst>
            </a:custGeom>
            <a:noFill/>
            <a:ln w="9525">
              <a:solidFill>
                <a:schemeClr val="accent2"/>
              </a:solidFill>
              <a:round/>
              <a:headEnd/>
              <a:tailEnd/>
            </a:ln>
          </p:spPr>
          <p:txBody>
            <a:bodyPr/>
            <a:lstStyle/>
            <a:p>
              <a:endParaRPr lang="en-US"/>
            </a:p>
          </p:txBody>
        </p:sp>
        <p:sp>
          <p:nvSpPr>
            <p:cNvPr id="20598" name="Line 50"/>
            <p:cNvSpPr>
              <a:spLocks noChangeShapeType="1"/>
            </p:cNvSpPr>
            <p:nvPr/>
          </p:nvSpPr>
          <p:spPr bwMode="auto">
            <a:xfrm>
              <a:off x="1494" y="2656"/>
              <a:ext cx="1" cy="18"/>
            </a:xfrm>
            <a:prstGeom prst="line">
              <a:avLst/>
            </a:prstGeom>
            <a:noFill/>
            <a:ln w="9525">
              <a:solidFill>
                <a:schemeClr val="tx1"/>
              </a:solidFill>
              <a:round/>
              <a:headEnd/>
              <a:tailEnd/>
            </a:ln>
          </p:spPr>
          <p:txBody>
            <a:bodyPr/>
            <a:lstStyle/>
            <a:p>
              <a:endParaRPr lang="en-US"/>
            </a:p>
          </p:txBody>
        </p:sp>
        <p:sp>
          <p:nvSpPr>
            <p:cNvPr id="20599" name="Rectangle 51"/>
            <p:cNvSpPr>
              <a:spLocks noChangeArrowheads="1"/>
            </p:cNvSpPr>
            <p:nvPr/>
          </p:nvSpPr>
          <p:spPr bwMode="auto">
            <a:xfrm>
              <a:off x="314" y="2608"/>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p>
          </p:txBody>
        </p:sp>
        <p:sp>
          <p:nvSpPr>
            <p:cNvPr id="20600" name="Rectangle 52"/>
            <p:cNvSpPr>
              <a:spLocks noChangeArrowheads="1"/>
            </p:cNvSpPr>
            <p:nvPr/>
          </p:nvSpPr>
          <p:spPr bwMode="auto">
            <a:xfrm>
              <a:off x="314" y="2374"/>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a:t>
              </a:r>
              <a:endParaRPr lang="en-US"/>
            </a:p>
          </p:txBody>
        </p:sp>
        <p:sp>
          <p:nvSpPr>
            <p:cNvPr id="20601" name="Rectangle 53"/>
            <p:cNvSpPr>
              <a:spLocks noChangeArrowheads="1"/>
            </p:cNvSpPr>
            <p:nvPr/>
          </p:nvSpPr>
          <p:spPr bwMode="auto">
            <a:xfrm>
              <a:off x="314" y="2134"/>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4%</a:t>
              </a:r>
              <a:endParaRPr lang="en-US"/>
            </a:p>
          </p:txBody>
        </p:sp>
        <p:sp>
          <p:nvSpPr>
            <p:cNvPr id="20602" name="Rectangle 54"/>
            <p:cNvSpPr>
              <a:spLocks noChangeArrowheads="1"/>
            </p:cNvSpPr>
            <p:nvPr/>
          </p:nvSpPr>
          <p:spPr bwMode="auto">
            <a:xfrm>
              <a:off x="314" y="1900"/>
              <a:ext cx="115"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6%</a:t>
              </a:r>
              <a:endParaRPr lang="en-US"/>
            </a:p>
          </p:txBody>
        </p:sp>
        <p:sp>
          <p:nvSpPr>
            <p:cNvPr id="20603" name="Rectangle 55"/>
            <p:cNvSpPr>
              <a:spLocks noChangeArrowheads="1"/>
            </p:cNvSpPr>
            <p:nvPr/>
          </p:nvSpPr>
          <p:spPr bwMode="auto">
            <a:xfrm>
              <a:off x="314" y="1666"/>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8%</a:t>
              </a:r>
              <a:endParaRPr lang="en-US"/>
            </a:p>
          </p:txBody>
        </p:sp>
        <p:sp>
          <p:nvSpPr>
            <p:cNvPr id="20604" name="Rectangle 56"/>
            <p:cNvSpPr>
              <a:spLocks noChangeArrowheads="1"/>
            </p:cNvSpPr>
            <p:nvPr/>
          </p:nvSpPr>
          <p:spPr bwMode="auto">
            <a:xfrm>
              <a:off x="272" y="1426"/>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p>
          </p:txBody>
        </p:sp>
        <p:sp>
          <p:nvSpPr>
            <p:cNvPr id="20605" name="Rectangle 57"/>
            <p:cNvSpPr>
              <a:spLocks noChangeArrowheads="1"/>
            </p:cNvSpPr>
            <p:nvPr/>
          </p:nvSpPr>
          <p:spPr bwMode="auto">
            <a:xfrm>
              <a:off x="272" y="1192"/>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12%</a:t>
              </a:r>
              <a:endParaRPr lang="en-US"/>
            </a:p>
          </p:txBody>
        </p:sp>
        <p:sp>
          <p:nvSpPr>
            <p:cNvPr id="20606" name="Rectangle 58"/>
            <p:cNvSpPr>
              <a:spLocks noChangeArrowheads="1"/>
            </p:cNvSpPr>
            <p:nvPr/>
          </p:nvSpPr>
          <p:spPr bwMode="auto">
            <a:xfrm>
              <a:off x="432" y="2707"/>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p>
          </p:txBody>
        </p:sp>
        <p:sp>
          <p:nvSpPr>
            <p:cNvPr id="20607" name="Rectangle 59"/>
            <p:cNvSpPr>
              <a:spLocks noChangeArrowheads="1"/>
            </p:cNvSpPr>
            <p:nvPr/>
          </p:nvSpPr>
          <p:spPr bwMode="auto">
            <a:xfrm>
              <a:off x="768" y="2707"/>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5%</a:t>
              </a:r>
              <a:endParaRPr lang="en-US"/>
            </a:p>
          </p:txBody>
        </p:sp>
        <p:sp>
          <p:nvSpPr>
            <p:cNvPr id="20608" name="Rectangle 60"/>
            <p:cNvSpPr>
              <a:spLocks noChangeArrowheads="1"/>
            </p:cNvSpPr>
            <p:nvPr/>
          </p:nvSpPr>
          <p:spPr bwMode="auto">
            <a:xfrm>
              <a:off x="1086"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p>
          </p:txBody>
        </p:sp>
        <p:sp>
          <p:nvSpPr>
            <p:cNvPr id="20609" name="Rectangle 61"/>
            <p:cNvSpPr>
              <a:spLocks noChangeArrowheads="1"/>
            </p:cNvSpPr>
            <p:nvPr/>
          </p:nvSpPr>
          <p:spPr bwMode="auto">
            <a:xfrm>
              <a:off x="1422"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15%</a:t>
              </a:r>
              <a:endParaRPr lang="en-US"/>
            </a:p>
          </p:txBody>
        </p:sp>
        <p:sp>
          <p:nvSpPr>
            <p:cNvPr id="20610" name="Rectangle 62"/>
            <p:cNvSpPr>
              <a:spLocks noChangeArrowheads="1"/>
            </p:cNvSpPr>
            <p:nvPr/>
          </p:nvSpPr>
          <p:spPr bwMode="auto">
            <a:xfrm>
              <a:off x="1758"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a:t>
              </a:r>
              <a:endParaRPr lang="en-US"/>
            </a:p>
          </p:txBody>
        </p:sp>
        <p:sp>
          <p:nvSpPr>
            <p:cNvPr id="20611" name="Rectangle 63"/>
            <p:cNvSpPr>
              <a:spLocks noChangeArrowheads="1"/>
            </p:cNvSpPr>
            <p:nvPr/>
          </p:nvSpPr>
          <p:spPr bwMode="auto">
            <a:xfrm>
              <a:off x="2100"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25%</a:t>
              </a:r>
              <a:endParaRPr lang="en-US"/>
            </a:p>
          </p:txBody>
        </p:sp>
        <p:sp>
          <p:nvSpPr>
            <p:cNvPr id="20612" name="Rectangle 64"/>
            <p:cNvSpPr>
              <a:spLocks noChangeArrowheads="1"/>
            </p:cNvSpPr>
            <p:nvPr/>
          </p:nvSpPr>
          <p:spPr bwMode="auto">
            <a:xfrm>
              <a:off x="2420"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30%</a:t>
              </a:r>
              <a:endParaRPr lang="en-US"/>
            </a:p>
          </p:txBody>
        </p:sp>
        <p:sp>
          <p:nvSpPr>
            <p:cNvPr id="20613" name="Text Box 65"/>
            <p:cNvSpPr txBox="1">
              <a:spLocks noChangeArrowheads="1"/>
            </p:cNvSpPr>
            <p:nvPr/>
          </p:nvSpPr>
          <p:spPr bwMode="auto">
            <a:xfrm>
              <a:off x="950" y="2812"/>
              <a:ext cx="1085" cy="230"/>
            </a:xfrm>
            <a:prstGeom prst="rect">
              <a:avLst/>
            </a:prstGeom>
            <a:noFill/>
            <a:ln w="12700">
              <a:noFill/>
              <a:miter lim="800000"/>
              <a:headEnd type="none" w="sm" len="sm"/>
              <a:tailEnd type="none" w="sm" len="sm"/>
            </a:ln>
          </p:spPr>
          <p:txBody>
            <a:bodyPr wrap="none">
              <a:spAutoFit/>
            </a:bodyPr>
            <a:lstStyle/>
            <a:p>
              <a:pPr algn="ctr" eaLnBrk="0" hangingPunct="0"/>
              <a:r>
                <a:rPr lang="en-US" sz="1200" b="1"/>
                <a:t>Demand Volatility</a:t>
              </a:r>
              <a:r>
                <a:rPr lang="en-US" sz="1200"/>
                <a:t> </a:t>
              </a:r>
            </a:p>
            <a:p>
              <a:pPr algn="ctr" eaLnBrk="0" hangingPunct="0"/>
              <a:r>
                <a:rPr lang="en-US" sz="1200"/>
                <a:t>(Coefficient of variation)</a:t>
              </a:r>
            </a:p>
          </p:txBody>
        </p:sp>
        <p:sp>
          <p:nvSpPr>
            <p:cNvPr id="20614" name="Text Box 66"/>
            <p:cNvSpPr txBox="1">
              <a:spLocks noChangeArrowheads="1"/>
            </p:cNvSpPr>
            <p:nvPr/>
          </p:nvSpPr>
          <p:spPr bwMode="auto">
            <a:xfrm>
              <a:off x="1341" y="1835"/>
              <a:ext cx="729" cy="138"/>
            </a:xfrm>
            <a:prstGeom prst="rect">
              <a:avLst/>
            </a:prstGeom>
            <a:solidFill>
              <a:schemeClr val="bg1"/>
            </a:solidFill>
            <a:ln w="12700">
              <a:noFill/>
              <a:miter lim="800000"/>
              <a:headEnd type="none" w="sm" len="sm"/>
              <a:tailEnd type="none" w="sm" len="sm"/>
            </a:ln>
          </p:spPr>
          <p:txBody>
            <a:bodyPr wrap="none">
              <a:spAutoFit/>
            </a:bodyPr>
            <a:lstStyle/>
            <a:p>
              <a:pPr eaLnBrk="0" hangingPunct="0"/>
              <a:r>
                <a:rPr lang="en-US" sz="1200"/>
                <a:t>Safety Capacity</a:t>
              </a:r>
            </a:p>
          </p:txBody>
        </p:sp>
        <p:sp>
          <p:nvSpPr>
            <p:cNvPr id="20615" name="Rectangle 67"/>
            <p:cNvSpPr>
              <a:spLocks noChangeArrowheads="1"/>
            </p:cNvSpPr>
            <p:nvPr/>
          </p:nvSpPr>
          <p:spPr bwMode="auto">
            <a:xfrm>
              <a:off x="2169" y="1508"/>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p>
          </p:txBody>
        </p:sp>
        <p:sp>
          <p:nvSpPr>
            <p:cNvPr id="20616" name="Rectangle 68"/>
            <p:cNvSpPr>
              <a:spLocks noChangeArrowheads="1"/>
            </p:cNvSpPr>
            <p:nvPr/>
          </p:nvSpPr>
          <p:spPr bwMode="auto">
            <a:xfrm>
              <a:off x="2125" y="1993"/>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p>
          </p:txBody>
        </p:sp>
        <p:sp>
          <p:nvSpPr>
            <p:cNvPr id="20617" name="Rectangle 69"/>
            <p:cNvSpPr>
              <a:spLocks noChangeArrowheads="1"/>
            </p:cNvSpPr>
            <p:nvPr/>
          </p:nvSpPr>
          <p:spPr bwMode="auto">
            <a:xfrm>
              <a:off x="2125" y="2312"/>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a:t>
              </a:r>
              <a:endParaRPr lang="en-US"/>
            </a:p>
          </p:txBody>
        </p:sp>
        <p:sp>
          <p:nvSpPr>
            <p:cNvPr id="20618" name="Line 70"/>
            <p:cNvSpPr>
              <a:spLocks noChangeShapeType="1"/>
            </p:cNvSpPr>
            <p:nvPr/>
          </p:nvSpPr>
          <p:spPr bwMode="auto">
            <a:xfrm>
              <a:off x="2095" y="1530"/>
              <a:ext cx="0" cy="1047"/>
            </a:xfrm>
            <a:prstGeom prst="line">
              <a:avLst/>
            </a:prstGeom>
            <a:noFill/>
            <a:ln w="12700">
              <a:solidFill>
                <a:schemeClr val="tx1"/>
              </a:solidFill>
              <a:round/>
              <a:headEnd type="none" w="sm" len="sm"/>
              <a:tailEnd type="triangle" w="sm" len="sm"/>
            </a:ln>
          </p:spPr>
          <p:txBody>
            <a:bodyPr/>
            <a:lstStyle/>
            <a:p>
              <a:endParaRPr lang="en-US"/>
            </a:p>
          </p:txBody>
        </p:sp>
        <p:sp>
          <p:nvSpPr>
            <p:cNvPr id="20619" name="Rectangle 71"/>
            <p:cNvSpPr>
              <a:spLocks noChangeArrowheads="1"/>
            </p:cNvSpPr>
            <p:nvPr/>
          </p:nvSpPr>
          <p:spPr bwMode="auto">
            <a:xfrm>
              <a:off x="2125" y="2479"/>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30%</a:t>
              </a:r>
              <a:endParaRPr lang="en-US"/>
            </a:p>
          </p:txBody>
        </p:sp>
        <p:sp>
          <p:nvSpPr>
            <p:cNvPr id="20620" name="Line 72"/>
            <p:cNvSpPr>
              <a:spLocks noChangeShapeType="1"/>
            </p:cNvSpPr>
            <p:nvPr/>
          </p:nvSpPr>
          <p:spPr bwMode="auto">
            <a:xfrm>
              <a:off x="2067" y="1528"/>
              <a:ext cx="52" cy="0"/>
            </a:xfrm>
            <a:prstGeom prst="line">
              <a:avLst/>
            </a:prstGeom>
            <a:noFill/>
            <a:ln w="12700">
              <a:solidFill>
                <a:schemeClr val="tx1"/>
              </a:solidFill>
              <a:round/>
              <a:headEnd type="none" w="sm" len="sm"/>
              <a:tailEnd type="none" w="sm" len="sm"/>
            </a:ln>
          </p:spPr>
          <p:txBody>
            <a:bodyPr/>
            <a:lstStyle/>
            <a:p>
              <a:endParaRPr lang="en-US"/>
            </a:p>
          </p:txBody>
        </p:sp>
        <p:sp>
          <p:nvSpPr>
            <p:cNvPr id="20621" name="Line 73"/>
            <p:cNvSpPr>
              <a:spLocks noChangeShapeType="1"/>
            </p:cNvSpPr>
            <p:nvPr/>
          </p:nvSpPr>
          <p:spPr bwMode="auto">
            <a:xfrm>
              <a:off x="2067" y="2020"/>
              <a:ext cx="52" cy="0"/>
            </a:xfrm>
            <a:prstGeom prst="line">
              <a:avLst/>
            </a:prstGeom>
            <a:noFill/>
            <a:ln w="12700">
              <a:solidFill>
                <a:schemeClr val="tx1"/>
              </a:solidFill>
              <a:round/>
              <a:headEnd type="none" w="sm" len="sm"/>
              <a:tailEnd type="none" w="sm" len="sm"/>
            </a:ln>
          </p:spPr>
          <p:txBody>
            <a:bodyPr/>
            <a:lstStyle/>
            <a:p>
              <a:endParaRPr lang="en-US"/>
            </a:p>
          </p:txBody>
        </p:sp>
        <p:sp>
          <p:nvSpPr>
            <p:cNvPr id="20622" name="Line 74"/>
            <p:cNvSpPr>
              <a:spLocks noChangeShapeType="1"/>
            </p:cNvSpPr>
            <p:nvPr/>
          </p:nvSpPr>
          <p:spPr bwMode="auto">
            <a:xfrm>
              <a:off x="2067" y="2336"/>
              <a:ext cx="52" cy="0"/>
            </a:xfrm>
            <a:prstGeom prst="line">
              <a:avLst/>
            </a:prstGeom>
            <a:noFill/>
            <a:ln w="12700">
              <a:solidFill>
                <a:schemeClr val="tx1"/>
              </a:solidFill>
              <a:round/>
              <a:headEnd type="none" w="sm" len="sm"/>
              <a:tailEnd type="none" w="sm" len="sm"/>
            </a:ln>
          </p:spPr>
          <p:txBody>
            <a:bodyPr/>
            <a:lstStyle/>
            <a:p>
              <a:endParaRPr lang="en-US"/>
            </a:p>
          </p:txBody>
        </p:sp>
        <p:sp>
          <p:nvSpPr>
            <p:cNvPr id="20623" name="Line 75"/>
            <p:cNvSpPr>
              <a:spLocks noChangeShapeType="1"/>
            </p:cNvSpPr>
            <p:nvPr/>
          </p:nvSpPr>
          <p:spPr bwMode="auto">
            <a:xfrm>
              <a:off x="2067" y="2508"/>
              <a:ext cx="52" cy="0"/>
            </a:xfrm>
            <a:prstGeom prst="line">
              <a:avLst/>
            </a:prstGeom>
            <a:noFill/>
            <a:ln w="12700">
              <a:solidFill>
                <a:schemeClr val="tx1"/>
              </a:solidFill>
              <a:round/>
              <a:headEnd type="none" w="sm" len="sm"/>
              <a:tailEnd type="none" w="sm" len="sm"/>
            </a:ln>
          </p:spPr>
          <p:txBody>
            <a:bodyPr/>
            <a:lstStyle/>
            <a:p>
              <a:endParaRPr lang="en-US"/>
            </a:p>
          </p:txBody>
        </p:sp>
        <p:sp>
          <p:nvSpPr>
            <p:cNvPr id="20624" name="Text Box 76"/>
            <p:cNvSpPr txBox="1">
              <a:spLocks noChangeArrowheads="1"/>
            </p:cNvSpPr>
            <p:nvPr/>
          </p:nvSpPr>
          <p:spPr bwMode="auto">
            <a:xfrm>
              <a:off x="890" y="1016"/>
              <a:ext cx="1247" cy="153"/>
            </a:xfrm>
            <a:prstGeom prst="rect">
              <a:avLst/>
            </a:prstGeom>
            <a:noFill/>
            <a:ln w="12700">
              <a:noFill/>
              <a:miter lim="800000"/>
              <a:headEnd type="none" w="sm" len="sm"/>
              <a:tailEnd type="none" w="sm" len="sm"/>
            </a:ln>
          </p:spPr>
          <p:txBody>
            <a:bodyPr wrap="none">
              <a:spAutoFit/>
            </a:bodyPr>
            <a:lstStyle/>
            <a:p>
              <a:pPr algn="ctr" eaLnBrk="0" hangingPunct="0"/>
              <a:r>
                <a:rPr lang="en-US" sz="1400" b="1"/>
                <a:t>Capacity Shortfall Rate</a:t>
              </a:r>
              <a:endParaRPr lang="en-US" sz="1200" b="1"/>
            </a:p>
          </p:txBody>
        </p:sp>
      </p:grpSp>
      <p:grpSp>
        <p:nvGrpSpPr>
          <p:cNvPr id="20485" name="Group 203"/>
          <p:cNvGrpSpPr>
            <a:grpSpLocks/>
          </p:cNvGrpSpPr>
          <p:nvPr/>
        </p:nvGrpSpPr>
        <p:grpSpPr bwMode="auto">
          <a:xfrm>
            <a:off x="430467" y="1582738"/>
            <a:ext cx="3548062" cy="3490912"/>
            <a:chOff x="3059" y="997"/>
            <a:chExt cx="2235" cy="2199"/>
          </a:xfrm>
        </p:grpSpPr>
        <p:sp>
          <p:nvSpPr>
            <p:cNvPr id="20486" name="Rectangle 136"/>
            <p:cNvSpPr>
              <a:spLocks noChangeArrowheads="1"/>
            </p:cNvSpPr>
            <p:nvPr/>
          </p:nvSpPr>
          <p:spPr bwMode="auto">
            <a:xfrm>
              <a:off x="3274" y="1154"/>
              <a:ext cx="2009" cy="1790"/>
            </a:xfrm>
            <a:prstGeom prst="rect">
              <a:avLst/>
            </a:prstGeom>
            <a:solidFill>
              <a:schemeClr val="bg1"/>
            </a:solidFill>
            <a:ln w="9525">
              <a:solidFill>
                <a:schemeClr val="tx1"/>
              </a:solidFill>
              <a:miter lim="800000"/>
              <a:headEnd/>
              <a:tailEnd/>
            </a:ln>
          </p:spPr>
          <p:txBody>
            <a:bodyPr/>
            <a:lstStyle/>
            <a:p>
              <a:endParaRPr lang="en-US"/>
            </a:p>
          </p:txBody>
        </p:sp>
        <p:sp>
          <p:nvSpPr>
            <p:cNvPr id="20487" name="Line 137"/>
            <p:cNvSpPr>
              <a:spLocks noChangeShapeType="1"/>
            </p:cNvSpPr>
            <p:nvPr/>
          </p:nvSpPr>
          <p:spPr bwMode="auto">
            <a:xfrm>
              <a:off x="3261" y="2947"/>
              <a:ext cx="14" cy="1"/>
            </a:xfrm>
            <a:prstGeom prst="line">
              <a:avLst/>
            </a:prstGeom>
            <a:noFill/>
            <a:ln w="0">
              <a:solidFill>
                <a:srgbClr val="000000"/>
              </a:solidFill>
              <a:round/>
              <a:headEnd/>
              <a:tailEnd/>
            </a:ln>
          </p:spPr>
          <p:txBody>
            <a:bodyPr/>
            <a:lstStyle/>
            <a:p>
              <a:endParaRPr lang="en-US"/>
            </a:p>
          </p:txBody>
        </p:sp>
        <p:sp>
          <p:nvSpPr>
            <p:cNvPr id="20488" name="Line 138"/>
            <p:cNvSpPr>
              <a:spLocks noChangeShapeType="1"/>
            </p:cNvSpPr>
            <p:nvPr/>
          </p:nvSpPr>
          <p:spPr bwMode="auto">
            <a:xfrm>
              <a:off x="3261" y="2767"/>
              <a:ext cx="14" cy="1"/>
            </a:xfrm>
            <a:prstGeom prst="line">
              <a:avLst/>
            </a:prstGeom>
            <a:noFill/>
            <a:ln w="0">
              <a:solidFill>
                <a:srgbClr val="000000"/>
              </a:solidFill>
              <a:round/>
              <a:headEnd/>
              <a:tailEnd/>
            </a:ln>
          </p:spPr>
          <p:txBody>
            <a:bodyPr/>
            <a:lstStyle/>
            <a:p>
              <a:endParaRPr lang="en-US"/>
            </a:p>
          </p:txBody>
        </p:sp>
        <p:sp>
          <p:nvSpPr>
            <p:cNvPr id="20489" name="Line 139"/>
            <p:cNvSpPr>
              <a:spLocks noChangeShapeType="1"/>
            </p:cNvSpPr>
            <p:nvPr/>
          </p:nvSpPr>
          <p:spPr bwMode="auto">
            <a:xfrm>
              <a:off x="3261" y="2588"/>
              <a:ext cx="14" cy="1"/>
            </a:xfrm>
            <a:prstGeom prst="line">
              <a:avLst/>
            </a:prstGeom>
            <a:noFill/>
            <a:ln w="0">
              <a:solidFill>
                <a:srgbClr val="000000"/>
              </a:solidFill>
              <a:round/>
              <a:headEnd/>
              <a:tailEnd/>
            </a:ln>
          </p:spPr>
          <p:txBody>
            <a:bodyPr/>
            <a:lstStyle/>
            <a:p>
              <a:endParaRPr lang="en-US"/>
            </a:p>
          </p:txBody>
        </p:sp>
        <p:sp>
          <p:nvSpPr>
            <p:cNvPr id="20490" name="Line 140"/>
            <p:cNvSpPr>
              <a:spLocks noChangeShapeType="1"/>
            </p:cNvSpPr>
            <p:nvPr/>
          </p:nvSpPr>
          <p:spPr bwMode="auto">
            <a:xfrm>
              <a:off x="3261" y="2408"/>
              <a:ext cx="14" cy="1"/>
            </a:xfrm>
            <a:prstGeom prst="line">
              <a:avLst/>
            </a:prstGeom>
            <a:noFill/>
            <a:ln w="0">
              <a:solidFill>
                <a:srgbClr val="000000"/>
              </a:solidFill>
              <a:round/>
              <a:headEnd/>
              <a:tailEnd/>
            </a:ln>
          </p:spPr>
          <p:txBody>
            <a:bodyPr/>
            <a:lstStyle/>
            <a:p>
              <a:endParaRPr lang="en-US"/>
            </a:p>
          </p:txBody>
        </p:sp>
        <p:sp>
          <p:nvSpPr>
            <p:cNvPr id="20491" name="Line 141"/>
            <p:cNvSpPr>
              <a:spLocks noChangeShapeType="1"/>
            </p:cNvSpPr>
            <p:nvPr/>
          </p:nvSpPr>
          <p:spPr bwMode="auto">
            <a:xfrm>
              <a:off x="3261" y="2228"/>
              <a:ext cx="14" cy="1"/>
            </a:xfrm>
            <a:prstGeom prst="line">
              <a:avLst/>
            </a:prstGeom>
            <a:noFill/>
            <a:ln w="0">
              <a:solidFill>
                <a:srgbClr val="000000"/>
              </a:solidFill>
              <a:round/>
              <a:headEnd/>
              <a:tailEnd/>
            </a:ln>
          </p:spPr>
          <p:txBody>
            <a:bodyPr/>
            <a:lstStyle/>
            <a:p>
              <a:endParaRPr lang="en-US"/>
            </a:p>
          </p:txBody>
        </p:sp>
        <p:sp>
          <p:nvSpPr>
            <p:cNvPr id="20492" name="Line 142"/>
            <p:cNvSpPr>
              <a:spLocks noChangeShapeType="1"/>
            </p:cNvSpPr>
            <p:nvPr/>
          </p:nvSpPr>
          <p:spPr bwMode="auto">
            <a:xfrm>
              <a:off x="3261" y="2055"/>
              <a:ext cx="14" cy="1"/>
            </a:xfrm>
            <a:prstGeom prst="line">
              <a:avLst/>
            </a:prstGeom>
            <a:noFill/>
            <a:ln w="0">
              <a:solidFill>
                <a:srgbClr val="000000"/>
              </a:solidFill>
              <a:round/>
              <a:headEnd/>
              <a:tailEnd/>
            </a:ln>
          </p:spPr>
          <p:txBody>
            <a:bodyPr/>
            <a:lstStyle/>
            <a:p>
              <a:endParaRPr lang="en-US"/>
            </a:p>
          </p:txBody>
        </p:sp>
        <p:sp>
          <p:nvSpPr>
            <p:cNvPr id="20493" name="Line 143"/>
            <p:cNvSpPr>
              <a:spLocks noChangeShapeType="1"/>
            </p:cNvSpPr>
            <p:nvPr/>
          </p:nvSpPr>
          <p:spPr bwMode="auto">
            <a:xfrm>
              <a:off x="3261" y="1875"/>
              <a:ext cx="14" cy="1"/>
            </a:xfrm>
            <a:prstGeom prst="line">
              <a:avLst/>
            </a:prstGeom>
            <a:noFill/>
            <a:ln w="0">
              <a:solidFill>
                <a:srgbClr val="000000"/>
              </a:solidFill>
              <a:round/>
              <a:headEnd/>
              <a:tailEnd/>
            </a:ln>
          </p:spPr>
          <p:txBody>
            <a:bodyPr/>
            <a:lstStyle/>
            <a:p>
              <a:endParaRPr lang="en-US"/>
            </a:p>
          </p:txBody>
        </p:sp>
        <p:sp>
          <p:nvSpPr>
            <p:cNvPr id="20494" name="Line 144"/>
            <p:cNvSpPr>
              <a:spLocks noChangeShapeType="1"/>
            </p:cNvSpPr>
            <p:nvPr/>
          </p:nvSpPr>
          <p:spPr bwMode="auto">
            <a:xfrm>
              <a:off x="3261" y="1696"/>
              <a:ext cx="14" cy="1"/>
            </a:xfrm>
            <a:prstGeom prst="line">
              <a:avLst/>
            </a:prstGeom>
            <a:noFill/>
            <a:ln w="0">
              <a:solidFill>
                <a:srgbClr val="000000"/>
              </a:solidFill>
              <a:round/>
              <a:headEnd/>
              <a:tailEnd/>
            </a:ln>
          </p:spPr>
          <p:txBody>
            <a:bodyPr/>
            <a:lstStyle/>
            <a:p>
              <a:endParaRPr lang="en-US"/>
            </a:p>
          </p:txBody>
        </p:sp>
        <p:sp>
          <p:nvSpPr>
            <p:cNvPr id="20495" name="Line 145"/>
            <p:cNvSpPr>
              <a:spLocks noChangeShapeType="1"/>
            </p:cNvSpPr>
            <p:nvPr/>
          </p:nvSpPr>
          <p:spPr bwMode="auto">
            <a:xfrm>
              <a:off x="3261" y="1516"/>
              <a:ext cx="14" cy="1"/>
            </a:xfrm>
            <a:prstGeom prst="line">
              <a:avLst/>
            </a:prstGeom>
            <a:noFill/>
            <a:ln w="0">
              <a:solidFill>
                <a:srgbClr val="000000"/>
              </a:solidFill>
              <a:round/>
              <a:headEnd/>
              <a:tailEnd/>
            </a:ln>
          </p:spPr>
          <p:txBody>
            <a:bodyPr/>
            <a:lstStyle/>
            <a:p>
              <a:endParaRPr lang="en-US"/>
            </a:p>
          </p:txBody>
        </p:sp>
        <p:sp>
          <p:nvSpPr>
            <p:cNvPr id="20496" name="Line 146"/>
            <p:cNvSpPr>
              <a:spLocks noChangeShapeType="1"/>
            </p:cNvSpPr>
            <p:nvPr/>
          </p:nvSpPr>
          <p:spPr bwMode="auto">
            <a:xfrm>
              <a:off x="3261" y="1337"/>
              <a:ext cx="14" cy="1"/>
            </a:xfrm>
            <a:prstGeom prst="line">
              <a:avLst/>
            </a:prstGeom>
            <a:noFill/>
            <a:ln w="0">
              <a:solidFill>
                <a:srgbClr val="000000"/>
              </a:solidFill>
              <a:round/>
              <a:headEnd/>
              <a:tailEnd/>
            </a:ln>
          </p:spPr>
          <p:txBody>
            <a:bodyPr/>
            <a:lstStyle/>
            <a:p>
              <a:endParaRPr lang="en-US"/>
            </a:p>
          </p:txBody>
        </p:sp>
        <p:sp>
          <p:nvSpPr>
            <p:cNvPr id="20497" name="Line 147"/>
            <p:cNvSpPr>
              <a:spLocks noChangeShapeType="1"/>
            </p:cNvSpPr>
            <p:nvPr/>
          </p:nvSpPr>
          <p:spPr bwMode="auto">
            <a:xfrm>
              <a:off x="3261" y="1157"/>
              <a:ext cx="14" cy="1"/>
            </a:xfrm>
            <a:prstGeom prst="line">
              <a:avLst/>
            </a:prstGeom>
            <a:noFill/>
            <a:ln w="0">
              <a:solidFill>
                <a:srgbClr val="000000"/>
              </a:solidFill>
              <a:round/>
              <a:headEnd/>
              <a:tailEnd/>
            </a:ln>
          </p:spPr>
          <p:txBody>
            <a:bodyPr/>
            <a:lstStyle/>
            <a:p>
              <a:endParaRPr lang="en-US"/>
            </a:p>
          </p:txBody>
        </p:sp>
        <p:sp>
          <p:nvSpPr>
            <p:cNvPr id="20498" name="Line 148"/>
            <p:cNvSpPr>
              <a:spLocks noChangeShapeType="1"/>
            </p:cNvSpPr>
            <p:nvPr/>
          </p:nvSpPr>
          <p:spPr bwMode="auto">
            <a:xfrm flipV="1">
              <a:off x="3275" y="2947"/>
              <a:ext cx="1" cy="24"/>
            </a:xfrm>
            <a:prstGeom prst="line">
              <a:avLst/>
            </a:prstGeom>
            <a:noFill/>
            <a:ln w="0">
              <a:solidFill>
                <a:srgbClr val="000000"/>
              </a:solidFill>
              <a:round/>
              <a:headEnd/>
              <a:tailEnd/>
            </a:ln>
          </p:spPr>
          <p:txBody>
            <a:bodyPr/>
            <a:lstStyle/>
            <a:p>
              <a:endParaRPr lang="en-US"/>
            </a:p>
          </p:txBody>
        </p:sp>
        <p:sp>
          <p:nvSpPr>
            <p:cNvPr id="20499" name="Line 149"/>
            <p:cNvSpPr>
              <a:spLocks noChangeShapeType="1"/>
            </p:cNvSpPr>
            <p:nvPr/>
          </p:nvSpPr>
          <p:spPr bwMode="auto">
            <a:xfrm flipV="1">
              <a:off x="3562" y="2947"/>
              <a:ext cx="0" cy="24"/>
            </a:xfrm>
            <a:prstGeom prst="line">
              <a:avLst/>
            </a:prstGeom>
            <a:noFill/>
            <a:ln w="0">
              <a:solidFill>
                <a:srgbClr val="000000"/>
              </a:solidFill>
              <a:round/>
              <a:headEnd/>
              <a:tailEnd/>
            </a:ln>
          </p:spPr>
          <p:txBody>
            <a:bodyPr/>
            <a:lstStyle/>
            <a:p>
              <a:endParaRPr lang="en-US"/>
            </a:p>
          </p:txBody>
        </p:sp>
        <p:sp>
          <p:nvSpPr>
            <p:cNvPr id="20500" name="Line 150"/>
            <p:cNvSpPr>
              <a:spLocks noChangeShapeType="1"/>
            </p:cNvSpPr>
            <p:nvPr/>
          </p:nvSpPr>
          <p:spPr bwMode="auto">
            <a:xfrm flipV="1">
              <a:off x="3848" y="2947"/>
              <a:ext cx="1" cy="24"/>
            </a:xfrm>
            <a:prstGeom prst="line">
              <a:avLst/>
            </a:prstGeom>
            <a:noFill/>
            <a:ln w="0">
              <a:solidFill>
                <a:srgbClr val="000000"/>
              </a:solidFill>
              <a:round/>
              <a:headEnd/>
              <a:tailEnd/>
            </a:ln>
          </p:spPr>
          <p:txBody>
            <a:bodyPr/>
            <a:lstStyle/>
            <a:p>
              <a:endParaRPr lang="en-US"/>
            </a:p>
          </p:txBody>
        </p:sp>
        <p:sp>
          <p:nvSpPr>
            <p:cNvPr id="20501" name="Line 151"/>
            <p:cNvSpPr>
              <a:spLocks noChangeShapeType="1"/>
            </p:cNvSpPr>
            <p:nvPr/>
          </p:nvSpPr>
          <p:spPr bwMode="auto">
            <a:xfrm flipV="1">
              <a:off x="4135" y="2947"/>
              <a:ext cx="1" cy="24"/>
            </a:xfrm>
            <a:prstGeom prst="line">
              <a:avLst/>
            </a:prstGeom>
            <a:noFill/>
            <a:ln w="0">
              <a:solidFill>
                <a:srgbClr val="000000"/>
              </a:solidFill>
              <a:round/>
              <a:headEnd/>
              <a:tailEnd/>
            </a:ln>
          </p:spPr>
          <p:txBody>
            <a:bodyPr/>
            <a:lstStyle/>
            <a:p>
              <a:endParaRPr lang="en-US"/>
            </a:p>
          </p:txBody>
        </p:sp>
        <p:sp>
          <p:nvSpPr>
            <p:cNvPr id="20502" name="Line 152"/>
            <p:cNvSpPr>
              <a:spLocks noChangeShapeType="1"/>
            </p:cNvSpPr>
            <p:nvPr/>
          </p:nvSpPr>
          <p:spPr bwMode="auto">
            <a:xfrm flipV="1">
              <a:off x="4425" y="2947"/>
              <a:ext cx="1" cy="24"/>
            </a:xfrm>
            <a:prstGeom prst="line">
              <a:avLst/>
            </a:prstGeom>
            <a:noFill/>
            <a:ln w="0">
              <a:solidFill>
                <a:srgbClr val="000000"/>
              </a:solidFill>
              <a:round/>
              <a:headEnd/>
              <a:tailEnd/>
            </a:ln>
          </p:spPr>
          <p:txBody>
            <a:bodyPr/>
            <a:lstStyle/>
            <a:p>
              <a:endParaRPr lang="en-US"/>
            </a:p>
          </p:txBody>
        </p:sp>
        <p:sp>
          <p:nvSpPr>
            <p:cNvPr id="20503" name="Line 153"/>
            <p:cNvSpPr>
              <a:spLocks noChangeShapeType="1"/>
            </p:cNvSpPr>
            <p:nvPr/>
          </p:nvSpPr>
          <p:spPr bwMode="auto">
            <a:xfrm flipV="1">
              <a:off x="4712" y="2947"/>
              <a:ext cx="0" cy="24"/>
            </a:xfrm>
            <a:prstGeom prst="line">
              <a:avLst/>
            </a:prstGeom>
            <a:noFill/>
            <a:ln w="0">
              <a:solidFill>
                <a:srgbClr val="000000"/>
              </a:solidFill>
              <a:round/>
              <a:headEnd/>
              <a:tailEnd/>
            </a:ln>
          </p:spPr>
          <p:txBody>
            <a:bodyPr/>
            <a:lstStyle/>
            <a:p>
              <a:endParaRPr lang="en-US"/>
            </a:p>
          </p:txBody>
        </p:sp>
        <p:sp>
          <p:nvSpPr>
            <p:cNvPr id="20504" name="Line 154"/>
            <p:cNvSpPr>
              <a:spLocks noChangeShapeType="1"/>
            </p:cNvSpPr>
            <p:nvPr/>
          </p:nvSpPr>
          <p:spPr bwMode="auto">
            <a:xfrm flipV="1">
              <a:off x="4998" y="2947"/>
              <a:ext cx="1" cy="24"/>
            </a:xfrm>
            <a:prstGeom prst="line">
              <a:avLst/>
            </a:prstGeom>
            <a:noFill/>
            <a:ln w="0">
              <a:solidFill>
                <a:srgbClr val="000000"/>
              </a:solidFill>
              <a:round/>
              <a:headEnd/>
              <a:tailEnd/>
            </a:ln>
          </p:spPr>
          <p:txBody>
            <a:bodyPr/>
            <a:lstStyle/>
            <a:p>
              <a:endParaRPr lang="en-US"/>
            </a:p>
          </p:txBody>
        </p:sp>
        <p:sp>
          <p:nvSpPr>
            <p:cNvPr id="20505" name="Line 155"/>
            <p:cNvSpPr>
              <a:spLocks noChangeShapeType="1"/>
            </p:cNvSpPr>
            <p:nvPr/>
          </p:nvSpPr>
          <p:spPr bwMode="auto">
            <a:xfrm flipV="1">
              <a:off x="5285" y="2947"/>
              <a:ext cx="1" cy="24"/>
            </a:xfrm>
            <a:prstGeom prst="line">
              <a:avLst/>
            </a:prstGeom>
            <a:noFill/>
            <a:ln w="0">
              <a:solidFill>
                <a:srgbClr val="000000"/>
              </a:solidFill>
              <a:round/>
              <a:headEnd/>
              <a:tailEnd/>
            </a:ln>
          </p:spPr>
          <p:txBody>
            <a:bodyPr/>
            <a:lstStyle/>
            <a:p>
              <a:endParaRPr lang="en-US"/>
            </a:p>
          </p:txBody>
        </p:sp>
        <p:sp>
          <p:nvSpPr>
            <p:cNvPr id="20506" name="Line 156"/>
            <p:cNvSpPr>
              <a:spLocks noChangeShapeType="1"/>
            </p:cNvSpPr>
            <p:nvPr/>
          </p:nvSpPr>
          <p:spPr bwMode="auto">
            <a:xfrm flipV="1">
              <a:off x="3275" y="2025"/>
              <a:ext cx="73" cy="30"/>
            </a:xfrm>
            <a:prstGeom prst="line">
              <a:avLst/>
            </a:prstGeom>
            <a:noFill/>
            <a:ln w="9525">
              <a:solidFill>
                <a:srgbClr val="000080"/>
              </a:solidFill>
              <a:round/>
              <a:headEnd/>
              <a:tailEnd/>
            </a:ln>
          </p:spPr>
          <p:txBody>
            <a:bodyPr/>
            <a:lstStyle/>
            <a:p>
              <a:endParaRPr lang="en-US"/>
            </a:p>
          </p:txBody>
        </p:sp>
        <p:sp>
          <p:nvSpPr>
            <p:cNvPr id="20507" name="Line 157"/>
            <p:cNvSpPr>
              <a:spLocks noChangeShapeType="1"/>
            </p:cNvSpPr>
            <p:nvPr/>
          </p:nvSpPr>
          <p:spPr bwMode="auto">
            <a:xfrm flipV="1">
              <a:off x="3348" y="2001"/>
              <a:ext cx="70" cy="24"/>
            </a:xfrm>
            <a:prstGeom prst="line">
              <a:avLst/>
            </a:prstGeom>
            <a:noFill/>
            <a:ln w="9525">
              <a:solidFill>
                <a:srgbClr val="000080"/>
              </a:solidFill>
              <a:round/>
              <a:headEnd/>
              <a:tailEnd/>
            </a:ln>
          </p:spPr>
          <p:txBody>
            <a:bodyPr/>
            <a:lstStyle/>
            <a:p>
              <a:endParaRPr lang="en-US"/>
            </a:p>
          </p:txBody>
        </p:sp>
        <p:sp>
          <p:nvSpPr>
            <p:cNvPr id="20508" name="Line 158"/>
            <p:cNvSpPr>
              <a:spLocks noChangeShapeType="1"/>
            </p:cNvSpPr>
            <p:nvPr/>
          </p:nvSpPr>
          <p:spPr bwMode="auto">
            <a:xfrm flipV="1">
              <a:off x="3418" y="1977"/>
              <a:ext cx="74" cy="24"/>
            </a:xfrm>
            <a:prstGeom prst="line">
              <a:avLst/>
            </a:prstGeom>
            <a:noFill/>
            <a:ln w="9525">
              <a:solidFill>
                <a:srgbClr val="000080"/>
              </a:solidFill>
              <a:round/>
              <a:headEnd/>
              <a:tailEnd/>
            </a:ln>
          </p:spPr>
          <p:txBody>
            <a:bodyPr/>
            <a:lstStyle/>
            <a:p>
              <a:endParaRPr lang="en-US"/>
            </a:p>
          </p:txBody>
        </p:sp>
        <p:sp>
          <p:nvSpPr>
            <p:cNvPr id="20509" name="Line 159"/>
            <p:cNvSpPr>
              <a:spLocks noChangeShapeType="1"/>
            </p:cNvSpPr>
            <p:nvPr/>
          </p:nvSpPr>
          <p:spPr bwMode="auto">
            <a:xfrm flipV="1">
              <a:off x="3492" y="1953"/>
              <a:ext cx="70" cy="24"/>
            </a:xfrm>
            <a:prstGeom prst="line">
              <a:avLst/>
            </a:prstGeom>
            <a:noFill/>
            <a:ln w="9525">
              <a:solidFill>
                <a:srgbClr val="000080"/>
              </a:solidFill>
              <a:round/>
              <a:headEnd/>
              <a:tailEnd/>
            </a:ln>
          </p:spPr>
          <p:txBody>
            <a:bodyPr/>
            <a:lstStyle/>
            <a:p>
              <a:endParaRPr lang="en-US"/>
            </a:p>
          </p:txBody>
        </p:sp>
        <p:sp>
          <p:nvSpPr>
            <p:cNvPr id="20510" name="Line 160"/>
            <p:cNvSpPr>
              <a:spLocks noChangeShapeType="1"/>
            </p:cNvSpPr>
            <p:nvPr/>
          </p:nvSpPr>
          <p:spPr bwMode="auto">
            <a:xfrm flipV="1">
              <a:off x="3562" y="1929"/>
              <a:ext cx="73" cy="24"/>
            </a:xfrm>
            <a:prstGeom prst="line">
              <a:avLst/>
            </a:prstGeom>
            <a:noFill/>
            <a:ln w="9525">
              <a:solidFill>
                <a:srgbClr val="000080"/>
              </a:solidFill>
              <a:round/>
              <a:headEnd/>
              <a:tailEnd/>
            </a:ln>
          </p:spPr>
          <p:txBody>
            <a:bodyPr/>
            <a:lstStyle/>
            <a:p>
              <a:endParaRPr lang="en-US"/>
            </a:p>
          </p:txBody>
        </p:sp>
        <p:sp>
          <p:nvSpPr>
            <p:cNvPr id="20511" name="Line 161"/>
            <p:cNvSpPr>
              <a:spLocks noChangeShapeType="1"/>
            </p:cNvSpPr>
            <p:nvPr/>
          </p:nvSpPr>
          <p:spPr bwMode="auto">
            <a:xfrm flipV="1">
              <a:off x="3635" y="1905"/>
              <a:ext cx="70" cy="24"/>
            </a:xfrm>
            <a:prstGeom prst="line">
              <a:avLst/>
            </a:prstGeom>
            <a:noFill/>
            <a:ln w="9525">
              <a:solidFill>
                <a:srgbClr val="000080"/>
              </a:solidFill>
              <a:round/>
              <a:headEnd/>
              <a:tailEnd/>
            </a:ln>
          </p:spPr>
          <p:txBody>
            <a:bodyPr/>
            <a:lstStyle/>
            <a:p>
              <a:endParaRPr lang="en-US"/>
            </a:p>
          </p:txBody>
        </p:sp>
        <p:sp>
          <p:nvSpPr>
            <p:cNvPr id="20512" name="Line 162"/>
            <p:cNvSpPr>
              <a:spLocks noChangeShapeType="1"/>
            </p:cNvSpPr>
            <p:nvPr/>
          </p:nvSpPr>
          <p:spPr bwMode="auto">
            <a:xfrm flipV="1">
              <a:off x="3705" y="1881"/>
              <a:ext cx="73" cy="24"/>
            </a:xfrm>
            <a:prstGeom prst="line">
              <a:avLst/>
            </a:prstGeom>
            <a:noFill/>
            <a:ln w="9525">
              <a:solidFill>
                <a:srgbClr val="000080"/>
              </a:solidFill>
              <a:round/>
              <a:headEnd/>
              <a:tailEnd/>
            </a:ln>
          </p:spPr>
          <p:txBody>
            <a:bodyPr/>
            <a:lstStyle/>
            <a:p>
              <a:endParaRPr lang="en-US"/>
            </a:p>
          </p:txBody>
        </p:sp>
        <p:sp>
          <p:nvSpPr>
            <p:cNvPr id="20513" name="Line 163"/>
            <p:cNvSpPr>
              <a:spLocks noChangeShapeType="1"/>
            </p:cNvSpPr>
            <p:nvPr/>
          </p:nvSpPr>
          <p:spPr bwMode="auto">
            <a:xfrm flipV="1">
              <a:off x="3778" y="1857"/>
              <a:ext cx="70" cy="24"/>
            </a:xfrm>
            <a:prstGeom prst="line">
              <a:avLst/>
            </a:prstGeom>
            <a:noFill/>
            <a:ln w="9525">
              <a:solidFill>
                <a:srgbClr val="000080"/>
              </a:solidFill>
              <a:round/>
              <a:headEnd/>
              <a:tailEnd/>
            </a:ln>
          </p:spPr>
          <p:txBody>
            <a:bodyPr/>
            <a:lstStyle/>
            <a:p>
              <a:endParaRPr lang="en-US"/>
            </a:p>
          </p:txBody>
        </p:sp>
        <p:sp>
          <p:nvSpPr>
            <p:cNvPr id="20514" name="Line 164"/>
            <p:cNvSpPr>
              <a:spLocks noChangeShapeType="1"/>
            </p:cNvSpPr>
            <p:nvPr/>
          </p:nvSpPr>
          <p:spPr bwMode="auto">
            <a:xfrm flipV="1">
              <a:off x="3848" y="1833"/>
              <a:ext cx="74" cy="24"/>
            </a:xfrm>
            <a:prstGeom prst="line">
              <a:avLst/>
            </a:prstGeom>
            <a:noFill/>
            <a:ln w="9525">
              <a:solidFill>
                <a:srgbClr val="000080"/>
              </a:solidFill>
              <a:round/>
              <a:headEnd/>
              <a:tailEnd/>
            </a:ln>
          </p:spPr>
          <p:txBody>
            <a:bodyPr/>
            <a:lstStyle/>
            <a:p>
              <a:endParaRPr lang="en-US"/>
            </a:p>
          </p:txBody>
        </p:sp>
        <p:sp>
          <p:nvSpPr>
            <p:cNvPr id="20515" name="Line 165"/>
            <p:cNvSpPr>
              <a:spLocks noChangeShapeType="1"/>
            </p:cNvSpPr>
            <p:nvPr/>
          </p:nvSpPr>
          <p:spPr bwMode="auto">
            <a:xfrm flipV="1">
              <a:off x="3922" y="1809"/>
              <a:ext cx="70" cy="24"/>
            </a:xfrm>
            <a:prstGeom prst="line">
              <a:avLst/>
            </a:prstGeom>
            <a:noFill/>
            <a:ln w="9525">
              <a:solidFill>
                <a:srgbClr val="000080"/>
              </a:solidFill>
              <a:round/>
              <a:headEnd/>
              <a:tailEnd/>
            </a:ln>
          </p:spPr>
          <p:txBody>
            <a:bodyPr/>
            <a:lstStyle/>
            <a:p>
              <a:endParaRPr lang="en-US"/>
            </a:p>
          </p:txBody>
        </p:sp>
        <p:sp>
          <p:nvSpPr>
            <p:cNvPr id="20516" name="Line 166"/>
            <p:cNvSpPr>
              <a:spLocks noChangeShapeType="1"/>
            </p:cNvSpPr>
            <p:nvPr/>
          </p:nvSpPr>
          <p:spPr bwMode="auto">
            <a:xfrm flipV="1">
              <a:off x="3992" y="1786"/>
              <a:ext cx="73" cy="23"/>
            </a:xfrm>
            <a:prstGeom prst="line">
              <a:avLst/>
            </a:prstGeom>
            <a:noFill/>
            <a:ln w="9525">
              <a:solidFill>
                <a:srgbClr val="000080"/>
              </a:solidFill>
              <a:round/>
              <a:headEnd/>
              <a:tailEnd/>
            </a:ln>
          </p:spPr>
          <p:txBody>
            <a:bodyPr/>
            <a:lstStyle/>
            <a:p>
              <a:endParaRPr lang="en-US"/>
            </a:p>
          </p:txBody>
        </p:sp>
        <p:sp>
          <p:nvSpPr>
            <p:cNvPr id="20517" name="Line 167"/>
            <p:cNvSpPr>
              <a:spLocks noChangeShapeType="1"/>
            </p:cNvSpPr>
            <p:nvPr/>
          </p:nvSpPr>
          <p:spPr bwMode="auto">
            <a:xfrm flipV="1">
              <a:off x="4065" y="1762"/>
              <a:ext cx="70" cy="24"/>
            </a:xfrm>
            <a:prstGeom prst="line">
              <a:avLst/>
            </a:prstGeom>
            <a:noFill/>
            <a:ln w="9525">
              <a:solidFill>
                <a:srgbClr val="000080"/>
              </a:solidFill>
              <a:round/>
              <a:headEnd/>
              <a:tailEnd/>
            </a:ln>
          </p:spPr>
          <p:txBody>
            <a:bodyPr/>
            <a:lstStyle/>
            <a:p>
              <a:endParaRPr lang="en-US"/>
            </a:p>
          </p:txBody>
        </p:sp>
        <p:sp>
          <p:nvSpPr>
            <p:cNvPr id="20518" name="Line 168"/>
            <p:cNvSpPr>
              <a:spLocks noChangeShapeType="1"/>
            </p:cNvSpPr>
            <p:nvPr/>
          </p:nvSpPr>
          <p:spPr bwMode="auto">
            <a:xfrm flipV="1">
              <a:off x="4135" y="1738"/>
              <a:ext cx="73" cy="24"/>
            </a:xfrm>
            <a:prstGeom prst="line">
              <a:avLst/>
            </a:prstGeom>
            <a:noFill/>
            <a:ln w="9525">
              <a:solidFill>
                <a:srgbClr val="000080"/>
              </a:solidFill>
              <a:round/>
              <a:headEnd/>
              <a:tailEnd/>
            </a:ln>
          </p:spPr>
          <p:txBody>
            <a:bodyPr/>
            <a:lstStyle/>
            <a:p>
              <a:endParaRPr lang="en-US"/>
            </a:p>
          </p:txBody>
        </p:sp>
        <p:sp>
          <p:nvSpPr>
            <p:cNvPr id="20519" name="Line 169"/>
            <p:cNvSpPr>
              <a:spLocks noChangeShapeType="1"/>
            </p:cNvSpPr>
            <p:nvPr/>
          </p:nvSpPr>
          <p:spPr bwMode="auto">
            <a:xfrm flipV="1">
              <a:off x="4208" y="1714"/>
              <a:ext cx="74" cy="24"/>
            </a:xfrm>
            <a:prstGeom prst="line">
              <a:avLst/>
            </a:prstGeom>
            <a:noFill/>
            <a:ln w="9525">
              <a:solidFill>
                <a:srgbClr val="000080"/>
              </a:solidFill>
              <a:round/>
              <a:headEnd/>
              <a:tailEnd/>
            </a:ln>
          </p:spPr>
          <p:txBody>
            <a:bodyPr/>
            <a:lstStyle/>
            <a:p>
              <a:endParaRPr lang="en-US"/>
            </a:p>
          </p:txBody>
        </p:sp>
        <p:sp>
          <p:nvSpPr>
            <p:cNvPr id="20520" name="Line 170"/>
            <p:cNvSpPr>
              <a:spLocks noChangeShapeType="1"/>
            </p:cNvSpPr>
            <p:nvPr/>
          </p:nvSpPr>
          <p:spPr bwMode="auto">
            <a:xfrm flipV="1">
              <a:off x="4282" y="1690"/>
              <a:ext cx="70" cy="24"/>
            </a:xfrm>
            <a:prstGeom prst="line">
              <a:avLst/>
            </a:prstGeom>
            <a:noFill/>
            <a:ln w="9525">
              <a:solidFill>
                <a:srgbClr val="000080"/>
              </a:solidFill>
              <a:round/>
              <a:headEnd/>
              <a:tailEnd/>
            </a:ln>
          </p:spPr>
          <p:txBody>
            <a:bodyPr/>
            <a:lstStyle/>
            <a:p>
              <a:endParaRPr lang="en-US"/>
            </a:p>
          </p:txBody>
        </p:sp>
        <p:sp>
          <p:nvSpPr>
            <p:cNvPr id="20521" name="Line 171"/>
            <p:cNvSpPr>
              <a:spLocks noChangeShapeType="1"/>
            </p:cNvSpPr>
            <p:nvPr/>
          </p:nvSpPr>
          <p:spPr bwMode="auto">
            <a:xfrm flipV="1">
              <a:off x="4352" y="1666"/>
              <a:ext cx="73" cy="24"/>
            </a:xfrm>
            <a:prstGeom prst="line">
              <a:avLst/>
            </a:prstGeom>
            <a:noFill/>
            <a:ln w="9525">
              <a:solidFill>
                <a:srgbClr val="000080"/>
              </a:solidFill>
              <a:round/>
              <a:headEnd/>
              <a:tailEnd/>
            </a:ln>
          </p:spPr>
          <p:txBody>
            <a:bodyPr/>
            <a:lstStyle/>
            <a:p>
              <a:endParaRPr lang="en-US"/>
            </a:p>
          </p:txBody>
        </p:sp>
        <p:sp>
          <p:nvSpPr>
            <p:cNvPr id="20522" name="Line 172"/>
            <p:cNvSpPr>
              <a:spLocks noChangeShapeType="1"/>
            </p:cNvSpPr>
            <p:nvPr/>
          </p:nvSpPr>
          <p:spPr bwMode="auto">
            <a:xfrm flipV="1">
              <a:off x="4425" y="1642"/>
              <a:ext cx="70" cy="24"/>
            </a:xfrm>
            <a:prstGeom prst="line">
              <a:avLst/>
            </a:prstGeom>
            <a:noFill/>
            <a:ln w="9525">
              <a:solidFill>
                <a:srgbClr val="000080"/>
              </a:solidFill>
              <a:round/>
              <a:headEnd/>
              <a:tailEnd/>
            </a:ln>
          </p:spPr>
          <p:txBody>
            <a:bodyPr/>
            <a:lstStyle/>
            <a:p>
              <a:endParaRPr lang="en-US"/>
            </a:p>
          </p:txBody>
        </p:sp>
        <p:sp>
          <p:nvSpPr>
            <p:cNvPr id="20523" name="Line 173"/>
            <p:cNvSpPr>
              <a:spLocks noChangeShapeType="1"/>
            </p:cNvSpPr>
            <p:nvPr/>
          </p:nvSpPr>
          <p:spPr bwMode="auto">
            <a:xfrm flipV="1">
              <a:off x="4495" y="1612"/>
              <a:ext cx="73" cy="30"/>
            </a:xfrm>
            <a:prstGeom prst="line">
              <a:avLst/>
            </a:prstGeom>
            <a:noFill/>
            <a:ln w="9525">
              <a:solidFill>
                <a:srgbClr val="000080"/>
              </a:solidFill>
              <a:round/>
              <a:headEnd/>
              <a:tailEnd/>
            </a:ln>
          </p:spPr>
          <p:txBody>
            <a:bodyPr/>
            <a:lstStyle/>
            <a:p>
              <a:endParaRPr lang="en-US"/>
            </a:p>
          </p:txBody>
        </p:sp>
        <p:sp>
          <p:nvSpPr>
            <p:cNvPr id="20524" name="Line 174"/>
            <p:cNvSpPr>
              <a:spLocks noChangeShapeType="1"/>
            </p:cNvSpPr>
            <p:nvPr/>
          </p:nvSpPr>
          <p:spPr bwMode="auto">
            <a:xfrm flipV="1">
              <a:off x="4568" y="1588"/>
              <a:ext cx="70" cy="24"/>
            </a:xfrm>
            <a:prstGeom prst="line">
              <a:avLst/>
            </a:prstGeom>
            <a:noFill/>
            <a:ln w="9525">
              <a:solidFill>
                <a:srgbClr val="000080"/>
              </a:solidFill>
              <a:round/>
              <a:headEnd/>
              <a:tailEnd/>
            </a:ln>
          </p:spPr>
          <p:txBody>
            <a:bodyPr/>
            <a:lstStyle/>
            <a:p>
              <a:endParaRPr lang="en-US"/>
            </a:p>
          </p:txBody>
        </p:sp>
        <p:sp>
          <p:nvSpPr>
            <p:cNvPr id="20525" name="Line 175"/>
            <p:cNvSpPr>
              <a:spLocks noChangeShapeType="1"/>
            </p:cNvSpPr>
            <p:nvPr/>
          </p:nvSpPr>
          <p:spPr bwMode="auto">
            <a:xfrm flipV="1">
              <a:off x="4638" y="1564"/>
              <a:ext cx="74" cy="24"/>
            </a:xfrm>
            <a:prstGeom prst="line">
              <a:avLst/>
            </a:prstGeom>
            <a:noFill/>
            <a:ln w="9525">
              <a:solidFill>
                <a:srgbClr val="000080"/>
              </a:solidFill>
              <a:round/>
              <a:headEnd/>
              <a:tailEnd/>
            </a:ln>
          </p:spPr>
          <p:txBody>
            <a:bodyPr/>
            <a:lstStyle/>
            <a:p>
              <a:endParaRPr lang="en-US"/>
            </a:p>
          </p:txBody>
        </p:sp>
        <p:sp>
          <p:nvSpPr>
            <p:cNvPr id="20526" name="Line 176"/>
            <p:cNvSpPr>
              <a:spLocks noChangeShapeType="1"/>
            </p:cNvSpPr>
            <p:nvPr/>
          </p:nvSpPr>
          <p:spPr bwMode="auto">
            <a:xfrm flipV="1">
              <a:off x="4712" y="1540"/>
              <a:ext cx="70" cy="24"/>
            </a:xfrm>
            <a:prstGeom prst="line">
              <a:avLst/>
            </a:prstGeom>
            <a:noFill/>
            <a:ln w="9525">
              <a:solidFill>
                <a:srgbClr val="000080"/>
              </a:solidFill>
              <a:round/>
              <a:headEnd/>
              <a:tailEnd/>
            </a:ln>
          </p:spPr>
          <p:txBody>
            <a:bodyPr/>
            <a:lstStyle/>
            <a:p>
              <a:endParaRPr lang="en-US"/>
            </a:p>
          </p:txBody>
        </p:sp>
        <p:sp>
          <p:nvSpPr>
            <p:cNvPr id="20527" name="Line 177"/>
            <p:cNvSpPr>
              <a:spLocks noChangeShapeType="1"/>
            </p:cNvSpPr>
            <p:nvPr/>
          </p:nvSpPr>
          <p:spPr bwMode="auto">
            <a:xfrm flipV="1">
              <a:off x="4782" y="1516"/>
              <a:ext cx="73" cy="24"/>
            </a:xfrm>
            <a:prstGeom prst="line">
              <a:avLst/>
            </a:prstGeom>
            <a:noFill/>
            <a:ln w="9525">
              <a:solidFill>
                <a:srgbClr val="000080"/>
              </a:solidFill>
              <a:round/>
              <a:headEnd/>
              <a:tailEnd/>
            </a:ln>
          </p:spPr>
          <p:txBody>
            <a:bodyPr/>
            <a:lstStyle/>
            <a:p>
              <a:endParaRPr lang="en-US"/>
            </a:p>
          </p:txBody>
        </p:sp>
        <p:sp>
          <p:nvSpPr>
            <p:cNvPr id="20528" name="Line 178"/>
            <p:cNvSpPr>
              <a:spLocks noChangeShapeType="1"/>
            </p:cNvSpPr>
            <p:nvPr/>
          </p:nvSpPr>
          <p:spPr bwMode="auto">
            <a:xfrm flipV="1">
              <a:off x="4855" y="1492"/>
              <a:ext cx="70" cy="24"/>
            </a:xfrm>
            <a:prstGeom prst="line">
              <a:avLst/>
            </a:prstGeom>
            <a:noFill/>
            <a:ln w="9525">
              <a:solidFill>
                <a:srgbClr val="000080"/>
              </a:solidFill>
              <a:round/>
              <a:headEnd/>
              <a:tailEnd/>
            </a:ln>
          </p:spPr>
          <p:txBody>
            <a:bodyPr/>
            <a:lstStyle/>
            <a:p>
              <a:endParaRPr lang="en-US"/>
            </a:p>
          </p:txBody>
        </p:sp>
        <p:sp>
          <p:nvSpPr>
            <p:cNvPr id="20529" name="Line 179"/>
            <p:cNvSpPr>
              <a:spLocks noChangeShapeType="1"/>
            </p:cNvSpPr>
            <p:nvPr/>
          </p:nvSpPr>
          <p:spPr bwMode="auto">
            <a:xfrm flipV="1">
              <a:off x="4925" y="1468"/>
              <a:ext cx="73" cy="24"/>
            </a:xfrm>
            <a:prstGeom prst="line">
              <a:avLst/>
            </a:prstGeom>
            <a:noFill/>
            <a:ln w="9525">
              <a:solidFill>
                <a:srgbClr val="000080"/>
              </a:solidFill>
              <a:round/>
              <a:headEnd/>
              <a:tailEnd/>
            </a:ln>
          </p:spPr>
          <p:txBody>
            <a:bodyPr/>
            <a:lstStyle/>
            <a:p>
              <a:endParaRPr lang="en-US"/>
            </a:p>
          </p:txBody>
        </p:sp>
        <p:sp>
          <p:nvSpPr>
            <p:cNvPr id="20530" name="Line 180"/>
            <p:cNvSpPr>
              <a:spLocks noChangeShapeType="1"/>
            </p:cNvSpPr>
            <p:nvPr/>
          </p:nvSpPr>
          <p:spPr bwMode="auto">
            <a:xfrm flipV="1">
              <a:off x="4998" y="1444"/>
              <a:ext cx="70" cy="24"/>
            </a:xfrm>
            <a:prstGeom prst="line">
              <a:avLst/>
            </a:prstGeom>
            <a:noFill/>
            <a:ln w="9525">
              <a:solidFill>
                <a:srgbClr val="000080"/>
              </a:solidFill>
              <a:round/>
              <a:headEnd/>
              <a:tailEnd/>
            </a:ln>
          </p:spPr>
          <p:txBody>
            <a:bodyPr/>
            <a:lstStyle/>
            <a:p>
              <a:endParaRPr lang="en-US"/>
            </a:p>
          </p:txBody>
        </p:sp>
        <p:sp>
          <p:nvSpPr>
            <p:cNvPr id="20531" name="Line 181"/>
            <p:cNvSpPr>
              <a:spLocks noChangeShapeType="1"/>
            </p:cNvSpPr>
            <p:nvPr/>
          </p:nvSpPr>
          <p:spPr bwMode="auto">
            <a:xfrm flipV="1">
              <a:off x="5068" y="1420"/>
              <a:ext cx="74" cy="24"/>
            </a:xfrm>
            <a:prstGeom prst="line">
              <a:avLst/>
            </a:prstGeom>
            <a:noFill/>
            <a:ln w="9525">
              <a:solidFill>
                <a:srgbClr val="000080"/>
              </a:solidFill>
              <a:round/>
              <a:headEnd/>
              <a:tailEnd/>
            </a:ln>
          </p:spPr>
          <p:txBody>
            <a:bodyPr/>
            <a:lstStyle/>
            <a:p>
              <a:endParaRPr lang="en-US"/>
            </a:p>
          </p:txBody>
        </p:sp>
        <p:sp>
          <p:nvSpPr>
            <p:cNvPr id="20532" name="Line 182"/>
            <p:cNvSpPr>
              <a:spLocks noChangeShapeType="1"/>
            </p:cNvSpPr>
            <p:nvPr/>
          </p:nvSpPr>
          <p:spPr bwMode="auto">
            <a:xfrm flipV="1">
              <a:off x="5142" y="1396"/>
              <a:ext cx="70" cy="24"/>
            </a:xfrm>
            <a:prstGeom prst="line">
              <a:avLst/>
            </a:prstGeom>
            <a:noFill/>
            <a:ln w="9525">
              <a:solidFill>
                <a:srgbClr val="000080"/>
              </a:solidFill>
              <a:round/>
              <a:headEnd/>
              <a:tailEnd/>
            </a:ln>
          </p:spPr>
          <p:txBody>
            <a:bodyPr/>
            <a:lstStyle/>
            <a:p>
              <a:endParaRPr lang="en-US"/>
            </a:p>
          </p:txBody>
        </p:sp>
        <p:sp>
          <p:nvSpPr>
            <p:cNvPr id="20533" name="Line 183"/>
            <p:cNvSpPr>
              <a:spLocks noChangeShapeType="1"/>
            </p:cNvSpPr>
            <p:nvPr/>
          </p:nvSpPr>
          <p:spPr bwMode="auto">
            <a:xfrm flipV="1">
              <a:off x="5212" y="1373"/>
              <a:ext cx="73" cy="23"/>
            </a:xfrm>
            <a:prstGeom prst="line">
              <a:avLst/>
            </a:prstGeom>
            <a:noFill/>
            <a:ln w="9525">
              <a:solidFill>
                <a:srgbClr val="000080"/>
              </a:solidFill>
              <a:round/>
              <a:headEnd/>
              <a:tailEnd/>
            </a:ln>
          </p:spPr>
          <p:txBody>
            <a:bodyPr/>
            <a:lstStyle/>
            <a:p>
              <a:endParaRPr lang="en-US"/>
            </a:p>
          </p:txBody>
        </p:sp>
        <p:sp>
          <p:nvSpPr>
            <p:cNvPr id="20534" name="Rectangle 184"/>
            <p:cNvSpPr>
              <a:spLocks noChangeArrowheads="1"/>
            </p:cNvSpPr>
            <p:nvPr/>
          </p:nvSpPr>
          <p:spPr bwMode="auto">
            <a:xfrm>
              <a:off x="3124" y="2899"/>
              <a:ext cx="10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0%</a:t>
              </a:r>
              <a:endParaRPr lang="en-US" sz="2000"/>
            </a:p>
          </p:txBody>
        </p:sp>
        <p:sp>
          <p:nvSpPr>
            <p:cNvPr id="20535" name="Rectangle 185"/>
            <p:cNvSpPr>
              <a:spLocks noChangeArrowheads="1"/>
            </p:cNvSpPr>
            <p:nvPr/>
          </p:nvSpPr>
          <p:spPr bwMode="auto">
            <a:xfrm>
              <a:off x="3264" y="3013"/>
              <a:ext cx="10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0%</a:t>
              </a:r>
              <a:endParaRPr lang="en-US" sz="2000"/>
            </a:p>
          </p:txBody>
        </p:sp>
        <p:sp>
          <p:nvSpPr>
            <p:cNvPr id="20536" name="Line 186"/>
            <p:cNvSpPr>
              <a:spLocks noChangeShapeType="1"/>
            </p:cNvSpPr>
            <p:nvPr/>
          </p:nvSpPr>
          <p:spPr bwMode="auto">
            <a:xfrm>
              <a:off x="5280" y="2947"/>
              <a:ext cx="14" cy="1"/>
            </a:xfrm>
            <a:prstGeom prst="line">
              <a:avLst/>
            </a:prstGeom>
            <a:noFill/>
            <a:ln w="0">
              <a:solidFill>
                <a:srgbClr val="000000"/>
              </a:solidFill>
              <a:round/>
              <a:headEnd/>
              <a:tailEnd/>
            </a:ln>
          </p:spPr>
          <p:txBody>
            <a:bodyPr/>
            <a:lstStyle/>
            <a:p>
              <a:endParaRPr lang="en-US"/>
            </a:p>
          </p:txBody>
        </p:sp>
        <p:sp>
          <p:nvSpPr>
            <p:cNvPr id="20537" name="Line 187"/>
            <p:cNvSpPr>
              <a:spLocks noChangeShapeType="1"/>
            </p:cNvSpPr>
            <p:nvPr/>
          </p:nvSpPr>
          <p:spPr bwMode="auto">
            <a:xfrm>
              <a:off x="5280" y="2588"/>
              <a:ext cx="14" cy="1"/>
            </a:xfrm>
            <a:prstGeom prst="line">
              <a:avLst/>
            </a:prstGeom>
            <a:noFill/>
            <a:ln w="0">
              <a:solidFill>
                <a:srgbClr val="000000"/>
              </a:solidFill>
              <a:round/>
              <a:headEnd/>
              <a:tailEnd/>
            </a:ln>
          </p:spPr>
          <p:txBody>
            <a:bodyPr/>
            <a:lstStyle/>
            <a:p>
              <a:endParaRPr lang="en-US"/>
            </a:p>
          </p:txBody>
        </p:sp>
        <p:sp>
          <p:nvSpPr>
            <p:cNvPr id="20538" name="Line 188"/>
            <p:cNvSpPr>
              <a:spLocks noChangeShapeType="1"/>
            </p:cNvSpPr>
            <p:nvPr/>
          </p:nvSpPr>
          <p:spPr bwMode="auto">
            <a:xfrm>
              <a:off x="5280" y="2228"/>
              <a:ext cx="14" cy="1"/>
            </a:xfrm>
            <a:prstGeom prst="line">
              <a:avLst/>
            </a:prstGeom>
            <a:noFill/>
            <a:ln w="0">
              <a:solidFill>
                <a:srgbClr val="000000"/>
              </a:solidFill>
              <a:round/>
              <a:headEnd/>
              <a:tailEnd/>
            </a:ln>
          </p:spPr>
          <p:txBody>
            <a:bodyPr/>
            <a:lstStyle/>
            <a:p>
              <a:endParaRPr lang="en-US"/>
            </a:p>
          </p:txBody>
        </p:sp>
        <p:sp>
          <p:nvSpPr>
            <p:cNvPr id="20539" name="Line 189"/>
            <p:cNvSpPr>
              <a:spLocks noChangeShapeType="1"/>
            </p:cNvSpPr>
            <p:nvPr/>
          </p:nvSpPr>
          <p:spPr bwMode="auto">
            <a:xfrm>
              <a:off x="5280" y="1875"/>
              <a:ext cx="14" cy="1"/>
            </a:xfrm>
            <a:prstGeom prst="line">
              <a:avLst/>
            </a:prstGeom>
            <a:noFill/>
            <a:ln w="0">
              <a:solidFill>
                <a:srgbClr val="000000"/>
              </a:solidFill>
              <a:round/>
              <a:headEnd/>
              <a:tailEnd/>
            </a:ln>
          </p:spPr>
          <p:txBody>
            <a:bodyPr/>
            <a:lstStyle/>
            <a:p>
              <a:endParaRPr lang="en-US"/>
            </a:p>
          </p:txBody>
        </p:sp>
        <p:sp>
          <p:nvSpPr>
            <p:cNvPr id="20540" name="Line 190"/>
            <p:cNvSpPr>
              <a:spLocks noChangeShapeType="1"/>
            </p:cNvSpPr>
            <p:nvPr/>
          </p:nvSpPr>
          <p:spPr bwMode="auto">
            <a:xfrm>
              <a:off x="5280" y="1516"/>
              <a:ext cx="14" cy="1"/>
            </a:xfrm>
            <a:prstGeom prst="line">
              <a:avLst/>
            </a:prstGeom>
            <a:noFill/>
            <a:ln w="0">
              <a:solidFill>
                <a:srgbClr val="000000"/>
              </a:solidFill>
              <a:round/>
              <a:headEnd/>
              <a:tailEnd/>
            </a:ln>
          </p:spPr>
          <p:txBody>
            <a:bodyPr/>
            <a:lstStyle/>
            <a:p>
              <a:endParaRPr lang="en-US"/>
            </a:p>
          </p:txBody>
        </p:sp>
        <p:sp>
          <p:nvSpPr>
            <p:cNvPr id="20541" name="Line 191"/>
            <p:cNvSpPr>
              <a:spLocks noChangeShapeType="1"/>
            </p:cNvSpPr>
            <p:nvPr/>
          </p:nvSpPr>
          <p:spPr bwMode="auto">
            <a:xfrm>
              <a:off x="5280" y="1157"/>
              <a:ext cx="14" cy="1"/>
            </a:xfrm>
            <a:prstGeom prst="line">
              <a:avLst/>
            </a:prstGeom>
            <a:noFill/>
            <a:ln w="0">
              <a:solidFill>
                <a:srgbClr val="000000"/>
              </a:solidFill>
              <a:round/>
              <a:headEnd/>
              <a:tailEnd/>
            </a:ln>
          </p:spPr>
          <p:txBody>
            <a:bodyPr/>
            <a:lstStyle/>
            <a:p>
              <a:endParaRPr lang="en-US"/>
            </a:p>
          </p:txBody>
        </p:sp>
        <p:sp>
          <p:nvSpPr>
            <p:cNvPr id="20542" name="Rectangle 192"/>
            <p:cNvSpPr>
              <a:spLocks noChangeArrowheads="1"/>
            </p:cNvSpPr>
            <p:nvPr/>
          </p:nvSpPr>
          <p:spPr bwMode="auto">
            <a:xfrm>
              <a:off x="3978" y="3081"/>
              <a:ext cx="700" cy="115"/>
            </a:xfrm>
            <a:prstGeom prst="rect">
              <a:avLst/>
            </a:prstGeom>
            <a:noFill/>
            <a:ln w="9525">
              <a:noFill/>
              <a:miter lim="800000"/>
              <a:headEnd/>
              <a:tailEnd/>
            </a:ln>
          </p:spPr>
          <p:txBody>
            <a:bodyPr wrap="none" lIns="0" tIns="0" rIns="0" bIns="0">
              <a:spAutoFit/>
            </a:bodyPr>
            <a:lstStyle/>
            <a:p>
              <a:pPr eaLnBrk="0" hangingPunct="0"/>
              <a:r>
                <a:rPr lang="en-US" sz="1200" b="1">
                  <a:solidFill>
                    <a:srgbClr val="000000"/>
                  </a:solidFill>
                  <a:latin typeface="Arial" pitchFamily="34" charset="0"/>
                </a:rPr>
                <a:t>Volatility</a:t>
              </a:r>
              <a:r>
                <a:rPr lang="en-US" sz="1200">
                  <a:solidFill>
                    <a:srgbClr val="000000"/>
                  </a:solidFill>
                  <a:latin typeface="Arial" pitchFamily="34" charset="0"/>
                </a:rPr>
                <a:t> (COV)</a:t>
              </a:r>
              <a:endParaRPr lang="en-US" sz="2800"/>
            </a:p>
          </p:txBody>
        </p:sp>
        <p:sp>
          <p:nvSpPr>
            <p:cNvPr id="20543" name="Rectangle 193"/>
            <p:cNvSpPr>
              <a:spLocks noChangeArrowheads="1"/>
            </p:cNvSpPr>
            <p:nvPr/>
          </p:nvSpPr>
          <p:spPr bwMode="auto">
            <a:xfrm>
              <a:off x="3829" y="997"/>
              <a:ext cx="1003" cy="115"/>
            </a:xfrm>
            <a:prstGeom prst="rect">
              <a:avLst/>
            </a:prstGeom>
            <a:noFill/>
            <a:ln w="9525">
              <a:noFill/>
              <a:miter lim="800000"/>
              <a:headEnd/>
              <a:tailEnd/>
            </a:ln>
          </p:spPr>
          <p:txBody>
            <a:bodyPr wrap="none" lIns="0" tIns="0" rIns="0" bIns="0">
              <a:spAutoFit/>
            </a:bodyPr>
            <a:lstStyle/>
            <a:p>
              <a:pPr eaLnBrk="0" hangingPunct="0"/>
              <a:r>
                <a:rPr lang="en-US" sz="1200" b="1">
                  <a:solidFill>
                    <a:srgbClr val="000000"/>
                  </a:solidFill>
                  <a:latin typeface="Arial" pitchFamily="34" charset="0"/>
                </a:rPr>
                <a:t>Optimal Capacity Size</a:t>
              </a:r>
              <a:endParaRPr lang="en-US" sz="2800" b="1"/>
            </a:p>
          </p:txBody>
        </p:sp>
        <p:sp>
          <p:nvSpPr>
            <p:cNvPr id="20544" name="Rectangle 194"/>
            <p:cNvSpPr>
              <a:spLocks noChangeArrowheads="1"/>
            </p:cNvSpPr>
            <p:nvPr/>
          </p:nvSpPr>
          <p:spPr bwMode="auto">
            <a:xfrm>
              <a:off x="4009" y="1493"/>
              <a:ext cx="622" cy="173"/>
            </a:xfrm>
            <a:prstGeom prst="rect">
              <a:avLst/>
            </a:prstGeom>
            <a:noFill/>
            <a:ln w="12700">
              <a:noFill/>
              <a:miter lim="800000"/>
              <a:headEnd type="none" w="sm" len="sm"/>
              <a:tailEnd type="none" w="sm" len="sm"/>
            </a:ln>
          </p:spPr>
          <p:txBody>
            <a:bodyPr wrap="none">
              <a:spAutoFit/>
            </a:bodyPr>
            <a:lstStyle/>
            <a:p>
              <a:pPr eaLnBrk="0" hangingPunct="0"/>
              <a:r>
                <a:rPr lang="en-US" sz="1200">
                  <a:solidFill>
                    <a:srgbClr val="000000"/>
                  </a:solidFill>
                  <a:latin typeface="Arial" pitchFamily="34" charset="0"/>
                </a:rPr>
                <a:t>capacity</a:t>
              </a:r>
              <a:r>
                <a:rPr lang="en-US" sz="1200" i="1">
                  <a:solidFill>
                    <a:srgbClr val="000000"/>
                  </a:solidFill>
                  <a:latin typeface="Arial" pitchFamily="34" charset="0"/>
                </a:rPr>
                <a:t> K *</a:t>
              </a:r>
            </a:p>
          </p:txBody>
        </p:sp>
        <p:sp>
          <p:nvSpPr>
            <p:cNvPr id="20545" name="Line 195"/>
            <p:cNvSpPr>
              <a:spLocks noChangeShapeType="1"/>
            </p:cNvSpPr>
            <p:nvPr/>
          </p:nvSpPr>
          <p:spPr bwMode="auto">
            <a:xfrm>
              <a:off x="3274" y="2057"/>
              <a:ext cx="2008" cy="0"/>
            </a:xfrm>
            <a:prstGeom prst="line">
              <a:avLst/>
            </a:prstGeom>
            <a:noFill/>
            <a:ln w="12700">
              <a:solidFill>
                <a:schemeClr val="tx1"/>
              </a:solidFill>
              <a:round/>
              <a:headEnd type="none" w="sm" len="sm"/>
              <a:tailEnd type="none" w="sm" len="sm"/>
            </a:ln>
          </p:spPr>
          <p:txBody>
            <a:bodyPr/>
            <a:lstStyle/>
            <a:p>
              <a:endParaRPr lang="en-US"/>
            </a:p>
          </p:txBody>
        </p:sp>
        <p:sp>
          <p:nvSpPr>
            <p:cNvPr id="20546" name="AutoShape 196"/>
            <p:cNvSpPr>
              <a:spLocks noChangeArrowheads="1"/>
            </p:cNvSpPr>
            <p:nvPr/>
          </p:nvSpPr>
          <p:spPr bwMode="auto">
            <a:xfrm>
              <a:off x="4250" y="1707"/>
              <a:ext cx="142" cy="345"/>
            </a:xfrm>
            <a:prstGeom prst="upArrow">
              <a:avLst>
                <a:gd name="adj1" fmla="val 50000"/>
                <a:gd name="adj2" fmla="val 60739"/>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
          <p:nvSpPr>
            <p:cNvPr id="20547" name="Rectangle 197"/>
            <p:cNvSpPr>
              <a:spLocks noChangeArrowheads="1"/>
            </p:cNvSpPr>
            <p:nvPr/>
          </p:nvSpPr>
          <p:spPr bwMode="auto">
            <a:xfrm>
              <a:off x="4376" y="1841"/>
              <a:ext cx="671" cy="115"/>
            </a:xfrm>
            <a:prstGeom prst="rect">
              <a:avLst/>
            </a:prstGeom>
            <a:solidFill>
              <a:schemeClr val="bg1"/>
            </a:solidFill>
            <a:ln w="9525">
              <a:noFill/>
              <a:miter lim="800000"/>
              <a:headEnd/>
              <a:tailEnd/>
            </a:ln>
          </p:spPr>
          <p:txBody>
            <a:bodyPr wrap="none" lIns="0" tIns="0" rIns="0" bIns="0">
              <a:spAutoFit/>
            </a:bodyPr>
            <a:lstStyle/>
            <a:p>
              <a:pPr eaLnBrk="0" hangingPunct="0"/>
              <a:r>
                <a:rPr lang="en-US" sz="1200">
                  <a:solidFill>
                    <a:srgbClr val="000000"/>
                  </a:solidFill>
                  <a:latin typeface="Arial" pitchFamily="34" charset="0"/>
                </a:rPr>
                <a:t>Safety Capacity</a:t>
              </a:r>
              <a:endParaRPr lang="en-US" sz="2800"/>
            </a:p>
          </p:txBody>
        </p:sp>
        <p:sp>
          <p:nvSpPr>
            <p:cNvPr id="20548" name="Rectangle 198"/>
            <p:cNvSpPr>
              <a:spLocks noChangeArrowheads="1"/>
            </p:cNvSpPr>
            <p:nvPr/>
          </p:nvSpPr>
          <p:spPr bwMode="auto">
            <a:xfrm>
              <a:off x="3585" y="2049"/>
              <a:ext cx="1472" cy="173"/>
            </a:xfrm>
            <a:prstGeom prst="rect">
              <a:avLst/>
            </a:prstGeom>
            <a:noFill/>
            <a:ln w="12700">
              <a:noFill/>
              <a:miter lim="800000"/>
              <a:headEnd type="none" w="sm" len="sm"/>
              <a:tailEnd type="none" w="sm" len="sm"/>
            </a:ln>
          </p:spPr>
          <p:txBody>
            <a:bodyPr wrap="none">
              <a:spAutoFit/>
            </a:bodyPr>
            <a:lstStyle/>
            <a:p>
              <a:pPr eaLnBrk="0" hangingPunct="0"/>
              <a:r>
                <a:rPr lang="en-US" sz="1200">
                  <a:solidFill>
                    <a:srgbClr val="000000"/>
                  </a:solidFill>
                  <a:latin typeface="Arial" pitchFamily="34" charset="0"/>
                </a:rPr>
                <a:t>average capacity requirement </a:t>
              </a:r>
              <a:r>
                <a:rPr lang="en-US" sz="1200" i="1">
                  <a:solidFill>
                    <a:srgbClr val="000000"/>
                  </a:solidFill>
                  <a:latin typeface="Arial" pitchFamily="34" charset="0"/>
                </a:rPr>
                <a:t>R</a:t>
              </a:r>
            </a:p>
          </p:txBody>
        </p:sp>
        <p:sp>
          <p:nvSpPr>
            <p:cNvPr id="20549" name="Rectangle 199"/>
            <p:cNvSpPr>
              <a:spLocks noChangeArrowheads="1"/>
            </p:cNvSpPr>
            <p:nvPr/>
          </p:nvSpPr>
          <p:spPr bwMode="auto">
            <a:xfrm>
              <a:off x="3059" y="1997"/>
              <a:ext cx="18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100%</a:t>
              </a:r>
              <a:endParaRPr lang="en-US" sz="2000"/>
            </a:p>
          </p:txBody>
        </p:sp>
        <p:sp>
          <p:nvSpPr>
            <p:cNvPr id="20550" name="Line 200"/>
            <p:cNvSpPr>
              <a:spLocks noChangeShapeType="1"/>
            </p:cNvSpPr>
            <p:nvPr/>
          </p:nvSpPr>
          <p:spPr bwMode="auto">
            <a:xfrm>
              <a:off x="4693" y="1571"/>
              <a:ext cx="343" cy="0"/>
            </a:xfrm>
            <a:prstGeom prst="line">
              <a:avLst/>
            </a:prstGeom>
            <a:noFill/>
            <a:ln w="12700">
              <a:solidFill>
                <a:schemeClr val="tx1"/>
              </a:solidFill>
              <a:round/>
              <a:headEnd type="none" w="sm" len="sm"/>
              <a:tailEnd type="none" w="sm" len="sm"/>
            </a:ln>
          </p:spPr>
          <p:txBody>
            <a:bodyPr/>
            <a:lstStyle/>
            <a:p>
              <a:endParaRPr lang="en-US"/>
            </a:p>
          </p:txBody>
        </p:sp>
        <p:sp>
          <p:nvSpPr>
            <p:cNvPr id="20551" name="Line 201"/>
            <p:cNvSpPr>
              <a:spLocks noChangeShapeType="1"/>
            </p:cNvSpPr>
            <p:nvPr/>
          </p:nvSpPr>
          <p:spPr bwMode="auto">
            <a:xfrm>
              <a:off x="4926" y="1488"/>
              <a:ext cx="0" cy="81"/>
            </a:xfrm>
            <a:prstGeom prst="line">
              <a:avLst/>
            </a:prstGeom>
            <a:noFill/>
            <a:ln w="12700">
              <a:solidFill>
                <a:schemeClr val="tx1"/>
              </a:solidFill>
              <a:round/>
              <a:headEnd type="none" w="sm" len="sm"/>
              <a:tailEnd type="none" w="sm" len="sm"/>
            </a:ln>
          </p:spPr>
          <p:txBody>
            <a:bodyPr/>
            <a:lstStyle/>
            <a:p>
              <a:endParaRPr lang="en-US"/>
            </a:p>
          </p:txBody>
        </p:sp>
        <p:sp>
          <p:nvSpPr>
            <p:cNvPr id="20552" name="Rectangle 202"/>
            <p:cNvSpPr>
              <a:spLocks noChangeArrowheads="1"/>
            </p:cNvSpPr>
            <p:nvPr/>
          </p:nvSpPr>
          <p:spPr bwMode="auto">
            <a:xfrm>
              <a:off x="4921" y="1421"/>
              <a:ext cx="228" cy="173"/>
            </a:xfrm>
            <a:prstGeom prst="rect">
              <a:avLst/>
            </a:prstGeom>
            <a:noFill/>
            <a:ln w="12700">
              <a:noFill/>
              <a:miter lim="800000"/>
              <a:headEnd type="none" w="sm" len="sm"/>
              <a:tailEnd type="none" w="sm" len="sm"/>
            </a:ln>
          </p:spPr>
          <p:txBody>
            <a:bodyPr wrap="none">
              <a:spAutoFit/>
            </a:bodyPr>
            <a:lstStyle/>
            <a:p>
              <a:pPr eaLnBrk="0" hangingPunct="0"/>
              <a:r>
                <a:rPr lang="en-US" sz="1200" i="1">
                  <a:solidFill>
                    <a:srgbClr val="000000"/>
                  </a:solidFill>
                  <a:latin typeface="Arial" pitchFamily="34" charset="0"/>
                </a:rPr>
                <a:t>z *</a:t>
              </a:r>
            </a:p>
          </p:txBody>
        </p:sp>
      </p:grpSp>
    </p:spTree>
    <p:custDataLst>
      <p:tags r:id="rId1"/>
    </p:custData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smtClean="0"/>
              <a:t>Contributions to ROIC increase, 1992-2007 (McKinsey)</a:t>
            </a:r>
          </a:p>
        </p:txBody>
      </p:sp>
      <p:sp>
        <p:nvSpPr>
          <p:cNvPr id="5" name="TextBox 4"/>
          <p:cNvSpPr txBox="1"/>
          <p:nvPr/>
        </p:nvSpPr>
        <p:spPr>
          <a:xfrm>
            <a:off x="814528" y="3960300"/>
            <a:ext cx="873762" cy="461665"/>
          </a:xfrm>
          <a:prstGeom prst="rect">
            <a:avLst/>
          </a:prstGeom>
          <a:noFill/>
          <a:ln>
            <a:solidFill>
              <a:schemeClr val="tx1"/>
            </a:solidFill>
          </a:ln>
        </p:spPr>
        <p:txBody>
          <a:bodyPr wrap="square" rtlCol="0">
            <a:spAutoFit/>
          </a:bodyPr>
          <a:lstStyle/>
          <a:p>
            <a:r>
              <a:rPr lang="en-US" sz="1200" dirty="0" smtClean="0">
                <a:latin typeface="Cambria" pitchFamily="18" charset="0"/>
              </a:rPr>
              <a:t>Return Effect</a:t>
            </a:r>
            <a:endParaRPr lang="en-US" sz="1200" dirty="0">
              <a:latin typeface="Cambria" pitchFamily="18" charset="0"/>
            </a:endParaRPr>
          </a:p>
        </p:txBody>
      </p:sp>
      <p:sp>
        <p:nvSpPr>
          <p:cNvPr id="6" name="TextBox 5"/>
          <p:cNvSpPr txBox="1"/>
          <p:nvPr/>
        </p:nvSpPr>
        <p:spPr>
          <a:xfrm>
            <a:off x="1798599" y="4374327"/>
            <a:ext cx="1056361"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Cost Effect</a:t>
            </a:r>
            <a:endParaRPr lang="en-US" sz="1200" dirty="0">
              <a:latin typeface="Cambria" pitchFamily="18" charset="0"/>
            </a:endParaRPr>
          </a:p>
        </p:txBody>
      </p:sp>
      <p:sp>
        <p:nvSpPr>
          <p:cNvPr id="7" name="TextBox 6"/>
          <p:cNvSpPr txBox="1"/>
          <p:nvPr/>
        </p:nvSpPr>
        <p:spPr>
          <a:xfrm>
            <a:off x="1798599" y="2826466"/>
            <a:ext cx="700761" cy="461665"/>
          </a:xfrm>
          <a:prstGeom prst="rect">
            <a:avLst/>
          </a:prstGeom>
          <a:noFill/>
          <a:ln>
            <a:solidFill>
              <a:schemeClr val="tx1"/>
            </a:solidFill>
          </a:ln>
        </p:spPr>
        <p:txBody>
          <a:bodyPr wrap="square" rtlCol="0">
            <a:spAutoFit/>
          </a:bodyPr>
          <a:lstStyle/>
          <a:p>
            <a:r>
              <a:rPr lang="en-US" sz="1200" dirty="0" smtClean="0">
                <a:latin typeface="Cambria" pitchFamily="18" charset="0"/>
              </a:rPr>
              <a:t>Sales Effect</a:t>
            </a:r>
            <a:endParaRPr lang="en-US" sz="1200" dirty="0">
              <a:latin typeface="Cambria" pitchFamily="18" charset="0"/>
            </a:endParaRPr>
          </a:p>
        </p:txBody>
      </p:sp>
      <p:cxnSp>
        <p:nvCxnSpPr>
          <p:cNvPr id="8" name="Elbow Connector 7"/>
          <p:cNvCxnSpPr>
            <a:stCxn id="6" idx="1"/>
            <a:endCxn id="5" idx="3"/>
          </p:cNvCxnSpPr>
          <p:nvPr/>
        </p:nvCxnSpPr>
        <p:spPr>
          <a:xfrm rot="10800000">
            <a:off x="1688291" y="4191133"/>
            <a:ext cx="110309" cy="32169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9" name="Elbow Connector 8"/>
          <p:cNvCxnSpPr>
            <a:stCxn id="7" idx="1"/>
            <a:endCxn id="5" idx="3"/>
          </p:cNvCxnSpPr>
          <p:nvPr/>
        </p:nvCxnSpPr>
        <p:spPr>
          <a:xfrm rot="10800000" flipV="1">
            <a:off x="1688291" y="3057299"/>
            <a:ext cx="110309" cy="113383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605808" y="1856319"/>
            <a:ext cx="564112"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Price Inc</a:t>
            </a:r>
            <a:r>
              <a:rPr lang="en-US" sz="1200" dirty="0">
                <a:latin typeface="Cambria" pitchFamily="18" charset="0"/>
                <a:sym typeface="Symbol"/>
              </a:rPr>
              <a:t>.</a:t>
            </a:r>
            <a:endParaRPr lang="en-US" sz="1200" dirty="0">
              <a:latin typeface="Cambria" pitchFamily="18" charset="0"/>
            </a:endParaRPr>
          </a:p>
        </p:txBody>
      </p:sp>
      <p:cxnSp>
        <p:nvCxnSpPr>
          <p:cNvPr id="18" name="Elbow Connector 17"/>
          <p:cNvCxnSpPr>
            <a:stCxn id="16" idx="1"/>
            <a:endCxn id="7" idx="3"/>
          </p:cNvCxnSpPr>
          <p:nvPr/>
        </p:nvCxnSpPr>
        <p:spPr>
          <a:xfrm rot="10800000" flipV="1">
            <a:off x="2499360" y="2087151"/>
            <a:ext cx="106448" cy="970147"/>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62560" y="4681485"/>
            <a:ext cx="533401" cy="276999"/>
          </a:xfrm>
          <a:prstGeom prst="rect">
            <a:avLst/>
          </a:prstGeom>
          <a:noFill/>
          <a:ln>
            <a:solidFill>
              <a:schemeClr val="tx1"/>
            </a:solidFill>
          </a:ln>
        </p:spPr>
        <p:txBody>
          <a:bodyPr wrap="square" rtlCol="0">
            <a:spAutoFit/>
          </a:bodyPr>
          <a:lstStyle/>
          <a:p>
            <a:r>
              <a:rPr lang="en-US" sz="1200" dirty="0" smtClean="0">
                <a:latin typeface="Cambria" pitchFamily="18" charset="0"/>
              </a:rPr>
              <a:t>ROIC</a:t>
            </a:r>
            <a:endParaRPr lang="en-US" sz="1200" dirty="0">
              <a:latin typeface="Cambria" pitchFamily="18" charset="0"/>
            </a:endParaRPr>
          </a:p>
        </p:txBody>
      </p:sp>
      <p:sp>
        <p:nvSpPr>
          <p:cNvPr id="27" name="TextBox 26"/>
          <p:cNvSpPr txBox="1"/>
          <p:nvPr/>
        </p:nvSpPr>
        <p:spPr>
          <a:xfrm>
            <a:off x="814528" y="5388198"/>
            <a:ext cx="770432" cy="646331"/>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Invested Capital Effect</a:t>
            </a:r>
            <a:endParaRPr lang="en-US" sz="1200" dirty="0">
              <a:latin typeface="Cambria" pitchFamily="18" charset="0"/>
            </a:endParaRPr>
          </a:p>
        </p:txBody>
      </p:sp>
      <p:cxnSp>
        <p:nvCxnSpPr>
          <p:cNvPr id="28" name="Elbow Connector 27"/>
          <p:cNvCxnSpPr>
            <a:stCxn id="26" idx="3"/>
            <a:endCxn id="27" idx="1"/>
          </p:cNvCxnSpPr>
          <p:nvPr/>
        </p:nvCxnSpPr>
        <p:spPr>
          <a:xfrm>
            <a:off x="695961" y="4819985"/>
            <a:ext cx="118567" cy="891379"/>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9" name="Shape 8"/>
          <p:cNvCxnSpPr>
            <a:stCxn id="5" idx="1"/>
            <a:endCxn id="26" idx="3"/>
          </p:cNvCxnSpPr>
          <p:nvPr/>
        </p:nvCxnSpPr>
        <p:spPr>
          <a:xfrm rot="10800000" flipV="1">
            <a:off x="695962" y="4191133"/>
            <a:ext cx="118567" cy="62885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483873" y="5082150"/>
            <a:ext cx="2404500" cy="276999"/>
          </a:xfrm>
          <a:prstGeom prst="rect">
            <a:avLst/>
          </a:prstGeom>
          <a:noFill/>
          <a:ln>
            <a:solidFill>
              <a:schemeClr val="tx1"/>
            </a:solidFill>
          </a:ln>
        </p:spPr>
        <p:txBody>
          <a:bodyPr wrap="square" rtlCol="0">
            <a:spAutoFit/>
          </a:bodyPr>
          <a:lstStyle/>
          <a:p>
            <a:r>
              <a:rPr lang="en-US" sz="1200" dirty="0" smtClean="0">
                <a:latin typeface="Cambria" pitchFamily="18" charset="0"/>
              </a:rPr>
              <a:t>Reduced investment Effect</a:t>
            </a:r>
            <a:endParaRPr lang="en-US" sz="1200" dirty="0">
              <a:latin typeface="Cambria" pitchFamily="18" charset="0"/>
            </a:endParaRPr>
          </a:p>
        </p:txBody>
      </p:sp>
      <p:sp>
        <p:nvSpPr>
          <p:cNvPr id="31" name="TextBox 30"/>
          <p:cNvSpPr txBox="1"/>
          <p:nvPr/>
        </p:nvSpPr>
        <p:spPr>
          <a:xfrm>
            <a:off x="2447325" y="6055472"/>
            <a:ext cx="2440626"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Increased Capital Efficiency </a:t>
            </a:r>
            <a:endParaRPr lang="en-US" sz="1200" dirty="0">
              <a:latin typeface="Cambria" pitchFamily="18" charset="0"/>
            </a:endParaRPr>
          </a:p>
        </p:txBody>
      </p:sp>
      <p:cxnSp>
        <p:nvCxnSpPr>
          <p:cNvPr id="32" name="Elbow Connector 31"/>
          <p:cNvCxnSpPr>
            <a:stCxn id="27" idx="3"/>
            <a:endCxn id="31" idx="1"/>
          </p:cNvCxnSpPr>
          <p:nvPr/>
        </p:nvCxnSpPr>
        <p:spPr>
          <a:xfrm>
            <a:off x="1584960" y="5711364"/>
            <a:ext cx="862365" cy="48260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3" name="Shape 8"/>
          <p:cNvCxnSpPr>
            <a:stCxn id="30" idx="1"/>
            <a:endCxn id="27" idx="3"/>
          </p:cNvCxnSpPr>
          <p:nvPr/>
        </p:nvCxnSpPr>
        <p:spPr>
          <a:xfrm rot="10800000" flipV="1">
            <a:off x="1584961" y="5220650"/>
            <a:ext cx="898913" cy="49071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4450182" y="2624314"/>
            <a:ext cx="380979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Price increase without product improvement</a:t>
            </a:r>
            <a:endParaRPr lang="en-US" sz="1200" dirty="0">
              <a:latin typeface="Cambria" pitchFamily="18" charset="0"/>
            </a:endParaRPr>
          </a:p>
        </p:txBody>
      </p:sp>
      <p:sp>
        <p:nvSpPr>
          <p:cNvPr id="35" name="TextBox 34"/>
          <p:cNvSpPr txBox="1"/>
          <p:nvPr/>
        </p:nvSpPr>
        <p:spPr>
          <a:xfrm>
            <a:off x="4732967" y="1918222"/>
            <a:ext cx="352701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New Product at existing facility</a:t>
            </a:r>
            <a:endParaRPr lang="en-US" sz="1200" dirty="0">
              <a:latin typeface="Cambria" pitchFamily="18" charset="0"/>
            </a:endParaRPr>
          </a:p>
        </p:txBody>
      </p:sp>
      <p:cxnSp>
        <p:nvCxnSpPr>
          <p:cNvPr id="36" name="Elbow Connector 35"/>
          <p:cNvCxnSpPr>
            <a:stCxn id="34" idx="1"/>
            <a:endCxn id="16" idx="3"/>
          </p:cNvCxnSpPr>
          <p:nvPr/>
        </p:nvCxnSpPr>
        <p:spPr>
          <a:xfrm rot="10800000">
            <a:off x="3169920" y="2087152"/>
            <a:ext cx="1280262" cy="67566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7" name="Elbow Connector 36"/>
          <p:cNvCxnSpPr>
            <a:stCxn id="47" idx="1"/>
            <a:endCxn id="16" idx="3"/>
          </p:cNvCxnSpPr>
          <p:nvPr/>
        </p:nvCxnSpPr>
        <p:spPr>
          <a:xfrm rot="10800000" flipV="1">
            <a:off x="3169921" y="1554014"/>
            <a:ext cx="277329" cy="53313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3447249" y="1323181"/>
            <a:ext cx="1077265"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Product Improvement</a:t>
            </a:r>
            <a:endParaRPr lang="en-US" sz="1200" dirty="0">
              <a:latin typeface="Cambria" pitchFamily="18" charset="0"/>
            </a:endParaRPr>
          </a:p>
        </p:txBody>
      </p:sp>
      <p:sp>
        <p:nvSpPr>
          <p:cNvPr id="48" name="TextBox 47"/>
          <p:cNvSpPr txBox="1"/>
          <p:nvPr/>
        </p:nvSpPr>
        <p:spPr>
          <a:xfrm>
            <a:off x="4595909" y="1090938"/>
            <a:ext cx="365493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New Product that requires extra capital investment </a:t>
            </a:r>
            <a:endParaRPr lang="en-US" sz="1200" dirty="0">
              <a:latin typeface="Cambria" pitchFamily="18" charset="0"/>
            </a:endParaRPr>
          </a:p>
        </p:txBody>
      </p:sp>
      <p:cxnSp>
        <p:nvCxnSpPr>
          <p:cNvPr id="49" name="Elbow Connector 48"/>
          <p:cNvCxnSpPr>
            <a:stCxn id="35" idx="1"/>
            <a:endCxn id="47" idx="3"/>
          </p:cNvCxnSpPr>
          <p:nvPr/>
        </p:nvCxnSpPr>
        <p:spPr>
          <a:xfrm rot="10800000">
            <a:off x="4524515" y="1554014"/>
            <a:ext cx="208453" cy="50270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50" name="Elbow Connector 49"/>
          <p:cNvCxnSpPr>
            <a:endCxn id="47" idx="3"/>
          </p:cNvCxnSpPr>
          <p:nvPr/>
        </p:nvCxnSpPr>
        <p:spPr>
          <a:xfrm rot="5400000">
            <a:off x="4451752" y="1409843"/>
            <a:ext cx="216933" cy="71408"/>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2605809" y="3019191"/>
            <a:ext cx="738388"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Output increase</a:t>
            </a:r>
            <a:endParaRPr lang="en-US" sz="1200" dirty="0">
              <a:latin typeface="Cambria" pitchFamily="18" charset="0"/>
            </a:endParaRPr>
          </a:p>
        </p:txBody>
      </p:sp>
      <p:cxnSp>
        <p:nvCxnSpPr>
          <p:cNvPr id="52" name="Elbow Connector 51"/>
          <p:cNvCxnSpPr>
            <a:stCxn id="51" idx="1"/>
            <a:endCxn id="7" idx="3"/>
          </p:cNvCxnSpPr>
          <p:nvPr/>
        </p:nvCxnSpPr>
        <p:spPr>
          <a:xfrm rot="10800000">
            <a:off x="2499361" y="3057300"/>
            <a:ext cx="106449" cy="19272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2967467" y="4511149"/>
            <a:ext cx="2322942"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Structural cost reductions</a:t>
            </a:r>
            <a:endParaRPr lang="en-US" sz="1200" dirty="0">
              <a:latin typeface="Cambria" pitchFamily="18" charset="0"/>
            </a:endParaRPr>
          </a:p>
        </p:txBody>
      </p:sp>
      <p:sp>
        <p:nvSpPr>
          <p:cNvPr id="67" name="TextBox 66"/>
          <p:cNvSpPr txBox="1"/>
          <p:nvPr/>
        </p:nvSpPr>
        <p:spPr>
          <a:xfrm>
            <a:off x="2967467" y="4154149"/>
            <a:ext cx="2332078"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Reduction of Operating Cost</a:t>
            </a:r>
            <a:endParaRPr lang="en-US" sz="1200" dirty="0">
              <a:latin typeface="Cambria" pitchFamily="18" charset="0"/>
            </a:endParaRPr>
          </a:p>
        </p:txBody>
      </p:sp>
      <p:cxnSp>
        <p:nvCxnSpPr>
          <p:cNvPr id="68" name="Elbow Connector 67"/>
          <p:cNvCxnSpPr>
            <a:stCxn id="67" idx="1"/>
          </p:cNvCxnSpPr>
          <p:nvPr/>
        </p:nvCxnSpPr>
        <p:spPr>
          <a:xfrm rot="10800000" flipV="1">
            <a:off x="2851521" y="4292649"/>
            <a:ext cx="115946" cy="30092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69" name="Elbow Connector 68"/>
          <p:cNvCxnSpPr>
            <a:stCxn id="66" idx="1"/>
          </p:cNvCxnSpPr>
          <p:nvPr/>
        </p:nvCxnSpPr>
        <p:spPr>
          <a:xfrm rot="10800000">
            <a:off x="2851527" y="4639265"/>
            <a:ext cx="115940" cy="1038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3515766" y="3764856"/>
            <a:ext cx="269749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New or expanded capacity</a:t>
            </a:r>
            <a:endParaRPr lang="en-US" sz="1200" dirty="0">
              <a:latin typeface="Cambria" pitchFamily="18" charset="0"/>
            </a:endParaRPr>
          </a:p>
        </p:txBody>
      </p:sp>
      <p:sp>
        <p:nvSpPr>
          <p:cNvPr id="78" name="TextBox 77"/>
          <p:cNvSpPr txBox="1"/>
          <p:nvPr/>
        </p:nvSpPr>
        <p:spPr>
          <a:xfrm>
            <a:off x="3506628" y="2974096"/>
            <a:ext cx="2688357"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Higher Utilization</a:t>
            </a:r>
            <a:endParaRPr lang="en-US" sz="1200" dirty="0">
              <a:latin typeface="Cambria" pitchFamily="18" charset="0"/>
            </a:endParaRPr>
          </a:p>
        </p:txBody>
      </p:sp>
      <p:cxnSp>
        <p:nvCxnSpPr>
          <p:cNvPr id="79" name="Elbow Connector 78"/>
          <p:cNvCxnSpPr/>
          <p:nvPr/>
        </p:nvCxnSpPr>
        <p:spPr>
          <a:xfrm rot="16200000" flipV="1">
            <a:off x="3098745" y="3477202"/>
            <a:ext cx="635062" cy="180706"/>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80" name="Elbow Connector 79"/>
          <p:cNvCxnSpPr>
            <a:stCxn id="78" idx="1"/>
          </p:cNvCxnSpPr>
          <p:nvPr/>
        </p:nvCxnSpPr>
        <p:spPr>
          <a:xfrm rot="10800000" flipV="1">
            <a:off x="3339856" y="3112595"/>
            <a:ext cx="166773" cy="243115"/>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3506629" y="3365611"/>
            <a:ext cx="269749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Higher Productivity</a:t>
            </a:r>
            <a:endParaRPr lang="en-US" sz="1200" dirty="0">
              <a:latin typeface="Cambria" pitchFamily="18" charset="0"/>
            </a:endParaRPr>
          </a:p>
        </p:txBody>
      </p:sp>
      <p:sp>
        <p:nvSpPr>
          <p:cNvPr id="22557" name="Oval 22556"/>
          <p:cNvSpPr/>
          <p:nvPr/>
        </p:nvSpPr>
        <p:spPr bwMode="auto">
          <a:xfrm>
            <a:off x="0" y="4286605"/>
            <a:ext cx="818699"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Optima"/>
                <a:cs typeface="Optima"/>
              </a:rPr>
              <a:t>100%</a:t>
            </a:r>
          </a:p>
        </p:txBody>
      </p:sp>
      <p:sp>
        <p:nvSpPr>
          <p:cNvPr id="126" name="Oval 125"/>
          <p:cNvSpPr/>
          <p:nvPr/>
        </p:nvSpPr>
        <p:spPr bwMode="auto">
          <a:xfrm>
            <a:off x="0" y="4971996"/>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Optima"/>
                <a:cs typeface="Optima"/>
              </a:rPr>
              <a:t>48%</a:t>
            </a:r>
          </a:p>
        </p:txBody>
      </p:sp>
      <p:sp>
        <p:nvSpPr>
          <p:cNvPr id="127" name="Oval 126"/>
          <p:cNvSpPr/>
          <p:nvPr/>
        </p:nvSpPr>
        <p:spPr bwMode="auto">
          <a:xfrm>
            <a:off x="878137" y="4443983"/>
            <a:ext cx="690214"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25</a:t>
            </a:r>
            <a:r>
              <a:rPr kumimoji="0" lang="en-US" sz="1200" b="0" i="0" u="none" strike="noStrike" cap="none" normalizeH="0" baseline="0" dirty="0" smtClean="0">
                <a:ln>
                  <a:noFill/>
                </a:ln>
                <a:solidFill>
                  <a:schemeClr val="tx1"/>
                </a:solidFill>
                <a:effectLst/>
                <a:latin typeface="Optima"/>
                <a:cs typeface="Optima"/>
              </a:rPr>
              <a:t>%</a:t>
            </a:r>
          </a:p>
        </p:txBody>
      </p:sp>
      <p:sp>
        <p:nvSpPr>
          <p:cNvPr id="128" name="Oval 127"/>
          <p:cNvSpPr/>
          <p:nvPr/>
        </p:nvSpPr>
        <p:spPr bwMode="auto">
          <a:xfrm>
            <a:off x="810099" y="3554468"/>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77</a:t>
            </a:r>
            <a:r>
              <a:rPr kumimoji="0" lang="en-US" sz="1200" b="0" i="0" u="none" strike="noStrike" cap="none" normalizeH="0" baseline="0" dirty="0" smtClean="0">
                <a:ln>
                  <a:noFill/>
                </a:ln>
                <a:solidFill>
                  <a:schemeClr val="tx1"/>
                </a:solidFill>
                <a:effectLst/>
                <a:latin typeface="Optima"/>
                <a:cs typeface="Optima"/>
              </a:rPr>
              <a:t>%</a:t>
            </a:r>
          </a:p>
        </p:txBody>
      </p:sp>
      <p:sp>
        <p:nvSpPr>
          <p:cNvPr id="130" name="Oval 129"/>
          <p:cNvSpPr/>
          <p:nvPr/>
        </p:nvSpPr>
        <p:spPr bwMode="auto">
          <a:xfrm>
            <a:off x="810099" y="6042954"/>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23</a:t>
            </a:r>
            <a:r>
              <a:rPr kumimoji="0" lang="en-US" sz="1200" b="0" i="0" u="none" strike="noStrike" cap="none" normalizeH="0" baseline="0" dirty="0" smtClean="0">
                <a:ln>
                  <a:noFill/>
                </a:ln>
                <a:solidFill>
                  <a:schemeClr val="tx1"/>
                </a:solidFill>
                <a:effectLst/>
                <a:latin typeface="Optima"/>
                <a:cs typeface="Optima"/>
              </a:rPr>
              <a:t>%</a:t>
            </a:r>
          </a:p>
        </p:txBody>
      </p:sp>
      <p:sp>
        <p:nvSpPr>
          <p:cNvPr id="131" name="Oval 130"/>
          <p:cNvSpPr/>
          <p:nvPr/>
        </p:nvSpPr>
        <p:spPr bwMode="auto">
          <a:xfrm>
            <a:off x="1694591" y="2409105"/>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40</a:t>
            </a:r>
            <a:r>
              <a:rPr kumimoji="0" lang="en-US" sz="1200" b="0" i="0" u="none" strike="noStrike" cap="none" normalizeH="0" baseline="0" dirty="0" smtClean="0">
                <a:ln>
                  <a:noFill/>
                </a:ln>
                <a:solidFill>
                  <a:schemeClr val="tx1"/>
                </a:solidFill>
                <a:effectLst/>
                <a:latin typeface="Optima"/>
                <a:cs typeface="Optima"/>
              </a:rPr>
              <a:t>%</a:t>
            </a:r>
          </a:p>
        </p:txBody>
      </p:sp>
      <p:sp>
        <p:nvSpPr>
          <p:cNvPr id="132" name="Oval 131"/>
          <p:cNvSpPr/>
          <p:nvPr/>
        </p:nvSpPr>
        <p:spPr bwMode="auto">
          <a:xfrm>
            <a:off x="1733595" y="3292257"/>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14</a:t>
            </a:r>
            <a:r>
              <a:rPr kumimoji="0" lang="en-US" sz="1200" b="0" i="0" u="none" strike="noStrike" cap="none" normalizeH="0" baseline="0" dirty="0" smtClean="0">
                <a:ln>
                  <a:noFill/>
                </a:ln>
                <a:solidFill>
                  <a:schemeClr val="tx1"/>
                </a:solidFill>
                <a:effectLst/>
                <a:latin typeface="Optima"/>
                <a:cs typeface="Optima"/>
              </a:rPr>
              <a:t>%</a:t>
            </a:r>
          </a:p>
        </p:txBody>
      </p:sp>
      <p:sp>
        <p:nvSpPr>
          <p:cNvPr id="133" name="Oval 132"/>
          <p:cNvSpPr/>
          <p:nvPr/>
        </p:nvSpPr>
        <p:spPr bwMode="auto">
          <a:xfrm>
            <a:off x="1881009" y="3990373"/>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37</a:t>
            </a:r>
            <a:r>
              <a:rPr kumimoji="0" lang="en-US" sz="1200" b="0" i="0" u="none" strike="noStrike" cap="none" normalizeH="0" baseline="0" dirty="0" smtClean="0">
                <a:ln>
                  <a:noFill/>
                </a:ln>
                <a:solidFill>
                  <a:schemeClr val="tx1"/>
                </a:solidFill>
                <a:effectLst/>
                <a:latin typeface="Optima"/>
                <a:cs typeface="Optima"/>
              </a:rPr>
              <a:t>%</a:t>
            </a:r>
          </a:p>
        </p:txBody>
      </p:sp>
      <p:sp>
        <p:nvSpPr>
          <p:cNvPr id="134" name="Oval 133"/>
          <p:cNvSpPr/>
          <p:nvPr/>
        </p:nvSpPr>
        <p:spPr bwMode="auto">
          <a:xfrm>
            <a:off x="1920013" y="4669405"/>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11</a:t>
            </a:r>
            <a:r>
              <a:rPr kumimoji="0" lang="en-US" sz="1200" b="0" i="0" u="none" strike="noStrike" cap="none" normalizeH="0" baseline="0" dirty="0" smtClean="0">
                <a:ln>
                  <a:noFill/>
                </a:ln>
                <a:solidFill>
                  <a:schemeClr val="tx1"/>
                </a:solidFill>
                <a:effectLst/>
                <a:latin typeface="Optima"/>
                <a:cs typeface="Optima"/>
              </a:rPr>
              <a:t>%</a:t>
            </a:r>
          </a:p>
        </p:txBody>
      </p:sp>
      <p:sp>
        <p:nvSpPr>
          <p:cNvPr id="135" name="Oval 134"/>
          <p:cNvSpPr/>
          <p:nvPr/>
        </p:nvSpPr>
        <p:spPr bwMode="auto">
          <a:xfrm>
            <a:off x="2561388" y="1450163"/>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solidFill>
                  <a:schemeClr val="tx1"/>
                </a:solidFill>
                <a:latin typeface="Optima"/>
                <a:cs typeface="Optima"/>
              </a:rPr>
              <a:t>2</a:t>
            </a:r>
            <a:r>
              <a:rPr lang="en-US" sz="1200" dirty="0" smtClean="0">
                <a:solidFill>
                  <a:schemeClr val="tx1"/>
                </a:solidFill>
                <a:latin typeface="Optima"/>
                <a:cs typeface="Optima"/>
              </a:rPr>
              <a:t>0</a:t>
            </a:r>
            <a:r>
              <a:rPr kumimoji="0" lang="en-US" sz="1200" b="0" i="0" u="none" strike="noStrike" cap="none" normalizeH="0" baseline="0" dirty="0" smtClean="0">
                <a:ln>
                  <a:noFill/>
                </a:ln>
                <a:solidFill>
                  <a:schemeClr val="tx1"/>
                </a:solidFill>
                <a:effectLst/>
                <a:latin typeface="Optima"/>
                <a:cs typeface="Optima"/>
              </a:rPr>
              <a:t>%</a:t>
            </a:r>
          </a:p>
        </p:txBody>
      </p:sp>
      <p:sp>
        <p:nvSpPr>
          <p:cNvPr id="136" name="Oval 135"/>
          <p:cNvSpPr/>
          <p:nvPr/>
        </p:nvSpPr>
        <p:spPr bwMode="auto">
          <a:xfrm>
            <a:off x="2543692" y="2309182"/>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7</a:t>
            </a:r>
            <a:r>
              <a:rPr kumimoji="0" lang="en-US" sz="1200" b="0" i="0" u="none" strike="noStrike" cap="none" normalizeH="0" baseline="0" dirty="0" smtClean="0">
                <a:ln>
                  <a:noFill/>
                </a:ln>
                <a:solidFill>
                  <a:schemeClr val="tx1"/>
                </a:solidFill>
                <a:effectLst/>
                <a:latin typeface="Optima"/>
                <a:cs typeface="Optima"/>
              </a:rPr>
              <a:t>%</a:t>
            </a:r>
          </a:p>
        </p:txBody>
      </p:sp>
      <p:sp>
        <p:nvSpPr>
          <p:cNvPr id="137" name="Oval 136"/>
          <p:cNvSpPr/>
          <p:nvPr/>
        </p:nvSpPr>
        <p:spPr bwMode="auto">
          <a:xfrm>
            <a:off x="8252514" y="988802"/>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7</a:t>
            </a:r>
            <a:r>
              <a:rPr kumimoji="0" lang="en-US" sz="1200" b="0" i="0" u="none" strike="noStrike" cap="none" normalizeH="0" baseline="0" dirty="0" smtClean="0">
                <a:ln>
                  <a:noFill/>
                </a:ln>
                <a:solidFill>
                  <a:schemeClr val="tx1"/>
                </a:solidFill>
                <a:effectLst/>
                <a:latin typeface="Optima"/>
                <a:cs typeface="Optima"/>
              </a:rPr>
              <a:t>%</a:t>
            </a:r>
          </a:p>
        </p:txBody>
      </p:sp>
      <p:sp>
        <p:nvSpPr>
          <p:cNvPr id="138" name="Oval 137"/>
          <p:cNvSpPr/>
          <p:nvPr/>
        </p:nvSpPr>
        <p:spPr bwMode="auto">
          <a:xfrm>
            <a:off x="8281550" y="1874728"/>
            <a:ext cx="584269"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3</a:t>
            </a:r>
            <a:r>
              <a:rPr kumimoji="0" lang="en-US" sz="1200" b="0" i="0" u="none" strike="noStrike" cap="none" normalizeH="0" baseline="0" dirty="0" smtClean="0">
                <a:ln>
                  <a:noFill/>
                </a:ln>
                <a:solidFill>
                  <a:schemeClr val="tx1"/>
                </a:solidFill>
                <a:effectLst/>
                <a:latin typeface="Optima"/>
                <a:cs typeface="Optima"/>
              </a:rPr>
              <a:t>%</a:t>
            </a:r>
          </a:p>
        </p:txBody>
      </p:sp>
      <p:sp>
        <p:nvSpPr>
          <p:cNvPr id="139" name="Oval 138"/>
          <p:cNvSpPr/>
          <p:nvPr/>
        </p:nvSpPr>
        <p:spPr bwMode="auto">
          <a:xfrm>
            <a:off x="8275195" y="2560118"/>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10</a:t>
            </a:r>
            <a:r>
              <a:rPr kumimoji="0" lang="en-US" sz="1200" b="0" i="0" u="none" strike="noStrike" cap="none" normalizeH="0" baseline="0" dirty="0" smtClean="0">
                <a:ln>
                  <a:noFill/>
                </a:ln>
                <a:solidFill>
                  <a:schemeClr val="tx1"/>
                </a:solidFill>
                <a:effectLst/>
                <a:latin typeface="Optima"/>
                <a:cs typeface="Optima"/>
              </a:rPr>
              <a:t>%</a:t>
            </a:r>
          </a:p>
        </p:txBody>
      </p:sp>
      <p:sp>
        <p:nvSpPr>
          <p:cNvPr id="140" name="Oval 139"/>
          <p:cNvSpPr/>
          <p:nvPr/>
        </p:nvSpPr>
        <p:spPr bwMode="auto">
          <a:xfrm>
            <a:off x="6222721" y="3342594"/>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11</a:t>
            </a:r>
            <a:r>
              <a:rPr kumimoji="0" lang="en-US" sz="1200" b="0" i="0" u="none" strike="noStrike" cap="none" normalizeH="0" baseline="0" dirty="0" smtClean="0">
                <a:ln>
                  <a:noFill/>
                </a:ln>
                <a:solidFill>
                  <a:schemeClr val="tx1"/>
                </a:solidFill>
                <a:effectLst/>
                <a:latin typeface="Optima"/>
                <a:cs typeface="Optima"/>
              </a:rPr>
              <a:t>%</a:t>
            </a:r>
          </a:p>
        </p:txBody>
      </p:sp>
      <p:sp>
        <p:nvSpPr>
          <p:cNvPr id="141" name="Oval 140"/>
          <p:cNvSpPr/>
          <p:nvPr/>
        </p:nvSpPr>
        <p:spPr bwMode="auto">
          <a:xfrm>
            <a:off x="6227706" y="2905302"/>
            <a:ext cx="584269"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2</a:t>
            </a:r>
            <a:r>
              <a:rPr kumimoji="0" lang="en-US" sz="1200" b="0" i="0" u="none" strike="noStrike" cap="none" normalizeH="0" baseline="0" dirty="0" smtClean="0">
                <a:ln>
                  <a:noFill/>
                </a:ln>
                <a:solidFill>
                  <a:schemeClr val="tx1"/>
                </a:solidFill>
                <a:effectLst/>
                <a:latin typeface="Optima"/>
                <a:cs typeface="Optima"/>
              </a:rPr>
              <a:t>%</a:t>
            </a:r>
          </a:p>
        </p:txBody>
      </p:sp>
      <p:sp>
        <p:nvSpPr>
          <p:cNvPr id="143" name="Oval 142"/>
          <p:cNvSpPr/>
          <p:nvPr/>
        </p:nvSpPr>
        <p:spPr bwMode="auto">
          <a:xfrm>
            <a:off x="6227704" y="3749453"/>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7</a:t>
            </a:r>
            <a:r>
              <a:rPr kumimoji="0" lang="en-US" sz="1200" b="0" i="0" u="none" strike="noStrike" cap="none" normalizeH="0" baseline="0" dirty="0" smtClean="0">
                <a:ln>
                  <a:noFill/>
                </a:ln>
                <a:solidFill>
                  <a:schemeClr val="tx1"/>
                </a:solidFill>
                <a:effectLst/>
                <a:latin typeface="Optima"/>
                <a:cs typeface="Optima"/>
              </a:rPr>
              <a:t>%</a:t>
            </a:r>
          </a:p>
        </p:txBody>
      </p:sp>
      <p:sp>
        <p:nvSpPr>
          <p:cNvPr id="144" name="Oval 143"/>
          <p:cNvSpPr/>
          <p:nvPr/>
        </p:nvSpPr>
        <p:spPr bwMode="auto">
          <a:xfrm>
            <a:off x="5309195" y="4118706"/>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26</a:t>
            </a:r>
            <a:r>
              <a:rPr kumimoji="0" lang="en-US" sz="1200" b="0" i="0" u="none" strike="noStrike" cap="none" normalizeH="0" baseline="0" dirty="0" smtClean="0">
                <a:ln>
                  <a:noFill/>
                </a:ln>
                <a:solidFill>
                  <a:schemeClr val="tx1"/>
                </a:solidFill>
                <a:effectLst/>
                <a:latin typeface="Optima"/>
                <a:cs typeface="Optima"/>
              </a:rPr>
              <a:t>%</a:t>
            </a:r>
          </a:p>
        </p:txBody>
      </p:sp>
      <p:sp>
        <p:nvSpPr>
          <p:cNvPr id="145" name="Oval 144"/>
          <p:cNvSpPr/>
          <p:nvPr/>
        </p:nvSpPr>
        <p:spPr bwMode="auto">
          <a:xfrm>
            <a:off x="5302839" y="4502885"/>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11</a:t>
            </a:r>
            <a:r>
              <a:rPr kumimoji="0" lang="en-US" sz="1200" b="0" i="0" u="none" strike="noStrike" cap="none" normalizeH="0" baseline="0" dirty="0" smtClean="0">
                <a:ln>
                  <a:noFill/>
                </a:ln>
                <a:solidFill>
                  <a:schemeClr val="tx1"/>
                </a:solidFill>
                <a:effectLst/>
                <a:latin typeface="Optima"/>
                <a:cs typeface="Optima"/>
              </a:rPr>
              <a:t>%</a:t>
            </a:r>
          </a:p>
        </p:txBody>
      </p:sp>
      <p:sp>
        <p:nvSpPr>
          <p:cNvPr id="146" name="Oval 145"/>
          <p:cNvSpPr/>
          <p:nvPr/>
        </p:nvSpPr>
        <p:spPr bwMode="auto">
          <a:xfrm>
            <a:off x="4888257" y="6050133"/>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8</a:t>
            </a:r>
            <a:r>
              <a:rPr kumimoji="0" lang="en-US" sz="1200" b="0" i="0" u="none" strike="noStrike" cap="none" normalizeH="0" baseline="0" dirty="0" smtClean="0">
                <a:ln>
                  <a:noFill/>
                </a:ln>
                <a:solidFill>
                  <a:schemeClr val="tx1"/>
                </a:solidFill>
                <a:effectLst/>
                <a:latin typeface="Optima"/>
                <a:cs typeface="Optima"/>
              </a:rPr>
              <a:t>%</a:t>
            </a:r>
          </a:p>
        </p:txBody>
      </p:sp>
      <p:sp>
        <p:nvSpPr>
          <p:cNvPr id="147" name="Oval 146"/>
          <p:cNvSpPr/>
          <p:nvPr/>
        </p:nvSpPr>
        <p:spPr bwMode="auto">
          <a:xfrm>
            <a:off x="4893242" y="5057170"/>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15</a:t>
            </a:r>
            <a:r>
              <a:rPr kumimoji="0" lang="en-US" sz="1200" b="0" i="0" u="none" strike="noStrike" cap="none" normalizeH="0" baseline="0" dirty="0" smtClean="0">
                <a:ln>
                  <a:noFill/>
                </a:ln>
                <a:solidFill>
                  <a:schemeClr val="tx1"/>
                </a:solidFill>
                <a:effectLst/>
                <a:latin typeface="Optima"/>
                <a:cs typeface="Optima"/>
              </a:rPr>
              <a:t>%</a:t>
            </a:r>
          </a:p>
        </p:txBody>
      </p:sp>
      <p:sp>
        <p:nvSpPr>
          <p:cNvPr id="58" name="Oval 57"/>
          <p:cNvSpPr/>
          <p:nvPr/>
        </p:nvSpPr>
        <p:spPr bwMode="auto">
          <a:xfrm>
            <a:off x="810099" y="5084885"/>
            <a:ext cx="690214"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23</a:t>
            </a:r>
            <a:r>
              <a:rPr kumimoji="0" lang="en-US" sz="1200" b="0" i="0" u="none" strike="noStrike" cap="none" normalizeH="0" baseline="0" dirty="0" smtClean="0">
                <a:ln>
                  <a:noFill/>
                </a:ln>
                <a:solidFill>
                  <a:schemeClr val="tx1"/>
                </a:solidFill>
                <a:effectLst/>
                <a:latin typeface="Optima"/>
                <a:cs typeface="Optima"/>
              </a:rPr>
              <a:t>%</a:t>
            </a:r>
          </a:p>
        </p:txBody>
      </p:sp>
      <p:sp>
        <p:nvSpPr>
          <p:cNvPr id="59" name="TextBox 58"/>
          <p:cNvSpPr txBox="1"/>
          <p:nvPr/>
        </p:nvSpPr>
        <p:spPr>
          <a:xfrm>
            <a:off x="5736656" y="5900286"/>
            <a:ext cx="3488455" cy="738664"/>
          </a:xfrm>
          <a:prstGeom prst="rect">
            <a:avLst/>
          </a:prstGeom>
          <a:noFill/>
        </p:spPr>
        <p:txBody>
          <a:bodyPr wrap="none" rtlCol="0">
            <a:spAutoFit/>
          </a:bodyPr>
          <a:lstStyle/>
          <a:p>
            <a:r>
              <a:rPr lang="en-US" sz="1400" dirty="0" smtClean="0"/>
              <a:t>Source: </a:t>
            </a:r>
            <a:r>
              <a:rPr lang="en-US" sz="1400" dirty="0" err="1" smtClean="0"/>
              <a:t>CapEx</a:t>
            </a:r>
            <a:r>
              <a:rPr lang="en-US" sz="1400" dirty="0" smtClean="0"/>
              <a:t> Excellence by Hansen, </a:t>
            </a:r>
            <a:r>
              <a:rPr lang="en-US" sz="1400" dirty="0" err="1" smtClean="0"/>
              <a:t>Huhn</a:t>
            </a:r>
            <a:r>
              <a:rPr lang="en-US" sz="1400" dirty="0" smtClean="0"/>
              <a:t>, </a:t>
            </a:r>
          </a:p>
          <a:p>
            <a:r>
              <a:rPr lang="en-US" sz="1400" dirty="0" err="1" smtClean="0"/>
              <a:t>Legrand</a:t>
            </a:r>
            <a:r>
              <a:rPr lang="en-US" sz="1400" dirty="0" smtClean="0"/>
              <a:t>, </a:t>
            </a:r>
            <a:r>
              <a:rPr lang="en-US" sz="1400" dirty="0" err="1" smtClean="0"/>
              <a:t>Steiners</a:t>
            </a:r>
            <a:r>
              <a:rPr lang="en-US" sz="1400" dirty="0" smtClean="0"/>
              <a:t>, and </a:t>
            </a:r>
            <a:r>
              <a:rPr lang="en-US" sz="1400" dirty="0" err="1" smtClean="0"/>
              <a:t>Vahlenkamp</a:t>
            </a:r>
            <a:r>
              <a:rPr lang="en-US" sz="1400" dirty="0" smtClean="0"/>
              <a:t>. </a:t>
            </a:r>
          </a:p>
          <a:p>
            <a:r>
              <a:rPr lang="en-US" sz="1400" dirty="0" smtClean="0"/>
              <a:t>2009, Wiley.</a:t>
            </a:r>
            <a:endParaRPr lang="en-US" sz="1400" dirty="0"/>
          </a:p>
        </p:txBody>
      </p:sp>
    </p:spTree>
    <p:extLst>
      <p:ext uri="{BB962C8B-B14F-4D97-AF65-F5344CB8AC3E}">
        <p14:creationId xmlns:p14="http://schemas.microsoft.com/office/powerpoint/2010/main" val="11300495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5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3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3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4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4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4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4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4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47"/>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4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57" grpId="0" animBg="1"/>
      <p:bldP spid="126" grpId="0" animBg="1"/>
      <p:bldP spid="127" grpId="0" animBg="1"/>
      <p:bldP spid="128"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3" grpId="0" animBg="1"/>
      <p:bldP spid="144" grpId="0" animBg="1"/>
      <p:bldP spid="145" grpId="0" animBg="1"/>
      <p:bldP spid="146" grpId="0" animBg="1"/>
      <p:bldP spid="147" grpId="0" animBg="1"/>
      <p:bldP spid="5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962025" y="1798638"/>
            <a:ext cx="7518400" cy="3681412"/>
          </a:xfrm>
          <a:prstGeom prst="rect">
            <a:avLst/>
          </a:prstGeom>
          <a:solidFill>
            <a:srgbClr val="CCECFF"/>
          </a:solidFill>
          <a:ln w="19050">
            <a:solidFill>
              <a:srgbClr val="808080"/>
            </a:solidFill>
            <a:miter lim="800000"/>
            <a:headEnd/>
            <a:tailEnd/>
          </a:ln>
        </p:spPr>
        <p:txBody>
          <a:bodyPr/>
          <a:lstStyle/>
          <a:p>
            <a:endParaRPr lang="en-US"/>
          </a:p>
        </p:txBody>
      </p:sp>
      <p:sp>
        <p:nvSpPr>
          <p:cNvPr id="44035" name="Rectangle 3"/>
          <p:cNvSpPr>
            <a:spLocks noGrp="1" noChangeArrowheads="1"/>
          </p:cNvSpPr>
          <p:nvPr>
            <p:ph type="title"/>
          </p:nvPr>
        </p:nvSpPr>
        <p:spPr/>
        <p:txBody>
          <a:bodyPr/>
          <a:lstStyle/>
          <a:p>
            <a:pPr eaLnBrk="1" hangingPunct="1"/>
            <a:r>
              <a:rPr lang="en-US" smtClean="0"/>
              <a:t>What is Productivity?</a:t>
            </a:r>
            <a:br>
              <a:rPr lang="en-US" smtClean="0"/>
            </a:br>
            <a:r>
              <a:rPr lang="en-US" smtClean="0"/>
              <a:t>	Powertrains per 1000 hours worked</a:t>
            </a:r>
          </a:p>
        </p:txBody>
      </p:sp>
      <p:sp>
        <p:nvSpPr>
          <p:cNvPr id="44036" name="Line 4"/>
          <p:cNvSpPr>
            <a:spLocks noChangeShapeType="1"/>
          </p:cNvSpPr>
          <p:nvPr/>
        </p:nvSpPr>
        <p:spPr bwMode="auto">
          <a:xfrm>
            <a:off x="962025" y="4737100"/>
            <a:ext cx="7518400" cy="3175"/>
          </a:xfrm>
          <a:prstGeom prst="line">
            <a:avLst/>
          </a:prstGeom>
          <a:noFill/>
          <a:ln w="0">
            <a:solidFill>
              <a:srgbClr val="000000"/>
            </a:solidFill>
            <a:prstDash val="dash"/>
            <a:round/>
            <a:headEnd/>
            <a:tailEnd/>
          </a:ln>
        </p:spPr>
        <p:txBody>
          <a:bodyPr/>
          <a:lstStyle/>
          <a:p>
            <a:endParaRPr lang="en-US"/>
          </a:p>
        </p:txBody>
      </p:sp>
      <p:sp>
        <p:nvSpPr>
          <p:cNvPr id="44037" name="Line 5"/>
          <p:cNvSpPr>
            <a:spLocks noChangeShapeType="1"/>
          </p:cNvSpPr>
          <p:nvPr/>
        </p:nvSpPr>
        <p:spPr bwMode="auto">
          <a:xfrm>
            <a:off x="962025" y="3994150"/>
            <a:ext cx="7518400" cy="3175"/>
          </a:xfrm>
          <a:prstGeom prst="line">
            <a:avLst/>
          </a:prstGeom>
          <a:noFill/>
          <a:ln w="0">
            <a:solidFill>
              <a:srgbClr val="000000"/>
            </a:solidFill>
            <a:prstDash val="dash"/>
            <a:round/>
            <a:headEnd/>
            <a:tailEnd/>
          </a:ln>
        </p:spPr>
        <p:txBody>
          <a:bodyPr/>
          <a:lstStyle/>
          <a:p>
            <a:endParaRPr lang="en-US"/>
          </a:p>
        </p:txBody>
      </p:sp>
      <p:sp>
        <p:nvSpPr>
          <p:cNvPr id="44038" name="Line 6"/>
          <p:cNvSpPr>
            <a:spLocks noChangeShapeType="1"/>
          </p:cNvSpPr>
          <p:nvPr/>
        </p:nvSpPr>
        <p:spPr bwMode="auto">
          <a:xfrm>
            <a:off x="962025" y="3281363"/>
            <a:ext cx="7518400" cy="3175"/>
          </a:xfrm>
          <a:prstGeom prst="line">
            <a:avLst/>
          </a:prstGeom>
          <a:noFill/>
          <a:ln w="0">
            <a:solidFill>
              <a:srgbClr val="000000"/>
            </a:solidFill>
            <a:prstDash val="dash"/>
            <a:round/>
            <a:headEnd/>
            <a:tailEnd/>
          </a:ln>
        </p:spPr>
        <p:txBody>
          <a:bodyPr/>
          <a:lstStyle/>
          <a:p>
            <a:endParaRPr lang="en-US"/>
          </a:p>
        </p:txBody>
      </p:sp>
      <p:sp>
        <p:nvSpPr>
          <p:cNvPr id="44039" name="Line 7"/>
          <p:cNvSpPr>
            <a:spLocks noChangeShapeType="1"/>
          </p:cNvSpPr>
          <p:nvPr/>
        </p:nvSpPr>
        <p:spPr bwMode="auto">
          <a:xfrm>
            <a:off x="962025" y="2538413"/>
            <a:ext cx="7518400" cy="3175"/>
          </a:xfrm>
          <a:prstGeom prst="line">
            <a:avLst/>
          </a:prstGeom>
          <a:noFill/>
          <a:ln w="0">
            <a:solidFill>
              <a:srgbClr val="000000"/>
            </a:solidFill>
            <a:prstDash val="dash"/>
            <a:round/>
            <a:headEnd/>
            <a:tailEnd/>
          </a:ln>
        </p:spPr>
        <p:txBody>
          <a:bodyPr/>
          <a:lstStyle/>
          <a:p>
            <a:endParaRPr lang="en-US"/>
          </a:p>
        </p:txBody>
      </p:sp>
      <p:sp>
        <p:nvSpPr>
          <p:cNvPr id="44040" name="Line 8"/>
          <p:cNvSpPr>
            <a:spLocks noChangeShapeType="1"/>
          </p:cNvSpPr>
          <p:nvPr/>
        </p:nvSpPr>
        <p:spPr bwMode="auto">
          <a:xfrm>
            <a:off x="962025" y="1798638"/>
            <a:ext cx="7518400" cy="1587"/>
          </a:xfrm>
          <a:prstGeom prst="line">
            <a:avLst/>
          </a:prstGeom>
          <a:noFill/>
          <a:ln w="0">
            <a:solidFill>
              <a:srgbClr val="000000"/>
            </a:solidFill>
            <a:prstDash val="sysDash"/>
            <a:round/>
            <a:headEnd/>
            <a:tailEnd/>
          </a:ln>
        </p:spPr>
        <p:txBody>
          <a:bodyPr/>
          <a:lstStyle/>
          <a:p>
            <a:endParaRPr lang="en-US"/>
          </a:p>
        </p:txBody>
      </p:sp>
      <p:sp>
        <p:nvSpPr>
          <p:cNvPr id="44041" name="Line 9"/>
          <p:cNvSpPr>
            <a:spLocks noChangeShapeType="1"/>
          </p:cNvSpPr>
          <p:nvPr/>
        </p:nvSpPr>
        <p:spPr bwMode="auto">
          <a:xfrm>
            <a:off x="962025" y="1798638"/>
            <a:ext cx="1588" cy="3681412"/>
          </a:xfrm>
          <a:prstGeom prst="line">
            <a:avLst/>
          </a:prstGeom>
          <a:noFill/>
          <a:ln w="0">
            <a:solidFill>
              <a:srgbClr val="000000"/>
            </a:solidFill>
            <a:round/>
            <a:headEnd/>
            <a:tailEnd/>
          </a:ln>
        </p:spPr>
        <p:txBody>
          <a:bodyPr/>
          <a:lstStyle/>
          <a:p>
            <a:endParaRPr lang="en-US"/>
          </a:p>
        </p:txBody>
      </p:sp>
      <p:sp>
        <p:nvSpPr>
          <p:cNvPr id="44042" name="Line 10"/>
          <p:cNvSpPr>
            <a:spLocks noChangeShapeType="1"/>
          </p:cNvSpPr>
          <p:nvPr/>
        </p:nvSpPr>
        <p:spPr bwMode="auto">
          <a:xfrm>
            <a:off x="887413" y="5480050"/>
            <a:ext cx="74612" cy="3175"/>
          </a:xfrm>
          <a:prstGeom prst="line">
            <a:avLst/>
          </a:prstGeom>
          <a:noFill/>
          <a:ln w="0">
            <a:solidFill>
              <a:srgbClr val="000000"/>
            </a:solidFill>
            <a:round/>
            <a:headEnd/>
            <a:tailEnd/>
          </a:ln>
        </p:spPr>
        <p:txBody>
          <a:bodyPr/>
          <a:lstStyle/>
          <a:p>
            <a:endParaRPr lang="en-US"/>
          </a:p>
        </p:txBody>
      </p:sp>
      <p:sp>
        <p:nvSpPr>
          <p:cNvPr id="44043" name="Line 11"/>
          <p:cNvSpPr>
            <a:spLocks noChangeShapeType="1"/>
          </p:cNvSpPr>
          <p:nvPr/>
        </p:nvSpPr>
        <p:spPr bwMode="auto">
          <a:xfrm>
            <a:off x="887413" y="4737100"/>
            <a:ext cx="74612" cy="3175"/>
          </a:xfrm>
          <a:prstGeom prst="line">
            <a:avLst/>
          </a:prstGeom>
          <a:noFill/>
          <a:ln w="0">
            <a:solidFill>
              <a:srgbClr val="000000"/>
            </a:solidFill>
            <a:round/>
            <a:headEnd/>
            <a:tailEnd/>
          </a:ln>
        </p:spPr>
        <p:txBody>
          <a:bodyPr/>
          <a:lstStyle/>
          <a:p>
            <a:endParaRPr lang="en-US"/>
          </a:p>
        </p:txBody>
      </p:sp>
      <p:sp>
        <p:nvSpPr>
          <p:cNvPr id="44044" name="Line 12"/>
          <p:cNvSpPr>
            <a:spLocks noChangeShapeType="1"/>
          </p:cNvSpPr>
          <p:nvPr/>
        </p:nvSpPr>
        <p:spPr bwMode="auto">
          <a:xfrm>
            <a:off x="887413" y="3994150"/>
            <a:ext cx="74612" cy="3175"/>
          </a:xfrm>
          <a:prstGeom prst="line">
            <a:avLst/>
          </a:prstGeom>
          <a:noFill/>
          <a:ln w="0">
            <a:solidFill>
              <a:srgbClr val="000000"/>
            </a:solidFill>
            <a:round/>
            <a:headEnd/>
            <a:tailEnd/>
          </a:ln>
        </p:spPr>
        <p:txBody>
          <a:bodyPr/>
          <a:lstStyle/>
          <a:p>
            <a:endParaRPr lang="en-US"/>
          </a:p>
        </p:txBody>
      </p:sp>
      <p:sp>
        <p:nvSpPr>
          <p:cNvPr id="44045" name="Line 13"/>
          <p:cNvSpPr>
            <a:spLocks noChangeShapeType="1"/>
          </p:cNvSpPr>
          <p:nvPr/>
        </p:nvSpPr>
        <p:spPr bwMode="auto">
          <a:xfrm>
            <a:off x="887413" y="3281363"/>
            <a:ext cx="74612" cy="3175"/>
          </a:xfrm>
          <a:prstGeom prst="line">
            <a:avLst/>
          </a:prstGeom>
          <a:noFill/>
          <a:ln w="0">
            <a:solidFill>
              <a:srgbClr val="000000"/>
            </a:solidFill>
            <a:round/>
            <a:headEnd/>
            <a:tailEnd/>
          </a:ln>
        </p:spPr>
        <p:txBody>
          <a:bodyPr/>
          <a:lstStyle/>
          <a:p>
            <a:endParaRPr lang="en-US"/>
          </a:p>
        </p:txBody>
      </p:sp>
      <p:sp>
        <p:nvSpPr>
          <p:cNvPr id="44046" name="Line 14"/>
          <p:cNvSpPr>
            <a:spLocks noChangeShapeType="1"/>
          </p:cNvSpPr>
          <p:nvPr/>
        </p:nvSpPr>
        <p:spPr bwMode="auto">
          <a:xfrm>
            <a:off x="887413" y="2538413"/>
            <a:ext cx="74612" cy="3175"/>
          </a:xfrm>
          <a:prstGeom prst="line">
            <a:avLst/>
          </a:prstGeom>
          <a:noFill/>
          <a:ln w="0">
            <a:solidFill>
              <a:srgbClr val="000000"/>
            </a:solidFill>
            <a:round/>
            <a:headEnd/>
            <a:tailEnd/>
          </a:ln>
        </p:spPr>
        <p:txBody>
          <a:bodyPr/>
          <a:lstStyle/>
          <a:p>
            <a:endParaRPr lang="en-US"/>
          </a:p>
        </p:txBody>
      </p:sp>
      <p:sp>
        <p:nvSpPr>
          <p:cNvPr id="44047" name="Line 15"/>
          <p:cNvSpPr>
            <a:spLocks noChangeShapeType="1"/>
          </p:cNvSpPr>
          <p:nvPr/>
        </p:nvSpPr>
        <p:spPr bwMode="auto">
          <a:xfrm>
            <a:off x="887413" y="1798638"/>
            <a:ext cx="74612" cy="1587"/>
          </a:xfrm>
          <a:prstGeom prst="line">
            <a:avLst/>
          </a:prstGeom>
          <a:noFill/>
          <a:ln w="0">
            <a:solidFill>
              <a:srgbClr val="000000"/>
            </a:solidFill>
            <a:round/>
            <a:headEnd/>
            <a:tailEnd/>
          </a:ln>
        </p:spPr>
        <p:txBody>
          <a:bodyPr/>
          <a:lstStyle/>
          <a:p>
            <a:endParaRPr lang="en-US"/>
          </a:p>
        </p:txBody>
      </p:sp>
      <p:sp>
        <p:nvSpPr>
          <p:cNvPr id="44048" name="Line 16"/>
          <p:cNvSpPr>
            <a:spLocks noChangeShapeType="1"/>
          </p:cNvSpPr>
          <p:nvPr/>
        </p:nvSpPr>
        <p:spPr bwMode="auto">
          <a:xfrm>
            <a:off x="962025" y="5480050"/>
            <a:ext cx="7518400" cy="3175"/>
          </a:xfrm>
          <a:prstGeom prst="line">
            <a:avLst/>
          </a:prstGeom>
          <a:noFill/>
          <a:ln w="0">
            <a:solidFill>
              <a:srgbClr val="000000"/>
            </a:solidFill>
            <a:round/>
            <a:headEnd/>
            <a:tailEnd/>
          </a:ln>
        </p:spPr>
        <p:txBody>
          <a:bodyPr/>
          <a:lstStyle/>
          <a:p>
            <a:endParaRPr lang="en-US"/>
          </a:p>
        </p:txBody>
      </p:sp>
      <p:sp>
        <p:nvSpPr>
          <p:cNvPr id="44049" name="Line 17"/>
          <p:cNvSpPr>
            <a:spLocks noChangeShapeType="1"/>
          </p:cNvSpPr>
          <p:nvPr/>
        </p:nvSpPr>
        <p:spPr bwMode="auto">
          <a:xfrm flipV="1">
            <a:off x="962025" y="5480050"/>
            <a:ext cx="1588" cy="119063"/>
          </a:xfrm>
          <a:prstGeom prst="line">
            <a:avLst/>
          </a:prstGeom>
          <a:noFill/>
          <a:ln w="0">
            <a:solidFill>
              <a:srgbClr val="000000"/>
            </a:solidFill>
            <a:round/>
            <a:headEnd/>
            <a:tailEnd/>
          </a:ln>
        </p:spPr>
        <p:txBody>
          <a:bodyPr/>
          <a:lstStyle/>
          <a:p>
            <a:endParaRPr lang="en-US"/>
          </a:p>
        </p:txBody>
      </p:sp>
      <p:sp>
        <p:nvSpPr>
          <p:cNvPr id="44050" name="Line 18"/>
          <p:cNvSpPr>
            <a:spLocks noChangeShapeType="1"/>
          </p:cNvSpPr>
          <p:nvPr/>
        </p:nvSpPr>
        <p:spPr bwMode="auto">
          <a:xfrm flipV="1">
            <a:off x="1335088" y="5480050"/>
            <a:ext cx="1587" cy="119063"/>
          </a:xfrm>
          <a:prstGeom prst="line">
            <a:avLst/>
          </a:prstGeom>
          <a:noFill/>
          <a:ln w="0">
            <a:solidFill>
              <a:srgbClr val="000000"/>
            </a:solidFill>
            <a:round/>
            <a:headEnd/>
            <a:tailEnd/>
          </a:ln>
        </p:spPr>
        <p:txBody>
          <a:bodyPr/>
          <a:lstStyle/>
          <a:p>
            <a:endParaRPr lang="en-US"/>
          </a:p>
        </p:txBody>
      </p:sp>
      <p:sp>
        <p:nvSpPr>
          <p:cNvPr id="44051" name="Line 19"/>
          <p:cNvSpPr>
            <a:spLocks noChangeShapeType="1"/>
          </p:cNvSpPr>
          <p:nvPr/>
        </p:nvSpPr>
        <p:spPr bwMode="auto">
          <a:xfrm flipV="1">
            <a:off x="1708150" y="5480050"/>
            <a:ext cx="1588" cy="119063"/>
          </a:xfrm>
          <a:prstGeom prst="line">
            <a:avLst/>
          </a:prstGeom>
          <a:noFill/>
          <a:ln w="0">
            <a:solidFill>
              <a:srgbClr val="000000"/>
            </a:solidFill>
            <a:round/>
            <a:headEnd/>
            <a:tailEnd/>
          </a:ln>
        </p:spPr>
        <p:txBody>
          <a:bodyPr/>
          <a:lstStyle/>
          <a:p>
            <a:endParaRPr lang="en-US"/>
          </a:p>
        </p:txBody>
      </p:sp>
      <p:sp>
        <p:nvSpPr>
          <p:cNvPr id="44052" name="Line 20"/>
          <p:cNvSpPr>
            <a:spLocks noChangeShapeType="1"/>
          </p:cNvSpPr>
          <p:nvPr/>
        </p:nvSpPr>
        <p:spPr bwMode="auto">
          <a:xfrm flipV="1">
            <a:off x="2081213" y="5480050"/>
            <a:ext cx="1587" cy="119063"/>
          </a:xfrm>
          <a:prstGeom prst="line">
            <a:avLst/>
          </a:prstGeom>
          <a:noFill/>
          <a:ln w="0">
            <a:solidFill>
              <a:srgbClr val="000000"/>
            </a:solidFill>
            <a:round/>
            <a:headEnd/>
            <a:tailEnd/>
          </a:ln>
        </p:spPr>
        <p:txBody>
          <a:bodyPr/>
          <a:lstStyle/>
          <a:p>
            <a:endParaRPr lang="en-US"/>
          </a:p>
        </p:txBody>
      </p:sp>
      <p:sp>
        <p:nvSpPr>
          <p:cNvPr id="44053" name="Line 21"/>
          <p:cNvSpPr>
            <a:spLocks noChangeShapeType="1"/>
          </p:cNvSpPr>
          <p:nvPr/>
        </p:nvSpPr>
        <p:spPr bwMode="auto">
          <a:xfrm flipV="1">
            <a:off x="2473325" y="5480050"/>
            <a:ext cx="1588" cy="119063"/>
          </a:xfrm>
          <a:prstGeom prst="line">
            <a:avLst/>
          </a:prstGeom>
          <a:noFill/>
          <a:ln w="0">
            <a:solidFill>
              <a:srgbClr val="000000"/>
            </a:solidFill>
            <a:round/>
            <a:headEnd/>
            <a:tailEnd/>
          </a:ln>
        </p:spPr>
        <p:txBody>
          <a:bodyPr/>
          <a:lstStyle/>
          <a:p>
            <a:endParaRPr lang="en-US"/>
          </a:p>
        </p:txBody>
      </p:sp>
      <p:sp>
        <p:nvSpPr>
          <p:cNvPr id="44054" name="Line 22"/>
          <p:cNvSpPr>
            <a:spLocks noChangeShapeType="1"/>
          </p:cNvSpPr>
          <p:nvPr/>
        </p:nvSpPr>
        <p:spPr bwMode="auto">
          <a:xfrm flipV="1">
            <a:off x="2846388" y="5480050"/>
            <a:ext cx="1587" cy="119063"/>
          </a:xfrm>
          <a:prstGeom prst="line">
            <a:avLst/>
          </a:prstGeom>
          <a:noFill/>
          <a:ln w="0">
            <a:solidFill>
              <a:srgbClr val="000000"/>
            </a:solidFill>
            <a:round/>
            <a:headEnd/>
            <a:tailEnd/>
          </a:ln>
        </p:spPr>
        <p:txBody>
          <a:bodyPr/>
          <a:lstStyle/>
          <a:p>
            <a:endParaRPr lang="en-US"/>
          </a:p>
        </p:txBody>
      </p:sp>
      <p:sp>
        <p:nvSpPr>
          <p:cNvPr id="44055" name="Line 23"/>
          <p:cNvSpPr>
            <a:spLocks noChangeShapeType="1"/>
          </p:cNvSpPr>
          <p:nvPr/>
        </p:nvSpPr>
        <p:spPr bwMode="auto">
          <a:xfrm flipV="1">
            <a:off x="3219450" y="5480050"/>
            <a:ext cx="1588" cy="119063"/>
          </a:xfrm>
          <a:prstGeom prst="line">
            <a:avLst/>
          </a:prstGeom>
          <a:noFill/>
          <a:ln w="0">
            <a:solidFill>
              <a:srgbClr val="000000"/>
            </a:solidFill>
            <a:round/>
            <a:headEnd/>
            <a:tailEnd/>
          </a:ln>
        </p:spPr>
        <p:txBody>
          <a:bodyPr/>
          <a:lstStyle/>
          <a:p>
            <a:endParaRPr lang="en-US"/>
          </a:p>
        </p:txBody>
      </p:sp>
      <p:sp>
        <p:nvSpPr>
          <p:cNvPr id="44056" name="Line 24"/>
          <p:cNvSpPr>
            <a:spLocks noChangeShapeType="1"/>
          </p:cNvSpPr>
          <p:nvPr/>
        </p:nvSpPr>
        <p:spPr bwMode="auto">
          <a:xfrm flipV="1">
            <a:off x="3592513" y="5480050"/>
            <a:ext cx="1587" cy="119063"/>
          </a:xfrm>
          <a:prstGeom prst="line">
            <a:avLst/>
          </a:prstGeom>
          <a:noFill/>
          <a:ln w="0">
            <a:solidFill>
              <a:srgbClr val="000000"/>
            </a:solidFill>
            <a:round/>
            <a:headEnd/>
            <a:tailEnd/>
          </a:ln>
        </p:spPr>
        <p:txBody>
          <a:bodyPr/>
          <a:lstStyle/>
          <a:p>
            <a:endParaRPr lang="en-US"/>
          </a:p>
        </p:txBody>
      </p:sp>
      <p:sp>
        <p:nvSpPr>
          <p:cNvPr id="44057" name="Line 25"/>
          <p:cNvSpPr>
            <a:spLocks noChangeShapeType="1"/>
          </p:cNvSpPr>
          <p:nvPr/>
        </p:nvSpPr>
        <p:spPr bwMode="auto">
          <a:xfrm flipV="1">
            <a:off x="3965575" y="5480050"/>
            <a:ext cx="1588" cy="119063"/>
          </a:xfrm>
          <a:prstGeom prst="line">
            <a:avLst/>
          </a:prstGeom>
          <a:noFill/>
          <a:ln w="0">
            <a:solidFill>
              <a:srgbClr val="000000"/>
            </a:solidFill>
            <a:round/>
            <a:headEnd/>
            <a:tailEnd/>
          </a:ln>
        </p:spPr>
        <p:txBody>
          <a:bodyPr/>
          <a:lstStyle/>
          <a:p>
            <a:endParaRPr lang="en-US"/>
          </a:p>
        </p:txBody>
      </p:sp>
      <p:sp>
        <p:nvSpPr>
          <p:cNvPr id="44058" name="Line 26"/>
          <p:cNvSpPr>
            <a:spLocks noChangeShapeType="1"/>
          </p:cNvSpPr>
          <p:nvPr/>
        </p:nvSpPr>
        <p:spPr bwMode="auto">
          <a:xfrm flipV="1">
            <a:off x="4338638" y="5480050"/>
            <a:ext cx="1587" cy="119063"/>
          </a:xfrm>
          <a:prstGeom prst="line">
            <a:avLst/>
          </a:prstGeom>
          <a:noFill/>
          <a:ln w="0">
            <a:solidFill>
              <a:srgbClr val="000000"/>
            </a:solidFill>
            <a:round/>
            <a:headEnd/>
            <a:tailEnd/>
          </a:ln>
        </p:spPr>
        <p:txBody>
          <a:bodyPr/>
          <a:lstStyle/>
          <a:p>
            <a:endParaRPr lang="en-US"/>
          </a:p>
        </p:txBody>
      </p:sp>
      <p:sp>
        <p:nvSpPr>
          <p:cNvPr id="44059" name="Line 27"/>
          <p:cNvSpPr>
            <a:spLocks noChangeShapeType="1"/>
          </p:cNvSpPr>
          <p:nvPr/>
        </p:nvSpPr>
        <p:spPr bwMode="auto">
          <a:xfrm flipV="1">
            <a:off x="4730750" y="5480050"/>
            <a:ext cx="1588" cy="119063"/>
          </a:xfrm>
          <a:prstGeom prst="line">
            <a:avLst/>
          </a:prstGeom>
          <a:noFill/>
          <a:ln w="0">
            <a:solidFill>
              <a:srgbClr val="000000"/>
            </a:solidFill>
            <a:round/>
            <a:headEnd/>
            <a:tailEnd/>
          </a:ln>
        </p:spPr>
        <p:txBody>
          <a:bodyPr/>
          <a:lstStyle/>
          <a:p>
            <a:endParaRPr lang="en-US"/>
          </a:p>
        </p:txBody>
      </p:sp>
      <p:sp>
        <p:nvSpPr>
          <p:cNvPr id="44060" name="Line 28"/>
          <p:cNvSpPr>
            <a:spLocks noChangeShapeType="1"/>
          </p:cNvSpPr>
          <p:nvPr/>
        </p:nvSpPr>
        <p:spPr bwMode="auto">
          <a:xfrm flipV="1">
            <a:off x="5103813" y="5480050"/>
            <a:ext cx="1587" cy="119063"/>
          </a:xfrm>
          <a:prstGeom prst="line">
            <a:avLst/>
          </a:prstGeom>
          <a:noFill/>
          <a:ln w="0">
            <a:solidFill>
              <a:srgbClr val="000000"/>
            </a:solidFill>
            <a:round/>
            <a:headEnd/>
            <a:tailEnd/>
          </a:ln>
        </p:spPr>
        <p:txBody>
          <a:bodyPr/>
          <a:lstStyle/>
          <a:p>
            <a:endParaRPr lang="en-US"/>
          </a:p>
        </p:txBody>
      </p:sp>
      <p:sp>
        <p:nvSpPr>
          <p:cNvPr id="44061" name="Line 29"/>
          <p:cNvSpPr>
            <a:spLocks noChangeShapeType="1"/>
          </p:cNvSpPr>
          <p:nvPr/>
        </p:nvSpPr>
        <p:spPr bwMode="auto">
          <a:xfrm flipV="1">
            <a:off x="5476875" y="5480050"/>
            <a:ext cx="1588" cy="119063"/>
          </a:xfrm>
          <a:prstGeom prst="line">
            <a:avLst/>
          </a:prstGeom>
          <a:noFill/>
          <a:ln w="0">
            <a:solidFill>
              <a:srgbClr val="000000"/>
            </a:solidFill>
            <a:round/>
            <a:headEnd/>
            <a:tailEnd/>
          </a:ln>
        </p:spPr>
        <p:txBody>
          <a:bodyPr/>
          <a:lstStyle/>
          <a:p>
            <a:endParaRPr lang="en-US"/>
          </a:p>
        </p:txBody>
      </p:sp>
      <p:sp>
        <p:nvSpPr>
          <p:cNvPr id="44062" name="Line 30"/>
          <p:cNvSpPr>
            <a:spLocks noChangeShapeType="1"/>
          </p:cNvSpPr>
          <p:nvPr/>
        </p:nvSpPr>
        <p:spPr bwMode="auto">
          <a:xfrm flipV="1">
            <a:off x="5849938" y="5480050"/>
            <a:ext cx="1587" cy="119063"/>
          </a:xfrm>
          <a:prstGeom prst="line">
            <a:avLst/>
          </a:prstGeom>
          <a:noFill/>
          <a:ln w="0">
            <a:solidFill>
              <a:srgbClr val="000000"/>
            </a:solidFill>
            <a:round/>
            <a:headEnd/>
            <a:tailEnd/>
          </a:ln>
        </p:spPr>
        <p:txBody>
          <a:bodyPr/>
          <a:lstStyle/>
          <a:p>
            <a:endParaRPr lang="en-US"/>
          </a:p>
        </p:txBody>
      </p:sp>
      <p:sp>
        <p:nvSpPr>
          <p:cNvPr id="44063" name="Line 31"/>
          <p:cNvSpPr>
            <a:spLocks noChangeShapeType="1"/>
          </p:cNvSpPr>
          <p:nvPr/>
        </p:nvSpPr>
        <p:spPr bwMode="auto">
          <a:xfrm flipV="1">
            <a:off x="6223000" y="5480050"/>
            <a:ext cx="1588" cy="119063"/>
          </a:xfrm>
          <a:prstGeom prst="line">
            <a:avLst/>
          </a:prstGeom>
          <a:noFill/>
          <a:ln w="0">
            <a:solidFill>
              <a:srgbClr val="000000"/>
            </a:solidFill>
            <a:round/>
            <a:headEnd/>
            <a:tailEnd/>
          </a:ln>
        </p:spPr>
        <p:txBody>
          <a:bodyPr/>
          <a:lstStyle/>
          <a:p>
            <a:endParaRPr lang="en-US"/>
          </a:p>
        </p:txBody>
      </p:sp>
      <p:sp>
        <p:nvSpPr>
          <p:cNvPr id="44064" name="Line 32"/>
          <p:cNvSpPr>
            <a:spLocks noChangeShapeType="1"/>
          </p:cNvSpPr>
          <p:nvPr/>
        </p:nvSpPr>
        <p:spPr bwMode="auto">
          <a:xfrm flipV="1">
            <a:off x="6596063" y="5480050"/>
            <a:ext cx="1587" cy="119063"/>
          </a:xfrm>
          <a:prstGeom prst="line">
            <a:avLst/>
          </a:prstGeom>
          <a:noFill/>
          <a:ln w="0">
            <a:solidFill>
              <a:srgbClr val="000000"/>
            </a:solidFill>
            <a:round/>
            <a:headEnd/>
            <a:tailEnd/>
          </a:ln>
        </p:spPr>
        <p:txBody>
          <a:bodyPr/>
          <a:lstStyle/>
          <a:p>
            <a:endParaRPr lang="en-US"/>
          </a:p>
        </p:txBody>
      </p:sp>
      <p:sp>
        <p:nvSpPr>
          <p:cNvPr id="44065" name="Line 33"/>
          <p:cNvSpPr>
            <a:spLocks noChangeShapeType="1"/>
          </p:cNvSpPr>
          <p:nvPr/>
        </p:nvSpPr>
        <p:spPr bwMode="auto">
          <a:xfrm flipV="1">
            <a:off x="6969125" y="5480050"/>
            <a:ext cx="1588" cy="119063"/>
          </a:xfrm>
          <a:prstGeom prst="line">
            <a:avLst/>
          </a:prstGeom>
          <a:noFill/>
          <a:ln w="0">
            <a:solidFill>
              <a:srgbClr val="000000"/>
            </a:solidFill>
            <a:round/>
            <a:headEnd/>
            <a:tailEnd/>
          </a:ln>
        </p:spPr>
        <p:txBody>
          <a:bodyPr/>
          <a:lstStyle/>
          <a:p>
            <a:endParaRPr lang="en-US"/>
          </a:p>
        </p:txBody>
      </p:sp>
      <p:sp>
        <p:nvSpPr>
          <p:cNvPr id="44066" name="Line 34"/>
          <p:cNvSpPr>
            <a:spLocks noChangeShapeType="1"/>
          </p:cNvSpPr>
          <p:nvPr/>
        </p:nvSpPr>
        <p:spPr bwMode="auto">
          <a:xfrm flipV="1">
            <a:off x="7361238" y="5480050"/>
            <a:ext cx="1587" cy="119063"/>
          </a:xfrm>
          <a:prstGeom prst="line">
            <a:avLst/>
          </a:prstGeom>
          <a:noFill/>
          <a:ln w="0">
            <a:solidFill>
              <a:srgbClr val="000000"/>
            </a:solidFill>
            <a:round/>
            <a:headEnd/>
            <a:tailEnd/>
          </a:ln>
        </p:spPr>
        <p:txBody>
          <a:bodyPr/>
          <a:lstStyle/>
          <a:p>
            <a:endParaRPr lang="en-US"/>
          </a:p>
        </p:txBody>
      </p:sp>
      <p:sp>
        <p:nvSpPr>
          <p:cNvPr id="44067" name="Line 35"/>
          <p:cNvSpPr>
            <a:spLocks noChangeShapeType="1"/>
          </p:cNvSpPr>
          <p:nvPr/>
        </p:nvSpPr>
        <p:spPr bwMode="auto">
          <a:xfrm flipV="1">
            <a:off x="7734300" y="5480050"/>
            <a:ext cx="1588" cy="119063"/>
          </a:xfrm>
          <a:prstGeom prst="line">
            <a:avLst/>
          </a:prstGeom>
          <a:noFill/>
          <a:ln w="0">
            <a:solidFill>
              <a:srgbClr val="000000"/>
            </a:solidFill>
            <a:round/>
            <a:headEnd/>
            <a:tailEnd/>
          </a:ln>
        </p:spPr>
        <p:txBody>
          <a:bodyPr/>
          <a:lstStyle/>
          <a:p>
            <a:endParaRPr lang="en-US"/>
          </a:p>
        </p:txBody>
      </p:sp>
      <p:sp>
        <p:nvSpPr>
          <p:cNvPr id="44068" name="Line 36"/>
          <p:cNvSpPr>
            <a:spLocks noChangeShapeType="1"/>
          </p:cNvSpPr>
          <p:nvPr/>
        </p:nvSpPr>
        <p:spPr bwMode="auto">
          <a:xfrm flipV="1">
            <a:off x="8107363" y="5480050"/>
            <a:ext cx="1587" cy="119063"/>
          </a:xfrm>
          <a:prstGeom prst="line">
            <a:avLst/>
          </a:prstGeom>
          <a:noFill/>
          <a:ln w="0">
            <a:solidFill>
              <a:srgbClr val="000000"/>
            </a:solidFill>
            <a:round/>
            <a:headEnd/>
            <a:tailEnd/>
          </a:ln>
        </p:spPr>
        <p:txBody>
          <a:bodyPr/>
          <a:lstStyle/>
          <a:p>
            <a:endParaRPr lang="en-US"/>
          </a:p>
        </p:txBody>
      </p:sp>
      <p:sp>
        <p:nvSpPr>
          <p:cNvPr id="44069" name="Line 37"/>
          <p:cNvSpPr>
            <a:spLocks noChangeShapeType="1"/>
          </p:cNvSpPr>
          <p:nvPr/>
        </p:nvSpPr>
        <p:spPr bwMode="auto">
          <a:xfrm flipV="1">
            <a:off x="8480425" y="5480050"/>
            <a:ext cx="1588" cy="119063"/>
          </a:xfrm>
          <a:prstGeom prst="line">
            <a:avLst/>
          </a:prstGeom>
          <a:noFill/>
          <a:ln w="0">
            <a:solidFill>
              <a:srgbClr val="000000"/>
            </a:solidFill>
            <a:round/>
            <a:headEnd/>
            <a:tailEnd/>
          </a:ln>
        </p:spPr>
        <p:txBody>
          <a:bodyPr/>
          <a:lstStyle/>
          <a:p>
            <a:endParaRPr lang="en-US"/>
          </a:p>
        </p:txBody>
      </p:sp>
      <p:sp>
        <p:nvSpPr>
          <p:cNvPr id="44070" name="Freeform 38"/>
          <p:cNvSpPr>
            <a:spLocks/>
          </p:cNvSpPr>
          <p:nvPr/>
        </p:nvSpPr>
        <p:spPr bwMode="auto">
          <a:xfrm>
            <a:off x="1149350" y="2598738"/>
            <a:ext cx="7143750" cy="1989137"/>
          </a:xfrm>
          <a:custGeom>
            <a:avLst/>
            <a:gdLst>
              <a:gd name="T0" fmla="*/ 0 w 383"/>
              <a:gd name="T1" fmla="*/ 2147483647 h 67"/>
              <a:gd name="T2" fmla="*/ 2147483647 w 383"/>
              <a:gd name="T3" fmla="*/ 2147483647 h 67"/>
              <a:gd name="T4" fmla="*/ 2147483647 w 383"/>
              <a:gd name="T5" fmla="*/ 2147483647 h 67"/>
              <a:gd name="T6" fmla="*/ 2147483647 w 383"/>
              <a:gd name="T7" fmla="*/ 2147483647 h 67"/>
              <a:gd name="T8" fmla="*/ 2147483647 w 383"/>
              <a:gd name="T9" fmla="*/ 2147483647 h 67"/>
              <a:gd name="T10" fmla="*/ 2147483647 w 383"/>
              <a:gd name="T11" fmla="*/ 2147483647 h 67"/>
              <a:gd name="T12" fmla="*/ 2147483647 w 383"/>
              <a:gd name="T13" fmla="*/ 2147483647 h 67"/>
              <a:gd name="T14" fmla="*/ 2147483647 w 383"/>
              <a:gd name="T15" fmla="*/ 2147483647 h 67"/>
              <a:gd name="T16" fmla="*/ 2147483647 w 383"/>
              <a:gd name="T17" fmla="*/ 2147483647 h 67"/>
              <a:gd name="T18" fmla="*/ 2147483647 w 383"/>
              <a:gd name="T19" fmla="*/ 2147483647 h 67"/>
              <a:gd name="T20" fmla="*/ 2147483647 w 383"/>
              <a:gd name="T21" fmla="*/ 2147483647 h 67"/>
              <a:gd name="T22" fmla="*/ 2147483647 w 383"/>
              <a:gd name="T23" fmla="*/ 2147483647 h 67"/>
              <a:gd name="T24" fmla="*/ 2147483647 w 383"/>
              <a:gd name="T25" fmla="*/ 2147483647 h 67"/>
              <a:gd name="T26" fmla="*/ 2147483647 w 383"/>
              <a:gd name="T27" fmla="*/ 2147483647 h 67"/>
              <a:gd name="T28" fmla="*/ 2147483647 w 383"/>
              <a:gd name="T29" fmla="*/ 2147483647 h 67"/>
              <a:gd name="T30" fmla="*/ 2147483647 w 383"/>
              <a:gd name="T31" fmla="*/ 2147483647 h 67"/>
              <a:gd name="T32" fmla="*/ 2147483647 w 383"/>
              <a:gd name="T33" fmla="*/ 2147483647 h 67"/>
              <a:gd name="T34" fmla="*/ 2147483647 w 383"/>
              <a:gd name="T35" fmla="*/ 2147483647 h 67"/>
              <a:gd name="T36" fmla="*/ 2147483647 w 383"/>
              <a:gd name="T37" fmla="*/ 2147483647 h 67"/>
              <a:gd name="T38" fmla="*/ 2147483647 w 383"/>
              <a:gd name="T39" fmla="*/ 0 h 6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3"/>
              <a:gd name="T61" fmla="*/ 0 h 67"/>
              <a:gd name="T62" fmla="*/ 383 w 383"/>
              <a:gd name="T63" fmla="*/ 67 h 6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3" h="67">
                <a:moveTo>
                  <a:pt x="0" y="67"/>
                </a:moveTo>
                <a:lnTo>
                  <a:pt x="20" y="66"/>
                </a:lnTo>
                <a:lnTo>
                  <a:pt x="40" y="66"/>
                </a:lnTo>
                <a:lnTo>
                  <a:pt x="61" y="52"/>
                </a:lnTo>
                <a:lnTo>
                  <a:pt x="81" y="54"/>
                </a:lnTo>
                <a:lnTo>
                  <a:pt x="101" y="49"/>
                </a:lnTo>
                <a:lnTo>
                  <a:pt x="121" y="46"/>
                </a:lnTo>
                <a:lnTo>
                  <a:pt x="141" y="44"/>
                </a:lnTo>
                <a:lnTo>
                  <a:pt x="161" y="40"/>
                </a:lnTo>
                <a:lnTo>
                  <a:pt x="181" y="40"/>
                </a:lnTo>
                <a:lnTo>
                  <a:pt x="202" y="44"/>
                </a:lnTo>
                <a:lnTo>
                  <a:pt x="222" y="40"/>
                </a:lnTo>
                <a:lnTo>
                  <a:pt x="242" y="35"/>
                </a:lnTo>
                <a:lnTo>
                  <a:pt x="262" y="30"/>
                </a:lnTo>
                <a:lnTo>
                  <a:pt x="282" y="29"/>
                </a:lnTo>
                <a:lnTo>
                  <a:pt x="302" y="25"/>
                </a:lnTo>
                <a:lnTo>
                  <a:pt x="322" y="23"/>
                </a:lnTo>
                <a:lnTo>
                  <a:pt x="343" y="18"/>
                </a:lnTo>
                <a:lnTo>
                  <a:pt x="363" y="10"/>
                </a:lnTo>
                <a:lnTo>
                  <a:pt x="383" y="0"/>
                </a:lnTo>
              </a:path>
            </a:pathLst>
          </a:custGeom>
          <a:noFill/>
          <a:ln w="19050">
            <a:solidFill>
              <a:srgbClr val="000080"/>
            </a:solidFill>
            <a:round/>
            <a:headEnd/>
            <a:tailEnd/>
          </a:ln>
        </p:spPr>
        <p:txBody>
          <a:bodyPr/>
          <a:lstStyle/>
          <a:p>
            <a:endParaRPr lang="en-US"/>
          </a:p>
        </p:txBody>
      </p:sp>
      <p:sp>
        <p:nvSpPr>
          <p:cNvPr id="44071" name="Freeform 39"/>
          <p:cNvSpPr>
            <a:spLocks/>
          </p:cNvSpPr>
          <p:nvPr/>
        </p:nvSpPr>
        <p:spPr bwMode="auto">
          <a:xfrm>
            <a:off x="1092200" y="4498975"/>
            <a:ext cx="112713"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2" name="Freeform 40"/>
          <p:cNvSpPr>
            <a:spLocks/>
          </p:cNvSpPr>
          <p:nvPr/>
        </p:nvSpPr>
        <p:spPr bwMode="auto">
          <a:xfrm>
            <a:off x="1465263" y="4468813"/>
            <a:ext cx="112712"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3" name="Freeform 41"/>
          <p:cNvSpPr>
            <a:spLocks/>
          </p:cNvSpPr>
          <p:nvPr/>
        </p:nvSpPr>
        <p:spPr bwMode="auto">
          <a:xfrm>
            <a:off x="1838325" y="446881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4" name="Freeform 42"/>
          <p:cNvSpPr>
            <a:spLocks/>
          </p:cNvSpPr>
          <p:nvPr/>
        </p:nvSpPr>
        <p:spPr bwMode="auto">
          <a:xfrm>
            <a:off x="2230438" y="4054475"/>
            <a:ext cx="112712"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5" name="Freeform 43"/>
          <p:cNvSpPr>
            <a:spLocks/>
          </p:cNvSpPr>
          <p:nvPr/>
        </p:nvSpPr>
        <p:spPr bwMode="auto">
          <a:xfrm>
            <a:off x="2603500" y="411321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6" name="Freeform 44"/>
          <p:cNvSpPr>
            <a:spLocks/>
          </p:cNvSpPr>
          <p:nvPr/>
        </p:nvSpPr>
        <p:spPr bwMode="auto">
          <a:xfrm>
            <a:off x="2976563" y="3963988"/>
            <a:ext cx="112712"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7" name="Freeform 45"/>
          <p:cNvSpPr>
            <a:spLocks/>
          </p:cNvSpPr>
          <p:nvPr/>
        </p:nvSpPr>
        <p:spPr bwMode="auto">
          <a:xfrm>
            <a:off x="3349625" y="3875088"/>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8" name="Freeform 46"/>
          <p:cNvSpPr>
            <a:spLocks/>
          </p:cNvSpPr>
          <p:nvPr/>
        </p:nvSpPr>
        <p:spPr bwMode="auto">
          <a:xfrm>
            <a:off x="3722688" y="3817938"/>
            <a:ext cx="112712" cy="176212"/>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9" name="Freeform 47"/>
          <p:cNvSpPr>
            <a:spLocks/>
          </p:cNvSpPr>
          <p:nvPr/>
        </p:nvSpPr>
        <p:spPr bwMode="auto">
          <a:xfrm>
            <a:off x="4095750" y="3698875"/>
            <a:ext cx="112713"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0" name="Freeform 48"/>
          <p:cNvSpPr>
            <a:spLocks/>
          </p:cNvSpPr>
          <p:nvPr/>
        </p:nvSpPr>
        <p:spPr bwMode="auto">
          <a:xfrm>
            <a:off x="4468813" y="369887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1" name="Freeform 49"/>
          <p:cNvSpPr>
            <a:spLocks/>
          </p:cNvSpPr>
          <p:nvPr/>
        </p:nvSpPr>
        <p:spPr bwMode="auto">
          <a:xfrm>
            <a:off x="4860925" y="3817938"/>
            <a:ext cx="112713" cy="176212"/>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2" name="Freeform 50"/>
          <p:cNvSpPr>
            <a:spLocks/>
          </p:cNvSpPr>
          <p:nvPr/>
        </p:nvSpPr>
        <p:spPr bwMode="auto">
          <a:xfrm>
            <a:off x="5233988" y="369887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3" name="Freeform 51"/>
          <p:cNvSpPr>
            <a:spLocks/>
          </p:cNvSpPr>
          <p:nvPr/>
        </p:nvSpPr>
        <p:spPr bwMode="auto">
          <a:xfrm>
            <a:off x="5607050" y="3549650"/>
            <a:ext cx="112713"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4" name="Freeform 52"/>
          <p:cNvSpPr>
            <a:spLocks/>
          </p:cNvSpPr>
          <p:nvPr/>
        </p:nvSpPr>
        <p:spPr bwMode="auto">
          <a:xfrm>
            <a:off x="5980113" y="3400425"/>
            <a:ext cx="112712"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5" name="Freeform 53"/>
          <p:cNvSpPr>
            <a:spLocks/>
          </p:cNvSpPr>
          <p:nvPr/>
        </p:nvSpPr>
        <p:spPr bwMode="auto">
          <a:xfrm>
            <a:off x="6353175" y="337026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6" name="Freeform 54"/>
          <p:cNvSpPr>
            <a:spLocks/>
          </p:cNvSpPr>
          <p:nvPr/>
        </p:nvSpPr>
        <p:spPr bwMode="auto">
          <a:xfrm>
            <a:off x="6726238" y="3251200"/>
            <a:ext cx="112712"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7" name="Freeform 55"/>
          <p:cNvSpPr>
            <a:spLocks/>
          </p:cNvSpPr>
          <p:nvPr/>
        </p:nvSpPr>
        <p:spPr bwMode="auto">
          <a:xfrm>
            <a:off x="7099300" y="3192463"/>
            <a:ext cx="112713"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8" name="Freeform 56"/>
          <p:cNvSpPr>
            <a:spLocks/>
          </p:cNvSpPr>
          <p:nvPr/>
        </p:nvSpPr>
        <p:spPr bwMode="auto">
          <a:xfrm>
            <a:off x="7491413" y="3043238"/>
            <a:ext cx="112712" cy="180975"/>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9" name="Freeform 57"/>
          <p:cNvSpPr>
            <a:spLocks/>
          </p:cNvSpPr>
          <p:nvPr/>
        </p:nvSpPr>
        <p:spPr bwMode="auto">
          <a:xfrm>
            <a:off x="7864475" y="2806700"/>
            <a:ext cx="112713"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90" name="Freeform 58"/>
          <p:cNvSpPr>
            <a:spLocks/>
          </p:cNvSpPr>
          <p:nvPr/>
        </p:nvSpPr>
        <p:spPr bwMode="auto">
          <a:xfrm>
            <a:off x="8237538" y="251142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91" name="Rectangle 59"/>
          <p:cNvSpPr>
            <a:spLocks noChangeArrowheads="1"/>
          </p:cNvSpPr>
          <p:nvPr/>
        </p:nvSpPr>
        <p:spPr bwMode="auto">
          <a:xfrm>
            <a:off x="787400" y="5376863"/>
            <a:ext cx="77788" cy="168275"/>
          </a:xfrm>
          <a:prstGeom prst="rect">
            <a:avLst/>
          </a:prstGeom>
          <a:noFill/>
          <a:ln w="9525">
            <a:noFill/>
            <a:miter lim="800000"/>
            <a:headEnd/>
            <a:tailEnd/>
          </a:ln>
        </p:spPr>
        <p:txBody>
          <a:bodyPr wrap="none" lIns="0" tIns="0" rIns="0" bIns="0">
            <a:spAutoFit/>
          </a:bodyPr>
          <a:lstStyle/>
          <a:p>
            <a:r>
              <a:rPr lang="en-US" sz="1100" i="0">
                <a:solidFill>
                  <a:srgbClr val="000000"/>
                </a:solidFill>
                <a:latin typeface="Arial" pitchFamily="34" charset="0"/>
              </a:rPr>
              <a:t>0</a:t>
            </a:r>
            <a:endParaRPr lang="en-US" sz="1400" i="0"/>
          </a:p>
        </p:txBody>
      </p:sp>
      <p:sp>
        <p:nvSpPr>
          <p:cNvPr id="44092" name="Rectangle 60"/>
          <p:cNvSpPr>
            <a:spLocks noChangeArrowheads="1"/>
          </p:cNvSpPr>
          <p:nvPr/>
        </p:nvSpPr>
        <p:spPr bwMode="auto">
          <a:xfrm>
            <a:off x="657225" y="4632325"/>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20</a:t>
            </a:r>
            <a:endParaRPr lang="en-US" sz="1800" i="0"/>
          </a:p>
        </p:txBody>
      </p:sp>
      <p:sp>
        <p:nvSpPr>
          <p:cNvPr id="44093" name="Rectangle 61"/>
          <p:cNvSpPr>
            <a:spLocks noChangeArrowheads="1"/>
          </p:cNvSpPr>
          <p:nvPr/>
        </p:nvSpPr>
        <p:spPr bwMode="auto">
          <a:xfrm>
            <a:off x="657225" y="3889375"/>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40</a:t>
            </a:r>
            <a:endParaRPr lang="en-US" sz="1800" i="0"/>
          </a:p>
        </p:txBody>
      </p:sp>
      <p:sp>
        <p:nvSpPr>
          <p:cNvPr id="44094" name="Rectangle 62"/>
          <p:cNvSpPr>
            <a:spLocks noChangeArrowheads="1"/>
          </p:cNvSpPr>
          <p:nvPr/>
        </p:nvSpPr>
        <p:spPr bwMode="auto">
          <a:xfrm>
            <a:off x="657225" y="3176588"/>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60</a:t>
            </a:r>
            <a:endParaRPr lang="en-US" sz="1800" i="0"/>
          </a:p>
        </p:txBody>
      </p:sp>
      <p:sp>
        <p:nvSpPr>
          <p:cNvPr id="44095" name="Rectangle 63"/>
          <p:cNvSpPr>
            <a:spLocks noChangeArrowheads="1"/>
          </p:cNvSpPr>
          <p:nvPr/>
        </p:nvSpPr>
        <p:spPr bwMode="auto">
          <a:xfrm>
            <a:off x="657225" y="2433638"/>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80</a:t>
            </a:r>
            <a:endParaRPr lang="en-US" sz="1800" i="0"/>
          </a:p>
        </p:txBody>
      </p:sp>
      <p:sp>
        <p:nvSpPr>
          <p:cNvPr id="44096" name="Rectangle 64"/>
          <p:cNvSpPr>
            <a:spLocks noChangeArrowheads="1"/>
          </p:cNvSpPr>
          <p:nvPr/>
        </p:nvSpPr>
        <p:spPr bwMode="auto">
          <a:xfrm>
            <a:off x="527050" y="1693863"/>
            <a:ext cx="319088"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100</a:t>
            </a:r>
            <a:endParaRPr lang="en-US" sz="1800" i="0"/>
          </a:p>
        </p:txBody>
      </p:sp>
      <p:sp>
        <p:nvSpPr>
          <p:cNvPr id="44097" name="Rectangle 65"/>
          <p:cNvSpPr>
            <a:spLocks noChangeArrowheads="1"/>
          </p:cNvSpPr>
          <p:nvPr/>
        </p:nvSpPr>
        <p:spPr bwMode="auto">
          <a:xfrm>
            <a:off x="10175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81</a:t>
            </a:r>
            <a:endParaRPr lang="en-US" sz="1800" i="0"/>
          </a:p>
        </p:txBody>
      </p:sp>
      <p:sp>
        <p:nvSpPr>
          <p:cNvPr id="44098" name="Rectangle 66"/>
          <p:cNvSpPr>
            <a:spLocks noChangeArrowheads="1"/>
          </p:cNvSpPr>
          <p:nvPr/>
        </p:nvSpPr>
        <p:spPr bwMode="auto">
          <a:xfrm>
            <a:off x="139065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82</a:t>
            </a:r>
            <a:endParaRPr lang="en-US" sz="1800" i="0"/>
          </a:p>
        </p:txBody>
      </p:sp>
      <p:sp>
        <p:nvSpPr>
          <p:cNvPr id="44099" name="Rectangle 67"/>
          <p:cNvSpPr>
            <a:spLocks noChangeArrowheads="1"/>
          </p:cNvSpPr>
          <p:nvPr/>
        </p:nvSpPr>
        <p:spPr bwMode="auto">
          <a:xfrm>
            <a:off x="17637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83</a:t>
            </a:r>
            <a:endParaRPr lang="en-US" sz="1800" i="0"/>
          </a:p>
        </p:txBody>
      </p:sp>
      <p:sp>
        <p:nvSpPr>
          <p:cNvPr id="44100" name="Rectangle 68"/>
          <p:cNvSpPr>
            <a:spLocks noChangeArrowheads="1"/>
          </p:cNvSpPr>
          <p:nvPr/>
        </p:nvSpPr>
        <p:spPr bwMode="auto">
          <a:xfrm>
            <a:off x="21558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84</a:t>
            </a:r>
            <a:endParaRPr lang="en-US" sz="1800" i="0"/>
          </a:p>
        </p:txBody>
      </p:sp>
      <p:sp>
        <p:nvSpPr>
          <p:cNvPr id="44101" name="Rectangle 69"/>
          <p:cNvSpPr>
            <a:spLocks noChangeArrowheads="1"/>
          </p:cNvSpPr>
          <p:nvPr/>
        </p:nvSpPr>
        <p:spPr bwMode="auto">
          <a:xfrm>
            <a:off x="25288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85</a:t>
            </a:r>
            <a:endParaRPr lang="en-US" sz="1800" i="0"/>
          </a:p>
        </p:txBody>
      </p:sp>
      <p:sp>
        <p:nvSpPr>
          <p:cNvPr id="44102" name="Rectangle 70"/>
          <p:cNvSpPr>
            <a:spLocks noChangeArrowheads="1"/>
          </p:cNvSpPr>
          <p:nvPr/>
        </p:nvSpPr>
        <p:spPr bwMode="auto">
          <a:xfrm>
            <a:off x="290195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86</a:t>
            </a:r>
            <a:endParaRPr lang="en-US" sz="1800" i="0"/>
          </a:p>
        </p:txBody>
      </p:sp>
      <p:sp>
        <p:nvSpPr>
          <p:cNvPr id="44103" name="Rectangle 71"/>
          <p:cNvSpPr>
            <a:spLocks noChangeArrowheads="1"/>
          </p:cNvSpPr>
          <p:nvPr/>
        </p:nvSpPr>
        <p:spPr bwMode="auto">
          <a:xfrm>
            <a:off x="32750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87</a:t>
            </a:r>
            <a:endParaRPr lang="en-US" sz="1800" i="0"/>
          </a:p>
        </p:txBody>
      </p:sp>
      <p:sp>
        <p:nvSpPr>
          <p:cNvPr id="44104" name="Rectangle 72"/>
          <p:cNvSpPr>
            <a:spLocks noChangeArrowheads="1"/>
          </p:cNvSpPr>
          <p:nvPr/>
        </p:nvSpPr>
        <p:spPr bwMode="auto">
          <a:xfrm>
            <a:off x="364807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88</a:t>
            </a:r>
            <a:endParaRPr lang="en-US" sz="1800" i="0"/>
          </a:p>
        </p:txBody>
      </p:sp>
      <p:sp>
        <p:nvSpPr>
          <p:cNvPr id="44105" name="Rectangle 73"/>
          <p:cNvSpPr>
            <a:spLocks noChangeArrowheads="1"/>
          </p:cNvSpPr>
          <p:nvPr/>
        </p:nvSpPr>
        <p:spPr bwMode="auto">
          <a:xfrm>
            <a:off x="402113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89</a:t>
            </a:r>
            <a:endParaRPr lang="en-US" sz="1800" i="0"/>
          </a:p>
        </p:txBody>
      </p:sp>
      <p:sp>
        <p:nvSpPr>
          <p:cNvPr id="44106" name="Rectangle 74"/>
          <p:cNvSpPr>
            <a:spLocks noChangeArrowheads="1"/>
          </p:cNvSpPr>
          <p:nvPr/>
        </p:nvSpPr>
        <p:spPr bwMode="auto">
          <a:xfrm>
            <a:off x="43942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90</a:t>
            </a:r>
            <a:endParaRPr lang="en-US" sz="1800" i="0"/>
          </a:p>
        </p:txBody>
      </p:sp>
      <p:sp>
        <p:nvSpPr>
          <p:cNvPr id="44107" name="Rectangle 75"/>
          <p:cNvSpPr>
            <a:spLocks noChangeArrowheads="1"/>
          </p:cNvSpPr>
          <p:nvPr/>
        </p:nvSpPr>
        <p:spPr bwMode="auto">
          <a:xfrm>
            <a:off x="47863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91</a:t>
            </a:r>
            <a:endParaRPr lang="en-US" sz="1800" i="0"/>
          </a:p>
        </p:txBody>
      </p:sp>
      <p:sp>
        <p:nvSpPr>
          <p:cNvPr id="44108" name="Rectangle 76"/>
          <p:cNvSpPr>
            <a:spLocks noChangeArrowheads="1"/>
          </p:cNvSpPr>
          <p:nvPr/>
        </p:nvSpPr>
        <p:spPr bwMode="auto">
          <a:xfrm>
            <a:off x="515937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92</a:t>
            </a:r>
            <a:endParaRPr lang="en-US" sz="1800" i="0"/>
          </a:p>
        </p:txBody>
      </p:sp>
      <p:sp>
        <p:nvSpPr>
          <p:cNvPr id="44109" name="Rectangle 77"/>
          <p:cNvSpPr>
            <a:spLocks noChangeArrowheads="1"/>
          </p:cNvSpPr>
          <p:nvPr/>
        </p:nvSpPr>
        <p:spPr bwMode="auto">
          <a:xfrm>
            <a:off x="553243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93</a:t>
            </a:r>
            <a:endParaRPr lang="en-US" sz="1800" i="0"/>
          </a:p>
        </p:txBody>
      </p:sp>
      <p:sp>
        <p:nvSpPr>
          <p:cNvPr id="44110" name="Rectangle 78"/>
          <p:cNvSpPr>
            <a:spLocks noChangeArrowheads="1"/>
          </p:cNvSpPr>
          <p:nvPr/>
        </p:nvSpPr>
        <p:spPr bwMode="auto">
          <a:xfrm>
            <a:off x="59055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94</a:t>
            </a:r>
            <a:endParaRPr lang="en-US" sz="1800" i="0"/>
          </a:p>
        </p:txBody>
      </p:sp>
      <p:sp>
        <p:nvSpPr>
          <p:cNvPr id="44111" name="Rectangle 79"/>
          <p:cNvSpPr>
            <a:spLocks noChangeArrowheads="1"/>
          </p:cNvSpPr>
          <p:nvPr/>
        </p:nvSpPr>
        <p:spPr bwMode="auto">
          <a:xfrm>
            <a:off x="627856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95</a:t>
            </a:r>
            <a:endParaRPr lang="en-US" sz="1800" i="0"/>
          </a:p>
        </p:txBody>
      </p:sp>
      <p:sp>
        <p:nvSpPr>
          <p:cNvPr id="44112" name="Rectangle 80"/>
          <p:cNvSpPr>
            <a:spLocks noChangeArrowheads="1"/>
          </p:cNvSpPr>
          <p:nvPr/>
        </p:nvSpPr>
        <p:spPr bwMode="auto">
          <a:xfrm>
            <a:off x="66516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96</a:t>
            </a:r>
            <a:endParaRPr lang="en-US" sz="1800" i="0"/>
          </a:p>
        </p:txBody>
      </p:sp>
      <p:sp>
        <p:nvSpPr>
          <p:cNvPr id="44113" name="Rectangle 81"/>
          <p:cNvSpPr>
            <a:spLocks noChangeArrowheads="1"/>
          </p:cNvSpPr>
          <p:nvPr/>
        </p:nvSpPr>
        <p:spPr bwMode="auto">
          <a:xfrm>
            <a:off x="70246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97</a:t>
            </a:r>
            <a:endParaRPr lang="en-US" sz="1800" i="0"/>
          </a:p>
        </p:txBody>
      </p:sp>
      <p:sp>
        <p:nvSpPr>
          <p:cNvPr id="44114" name="Rectangle 82"/>
          <p:cNvSpPr>
            <a:spLocks noChangeArrowheads="1"/>
          </p:cNvSpPr>
          <p:nvPr/>
        </p:nvSpPr>
        <p:spPr bwMode="auto">
          <a:xfrm>
            <a:off x="74168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98</a:t>
            </a:r>
            <a:endParaRPr lang="en-US" sz="1800" i="0"/>
          </a:p>
        </p:txBody>
      </p:sp>
      <p:sp>
        <p:nvSpPr>
          <p:cNvPr id="44115" name="Rectangle 83"/>
          <p:cNvSpPr>
            <a:spLocks noChangeArrowheads="1"/>
          </p:cNvSpPr>
          <p:nvPr/>
        </p:nvSpPr>
        <p:spPr bwMode="auto">
          <a:xfrm>
            <a:off x="778986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99</a:t>
            </a:r>
            <a:endParaRPr lang="en-US" sz="1800" i="0"/>
          </a:p>
        </p:txBody>
      </p:sp>
      <p:sp>
        <p:nvSpPr>
          <p:cNvPr id="44116" name="Rectangle 84"/>
          <p:cNvSpPr>
            <a:spLocks noChangeArrowheads="1"/>
          </p:cNvSpPr>
          <p:nvPr/>
        </p:nvSpPr>
        <p:spPr bwMode="auto">
          <a:xfrm>
            <a:off x="81629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00</a:t>
            </a:r>
            <a:endParaRPr lang="en-US" sz="1800" i="0"/>
          </a:p>
        </p:txBody>
      </p:sp>
      <p:sp>
        <p:nvSpPr>
          <p:cNvPr id="44117" name="Rectangle 85"/>
          <p:cNvSpPr>
            <a:spLocks noChangeArrowheads="1"/>
          </p:cNvSpPr>
          <p:nvPr/>
        </p:nvSpPr>
        <p:spPr bwMode="auto">
          <a:xfrm>
            <a:off x="4451350" y="5846763"/>
            <a:ext cx="414338" cy="228600"/>
          </a:xfrm>
          <a:prstGeom prst="rect">
            <a:avLst/>
          </a:prstGeom>
          <a:noFill/>
          <a:ln w="9525">
            <a:noFill/>
            <a:miter lim="800000"/>
            <a:headEnd/>
            <a:tailEnd/>
          </a:ln>
        </p:spPr>
        <p:txBody>
          <a:bodyPr wrap="none" lIns="0" tIns="0" rIns="0" bIns="0">
            <a:spAutoFit/>
          </a:bodyPr>
          <a:lstStyle/>
          <a:p>
            <a:r>
              <a:rPr lang="en-US" sz="1500" b="1" i="0">
                <a:solidFill>
                  <a:srgbClr val="000000"/>
                </a:solidFill>
                <a:latin typeface="Arial" pitchFamily="34" charset="0"/>
              </a:rPr>
              <a:t>Year</a:t>
            </a:r>
            <a:endParaRPr lang="en-US" sz="1800" i="0"/>
          </a:p>
        </p:txBody>
      </p:sp>
      <p:sp>
        <p:nvSpPr>
          <p:cNvPr id="44118" name="Rectangle 86"/>
          <p:cNvSpPr>
            <a:spLocks noChangeArrowheads="1"/>
          </p:cNvSpPr>
          <p:nvPr/>
        </p:nvSpPr>
        <p:spPr bwMode="auto">
          <a:xfrm rot="-5400000">
            <a:off x="-712787" y="3465513"/>
            <a:ext cx="2095500" cy="228600"/>
          </a:xfrm>
          <a:prstGeom prst="rect">
            <a:avLst/>
          </a:prstGeom>
          <a:noFill/>
          <a:ln w="9525">
            <a:noFill/>
            <a:miter lim="800000"/>
            <a:headEnd/>
            <a:tailEnd/>
          </a:ln>
        </p:spPr>
        <p:txBody>
          <a:bodyPr wrap="none" lIns="0" tIns="0" rIns="0" bIns="0">
            <a:spAutoFit/>
          </a:bodyPr>
          <a:lstStyle/>
          <a:p>
            <a:r>
              <a:rPr lang="en-US" sz="1500" b="1" i="0">
                <a:solidFill>
                  <a:srgbClr val="000000"/>
                </a:solidFill>
                <a:latin typeface="Arial" pitchFamily="34" charset="0"/>
              </a:rPr>
              <a:t>Number of Powertrains</a:t>
            </a:r>
            <a:endParaRPr lang="en-US" sz="1800" i="0"/>
          </a:p>
        </p:txBody>
      </p:sp>
      <p:sp>
        <p:nvSpPr>
          <p:cNvPr id="44119" name="Line 88"/>
          <p:cNvSpPr>
            <a:spLocks noChangeShapeType="1"/>
          </p:cNvSpPr>
          <p:nvPr/>
        </p:nvSpPr>
        <p:spPr bwMode="auto">
          <a:xfrm flipV="1">
            <a:off x="4895850" y="2647950"/>
            <a:ext cx="3581400" cy="1314450"/>
          </a:xfrm>
          <a:prstGeom prst="line">
            <a:avLst/>
          </a:prstGeom>
          <a:noFill/>
          <a:ln w="28575">
            <a:solidFill>
              <a:srgbClr val="FF3300"/>
            </a:solidFill>
            <a:round/>
            <a:headEnd/>
            <a:tailEnd/>
          </a:ln>
        </p:spPr>
        <p:txBody>
          <a:bodyPr wrap="none">
            <a:spAutoFit/>
          </a:bodyPr>
          <a:lstStyle/>
          <a:p>
            <a:endParaRPr lang="en-US"/>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mtClean="0"/>
              <a:t>Forecasting in Practice</a:t>
            </a:r>
          </a:p>
        </p:txBody>
      </p:sp>
      <p:sp>
        <p:nvSpPr>
          <p:cNvPr id="15363" name="Rectangle 3"/>
          <p:cNvSpPr>
            <a:spLocks noGrp="1" noChangeArrowheads="1"/>
          </p:cNvSpPr>
          <p:nvPr>
            <p:ph idx="1"/>
          </p:nvPr>
        </p:nvSpPr>
        <p:spPr>
          <a:xfrm>
            <a:off x="455613" y="1114425"/>
            <a:ext cx="8534400" cy="5286375"/>
          </a:xfrm>
        </p:spPr>
        <p:txBody>
          <a:bodyPr/>
          <a:lstStyle/>
          <a:p>
            <a:pPr marL="381000" indent="-381000" eaLnBrk="1" hangingPunct="1">
              <a:buFont typeface="Wingdings" pitchFamily="2" charset="2"/>
              <a:buNone/>
            </a:pPr>
            <a:r>
              <a:rPr lang="en-US" dirty="0" smtClean="0"/>
              <a:t>Principle: Forecasts should include uncertainty by time bucket.</a:t>
            </a:r>
          </a:p>
          <a:p>
            <a:pPr marL="381000" indent="-381000" eaLnBrk="1" hangingPunct="1">
              <a:buFont typeface="Wingdings" pitchFamily="2" charset="2"/>
              <a:buNone/>
            </a:pPr>
            <a:endParaRPr lang="en-US" dirty="0" smtClean="0"/>
          </a:p>
          <a:p>
            <a:pPr marL="381000" indent="-381000" eaLnBrk="1" hangingPunct="1">
              <a:buFont typeface="Wingdings" pitchFamily="2" charset="2"/>
              <a:buNone/>
            </a:pPr>
            <a:r>
              <a:rPr lang="en-US" dirty="0" smtClean="0"/>
              <a:t>Challenges in practice:</a:t>
            </a:r>
          </a:p>
          <a:p>
            <a:pPr marL="381000" indent="-381000" eaLnBrk="1" hangingPunct="1">
              <a:buFont typeface="Wingdings" pitchFamily="2" charset="2"/>
              <a:buAutoNum type="arabicPeriod"/>
            </a:pPr>
            <a:r>
              <a:rPr lang="en-US" dirty="0" smtClean="0"/>
              <a:t>Many companies use only point forecasts</a:t>
            </a:r>
          </a:p>
          <a:p>
            <a:pPr marL="381000" indent="-381000" eaLnBrk="1" hangingPunct="1">
              <a:buFont typeface="Wingdings" pitchFamily="2" charset="2"/>
              <a:buAutoNum type="arabicPeriod"/>
            </a:pPr>
            <a:r>
              <a:rPr lang="en-US" dirty="0" smtClean="0"/>
              <a:t>Forecasts require cross-functional input and agreement</a:t>
            </a:r>
          </a:p>
          <a:p>
            <a:pPr marL="381000" indent="-381000" eaLnBrk="1" hangingPunct="1">
              <a:buFont typeface="Wingdings" pitchFamily="2" charset="2"/>
              <a:buAutoNum type="arabicPeriod"/>
            </a:pPr>
            <a:r>
              <a:rPr lang="en-US" dirty="0" smtClean="0"/>
              <a:t>Most important: forecasts often serve other means:</a:t>
            </a:r>
          </a:p>
          <a:p>
            <a:pPr marL="800100" lvl="1" indent="-342900" eaLnBrk="1" hangingPunct="1">
              <a:buFont typeface="Wingdings" pitchFamily="2" charset="2"/>
              <a:buChar char="§"/>
            </a:pPr>
            <a:r>
              <a:rPr lang="en-US" dirty="0" smtClean="0"/>
              <a:t>Goal setting, often connected to incentive systems</a:t>
            </a:r>
          </a:p>
          <a:p>
            <a:pPr marL="800100" lvl="1" indent="-342900" eaLnBrk="1" hangingPunct="1">
              <a:buFont typeface="Wingdings" pitchFamily="2" charset="2"/>
              <a:buChar char="§"/>
            </a:pPr>
            <a:r>
              <a:rPr lang="en-US" dirty="0" smtClean="0"/>
              <a:t>Budgeting and financial reporting</a:t>
            </a:r>
          </a:p>
          <a:p>
            <a:pPr marL="381000" indent="-381000" eaLnBrk="1" hangingPunct="1">
              <a:buFont typeface="Wingdings" pitchFamily="2" charset="2"/>
              <a:buNone/>
            </a:pPr>
            <a:endParaRPr lang="en-US" dirty="0" smtClean="0"/>
          </a:p>
        </p:txBody>
      </p:sp>
    </p:spTree>
    <p:custDataLst>
      <p:tags r:id="rId1"/>
    </p:custData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dirty="0" smtClean="0"/>
              <a:t>Summary Guidelines</a:t>
            </a:r>
          </a:p>
        </p:txBody>
      </p:sp>
      <p:sp>
        <p:nvSpPr>
          <p:cNvPr id="46083" name="Rectangle 3"/>
          <p:cNvSpPr>
            <a:spLocks noGrp="1" noChangeArrowheads="1"/>
          </p:cNvSpPr>
          <p:nvPr>
            <p:ph type="body" idx="1"/>
          </p:nvPr>
        </p:nvSpPr>
        <p:spPr/>
        <p:txBody>
          <a:bodyPr/>
          <a:lstStyle/>
          <a:p>
            <a:pPr eaLnBrk="1" hangingPunct="1"/>
            <a:r>
              <a:rPr lang="en-US" smtClean="0"/>
              <a:t>Know your operations cost structure &amp; Get to know your competitors!</a:t>
            </a:r>
          </a:p>
          <a:p>
            <a:pPr lvl="1" eaLnBrk="1" hangingPunct="1"/>
            <a:r>
              <a:rPr lang="en-US" smtClean="0"/>
              <a:t>Estimate your trade-off curve and theirs</a:t>
            </a:r>
          </a:p>
          <a:p>
            <a:pPr lvl="1" eaLnBrk="1" hangingPunct="1"/>
            <a:r>
              <a:rPr lang="en-US" smtClean="0"/>
              <a:t>Models help; sometimes must use rough estimates</a:t>
            </a:r>
          </a:p>
          <a:p>
            <a:pPr eaLnBrk="1" hangingPunct="1"/>
            <a:endParaRPr lang="en-US" smtClean="0"/>
          </a:p>
          <a:p>
            <a:pPr eaLnBrk="1" hangingPunct="1"/>
            <a:r>
              <a:rPr lang="en-US" smtClean="0"/>
              <a:t>Don’t use cost numbers at face value.  Rather, adjust for strategic positioning and volume (utilization) differences to arrive at the cost advantage due to operational efficiency, which is the meaningful “net cost advantage” number.</a:t>
            </a:r>
          </a:p>
          <a:p>
            <a:pPr eaLnBrk="1" hangingPunct="1"/>
            <a:endParaRPr lang="en-US" smtClean="0"/>
          </a:p>
          <a:p>
            <a:pPr eaLnBrk="1" hangingPunct="1"/>
            <a:r>
              <a:rPr lang="en-US" smtClean="0"/>
              <a:t>Base your OE improvements on:</a:t>
            </a:r>
          </a:p>
          <a:p>
            <a:pPr lvl="1" eaLnBrk="1" hangingPunct="1"/>
            <a:r>
              <a:rPr lang="en-US" smtClean="0"/>
              <a:t>your competitive knowledge</a:t>
            </a:r>
          </a:p>
          <a:p>
            <a:pPr lvl="1" eaLnBrk="1" hangingPunct="1"/>
            <a:r>
              <a:rPr lang="en-US" smtClean="0"/>
              <a:t>and use the concept of focus &amp; good operations management</a:t>
            </a:r>
          </a:p>
          <a:p>
            <a:pPr eaLnBrk="1" hangingPunct="1"/>
            <a:endParaRPr lang="en-US" smtClean="0"/>
          </a:p>
          <a:p>
            <a:pPr eaLnBrk="1" hangingPunct="1"/>
            <a:r>
              <a:rPr lang="en-US" smtClean="0"/>
              <a:t>Be mindful of productivity measurements because they do not adjust for strategy differences and bring with them a focus on cost only.</a:t>
            </a:r>
          </a:p>
          <a:p>
            <a:pPr eaLnBrk="1" hangingPunct="1"/>
            <a:endParaRPr lang="en-US" smtClean="0"/>
          </a:p>
        </p:txBody>
      </p:sp>
    </p:spTree>
    <p:extLst>
      <p:ext uri="{BB962C8B-B14F-4D97-AF65-F5344CB8AC3E}">
        <p14:creationId xmlns:p14="http://schemas.microsoft.com/office/powerpoint/2010/main" val="369580970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 </a:t>
            </a:r>
            <a:r>
              <a:rPr lang="en-US" sz="3600" dirty="0" smtClean="0">
                <a:solidFill>
                  <a:schemeClr val="bg1"/>
                </a:solidFill>
                <a:latin typeface="Garamond" pitchFamily="18" charset="0"/>
              </a:rPr>
              <a:t>(4)</a:t>
            </a:r>
            <a:endParaRPr lang="en-US" sz="3600" dirty="0">
              <a:solidFill>
                <a:schemeClr val="bg1"/>
              </a:solidFill>
              <a:latin typeface="Garamond" pitchFamily="18" charset="0"/>
            </a:endParaRPr>
          </a:p>
          <a:p>
            <a:pPr algn="ctr" eaLnBrk="0" hangingPunct="0">
              <a:spcBef>
                <a:spcPct val="50000"/>
              </a:spcBef>
            </a:pPr>
            <a:r>
              <a:rPr lang="en-US" sz="3600" dirty="0" smtClean="0">
                <a:solidFill>
                  <a:srgbClr val="FF3300"/>
                </a:solidFill>
                <a:latin typeface="Garamond" pitchFamily="18" charset="0"/>
              </a:rPr>
              <a:t>Strategic Capacity </a:t>
            </a:r>
            <a:r>
              <a:rPr lang="en-US" sz="3600" dirty="0">
                <a:solidFill>
                  <a:srgbClr val="FF3300"/>
                </a:solidFill>
                <a:latin typeface="Garamond" pitchFamily="18" charset="0"/>
              </a:rPr>
              <a:t>Sizing and Investment</a:t>
            </a:r>
          </a:p>
        </p:txBody>
      </p:sp>
      <p:sp>
        <p:nvSpPr>
          <p:cNvPr id="317447" name="Rectangle 7"/>
          <p:cNvSpPr>
            <a:spLocks noGrp="1" noChangeArrowheads="1"/>
          </p:cNvSpPr>
          <p:nvPr>
            <p:ph idx="1"/>
          </p:nvPr>
        </p:nvSpPr>
        <p:spPr>
          <a:xfrm>
            <a:off x="457200" y="2339975"/>
            <a:ext cx="8261350" cy="4137025"/>
          </a:xfrm>
        </p:spPr>
        <p:txBody>
          <a:bodyPr/>
          <a:lstStyle/>
          <a:p>
            <a:pPr eaLnBrk="1" hangingPunct="1">
              <a:buClr>
                <a:srgbClr val="FF3300"/>
              </a:buClr>
              <a:defRPr/>
            </a:pPr>
            <a:r>
              <a:rPr lang="en-US" dirty="0" smtClean="0">
                <a:solidFill>
                  <a:schemeClr val="bg1"/>
                </a:solidFill>
              </a:rPr>
              <a:t>The concept of a capacity strategy</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Capacity strategy models: key elements to capture</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Incorporating risk</a:t>
            </a: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a:p>
            <a:pPr lvl="2" eaLnBrk="1" hangingPunct="1">
              <a:buClr>
                <a:srgbClr val="FF3300"/>
              </a:buClr>
              <a:buFont typeface="Wingdings" pitchFamily="2" charset="2"/>
              <a:buNone/>
              <a:defRPr/>
            </a:pPr>
            <a:endParaRPr lang="en-US" dirty="0" smtClean="0">
              <a:solidFill>
                <a:schemeClr val="bg1"/>
              </a:solidFill>
            </a:endParaRPr>
          </a:p>
        </p:txBody>
      </p:sp>
    </p:spTree>
    <p:custDataLst>
      <p:tags r:id="rId1"/>
    </p:custData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1212515206"/>
              </p:ext>
            </p:extLst>
          </p:nvPr>
        </p:nvGraphicFramePr>
        <p:xfrm>
          <a:off x="4683962" y="2843700"/>
          <a:ext cx="4363031"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27" name="Rectangle 26"/>
          <p:cNvSpPr/>
          <p:nvPr/>
        </p:nvSpPr>
        <p:spPr>
          <a:xfrm>
            <a:off x="755472" y="1426561"/>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8" name="Rectangle 27"/>
          <p:cNvSpPr/>
          <p:nvPr/>
        </p:nvSpPr>
        <p:spPr>
          <a:xfrm>
            <a:off x="5070389" y="1354701"/>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9" name="Rectangle 28"/>
          <p:cNvSpPr/>
          <p:nvPr/>
        </p:nvSpPr>
        <p:spPr>
          <a:xfrm>
            <a:off x="7433739" y="1372588"/>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0" name="Rectangle 29"/>
          <p:cNvSpPr/>
          <p:nvPr/>
        </p:nvSpPr>
        <p:spPr>
          <a:xfrm>
            <a:off x="2817360" y="1360051"/>
            <a:ext cx="1001604" cy="877711"/>
          </a:xfrm>
          <a:prstGeom prst="rect">
            <a:avLst/>
          </a:prstGeom>
          <a:noFill/>
        </p:spPr>
        <p:txBody>
          <a:bodyPr vert="wordArtVert"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V</a:t>
            </a:r>
            <a:r>
              <a:rPr lang="en-US" dirty="0" smtClean="0">
                <a:solidFill>
                  <a:srgbClr val="FFFFFF"/>
                </a:solidFill>
                <a:latin typeface="Arial" pitchFamily="34" charset="0"/>
                <a:ea typeface="ＭＳ Ｐゴシック" charset="0"/>
                <a:cs typeface="Arial" pitchFamily="34" charset="0"/>
              </a:rPr>
              <a:t>alue</a:t>
            </a:r>
            <a:endParaRPr lang="en-US" dirty="0">
              <a:solidFill>
                <a:srgbClr val="FFFFFF"/>
              </a:solidFill>
              <a:latin typeface="Arial" pitchFamily="34" charset="0"/>
              <a:ea typeface="ＭＳ Ｐゴシック" charset="0"/>
              <a:cs typeface="Arial" pitchFamily="34" charset="0"/>
            </a:endParaRPr>
          </a:p>
        </p:txBody>
      </p:sp>
      <p:sp>
        <p:nvSpPr>
          <p:cNvPr id="32" name="TextBox 31"/>
          <p:cNvSpPr txBox="1"/>
          <p:nvPr/>
        </p:nvSpPr>
        <p:spPr>
          <a:xfrm>
            <a:off x="2540000" y="3005667"/>
            <a:ext cx="1775696"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C</a:t>
            </a:r>
            <a:r>
              <a:rPr lang="en-US" dirty="0" smtClean="0">
                <a:solidFill>
                  <a:srgbClr val="FFFFFF"/>
                </a:solidFill>
                <a:latin typeface="Arial" pitchFamily="34" charset="0"/>
                <a:ea typeface="ＭＳ Ｐゴシック" charset="0"/>
                <a:cs typeface="Arial" pitchFamily="34" charset="0"/>
              </a:rPr>
              <a:t>apabilities</a:t>
            </a:r>
            <a:endParaRPr lang="en-US" dirty="0">
              <a:solidFill>
                <a:srgbClr val="FFFFFF"/>
              </a:solidFill>
              <a:latin typeface="Arial" pitchFamily="34" charset="0"/>
              <a:ea typeface="ＭＳ Ｐゴシック" charset="0"/>
              <a:cs typeface="Arial" pitchFamily="34" charset="0"/>
            </a:endParaRP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P</a:t>
            </a:r>
            <a:r>
              <a:rPr lang="en-US" dirty="0" smtClean="0">
                <a:solidFill>
                  <a:srgbClr val="FFFFFF"/>
                </a:solidFill>
                <a:latin typeface="Arial" pitchFamily="34" charset="0"/>
                <a:ea typeface="ＭＳ Ｐゴシック" charset="0"/>
                <a:cs typeface="Arial" pitchFamily="34" charset="0"/>
              </a:rPr>
              <a:t>rocesses</a:t>
            </a:r>
            <a:endParaRPr lang="en-US" dirty="0">
              <a:solidFill>
                <a:srgbClr val="FFFFFF"/>
              </a:solidFill>
              <a:latin typeface="Arial" pitchFamily="34" charset="0"/>
              <a:ea typeface="ＭＳ Ｐゴシック" charset="0"/>
              <a:cs typeface="Arial" pitchFamily="34" charset="0"/>
            </a:endParaRPr>
          </a:p>
        </p:txBody>
      </p:sp>
    </p:spTree>
    <p:extLst>
      <p:ext uri="{BB962C8B-B14F-4D97-AF65-F5344CB8AC3E}">
        <p14:creationId xmlns:p14="http://schemas.microsoft.com/office/powerpoint/2010/main" val="24661830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Some recent capacity announcements</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609600" y="1828800"/>
            <a:ext cx="4305300" cy="762000"/>
          </a:xfrm>
          <a:prstGeom prst="rect">
            <a:avLst/>
          </a:prstGeom>
          <a:noFill/>
          <a:ln w="9525">
            <a:noFill/>
            <a:miter lim="800000"/>
            <a:headEnd/>
            <a:tailEnd/>
          </a:ln>
        </p:spPr>
      </p:pic>
      <p:pic>
        <p:nvPicPr>
          <p:cNvPr id="1031" name="Picture 7"/>
          <p:cNvPicPr>
            <a:picLocks noChangeAspect="1" noChangeArrowheads="1"/>
          </p:cNvPicPr>
          <p:nvPr/>
        </p:nvPicPr>
        <p:blipFill>
          <a:blip r:embed="rId3" cstate="print"/>
          <a:srcRect/>
          <a:stretch>
            <a:fillRect/>
          </a:stretch>
        </p:blipFill>
        <p:spPr bwMode="auto">
          <a:xfrm>
            <a:off x="990600" y="5141071"/>
            <a:ext cx="2243137" cy="1300259"/>
          </a:xfrm>
          <a:prstGeom prst="rect">
            <a:avLst/>
          </a:prstGeom>
          <a:noFill/>
          <a:ln w="9525">
            <a:noFill/>
            <a:miter lim="800000"/>
            <a:headEnd/>
            <a:tailEnd/>
          </a:ln>
        </p:spPr>
      </p:pic>
      <p:pic>
        <p:nvPicPr>
          <p:cNvPr id="1032" name="Picture 8"/>
          <p:cNvPicPr>
            <a:picLocks noChangeAspect="1" noChangeArrowheads="1"/>
          </p:cNvPicPr>
          <p:nvPr/>
        </p:nvPicPr>
        <p:blipFill>
          <a:blip r:embed="rId4" cstate="print"/>
          <a:srcRect/>
          <a:stretch>
            <a:fillRect/>
          </a:stretch>
        </p:blipFill>
        <p:spPr bwMode="auto">
          <a:xfrm>
            <a:off x="762000" y="3517049"/>
            <a:ext cx="3700462" cy="890702"/>
          </a:xfrm>
          <a:prstGeom prst="rect">
            <a:avLst/>
          </a:prstGeom>
          <a:noFill/>
          <a:ln w="9525">
            <a:noFill/>
            <a:miter lim="800000"/>
            <a:headEnd/>
            <a:tailEnd/>
          </a:ln>
        </p:spPr>
      </p:pic>
      <p:sp>
        <p:nvSpPr>
          <p:cNvPr id="12" name="Rectangle 11"/>
          <p:cNvSpPr/>
          <p:nvPr/>
        </p:nvSpPr>
        <p:spPr>
          <a:xfrm>
            <a:off x="5105400" y="3500735"/>
            <a:ext cx="3276600" cy="1015663"/>
          </a:xfrm>
          <a:prstGeom prst="rect">
            <a:avLst/>
          </a:prstGeom>
        </p:spPr>
        <p:txBody>
          <a:bodyPr wrap="square">
            <a:spAutoFit/>
          </a:bodyPr>
          <a:lstStyle/>
          <a:p>
            <a:pPr algn="ctr"/>
            <a:r>
              <a:rPr lang="en-US" sz="2000" dirty="0" smtClean="0">
                <a:latin typeface="Optima"/>
                <a:cs typeface="Optima"/>
              </a:rPr>
              <a:t>New vaccine factory in Brazil</a:t>
            </a:r>
          </a:p>
          <a:p>
            <a:pPr algn="ctr"/>
            <a:r>
              <a:rPr lang="en-US" sz="2000" dirty="0" smtClean="0">
                <a:latin typeface="Optima"/>
                <a:cs typeface="Optima"/>
              </a:rPr>
              <a:t>Cost = $300-$500M</a:t>
            </a:r>
            <a:endParaRPr lang="en-US" sz="2000" dirty="0">
              <a:latin typeface="Optima"/>
              <a:cs typeface="Optima"/>
            </a:endParaRPr>
          </a:p>
        </p:txBody>
      </p:sp>
      <p:sp>
        <p:nvSpPr>
          <p:cNvPr id="13" name="Rectangle 12"/>
          <p:cNvSpPr/>
          <p:nvPr/>
        </p:nvSpPr>
        <p:spPr>
          <a:xfrm>
            <a:off x="5029200" y="1450867"/>
            <a:ext cx="3429000" cy="1323439"/>
          </a:xfrm>
          <a:prstGeom prst="rect">
            <a:avLst/>
          </a:prstGeom>
        </p:spPr>
        <p:txBody>
          <a:bodyPr wrap="square">
            <a:spAutoFit/>
          </a:bodyPr>
          <a:lstStyle/>
          <a:p>
            <a:pPr algn="ctr"/>
            <a:r>
              <a:rPr lang="en-US" sz="2000" dirty="0" smtClean="0">
                <a:latin typeface="Optima"/>
                <a:cs typeface="Optima"/>
              </a:rPr>
              <a:t>New fabrication plant in Germany and expanding capacity in USA</a:t>
            </a:r>
          </a:p>
          <a:p>
            <a:pPr algn="ctr"/>
            <a:r>
              <a:rPr lang="en-US" sz="2000" dirty="0" smtClean="0">
                <a:latin typeface="Optima"/>
                <a:cs typeface="Optima"/>
              </a:rPr>
              <a:t>Cost = $3 billion</a:t>
            </a:r>
            <a:endParaRPr lang="en-US" sz="2000" dirty="0">
              <a:latin typeface="Optima"/>
              <a:cs typeface="Optima"/>
            </a:endParaRPr>
          </a:p>
        </p:txBody>
      </p:sp>
      <p:sp>
        <p:nvSpPr>
          <p:cNvPr id="14" name="Rectangle 13"/>
          <p:cNvSpPr/>
          <p:nvPr/>
        </p:nvSpPr>
        <p:spPr>
          <a:xfrm>
            <a:off x="3916022" y="5191036"/>
            <a:ext cx="4389778" cy="1015663"/>
          </a:xfrm>
          <a:prstGeom prst="rect">
            <a:avLst/>
          </a:prstGeom>
        </p:spPr>
        <p:txBody>
          <a:bodyPr wrap="square">
            <a:spAutoFit/>
          </a:bodyPr>
          <a:lstStyle/>
          <a:p>
            <a:pPr algn="ctr"/>
            <a:r>
              <a:rPr lang="en-US" sz="2000" dirty="0" smtClean="0">
                <a:latin typeface="Optima"/>
                <a:cs typeface="Optima"/>
              </a:rPr>
              <a:t>Modernize transmission plant in Indiana</a:t>
            </a:r>
          </a:p>
          <a:p>
            <a:pPr algn="ctr"/>
            <a:r>
              <a:rPr lang="en-US" sz="2000" dirty="0" smtClean="0">
                <a:latin typeface="Optima"/>
                <a:cs typeface="Optima"/>
              </a:rPr>
              <a:t>Cost = $1.1 billion</a:t>
            </a:r>
            <a:endParaRPr lang="en-US" sz="2000" dirty="0">
              <a:latin typeface="Optima"/>
              <a:cs typeface="Optima"/>
            </a:endParaRPr>
          </a:p>
        </p:txBody>
      </p:sp>
      <p:sp>
        <p:nvSpPr>
          <p:cNvPr id="15" name="Rounded Rectangle 14"/>
          <p:cNvSpPr/>
          <p:nvPr/>
        </p:nvSpPr>
        <p:spPr>
          <a:xfrm>
            <a:off x="609600" y="1447800"/>
            <a:ext cx="8001000" cy="1524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16" name="Rounded Rectangle 15"/>
          <p:cNvSpPr/>
          <p:nvPr/>
        </p:nvSpPr>
        <p:spPr>
          <a:xfrm>
            <a:off x="609600" y="3200400"/>
            <a:ext cx="8001000" cy="1524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17" name="Rounded Rectangle 16"/>
          <p:cNvSpPr/>
          <p:nvPr/>
        </p:nvSpPr>
        <p:spPr>
          <a:xfrm>
            <a:off x="609600" y="5029200"/>
            <a:ext cx="8001000" cy="1524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Tree>
    <p:extLst>
      <p:ext uri="{BB962C8B-B14F-4D97-AF65-F5344CB8AC3E}">
        <p14:creationId xmlns:p14="http://schemas.microsoft.com/office/powerpoint/2010/main" val="3749999739"/>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Capacity Planning Hierarchy</a:t>
            </a:r>
            <a:endParaRPr lang="en-US" dirty="0"/>
          </a:p>
        </p:txBody>
      </p:sp>
      <p:sp>
        <p:nvSpPr>
          <p:cNvPr id="11" name="Rounded Rectangle 10"/>
          <p:cNvSpPr/>
          <p:nvPr/>
        </p:nvSpPr>
        <p:spPr>
          <a:xfrm>
            <a:off x="3866833" y="1535592"/>
            <a:ext cx="2296331" cy="9143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Tactical</a:t>
            </a:r>
          </a:p>
          <a:p>
            <a:pPr algn="ctr"/>
            <a:r>
              <a:rPr lang="en-US" sz="1800" dirty="0" smtClean="0">
                <a:latin typeface="Optima"/>
                <a:cs typeface="Optima"/>
              </a:rPr>
              <a:t>Capacity Planning</a:t>
            </a:r>
            <a:endParaRPr lang="en-US" sz="1800" dirty="0">
              <a:latin typeface="Optima"/>
              <a:cs typeface="Optima"/>
            </a:endParaRPr>
          </a:p>
        </p:txBody>
      </p:sp>
      <p:sp>
        <p:nvSpPr>
          <p:cNvPr id="9" name="Rounded Rectangle 8"/>
          <p:cNvSpPr/>
          <p:nvPr/>
        </p:nvSpPr>
        <p:spPr>
          <a:xfrm>
            <a:off x="6340713" y="1494263"/>
            <a:ext cx="2592154" cy="9143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Strategic</a:t>
            </a:r>
          </a:p>
          <a:p>
            <a:pPr algn="ctr"/>
            <a:r>
              <a:rPr lang="en-US" sz="1800" dirty="0" smtClean="0">
                <a:latin typeface="Optima"/>
                <a:cs typeface="Optima"/>
              </a:rPr>
              <a:t>Capacity Planning</a:t>
            </a:r>
            <a:endParaRPr lang="en-US" sz="1800" dirty="0">
              <a:latin typeface="Optima"/>
              <a:cs typeface="Optima"/>
            </a:endParaRPr>
          </a:p>
        </p:txBody>
      </p:sp>
      <p:sp>
        <p:nvSpPr>
          <p:cNvPr id="14" name="Rounded Rectangle 13"/>
          <p:cNvSpPr/>
          <p:nvPr/>
        </p:nvSpPr>
        <p:spPr>
          <a:xfrm>
            <a:off x="1609245" y="1533008"/>
            <a:ext cx="2147518" cy="9143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Executional</a:t>
            </a:r>
          </a:p>
          <a:p>
            <a:pPr algn="ctr"/>
            <a:r>
              <a:rPr lang="en-US" sz="1800" dirty="0" smtClean="0">
                <a:latin typeface="Optima"/>
                <a:cs typeface="Optima"/>
              </a:rPr>
              <a:t>Capacity Planning</a:t>
            </a:r>
            <a:endParaRPr lang="en-US" sz="1800" dirty="0">
              <a:latin typeface="Optima"/>
              <a:cs typeface="Optima"/>
            </a:endParaRPr>
          </a:p>
        </p:txBody>
      </p:sp>
      <p:sp>
        <p:nvSpPr>
          <p:cNvPr id="15" name="Rounded Rectangle 14"/>
          <p:cNvSpPr/>
          <p:nvPr/>
        </p:nvSpPr>
        <p:spPr>
          <a:xfrm>
            <a:off x="156308" y="2553311"/>
            <a:ext cx="1349613" cy="8627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Time Horizon</a:t>
            </a:r>
            <a:endParaRPr lang="en-US" sz="1800" dirty="0">
              <a:latin typeface="Optima"/>
              <a:cs typeface="Optima"/>
            </a:endParaRPr>
          </a:p>
        </p:txBody>
      </p:sp>
      <p:sp>
        <p:nvSpPr>
          <p:cNvPr id="16" name="Rounded Rectangle 15"/>
          <p:cNvSpPr/>
          <p:nvPr/>
        </p:nvSpPr>
        <p:spPr>
          <a:xfrm>
            <a:off x="156308" y="3558118"/>
            <a:ext cx="1349613" cy="8627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Planning Buckets</a:t>
            </a:r>
            <a:endParaRPr lang="en-US" sz="1800" dirty="0">
              <a:latin typeface="Optima"/>
              <a:cs typeface="Optima"/>
            </a:endParaRPr>
          </a:p>
        </p:txBody>
      </p:sp>
      <p:sp>
        <p:nvSpPr>
          <p:cNvPr id="17" name="Rounded Rectangle 16"/>
          <p:cNvSpPr/>
          <p:nvPr/>
        </p:nvSpPr>
        <p:spPr>
          <a:xfrm>
            <a:off x="195386" y="4555182"/>
            <a:ext cx="1310536" cy="197602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Decisions</a:t>
            </a:r>
            <a:endParaRPr lang="en-US" sz="1800" dirty="0">
              <a:latin typeface="Optima"/>
              <a:cs typeface="Optima"/>
            </a:endParaRPr>
          </a:p>
        </p:txBody>
      </p:sp>
      <p:sp>
        <p:nvSpPr>
          <p:cNvPr id="18" name="Rounded Rectangle 17"/>
          <p:cNvSpPr/>
          <p:nvPr/>
        </p:nvSpPr>
        <p:spPr>
          <a:xfrm>
            <a:off x="1609245" y="2553311"/>
            <a:ext cx="2162012"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0-30 days</a:t>
            </a:r>
            <a:endParaRPr lang="en-US" sz="1800" dirty="0">
              <a:solidFill>
                <a:schemeClr val="tx1"/>
              </a:solidFill>
              <a:latin typeface="Optima"/>
              <a:cs typeface="Optima"/>
            </a:endParaRPr>
          </a:p>
        </p:txBody>
      </p:sp>
      <p:sp>
        <p:nvSpPr>
          <p:cNvPr id="19" name="Rounded Rectangle 18"/>
          <p:cNvSpPr/>
          <p:nvPr/>
        </p:nvSpPr>
        <p:spPr>
          <a:xfrm>
            <a:off x="3866833" y="2553311"/>
            <a:ext cx="2311829"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1-18 months</a:t>
            </a:r>
            <a:endParaRPr lang="en-US" sz="1800" dirty="0">
              <a:solidFill>
                <a:schemeClr val="tx1"/>
              </a:solidFill>
              <a:latin typeface="Optima"/>
              <a:cs typeface="Optima"/>
            </a:endParaRPr>
          </a:p>
        </p:txBody>
      </p:sp>
      <p:sp>
        <p:nvSpPr>
          <p:cNvPr id="20" name="Rounded Rectangle 19"/>
          <p:cNvSpPr/>
          <p:nvPr/>
        </p:nvSpPr>
        <p:spPr>
          <a:xfrm>
            <a:off x="6331966" y="2553311"/>
            <a:ext cx="2609648"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1-5+ years</a:t>
            </a:r>
            <a:endParaRPr lang="en-US" sz="1800" dirty="0">
              <a:solidFill>
                <a:schemeClr val="tx1"/>
              </a:solidFill>
              <a:latin typeface="Optima"/>
              <a:cs typeface="Optima"/>
            </a:endParaRPr>
          </a:p>
        </p:txBody>
      </p:sp>
      <p:sp>
        <p:nvSpPr>
          <p:cNvPr id="21" name="Rounded Rectangle 20"/>
          <p:cNvSpPr/>
          <p:nvPr/>
        </p:nvSpPr>
        <p:spPr>
          <a:xfrm>
            <a:off x="1609245" y="3558118"/>
            <a:ext cx="2162012"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Hours or days</a:t>
            </a:r>
            <a:endParaRPr lang="en-US" sz="1800" dirty="0">
              <a:solidFill>
                <a:schemeClr val="tx1"/>
              </a:solidFill>
              <a:latin typeface="Optima"/>
              <a:cs typeface="Optima"/>
            </a:endParaRPr>
          </a:p>
        </p:txBody>
      </p:sp>
      <p:sp>
        <p:nvSpPr>
          <p:cNvPr id="22" name="Rounded Rectangle 21"/>
          <p:cNvSpPr/>
          <p:nvPr/>
        </p:nvSpPr>
        <p:spPr>
          <a:xfrm>
            <a:off x="3866833" y="3558118"/>
            <a:ext cx="2311829"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Weeks or months</a:t>
            </a:r>
            <a:endParaRPr lang="en-US" sz="1800" dirty="0">
              <a:solidFill>
                <a:schemeClr val="tx1"/>
              </a:solidFill>
              <a:latin typeface="Optima"/>
              <a:cs typeface="Optima"/>
            </a:endParaRPr>
          </a:p>
        </p:txBody>
      </p:sp>
      <p:sp>
        <p:nvSpPr>
          <p:cNvPr id="23" name="Rounded Rectangle 22"/>
          <p:cNvSpPr/>
          <p:nvPr/>
        </p:nvSpPr>
        <p:spPr>
          <a:xfrm>
            <a:off x="6331966" y="3558118"/>
            <a:ext cx="2609648"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Quarters or years</a:t>
            </a:r>
            <a:endParaRPr lang="en-US" sz="1800" dirty="0">
              <a:solidFill>
                <a:schemeClr val="tx1"/>
              </a:solidFill>
              <a:latin typeface="Optima"/>
              <a:cs typeface="Optima"/>
            </a:endParaRPr>
          </a:p>
        </p:txBody>
      </p:sp>
      <p:sp>
        <p:nvSpPr>
          <p:cNvPr id="24" name="Rounded Rectangle 23"/>
          <p:cNvSpPr/>
          <p:nvPr/>
        </p:nvSpPr>
        <p:spPr>
          <a:xfrm>
            <a:off x="1609245" y="4555182"/>
            <a:ext cx="2162012" cy="19760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Schedule for existing resources</a:t>
            </a:r>
            <a:endParaRPr lang="en-US" sz="1800" dirty="0">
              <a:solidFill>
                <a:schemeClr val="tx1"/>
              </a:solidFill>
              <a:latin typeface="Optima"/>
              <a:cs typeface="Optima"/>
            </a:endParaRPr>
          </a:p>
        </p:txBody>
      </p:sp>
      <p:sp>
        <p:nvSpPr>
          <p:cNvPr id="25" name="Rounded Rectangle 24"/>
          <p:cNvSpPr/>
          <p:nvPr/>
        </p:nvSpPr>
        <p:spPr>
          <a:xfrm>
            <a:off x="3866833" y="4555182"/>
            <a:ext cx="2311829" cy="19760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Optimal allocation of existing capacity</a:t>
            </a:r>
          </a:p>
          <a:p>
            <a:pPr algn="ctr"/>
            <a:endParaRPr lang="en-US" sz="1800" dirty="0" smtClean="0">
              <a:solidFill>
                <a:schemeClr val="tx1"/>
              </a:solidFill>
              <a:latin typeface="Optima"/>
              <a:cs typeface="Optima"/>
            </a:endParaRPr>
          </a:p>
          <a:p>
            <a:pPr algn="ctr"/>
            <a:r>
              <a:rPr lang="en-US" sz="1800" dirty="0" smtClean="0">
                <a:solidFill>
                  <a:schemeClr val="tx1"/>
                </a:solidFill>
                <a:latin typeface="Optima"/>
                <a:cs typeface="Optima"/>
              </a:rPr>
              <a:t>Capacity levels of easy-to-flex resources</a:t>
            </a:r>
            <a:endParaRPr lang="en-US" sz="1800" dirty="0">
              <a:solidFill>
                <a:schemeClr val="tx1"/>
              </a:solidFill>
              <a:latin typeface="Optima"/>
              <a:cs typeface="Optima"/>
            </a:endParaRPr>
          </a:p>
        </p:txBody>
      </p:sp>
      <p:sp>
        <p:nvSpPr>
          <p:cNvPr id="26" name="Rounded Rectangle 25"/>
          <p:cNvSpPr/>
          <p:nvPr/>
        </p:nvSpPr>
        <p:spPr>
          <a:xfrm>
            <a:off x="6331966" y="4555182"/>
            <a:ext cx="2609648" cy="19760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Capacity expansion (contraction) of hard-to-flex resources</a:t>
            </a:r>
          </a:p>
          <a:p>
            <a:pPr algn="ctr"/>
            <a:endParaRPr lang="en-US" sz="1800" dirty="0" smtClean="0">
              <a:solidFill>
                <a:schemeClr val="tx1"/>
              </a:solidFill>
              <a:latin typeface="Optima"/>
              <a:cs typeface="Optima"/>
            </a:endParaRPr>
          </a:p>
          <a:p>
            <a:pPr algn="ctr"/>
            <a:r>
              <a:rPr lang="en-US" sz="1800" dirty="0" smtClean="0">
                <a:solidFill>
                  <a:schemeClr val="tx1"/>
                </a:solidFill>
                <a:latin typeface="Optima"/>
                <a:cs typeface="Optima"/>
              </a:rPr>
              <a:t>Capacity technology</a:t>
            </a:r>
          </a:p>
          <a:p>
            <a:pPr algn="ctr"/>
            <a:endParaRPr lang="en-US" sz="1800" dirty="0" smtClean="0">
              <a:solidFill>
                <a:schemeClr val="tx1"/>
              </a:solidFill>
              <a:latin typeface="Optima"/>
              <a:cs typeface="Optima"/>
            </a:endParaRPr>
          </a:p>
          <a:p>
            <a:pPr algn="ctr"/>
            <a:r>
              <a:rPr lang="en-US" sz="1800" dirty="0" smtClean="0">
                <a:solidFill>
                  <a:schemeClr val="tx1"/>
                </a:solidFill>
                <a:latin typeface="Optima"/>
                <a:cs typeface="Optima"/>
              </a:rPr>
              <a:t>Capacity location</a:t>
            </a:r>
            <a:endParaRPr lang="en-US" sz="1800" dirty="0">
              <a:solidFill>
                <a:schemeClr val="tx1"/>
              </a:solidFill>
              <a:latin typeface="Optima"/>
              <a:cs typeface="Optima"/>
            </a:endParaRPr>
          </a:p>
        </p:txBody>
      </p:sp>
      <p:sp>
        <p:nvSpPr>
          <p:cNvPr id="27" name="Rounded Rectangle 26"/>
          <p:cNvSpPr/>
          <p:nvPr/>
        </p:nvSpPr>
        <p:spPr>
          <a:xfrm>
            <a:off x="6245817" y="1099055"/>
            <a:ext cx="2781946" cy="5579393"/>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Optima"/>
              <a:cs typeface="Optima"/>
            </a:endParaRPr>
          </a:p>
        </p:txBody>
      </p:sp>
      <p:sp>
        <p:nvSpPr>
          <p:cNvPr id="28" name="TextBox 27"/>
          <p:cNvSpPr txBox="1"/>
          <p:nvPr/>
        </p:nvSpPr>
        <p:spPr>
          <a:xfrm>
            <a:off x="7073944" y="1099059"/>
            <a:ext cx="1213253" cy="369332"/>
          </a:xfrm>
          <a:prstGeom prst="rect">
            <a:avLst/>
          </a:prstGeom>
          <a:noFill/>
        </p:spPr>
        <p:txBody>
          <a:bodyPr wrap="none" rtlCol="0">
            <a:spAutoFit/>
          </a:bodyPr>
          <a:lstStyle/>
          <a:p>
            <a:r>
              <a:rPr lang="en-US" sz="1800" dirty="0" smtClean="0">
                <a:latin typeface="Optima"/>
                <a:cs typeface="Optima"/>
              </a:rPr>
              <a:t>Our Focus</a:t>
            </a:r>
            <a:endParaRPr lang="en-US" sz="1800" dirty="0">
              <a:latin typeface="Optima"/>
              <a:cs typeface="Optima"/>
            </a:endParaRPr>
          </a:p>
        </p:txBody>
      </p:sp>
    </p:spTree>
    <p:extLst>
      <p:ext uri="{BB962C8B-B14F-4D97-AF65-F5344CB8AC3E}">
        <p14:creationId xmlns:p14="http://schemas.microsoft.com/office/powerpoint/2010/main" val="3829432575"/>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Capacity &amp; Investment</a:t>
            </a:r>
            <a:endParaRPr lang="en-US" dirty="0"/>
          </a:p>
        </p:txBody>
      </p:sp>
      <p:sp>
        <p:nvSpPr>
          <p:cNvPr id="3" name="Content Placeholder 2"/>
          <p:cNvSpPr>
            <a:spLocks noGrp="1"/>
          </p:cNvSpPr>
          <p:nvPr>
            <p:ph idx="1"/>
          </p:nvPr>
        </p:nvSpPr>
        <p:spPr/>
        <p:txBody>
          <a:bodyPr/>
          <a:lstStyle/>
          <a:p>
            <a:r>
              <a:rPr lang="en-US" dirty="0" smtClean="0"/>
              <a:t>Capacity = maximal sustainable throughput</a:t>
            </a:r>
          </a:p>
          <a:p>
            <a:pPr lvl="1"/>
            <a:r>
              <a:rPr lang="en-US" dirty="0" smtClean="0"/>
              <a:t>Network capacity is limited by bottleneck resource(s)</a:t>
            </a:r>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pPr lvl="1"/>
            <a:r>
              <a:rPr lang="en-US" dirty="0" smtClean="0"/>
              <a:t>Depends on product mix</a:t>
            </a:r>
          </a:p>
          <a:p>
            <a:pPr lvl="1"/>
            <a:endParaRPr lang="en-US" dirty="0"/>
          </a:p>
          <a:p>
            <a:pPr lvl="1"/>
            <a:endParaRPr lang="en-US" dirty="0" smtClean="0"/>
          </a:p>
          <a:p>
            <a:r>
              <a:rPr lang="en-US" dirty="0" smtClean="0"/>
              <a:t>Distinguish </a:t>
            </a:r>
          </a:p>
          <a:p>
            <a:pPr lvl="1"/>
            <a:r>
              <a:rPr lang="en-US" dirty="0" smtClean="0"/>
              <a:t>Capacity Investment cost (</a:t>
            </a:r>
            <a:r>
              <a:rPr lang="en-US" dirty="0" err="1" smtClean="0"/>
              <a:t>CapEx</a:t>
            </a:r>
            <a:r>
              <a:rPr lang="en-US" dirty="0" smtClean="0"/>
              <a:t>) </a:t>
            </a:r>
          </a:p>
          <a:p>
            <a:pPr lvl="1"/>
            <a:r>
              <a:rPr lang="en-US" dirty="0" smtClean="0"/>
              <a:t>Operating cost (</a:t>
            </a:r>
            <a:r>
              <a:rPr lang="en-US" dirty="0" err="1" smtClean="0"/>
              <a:t>OpEx</a:t>
            </a:r>
            <a:r>
              <a:rPr lang="en-US" dirty="0" smtClean="0"/>
              <a:t>)</a:t>
            </a:r>
            <a:endParaRPr lang="en-US" dirty="0"/>
          </a:p>
        </p:txBody>
      </p:sp>
      <p:grpSp>
        <p:nvGrpSpPr>
          <p:cNvPr id="48" name="Group 47"/>
          <p:cNvGrpSpPr/>
          <p:nvPr/>
        </p:nvGrpSpPr>
        <p:grpSpPr>
          <a:xfrm>
            <a:off x="1282700" y="2108200"/>
            <a:ext cx="6718300" cy="1562100"/>
            <a:chOff x="857250" y="1870075"/>
            <a:chExt cx="7518400" cy="1889125"/>
          </a:xfrm>
        </p:grpSpPr>
        <p:cxnSp>
          <p:nvCxnSpPr>
            <p:cNvPr id="26" name="Straight Arrow Connector 25"/>
            <p:cNvCxnSpPr>
              <a:stCxn id="28" idx="3"/>
              <a:endCxn id="33" idx="1"/>
            </p:cNvCxnSpPr>
            <p:nvPr/>
          </p:nvCxnSpPr>
          <p:spPr>
            <a:xfrm>
              <a:off x="6156325" y="2327275"/>
              <a:ext cx="354013" cy="4763"/>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nvGrpSpPr>
            <p:cNvPr id="27" name="Group 27"/>
            <p:cNvGrpSpPr>
              <a:grpSpLocks/>
            </p:cNvGrpSpPr>
            <p:nvPr/>
          </p:nvGrpSpPr>
          <p:grpSpPr bwMode="auto">
            <a:xfrm>
              <a:off x="4506913" y="1870075"/>
              <a:ext cx="1649412" cy="1884363"/>
              <a:chOff x="4506253" y="1869528"/>
              <a:chExt cx="1649412" cy="1884362"/>
            </a:xfrm>
          </p:grpSpPr>
          <p:sp>
            <p:nvSpPr>
              <p:cNvPr id="28" name="Rounded Rectangle 27"/>
              <p:cNvSpPr/>
              <p:nvPr/>
            </p:nvSpPr>
            <p:spPr>
              <a:xfrm>
                <a:off x="4506253" y="1869528"/>
                <a:ext cx="1649412" cy="914400"/>
              </a:xfrm>
              <a:prstGeom prst="round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 lastClr="FFFFFF"/>
                    </a:solidFill>
                    <a:effectLst/>
                    <a:uLnTx/>
                    <a:uFillTx/>
                    <a:latin typeface="Calibri"/>
                    <a:ea typeface="+mn-ea"/>
                    <a:cs typeface="+mn-cs"/>
                  </a:rPr>
                  <a:t>Bottleneck Capacity</a:t>
                </a:r>
              </a:p>
            </p:txBody>
          </p:sp>
          <p:sp>
            <p:nvSpPr>
              <p:cNvPr id="29" name="Frame 28"/>
              <p:cNvSpPr/>
              <p:nvPr/>
            </p:nvSpPr>
            <p:spPr>
              <a:xfrm>
                <a:off x="4642778" y="3160165"/>
                <a:ext cx="1377950" cy="593725"/>
              </a:xfrm>
              <a:prstGeom prst="frame">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alibri"/>
                    <a:ea typeface="+mn-ea"/>
                    <a:cs typeface="+mn-cs"/>
                  </a:rPr>
                  <a:t>OEE</a:t>
                </a:r>
              </a:p>
            </p:txBody>
          </p:sp>
          <p:cxnSp>
            <p:nvCxnSpPr>
              <p:cNvPr id="30" name="Straight Arrow Connector 29"/>
              <p:cNvCxnSpPr/>
              <p:nvPr/>
            </p:nvCxnSpPr>
            <p:spPr>
              <a:xfrm flipH="1">
                <a:off x="5331753" y="2783928"/>
                <a:ext cx="0" cy="376238"/>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cxnSp>
          <p:nvCxnSpPr>
            <p:cNvPr id="31" name="Straight Arrow Connector 30"/>
            <p:cNvCxnSpPr>
              <a:stCxn id="39" idx="3"/>
              <a:endCxn id="43" idx="1"/>
            </p:cNvCxnSpPr>
            <p:nvPr/>
          </p:nvCxnSpPr>
          <p:spPr>
            <a:xfrm flipV="1">
              <a:off x="2282825" y="2327275"/>
              <a:ext cx="287338" cy="4763"/>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nvGrpSpPr>
            <p:cNvPr id="32" name="Group 1"/>
            <p:cNvGrpSpPr>
              <a:grpSpLocks/>
            </p:cNvGrpSpPr>
            <p:nvPr/>
          </p:nvGrpSpPr>
          <p:grpSpPr bwMode="auto">
            <a:xfrm>
              <a:off x="6510338" y="1874838"/>
              <a:ext cx="1865312" cy="1884362"/>
              <a:chOff x="6509717" y="1874838"/>
              <a:chExt cx="1865312" cy="1884362"/>
            </a:xfrm>
          </p:grpSpPr>
          <p:sp>
            <p:nvSpPr>
              <p:cNvPr id="33" name="Rounded Rectangle 32"/>
              <p:cNvSpPr/>
              <p:nvPr/>
            </p:nvSpPr>
            <p:spPr>
              <a:xfrm>
                <a:off x="6509717" y="1874838"/>
                <a:ext cx="1865312" cy="914400"/>
              </a:xfrm>
              <a:prstGeom prst="round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 lastClr="FFFFFF"/>
                    </a:solidFill>
                    <a:effectLst/>
                    <a:uLnTx/>
                    <a:uFillTx/>
                    <a:latin typeface="Calibri"/>
                    <a:ea typeface="+mn-ea"/>
                    <a:cs typeface="+mn-cs"/>
                  </a:rPr>
                  <a:t>Maximal sustainable throughput</a:t>
                </a:r>
              </a:p>
            </p:txBody>
          </p:sp>
          <p:sp>
            <p:nvSpPr>
              <p:cNvPr id="34" name="Frame 33"/>
              <p:cNvSpPr/>
              <p:nvPr/>
            </p:nvSpPr>
            <p:spPr>
              <a:xfrm>
                <a:off x="6752604" y="3165475"/>
                <a:ext cx="1377950" cy="593725"/>
              </a:xfrm>
              <a:prstGeom prst="frame">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alibri"/>
                    <a:ea typeface="+mn-ea"/>
                    <a:cs typeface="+mn-cs"/>
                  </a:rPr>
                  <a:t>Units/hour</a:t>
                </a:r>
              </a:p>
            </p:txBody>
          </p:sp>
          <p:cxnSp>
            <p:nvCxnSpPr>
              <p:cNvPr id="35" name="Straight Arrow Connector 34"/>
              <p:cNvCxnSpPr/>
              <p:nvPr/>
            </p:nvCxnSpPr>
            <p:spPr>
              <a:xfrm flipH="1">
                <a:off x="7441579" y="2789238"/>
                <a:ext cx="0" cy="376237"/>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cxnSp>
          <p:nvCxnSpPr>
            <p:cNvPr id="36" name="Straight Arrow Connector 35"/>
            <p:cNvCxnSpPr>
              <a:stCxn id="29" idx="1"/>
              <a:endCxn id="44" idx="3"/>
            </p:cNvCxnSpPr>
            <p:nvPr/>
          </p:nvCxnSpPr>
          <p:spPr>
            <a:xfrm flipH="1">
              <a:off x="4084638" y="3457575"/>
              <a:ext cx="558800" cy="0"/>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37" name="Straight Arrow Connector 36"/>
            <p:cNvCxnSpPr>
              <a:stCxn id="44" idx="1"/>
              <a:endCxn id="40" idx="3"/>
            </p:cNvCxnSpPr>
            <p:nvPr/>
          </p:nvCxnSpPr>
          <p:spPr>
            <a:xfrm flipH="1">
              <a:off x="2259013" y="3457575"/>
              <a:ext cx="447675" cy="4763"/>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nvGrpSpPr>
            <p:cNvPr id="38" name="Group 9"/>
            <p:cNvGrpSpPr>
              <a:grpSpLocks/>
            </p:cNvGrpSpPr>
            <p:nvPr/>
          </p:nvGrpSpPr>
          <p:grpSpPr bwMode="auto">
            <a:xfrm>
              <a:off x="857250" y="1874838"/>
              <a:ext cx="1425575" cy="1884362"/>
              <a:chOff x="796925" y="1874838"/>
              <a:chExt cx="1425575" cy="1884362"/>
            </a:xfrm>
          </p:grpSpPr>
          <p:sp>
            <p:nvSpPr>
              <p:cNvPr id="39" name="Rounded Rectangle 38"/>
              <p:cNvSpPr/>
              <p:nvPr/>
            </p:nvSpPr>
            <p:spPr>
              <a:xfrm>
                <a:off x="796925" y="1874838"/>
                <a:ext cx="1425575" cy="914400"/>
              </a:xfrm>
              <a:prstGeom prst="round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 lastClr="FFFFFF"/>
                    </a:solidFill>
                    <a:effectLst/>
                    <a:uLnTx/>
                    <a:uFillTx/>
                    <a:latin typeface="Calibri"/>
                    <a:ea typeface="+mn-ea"/>
                    <a:cs typeface="+mn-cs"/>
                  </a:rPr>
                  <a:t>Annual Capacity</a:t>
                </a:r>
              </a:p>
            </p:txBody>
          </p:sp>
          <p:sp>
            <p:nvSpPr>
              <p:cNvPr id="40" name="Frame 39"/>
              <p:cNvSpPr/>
              <p:nvPr/>
            </p:nvSpPr>
            <p:spPr>
              <a:xfrm>
                <a:off x="820738" y="3165475"/>
                <a:ext cx="1377950" cy="593725"/>
              </a:xfrm>
              <a:prstGeom prst="frame">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alibri"/>
                    <a:ea typeface="+mn-ea"/>
                    <a:cs typeface="+mn-cs"/>
                  </a:rPr>
                  <a:t>Units/year</a:t>
                </a:r>
              </a:p>
            </p:txBody>
          </p:sp>
          <p:cxnSp>
            <p:nvCxnSpPr>
              <p:cNvPr id="41" name="Straight Arrow Connector 40"/>
              <p:cNvCxnSpPr/>
              <p:nvPr/>
            </p:nvCxnSpPr>
            <p:spPr>
              <a:xfrm flipV="1">
                <a:off x="1509713" y="2789238"/>
                <a:ext cx="0" cy="376237"/>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grpSp>
          <p:nvGrpSpPr>
            <p:cNvPr id="42" name="Group 8"/>
            <p:cNvGrpSpPr>
              <a:grpSpLocks/>
            </p:cNvGrpSpPr>
            <p:nvPr/>
          </p:nvGrpSpPr>
          <p:grpSpPr bwMode="auto">
            <a:xfrm>
              <a:off x="2570163" y="1870075"/>
              <a:ext cx="1649412" cy="1884363"/>
              <a:chOff x="2737054" y="1869528"/>
              <a:chExt cx="1649412" cy="1884362"/>
            </a:xfrm>
          </p:grpSpPr>
          <p:sp>
            <p:nvSpPr>
              <p:cNvPr id="43" name="Rounded Rectangle 42"/>
              <p:cNvSpPr/>
              <p:nvPr/>
            </p:nvSpPr>
            <p:spPr>
              <a:xfrm>
                <a:off x="2737054" y="1869528"/>
                <a:ext cx="1649412" cy="914400"/>
              </a:xfrm>
              <a:prstGeom prst="round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 lastClr="FFFFFF"/>
                    </a:solidFill>
                    <a:effectLst/>
                    <a:uLnTx/>
                    <a:uFillTx/>
                    <a:latin typeface="Calibri"/>
                    <a:ea typeface="+mn-ea"/>
                    <a:cs typeface="+mn-cs"/>
                  </a:rPr>
                  <a:t>Loading</a:t>
                </a:r>
              </a:p>
            </p:txBody>
          </p:sp>
          <p:sp>
            <p:nvSpPr>
              <p:cNvPr id="44" name="Frame 43"/>
              <p:cNvSpPr/>
              <p:nvPr/>
            </p:nvSpPr>
            <p:spPr>
              <a:xfrm>
                <a:off x="2873579" y="3160165"/>
                <a:ext cx="1377950" cy="593725"/>
              </a:xfrm>
              <a:prstGeom prst="frame">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alibri"/>
                    <a:ea typeface="+mn-ea"/>
                    <a:cs typeface="+mn-cs"/>
                  </a:rPr>
                  <a:t>TEEP</a:t>
                </a:r>
              </a:p>
            </p:txBody>
          </p:sp>
          <p:cxnSp>
            <p:nvCxnSpPr>
              <p:cNvPr id="45" name="Straight Arrow Connector 44"/>
              <p:cNvCxnSpPr/>
              <p:nvPr/>
            </p:nvCxnSpPr>
            <p:spPr>
              <a:xfrm flipH="1">
                <a:off x="3562554" y="2783928"/>
                <a:ext cx="0" cy="376238"/>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cxnSp>
          <p:nvCxnSpPr>
            <p:cNvPr id="46" name="Straight Arrow Connector 45"/>
            <p:cNvCxnSpPr/>
            <p:nvPr/>
          </p:nvCxnSpPr>
          <p:spPr>
            <a:xfrm flipV="1">
              <a:off x="4225925" y="2354263"/>
              <a:ext cx="287338" cy="4762"/>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47" name="Straight Arrow Connector 46"/>
            <p:cNvCxnSpPr>
              <a:stCxn id="34" idx="1"/>
              <a:endCxn id="29" idx="3"/>
            </p:cNvCxnSpPr>
            <p:nvPr/>
          </p:nvCxnSpPr>
          <p:spPr>
            <a:xfrm flipH="1" flipV="1">
              <a:off x="6021388" y="3457575"/>
              <a:ext cx="731837" cy="4763"/>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spTree>
    <p:extLst>
      <p:ext uri="{BB962C8B-B14F-4D97-AF65-F5344CB8AC3E}">
        <p14:creationId xmlns:p14="http://schemas.microsoft.com/office/powerpoint/2010/main" val="40294506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Factors that Influence Capacity Strategy </a:t>
            </a:r>
            <a:endParaRPr lang="en-US" dirty="0"/>
          </a:p>
        </p:txBody>
      </p:sp>
      <p:grpSp>
        <p:nvGrpSpPr>
          <p:cNvPr id="26" name="Group 48"/>
          <p:cNvGrpSpPr/>
          <p:nvPr/>
        </p:nvGrpSpPr>
        <p:grpSpPr>
          <a:xfrm>
            <a:off x="1562742" y="1234136"/>
            <a:ext cx="5684008" cy="4897467"/>
            <a:chOff x="1291522" y="1629902"/>
            <a:chExt cx="5684008" cy="4897467"/>
          </a:xfrm>
        </p:grpSpPr>
        <p:sp>
          <p:nvSpPr>
            <p:cNvPr id="27" name="Oval 26"/>
            <p:cNvSpPr/>
            <p:nvPr/>
          </p:nvSpPr>
          <p:spPr>
            <a:xfrm>
              <a:off x="4800599" y="2056106"/>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Scale Economies (Capacity &amp; Production)</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28" name="Oval 27"/>
            <p:cNvSpPr/>
            <p:nvPr/>
          </p:nvSpPr>
          <p:spPr>
            <a:xfrm>
              <a:off x="5627176" y="4112214"/>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Technology Roadmaps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29" name="Oval 28"/>
            <p:cNvSpPr/>
            <p:nvPr/>
          </p:nvSpPr>
          <p:spPr>
            <a:xfrm>
              <a:off x="3479078" y="5473484"/>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Competitor Actions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0" name="Oval 29"/>
            <p:cNvSpPr/>
            <p:nvPr/>
          </p:nvSpPr>
          <p:spPr>
            <a:xfrm>
              <a:off x="4800599" y="5078277"/>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Customer Stickiness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1" name="Oval 30"/>
            <p:cNvSpPr/>
            <p:nvPr/>
          </p:nvSpPr>
          <p:spPr>
            <a:xfrm>
              <a:off x="2140054" y="5078277"/>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Supply Base</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2" name="Oval 31"/>
            <p:cNvSpPr/>
            <p:nvPr/>
          </p:nvSpPr>
          <p:spPr>
            <a:xfrm>
              <a:off x="1291522" y="4117381"/>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Access to Capital</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3" name="Oval 32"/>
            <p:cNvSpPr/>
            <p:nvPr/>
          </p:nvSpPr>
          <p:spPr>
            <a:xfrm>
              <a:off x="1291522" y="2997629"/>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Time Value of Money</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4" name="Oval 33"/>
            <p:cNvSpPr/>
            <p:nvPr/>
          </p:nvSpPr>
          <p:spPr>
            <a:xfrm>
              <a:off x="2140054" y="2056106"/>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Uncertainty</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5" name="Oval 34"/>
            <p:cNvSpPr/>
            <p:nvPr/>
          </p:nvSpPr>
          <p:spPr>
            <a:xfrm>
              <a:off x="3479078" y="1629902"/>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Demand Growth Curve</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6" name="Oval 35"/>
            <p:cNvSpPr/>
            <p:nvPr/>
          </p:nvSpPr>
          <p:spPr>
            <a:xfrm>
              <a:off x="5627176" y="2997629"/>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Learning Curves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cxnSp>
          <p:nvCxnSpPr>
            <p:cNvPr id="37" name="Straight Arrow Connector 36"/>
            <p:cNvCxnSpPr>
              <a:stCxn id="35" idx="4"/>
              <a:endCxn id="38" idx="0"/>
            </p:cNvCxnSpPr>
            <p:nvPr/>
          </p:nvCxnSpPr>
          <p:spPr>
            <a:xfrm rot="5400000">
              <a:off x="3501680" y="3335362"/>
              <a:ext cx="1303151" cy="1588"/>
            </a:xfrm>
            <a:prstGeom prst="straightConnector1">
              <a:avLst/>
            </a:prstGeom>
            <a:noFill/>
            <a:ln w="12700" cap="flat" cmpd="sng" algn="ctr">
              <a:solidFill>
                <a:sysClr val="windowText" lastClr="000000"/>
              </a:solidFill>
              <a:prstDash val="solid"/>
              <a:tailEnd type="arrow"/>
            </a:ln>
            <a:effectLst/>
          </p:spPr>
        </p:cxnSp>
        <p:sp>
          <p:nvSpPr>
            <p:cNvPr id="38" name="Oval 37"/>
            <p:cNvSpPr/>
            <p:nvPr/>
          </p:nvSpPr>
          <p:spPr>
            <a:xfrm>
              <a:off x="4126133" y="3986938"/>
              <a:ext cx="54244" cy="54244"/>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39" name="Straight Arrow Connector 38"/>
            <p:cNvCxnSpPr>
              <a:stCxn id="27" idx="3"/>
              <a:endCxn id="38" idx="0"/>
            </p:cNvCxnSpPr>
            <p:nvPr/>
          </p:nvCxnSpPr>
          <p:spPr>
            <a:xfrm rot="5400000">
              <a:off x="4060016" y="3048892"/>
              <a:ext cx="1031285" cy="844806"/>
            </a:xfrm>
            <a:prstGeom prst="straightConnector1">
              <a:avLst/>
            </a:prstGeom>
            <a:noFill/>
            <a:ln w="12700" cap="flat" cmpd="sng" algn="ctr">
              <a:solidFill>
                <a:sysClr val="windowText" lastClr="000000"/>
              </a:solidFill>
              <a:prstDash val="solid"/>
              <a:tailEnd type="arrow"/>
            </a:ln>
            <a:effectLst/>
          </p:spPr>
        </p:cxnSp>
        <p:cxnSp>
          <p:nvCxnSpPr>
            <p:cNvPr id="40" name="Straight Arrow Connector 39"/>
            <p:cNvCxnSpPr>
              <a:stCxn id="36" idx="2"/>
              <a:endCxn id="38" idx="7"/>
            </p:cNvCxnSpPr>
            <p:nvPr/>
          </p:nvCxnSpPr>
          <p:spPr>
            <a:xfrm rot="10800000" flipV="1">
              <a:off x="4172434" y="3524572"/>
              <a:ext cx="1454743" cy="470310"/>
            </a:xfrm>
            <a:prstGeom prst="straightConnector1">
              <a:avLst/>
            </a:prstGeom>
            <a:noFill/>
            <a:ln w="12700" cap="flat" cmpd="sng" algn="ctr">
              <a:solidFill>
                <a:sysClr val="windowText" lastClr="000000"/>
              </a:solidFill>
              <a:prstDash val="solid"/>
              <a:tailEnd type="arrow"/>
            </a:ln>
            <a:effectLst/>
          </p:spPr>
        </p:cxnSp>
        <p:cxnSp>
          <p:nvCxnSpPr>
            <p:cNvPr id="41" name="Straight Arrow Connector 40"/>
            <p:cNvCxnSpPr>
              <a:stCxn id="28" idx="2"/>
              <a:endCxn id="38" idx="5"/>
            </p:cNvCxnSpPr>
            <p:nvPr/>
          </p:nvCxnSpPr>
          <p:spPr>
            <a:xfrm rot="10800000">
              <a:off x="4172434" y="4033239"/>
              <a:ext cx="1454743" cy="605919"/>
            </a:xfrm>
            <a:prstGeom prst="straightConnector1">
              <a:avLst/>
            </a:prstGeom>
            <a:noFill/>
            <a:ln w="12700" cap="flat" cmpd="sng" algn="ctr">
              <a:solidFill>
                <a:sysClr val="windowText" lastClr="000000"/>
              </a:solidFill>
              <a:prstDash val="solid"/>
              <a:tailEnd type="arrow"/>
            </a:ln>
            <a:effectLst/>
          </p:spPr>
        </p:cxnSp>
        <p:cxnSp>
          <p:nvCxnSpPr>
            <p:cNvPr id="42" name="Straight Arrow Connector 41"/>
            <p:cNvCxnSpPr>
              <a:stCxn id="30" idx="1"/>
              <a:endCxn id="38" idx="4"/>
            </p:cNvCxnSpPr>
            <p:nvPr/>
          </p:nvCxnSpPr>
          <p:spPr>
            <a:xfrm rot="16200000" flipV="1">
              <a:off x="3979942" y="4214496"/>
              <a:ext cx="1191433" cy="844806"/>
            </a:xfrm>
            <a:prstGeom prst="straightConnector1">
              <a:avLst/>
            </a:prstGeom>
            <a:noFill/>
            <a:ln w="12700" cap="flat" cmpd="sng" algn="ctr">
              <a:solidFill>
                <a:sysClr val="windowText" lastClr="000000"/>
              </a:solidFill>
              <a:prstDash val="solid"/>
              <a:tailEnd type="arrow"/>
            </a:ln>
            <a:effectLst/>
          </p:spPr>
        </p:cxnSp>
        <p:cxnSp>
          <p:nvCxnSpPr>
            <p:cNvPr id="43" name="Straight Arrow Connector 42"/>
            <p:cNvCxnSpPr>
              <a:stCxn id="29" idx="0"/>
              <a:endCxn id="38" idx="4"/>
            </p:cNvCxnSpPr>
            <p:nvPr/>
          </p:nvCxnSpPr>
          <p:spPr>
            <a:xfrm rot="5400000" flipH="1" flipV="1">
              <a:off x="3437104" y="4757333"/>
              <a:ext cx="1432302" cy="1588"/>
            </a:xfrm>
            <a:prstGeom prst="straightConnector1">
              <a:avLst/>
            </a:prstGeom>
            <a:noFill/>
            <a:ln w="12700" cap="flat" cmpd="sng" algn="ctr">
              <a:solidFill>
                <a:sysClr val="windowText" lastClr="000000"/>
              </a:solidFill>
              <a:prstDash val="solid"/>
              <a:tailEnd type="arrow"/>
            </a:ln>
            <a:effectLst/>
          </p:spPr>
        </p:cxnSp>
        <p:cxnSp>
          <p:nvCxnSpPr>
            <p:cNvPr id="44" name="Straight Arrow Connector 43"/>
            <p:cNvCxnSpPr>
              <a:stCxn id="34" idx="5"/>
              <a:endCxn id="38" idx="5"/>
            </p:cNvCxnSpPr>
            <p:nvPr/>
          </p:nvCxnSpPr>
          <p:spPr>
            <a:xfrm rot="16200000" flipH="1">
              <a:off x="3192897" y="3053701"/>
              <a:ext cx="1077585" cy="881487"/>
            </a:xfrm>
            <a:prstGeom prst="straightConnector1">
              <a:avLst/>
            </a:prstGeom>
            <a:noFill/>
            <a:ln w="12700" cap="flat" cmpd="sng" algn="ctr">
              <a:solidFill>
                <a:sysClr val="windowText" lastClr="000000"/>
              </a:solidFill>
              <a:prstDash val="solid"/>
              <a:tailEnd type="arrow"/>
            </a:ln>
            <a:effectLst/>
          </p:spPr>
        </p:cxnSp>
        <p:cxnSp>
          <p:nvCxnSpPr>
            <p:cNvPr id="45" name="Straight Arrow Connector 44"/>
            <p:cNvCxnSpPr>
              <a:stCxn id="33" idx="6"/>
              <a:endCxn id="38" idx="3"/>
            </p:cNvCxnSpPr>
            <p:nvPr/>
          </p:nvCxnSpPr>
          <p:spPr>
            <a:xfrm>
              <a:off x="2639876" y="3524572"/>
              <a:ext cx="1494201" cy="508666"/>
            </a:xfrm>
            <a:prstGeom prst="straightConnector1">
              <a:avLst/>
            </a:prstGeom>
            <a:noFill/>
            <a:ln w="12700" cap="flat" cmpd="sng" algn="ctr">
              <a:solidFill>
                <a:sysClr val="windowText" lastClr="000000"/>
              </a:solidFill>
              <a:prstDash val="solid"/>
              <a:tailEnd type="arrow"/>
            </a:ln>
            <a:effectLst/>
          </p:spPr>
        </p:cxnSp>
        <p:cxnSp>
          <p:nvCxnSpPr>
            <p:cNvPr id="46" name="Straight Arrow Connector 45"/>
            <p:cNvCxnSpPr>
              <a:stCxn id="32" idx="6"/>
              <a:endCxn id="38" idx="3"/>
            </p:cNvCxnSpPr>
            <p:nvPr/>
          </p:nvCxnSpPr>
          <p:spPr>
            <a:xfrm flipV="1">
              <a:off x="2639876" y="4033238"/>
              <a:ext cx="1494201" cy="611086"/>
            </a:xfrm>
            <a:prstGeom prst="straightConnector1">
              <a:avLst/>
            </a:prstGeom>
            <a:noFill/>
            <a:ln w="12700" cap="flat" cmpd="sng" algn="ctr">
              <a:solidFill>
                <a:sysClr val="windowText" lastClr="000000"/>
              </a:solidFill>
              <a:prstDash val="solid"/>
              <a:tailEnd type="arrow"/>
            </a:ln>
            <a:effectLst/>
          </p:spPr>
        </p:cxnSp>
        <p:cxnSp>
          <p:nvCxnSpPr>
            <p:cNvPr id="47" name="Straight Arrow Connector 46"/>
            <p:cNvCxnSpPr>
              <a:stCxn id="31" idx="7"/>
              <a:endCxn id="38" idx="3"/>
            </p:cNvCxnSpPr>
            <p:nvPr/>
          </p:nvCxnSpPr>
          <p:spPr>
            <a:xfrm rot="5400000" flipH="1" flipV="1">
              <a:off x="3112823" y="4211362"/>
              <a:ext cx="1199377" cy="843131"/>
            </a:xfrm>
            <a:prstGeom prst="straightConnector1">
              <a:avLst/>
            </a:prstGeom>
            <a:noFill/>
            <a:ln w="12700" cap="flat" cmpd="sng" algn="ctr">
              <a:solidFill>
                <a:sysClr val="windowText" lastClr="000000"/>
              </a:solidFill>
              <a:prstDash val="solid"/>
              <a:tailEnd type="arrow"/>
            </a:ln>
            <a:effectLst/>
          </p:spPr>
        </p:cxnSp>
        <p:sp>
          <p:nvSpPr>
            <p:cNvPr id="48" name="Oval 47"/>
            <p:cNvSpPr/>
            <p:nvPr/>
          </p:nvSpPr>
          <p:spPr>
            <a:xfrm>
              <a:off x="3122909" y="3200400"/>
              <a:ext cx="2060692" cy="1627321"/>
            </a:xfrm>
            <a:prstGeom prst="ellipse">
              <a:avLst/>
            </a:prstGeom>
            <a:solidFill>
              <a:srgbClr val="00009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srgbClr val="FFFFFF"/>
                  </a:solidFill>
                  <a:effectLst/>
                  <a:uLnTx/>
                  <a:uFillTx/>
                  <a:latin typeface="Calibri"/>
                  <a:ea typeface="+mn-ea"/>
                  <a:cs typeface="+mn-cs"/>
                </a:rPr>
                <a:t>Capacity Strategy</a:t>
              </a:r>
              <a:endParaRPr kumimoji="0" lang="en-US" sz="2800" b="0" i="0" u="none" strike="noStrike" kern="0" cap="none" spc="0" normalizeH="0" baseline="0" noProof="0" dirty="0">
                <a:ln>
                  <a:noFill/>
                </a:ln>
                <a:solidFill>
                  <a:srgbClr val="FFFFFF"/>
                </a:solidFill>
                <a:effectLst/>
                <a:uLnTx/>
                <a:uFillTx/>
                <a:latin typeface="Calibri"/>
                <a:ea typeface="+mn-ea"/>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EXPANDSHOWBAR" val="True"/>
  <p:tag name="BULLETTYPE" val="3"/>
  <p:tag name="RESPCOUNTERSTYLE" val="-1"/>
  <p:tag name="INPUTSOURCE" val="1"/>
  <p:tag name="BACKUPMAINTENANCE" val="7"/>
  <p:tag name="ROTATIONINTERVAL" val="2"/>
  <p:tag name="RACERSMAXDISPLAYED" val="5"/>
  <p:tag name="TEAMSINLEADERBOARD" val="5"/>
  <p:tag name="BUBBLEVALUEFORMAT" val="0.0"/>
  <p:tag name="CUSTOMCELLFORECOLOR" val="-16777216"/>
  <p:tag name="CUSTOMCELLBACKCOLOR4" val="-8355712"/>
  <p:tag name="DISPLAYDEVICEID" val="True"/>
  <p:tag name="GRIDSIZE" val="{Width=800, Height=600}"/>
  <p:tag name="CHARTLABELS" val="1"/>
  <p:tag name="PARTLISTDEFAULT" val="1"/>
  <p:tag name="INCORRECTPOINTVALUE" val="0"/>
  <p:tag name="AUTOADJUSTPARTRANGE" val="True"/>
  <p:tag name="FIBNUMRESULTS" val="5"/>
  <p:tag name="PRRESPONSE2" val="9"/>
  <p:tag name="PRRESPONSE6" val="5"/>
  <p:tag name="PRRESPONSE10" val="1"/>
  <p:tag name="POWERPOINTVERSION" val="12.0"/>
  <p:tag name="CSVFORMAT" val="0"/>
  <p:tag name="RESPCOUNTERFORMAT" val="0"/>
  <p:tag name="ALLOWDUPLICATES" val="False"/>
  <p:tag name="REVIEWONLY" val="False"/>
  <p:tag name="RACEANIMATIONSPEED" val="3"/>
  <p:tag name="BUBBLENAMEVISIBLE" val="True"/>
  <p:tag name="CUSTOMGRIDBACKCOLOR" val="-722948"/>
  <p:tag name="USESCHEMECOLORS" val="True"/>
  <p:tag name="GRIDROTATIONINTERVAL" val="2"/>
  <p:tag name="CHARTCOLORS" val="0"/>
  <p:tag name="INCLUDEPPT" val="True"/>
  <p:tag name="REALTIMEBACKUPPATH" val="(None)"/>
  <p:tag name="FIBDISPLAYRESULTS" val="True"/>
  <p:tag name="PRRESPONSE3" val="8"/>
  <p:tag name="PRRESPONSE8" val="3"/>
  <p:tag name="TPVERSION" val="2008"/>
  <p:tag name="ANSWERNOWSTYLE" val="-1"/>
  <p:tag name="COUNTDOWNSECONDS" val="10"/>
  <p:tag name="AUTOADVANCE" val="False"/>
  <p:tag name="SKIPREMAININGRACESLIDES" val="True"/>
  <p:tag name="BUBBLEGROUPING" val="3"/>
  <p:tag name="CUSTOMCELLBACKCOLOR3" val="-268652"/>
  <p:tag name="AUTOSIZEGRID" val="True"/>
  <p:tag name="INCLUDENONRESPONDERS" val="False"/>
  <p:tag name="REALTIMEBACKUP" val="False"/>
  <p:tag name="FIBINCLUDEOTHER" val="True"/>
  <p:tag name="PRRESPONSE5" val="6"/>
  <p:tag name="ALWAYSOPENPOLL" val="False"/>
  <p:tag name="ANSWERNOWTEXT" val="Answer Now"/>
  <p:tag name="BACKUPSESSIONS" val="True"/>
  <p:tag name="RACEENDPOINTS" val="100"/>
  <p:tag name="DEFAULTNUMTEAMS" val="5"/>
  <p:tag name="DISPLAYDEVICENUMBER" val="True"/>
  <p:tag name="RESETCHARTS" val="True"/>
  <p:tag name="ZEROBASED" val="False"/>
  <p:tag name="PRRESPONSE1" val="10"/>
  <p:tag name="SHOWFLASHWARNING" val="True"/>
  <p:tag name="COUNTDOWNSTYLE" val="-1"/>
  <p:tag name="AUTOUPDATEALIASES" val="True"/>
  <p:tag name="BUBBLESIZEVISIBLE" val="True"/>
  <p:tag name="GRIDOPACITY" val="90"/>
  <p:tag name="ALLOWUSERFEEDBACK" val="True"/>
  <p:tag name="FIBDISPLAYKEYWORDS" val="True"/>
  <p:tag name="SHOWBARVISIBLE" val="True"/>
  <p:tag name="NUMRESPONSES" val="1"/>
  <p:tag name="MAXRESPONDERS" val="5"/>
  <p:tag name="GRIDPOSITION" val="1"/>
  <p:tag name="CHARTSCALE" val="True"/>
  <p:tag name="PRRESPONSE9" val="2"/>
  <p:tag name="CHARTVALUEFORMAT" val="0%"/>
  <p:tag name="CUSTOMCELLBACKCOLOR2" val="-13395457"/>
  <p:tag name="CORRECTPOINTVALUE" val="1"/>
  <p:tag name="USESECONDARYMONITOR" val="True"/>
  <p:tag name="PARTICIPANTSINLEADERBOARD" val="5"/>
  <p:tag name="MULTIRESPDIVISOR" val="1"/>
  <p:tag name="SAVECSVWITHSESSION" val="True"/>
  <p:tag name="DISPLAYNAME" val="True"/>
  <p:tag name="PRRESPONSE7" val="4"/>
  <p:tag name="POLLINGCYCLE" val="2"/>
  <p:tag name="STDCHART" val="1"/>
  <p:tag name="RESPTABLESTYLE" val="-1"/>
  <p:tag name="CUSTOMCELLBACKCOLOR1" val="-657956"/>
  <p:tag name="PRRESPONSE4" val="7"/>
  <p:tag name="ADVANCEDSETTINGSVIEW" val="False"/>
  <p:tag name="DELIMITERS" val="3.1"/>
  <p:tag name="TPFULLVERSION" val="4.2.3.231"/>
  <p:tag name="TPSTANDARDS" val=""/>
  <p:tag name="LUIDIAENABLED" val="False"/>
</p:tagLst>
</file>

<file path=ppt/tags/tag10.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11.xml><?xml version="1.0" encoding="utf-8"?>
<p:tagLst xmlns:a="http://schemas.openxmlformats.org/drawingml/2006/main" xmlns:r="http://schemas.openxmlformats.org/officeDocument/2006/relationships" xmlns:p="http://schemas.openxmlformats.org/presentationml/2006/main">
  <p:tag name="BAINBULLET" val="True"/>
</p:tagLst>
</file>

<file path=ppt/tags/tag12.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13.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14.xml><?xml version="1.0" encoding="utf-8"?>
<p:tagLst xmlns:a="http://schemas.openxmlformats.org/drawingml/2006/main" xmlns:r="http://schemas.openxmlformats.org/officeDocument/2006/relationships" xmlns:p="http://schemas.openxmlformats.org/presentationml/2006/main">
  <p:tag name="BAINBULLET" val="True"/>
</p:tagLst>
</file>

<file path=ppt/tags/tag15.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16.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17.xml><?xml version="1.0" encoding="utf-8"?>
<p:tagLst xmlns:a="http://schemas.openxmlformats.org/drawingml/2006/main" xmlns:r="http://schemas.openxmlformats.org/officeDocument/2006/relationships" xmlns:p="http://schemas.openxmlformats.org/presentationml/2006/main">
  <p:tag name="BAINBULLET" val="True"/>
</p:tagLst>
</file>

<file path=ppt/tags/tag18.xml><?xml version="1.0" encoding="utf-8"?>
<p:tagLst xmlns:a="http://schemas.openxmlformats.org/drawingml/2006/main" xmlns:r="http://schemas.openxmlformats.org/officeDocument/2006/relationships" xmlns:p="http://schemas.openxmlformats.org/presentationml/2006/main">
  <p:tag name="NOPREFERENCE" val="False"/>
</p:tagLst>
</file>

<file path=ppt/tags/tag19.xml><?xml version="1.0" encoding="utf-8"?>
<p:tagLst xmlns:a="http://schemas.openxmlformats.org/drawingml/2006/main" xmlns:r="http://schemas.openxmlformats.org/officeDocument/2006/relationships" xmlns:p="http://schemas.openxmlformats.org/presentationml/2006/main">
  <p:tag name="NOPREFERENCE" val="Fals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NOPREFERENCE" val="False"/>
</p:tagLst>
</file>

<file path=ppt/tags/tag21.xml><?xml version="1.0" encoding="utf-8"?>
<p:tagLst xmlns:a="http://schemas.openxmlformats.org/drawingml/2006/main" xmlns:r="http://schemas.openxmlformats.org/officeDocument/2006/relationships" xmlns:p="http://schemas.openxmlformats.org/presentationml/2006/main">
  <p:tag name="NOPREFERENCE" val="False"/>
</p:tagLst>
</file>

<file path=ppt/tags/tag22.xml><?xml version="1.0" encoding="utf-8"?>
<p:tagLst xmlns:a="http://schemas.openxmlformats.org/drawingml/2006/main" xmlns:r="http://schemas.openxmlformats.org/officeDocument/2006/relationships" xmlns:p="http://schemas.openxmlformats.org/presentationml/2006/main">
  <p:tag name="NOPREFERENCE" val="False"/>
</p:tagLst>
</file>

<file path=ppt/tags/tag23.xml><?xml version="1.0" encoding="utf-8"?>
<p:tagLst xmlns:a="http://schemas.openxmlformats.org/drawingml/2006/main" xmlns:r="http://schemas.openxmlformats.org/officeDocument/2006/relationships" xmlns:p="http://schemas.openxmlformats.org/presentationml/2006/main">
  <p:tag name="NOPREFERENCE" val="False"/>
</p:tagLst>
</file>

<file path=ppt/tags/tag24.xml><?xml version="1.0" encoding="utf-8"?>
<p:tagLst xmlns:a="http://schemas.openxmlformats.org/drawingml/2006/main" xmlns:r="http://schemas.openxmlformats.org/officeDocument/2006/relationships" xmlns:p="http://schemas.openxmlformats.org/presentationml/2006/main">
  <p:tag name="NOPREFERENCE" val="False"/>
</p:tagLst>
</file>

<file path=ppt/tags/tag25.xml><?xml version="1.0" encoding="utf-8"?>
<p:tagLst xmlns:a="http://schemas.openxmlformats.org/drawingml/2006/main" xmlns:r="http://schemas.openxmlformats.org/officeDocument/2006/relationships" xmlns:p="http://schemas.openxmlformats.org/presentationml/2006/main">
  <p:tag name="NOPREFERENCE" val="False"/>
</p:tagLst>
</file>

<file path=ppt/tags/tag3.xml><?xml version="1.0" encoding="utf-8"?>
<p:tagLst xmlns:a="http://schemas.openxmlformats.org/drawingml/2006/main" xmlns:r="http://schemas.openxmlformats.org/officeDocument/2006/relationships" xmlns:p="http://schemas.openxmlformats.org/presentationml/2006/main">
  <p:tag name="NAME" val="Logo"/>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14RTaAjHyEygaBEjBnBUjg"/>
</p:tagLst>
</file>

<file path=ppt/tags/tag6.xml><?xml version="1.0" encoding="utf-8"?>
<p:tagLst xmlns:a="http://schemas.openxmlformats.org/drawingml/2006/main" xmlns:r="http://schemas.openxmlformats.org/officeDocument/2006/relationships" xmlns:p="http://schemas.openxmlformats.org/presentationml/2006/main">
  <p:tag name="NAME" val="Logo"/>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Lst>
</file>

<file path=ppt/tags/tag8.xml><?xml version="1.0" encoding="utf-8"?>
<p:tagLst xmlns:a="http://schemas.openxmlformats.org/drawingml/2006/main" xmlns:r="http://schemas.openxmlformats.org/officeDocument/2006/relationships" xmlns:p="http://schemas.openxmlformats.org/presentationml/2006/main">
  <p:tag name="NOPREFERENCE" val="False"/>
</p:tagLst>
</file>

<file path=ppt/tags/tag9.xml><?xml version="1.0" encoding="utf-8"?>
<p:tagLst xmlns:a="http://schemas.openxmlformats.org/drawingml/2006/main" xmlns:r="http://schemas.openxmlformats.org/officeDocument/2006/relationships" xmlns:p="http://schemas.openxmlformats.org/presentationml/2006/main">
  <p:tag name="CREATEDBY" val="KMASlideWizard"/>
  <p:tag name="NOPREFERENCE" val="False"/>
</p:tagLst>
</file>

<file path=ppt/theme/theme1.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Firm Format - English (US)">
  <a:themeElements>
    <a:clrScheme name="Firm Format 2">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Firm Format 1">
        <a:dk1>
          <a:srgbClr val="000000"/>
        </a:dk1>
        <a:lt1>
          <a:srgbClr val="FFFFFF"/>
        </a:lt1>
        <a:dk2>
          <a:srgbClr val="000000"/>
        </a:dk2>
        <a:lt2>
          <a:srgbClr val="FFFFFF"/>
        </a:lt2>
        <a:accent1>
          <a:srgbClr val="EAEAEA"/>
        </a:accent1>
        <a:accent2>
          <a:srgbClr val="D0D0D0"/>
        </a:accent2>
        <a:accent3>
          <a:srgbClr val="909090"/>
        </a:accent3>
        <a:accent4>
          <a:srgbClr val="606060"/>
        </a:accent4>
        <a:accent5>
          <a:srgbClr val="FF6600"/>
        </a:accent5>
        <a:accent6>
          <a:srgbClr val="808080"/>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Firm Format 2">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Firm Format 3">
        <a:dk1>
          <a:srgbClr val="000000"/>
        </a:dk1>
        <a:lt1>
          <a:srgbClr val="FFFFFF"/>
        </a:lt1>
        <a:dk2>
          <a:srgbClr val="002960"/>
        </a:dk2>
        <a:lt2>
          <a:srgbClr val="FFFFFF"/>
        </a:lt2>
        <a:accent1>
          <a:srgbClr val="C7E0FB"/>
        </a:accent1>
        <a:accent2>
          <a:srgbClr val="C7C293"/>
        </a:accent2>
        <a:accent3>
          <a:srgbClr val="50A2A0"/>
        </a:accent3>
        <a:accent4>
          <a:srgbClr val="002960"/>
        </a:accent4>
        <a:accent5>
          <a:srgbClr val="FF6600"/>
        </a:accent5>
        <a:accent6>
          <a:srgbClr val="808080"/>
        </a:accent6>
        <a:hlink>
          <a:srgbClr val="50A2A0"/>
        </a:hlink>
        <a:folHlink>
          <a:srgbClr val="00296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Firm Format - English (US)" id="{EAC5EF4B-70F8-4D10-9379-45E30AADA438}" vid="{22D5582C-07FE-4E2D-BF40-F8817E22A1AE}"/>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8031</TotalTime>
  <Words>5343</Words>
  <Application>Microsoft Macintosh PowerPoint</Application>
  <PresentationFormat>On-screen Show (4:3)</PresentationFormat>
  <Paragraphs>660</Paragraphs>
  <Slides>24</Slides>
  <Notes>18</Notes>
  <HiddenSlides>0</HiddenSlides>
  <MMClips>0</MMClips>
  <ScaleCrop>false</ScaleCrop>
  <HeadingPairs>
    <vt:vector size="8" baseType="variant">
      <vt:variant>
        <vt:lpstr>Fonts Used</vt:lpstr>
      </vt:variant>
      <vt:variant>
        <vt:i4>13</vt:i4>
      </vt:variant>
      <vt:variant>
        <vt:lpstr>Theme</vt:lpstr>
      </vt:variant>
      <vt:variant>
        <vt:i4>3</vt:i4>
      </vt:variant>
      <vt:variant>
        <vt:lpstr>Embedded OLE Servers</vt:lpstr>
      </vt:variant>
      <vt:variant>
        <vt:i4>1</vt:i4>
      </vt:variant>
      <vt:variant>
        <vt:lpstr>Slide Titles</vt:lpstr>
      </vt:variant>
      <vt:variant>
        <vt:i4>24</vt:i4>
      </vt:variant>
    </vt:vector>
  </HeadingPairs>
  <TitlesOfParts>
    <vt:vector size="41" baseType="lpstr">
      <vt:lpstr>Arial Black</vt:lpstr>
      <vt:lpstr>Calibri</vt:lpstr>
      <vt:lpstr>Calibri (Body)</vt:lpstr>
      <vt:lpstr>Cambria</vt:lpstr>
      <vt:lpstr>Garamond</vt:lpstr>
      <vt:lpstr>ＭＳ Ｐゴシック</vt:lpstr>
      <vt:lpstr>Optima</vt:lpstr>
      <vt:lpstr>SimSun</vt:lpstr>
      <vt:lpstr>Symbol</vt:lpstr>
      <vt:lpstr>Times New Roman</vt:lpstr>
      <vt:lpstr>Verdana</vt:lpstr>
      <vt:lpstr>Wingdings</vt:lpstr>
      <vt:lpstr>Arial</vt:lpstr>
      <vt:lpstr>4_Cachon_Slide_Template</vt:lpstr>
      <vt:lpstr>Office Theme</vt:lpstr>
      <vt:lpstr>Firm Format - English (US)</vt:lpstr>
      <vt:lpstr>think-cell Slide</vt:lpstr>
      <vt:lpstr>What’s behind the trade-off curves?</vt:lpstr>
      <vt:lpstr>Cost-Variety Scaling: Changeovers</vt:lpstr>
      <vt:lpstr>Summary Guidelines</vt:lpstr>
      <vt:lpstr>PowerPoint Presentation</vt:lpstr>
      <vt:lpstr>Operations strategy  &amp; Principle of value maximization</vt:lpstr>
      <vt:lpstr>Some recent capacity announcements</vt:lpstr>
      <vt:lpstr>Capacity Planning Hierarchy</vt:lpstr>
      <vt:lpstr>Capacity &amp; Investment</vt:lpstr>
      <vt:lpstr>Factors that Influence Capacity Strategy </vt:lpstr>
      <vt:lpstr>Tesla’s Capacity Shortage: Measurement and Valuation not obvious</vt:lpstr>
      <vt:lpstr>Incorporating risk: why and how  4 Levels of Residual Uncertainty </vt:lpstr>
      <vt:lpstr>Bain &amp; Company identifies three types of commonly used capacity planning forecasting methods</vt:lpstr>
      <vt:lpstr>Forecasts</vt:lpstr>
      <vt:lpstr>Financial Analysis of Capacity Strategy         Valuation &amp; NPV: Important Operations Elements</vt:lpstr>
      <vt:lpstr>Tools to Incorporate risk into analysis:</vt:lpstr>
      <vt:lpstr>Scenario Analysis</vt:lpstr>
      <vt:lpstr>Marginal Analysis and Newsvendor Solution</vt:lpstr>
      <vt:lpstr>Capacity Strategy: Sizing  Summary</vt:lpstr>
      <vt:lpstr>Risk Management and Operational Hedging</vt:lpstr>
      <vt:lpstr>Capacity as a Real Option: Value and Volatility</vt:lpstr>
      <vt:lpstr>Capacity Sizing:  Volatility &amp; Safety Capacity </vt:lpstr>
      <vt:lpstr>Contributions to ROIC increase, 1992-2007 (McKinsey)</vt:lpstr>
      <vt:lpstr>What is Productivity?  Powertrains per 1000 hours worked</vt:lpstr>
      <vt:lpstr>Forecasting in Practice</vt:lpstr>
    </vt:vector>
  </TitlesOfParts>
  <Company>KGSM</Company>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Harley-Davidson Motorcompany</dc:title>
  <dc:subject>Case</dc:subject>
  <dc:creator>Jan Van Mieghem</dc:creator>
  <cp:lastModifiedBy>Jan Van Mieghem</cp:lastModifiedBy>
  <cp:revision>437</cp:revision>
  <cp:lastPrinted>2017-01-17T19:31:34Z</cp:lastPrinted>
  <dcterms:created xsi:type="dcterms:W3CDTF">1998-09-22T23:11:58Z</dcterms:created>
  <dcterms:modified xsi:type="dcterms:W3CDTF">2017-01-23T21:04:42Z</dcterms:modified>
</cp:coreProperties>
</file>