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 id="2147484048" r:id="rId4"/>
    <p:sldMasterId id="2147484054" r:id="rId5"/>
    <p:sldMasterId id="2147484067" r:id="rId6"/>
  </p:sldMasterIdLst>
  <p:notesMasterIdLst>
    <p:notesMasterId r:id="rId59"/>
  </p:notesMasterIdLst>
  <p:handoutMasterIdLst>
    <p:handoutMasterId r:id="rId60"/>
  </p:handoutMasterIdLst>
  <p:sldIdLst>
    <p:sldId id="506" r:id="rId7"/>
    <p:sldId id="488" r:id="rId8"/>
    <p:sldId id="546" r:id="rId9"/>
    <p:sldId id="547" r:id="rId10"/>
    <p:sldId id="548" r:id="rId11"/>
    <p:sldId id="550" r:id="rId12"/>
    <p:sldId id="482" r:id="rId13"/>
    <p:sldId id="489" r:id="rId14"/>
    <p:sldId id="487" r:id="rId15"/>
    <p:sldId id="496" r:id="rId16"/>
    <p:sldId id="491" r:id="rId17"/>
    <p:sldId id="545" r:id="rId18"/>
    <p:sldId id="493" r:id="rId19"/>
    <p:sldId id="451" r:id="rId20"/>
    <p:sldId id="452" r:id="rId21"/>
    <p:sldId id="497" r:id="rId22"/>
    <p:sldId id="498" r:id="rId23"/>
    <p:sldId id="456" r:id="rId24"/>
    <p:sldId id="457" r:id="rId25"/>
    <p:sldId id="485" r:id="rId26"/>
    <p:sldId id="467" r:id="rId27"/>
    <p:sldId id="458" r:id="rId28"/>
    <p:sldId id="450" r:id="rId29"/>
    <p:sldId id="483" r:id="rId30"/>
    <p:sldId id="504" r:id="rId31"/>
    <p:sldId id="507" r:id="rId32"/>
    <p:sldId id="512" r:id="rId33"/>
    <p:sldId id="513" r:id="rId34"/>
    <p:sldId id="508" r:id="rId35"/>
    <p:sldId id="505" r:id="rId36"/>
    <p:sldId id="495" r:id="rId37"/>
    <p:sldId id="510" r:id="rId38"/>
    <p:sldId id="516" r:id="rId39"/>
    <p:sldId id="517" r:id="rId40"/>
    <p:sldId id="531" r:id="rId41"/>
    <p:sldId id="532" r:id="rId42"/>
    <p:sldId id="533" r:id="rId43"/>
    <p:sldId id="534" r:id="rId44"/>
    <p:sldId id="538" r:id="rId45"/>
    <p:sldId id="539" r:id="rId46"/>
    <p:sldId id="540" r:id="rId47"/>
    <p:sldId id="541" r:id="rId48"/>
    <p:sldId id="542" r:id="rId49"/>
    <p:sldId id="543" r:id="rId50"/>
    <p:sldId id="544" r:id="rId51"/>
    <p:sldId id="449" r:id="rId52"/>
    <p:sldId id="500" r:id="rId53"/>
    <p:sldId id="501" r:id="rId54"/>
    <p:sldId id="502" r:id="rId55"/>
    <p:sldId id="514" r:id="rId56"/>
    <p:sldId id="515" r:id="rId57"/>
    <p:sldId id="511" r:id="rId58"/>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00"/>
    <a:srgbClr val="FFFFFF"/>
    <a:srgbClr val="FFFFCC"/>
    <a:srgbClr val="FF3300"/>
    <a:srgbClr val="FFCC99"/>
    <a:srgbClr val="EAEAEA"/>
    <a:srgbClr val="CCFFCC"/>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62" autoAdjust="0"/>
    <p:restoredTop sz="90829" autoAdjust="0"/>
  </p:normalViewPr>
  <p:slideViewPr>
    <p:cSldViewPr snapToGrid="0">
      <p:cViewPr varScale="1">
        <p:scale>
          <a:sx n="178" d="100"/>
          <a:sy n="178" d="100"/>
        </p:scale>
        <p:origin x="1528" y="184"/>
      </p:cViewPr>
      <p:guideLst>
        <p:guide orient="horz" pos="1944"/>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6464" y="152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notesMaster" Target="notesMasters/notesMaster1.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60" Type="http://schemas.openxmlformats.org/officeDocument/2006/relationships/handoutMaster" Target="handoutMasters/handoutMaster1.xml"/><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 Id="rId2" Type="http://schemas.openxmlformats.org/officeDocument/2006/relationships/slide" Target="slides/slide19.xml"/><Relationship Id="rId3"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 Id="rId2"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a:t>
            </a:r>
            <a:r>
              <a:rPr lang="en-US" dirty="0" smtClean="0"/>
              <a:t>Strategy/Network Capacity Investment </a:t>
            </a:r>
            <a:r>
              <a:rPr lang="en-US" dirty="0"/>
              <a:t>&amp; Operational Hedging</a:t>
            </a:r>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extLst>
      <p:ext uri="{BB962C8B-B14F-4D97-AF65-F5344CB8AC3E}">
        <p14:creationId xmlns:p14="http://schemas.microsoft.com/office/powerpoint/2010/main" val="23666865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1/27/17</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extLst>
      <p:ext uri="{BB962C8B-B14F-4D97-AF65-F5344CB8AC3E}">
        <p14:creationId xmlns:p14="http://schemas.microsoft.com/office/powerpoint/2010/main" val="48119079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1</a:t>
            </a:fld>
            <a:endParaRPr lang="en-US" dirty="0" smtClean="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smtClean="0"/>
              <a:t>2012:  Last class we learned</a:t>
            </a:r>
            <a:r>
              <a:rPr lang="en-US" baseline="0" dirty="0" smtClean="0"/>
              <a:t> what a capacity strategy is and that, among the many elements to capture in its analysis, incorporating risk is key. </a:t>
            </a:r>
          </a:p>
          <a:p>
            <a:r>
              <a:rPr lang="en-US" baseline="0" dirty="0" smtClean="0"/>
              <a:t>Yet this is typically not well understood by practicing managers.  But to make good capacity decisions, especially those involving the important competency of flexibility, you must know how to incorporate risk in a </a:t>
            </a:r>
            <a:r>
              <a:rPr lang="en-US" i="1" baseline="0" dirty="0" smtClean="0"/>
              <a:t>network of assets</a:t>
            </a:r>
            <a:r>
              <a:rPr lang="en-US" baseline="0" dirty="0" smtClean="0"/>
              <a:t>.  Otherwise you miss real option value.  This is the key message of today and we will illustrate it using a simple (Seagate) case.</a:t>
            </a:r>
          </a:p>
          <a:p>
            <a:endParaRPr lang="en-US" baseline="0" dirty="0" smtClean="0"/>
          </a:p>
          <a:p>
            <a:r>
              <a:rPr lang="en-US" dirty="0" smtClean="0"/>
              <a:t>The key question today: How can I use the entire OS to hedge against risk?</a:t>
            </a:r>
          </a:p>
          <a:p>
            <a:r>
              <a:rPr lang="en-US" dirty="0" smtClean="0"/>
              <a:t>During</a:t>
            </a:r>
            <a:r>
              <a:rPr lang="en-US" baseline="0" dirty="0" smtClean="0"/>
              <a:t> that process, we will introduce a powerful tool to answer this question.</a:t>
            </a:r>
          </a:p>
          <a:p>
            <a:endParaRPr lang="en-US" baseline="0" dirty="0" smtClean="0"/>
          </a:p>
          <a:p>
            <a:r>
              <a:rPr lang="en-US" baseline="0" dirty="0" smtClean="0"/>
              <a:t>We will use the blackboard to build the story but I also have a set of slides as a backup.</a:t>
            </a:r>
            <a:endParaRPr lang="en-US" dirty="0" smtClean="0"/>
          </a:p>
          <a:p>
            <a:pPr lvl="0"/>
            <a:endParaRPr lang="en-US" dirty="0" smtClean="0"/>
          </a:p>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lvl="0"/>
            <a:endParaRPr lang="en-US" dirty="0" smtClean="0"/>
          </a:p>
          <a:p>
            <a:pPr marL="196821" indent="-196821">
              <a:defRPr/>
            </a:pPr>
            <a:endParaRPr lang="en-US" dirty="0" smtClean="0"/>
          </a:p>
          <a:p>
            <a:pPr>
              <a:defRPr/>
            </a:pPr>
            <a:endParaRPr lang="en-US" dirty="0"/>
          </a:p>
        </p:txBody>
      </p:sp>
    </p:spTree>
    <p:extLst>
      <p:ext uri="{BB962C8B-B14F-4D97-AF65-F5344CB8AC3E}">
        <p14:creationId xmlns:p14="http://schemas.microsoft.com/office/powerpoint/2010/main" val="342234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16</a:t>
            </a:fld>
            <a:endParaRPr lang="en-US"/>
          </a:p>
        </p:txBody>
      </p:sp>
    </p:spTree>
    <p:extLst>
      <p:ext uri="{BB962C8B-B14F-4D97-AF65-F5344CB8AC3E}">
        <p14:creationId xmlns:p14="http://schemas.microsoft.com/office/powerpoint/2010/main" val="1533879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extLst>
      <p:ext uri="{BB962C8B-B14F-4D97-AF65-F5344CB8AC3E}">
        <p14:creationId xmlns:p14="http://schemas.microsoft.com/office/powerpoint/2010/main" val="1515864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extLst>
      <p:ext uri="{BB962C8B-B14F-4D97-AF65-F5344CB8AC3E}">
        <p14:creationId xmlns:p14="http://schemas.microsoft.com/office/powerpoint/2010/main" val="1537525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20</a:t>
            </a:fld>
            <a:endParaRPr lang="en-US" dirty="0" smtClean="0"/>
          </a:p>
        </p:txBody>
      </p:sp>
    </p:spTree>
    <p:extLst>
      <p:ext uri="{BB962C8B-B14F-4D97-AF65-F5344CB8AC3E}">
        <p14:creationId xmlns:p14="http://schemas.microsoft.com/office/powerpoint/2010/main" val="517211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extLst>
      <p:ext uri="{BB962C8B-B14F-4D97-AF65-F5344CB8AC3E}">
        <p14:creationId xmlns:p14="http://schemas.microsoft.com/office/powerpoint/2010/main" val="1902991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extLst>
      <p:ext uri="{BB962C8B-B14F-4D97-AF65-F5344CB8AC3E}">
        <p14:creationId xmlns:p14="http://schemas.microsoft.com/office/powerpoint/2010/main" val="1100336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extLst>
      <p:ext uri="{BB962C8B-B14F-4D97-AF65-F5344CB8AC3E}">
        <p14:creationId xmlns:p14="http://schemas.microsoft.com/office/powerpoint/2010/main" val="138103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extLst>
      <p:ext uri="{BB962C8B-B14F-4D97-AF65-F5344CB8AC3E}">
        <p14:creationId xmlns:p14="http://schemas.microsoft.com/office/powerpoint/2010/main" val="984171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extLst>
      <p:ext uri="{BB962C8B-B14F-4D97-AF65-F5344CB8AC3E}">
        <p14:creationId xmlns:p14="http://schemas.microsoft.com/office/powerpoint/2010/main" val="1059401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a:ln/>
        </p:spPr>
      </p:sp>
      <p:sp>
        <p:nvSpPr>
          <p:cNvPr id="81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Give examples where mix flex is more important than volume flex?</a:t>
            </a:r>
          </a:p>
          <a:p>
            <a:endParaRPr lang="en-US">
              <a:latin typeface="Times New Roman" charset="0"/>
              <a:ea typeface="MS PGothic" charset="0"/>
            </a:endParaRPr>
          </a:p>
          <a:p>
            <a:pPr>
              <a:buFontTx/>
              <a:buChar char="-"/>
            </a:pPr>
            <a:r>
              <a:rPr lang="en-US">
                <a:latin typeface="Times New Roman" charset="0"/>
                <a:ea typeface="MS PGothic" charset="0"/>
              </a:rPr>
              <a:t>Whenever the aggregate category volume is fairly stable, but choice within category hard to predict.  Fashion products, cars (different engine sizes, different tech: electric/hybrid/conventional),…</a:t>
            </a:r>
          </a:p>
          <a:p>
            <a:pPr>
              <a:buFontTx/>
              <a:buChar char="-"/>
            </a:pPr>
            <a:r>
              <a:rPr lang="en-US">
                <a:latin typeface="Times New Roman" charset="0"/>
                <a:ea typeface="MS PGothic" charset="0"/>
              </a:rPr>
              <a:t>Volume flex is for seasonal or NPI.</a:t>
            </a:r>
          </a:p>
          <a:p>
            <a:pPr>
              <a:buFontTx/>
              <a:buChar char="-"/>
            </a:pPr>
            <a:endParaRPr lang="en-US">
              <a:latin typeface="Times New Roman" charset="0"/>
              <a:ea typeface="MS PGothic" charset="0"/>
            </a:endParaRPr>
          </a:p>
          <a:p>
            <a:pPr>
              <a:buFontTx/>
              <a:buChar char="-"/>
            </a:pPr>
            <a:endParaRPr lang="en-US">
              <a:latin typeface="Times New Roman" charset="0"/>
              <a:ea typeface="MS PGothic" charset="0"/>
            </a:endParaRPr>
          </a:p>
          <a:p>
            <a:r>
              <a:rPr lang="en-US">
                <a:latin typeface="Times New Roman" charset="0"/>
                <a:ea typeface="MS PGothic" charset="0"/>
              </a:rPr>
              <a:t>What does it take?  (Info from my interactions at MBC April 28, 2010)</a:t>
            </a:r>
          </a:p>
          <a:p>
            <a:pPr>
              <a:buFontTx/>
              <a:buChar char="-"/>
            </a:pPr>
            <a:r>
              <a:rPr lang="en-US">
                <a:latin typeface="Times New Roman" charset="0"/>
                <a:ea typeface="MS PGothic" charset="0"/>
              </a:rPr>
              <a:t>Volume flex: Harley aims for 30 to 50% volume change flex.  Lower months = base demand = core FT workforce; Peaks require contingent workforce.</a:t>
            </a:r>
          </a:p>
          <a:p>
            <a:pPr>
              <a:buFontTx/>
              <a:buChar char="-"/>
            </a:pPr>
            <a:r>
              <a:rPr lang="en-US">
                <a:latin typeface="Times New Roman" charset="0"/>
                <a:ea typeface="MS PGothic" charset="0"/>
              </a:rPr>
              <a:t>Mix flex: uses common designs.  Lester Charles (2000MMM) worked on a JV project with Porsche to have a flexible line for power-train assembly.  (Typically Harley has dedicated lines.)</a:t>
            </a:r>
          </a:p>
        </p:txBody>
      </p:sp>
      <p:sp>
        <p:nvSpPr>
          <p:cNvPr id="81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1C0486CC-06CD-C345-B1DC-DC07A93B604F}" type="slidenum">
              <a:rPr lang="en-US" sz="800" b="0">
                <a:solidFill>
                  <a:srgbClr val="000000"/>
                </a:solidFill>
              </a:rPr>
              <a:pPr/>
              <a:t>26</a:t>
            </a:fld>
            <a:endParaRPr lang="en-US" sz="800" b="0">
              <a:solidFill>
                <a:srgbClr val="000000"/>
              </a:solidFill>
            </a:endParaRPr>
          </a:p>
        </p:txBody>
      </p:sp>
    </p:spTree>
    <p:extLst>
      <p:ext uri="{BB962C8B-B14F-4D97-AF65-F5344CB8AC3E}">
        <p14:creationId xmlns:p14="http://schemas.microsoft.com/office/powerpoint/2010/main" val="979228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extLst>
      <p:ext uri="{BB962C8B-B14F-4D97-AF65-F5344CB8AC3E}">
        <p14:creationId xmlns:p14="http://schemas.microsoft.com/office/powerpoint/2010/main" val="1863325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OPNS454 Week 5: Capacity Types and Flexibility</a:t>
            </a:r>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 Van Mieghem</a:t>
            </a:r>
          </a:p>
        </p:txBody>
      </p:sp>
      <p:sp>
        <p:nvSpPr>
          <p:cNvPr id="1024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0770E3A-A9E0-4A48-9115-1F1523ECD401}" type="slidenum">
              <a:rPr lang="en-US" sz="800" b="0">
                <a:solidFill>
                  <a:prstClr val="black"/>
                </a:solidFill>
              </a:rPr>
              <a:pPr/>
              <a:t>29</a:t>
            </a:fld>
            <a:endParaRPr lang="en-US" sz="800" b="0">
              <a:solidFill>
                <a:prstClr val="black"/>
              </a:solidFill>
            </a:endParaRPr>
          </a:p>
        </p:txBody>
      </p:sp>
      <p:sp>
        <p:nvSpPr>
          <p:cNvPr id="10245"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1024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Ask students to explain the obstacles (given that they have read Upton).</a:t>
            </a:r>
          </a:p>
          <a:p>
            <a:endParaRPr lang="en-US" b="1">
              <a:latin typeface="Times New Roman" charset="0"/>
              <a:ea typeface="MS PGothic" charset="0"/>
            </a:endParaRPr>
          </a:p>
          <a:p>
            <a:r>
              <a:rPr lang="en-US" b="1">
                <a:latin typeface="Times New Roman" charset="0"/>
                <a:ea typeface="MS PGothic" charset="0"/>
              </a:rPr>
              <a:t>Obstacles:</a:t>
            </a:r>
          </a:p>
          <a:p>
            <a:pPr>
              <a:buFontTx/>
              <a:buChar char="•"/>
            </a:pPr>
            <a:r>
              <a:rPr lang="en-US">
                <a:latin typeface="Times New Roman" charset="0"/>
                <a:ea typeface="MS PGothic" charset="0"/>
              </a:rPr>
              <a:t>Competition: HP cartridges should not be common!</a:t>
            </a:r>
          </a:p>
          <a:p>
            <a:pPr>
              <a:buFontTx/>
              <a:buChar char="•"/>
            </a:pPr>
            <a:r>
              <a:rPr lang="en-US">
                <a:latin typeface="Times New Roman" charset="0"/>
                <a:ea typeface="MS PGothic" charset="0"/>
              </a:rPr>
              <a:t>Customer perception: Jaguar X-type is not a real Jag…</a:t>
            </a:r>
          </a:p>
          <a:p>
            <a:endParaRPr lang="en-US">
              <a:latin typeface="Times New Roman" charset="0"/>
              <a:ea typeface="MS PGothic" charset="0"/>
            </a:endParaRPr>
          </a:p>
        </p:txBody>
      </p:sp>
    </p:spTree>
    <p:extLst>
      <p:ext uri="{BB962C8B-B14F-4D97-AF65-F5344CB8AC3E}">
        <p14:creationId xmlns:p14="http://schemas.microsoft.com/office/powerpoint/2010/main" val="1721120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Cost:</a:t>
            </a:r>
          </a:p>
          <a:p>
            <a:pPr marL="228600" indent="-228600">
              <a:buAutoNum type="arabicPeriod"/>
            </a:pPr>
            <a:r>
              <a:rPr lang="en-US" baseline="0" dirty="0" smtClean="0"/>
              <a:t>Clearly transportation</a:t>
            </a:r>
          </a:p>
          <a:p>
            <a:pPr marL="228600" indent="-228600">
              <a:buAutoNum type="arabicPeriod"/>
            </a:pPr>
            <a:endParaRPr lang="en-US" baseline="0" dirty="0" smtClean="0"/>
          </a:p>
          <a:p>
            <a:pPr marL="228600" indent="-228600">
              <a:buAutoNum type="arabicPeriod"/>
            </a:pPr>
            <a:r>
              <a:rPr lang="en-US" baseline="0" dirty="0" smtClean="0"/>
              <a:t>But a key reason to have 1 set in each plant is:</a:t>
            </a:r>
          </a:p>
          <a:p>
            <a:pPr marL="685800" lvl="1" indent="-228600">
              <a:buAutoNum type="arabicPeriod"/>
            </a:pPr>
            <a:r>
              <a:rPr lang="en-US" baseline="0" dirty="0" smtClean="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smtClean="0"/>
              <a:t>Risk of labor issues</a:t>
            </a:r>
          </a:p>
          <a:p>
            <a:pPr marL="685800" lvl="1" indent="-228600">
              <a:buAutoNum type="arabicPeriod"/>
            </a:pPr>
            <a:r>
              <a:rPr lang="en-US" baseline="0" dirty="0" smtClean="0"/>
              <a:t>Etc.</a:t>
            </a:r>
          </a:p>
          <a:p>
            <a:pPr marL="685800" lvl="1" indent="-228600">
              <a:buAutoNum type="arabicPeriod"/>
            </a:pPr>
            <a:endParaRPr lang="en-US" baseline="0" dirty="0" smtClean="0"/>
          </a:p>
          <a:p>
            <a:pPr marL="228600" lvl="0" indent="-228600">
              <a:buNone/>
            </a:pPr>
            <a:r>
              <a:rPr lang="en-US" baseline="0" dirty="0" smtClean="0"/>
              <a:t>Note that this is even before taking into account demand volatility!  </a:t>
            </a:r>
          </a:p>
          <a:p>
            <a:pPr marL="228600" lvl="0" indent="-228600">
              <a:buNone/>
            </a:pPr>
            <a:r>
              <a:rPr lang="en-US" baseline="0" dirty="0" smtClean="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30</a:t>
            </a:fld>
            <a:endParaRPr lang="en-US"/>
          </a:p>
        </p:txBody>
      </p:sp>
    </p:spTree>
    <p:extLst>
      <p:ext uri="{BB962C8B-B14F-4D97-AF65-F5344CB8AC3E}">
        <p14:creationId xmlns:p14="http://schemas.microsoft.com/office/powerpoint/2010/main" val="580126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32</a:t>
            </a:fld>
            <a:endParaRPr lang="en-US"/>
          </a:p>
        </p:txBody>
      </p:sp>
    </p:spTree>
    <p:extLst>
      <p:ext uri="{BB962C8B-B14F-4D97-AF65-F5344CB8AC3E}">
        <p14:creationId xmlns:p14="http://schemas.microsoft.com/office/powerpoint/2010/main" val="870999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7"/>
          <p:cNvSpPr>
            <a:spLocks noGrp="1" noChangeArrowheads="1"/>
          </p:cNvSpPr>
          <p:nvPr>
            <p:ph type="sldNum" sz="quarter" idx="5"/>
          </p:nvPr>
        </p:nvSpPr>
        <p:spPr>
          <a:noFill/>
        </p:spPr>
        <p:txBody>
          <a:bodyPr/>
          <a:lstStyle/>
          <a:p>
            <a:fld id="{FF119D78-3D31-4AF9-8C50-699B19C41090}" type="slidenum">
              <a:rPr lang="en-US" smtClean="0"/>
              <a:pPr/>
              <a:t>33</a:t>
            </a:fld>
            <a:endParaRPr lang="en-US" smtClean="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p:spPr>
        <p:txBody>
          <a:bodyPr/>
          <a:lstStyle/>
          <a:p>
            <a:r>
              <a:rPr lang="en-US" sz="700" dirty="0" smtClean="0">
                <a:latin typeface="Times New Roman" charset="0"/>
              </a:rPr>
              <a:t>I like to share with you a recent stream of my research agenda with </a:t>
            </a:r>
            <a:r>
              <a:rPr lang="en-US" sz="700" dirty="0" err="1" smtClean="0">
                <a:latin typeface="Times New Roman" charset="0"/>
              </a:rPr>
              <a:t>Itai</a:t>
            </a:r>
            <a:r>
              <a:rPr lang="en-US" sz="700" dirty="0" smtClean="0">
                <a:latin typeface="Times New Roman" charset="0"/>
              </a:rPr>
              <a:t> </a:t>
            </a:r>
            <a:r>
              <a:rPr lang="en-US" sz="700" dirty="0" err="1" smtClean="0">
                <a:latin typeface="Times New Roman" charset="0"/>
              </a:rPr>
              <a:t>Gurvich</a:t>
            </a:r>
            <a:r>
              <a:rPr lang="en-US" sz="700" dirty="0" smtClean="0">
                <a:latin typeface="Times New Roman" charset="0"/>
              </a:rPr>
              <a:t> that centers on Collaboration.  The word collaboration</a:t>
            </a:r>
            <a:r>
              <a:rPr lang="en-US" sz="700" baseline="0" dirty="0" smtClean="0">
                <a:latin typeface="Times New Roman" charset="0"/>
              </a:rPr>
              <a:t> means people working together, which is what happens in most processes,</a:t>
            </a:r>
          </a:p>
          <a:p>
            <a:r>
              <a:rPr lang="en-US" sz="700" baseline="0" dirty="0" smtClean="0">
                <a:latin typeface="Times New Roman" charset="0"/>
              </a:rPr>
              <a:t>But we consider a specific form of collaboration in an ACTIVITY: this is </a:t>
            </a:r>
            <a:r>
              <a:rPr lang="en-US" sz="700" baseline="0" dirty="0" err="1" smtClean="0">
                <a:latin typeface="Times New Roman" charset="0"/>
              </a:rPr>
              <a:t>simultaenous</a:t>
            </a:r>
            <a:r>
              <a:rPr lang="en-US" sz="700" baseline="0" dirty="0" smtClean="0">
                <a:latin typeface="Times New Roman" charset="0"/>
              </a:rPr>
              <a:t> collaboration where several people must work simultaneously to perform an activity, which we call a collaborative activity. </a:t>
            </a:r>
          </a:p>
          <a:p>
            <a:endParaRPr lang="en-US" sz="700" baseline="0" dirty="0" smtClean="0">
              <a:latin typeface="Times New Roman" charset="0"/>
            </a:endParaRPr>
          </a:p>
          <a:p>
            <a:r>
              <a:rPr lang="en-US" sz="700" baseline="0" dirty="0" smtClean="0">
                <a:latin typeface="Times New Roman" charset="0"/>
              </a:rPr>
              <a:t>[SHOW NEXT HOSPITAL SLIDE].  The </a:t>
            </a:r>
            <a:r>
              <a:rPr lang="en-US" sz="700" baseline="0" dirty="0" err="1" smtClean="0">
                <a:latin typeface="Times New Roman" charset="0"/>
              </a:rPr>
              <a:t>syncrhonicity</a:t>
            </a:r>
            <a:r>
              <a:rPr lang="en-US" sz="700" baseline="0" dirty="0" smtClean="0">
                <a:latin typeface="Times New Roman" charset="0"/>
              </a:rPr>
              <a:t> requirements will form an important feature of our findings.</a:t>
            </a:r>
          </a:p>
          <a:p>
            <a:endParaRPr lang="en-US" sz="700" baseline="0" dirty="0" smtClean="0">
              <a:latin typeface="Times New Roman" charset="0"/>
            </a:endParaRPr>
          </a:p>
          <a:p>
            <a:r>
              <a:rPr lang="en-US" sz="700" baseline="0" dirty="0" smtClean="0">
                <a:latin typeface="Times New Roman" charset="0"/>
              </a:rPr>
              <a:t>[Then show MAN </a:t>
            </a:r>
            <a:r>
              <a:rPr lang="en-US" sz="700" baseline="0" dirty="0" err="1" smtClean="0">
                <a:latin typeface="Times New Roman" charset="0"/>
              </a:rPr>
              <a:t>vs</a:t>
            </a:r>
            <a:r>
              <a:rPr lang="en-US" sz="700" baseline="0" dirty="0" smtClean="0">
                <a:latin typeface="Times New Roman" charset="0"/>
              </a:rPr>
              <a:t> MACHINE]: While collaborative activities can share both human and capital resources, a central feature of our theory concerns the indivisibility of resources: it is helpful to think of people who cannot be split into fractional servers as opposed to some machines (like computers) that can perform several activities in parallel.</a:t>
            </a:r>
          </a:p>
          <a:p>
            <a:r>
              <a:rPr lang="en-US" sz="700" baseline="0" dirty="0" smtClean="0">
                <a:latin typeface="Times New Roman" charset="0"/>
              </a:rPr>
              <a:t>So, in a certain sense, you can think of this as a story of man versus machine: aside from obvious psychology and behavioral aspects, we study whether and when the impact of man versus machine on basic process analysis and control.</a:t>
            </a:r>
          </a:p>
          <a:p>
            <a:r>
              <a:rPr lang="en-US" sz="700" baseline="0" dirty="0" smtClean="0">
                <a:latin typeface="Times New Roman" charset="0"/>
              </a:rPr>
              <a:t> </a:t>
            </a:r>
            <a:endParaRPr lang="en-US" sz="700" dirty="0" smtClean="0">
              <a:latin typeface="Times New Roman" charset="0"/>
            </a:endParaRPr>
          </a:p>
          <a:p>
            <a:r>
              <a:rPr lang="en-US" sz="700" dirty="0" smtClean="0">
                <a:latin typeface="Times New Roman" charset="0"/>
              </a:rPr>
              <a:t>First part is about first order process analysis. Second part about control and optimization but I think the first part is really important and motivated much of the questions. </a:t>
            </a:r>
          </a:p>
          <a:p>
            <a:pPr defTabSz="912937">
              <a:defRPr/>
            </a:pPr>
            <a:r>
              <a:rPr lang="en-US" sz="700" dirty="0" smtClean="0">
                <a:latin typeface="Times New Roman" charset="0"/>
              </a:rPr>
              <a:t>It has an empirical part that our student presented yesterday. There is limited amount I can say so my objective is mainly show that there are subtleties here and interesting things. </a:t>
            </a:r>
            <a:endParaRPr lang="en-US" sz="700" baseline="0" dirty="0" smtClean="0">
              <a:latin typeface="Times New Roman" charset="0"/>
            </a:endParaRPr>
          </a:p>
          <a:p>
            <a:pPr defTabSz="912937">
              <a:defRPr/>
            </a:pPr>
            <a:endParaRPr lang="en-US" sz="700" dirty="0" smtClean="0">
              <a:latin typeface="Times New Roman" charset="0"/>
            </a:endParaRPr>
          </a:p>
          <a:p>
            <a:pPr defTabSz="912937">
              <a:defRPr/>
            </a:pPr>
            <a:r>
              <a:rPr lang="en-US" sz="700" dirty="0" smtClean="0">
                <a:latin typeface="Times New Roman" charset="0"/>
              </a:rPr>
              <a:t>At UC Irvine, this took 1hr10min and I skipped the slides past the tradeoff in S-policy between switching</a:t>
            </a:r>
            <a:r>
              <a:rPr lang="en-US" sz="700" baseline="0" dirty="0" smtClean="0">
                <a:latin typeface="Times New Roman" charset="0"/>
              </a:rPr>
              <a:t> and coordination idleness.</a:t>
            </a:r>
          </a:p>
          <a:p>
            <a:pPr defTabSz="912937">
              <a:defRPr/>
            </a:pPr>
            <a:r>
              <a:rPr lang="en-US" sz="700" baseline="0" dirty="0" smtClean="0">
                <a:latin typeface="Times New Roman" charset="0"/>
              </a:rPr>
              <a:t>For MIT, I will not show Lu’s slide, nor Pizza </a:t>
            </a:r>
            <a:r>
              <a:rPr lang="en-US" sz="700" baseline="0" dirty="0" err="1" smtClean="0">
                <a:latin typeface="Times New Roman" charset="0"/>
              </a:rPr>
              <a:t>Pazza</a:t>
            </a:r>
            <a:r>
              <a:rPr lang="en-US" sz="700" baseline="0" dirty="0" smtClean="0">
                <a:latin typeface="Times New Roman" charset="0"/>
              </a:rPr>
              <a:t> or lit review (save 3 slides), and go quicker through the first part “review what </a:t>
            </a:r>
            <a:r>
              <a:rPr lang="en-US" sz="700" baseline="0" dirty="0" err="1" smtClean="0">
                <a:latin typeface="Times New Roman" charset="0"/>
              </a:rPr>
              <a:t>Itai</a:t>
            </a:r>
            <a:r>
              <a:rPr lang="en-US" sz="700" baseline="0" dirty="0" smtClean="0">
                <a:latin typeface="Times New Roman" charset="0"/>
              </a:rPr>
              <a:t> told you during his seminar so we can connect to paper 2”.</a:t>
            </a:r>
          </a:p>
          <a:p>
            <a:pPr defTabSz="912937">
              <a:defRPr/>
            </a:pPr>
            <a:r>
              <a:rPr lang="en-US" sz="700" baseline="0" dirty="0" smtClean="0">
                <a:latin typeface="Times New Roman" charset="0"/>
              </a:rPr>
              <a:t>Good talk—with good questions—but ran out of time: Got to slide 38 in 1hr7min (ran over 7min) then jumped to end &gt;&gt; NEED TO REMOVE SOME MATERIAL.  TWICE IN A ROW: FINISH AT S-policy TRADEOFF.  Perhaps jump from their to conclusion slide.</a:t>
            </a:r>
          </a:p>
          <a:p>
            <a:pPr defTabSz="912937">
              <a:defRPr/>
            </a:pPr>
            <a:r>
              <a:rPr lang="en-US" sz="1000" kern="1200" dirty="0" smtClean="0">
                <a:solidFill>
                  <a:schemeClr val="tx1"/>
                </a:solidFill>
                <a:latin typeface="Times New Roman" pitchFamily="18" charset="0"/>
                <a:ea typeface="ＭＳ Ｐゴシック" charset="-128"/>
                <a:cs typeface="ＭＳ Ｐゴシック" charset="-128"/>
              </a:rPr>
              <a:t>The first paper message is definitely easier to deliver and has bigger punch.  </a:t>
            </a:r>
            <a:r>
              <a:rPr lang="en-US" sz="1000" kern="1200" smtClean="0">
                <a:solidFill>
                  <a:schemeClr val="tx1"/>
                </a:solidFill>
                <a:latin typeface="Times New Roman" pitchFamily="18" charset="0"/>
                <a:ea typeface="ＭＳ Ｐゴシック" charset="-128"/>
                <a:cs typeface="ＭＳ Ｐゴシック" charset="-128"/>
              </a:rPr>
              <a:t>Perhaps two papers combined is a little too much content?</a:t>
            </a:r>
            <a:endParaRPr lang="en-US" sz="700" dirty="0">
              <a:latin typeface="Times New Roman" charset="0"/>
            </a:endParaRPr>
          </a:p>
        </p:txBody>
      </p:sp>
    </p:spTree>
    <p:extLst>
      <p:ext uri="{BB962C8B-B14F-4D97-AF65-F5344CB8AC3E}">
        <p14:creationId xmlns:p14="http://schemas.microsoft.com/office/powerpoint/2010/main" val="1607640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Distinguish between broad notion of collaboration [people working together in a process]</a:t>
            </a:r>
            <a:r>
              <a:rPr lang="en-US" baseline="0" dirty="0" smtClean="0"/>
              <a:t> and what we mean specifically working together for one activity:</a:t>
            </a:r>
          </a:p>
          <a:p>
            <a:endParaRPr lang="en-US" baseline="0" dirty="0" smtClean="0"/>
          </a:p>
          <a:p>
            <a:r>
              <a:rPr lang="en-US" baseline="0" dirty="0" smtClean="0"/>
              <a:t>Executing a “collaborative activity” requires the simultaneous presence of multiple resource types.</a:t>
            </a:r>
          </a:p>
          <a:p>
            <a:endParaRPr lang="en-US" baseline="0" dirty="0" smtClean="0"/>
          </a:p>
          <a:p>
            <a:r>
              <a:rPr lang="en-US" baseline="0" dirty="0" smtClean="0"/>
              <a:t>Equally important: at least one of those collaborating resources also does some other activities (either specialized, or collaborations with another set of resources).</a:t>
            </a:r>
          </a:p>
          <a:p>
            <a:endParaRPr lang="en-US" baseline="0" dirty="0" smtClean="0"/>
          </a:p>
          <a:p>
            <a:r>
              <a:rPr lang="en-US" baseline="0" dirty="0" smtClean="0"/>
              <a:t>Surprisingly, while collaboration is a pervasive phenomenon in modern economies, it has not received much analytical attention in our field.</a:t>
            </a:r>
          </a:p>
          <a:p>
            <a:endParaRPr lang="en-US" baseline="0" dirty="0" smtClean="0"/>
          </a:p>
          <a:p>
            <a:r>
              <a:rPr lang="en-US" sz="2400" b="1" dirty="0">
                <a:latin typeface="Times New Roman" charset="0"/>
              </a:rPr>
              <a:t>This research initiative has several parts:</a:t>
            </a:r>
          </a:p>
          <a:p>
            <a:r>
              <a:rPr lang="en-US" sz="2400" b="1" dirty="0">
                <a:latin typeface="Times New Roman" charset="0"/>
              </a:rPr>
              <a:t>Paper 1 = which network architectures allow full bottleneck utilization so that network capacity = BN capacity?</a:t>
            </a:r>
          </a:p>
          <a:p>
            <a:r>
              <a:rPr lang="en-US" sz="2400" b="1" dirty="0">
                <a:latin typeface="Times New Roman" charset="0"/>
              </a:rPr>
              <a:t>Paper 2 = how dynamically control?</a:t>
            </a:r>
          </a:p>
          <a:p>
            <a:r>
              <a:rPr lang="en-US" sz="2400" b="1" dirty="0">
                <a:latin typeface="Times New Roman" charset="0"/>
              </a:rPr>
              <a:t>Paper 3 = empirical study (see next)</a:t>
            </a:r>
          </a:p>
          <a:p>
            <a:endParaRPr lang="en-US" sz="2400" b="1" dirty="0"/>
          </a:p>
        </p:txBody>
      </p:sp>
      <p:sp>
        <p:nvSpPr>
          <p:cNvPr id="5" name="Slide Number Placeholder 4"/>
          <p:cNvSpPr>
            <a:spLocks noGrp="1"/>
          </p:cNvSpPr>
          <p:nvPr>
            <p:ph type="sldNum" sz="quarter" idx="11"/>
          </p:nvPr>
        </p:nvSpPr>
        <p:spPr/>
        <p:txBody>
          <a:bodyPr/>
          <a:lstStyle/>
          <a:p>
            <a:pPr>
              <a:defRPr/>
            </a:pPr>
            <a:fld id="{4C066F22-779E-4027-942E-F58BD80334F5}" type="slidenum">
              <a:rPr lang="en-US" smtClean="0"/>
              <a:pPr>
                <a:defRPr/>
              </a:pPr>
              <a:t>34</a:t>
            </a:fld>
            <a:endParaRPr lang="en-US"/>
          </a:p>
        </p:txBody>
      </p:sp>
    </p:spTree>
    <p:extLst>
      <p:ext uri="{BB962C8B-B14F-4D97-AF65-F5344CB8AC3E}">
        <p14:creationId xmlns:p14="http://schemas.microsoft.com/office/powerpoint/2010/main" val="1234554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pPr>
              <a:defRPr sz="1600"/>
            </a:pPr>
            <a:r>
              <a:t>We chose to study hospitalists because their work involves a great extent and a huge variety of collaboration. Hospitalists are all Medical Doctors, and their responsibility includes: gather information, making diagnoses, instruct medical orders and updates all above progresses in patient’s medical charts. During which time, they frequently communicate with other people on the patient’s team. </a:t>
            </a:r>
          </a:p>
          <a:p>
            <a:pPr>
              <a:defRPr sz="1600"/>
            </a:pPr>
            <a:r>
              <a:t>Take one patient from our data for example, I’ll describe the data later on, now let’s focus on the key message. For this patient A, we use a black node to represent him. A hospitalist takes care of him for 4 days, during which time, we observe the hospitalist communicating with 17 different people. Each of the colorful nodes is one individual person, she or he might be a physician, a nurse, or with other titles. We call these people as collaborators, because they collaborate with the hospitalist through communication. The thickness of the edge between each collaborator and Patient A indicates the communication frequency between the hospitalist and this person about Patient A. </a:t>
            </a:r>
          </a:p>
          <a:p>
            <a:pPr>
              <a:defRPr sz="1600"/>
            </a:pPr>
            <a:endParaRPr/>
          </a:p>
          <a:p>
            <a:pPr>
              <a:defRPr sz="1600"/>
            </a:pPr>
            <a:r>
              <a:t>Notice these two people are connected to the patient with very thick edges, it means the hospitalist talks frequently with these two people.</a:t>
            </a:r>
          </a:p>
          <a:p>
            <a:pPr>
              <a:defRPr sz="1600"/>
            </a:pPr>
            <a:endParaRPr/>
          </a:p>
          <a:p>
            <a:pPr>
              <a:defRPr sz="1600"/>
            </a:pPr>
            <a:r>
              <a:t>This is only a collaboration network for one patient. Our study covers a much richer and detailed network. </a:t>
            </a:r>
          </a:p>
        </p:txBody>
      </p:sp>
    </p:spTree>
    <p:extLst>
      <p:ext uri="{BB962C8B-B14F-4D97-AF65-F5344CB8AC3E}">
        <p14:creationId xmlns:p14="http://schemas.microsoft.com/office/powerpoint/2010/main" val="387112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p>
            <a:pPr>
              <a:defRPr sz="1800"/>
            </a:pPr>
            <a:r>
              <a:t>In this study, we shadowed four hospitalists—the pictures are the four hospitalists. The red nodes represent four of them. We shadowed them for 17 days, during which time,  we observed a big communication network. </a:t>
            </a:r>
          </a:p>
          <a:p>
            <a:pPr>
              <a:defRPr sz="1800"/>
            </a:pPr>
            <a:endParaRPr/>
          </a:p>
          <a:p>
            <a:pPr>
              <a:defRPr sz="1800"/>
            </a:pPr>
            <a:r>
              <a:t>The black nodes are patients. For each red node which is a hospitalist, she or he is closely surrounded by multiple patients, these are the patients that they took care of during our observational period. In total there are 107 patients involved. </a:t>
            </a:r>
          </a:p>
          <a:p>
            <a:pPr>
              <a:defRPr sz="1800"/>
            </a:pPr>
            <a:endParaRPr/>
          </a:p>
          <a:p>
            <a:pPr>
              <a:defRPr sz="1800"/>
            </a:pPr>
            <a:r>
              <a:t>The rest colorful nodes represent about 300 collaborators with different titles that we observed communicating with the hospitalist. A node is connected to the patient node if the hospitalist who took care of this patient communicates with this person about this patient. Again, the thickness of the edge represents how frequent the communication is. </a:t>
            </a:r>
          </a:p>
          <a:p>
            <a:pPr>
              <a:defRPr sz="1800"/>
            </a:pPr>
            <a:endParaRPr/>
          </a:p>
          <a:p>
            <a:pPr>
              <a:defRPr sz="1800"/>
            </a:pPr>
            <a:r>
              <a:t>Given this big and complex network, it will be very interesting to ask the question, how does it affect each hospitalist?</a:t>
            </a:r>
          </a:p>
        </p:txBody>
      </p:sp>
    </p:spTree>
    <p:extLst>
      <p:ext uri="{BB962C8B-B14F-4D97-AF65-F5344CB8AC3E}">
        <p14:creationId xmlns:p14="http://schemas.microsoft.com/office/powerpoint/2010/main" val="1218095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Healthcare</a:t>
            </a:r>
            <a:r>
              <a:rPr lang="en-US" baseline="0" dirty="0" smtClean="0"/>
              <a:t> serves as a good motivation here. MANY resource touch the file of a patient during a patient stay so there is that sense of collaboration. Then, there is the physical collaboration – things that are done simultaneously by multiple </a:t>
            </a:r>
            <a:r>
              <a:rPr lang="en-US" baseline="0" dirty="0" err="1" smtClean="0"/>
              <a:t>reosurces</a:t>
            </a:r>
            <a:r>
              <a:rPr lang="en-US" baseline="0" dirty="0" smtClean="0"/>
              <a:t> – like consultation. When the hospitalist who is a generalist taking care of patients directly consults with specialists depending on the patients condition. It is important to understand what type of collaboration I have. </a:t>
            </a:r>
          </a:p>
          <a:p>
            <a:endParaRPr lang="en-US" baseline="0" dirty="0" smtClean="0"/>
          </a:p>
          <a:p>
            <a:pPr lvl="0">
              <a:defRPr sz="1800"/>
            </a:pPr>
            <a:r>
              <a:rPr lang="en-US" sz="1000" dirty="0" smtClean="0"/>
              <a:t>Our observation shows that hospitalists are indeed the hub of the collaborative healthcare team network. Take one hospitalist that I observed for example, this is the network of people I observed interacting with this hospitalist regarding with one of her patients during 4 observed days. It is equivalently saying that this is the observed team of this patient. During these 4 days, the hospitalist talks to 14 people when performing her care to this patient, and consequently, these 14 people are involved in the patient’s care team. </a:t>
            </a:r>
          </a:p>
          <a:p>
            <a:pPr lvl="0">
              <a:defRPr sz="1800"/>
            </a:pPr>
            <a:r>
              <a:rPr lang="en-US" sz="1000" dirty="0" smtClean="0"/>
              <a:t>Besides this observed team from our observational data, we also construct the entire care team of this patient using the data extracted from the electronic medical record.</a:t>
            </a:r>
          </a:p>
          <a:p>
            <a:endParaRPr lang="en-US" dirty="0"/>
          </a:p>
        </p:txBody>
      </p:sp>
      <p:sp>
        <p:nvSpPr>
          <p:cNvPr id="5" name="Slide Number Placeholder 4"/>
          <p:cNvSpPr>
            <a:spLocks noGrp="1"/>
          </p:cNvSpPr>
          <p:nvPr>
            <p:ph type="sldNum" sz="quarter" idx="11"/>
          </p:nvPr>
        </p:nvSpPr>
        <p:spPr/>
        <p:txBody>
          <a:bodyPr/>
          <a:lstStyle/>
          <a:p>
            <a:pPr>
              <a:defRPr/>
            </a:pPr>
            <a:fld id="{4C066F22-779E-4027-942E-F58BD80334F5}" type="slidenum">
              <a:rPr lang="en-US" smtClean="0"/>
              <a:pPr>
                <a:defRPr/>
              </a:pPr>
              <a:t>37</a:t>
            </a:fld>
            <a:endParaRPr lang="en-US"/>
          </a:p>
        </p:txBody>
      </p:sp>
    </p:spTree>
    <p:extLst>
      <p:ext uri="{BB962C8B-B14F-4D97-AF65-F5344CB8AC3E}">
        <p14:creationId xmlns:p14="http://schemas.microsoft.com/office/powerpoint/2010/main" val="747091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prstGeom prst="rect">
            <a:avLst/>
          </a:prstGeom>
        </p:spPr>
        <p:txBody>
          <a:bodyPr/>
          <a:lstStyle/>
          <a:p>
            <a:endParaRPr/>
          </a:p>
        </p:txBody>
      </p:sp>
      <p:sp>
        <p:nvSpPr>
          <p:cNvPr id="125" name="Shape 125"/>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0608527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a:spLocks noGrp="1" noRot="1" noChangeAspect="1"/>
          </p:cNvSpPr>
          <p:nvPr>
            <p:ph type="sldImg"/>
          </p:nvPr>
        </p:nvSpPr>
        <p:spPr>
          <a:prstGeom prst="rect">
            <a:avLst/>
          </a:prstGeom>
        </p:spPr>
        <p:txBody>
          <a:bodyPr/>
          <a:lstStyle/>
          <a:p>
            <a:endParaRPr/>
          </a:p>
        </p:txBody>
      </p:sp>
      <p:sp>
        <p:nvSpPr>
          <p:cNvPr id="249" name="Shape 249"/>
          <p:cNvSpPr>
            <a:spLocks noGrp="1"/>
          </p:cNvSpPr>
          <p:nvPr>
            <p:ph type="body" sz="quarter" idx="1"/>
          </p:nvPr>
        </p:nvSpPr>
        <p:spPr>
          <a:prstGeom prst="rect">
            <a:avLst/>
          </a:prstGeom>
        </p:spPr>
        <p:txBody>
          <a:bodyPr/>
          <a:lstStyle/>
          <a:p>
            <a:r>
              <a:t>Explain each colored block is the average episode documenting time</a:t>
            </a:r>
          </a:p>
        </p:txBody>
      </p:sp>
    </p:spTree>
    <p:extLst>
      <p:ext uri="{BB962C8B-B14F-4D97-AF65-F5344CB8AC3E}">
        <p14:creationId xmlns:p14="http://schemas.microsoft.com/office/powerpoint/2010/main" val="219398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4</a:t>
            </a:fld>
            <a:endParaRPr lang="en-US" dirty="0" smtClean="0"/>
          </a:p>
        </p:txBody>
      </p:sp>
    </p:spTree>
    <p:extLst>
      <p:ext uri="{BB962C8B-B14F-4D97-AF65-F5344CB8AC3E}">
        <p14:creationId xmlns:p14="http://schemas.microsoft.com/office/powerpoint/2010/main" val="277593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43</a:t>
            </a:fld>
            <a:endParaRPr lang="en-US"/>
          </a:p>
        </p:txBody>
      </p:sp>
    </p:spTree>
    <p:extLst>
      <p:ext uri="{BB962C8B-B14F-4D97-AF65-F5344CB8AC3E}">
        <p14:creationId xmlns:p14="http://schemas.microsoft.com/office/powerpoint/2010/main" val="1928472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extLst>
      <p:ext uri="{BB962C8B-B14F-4D97-AF65-F5344CB8AC3E}">
        <p14:creationId xmlns:p14="http://schemas.microsoft.com/office/powerpoint/2010/main" val="6176559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50</a:t>
            </a:fld>
            <a:endParaRPr lang="en-US">
              <a:solidFill>
                <a:prstClr val="black"/>
              </a:solidFill>
            </a:endParaRPr>
          </a:p>
        </p:txBody>
      </p:sp>
    </p:spTree>
    <p:extLst>
      <p:ext uri="{BB962C8B-B14F-4D97-AF65-F5344CB8AC3E}">
        <p14:creationId xmlns:p14="http://schemas.microsoft.com/office/powerpoint/2010/main" val="15649710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OPNS454 Week10: Course Summary</a:t>
            </a:r>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882751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p:txBody>
          <a:bodyPr/>
          <a:lstStyle/>
          <a:p>
            <a:pPr defTabSz="976502">
              <a:defRPr/>
            </a:pPr>
            <a:r>
              <a:rPr lang="en-US" dirty="0" smtClean="0"/>
              <a:t>Operations Strategy/Risk Mitigation &amp; Operational Hedging</a:t>
            </a: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95263" indent="-195263"/>
            <a:r>
              <a:rPr lang="en-US">
                <a:latin typeface="Times New Roman" charset="0"/>
                <a:ea typeface="ＭＳ Ｐゴシック" charset="0"/>
                <a:cs typeface="ＭＳ Ｐゴシック" charset="0"/>
              </a:rPr>
              <a:t>The impact of uncertainty: 2 benchmarks:</a:t>
            </a:r>
          </a:p>
          <a:p>
            <a:pPr marL="195263" indent="-195263"/>
            <a:r>
              <a:rPr lang="en-US">
                <a:latin typeface="Times New Roman" charset="0"/>
                <a:ea typeface="ＭＳ Ｐゴシック" charset="0"/>
                <a:cs typeface="ＭＳ Ｐゴシック" charset="0"/>
              </a:rPr>
              <a:t>1. assume unbiased forecast with no forecast errors: demand is certain to be the expected demand: no mismatch and no value variability = deterministic problem</a:t>
            </a:r>
          </a:p>
          <a:p>
            <a:pPr marL="195263" indent="-195263"/>
            <a:r>
              <a:rPr lang="en-US">
                <a:latin typeface="Times New Roman" charset="0"/>
                <a:ea typeface="ＭＳ Ｐゴシック" charset="0"/>
                <a:cs typeface="ＭＳ Ｐゴシック" charset="0"/>
              </a:rPr>
              <a:t>2. allow lagging/contingent choice (still with forecast errors): no mismatch but still value variability</a:t>
            </a:r>
          </a:p>
          <a:p>
            <a:pPr marL="195263" indent="-195263"/>
            <a:endParaRPr lang="en-US">
              <a:latin typeface="Times New Roman" charset="0"/>
              <a:ea typeface="ＭＳ Ｐゴシック" charset="0"/>
              <a:cs typeface="ＭＳ Ｐゴシック" charset="0"/>
            </a:endParaRPr>
          </a:p>
          <a:p>
            <a:pPr marL="195263" indent="-195263"/>
            <a:r>
              <a:rPr lang="en-US">
                <a:latin typeface="Times New Roman" charset="0"/>
                <a:ea typeface="ＭＳ Ｐゴシック" charset="0"/>
                <a:cs typeface="ＭＳ Ｐゴシック" charset="0"/>
              </a:rPr>
              <a:t>As in Lilly, first deterministic solution:</a:t>
            </a:r>
          </a:p>
          <a:p>
            <a:pPr marL="195263" indent="-195263">
              <a:buFontTx/>
              <a:buChar char="•"/>
            </a:pPr>
            <a:r>
              <a:rPr lang="en-US">
                <a:latin typeface="Times New Roman" charset="0"/>
                <a:ea typeface="ＭＳ Ｐゴシック" charset="0"/>
                <a:cs typeface="ＭＳ Ｐゴシック" charset="0"/>
              </a:rPr>
              <a:t> D = (300,300) then set K = (300, 300, 600) at CapEx = $20 x 300k + $30 x 300k + $80 x 600k + 40M = $103M</a:t>
            </a:r>
          </a:p>
          <a:p>
            <a:pPr marL="195263" indent="-195263">
              <a:buFontTx/>
              <a:buChar char="•"/>
            </a:pPr>
            <a:r>
              <a:rPr lang="en-US">
                <a:latin typeface="Times New Roman" charset="0"/>
                <a:ea typeface="ＭＳ Ｐゴシック" charset="0"/>
                <a:cs typeface="ＭＳ Ｐゴシック" charset="0"/>
              </a:rPr>
              <a:t> op profit = $300 x 300k + $400 x 300k = $210 M</a:t>
            </a:r>
          </a:p>
          <a:p>
            <a:pPr marL="195263" indent="-195263">
              <a:buFontTx/>
              <a:buChar char="•"/>
            </a:pPr>
            <a:r>
              <a:rPr lang="en-US">
                <a:latin typeface="Times New Roman" charset="0"/>
                <a:ea typeface="ＭＳ Ｐゴシック" charset="0"/>
                <a:cs typeface="ＭＳ Ｐゴシック" charset="0"/>
              </a:rPr>
              <a:t> NPV = $210M - $103M = $107M</a:t>
            </a:r>
          </a:p>
          <a:p>
            <a:pPr marL="195263" indent="-195263">
              <a:buFontTx/>
              <a:buChar char="•"/>
            </a:pPr>
            <a:r>
              <a:rPr lang="en-US">
                <a:latin typeface="Times New Roman" charset="0"/>
                <a:ea typeface="ＭＳ Ｐゴシック" charset="0"/>
                <a:cs typeface="ＭＳ Ｐゴシック" charset="0"/>
              </a:rPr>
              <a:t> ROI = 107/103 = 104%</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a:t>
            </a:r>
            <a:r>
              <a:rPr lang="en-US" b="1">
                <a:latin typeface="Times New Roman" charset="0"/>
                <a:ea typeface="ＭＳ Ｐゴシック" charset="0"/>
                <a:cs typeface="ＭＳ Ｐゴシック" charset="0"/>
              </a:rPr>
              <a:t>note </a:t>
            </a:r>
            <a:r>
              <a:rPr lang="en-US">
                <a:latin typeface="Times New Roman" charset="0"/>
                <a:ea typeface="ＭＳ Ｐゴシック" charset="0"/>
                <a:cs typeface="ＭＳ Ｐゴシック" charset="0"/>
              </a:rPr>
              <a:t>: this is the same as the </a:t>
            </a:r>
            <a:r>
              <a:rPr lang="en-US" i="1">
                <a:latin typeface="Times New Roman" charset="0"/>
                <a:ea typeface="ＭＳ Ｐゴシック" charset="0"/>
                <a:cs typeface="ＭＳ Ｐゴシック" charset="0"/>
              </a:rPr>
              <a:t>full-information value </a:t>
            </a:r>
            <a:r>
              <a:rPr lang="en-US">
                <a:latin typeface="Times New Roman" charset="0"/>
                <a:ea typeface="ＭＳ Ｐゴシック" charset="0"/>
                <a:cs typeface="ＭＳ Ｐゴシック" charset="0"/>
              </a:rPr>
              <a:t>when one can postpone capacity investment (because all investment and op profit are linear in demand, so that in expectation we get the above profit)</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Real option = contingent production and switching.  Just like with Lilly, we can value this with a tree:</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637043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7</a:t>
            </a:fld>
            <a:endParaRPr lang="en-US" dirty="0" smtClean="0"/>
          </a:p>
        </p:txBody>
      </p:sp>
    </p:spTree>
    <p:extLst>
      <p:ext uri="{BB962C8B-B14F-4D97-AF65-F5344CB8AC3E}">
        <p14:creationId xmlns:p14="http://schemas.microsoft.com/office/powerpoint/2010/main" val="259417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9</a:t>
            </a:fld>
            <a:endParaRPr lang="en-US" dirty="0" smtClean="0"/>
          </a:p>
        </p:txBody>
      </p:sp>
    </p:spTree>
    <p:extLst>
      <p:ext uri="{BB962C8B-B14F-4D97-AF65-F5344CB8AC3E}">
        <p14:creationId xmlns:p14="http://schemas.microsoft.com/office/powerpoint/2010/main" val="7971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10</a:t>
            </a:fld>
            <a:endParaRPr lang="en-US"/>
          </a:p>
        </p:txBody>
      </p:sp>
    </p:spTree>
    <p:extLst>
      <p:ext uri="{BB962C8B-B14F-4D97-AF65-F5344CB8AC3E}">
        <p14:creationId xmlns:p14="http://schemas.microsoft.com/office/powerpoint/2010/main" val="838157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1/27/17</a:t>
            </a:fld>
            <a:endParaRPr lang="en-US"/>
          </a:p>
        </p:txBody>
      </p:sp>
      <p:sp>
        <p:nvSpPr>
          <p:cNvPr id="6" name="Footer Placeholder 5"/>
          <p:cNvSpPr>
            <a:spLocks noGrp="1"/>
          </p:cNvSpPr>
          <p:nvPr>
            <p:ph type="ftr" sz="quarter" idx="12"/>
          </p:nvPr>
        </p:nvSpPr>
        <p:spPr/>
        <p:txBody>
          <a:bodyPr/>
          <a:lstStyle/>
          <a:p>
            <a:pPr>
              <a:defRPr/>
            </a:pPr>
            <a:r>
              <a:rPr lang="en-US" smtClean="0"/>
              <a:t>J.A.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12</a:t>
            </a:fld>
            <a:endParaRPr lang="en-US"/>
          </a:p>
        </p:txBody>
      </p:sp>
    </p:spTree>
    <p:extLst>
      <p:ext uri="{BB962C8B-B14F-4D97-AF65-F5344CB8AC3E}">
        <p14:creationId xmlns:p14="http://schemas.microsoft.com/office/powerpoint/2010/main" val="1133429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extLst>
      <p:ext uri="{BB962C8B-B14F-4D97-AF65-F5344CB8AC3E}">
        <p14:creationId xmlns:p14="http://schemas.microsoft.com/office/powerpoint/2010/main" val="669562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25366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xfrm>
            <a:off x="4408837" y="6505278"/>
            <a:ext cx="293350" cy="297389"/>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81427334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smtClean="0"/>
              <a:pPr>
                <a:defRPr/>
              </a:pPr>
              <a:t>1/27/17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smtClean="0"/>
              <a:pPr>
                <a:defRPr/>
              </a:pPr>
              <a:t>1/27/17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smtClean="0"/>
              <a:pPr>
                <a:defRPr/>
              </a:pPr>
              <a:t>1/27/17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Arial" charset="0"/>
                <a:ea typeface="MS PGothic" charset="0"/>
                <a:cs typeface="MS PGothic" charset="0"/>
              </a:rPr>
              <a:t>Slide </a:t>
            </a:r>
            <a:fld id="{22FD9412-139E-0C4F-A8DA-EE754ABF8707}" type="slidenum">
              <a:rPr lang="en-US" sz="800" b="0" smtClean="0">
                <a:solidFill>
                  <a:srgbClr val="3333CC"/>
                </a:solidFill>
                <a:latin typeface="Arial" charset="0"/>
                <a:ea typeface="MS PGothic" charset="0"/>
                <a:cs typeface="MS PGothic" charset="0"/>
              </a:rPr>
              <a:pPr eaLnBrk="0" hangingPunct="0"/>
              <a:t>‹#›</a:t>
            </a:fld>
            <a:endParaRPr lang="en-US" sz="800" b="0" smtClean="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2383269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22893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38223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25033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8874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654085585"/>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58475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89905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07267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32556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42485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0075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099460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29939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604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7543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404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51279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1514203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009123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20451835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smtClean="0"/>
              <a:pPr>
                <a:defRPr/>
              </a:pPr>
              <a:t>1/27/17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31898495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smtClean="0"/>
              <a:pPr>
                <a:defRPr/>
              </a:pPr>
              <a:t>1/27/17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7174165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smtClean="0"/>
              <a:pPr>
                <a:defRPr/>
              </a:pPr>
              <a:t>1/27/17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1823946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1938107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smtClean="0"/>
              <a:pPr>
                <a:defRPr/>
              </a:pPr>
              <a:t>1/27/17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8711496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17526351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smtClean="0"/>
              <a:pPr>
                <a:defRPr/>
              </a:pPr>
              <a:t>1/27/17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410196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slideLayout" Target="../slideLayouts/slideLayout38.xml"/><Relationship Id="rId13" Type="http://schemas.openxmlformats.org/officeDocument/2006/relationships/slideLayout" Target="../slideLayouts/slideLayout39.xml"/><Relationship Id="rId14" Type="http://schemas.openxmlformats.org/officeDocument/2006/relationships/slideLayout" Target="../slideLayouts/slideLayout40.xml"/><Relationship Id="rId15" Type="http://schemas.openxmlformats.org/officeDocument/2006/relationships/slideLayout" Target="../slideLayouts/slideLayout41.xml"/><Relationship Id="rId16" Type="http://schemas.openxmlformats.org/officeDocument/2006/relationships/theme" Target="../theme/theme3.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4.xml"/><Relationship Id="rId4" Type="http://schemas.openxmlformats.org/officeDocument/2006/relationships/slideLayout" Target="../slideLayouts/slideLayout45.xml"/><Relationship Id="rId5" Type="http://schemas.openxmlformats.org/officeDocument/2006/relationships/slideLayout" Target="../slideLayouts/slideLayout46.xml"/><Relationship Id="rId6" Type="http://schemas.openxmlformats.org/officeDocument/2006/relationships/theme" Target="../theme/theme4.xml"/><Relationship Id="rId1" Type="http://schemas.openxmlformats.org/officeDocument/2006/relationships/slideLayout" Target="../slideLayouts/slideLayout42.xml"/><Relationship Id="rId2"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theme" Target="../theme/theme5.xml"/><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9.xml"/><Relationship Id="rId12" Type="http://schemas.openxmlformats.org/officeDocument/2006/relationships/theme" Target="../theme/theme6.xml"/><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 id="2147484079"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smtClean="0">
                <a:cs typeface="Arial" pitchFamily="34" charset="0"/>
              </a:rPr>
              <a:pPr/>
              <a:t>1/27/17</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smtClean="0">
                <a:solidFill>
                  <a:srgbClr val="3333CC"/>
                </a:solidFill>
                <a:latin typeface="Arial" charset="0"/>
              </a:rPr>
              <a:t>Operations </a:t>
            </a:r>
            <a:r>
              <a:rPr lang="en-US" sz="800" b="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Optima" charset="0"/>
                <a:ea typeface="MS PGothic" charset="0"/>
                <a:cs typeface="MS PGothic" charset="0"/>
              </a:rPr>
              <a:t>Slide </a:t>
            </a:r>
            <a:fld id="{BFCE4155-B4C0-D247-9E13-9A09AA24D5B4}" type="slidenum">
              <a:rPr lang="en-US" sz="800" b="0" smtClean="0">
                <a:solidFill>
                  <a:srgbClr val="3333CC"/>
                </a:solidFill>
                <a:latin typeface="Optima" charset="0"/>
                <a:ea typeface="MS PGothic" charset="0"/>
                <a:cs typeface="MS PGothic" charset="0"/>
              </a:rPr>
              <a:pPr eaLnBrk="0" hangingPunct="0"/>
              <a:t>‹#›</a:t>
            </a:fld>
            <a:endParaRPr lang="en-US" sz="800" b="0" smtClean="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FAA26D3D-D897-4be2-8F04-BA451C77F1D7}">
              <ma14:placeholderFlag xmlns:ma14="http://schemas.microsoft.com/office/mac/drawingml/2011/main" val="1"/>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5170439"/>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cs typeface="Arial" pitchFamily="34" charset="0"/>
              </a:rPr>
              <a:t>Slide </a:t>
            </a:r>
            <a:fld id="{1F9BBF32-5465-418D-A795-32376668CDA1}" type="slidenum">
              <a:rPr lang="en-US" sz="800" b="0">
                <a:solidFill>
                  <a:srgbClr val="3333CC"/>
                </a:solidFill>
                <a:latin typeface="Arial" charset="0"/>
                <a:cs typeface="Arial" pitchFamily="34" charset="0"/>
              </a:rPr>
              <a:pPr eaLnBrk="0" hangingPunct="0">
                <a:defRPr/>
              </a:pPr>
              <a:t>‹#›</a:t>
            </a:fld>
            <a:endParaRPr lang="en-US" sz="800" b="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26041698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0" smtClean="0">
                <a:cs typeface="Arial" pitchFamily="34" charset="0"/>
              </a:rPr>
              <a:pPr/>
              <a:t>1/27/17</a:t>
            </a:fld>
            <a:endParaRPr lang="en-US" b="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0">
                <a:cs typeface="Arial" pitchFamily="34" charset="0"/>
              </a:rPr>
              <a:pPr/>
              <a:t>‹#›</a:t>
            </a:fld>
            <a:endParaRPr lang="en-US" b="0">
              <a:cs typeface="Arial" pitchFamily="34" charset="0"/>
            </a:endParaRPr>
          </a:p>
        </p:txBody>
      </p:sp>
    </p:spTree>
    <p:extLst>
      <p:ext uri="{BB962C8B-B14F-4D97-AF65-F5344CB8AC3E}">
        <p14:creationId xmlns:p14="http://schemas.microsoft.com/office/powerpoint/2010/main" val="926996750"/>
      </p:ext>
    </p:extLst>
  </p:cSld>
  <p:clrMap bg1="lt1" tx1="dk1" bg2="lt2" tx2="dk2" accent1="accent1" accent2="accent2" accent3="accent3" accent4="accent4" accent5="accent5" accent6="accent6" hlink="hlink" folHlink="folHlink"/>
  <p:sldLayoutIdLst>
    <p:sldLayoutId id="2147484068"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7.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wmf"/><Relationship Id="rId5" Type="http://schemas.openxmlformats.org/officeDocument/2006/relationships/oleObject" Target="../embeddings/oleObject2.bin"/><Relationship Id="rId6" Type="http://schemas.openxmlformats.org/officeDocument/2006/relationships/image" Target="../media/image2.w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goo.gl/ZKYkXm" TargetMode="External"/><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7.jpe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3" Type="http://schemas.openxmlformats.org/officeDocument/2006/relationships/image" Target="../media/image15.emf"/><Relationship Id="rId4" Type="http://schemas.openxmlformats.org/officeDocument/2006/relationships/image" Target="../media/image16.emf"/><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5.xml"/><Relationship Id="rId2" Type="http://schemas.openxmlformats.org/officeDocument/2006/relationships/notesSlide" Target="../notesSlides/notesSlide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22.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4" Type="http://schemas.openxmlformats.org/officeDocument/2006/relationships/image" Target="../media/image23.jpeg"/><Relationship Id="rId1" Type="http://schemas.openxmlformats.org/officeDocument/2006/relationships/slideLayout" Target="../slideLayouts/slideLayout22.xml"/><Relationship Id="rId2" Type="http://schemas.openxmlformats.org/officeDocument/2006/relationships/hyperlink" Target="http://topics.nytimes.com/top/reference/timestopics/people/e/jack_ewing/index.html?inline=nyt-pe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3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a:t>
            </a:r>
            <a:r>
              <a:rPr lang="en-US" sz="3600" b="0" dirty="0" smtClean="0">
                <a:solidFill>
                  <a:srgbClr val="FFFFFF"/>
                </a:solidFill>
                <a:latin typeface="Garamond" pitchFamily="18" charset="0"/>
              </a:rPr>
              <a:t>(4)</a:t>
            </a:r>
            <a:endParaRPr lang="en-US" sz="3600" b="0" dirty="0">
              <a:solidFill>
                <a:srgbClr val="FFFFFF"/>
              </a:solidFill>
              <a:latin typeface="Garamond" pitchFamily="18" charset="0"/>
            </a:endParaRP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lvl="1" eaLnBrk="1" hangingPunct="1">
              <a:buClr>
                <a:srgbClr val="FF3300"/>
              </a:buClr>
              <a:defRPr/>
            </a:pPr>
            <a:endParaRPr lang="en-US" dirty="0" smtClean="0">
              <a:solidFill>
                <a:schemeClr val="bg1"/>
              </a:solidFill>
            </a:endParaRPr>
          </a:p>
          <a:p>
            <a:pPr eaLnBrk="1" hangingPunct="1">
              <a:buClr>
                <a:srgbClr val="FF3300"/>
              </a:buClr>
            </a:pPr>
            <a:r>
              <a:rPr lang="en-US" dirty="0" smtClean="0">
                <a:solidFill>
                  <a:schemeClr val="bg1"/>
                </a:solidFill>
              </a:rPr>
              <a:t>Network capacity and the value of flexibility as operational hedge</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(Optimal)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Canonical Newsvendor Model!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Benchmark 2: </a:t>
            </a:r>
            <a:r>
              <a:rPr lang="en-US" sz="2800" dirty="0" smtClean="0"/>
              <a:t>Reduce variety or complexity: </a:t>
            </a:r>
            <a:br>
              <a:rPr lang="en-US" sz="2800" dirty="0" smtClean="0"/>
            </a:br>
            <a:r>
              <a:rPr lang="en-US" sz="2800" dirty="0" smtClean="0"/>
              <a:t>	Single Product or Dedicated Test</a:t>
            </a:r>
            <a:endParaRPr lang="en-US" dirty="0"/>
          </a:p>
        </p:txBody>
      </p:sp>
      <p:grpSp>
        <p:nvGrpSpPr>
          <p:cNvPr id="3" name="Group 43"/>
          <p:cNvGrpSpPr/>
          <p:nvPr/>
        </p:nvGrpSpPr>
        <p:grpSpPr>
          <a:xfrm>
            <a:off x="3633808" y="1823565"/>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4" name="Group 51"/>
          <p:cNvGrpSpPr/>
          <p:nvPr/>
        </p:nvGrpSpPr>
        <p:grpSpPr>
          <a:xfrm>
            <a:off x="4308630" y="4490565"/>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3557608" y="1290165"/>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3557608" y="3347565"/>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3290908" y="4033365"/>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3290908" y="5938365"/>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6110308" y="3728565"/>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Rectangle 20"/>
          <p:cNvSpPr/>
          <p:nvPr/>
        </p:nvSpPr>
        <p:spPr>
          <a:xfrm>
            <a:off x="84554" y="1592762"/>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2" name="Rectangle 21"/>
          <p:cNvSpPr/>
          <p:nvPr/>
        </p:nvSpPr>
        <p:spPr>
          <a:xfrm>
            <a:off x="84554" y="2658125"/>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Rectangle 22"/>
          <p:cNvSpPr/>
          <p:nvPr/>
        </p:nvSpPr>
        <p:spPr>
          <a:xfrm>
            <a:off x="1576061" y="2650524"/>
            <a:ext cx="905558" cy="451022"/>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4" name="Elbow Connector 23"/>
          <p:cNvCxnSpPr>
            <a:stCxn id="21" idx="3"/>
          </p:cNvCxnSpPr>
          <p:nvPr/>
        </p:nvCxnSpPr>
        <p:spPr>
          <a:xfrm flipV="1">
            <a:off x="1043380" y="1804396"/>
            <a:ext cx="511086" cy="143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5" name="Elbow Connector 24"/>
          <p:cNvCxnSpPr>
            <a:stCxn id="22" idx="3"/>
          </p:cNvCxnSpPr>
          <p:nvPr/>
        </p:nvCxnSpPr>
        <p:spPr>
          <a:xfrm>
            <a:off x="1043380" y="2871197"/>
            <a:ext cx="532681" cy="431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6" name="Straight Arrow Connector 25"/>
          <p:cNvCxnSpPr/>
          <p:nvPr/>
        </p:nvCxnSpPr>
        <p:spPr>
          <a:xfrm>
            <a:off x="2481619" y="1802979"/>
            <a:ext cx="266341" cy="1110"/>
          </a:xfrm>
          <a:prstGeom prst="straightConnector1">
            <a:avLst/>
          </a:prstGeom>
          <a:noFill/>
          <a:ln w="9525" cap="flat" cmpd="sng" algn="ctr">
            <a:solidFill>
              <a:srgbClr val="4F81BD">
                <a:shade val="95000"/>
                <a:satMod val="105000"/>
              </a:srgbClr>
            </a:solidFill>
            <a:prstDash val="solid"/>
            <a:tailEnd type="arrow"/>
          </a:ln>
          <a:effectLst/>
        </p:spPr>
      </p:cxnSp>
      <p:cxnSp>
        <p:nvCxnSpPr>
          <p:cNvPr id="27" name="Straight Arrow Connector 26"/>
          <p:cNvCxnSpPr/>
          <p:nvPr/>
        </p:nvCxnSpPr>
        <p:spPr>
          <a:xfrm>
            <a:off x="2481619" y="2899966"/>
            <a:ext cx="266341" cy="1110"/>
          </a:xfrm>
          <a:prstGeom prst="straightConnector1">
            <a:avLst/>
          </a:prstGeom>
          <a:noFill/>
          <a:ln w="9525" cap="flat" cmpd="sng" algn="ctr">
            <a:solidFill>
              <a:srgbClr val="4F81BD">
                <a:shade val="95000"/>
                <a:satMod val="105000"/>
              </a:srgbClr>
            </a:solidFill>
            <a:prstDash val="solid"/>
            <a:tailEnd type="arrow"/>
          </a:ln>
          <a:effectLst/>
        </p:spPr>
      </p:cxnSp>
      <p:sp>
        <p:nvSpPr>
          <p:cNvPr id="30" name="Rectangle 29"/>
          <p:cNvSpPr/>
          <p:nvPr/>
        </p:nvSpPr>
        <p:spPr>
          <a:xfrm>
            <a:off x="1576061" y="1600200"/>
            <a:ext cx="905558" cy="451022"/>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sp>
        <p:nvSpPr>
          <p:cNvPr id="5" name="Slide Number Placeholder 4"/>
          <p:cNvSpPr>
            <a:spLocks noGrp="1"/>
          </p:cNvSpPr>
          <p:nvPr>
            <p:ph type="sldNum" sz="quarter" idx="4294967295"/>
          </p:nvPr>
        </p:nvSpPr>
        <p:spPr>
          <a:xfrm>
            <a:off x="7010400" y="6613525"/>
            <a:ext cx="2133600" cy="244475"/>
          </a:xfrm>
          <a:prstGeom prst="rect">
            <a:avLst/>
          </a:prstGeom>
        </p:spPr>
        <p:txBody>
          <a:bodyPr/>
          <a:lstStyle/>
          <a:p>
            <a:pPr algn="r" rtl="0" fontAlgn="base">
              <a:spcBef>
                <a:spcPct val="0"/>
              </a:spcBef>
              <a:spcAft>
                <a:spcPct val="0"/>
              </a:spcAft>
            </a:pPr>
            <a:r>
              <a:rPr lang="en-US" sz="900" kern="1200" smtClean="0">
                <a:solidFill>
                  <a:srgbClr val="000000"/>
                </a:solidFill>
                <a:latin typeface="Times New Roman" pitchFamily="18" charset="0"/>
                <a:ea typeface="+mn-ea"/>
                <a:cs typeface="+mn-cs"/>
              </a:rPr>
              <a:t>Slide </a:t>
            </a:r>
            <a:fld id="{0FA71C1E-2753-4A43-8C9B-4769F58448A3}" type="slidenum">
              <a:rPr lang="en-US" sz="900" kern="1200" smtClean="0">
                <a:solidFill>
                  <a:srgbClr val="000000"/>
                </a:solidFill>
                <a:latin typeface="Times New Roman" pitchFamily="18" charset="0"/>
                <a:ea typeface="+mn-ea"/>
                <a:cs typeface="+mn-cs"/>
              </a:rPr>
              <a:pPr algn="r" rtl="0" fontAlgn="base">
                <a:spcBef>
                  <a:spcPct val="0"/>
                </a:spcBef>
                <a:spcAft>
                  <a:spcPct val="0"/>
                </a:spcAft>
              </a:pPr>
              <a:t>12</a:t>
            </a:fld>
            <a:endParaRPr lang="en-US" sz="900" kern="1200" dirty="0">
              <a:solidFill>
                <a:srgbClr val="000000"/>
              </a:solidFill>
              <a:latin typeface="Times New Roman" pitchFamily="18" charset="0"/>
              <a:ea typeface="+mn-ea"/>
              <a:cs typeface="+mn-cs"/>
            </a:endParaRPr>
          </a:p>
        </p:txBody>
      </p:sp>
    </p:spTree>
    <p:extLst>
      <p:ext uri="{BB962C8B-B14F-4D97-AF65-F5344CB8AC3E}">
        <p14:creationId xmlns:p14="http://schemas.microsoft.com/office/powerpoint/2010/main" val="93907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Optimal Capacity for a single resource:</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Barracuda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mc:AlternateContent xmlns:mc="http://schemas.openxmlformats.org/markup-compatibility/2006">
              <mc:Choice xmlns:v="urn:schemas-microsoft-com:vml" Requires="v">
                <p:oleObj spid="_x0000_s89164" name="Equation" r:id="rId3" imgW="1676160" imgH="431640" progId="Equation.3">
                  <p:embed/>
                </p:oleObj>
              </mc:Choice>
              <mc:Fallback>
                <p:oleObj name="Equation" r:id="rId3" imgW="1676160" imgH="43164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104" y="4855033"/>
                        <a:ext cx="2071687" cy="5334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mc:AlternateContent xmlns:mc="http://schemas.openxmlformats.org/markup-compatibility/2006">
              <mc:Choice xmlns:v="urn:schemas-microsoft-com:vml" Requires="v">
                <p:oleObj spid="_x0000_s89165" name="Equation" r:id="rId5" imgW="1549080" imgH="393480" progId="Equation.3">
                  <p:embed/>
                </p:oleObj>
              </mc:Choice>
              <mc:Fallback>
                <p:oleObj name="Equation" r:id="rId5" imgW="1549080" imgH="39348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8391" y="4855033"/>
                        <a:ext cx="1914525" cy="4873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Seagate Assembly </a:t>
            </a:r>
            <a:r>
              <a:rPr lang="en-US" dirty="0" smtClean="0"/>
              <a:t>and Test Operations</a:t>
            </a:r>
            <a:endParaRPr lang="en-US" dirty="0"/>
          </a:p>
        </p:txBody>
      </p:sp>
      <p:sp>
        <p:nvSpPr>
          <p:cNvPr id="50" name="TextBox 49"/>
          <p:cNvSpPr txBox="1"/>
          <p:nvPr/>
        </p:nvSpPr>
        <p:spPr>
          <a:xfrm>
            <a:off x="533400" y="4267200"/>
            <a:ext cx="8305800"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strike="noStrike" kern="0" cap="none" spc="0" normalizeH="0" baseline="0" noProof="0" dirty="0" smtClean="0">
                <a:ln>
                  <a:noFill/>
                </a:ln>
                <a:solidFill>
                  <a:sysClr val="windowText" lastClr="000000"/>
                </a:solidFill>
                <a:effectLst/>
                <a:uLnTx/>
                <a:uFillTx/>
              </a:rPr>
              <a:t>Proposed </a:t>
            </a:r>
            <a:r>
              <a:rPr kumimoji="0" lang="en-US" sz="1800" b="0" i="0" strike="noStrike" kern="0" cap="none" spc="0" normalizeH="0" baseline="0" noProof="0" smtClean="0">
                <a:ln>
                  <a:noFill/>
                </a:ln>
                <a:solidFill>
                  <a:sysClr val="windowText" lastClr="000000"/>
                </a:solidFill>
                <a:effectLst/>
                <a:uLnTx/>
                <a:uFillTx/>
              </a:rPr>
              <a:t>capacity </a:t>
            </a:r>
            <a:r>
              <a:rPr kumimoji="0" lang="en-US" sz="1800" b="0" i="0" strike="noStrike" kern="0" cap="none" spc="0" normalizeH="0" baseline="0" noProof="0" smtClean="0">
                <a:ln>
                  <a:noFill/>
                </a:ln>
                <a:solidFill>
                  <a:sysClr val="windowText" lastClr="000000"/>
                </a:solidFill>
                <a:effectLst/>
                <a:uLnTx/>
                <a:uFillTx/>
              </a:rPr>
              <a:t>plan: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strike="noStrike" kern="0" cap="none" spc="0" normalizeH="0" baseline="0" noProof="0" dirty="0" smtClean="0">
              <a:ln>
                <a:noFill/>
              </a:ln>
              <a:solidFill>
                <a:sysClr val="windowText" lastClr="000000"/>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kumimoji="0" lang="en-US" sz="1800" b="0" i="0" u="none" strike="noStrike" kern="0" cap="none" spc="0" normalizeH="0" baseline="0" noProof="0" dirty="0" smtClean="0">
                <a:ln>
                  <a:noFill/>
                </a:ln>
                <a:solidFill>
                  <a:sysClr val="windowText" lastClr="000000"/>
                </a:solidFill>
                <a:effectLst/>
                <a:uLnTx/>
                <a:uFillTx/>
              </a:rPr>
              <a:t>Assembly: 	</a:t>
            </a:r>
            <a:r>
              <a:rPr lang="en-US" sz="1800" b="0" i="1" dirty="0" smtClean="0"/>
              <a:t>K</a:t>
            </a:r>
            <a:r>
              <a:rPr lang="en-US" sz="1800" b="0" baseline="-25000" dirty="0" smtClean="0"/>
              <a:t>C </a:t>
            </a:r>
            <a:r>
              <a:rPr lang="en-US" sz="1800" dirty="0" smtClean="0"/>
              <a:t> = </a:t>
            </a:r>
            <a:r>
              <a:rPr kumimoji="0" lang="en-US" sz="1800" b="0" i="0" u="none" strike="noStrike" kern="0" cap="none" spc="0" normalizeH="0" baseline="0" noProof="0" dirty="0" smtClean="0">
                <a:ln>
                  <a:noFill/>
                </a:ln>
                <a:solidFill>
                  <a:sysClr val="windowText" lastClr="000000"/>
                </a:solidFill>
                <a:effectLst/>
                <a:uLnTx/>
                <a:uFillTx/>
              </a:rPr>
              <a:t> 300k</a:t>
            </a:r>
            <a:r>
              <a:rPr kumimoji="0" lang="en-US" sz="1800" b="0" i="0" u="none" strike="noStrike" kern="0" cap="none" spc="0" normalizeH="0" noProof="0" dirty="0" smtClean="0">
                <a:ln>
                  <a:noFill/>
                </a:ln>
                <a:solidFill>
                  <a:sysClr val="windowText" lastClr="000000"/>
                </a:solidFill>
                <a:effectLst/>
                <a:uLnTx/>
                <a:uFillTx/>
              </a:rPr>
              <a:t> </a:t>
            </a:r>
            <a:r>
              <a:rPr kumimoji="0" lang="en-US" sz="1800" b="0" i="0" u="none" strike="noStrike" kern="0" cap="none" spc="0" normalizeH="0" baseline="0" noProof="0" dirty="0" smtClean="0">
                <a:ln>
                  <a:noFill/>
                </a:ln>
                <a:solidFill>
                  <a:sysClr val="windowText" lastClr="000000"/>
                </a:solidFill>
                <a:effectLst/>
                <a:uLnTx/>
                <a:uFillTx/>
              </a:rPr>
              <a:t>units/</a:t>
            </a:r>
            <a:r>
              <a:rPr kumimoji="0" lang="en-US" sz="1800" b="0" i="0" u="none" strike="noStrike" kern="0" cap="none" spc="0" normalizeH="0" baseline="0" noProof="0" dirty="0" err="1" smtClean="0">
                <a:ln>
                  <a:noFill/>
                </a:ln>
                <a:solidFill>
                  <a:sysClr val="windowText" lastClr="000000"/>
                </a:solidFill>
                <a:effectLst/>
                <a:uLnTx/>
                <a:uFillTx/>
              </a:rPr>
              <a:t>yr</a:t>
            </a:r>
            <a:r>
              <a:rPr kumimoji="0" lang="en-US" sz="1800" b="0" i="0" u="none" strike="noStrike" kern="0" cap="none" spc="0" normalizeH="0" baseline="0" noProof="0" dirty="0" smtClean="0">
                <a:ln>
                  <a:noFill/>
                </a:ln>
                <a:solidFill>
                  <a:sysClr val="windowText" lastClr="000000"/>
                </a:solidFill>
                <a:effectLst/>
                <a:uLnTx/>
                <a:uFillTx/>
              </a:rPr>
              <a:t>		@ </a:t>
            </a:r>
            <a:r>
              <a:rPr kumimoji="0" lang="en-US" sz="1800" b="0" i="0" u="none" strike="noStrike" kern="0" cap="none" spc="0" normalizeH="0" baseline="0" noProof="0" dirty="0" smtClean="0">
                <a:ln>
                  <a:noFill/>
                </a:ln>
                <a:solidFill>
                  <a:sysClr val="windowText" lastClr="000000"/>
                </a:solidFill>
                <a:effectLst/>
                <a:uLnTx/>
                <a:uFillTx/>
              </a:rPr>
              <a:t>$30K per </a:t>
            </a:r>
            <a:r>
              <a:rPr kumimoji="0" lang="en-US" sz="1800" b="0" i="0" u="none" strike="noStrike" kern="0" cap="none" spc="0" normalizeH="0" baseline="0" noProof="0" dirty="0" smtClean="0">
                <a:ln>
                  <a:noFill/>
                </a:ln>
                <a:solidFill>
                  <a:sysClr val="windowText" lastClr="000000"/>
                </a:solidFill>
                <a:effectLst/>
                <a:uLnTx/>
                <a:uFillTx/>
              </a:rPr>
              <a:t>1k </a:t>
            </a:r>
            <a:r>
              <a:rPr kumimoji="0" lang="en-US" sz="1800" b="0" i="0" u="none" strike="noStrike" kern="0" cap="none" spc="0" normalizeH="0" baseline="0" noProof="0" dirty="0" smtClean="0">
                <a:ln>
                  <a:noFill/>
                </a:ln>
                <a:solidFill>
                  <a:sysClr val="windowText" lastClr="000000"/>
                </a:solidFill>
                <a:effectLst/>
                <a:uLnTx/>
                <a:uFillTx/>
              </a:rPr>
              <a:t>units</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kumimoji="0" lang="en-US" sz="1800" b="0" i="0" u="none" strike="noStrike" kern="0" cap="none" spc="0" normalizeH="0" baseline="0" noProof="0" dirty="0" smtClean="0">
                <a:ln>
                  <a:noFill/>
                </a:ln>
                <a:solidFill>
                  <a:sysClr val="windowText" lastClr="000000"/>
                </a:solidFill>
                <a:effectLst/>
                <a:uLnTx/>
                <a:uFillTx/>
              </a:rPr>
              <a:t>Barracuda </a:t>
            </a:r>
            <a:r>
              <a:rPr kumimoji="0" lang="en-US" sz="1800" b="0" i="0" u="none" strike="noStrike" kern="0" cap="none" spc="0" normalizeH="0" baseline="0" noProof="0" dirty="0" smtClean="0">
                <a:ln>
                  <a:noFill/>
                </a:ln>
                <a:solidFill>
                  <a:sysClr val="windowText" lastClr="000000"/>
                </a:solidFill>
                <a:effectLst/>
                <a:uLnTx/>
                <a:uFillTx/>
              </a:rPr>
              <a:t>Assembly:	</a:t>
            </a:r>
            <a:r>
              <a:rPr lang="en-US" sz="1800" b="0" i="1" dirty="0"/>
              <a:t> </a:t>
            </a:r>
            <a:r>
              <a:rPr lang="en-US" sz="1800" b="0" i="1" dirty="0" smtClean="0"/>
              <a:t>K</a:t>
            </a:r>
            <a:r>
              <a:rPr lang="en-US" sz="1800" b="0" baseline="-25000" dirty="0" smtClean="0"/>
              <a:t>B </a:t>
            </a:r>
            <a:r>
              <a:rPr lang="en-US" sz="1800" dirty="0" smtClean="0"/>
              <a:t> </a:t>
            </a:r>
            <a:r>
              <a:rPr lang="en-US" sz="1800" dirty="0"/>
              <a:t>= </a:t>
            </a:r>
            <a:r>
              <a:rPr kumimoji="0" lang="en-US" sz="1800" b="0" i="0" u="none" strike="noStrike" kern="0" cap="none" spc="0" normalizeH="0" baseline="0" noProof="0" dirty="0" smtClean="0">
                <a:ln>
                  <a:noFill/>
                </a:ln>
                <a:solidFill>
                  <a:sysClr val="windowText" lastClr="000000"/>
                </a:solidFill>
                <a:effectLst/>
                <a:uLnTx/>
                <a:uFillTx/>
              </a:rPr>
              <a:t>300k units/</a:t>
            </a:r>
            <a:r>
              <a:rPr kumimoji="0" lang="en-US" sz="1800" b="0" i="0" u="none" strike="noStrike" kern="0" cap="none" spc="0" normalizeH="0" baseline="0" noProof="0" dirty="0" err="1" smtClean="0">
                <a:ln>
                  <a:noFill/>
                </a:ln>
                <a:solidFill>
                  <a:sysClr val="windowText" lastClr="000000"/>
                </a:solidFill>
                <a:effectLst/>
                <a:uLnTx/>
                <a:uFillTx/>
              </a:rPr>
              <a:t>yr</a:t>
            </a:r>
            <a:r>
              <a:rPr kumimoji="0" lang="en-US" sz="1800" b="0" i="0" u="none" strike="noStrike" kern="0" cap="none" spc="0" normalizeH="0" baseline="0" noProof="0" dirty="0" smtClean="0">
                <a:ln>
                  <a:noFill/>
                </a:ln>
                <a:solidFill>
                  <a:sysClr val="windowText" lastClr="000000"/>
                </a:solidFill>
                <a:effectLst/>
                <a:uLnTx/>
                <a:uFillTx/>
              </a:rPr>
              <a:t>		@ </a:t>
            </a:r>
            <a:r>
              <a:rPr kumimoji="0" lang="en-US" sz="1800" b="0" i="0" u="none" strike="noStrike" kern="0" cap="none" spc="0" normalizeH="0" baseline="0" noProof="0" dirty="0" smtClean="0">
                <a:ln>
                  <a:noFill/>
                </a:ln>
                <a:solidFill>
                  <a:sysClr val="windowText" lastClr="000000"/>
                </a:solidFill>
                <a:effectLst/>
                <a:uLnTx/>
                <a:uFillTx/>
              </a:rPr>
              <a:t>$20K per </a:t>
            </a:r>
            <a:r>
              <a:rPr kumimoji="0" lang="en-US" sz="1800" b="0" i="0" u="none" strike="noStrike" kern="0" cap="none" spc="0" normalizeH="0" baseline="0" noProof="0" dirty="0" smtClean="0">
                <a:ln>
                  <a:noFill/>
                </a:ln>
                <a:solidFill>
                  <a:sysClr val="windowText" lastClr="000000"/>
                </a:solidFill>
                <a:effectLst/>
                <a:uLnTx/>
                <a:uFillTx/>
              </a:rPr>
              <a:t>1k </a:t>
            </a:r>
            <a:r>
              <a:rPr kumimoji="0" lang="en-US" sz="1800" b="0" i="0" u="none" strike="noStrike" kern="0" cap="none" spc="0" normalizeH="0" baseline="0" noProof="0" dirty="0" smtClean="0">
                <a:ln>
                  <a:noFill/>
                </a:ln>
                <a:solidFill>
                  <a:sysClr val="windowText" lastClr="000000"/>
                </a:solidFill>
                <a:effectLst/>
                <a:uLnTx/>
                <a:uFillTx/>
              </a:rPr>
              <a:t>units</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kumimoji="0" lang="en-US" sz="1800" b="0" i="0" u="none" strike="noStrike" kern="0" cap="none" spc="0" normalizeH="0" baseline="0" noProof="0" dirty="0" smtClean="0">
                <a:ln>
                  <a:noFill/>
                </a:ln>
                <a:solidFill>
                  <a:sysClr val="windowText" lastClr="000000"/>
                </a:solidFill>
                <a:effectLst/>
                <a:uLnTx/>
                <a:uFillTx/>
              </a:rPr>
              <a:t>Test: </a:t>
            </a:r>
            <a:r>
              <a:rPr kumimoji="0" lang="en-US" sz="1800" b="0" i="0" u="none" strike="noStrike" kern="0" cap="none" spc="0" normalizeH="0" baseline="0" noProof="0" dirty="0" smtClean="0">
                <a:ln>
                  <a:noFill/>
                </a:ln>
                <a:solidFill>
                  <a:sysClr val="windowText" lastClr="000000"/>
                </a:solidFill>
                <a:effectLst/>
                <a:uLnTx/>
                <a:uFillTx/>
              </a:rPr>
              <a:t>			</a:t>
            </a:r>
            <a:r>
              <a:rPr lang="en-US" sz="1800" b="0" i="1" dirty="0"/>
              <a:t> </a:t>
            </a:r>
            <a:r>
              <a:rPr lang="en-US" sz="1800" b="0" i="1" dirty="0" smtClean="0"/>
              <a:t>K</a:t>
            </a:r>
            <a:r>
              <a:rPr lang="en-US" sz="1800" b="0" baseline="-25000" dirty="0" smtClean="0"/>
              <a:t>T </a:t>
            </a:r>
            <a:r>
              <a:rPr lang="en-US" sz="1800" dirty="0" smtClean="0"/>
              <a:t> </a:t>
            </a:r>
            <a:r>
              <a:rPr lang="en-US" sz="1800" dirty="0"/>
              <a:t>= </a:t>
            </a:r>
            <a:r>
              <a:rPr kumimoji="0" lang="en-US" sz="1800" b="0" i="0" u="none" strike="noStrike" kern="0" cap="none" spc="0" normalizeH="0" baseline="0" noProof="0" dirty="0" smtClean="0">
                <a:ln>
                  <a:noFill/>
                </a:ln>
                <a:solidFill>
                  <a:sysClr val="windowText" lastClr="000000"/>
                </a:solidFill>
                <a:effectLst/>
                <a:uLnTx/>
                <a:uFillTx/>
              </a:rPr>
              <a:t>600k </a:t>
            </a:r>
            <a:r>
              <a:rPr lang="en-US" sz="1800" b="0" kern="0" dirty="0" smtClean="0">
                <a:solidFill>
                  <a:sysClr val="windowText" lastClr="000000"/>
                </a:solidFill>
              </a:rPr>
              <a:t>u</a:t>
            </a:r>
            <a:r>
              <a:rPr kumimoji="0" lang="en-US" sz="1800" b="0" i="0" u="none" strike="noStrike" kern="0" cap="none" spc="0" normalizeH="0" baseline="0" noProof="0" dirty="0" smtClean="0">
                <a:ln>
                  <a:noFill/>
                </a:ln>
                <a:solidFill>
                  <a:sysClr val="windowText" lastClr="000000"/>
                </a:solidFill>
                <a:effectLst/>
                <a:uLnTx/>
                <a:uFillTx/>
              </a:rPr>
              <a:t>nits/</a:t>
            </a:r>
            <a:r>
              <a:rPr kumimoji="0" lang="en-US" sz="1800" b="0" i="0" u="none" strike="noStrike" kern="0" cap="none" spc="0" normalizeH="0" baseline="0" noProof="0" dirty="0" err="1" smtClean="0">
                <a:ln>
                  <a:noFill/>
                </a:ln>
                <a:solidFill>
                  <a:sysClr val="windowText" lastClr="000000"/>
                </a:solidFill>
                <a:effectLst/>
                <a:uLnTx/>
                <a:uFillTx/>
              </a:rPr>
              <a:t>yr</a:t>
            </a:r>
            <a:r>
              <a:rPr kumimoji="0" lang="en-US" sz="1800" b="0" i="0" u="none" strike="noStrike" kern="0" cap="none" spc="0" normalizeH="0" baseline="0" noProof="0" dirty="0" smtClean="0">
                <a:ln>
                  <a:noFill/>
                </a:ln>
                <a:solidFill>
                  <a:sysClr val="windowText" lastClr="000000"/>
                </a:solidFill>
                <a:effectLst/>
                <a:uLnTx/>
                <a:uFillTx/>
              </a:rPr>
              <a:t>		@ </a:t>
            </a:r>
            <a:r>
              <a:rPr kumimoji="0" lang="en-US" sz="1800" b="0" i="0" u="none" strike="noStrike" kern="0" cap="none" spc="0" normalizeH="0" baseline="0" noProof="0" dirty="0" smtClean="0">
                <a:ln>
                  <a:noFill/>
                </a:ln>
                <a:solidFill>
                  <a:sysClr val="windowText" lastClr="000000"/>
                </a:solidFill>
                <a:effectLst/>
                <a:uLnTx/>
                <a:uFillTx/>
              </a:rPr>
              <a:t>$80K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 name="Group 16"/>
          <p:cNvGrpSpPr/>
          <p:nvPr/>
        </p:nvGrpSpPr>
        <p:grpSpPr>
          <a:xfrm>
            <a:off x="1981199" y="1122360"/>
            <a:ext cx="5391151" cy="2922376"/>
            <a:chOff x="1981200" y="1122360"/>
            <a:chExt cx="5329916" cy="2922376"/>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5562600" y="1122360"/>
              <a:ext cx="1600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Unit contribution </a:t>
              </a:r>
              <a:r>
                <a:rPr kumimoji="0" lang="en-US" sz="1600" b="0" i="0" u="none" strike="noStrike" kern="0" cap="none" spc="0" normalizeH="0" baseline="0" noProof="0" dirty="0" smtClean="0">
                  <a:ln>
                    <a:noFill/>
                  </a:ln>
                  <a:solidFill>
                    <a:sysClr val="windowText" lastClr="000000"/>
                  </a:solidFill>
                  <a:effectLst/>
                  <a:uLnTx/>
                  <a:uFillTx/>
                </a:rPr>
                <a:t>margins</a:t>
              </a:r>
              <a:endParaRPr kumimoji="0" lang="en-US" sz="16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791200" y="1760539"/>
              <a:ext cx="15199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Cheetah: $400</a:t>
              </a:r>
              <a:endParaRPr kumimoji="0" lang="en-US" sz="16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791200" y="3329779"/>
              <a:ext cx="15199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Barracuda: $300</a:t>
              </a:r>
              <a:endParaRPr kumimoji="0" lang="en-US" sz="16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smtClean="0"/>
              <a:t>Capacity portfolio investment </a:t>
            </a:r>
            <a:r>
              <a:rPr lang="en-US" sz="1800" i="1" dirty="0" smtClean="0"/>
              <a:t>is simultaneous investment in multiple resource types.  </a:t>
            </a:r>
            <a:r>
              <a:rPr lang="en-US" sz="1800" dirty="0" smtClean="0"/>
              <a:t>The basic question is to determine the capacity for </a:t>
            </a:r>
            <a:r>
              <a:rPr lang="en-US" sz="1800" b="1" dirty="0" smtClean="0"/>
              <a:t>each</a:t>
            </a:r>
            <a:r>
              <a:rPr lang="en-US" sz="1800" dirty="0" smtClean="0"/>
              <a:t> resource type.</a:t>
            </a:r>
          </a:p>
          <a:p>
            <a:pPr>
              <a:lnSpc>
                <a:spcPct val="90000"/>
              </a:lnSpc>
            </a:pPr>
            <a:endParaRPr lang="en-US" sz="1800" dirty="0" smtClean="0"/>
          </a:p>
          <a:p>
            <a:r>
              <a:rPr lang="en-US" sz="1800" dirty="0" smtClean="0"/>
              <a:t>Don’t do sales-plan driven capacity planning</a:t>
            </a:r>
          </a:p>
          <a:p>
            <a:pPr lvl="1"/>
            <a:r>
              <a:rPr lang="en-US" dirty="0" smtClean="0"/>
              <a:t>i.e., don’t build capacity for one single demand scenario</a:t>
            </a:r>
          </a:p>
          <a:p>
            <a:pPr>
              <a:lnSpc>
                <a:spcPct val="90000"/>
              </a:lnSpc>
            </a:pPr>
            <a:endParaRPr lang="en-US" sz="1800" dirty="0" smtClean="0"/>
          </a:p>
          <a:p>
            <a:r>
              <a:rPr lang="en-US" sz="1800" dirty="0" smtClean="0"/>
              <a:t>Explicitly capture forecast uncertainty</a:t>
            </a:r>
          </a:p>
          <a:p>
            <a:pPr lvl="1"/>
            <a:r>
              <a:rPr lang="en-US" dirty="0" smtClean="0"/>
              <a:t>Agree on a demand forecast, i.e., set of scenarios, capturing correlation</a:t>
            </a:r>
          </a:p>
          <a:p>
            <a:pPr lvl="1"/>
            <a:r>
              <a:rPr lang="en-US" dirty="0" smtClean="0"/>
              <a:t>Build capacity based on the forecast.</a:t>
            </a:r>
          </a:p>
          <a:p>
            <a:pPr lvl="1"/>
            <a:r>
              <a:rPr lang="en-US" dirty="0" smtClean="0"/>
              <a:t>Use newsvendor logic to balance underage and overage consequences.</a:t>
            </a:r>
          </a:p>
          <a:p>
            <a:endParaRPr lang="en-US" sz="1800" dirty="0" smtClean="0"/>
          </a:p>
          <a:p>
            <a:r>
              <a:rPr lang="en-US" sz="1800" dirty="0" smtClean="0"/>
              <a:t>Use a portfolio approach</a:t>
            </a:r>
          </a:p>
          <a:p>
            <a:pPr lvl="1"/>
            <a:r>
              <a:rPr lang="en-US" dirty="0" smtClean="0"/>
              <a:t>Best capacity for resource X depends on capacity choice for resource Y.</a:t>
            </a:r>
          </a:p>
          <a:p>
            <a:pPr lvl="1"/>
            <a:r>
              <a:rPr lang="en-US" dirty="0" smtClean="0"/>
              <a:t>Network model captures moving bottlenecks and operational flexibility</a:t>
            </a:r>
          </a:p>
          <a:p>
            <a:pPr>
              <a:lnSpc>
                <a:spcPct val="90000"/>
              </a:lnSpc>
            </a:pPr>
            <a:endParaRPr lang="en-US" sz="1800" i="1" dirty="0" smtClean="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smtClean="0"/>
          </a:p>
          <a:p>
            <a:pPr>
              <a:lnSpc>
                <a:spcPct val="90000"/>
              </a:lnSpc>
            </a:pPr>
            <a:r>
              <a:rPr lang="en-US" sz="1800" b="1" i="1" dirty="0" smtClean="0"/>
              <a:t>Tailor operational hedges to specific risks:</a:t>
            </a:r>
          </a:p>
          <a:p>
            <a:pPr lvl="1">
              <a:lnSpc>
                <a:spcPct val="90000"/>
              </a:lnSpc>
              <a:buFont typeface="Times New Roman" pitchFamily="18" charset="0"/>
              <a:buAutoNum type="arabicPeriod"/>
            </a:pPr>
            <a:r>
              <a:rPr lang="en-US" dirty="0" smtClean="0"/>
              <a:t>Adding different amounts of reserves (“insurance” or safety capacity) to different resources.</a:t>
            </a:r>
          </a:p>
          <a:p>
            <a:pPr lvl="1">
              <a:lnSpc>
                <a:spcPct val="90000"/>
              </a:lnSpc>
              <a:buFont typeface="Times New Roman" pitchFamily="18" charset="0"/>
              <a:buAutoNum type="arabicPeriod"/>
            </a:pPr>
            <a:r>
              <a:rPr lang="en-US"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smtClean="0"/>
          </a:p>
          <a:p>
            <a:pPr>
              <a:lnSpc>
                <a:spcPct val="90000"/>
              </a:lnSpc>
            </a:pPr>
            <a:r>
              <a:rPr lang="en-US" sz="1800" dirty="0" smtClean="0"/>
              <a:t>The above mitigate operational risk: they reduce the expected mismatch cost and thus </a:t>
            </a:r>
            <a:r>
              <a:rPr lang="en-US" sz="1800" i="1" dirty="0" smtClean="0"/>
              <a:t>add </a:t>
            </a:r>
            <a:r>
              <a:rPr lang="en-US" sz="1800" dirty="0" smtClean="0"/>
              <a:t>value.  </a:t>
            </a:r>
          </a:p>
          <a:p>
            <a:pPr>
              <a:lnSpc>
                <a:spcPct val="90000"/>
              </a:lnSpc>
            </a:pPr>
            <a:endParaRPr lang="en-US" sz="1800" dirty="0" smtClean="0"/>
          </a:p>
          <a:p>
            <a:pPr>
              <a:lnSpc>
                <a:spcPct val="90000"/>
              </a:lnSpc>
            </a:pPr>
            <a:r>
              <a:rPr lang="en-US" sz="1800" dirty="0" smtClean="0"/>
              <a:t>They also mitigate financial risk: profit variability is reduced.  Risk-averse managers can reduce this further by “walking down the efficient mean-variance frontier.”</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p:txBody>
          <a:bodyPr/>
          <a:lstStyle/>
          <a:p>
            <a:r>
              <a:rPr lang="en-US">
                <a:latin typeface="Optima" charset="0"/>
                <a:ea typeface="MS PGothic" charset="0"/>
              </a:rPr>
              <a:t>Common Categories of Flexibility</a:t>
            </a:r>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Mix Flexibility</a:t>
            </a:r>
          </a:p>
        </p:txBody>
      </p:sp>
      <p:sp>
        <p:nvSpPr>
          <p:cNvPr id="7173" name="TextBox 17"/>
          <p:cNvSpPr txBox="1">
            <a:spLocks noChangeArrowheads="1"/>
          </p:cNvSpPr>
          <p:nvPr/>
        </p:nvSpPr>
        <p:spPr bwMode="auto">
          <a:xfrm>
            <a:off x="2667000" y="1981200"/>
            <a:ext cx="59436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MS PGothic" charset="0"/>
                <a:cs typeface="MS PGothic" charset="0"/>
              </a:defRPr>
            </a:lvl1pPr>
            <a:lvl2pPr marL="742950" indent="-285750" eaLnBrk="0" hangingPunct="0">
              <a:defRPr sz="2400" b="1">
                <a:solidFill>
                  <a:schemeClr val="tx1"/>
                </a:solidFill>
                <a:latin typeface="Times New Roman" charset="0"/>
                <a:ea typeface="MS PGothic" charset="0"/>
                <a:cs typeface="MS PGothic" charset="0"/>
              </a:defRPr>
            </a:lvl2pPr>
            <a:lvl3pPr marL="1143000" indent="-228600" eaLnBrk="0" hangingPunct="0">
              <a:defRPr sz="2400" b="1">
                <a:solidFill>
                  <a:schemeClr val="tx1"/>
                </a:solidFill>
                <a:latin typeface="Times New Roman" charset="0"/>
                <a:ea typeface="MS PGothic" charset="0"/>
                <a:cs typeface="MS PGothic" charset="0"/>
              </a:defRPr>
            </a:lvl3pPr>
            <a:lvl4pPr marL="1600200" indent="-228600" eaLnBrk="0" hangingPunct="0">
              <a:defRPr sz="2400" b="1">
                <a:solidFill>
                  <a:schemeClr val="tx1"/>
                </a:solidFill>
                <a:latin typeface="Times New Roman" charset="0"/>
                <a:ea typeface="MS PGothic" charset="0"/>
                <a:cs typeface="MS PGothic" charset="0"/>
              </a:defRPr>
            </a:lvl4pPr>
            <a:lvl5pPr marL="2057400" indent="-228600" eaLnBrk="0" hangingPunct="0">
              <a:defRPr sz="2400" b="1">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pPr eaLnBrk="1" hangingPunct="1"/>
            <a:r>
              <a:rPr lang="en-US" sz="1800" smtClean="0">
                <a:solidFill>
                  <a:srgbClr val="000000"/>
                </a:solidFill>
              </a:rPr>
              <a:t>The ability to produce multiple products. This may refer to “simultaneous” production, e.g., different models produced at the same time on the same assembly line, or to the ability to easily switch production from one product to another.</a:t>
            </a: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Volume Flexibility</a:t>
            </a: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New Product Flexibility</a:t>
            </a:r>
          </a:p>
        </p:txBody>
      </p:sp>
      <p:sp>
        <p:nvSpPr>
          <p:cNvPr id="21" name="TextBox 20"/>
          <p:cNvSpPr txBox="1"/>
          <p:nvPr/>
        </p:nvSpPr>
        <p:spPr>
          <a:xfrm>
            <a:off x="2667000" y="3719513"/>
            <a:ext cx="5943600" cy="923925"/>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increase or decrease the production rate of a particular product (without a significant increase in cost or decrease in performance)</a:t>
            </a:r>
          </a:p>
        </p:txBody>
      </p:sp>
      <p:sp>
        <p:nvSpPr>
          <p:cNvPr id="22" name="TextBox 21"/>
          <p:cNvSpPr txBox="1"/>
          <p:nvPr/>
        </p:nvSpPr>
        <p:spPr>
          <a:xfrm>
            <a:off x="2667000" y="5459413"/>
            <a:ext cx="6096000" cy="646112"/>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introduce new products into the operating system (sourcing, production and distribution)</a:t>
            </a:r>
          </a:p>
        </p:txBody>
      </p:sp>
      <p:sp>
        <p:nvSpPr>
          <p:cNvPr id="7182" name="Rectangle 22"/>
          <p:cNvSpPr>
            <a:spLocks noChangeArrowheads="1"/>
          </p:cNvSpPr>
          <p:nvPr/>
        </p:nvSpPr>
        <p:spPr bwMode="auto">
          <a:xfrm>
            <a:off x="625475" y="1193800"/>
            <a:ext cx="696595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81000" indent="-381000">
              <a:buFont typeface="Wingdings" charset="0"/>
              <a:buNone/>
            </a:pPr>
            <a:r>
              <a:rPr lang="en-US" sz="1800"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Flexibility measures the ability to adapt or change.</a:t>
            </a:r>
            <a:r>
              <a:rPr lang="en-US" sz="1800" i="1"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  </a:t>
            </a:r>
            <a:r>
              <a:rPr lang="en-US" altLang="ja-JP" sz="1800" smtClean="0">
                <a:solidFill>
                  <a:srgbClr val="000000"/>
                </a:solidFill>
                <a:latin typeface="Times New Roman" charset="0"/>
                <a:ea typeface="MS PGothic" charset="0"/>
                <a:cs typeface="MS PGothic" charset="0"/>
              </a:rPr>
              <a:t>(Upton)</a:t>
            </a:r>
            <a:endParaRPr lang="en-US" sz="1800" i="1" smtClean="0">
              <a:solidFill>
                <a:srgbClr val="000000"/>
              </a:solidFill>
              <a:latin typeface="Times New Roman" charset="0"/>
              <a:ea typeface="MS PGothic" charset="0"/>
              <a:cs typeface="MS PGothic" charset="0"/>
            </a:endParaRPr>
          </a:p>
        </p:txBody>
      </p:sp>
    </p:spTree>
    <p:extLst>
      <p:ext uri="{BB962C8B-B14F-4D97-AF65-F5344CB8AC3E}">
        <p14:creationId xmlns:p14="http://schemas.microsoft.com/office/powerpoint/2010/main" val="31546155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Flexibility</a:t>
            </a:r>
            <a:endParaRPr lang="en-US" dirty="0"/>
          </a:p>
        </p:txBody>
      </p:sp>
      <p:sp>
        <p:nvSpPr>
          <p:cNvPr id="3" name="Content Placeholder 2"/>
          <p:cNvSpPr>
            <a:spLocks noGrp="1"/>
          </p:cNvSpPr>
          <p:nvPr>
            <p:ph idx="1"/>
          </p:nvPr>
        </p:nvSpPr>
        <p:spPr/>
        <p:txBody>
          <a:bodyPr/>
          <a:lstStyle/>
          <a:p>
            <a:r>
              <a:rPr lang="en-US" dirty="0" smtClean="0"/>
              <a:t>= one asset can perform multiple tasks</a:t>
            </a:r>
          </a:p>
          <a:p>
            <a:endParaRPr lang="en-US" dirty="0"/>
          </a:p>
          <a:p>
            <a:r>
              <a:rPr lang="en-US" dirty="0" smtClean="0"/>
              <a:t>a </a:t>
            </a:r>
            <a:r>
              <a:rPr lang="en-US" dirty="0"/>
              <a:t>3D printer </a:t>
            </a:r>
            <a:r>
              <a:rPr lang="en-US" dirty="0" smtClean="0"/>
              <a:t>deposits </a:t>
            </a:r>
            <a:r>
              <a:rPr lang="en-US" dirty="0"/>
              <a:t>fluid or powdered materials in thin, successive </a:t>
            </a:r>
            <a:r>
              <a:rPr lang="en-US" dirty="0" smtClean="0"/>
              <a:t>layers </a:t>
            </a:r>
            <a:r>
              <a:rPr lang="en-US" dirty="0"/>
              <a:t>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3825402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Network Flexibility</a:t>
            </a:r>
            <a:endParaRPr lang="en-US" dirty="0"/>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c. Resource </a:t>
            </a:r>
            <a:r>
              <a:rPr lang="en-US" sz="1400" b="1" dirty="0" smtClean="0">
                <a:latin typeface="Times New Roman" charset="0"/>
              </a:rPr>
              <a:t>Sharing</a:t>
            </a:r>
          </a:p>
          <a:p>
            <a:pPr algn="ctr" eaLnBrk="0" hangingPunct="0">
              <a:defRPr/>
            </a:pPr>
            <a:r>
              <a:rPr lang="en-US" sz="1400" b="1" dirty="0" smtClean="0">
                <a:latin typeface="Times New Roman" charset="0"/>
              </a:rPr>
              <a:t>= Asset Flexibility</a:t>
            </a:r>
            <a:endParaRPr lang="en-US" sz="1400" b="1" dirty="0">
              <a:latin typeface="Times New Roman" charset="0"/>
            </a:endParaRP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a:solidFill>
                  <a:srgbClr val="FFFFFF"/>
                </a:solidFill>
                <a:latin typeface="Times New Roman" charset="0"/>
              </a:rPr>
              <a:t>K</a:t>
            </a:r>
            <a:r>
              <a:rPr lang="en-US" sz="1300" baseline="-25000" dirty="0">
                <a:solidFill>
                  <a:srgbClr val="FFFFFF"/>
                </a:solidFill>
                <a:latin typeface="Times New Roman" charset="0"/>
              </a:rPr>
              <a:t>F</a:t>
            </a:r>
            <a:endParaRPr lang="en-US" sz="2000"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a:solidFill>
                <a:schemeClr val="bg1"/>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smtClean="0">
                <a:solidFill>
                  <a:srgbClr val="FFFFFF"/>
                </a:solidFill>
                <a:latin typeface="Times New Roman" charset="0"/>
              </a:rPr>
              <a:t>K</a:t>
            </a:r>
            <a:r>
              <a:rPr lang="en-US" sz="1300" baseline="-25000" dirty="0" smtClean="0">
                <a:solidFill>
                  <a:srgbClr val="FFFFFF"/>
                </a:solidFill>
                <a:latin typeface="Times New Roman" charset="0"/>
              </a:rPr>
              <a:t>F</a:t>
            </a:r>
            <a:endParaRPr lang="en-US" sz="2000"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d. Transshipment</a:t>
            </a:r>
          </a:p>
          <a:p>
            <a:pPr algn="ctr" eaLnBrk="0" hangingPunct="0">
              <a:defRPr/>
            </a:pPr>
            <a:r>
              <a:rPr lang="en-US" sz="1400" b="1">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Transship</a:t>
            </a:r>
            <a:endParaRPr lang="en-US" sz="2000">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Common</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FFFFFF"/>
                </a:solidFill>
                <a:latin typeface="Times New Roman" charset="0"/>
              </a:rPr>
              <a:t>Flexible</a:t>
            </a:r>
          </a:p>
          <a:p>
            <a:pPr algn="ctr" eaLnBrk="0" hangingPunct="0"/>
            <a:r>
              <a:rPr lang="en-US" sz="1300" i="1">
                <a:solidFill>
                  <a:srgbClr val="FFFFFF"/>
                </a:solidFill>
                <a:latin typeface="Times New Roman" charset="0"/>
              </a:rPr>
              <a:t>K</a:t>
            </a:r>
            <a:r>
              <a:rPr lang="en-US" sz="1300" baseline="-25000">
                <a:solidFill>
                  <a:srgbClr val="FFFFFF"/>
                </a:solidFill>
                <a:latin typeface="Times New Roman" charset="0"/>
              </a:rPr>
              <a:t>F</a:t>
            </a:r>
            <a:endParaRPr lang="en-US" sz="2000">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f</a:t>
            </a:r>
            <a:r>
              <a:rPr lang="en-US" sz="1400" b="1" dirty="0" smtClean="0">
                <a:latin typeface="Times New Roman" charset="0"/>
              </a:rPr>
              <a:t>. </a:t>
            </a:r>
            <a:r>
              <a:rPr lang="en-US" sz="1400" b="1" dirty="0">
                <a:latin typeface="Times New Roman" charset="0"/>
              </a:rPr>
              <a:t>Postponement</a:t>
            </a:r>
          </a:p>
          <a:p>
            <a:pPr algn="ctr" eaLnBrk="0" hangingPunct="0">
              <a:defRPr/>
            </a:pPr>
            <a:r>
              <a:rPr lang="en-US" sz="1400" b="1" dirty="0">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e</a:t>
            </a:r>
            <a:r>
              <a:rPr lang="en-US" sz="1400" b="1" dirty="0" smtClean="0">
                <a:latin typeface="Times New Roman" charset="0"/>
              </a:rPr>
              <a:t>. Hybrid </a:t>
            </a:r>
            <a:r>
              <a:rPr lang="en-US" sz="1400" b="1" dirty="0">
                <a:latin typeface="Times New Roman" charset="0"/>
              </a:rPr>
              <a:t>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000000"/>
                </a:solidFill>
                <a:latin typeface="Times New Roman" charset="0"/>
              </a:rPr>
              <a:t>Dedicated </a:t>
            </a:r>
            <a:r>
              <a:rPr lang="en-US" sz="1300" i="1" dirty="0" smtClean="0">
                <a:solidFill>
                  <a:srgbClr val="000000"/>
                </a:solidFill>
                <a:latin typeface="Times New Roman" charset="0"/>
              </a:rPr>
              <a:t>K</a:t>
            </a:r>
            <a:r>
              <a:rPr lang="en-US" sz="1300" baseline="-25000" dirty="0" smtClean="0">
                <a:solidFill>
                  <a:srgbClr val="000000"/>
                </a:solidFill>
                <a:latin typeface="Times New Roman" charset="0"/>
              </a:rPr>
              <a:t>1</a:t>
            </a:r>
            <a:endParaRPr lang="en-US" sz="2000"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FFFFFF"/>
                </a:solidFill>
                <a:latin typeface="Times New Roman" charset="0"/>
              </a:rPr>
              <a:t>Flexible </a:t>
            </a:r>
            <a:r>
              <a:rPr lang="en-US" sz="1300" i="1" dirty="0" smtClean="0">
                <a:solidFill>
                  <a:srgbClr val="FFFFFF"/>
                </a:solidFill>
                <a:latin typeface="Times New Roman" charset="0"/>
              </a:rPr>
              <a:t>K</a:t>
            </a:r>
            <a:r>
              <a:rPr lang="en-US" sz="1300" baseline="-25000" dirty="0" smtClean="0">
                <a:solidFill>
                  <a:srgbClr val="FFFFFF"/>
                </a:solidFill>
                <a:latin typeface="Times New Roman" charset="0"/>
              </a:rPr>
              <a:t>F</a:t>
            </a:r>
            <a:endParaRPr lang="en-US" sz="2000"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smtClean="0">
                <a:solidFill>
                  <a:srgbClr val="000000"/>
                </a:solidFill>
                <a:latin typeface="Times New Roman" charset="0"/>
              </a:rPr>
              <a:t>Dedicated </a:t>
            </a:r>
            <a:r>
              <a:rPr lang="en-US" sz="1300" i="1" dirty="0" smtClean="0">
                <a:solidFill>
                  <a:srgbClr val="000000"/>
                </a:solidFill>
                <a:latin typeface="Times New Roman" charset="0"/>
              </a:rPr>
              <a:t>K</a:t>
            </a:r>
            <a:r>
              <a:rPr lang="en-US" sz="1300" baseline="-25000" dirty="0" smtClean="0">
                <a:solidFill>
                  <a:srgbClr val="000000"/>
                </a:solidFill>
                <a:latin typeface="Times New Roman" charset="0"/>
              </a:rPr>
              <a:t>1</a:t>
            </a:r>
            <a:endParaRPr lang="en-US" sz="2000"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2513258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026"/>
          <p:cNvSpPr>
            <a:spLocks noGrp="1" noChangeArrowheads="1"/>
          </p:cNvSpPr>
          <p:nvPr>
            <p:ph type="title"/>
          </p:nvPr>
        </p:nvSpPr>
        <p:spPr/>
        <p:txBody>
          <a:bodyPr/>
          <a:lstStyle/>
          <a:p>
            <a:r>
              <a:rPr lang="en-US">
                <a:latin typeface="Optima" charset="0"/>
                <a:ea typeface="MS PGothic" charset="0"/>
              </a:rPr>
              <a:t>Obstacles to achieving flexibility</a:t>
            </a:r>
          </a:p>
        </p:txBody>
      </p:sp>
      <p:sp>
        <p:nvSpPr>
          <p:cNvPr id="258051" name="Rectangle 1027"/>
          <p:cNvSpPr>
            <a:spLocks noGrp="1" noChangeArrowheads="1"/>
          </p:cNvSpPr>
          <p:nvPr>
            <p:ph type="body" idx="1"/>
          </p:nvPr>
        </p:nvSpPr>
        <p:spPr/>
        <p:txBody>
          <a:bodyPr/>
          <a:lstStyle/>
          <a:p>
            <a:pPr marL="381000" indent="-381000"/>
            <a:r>
              <a:rPr lang="en-US">
                <a:latin typeface="Optima" charset="0"/>
                <a:ea typeface="MS PGothic" charset="0"/>
              </a:rPr>
              <a:t>Flexibility costs more but its benefits are difficult to measure, value and convey</a:t>
            </a:r>
          </a:p>
          <a:p>
            <a:pPr marL="381000" indent="-381000"/>
            <a:r>
              <a:rPr lang="en-US">
                <a:latin typeface="Optima" charset="0"/>
                <a:ea typeface="MS PGothic" charset="0"/>
              </a:rPr>
              <a:t>Competition and customer perception may preclude using flexibility</a:t>
            </a:r>
          </a:p>
          <a:p>
            <a:pPr marL="381000" indent="-381000"/>
            <a:r>
              <a:rPr lang="en-US">
                <a:latin typeface="Optima" charset="0"/>
                <a:ea typeface="MS PGothic" charset="0"/>
              </a:rPr>
              <a:t>It is often unclear which features of a process must be changed to enhance its flexibility:</a:t>
            </a:r>
          </a:p>
          <a:p>
            <a:pPr marL="800100" lvl="1" indent="-342900"/>
            <a:r>
              <a:rPr lang="en-US" sz="2000">
                <a:latin typeface="Optima" charset="0"/>
                <a:ea typeface="MS PGothic" charset="0"/>
              </a:rPr>
              <a:t>Flexibility is driven more by people and management than by process structure (policies/procedures/culture)</a:t>
            </a:r>
          </a:p>
          <a:p>
            <a:pPr marL="381000" indent="-381000"/>
            <a:endParaRPr lang="en-US">
              <a:latin typeface="Optima" charset="0"/>
              <a:ea typeface="MS PGothic" charset="0"/>
            </a:endParaRPr>
          </a:p>
        </p:txBody>
      </p:sp>
    </p:spTree>
    <p:extLst>
      <p:ext uri="{BB962C8B-B14F-4D97-AF65-F5344CB8AC3E}">
        <p14:creationId xmlns:p14="http://schemas.microsoft.com/office/powerpoint/2010/main" val="11899161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80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80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580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80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1"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8099" y="1283931"/>
            <a:ext cx="8863012" cy="5342099"/>
            <a:chOff x="365" y="337"/>
            <a:chExt cx="5024" cy="3880"/>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98" y="3874"/>
              <a:ext cx="48"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0</a:t>
              </a:r>
              <a:endParaRPr lang="en-US"/>
            </a:p>
          </p:txBody>
        </p:sp>
        <p:sp>
          <p:nvSpPr>
            <p:cNvPr id="17439" name="Rectangle 23"/>
            <p:cNvSpPr>
              <a:spLocks noChangeArrowheads="1"/>
            </p:cNvSpPr>
            <p:nvPr/>
          </p:nvSpPr>
          <p:spPr bwMode="auto">
            <a:xfrm>
              <a:off x="1239"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100</a:t>
              </a:r>
              <a:endParaRPr lang="en-US"/>
            </a:p>
          </p:txBody>
        </p:sp>
        <p:sp>
          <p:nvSpPr>
            <p:cNvPr id="17440" name="Rectangle 24"/>
            <p:cNvSpPr>
              <a:spLocks noChangeArrowheads="1"/>
            </p:cNvSpPr>
            <p:nvPr/>
          </p:nvSpPr>
          <p:spPr bwMode="auto">
            <a:xfrm>
              <a:off x="1860"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200</a:t>
              </a:r>
              <a:endParaRPr lang="en-US"/>
            </a:p>
          </p:txBody>
        </p:sp>
        <p:sp>
          <p:nvSpPr>
            <p:cNvPr id="17441" name="Rectangle 25"/>
            <p:cNvSpPr>
              <a:spLocks noChangeArrowheads="1"/>
            </p:cNvSpPr>
            <p:nvPr/>
          </p:nvSpPr>
          <p:spPr bwMode="auto">
            <a:xfrm>
              <a:off x="2511"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300</a:t>
              </a:r>
              <a:endParaRPr lang="en-US"/>
            </a:p>
          </p:txBody>
        </p:sp>
        <p:sp>
          <p:nvSpPr>
            <p:cNvPr id="17442" name="Rectangle 26"/>
            <p:cNvSpPr>
              <a:spLocks noChangeArrowheads="1"/>
            </p:cNvSpPr>
            <p:nvPr/>
          </p:nvSpPr>
          <p:spPr bwMode="auto">
            <a:xfrm>
              <a:off x="3137"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400</a:t>
              </a:r>
              <a:endParaRPr lang="en-US"/>
            </a:p>
          </p:txBody>
        </p:sp>
        <p:sp>
          <p:nvSpPr>
            <p:cNvPr id="17443" name="Rectangle 27"/>
            <p:cNvSpPr>
              <a:spLocks noChangeArrowheads="1"/>
            </p:cNvSpPr>
            <p:nvPr/>
          </p:nvSpPr>
          <p:spPr bwMode="auto">
            <a:xfrm>
              <a:off x="3759"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500</a:t>
              </a:r>
              <a:endParaRPr lang="en-US"/>
            </a:p>
          </p:txBody>
        </p:sp>
        <p:sp>
          <p:nvSpPr>
            <p:cNvPr id="17444" name="Rectangle 28"/>
            <p:cNvSpPr>
              <a:spLocks noChangeArrowheads="1"/>
            </p:cNvSpPr>
            <p:nvPr/>
          </p:nvSpPr>
          <p:spPr bwMode="auto">
            <a:xfrm>
              <a:off x="4387"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600</a:t>
              </a:r>
              <a:endParaRPr lang="en-US"/>
            </a:p>
          </p:txBody>
        </p:sp>
        <p:sp>
          <p:nvSpPr>
            <p:cNvPr id="17445" name="Rectangle 29"/>
            <p:cNvSpPr>
              <a:spLocks noChangeArrowheads="1"/>
            </p:cNvSpPr>
            <p:nvPr/>
          </p:nvSpPr>
          <p:spPr bwMode="auto">
            <a:xfrm>
              <a:off x="5043"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700</a:t>
              </a:r>
              <a:endParaRPr lang="en-US"/>
            </a:p>
          </p:txBody>
        </p:sp>
        <p:sp>
          <p:nvSpPr>
            <p:cNvPr id="17446" name="Rectangle 30"/>
            <p:cNvSpPr>
              <a:spLocks noChangeArrowheads="1"/>
            </p:cNvSpPr>
            <p:nvPr/>
          </p:nvSpPr>
          <p:spPr bwMode="auto">
            <a:xfrm>
              <a:off x="365" y="33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925" y="367"/>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374" y="4033"/>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86" y="515"/>
              <a:ext cx="213" cy="3289"/>
              <a:chOff x="386" y="515"/>
              <a:chExt cx="213" cy="3289"/>
            </a:xfrm>
          </p:grpSpPr>
          <p:sp>
            <p:nvSpPr>
              <p:cNvPr id="17465" name="Rectangle 47"/>
              <p:cNvSpPr>
                <a:spLocks noChangeArrowheads="1"/>
              </p:cNvSpPr>
              <p:nvPr/>
            </p:nvSpPr>
            <p:spPr bwMode="auto">
              <a:xfrm>
                <a:off x="551" y="3670"/>
                <a:ext cx="48"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0</a:t>
                </a:r>
                <a:endParaRPr lang="en-US"/>
              </a:p>
            </p:txBody>
          </p:sp>
          <p:sp>
            <p:nvSpPr>
              <p:cNvPr id="17466" name="Rectangle 48"/>
              <p:cNvSpPr>
                <a:spLocks noChangeArrowheads="1"/>
              </p:cNvSpPr>
              <p:nvPr/>
            </p:nvSpPr>
            <p:spPr bwMode="auto">
              <a:xfrm>
                <a:off x="386" y="3216"/>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100</a:t>
                </a:r>
                <a:endParaRPr lang="en-US"/>
              </a:p>
            </p:txBody>
          </p:sp>
          <p:sp>
            <p:nvSpPr>
              <p:cNvPr id="17467" name="Rectangle 49"/>
              <p:cNvSpPr>
                <a:spLocks noChangeArrowheads="1"/>
              </p:cNvSpPr>
              <p:nvPr/>
            </p:nvSpPr>
            <p:spPr bwMode="auto">
              <a:xfrm>
                <a:off x="386" y="2762"/>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200</a:t>
                </a:r>
                <a:endParaRPr lang="en-US"/>
              </a:p>
            </p:txBody>
          </p:sp>
          <p:sp>
            <p:nvSpPr>
              <p:cNvPr id="17468" name="Rectangle 50"/>
              <p:cNvSpPr>
                <a:spLocks noChangeArrowheads="1"/>
              </p:cNvSpPr>
              <p:nvPr/>
            </p:nvSpPr>
            <p:spPr bwMode="auto">
              <a:xfrm>
                <a:off x="386" y="2308"/>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300</a:t>
                </a:r>
                <a:endParaRPr lang="en-US"/>
              </a:p>
            </p:txBody>
          </p:sp>
          <p:sp>
            <p:nvSpPr>
              <p:cNvPr id="17469" name="Rectangle 51"/>
              <p:cNvSpPr>
                <a:spLocks noChangeArrowheads="1"/>
              </p:cNvSpPr>
              <p:nvPr/>
            </p:nvSpPr>
            <p:spPr bwMode="auto">
              <a:xfrm>
                <a:off x="386" y="1869"/>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400</a:t>
                </a:r>
                <a:endParaRPr lang="en-US"/>
              </a:p>
            </p:txBody>
          </p:sp>
          <p:sp>
            <p:nvSpPr>
              <p:cNvPr id="17470" name="Rectangle 52"/>
              <p:cNvSpPr>
                <a:spLocks noChangeArrowheads="1"/>
              </p:cNvSpPr>
              <p:nvPr/>
            </p:nvSpPr>
            <p:spPr bwMode="auto">
              <a:xfrm>
                <a:off x="386" y="1415"/>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500</a:t>
                </a:r>
                <a:endParaRPr lang="en-US"/>
              </a:p>
            </p:txBody>
          </p:sp>
          <p:sp>
            <p:nvSpPr>
              <p:cNvPr id="17471" name="Rectangle 53"/>
              <p:cNvSpPr>
                <a:spLocks noChangeArrowheads="1"/>
              </p:cNvSpPr>
              <p:nvPr/>
            </p:nvSpPr>
            <p:spPr bwMode="auto">
              <a:xfrm>
                <a:off x="386" y="961"/>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600</a:t>
                </a:r>
                <a:endParaRPr lang="en-US"/>
              </a:p>
            </p:txBody>
          </p:sp>
          <p:sp>
            <p:nvSpPr>
              <p:cNvPr id="17472" name="Rectangle 54"/>
              <p:cNvSpPr>
                <a:spLocks noChangeArrowheads="1"/>
              </p:cNvSpPr>
              <p:nvPr/>
            </p:nvSpPr>
            <p:spPr bwMode="auto">
              <a:xfrm>
                <a:off x="386" y="515"/>
                <a:ext cx="144" cy="134"/>
              </a:xfrm>
              <a:prstGeom prst="rect">
                <a:avLst/>
              </a:prstGeom>
              <a:noFill/>
              <a:ln w="9525">
                <a:noFill/>
                <a:miter lim="800000"/>
                <a:headEnd/>
                <a:tailEnd/>
              </a:ln>
            </p:spPr>
            <p:txBody>
              <a:bodyPr wrap="none" lIns="0" tIns="0" rIns="0" bIns="0">
                <a:spAutoFit/>
              </a:bodyPr>
              <a:lstStyle/>
              <a:p>
                <a:pPr eaLnBrk="0" hangingPunct="0"/>
                <a:r>
                  <a:rPr lang="en-US" sz="1200" dirty="0">
                    <a:solidFill>
                      <a:srgbClr val="000000"/>
                    </a:solidFill>
                    <a:latin typeface="Arial" charset="0"/>
                  </a:rPr>
                  <a:t>700</a:t>
                </a:r>
                <a:endParaRPr lang="en-US" dirty="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888840" y="3008638"/>
            <a:ext cx="1141290" cy="610524"/>
          </a:xfrm>
          <a:prstGeom prst="wedgeRoundRectCallout">
            <a:avLst>
              <a:gd name="adj1" fmla="val 67005"/>
              <a:gd name="adj2" fmla="val 63031"/>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4207866" y="3003784"/>
            <a:ext cx="1036032" cy="610524"/>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6136267" y="4398712"/>
            <a:ext cx="1081362" cy="610524"/>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5" name="Rectangle 64"/>
          <p:cNvSpPr>
            <a:spLocks noGrp="1" noChangeArrowheads="1"/>
          </p:cNvSpPr>
          <p:nvPr>
            <p:ph type="title"/>
          </p:nvPr>
        </p:nvSpPr>
        <p:spPr/>
        <p:txBody>
          <a:bodyPr/>
          <a:lstStyle/>
          <a:p>
            <a:r>
              <a:rPr lang="en-US" dirty="0" smtClean="0">
                <a:latin typeface="Arial Black" pitchFamily="34" charset="0"/>
              </a:rPr>
              <a:t>Demand Forecast and Capacity Region</a:t>
            </a:r>
            <a:endParaRPr lang="en-US" dirty="0" smtClean="0">
              <a:solidFill>
                <a:schemeClr val="tx2"/>
              </a:solidFill>
            </a:endParaRPr>
          </a:p>
        </p:txBody>
      </p:sp>
      <p:sp>
        <p:nvSpPr>
          <p:cNvPr id="17417" name="Line 65"/>
          <p:cNvSpPr>
            <a:spLocks noChangeShapeType="1"/>
          </p:cNvSpPr>
          <p:nvPr/>
        </p:nvSpPr>
        <p:spPr bwMode="auto">
          <a:xfrm flipH="1" flipV="1">
            <a:off x="668515" y="2235727"/>
            <a:ext cx="6737054" cy="3738950"/>
          </a:xfrm>
          <a:prstGeom prst="line">
            <a:avLst/>
          </a:prstGeom>
          <a:noFill/>
          <a:ln w="9525">
            <a:solidFill>
              <a:schemeClr val="tx1"/>
            </a:solidFill>
            <a:prstDash val="dash"/>
            <a:round/>
            <a:headEnd/>
            <a:tailEnd/>
          </a:ln>
        </p:spPr>
        <p:txBody>
          <a:bodyPr wrap="square">
            <a:spAutoFit/>
          </a:bodyPr>
          <a:lstStyle/>
          <a:p>
            <a:endParaRPr lang="en-US"/>
          </a:p>
        </p:txBody>
      </p:sp>
    </p:spTree>
    <p:extLst>
      <p:ext uri="{BB962C8B-B14F-4D97-AF65-F5344CB8AC3E}">
        <p14:creationId xmlns:p14="http://schemas.microsoft.com/office/powerpoint/2010/main" val="144714200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 Chevy</a:t>
            </a:r>
            <a:endParaRPr lang="en-US" dirty="0"/>
          </a:p>
        </p:txBody>
      </p:sp>
      <p:sp>
        <p:nvSpPr>
          <p:cNvPr id="3" name="Content Placeholder 2"/>
          <p:cNvSpPr>
            <a:spLocks noGrp="1"/>
          </p:cNvSpPr>
          <p:nvPr>
            <p:ph idx="1"/>
          </p:nvPr>
        </p:nvSpPr>
        <p:spPr/>
        <p:txBody>
          <a:bodyPr/>
          <a:lstStyle/>
          <a:p>
            <a:r>
              <a:rPr lang="en-US" dirty="0" smtClean="0"/>
              <a:t>2 assembly plants:</a:t>
            </a:r>
          </a:p>
          <a:p>
            <a:pPr lvl="1"/>
            <a:r>
              <a:rPr lang="en-US" dirty="0" smtClean="0"/>
              <a:t>Arlington, TX: 75,000 units/yr</a:t>
            </a:r>
          </a:p>
          <a:p>
            <a:pPr lvl="1"/>
            <a:r>
              <a:rPr lang="en-US" dirty="0" smtClean="0"/>
              <a:t>Fairfax, KS: 200,000 units/yr</a:t>
            </a:r>
          </a:p>
          <a:p>
            <a:r>
              <a:rPr lang="en-US" dirty="0" smtClean="0"/>
              <a:t>2 stamping plants:</a:t>
            </a:r>
          </a:p>
          <a:p>
            <a:pPr lvl="1"/>
            <a:r>
              <a:rPr lang="en-US" dirty="0" smtClean="0"/>
              <a:t>Pontiac, MI</a:t>
            </a:r>
          </a:p>
          <a:p>
            <a:pPr lvl="1"/>
            <a:r>
              <a:rPr lang="en-US" dirty="0" smtClean="0"/>
              <a:t>Fairfax, KS [contiguous, same location as assembly]</a:t>
            </a:r>
          </a:p>
          <a:p>
            <a:pPr lvl="1"/>
            <a:endParaRPr lang="en-US" dirty="0" smtClean="0"/>
          </a:p>
          <a:p>
            <a:r>
              <a:rPr lang="en-US" dirty="0" smtClean="0"/>
              <a:t>A die-set (for stamping hood, roof, etc) costs about $30 to $50M</a:t>
            </a:r>
          </a:p>
          <a:p>
            <a:endParaRPr lang="en-US" dirty="0" smtClean="0"/>
          </a:p>
          <a:p>
            <a:r>
              <a:rPr lang="en-US" dirty="0" smtClean="0"/>
              <a:t>Should we have one die-set in each plant, or 1 set in Fairfax (and ship to Arlington)?</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smtClean="0"/>
              <a:t>Please t</a:t>
            </a:r>
            <a:r>
              <a:rPr lang="en-US" dirty="0" smtClean="0"/>
              <a:t>ake </a:t>
            </a:r>
            <a:r>
              <a:rPr lang="en-US" dirty="0" smtClean="0"/>
              <a:t>5 min to fill out </a:t>
            </a:r>
            <a:br>
              <a:rPr lang="en-US" dirty="0" smtClean="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3"/>
              </a:rPr>
              <a:t>http://goo.gl/ZKYkXm</a:t>
            </a:r>
            <a:endParaRPr lang="en-US" sz="5400" b="1" dirty="0"/>
          </a:p>
        </p:txBody>
      </p:sp>
      <p:pic>
        <p:nvPicPr>
          <p:cNvPr id="4" name="Picture 3" descr="qr-20140129025159.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8417180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775705" y="1013988"/>
            <a:ext cx="7598378" cy="4842025"/>
          </a:xfrm>
          <a:prstGeom prst="rect">
            <a:avLst/>
          </a:prstGeom>
          <a:noFill/>
          <a:ln w="9525">
            <a:noFill/>
            <a:miter lim="800000"/>
            <a:headEnd/>
            <a:tailEnd/>
          </a:ln>
        </p:spPr>
        <p:txBody>
          <a:bodyPr lIns="92075" tIns="46038" rIns="92075" bIns="46038" anchor="b"/>
          <a:lstStyle/>
          <a:p>
            <a:pPr algn="ctr"/>
            <a:r>
              <a:rPr lang="en-US" sz="4400" b="1" dirty="0" smtClean="0">
                <a:solidFill>
                  <a:schemeClr val="accent2"/>
                </a:solidFill>
                <a:latin typeface="Calibri" pitchFamily="34" charset="0"/>
                <a:cs typeface="Arial" pitchFamily="34" charset="0"/>
              </a:rPr>
              <a:t>Collaboration and Multitasking </a:t>
            </a:r>
            <a:r>
              <a:rPr lang="en-US" sz="4400" b="1" smtClean="0">
                <a:solidFill>
                  <a:schemeClr val="accent2"/>
                </a:solidFill>
                <a:latin typeface="Calibri" pitchFamily="34" charset="0"/>
                <a:cs typeface="Arial" pitchFamily="34" charset="0"/>
              </a:rPr>
              <a:t>in </a:t>
            </a:r>
            <a:r>
              <a:rPr lang="en-US" sz="4400" smtClean="0">
                <a:solidFill>
                  <a:schemeClr val="accent2"/>
                </a:solidFill>
                <a:latin typeface="Calibri" pitchFamily="34" charset="0"/>
                <a:cs typeface="Arial" pitchFamily="34" charset="0"/>
              </a:rPr>
              <a:t>Human </a:t>
            </a:r>
            <a:r>
              <a:rPr lang="en-US" sz="4400" b="1" smtClean="0">
                <a:solidFill>
                  <a:schemeClr val="accent2"/>
                </a:solidFill>
                <a:latin typeface="Calibri" pitchFamily="34" charset="0"/>
                <a:cs typeface="Arial" pitchFamily="34" charset="0"/>
              </a:rPr>
              <a:t>Networks</a:t>
            </a:r>
            <a:endParaRPr lang="en-US" sz="4400" b="1" dirty="0" smtClean="0">
              <a:solidFill>
                <a:schemeClr val="accent2"/>
              </a:solidFill>
              <a:latin typeface="Calibri" pitchFamily="34" charset="0"/>
              <a:cs typeface="Arial" pitchFamily="34" charset="0"/>
            </a:endParaRPr>
          </a:p>
          <a:p>
            <a:pPr algn="ctr"/>
            <a:endParaRPr lang="en-US" sz="4400" b="1" dirty="0">
              <a:solidFill>
                <a:schemeClr val="accent2"/>
              </a:solidFill>
              <a:latin typeface="Calibri" pitchFamily="34" charset="0"/>
              <a:cs typeface="Arial" pitchFamily="34" charset="0"/>
            </a:endParaRPr>
          </a:p>
          <a:p>
            <a:pPr algn="ctr"/>
            <a:endParaRPr lang="en-US" sz="2800" dirty="0" smtClean="0">
              <a:solidFill>
                <a:schemeClr val="accent2"/>
              </a:solidFill>
              <a:latin typeface="Calibri" pitchFamily="34" charset="0"/>
              <a:cs typeface="Arial" pitchFamily="34" charset="0"/>
            </a:endParaRPr>
          </a:p>
          <a:p>
            <a:pPr algn="ctr"/>
            <a:endParaRPr lang="en-US" sz="2800" dirty="0">
              <a:solidFill>
                <a:schemeClr val="accent2"/>
              </a:solidFill>
              <a:latin typeface="Calibri" pitchFamily="34" charset="0"/>
              <a:cs typeface="Arial" pitchFamily="34" charset="0"/>
            </a:endParaRPr>
          </a:p>
          <a:p>
            <a:pPr algn="ctr"/>
            <a:endParaRPr lang="en-US" sz="2800" dirty="0" smtClean="0">
              <a:solidFill>
                <a:schemeClr val="accent2"/>
              </a:solidFill>
              <a:latin typeface="Calibri" pitchFamily="34" charset="0"/>
              <a:cs typeface="Arial" pitchFamily="34" charset="0"/>
            </a:endParaRPr>
          </a:p>
          <a:p>
            <a:pPr algn="r"/>
            <a:r>
              <a:rPr lang="en-US" sz="2800" dirty="0">
                <a:solidFill>
                  <a:schemeClr val="accent2"/>
                </a:solidFill>
                <a:latin typeface="Calibri" pitchFamily="34" charset="0"/>
                <a:cs typeface="Arial" pitchFamily="34" charset="0"/>
              </a:rPr>
              <a:t/>
            </a:r>
            <a:br>
              <a:rPr lang="en-US" sz="2800" dirty="0">
                <a:solidFill>
                  <a:schemeClr val="accent2"/>
                </a:solidFill>
                <a:latin typeface="Calibri" pitchFamily="34" charset="0"/>
                <a:cs typeface="Arial" pitchFamily="34" charset="0"/>
              </a:rPr>
            </a:br>
            <a:r>
              <a:rPr lang="en-US" sz="1800" dirty="0" err="1">
                <a:solidFill>
                  <a:schemeClr val="accent2"/>
                </a:solidFill>
                <a:latin typeface="Calibri" pitchFamily="34" charset="0"/>
                <a:cs typeface="Arial" pitchFamily="34" charset="0"/>
              </a:rPr>
              <a:t>I</a:t>
            </a:r>
            <a:r>
              <a:rPr lang="en-US" sz="1800" dirty="0" err="1" smtClean="0">
                <a:solidFill>
                  <a:schemeClr val="accent2"/>
                </a:solidFill>
                <a:latin typeface="Calibri" pitchFamily="34" charset="0"/>
                <a:cs typeface="Arial" pitchFamily="34" charset="0"/>
              </a:rPr>
              <a:t>tai</a:t>
            </a:r>
            <a:r>
              <a:rPr lang="en-US" sz="1800" dirty="0" smtClean="0">
                <a:solidFill>
                  <a:schemeClr val="accent2"/>
                </a:solidFill>
                <a:latin typeface="Calibri" pitchFamily="34" charset="0"/>
                <a:cs typeface="Arial" pitchFamily="34" charset="0"/>
              </a:rPr>
              <a:t> </a:t>
            </a:r>
            <a:r>
              <a:rPr lang="en-US" sz="1800" dirty="0" err="1" smtClean="0">
                <a:solidFill>
                  <a:schemeClr val="accent2"/>
                </a:solidFill>
                <a:latin typeface="Calibri" pitchFamily="34" charset="0"/>
                <a:cs typeface="Arial" pitchFamily="34" charset="0"/>
              </a:rPr>
              <a:t>Gurvich</a:t>
            </a:r>
            <a:r>
              <a:rPr lang="en-US" sz="1800" dirty="0" smtClean="0">
                <a:solidFill>
                  <a:schemeClr val="accent2"/>
                </a:solidFill>
                <a:latin typeface="Calibri" pitchFamily="34" charset="0"/>
                <a:cs typeface="Arial" pitchFamily="34" charset="0"/>
              </a:rPr>
              <a:t> &amp; Jan Van Mieghem</a:t>
            </a:r>
          </a:p>
          <a:p>
            <a:pPr algn="r"/>
            <a:r>
              <a:rPr lang="en-US" sz="1800" i="1" dirty="0" smtClean="0">
                <a:solidFill>
                  <a:schemeClr val="accent2"/>
                </a:solidFill>
                <a:latin typeface="Calibri" pitchFamily="34" charset="0"/>
                <a:cs typeface="Arial" pitchFamily="34" charset="0"/>
              </a:rPr>
              <a:t>Kellogg School of Management</a:t>
            </a:r>
          </a:p>
          <a:p>
            <a:pPr algn="r"/>
            <a:r>
              <a:rPr lang="en-US" sz="1800" i="1" dirty="0" smtClean="0">
                <a:solidFill>
                  <a:schemeClr val="accent2"/>
                </a:solidFill>
                <a:latin typeface="Calibri" pitchFamily="34" charset="0"/>
                <a:cs typeface="Arial" pitchFamily="34" charset="0"/>
              </a:rPr>
              <a:t>Northwestern University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Content Placeholder 27"/>
          <p:cNvSpPr txBox="1">
            <a:spLocks/>
          </p:cNvSpPr>
          <p:nvPr/>
        </p:nvSpPr>
        <p:spPr bwMode="auto">
          <a:xfrm>
            <a:off x="494801" y="5564777"/>
            <a:ext cx="8229600" cy="1541417"/>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charset="2"/>
              <a:buChar char="§"/>
              <a:tabLst/>
              <a:defRPr/>
            </a:pPr>
            <a:endParaRPr kumimoji="0" lang="en-US" sz="2000" b="0" i="0" u="none" strike="noStrike" kern="0" cap="none" spc="0" normalizeH="0" baseline="0" noProof="0" dirty="0" smtClean="0">
              <a:ln>
                <a:noFill/>
              </a:ln>
              <a:solidFill>
                <a:schemeClr val="tx1"/>
              </a:solidFill>
              <a:effectLst/>
              <a:uLnTx/>
              <a:uFillTx/>
              <a:latin typeface="Calibri" pitchFamily="34" charset="0"/>
              <a:cs typeface="Arial" pitchFamily="34" charset="0"/>
            </a:endParaRPr>
          </a:p>
        </p:txBody>
      </p:sp>
      <p:sp>
        <p:nvSpPr>
          <p:cNvPr id="4" name="Rectangle 3"/>
          <p:cNvSpPr/>
          <p:nvPr/>
        </p:nvSpPr>
        <p:spPr>
          <a:xfrm>
            <a:off x="675563" y="5131764"/>
            <a:ext cx="7594979" cy="830997"/>
          </a:xfrm>
          <a:prstGeom prst="rect">
            <a:avLst/>
          </a:prstGeom>
        </p:spPr>
        <p:txBody>
          <a:bodyPr wrap="square">
            <a:spAutoFit/>
          </a:bodyPr>
          <a:lstStyle/>
          <a:p>
            <a:pPr algn="r" eaLnBrk="1" hangingPunct="1"/>
            <a:r>
              <a:rPr lang="en-US" sz="2800" b="1" dirty="0" smtClean="0">
                <a:solidFill>
                  <a:schemeClr val="accent2"/>
                </a:solidFill>
                <a:latin typeface="Arial Black" pitchFamily="34" charset="0"/>
              </a:rPr>
              <a:t>Simultaneous Collaboration</a:t>
            </a:r>
          </a:p>
          <a:p>
            <a:pPr algn="r" eaLnBrk="1" hangingPunct="1"/>
            <a:r>
              <a:rPr lang="en-US" sz="2000" dirty="0" smtClean="0">
                <a:solidFill>
                  <a:schemeClr val="accent2"/>
                </a:solidFill>
                <a:latin typeface="Arial" pitchFamily="34" charset="0"/>
                <a:cs typeface="Arial" pitchFamily="34" charset="0"/>
              </a:rPr>
              <a:t>as a process requirement</a:t>
            </a:r>
          </a:p>
        </p:txBody>
      </p:sp>
      <p:pic>
        <p:nvPicPr>
          <p:cNvPr id="456706" name="Picture 2" descr="http://1.bp.blogspot.com/-3BF5oTKnv94/Tfs8ONQAQqI/AAAAAAAAADY/_qQN-kprywo/s1600/critical-care.jpg"/>
          <p:cNvPicPr>
            <a:picLocks noChangeAspect="1" noChangeArrowheads="1"/>
          </p:cNvPicPr>
          <p:nvPr/>
        </p:nvPicPr>
        <p:blipFill>
          <a:blip r:embed="rId3" cstate="print"/>
          <a:srcRect/>
          <a:stretch>
            <a:fillRect/>
          </a:stretch>
        </p:blipFill>
        <p:spPr bwMode="auto">
          <a:xfrm>
            <a:off x="0" y="0"/>
            <a:ext cx="6315075" cy="4410076"/>
          </a:xfrm>
          <a:prstGeom prst="rect">
            <a:avLst/>
          </a:prstGeom>
          <a:noFill/>
        </p:spPr>
      </p:pic>
    </p:spTree>
    <p:extLst>
      <p:ext uri="{BB962C8B-B14F-4D97-AF65-F5344CB8AC3E}">
        <p14:creationId xmlns:p14="http://schemas.microsoft.com/office/powerpoint/2010/main" val="6105736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31" name="Group 131"/>
          <p:cNvGrpSpPr/>
          <p:nvPr/>
        </p:nvGrpSpPr>
        <p:grpSpPr>
          <a:xfrm>
            <a:off x="84882" y="1742823"/>
            <a:ext cx="7314402" cy="5017582"/>
            <a:chOff x="-1" y="0"/>
            <a:chExt cx="10402704" cy="7136114"/>
          </a:xfrm>
        </p:grpSpPr>
        <p:grpSp>
          <p:nvGrpSpPr>
            <p:cNvPr id="129" name="Group 129"/>
            <p:cNvGrpSpPr/>
            <p:nvPr/>
          </p:nvGrpSpPr>
          <p:grpSpPr>
            <a:xfrm>
              <a:off x="-1" y="0"/>
              <a:ext cx="10402704" cy="7136114"/>
              <a:chOff x="-246465" y="106277"/>
              <a:chExt cx="10402703" cy="7136112"/>
            </a:xfrm>
          </p:grpSpPr>
          <p:grpSp>
            <p:nvGrpSpPr>
              <p:cNvPr id="127" name="Group 127"/>
              <p:cNvGrpSpPr/>
              <p:nvPr/>
            </p:nvGrpSpPr>
            <p:grpSpPr>
              <a:xfrm>
                <a:off x="-227858" y="106277"/>
                <a:ext cx="10384096" cy="7136112"/>
                <a:chOff x="0" y="0"/>
                <a:chExt cx="10384094" cy="7136111"/>
              </a:xfrm>
            </p:grpSpPr>
            <p:pic>
              <p:nvPicPr>
                <p:cNvPr id="125" name="obs_oneenc_18.pdf"/>
                <p:cNvPicPr>
                  <a:picLocks noChangeAspect="1"/>
                </p:cNvPicPr>
                <p:nvPr/>
              </p:nvPicPr>
              <p:blipFill>
                <a:blip r:embed="rId3">
                  <a:extLst/>
                </a:blip>
                <a:srcRect t="14354" b="16419"/>
                <a:stretch>
                  <a:fillRect/>
                </a:stretch>
              </p:blipFill>
              <p:spPr>
                <a:xfrm>
                  <a:off x="3491705" y="0"/>
                  <a:ext cx="6892390" cy="6752067"/>
                </a:xfrm>
                <a:prstGeom prst="rect">
                  <a:avLst/>
                </a:prstGeom>
                <a:ln w="12700" cap="flat">
                  <a:noFill/>
                  <a:miter lim="400000"/>
                </a:ln>
                <a:effectLst/>
              </p:spPr>
            </p:pic>
            <p:pic>
              <p:nvPicPr>
                <p:cNvPr id="126" name="pasted-image.png"/>
                <p:cNvPicPr>
                  <a:picLocks noChangeAspect="1"/>
                </p:cNvPicPr>
                <p:nvPr/>
              </p:nvPicPr>
              <p:blipFill>
                <a:blip r:embed="rId4">
                  <a:extLst/>
                </a:blip>
                <a:srcRect t="10104" r="42428"/>
                <a:stretch>
                  <a:fillRect/>
                </a:stretch>
              </p:blipFill>
              <p:spPr>
                <a:xfrm>
                  <a:off x="0" y="3594985"/>
                  <a:ext cx="2079747" cy="3541127"/>
                </a:xfrm>
                <a:prstGeom prst="rect">
                  <a:avLst/>
                </a:prstGeom>
                <a:ln w="12700" cap="flat">
                  <a:noFill/>
                  <a:miter lim="400000"/>
                </a:ln>
                <a:effectLst/>
              </p:spPr>
            </p:pic>
          </p:grpSp>
          <p:sp>
            <p:nvSpPr>
              <p:cNvPr id="128" name="Shape 128"/>
              <p:cNvSpPr/>
              <p:nvPr/>
            </p:nvSpPr>
            <p:spPr>
              <a:xfrm>
                <a:off x="-246465" y="965900"/>
                <a:ext cx="5097297" cy="12103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lgn="l">
                  <a:defRPr sz="2400"/>
                </a:lvl1pPr>
              </a:lstStyle>
              <a:p>
                <a:r>
                  <a:rPr sz="1687" b="0"/>
                  <a:t>The hospitalist communicates with 17 different people about Patient A during 4 days.</a:t>
                </a:r>
              </a:p>
            </p:txBody>
          </p:sp>
        </p:grpSp>
        <p:sp>
          <p:nvSpPr>
            <p:cNvPr id="130" name="Shape 130"/>
            <p:cNvSpPr/>
            <p:nvPr/>
          </p:nvSpPr>
          <p:spPr>
            <a:xfrm>
              <a:off x="593097" y="3211600"/>
              <a:ext cx="1352849" cy="3796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1800" u="sng">
                  <a:latin typeface="Al Nile"/>
                  <a:ea typeface="Al Nile"/>
                  <a:cs typeface="Al Nile"/>
                  <a:sym typeface="Al Nile"/>
                </a:defRPr>
              </a:lvl1pPr>
            </a:lstStyle>
            <a:p>
              <a:r>
                <a:rPr sz="1266"/>
                <a:t>Collaborators</a:t>
              </a:r>
            </a:p>
          </p:txBody>
        </p:sp>
      </p:grpSp>
      <p:sp>
        <p:nvSpPr>
          <p:cNvPr id="3" name="Title 2"/>
          <p:cNvSpPr>
            <a:spLocks noGrp="1"/>
          </p:cNvSpPr>
          <p:nvPr>
            <p:ph type="title"/>
          </p:nvPr>
        </p:nvSpPr>
        <p:spPr/>
        <p:txBody>
          <a:bodyPr/>
          <a:lstStyle/>
          <a:p>
            <a:r>
              <a:rPr lang="en-US" dirty="0">
                <a:solidFill>
                  <a:schemeClr val="tx1"/>
                </a:solidFill>
              </a:rPr>
              <a:t>Task Switching and Productivity in Collaborative Work: A Field Study of Hospitalists (Lu Wang et al.)</a:t>
            </a:r>
            <a:endParaRPr lang="en-US" dirty="0"/>
          </a:p>
        </p:txBody>
      </p:sp>
      <p:sp>
        <p:nvSpPr>
          <p:cNvPr id="134" name="Shape 134"/>
          <p:cNvSpPr/>
          <p:nvPr/>
        </p:nvSpPr>
        <p:spPr>
          <a:xfrm>
            <a:off x="251130" y="1098224"/>
            <a:ext cx="8641740" cy="67819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2800"/>
            </a:lvl1pPr>
          </a:lstStyle>
          <a:p>
            <a:r>
              <a:rPr lang="en-US" sz="1969" b="0" dirty="0"/>
              <a:t>H</a:t>
            </a:r>
            <a:r>
              <a:rPr sz="1969" b="0" dirty="0" smtClean="0"/>
              <a:t>ospitalist</a:t>
            </a:r>
            <a:r>
              <a:rPr lang="en-US" sz="1969" b="0" dirty="0" smtClean="0"/>
              <a:t>s</a:t>
            </a:r>
            <a:r>
              <a:rPr sz="1969" b="0" dirty="0" smtClean="0"/>
              <a:t> </a:t>
            </a:r>
            <a:r>
              <a:rPr lang="en-US" sz="1969" b="0" dirty="0" smtClean="0"/>
              <a:t>are medical doctors who </a:t>
            </a:r>
            <a:r>
              <a:rPr sz="1969" b="0" dirty="0" smtClean="0"/>
              <a:t>gather </a:t>
            </a:r>
            <a:r>
              <a:rPr sz="1969" b="0" dirty="0"/>
              <a:t>information, </a:t>
            </a:r>
            <a:r>
              <a:rPr sz="1969" b="0" dirty="0" smtClean="0"/>
              <a:t>make </a:t>
            </a:r>
            <a:r>
              <a:rPr sz="1969" b="0" dirty="0"/>
              <a:t>diagnoses, instruct medical orders, and </a:t>
            </a:r>
            <a:r>
              <a:rPr sz="1969" b="0" dirty="0" smtClean="0"/>
              <a:t>update </a:t>
            </a:r>
            <a:r>
              <a:rPr sz="1969" b="0" dirty="0"/>
              <a:t>all </a:t>
            </a:r>
            <a:r>
              <a:rPr sz="1969" b="0" dirty="0" smtClean="0"/>
              <a:t>progresses </a:t>
            </a:r>
            <a:r>
              <a:rPr sz="1969" b="0" dirty="0"/>
              <a:t>in each patient’s medical chart</a:t>
            </a:r>
          </a:p>
        </p:txBody>
      </p:sp>
      <p:grpSp>
        <p:nvGrpSpPr>
          <p:cNvPr id="137" name="Group 137"/>
          <p:cNvGrpSpPr/>
          <p:nvPr/>
        </p:nvGrpSpPr>
        <p:grpSpPr>
          <a:xfrm>
            <a:off x="5251017" y="2605504"/>
            <a:ext cx="1359940" cy="640958"/>
            <a:chOff x="0" y="-967"/>
            <a:chExt cx="1934136" cy="911582"/>
          </a:xfrm>
        </p:grpSpPr>
        <p:sp>
          <p:nvSpPr>
            <p:cNvPr id="135" name="Shape 135"/>
            <p:cNvSpPr/>
            <p:nvPr/>
          </p:nvSpPr>
          <p:spPr>
            <a:xfrm>
              <a:off x="0" y="542314"/>
              <a:ext cx="371510" cy="368301"/>
            </a:xfrm>
            <a:prstGeom prst="ellipse">
              <a:avLst/>
            </a:prstGeom>
            <a:solidFill>
              <a:srgbClr val="0000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36" name="Shape 136"/>
            <p:cNvSpPr/>
            <p:nvPr/>
          </p:nvSpPr>
          <p:spPr>
            <a:xfrm>
              <a:off x="513439" y="-967"/>
              <a:ext cx="1420697" cy="47183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400" b="1">
                  <a:latin typeface="Helvetica"/>
                  <a:ea typeface="Helvetica"/>
                  <a:cs typeface="Helvetica"/>
                  <a:sym typeface="Helvetica"/>
                </a:defRPr>
              </a:lvl1pPr>
            </a:lstStyle>
            <a:p>
              <a:r>
                <a:rPr sz="1687"/>
                <a:t>Patient A</a:t>
              </a:r>
            </a:p>
          </p:txBody>
        </p:sp>
      </p:grpSp>
      <p:grpSp>
        <p:nvGrpSpPr>
          <p:cNvPr id="140" name="Group 140"/>
          <p:cNvGrpSpPr/>
          <p:nvPr/>
        </p:nvGrpSpPr>
        <p:grpSpPr>
          <a:xfrm>
            <a:off x="94247" y="3629416"/>
            <a:ext cx="956368" cy="296014"/>
            <a:chOff x="0" y="0"/>
            <a:chExt cx="1360168" cy="420997"/>
          </a:xfrm>
        </p:grpSpPr>
        <p:sp>
          <p:nvSpPr>
            <p:cNvPr id="138" name="Shape 138"/>
            <p:cNvSpPr/>
            <p:nvPr/>
          </p:nvSpPr>
          <p:spPr>
            <a:xfrm>
              <a:off x="594054" y="20723"/>
              <a:ext cx="766114" cy="3796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1800">
                  <a:latin typeface="Al Nile"/>
                  <a:ea typeface="Al Nile"/>
                  <a:cs typeface="Al Nile"/>
                  <a:sym typeface="Al Nile"/>
                </a:defRPr>
              </a:lvl1pPr>
            </a:lstStyle>
            <a:p>
              <a:r>
                <a:rPr sz="1266"/>
                <a:t>Patient</a:t>
              </a:r>
            </a:p>
          </p:txBody>
        </p:sp>
        <p:pic>
          <p:nvPicPr>
            <p:cNvPr id="139" name="pasted-image.tiff"/>
            <p:cNvPicPr>
              <a:picLocks noChangeAspect="1"/>
            </p:cNvPicPr>
            <p:nvPr/>
          </p:nvPicPr>
          <p:blipFill>
            <a:blip r:embed="rId4">
              <a:extLst/>
            </a:blip>
            <a:srcRect r="83223" b="89312"/>
            <a:stretch>
              <a:fillRect/>
            </a:stretch>
          </p:blipFill>
          <p:spPr>
            <a:xfrm>
              <a:off x="0" y="0"/>
              <a:ext cx="606060" cy="420997"/>
            </a:xfrm>
            <a:prstGeom prst="rect">
              <a:avLst/>
            </a:prstGeom>
            <a:ln w="12700" cap="flat">
              <a:noFill/>
              <a:miter lim="400000"/>
            </a:ln>
            <a:effectLst/>
          </p:spPr>
        </p:pic>
      </p:grpSp>
    </p:spTree>
    <p:extLst>
      <p:ext uri="{BB962C8B-B14F-4D97-AF65-F5344CB8AC3E}">
        <p14:creationId xmlns:p14="http://schemas.microsoft.com/office/powerpoint/2010/main" val="1090567028"/>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3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4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advAuto="0"/>
      <p:bldP spid="137" grpId="0" animBg="1" advAuto="0"/>
      <p:bldP spid="140" grpId="0" animBg="1" advAuto="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52" name="Group 152"/>
          <p:cNvGrpSpPr/>
          <p:nvPr/>
        </p:nvGrpSpPr>
        <p:grpSpPr>
          <a:xfrm>
            <a:off x="91458" y="705482"/>
            <a:ext cx="9055067" cy="6127460"/>
            <a:chOff x="0" y="0"/>
            <a:chExt cx="12878316" cy="8714608"/>
          </a:xfrm>
        </p:grpSpPr>
        <p:pic>
          <p:nvPicPr>
            <p:cNvPr id="144" name="obs_enc_51.pdf"/>
            <p:cNvPicPr>
              <a:picLocks noChangeAspect="1"/>
            </p:cNvPicPr>
            <p:nvPr/>
          </p:nvPicPr>
          <p:blipFill>
            <a:blip r:embed="rId3">
              <a:extLst/>
            </a:blip>
            <a:srcRect t="18581" r="2303" b="19667"/>
            <a:stretch>
              <a:fillRect/>
            </a:stretch>
          </p:blipFill>
          <p:spPr>
            <a:xfrm>
              <a:off x="3135530" y="0"/>
              <a:ext cx="9742786" cy="8714608"/>
            </a:xfrm>
            <a:prstGeom prst="rect">
              <a:avLst/>
            </a:prstGeom>
            <a:ln w="12700" cap="flat">
              <a:noFill/>
              <a:miter lim="400000"/>
            </a:ln>
            <a:effectLst/>
          </p:spPr>
        </p:pic>
        <p:grpSp>
          <p:nvGrpSpPr>
            <p:cNvPr id="147" name="Group 147"/>
            <p:cNvGrpSpPr/>
            <p:nvPr/>
          </p:nvGrpSpPr>
          <p:grpSpPr>
            <a:xfrm>
              <a:off x="2179" y="4635401"/>
              <a:ext cx="1360168" cy="420998"/>
              <a:chOff x="0" y="0"/>
              <a:chExt cx="1360167" cy="420997"/>
            </a:xfrm>
          </p:grpSpPr>
          <p:sp>
            <p:nvSpPr>
              <p:cNvPr id="145" name="Shape 145"/>
              <p:cNvSpPr/>
              <p:nvPr/>
            </p:nvSpPr>
            <p:spPr>
              <a:xfrm>
                <a:off x="594054" y="20723"/>
                <a:ext cx="766113" cy="3796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1800">
                    <a:latin typeface="Al Nile"/>
                    <a:ea typeface="Al Nile"/>
                    <a:cs typeface="Al Nile"/>
                    <a:sym typeface="Al Nile"/>
                  </a:defRPr>
                </a:lvl1pPr>
              </a:lstStyle>
              <a:p>
                <a:r>
                  <a:rPr sz="1266"/>
                  <a:t>Patient</a:t>
                </a:r>
              </a:p>
            </p:txBody>
          </p:sp>
          <p:pic>
            <p:nvPicPr>
              <p:cNvPr id="146" name="pasted-image.tiff"/>
              <p:cNvPicPr>
                <a:picLocks noChangeAspect="1"/>
              </p:cNvPicPr>
              <p:nvPr/>
            </p:nvPicPr>
            <p:blipFill>
              <a:blip r:embed="rId4">
                <a:extLst/>
              </a:blip>
              <a:srcRect r="83223" b="89312"/>
              <a:stretch>
                <a:fillRect/>
              </a:stretch>
            </p:blipFill>
            <p:spPr>
              <a:xfrm>
                <a:off x="0" y="0"/>
                <a:ext cx="606060" cy="420997"/>
              </a:xfrm>
              <a:prstGeom prst="rect">
                <a:avLst/>
              </a:prstGeom>
              <a:ln w="12700" cap="flat">
                <a:noFill/>
                <a:miter lim="400000"/>
              </a:ln>
              <a:effectLst/>
            </p:spPr>
          </p:pic>
        </p:grpSp>
        <p:grpSp>
          <p:nvGrpSpPr>
            <p:cNvPr id="151" name="Group 151"/>
            <p:cNvGrpSpPr/>
            <p:nvPr/>
          </p:nvGrpSpPr>
          <p:grpSpPr>
            <a:xfrm>
              <a:off x="0" y="5017129"/>
              <a:ext cx="2089004" cy="3583272"/>
              <a:chOff x="0" y="-5668"/>
              <a:chExt cx="2089003" cy="3583271"/>
            </a:xfrm>
          </p:grpSpPr>
          <p:pic>
            <p:nvPicPr>
              <p:cNvPr id="148" name="pasted-image.tiff"/>
              <p:cNvPicPr>
                <a:picLocks noChangeAspect="1"/>
              </p:cNvPicPr>
              <p:nvPr/>
            </p:nvPicPr>
            <p:blipFill>
              <a:blip r:embed="rId4">
                <a:extLst/>
              </a:blip>
              <a:srcRect t="10104" r="42428" b="19474"/>
              <a:stretch>
                <a:fillRect/>
              </a:stretch>
            </p:blipFill>
            <p:spPr>
              <a:xfrm>
                <a:off x="9255" y="377718"/>
                <a:ext cx="2079748" cy="2774012"/>
              </a:xfrm>
              <a:prstGeom prst="rect">
                <a:avLst/>
              </a:prstGeom>
              <a:ln w="12700" cap="flat">
                <a:noFill/>
                <a:miter lim="400000"/>
              </a:ln>
              <a:effectLst/>
            </p:spPr>
          </p:pic>
          <p:sp>
            <p:nvSpPr>
              <p:cNvPr id="149" name="Shape 149"/>
              <p:cNvSpPr/>
              <p:nvPr/>
            </p:nvSpPr>
            <p:spPr>
              <a:xfrm>
                <a:off x="583745" y="-5668"/>
                <a:ext cx="1352848" cy="3796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1800" u="sng">
                    <a:latin typeface="Al Nile"/>
                    <a:ea typeface="Al Nile"/>
                    <a:cs typeface="Al Nile"/>
                    <a:sym typeface="Al Nile"/>
                  </a:defRPr>
                </a:lvl1pPr>
              </a:lstStyle>
              <a:p>
                <a:r>
                  <a:rPr sz="1266"/>
                  <a:t>Collaborators</a:t>
                </a:r>
              </a:p>
            </p:txBody>
          </p:sp>
          <p:pic>
            <p:nvPicPr>
              <p:cNvPr id="150" name="pasted-image.tiff"/>
              <p:cNvPicPr>
                <a:picLocks noChangeAspect="1"/>
              </p:cNvPicPr>
              <p:nvPr/>
            </p:nvPicPr>
            <p:blipFill>
              <a:blip r:embed="rId4">
                <a:extLst/>
              </a:blip>
              <a:srcRect t="88962" r="42428"/>
              <a:stretch>
                <a:fillRect/>
              </a:stretch>
            </p:blipFill>
            <p:spPr>
              <a:xfrm>
                <a:off x="0" y="3142827"/>
                <a:ext cx="2079747" cy="434776"/>
              </a:xfrm>
              <a:prstGeom prst="rect">
                <a:avLst/>
              </a:prstGeom>
              <a:ln w="12700" cap="flat">
                <a:noFill/>
                <a:miter lim="400000"/>
              </a:ln>
              <a:effectLst/>
            </p:spPr>
          </p:pic>
        </p:grpSp>
      </p:grpSp>
      <p:sp>
        <p:nvSpPr>
          <p:cNvPr id="153" name="Shape 153"/>
          <p:cNvSpPr/>
          <p:nvPr/>
        </p:nvSpPr>
        <p:spPr>
          <a:xfrm>
            <a:off x="2263346" y="150358"/>
            <a:ext cx="6918233" cy="396712"/>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defRPr sz="3000" b="1">
                <a:latin typeface="Helvetica"/>
                <a:ea typeface="Helvetica"/>
                <a:cs typeface="Helvetica"/>
                <a:sym typeface="Helvetica"/>
              </a:defRPr>
            </a:lvl1pPr>
          </a:lstStyle>
          <a:p>
            <a:r>
              <a:rPr sz="2109" dirty="0"/>
              <a:t>Observed </a:t>
            </a:r>
            <a:r>
              <a:rPr sz="2109" dirty="0" smtClean="0"/>
              <a:t>Network</a:t>
            </a:r>
            <a:r>
              <a:rPr lang="en-US" sz="2109" dirty="0" smtClean="0"/>
              <a:t> of </a:t>
            </a:r>
            <a:r>
              <a:rPr lang="en-US" sz="2109" dirty="0" smtClean="0">
                <a:solidFill>
                  <a:schemeClr val="accent2"/>
                </a:solidFill>
              </a:rPr>
              <a:t>Simultaneous</a:t>
            </a:r>
            <a:r>
              <a:rPr lang="en-US" sz="2109" dirty="0" smtClean="0"/>
              <a:t> Collaborators</a:t>
            </a:r>
            <a:endParaRPr sz="2109" dirty="0"/>
          </a:p>
        </p:txBody>
      </p:sp>
      <p:grpSp>
        <p:nvGrpSpPr>
          <p:cNvPr id="167" name="Group 167"/>
          <p:cNvGrpSpPr/>
          <p:nvPr/>
        </p:nvGrpSpPr>
        <p:grpSpPr>
          <a:xfrm>
            <a:off x="51334" y="593808"/>
            <a:ext cx="7518914" cy="4813450"/>
            <a:chOff x="139700" y="748221"/>
            <a:chExt cx="10693564" cy="6845794"/>
          </a:xfrm>
        </p:grpSpPr>
        <p:grpSp>
          <p:nvGrpSpPr>
            <p:cNvPr id="161" name="Group 161"/>
            <p:cNvGrpSpPr/>
            <p:nvPr/>
          </p:nvGrpSpPr>
          <p:grpSpPr>
            <a:xfrm>
              <a:off x="139700" y="748221"/>
              <a:ext cx="4049821" cy="3396694"/>
              <a:chOff x="193144" y="374110"/>
              <a:chExt cx="4049820" cy="3396693"/>
            </a:xfrm>
          </p:grpSpPr>
          <p:grpSp>
            <p:nvGrpSpPr>
              <p:cNvPr id="159" name="Group 159"/>
              <p:cNvGrpSpPr/>
              <p:nvPr/>
            </p:nvGrpSpPr>
            <p:grpSpPr>
              <a:xfrm>
                <a:off x="985963" y="374110"/>
                <a:ext cx="2656689" cy="2931754"/>
                <a:chOff x="822127" y="816407"/>
                <a:chExt cx="2656688" cy="2931752"/>
              </a:xfrm>
            </p:grpSpPr>
            <p:pic>
              <p:nvPicPr>
                <p:cNvPr id="155" name="pasted-image.png"/>
                <p:cNvPicPr>
                  <a:picLocks noChangeAspect="1"/>
                </p:cNvPicPr>
                <p:nvPr/>
              </p:nvPicPr>
              <p:blipFill>
                <a:blip r:embed="rId5">
                  <a:extLst/>
                </a:blip>
                <a:srcRect/>
                <a:stretch>
                  <a:fillRect/>
                </a:stretch>
              </p:blipFill>
              <p:spPr>
                <a:xfrm>
                  <a:off x="881569" y="816407"/>
                  <a:ext cx="1076971" cy="1488177"/>
                </a:xfrm>
                <a:prstGeom prst="rect">
                  <a:avLst/>
                </a:prstGeom>
                <a:ln w="12700" cap="flat">
                  <a:noFill/>
                  <a:miter lim="400000"/>
                </a:ln>
                <a:effectLst/>
              </p:spPr>
            </p:pic>
            <p:pic>
              <p:nvPicPr>
                <p:cNvPr id="156" name="pasted-image.png"/>
                <p:cNvPicPr>
                  <a:picLocks noChangeAspect="1"/>
                </p:cNvPicPr>
                <p:nvPr/>
              </p:nvPicPr>
              <p:blipFill>
                <a:blip r:embed="rId6">
                  <a:extLst/>
                </a:blip>
                <a:stretch>
                  <a:fillRect/>
                </a:stretch>
              </p:blipFill>
              <p:spPr>
                <a:xfrm>
                  <a:off x="2435879" y="853260"/>
                  <a:ext cx="1042937" cy="1414484"/>
                </a:xfrm>
                <a:prstGeom prst="rect">
                  <a:avLst/>
                </a:prstGeom>
                <a:ln w="12700" cap="flat">
                  <a:noFill/>
                  <a:miter lim="400000"/>
                </a:ln>
                <a:effectLst/>
              </p:spPr>
            </p:pic>
            <p:pic>
              <p:nvPicPr>
                <p:cNvPr id="157" name="pasted-image.png"/>
                <p:cNvPicPr>
                  <a:picLocks noChangeAspect="1"/>
                </p:cNvPicPr>
                <p:nvPr/>
              </p:nvPicPr>
              <p:blipFill>
                <a:blip r:embed="rId7">
                  <a:extLst/>
                </a:blip>
                <a:stretch>
                  <a:fillRect/>
                </a:stretch>
              </p:blipFill>
              <p:spPr>
                <a:xfrm>
                  <a:off x="2448609" y="2322296"/>
                  <a:ext cx="1017477" cy="1399840"/>
                </a:xfrm>
                <a:prstGeom prst="rect">
                  <a:avLst/>
                </a:prstGeom>
                <a:ln w="12700" cap="flat">
                  <a:noFill/>
                  <a:miter lim="400000"/>
                </a:ln>
                <a:effectLst/>
              </p:spPr>
            </p:pic>
            <p:pic>
              <p:nvPicPr>
                <p:cNvPr id="158" name="pasted-image.png"/>
                <p:cNvPicPr>
                  <a:picLocks noChangeAspect="1"/>
                </p:cNvPicPr>
                <p:nvPr/>
              </p:nvPicPr>
              <p:blipFill>
                <a:blip r:embed="rId8">
                  <a:extLst/>
                </a:blip>
                <a:stretch>
                  <a:fillRect/>
                </a:stretch>
              </p:blipFill>
              <p:spPr>
                <a:xfrm>
                  <a:off x="822127" y="2296272"/>
                  <a:ext cx="1195672" cy="1451888"/>
                </a:xfrm>
                <a:prstGeom prst="rect">
                  <a:avLst/>
                </a:prstGeom>
                <a:ln w="12700" cap="flat">
                  <a:noFill/>
                  <a:miter lim="400000"/>
                </a:ln>
                <a:effectLst/>
              </p:spPr>
            </p:pic>
          </p:grpSp>
          <p:sp>
            <p:nvSpPr>
              <p:cNvPr id="160" name="Shape 160"/>
              <p:cNvSpPr/>
              <p:nvPr/>
            </p:nvSpPr>
            <p:spPr>
              <a:xfrm>
                <a:off x="193144" y="3329610"/>
                <a:ext cx="4049820" cy="44119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2200" b="1">
                    <a:latin typeface="Helvetica"/>
                    <a:ea typeface="Helvetica"/>
                    <a:cs typeface="Helvetica"/>
                    <a:sym typeface="Helvetica"/>
                  </a:defRPr>
                </a:lvl1pPr>
              </a:lstStyle>
              <a:p>
                <a:r>
                  <a:rPr sz="1547"/>
                  <a:t>4 Hospitalists Over 17 Days</a:t>
                </a:r>
              </a:p>
            </p:txBody>
          </p:sp>
        </p:grpSp>
        <p:sp>
          <p:nvSpPr>
            <p:cNvPr id="162" name="Shape 162"/>
            <p:cNvSpPr/>
            <p:nvPr/>
          </p:nvSpPr>
          <p:spPr>
            <a:xfrm>
              <a:off x="6896089" y="7356994"/>
              <a:ext cx="267189" cy="23702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3" name="Shape 163"/>
            <p:cNvSpPr/>
            <p:nvPr/>
          </p:nvSpPr>
          <p:spPr>
            <a:xfrm>
              <a:off x="7076533" y="5112020"/>
              <a:ext cx="292101" cy="2921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4" name="Shape 164"/>
            <p:cNvSpPr/>
            <p:nvPr/>
          </p:nvSpPr>
          <p:spPr>
            <a:xfrm>
              <a:off x="7925033" y="3368467"/>
              <a:ext cx="190501" cy="1905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5" name="Shape 165"/>
            <p:cNvSpPr/>
            <p:nvPr/>
          </p:nvSpPr>
          <p:spPr>
            <a:xfrm>
              <a:off x="10579263" y="3749989"/>
              <a:ext cx="254001" cy="2540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pic>
          <p:nvPicPr>
            <p:cNvPr id="166" name="pasted-image.tiff"/>
            <p:cNvPicPr>
              <a:picLocks noChangeAspect="1"/>
            </p:cNvPicPr>
            <p:nvPr/>
          </p:nvPicPr>
          <p:blipFill>
            <a:blip r:embed="rId4">
              <a:extLst/>
            </a:blip>
            <a:srcRect t="79974" r="42428" b="10104"/>
            <a:stretch>
              <a:fillRect/>
            </a:stretch>
          </p:blipFill>
          <p:spPr>
            <a:xfrm>
              <a:off x="197564" y="5183190"/>
              <a:ext cx="2079748" cy="390830"/>
            </a:xfrm>
            <a:prstGeom prst="rect">
              <a:avLst/>
            </a:prstGeom>
            <a:ln w="12700" cap="flat">
              <a:noFill/>
              <a:miter lim="400000"/>
            </a:ln>
            <a:effectLst/>
          </p:spPr>
        </p:pic>
      </p:grpSp>
      <p:sp>
        <p:nvSpPr>
          <p:cNvPr id="168" name="Shape 168"/>
          <p:cNvSpPr/>
          <p:nvPr/>
        </p:nvSpPr>
        <p:spPr>
          <a:xfrm>
            <a:off x="121842" y="3070894"/>
            <a:ext cx="1784408" cy="31021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2200" b="1">
                <a:latin typeface="Helvetica"/>
                <a:ea typeface="Helvetica"/>
                <a:cs typeface="Helvetica"/>
                <a:sym typeface="Helvetica"/>
              </a:defRPr>
            </a:lvl1pPr>
          </a:lstStyle>
          <a:p>
            <a:r>
              <a:rPr sz="1547"/>
              <a:t>107 patients</a:t>
            </a:r>
          </a:p>
        </p:txBody>
      </p:sp>
      <p:sp>
        <p:nvSpPr>
          <p:cNvPr id="169" name="Shape 169"/>
          <p:cNvSpPr/>
          <p:nvPr/>
        </p:nvSpPr>
        <p:spPr>
          <a:xfrm>
            <a:off x="133634" y="3442995"/>
            <a:ext cx="1716817" cy="31021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2200" b="1">
                <a:latin typeface="Helvetica"/>
                <a:ea typeface="Helvetica"/>
                <a:cs typeface="Helvetica"/>
                <a:sym typeface="Helvetica"/>
              </a:defRPr>
            </a:lvl1pPr>
          </a:lstStyle>
          <a:p>
            <a:r>
              <a:rPr sz="1547"/>
              <a:t>301 collaborators</a:t>
            </a:r>
          </a:p>
        </p:txBody>
      </p:sp>
    </p:spTree>
    <p:extLst>
      <p:ext uri="{BB962C8B-B14F-4D97-AF65-F5344CB8AC3E}">
        <p14:creationId xmlns:p14="http://schemas.microsoft.com/office/powerpoint/2010/main" val="1470997194"/>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advAuto="0"/>
      <p:bldP spid="168" grpId="0" animBg="1" advAuto="0"/>
      <p:bldP spid="169" grpId="0" animBg="1" advAuto="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ingle patient_OBS.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7432"/>
            <a:ext cx="9144000" cy="6858000"/>
          </a:xfrm>
          <a:prstGeom prst="rect">
            <a:avLst/>
          </a:prstGeom>
        </p:spPr>
      </p:pic>
      <p:pic>
        <p:nvPicPr>
          <p:cNvPr id="6" name="Picture 5" descr="single patient_EHR+OBS.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81000" y="7938"/>
            <a:ext cx="8305800" cy="1283451"/>
          </a:xfrm>
        </p:spPr>
        <p:txBody>
          <a:bodyPr/>
          <a:lstStyle/>
          <a:p>
            <a:pPr lvl="1"/>
            <a:r>
              <a:rPr lang="en-US" dirty="0" smtClean="0">
                <a:solidFill>
                  <a:schemeClr val="tx1"/>
                </a:solidFill>
              </a:rPr>
              <a:t>Merging simultaneous and process collaborators: </a:t>
            </a:r>
            <a:r>
              <a:rPr lang="en-US" smtClean="0">
                <a:solidFill>
                  <a:schemeClr val="tx1"/>
                </a:solidFill>
              </a:rPr>
              <a:t/>
            </a:r>
            <a:br>
              <a:rPr lang="en-US" smtClean="0">
                <a:solidFill>
                  <a:schemeClr val="tx1"/>
                </a:solidFill>
              </a:rPr>
            </a:br>
            <a:r>
              <a:rPr lang="en-US" smtClean="0">
                <a:solidFill>
                  <a:schemeClr val="tx1"/>
                </a:solidFill>
              </a:rPr>
              <a:t>Observational (small</a:t>
            </a:r>
            <a:r>
              <a:rPr lang="en-US" dirty="0" smtClean="0">
                <a:solidFill>
                  <a:schemeClr val="tx1"/>
                </a:solidFill>
              </a:rPr>
              <a:t>) </a:t>
            </a:r>
            <a:r>
              <a:rPr lang="en-US" smtClean="0">
                <a:solidFill>
                  <a:schemeClr val="tx1"/>
                </a:solidFill>
              </a:rPr>
              <a:t>data </a:t>
            </a:r>
            <a:r>
              <a:rPr lang="en-US">
                <a:solidFill>
                  <a:schemeClr val="tx1"/>
                </a:solidFill>
              </a:rPr>
              <a:t>+</a:t>
            </a:r>
            <a:r>
              <a:rPr lang="en-US" smtClean="0">
                <a:solidFill>
                  <a:schemeClr val="tx1"/>
                </a:solidFill>
              </a:rPr>
              <a:t> </a:t>
            </a:r>
            <a:r>
              <a:rPr lang="en-US" dirty="0" smtClean="0">
                <a:solidFill>
                  <a:schemeClr val="tx1"/>
                </a:solidFill>
              </a:rPr>
              <a:t>electronic health records (big) data</a:t>
            </a:r>
            <a:endParaRPr lang="en-US" dirty="0">
              <a:solidFill>
                <a:schemeClr val="tx1"/>
              </a:solidFill>
            </a:endParaRPr>
          </a:p>
        </p:txBody>
      </p:sp>
      <p:sp>
        <p:nvSpPr>
          <p:cNvPr id="3" name="TextBox 2"/>
          <p:cNvSpPr txBox="1"/>
          <p:nvPr/>
        </p:nvSpPr>
        <p:spPr>
          <a:xfrm>
            <a:off x="72190" y="1997240"/>
            <a:ext cx="1957136" cy="584775"/>
          </a:xfrm>
          <a:prstGeom prst="rect">
            <a:avLst/>
          </a:prstGeom>
          <a:solidFill>
            <a:schemeClr val="accent2">
              <a:lumMod val="20000"/>
              <a:lumOff val="80000"/>
            </a:schemeClr>
          </a:solidFill>
        </p:spPr>
        <p:txBody>
          <a:bodyPr wrap="square" rtlCol="0">
            <a:spAutoFit/>
          </a:bodyPr>
          <a:lstStyle/>
          <a:p>
            <a:r>
              <a:rPr lang="en-US" sz="1600" dirty="0" smtClean="0">
                <a:latin typeface="Arial" charset="0"/>
                <a:ea typeface="Arial" charset="0"/>
                <a:cs typeface="Arial" charset="0"/>
              </a:rPr>
              <a:t>Care </a:t>
            </a:r>
            <a:r>
              <a:rPr lang="en-US" sz="1600" smtClean="0">
                <a:latin typeface="Arial" charset="0"/>
                <a:ea typeface="Arial" charset="0"/>
                <a:cs typeface="Arial" charset="0"/>
              </a:rPr>
              <a:t>team for</a:t>
            </a:r>
          </a:p>
          <a:p>
            <a:r>
              <a:rPr lang="en-US" sz="1600" dirty="0" smtClean="0">
                <a:latin typeface="Arial" charset="0"/>
                <a:ea typeface="Arial" charset="0"/>
                <a:cs typeface="Arial" charset="0"/>
              </a:rPr>
              <a:t>ONE given patient</a:t>
            </a:r>
            <a:endParaRPr lang="en-US" sz="1600" dirty="0">
              <a:latin typeface="Arial" charset="0"/>
              <a:ea typeface="Arial" charset="0"/>
              <a:cs typeface="Arial" charset="0"/>
            </a:endParaRPr>
          </a:p>
        </p:txBody>
      </p:sp>
    </p:spTree>
    <p:extLst>
      <p:ext uri="{BB962C8B-B14F-4D97-AF65-F5344CB8AC3E}">
        <p14:creationId xmlns:p14="http://schemas.microsoft.com/office/powerpoint/2010/main" val="156237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9" name="jan_0.pdf"/>
          <p:cNvPicPr>
            <a:picLocks noChangeAspect="1"/>
          </p:cNvPicPr>
          <p:nvPr/>
        </p:nvPicPr>
        <p:blipFill>
          <a:blip r:embed="rId3">
            <a:extLst/>
          </a:blip>
          <a:srcRect t="17484" b="15334"/>
          <a:stretch>
            <a:fillRect/>
          </a:stretch>
        </p:blipFill>
        <p:spPr>
          <a:xfrm>
            <a:off x="3377375" y="2312789"/>
            <a:ext cx="2282012" cy="2169513"/>
          </a:xfrm>
          <a:prstGeom prst="rect">
            <a:avLst/>
          </a:prstGeom>
          <a:ln w="12700">
            <a:miter lim="400000"/>
          </a:ln>
        </p:spPr>
      </p:pic>
      <p:grpSp>
        <p:nvGrpSpPr>
          <p:cNvPr id="122" name="Group 122"/>
          <p:cNvGrpSpPr/>
          <p:nvPr/>
        </p:nvGrpSpPr>
        <p:grpSpPr>
          <a:xfrm>
            <a:off x="853086" y="-67768"/>
            <a:ext cx="8235963" cy="6857989"/>
            <a:chOff x="0" y="0"/>
            <a:chExt cx="11713367" cy="9753583"/>
          </a:xfrm>
        </p:grpSpPr>
        <p:pic>
          <p:nvPicPr>
            <p:cNvPr id="120" name="jan_1.pdf"/>
            <p:cNvPicPr>
              <a:picLocks noChangeAspect="1"/>
            </p:cNvPicPr>
            <p:nvPr/>
          </p:nvPicPr>
          <p:blipFill>
            <a:blip r:embed="rId4">
              <a:extLst/>
            </a:blip>
            <a:srcRect t="15631" b="14270"/>
            <a:stretch>
              <a:fillRect/>
            </a:stretch>
          </p:blipFill>
          <p:spPr>
            <a:xfrm>
              <a:off x="0" y="0"/>
              <a:ext cx="9832427" cy="9753583"/>
            </a:xfrm>
            <a:prstGeom prst="rect">
              <a:avLst/>
            </a:prstGeom>
            <a:ln w="12700" cap="flat">
              <a:noFill/>
              <a:miter lim="400000"/>
            </a:ln>
            <a:effectLst/>
          </p:spPr>
        </p:pic>
        <p:sp>
          <p:nvSpPr>
            <p:cNvPr id="121" name="Shape 121"/>
            <p:cNvSpPr/>
            <p:nvPr/>
          </p:nvSpPr>
          <p:spPr>
            <a:xfrm>
              <a:off x="7766987" y="1128852"/>
              <a:ext cx="3946380" cy="44119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lgn="l">
                <a:defRPr sz="2200" b="1">
                  <a:latin typeface="Helvetica"/>
                  <a:ea typeface="Helvetica"/>
                  <a:cs typeface="Helvetica"/>
                  <a:sym typeface="Helvetica"/>
                </a:defRPr>
              </a:lvl1pPr>
            </a:lstStyle>
            <a:p>
              <a:pPr defTabSz="410751" fontAlgn="auto" hangingPunct="0">
                <a:spcBef>
                  <a:spcPts val="0"/>
                </a:spcBef>
                <a:spcAft>
                  <a:spcPts val="0"/>
                </a:spcAft>
              </a:pPr>
              <a:r>
                <a:rPr sz="1547" kern="0" dirty="0">
                  <a:solidFill>
                    <a:srgbClr val="000000"/>
                  </a:solidFill>
                </a:rPr>
                <a:t>1745 </a:t>
              </a:r>
              <a:r>
                <a:rPr lang="en-US" sz="1547" kern="0" dirty="0" smtClean="0">
                  <a:solidFill>
                    <a:srgbClr val="000000"/>
                  </a:solidFill>
                </a:rPr>
                <a:t>EH</a:t>
              </a:r>
              <a:r>
                <a:rPr sz="1547" kern="0" dirty="0" smtClean="0">
                  <a:solidFill>
                    <a:srgbClr val="000000"/>
                  </a:solidFill>
                </a:rPr>
                <a:t>R</a:t>
              </a:r>
              <a:r>
                <a:rPr lang="en-US" sz="1547" kern="0" dirty="0" smtClean="0">
                  <a:solidFill>
                    <a:srgbClr val="000000"/>
                  </a:solidFill>
                </a:rPr>
                <a:t>-only</a:t>
              </a:r>
              <a:r>
                <a:rPr sz="1547" kern="0" dirty="0" smtClean="0">
                  <a:solidFill>
                    <a:srgbClr val="000000"/>
                  </a:solidFill>
                </a:rPr>
                <a:t> </a:t>
              </a:r>
              <a:r>
                <a:rPr sz="1547" kern="0" dirty="0">
                  <a:solidFill>
                    <a:srgbClr val="000000"/>
                  </a:solidFill>
                </a:rPr>
                <a:t>collaborators</a:t>
              </a:r>
            </a:p>
          </p:txBody>
        </p:sp>
      </p:grpSp>
      <p:sp>
        <p:nvSpPr>
          <p:cNvPr id="123" name="Shape 123"/>
          <p:cNvSpPr/>
          <p:nvPr/>
        </p:nvSpPr>
        <p:spPr>
          <a:xfrm>
            <a:off x="6326156" y="225916"/>
            <a:ext cx="2656176" cy="54829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defTabSz="410751" fontAlgn="auto" hangingPunct="0">
              <a:spcBef>
                <a:spcPts val="0"/>
              </a:spcBef>
              <a:spcAft>
                <a:spcPts val="0"/>
              </a:spcAft>
              <a:defRPr sz="2200" b="1">
                <a:latin typeface="Helvetica"/>
                <a:ea typeface="Helvetica"/>
                <a:cs typeface="Helvetica"/>
                <a:sym typeface="Helvetica"/>
              </a:defRPr>
            </a:pPr>
            <a:r>
              <a:rPr sz="1547" b="1" kern="0">
                <a:solidFill>
                  <a:srgbClr val="000000"/>
                </a:solidFill>
                <a:latin typeface="Helvetica"/>
                <a:ea typeface="Helvetica"/>
                <a:cs typeface="Helvetica"/>
                <a:sym typeface="Helvetica"/>
              </a:rPr>
              <a:t>107 patients</a:t>
            </a:r>
          </a:p>
          <a:p>
            <a:pPr defTabSz="410751" fontAlgn="auto" hangingPunct="0">
              <a:spcBef>
                <a:spcPts val="0"/>
              </a:spcBef>
              <a:spcAft>
                <a:spcPts val="0"/>
              </a:spcAft>
              <a:defRPr sz="2200" b="1">
                <a:latin typeface="Helvetica"/>
                <a:ea typeface="Helvetica"/>
                <a:cs typeface="Helvetica"/>
                <a:sym typeface="Helvetica"/>
              </a:defRPr>
            </a:pPr>
            <a:r>
              <a:rPr sz="1547" b="1" kern="0">
                <a:solidFill>
                  <a:srgbClr val="000000"/>
                </a:solidFill>
                <a:latin typeface="Helvetica"/>
                <a:ea typeface="Helvetica"/>
                <a:cs typeface="Helvetica"/>
                <a:sym typeface="Helvetica"/>
              </a:rPr>
              <a:t>301 observed collaborators</a:t>
            </a:r>
          </a:p>
        </p:txBody>
      </p:sp>
      <p:sp>
        <p:nvSpPr>
          <p:cNvPr id="7" name="Shape 121"/>
          <p:cNvSpPr/>
          <p:nvPr/>
        </p:nvSpPr>
        <p:spPr>
          <a:xfrm>
            <a:off x="6338314" y="1014713"/>
            <a:ext cx="2524730" cy="3102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lgn="l">
              <a:defRPr sz="2200" b="1">
                <a:latin typeface="Helvetica"/>
                <a:ea typeface="Helvetica"/>
                <a:cs typeface="Helvetica"/>
                <a:sym typeface="Helvetica"/>
              </a:defRPr>
            </a:lvl1pPr>
          </a:lstStyle>
          <a:p>
            <a:pPr defTabSz="410751" fontAlgn="auto" hangingPunct="0">
              <a:spcBef>
                <a:spcPts val="0"/>
              </a:spcBef>
              <a:spcAft>
                <a:spcPts val="0"/>
              </a:spcAft>
            </a:pPr>
            <a:r>
              <a:rPr lang="en-US" sz="1547" kern="0" dirty="0" smtClean="0">
                <a:solidFill>
                  <a:srgbClr val="000000"/>
                </a:solidFill>
              </a:rPr>
              <a:t>= </a:t>
            </a:r>
            <a:r>
              <a:rPr sz="1547" kern="0" dirty="0" smtClean="0">
                <a:solidFill>
                  <a:srgbClr val="000000"/>
                </a:solidFill>
              </a:rPr>
              <a:t> </a:t>
            </a:r>
            <a:r>
              <a:rPr lang="en-US" sz="1547" kern="0" dirty="0" smtClean="0">
                <a:solidFill>
                  <a:srgbClr val="000000"/>
                </a:solidFill>
              </a:rPr>
              <a:t>2046 total</a:t>
            </a:r>
            <a:r>
              <a:rPr sz="1547" kern="0" dirty="0" smtClean="0">
                <a:solidFill>
                  <a:srgbClr val="000000"/>
                </a:solidFill>
              </a:rPr>
              <a:t> </a:t>
            </a:r>
            <a:r>
              <a:rPr sz="1547" kern="0" dirty="0">
                <a:solidFill>
                  <a:srgbClr val="000000"/>
                </a:solidFill>
              </a:rPr>
              <a:t>collaborators</a:t>
            </a:r>
          </a:p>
        </p:txBody>
      </p:sp>
      <p:graphicFrame>
        <p:nvGraphicFramePr>
          <p:cNvPr id="8" name="Table 7"/>
          <p:cNvGraphicFramePr>
            <a:graphicFrameLocks noGrp="1"/>
          </p:cNvGraphicFramePr>
          <p:nvPr>
            <p:extLst>
              <p:ext uri="{D42A27DB-BD31-4B8C-83A1-F6EECF244321}">
                <p14:modId xmlns:p14="http://schemas.microsoft.com/office/powerpoint/2010/main" val="871449495"/>
              </p:ext>
            </p:extLst>
          </p:nvPr>
        </p:nvGraphicFramePr>
        <p:xfrm>
          <a:off x="939096" y="5750266"/>
          <a:ext cx="8169731" cy="1112520"/>
        </p:xfrm>
        <a:graphic>
          <a:graphicData uri="http://schemas.openxmlformats.org/drawingml/2006/table">
            <a:tbl>
              <a:tblPr firstRow="1" bandRow="1">
                <a:tableStyleId>{2D5ABB26-0587-4C30-8999-92F81FD0307C}</a:tableStyleId>
              </a:tblPr>
              <a:tblGrid>
                <a:gridCol w="3089731"/>
                <a:gridCol w="1016000"/>
                <a:gridCol w="1258875"/>
                <a:gridCol w="947810"/>
                <a:gridCol w="1061548"/>
                <a:gridCol w="795767"/>
              </a:tblGrid>
              <a:tr h="370840">
                <a:tc>
                  <a:txBody>
                    <a:bodyPr/>
                    <a:lstStyle/>
                    <a:p>
                      <a:endParaRPr lang="en-US" sz="1800" dirty="0"/>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smtClean="0"/>
                        <a:t>Min</a:t>
                      </a:r>
                      <a:endParaRPr lang="en-US" sz="1800" b="1" dirty="0"/>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smtClean="0"/>
                        <a:t>Median</a:t>
                      </a:r>
                      <a:endParaRPr lang="en-US" sz="1800" b="1" dirty="0"/>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smtClean="0"/>
                        <a:t>Mean</a:t>
                      </a:r>
                      <a:endParaRPr lang="en-US" sz="1800" b="1" dirty="0"/>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smtClean="0"/>
                        <a:t>Max</a:t>
                      </a:r>
                      <a:endParaRPr lang="en-US" sz="1800" b="1" dirty="0"/>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smtClean="0"/>
                        <a:t>SD</a:t>
                      </a:r>
                      <a:endParaRPr lang="en-US" sz="1800" b="1" dirty="0"/>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r>
              <a:tr h="370840">
                <a:tc>
                  <a:txBody>
                    <a:bodyPr/>
                    <a:lstStyle/>
                    <a:p>
                      <a:r>
                        <a:rPr lang="en-US" sz="1800" b="1" dirty="0" smtClean="0"/>
                        <a:t>Total team size per patient</a:t>
                      </a:r>
                      <a:endParaRPr lang="en-US" sz="1800" b="1"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smtClean="0"/>
                        <a:t>24</a:t>
                      </a:r>
                      <a:endParaRPr lang="en-US" sz="1800"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smtClean="0"/>
                        <a:t>62</a:t>
                      </a:r>
                      <a:endParaRPr lang="en-US" sz="1800" dirty="0"/>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smtClean="0">
                          <a:solidFill>
                            <a:srgbClr val="FF0000"/>
                          </a:solidFill>
                        </a:rPr>
                        <a:t>85</a:t>
                      </a:r>
                      <a:endParaRPr lang="en-US" sz="1800" dirty="0">
                        <a:solidFill>
                          <a:srgbClr val="FF0000"/>
                        </a:solidFill>
                      </a:endParaRP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smtClean="0">
                          <a:solidFill>
                            <a:srgbClr val="FF0000"/>
                          </a:solidFill>
                        </a:rPr>
                        <a:t>337</a:t>
                      </a:r>
                      <a:endParaRPr lang="en-US" sz="1800" dirty="0">
                        <a:solidFill>
                          <a:srgbClr val="FF0000"/>
                        </a:solidFill>
                      </a:endParaRP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smtClean="0">
                          <a:solidFill>
                            <a:srgbClr val="FF0000"/>
                          </a:solidFill>
                        </a:rPr>
                        <a:t>62</a:t>
                      </a:r>
                      <a:endParaRPr lang="en-US" sz="1800" dirty="0">
                        <a:solidFill>
                          <a:srgbClr val="FF0000"/>
                        </a:solidFill>
                      </a:endParaRP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r>
              <a:tr h="370840">
                <a:tc>
                  <a:txBody>
                    <a:bodyPr/>
                    <a:lstStyle/>
                    <a:p>
                      <a:r>
                        <a:rPr lang="en-US" sz="1800" b="1" dirty="0" smtClean="0"/>
                        <a:t>LOS per patient</a:t>
                      </a:r>
                      <a:endParaRPr lang="en-US" sz="1800" b="1" dirty="0"/>
                    </a:p>
                  </a:txBody>
                  <a:tcPr>
                    <a:lnR w="12700" cap="flat" cmpd="sng" algn="ctr">
                      <a:solidFill>
                        <a:scrgbClr r="0" g="0" b="0"/>
                      </a:solidFill>
                      <a:prstDash val="solid"/>
                      <a:round/>
                      <a:headEnd type="none" w="med" len="med"/>
                      <a:tailEnd type="none" w="med" len="med"/>
                    </a:lnR>
                    <a:solidFill>
                      <a:schemeClr val="accent1">
                        <a:lumMod val="20000"/>
                        <a:lumOff val="80000"/>
                      </a:schemeClr>
                    </a:solidFill>
                  </a:tcPr>
                </a:tc>
                <a:tc>
                  <a:txBody>
                    <a:bodyPr/>
                    <a:lstStyle/>
                    <a:p>
                      <a:pPr algn="ctr"/>
                      <a:r>
                        <a:rPr lang="en-US" sz="1800" dirty="0" smtClean="0"/>
                        <a:t>1</a:t>
                      </a:r>
                      <a:endParaRPr lang="en-US" sz="1800" dirty="0"/>
                    </a:p>
                  </a:txBody>
                  <a:tcPr>
                    <a:lnL w="12700" cap="flat" cmpd="sng" algn="ctr">
                      <a:solidFill>
                        <a:scrgbClr r="0" g="0" b="0"/>
                      </a:solidFill>
                      <a:prstDash val="solid"/>
                      <a:round/>
                      <a:headEnd type="none" w="med" len="med"/>
                      <a:tailEnd type="none" w="med" len="med"/>
                    </a:lnL>
                    <a:solidFill>
                      <a:schemeClr val="accent1">
                        <a:lumMod val="20000"/>
                        <a:lumOff val="80000"/>
                      </a:schemeClr>
                    </a:solidFill>
                  </a:tcPr>
                </a:tc>
                <a:tc>
                  <a:txBody>
                    <a:bodyPr/>
                    <a:lstStyle/>
                    <a:p>
                      <a:pPr algn="ctr"/>
                      <a:r>
                        <a:rPr lang="en-US" sz="1800" dirty="0" smtClean="0"/>
                        <a:t>5</a:t>
                      </a:r>
                      <a:endParaRPr lang="en-US" sz="1800" dirty="0"/>
                    </a:p>
                  </a:txBody>
                  <a:tcPr>
                    <a:solidFill>
                      <a:schemeClr val="accent1">
                        <a:lumMod val="20000"/>
                        <a:lumOff val="80000"/>
                      </a:schemeClr>
                    </a:solidFill>
                  </a:tcPr>
                </a:tc>
                <a:tc>
                  <a:txBody>
                    <a:bodyPr/>
                    <a:lstStyle/>
                    <a:p>
                      <a:pPr algn="ctr"/>
                      <a:r>
                        <a:rPr lang="en-US" sz="1800" dirty="0" smtClean="0"/>
                        <a:t>7</a:t>
                      </a:r>
                      <a:endParaRPr lang="en-US" sz="1800" dirty="0"/>
                    </a:p>
                  </a:txBody>
                  <a:tcPr>
                    <a:solidFill>
                      <a:schemeClr val="accent1">
                        <a:lumMod val="20000"/>
                        <a:lumOff val="80000"/>
                      </a:schemeClr>
                    </a:solidFill>
                  </a:tcPr>
                </a:tc>
                <a:tc>
                  <a:txBody>
                    <a:bodyPr/>
                    <a:lstStyle/>
                    <a:p>
                      <a:pPr algn="ctr"/>
                      <a:r>
                        <a:rPr lang="en-US" sz="1800" dirty="0" smtClean="0"/>
                        <a:t>34</a:t>
                      </a:r>
                      <a:endParaRPr lang="en-US" sz="1800" dirty="0"/>
                    </a:p>
                  </a:txBody>
                  <a:tcPr>
                    <a:solidFill>
                      <a:schemeClr val="accent1">
                        <a:lumMod val="20000"/>
                        <a:lumOff val="80000"/>
                      </a:schemeClr>
                    </a:solidFill>
                  </a:tcPr>
                </a:tc>
                <a:tc>
                  <a:txBody>
                    <a:bodyPr/>
                    <a:lstStyle/>
                    <a:p>
                      <a:pPr algn="ctr"/>
                      <a:r>
                        <a:rPr lang="en-US" sz="1800" dirty="0" smtClean="0"/>
                        <a:t>7</a:t>
                      </a:r>
                      <a:endParaRPr lang="en-US" sz="1800" dirty="0"/>
                    </a:p>
                  </a:txBody>
                  <a:tcPr>
                    <a:solidFill>
                      <a:schemeClr val="accent1">
                        <a:lumMod val="20000"/>
                        <a:lumOff val="80000"/>
                      </a:schemeClr>
                    </a:solidFill>
                  </a:tcPr>
                </a:tc>
              </a:tr>
            </a:tbl>
          </a:graphicData>
        </a:graphic>
      </p:graphicFrame>
    </p:spTree>
    <p:extLst>
      <p:ext uri="{BB962C8B-B14F-4D97-AF65-F5344CB8AC3E}">
        <p14:creationId xmlns:p14="http://schemas.microsoft.com/office/powerpoint/2010/main" val="1846444907"/>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advAuto="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1" name="Shape 231"/>
          <p:cNvSpPr>
            <a:spLocks noGrp="1"/>
          </p:cNvSpPr>
          <p:nvPr>
            <p:ph type="title" idx="4294967295"/>
          </p:nvPr>
        </p:nvSpPr>
        <p:spPr>
          <a:xfrm>
            <a:off x="58590" y="2189299"/>
            <a:ext cx="9026821" cy="1413475"/>
          </a:xfrm>
          <a:prstGeom prst="rect">
            <a:avLst/>
          </a:prstGeom>
        </p:spPr>
        <p:txBody>
          <a:bodyPr/>
          <a:lstStyle/>
          <a:p>
            <a:pPr defTabSz="260380">
              <a:defRPr sz="3240" b="1">
                <a:latin typeface="Helvetica"/>
                <a:ea typeface="Helvetica"/>
                <a:cs typeface="Helvetica"/>
                <a:sym typeface="Helvetica"/>
              </a:defRPr>
            </a:pPr>
            <a:r>
              <a:rPr dirty="0"/>
              <a:t>Research Question: </a:t>
            </a:r>
          </a:p>
          <a:p>
            <a:pPr defTabSz="260380">
              <a:defRPr sz="3240" b="1">
                <a:latin typeface="Helvetica"/>
                <a:ea typeface="Helvetica"/>
                <a:cs typeface="Helvetica"/>
                <a:sym typeface="Helvetica"/>
              </a:defRPr>
            </a:pPr>
            <a:endParaRPr dirty="0"/>
          </a:p>
          <a:p>
            <a:pPr defTabSz="260380">
              <a:defRPr sz="2916"/>
            </a:pPr>
            <a:r>
              <a:rPr dirty="0"/>
              <a:t>How does collaboration-induced task switching affect hospitalist productivity?</a:t>
            </a:r>
          </a:p>
        </p:txBody>
      </p:sp>
    </p:spTree>
    <p:extLst>
      <p:ext uri="{BB962C8B-B14F-4D97-AF65-F5344CB8AC3E}">
        <p14:creationId xmlns:p14="http://schemas.microsoft.com/office/powerpoint/2010/main" val="44530729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972404"/>
            <a:ext cx="8229600" cy="1561746"/>
          </a:xfrm>
        </p:spPr>
        <p:txBody>
          <a:bodyPr/>
          <a:lstStyle/>
          <a:p>
            <a:r>
              <a:rPr lang="en-US" dirty="0" smtClean="0"/>
              <a:t>E(NPV) </a:t>
            </a:r>
            <a:r>
              <a:rPr lang="en-US" dirty="0" smtClean="0"/>
              <a:t>=</a:t>
            </a:r>
            <a:endParaRPr lang="en-US" dirty="0" smtClean="0"/>
          </a:p>
        </p:txBody>
      </p:sp>
      <p:sp>
        <p:nvSpPr>
          <p:cNvPr id="10244" name="Text Box 4"/>
          <p:cNvSpPr txBox="1">
            <a:spLocks noChangeArrowheads="1"/>
          </p:cNvSpPr>
          <p:nvPr/>
        </p:nvSpPr>
        <p:spPr bwMode="auto">
          <a:xfrm>
            <a:off x="2770540" y="1876425"/>
            <a:ext cx="2367930"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t>Pessimistic 25%:   (150, </a:t>
            </a:r>
            <a:r>
              <a:rPr lang="en-US" sz="1400" b="0" dirty="0" smtClean="0"/>
              <a:t>350)</a:t>
            </a:r>
            <a:endParaRPr lang="en-US" sz="1400" b="0" dirty="0"/>
          </a:p>
        </p:txBody>
      </p:sp>
      <p:sp>
        <p:nvSpPr>
          <p:cNvPr id="10245" name="Text Box 5"/>
          <p:cNvSpPr txBox="1">
            <a:spLocks noChangeArrowheads="1"/>
          </p:cNvSpPr>
          <p:nvPr/>
        </p:nvSpPr>
        <p:spPr bwMode="auto">
          <a:xfrm>
            <a:off x="2883430" y="2820988"/>
            <a:ext cx="2202821"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smtClean="0"/>
              <a:t>Expected</a:t>
            </a:r>
            <a:r>
              <a:rPr lang="en-US" sz="1400" b="0" dirty="0" smtClean="0"/>
              <a:t> </a:t>
            </a:r>
            <a:r>
              <a:rPr lang="en-US" sz="1400" b="0" dirty="0"/>
              <a:t>50%:    (300, </a:t>
            </a:r>
            <a:r>
              <a:rPr lang="en-US" sz="1400" b="0" dirty="0" smtClean="0"/>
              <a:t>300)</a:t>
            </a:r>
            <a:endParaRPr lang="en-US" sz="1400" b="0" dirty="0"/>
          </a:p>
        </p:txBody>
      </p:sp>
      <p:sp>
        <p:nvSpPr>
          <p:cNvPr id="10246" name="Text Box 6"/>
          <p:cNvSpPr txBox="1">
            <a:spLocks noChangeArrowheads="1"/>
          </p:cNvSpPr>
          <p:nvPr/>
        </p:nvSpPr>
        <p:spPr bwMode="auto">
          <a:xfrm>
            <a:off x="2821163" y="3790950"/>
            <a:ext cx="2382357"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t>Optimistic </a:t>
            </a:r>
            <a:r>
              <a:rPr lang="en-US" sz="1400" b="0" dirty="0" smtClean="0"/>
              <a:t>25</a:t>
            </a:r>
            <a:r>
              <a:rPr lang="en-US" sz="1400" b="0" dirty="0" smtClean="0"/>
              <a:t>%:      </a:t>
            </a:r>
            <a:r>
              <a:rPr lang="en-US" sz="1400" b="0" dirty="0" smtClean="0"/>
              <a:t>(450</a:t>
            </a:r>
            <a:r>
              <a:rPr lang="en-US" sz="1400" b="0" dirty="0"/>
              <a:t>, </a:t>
            </a:r>
            <a:r>
              <a:rPr lang="en-US" sz="1400" b="0" dirty="0" smtClean="0"/>
              <a:t>250)</a:t>
            </a:r>
            <a:endParaRPr lang="en-US" sz="1400" b="0" dirty="0"/>
          </a:p>
        </p:txBody>
      </p:sp>
      <p:graphicFrame>
        <p:nvGraphicFramePr>
          <p:cNvPr id="8" name="Group 51"/>
          <p:cNvGraphicFramePr>
            <a:graphicFrameLocks noGrp="1"/>
          </p:cNvGraphicFramePr>
          <p:nvPr>
            <p:extLst>
              <p:ext uri="{D42A27DB-BD31-4B8C-83A1-F6EECF244321}">
                <p14:modId xmlns:p14="http://schemas.microsoft.com/office/powerpoint/2010/main" val="992095904"/>
              </p:ext>
            </p:extLst>
          </p:nvPr>
        </p:nvGraphicFramePr>
        <p:xfrm>
          <a:off x="4128208" y="1216287"/>
          <a:ext cx="4451435" cy="3565413"/>
        </p:xfrm>
        <a:graphic>
          <a:graphicData uri="http://schemas.openxmlformats.org/drawingml/2006/table">
            <a:tbl>
              <a:tblPr/>
              <a:tblGrid>
                <a:gridCol w="1334479"/>
                <a:gridCol w="1789263"/>
                <a:gridCol w="1327693"/>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smtClean="0">
                          <a:ln>
                            <a:noFill/>
                          </a:ln>
                          <a:solidFill>
                            <a:srgbClr val="FF0000"/>
                          </a:solidFill>
                          <a:effectLst/>
                          <a:latin typeface="Times New Roman" pitchFamily="18" charset="0"/>
                        </a:rPr>
                        <a:t>Demand </a:t>
                      </a:r>
                      <a:endParaRPr kumimoji="0" lang="en-US" sz="1400" b="0" i="1" u="none" strike="noStrike" cap="none" normalizeH="0" baseline="0" dirty="0" smtClean="0">
                        <a:ln>
                          <a:noFill/>
                        </a:ln>
                        <a:solidFill>
                          <a:srgbClr val="FF0000"/>
                        </a:solidFill>
                        <a:effectLst/>
                        <a:latin typeface="Times New Roman" pitchFamily="18" charset="0"/>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smtClean="0">
                          <a:ln>
                            <a:noFill/>
                          </a:ln>
                          <a:solidFill>
                            <a:srgbClr val="FF0000"/>
                          </a:solidFill>
                          <a:effectLst/>
                          <a:latin typeface="Times New Roman" pitchFamily="18" charset="0"/>
                        </a:rPr>
                        <a:t>( </a:t>
                      </a:r>
                      <a:r>
                        <a:rPr kumimoji="0" lang="en-US" sz="1400" b="0" i="1" u="none" strike="noStrike" cap="none" normalizeH="0" baseline="0" dirty="0" smtClean="0">
                          <a:ln>
                            <a:noFill/>
                          </a:ln>
                          <a:solidFill>
                            <a:srgbClr val="FF0000"/>
                          </a:solidFill>
                          <a:effectLst/>
                          <a:latin typeface="Times New Roman" pitchFamily="18" charset="0"/>
                        </a:rPr>
                        <a:t>D</a:t>
                      </a:r>
                      <a:r>
                        <a:rPr kumimoji="0" lang="en-US" sz="1400" b="0" i="0" u="none" strike="noStrike" cap="none" normalizeH="0" baseline="-25000" dirty="0" smtClean="0">
                          <a:ln>
                            <a:noFill/>
                          </a:ln>
                          <a:solidFill>
                            <a:srgbClr val="FF0000"/>
                          </a:solidFill>
                          <a:effectLst/>
                          <a:latin typeface="Times New Roman" pitchFamily="18" charset="0"/>
                        </a:rPr>
                        <a:t>C </a:t>
                      </a:r>
                      <a:r>
                        <a:rPr kumimoji="0" lang="en-US" sz="1400" b="0" i="0" u="none" strike="noStrike" cap="none" normalizeH="0" baseline="0" dirty="0" smtClean="0">
                          <a:ln>
                            <a:noFill/>
                          </a:ln>
                          <a:solidFill>
                            <a:srgbClr val="FF0000"/>
                          </a:solidFill>
                          <a:effectLst/>
                          <a:latin typeface="Times New Roman" pitchFamily="18" charset="0"/>
                        </a:rPr>
                        <a:t>, </a:t>
                      </a:r>
                      <a:r>
                        <a:rPr kumimoji="0" lang="en-US" sz="1400" b="0" i="1" u="none" strike="noStrike" cap="none" normalizeH="0" baseline="0" dirty="0" smtClean="0">
                          <a:ln>
                            <a:noFill/>
                          </a:ln>
                          <a:solidFill>
                            <a:srgbClr val="FF0000"/>
                          </a:solidFill>
                          <a:effectLst/>
                          <a:latin typeface="Times New Roman" pitchFamily="18" charset="0"/>
                        </a:rPr>
                        <a:t>D</a:t>
                      </a:r>
                      <a:r>
                        <a:rPr kumimoji="0" lang="en-US" sz="1400" b="0" i="0" u="none" strike="noStrike" cap="none" normalizeH="0" baseline="-25000" dirty="0" smtClean="0">
                          <a:ln>
                            <a:noFill/>
                          </a:ln>
                          <a:solidFill>
                            <a:srgbClr val="FF0000"/>
                          </a:solidFill>
                          <a:effectLst/>
                          <a:latin typeface="Times New Roman" pitchFamily="18" charset="0"/>
                        </a:rPr>
                        <a:t>B </a:t>
                      </a:r>
                      <a:r>
                        <a:rPr kumimoji="0" lang="en-US" sz="1400" b="0" i="0" u="none" strike="noStrike" cap="none" normalizeH="0" baseline="0" dirty="0" smtClean="0">
                          <a:ln>
                            <a:noFill/>
                          </a:ln>
                          <a:solidFill>
                            <a:srgbClr val="FF0000"/>
                          </a:solidFill>
                          <a:effectLst/>
                          <a:latin typeface="Times New Roman" pitchFamily="18" charset="0"/>
                        </a:rPr>
                        <a:t>)</a:t>
                      </a:r>
                      <a:endParaRPr kumimoji="0" lang="en-US" sz="18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smtClean="0">
                          <a:ln>
                            <a:noFill/>
                          </a:ln>
                          <a:solidFill>
                            <a:srgbClr val="FF0000"/>
                          </a:solidFill>
                          <a:effectLst/>
                          <a:latin typeface="Times New Roman" pitchFamily="18" charset="0"/>
                        </a:rPr>
                        <a:t>Units produced/sold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400" b="0" i="0" u="none" strike="noStrike" cap="none" normalizeH="0" baseline="0" dirty="0" smtClean="0">
                          <a:ln>
                            <a:noFill/>
                          </a:ln>
                          <a:solidFill>
                            <a:srgbClr val="FF0000"/>
                          </a:solidFill>
                          <a:effectLst/>
                          <a:latin typeface="Times New Roman" pitchFamily="18" charset="0"/>
                        </a:rPr>
                        <a:t>( </a:t>
                      </a:r>
                      <a:r>
                        <a:rPr kumimoji="0" lang="en-US" sz="1400" b="0" i="1" u="none" strike="noStrike" cap="none" normalizeH="0" baseline="0" dirty="0" err="1" smtClean="0">
                          <a:ln>
                            <a:noFill/>
                          </a:ln>
                          <a:solidFill>
                            <a:srgbClr val="FF0000"/>
                          </a:solidFill>
                          <a:effectLst/>
                          <a:latin typeface="Times New Roman" pitchFamily="18" charset="0"/>
                        </a:rPr>
                        <a:t>q</a:t>
                      </a:r>
                      <a:r>
                        <a:rPr kumimoji="0" lang="en-US" sz="1400" b="0" i="0" u="none" strike="noStrike" cap="none" normalizeH="0" baseline="-25000" dirty="0" err="1" smtClean="0">
                          <a:ln>
                            <a:noFill/>
                          </a:ln>
                          <a:solidFill>
                            <a:srgbClr val="FF0000"/>
                          </a:solidFill>
                          <a:effectLst/>
                          <a:latin typeface="Times New Roman" pitchFamily="18" charset="0"/>
                        </a:rPr>
                        <a:t>C</a:t>
                      </a:r>
                      <a:r>
                        <a:rPr kumimoji="0" lang="en-US" sz="1400" b="0" i="0" u="none" strike="noStrike" cap="none" normalizeH="0" baseline="-25000" dirty="0" smtClean="0">
                          <a:ln>
                            <a:noFill/>
                          </a:ln>
                          <a:solidFill>
                            <a:srgbClr val="FF0000"/>
                          </a:solidFill>
                          <a:effectLst/>
                          <a:latin typeface="Times New Roman" pitchFamily="18" charset="0"/>
                        </a:rPr>
                        <a:t> </a:t>
                      </a:r>
                      <a:r>
                        <a:rPr kumimoji="0" lang="en-US" sz="1400" b="0" i="0" u="none" strike="noStrike" cap="none" normalizeH="0" baseline="0" dirty="0" smtClean="0">
                          <a:ln>
                            <a:noFill/>
                          </a:ln>
                          <a:solidFill>
                            <a:srgbClr val="FF0000"/>
                          </a:solidFill>
                          <a:effectLst/>
                          <a:latin typeface="Times New Roman" pitchFamily="18" charset="0"/>
                        </a:rPr>
                        <a:t>, </a:t>
                      </a:r>
                      <a:r>
                        <a:rPr kumimoji="0" lang="en-US" sz="1400" b="0" i="1" u="none" strike="noStrike" cap="none" normalizeH="0" baseline="0" dirty="0" err="1" smtClean="0">
                          <a:ln>
                            <a:noFill/>
                          </a:ln>
                          <a:solidFill>
                            <a:srgbClr val="FF0000"/>
                          </a:solidFill>
                          <a:effectLst/>
                          <a:latin typeface="Times New Roman" pitchFamily="18" charset="0"/>
                        </a:rPr>
                        <a:t>q</a:t>
                      </a:r>
                      <a:r>
                        <a:rPr kumimoji="0" lang="en-US" sz="1400" b="0" i="0" u="none" strike="noStrike" cap="none" normalizeH="0" baseline="-25000" dirty="0" err="1" smtClean="0">
                          <a:ln>
                            <a:noFill/>
                          </a:ln>
                          <a:solidFill>
                            <a:srgbClr val="FF0000"/>
                          </a:solidFill>
                          <a:effectLst/>
                          <a:latin typeface="Times New Roman" pitchFamily="18" charset="0"/>
                        </a:rPr>
                        <a:t>B</a:t>
                      </a:r>
                      <a:r>
                        <a:rPr kumimoji="0" lang="en-US" sz="1400" b="0" i="0" u="none" strike="noStrike" cap="none" normalizeH="0" baseline="-25000" dirty="0" smtClean="0">
                          <a:ln>
                            <a:noFill/>
                          </a:ln>
                          <a:solidFill>
                            <a:srgbClr val="FF0000"/>
                          </a:solidFill>
                          <a:effectLst/>
                          <a:latin typeface="Times New Roman" pitchFamily="18" charset="0"/>
                        </a:rPr>
                        <a:t> </a:t>
                      </a:r>
                      <a:r>
                        <a:rPr kumimoji="0" lang="en-US" sz="1400" b="0" i="0" u="none" strike="noStrike" cap="none" normalizeH="0" baseline="0" dirty="0" smtClean="0">
                          <a:ln>
                            <a:noFill/>
                          </a:ln>
                          <a:solidFill>
                            <a:srgbClr val="FF0000"/>
                          </a:solidFill>
                          <a:effectLst/>
                          <a:latin typeface="Times New Roman" pitchFamily="18" charset="0"/>
                        </a:rPr>
                        <a:t>)</a:t>
                      </a:r>
                      <a:endParaRPr kumimoji="0" lang="en-US" sz="18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smtClean="0">
                          <a:ln>
                            <a:noFill/>
                          </a:ln>
                          <a:solidFill>
                            <a:srgbClr val="FF0000"/>
                          </a:solidFill>
                          <a:effectLst/>
                          <a:latin typeface="Times New Roman" pitchFamily="18" charset="0"/>
                        </a:rPr>
                        <a:t>profit</a:t>
                      </a:r>
                      <a:endParaRPr kumimoji="0" lang="en-US" sz="18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7057" y="3327047"/>
            <a:ext cx="1451012" cy="830985"/>
          </a:xfrm>
          <a:prstGeom prst="rect">
            <a:avLst/>
          </a:prstGeom>
          <a:noFill/>
          <a:ln w="9525">
            <a:noFill/>
            <a:miter lim="800000"/>
            <a:headEnd/>
            <a:tailEnd/>
          </a:ln>
        </p:spPr>
        <p:txBody>
          <a:bodyPr wrap="none" lIns="91427" tIns="45714" rIns="91427" bIns="45714">
            <a:spAutoFit/>
          </a:bodyPr>
          <a:lstStyle/>
          <a:p>
            <a:pPr defTabSz="912813" eaLnBrk="0" hangingPunct="0"/>
            <a:r>
              <a:rPr lang="en-US" sz="1600" dirty="0" smtClean="0"/>
              <a:t>( </a:t>
            </a:r>
            <a:r>
              <a:rPr lang="en-US" sz="1600" b="0" i="1" dirty="0" smtClean="0"/>
              <a:t>K</a:t>
            </a:r>
            <a:r>
              <a:rPr lang="en-US" sz="1600" b="0" baseline="-25000" dirty="0" smtClean="0"/>
              <a:t>C </a:t>
            </a:r>
            <a:r>
              <a:rPr lang="en-US" sz="1600" dirty="0" smtClean="0"/>
              <a:t>,  </a:t>
            </a:r>
            <a:r>
              <a:rPr lang="en-US" sz="1600" b="0" i="1" dirty="0" smtClean="0"/>
              <a:t>K</a:t>
            </a:r>
            <a:r>
              <a:rPr lang="en-US" sz="1600" b="0" baseline="-25000" dirty="0" smtClean="0"/>
              <a:t>B </a:t>
            </a:r>
            <a:r>
              <a:rPr lang="en-US" sz="1600" dirty="0" smtClean="0"/>
              <a:t>, </a:t>
            </a:r>
            <a:r>
              <a:rPr lang="en-US" sz="1600" b="0" i="1" dirty="0" smtClean="0"/>
              <a:t>K</a:t>
            </a:r>
            <a:r>
              <a:rPr lang="en-US" sz="1600" b="0" baseline="-25000" dirty="0" smtClean="0"/>
              <a:t>T  </a:t>
            </a:r>
            <a:r>
              <a:rPr lang="en-US" sz="1600" dirty="0" smtClean="0"/>
              <a:t>)</a:t>
            </a:r>
            <a:endParaRPr lang="en-US" sz="1600" dirty="0" smtClean="0"/>
          </a:p>
          <a:p>
            <a:pPr defTabSz="912813" eaLnBrk="0" hangingPunct="0"/>
            <a:r>
              <a:rPr lang="en-US" sz="1600" dirty="0" smtClean="0"/>
              <a:t>(</a:t>
            </a:r>
            <a:r>
              <a:rPr lang="en-US" sz="1600" dirty="0"/>
              <a:t>300, 300, 600)</a:t>
            </a:r>
          </a:p>
          <a:p>
            <a:pPr defTabSz="912813" eaLnBrk="0" hangingPunct="0"/>
            <a:r>
              <a:rPr lang="en-US" sz="1600" b="0" dirty="0" err="1"/>
              <a:t>CapEx</a:t>
            </a:r>
            <a:r>
              <a:rPr lang="en-US" sz="1600" b="0" dirty="0"/>
              <a:t> </a:t>
            </a:r>
            <a:r>
              <a:rPr lang="en-US" sz="1600" b="0" dirty="0" smtClean="0"/>
              <a:t>=</a:t>
            </a:r>
            <a:endParaRPr lang="en-US" sz="1600" b="0" dirty="0"/>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600" i="1" dirty="0" smtClean="0"/>
              <a:t>Observe</a:t>
            </a:r>
            <a:r>
              <a:rPr lang="en-US" sz="1600" i="1" dirty="0" smtClean="0"/>
              <a:t> </a:t>
            </a:r>
            <a:endParaRPr lang="en-US" sz="1600" i="1" dirty="0"/>
          </a:p>
          <a:p>
            <a:pPr algn="ctr" defTabSz="912813" eaLnBrk="0" hangingPunct="0"/>
            <a:r>
              <a:rPr lang="en-US" sz="1600" i="1" dirty="0"/>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600" i="1" dirty="0"/>
              <a:t>Invest in</a:t>
            </a:r>
          </a:p>
          <a:p>
            <a:pPr algn="ctr" defTabSz="912813" eaLnBrk="0" hangingPunct="0"/>
            <a:r>
              <a:rPr lang="en-US" sz="1600" i="1" dirty="0"/>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extLst>
      <p:ext uri="{BB962C8B-B14F-4D97-AF65-F5344CB8AC3E}">
        <p14:creationId xmlns:p14="http://schemas.microsoft.com/office/powerpoint/2010/main" val="14671080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4" name="Shape 234"/>
          <p:cNvSpPr/>
          <p:nvPr/>
        </p:nvSpPr>
        <p:spPr>
          <a:xfrm rot="16200000">
            <a:off x="-1103255" y="3284762"/>
            <a:ext cx="3303790" cy="288477"/>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000" b="1">
                <a:latin typeface="Helvetica"/>
                <a:ea typeface="Helvetica"/>
                <a:cs typeface="Helvetica"/>
                <a:sym typeface="Helvetica"/>
              </a:defRPr>
            </a:lvl1pPr>
          </a:lstStyle>
          <a:p>
            <a:r>
              <a:rPr sz="1406"/>
              <a:t># of episodes resulting from switches</a:t>
            </a:r>
          </a:p>
        </p:txBody>
      </p:sp>
      <p:sp>
        <p:nvSpPr>
          <p:cNvPr id="235" name="Shape 235"/>
          <p:cNvSpPr/>
          <p:nvPr/>
        </p:nvSpPr>
        <p:spPr>
          <a:xfrm>
            <a:off x="2949989" y="6181260"/>
            <a:ext cx="3699667" cy="288477"/>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000" b="1">
                <a:latin typeface="Helvetica"/>
                <a:ea typeface="Helvetica"/>
                <a:cs typeface="Helvetica"/>
                <a:sym typeface="Helvetica"/>
              </a:defRPr>
            </a:lvl1pPr>
          </a:lstStyle>
          <a:p>
            <a:r>
              <a:rPr sz="1406"/>
              <a:t>Average case documenting time (minutes)</a:t>
            </a:r>
          </a:p>
        </p:txBody>
      </p:sp>
      <p:sp>
        <p:nvSpPr>
          <p:cNvPr id="236" name="Shape 236"/>
          <p:cNvSpPr>
            <a:spLocks noGrp="1"/>
          </p:cNvSpPr>
          <p:nvPr>
            <p:ph type="title" idx="4294967295"/>
          </p:nvPr>
        </p:nvSpPr>
        <p:spPr>
          <a:xfrm>
            <a:off x="84425" y="3572"/>
            <a:ext cx="8975151" cy="819578"/>
          </a:xfrm>
          <a:prstGeom prst="rect">
            <a:avLst/>
          </a:prstGeom>
        </p:spPr>
        <p:txBody>
          <a:bodyPr/>
          <a:lstStyle>
            <a:lvl1pPr defTabSz="457200">
              <a:defRPr sz="3100" b="1">
                <a:latin typeface="Helvetica"/>
                <a:ea typeface="Helvetica"/>
                <a:cs typeface="Helvetica"/>
                <a:sym typeface="Helvetica"/>
              </a:defRPr>
            </a:lvl1pPr>
          </a:lstStyle>
          <a:p>
            <a:r>
              <a:rPr sz="2400">
                <a:solidFill>
                  <a:schemeClr val="tx1"/>
                </a:solidFill>
              </a:rPr>
              <a:t>Switches Partition Case Documenting Time into Multiple Episodes</a:t>
            </a:r>
          </a:p>
        </p:txBody>
      </p:sp>
      <p:pic>
        <p:nvPicPr>
          <p:cNvPr id="237" name="write_8_new.pdf"/>
          <p:cNvPicPr>
            <a:picLocks noChangeAspect="1"/>
          </p:cNvPicPr>
          <p:nvPr/>
        </p:nvPicPr>
        <p:blipFill>
          <a:blip r:embed="rId3">
            <a:extLst/>
          </a:blip>
          <a:srcRect l="3319" t="9011" b="4144"/>
          <a:stretch>
            <a:fillRect/>
          </a:stretch>
        </p:blipFill>
        <p:spPr>
          <a:xfrm>
            <a:off x="750626" y="712282"/>
            <a:ext cx="8065138" cy="5433440"/>
          </a:xfrm>
          <a:prstGeom prst="rect">
            <a:avLst/>
          </a:prstGeom>
          <a:ln w="12700">
            <a:miter lim="400000"/>
          </a:ln>
        </p:spPr>
      </p:pic>
      <p:pic>
        <p:nvPicPr>
          <p:cNvPr id="241" name="Picture 240"/>
          <p:cNvPicPr>
            <a:picLocks/>
          </p:cNvPicPr>
          <p:nvPr/>
        </p:nvPicPr>
        <p:blipFill>
          <a:blip r:embed="rId4">
            <a:extLst/>
          </a:blip>
          <a:stretch>
            <a:fillRect/>
          </a:stretch>
        </p:blipFill>
        <p:spPr>
          <a:xfrm rot="18900000">
            <a:off x="3693761" y="3361093"/>
            <a:ext cx="5724784" cy="257939"/>
          </a:xfrm>
          <a:prstGeom prst="rect">
            <a:avLst/>
          </a:prstGeom>
        </p:spPr>
      </p:pic>
      <p:sp>
        <p:nvSpPr>
          <p:cNvPr id="243" name="Shape 243"/>
          <p:cNvSpPr/>
          <p:nvPr/>
        </p:nvSpPr>
        <p:spPr>
          <a:xfrm>
            <a:off x="1518941" y="4757690"/>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1</a:t>
            </a:r>
          </a:p>
        </p:txBody>
      </p:sp>
      <p:sp>
        <p:nvSpPr>
          <p:cNvPr id="244" name="Shape 244"/>
          <p:cNvSpPr/>
          <p:nvPr/>
        </p:nvSpPr>
        <p:spPr>
          <a:xfrm>
            <a:off x="3019361" y="4757690"/>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2</a:t>
            </a:r>
          </a:p>
        </p:txBody>
      </p:sp>
      <p:sp>
        <p:nvSpPr>
          <p:cNvPr id="245" name="Shape 245"/>
          <p:cNvSpPr/>
          <p:nvPr/>
        </p:nvSpPr>
        <p:spPr>
          <a:xfrm>
            <a:off x="1355882"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1</a:t>
            </a:r>
          </a:p>
        </p:txBody>
      </p:sp>
      <p:sp>
        <p:nvSpPr>
          <p:cNvPr id="246" name="Shape 246"/>
          <p:cNvSpPr/>
          <p:nvPr/>
        </p:nvSpPr>
        <p:spPr>
          <a:xfrm>
            <a:off x="2555676"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dirty="0"/>
              <a:t>Episode 2</a:t>
            </a:r>
          </a:p>
        </p:txBody>
      </p:sp>
      <p:sp>
        <p:nvSpPr>
          <p:cNvPr id="247" name="Shape 247"/>
          <p:cNvSpPr/>
          <p:nvPr/>
        </p:nvSpPr>
        <p:spPr>
          <a:xfrm>
            <a:off x="3887754"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3</a:t>
            </a:r>
          </a:p>
        </p:txBody>
      </p:sp>
    </p:spTree>
    <p:extLst>
      <p:ext uri="{BB962C8B-B14F-4D97-AF65-F5344CB8AC3E}">
        <p14:creationId xmlns:p14="http://schemas.microsoft.com/office/powerpoint/2010/main" val="299130042"/>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advAuto="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7" name="Shape 297"/>
          <p:cNvSpPr/>
          <p:nvPr/>
        </p:nvSpPr>
        <p:spPr>
          <a:xfrm>
            <a:off x="168059" y="1555508"/>
            <a:ext cx="3146695" cy="342659"/>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500"/>
            </a:lvl1pPr>
          </a:lstStyle>
          <a:p>
            <a:r>
              <a:rPr lang="en-US" sz="1758" dirty="0" smtClean="0"/>
              <a:t>Hospitalist workload</a:t>
            </a:r>
            <a:r>
              <a:rPr sz="1758" dirty="0" smtClean="0"/>
              <a:t> </a:t>
            </a:r>
            <a:r>
              <a:rPr sz="1758" dirty="0"/>
              <a:t>per </a:t>
            </a:r>
            <a:r>
              <a:rPr sz="1758" dirty="0" smtClean="0"/>
              <a:t>patient</a:t>
            </a:r>
            <a:r>
              <a:rPr lang="en-US" sz="1758" dirty="0" smtClean="0"/>
              <a:t> =</a:t>
            </a:r>
            <a:endParaRPr sz="1758" dirty="0"/>
          </a:p>
        </p:txBody>
      </p:sp>
      <p:sp>
        <p:nvSpPr>
          <p:cNvPr id="298" name="Shape 298"/>
          <p:cNvSpPr/>
          <p:nvPr/>
        </p:nvSpPr>
        <p:spPr>
          <a:xfrm>
            <a:off x="433213" y="1983503"/>
            <a:ext cx="8409019" cy="349135"/>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2200"/>
            </a:lvl1pPr>
          </a:lstStyle>
          <a:p>
            <a:r>
              <a:rPr sz="1800" smtClean="0"/>
              <a:t>Reviewing </a:t>
            </a:r>
            <a:r>
              <a:rPr sz="1800"/>
              <a:t>chart time + Visiting patient time + Updating medical chart time</a:t>
            </a:r>
          </a:p>
        </p:txBody>
      </p:sp>
      <p:grpSp>
        <p:nvGrpSpPr>
          <p:cNvPr id="304" name="Group 304"/>
          <p:cNvGrpSpPr/>
          <p:nvPr/>
        </p:nvGrpSpPr>
        <p:grpSpPr>
          <a:xfrm>
            <a:off x="3395955" y="2569413"/>
            <a:ext cx="4542793" cy="1025804"/>
            <a:chOff x="-1" y="0"/>
            <a:chExt cx="6460860" cy="1458919"/>
          </a:xfrm>
        </p:grpSpPr>
        <p:sp>
          <p:nvSpPr>
            <p:cNvPr id="299" name="Shape 299"/>
            <p:cNvSpPr/>
            <p:nvPr/>
          </p:nvSpPr>
          <p:spPr>
            <a:xfrm>
              <a:off x="-1" y="733283"/>
              <a:ext cx="2954656" cy="44119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200"/>
              </a:lvl1pPr>
            </a:lstStyle>
            <a:p>
              <a:r>
                <a:rPr sz="1547"/>
                <a:t>Base documentation load</a:t>
              </a:r>
            </a:p>
          </p:txBody>
        </p:sp>
        <p:sp>
          <p:nvSpPr>
            <p:cNvPr id="300" name="Shape 300"/>
            <p:cNvSpPr/>
            <p:nvPr/>
          </p:nvSpPr>
          <p:spPr>
            <a:xfrm>
              <a:off x="3982687" y="679127"/>
              <a:ext cx="2478172" cy="7797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p>
              <a:pPr>
                <a:defRPr sz="2200"/>
              </a:pPr>
              <a:r>
                <a:rPr sz="1547"/>
                <a:t>Communication </a:t>
              </a:r>
            </a:p>
            <a:p>
              <a:pPr>
                <a:defRPr sz="2200"/>
              </a:pPr>
              <a:r>
                <a:rPr sz="1547"/>
                <a:t>(with task switching)</a:t>
              </a:r>
            </a:p>
          </p:txBody>
        </p:sp>
        <p:sp>
          <p:nvSpPr>
            <p:cNvPr id="301" name="Shape 301"/>
            <p:cNvSpPr/>
            <p:nvPr/>
          </p:nvSpPr>
          <p:spPr>
            <a:xfrm>
              <a:off x="3485170" y="710210"/>
              <a:ext cx="282699" cy="4873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500"/>
              </a:lvl1pPr>
            </a:lstStyle>
            <a:p>
              <a:r>
                <a:rPr sz="1758"/>
                <a:t>+</a:t>
              </a:r>
            </a:p>
          </p:txBody>
        </p:sp>
        <p:sp>
          <p:nvSpPr>
            <p:cNvPr id="302" name="Shape 302"/>
            <p:cNvSpPr/>
            <p:nvPr/>
          </p:nvSpPr>
          <p:spPr>
            <a:xfrm flipV="1">
              <a:off x="2793461" y="1579"/>
              <a:ext cx="667426" cy="593232"/>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03" name="Shape 303"/>
            <p:cNvSpPr/>
            <p:nvPr/>
          </p:nvSpPr>
          <p:spPr>
            <a:xfrm flipH="1" flipV="1">
              <a:off x="4173506" y="0"/>
              <a:ext cx="603574" cy="603573"/>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grpSp>
      <p:sp>
        <p:nvSpPr>
          <p:cNvPr id="315" name="Shape 315"/>
          <p:cNvSpPr>
            <a:spLocks noGrp="1"/>
          </p:cNvSpPr>
          <p:nvPr>
            <p:ph type="title"/>
          </p:nvPr>
        </p:nvSpPr>
        <p:spPr>
          <a:prstGeom prst="rect">
            <a:avLst/>
          </a:prstGeom>
        </p:spPr>
        <p:txBody>
          <a:bodyPr>
            <a:noAutofit/>
          </a:bodyPr>
          <a:lstStyle>
            <a:lvl1pPr defTabSz="457200">
              <a:lnSpc>
                <a:spcPct val="120000"/>
              </a:lnSpc>
              <a:defRPr sz="4300" b="1">
                <a:latin typeface="Helvetica"/>
                <a:ea typeface="Helvetica"/>
                <a:cs typeface="Helvetica"/>
                <a:sym typeface="Helvetica"/>
              </a:defRPr>
            </a:lvl1pPr>
          </a:lstStyle>
          <a:p>
            <a:r>
              <a:rPr sz="2400" dirty="0">
                <a:solidFill>
                  <a:schemeClr val="tx1"/>
                </a:solidFill>
              </a:rPr>
              <a:t>Key </a:t>
            </a:r>
            <a:r>
              <a:rPr lang="en-US" sz="2400" smtClean="0">
                <a:solidFill>
                  <a:schemeClr val="tx1"/>
                </a:solidFill>
              </a:rPr>
              <a:t>Result: Collaboration-driven task switching reduces productivity by 20% </a:t>
            </a:r>
            <a:endParaRPr sz="2400" dirty="0">
              <a:solidFill>
                <a:schemeClr val="tx1"/>
              </a:solidFill>
            </a:endParaRPr>
          </a:p>
        </p:txBody>
      </p:sp>
      <p:sp>
        <p:nvSpPr>
          <p:cNvPr id="306" name="Shape 306"/>
          <p:cNvSpPr/>
          <p:nvPr/>
        </p:nvSpPr>
        <p:spPr>
          <a:xfrm>
            <a:off x="382140" y="2445986"/>
            <a:ext cx="2721900" cy="548292"/>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p>
            <a:pPr>
              <a:defRPr sz="2200" b="1">
                <a:solidFill>
                  <a:srgbClr val="0433FF"/>
                </a:solidFill>
                <a:latin typeface="Helvetica"/>
                <a:ea typeface="Helvetica"/>
                <a:cs typeface="Helvetica"/>
                <a:sym typeface="Helvetica"/>
              </a:defRPr>
            </a:pPr>
            <a:r>
              <a:rPr sz="1547" dirty="0"/>
              <a:t>Observed average </a:t>
            </a:r>
            <a:r>
              <a:rPr lang="en-US" sz="1547" dirty="0" smtClean="0"/>
              <a:t>workload</a:t>
            </a:r>
            <a:endParaRPr sz="1547" dirty="0"/>
          </a:p>
          <a:p>
            <a:pPr algn="l">
              <a:defRPr sz="2200" b="1">
                <a:solidFill>
                  <a:srgbClr val="0433FF"/>
                </a:solidFill>
                <a:latin typeface="Helvetica"/>
                <a:ea typeface="Helvetica"/>
                <a:cs typeface="Helvetica"/>
                <a:sym typeface="Helvetica"/>
              </a:defRPr>
            </a:pPr>
            <a:r>
              <a:rPr sz="1547" dirty="0"/>
              <a:t>= 26 minutes</a:t>
            </a:r>
          </a:p>
        </p:txBody>
      </p:sp>
      <p:sp>
        <p:nvSpPr>
          <p:cNvPr id="307" name="Shape 307"/>
          <p:cNvSpPr/>
          <p:nvPr/>
        </p:nvSpPr>
        <p:spPr>
          <a:xfrm>
            <a:off x="2285136" y="4970168"/>
            <a:ext cx="1402861" cy="55192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p>
            <a:pPr algn="l">
              <a:defRPr sz="2200" b="1">
                <a:solidFill>
                  <a:srgbClr val="FF2600"/>
                </a:solidFill>
                <a:latin typeface="Helvetica"/>
                <a:ea typeface="Helvetica"/>
                <a:cs typeface="Helvetica"/>
                <a:sym typeface="Helvetica"/>
              </a:defRPr>
            </a:pPr>
            <a:r>
              <a:rPr sz="1547" dirty="0"/>
              <a:t>5 minutes</a:t>
            </a:r>
          </a:p>
          <a:p>
            <a:pPr algn="l">
              <a:defRPr sz="1500">
                <a:solidFill>
                  <a:srgbClr val="FF2600"/>
                </a:solidFill>
              </a:defRPr>
            </a:pPr>
            <a:r>
              <a:rPr sz="1055" dirty="0"/>
              <a:t>= 50% of writing time</a:t>
            </a:r>
          </a:p>
        </p:txBody>
      </p:sp>
      <p:grpSp>
        <p:nvGrpSpPr>
          <p:cNvPr id="314" name="Group 314"/>
          <p:cNvGrpSpPr/>
          <p:nvPr/>
        </p:nvGrpSpPr>
        <p:grpSpPr>
          <a:xfrm>
            <a:off x="326816" y="3577239"/>
            <a:ext cx="3763386" cy="1184677"/>
            <a:chOff x="-1" y="151972"/>
            <a:chExt cx="5352370" cy="1684871"/>
          </a:xfrm>
        </p:grpSpPr>
        <p:sp>
          <p:nvSpPr>
            <p:cNvPr id="310" name="Shape 310"/>
            <p:cNvSpPr/>
            <p:nvPr/>
          </p:nvSpPr>
          <p:spPr>
            <a:xfrm>
              <a:off x="-1" y="671457"/>
              <a:ext cx="5141008" cy="1118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p>
              <a:pPr>
                <a:defRPr sz="2200" b="1">
                  <a:solidFill>
                    <a:srgbClr val="0433FF"/>
                  </a:solidFill>
                  <a:latin typeface="Helvetica"/>
                  <a:ea typeface="Helvetica"/>
                  <a:cs typeface="Helvetica"/>
                  <a:sym typeface="Helvetica"/>
                </a:defRPr>
              </a:pPr>
              <a:r>
                <a:rPr sz="1547"/>
                <a:t>Observed average documenting time </a:t>
              </a:r>
            </a:p>
            <a:p>
              <a:pPr algn="l">
                <a:defRPr sz="2200" b="1">
                  <a:solidFill>
                    <a:srgbClr val="0433FF"/>
                  </a:solidFill>
                  <a:latin typeface="Helvetica"/>
                  <a:ea typeface="Helvetica"/>
                  <a:cs typeface="Helvetica"/>
                  <a:sym typeface="Helvetica"/>
                </a:defRPr>
              </a:pPr>
              <a:r>
                <a:rPr sz="1547"/>
                <a:t>= 11 minutes</a:t>
              </a:r>
            </a:p>
            <a:p>
              <a:pPr algn="l">
                <a:defRPr sz="2200">
                  <a:solidFill>
                    <a:srgbClr val="0433FF"/>
                  </a:solidFill>
                </a:defRPr>
              </a:pPr>
              <a:r>
                <a:rPr sz="1547"/>
                <a:t>= 42% of processing time</a:t>
              </a:r>
            </a:p>
          </p:txBody>
        </p:sp>
        <p:sp>
          <p:nvSpPr>
            <p:cNvPr id="311" name="Shape 311"/>
            <p:cNvSpPr/>
            <p:nvPr/>
          </p:nvSpPr>
          <p:spPr>
            <a:xfrm flipV="1">
              <a:off x="4529631" y="151972"/>
              <a:ext cx="822738" cy="462216"/>
            </a:xfrm>
            <a:prstGeom prst="line">
              <a:avLst/>
            </a:prstGeom>
            <a:noFill/>
            <a:ln w="25400" cap="flat">
              <a:solidFill>
                <a:srgbClr val="0433FF"/>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sp>
          <p:nvSpPr>
            <p:cNvPr id="313" name="Shape 313"/>
            <p:cNvSpPr/>
            <p:nvPr/>
          </p:nvSpPr>
          <p:spPr>
            <a:xfrm>
              <a:off x="4499078" y="1078536"/>
              <a:ext cx="758308" cy="758307"/>
            </a:xfrm>
            <a:prstGeom prst="line">
              <a:avLst/>
            </a:prstGeom>
            <a:noFill/>
            <a:ln w="25400" cap="flat">
              <a:solidFill>
                <a:srgbClr val="FF2600"/>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grpSp>
      <p:grpSp>
        <p:nvGrpSpPr>
          <p:cNvPr id="321" name="Group 321"/>
          <p:cNvGrpSpPr/>
          <p:nvPr/>
        </p:nvGrpSpPr>
        <p:grpSpPr>
          <a:xfrm>
            <a:off x="3594753" y="3591992"/>
            <a:ext cx="5447843" cy="1753090"/>
            <a:chOff x="0" y="0"/>
            <a:chExt cx="7748042" cy="2493281"/>
          </a:xfrm>
        </p:grpSpPr>
        <p:sp>
          <p:nvSpPr>
            <p:cNvPr id="316" name="Shape 316"/>
            <p:cNvSpPr/>
            <p:nvPr/>
          </p:nvSpPr>
          <p:spPr>
            <a:xfrm flipV="1">
              <a:off x="2766478" y="0"/>
              <a:ext cx="1412829" cy="1698071"/>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17" name="Shape 317"/>
            <p:cNvSpPr/>
            <p:nvPr/>
          </p:nvSpPr>
          <p:spPr>
            <a:xfrm>
              <a:off x="4749782" y="1713489"/>
              <a:ext cx="2998260" cy="7797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2200"/>
              </a:lvl1pPr>
            </a:lstStyle>
            <a:p>
              <a:r>
                <a:rPr sz="1547"/>
                <a:t>Actual communication time</a:t>
              </a:r>
            </a:p>
          </p:txBody>
        </p:sp>
        <p:sp>
          <p:nvSpPr>
            <p:cNvPr id="318" name="Shape 318"/>
            <p:cNvSpPr/>
            <p:nvPr/>
          </p:nvSpPr>
          <p:spPr>
            <a:xfrm flipH="1" flipV="1">
              <a:off x="4719067" y="21623"/>
              <a:ext cx="1380983" cy="1695351"/>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19" name="Shape 319"/>
            <p:cNvSpPr/>
            <p:nvPr/>
          </p:nvSpPr>
          <p:spPr>
            <a:xfrm>
              <a:off x="4320254" y="1656517"/>
              <a:ext cx="282699" cy="4873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5719" tIns="35719" rIns="35719" bIns="35719" numCol="1" anchor="ctr">
              <a:spAutoFit/>
            </a:bodyPr>
            <a:lstStyle>
              <a:lvl1pPr>
                <a:defRPr sz="2500"/>
              </a:lvl1pPr>
            </a:lstStyle>
            <a:p>
              <a:r>
                <a:rPr sz="1758"/>
                <a:t>+</a:t>
              </a:r>
            </a:p>
          </p:txBody>
        </p:sp>
        <p:sp>
          <p:nvSpPr>
            <p:cNvPr id="320" name="Shape 320"/>
            <p:cNvSpPr/>
            <p:nvPr/>
          </p:nvSpPr>
          <p:spPr>
            <a:xfrm>
              <a:off x="0" y="1686404"/>
              <a:ext cx="4214578" cy="7797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2200">
                  <a:solidFill>
                    <a:srgbClr val="FF2600"/>
                  </a:solidFill>
                </a:defRPr>
              </a:lvl1pPr>
            </a:lstStyle>
            <a:p>
              <a:r>
                <a:rPr sz="1547"/>
                <a:t>Additional documenting time: setup time</a:t>
              </a:r>
            </a:p>
          </p:txBody>
        </p:sp>
      </p:grpSp>
    </p:spTree>
    <p:extLst>
      <p:ext uri="{BB962C8B-B14F-4D97-AF65-F5344CB8AC3E}">
        <p14:creationId xmlns:p14="http://schemas.microsoft.com/office/powerpoint/2010/main" val="1419935147"/>
      </p:ext>
    </p:extLst>
  </p:cSld>
  <p:clrMapOvr>
    <a:masterClrMapping/>
  </p:clrMapOvr>
  <p:transition spd="slow"/>
  <p:timing>
    <p:tnLst>
      <p:par>
        <p:cTn id="1" dur="indefinite" restart="never" fill="hold"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2942830" y="1288903"/>
            <a:ext cx="6201170" cy="5386504"/>
            <a:chOff x="-3024521" y="1510616"/>
            <a:chExt cx="8819442" cy="7660806"/>
          </a:xfrm>
        </p:grpSpPr>
        <p:grpSp>
          <p:nvGrpSpPr>
            <p:cNvPr id="8" name="Group 7"/>
            <p:cNvGrpSpPr/>
            <p:nvPr/>
          </p:nvGrpSpPr>
          <p:grpSpPr>
            <a:xfrm>
              <a:off x="-3024521" y="1510616"/>
              <a:ext cx="8819442" cy="7660806"/>
              <a:chOff x="1847352" y="1151658"/>
              <a:chExt cx="6201170" cy="5386504"/>
            </a:xfrm>
          </p:grpSpPr>
          <p:pic>
            <p:nvPicPr>
              <p:cNvPr id="3" name="Picture 2" descr="0904_survival1.pdf"/>
              <p:cNvPicPr>
                <a:picLocks noChangeAspect="1"/>
              </p:cNvPicPr>
              <p:nvPr/>
            </p:nvPicPr>
            <p:blipFill rotWithShape="1">
              <a:blip r:embed="rId2">
                <a:extLst>
                  <a:ext uri="{28A0092B-C50C-407E-A947-70E740481C1C}">
                    <a14:useLocalDpi xmlns:a14="http://schemas.microsoft.com/office/drawing/2010/main" val="0"/>
                  </a:ext>
                </a:extLst>
              </a:blip>
              <a:srcRect l="6805" t="11360" b="8747"/>
              <a:stretch/>
            </p:blipFill>
            <p:spPr>
              <a:xfrm>
                <a:off x="2083295" y="1184307"/>
                <a:ext cx="5965227" cy="5113812"/>
              </a:xfrm>
              <a:prstGeom prst="rect">
                <a:avLst/>
              </a:prstGeom>
            </p:spPr>
          </p:pic>
          <p:sp>
            <p:nvSpPr>
              <p:cNvPr id="4" name="Shape 189"/>
              <p:cNvSpPr/>
              <p:nvPr/>
            </p:nvSpPr>
            <p:spPr>
              <a:xfrm rot="16200000">
                <a:off x="1442209" y="3306243"/>
                <a:ext cx="1055802" cy="245515"/>
              </a:xfrm>
              <a:prstGeom prst="rect">
                <a:avLst/>
              </a:prstGeom>
              <a:noFill/>
              <a:ln w="12700">
                <a:miter lim="400000"/>
              </a:ln>
              <a:extLst>
                <a:ext uri="{C572A759-6A51-4108-AA02-DFA0A04FC94B}">
                  <ma14:wrappingTextBoxFlag xmlns:ma14="http://schemas.microsoft.com/office/mac/drawingml/2011/main" val="1"/>
                </a:ext>
              </a:extLst>
            </p:spPr>
            <p:txBody>
              <a:bodyPr wrap="non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Tail probability</a:t>
                </a:r>
                <a:endParaRPr sz="1266" dirty="0">
                  <a:latin typeface="Times New Roman"/>
                  <a:cs typeface="Times New Roman"/>
                </a:endParaRPr>
              </a:p>
            </p:txBody>
          </p:sp>
          <p:sp>
            <p:nvSpPr>
              <p:cNvPr id="5" name="Shape 190"/>
              <p:cNvSpPr/>
              <p:nvPr/>
            </p:nvSpPr>
            <p:spPr>
              <a:xfrm>
                <a:off x="3735548" y="6292647"/>
                <a:ext cx="3042600" cy="245515"/>
              </a:xfrm>
              <a:prstGeom prst="rect">
                <a:avLst/>
              </a:prstGeom>
              <a:ln w="12700">
                <a:miter lim="400000"/>
              </a:ln>
              <a:extLst>
                <a:ext uri="{C572A759-6A51-4108-AA02-DFA0A04FC94B}">
                  <ma14:wrappingTextBoxFlag xmlns:ma14="http://schemas.microsoft.com/office/mac/drawingml/2011/main" val="1"/>
                </a:ext>
              </a:extLst>
            </p:spPr>
            <p:txBody>
              <a:bodyPr wrap="squar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Documenting </a:t>
                </a:r>
                <a:r>
                  <a:rPr sz="1266" dirty="0">
                    <a:latin typeface="Times New Roman"/>
                    <a:cs typeface="Times New Roman"/>
                  </a:rPr>
                  <a:t>time of a case (minutes)</a:t>
                </a:r>
              </a:p>
            </p:txBody>
          </p:sp>
          <p:sp>
            <p:nvSpPr>
              <p:cNvPr id="7" name="TextBox 6"/>
              <p:cNvSpPr txBox="1"/>
              <p:nvPr/>
            </p:nvSpPr>
            <p:spPr>
              <a:xfrm>
                <a:off x="3319469" y="1151658"/>
                <a:ext cx="3762377" cy="525016"/>
              </a:xfrm>
              <a:prstGeom prst="rect">
                <a:avLst/>
              </a:prstGeom>
              <a:noFill/>
            </p:spPr>
            <p:txBody>
              <a:bodyPr wrap="none" rtlCol="0">
                <a:spAutoFit/>
              </a:bodyPr>
              <a:lstStyle/>
              <a:p>
                <a:pPr lvl="0"/>
                <a:r>
                  <a:rPr lang="en-US" sz="1406" b="1" dirty="0">
                    <a:latin typeface="Times New Roman"/>
                    <a:cs typeface="Times New Roman"/>
                  </a:rPr>
                  <a:t>Tail probability of case documenting time:</a:t>
                </a:r>
              </a:p>
              <a:p>
                <a:pPr lvl="0"/>
                <a:r>
                  <a:rPr lang="en-US" sz="1406" b="1" dirty="0">
                    <a:latin typeface="Times New Roman"/>
                    <a:cs typeface="Times New Roman"/>
                  </a:rPr>
                  <a:t>under different switching-frequency scenarios </a:t>
                </a:r>
              </a:p>
            </p:txBody>
          </p:sp>
        </p:grpSp>
        <p:cxnSp>
          <p:nvCxnSpPr>
            <p:cNvPr id="16" name="Straight Arrow Connector 15"/>
            <p:cNvCxnSpPr/>
            <p:nvPr/>
          </p:nvCxnSpPr>
          <p:spPr>
            <a:xfrm flipV="1">
              <a:off x="-1621622" y="4382337"/>
              <a:ext cx="286771" cy="235156"/>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255070" y="4547113"/>
              <a:ext cx="1449000" cy="654399"/>
            </a:xfrm>
            <a:prstGeom prst="rect">
              <a:avLst/>
            </a:prstGeom>
            <a:noFill/>
          </p:spPr>
          <p:txBody>
            <a:bodyPr wrap="square" lIns="91439" tIns="45719" rIns="91439" bIns="45719" rtlCol="0">
              <a:spAutoFit/>
            </a:bodyPr>
            <a:lstStyle/>
            <a:p>
              <a:r>
                <a:rPr lang="en-US" sz="1195" dirty="0">
                  <a:solidFill>
                    <a:srgbClr val="008000"/>
                  </a:solidFill>
                  <a:latin typeface="Times New Roman"/>
                  <a:cs typeface="Times New Roman"/>
                </a:rPr>
                <a:t>No case has any switch</a:t>
              </a:r>
            </a:p>
          </p:txBody>
        </p:sp>
        <p:sp>
          <p:nvSpPr>
            <p:cNvPr id="19" name="TextBox 18"/>
            <p:cNvSpPr txBox="1"/>
            <p:nvPr/>
          </p:nvSpPr>
          <p:spPr>
            <a:xfrm>
              <a:off x="1366213" y="2210870"/>
              <a:ext cx="3560071" cy="1977519"/>
            </a:xfrm>
            <a:prstGeom prst="rect">
              <a:avLst/>
            </a:prstGeom>
            <a:solidFill>
              <a:srgbClr val="FFFFFF"/>
            </a:solidFill>
          </p:spPr>
          <p:txBody>
            <a:bodyPr wrap="square" lIns="91439" tIns="45719" rIns="91439" bIns="45719" rtlCol="0">
              <a:spAutoFit/>
            </a:bodyPr>
            <a:lstStyle/>
            <a:p>
              <a:endParaRPr lang="en-US" sz="1687" dirty="0"/>
            </a:p>
            <a:p>
              <a:endParaRPr lang="en-US" sz="1687" dirty="0"/>
            </a:p>
            <a:p>
              <a:endParaRPr lang="en-US" sz="1687" dirty="0"/>
            </a:p>
            <a:p>
              <a:endParaRPr lang="en-US" sz="1687" dirty="0"/>
            </a:p>
            <a:p>
              <a:endParaRPr lang="en-US" sz="1687" dirty="0"/>
            </a:p>
          </p:txBody>
        </p:sp>
        <p:cxnSp>
          <p:nvCxnSpPr>
            <p:cNvPr id="20" name="Straight Arrow Connector 19"/>
            <p:cNvCxnSpPr/>
            <p:nvPr/>
          </p:nvCxnSpPr>
          <p:spPr>
            <a:xfrm flipV="1">
              <a:off x="-299127" y="5594178"/>
              <a:ext cx="299127" cy="264828"/>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061206" y="5789885"/>
              <a:ext cx="2260726" cy="654399"/>
            </a:xfrm>
            <a:prstGeom prst="rect">
              <a:avLst/>
            </a:prstGeom>
            <a:noFill/>
          </p:spPr>
          <p:txBody>
            <a:bodyPr wrap="square" lIns="91439" tIns="45719" rIns="91439" bIns="45719" rtlCol="0">
              <a:spAutoFit/>
            </a:bodyPr>
            <a:lstStyle/>
            <a:p>
              <a:pPr algn="r"/>
              <a:r>
                <a:rPr lang="en-US" sz="1195" dirty="0">
                  <a:solidFill>
                    <a:srgbClr val="0000FF"/>
                  </a:solidFill>
                  <a:latin typeface="Times New Roman"/>
                  <a:cs typeface="Times New Roman"/>
                </a:rPr>
                <a:t>All cases have 1 to 3 switches</a:t>
              </a:r>
            </a:p>
          </p:txBody>
        </p:sp>
        <p:cxnSp>
          <p:nvCxnSpPr>
            <p:cNvPr id="24" name="Straight Arrow Connector 23"/>
            <p:cNvCxnSpPr/>
            <p:nvPr/>
          </p:nvCxnSpPr>
          <p:spPr>
            <a:xfrm flipH="1">
              <a:off x="642475" y="6301623"/>
              <a:ext cx="408242" cy="28970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42474" y="5687303"/>
              <a:ext cx="2685875" cy="654399"/>
            </a:xfrm>
            <a:prstGeom prst="rect">
              <a:avLst/>
            </a:prstGeom>
            <a:noFill/>
          </p:spPr>
          <p:txBody>
            <a:bodyPr wrap="square" lIns="91439" tIns="45719" rIns="91439" bIns="45719" rtlCol="0">
              <a:spAutoFit/>
            </a:bodyPr>
            <a:lstStyle/>
            <a:p>
              <a:r>
                <a:rPr lang="en-US" sz="1195" dirty="0">
                  <a:latin typeface="Times New Roman"/>
                  <a:cs typeface="Times New Roman"/>
                </a:rPr>
                <a:t>All cases have switches as observed in the data</a:t>
              </a:r>
            </a:p>
          </p:txBody>
        </p:sp>
        <p:cxnSp>
          <p:nvCxnSpPr>
            <p:cNvPr id="28" name="Straight Arrow Connector 27"/>
            <p:cNvCxnSpPr/>
            <p:nvPr/>
          </p:nvCxnSpPr>
          <p:spPr>
            <a:xfrm flipH="1">
              <a:off x="1985413" y="6987534"/>
              <a:ext cx="408242" cy="28970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1915038" y="6619384"/>
              <a:ext cx="3401267" cy="392856"/>
            </a:xfrm>
            <a:prstGeom prst="rect">
              <a:avLst/>
            </a:prstGeom>
            <a:noFill/>
          </p:spPr>
          <p:txBody>
            <a:bodyPr wrap="square" lIns="91439" tIns="45719" rIns="91439" bIns="45719" rtlCol="0">
              <a:spAutoFit/>
            </a:bodyPr>
            <a:lstStyle/>
            <a:p>
              <a:r>
                <a:rPr lang="en-US" sz="1195" dirty="0">
                  <a:solidFill>
                    <a:srgbClr val="FF0000"/>
                  </a:solidFill>
                  <a:latin typeface="Times New Roman"/>
                  <a:cs typeface="Times New Roman"/>
                </a:rPr>
                <a:t>All cases have more than 3 switches</a:t>
              </a:r>
            </a:p>
          </p:txBody>
        </p:sp>
      </p:grpSp>
      <p:sp>
        <p:nvSpPr>
          <p:cNvPr id="31" name="Shape 345"/>
          <p:cNvSpPr txBox="1">
            <a:spLocks/>
          </p:cNvSpPr>
          <p:nvPr/>
        </p:nvSpPr>
        <p:spPr>
          <a:xfrm>
            <a:off x="17919" y="3571"/>
            <a:ext cx="9108163" cy="92118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noAutofit/>
          </a:bodyPr>
          <a:lstStyle>
            <a:lvl1pPr marL="0" marR="0" indent="0" algn="ctr" defTabSz="457200" rtl="0" latinLnBrk="0">
              <a:lnSpc>
                <a:spcPct val="100000"/>
              </a:lnSpc>
              <a:spcBef>
                <a:spcPts val="0"/>
              </a:spcBef>
              <a:spcAft>
                <a:spcPts val="0"/>
              </a:spcAft>
              <a:buClrTx/>
              <a:buSzTx/>
              <a:buFontTx/>
              <a:buNone/>
              <a:tabLst/>
              <a:defRPr sz="4000" b="1" i="0" u="none" strike="noStrike" cap="none" spc="0" baseline="0">
                <a:ln>
                  <a:noFill/>
                </a:ln>
                <a:solidFill>
                  <a:srgbClr val="000000"/>
                </a:solidFill>
                <a:uFillTx/>
                <a:latin typeface="Helvetica"/>
                <a:ea typeface="Helvetica"/>
                <a:cs typeface="Helvetica"/>
                <a:sym typeface="Helvetica"/>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en-US" sz="2800" dirty="0"/>
              <a:t>Result </a:t>
            </a:r>
            <a:r>
              <a:rPr lang="en-US" sz="2800" dirty="0" smtClean="0"/>
              <a:t>1: More collaboration-driven switches reduce productivity </a:t>
            </a:r>
            <a:endParaRPr lang="en-US" sz="2800" dirty="0"/>
          </a:p>
        </p:txBody>
      </p:sp>
    </p:spTree>
    <p:extLst>
      <p:ext uri="{BB962C8B-B14F-4D97-AF65-F5344CB8AC3E}">
        <p14:creationId xmlns:p14="http://schemas.microsoft.com/office/powerpoint/2010/main" val="1447187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2703993" y="1374207"/>
            <a:ext cx="6155534" cy="5370350"/>
            <a:chOff x="6433265" y="1557050"/>
            <a:chExt cx="8754537" cy="7637831"/>
          </a:xfrm>
        </p:grpSpPr>
        <p:grpSp>
          <p:nvGrpSpPr>
            <p:cNvPr id="13" name="Group 12"/>
            <p:cNvGrpSpPr/>
            <p:nvPr/>
          </p:nvGrpSpPr>
          <p:grpSpPr>
            <a:xfrm>
              <a:off x="6433265" y="1557050"/>
              <a:ext cx="8754537" cy="7637831"/>
              <a:chOff x="4523390" y="1127791"/>
              <a:chExt cx="6155534" cy="5370350"/>
            </a:xfrm>
          </p:grpSpPr>
          <p:pic>
            <p:nvPicPr>
              <p:cNvPr id="9" name="Picture 8" descr="0904_survival2.pdf"/>
              <p:cNvPicPr>
                <a:picLocks noChangeAspect="1"/>
              </p:cNvPicPr>
              <p:nvPr/>
            </p:nvPicPr>
            <p:blipFill rotWithShape="1">
              <a:blip r:embed="rId3">
                <a:extLst>
                  <a:ext uri="{28A0092B-C50C-407E-A947-70E740481C1C}">
                    <a14:useLocalDpi xmlns:a14="http://schemas.microsoft.com/office/drawing/2010/main" val="0"/>
                  </a:ext>
                </a:extLst>
              </a:blip>
              <a:srcRect l="6011" t="10962" b="8680"/>
              <a:stretch/>
            </p:blipFill>
            <p:spPr>
              <a:xfrm>
                <a:off x="4697699" y="1127791"/>
                <a:ext cx="5981225" cy="5113812"/>
              </a:xfrm>
              <a:prstGeom prst="rect">
                <a:avLst/>
              </a:prstGeom>
            </p:spPr>
          </p:pic>
          <p:sp>
            <p:nvSpPr>
              <p:cNvPr id="11" name="Shape 189"/>
              <p:cNvSpPr/>
              <p:nvPr/>
            </p:nvSpPr>
            <p:spPr>
              <a:xfrm rot="16200000">
                <a:off x="4118247" y="3249727"/>
                <a:ext cx="1055802" cy="245515"/>
              </a:xfrm>
              <a:prstGeom prst="rect">
                <a:avLst/>
              </a:prstGeom>
              <a:noFill/>
              <a:ln w="12700">
                <a:miter lim="400000"/>
              </a:ln>
              <a:extLst>
                <a:ext uri="{C572A759-6A51-4108-AA02-DFA0A04FC94B}">
                  <ma14:wrappingTextBoxFlag xmlns:ma14="http://schemas.microsoft.com/office/mac/drawingml/2011/main" val="1"/>
                </a:ext>
              </a:extLst>
            </p:spPr>
            <p:txBody>
              <a:bodyPr wrap="non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Tail probability</a:t>
                </a:r>
                <a:endParaRPr sz="1266" dirty="0">
                  <a:latin typeface="Times New Roman"/>
                  <a:cs typeface="Times New Roman"/>
                </a:endParaRPr>
              </a:p>
            </p:txBody>
          </p:sp>
          <p:sp>
            <p:nvSpPr>
              <p:cNvPr id="12" name="Shape 190"/>
              <p:cNvSpPr/>
              <p:nvPr/>
            </p:nvSpPr>
            <p:spPr>
              <a:xfrm>
                <a:off x="6515123" y="6252626"/>
                <a:ext cx="3042600" cy="245515"/>
              </a:xfrm>
              <a:prstGeom prst="rect">
                <a:avLst/>
              </a:prstGeom>
              <a:ln w="12700">
                <a:miter lim="400000"/>
              </a:ln>
              <a:extLst>
                <a:ext uri="{C572A759-6A51-4108-AA02-DFA0A04FC94B}">
                  <ma14:wrappingTextBoxFlag xmlns:ma14="http://schemas.microsoft.com/office/mac/drawingml/2011/main" val="1"/>
                </a:ext>
              </a:extLst>
            </p:spPr>
            <p:txBody>
              <a:bodyPr wrap="squar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Documenting </a:t>
                </a:r>
                <a:r>
                  <a:rPr sz="1266" dirty="0">
                    <a:latin typeface="Times New Roman"/>
                    <a:cs typeface="Times New Roman"/>
                  </a:rPr>
                  <a:t>time of a case (minutes)</a:t>
                </a:r>
              </a:p>
            </p:txBody>
          </p:sp>
        </p:grpSp>
        <p:sp>
          <p:nvSpPr>
            <p:cNvPr id="14" name="TextBox 13"/>
            <p:cNvSpPr txBox="1"/>
            <p:nvPr/>
          </p:nvSpPr>
          <p:spPr>
            <a:xfrm>
              <a:off x="9089986" y="1663264"/>
              <a:ext cx="4880924" cy="746687"/>
            </a:xfrm>
            <a:prstGeom prst="rect">
              <a:avLst/>
            </a:prstGeom>
            <a:noFill/>
          </p:spPr>
          <p:txBody>
            <a:bodyPr wrap="none" lIns="91439" tIns="45719" rIns="91439" bIns="45719" rtlCol="0">
              <a:spAutoFit/>
            </a:bodyPr>
            <a:lstStyle/>
            <a:p>
              <a:pPr lvl="0"/>
              <a:r>
                <a:rPr lang="en-US" sz="1406" b="1" dirty="0">
                  <a:latin typeface="Times New Roman"/>
                  <a:cs typeface="Times New Roman"/>
                </a:rPr>
                <a:t>Tail probability of case documenting time:</a:t>
              </a:r>
            </a:p>
            <a:p>
              <a:pPr lvl="0"/>
              <a:r>
                <a:rPr lang="en-US" sz="1406" b="1" dirty="0">
                  <a:latin typeface="Times New Roman"/>
                  <a:cs typeface="Times New Roman"/>
                </a:rPr>
                <a:t>under different switching-type scenarios </a:t>
              </a:r>
            </a:p>
          </p:txBody>
        </p:sp>
        <p:cxnSp>
          <p:nvCxnSpPr>
            <p:cNvPr id="38" name="Straight Arrow Connector 37"/>
            <p:cNvCxnSpPr/>
            <p:nvPr/>
          </p:nvCxnSpPr>
          <p:spPr>
            <a:xfrm flipV="1">
              <a:off x="8795470" y="6469934"/>
              <a:ext cx="753300" cy="586180"/>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294200" y="6987535"/>
              <a:ext cx="2792951" cy="915939"/>
            </a:xfrm>
            <a:prstGeom prst="rect">
              <a:avLst/>
            </a:prstGeom>
            <a:noFill/>
          </p:spPr>
          <p:txBody>
            <a:bodyPr wrap="square" lIns="91439" tIns="45719" rIns="91439" bIns="45719" rtlCol="0">
              <a:spAutoFit/>
            </a:bodyPr>
            <a:lstStyle/>
            <a:p>
              <a:r>
                <a:rPr lang="en-US" sz="1195" dirty="0">
                  <a:solidFill>
                    <a:srgbClr val="008000"/>
                  </a:solidFill>
                  <a:latin typeface="Times New Roman"/>
                  <a:cs typeface="Times New Roman"/>
                </a:rPr>
                <a:t>All cases’ switches are conducted by the hospitalist to reach out</a:t>
              </a:r>
            </a:p>
          </p:txBody>
        </p:sp>
        <p:sp>
          <p:nvSpPr>
            <p:cNvPr id="40" name="TextBox 39"/>
            <p:cNvSpPr txBox="1"/>
            <p:nvPr/>
          </p:nvSpPr>
          <p:spPr>
            <a:xfrm>
              <a:off x="10637935" y="2541691"/>
              <a:ext cx="3560071" cy="1977519"/>
            </a:xfrm>
            <a:prstGeom prst="rect">
              <a:avLst/>
            </a:prstGeom>
            <a:solidFill>
              <a:srgbClr val="FFFFFF"/>
            </a:solidFill>
          </p:spPr>
          <p:txBody>
            <a:bodyPr wrap="square" lIns="91439" tIns="45719" rIns="91439" bIns="45719" rtlCol="0">
              <a:spAutoFit/>
            </a:bodyPr>
            <a:lstStyle/>
            <a:p>
              <a:endParaRPr lang="en-US" sz="1687" dirty="0"/>
            </a:p>
            <a:p>
              <a:endParaRPr lang="en-US" sz="1687" dirty="0"/>
            </a:p>
            <a:p>
              <a:endParaRPr lang="en-US" sz="1687" dirty="0"/>
            </a:p>
            <a:p>
              <a:endParaRPr lang="en-US" sz="1687" dirty="0"/>
            </a:p>
            <a:p>
              <a:endParaRPr lang="en-US" sz="1687" dirty="0"/>
            </a:p>
          </p:txBody>
        </p:sp>
        <p:cxnSp>
          <p:nvCxnSpPr>
            <p:cNvPr id="43" name="Straight Arrow Connector 42"/>
            <p:cNvCxnSpPr/>
            <p:nvPr/>
          </p:nvCxnSpPr>
          <p:spPr>
            <a:xfrm flipH="1">
              <a:off x="9344649" y="4547113"/>
              <a:ext cx="408242" cy="28970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9294996" y="3890524"/>
              <a:ext cx="2685875" cy="654399"/>
            </a:xfrm>
            <a:prstGeom prst="rect">
              <a:avLst/>
            </a:prstGeom>
            <a:noFill/>
          </p:spPr>
          <p:txBody>
            <a:bodyPr wrap="square" lIns="91439" tIns="45719" rIns="91439" bIns="45719" rtlCol="0">
              <a:spAutoFit/>
            </a:bodyPr>
            <a:lstStyle/>
            <a:p>
              <a:r>
                <a:rPr lang="en-US" sz="1195" dirty="0">
                  <a:latin typeface="Times New Roman"/>
                  <a:cs typeface="Times New Roman"/>
                </a:rPr>
                <a:t>All cases have switches as observed in the data</a:t>
              </a:r>
            </a:p>
          </p:txBody>
        </p:sp>
        <p:cxnSp>
          <p:nvCxnSpPr>
            <p:cNvPr id="45" name="Straight Arrow Connector 44"/>
            <p:cNvCxnSpPr/>
            <p:nvPr/>
          </p:nvCxnSpPr>
          <p:spPr>
            <a:xfrm flipH="1">
              <a:off x="11071234" y="6343892"/>
              <a:ext cx="408242" cy="28970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10867112" y="5687303"/>
              <a:ext cx="3401267" cy="654399"/>
            </a:xfrm>
            <a:prstGeom prst="rect">
              <a:avLst/>
            </a:prstGeom>
            <a:noFill/>
          </p:spPr>
          <p:txBody>
            <a:bodyPr wrap="square" lIns="91439" tIns="45719" rIns="91439" bIns="45719" rtlCol="0">
              <a:spAutoFit/>
            </a:bodyPr>
            <a:lstStyle/>
            <a:p>
              <a:r>
                <a:rPr lang="en-US" sz="1195" dirty="0">
                  <a:solidFill>
                    <a:srgbClr val="FF0000"/>
                  </a:solidFill>
                  <a:latin typeface="Times New Roman"/>
                  <a:cs typeface="Times New Roman"/>
                </a:rPr>
                <a:t>All cases’ switches are conducted to respond to other people</a:t>
              </a:r>
            </a:p>
          </p:txBody>
        </p:sp>
      </p:grpSp>
      <p:sp>
        <p:nvSpPr>
          <p:cNvPr id="16" name="Shape 345"/>
          <p:cNvSpPr txBox="1">
            <a:spLocks/>
          </p:cNvSpPr>
          <p:nvPr/>
        </p:nvSpPr>
        <p:spPr>
          <a:xfrm>
            <a:off x="17919" y="3571"/>
            <a:ext cx="9108163" cy="921180"/>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normAutofit lnSpcReduction="10000"/>
          </a:bodyPr>
          <a:lstStyle>
            <a:lvl1pPr marL="0" marR="0" indent="0" algn="ctr" defTabSz="457200" rtl="0" latinLnBrk="0">
              <a:lnSpc>
                <a:spcPct val="100000"/>
              </a:lnSpc>
              <a:spcBef>
                <a:spcPts val="0"/>
              </a:spcBef>
              <a:spcAft>
                <a:spcPts val="0"/>
              </a:spcAft>
              <a:buClrTx/>
              <a:buSzTx/>
              <a:buFontTx/>
              <a:buNone/>
              <a:tabLst/>
              <a:defRPr sz="4000" b="1" i="0" u="none" strike="noStrike" cap="none" spc="0" baseline="0">
                <a:ln>
                  <a:noFill/>
                </a:ln>
                <a:solidFill>
                  <a:srgbClr val="000000"/>
                </a:solidFill>
                <a:uFillTx/>
                <a:latin typeface="Helvetica"/>
                <a:ea typeface="Helvetica"/>
                <a:cs typeface="Helvetica"/>
                <a:sym typeface="Helvetica"/>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en-US" sz="2812" dirty="0"/>
              <a:t>Result </a:t>
            </a:r>
            <a:r>
              <a:rPr lang="en-US" sz="2812" dirty="0" smtClean="0"/>
              <a:t>2: Who initiates the task switch matters: responding to collaborators is worse</a:t>
            </a:r>
            <a:endParaRPr lang="en-US" sz="3200" dirty="0"/>
          </a:p>
        </p:txBody>
      </p:sp>
    </p:spTree>
    <p:extLst>
      <p:ext uri="{BB962C8B-B14F-4D97-AF65-F5344CB8AC3E}">
        <p14:creationId xmlns:p14="http://schemas.microsoft.com/office/powerpoint/2010/main" val="472509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360" name="Table 360"/>
          <p:cNvGraphicFramePr/>
          <p:nvPr>
            <p:extLst>
              <p:ext uri="{D42A27DB-BD31-4B8C-83A1-F6EECF244321}">
                <p14:modId xmlns:p14="http://schemas.microsoft.com/office/powerpoint/2010/main" val="701150345"/>
              </p:ext>
            </p:extLst>
          </p:nvPr>
        </p:nvGraphicFramePr>
        <p:xfrm>
          <a:off x="449380" y="1270283"/>
          <a:ext cx="8527854" cy="3726417"/>
        </p:xfrm>
        <a:graphic>
          <a:graphicData uri="http://schemas.openxmlformats.org/drawingml/2006/table">
            <a:tbl>
              <a:tblPr/>
              <a:tblGrid>
                <a:gridCol w="4464844"/>
                <a:gridCol w="580430"/>
                <a:gridCol w="580430"/>
                <a:gridCol w="580430"/>
                <a:gridCol w="580430"/>
                <a:gridCol w="580430"/>
                <a:gridCol w="580430"/>
                <a:gridCol w="580430"/>
              </a:tblGrid>
              <a:tr h="530345">
                <a:tc>
                  <a:txBody>
                    <a:bodyPr/>
                    <a:lstStyle/>
                    <a:p>
                      <a:pPr defTabSz="914400"/>
                      <a:r>
                        <a:rPr sz="2000"/>
                        <a:t>Observed documenting time (minutes)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t>11</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r>
              <a:tr h="371475">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r>
              <a:tr h="371475">
                <a:tc>
                  <a:txBody>
                    <a:bodyPr/>
                    <a:lstStyle/>
                    <a:p>
                      <a:pPr defTabSz="914400"/>
                      <a:r>
                        <a:rPr sz="2000" b="1">
                          <a:latin typeface="Helvetica"/>
                          <a:ea typeface="Helvetica"/>
                          <a:cs typeface="Helvetica"/>
                          <a:sym typeface="Helvetica"/>
                        </a:rPr>
                        <a:t>Case level</a:t>
                      </a:r>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r>
              <a:tr h="371475">
                <a:tc>
                  <a:txBody>
                    <a:bodyPr/>
                    <a:lstStyle/>
                    <a:p>
                      <a:pPr defTabSz="914400"/>
                      <a:r>
                        <a:rPr sz="2000"/>
                        <a:t>Estimated setup time (minutes)</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r>
                        <a:rPr sz="2000">
                          <a:solidFill>
                            <a:srgbClr val="FF2600"/>
                          </a:solidFill>
                        </a:rPr>
                        <a:t>5.11</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r>
              <a:tr h="371475">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r>
              <a:tr h="371475">
                <a:tc>
                  <a:txBody>
                    <a:bodyPr/>
                    <a:lstStyle/>
                    <a:p>
                      <a:pPr defTabSz="914400"/>
                      <a:r>
                        <a:rPr sz="2000" b="1">
                          <a:latin typeface="Helvetica"/>
                          <a:ea typeface="Helvetica"/>
                          <a:cs typeface="Helvetica"/>
                          <a:sym typeface="Helvetica"/>
                        </a:rPr>
                        <a:t>Episode level</a:t>
                      </a:r>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r>
              <a:tr h="438294">
                <a:tc>
                  <a:txBody>
                    <a:bodyPr/>
                    <a:lstStyle/>
                    <a:p>
                      <a:pPr defTabSz="914400"/>
                      <a:r>
                        <a:rPr sz="2000" dirty="0"/>
                        <a:t>Episode index</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r>
                        <a:rPr sz="2000"/>
                        <a:t>2</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3</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4</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5</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6</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7</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8</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r>
              <a:tr h="438294">
                <a:tc>
                  <a:txBody>
                    <a:bodyPr/>
                    <a:lstStyle/>
                    <a:p>
                      <a:pPr defTabSz="914400"/>
                      <a:r>
                        <a:rPr sz="2000"/>
                        <a:t>Estimated setup time (minutes)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t>1.61</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1.84</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2.46</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1.79</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2.12</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1.57</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1.39</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r>
              <a:tr h="438294">
                <a:tc>
                  <a:txBody>
                    <a:bodyPr/>
                    <a:lstStyle/>
                    <a:p>
                      <a:pPr defTabSz="914400"/>
                      <a:r>
                        <a:rPr sz="2000"/>
                        <a:t>Aggregated over episodes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solidFill>
                            <a:srgbClr val="FF2600"/>
                          </a:solidFill>
                        </a:rPr>
                        <a:t>5.6</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dirty="0"/>
                    </a:p>
                  </a:txBody>
                  <a:tcPr marL="35719" marR="35719" marT="35719" marB="35719" anchor="ctr" horzOverflow="overflow">
                    <a:lnL w="0">
                      <a:miter lim="400000"/>
                    </a:lnL>
                    <a:lnR w="0">
                      <a:miter lim="400000"/>
                    </a:lnR>
                    <a:lnT w="0">
                      <a:miter lim="400000"/>
                    </a:lnT>
                    <a:lnB w="0">
                      <a:miter lim="400000"/>
                    </a:lnB>
                    <a:noFill/>
                  </a:tcPr>
                </a:tc>
              </a:tr>
            </a:tbl>
          </a:graphicData>
        </a:graphic>
      </p:graphicFrame>
      <p:sp>
        <p:nvSpPr>
          <p:cNvPr id="361" name="Shape 361"/>
          <p:cNvSpPr>
            <a:spLocks noGrp="1"/>
          </p:cNvSpPr>
          <p:nvPr>
            <p:ph type="title" idx="4294967295"/>
          </p:nvPr>
        </p:nvSpPr>
        <p:spPr>
          <a:xfrm>
            <a:off x="17919" y="97517"/>
            <a:ext cx="9108163" cy="899161"/>
          </a:xfrm>
          <a:prstGeom prst="rect">
            <a:avLst/>
          </a:prstGeom>
        </p:spPr>
        <p:txBody>
          <a:bodyPr/>
          <a:lstStyle/>
          <a:p>
            <a:pPr defTabSz="305384">
              <a:defRPr sz="3800" b="1">
                <a:latin typeface="Helvetica"/>
                <a:ea typeface="Helvetica"/>
                <a:cs typeface="Helvetica"/>
                <a:sym typeface="Helvetica"/>
              </a:defRPr>
            </a:pPr>
            <a:r>
              <a:rPr sz="2400" dirty="0">
                <a:solidFill>
                  <a:schemeClr val="tx1"/>
                </a:solidFill>
              </a:rPr>
              <a:t>Result </a:t>
            </a:r>
            <a:r>
              <a:rPr lang="en-US" sz="2400" dirty="0" smtClean="0">
                <a:solidFill>
                  <a:schemeClr val="tx1"/>
                </a:solidFill>
              </a:rPr>
              <a:t>3:</a:t>
            </a:r>
            <a:r>
              <a:rPr sz="2400" dirty="0" smtClean="0">
                <a:solidFill>
                  <a:schemeClr val="tx1"/>
                </a:solidFill>
              </a:rPr>
              <a:t> Task </a:t>
            </a:r>
            <a:r>
              <a:rPr sz="2400" dirty="0">
                <a:solidFill>
                  <a:schemeClr val="tx1"/>
                </a:solidFill>
              </a:rPr>
              <a:t>Switching Introduces a Setup Time of 5 </a:t>
            </a:r>
            <a:r>
              <a:rPr sz="2400" dirty="0" smtClean="0">
                <a:solidFill>
                  <a:schemeClr val="tx1"/>
                </a:solidFill>
              </a:rPr>
              <a:t>Minutes</a:t>
            </a:r>
            <a:endParaRPr sz="2400" dirty="0">
              <a:solidFill>
                <a:schemeClr val="tx1"/>
              </a:solidFill>
            </a:endParaRPr>
          </a:p>
        </p:txBody>
      </p:sp>
      <p:grpSp>
        <p:nvGrpSpPr>
          <p:cNvPr id="366" name="Group 366"/>
          <p:cNvGrpSpPr/>
          <p:nvPr/>
        </p:nvGrpSpPr>
        <p:grpSpPr>
          <a:xfrm>
            <a:off x="5661393" y="2071666"/>
            <a:ext cx="3447023" cy="2141620"/>
            <a:chOff x="130185" y="0"/>
            <a:chExt cx="4902431" cy="3045858"/>
          </a:xfrm>
        </p:grpSpPr>
        <p:sp>
          <p:nvSpPr>
            <p:cNvPr id="363" name="Shape 363"/>
            <p:cNvSpPr/>
            <p:nvPr/>
          </p:nvSpPr>
          <p:spPr>
            <a:xfrm>
              <a:off x="1316169" y="-1"/>
              <a:ext cx="3716449" cy="593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noAutofit/>
            </a:bodyPr>
            <a:lstStyle>
              <a:lvl1pPr>
                <a:defRPr sz="3200">
                  <a:solidFill>
                    <a:srgbClr val="FF2600"/>
                  </a:solidFill>
                </a:defRPr>
              </a:lvl1pPr>
            </a:lstStyle>
            <a:p>
              <a:r>
                <a:rPr sz="2250"/>
                <a:t>t-test: p-value=0.39</a:t>
              </a:r>
            </a:p>
          </p:txBody>
        </p:sp>
        <p:sp>
          <p:nvSpPr>
            <p:cNvPr id="364" name="Shape 364"/>
            <p:cNvSpPr/>
            <p:nvPr/>
          </p:nvSpPr>
          <p:spPr>
            <a:xfrm flipH="1" flipV="1">
              <a:off x="130185" y="296791"/>
              <a:ext cx="972516" cy="1"/>
            </a:xfrm>
            <a:prstGeom prst="line">
              <a:avLst/>
            </a:prstGeom>
            <a:noFill/>
            <a:ln w="25400" cap="flat">
              <a:solidFill>
                <a:srgbClr val="FF2600"/>
              </a:solidFill>
              <a:prstDash val="solid"/>
              <a:miter lim="400000"/>
              <a:tailEnd type="stealth" w="med" len="med"/>
            </a:ln>
            <a:effectLst/>
          </p:spPr>
          <p:txBody>
            <a:bodyPr wrap="square" lIns="35719" tIns="35719" rIns="35719" bIns="35719" numCol="1" anchor="ctr">
              <a:noAutofit/>
            </a:bodyPr>
            <a:lstStyle/>
            <a:p>
              <a:pPr>
                <a:defRPr sz="2400"/>
              </a:pPr>
              <a:endParaRPr sz="1687"/>
            </a:p>
          </p:txBody>
        </p:sp>
        <p:sp>
          <p:nvSpPr>
            <p:cNvPr id="365" name="Shape 365"/>
            <p:cNvSpPr/>
            <p:nvPr/>
          </p:nvSpPr>
          <p:spPr>
            <a:xfrm flipH="1">
              <a:off x="182253" y="425831"/>
              <a:ext cx="1049488" cy="2620028"/>
            </a:xfrm>
            <a:prstGeom prst="line">
              <a:avLst/>
            </a:prstGeom>
            <a:noFill/>
            <a:ln w="25400" cap="flat">
              <a:solidFill>
                <a:srgbClr val="FF2600"/>
              </a:solidFill>
              <a:prstDash val="solid"/>
              <a:miter lim="400000"/>
              <a:tailEnd type="stealth" w="med" len="med"/>
            </a:ln>
            <a:effectLst/>
          </p:spPr>
          <p:txBody>
            <a:bodyPr wrap="square" lIns="35719" tIns="35719" rIns="35719" bIns="35719" numCol="1" anchor="ctr">
              <a:noAutofit/>
            </a:bodyPr>
            <a:lstStyle/>
            <a:p>
              <a:pPr>
                <a:defRPr sz="2400"/>
              </a:pPr>
              <a:endParaRPr sz="1687"/>
            </a:p>
          </p:txBody>
        </p:sp>
      </p:grpSp>
    </p:spTree>
    <p:extLst>
      <p:ext uri="{BB962C8B-B14F-4D97-AF65-F5344CB8AC3E}">
        <p14:creationId xmlns:p14="http://schemas.microsoft.com/office/powerpoint/2010/main" val="7497606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 grpId="0" animBg="1" advAuto="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68" name="Shape 368"/>
          <p:cNvSpPr>
            <a:spLocks noGrp="1"/>
          </p:cNvSpPr>
          <p:nvPr>
            <p:ph type="title" idx="4294967295"/>
          </p:nvPr>
        </p:nvSpPr>
        <p:spPr>
          <a:xfrm>
            <a:off x="17919" y="3571"/>
            <a:ext cx="9108163" cy="652775"/>
          </a:xfrm>
          <a:prstGeom prst="rect">
            <a:avLst/>
          </a:prstGeom>
        </p:spPr>
        <p:txBody>
          <a:bodyPr/>
          <a:lstStyle>
            <a:lvl1pPr defTabSz="457200">
              <a:defRPr sz="3300" b="1">
                <a:latin typeface="Helvetica"/>
                <a:ea typeface="Helvetica"/>
                <a:cs typeface="Helvetica"/>
                <a:sym typeface="Helvetica"/>
              </a:defRPr>
            </a:lvl1pPr>
          </a:lstStyle>
          <a:p>
            <a:r>
              <a:rPr>
                <a:solidFill>
                  <a:schemeClr val="tx1"/>
                </a:solidFill>
              </a:rPr>
              <a:t>Managerial Implications</a:t>
            </a:r>
          </a:p>
        </p:txBody>
      </p:sp>
      <p:sp>
        <p:nvSpPr>
          <p:cNvPr id="369" name="Shape 369"/>
          <p:cNvSpPr/>
          <p:nvPr/>
        </p:nvSpPr>
        <p:spPr>
          <a:xfrm>
            <a:off x="317561" y="1184936"/>
            <a:ext cx="8824200" cy="6347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algn="l">
              <a:defRPr sz="2600"/>
            </a:pPr>
            <a:r>
              <a:rPr sz="1828"/>
              <a:t>1. </a:t>
            </a:r>
            <a:r>
              <a:rPr sz="1828" b="1" u="sng">
                <a:latin typeface="Helvetica"/>
                <a:ea typeface="Helvetica"/>
                <a:cs typeface="Helvetica"/>
                <a:sym typeface="Helvetica"/>
              </a:rPr>
              <a:t>Minimize</a:t>
            </a:r>
            <a:r>
              <a:rPr sz="1828"/>
              <a:t> the possibility of switches </a:t>
            </a:r>
          </a:p>
          <a:p>
            <a:pPr algn="l">
              <a:defRPr sz="2600"/>
            </a:pPr>
            <a:r>
              <a:rPr sz="1828"/>
              <a:t>try finish documenting as much as possible before reaching out</a:t>
            </a:r>
          </a:p>
        </p:txBody>
      </p:sp>
      <p:sp>
        <p:nvSpPr>
          <p:cNvPr id="370" name="Shape 370"/>
          <p:cNvSpPr/>
          <p:nvPr/>
        </p:nvSpPr>
        <p:spPr>
          <a:xfrm>
            <a:off x="317561" y="2298779"/>
            <a:ext cx="7016195" cy="6347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algn="l">
              <a:defRPr sz="2600"/>
            </a:pPr>
            <a:r>
              <a:rPr sz="1828"/>
              <a:t>2. </a:t>
            </a:r>
            <a:r>
              <a:rPr sz="1828" b="1" u="sng">
                <a:latin typeface="Helvetica"/>
                <a:ea typeface="Helvetica"/>
                <a:cs typeface="Helvetica"/>
                <a:sym typeface="Helvetica"/>
              </a:rPr>
              <a:t>Synchronize</a:t>
            </a:r>
            <a:r>
              <a:rPr sz="1828"/>
              <a:t> the availability of collaborators</a:t>
            </a:r>
          </a:p>
          <a:p>
            <a:pPr algn="l">
              <a:defRPr sz="2600" i="1"/>
            </a:pPr>
            <a:r>
              <a:rPr sz="1828"/>
              <a:t>a fixed forum (time and location) for physicians to communicate</a:t>
            </a:r>
          </a:p>
        </p:txBody>
      </p:sp>
      <p:sp>
        <p:nvSpPr>
          <p:cNvPr id="371" name="Shape 371"/>
          <p:cNvSpPr/>
          <p:nvPr/>
        </p:nvSpPr>
        <p:spPr>
          <a:xfrm>
            <a:off x="260854" y="3466845"/>
            <a:ext cx="7387265" cy="6347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algn="l">
              <a:defRPr sz="2600"/>
            </a:pPr>
            <a:r>
              <a:rPr sz="1828"/>
              <a:t>3. </a:t>
            </a:r>
            <a:r>
              <a:rPr sz="1828" b="1" u="sng">
                <a:latin typeface="Helvetica"/>
                <a:ea typeface="Helvetica"/>
                <a:cs typeface="Helvetica"/>
                <a:sym typeface="Helvetica"/>
              </a:rPr>
              <a:t>Consolidate</a:t>
            </a:r>
            <a:r>
              <a:rPr sz="1828"/>
              <a:t> information sharing among collaborator pairs:</a:t>
            </a:r>
          </a:p>
          <a:p>
            <a:pPr algn="l">
              <a:defRPr sz="2600" i="1"/>
            </a:pPr>
            <a:r>
              <a:rPr sz="1828"/>
              <a:t>reduce the communication frequency within each pair</a:t>
            </a:r>
          </a:p>
        </p:txBody>
      </p:sp>
      <p:sp>
        <p:nvSpPr>
          <p:cNvPr id="372" name="Shape 372"/>
          <p:cNvSpPr/>
          <p:nvPr/>
        </p:nvSpPr>
        <p:spPr>
          <a:xfrm>
            <a:off x="177510" y="4518824"/>
            <a:ext cx="8405543" cy="634726"/>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algn="l">
              <a:defRPr sz="2600"/>
            </a:pPr>
            <a:r>
              <a:rPr sz="1828"/>
              <a:t>4. </a:t>
            </a:r>
            <a:r>
              <a:rPr sz="1828" b="1" u="sng">
                <a:latin typeface="Helvetica"/>
                <a:ea typeface="Helvetica"/>
                <a:cs typeface="Helvetica"/>
                <a:sym typeface="Helvetica"/>
              </a:rPr>
              <a:t>Standardize</a:t>
            </a:r>
            <a:r>
              <a:rPr sz="1828"/>
              <a:t> documentation work to reduce the cognitive cost from switches:</a:t>
            </a:r>
          </a:p>
          <a:p>
            <a:pPr algn="l">
              <a:defRPr sz="2600" i="1"/>
            </a:pPr>
            <a:r>
              <a:rPr sz="1828"/>
              <a:t>a form, a checklist</a:t>
            </a:r>
          </a:p>
        </p:txBody>
      </p:sp>
    </p:spTree>
    <p:extLst>
      <p:ext uri="{BB962C8B-B14F-4D97-AF65-F5344CB8AC3E}">
        <p14:creationId xmlns:p14="http://schemas.microsoft.com/office/powerpoint/2010/main" val="1697340927"/>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Valuation of network capacity under </a:t>
            </a:r>
            <a:r>
              <a:rPr lang="en-US" dirty="0" smtClean="0"/>
              <a:t>uncertainty:</a:t>
            </a:r>
            <a:br>
              <a:rPr lang="en-US" dirty="0" smtClean="0"/>
            </a:br>
            <a:r>
              <a:rPr lang="en-US" dirty="0"/>
              <a:t>	</a:t>
            </a:r>
            <a:r>
              <a:rPr lang="en-US" dirty="0" smtClean="0"/>
              <a:t>Corner Solution 1</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34627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extLst>
      <p:ext uri="{BB962C8B-B14F-4D97-AF65-F5344CB8AC3E}">
        <p14:creationId xmlns:p14="http://schemas.microsoft.com/office/powerpoint/2010/main" val="38915768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Operating System </a:t>
            </a:r>
            <a:r>
              <a:rPr lang="en-US" sz="1200" dirty="0">
                <a:solidFill>
                  <a:prstClr val="black"/>
                </a:solidFill>
                <a:latin typeface="Optima"/>
                <a:ea typeface="ＭＳ 明朝"/>
                <a:cs typeface="Optima"/>
              </a:rPr>
              <a:t>aligned </a:t>
            </a:r>
            <a:r>
              <a:rPr lang="en-US" sz="1200" b="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current OS maximizing shareholders’ </a:t>
            </a:r>
            <a:r>
              <a:rPr lang="en-US" sz="1200" dirty="0">
                <a:solidFill>
                  <a:prstClr val="black"/>
                </a:solidFill>
                <a:latin typeface="Optima"/>
                <a:ea typeface="ＭＳ 明朝"/>
                <a:cs typeface="Optima"/>
              </a:rPr>
              <a:t>value</a:t>
            </a:r>
            <a:r>
              <a:rPr lang="en-US" sz="1200" b="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a:solidFill>
                  <a:prstClr val="black"/>
                </a:solidFill>
                <a:latin typeface="Optima"/>
                <a:ea typeface="ＭＳ 明朝"/>
                <a:cs typeface="Optima"/>
              </a:rPr>
              <a:t>Is the current position </a:t>
            </a:r>
            <a:r>
              <a:rPr lang="en-US" sz="1200">
                <a:solidFill>
                  <a:prstClr val="black"/>
                </a:solidFill>
                <a:latin typeface="Optima"/>
                <a:ea typeface="ＭＳ 明朝"/>
                <a:cs typeface="Optima"/>
              </a:rPr>
              <a:t>defensible</a:t>
            </a:r>
            <a:r>
              <a:rPr lang="en-US" sz="1200" b="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Financial statements</a:t>
            </a:r>
          </a:p>
          <a:p>
            <a:pPr>
              <a:spcBef>
                <a:spcPts val="0"/>
              </a:spcBef>
              <a:spcAft>
                <a:spcPts val="0"/>
              </a:spcAft>
              <a:defRPr/>
            </a:pPr>
            <a:r>
              <a:rPr lang="en-US" sz="1200" b="0" dirty="0">
                <a:solidFill>
                  <a:prstClr val="black"/>
                </a:solidFill>
                <a:latin typeface="Optima"/>
                <a:ea typeface="ＭＳ 明朝"/>
                <a:cs typeface="Optima"/>
              </a:rPr>
              <a:t>Industry comparable</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Competitive intelligence</a:t>
            </a:r>
          </a:p>
          <a:p>
            <a:pPr>
              <a:spcBef>
                <a:spcPts val="0"/>
              </a:spcBef>
              <a:spcAft>
                <a:spcPts val="0"/>
              </a:spcAft>
              <a:defRPr/>
            </a:pPr>
            <a:r>
              <a:rPr lang="en-US" sz="1200" b="0" dirty="0">
                <a:solidFill>
                  <a:prstClr val="black"/>
                </a:solidFill>
                <a:latin typeface="Optima"/>
                <a:ea typeface="ＭＳ 明朝"/>
                <a:cs typeface="Optima"/>
              </a:rPr>
              <a:t>Cost data</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Times New Roman"/>
              </a:rPr>
              <a:t>Risk</a:t>
            </a:r>
            <a:r>
              <a:rPr lang="en-US" sz="1200" b="0" dirty="0">
                <a:solidFill>
                  <a:prstClr val="black"/>
                </a:solidFill>
                <a:latin typeface="Optima"/>
                <a:ea typeface="ＭＳ 明朝"/>
                <a:cs typeface="Times New Roman"/>
              </a:rPr>
              <a:t> Assessment</a:t>
            </a:r>
          </a:p>
          <a:p>
            <a:pPr>
              <a:spcBef>
                <a:spcPts val="0"/>
              </a:spcBef>
              <a:spcAft>
                <a:spcPts val="0"/>
              </a:spcAft>
              <a:defRPr/>
            </a:pPr>
            <a:r>
              <a:rPr lang="en-US" sz="1200" b="0" dirty="0">
                <a:solidFill>
                  <a:prstClr val="black"/>
                </a:solidFill>
                <a:latin typeface="Optima"/>
                <a:ea typeface="ＭＳ 明朝"/>
                <a:cs typeface="Times New Roman"/>
              </a:rPr>
              <a:t>Cost, sales and technology forecast</a:t>
            </a:r>
          </a:p>
          <a:p>
            <a:pPr>
              <a:spcBef>
                <a:spcPts val="0"/>
              </a:spcBef>
              <a:spcAft>
                <a:spcPts val="0"/>
              </a:spcAft>
              <a:defRPr/>
            </a:pPr>
            <a:r>
              <a:rPr lang="en-US" sz="1200" b="0" dirty="0">
                <a:solidFill>
                  <a:prstClr val="black"/>
                </a:solidFill>
                <a:latin typeface="Optima"/>
                <a:ea typeface="ＭＳ 明朝"/>
                <a:cs typeface="Times New Roman"/>
              </a:rPr>
              <a:t>Supplier base info</a:t>
            </a:r>
          </a:p>
          <a:p>
            <a:pPr>
              <a:spcBef>
                <a:spcPts val="0"/>
              </a:spcBef>
              <a:spcAft>
                <a:spcPts val="0"/>
              </a:spcAft>
              <a:defRPr/>
            </a:pPr>
            <a:r>
              <a:rPr lang="en-US" sz="1200" b="0" dirty="0">
                <a:solidFill>
                  <a:prstClr val="black"/>
                </a:solidFill>
                <a:latin typeface="Optima"/>
                <a:ea typeface="ＭＳ 明朝"/>
                <a:cs typeface="Times New Roman"/>
              </a:rPr>
              <a:t>Logistical costs</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smtClean="0">
                <a:solidFill>
                  <a:prstClr val="black"/>
                </a:solidFill>
                <a:latin typeface="Calibri"/>
                <a:ea typeface="ＭＳ 明朝"/>
                <a:cs typeface="Times New Roman"/>
              </a:rPr>
              <a:t>Invest</a:t>
            </a:r>
            <a:endParaRPr lang="en-US" sz="1200" b="0" dirty="0">
              <a:solidFill>
                <a:prstClr val="black"/>
              </a:solidFill>
              <a:latin typeface="Calibri"/>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dirty="0" smtClean="0">
                <a:solidFill>
                  <a:prstClr val="black"/>
                </a:solidFill>
                <a:latin typeface="Calibri"/>
                <a:ea typeface="ＭＳ 明朝"/>
                <a:cs typeface="Times New Roman"/>
              </a:rPr>
              <a:t>Source</a:t>
            </a:r>
            <a:endParaRPr lang="en-US" sz="1200" b="0" dirty="0">
              <a:solidFill>
                <a:prstClr val="black"/>
              </a:solidFill>
              <a:latin typeface="Calibri"/>
              <a:ea typeface="ＭＳ 明朝"/>
              <a:cs typeface="Times New Roman"/>
            </a:endParaRPr>
          </a:p>
        </p:txBody>
      </p:sp>
    </p:spTree>
    <p:extLst>
      <p:ext uri="{BB962C8B-B14F-4D97-AF65-F5344CB8AC3E}">
        <p14:creationId xmlns:p14="http://schemas.microsoft.com/office/powerpoint/2010/main" val="9712696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sz="2400" dirty="0">
                <a:latin typeface="Optima" charset="0"/>
                <a:ea typeface="ＭＳ Ｐゴシック" charset="0"/>
                <a:cs typeface="ＭＳ Ｐゴシック" charset="0"/>
              </a:rPr>
              <a:t>Benchmark: </a:t>
            </a:r>
            <a:r>
              <a:rPr lang="en-US" sz="2400" dirty="0" smtClean="0">
                <a:latin typeface="Optima" charset="0"/>
                <a:ea typeface="ＭＳ Ｐゴシック" charset="0"/>
                <a:cs typeface="ＭＳ Ｐゴシック" charset="0"/>
              </a:rPr>
              <a:t>Capacity Postponement = Full </a:t>
            </a:r>
            <a:r>
              <a:rPr lang="en-US" sz="2400" dirty="0">
                <a:latin typeface="Optima" charset="0"/>
                <a:ea typeface="ＭＳ Ｐゴシック" charset="0"/>
                <a:cs typeface="ＭＳ Ｐゴシック" charset="0"/>
              </a:rPr>
              <a:t>Information</a:t>
            </a:r>
          </a:p>
        </p:txBody>
      </p:sp>
      <p:sp>
        <p:nvSpPr>
          <p:cNvPr id="40963" name="Rectangle 3"/>
          <p:cNvSpPr>
            <a:spLocks noGrp="1" noChangeArrowheads="1"/>
          </p:cNvSpPr>
          <p:nvPr>
            <p:ph idx="1"/>
          </p:nvPr>
        </p:nvSpPr>
        <p:spPr/>
        <p:txBody>
          <a:bodyPr/>
          <a:lstStyle/>
          <a:p>
            <a:pPr>
              <a:defRPr/>
            </a:pPr>
            <a:r>
              <a:rPr lang="en-US" dirty="0" smtClean="0"/>
              <a:t>“What if” capacity is built once demand is known?</a:t>
            </a:r>
          </a:p>
          <a:p>
            <a:pPr>
              <a:defRPr/>
            </a:pPr>
            <a:r>
              <a:rPr lang="en-US" dirty="0" smtClean="0"/>
              <a:t>Capacity plan is perfect match to demand</a:t>
            </a:r>
          </a:p>
          <a:p>
            <a:pPr lvl="1">
              <a:defRPr/>
            </a:pPr>
            <a:r>
              <a:rPr lang="en-US" dirty="0" smtClean="0"/>
              <a:t>Off course, capacity is state dependent: there are 3 possible capacity plans</a:t>
            </a:r>
          </a:p>
          <a:p>
            <a:pPr>
              <a:defRPr/>
            </a:pPr>
            <a:r>
              <a:rPr lang="en-US" dirty="0" smtClean="0"/>
              <a:t>No mismatches &gt; Easy valuation</a:t>
            </a:r>
          </a:p>
          <a:p>
            <a:pPr lvl="1">
              <a:defRPr/>
            </a:pPr>
            <a:r>
              <a:rPr lang="en-US" dirty="0" smtClean="0"/>
              <a:t>E(Operating profit) = $300 x 300k + $400 x 300k = $210 M</a:t>
            </a:r>
          </a:p>
          <a:p>
            <a:pPr lvl="1">
              <a:defRPr/>
            </a:pPr>
            <a:r>
              <a:rPr lang="en-US" dirty="0" smtClean="0"/>
              <a:t>E(</a:t>
            </a:r>
            <a:r>
              <a:rPr lang="en-US" dirty="0" err="1" smtClean="0"/>
              <a:t>CapEx</a:t>
            </a:r>
            <a:r>
              <a:rPr lang="en-US" dirty="0" smtClean="0"/>
              <a:t>) = $103M</a:t>
            </a:r>
          </a:p>
          <a:p>
            <a:pPr lvl="1">
              <a:defRPr/>
            </a:pPr>
            <a:r>
              <a:rPr lang="en-US" dirty="0" smtClean="0"/>
              <a:t>E(NPV) = $210M - $103M = $107M</a:t>
            </a:r>
          </a:p>
          <a:p>
            <a:pPr lvl="1">
              <a:defRPr/>
            </a:pPr>
            <a:r>
              <a:rPr lang="en-US" dirty="0" smtClean="0"/>
              <a:t>ROI = 107/103 = 104%</a:t>
            </a:r>
          </a:p>
          <a:p>
            <a:pPr lvl="1">
              <a:defRPr/>
            </a:pPr>
            <a:endParaRPr lang="en-US" dirty="0" smtClean="0"/>
          </a:p>
          <a:p>
            <a:pPr marL="457200" lvl="1" indent="0">
              <a:buFontTx/>
              <a:buNone/>
              <a:defRPr/>
            </a:pPr>
            <a:endParaRPr lang="en-US" dirty="0" smtClean="0"/>
          </a:p>
          <a:p>
            <a:pPr>
              <a:defRPr/>
            </a:pPr>
            <a:r>
              <a:rPr lang="en-US" dirty="0" smtClean="0"/>
              <a:t>What is the impact of uncertainty?</a:t>
            </a:r>
          </a:p>
          <a:p>
            <a:pPr>
              <a:defRPr/>
            </a:pPr>
            <a:endParaRPr lang="en-US" dirty="0" smtClean="0"/>
          </a:p>
          <a:p>
            <a:pPr marL="0" indent="0">
              <a:buFont typeface="Wingdings" charset="0"/>
              <a:buNone/>
              <a:defRPr/>
            </a:pPr>
            <a:endParaRPr lang="en-US" dirty="0" smtClean="0"/>
          </a:p>
        </p:txBody>
      </p:sp>
    </p:spTree>
    <p:extLst>
      <p:ext uri="{BB962C8B-B14F-4D97-AF65-F5344CB8AC3E}">
        <p14:creationId xmlns:p14="http://schemas.microsoft.com/office/powerpoint/2010/main" val="4154706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Valuation of network capacity under </a:t>
            </a:r>
            <a:r>
              <a:rPr lang="en-US" dirty="0" smtClean="0"/>
              <a:t>uncertainty:</a:t>
            </a:r>
            <a:br>
              <a:rPr lang="en-US" dirty="0" smtClean="0"/>
            </a:br>
            <a:r>
              <a:rPr lang="en-US" dirty="0"/>
              <a:t>	</a:t>
            </a:r>
            <a:r>
              <a:rPr lang="en-US" dirty="0" smtClean="0"/>
              <a:t>Corner Solution 2</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755033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3891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Benchmark 1 = Capacity Postponement: 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9023</TotalTime>
  <Words>7346</Words>
  <Application>Microsoft Macintosh PowerPoint</Application>
  <PresentationFormat>On-screen Show (4:3)</PresentationFormat>
  <Paragraphs>1239</Paragraphs>
  <Slides>52</Slides>
  <Notes>34</Notes>
  <HiddenSlides>4</HiddenSlides>
  <MMClips>0</MMClips>
  <ScaleCrop>false</ScaleCrop>
  <HeadingPairs>
    <vt:vector size="8" baseType="variant">
      <vt:variant>
        <vt:lpstr>Fonts Used</vt:lpstr>
      </vt:variant>
      <vt:variant>
        <vt:i4>14</vt:i4>
      </vt:variant>
      <vt:variant>
        <vt:lpstr>Theme</vt:lpstr>
      </vt:variant>
      <vt:variant>
        <vt:i4>6</vt:i4>
      </vt:variant>
      <vt:variant>
        <vt:lpstr>Embedded OLE Servers</vt:lpstr>
      </vt:variant>
      <vt:variant>
        <vt:i4>1</vt:i4>
      </vt:variant>
      <vt:variant>
        <vt:lpstr>Slide Titles</vt:lpstr>
      </vt:variant>
      <vt:variant>
        <vt:i4>52</vt:i4>
      </vt:variant>
    </vt:vector>
  </HeadingPairs>
  <TitlesOfParts>
    <vt:vector size="73" baseType="lpstr">
      <vt:lpstr>Al Nile</vt:lpstr>
      <vt:lpstr>Albertus Extra Bold</vt:lpstr>
      <vt:lpstr>Arial Black</vt:lpstr>
      <vt:lpstr>Calibri</vt:lpstr>
      <vt:lpstr>Garamond</vt:lpstr>
      <vt:lpstr>Helvetica</vt:lpstr>
      <vt:lpstr>MS PGothic</vt:lpstr>
      <vt:lpstr>ＭＳ Ｐゴシック</vt:lpstr>
      <vt:lpstr>ＭＳ 明朝</vt:lpstr>
      <vt:lpstr>Optima</vt:lpstr>
      <vt:lpstr>Symbol</vt:lpstr>
      <vt:lpstr>Times New Roman</vt:lpstr>
      <vt:lpstr>Wingdings</vt:lpstr>
      <vt:lpstr>Arial</vt:lpstr>
      <vt:lpstr>Cachon_Slide_Template</vt:lpstr>
      <vt:lpstr>1_Office Theme</vt:lpstr>
      <vt:lpstr>4_Cachon_Slide_Template</vt:lpstr>
      <vt:lpstr>1_Cachon_Slide_Template</vt:lpstr>
      <vt:lpstr>2_Cachon_Slide_Template</vt:lpstr>
      <vt:lpstr>Office Theme</vt:lpstr>
      <vt:lpstr>Equation</vt:lpstr>
      <vt:lpstr>PowerPoint Presentation</vt:lpstr>
      <vt:lpstr>Seagate Assembly and Test Operations</vt:lpstr>
      <vt:lpstr>Demand Forecast and Capacity Region</vt:lpstr>
      <vt:lpstr>Valuation of network capacity under uncertainty </vt:lpstr>
      <vt:lpstr>Valuation of network capacity under uncertainty:  Corner Solution 1</vt:lpstr>
      <vt:lpstr>Valuation of network capacity under uncertainty:  Corner Solution 2</vt:lpstr>
      <vt:lpstr>Valuation of network capacity under uncertainty </vt:lpstr>
      <vt:lpstr>Benchmark 1 = Capacity Postponement: Imagine we could build capacity after demand scenario is revealed?</vt:lpstr>
      <vt:lpstr>Valuation of network capacity under uncertainty:  A Lagging Strategy yields Upper Bound</vt:lpstr>
      <vt:lpstr>Comparing Leading and Lagging Strategies</vt:lpstr>
      <vt:lpstr>Determining the Best (Optimal) Capacity</vt:lpstr>
      <vt:lpstr>Benchmark 2: Reduce variety or complexity:   Single Product or Dedicated Test</vt:lpstr>
      <vt:lpstr>Determining the Optimal Capacity for a single resource:  Marginal Analysis for 1D Cheetah Problem</vt:lpstr>
      <vt:lpstr>The real problem is more complicated  Necessity and Value of Network Analysis</vt:lpstr>
      <vt:lpstr>Capacity for a Multi-Resource Network</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Common Categories of Flexibility</vt:lpstr>
      <vt:lpstr>Asset Flexibility</vt:lpstr>
      <vt:lpstr>Network Flexibility</vt:lpstr>
      <vt:lpstr>Obstacles to achieving flexibility</vt:lpstr>
      <vt:lpstr>GM Chevy</vt:lpstr>
      <vt:lpstr>Approach</vt:lpstr>
      <vt:lpstr>Please take 5 min to fill out  MID-TERM COMMENTS AND SUGGESTIONS</vt:lpstr>
      <vt:lpstr>PowerPoint Presentation</vt:lpstr>
      <vt:lpstr>PowerPoint Presentation</vt:lpstr>
      <vt:lpstr>Task Switching and Productivity in Collaborative Work: A Field Study of Hospitalists (Lu Wang et al.)</vt:lpstr>
      <vt:lpstr>PowerPoint Presentation</vt:lpstr>
      <vt:lpstr>Merging simultaneous and process collaborators:  Observational (small) data + electronic health records (big) data</vt:lpstr>
      <vt:lpstr>PowerPoint Presentation</vt:lpstr>
      <vt:lpstr>Research Question:   How does collaboration-induced task switching affect hospitalist productivity?</vt:lpstr>
      <vt:lpstr>Switches Partition Case Documenting Time into Multiple Episodes</vt:lpstr>
      <vt:lpstr>Key Result: Collaboration-driven task switching reduces productivity by 20% </vt:lpstr>
      <vt:lpstr>PowerPoint Presentation</vt:lpstr>
      <vt:lpstr>PowerPoint Presentation</vt:lpstr>
      <vt:lpstr>Result 3: Task Switching Introduces a Setup Time of 5 Minutes</vt:lpstr>
      <vt:lpstr>Managerial Implications</vt:lpstr>
      <vt:lpstr>Seagate Technology:      Vertical Integration and impact on risk</vt:lpstr>
      <vt:lpstr>PowerPoint Presentation</vt:lpstr>
      <vt:lpstr>PowerPoint Presentation</vt:lpstr>
      <vt:lpstr>PowerPoint Presentation</vt:lpstr>
      <vt:lpstr>Strategic Decisions In Operations</vt:lpstr>
      <vt:lpstr>Operating System Design Roadmap  </vt:lpstr>
      <vt:lpstr>Benchmark: Capacity Postponement = Full Information</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519</cp:revision>
  <cp:lastPrinted>2017-01-27T22:55:47Z</cp:lastPrinted>
  <dcterms:created xsi:type="dcterms:W3CDTF">1998-09-22T23:11:58Z</dcterms:created>
  <dcterms:modified xsi:type="dcterms:W3CDTF">2017-01-27T23:31:14Z</dcterms:modified>
</cp:coreProperties>
</file>