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23.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Lst>
  <p:notesMasterIdLst>
    <p:notesMasterId r:id="rId73"/>
  </p:notesMasterIdLst>
  <p:handoutMasterIdLst>
    <p:handoutMasterId r:id="rId74"/>
  </p:handoutMasterIdLst>
  <p:sldIdLst>
    <p:sldId id="499" r:id="rId3"/>
    <p:sldId id="625" r:id="rId4"/>
    <p:sldId id="626" r:id="rId5"/>
    <p:sldId id="627" r:id="rId6"/>
    <p:sldId id="628" r:id="rId7"/>
    <p:sldId id="629" r:id="rId8"/>
    <p:sldId id="630" r:id="rId9"/>
    <p:sldId id="539" r:id="rId10"/>
    <p:sldId id="540" r:id="rId11"/>
    <p:sldId id="501" r:id="rId12"/>
    <p:sldId id="502" r:id="rId13"/>
    <p:sldId id="551" r:id="rId14"/>
    <p:sldId id="552" r:id="rId15"/>
    <p:sldId id="541" r:id="rId16"/>
    <p:sldId id="503" r:id="rId17"/>
    <p:sldId id="504" r:id="rId18"/>
    <p:sldId id="507" r:id="rId19"/>
    <p:sldId id="508" r:id="rId20"/>
    <p:sldId id="607" r:id="rId21"/>
    <p:sldId id="608" r:id="rId22"/>
    <p:sldId id="609" r:id="rId23"/>
    <p:sldId id="610" r:id="rId24"/>
    <p:sldId id="611" r:id="rId25"/>
    <p:sldId id="612" r:id="rId26"/>
    <p:sldId id="613" r:id="rId27"/>
    <p:sldId id="614" r:id="rId28"/>
    <p:sldId id="615" r:id="rId29"/>
    <p:sldId id="616" r:id="rId30"/>
    <p:sldId id="617" r:id="rId31"/>
    <p:sldId id="618" r:id="rId32"/>
    <p:sldId id="619" r:id="rId33"/>
    <p:sldId id="620" r:id="rId34"/>
    <p:sldId id="621" r:id="rId35"/>
    <p:sldId id="622" r:id="rId36"/>
    <p:sldId id="623" r:id="rId37"/>
    <p:sldId id="624" r:id="rId38"/>
    <p:sldId id="599" r:id="rId39"/>
    <p:sldId id="498" r:id="rId40"/>
    <p:sldId id="536" r:id="rId41"/>
    <p:sldId id="506" r:id="rId42"/>
    <p:sldId id="537" r:id="rId43"/>
    <p:sldId id="500" r:id="rId44"/>
    <p:sldId id="538" r:id="rId45"/>
    <p:sldId id="543" r:id="rId46"/>
    <p:sldId id="544" r:id="rId47"/>
    <p:sldId id="545" r:id="rId48"/>
    <p:sldId id="546" r:id="rId49"/>
    <p:sldId id="547" r:id="rId50"/>
    <p:sldId id="548" r:id="rId51"/>
    <p:sldId id="549" r:id="rId52"/>
    <p:sldId id="550" r:id="rId53"/>
    <p:sldId id="631" r:id="rId54"/>
    <p:sldId id="632" r:id="rId55"/>
    <p:sldId id="633" r:id="rId56"/>
    <p:sldId id="634" r:id="rId57"/>
    <p:sldId id="635" r:id="rId58"/>
    <p:sldId id="636" r:id="rId59"/>
    <p:sldId id="637" r:id="rId60"/>
    <p:sldId id="638" r:id="rId61"/>
    <p:sldId id="639" r:id="rId62"/>
    <p:sldId id="563" r:id="rId63"/>
    <p:sldId id="564" r:id="rId64"/>
    <p:sldId id="565" r:id="rId65"/>
    <p:sldId id="566" r:id="rId66"/>
    <p:sldId id="567" r:id="rId67"/>
    <p:sldId id="568" r:id="rId68"/>
    <p:sldId id="569" r:id="rId69"/>
    <p:sldId id="570" r:id="rId70"/>
    <p:sldId id="571" r:id="rId71"/>
    <p:sldId id="572" r:id="rId72"/>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34556" autoAdjust="0"/>
    <p:restoredTop sz="78947" autoAdjust="0"/>
  </p:normalViewPr>
  <p:slideViewPr>
    <p:cSldViewPr snapToGrid="0">
      <p:cViewPr varScale="1">
        <p:scale>
          <a:sx n="148" d="100"/>
          <a:sy n="148" d="100"/>
        </p:scale>
        <p:origin x="1456" y="184"/>
      </p:cViewPr>
      <p:guideLst>
        <p:guide orient="horz" pos="2155"/>
        <p:guide pos="288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53" d="100"/>
          <a:sy n="153" d="100"/>
        </p:scale>
        <p:origin x="3296"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I_Student_Result.xlsx"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C:\Users\mjv617\SkyDrive\3MyTeach\454\1_454-2013-Winter\Capstone_PartII_Student_Resul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gadallon:Dropbox:Teaching:OPNS%20454%20Spring%202012:Capstone%20Case%20computations.xlsx" TargetMode="External"/></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oleObject" Target="Macintosh%20HD:Users:gadallon:Dropbox:Teaching:OPNS%20454%20Spring%202012:Capstone%20Case%20computation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Stage II: E (NPV)</a:t>
            </a:r>
          </a:p>
        </c:rich>
      </c:tx>
      <c:overlay val="0"/>
    </c:title>
    <c:autoTitleDeleted val="0"/>
    <c:plotArea>
      <c:layout/>
      <c:barChart>
        <c:barDir val="bar"/>
        <c:grouping val="clustered"/>
        <c:varyColors val="0"/>
        <c:ser>
          <c:idx val="0"/>
          <c:order val="0"/>
          <c:tx>
            <c:v>E (NPV)</c:v>
          </c:tx>
          <c:invertIfNegative val="0"/>
          <c:dLbls>
            <c:numFmt formatCode="#,##0.000" sourceLinked="0"/>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Performance'!$J$2:$J$16</c:f>
              <c:strCache>
                <c:ptCount val="15"/>
                <c:pt idx="0">
                  <c:v>11 (Aditya, Amanda, Hannah, Justin, Melissa)</c:v>
                </c:pt>
                <c:pt idx="1">
                  <c:v>22 (Dong Won, Harry, Jihoon)</c:v>
                </c:pt>
                <c:pt idx="2">
                  <c:v>27 (Dorian, Jose, Melina, Rafael, Ricardo)</c:v>
                </c:pt>
                <c:pt idx="3">
                  <c:v>25 (Betsy, Charlie, Guy, Michael, Rahul)</c:v>
                </c:pt>
                <c:pt idx="4">
                  <c:v>14(Aaron, Erik, Piero, Santiago)</c:v>
                </c:pt>
                <c:pt idx="5">
                  <c:v>13 (Dave, Florian, Kartik, Lars, Sid)</c:v>
                </c:pt>
                <c:pt idx="6">
                  <c:v>28 (KC, Jitendra, Tao)</c:v>
                </c:pt>
                <c:pt idx="7">
                  <c:v>24 (Christos, Hiro, Patrick, Shu)</c:v>
                </c:pt>
                <c:pt idx="8">
                  <c:v>16 (Katheron, Mauricio, Michelle, Rach)</c:v>
                </c:pt>
                <c:pt idx="9">
                  <c:v>23 (Koh, Laurie, Matt, Richard, Bob)</c:v>
                </c:pt>
                <c:pt idx="10">
                  <c:v>15 (Erich, Joao, Saurabh, Spencer, Susan)</c:v>
                </c:pt>
                <c:pt idx="11">
                  <c:v>17 (Adam, Adan, Harsh, Robert)</c:v>
                </c:pt>
                <c:pt idx="12">
                  <c:v>26 (Adam, Brett, Dan, Heath, Nikki)</c:v>
                </c:pt>
                <c:pt idx="13">
                  <c:v>12 (David, Elodie, Aaron, Hayes, Talon)</c:v>
                </c:pt>
                <c:pt idx="14">
                  <c:v>21 (Hendrik, Jackie, Joe, Nathan)</c:v>
                </c:pt>
              </c:strCache>
            </c:strRef>
          </c:cat>
          <c:val>
            <c:numRef>
              <c:f>'Student Performance'!$K$2:$K$16</c:f>
              <c:numCache>
                <c:formatCode>"$"#,##0</c:formatCode>
                <c:ptCount val="15"/>
                <c:pt idx="0">
                  <c:v>1.202E7</c:v>
                </c:pt>
                <c:pt idx="1">
                  <c:v>1.2074E7</c:v>
                </c:pt>
                <c:pt idx="2">
                  <c:v>1.25756E7</c:v>
                </c:pt>
                <c:pt idx="3">
                  <c:v>1.25794E7</c:v>
                </c:pt>
                <c:pt idx="4">
                  <c:v>1.262E7</c:v>
                </c:pt>
                <c:pt idx="5">
                  <c:v>1.26331E7</c:v>
                </c:pt>
                <c:pt idx="6">
                  <c:v>1.27234E7</c:v>
                </c:pt>
                <c:pt idx="7">
                  <c:v>1.28322E7</c:v>
                </c:pt>
                <c:pt idx="8">
                  <c:v>1.29163E7</c:v>
                </c:pt>
                <c:pt idx="9">
                  <c:v>1.30442E7</c:v>
                </c:pt>
                <c:pt idx="10">
                  <c:v>1.31579E7</c:v>
                </c:pt>
                <c:pt idx="11">
                  <c:v>1.31834E7</c:v>
                </c:pt>
                <c:pt idx="12">
                  <c:v>1.31847E7</c:v>
                </c:pt>
                <c:pt idx="13">
                  <c:v>1.32728E7</c:v>
                </c:pt>
                <c:pt idx="14">
                  <c:v>1.34151E7</c:v>
                </c:pt>
              </c:numCache>
            </c:numRef>
          </c:val>
        </c:ser>
        <c:dLbls>
          <c:showLegendKey val="0"/>
          <c:showVal val="0"/>
          <c:showCatName val="0"/>
          <c:showSerName val="0"/>
          <c:showPercent val="0"/>
          <c:showBubbleSize val="0"/>
        </c:dLbls>
        <c:gapWidth val="150"/>
        <c:axId val="336904560"/>
        <c:axId val="336908064"/>
      </c:barChart>
      <c:catAx>
        <c:axId val="336904560"/>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336908064"/>
        <c:crosses val="autoZero"/>
        <c:auto val="1"/>
        <c:lblAlgn val="ctr"/>
        <c:lblOffset val="100"/>
        <c:noMultiLvlLbl val="0"/>
      </c:catAx>
      <c:valAx>
        <c:axId val="336908064"/>
        <c:scaling>
          <c:orientation val="minMax"/>
          <c:max val="1.35E7"/>
          <c:min val="1.1E7"/>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336904560"/>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a:lstStyle/>
          <a:p>
            <a:pPr>
              <a:defRPr/>
            </a:pPr>
            <a:r>
              <a:rPr lang="en-US"/>
              <a:t>Final Results:</a:t>
            </a:r>
            <a:r>
              <a:rPr lang="en-US" baseline="0"/>
              <a:t> Total E(NPV)</a:t>
            </a:r>
            <a:endParaRPr lang="en-US"/>
          </a:p>
        </c:rich>
      </c:tx>
      <c:overlay val="0"/>
    </c:title>
    <c:autoTitleDeleted val="0"/>
    <c:plotArea>
      <c:layout/>
      <c:barChart>
        <c:barDir val="bar"/>
        <c:grouping val="clustered"/>
        <c:varyColors val="0"/>
        <c:ser>
          <c:idx val="0"/>
          <c:order val="0"/>
          <c:tx>
            <c:v>Total E(NPV)</c:v>
          </c:tx>
          <c:invertIfNegative val="0"/>
          <c:dLbls>
            <c:numFmt formatCode="#,##0.0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Performance'!$P$2:$P$16</c:f>
              <c:strCache>
                <c:ptCount val="15"/>
                <c:pt idx="0">
                  <c:v>11 (Aditya, Amanda, Hannah, Justin, Melissa)</c:v>
                </c:pt>
                <c:pt idx="1">
                  <c:v>22 (Dong Won, Harry, Jihoon)</c:v>
                </c:pt>
                <c:pt idx="2">
                  <c:v>13 (Dave, Florian, Kartik, Lars, Sid)</c:v>
                </c:pt>
                <c:pt idx="3">
                  <c:v>16 (Katheron, Mauricio, Michelle, Rach)</c:v>
                </c:pt>
                <c:pt idx="4">
                  <c:v>24 (Christos, Hiro, Patrick, Shu)</c:v>
                </c:pt>
                <c:pt idx="5">
                  <c:v>14(Aaron, Erik, Piero, Santiago)</c:v>
                </c:pt>
                <c:pt idx="6">
                  <c:v>28 (KC, Jitendra, Tao)</c:v>
                </c:pt>
                <c:pt idx="7">
                  <c:v>25 (Betsy, Charlie, Guy, Michael, Rahul)</c:v>
                </c:pt>
                <c:pt idx="8">
                  <c:v>27 (Dorian, Jose, Melina, Rafael, Ricardo)</c:v>
                </c:pt>
                <c:pt idx="9">
                  <c:v>23 (Koh, Laurie, Matt, Richard, Bob)</c:v>
                </c:pt>
                <c:pt idx="10">
                  <c:v>15 (Erich, Joao, Saurabh, Spencer, Susan)</c:v>
                </c:pt>
                <c:pt idx="11">
                  <c:v>26 (Adam, Brett, Dan, Heath, Nikki)</c:v>
                </c:pt>
                <c:pt idx="12">
                  <c:v>17 (Adam, Adan, Harsh, Robert)</c:v>
                </c:pt>
                <c:pt idx="13">
                  <c:v>12 (David, Elodie, Aaron, Hayes, Talon)</c:v>
                </c:pt>
                <c:pt idx="14">
                  <c:v>21 (Hendrik, Jackie, Joe, Nathan)</c:v>
                </c:pt>
              </c:strCache>
            </c:strRef>
          </c:cat>
          <c:val>
            <c:numRef>
              <c:f>'Student Performance'!$Q$2:$Q$16</c:f>
              <c:numCache>
                <c:formatCode>General</c:formatCode>
                <c:ptCount val="15"/>
                <c:pt idx="0">
                  <c:v>2.55688E7</c:v>
                </c:pt>
                <c:pt idx="1">
                  <c:v>2.58064E7</c:v>
                </c:pt>
                <c:pt idx="2">
                  <c:v>2.58891E7</c:v>
                </c:pt>
                <c:pt idx="3">
                  <c:v>2.63895E7</c:v>
                </c:pt>
                <c:pt idx="4">
                  <c:v>2.65306E7</c:v>
                </c:pt>
                <c:pt idx="5">
                  <c:v>2.65344E7</c:v>
                </c:pt>
                <c:pt idx="6">
                  <c:v>2.65878E7</c:v>
                </c:pt>
                <c:pt idx="7">
                  <c:v>2.6715E7</c:v>
                </c:pt>
                <c:pt idx="8">
                  <c:v>2.67208E7</c:v>
                </c:pt>
                <c:pt idx="9">
                  <c:v>2.70702E7</c:v>
                </c:pt>
                <c:pt idx="10">
                  <c:v>2.73047E7</c:v>
                </c:pt>
                <c:pt idx="11">
                  <c:v>2.73307E7</c:v>
                </c:pt>
                <c:pt idx="12">
                  <c:v>2.7333E7</c:v>
                </c:pt>
                <c:pt idx="13">
                  <c:v>2.73536E7</c:v>
                </c:pt>
                <c:pt idx="14">
                  <c:v>2.75703E7</c:v>
                </c:pt>
              </c:numCache>
            </c:numRef>
          </c:val>
        </c:ser>
        <c:dLbls>
          <c:showLegendKey val="0"/>
          <c:showVal val="0"/>
          <c:showCatName val="0"/>
          <c:showSerName val="0"/>
          <c:showPercent val="0"/>
          <c:showBubbleSize val="0"/>
        </c:dLbls>
        <c:gapWidth val="150"/>
        <c:axId val="355444464"/>
        <c:axId val="355397008"/>
      </c:barChart>
      <c:catAx>
        <c:axId val="355444464"/>
        <c:scaling>
          <c:orientation val="minMax"/>
        </c:scaling>
        <c:delete val="0"/>
        <c:axPos val="l"/>
        <c:numFmt formatCode="General" sourceLinked="1"/>
        <c:majorTickMark val="out"/>
        <c:minorTickMark val="none"/>
        <c:tickLblPos val="nextTo"/>
        <c:txPr>
          <a:bodyPr rot="0" vert="horz"/>
          <a:lstStyle/>
          <a:p>
            <a:pPr>
              <a:defRPr/>
            </a:pPr>
            <a:endParaRPr lang="en-US"/>
          </a:p>
        </c:txPr>
        <c:crossAx val="355397008"/>
        <c:crosses val="autoZero"/>
        <c:auto val="1"/>
        <c:lblAlgn val="ctr"/>
        <c:lblOffset val="100"/>
        <c:noMultiLvlLbl val="0"/>
      </c:catAx>
      <c:valAx>
        <c:axId val="355397008"/>
        <c:scaling>
          <c:orientation val="minMax"/>
          <c:max val="2.76E7"/>
          <c:min val="2.5E7"/>
        </c:scaling>
        <c:delete val="0"/>
        <c:axPos val="b"/>
        <c:majorGridlines/>
        <c:numFmt formatCode="#,##0.0" sourceLinked="0"/>
        <c:majorTickMark val="out"/>
        <c:minorTickMark val="none"/>
        <c:tickLblPos val="nextTo"/>
        <c:txPr>
          <a:bodyPr rot="0" vert="horz"/>
          <a:lstStyle/>
          <a:p>
            <a:pPr>
              <a:defRPr/>
            </a:pPr>
            <a:endParaRPr lang="en-US"/>
          </a:p>
        </c:txPr>
        <c:crossAx val="355444464"/>
        <c:crosses val="autoZero"/>
        <c:crossBetween val="between"/>
        <c:dispUnits>
          <c:builtInUnit val="millions"/>
          <c:dispUnitsLbl>
            <c:txPr>
              <a:bodyPr rot="0" vert="horz"/>
              <a:lstStyle/>
              <a:p>
                <a:pPr>
                  <a:defRPr/>
                </a:pPr>
                <a:endParaRPr lang="en-US"/>
              </a:p>
            </c:txPr>
          </c:dispUnitsLbl>
        </c:dispUnits>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overlay val="0"/>
    </c:title>
    <c:autoTitleDeleted val="0"/>
    <c:plotArea>
      <c:layout/>
      <c:barChart>
        <c:barDir val="bar"/>
        <c:grouping val="clustered"/>
        <c:varyColors val="0"/>
        <c:ser>
          <c:idx val="0"/>
          <c:order val="0"/>
          <c:tx>
            <c:v>E (NPV)</c:v>
          </c:tx>
          <c:invertIfNegative val="0"/>
          <c:dLbls>
            <c:numFmt formatCode="#,##0.000" sourceLinked="0"/>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337021440"/>
        <c:axId val="336927648"/>
      </c:barChart>
      <c:catAx>
        <c:axId val="337021440"/>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336927648"/>
        <c:crosses val="autoZero"/>
        <c:auto val="1"/>
        <c:lblAlgn val="ctr"/>
        <c:lblOffset val="100"/>
        <c:noMultiLvlLbl val="0"/>
      </c:catAx>
      <c:valAx>
        <c:axId val="336927648"/>
        <c:scaling>
          <c:orientation val="minMax"/>
          <c:max val="1.42E7"/>
          <c:min val="1.28E7"/>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337021440"/>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6"/>
    </mc:Choice>
    <mc:Fallback>
      <c:style val="16"/>
    </mc:Fallback>
  </mc:AlternateContent>
  <c:clrMapOvr bg1="lt1" tx1="dk1" bg2="lt2" tx2="dk2" accent1="accent1" accent2="accent2" accent3="accent3" accent4="accent4" accent5="accent5" accent6="accent6" hlink="hlink" folHlink="folHlink"/>
  <c:chart>
    <c:title>
      <c:tx>
        <c:rich>
          <a:bodyPr/>
          <a:lstStyle/>
          <a:p>
            <a:pPr>
              <a:defRPr/>
            </a:pPr>
            <a:r>
              <a:rPr lang="en-US"/>
              <a:t>Stage 2 PV </a:t>
            </a:r>
          </a:p>
        </c:rich>
      </c:tx>
      <c:overlay val="0"/>
    </c:title>
    <c:autoTitleDeleted val="0"/>
    <c:plotArea>
      <c:layout/>
      <c:barChart>
        <c:barDir val="bar"/>
        <c:grouping val="stacked"/>
        <c:varyColors val="0"/>
        <c:ser>
          <c:idx val="0"/>
          <c:order val="0"/>
          <c:tx>
            <c:strRef>
              <c:f>'Second stage'!$B$1</c:f>
              <c:strCache>
                <c:ptCount val="1"/>
                <c:pt idx="0">
                  <c:v>Stage 2 PV (without fixed costs)</c:v>
                </c:pt>
              </c:strCache>
            </c:strRef>
          </c:tx>
          <c:invertIfNegative val="0"/>
          <c:cat>
            <c:strRef>
              <c:f>'Second stage'!$A$2:$A$18</c:f>
              <c:strCache>
                <c:ptCount val="17"/>
                <c:pt idx="0">
                  <c:v>Hong</c:v>
                </c:pt>
                <c:pt idx="1">
                  <c:v>Wolfe</c:v>
                </c:pt>
                <c:pt idx="2">
                  <c:v>Tsai</c:v>
                </c:pt>
                <c:pt idx="3">
                  <c:v>Zakarian</c:v>
                </c:pt>
                <c:pt idx="4">
                  <c:v>Schmidt</c:v>
                </c:pt>
                <c:pt idx="5">
                  <c:v>Weinberger</c:v>
                </c:pt>
                <c:pt idx="6">
                  <c:v>Schelpfeffer</c:v>
                </c:pt>
                <c:pt idx="7">
                  <c:v>Iyer</c:v>
                </c:pt>
                <c:pt idx="8">
                  <c:v>Lu</c:v>
                </c:pt>
                <c:pt idx="9">
                  <c:v>Berkley</c:v>
                </c:pt>
                <c:pt idx="10">
                  <c:v>French</c:v>
                </c:pt>
                <c:pt idx="11">
                  <c:v>Faria</c:v>
                </c:pt>
                <c:pt idx="12">
                  <c:v>Chatterjee</c:v>
                </c:pt>
                <c:pt idx="13">
                  <c:v>Hlinka</c:v>
                </c:pt>
                <c:pt idx="14">
                  <c:v>Chen</c:v>
                </c:pt>
                <c:pt idx="15">
                  <c:v>Grossmann</c:v>
                </c:pt>
                <c:pt idx="16">
                  <c:v>Chenault</c:v>
                </c:pt>
              </c:strCache>
            </c:strRef>
          </c:cat>
          <c:val>
            <c:numRef>
              <c:f>'Second stage'!$B$2:$B$18</c:f>
              <c:numCache>
                <c:formatCode>_("$"* #,##0_);_("$"* \(#,##0\);_("$"* "-"??_);_(@_)</c:formatCode>
                <c:ptCount val="17"/>
                <c:pt idx="0">
                  <c:v>1.3215E7</c:v>
                </c:pt>
                <c:pt idx="1">
                  <c:v>1.3092E7</c:v>
                </c:pt>
                <c:pt idx="2">
                  <c:v>1.304E7</c:v>
                </c:pt>
                <c:pt idx="3">
                  <c:v>1.3036E7</c:v>
                </c:pt>
                <c:pt idx="4">
                  <c:v>1.2976E7</c:v>
                </c:pt>
                <c:pt idx="5">
                  <c:v>1.2962852492238E7</c:v>
                </c:pt>
                <c:pt idx="6">
                  <c:v>1.287583477588E7</c:v>
                </c:pt>
                <c:pt idx="7">
                  <c:v>1.2871E7</c:v>
                </c:pt>
                <c:pt idx="8">
                  <c:v>1.2788E7</c:v>
                </c:pt>
                <c:pt idx="9">
                  <c:v>1.2682E7</c:v>
                </c:pt>
                <c:pt idx="10">
                  <c:v>1.2566E7</c:v>
                </c:pt>
                <c:pt idx="11">
                  <c:v>1.2197E7</c:v>
                </c:pt>
                <c:pt idx="12">
                  <c:v>1.2194E7</c:v>
                </c:pt>
                <c:pt idx="13">
                  <c:v>1.1826E7</c:v>
                </c:pt>
                <c:pt idx="14">
                  <c:v>1.1466E7</c:v>
                </c:pt>
                <c:pt idx="15">
                  <c:v>1.1341E7</c:v>
                </c:pt>
                <c:pt idx="16">
                  <c:v>1.1244E7</c:v>
                </c:pt>
              </c:numCache>
            </c:numRef>
          </c:val>
        </c:ser>
        <c:dLbls>
          <c:showLegendKey val="0"/>
          <c:showVal val="0"/>
          <c:showCatName val="0"/>
          <c:showSerName val="0"/>
          <c:showPercent val="0"/>
          <c:showBubbleSize val="0"/>
        </c:dLbls>
        <c:gapWidth val="75"/>
        <c:overlap val="100"/>
        <c:axId val="355369296"/>
        <c:axId val="355348080"/>
      </c:barChart>
      <c:catAx>
        <c:axId val="355369296"/>
        <c:scaling>
          <c:orientation val="minMax"/>
        </c:scaling>
        <c:delete val="0"/>
        <c:axPos val="l"/>
        <c:numFmt formatCode="General" sourceLinked="0"/>
        <c:majorTickMark val="none"/>
        <c:minorTickMark val="none"/>
        <c:tickLblPos val="nextTo"/>
        <c:crossAx val="355348080"/>
        <c:crosses val="autoZero"/>
        <c:auto val="1"/>
        <c:lblAlgn val="ctr"/>
        <c:lblOffset val="100"/>
        <c:noMultiLvlLbl val="0"/>
      </c:catAx>
      <c:valAx>
        <c:axId val="355348080"/>
        <c:scaling>
          <c:orientation val="minMax"/>
        </c:scaling>
        <c:delete val="0"/>
        <c:axPos val="b"/>
        <c:majorGridlines/>
        <c:numFmt formatCode="_(&quot;$&quot;* #,##0_);_(&quot;$&quot;* \(#,##0\);_(&quot;$&quot;* &quot;-&quot;??_);_(@_)" sourceLinked="1"/>
        <c:majorTickMark val="none"/>
        <c:minorTickMark val="none"/>
        <c:tickLblPos val="nextTo"/>
        <c:crossAx val="355369296"/>
        <c:crosses val="autoZero"/>
        <c:crossBetween val="between"/>
      </c:valAx>
    </c:plotArea>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'Second stage'!$B$37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'Second stage'!$A$38:$A$54</c:f>
              <c:strCache>
                <c:ptCount val="17"/>
                <c:pt idx="0">
                  <c:v>Zakarian</c:v>
                </c:pt>
                <c:pt idx="1">
                  <c:v>Hong</c:v>
                </c:pt>
                <c:pt idx="2">
                  <c:v>Wolfe</c:v>
                </c:pt>
                <c:pt idx="3">
                  <c:v>Weinberger</c:v>
                </c:pt>
                <c:pt idx="4">
                  <c:v>Tsai</c:v>
                </c:pt>
                <c:pt idx="5">
                  <c:v>Schmidt</c:v>
                </c:pt>
                <c:pt idx="6">
                  <c:v>Schelpfeffer</c:v>
                </c:pt>
                <c:pt idx="7">
                  <c:v>Lu</c:v>
                </c:pt>
                <c:pt idx="8">
                  <c:v>French</c:v>
                </c:pt>
                <c:pt idx="9">
                  <c:v>Chatterjee</c:v>
                </c:pt>
                <c:pt idx="10">
                  <c:v>Iyer</c:v>
                </c:pt>
                <c:pt idx="11">
                  <c:v>Faria</c:v>
                </c:pt>
                <c:pt idx="12">
                  <c:v>Hlinka</c:v>
                </c:pt>
                <c:pt idx="13">
                  <c:v>Chen</c:v>
                </c:pt>
                <c:pt idx="14">
                  <c:v>Grossmann</c:v>
                </c:pt>
                <c:pt idx="15">
                  <c:v>Chenault</c:v>
                </c:pt>
                <c:pt idx="16">
                  <c:v>Berkley</c:v>
                </c:pt>
              </c:strCache>
            </c:strRef>
          </c:cat>
          <c:val>
            <c:numRef>
              <c:f>'Second stage'!$B$38:$B$54</c:f>
              <c:numCache>
                <c:formatCode>_("$"* #,##0_);_("$"* \(#,##0\);_("$"* "-"??_);_(@_)</c:formatCode>
                <c:ptCount val="17"/>
                <c:pt idx="0">
                  <c:v>2.714797E7</c:v>
                </c:pt>
                <c:pt idx="1">
                  <c:v>2.700218E7</c:v>
                </c:pt>
                <c:pt idx="2">
                  <c:v>2.68944656499978E7</c:v>
                </c:pt>
                <c:pt idx="3">
                  <c:v>2.68569483584515E7</c:v>
                </c:pt>
                <c:pt idx="4">
                  <c:v>2.6794099999564E7</c:v>
                </c:pt>
                <c:pt idx="5">
                  <c:v>2.65605E7</c:v>
                </c:pt>
                <c:pt idx="6">
                  <c:v>2.649031477588E7</c:v>
                </c:pt>
                <c:pt idx="7">
                  <c:v>2.641483E7</c:v>
                </c:pt>
                <c:pt idx="8">
                  <c:v>2.640828E7</c:v>
                </c:pt>
                <c:pt idx="9">
                  <c:v>2.587218E7</c:v>
                </c:pt>
                <c:pt idx="10">
                  <c:v>2.58277E7</c:v>
                </c:pt>
                <c:pt idx="11">
                  <c:v>2.569184E7</c:v>
                </c:pt>
                <c:pt idx="12">
                  <c:v>2.5530665E7</c:v>
                </c:pt>
                <c:pt idx="13">
                  <c:v>2.516687E7</c:v>
                </c:pt>
                <c:pt idx="14">
                  <c:v>2.504522E7</c:v>
                </c:pt>
                <c:pt idx="15">
                  <c:v>2.479868E7</c:v>
                </c:pt>
                <c:pt idx="16">
                  <c:v>2.107429E7</c:v>
                </c:pt>
              </c:numCache>
            </c:numRef>
          </c:val>
        </c:ser>
        <c:dLbls>
          <c:showLegendKey val="0"/>
          <c:showVal val="1"/>
          <c:showCatName val="0"/>
          <c:showSerName val="0"/>
          <c:showPercent val="0"/>
          <c:showBubbleSize val="0"/>
        </c:dLbls>
        <c:gapWidth val="75"/>
        <c:shape val="box"/>
        <c:axId val="355236496"/>
        <c:axId val="355239968"/>
        <c:axId val="0"/>
      </c:bar3DChart>
      <c:catAx>
        <c:axId val="355236496"/>
        <c:scaling>
          <c:orientation val="minMax"/>
        </c:scaling>
        <c:delete val="0"/>
        <c:axPos val="l"/>
        <c:numFmt formatCode="General" sourceLinked="0"/>
        <c:majorTickMark val="none"/>
        <c:minorTickMark val="none"/>
        <c:tickLblPos val="nextTo"/>
        <c:crossAx val="355239968"/>
        <c:crosses val="autoZero"/>
        <c:auto val="1"/>
        <c:lblAlgn val="ctr"/>
        <c:lblOffset val="100"/>
        <c:noMultiLvlLbl val="0"/>
      </c:catAx>
      <c:valAx>
        <c:axId val="355239968"/>
        <c:scaling>
          <c:orientation val="minMax"/>
        </c:scaling>
        <c:delete val="0"/>
        <c:axPos val="b"/>
        <c:numFmt formatCode="_(&quot;$&quot;* #,##0_);_(&quot;$&quot;* \(#,##0\);_(&quot;$&quot;* &quot;-&quot;??_);_(@_)" sourceLinked="1"/>
        <c:majorTickMark val="none"/>
        <c:minorTickMark val="none"/>
        <c:tickLblPos val="nextTo"/>
        <c:crossAx val="355236496"/>
        <c:crosses val="autoZero"/>
        <c:crossBetween val="between"/>
      </c:valAx>
    </c:plotArea>
    <c:legend>
      <c:legendPos val="b"/>
      <c:overlay val="0"/>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900"/>
            </a:lvl1pPr>
          </a:lstStyle>
          <a:p>
            <a:pPr>
              <a:defRPr/>
            </a:pPr>
            <a:r>
              <a:rPr lang="en-US" dirty="0" smtClean="0"/>
              <a:t>Operations Strategy</a:t>
            </a:r>
            <a:endParaRPr lang="en-US" dirty="0"/>
          </a:p>
        </p:txBody>
      </p:sp>
      <p:sp>
        <p:nvSpPr>
          <p:cNvPr id="28676" name="Rectangle 4"/>
          <p:cNvSpPr>
            <a:spLocks noGrp="1" noChangeArrowheads="1"/>
          </p:cNvSpPr>
          <p:nvPr>
            <p:ph type="ftr" sz="quarter" idx="2"/>
          </p:nvPr>
        </p:nvSpPr>
        <p:spPr bwMode="auto">
          <a:xfrm>
            <a:off x="2" y="8972074"/>
            <a:ext cx="5743112" cy="31971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900"/>
            </a:lvl1pPr>
          </a:lstStyle>
          <a:p>
            <a:pPr>
              <a:defRPr/>
            </a:pPr>
            <a:r>
              <a:rPr lang="en-US" dirty="0" smtClean="0"/>
              <a:t>© </a:t>
            </a:r>
            <a:r>
              <a:rPr lang="en-US" dirty="0"/>
              <a:t>Van Mieghem</a:t>
            </a:r>
          </a:p>
        </p:txBody>
      </p:sp>
    </p:spTree>
    <p:extLst>
      <p:ext uri="{BB962C8B-B14F-4D97-AF65-F5344CB8AC3E}">
        <p14:creationId xmlns:p14="http://schemas.microsoft.com/office/powerpoint/2010/main" val="1417674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algn="r" defTabSz="940390" eaLnBrk="0" hangingPunct="0">
              <a:defRPr sz="800"/>
            </a:lvl1pPr>
          </a:lstStyle>
          <a:p>
            <a:pPr>
              <a:defRPr/>
            </a:pPr>
            <a:fld id="{1F3C02A6-BD56-4C6B-96C6-37CC5F8E55F1}" type="datetime1">
              <a:rPr lang="en-US"/>
              <a:pPr>
                <a:defRPr/>
              </a:pPr>
              <a:t>3/4/17</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5" y="3895020"/>
            <a:ext cx="6508353" cy="5080126"/>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5"/>
            <a:ext cx="3038145"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972259" y="9050465"/>
            <a:ext cx="3038144"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algn="r" defTabSz="94039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6011702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a:t>The rankings</a:t>
            </a:r>
            <a:r>
              <a:rPr lang="en-US" baseline="0" dirty="0"/>
              <a:t> didn’t shift too much comparing to Stage 1. </a:t>
            </a:r>
          </a:p>
          <a:p>
            <a:pPr marL="0" indent="0">
              <a:buNone/>
            </a:pPr>
            <a:endParaRPr lang="en-US" baseline="0" dirty="0"/>
          </a:p>
          <a:p>
            <a:r>
              <a:rPr lang="en-US" dirty="0"/>
              <a:t>First discuss a little the nature of the chose</a:t>
            </a:r>
            <a:r>
              <a:rPr lang="en-US" baseline="0" dirty="0"/>
              <a:t>n network configurations—use </a:t>
            </a:r>
            <a:r>
              <a:rPr lang="en-US" baseline="0" dirty="0" err="1"/>
              <a:t>ForClass</a:t>
            </a:r>
            <a:r>
              <a:rPr lang="en-US" baseline="0" dirty="0"/>
              <a:t>:</a:t>
            </a:r>
          </a:p>
          <a:p>
            <a:pPr marL="218258" indent="-218258">
              <a:buAutoNum type="arabicPeriod"/>
            </a:pPr>
            <a:r>
              <a:rPr lang="en-US" baseline="0" dirty="0"/>
              <a:t>Component strategy: how many insourced; outsourced; dual-sourced &gt; ASK: why dual source?  (China component + assembly is good: sourcing is more expensive so needs a certain volume to make worthwhile.</a:t>
            </a:r>
          </a:p>
          <a:p>
            <a:pPr marL="218258" indent="-218258">
              <a:buAutoNum type="arabicPeriod"/>
            </a:pPr>
            <a:r>
              <a:rPr lang="en-US" baseline="0" dirty="0"/>
              <a:t>Assembly strategy: Every team invested in at least two plants: about 1/3 in two plants; 1/3 in three; and the rest in more.</a:t>
            </a:r>
          </a:p>
          <a:p>
            <a:pPr marL="654774" lvl="1" indent="-218258">
              <a:buAutoNum type="arabicPeriod"/>
            </a:pPr>
            <a:r>
              <a:rPr lang="en-US" baseline="0" dirty="0"/>
              <a:t>11 out of 15 teams invested in India.</a:t>
            </a:r>
            <a:endParaRPr lang="en-US" dirty="0"/>
          </a:p>
          <a:p>
            <a:endParaRPr lang="en-US" dirty="0"/>
          </a:p>
          <a:p>
            <a:endParaRPr lang="en-US" dirty="0"/>
          </a:p>
          <a:p>
            <a:r>
              <a:rPr lang="en-US" dirty="0"/>
              <a:t>Highest</a:t>
            </a:r>
            <a:r>
              <a:rPr lang="en-US" baseline="0" dirty="0"/>
              <a:t> E(NPV) for stage 2 over the years:</a:t>
            </a:r>
          </a:p>
          <a:p>
            <a:endParaRPr lang="en-US" baseline="0" dirty="0"/>
          </a:p>
          <a:p>
            <a:r>
              <a:rPr lang="en-US" baseline="0" dirty="0"/>
              <a:t>2016: $13.955 </a:t>
            </a:r>
            <a:r>
              <a:rPr lang="en-US" baseline="0"/>
              <a:t>and $13.911 (so best so far for both sections!)</a:t>
            </a:r>
            <a:endParaRPr lang="en-US" baseline="0" dirty="0"/>
          </a:p>
          <a:p>
            <a:r>
              <a:rPr lang="en-US" baseline="0" dirty="0"/>
              <a:t>2015: $13.6 and $13.9</a:t>
            </a:r>
          </a:p>
          <a:p>
            <a:r>
              <a:rPr lang="en-US" baseline="0" dirty="0"/>
              <a:t>2014: $13.915 (61) and $13.844 (62)</a:t>
            </a:r>
          </a:p>
          <a:p>
            <a:r>
              <a:rPr lang="en-US" baseline="0" dirty="0"/>
              <a:t>2013: $13.415M</a:t>
            </a:r>
          </a:p>
          <a:p>
            <a:r>
              <a:rPr lang="en-US" baseline="0" dirty="0"/>
              <a:t>2012: $13.215M</a:t>
            </a:r>
            <a:endParaRPr lang="en-US" dirty="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6135196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China is second best supplier</a:t>
            </a:r>
            <a:r>
              <a:rPr lang="en-US" baseline="0" dirty="0" smtClean="0"/>
              <a:t> to each market, it makes sense to consider centralizing everything in China.</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12</a:t>
            </a:fld>
            <a:endParaRPr lang="en-US"/>
          </a:p>
        </p:txBody>
      </p:sp>
    </p:spTree>
    <p:extLst>
      <p:ext uri="{BB962C8B-B14F-4D97-AF65-F5344CB8AC3E}">
        <p14:creationId xmlns:p14="http://schemas.microsoft.com/office/powerpoint/2010/main" val="199885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13</a:t>
            </a:fld>
            <a:endParaRPr lang="en-US"/>
          </a:p>
        </p:txBody>
      </p:sp>
    </p:spTree>
    <p:extLst>
      <p:ext uri="{BB962C8B-B14F-4D97-AF65-F5344CB8AC3E}">
        <p14:creationId xmlns:p14="http://schemas.microsoft.com/office/powerpoint/2010/main" val="805846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we found that chaining did well in stage</a:t>
            </a:r>
            <a:r>
              <a:rPr lang="en-US" baseline="0" dirty="0" smtClean="0"/>
              <a:t> 1, let’s try it here.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14</a:t>
            </a:fld>
            <a:endParaRPr lang="en-US"/>
          </a:p>
        </p:txBody>
      </p:sp>
    </p:spTree>
    <p:extLst>
      <p:ext uri="{BB962C8B-B14F-4D97-AF65-F5344CB8AC3E}">
        <p14:creationId xmlns:p14="http://schemas.microsoft.com/office/powerpoint/2010/main" val="1834835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sourcing dominates.</a:t>
            </a:r>
          </a:p>
          <a:p>
            <a:endParaRPr lang="en-US" dirty="0" smtClean="0"/>
          </a:p>
          <a:p>
            <a:r>
              <a:rPr lang="en-US" dirty="0" smtClean="0"/>
              <a:t>But</a:t>
            </a:r>
            <a:r>
              <a:rPr lang="en-US" baseline="0" dirty="0" smtClean="0"/>
              <a:t> next is the ultimate we found so far.</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15</a:t>
            </a:fld>
            <a:endParaRPr lang="en-US"/>
          </a:p>
        </p:txBody>
      </p:sp>
    </p:spTree>
    <p:extLst>
      <p:ext uri="{BB962C8B-B14F-4D97-AF65-F5344CB8AC3E}">
        <p14:creationId xmlns:p14="http://schemas.microsoft.com/office/powerpoint/2010/main" val="220607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Gad had:</a:t>
            </a:r>
          </a:p>
          <a:p>
            <a:r>
              <a:rPr lang="en-US" sz="1000" kern="1200" dirty="0" smtClean="0">
                <a:solidFill>
                  <a:schemeClr val="tx1"/>
                </a:solidFill>
                <a:latin typeface="Times New Roman" pitchFamily="18" charset="0"/>
                <a:ea typeface="+mn-ea"/>
                <a:cs typeface="+mn-cs"/>
              </a:rPr>
              <a:t>This is the solution I have for the second stage. Did it very long ago, so I am not confident anymore that it is the optimal. </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Plant-&gt;Markets	Part-&gt;Plant		KU	KB	KR	KI	KC	</a:t>
            </a:r>
            <a:r>
              <a:rPr lang="en-US" sz="1000" kern="1200" dirty="0" err="1" smtClean="0">
                <a:solidFill>
                  <a:schemeClr val="tx1"/>
                </a:solidFill>
                <a:latin typeface="Times New Roman" pitchFamily="18" charset="0"/>
                <a:ea typeface="+mn-ea"/>
                <a:cs typeface="+mn-cs"/>
              </a:rPr>
              <a:t>KPChina</a:t>
            </a: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KPSupply</a:t>
            </a:r>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	Chaining	Both Full		229	127	82	92	189	134	602	</a:t>
            </a:r>
          </a:p>
          <a:p>
            <a:r>
              <a:rPr lang="de-DE" sz="1000" kern="1200" dirty="0" smtClean="0">
                <a:solidFill>
                  <a:schemeClr val="tx1"/>
                </a:solidFill>
                <a:latin typeface="Times New Roman" pitchFamily="18" charset="0"/>
                <a:ea typeface="+mn-ea"/>
                <a:cs typeface="+mn-cs"/>
              </a:rPr>
              <a:t>										</a:t>
            </a:r>
          </a:p>
          <a:p>
            <a:endParaRPr lang="en-US" dirty="0" smtClean="0"/>
          </a:p>
          <a:p>
            <a:pPr rtl="0" fontAlgn="ctr"/>
            <a:r>
              <a:rPr lang="en-US" sz="1000" b="0" i="0" kern="1200" dirty="0" smtClean="0">
                <a:solidFill>
                  <a:schemeClr val="tx1"/>
                </a:solidFill>
                <a:effectLst/>
                <a:latin typeface="Times New Roman" pitchFamily="18" charset="0"/>
                <a:ea typeface="+mn-ea"/>
                <a:cs typeface="+mn-cs"/>
              </a:rPr>
              <a:t>And we can also implement our findings from the Mexico-China simulation and DUAL SOURCE = Make &amp; Buy</a:t>
            </a:r>
          </a:p>
          <a:p>
            <a:pPr lvl="1" rtl="0" fontAlgn="ctr"/>
            <a:r>
              <a:rPr lang="en-US" sz="1000" b="0" i="0" kern="1200" dirty="0" smtClean="0">
                <a:solidFill>
                  <a:schemeClr val="tx1"/>
                </a:solidFill>
                <a:effectLst/>
                <a:latin typeface="Times New Roman" pitchFamily="18" charset="0"/>
                <a:ea typeface="+mn-ea"/>
                <a:cs typeface="+mn-cs"/>
              </a:rPr>
              <a:t>What are other strategic benefits of Make &amp; Buy?</a:t>
            </a:r>
          </a:p>
          <a:p>
            <a:pPr lvl="2" rtl="0" fontAlgn="ctr"/>
            <a:r>
              <a:rPr lang="en-US" sz="1000" b="0" i="0" kern="1200" dirty="0" smtClean="0">
                <a:solidFill>
                  <a:schemeClr val="tx1"/>
                </a:solidFill>
                <a:effectLst/>
                <a:latin typeface="Times New Roman" pitchFamily="18" charset="0"/>
                <a:ea typeface="+mn-ea"/>
                <a:cs typeface="+mn-cs"/>
              </a:rPr>
              <a:t>Talk Sun, McDonalds: keep design competency, know how to SRM, have backup/</a:t>
            </a:r>
            <a:r>
              <a:rPr lang="en-US" sz="1000" b="0" i="0" kern="1200" dirty="0" err="1" smtClean="0">
                <a:solidFill>
                  <a:schemeClr val="tx1"/>
                </a:solidFill>
                <a:effectLst/>
                <a:latin typeface="Times New Roman" pitchFamily="18" charset="0"/>
                <a:ea typeface="+mn-ea"/>
                <a:cs typeface="+mn-cs"/>
              </a:rPr>
              <a:t>negotation</a:t>
            </a:r>
            <a:r>
              <a:rPr lang="en-US" sz="1000" b="0" i="0" kern="1200" dirty="0" smtClean="0">
                <a:solidFill>
                  <a:schemeClr val="tx1"/>
                </a:solidFill>
                <a:effectLst/>
                <a:latin typeface="Times New Roman" pitchFamily="18" charset="0"/>
                <a:ea typeface="+mn-ea"/>
                <a:cs typeface="+mn-cs"/>
              </a:rPr>
              <a:t>,</a:t>
            </a:r>
          </a:p>
          <a:p>
            <a:pPr lvl="2" rtl="0" fontAlgn="ctr"/>
            <a:r>
              <a:rPr lang="en-US" sz="1000" b="0" i="0" kern="1200" dirty="0" smtClean="0">
                <a:solidFill>
                  <a:schemeClr val="tx1"/>
                </a:solidFill>
                <a:effectLst/>
                <a:latin typeface="Times New Roman" pitchFamily="18" charset="0"/>
                <a:ea typeface="+mn-ea"/>
                <a:cs typeface="+mn-cs"/>
              </a:rPr>
              <a:t>We shall continue on this soon with </a:t>
            </a:r>
            <a:r>
              <a:rPr lang="en-US" sz="1000" b="0" i="0" kern="1200" dirty="0" err="1" smtClean="0">
                <a:solidFill>
                  <a:schemeClr val="tx1"/>
                </a:solidFill>
                <a:effectLst/>
                <a:latin typeface="Times New Roman" pitchFamily="18" charset="0"/>
                <a:ea typeface="+mn-ea"/>
                <a:cs typeface="+mn-cs"/>
              </a:rPr>
              <a:t>Witchita</a:t>
            </a:r>
            <a:endParaRPr lang="en-US" sz="1000" b="0" i="0" kern="1200" dirty="0" smtClean="0">
              <a:solidFill>
                <a:schemeClr val="tx1"/>
              </a:solidFill>
              <a:effectLst/>
              <a:latin typeface="Times New Roman" pitchFamily="18" charset="0"/>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16</a:t>
            </a:fld>
            <a:endParaRPr lang="en-US"/>
          </a:p>
        </p:txBody>
      </p:sp>
    </p:spTree>
    <p:extLst>
      <p:ext uri="{BB962C8B-B14F-4D97-AF65-F5344CB8AC3E}">
        <p14:creationId xmlns:p14="http://schemas.microsoft.com/office/powerpoint/2010/main" val="1684284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30397"/>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30397"/>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30397"/>
            <a:fld id="{439EC8D3-E38D-4783-B465-A547F7CB78A3}" type="slidenum">
              <a:rPr lang="en-US" smtClean="0">
                <a:solidFill>
                  <a:prstClr val="black"/>
                </a:solidFill>
              </a:rPr>
              <a:pPr defTabSz="930397"/>
              <a:t>19</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2013 March 5 (1.5hr day class):  </a:t>
            </a:r>
          </a:p>
          <a:p>
            <a:pPr lvl="0">
              <a:buFont typeface="Arial" pitchFamily="34" charset="0"/>
              <a:buChar char="•"/>
            </a:pPr>
            <a:r>
              <a:rPr lang="en-US" dirty="0" smtClean="0"/>
              <a:t>Finish</a:t>
            </a:r>
            <a:r>
              <a:rPr lang="en-US" baseline="0" dirty="0" smtClean="0"/>
              <a:t> </a:t>
            </a:r>
            <a:r>
              <a:rPr lang="en-US" baseline="0" dirty="0" err="1" smtClean="0"/>
              <a:t>GenPower</a:t>
            </a:r>
            <a:r>
              <a:rPr lang="en-US" baseline="0" dirty="0" smtClean="0"/>
              <a:t> + supplier economics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endParaRPr lang="en-US" dirty="0" smtClean="0"/>
          </a:p>
          <a:p>
            <a:pPr>
              <a:defRPr/>
            </a:pPr>
            <a:r>
              <a:rPr lang="en-US" dirty="0" smtClean="0"/>
              <a:t>Special lunch class afterwards: Negotiating</a:t>
            </a:r>
            <a:r>
              <a:rPr lang="en-US" baseline="0" dirty="0" smtClean="0"/>
              <a:t> a sourcing contract—</a:t>
            </a:r>
            <a:r>
              <a:rPr lang="en-US" baseline="0" dirty="0" err="1" smtClean="0"/>
              <a:t>Neuvotella</a:t>
            </a:r>
            <a:r>
              <a:rPr lang="en-US" baseline="0" smtClean="0"/>
              <a:t>-Trade.</a:t>
            </a: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853105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42364"/>
            <a:r>
              <a:rPr lang="en-US" dirty="0" smtClean="0">
                <a:solidFill>
                  <a:srgbClr val="000000"/>
                </a:solidFill>
              </a:rPr>
              <a:t>Operations Strategy/Sourcing &amp; Contracting</a:t>
            </a:r>
          </a:p>
        </p:txBody>
      </p:sp>
      <p:sp>
        <p:nvSpPr>
          <p:cNvPr id="63491" name="Rectangle 3"/>
          <p:cNvSpPr>
            <a:spLocks noGrp="1" noChangeArrowheads="1"/>
          </p:cNvSpPr>
          <p:nvPr>
            <p:ph type="dt" sz="quarter" idx="1"/>
          </p:nvPr>
        </p:nvSpPr>
        <p:spPr>
          <a:noFill/>
        </p:spPr>
        <p:txBody>
          <a:bodyPr/>
          <a:lstStyle/>
          <a:p>
            <a:pPr defTabSz="942364"/>
            <a:fld id="{435F5B2B-AEBF-489A-AC2C-8B4D26B1E7F1}" type="datetime1">
              <a:rPr lang="en-US" smtClean="0">
                <a:solidFill>
                  <a:srgbClr val="000000"/>
                </a:solidFill>
              </a:rPr>
              <a:pPr defTabSz="942364"/>
              <a:t>3/4/17</a:t>
            </a:fld>
            <a:endParaRPr lang="en-US" dirty="0" smtClean="0">
              <a:solidFill>
                <a:srgbClr val="000000"/>
              </a:solidFill>
            </a:endParaRPr>
          </a:p>
        </p:txBody>
      </p:sp>
      <p:sp>
        <p:nvSpPr>
          <p:cNvPr id="63492" name="Rectangle 6"/>
          <p:cNvSpPr>
            <a:spLocks noGrp="1" noChangeArrowheads="1"/>
          </p:cNvSpPr>
          <p:nvPr>
            <p:ph type="ftr" sz="quarter" idx="4"/>
          </p:nvPr>
        </p:nvSpPr>
        <p:spPr>
          <a:noFill/>
        </p:spPr>
        <p:txBody>
          <a:bodyPr/>
          <a:lstStyle/>
          <a:p>
            <a:pPr defTabSz="942364"/>
            <a:r>
              <a:rPr lang="en-US" dirty="0" smtClean="0">
                <a:solidFill>
                  <a:srgbClr val="000000"/>
                </a:solidFill>
              </a:rPr>
              <a:t>© Van Mieghem</a:t>
            </a:r>
          </a:p>
        </p:txBody>
      </p:sp>
      <p:sp>
        <p:nvSpPr>
          <p:cNvPr id="63493" name="Rectangle 7"/>
          <p:cNvSpPr>
            <a:spLocks noGrp="1" noChangeArrowheads="1"/>
          </p:cNvSpPr>
          <p:nvPr>
            <p:ph type="sldNum" sz="quarter" idx="5"/>
          </p:nvPr>
        </p:nvSpPr>
        <p:spPr>
          <a:noFill/>
        </p:spPr>
        <p:txBody>
          <a:bodyPr/>
          <a:lstStyle/>
          <a:p>
            <a:pPr defTabSz="942364"/>
            <a:fld id="{420B553F-D8E2-4073-A663-95243CAAF501}" type="slidenum">
              <a:rPr lang="en-US" smtClean="0">
                <a:solidFill>
                  <a:srgbClr val="000000"/>
                </a:solidFill>
              </a:rPr>
              <a:pPr defTabSz="942364"/>
              <a:t>24</a:t>
            </a:fld>
            <a:endParaRPr lang="en-US" dirty="0" smtClean="0">
              <a:solidFill>
                <a:srgbClr val="000000"/>
              </a:solidFill>
            </a:endParaRPr>
          </a:p>
        </p:txBody>
      </p:sp>
      <p:sp>
        <p:nvSpPr>
          <p:cNvPr id="63494" name="Rectangle 2"/>
          <p:cNvSpPr>
            <a:spLocks noGrp="1" noRot="1" noChangeAspect="1" noChangeArrowheads="1" noTextEdit="1"/>
          </p:cNvSpPr>
          <p:nvPr>
            <p:ph type="sldImg"/>
          </p:nvPr>
        </p:nvSpPr>
        <p:spPr>
          <a:xfrm>
            <a:off x="1262063" y="361950"/>
            <a:ext cx="4240212" cy="3179763"/>
          </a:xfrm>
          <a:ln/>
        </p:spPr>
      </p:sp>
      <p:sp>
        <p:nvSpPr>
          <p:cNvPr id="63495" name="Rectangle 3"/>
          <p:cNvSpPr>
            <a:spLocks noGrp="1" noChangeArrowheads="1"/>
          </p:cNvSpPr>
          <p:nvPr>
            <p:ph type="body" idx="1"/>
          </p:nvPr>
        </p:nvSpPr>
        <p:spPr>
          <a:noFill/>
          <a:ln/>
        </p:spPr>
        <p:txBody>
          <a:bodyPr/>
          <a:lstStyle/>
          <a:p>
            <a:pPr marL="189697" indent="-189697"/>
            <a:r>
              <a:rPr lang="en-US" dirty="0" smtClean="0"/>
              <a:t>To illustrate the importance of whether we can easily contract on detailed requirement, consider the impact of product design complexity.</a:t>
            </a:r>
          </a:p>
          <a:p>
            <a:pPr marL="189697" indent="-189697"/>
            <a:endParaRPr lang="en-US" dirty="0" smtClean="0"/>
          </a:p>
          <a:p>
            <a:pPr marL="189697" indent="-18969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47110" lvl="1" indent="-189697"/>
            <a:r>
              <a:rPr lang="en-US" i="1" dirty="0" smtClean="0"/>
              <a:t>Where do our cases fall?</a:t>
            </a:r>
          </a:p>
          <a:p>
            <a:pPr marL="647110" lvl="1" indent="-189697">
              <a:buFontTx/>
              <a:buAutoNum type="arabicPeriod"/>
            </a:pPr>
            <a:r>
              <a:rPr lang="en-US" dirty="0" smtClean="0"/>
              <a:t>Swatch, ACC (modular)</a:t>
            </a:r>
          </a:p>
          <a:p>
            <a:pPr marL="647110" lvl="1" indent="-189697">
              <a:buFontTx/>
              <a:buAutoNum type="arabicPeriod"/>
            </a:pPr>
            <a:r>
              <a:rPr lang="en-US" dirty="0" smtClean="0"/>
              <a:t>Harley (integral, to some extent b/c vibration, acoustics, look and feel are holistic)</a:t>
            </a:r>
          </a:p>
          <a:p>
            <a:pPr marL="647110" lvl="1" indent="-189697"/>
            <a:endParaRPr lang="en-US" dirty="0" smtClean="0"/>
          </a:p>
          <a:p>
            <a:pPr marL="189697" indent="-189697"/>
            <a:r>
              <a:rPr lang="en-US" dirty="0" smtClean="0"/>
              <a:t>Then, push the students a bit on Ford-Firestone before you show the quotes by saying the following: </a:t>
            </a:r>
          </a:p>
          <a:p>
            <a:pPr marL="647110" lvl="1" indent="-189697"/>
            <a:r>
              <a:rPr lang="en-US" i="1" dirty="0" smtClean="0"/>
              <a:t>How easy is it to outsource even a totally modular component like a tire</a:t>
            </a:r>
            <a:r>
              <a:rPr lang="en-US" dirty="0" smtClean="0"/>
              <a:t>? </a:t>
            </a:r>
          </a:p>
          <a:p>
            <a:pPr marL="647110" lvl="1" indent="-18969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89697" indent="-189697"/>
            <a:endParaRPr lang="en-US" dirty="0" smtClean="0"/>
          </a:p>
          <a:p>
            <a:pPr marL="189697" indent="-189697"/>
            <a:r>
              <a:rPr lang="en-US" dirty="0" smtClean="0"/>
              <a:t>Now show the quotes. The point is that the failure results from interactions between systems, and it is very difficult to write a contract to ensure that separate parties work to ensure cross-system coordination. </a:t>
            </a:r>
          </a:p>
          <a:p>
            <a:pPr marL="189697" indent="-189697"/>
            <a:endParaRPr lang="en-US" dirty="0" smtClean="0"/>
          </a:p>
          <a:p>
            <a:pPr marL="189697" indent="-189697"/>
            <a:r>
              <a:rPr lang="en-US" dirty="0" smtClean="0"/>
              <a:t>How to handle it? Now show the seat diagram</a:t>
            </a:r>
          </a:p>
        </p:txBody>
      </p:sp>
    </p:spTree>
    <p:extLst>
      <p:ext uri="{BB962C8B-B14F-4D97-AF65-F5344CB8AC3E}">
        <p14:creationId xmlns:p14="http://schemas.microsoft.com/office/powerpoint/2010/main" val="1171709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solidFill>
                  <a:srgbClr val="000000"/>
                </a:solidFill>
              </a:rPr>
              <a:pPr/>
              <a:t>26</a:t>
            </a:fld>
            <a:endParaRPr lang="en-US">
              <a:solidFill>
                <a:srgbClr val="000000"/>
              </a:solidFill>
            </a:endParaRPr>
          </a:p>
        </p:txBody>
      </p:sp>
    </p:spTree>
    <p:extLst>
      <p:ext uri="{BB962C8B-B14F-4D97-AF65-F5344CB8AC3E}">
        <p14:creationId xmlns:p14="http://schemas.microsoft.com/office/powerpoint/2010/main" val="1092344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29989"/>
            <a:r>
              <a:rPr lang="en-US" dirty="0" smtClean="0">
                <a:solidFill>
                  <a:srgbClr val="000000"/>
                </a:solidFill>
              </a:rPr>
              <a:t>OPNS454 Week 9: Improvement and Innovation</a:t>
            </a:r>
          </a:p>
        </p:txBody>
      </p:sp>
      <p:sp>
        <p:nvSpPr>
          <p:cNvPr id="43013" name="Date Placeholder 4"/>
          <p:cNvSpPr>
            <a:spLocks noGrp="1"/>
          </p:cNvSpPr>
          <p:nvPr>
            <p:ph type="dt" sz="quarter" idx="1"/>
          </p:nvPr>
        </p:nvSpPr>
        <p:spPr>
          <a:noFill/>
        </p:spPr>
        <p:txBody>
          <a:bodyPr/>
          <a:lstStyle/>
          <a:p>
            <a:pPr defTabSz="929989"/>
            <a:fld id="{C8721F41-BFCE-457E-A6C2-EB83EEE53692}" type="datetime1">
              <a:rPr lang="en-US" smtClean="0">
                <a:solidFill>
                  <a:srgbClr val="000000"/>
                </a:solidFill>
              </a:rPr>
              <a:pPr defTabSz="929989"/>
              <a:t>3/4/17</a:t>
            </a:fld>
            <a:endParaRPr lang="en-US" dirty="0" smtClean="0">
              <a:solidFill>
                <a:srgbClr val="000000"/>
              </a:solidFill>
            </a:endParaRPr>
          </a:p>
        </p:txBody>
      </p:sp>
      <p:sp>
        <p:nvSpPr>
          <p:cNvPr id="43014" name="Footer Placeholder 5"/>
          <p:cNvSpPr>
            <a:spLocks noGrp="1"/>
          </p:cNvSpPr>
          <p:nvPr>
            <p:ph type="ftr" sz="quarter" idx="4"/>
          </p:nvPr>
        </p:nvSpPr>
        <p:spPr>
          <a:noFill/>
        </p:spPr>
        <p:txBody>
          <a:bodyPr/>
          <a:lstStyle/>
          <a:p>
            <a:pPr defTabSz="929989"/>
            <a:r>
              <a:rPr lang="en-US" dirty="0" smtClean="0">
                <a:solidFill>
                  <a:srgbClr val="000000"/>
                </a:solidFill>
              </a:rPr>
              <a:t>OPNS454   © Van Mieghem</a:t>
            </a:r>
          </a:p>
        </p:txBody>
      </p:sp>
      <p:sp>
        <p:nvSpPr>
          <p:cNvPr id="43015" name="Slide Number Placeholder 6"/>
          <p:cNvSpPr>
            <a:spLocks noGrp="1"/>
          </p:cNvSpPr>
          <p:nvPr>
            <p:ph type="sldNum" sz="quarter" idx="5"/>
          </p:nvPr>
        </p:nvSpPr>
        <p:spPr>
          <a:noFill/>
        </p:spPr>
        <p:txBody>
          <a:bodyPr/>
          <a:lstStyle/>
          <a:p>
            <a:pPr defTabSz="929989"/>
            <a:fld id="{2387EC40-C263-4BBA-9C84-2D46E3C5B092}" type="slidenum">
              <a:rPr lang="en-US" smtClean="0">
                <a:solidFill>
                  <a:srgbClr val="000000"/>
                </a:solidFill>
              </a:rPr>
              <a:pPr defTabSz="929989"/>
              <a:t>28</a:t>
            </a:fld>
            <a:endParaRPr lang="en-US" dirty="0" smtClean="0">
              <a:solidFill>
                <a:srgbClr val="000000"/>
              </a:solidFill>
            </a:endParaRPr>
          </a:p>
        </p:txBody>
      </p:sp>
    </p:spTree>
    <p:extLst>
      <p:ext uri="{BB962C8B-B14F-4D97-AF65-F5344CB8AC3E}">
        <p14:creationId xmlns:p14="http://schemas.microsoft.com/office/powerpoint/2010/main" val="10681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solidFill>
                  <a:srgbClr val="000000"/>
                </a:solidFill>
              </a:rPr>
              <a:t>G. Allon/Operations/Supply Chain Mgt</a:t>
            </a:r>
          </a:p>
        </p:txBody>
      </p:sp>
      <p:sp>
        <p:nvSpPr>
          <p:cNvPr id="5" name="Rectangle 7"/>
          <p:cNvSpPr>
            <a:spLocks noGrp="1" noChangeArrowheads="1"/>
          </p:cNvSpPr>
          <p:nvPr>
            <p:ph type="sldNum" sz="quarter" idx="5"/>
          </p:nvPr>
        </p:nvSpPr>
        <p:spPr>
          <a:ln/>
        </p:spPr>
        <p:txBody>
          <a:bodyPr/>
          <a:lstStyle/>
          <a:p>
            <a:fld id="{82396170-A59A-4C25-B212-ABC0A5C5FA2E}" type="slidenum">
              <a:rPr lang="en-US">
                <a:solidFill>
                  <a:srgbClr val="000000"/>
                </a:solidFill>
              </a:rPr>
              <a:pPr/>
              <a:t>30</a:t>
            </a:fld>
            <a:endParaRPr lang="en-US">
              <a:solidFill>
                <a:srgbClr val="000000"/>
              </a:solidFill>
            </a:endParaRPr>
          </a:p>
        </p:txBody>
      </p:sp>
      <p:sp>
        <p:nvSpPr>
          <p:cNvPr id="997378" name="Rectangle 2"/>
          <p:cNvSpPr>
            <a:spLocks noGrp="1" noRot="1" noChangeAspect="1" noChangeArrowheads="1" noTextEdit="1"/>
          </p:cNvSpPr>
          <p:nvPr>
            <p:ph type="sldImg"/>
          </p:nvPr>
        </p:nvSpPr>
        <p:spPr>
          <a:xfrm>
            <a:off x="938213" y="98425"/>
            <a:ext cx="5441950" cy="4081463"/>
          </a:xfrm>
          <a:ln cap="flat"/>
        </p:spPr>
      </p:sp>
      <p:sp>
        <p:nvSpPr>
          <p:cNvPr id="997379" name="Rectangle 3"/>
          <p:cNvSpPr>
            <a:spLocks noGrp="1" noChangeArrowheads="1"/>
          </p:cNvSpPr>
          <p:nvPr>
            <p:ph type="body" idx="1"/>
          </p:nvPr>
        </p:nvSpPr>
        <p:spPr>
          <a:xfrm>
            <a:off x="574675" y="4335463"/>
            <a:ext cx="6162675" cy="4546600"/>
          </a:xfrm>
        </p:spPr>
        <p:txBody>
          <a:bodyPr/>
          <a:lstStyle/>
          <a:p>
            <a:r>
              <a:rPr lang="en-US" dirty="0"/>
              <a:t>Let the </a:t>
            </a:r>
            <a:r>
              <a:rPr lang="en-US" dirty="0" err="1"/>
              <a:t>european</a:t>
            </a:r>
            <a:r>
              <a:rPr lang="en-US" dirty="0"/>
              <a:t> distribution centers to do the customization.</a:t>
            </a:r>
          </a:p>
          <a:p>
            <a:r>
              <a:rPr lang="en-US" dirty="0"/>
              <a:t>What is the benefit of that – cut safety stocks by a third.</a:t>
            </a:r>
          </a:p>
          <a:p>
            <a:r>
              <a:rPr lang="en-US" dirty="0"/>
              <a:t>Postponement model – delaying the differentiation of their products.</a:t>
            </a:r>
          </a:p>
          <a:p>
            <a:r>
              <a:rPr lang="en-US" dirty="0"/>
              <a:t>What we have here – another way of thinking about </a:t>
            </a:r>
            <a:r>
              <a:rPr lang="en-US" dirty="0" err="1"/>
              <a:t>postponments</a:t>
            </a:r>
            <a:r>
              <a:rPr lang="en-US" dirty="0"/>
              <a:t> – to have component </a:t>
            </a:r>
            <a:r>
              <a:rPr lang="en-US" dirty="0" err="1"/>
              <a:t>comonality</a:t>
            </a:r>
            <a:r>
              <a:rPr lang="en-US" dirty="0"/>
              <a:t> – </a:t>
            </a:r>
          </a:p>
          <a:p>
            <a:r>
              <a:rPr lang="en-US" dirty="0"/>
              <a:t>If you want to think where this comes to play.</a:t>
            </a:r>
          </a:p>
          <a:p>
            <a:r>
              <a:rPr lang="en-US" dirty="0"/>
              <a:t>Dell – </a:t>
            </a:r>
            <a:r>
              <a:rPr lang="en-US" dirty="0" err="1"/>
              <a:t>chossing</a:t>
            </a:r>
            <a:r>
              <a:rPr lang="en-US" dirty="0"/>
              <a:t> among options…</a:t>
            </a:r>
          </a:p>
          <a:p>
            <a:r>
              <a:rPr lang="en-US" dirty="0"/>
              <a:t>Product that have 5 different components to choose from and have </a:t>
            </a:r>
          </a:p>
          <a:p>
            <a:r>
              <a:rPr lang="en-US" dirty="0"/>
              <a:t>How many end configuration 4^5 = 1024 end items.</a:t>
            </a:r>
          </a:p>
          <a:p>
            <a:r>
              <a:rPr lang="en-US" dirty="0"/>
              <a:t>If you are making a stock…</a:t>
            </a:r>
          </a:p>
          <a:p>
            <a:r>
              <a:rPr lang="en-US" dirty="0"/>
              <a:t>How many end items do you need to forecast -&gt; limit variety</a:t>
            </a:r>
          </a:p>
          <a:p>
            <a:r>
              <a:rPr lang="en-US" dirty="0"/>
              <a:t>If you are dell – what do you need to forecast – </a:t>
            </a:r>
          </a:p>
          <a:p>
            <a:r>
              <a:rPr lang="en-US" dirty="0"/>
              <a:t>Demand for processor1, …</a:t>
            </a:r>
          </a:p>
          <a:p>
            <a:r>
              <a:rPr lang="en-US" dirty="0"/>
              <a:t>For each component all options – therefore only for 20..</a:t>
            </a:r>
          </a:p>
          <a:p>
            <a:r>
              <a:rPr lang="en-US" dirty="0"/>
              <a:t>Leverage it quite  a bit by delaying diff</a:t>
            </a:r>
          </a:p>
          <a:p>
            <a:endParaRPr lang="en-US" dirty="0"/>
          </a:p>
          <a:p>
            <a:r>
              <a:rPr lang="en-US" dirty="0"/>
              <a:t>Other examples – </a:t>
            </a:r>
          </a:p>
          <a:p>
            <a:r>
              <a:rPr lang="en-US" dirty="0"/>
              <a:t>Paint – go to </a:t>
            </a:r>
            <a:r>
              <a:rPr lang="en-US" dirty="0" err="1"/>
              <a:t>homedepot</a:t>
            </a:r>
            <a:r>
              <a:rPr lang="en-US" dirty="0"/>
              <a:t>.</a:t>
            </a:r>
          </a:p>
          <a:p>
            <a:r>
              <a:rPr lang="en-US" dirty="0"/>
              <a:t>Have a base paint and a set of dyes</a:t>
            </a:r>
          </a:p>
          <a:p>
            <a:endParaRPr lang="en-US" dirty="0"/>
          </a:p>
          <a:p>
            <a:r>
              <a:rPr lang="en-US" dirty="0"/>
              <a:t>What’s the down side of doing this postponement-</a:t>
            </a:r>
          </a:p>
          <a:p>
            <a:r>
              <a:rPr lang="en-US" dirty="0"/>
              <a:t>in the </a:t>
            </a:r>
            <a:r>
              <a:rPr lang="en-US" dirty="0" err="1"/>
              <a:t>hp</a:t>
            </a:r>
            <a:r>
              <a:rPr lang="en-US" dirty="0"/>
              <a:t> example – the </a:t>
            </a:r>
            <a:r>
              <a:rPr lang="en-US" dirty="0" err="1"/>
              <a:t>dist</a:t>
            </a:r>
            <a:r>
              <a:rPr lang="en-US" dirty="0"/>
              <a:t> centers are doing light manufacturing.</a:t>
            </a:r>
          </a:p>
          <a:p>
            <a:r>
              <a:rPr lang="en-US" dirty="0"/>
              <a:t>In the paint example – there will be 5000 of blue- and this probably not the most cost efficient way.</a:t>
            </a:r>
          </a:p>
          <a:p>
            <a:r>
              <a:rPr lang="en-US" dirty="0"/>
              <a:t>Timback2 – can custom mess’ bag but not computer bags (make it </a:t>
            </a:r>
            <a:r>
              <a:rPr lang="en-US" dirty="0" err="1"/>
              <a:t>abraod</a:t>
            </a:r>
            <a:r>
              <a:rPr lang="en-US" dirty="0"/>
              <a:t> because of labor costs).</a:t>
            </a:r>
          </a:p>
          <a:p>
            <a:endParaRPr lang="en-US" dirty="0"/>
          </a:p>
          <a:p>
            <a:endParaRPr lang="en-US" dirty="0"/>
          </a:p>
        </p:txBody>
      </p:sp>
    </p:spTree>
    <p:extLst>
      <p:ext uri="{BB962C8B-B14F-4D97-AF65-F5344CB8AC3E}">
        <p14:creationId xmlns:p14="http://schemas.microsoft.com/office/powerpoint/2010/main" val="1762616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936687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solidFill>
                  <a:srgbClr val="000000"/>
                </a:solidFill>
              </a:rPr>
              <a:t>Operations Strategy/Sourcing &amp; Contracting</a:t>
            </a:r>
            <a:endParaRPr lang="en-US">
              <a:solidFill>
                <a:srgbClr val="000000"/>
              </a:solidFill>
            </a:endParaRPr>
          </a:p>
        </p:txBody>
      </p:sp>
      <p:sp>
        <p:nvSpPr>
          <p:cNvPr id="5" name="Date Placeholder 4"/>
          <p:cNvSpPr>
            <a:spLocks noGrp="1"/>
          </p:cNvSpPr>
          <p:nvPr>
            <p:ph type="dt" idx="11"/>
          </p:nvPr>
        </p:nvSpPr>
        <p:spPr/>
        <p:txBody>
          <a:bodyPr/>
          <a:lstStyle/>
          <a:p>
            <a:pPr>
              <a:defRPr/>
            </a:pPr>
            <a:fld id="{1A52AE3F-3070-4FDD-863B-E48987BE482B}" type="datetime1">
              <a:rPr lang="en-US" smtClean="0">
                <a:solidFill>
                  <a:srgbClr val="000000"/>
                </a:solidFill>
              </a:rPr>
              <a:pPr>
                <a:defRPr/>
              </a:pPr>
              <a:t>3/4/17</a:t>
            </a:fld>
            <a:endParaRPr lang="en-US">
              <a:solidFill>
                <a:srgbClr val="000000"/>
              </a:solidFill>
            </a:endParaRPr>
          </a:p>
        </p:txBody>
      </p:sp>
      <p:sp>
        <p:nvSpPr>
          <p:cNvPr id="6" name="Footer Placeholder 5"/>
          <p:cNvSpPr>
            <a:spLocks noGrp="1"/>
          </p:cNvSpPr>
          <p:nvPr>
            <p:ph type="ftr" sz="quarter" idx="12"/>
          </p:nvPr>
        </p:nvSpPr>
        <p:spPr/>
        <p:txBody>
          <a:bodyPr/>
          <a:lstStyle/>
          <a:p>
            <a:pPr>
              <a:defRPr/>
            </a:pPr>
            <a:r>
              <a:rPr lang="en-US" smtClean="0">
                <a:solidFill>
                  <a:srgbClr val="000000"/>
                </a:solidFill>
              </a:rPr>
              <a:t>© Van Mieghem</a:t>
            </a:r>
            <a:endParaRPr lang="en-US">
              <a:solidFill>
                <a:srgbClr val="000000"/>
              </a:solidFill>
            </a:endParaRP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solidFill>
                  <a:srgbClr val="000000"/>
                </a:solidFill>
              </a:rPr>
              <a:pPr>
                <a:defRPr/>
              </a:pPr>
              <a:t>32</a:t>
            </a:fld>
            <a:endParaRPr lang="en-US">
              <a:solidFill>
                <a:srgbClr val="000000"/>
              </a:solidFill>
            </a:endParaRPr>
          </a:p>
        </p:txBody>
      </p:sp>
    </p:spTree>
    <p:extLst>
      <p:ext uri="{BB962C8B-B14F-4D97-AF65-F5344CB8AC3E}">
        <p14:creationId xmlns:p14="http://schemas.microsoft.com/office/powerpoint/2010/main" val="117471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solidFill>
                  <a:srgbClr val="000000"/>
                </a:solidFill>
              </a:rPr>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solidFill>
                  <a:srgbClr val="000000"/>
                </a:solidFill>
              </a:rPr>
              <a:pPr defTabSz="986994"/>
              <a:t>3/4/17</a:t>
            </a:fld>
            <a:endParaRPr lang="en-US" dirty="0" smtClean="0">
              <a:solidFill>
                <a:srgbClr val="000000"/>
              </a:solidFill>
            </a:endParaRPr>
          </a:p>
        </p:txBody>
      </p:sp>
      <p:sp>
        <p:nvSpPr>
          <p:cNvPr id="55300" name="Rectangle 6"/>
          <p:cNvSpPr>
            <a:spLocks noGrp="1" noChangeArrowheads="1"/>
          </p:cNvSpPr>
          <p:nvPr>
            <p:ph type="ftr" sz="quarter" idx="4"/>
          </p:nvPr>
        </p:nvSpPr>
        <p:spPr>
          <a:noFill/>
        </p:spPr>
        <p:txBody>
          <a:bodyPr/>
          <a:lstStyle/>
          <a:p>
            <a:pPr defTabSz="986994"/>
            <a:r>
              <a:rPr lang="en-US" dirty="0" smtClean="0">
                <a:solidFill>
                  <a:srgbClr val="000000"/>
                </a:solidFill>
              </a:rPr>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solidFill>
                  <a:srgbClr val="000000"/>
                </a:solidFill>
              </a:rPr>
              <a:pPr defTabSz="986994"/>
              <a:t>35</a:t>
            </a:fld>
            <a:endParaRPr lang="en-US" dirty="0" smtClean="0">
              <a:solidFill>
                <a:srgbClr val="000000"/>
              </a:solidFill>
            </a:endParaRPr>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dirty="0">
                <a:solidFill>
                  <a:srgbClr val="000000"/>
                </a:solidFill>
              </a:rPr>
              <a:t> Leveraged mfg </a:t>
            </a:r>
            <a:r>
              <a:rPr lang="en-US" sz="1000" dirty="0" err="1">
                <a:solidFill>
                  <a:srgbClr val="000000"/>
                </a:solidFill>
              </a:rPr>
              <a:t>strat</a:t>
            </a:r>
            <a:r>
              <a:rPr lang="en-US" sz="1000" dirty="0">
                <a:solidFill>
                  <a:srgbClr val="000000"/>
                </a:solidFill>
              </a:rPr>
              <a:t> = outsource bulk of mfg = leverage supply base.</a:t>
            </a:r>
          </a:p>
          <a:p>
            <a:pPr marL="660133" lvl="1" indent="-198681" eaLnBrk="0" hangingPunct="0">
              <a:lnSpc>
                <a:spcPct val="90000"/>
              </a:lnSpc>
              <a:spcBef>
                <a:spcPct val="30000"/>
              </a:spcBef>
              <a:buFontTx/>
              <a:buChar char="•"/>
              <a:defRPr/>
            </a:pPr>
            <a:r>
              <a:rPr lang="en-US" sz="1000" dirty="0">
                <a:solidFill>
                  <a:srgbClr val="000000"/>
                </a:solidFill>
              </a:rPr>
              <a:t> Three levels:</a:t>
            </a:r>
          </a:p>
          <a:p>
            <a:pPr marL="1139209" lvl="2" indent="-198681" eaLnBrk="0" hangingPunct="0">
              <a:lnSpc>
                <a:spcPct val="90000"/>
              </a:lnSpc>
              <a:spcBef>
                <a:spcPct val="30000"/>
              </a:spcBef>
              <a:buFontTx/>
              <a:buAutoNum type="arabicPeriod"/>
              <a:defRPr/>
            </a:pPr>
            <a:r>
              <a:rPr lang="en-US" sz="1000" dirty="0">
                <a:solidFill>
                  <a:srgbClr val="000000"/>
                </a:solidFill>
              </a:rPr>
              <a:t>Complete outsourcing</a:t>
            </a:r>
          </a:p>
          <a:p>
            <a:pPr marL="1139209" lvl="2" indent="-198681" eaLnBrk="0" hangingPunct="0">
              <a:lnSpc>
                <a:spcPct val="90000"/>
              </a:lnSpc>
              <a:spcBef>
                <a:spcPct val="30000"/>
              </a:spcBef>
              <a:buFontTx/>
              <a:buAutoNum type="arabicPeriod"/>
              <a:defRPr/>
            </a:pPr>
            <a:r>
              <a:rPr lang="en-US" sz="1000" dirty="0">
                <a:solidFill>
                  <a:srgbClr val="000000"/>
                </a:solidFill>
              </a:rPr>
              <a:t>Buy components, do assembly</a:t>
            </a:r>
          </a:p>
          <a:p>
            <a:pPr marL="1139209" lvl="2" indent="-198681" eaLnBrk="0" hangingPunct="0">
              <a:lnSpc>
                <a:spcPct val="90000"/>
              </a:lnSpc>
              <a:spcBef>
                <a:spcPct val="30000"/>
              </a:spcBef>
              <a:buFontTx/>
              <a:buAutoNum type="arabicPeriod"/>
              <a:defRPr/>
            </a:pPr>
            <a:r>
              <a:rPr lang="en-US" sz="1000" dirty="0">
                <a:solidFill>
                  <a:srgbClr val="000000"/>
                </a:solidFill>
              </a:rPr>
              <a:t>B&amp;M components, do assembly</a:t>
            </a:r>
          </a:p>
          <a:p>
            <a:pPr marL="198681" indent="-198681" eaLnBrk="0" hangingPunct="0">
              <a:lnSpc>
                <a:spcPct val="90000"/>
              </a:lnSpc>
              <a:spcBef>
                <a:spcPct val="30000"/>
              </a:spcBef>
              <a:buFontTx/>
              <a:buChar char="•"/>
              <a:defRPr/>
            </a:pPr>
            <a:r>
              <a:rPr lang="en-US" sz="1000" dirty="0">
                <a:solidFill>
                  <a:srgbClr val="000000"/>
                </a:solidFill>
              </a:rPr>
              <a:t>Advantage of strategic outsourcing main benefit: “liberates the balance sheet”.</a:t>
            </a:r>
          </a:p>
          <a:p>
            <a:pPr marL="677757" lvl="1" indent="-198681" eaLnBrk="0" hangingPunct="0">
              <a:lnSpc>
                <a:spcPct val="90000"/>
              </a:lnSpc>
              <a:spcBef>
                <a:spcPct val="30000"/>
              </a:spcBef>
              <a:buFontTx/>
              <a:buChar char="•"/>
              <a:defRPr/>
            </a:pPr>
            <a:r>
              <a:rPr lang="en-US" sz="1000" dirty="0">
                <a:solidFill>
                  <a:srgbClr val="000000"/>
                </a:solidFill>
              </a:rPr>
              <a:t>In which industries is the move to strategic outsourcing most prevalent?</a:t>
            </a:r>
          </a:p>
          <a:p>
            <a:pPr marL="677757" lvl="1" indent="-198681" eaLnBrk="0" hangingPunct="0">
              <a:lnSpc>
                <a:spcPct val="90000"/>
              </a:lnSpc>
              <a:spcBef>
                <a:spcPct val="30000"/>
              </a:spcBef>
              <a:buFontTx/>
              <a:buChar char="-"/>
              <a:defRPr/>
            </a:pPr>
            <a:r>
              <a:rPr lang="en-US" sz="1000" dirty="0">
                <a:solidFill>
                  <a:srgbClr val="000000"/>
                </a:solidFill>
              </a:rPr>
              <a:t>Risky, fast-moving industries.  Prime examples: Nokia, Apple and Cisco, Sun. Their focus is on design, distribution, and understanding customer needs. Technology obsolesces overnight. If structured correctly,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dirty="0">
                <a:solidFill>
                  <a:srgbClr val="000000"/>
                </a:solidFill>
              </a:rPr>
              <a:t>Drawbacks: good to bring out:</a:t>
            </a:r>
          </a:p>
          <a:p>
            <a:pPr marL="677757" lvl="1" indent="-198681" eaLnBrk="0" hangingPunct="0">
              <a:lnSpc>
                <a:spcPct val="90000"/>
              </a:lnSpc>
              <a:spcBef>
                <a:spcPct val="30000"/>
              </a:spcBef>
              <a:buFontTx/>
              <a:buAutoNum type="arabicPeriod"/>
              <a:defRPr/>
            </a:pPr>
            <a:r>
              <a:rPr lang="en-US" sz="1000" dirty="0">
                <a:solidFill>
                  <a:srgbClr val="000000"/>
                </a:solidFill>
              </a:rPr>
              <a:t>Hold-up problem (explain)</a:t>
            </a:r>
          </a:p>
          <a:p>
            <a:pPr marL="677757" lvl="1" indent="-198681" eaLnBrk="0" hangingPunct="0">
              <a:lnSpc>
                <a:spcPct val="90000"/>
              </a:lnSpc>
              <a:spcBef>
                <a:spcPct val="30000"/>
              </a:spcBef>
              <a:buFontTx/>
              <a:buAutoNum type="arabicPeriod"/>
              <a:defRPr/>
            </a:pPr>
            <a:r>
              <a:rPr lang="en-US" sz="1000" dirty="0">
                <a:solidFill>
                  <a:srgbClr val="000000"/>
                </a:solidFill>
              </a:rPr>
              <a:t>Double marginalization</a:t>
            </a:r>
          </a:p>
          <a:p>
            <a:pPr marL="677757" lvl="1" indent="-198681" eaLnBrk="0" hangingPunct="0">
              <a:lnSpc>
                <a:spcPct val="90000"/>
              </a:lnSpc>
              <a:spcBef>
                <a:spcPct val="30000"/>
              </a:spcBef>
              <a:buFontTx/>
              <a:buAutoNum type="arabicPeriod"/>
              <a:defRPr/>
            </a:pPr>
            <a:r>
              <a:rPr lang="en-US" sz="1000" dirty="0">
                <a:solidFill>
                  <a:srgbClr val="000000"/>
                </a:solidFill>
              </a:rPr>
              <a:t>Transaction/interaction/complexity costs</a:t>
            </a:r>
          </a:p>
          <a:p>
            <a:pPr marL="677757" lvl="1" indent="-198681" eaLnBrk="0" hangingPunct="0">
              <a:lnSpc>
                <a:spcPct val="90000"/>
              </a:lnSpc>
              <a:spcBef>
                <a:spcPct val="30000"/>
              </a:spcBef>
              <a:buFontTx/>
              <a:buAutoNum type="arabicPeriod"/>
              <a:defRPr/>
            </a:pPr>
            <a:r>
              <a:rPr lang="en-US" sz="1000" dirty="0">
                <a:solidFill>
                  <a:srgbClr val="000000"/>
                </a:solidFill>
              </a:rPr>
              <a:t>Information asymmetries</a:t>
            </a:r>
          </a:p>
          <a:p>
            <a:pPr marL="677757" lvl="1" indent="-198681" eaLnBrk="0" hangingPunct="0">
              <a:lnSpc>
                <a:spcPct val="90000"/>
              </a:lnSpc>
              <a:spcBef>
                <a:spcPct val="30000"/>
              </a:spcBef>
              <a:defRPr/>
            </a:pPr>
            <a:r>
              <a:rPr lang="en-US" sz="1000" dirty="0">
                <a:solidFill>
                  <a:srgbClr val="000000"/>
                </a:solidFill>
              </a:rPr>
              <a:t>(Recall that contracts aimed to “internalize externalities and homogenize asymmetries”)</a:t>
            </a:r>
          </a:p>
          <a:p>
            <a:pPr marL="198681" indent="-198681" eaLnBrk="0" hangingPunct="0">
              <a:lnSpc>
                <a:spcPct val="90000"/>
              </a:lnSpc>
              <a:spcBef>
                <a:spcPct val="30000"/>
              </a:spcBef>
              <a:defRPr/>
            </a:pPr>
            <a:endParaRPr lang="en-US" sz="1000" dirty="0">
              <a:solidFill>
                <a:srgbClr val="000000"/>
              </a:solidFill>
            </a:endParaRPr>
          </a:p>
          <a:p>
            <a:pPr marL="198681" indent="-198681" eaLnBrk="0" hangingPunct="0">
              <a:lnSpc>
                <a:spcPct val="90000"/>
              </a:lnSpc>
              <a:spcBef>
                <a:spcPct val="30000"/>
              </a:spcBef>
              <a:defRPr/>
            </a:pPr>
            <a:r>
              <a:rPr lang="en-US" sz="1000" dirty="0">
                <a:solidFill>
                  <a:srgbClr val="000000"/>
                </a:solidFill>
              </a:rPr>
              <a:t>To do it well, companies need to upgrade:</a:t>
            </a:r>
          </a:p>
          <a:p>
            <a:pPr marL="198681" indent="-198681" eaLnBrk="0" hangingPunct="0">
              <a:lnSpc>
                <a:spcPct val="90000"/>
              </a:lnSpc>
              <a:spcBef>
                <a:spcPct val="30000"/>
              </a:spcBef>
              <a:buFontTx/>
              <a:buChar char="-"/>
              <a:defRPr/>
            </a:pPr>
            <a:r>
              <a:rPr lang="en-US" sz="1000" dirty="0">
                <a:solidFill>
                  <a:srgbClr val="000000"/>
                </a:solidFill>
              </a:rPr>
              <a:t>Procurement and project mgt skills</a:t>
            </a:r>
          </a:p>
          <a:p>
            <a:pPr marL="198681" indent="-198681" eaLnBrk="0" hangingPunct="0">
              <a:lnSpc>
                <a:spcPct val="90000"/>
              </a:lnSpc>
              <a:spcBef>
                <a:spcPct val="30000"/>
              </a:spcBef>
              <a:buFontTx/>
              <a:buChar char="-"/>
              <a:defRPr/>
            </a:pPr>
            <a:r>
              <a:rPr lang="en-US" sz="1000" dirty="0">
                <a:solidFill>
                  <a:srgbClr val="000000"/>
                </a:solidFill>
              </a:rPr>
              <a:t>Risk management capabilities.</a:t>
            </a:r>
          </a:p>
          <a:p>
            <a:pPr marL="198681" indent="-198681" eaLnBrk="0" hangingPunct="0">
              <a:lnSpc>
                <a:spcPct val="90000"/>
              </a:lnSpc>
              <a:spcBef>
                <a:spcPct val="30000"/>
              </a:spcBef>
              <a:buFontTx/>
              <a:buChar char="-"/>
              <a:defRPr/>
            </a:pPr>
            <a:endParaRPr lang="en-US" sz="1000" dirty="0">
              <a:solidFill>
                <a:srgbClr val="000000"/>
              </a:solidFill>
            </a:endParaRPr>
          </a:p>
          <a:p>
            <a:pPr marL="198681" indent="-198681" eaLnBrk="0" hangingPunct="0">
              <a:lnSpc>
                <a:spcPct val="90000"/>
              </a:lnSpc>
              <a:spcBef>
                <a:spcPct val="30000"/>
              </a:spcBef>
              <a:buFontTx/>
              <a:buChar char="•"/>
              <a:defRPr/>
            </a:pPr>
            <a:r>
              <a:rPr lang="en-US" sz="1000" dirty="0">
                <a:solidFill>
                  <a:srgbClr val="000000"/>
                </a:solidFill>
              </a:rPr>
              <a:t> What actions did Sun take:</a:t>
            </a:r>
          </a:p>
          <a:p>
            <a:pPr marL="677757" lvl="1" indent="-198681" eaLnBrk="0" hangingPunct="0">
              <a:lnSpc>
                <a:spcPct val="90000"/>
              </a:lnSpc>
              <a:spcBef>
                <a:spcPct val="30000"/>
              </a:spcBef>
              <a:buFontTx/>
              <a:buAutoNum type="arabicPeriod"/>
              <a:defRPr/>
            </a:pPr>
            <a:r>
              <a:rPr lang="en-US" sz="1000" dirty="0">
                <a:solidFill>
                  <a:srgbClr val="000000"/>
                </a:solidFill>
              </a:rPr>
              <a:t>Build up SRM capabilities and systems:</a:t>
            </a:r>
          </a:p>
          <a:p>
            <a:pPr marL="1155232" lvl="2" indent="-198681" eaLnBrk="0" hangingPunct="0">
              <a:lnSpc>
                <a:spcPct val="90000"/>
              </a:lnSpc>
              <a:spcBef>
                <a:spcPct val="30000"/>
              </a:spcBef>
              <a:buFontTx/>
              <a:buAutoNum type="arabicPeriod"/>
              <a:defRPr/>
            </a:pPr>
            <a:r>
              <a:rPr lang="en-US" sz="1000" dirty="0">
                <a:solidFill>
                  <a:srgbClr val="000000"/>
                </a:solidFill>
              </a:rPr>
              <a:t>LT relationships</a:t>
            </a:r>
          </a:p>
          <a:p>
            <a:pPr marL="1155232" lvl="2" indent="-198681" eaLnBrk="0" hangingPunct="0">
              <a:lnSpc>
                <a:spcPct val="90000"/>
              </a:lnSpc>
              <a:spcBef>
                <a:spcPct val="30000"/>
              </a:spcBef>
              <a:buFontTx/>
              <a:buAutoNum type="arabicPeriod"/>
              <a:defRPr/>
            </a:pPr>
            <a:r>
              <a:rPr lang="en-US" sz="1000" dirty="0">
                <a:solidFill>
                  <a:srgbClr val="000000"/>
                </a:solidFill>
              </a:rPr>
              <a:t>Actively engage suppliers</a:t>
            </a:r>
          </a:p>
          <a:p>
            <a:pPr marL="1155232" lvl="2" indent="-198681" eaLnBrk="0" hangingPunct="0">
              <a:lnSpc>
                <a:spcPct val="90000"/>
              </a:lnSpc>
              <a:spcBef>
                <a:spcPct val="30000"/>
              </a:spcBef>
              <a:buFontTx/>
              <a:buAutoNum type="arabicPeriod"/>
              <a:defRPr/>
            </a:pPr>
            <a:r>
              <a:rPr lang="en-US" sz="1000" dirty="0">
                <a:solidFill>
                  <a:srgbClr val="000000"/>
                </a:solidFill>
              </a:rPr>
              <a:t>Incentivize suppliers w/ scorecard</a:t>
            </a:r>
          </a:p>
          <a:p>
            <a:pPr marL="1155232" lvl="2" indent="-198681" eaLnBrk="0" hangingPunct="0">
              <a:lnSpc>
                <a:spcPct val="90000"/>
              </a:lnSpc>
              <a:spcBef>
                <a:spcPct val="30000"/>
              </a:spcBef>
              <a:buFontTx/>
              <a:buAutoNum type="arabicPeriod"/>
              <a:defRPr/>
            </a:pPr>
            <a:r>
              <a:rPr lang="en-US" sz="1000" dirty="0">
                <a:solidFill>
                  <a:srgbClr val="000000"/>
                </a:solidFill>
              </a:rPr>
              <a:t>Develop good internal SRM mgt capabilities + formal positions: GCM: </a:t>
            </a:r>
            <a:r>
              <a:rPr lang="en-US" sz="1000" i="1" dirty="0">
                <a:solidFill>
                  <a:srgbClr val="000000"/>
                </a:solidFill>
              </a:rPr>
              <a:t>whose heard of this position? (Cisco also has it + these guys don’t do actual tactical purchasing, but strategic RM.)</a:t>
            </a:r>
            <a:endParaRPr lang="en-US" sz="1000" dirty="0">
              <a:solidFill>
                <a:srgbClr val="000000"/>
              </a:solidFill>
            </a:endParaRPr>
          </a:p>
          <a:p>
            <a:pPr marL="677757" lvl="1" indent="-198681" eaLnBrk="0" hangingPunct="0">
              <a:lnSpc>
                <a:spcPct val="90000"/>
              </a:lnSpc>
              <a:spcBef>
                <a:spcPct val="30000"/>
              </a:spcBef>
              <a:buFontTx/>
              <a:buAutoNum type="arabicPeriod"/>
              <a:defRPr/>
            </a:pPr>
            <a:r>
              <a:rPr lang="en-US" sz="1000" dirty="0">
                <a:solidFill>
                  <a:srgbClr val="000000"/>
                </a:solidFill>
              </a:rPr>
              <a:t>Dual source (B&amp;M)</a:t>
            </a:r>
          </a:p>
          <a:p>
            <a:pPr marL="198681" indent="-198681" eaLnBrk="0" hangingPunct="0">
              <a:lnSpc>
                <a:spcPct val="90000"/>
              </a:lnSpc>
              <a:spcBef>
                <a:spcPct val="30000"/>
              </a:spcBef>
              <a:buFontTx/>
              <a:buChar char="-"/>
              <a:defRPr/>
            </a:pPr>
            <a:endParaRPr lang="en-US" sz="1000" dirty="0">
              <a:solidFill>
                <a:srgbClr val="000000"/>
              </a:solidFill>
            </a:endParaRPr>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extLst>
      <p:ext uri="{BB962C8B-B14F-4D97-AF65-F5344CB8AC3E}">
        <p14:creationId xmlns:p14="http://schemas.microsoft.com/office/powerpoint/2010/main" val="150649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58" indent="-218258">
              <a:buAutoNum type="arabicPeriod"/>
            </a:pPr>
            <a:r>
              <a:rPr lang="en-US" baseline="0" dirty="0" smtClean="0"/>
              <a:t>Component strategy: 7 teams </a:t>
            </a:r>
            <a:r>
              <a:rPr lang="en-US" baseline="0" dirty="0" err="1" smtClean="0"/>
              <a:t>insourced</a:t>
            </a:r>
            <a:r>
              <a:rPr lang="en-US" baseline="0" dirty="0" smtClean="0"/>
              <a:t>; 8 outsourced. (none dual-sourced)</a:t>
            </a:r>
          </a:p>
          <a:p>
            <a:pPr marL="218258" indent="-218258">
              <a:buAutoNum type="arabicPeriod"/>
            </a:pPr>
            <a:r>
              <a:rPr lang="en-US" baseline="0" dirty="0" smtClean="0"/>
              <a:t>Assembly strategy: Every team invested in at least two plants: about 1/3 in two plants; 1/3 in three; and the rest in more.</a:t>
            </a:r>
          </a:p>
          <a:p>
            <a:pPr marL="654774" lvl="1" indent="-218258">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Highest</a:t>
            </a:r>
            <a:r>
              <a:rPr lang="en-US" baseline="0" dirty="0" smtClean="0"/>
              <a:t> E(NPV) for stage 2 over the years:</a:t>
            </a:r>
          </a:p>
          <a:p>
            <a:endParaRPr lang="en-US" baseline="0" dirty="0" smtClean="0"/>
          </a:p>
          <a:p>
            <a:r>
              <a:rPr lang="en-US" baseline="0" dirty="0" smtClean="0"/>
              <a:t>2013: $13.415M</a:t>
            </a:r>
          </a:p>
          <a:p>
            <a:r>
              <a:rPr lang="en-US" baseline="0" dirty="0" smtClean="0"/>
              <a:t>2012: $13.215M</a:t>
            </a:r>
            <a:endParaRPr lang="en-US" dirty="0" smtClean="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39</a:t>
            </a:fld>
            <a:endParaRPr lang="en-US"/>
          </a:p>
        </p:txBody>
      </p:sp>
    </p:spTree>
    <p:extLst>
      <p:ext uri="{BB962C8B-B14F-4D97-AF65-F5344CB8AC3E}">
        <p14:creationId xmlns:p14="http://schemas.microsoft.com/office/powerpoint/2010/main" val="1603173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endParaRPr lang="en-US"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41</a:t>
            </a:fld>
            <a:endParaRPr lang="en-US"/>
          </a:p>
        </p:txBody>
      </p:sp>
    </p:spTree>
    <p:extLst>
      <p:ext uri="{BB962C8B-B14F-4D97-AF65-F5344CB8AC3E}">
        <p14:creationId xmlns:p14="http://schemas.microsoft.com/office/powerpoint/2010/main" val="61678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smtClean="0"/>
              <a:t>The rankings</a:t>
            </a:r>
            <a:r>
              <a:rPr lang="en-US" baseline="0" dirty="0" smtClean="0"/>
              <a:t> didn’t shift too much comparing to Stage 1. </a:t>
            </a:r>
          </a:p>
          <a:p>
            <a:pPr marL="0" indent="0">
              <a:buNone/>
            </a:pPr>
            <a:endParaRPr lang="en-US" baseline="0" dirty="0" smtClean="0"/>
          </a:p>
          <a:p>
            <a:r>
              <a:rPr lang="en-US" dirty="0" smtClean="0"/>
              <a:t>First discuss a little the nature of the chose</a:t>
            </a:r>
            <a:r>
              <a:rPr lang="en-US" baseline="0" dirty="0" smtClean="0"/>
              <a:t>n network configurations:</a:t>
            </a:r>
          </a:p>
          <a:p>
            <a:pPr marL="218258" indent="-218258">
              <a:buAutoNum type="arabicPeriod"/>
            </a:pPr>
            <a:r>
              <a:rPr lang="en-US" baseline="0" dirty="0" smtClean="0"/>
              <a:t>Component strategy: 7 teams insourced; 8 outsourced. (none dual-sourced)</a:t>
            </a:r>
          </a:p>
          <a:p>
            <a:pPr marL="218258" indent="-218258">
              <a:buAutoNum type="arabicPeriod"/>
            </a:pPr>
            <a:r>
              <a:rPr lang="en-US" baseline="0" dirty="0" smtClean="0"/>
              <a:t>Assembly strategy: Every team invested in at least two plants: about 1/3 in two plants; 1/3 in three; and the rest in more.</a:t>
            </a:r>
          </a:p>
          <a:p>
            <a:pPr marL="654774" lvl="1" indent="-218258">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Highest</a:t>
            </a:r>
            <a:r>
              <a:rPr lang="en-US" baseline="0" dirty="0" smtClean="0"/>
              <a:t> E(NPV) for stage 2 over the years:</a:t>
            </a:r>
          </a:p>
          <a:p>
            <a:endParaRPr lang="en-US" baseline="0" dirty="0" smtClean="0"/>
          </a:p>
          <a:p>
            <a:r>
              <a:rPr lang="en-US" baseline="0" dirty="0" smtClean="0"/>
              <a:t>2015: </a:t>
            </a:r>
          </a:p>
          <a:p>
            <a:r>
              <a:rPr lang="en-US" baseline="0" dirty="0" smtClean="0"/>
              <a:t>2014: $13.915 (61) and $13.844 (62)</a:t>
            </a:r>
          </a:p>
          <a:p>
            <a:r>
              <a:rPr lang="en-US" baseline="0" dirty="0" smtClean="0"/>
              <a:t>2013: $13.415M</a:t>
            </a:r>
          </a:p>
          <a:p>
            <a:r>
              <a:rPr lang="en-US" baseline="0" dirty="0" smtClean="0"/>
              <a:t>2012: $13.215M</a:t>
            </a:r>
            <a:endParaRPr lang="en-US"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548759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510429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804173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80417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Ranking:</a:t>
            </a:r>
          </a:p>
          <a:p>
            <a:pPr marL="171450" indent="-171450">
              <a:buFont typeface="Arial"/>
              <a:buChar char="•"/>
            </a:pPr>
            <a:r>
              <a:rPr lang="en-US" dirty="0" smtClean="0"/>
              <a:t>Group 9 ranks No.2</a:t>
            </a:r>
            <a:r>
              <a:rPr lang="en-US" baseline="0" dirty="0" smtClean="0"/>
              <a:t> in Stage 1, now ranks last: build 2 new plants in Russia and India, and change routings</a:t>
            </a:r>
          </a:p>
          <a:p>
            <a:pPr marL="0" indent="0">
              <a:buFont typeface="Arial"/>
              <a:buNone/>
            </a:pPr>
            <a:r>
              <a:rPr lang="en-US" sz="1000" b="0" i="0" u="none" strike="noStrike" kern="1200" baseline="0" dirty="0" smtClean="0">
                <a:solidFill>
                  <a:schemeClr val="tx1"/>
                </a:solidFill>
                <a:effectLst/>
                <a:latin typeface="Times New Roman" pitchFamily="18" charset="0"/>
                <a:ea typeface="+mn-ea"/>
                <a:cs typeface="+mn-cs"/>
              </a:rPr>
              <a:t>Stage 1: </a:t>
            </a:r>
            <a:r>
              <a:rPr lang="en-US" sz="1000" b="0" i="0" u="none" strike="noStrike" kern="1200" dirty="0" smtClean="0">
                <a:solidFill>
                  <a:schemeClr val="tx1"/>
                </a:solidFill>
                <a:effectLst/>
                <a:latin typeface="Times New Roman" pitchFamily="18" charset="0"/>
                <a:ea typeface="+mn-ea"/>
                <a:cs typeface="+mn-cs"/>
              </a:rPr>
              <a:t>US(224) -&gt;U. B(179)-&gt;B,I. C(181)-&gt;R,C.</a:t>
            </a:r>
            <a:r>
              <a:rPr lang="en-US" dirty="0" smtClean="0"/>
              <a:t> </a:t>
            </a:r>
          </a:p>
          <a:p>
            <a:pPr marL="0" indent="0">
              <a:buFont typeface="Arial"/>
              <a:buNone/>
            </a:pPr>
            <a:r>
              <a:rPr lang="en-US" dirty="0" smtClean="0"/>
              <a:t>Stage 2: </a:t>
            </a:r>
            <a:r>
              <a:rPr lang="en-US" sz="1000" b="0" i="0" u="none" strike="noStrike" kern="1200" dirty="0" smtClean="0">
                <a:solidFill>
                  <a:schemeClr val="tx1"/>
                </a:solidFill>
                <a:effectLst/>
                <a:latin typeface="Times New Roman" pitchFamily="18" charset="0"/>
                <a:ea typeface="+mn-ea"/>
                <a:cs typeface="+mn-cs"/>
              </a:rPr>
              <a:t>US(286) -&gt;U,B. B(186)-&gt;B,R. </a:t>
            </a:r>
            <a:r>
              <a:rPr lang="en-US" sz="1000" b="0" i="0" u="none" strike="noStrike" kern="1200" dirty="0" smtClean="0">
                <a:solidFill>
                  <a:srgbClr val="FF0000"/>
                </a:solidFill>
                <a:effectLst/>
                <a:latin typeface="Times New Roman" pitchFamily="18" charset="0"/>
                <a:ea typeface="+mn-ea"/>
                <a:cs typeface="+mn-cs"/>
              </a:rPr>
              <a:t>R(85)-&gt;R,I. I(304)-&gt;I,C</a:t>
            </a:r>
            <a:r>
              <a:rPr lang="en-US" sz="1000" b="0" i="0" u="none" strike="noStrike" kern="1200" dirty="0" smtClean="0">
                <a:solidFill>
                  <a:schemeClr val="tx1"/>
                </a:solidFill>
                <a:effectLst/>
                <a:latin typeface="Times New Roman" pitchFamily="18" charset="0"/>
                <a:ea typeface="+mn-ea"/>
                <a:cs typeface="+mn-cs"/>
              </a:rPr>
              <a:t>. C(237)-&gt;C,U. </a:t>
            </a:r>
            <a:r>
              <a:rPr lang="en-US" sz="1000" b="1" i="0" u="none" strike="noStrike" kern="1200" dirty="0" smtClean="0">
                <a:solidFill>
                  <a:schemeClr val="tx1"/>
                </a:solidFill>
                <a:effectLst/>
                <a:latin typeface="Times New Roman" pitchFamily="18" charset="0"/>
                <a:ea typeface="+mn-ea"/>
                <a:cs typeface="+mn-cs"/>
              </a:rPr>
              <a:t>CHAINING</a:t>
            </a:r>
            <a:r>
              <a:rPr lang="en-US" dirty="0" smtClean="0"/>
              <a:t> </a:t>
            </a:r>
          </a:p>
          <a:p>
            <a:pPr marL="171450" indent="-171450">
              <a:buFont typeface="Arial"/>
              <a:buChar char="•"/>
            </a:pPr>
            <a:r>
              <a:rPr lang="en-US" dirty="0" smtClean="0"/>
              <a:t>Group 4 ranks No.3 in Stage 1, now ranks 7:</a:t>
            </a:r>
            <a:r>
              <a:rPr lang="en-US" baseline="0" dirty="0" smtClean="0"/>
              <a:t> build 2 new plants in Russia and India, and change routings</a:t>
            </a:r>
          </a:p>
          <a:p>
            <a:pPr marL="0" indent="0">
              <a:buFont typeface="Arial"/>
              <a:buNone/>
            </a:pPr>
            <a:r>
              <a:rPr lang="en-US" sz="1000" b="0" i="0" u="none" strike="noStrike" kern="1200" dirty="0" smtClean="0">
                <a:solidFill>
                  <a:schemeClr val="tx1"/>
                </a:solidFill>
                <a:effectLst/>
                <a:latin typeface="Times New Roman" pitchFamily="18" charset="0"/>
                <a:ea typeface="+mn-ea"/>
                <a:cs typeface="+mn-cs"/>
              </a:rPr>
              <a:t>Stage 1:</a:t>
            </a:r>
            <a:r>
              <a:rPr lang="en-US" sz="1000" b="0" i="0" u="none" strike="noStrike" kern="1200" baseline="0" dirty="0" smtClean="0">
                <a:solidFill>
                  <a:schemeClr val="tx1"/>
                </a:solidFill>
                <a:effectLst/>
                <a:latin typeface="Times New Roman" pitchFamily="18" charset="0"/>
                <a:ea typeface="+mn-ea"/>
                <a:cs typeface="+mn-cs"/>
              </a:rPr>
              <a:t> </a:t>
            </a:r>
            <a:r>
              <a:rPr lang="en-US" sz="1000" b="0" i="0" u="none" strike="noStrike" kern="1200" dirty="0" smtClean="0">
                <a:solidFill>
                  <a:schemeClr val="tx1"/>
                </a:solidFill>
                <a:effectLst/>
                <a:latin typeface="Times New Roman" pitchFamily="18" charset="0"/>
                <a:ea typeface="+mn-ea"/>
                <a:cs typeface="+mn-cs"/>
              </a:rPr>
              <a:t>US(225) -&gt;U. B(185)-&gt;B,I. C(173)-&gt;R,C.</a:t>
            </a:r>
            <a:r>
              <a:rPr lang="en-US" dirty="0" smtClean="0"/>
              <a:t> </a:t>
            </a:r>
            <a:endParaRPr lang="en-US" baseline="0" dirty="0" smtClean="0"/>
          </a:p>
          <a:p>
            <a:pPr marL="0" indent="0">
              <a:buFont typeface="Arial"/>
              <a:buNone/>
            </a:pPr>
            <a:r>
              <a:rPr lang="en-US" dirty="0" smtClean="0"/>
              <a:t>Stage 2: </a:t>
            </a:r>
            <a:r>
              <a:rPr lang="en-US" sz="1000" b="0" i="0" u="none" strike="noStrike" kern="1200" dirty="0" smtClean="0">
                <a:solidFill>
                  <a:schemeClr val="tx1"/>
                </a:solidFill>
                <a:effectLst/>
                <a:latin typeface="Times New Roman" pitchFamily="18" charset="0"/>
                <a:ea typeface="+mn-ea"/>
                <a:cs typeface="+mn-cs"/>
              </a:rPr>
              <a:t>US(239) -&gt;U,C. B(168)-&gt;B,I. R(49)-&gt;B,R. I(101)-&gt;U,I. C(200)-&gt;R,C.</a:t>
            </a:r>
            <a:r>
              <a:rPr lang="en-US" dirty="0" smtClean="0"/>
              <a:t> </a:t>
            </a:r>
          </a:p>
          <a:p>
            <a:pPr marL="171450" indent="-171450">
              <a:buFont typeface="Arial"/>
              <a:buChar char="•"/>
            </a:pPr>
            <a:r>
              <a:rPr lang="en-US" dirty="0" smtClean="0"/>
              <a:t>Group 3 ranks last in Stage 1, now top: they assumed inventory carry-over in Stage 1. and</a:t>
            </a:r>
            <a:r>
              <a:rPr lang="en-US" baseline="0" dirty="0" smtClean="0"/>
              <a:t> they didn’t add new plants in Stage 2</a:t>
            </a:r>
          </a:p>
          <a:p>
            <a:pPr marL="171450" indent="-171450">
              <a:buFont typeface="Arial"/>
              <a:buChar char="•"/>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89116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373268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1239184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80417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804173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smtClean="0"/>
              <a:t>The rankings</a:t>
            </a:r>
            <a:r>
              <a:rPr lang="en-US" baseline="0" dirty="0" smtClean="0"/>
              <a:t> didn’t shift too much comparing to Stage 1. </a:t>
            </a:r>
          </a:p>
          <a:p>
            <a:pPr marL="0" indent="0">
              <a:buNone/>
            </a:pPr>
            <a:endParaRPr lang="en-US" baseline="0" dirty="0" smtClean="0"/>
          </a:p>
          <a:p>
            <a:r>
              <a:rPr lang="en-US" dirty="0" smtClean="0"/>
              <a:t>First discuss a little the nature of the chose</a:t>
            </a:r>
            <a:r>
              <a:rPr lang="en-US" baseline="0" dirty="0" smtClean="0"/>
              <a:t>n network configurations—use </a:t>
            </a:r>
            <a:r>
              <a:rPr lang="en-US" baseline="0" dirty="0" err="1" smtClean="0"/>
              <a:t>ForClass</a:t>
            </a:r>
            <a:r>
              <a:rPr lang="en-US" baseline="0" dirty="0" smtClean="0"/>
              <a:t>:</a:t>
            </a:r>
          </a:p>
          <a:p>
            <a:pPr marL="218258" indent="-218258">
              <a:buAutoNum type="arabicPeriod"/>
            </a:pPr>
            <a:r>
              <a:rPr lang="en-US" baseline="0" dirty="0" smtClean="0"/>
              <a:t>Component strategy: how many insourced; outsourced; dual-sourced &gt; ASK: why dual source?  (China component + assembly is good: sourcing is more expensive so needs a certain volume to make worthwhile.</a:t>
            </a:r>
          </a:p>
          <a:p>
            <a:pPr marL="218258" indent="-218258">
              <a:buAutoNum type="arabicPeriod"/>
            </a:pPr>
            <a:r>
              <a:rPr lang="en-US" baseline="0" dirty="0" smtClean="0"/>
              <a:t>Assembly strategy: Every team invested in at least two plants: about 1/3 in two plants; 1/3 in three; and the rest in more.</a:t>
            </a:r>
          </a:p>
          <a:p>
            <a:pPr marL="654774" lvl="1" indent="-218258">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Highest</a:t>
            </a:r>
            <a:r>
              <a:rPr lang="en-US" baseline="0" dirty="0" smtClean="0"/>
              <a:t> E(NPV) for stage 2 over the years:</a:t>
            </a:r>
          </a:p>
          <a:p>
            <a:endParaRPr lang="en-US" baseline="0" dirty="0" smtClean="0"/>
          </a:p>
          <a:p>
            <a:r>
              <a:rPr lang="en-US" baseline="0" dirty="0" smtClean="0"/>
              <a:t>2016: $13.955 </a:t>
            </a:r>
            <a:r>
              <a:rPr lang="en-US" baseline="0" smtClean="0"/>
              <a:t>and $13.911 (so best so far for both sections!)</a:t>
            </a:r>
            <a:endParaRPr lang="en-US" baseline="0" dirty="0" smtClean="0"/>
          </a:p>
          <a:p>
            <a:r>
              <a:rPr lang="en-US" baseline="0" dirty="0" smtClean="0"/>
              <a:t>2015: $13.6 and $13.9</a:t>
            </a:r>
          </a:p>
          <a:p>
            <a:r>
              <a:rPr lang="en-US" baseline="0" dirty="0" smtClean="0"/>
              <a:t>2014: $13.915 (61) and $13.844 (62)</a:t>
            </a:r>
          </a:p>
          <a:p>
            <a:r>
              <a:rPr lang="en-US" baseline="0" dirty="0" smtClean="0"/>
              <a:t>2013: $13.415M</a:t>
            </a:r>
          </a:p>
          <a:p>
            <a:r>
              <a:rPr lang="en-US" baseline="0" dirty="0" smtClean="0"/>
              <a:t>2012: $13.215M</a:t>
            </a:r>
            <a:endParaRPr lang="en-US"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078346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166126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7665026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552826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44" indent="-168244">
              <a:buFont typeface="Arial"/>
              <a:buChar char="•"/>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80417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8634617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711678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014457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8244" indent="-168244">
              <a:buFont typeface="Arial"/>
              <a:buChar char="•"/>
            </a:pP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6332202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61039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3265778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967014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smtClean="0"/>
              <a:t>The rankings</a:t>
            </a:r>
            <a:r>
              <a:rPr lang="en-US" baseline="0" dirty="0" smtClean="0"/>
              <a:t> didn’t shift too much comparing to Stage 1. </a:t>
            </a:r>
          </a:p>
          <a:p>
            <a:pPr marL="0" indent="0">
              <a:buNone/>
            </a:pPr>
            <a:endParaRPr lang="en-US" baseline="0" dirty="0" smtClean="0"/>
          </a:p>
          <a:p>
            <a:r>
              <a:rPr lang="en-US" dirty="0" smtClean="0"/>
              <a:t>First discuss a little the nature of the chose</a:t>
            </a:r>
            <a:r>
              <a:rPr lang="en-US" baseline="0" dirty="0" smtClean="0"/>
              <a:t>n network configurations—use </a:t>
            </a:r>
            <a:r>
              <a:rPr lang="en-US" baseline="0" dirty="0" err="1" smtClean="0"/>
              <a:t>ForClass</a:t>
            </a:r>
            <a:r>
              <a:rPr lang="en-US" baseline="0" dirty="0" smtClean="0"/>
              <a:t>:</a:t>
            </a:r>
          </a:p>
          <a:p>
            <a:pPr marL="218258" indent="-218258">
              <a:buAutoNum type="arabicPeriod"/>
            </a:pPr>
            <a:r>
              <a:rPr lang="en-US" baseline="0" dirty="0" smtClean="0"/>
              <a:t>Component strategy: how many insourced; outsourced; dual-sourced &gt; ASK: why dual source?  (China component + assembly is good: sourcing is more expensive so needs a certain volume to make worthwhile.</a:t>
            </a:r>
          </a:p>
          <a:p>
            <a:pPr marL="218258" indent="-218258">
              <a:buAutoNum type="arabicPeriod"/>
            </a:pPr>
            <a:r>
              <a:rPr lang="en-US" baseline="0" dirty="0" smtClean="0"/>
              <a:t>Assembly strategy: Every team invested in at least two plants: about 1/3 in two plants; 1/3 in three; and the rest in more.</a:t>
            </a:r>
          </a:p>
          <a:p>
            <a:pPr marL="654774" lvl="1" indent="-218258">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Highest</a:t>
            </a:r>
            <a:r>
              <a:rPr lang="en-US" baseline="0" dirty="0" smtClean="0"/>
              <a:t> E(NPV) for stage 2 over the years:</a:t>
            </a:r>
          </a:p>
          <a:p>
            <a:endParaRPr lang="en-US" baseline="0" dirty="0" smtClean="0"/>
          </a:p>
          <a:p>
            <a:r>
              <a:rPr lang="en-US" baseline="0" dirty="0" smtClean="0"/>
              <a:t>2015: $13.6 and $13.9</a:t>
            </a:r>
          </a:p>
          <a:p>
            <a:r>
              <a:rPr lang="en-US" baseline="0" dirty="0" smtClean="0"/>
              <a:t>2014: $13.915 (61) and $13.844 (62)</a:t>
            </a:r>
          </a:p>
          <a:p>
            <a:r>
              <a:rPr lang="en-US" baseline="0" dirty="0" smtClean="0"/>
              <a:t>2013: $13.415M</a:t>
            </a:r>
          </a:p>
          <a:p>
            <a:r>
              <a:rPr lang="en-US" baseline="0" dirty="0" smtClean="0"/>
              <a:t>2012: $13.215M</a:t>
            </a:r>
            <a:endParaRPr lang="en-US"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0002590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9927558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9678171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111503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Ranking:</a:t>
            </a:r>
          </a:p>
          <a:p>
            <a:pPr marL="171450" indent="-171450">
              <a:buFont typeface="Arial"/>
              <a:buChar char="•"/>
            </a:pPr>
            <a:r>
              <a:rPr lang="en-US" dirty="0" smtClean="0"/>
              <a:t>Group 9 ranks No.2</a:t>
            </a:r>
            <a:r>
              <a:rPr lang="en-US" baseline="0" dirty="0" smtClean="0"/>
              <a:t> in Stage 1, now ranks last: build 2 new plants in Russia and India, and change routings</a:t>
            </a:r>
          </a:p>
          <a:p>
            <a:pPr marL="0" indent="0">
              <a:buFont typeface="Arial"/>
              <a:buNone/>
            </a:pPr>
            <a:r>
              <a:rPr lang="en-US" sz="1000" b="0" i="0" u="none" strike="noStrike" kern="1200" baseline="0" dirty="0" smtClean="0">
                <a:solidFill>
                  <a:schemeClr val="tx1"/>
                </a:solidFill>
                <a:effectLst/>
                <a:latin typeface="Times New Roman" pitchFamily="18" charset="0"/>
                <a:ea typeface="+mn-ea"/>
                <a:cs typeface="+mn-cs"/>
              </a:rPr>
              <a:t>Stage 1: </a:t>
            </a:r>
            <a:r>
              <a:rPr lang="en-US" sz="1000" b="0" i="0" u="none" strike="noStrike" kern="1200" dirty="0" smtClean="0">
                <a:solidFill>
                  <a:schemeClr val="tx1"/>
                </a:solidFill>
                <a:effectLst/>
                <a:latin typeface="Times New Roman" pitchFamily="18" charset="0"/>
                <a:ea typeface="+mn-ea"/>
                <a:cs typeface="+mn-cs"/>
              </a:rPr>
              <a:t>US(224) -&gt;U. B(179)-&gt;B,I. C(181)-&gt;R,C.</a:t>
            </a:r>
            <a:r>
              <a:rPr lang="en-US" dirty="0" smtClean="0"/>
              <a:t> </a:t>
            </a:r>
          </a:p>
          <a:p>
            <a:pPr marL="0" indent="0">
              <a:buFont typeface="Arial"/>
              <a:buNone/>
            </a:pPr>
            <a:r>
              <a:rPr lang="en-US" dirty="0" smtClean="0"/>
              <a:t>Stage 2: </a:t>
            </a:r>
            <a:r>
              <a:rPr lang="en-US" sz="1000" b="0" i="0" u="none" strike="noStrike" kern="1200" dirty="0" smtClean="0">
                <a:solidFill>
                  <a:schemeClr val="tx1"/>
                </a:solidFill>
                <a:effectLst/>
                <a:latin typeface="Times New Roman" pitchFamily="18" charset="0"/>
                <a:ea typeface="+mn-ea"/>
                <a:cs typeface="+mn-cs"/>
              </a:rPr>
              <a:t>US(286) -&gt;U,B. B(186)-&gt;B,R. </a:t>
            </a:r>
            <a:r>
              <a:rPr lang="en-US" sz="1000" b="0" i="0" u="none" strike="noStrike" kern="1200" dirty="0" smtClean="0">
                <a:solidFill>
                  <a:srgbClr val="FF0000"/>
                </a:solidFill>
                <a:effectLst/>
                <a:latin typeface="Times New Roman" pitchFamily="18" charset="0"/>
                <a:ea typeface="+mn-ea"/>
                <a:cs typeface="+mn-cs"/>
              </a:rPr>
              <a:t>R(85)-&gt;R,I. I(304)-&gt;I,C</a:t>
            </a:r>
            <a:r>
              <a:rPr lang="en-US" sz="1000" b="0" i="0" u="none" strike="noStrike" kern="1200" dirty="0" smtClean="0">
                <a:solidFill>
                  <a:schemeClr val="tx1"/>
                </a:solidFill>
                <a:effectLst/>
                <a:latin typeface="Times New Roman" pitchFamily="18" charset="0"/>
                <a:ea typeface="+mn-ea"/>
                <a:cs typeface="+mn-cs"/>
              </a:rPr>
              <a:t>. C(237)-&gt;C,U. </a:t>
            </a:r>
            <a:r>
              <a:rPr lang="en-US" sz="1000" b="1" i="0" u="none" strike="noStrike" kern="1200" dirty="0" smtClean="0">
                <a:solidFill>
                  <a:schemeClr val="tx1"/>
                </a:solidFill>
                <a:effectLst/>
                <a:latin typeface="Times New Roman" pitchFamily="18" charset="0"/>
                <a:ea typeface="+mn-ea"/>
                <a:cs typeface="+mn-cs"/>
              </a:rPr>
              <a:t>CHAINING</a:t>
            </a:r>
            <a:r>
              <a:rPr lang="en-US" dirty="0" smtClean="0"/>
              <a:t> </a:t>
            </a:r>
          </a:p>
          <a:p>
            <a:pPr marL="171450" indent="-171450">
              <a:buFont typeface="Arial"/>
              <a:buChar char="•"/>
            </a:pPr>
            <a:r>
              <a:rPr lang="en-US" dirty="0" smtClean="0"/>
              <a:t>Group 4 ranks No.3 in Stage 1, now ranks 7:</a:t>
            </a:r>
            <a:r>
              <a:rPr lang="en-US" baseline="0" dirty="0" smtClean="0"/>
              <a:t> build 2 new plants in Russia and India, and change routings</a:t>
            </a:r>
          </a:p>
          <a:p>
            <a:pPr marL="0" indent="0">
              <a:buFont typeface="Arial"/>
              <a:buNone/>
            </a:pPr>
            <a:r>
              <a:rPr lang="en-US" sz="1000" b="0" i="0" u="none" strike="noStrike" kern="1200" dirty="0" smtClean="0">
                <a:solidFill>
                  <a:schemeClr val="tx1"/>
                </a:solidFill>
                <a:effectLst/>
                <a:latin typeface="Times New Roman" pitchFamily="18" charset="0"/>
                <a:ea typeface="+mn-ea"/>
                <a:cs typeface="+mn-cs"/>
              </a:rPr>
              <a:t>Stage 1:</a:t>
            </a:r>
            <a:r>
              <a:rPr lang="en-US" sz="1000" b="0" i="0" u="none" strike="noStrike" kern="1200" baseline="0" dirty="0" smtClean="0">
                <a:solidFill>
                  <a:schemeClr val="tx1"/>
                </a:solidFill>
                <a:effectLst/>
                <a:latin typeface="Times New Roman" pitchFamily="18" charset="0"/>
                <a:ea typeface="+mn-ea"/>
                <a:cs typeface="+mn-cs"/>
              </a:rPr>
              <a:t> </a:t>
            </a:r>
            <a:r>
              <a:rPr lang="en-US" sz="1000" b="0" i="0" u="none" strike="noStrike" kern="1200" dirty="0" smtClean="0">
                <a:solidFill>
                  <a:schemeClr val="tx1"/>
                </a:solidFill>
                <a:effectLst/>
                <a:latin typeface="Times New Roman" pitchFamily="18" charset="0"/>
                <a:ea typeface="+mn-ea"/>
                <a:cs typeface="+mn-cs"/>
              </a:rPr>
              <a:t>US(225) -&gt;U. B(185)-&gt;B,I. C(173)-&gt;R,C.</a:t>
            </a:r>
            <a:r>
              <a:rPr lang="en-US" dirty="0" smtClean="0"/>
              <a:t> </a:t>
            </a:r>
            <a:endParaRPr lang="en-US" baseline="0" dirty="0" smtClean="0"/>
          </a:p>
          <a:p>
            <a:pPr marL="0" indent="0">
              <a:buFont typeface="Arial"/>
              <a:buNone/>
            </a:pPr>
            <a:r>
              <a:rPr lang="en-US" dirty="0" smtClean="0"/>
              <a:t>Stage 2: </a:t>
            </a:r>
            <a:r>
              <a:rPr lang="en-US" sz="1000" b="0" i="0" u="none" strike="noStrike" kern="1200" dirty="0" smtClean="0">
                <a:solidFill>
                  <a:schemeClr val="tx1"/>
                </a:solidFill>
                <a:effectLst/>
                <a:latin typeface="Times New Roman" pitchFamily="18" charset="0"/>
                <a:ea typeface="+mn-ea"/>
                <a:cs typeface="+mn-cs"/>
              </a:rPr>
              <a:t>US(239) -&gt;U,C. B(168)-&gt;B,I. R(49)-&gt;B,R. I(101)-&gt;U,I. C(200)-&gt;R,C.</a:t>
            </a:r>
            <a:r>
              <a:rPr lang="en-US" dirty="0" smtClean="0"/>
              <a:t> </a:t>
            </a:r>
          </a:p>
          <a:p>
            <a:pPr marL="171450" indent="-171450">
              <a:buFont typeface="Arial"/>
              <a:buChar char="•"/>
            </a:pPr>
            <a:r>
              <a:rPr lang="en-US" dirty="0" smtClean="0"/>
              <a:t>Group 3 ranks last in Stage 1, now top: they assumed inventory carry-over in Stage 1. and</a:t>
            </a:r>
            <a:r>
              <a:rPr lang="en-US" baseline="0" dirty="0" smtClean="0"/>
              <a:t> they didn’t add new plants in Stage 2</a:t>
            </a:r>
          </a:p>
          <a:p>
            <a:pPr marL="171450" indent="-171450">
              <a:buFont typeface="Arial"/>
              <a:buChar char="•"/>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1280231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4567914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106068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21180504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448903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62148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I always start by stripping difficulty (uncertainty) from the problem.  </a:t>
            </a:r>
          </a:p>
          <a:p>
            <a:endParaRPr lang="en-US" dirty="0" smtClean="0"/>
          </a:p>
          <a:p>
            <a:r>
              <a:rPr lang="en-US" dirty="0" err="1" smtClean="0"/>
              <a:t>Avg</a:t>
            </a:r>
            <a:r>
              <a:rPr lang="en-US" dirty="0" smtClean="0"/>
              <a:t> quarterly demand: recall, demand in each market grows 10%, so x</a:t>
            </a:r>
            <a:r>
              <a:rPr lang="en-US" baseline="0" dirty="0" smtClean="0"/>
              <a:t> 1, x 1.1, x 1.1^2 x 1.1^3.  The average = (1 + 1.1 + 1.1^2 + 1.1^3)/4 = </a:t>
            </a:r>
            <a:endParaRPr lang="en-US" dirty="0" smtClean="0"/>
          </a:p>
          <a:p>
            <a:endParaRPr lang="en-US" dirty="0" smtClean="0"/>
          </a:p>
          <a:p>
            <a:r>
              <a:rPr lang="en-US" dirty="0" smtClean="0"/>
              <a:t>Note: we have set</a:t>
            </a:r>
            <a:r>
              <a:rPr lang="en-US" baseline="0" dirty="0" smtClean="0"/>
              <a:t> fixed assembly cost = 0 (effectively assuming that this is the same network configuration we had in stage 1)</a:t>
            </a:r>
            <a:endParaRPr lang="en-US" dirty="0" smtClean="0"/>
          </a:p>
          <a:p>
            <a:endParaRPr lang="en-US" dirty="0" smtClean="0"/>
          </a:p>
          <a:p>
            <a:r>
              <a:rPr lang="en-US" dirty="0" smtClean="0"/>
              <a:t>This clearly shows that:</a:t>
            </a:r>
          </a:p>
          <a:p>
            <a:pPr marL="228600" indent="-228600">
              <a:buAutoNum type="alphaUcPeriod"/>
            </a:pPr>
            <a:r>
              <a:rPr lang="en-US" dirty="0" smtClean="0"/>
              <a:t>1) dedicated assembly and 2) outsourcing seems like a good starting</a:t>
            </a:r>
            <a:r>
              <a:rPr lang="en-US" baseline="0" dirty="0" smtClean="0"/>
              <a:t> point.</a:t>
            </a:r>
          </a:p>
          <a:p>
            <a:pPr marL="228600" indent="-228600">
              <a:buAutoNum type="alphaUcPeriod"/>
            </a:pPr>
            <a:r>
              <a:rPr lang="en-US" baseline="0" dirty="0" smtClean="0"/>
              <a:t>Recall that these deterministic NPVs must be upper bounds to the stochastic ones.</a:t>
            </a:r>
          </a:p>
          <a:p>
            <a:pPr marL="228600" indent="-228600">
              <a:buNone/>
            </a:pPr>
            <a:endParaRPr lang="en-US" baseline="0" dirty="0" smtClean="0"/>
          </a:p>
          <a:p>
            <a:pPr marL="228600" indent="-228600">
              <a:buNone/>
            </a:pPr>
            <a:r>
              <a:rPr lang="en-US" baseline="0" dirty="0" smtClean="0"/>
              <a:t>I expect the large deterministic difference (0.45M) to sustain in the stochastic case (as indeed it will).</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8</a:t>
            </a:fld>
            <a:endParaRPr lang="en-US"/>
          </a:p>
        </p:txBody>
      </p:sp>
    </p:spTree>
    <p:extLst>
      <p:ext uri="{BB962C8B-B14F-4D97-AF65-F5344CB8AC3E}">
        <p14:creationId xmlns:p14="http://schemas.microsoft.com/office/powerpoint/2010/main" val="1918423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the expected mismatch cost</a:t>
            </a:r>
            <a:r>
              <a:rPr lang="en-US" baseline="0" dirty="0" smtClean="0"/>
              <a:t> is about $2M (a little less than 20%).</a:t>
            </a:r>
          </a:p>
          <a:p>
            <a:endParaRPr lang="en-US" baseline="0" dirty="0" smtClean="0"/>
          </a:p>
          <a:p>
            <a:r>
              <a:rPr lang="en-US" baseline="0" dirty="0" smtClean="0"/>
              <a:t>One approximation is to estimate K for each assembly plant with a simple newsvendor [with increasing demands]</a:t>
            </a:r>
          </a:p>
          <a:p>
            <a:r>
              <a:rPr lang="en-US" baseline="0" dirty="0" smtClean="0"/>
              <a:t>And</a:t>
            </a:r>
          </a:p>
          <a:p>
            <a:r>
              <a:rPr lang="en-US" baseline="0" dirty="0" smtClean="0"/>
              <a:t>Then, separately, a single dimensional newsboy for china component supplying the pooled 5 markets with appropriately average margin (greedy allocation).</a:t>
            </a:r>
          </a:p>
          <a:p>
            <a:endParaRPr lang="en-US" baseline="0" dirty="0" smtClean="0"/>
          </a:p>
          <a:p>
            <a:r>
              <a:rPr lang="en-US" baseline="0" dirty="0" smtClean="0"/>
              <a:t>Those capacities are close estimated of the optimal network capacities, which are like a 5D generalization of the Seagate problem!  </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10</a:t>
            </a:fld>
            <a:endParaRPr lang="en-US"/>
          </a:p>
        </p:txBody>
      </p:sp>
    </p:spTree>
    <p:extLst>
      <p:ext uri="{BB962C8B-B14F-4D97-AF65-F5344CB8AC3E}">
        <p14:creationId xmlns:p14="http://schemas.microsoft.com/office/powerpoint/2010/main" val="625095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stochastically better to outsource</a:t>
            </a:r>
            <a:r>
              <a:rPr lang="en-US" baseline="0" dirty="0" smtClean="0"/>
              <a:t> with dedicated assembly network.</a:t>
            </a:r>
          </a:p>
          <a:p>
            <a:endParaRPr lang="en-US" baseline="0" dirty="0" smtClean="0"/>
          </a:p>
          <a:p>
            <a:r>
              <a:rPr lang="en-US" baseline="0" dirty="0" smtClean="0"/>
              <a:t>QUESTION: Why is sourcing reserved capacity 768 higher than make 720?</a:t>
            </a:r>
          </a:p>
          <a:p>
            <a:pPr marL="171450" indent="-171450">
              <a:buFontTx/>
              <a:buChar char="-"/>
            </a:pPr>
            <a:r>
              <a:rPr lang="en-US" baseline="0" dirty="0" smtClean="0"/>
              <a:t>Variable </a:t>
            </a:r>
            <a:r>
              <a:rPr lang="en-US" baseline="0" dirty="0" err="1" smtClean="0"/>
              <a:t>CapEx</a:t>
            </a:r>
            <a:r>
              <a:rPr lang="en-US" baseline="0" dirty="0" smtClean="0"/>
              <a:t> = $1000/unit, year </a:t>
            </a:r>
            <a:r>
              <a:rPr lang="en-US" baseline="0" dirty="0" err="1" smtClean="0"/>
              <a:t>vs</a:t>
            </a:r>
            <a:r>
              <a:rPr lang="en-US" baseline="0" dirty="0" smtClean="0"/>
              <a:t> $1,300 (make) = per quarter: $250 </a:t>
            </a:r>
            <a:r>
              <a:rPr lang="en-US" baseline="0" dirty="0" err="1" smtClean="0"/>
              <a:t>vs</a:t>
            </a:r>
            <a:r>
              <a:rPr lang="en-US" baseline="0" dirty="0" smtClean="0"/>
              <a:t> $325 = $75 less than make</a:t>
            </a:r>
          </a:p>
          <a:p>
            <a:pPr marL="171450" indent="-171450">
              <a:buFontTx/>
              <a:buChar char="-"/>
            </a:pPr>
            <a:r>
              <a:rPr lang="en-US" baseline="0" dirty="0" smtClean="0"/>
              <a:t>Yet </a:t>
            </a:r>
            <a:r>
              <a:rPr lang="en-US" baseline="0" dirty="0" err="1" smtClean="0"/>
              <a:t>VarProductionCost</a:t>
            </a:r>
            <a:r>
              <a:rPr lang="en-US" baseline="0" dirty="0" smtClean="0"/>
              <a:t> = $65 </a:t>
            </a:r>
            <a:r>
              <a:rPr lang="en-US" baseline="0" dirty="0" err="1" smtClean="0"/>
              <a:t>vs</a:t>
            </a:r>
            <a:r>
              <a:rPr lang="en-US" baseline="0" dirty="0" smtClean="0"/>
              <a:t> $50.</a:t>
            </a:r>
          </a:p>
          <a:p>
            <a:pPr marL="171450" indent="-171450">
              <a:buFontTx/>
              <a:buChar char="-"/>
            </a:pPr>
            <a:r>
              <a:rPr lang="en-US" baseline="0" dirty="0" smtClean="0"/>
              <a:t>So, on a per unit basis, sourcing is $60 cheaper per unit AND does not incur the fixed </a:t>
            </a:r>
            <a:r>
              <a:rPr lang="en-US" baseline="0" dirty="0" err="1" smtClean="0"/>
              <a:t>CapEx</a:t>
            </a:r>
            <a:r>
              <a:rPr lang="en-US" baseline="0" dirty="0" smtClean="0"/>
              <a:t> in China.</a:t>
            </a:r>
          </a:p>
          <a:p>
            <a:pPr marL="171450" indent="-171450">
              <a:buFontTx/>
              <a:buChar char="-"/>
            </a:pPr>
            <a:r>
              <a:rPr lang="en-US" baseline="0" dirty="0" smtClean="0"/>
              <a:t>However, sourcing always incurs a $50 transport cost, while make in China does not, so then we are at $10 for sourcing BUT sourcing also has the yield problem &gt; China make may be better.</a:t>
            </a:r>
          </a:p>
          <a:p>
            <a:endParaRPr lang="en-US" baseline="0" dirty="0" smtClean="0"/>
          </a:p>
          <a:p>
            <a:endParaRPr lang="en-US" baseline="0" dirty="0" smtClean="0"/>
          </a:p>
          <a:p>
            <a:r>
              <a:rPr lang="en-US" baseline="0" dirty="0" smtClean="0"/>
              <a:t>EXPLAIN how to model:</a:t>
            </a:r>
          </a:p>
          <a:p>
            <a:pPr marL="228600" indent="-228600">
              <a:buAutoNum type="arabicPeriod"/>
            </a:pPr>
            <a:r>
              <a:rPr lang="en-US" baseline="0" dirty="0" smtClean="0"/>
              <a:t>the yield (cannot separate it out with expected yield; must be in the ex-post allocation problem)</a:t>
            </a:r>
          </a:p>
          <a:p>
            <a:pPr marL="228600" indent="-228600">
              <a:buAutoNum type="arabicPeriod"/>
            </a:pPr>
            <a:r>
              <a:rPr lang="en-US" baseline="0" dirty="0" smtClean="0"/>
              <a:t> AND the impact of relationship costs [this can be separated out: just subtract the expected cost = 5 x $10k].</a:t>
            </a:r>
          </a:p>
          <a:p>
            <a:pPr marL="228600" indent="-228600">
              <a:buAutoNum type="arabicPeriod"/>
            </a:pPr>
            <a:endParaRPr lang="en-US" baseline="0" dirty="0" smtClean="0"/>
          </a:p>
          <a:p>
            <a:pPr marL="228600" indent="-228600">
              <a:buAutoNum type="arabicPeriod"/>
            </a:pPr>
            <a:endParaRPr lang="en-US" baseline="0" dirty="0" smtClean="0"/>
          </a:p>
          <a:p>
            <a:pPr marL="228600" indent="-228600">
              <a:buNone/>
            </a:pPr>
            <a:r>
              <a:rPr lang="en-US" baseline="0" dirty="0" smtClean="0"/>
              <a:t>NEXT STEP: do perturbation analysis on these two </a:t>
            </a:r>
            <a:r>
              <a:rPr lang="en-US" baseline="0" dirty="0" err="1" smtClean="0"/>
              <a:t>boudnary</a:t>
            </a:r>
            <a:r>
              <a:rPr lang="en-US" baseline="0" dirty="0" smtClean="0"/>
              <a:t> networks.  I will do 3, all with chaining.</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3/4/17</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11</a:t>
            </a:fld>
            <a:endParaRPr lang="en-US"/>
          </a:p>
        </p:txBody>
      </p:sp>
    </p:spTree>
    <p:extLst>
      <p:ext uri="{BB962C8B-B14F-4D97-AF65-F5344CB8AC3E}">
        <p14:creationId xmlns:p14="http://schemas.microsoft.com/office/powerpoint/2010/main" val="484655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slideLayout" Target="../slideLayouts/slideLayout33.xml"/><Relationship Id="rId15"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a:t>
            </a:r>
            <a:r>
              <a:rPr lang="en-US" sz="800" dirty="0" smtClean="0">
                <a:solidFill>
                  <a:srgbClr val="3333CC"/>
                </a:solidFill>
                <a:latin typeface="Arial" charset="0"/>
              </a:rPr>
              <a:t>Strategy</a:t>
            </a:r>
            <a:endParaRPr lang="en-US" sz="800" dirty="0">
              <a:solidFill>
                <a:srgbClr val="3333CC"/>
              </a:solidFill>
              <a:latin typeface="Arial" charset="0"/>
            </a:endParaRP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423306424"/>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7.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0.emf"/></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voltaicsystems.com/blog/what-and-why-voltaic-insources/" TargetMode="External"/><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voltaicsystems.com/blog/wp-content/uploads/2012/02/03.jpg"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adafruit.co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tiff"/><Relationship Id="rId3" Type="http://schemas.openxmlformats.org/officeDocument/2006/relationships/hyperlink" Target="http://quotes.wsj.com/SHCAY"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jpeg"/><Relationship Id="rId3" Type="http://schemas.openxmlformats.org/officeDocument/2006/relationships/image" Target="../media/image1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chart" Target="../charts/char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5.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16.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17.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1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2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2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23.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 Id="rId3" Type="http://schemas.openxmlformats.org/officeDocument/2006/relationships/image" Target="../media/image24.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25.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26.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27.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 Id="rId3" Type="http://schemas.openxmlformats.org/officeDocument/2006/relationships/image" Target="../media/image28.e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pitchFamily="-107" charset="-128"/>
              </a:rPr>
              <a:t>Integrative Case:</a:t>
            </a:r>
            <a:br>
              <a:rPr lang="en-US" dirty="0" smtClean="0">
                <a:ea typeface="ＭＳ Ｐゴシック" pitchFamily="-107" charset="-128"/>
              </a:rPr>
            </a:br>
            <a:r>
              <a:rPr lang="en-US" dirty="0" smtClean="0">
                <a:ea typeface="ＭＳ Ｐゴシック" pitchFamily="-107" charset="-128"/>
              </a:rPr>
              <a:t>Stage II</a:t>
            </a:r>
            <a:endParaRPr lang="en-US" dirty="0">
              <a:ea typeface="ＭＳ Ｐゴシック" pitchFamily="-107"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p:cNvSpPr>
            <a:spLocks noGrp="1"/>
          </p:cNvSpPr>
          <p:nvPr>
            <p:ph type="title"/>
          </p:nvPr>
        </p:nvSpPr>
        <p:spPr/>
        <p:txBody>
          <a:bodyPr/>
          <a:lstStyle/>
          <a:p>
            <a:r>
              <a:rPr lang="en-US" dirty="0" smtClean="0"/>
              <a:t>Global Network Optimization:</a:t>
            </a:r>
            <a:br>
              <a:rPr lang="en-US" dirty="0" smtClean="0"/>
            </a:br>
            <a:r>
              <a:rPr lang="en-US" dirty="0" smtClean="0"/>
              <a:t>	 In-source + Dedicated Assembly</a:t>
            </a:r>
          </a:p>
        </p:txBody>
      </p:sp>
      <p:cxnSp>
        <p:nvCxnSpPr>
          <p:cNvPr id="27" name="Straight Arrow Connector 26"/>
          <p:cNvCxnSpPr>
            <a:cxnSpLocks noChangeShapeType="1"/>
          </p:cNvCxnSpPr>
          <p:nvPr/>
        </p:nvCxnSpPr>
        <p:spPr bwMode="auto">
          <a:xfrm>
            <a:off x="4727575" y="1600200"/>
            <a:ext cx="26177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4725988" y="3362325"/>
            <a:ext cx="26177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4724400" y="2497138"/>
            <a:ext cx="2617788" cy="11112"/>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4724400" y="4100513"/>
            <a:ext cx="26177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4716463" y="4840288"/>
            <a:ext cx="26177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flipV="1">
            <a:off x="2209800" y="16430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p:cNvCxnSpPr>
          <p:nvPr/>
        </p:nvCxnSpPr>
        <p:spPr bwMode="auto">
          <a:xfrm flipV="1">
            <a:off x="2362200" y="24431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2514600" y="34290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a:off x="2362200" y="35052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2209800" y="35052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115722" name="TextBox 50"/>
          <p:cNvSpPr txBox="1">
            <a:spLocks noChangeArrowheads="1"/>
          </p:cNvSpPr>
          <p:nvPr/>
        </p:nvSpPr>
        <p:spPr bwMode="auto">
          <a:xfrm>
            <a:off x="304800" y="5562600"/>
            <a:ext cx="8695290" cy="830997"/>
          </a:xfrm>
          <a:prstGeom prst="rect">
            <a:avLst/>
          </a:prstGeom>
          <a:noFill/>
          <a:ln w="9525">
            <a:noFill/>
            <a:miter lim="800000"/>
            <a:headEnd/>
            <a:tailEnd/>
          </a:ln>
        </p:spPr>
        <p:txBody>
          <a:bodyPr wrap="square">
            <a:spAutoFit/>
          </a:bodyPr>
          <a:lstStyle/>
          <a:p>
            <a:r>
              <a:rPr lang="en-US" dirty="0" smtClean="0"/>
              <a:t>1D </a:t>
            </a:r>
            <a:r>
              <a:rPr lang="en-US" dirty="0"/>
              <a:t>n</a:t>
            </a:r>
            <a:r>
              <a:rPr lang="en-US" dirty="0" smtClean="0"/>
              <a:t>ewsvendor </a:t>
            </a:r>
            <a:r>
              <a:rPr lang="en-US" dirty="0"/>
              <a:t>for each </a:t>
            </a:r>
            <a:r>
              <a:rPr lang="en-US" dirty="0" smtClean="0"/>
              <a:t>market with growing demand, </a:t>
            </a:r>
            <a:r>
              <a:rPr lang="en-US" dirty="0"/>
              <a:t>and </a:t>
            </a:r>
            <a:r>
              <a:rPr lang="en-US" dirty="0" smtClean="0"/>
              <a:t>1D </a:t>
            </a:r>
            <a:r>
              <a:rPr lang="en-US" dirty="0"/>
              <a:t>newsvendor for the component plant in China (… an approximation).</a:t>
            </a:r>
          </a:p>
        </p:txBody>
      </p:sp>
      <p:sp>
        <p:nvSpPr>
          <p:cNvPr id="37" name="TextBox 36"/>
          <p:cNvSpPr txBox="1"/>
          <p:nvPr/>
        </p:nvSpPr>
        <p:spPr>
          <a:xfrm>
            <a:off x="358449" y="4945079"/>
            <a:ext cx="3365675" cy="461665"/>
          </a:xfrm>
          <a:prstGeom prst="rect">
            <a:avLst/>
          </a:prstGeom>
          <a:noFill/>
        </p:spPr>
        <p:txBody>
          <a:bodyPr wrap="none" rtlCol="0">
            <a:spAutoFit/>
          </a:bodyPr>
          <a:lstStyle/>
          <a:p>
            <a:r>
              <a:rPr lang="en-US" b="1" dirty="0" smtClean="0"/>
              <a:t>E</a:t>
            </a:r>
            <a:r>
              <a:rPr lang="en-US" dirty="0" smtClean="0"/>
              <a:t>(NPV)= $12.83 ± .12 M</a:t>
            </a:r>
            <a:endParaRPr lang="en-US" dirty="0"/>
          </a:p>
        </p:txBody>
      </p:sp>
      <p:sp>
        <p:nvSpPr>
          <p:cNvPr id="38" name="TextBox 37"/>
          <p:cNvSpPr txBox="1"/>
          <p:nvPr/>
        </p:nvSpPr>
        <p:spPr>
          <a:xfrm>
            <a:off x="4878228" y="1186310"/>
            <a:ext cx="1132316" cy="400110"/>
          </a:xfrm>
          <a:prstGeom prst="rect">
            <a:avLst/>
          </a:prstGeom>
          <a:noFill/>
        </p:spPr>
        <p:txBody>
          <a:bodyPr wrap="none" rtlCol="0">
            <a:spAutoFit/>
          </a:bodyPr>
          <a:lstStyle/>
          <a:p>
            <a:r>
              <a:rPr lang="en-US" sz="2000" dirty="0" smtClean="0"/>
              <a:t>299 units</a:t>
            </a:r>
          </a:p>
        </p:txBody>
      </p:sp>
      <p:sp>
        <p:nvSpPr>
          <p:cNvPr id="43" name="TextBox 42"/>
          <p:cNvSpPr txBox="1"/>
          <p:nvPr/>
        </p:nvSpPr>
        <p:spPr>
          <a:xfrm>
            <a:off x="4868489" y="2068428"/>
            <a:ext cx="1132316" cy="400110"/>
          </a:xfrm>
          <a:prstGeom prst="rect">
            <a:avLst/>
          </a:prstGeom>
          <a:noFill/>
        </p:spPr>
        <p:txBody>
          <a:bodyPr wrap="none" rtlCol="0">
            <a:spAutoFit/>
          </a:bodyPr>
          <a:lstStyle/>
          <a:p>
            <a:r>
              <a:rPr lang="en-US" sz="2000" dirty="0" smtClean="0"/>
              <a:t>169 units</a:t>
            </a:r>
          </a:p>
        </p:txBody>
      </p:sp>
      <p:sp>
        <p:nvSpPr>
          <p:cNvPr id="44" name="TextBox 43"/>
          <p:cNvSpPr txBox="1"/>
          <p:nvPr/>
        </p:nvSpPr>
        <p:spPr>
          <a:xfrm>
            <a:off x="4895511" y="2933280"/>
            <a:ext cx="1122798" cy="400110"/>
          </a:xfrm>
          <a:prstGeom prst="rect">
            <a:avLst/>
          </a:prstGeom>
          <a:noFill/>
        </p:spPr>
        <p:txBody>
          <a:bodyPr wrap="none" rtlCol="0">
            <a:spAutoFit/>
          </a:bodyPr>
          <a:lstStyle/>
          <a:p>
            <a:r>
              <a:rPr lang="en-US" sz="2000" dirty="0" smtClean="0"/>
              <a:t>119 units</a:t>
            </a:r>
          </a:p>
        </p:txBody>
      </p:sp>
      <p:sp>
        <p:nvSpPr>
          <p:cNvPr id="45" name="TextBox 44"/>
          <p:cNvSpPr txBox="1"/>
          <p:nvPr/>
        </p:nvSpPr>
        <p:spPr>
          <a:xfrm>
            <a:off x="4922535" y="3662998"/>
            <a:ext cx="1122798" cy="400110"/>
          </a:xfrm>
          <a:prstGeom prst="rect">
            <a:avLst/>
          </a:prstGeom>
          <a:noFill/>
        </p:spPr>
        <p:txBody>
          <a:bodyPr wrap="none" rtlCol="0">
            <a:spAutoFit/>
          </a:bodyPr>
          <a:lstStyle/>
          <a:p>
            <a:r>
              <a:rPr lang="en-US" sz="2000" dirty="0" smtClean="0"/>
              <a:t>114 units</a:t>
            </a:r>
          </a:p>
        </p:txBody>
      </p:sp>
      <p:sp>
        <p:nvSpPr>
          <p:cNvPr id="46" name="TextBox 45"/>
          <p:cNvSpPr txBox="1"/>
          <p:nvPr/>
        </p:nvSpPr>
        <p:spPr>
          <a:xfrm>
            <a:off x="4939819" y="4464036"/>
            <a:ext cx="1132316" cy="400110"/>
          </a:xfrm>
          <a:prstGeom prst="rect">
            <a:avLst/>
          </a:prstGeom>
          <a:noFill/>
        </p:spPr>
        <p:txBody>
          <a:bodyPr wrap="none" rtlCol="0">
            <a:spAutoFit/>
          </a:bodyPr>
          <a:lstStyle/>
          <a:p>
            <a:r>
              <a:rPr lang="en-US" sz="2000" dirty="0" smtClean="0"/>
              <a:t>191 units</a:t>
            </a:r>
          </a:p>
        </p:txBody>
      </p:sp>
      <p:sp>
        <p:nvSpPr>
          <p:cNvPr id="47" name="TextBox 46"/>
          <p:cNvSpPr txBox="1"/>
          <p:nvPr/>
        </p:nvSpPr>
        <p:spPr>
          <a:xfrm>
            <a:off x="1135455" y="3805638"/>
            <a:ext cx="1132316" cy="400110"/>
          </a:xfrm>
          <a:prstGeom prst="rect">
            <a:avLst/>
          </a:prstGeom>
          <a:noFill/>
        </p:spPr>
        <p:txBody>
          <a:bodyPr wrap="none" rtlCol="0">
            <a:spAutoFit/>
          </a:bodyPr>
          <a:lstStyle/>
          <a:p>
            <a:r>
              <a:rPr lang="en-US" sz="2000" dirty="0" smtClean="0"/>
              <a:t>720 units</a:t>
            </a:r>
          </a:p>
        </p:txBody>
      </p:sp>
      <p:grpSp>
        <p:nvGrpSpPr>
          <p:cNvPr id="4" name="Group 3"/>
          <p:cNvGrpSpPr/>
          <p:nvPr/>
        </p:nvGrpSpPr>
        <p:grpSpPr>
          <a:xfrm>
            <a:off x="4158900" y="1203191"/>
            <a:ext cx="715123" cy="4054072"/>
            <a:chOff x="699493" y="1211532"/>
            <a:chExt cx="832556" cy="4454221"/>
          </a:xfrm>
        </p:grpSpPr>
        <p:sp>
          <p:nvSpPr>
            <p:cNvPr id="48" name="Rectangle 47"/>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9" name="Rectangle 48"/>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0" name="Rectangle 49"/>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1" name="Rectangle 50"/>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2" name="Rectangle 51"/>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53" name="Group 52"/>
          <p:cNvGrpSpPr/>
          <p:nvPr/>
        </p:nvGrpSpPr>
        <p:grpSpPr>
          <a:xfrm>
            <a:off x="7411101" y="1231488"/>
            <a:ext cx="717751" cy="4086317"/>
            <a:chOff x="6219569" y="1231488"/>
            <a:chExt cx="780379" cy="4442874"/>
          </a:xfrm>
        </p:grpSpPr>
        <p:sp>
          <p:nvSpPr>
            <p:cNvPr id="54" name="Oval 53"/>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55" name="Oval 54"/>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6" name="Oval 55"/>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7" name="Oval 56"/>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8" name="Oval 57"/>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59" name="Rectangle 58"/>
          <p:cNvSpPr/>
          <p:nvPr/>
        </p:nvSpPr>
        <p:spPr bwMode="auto">
          <a:xfrm>
            <a:off x="1226782" y="300556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p:cNvSpPr>
            <a:spLocks noGrp="1"/>
          </p:cNvSpPr>
          <p:nvPr>
            <p:ph type="title"/>
          </p:nvPr>
        </p:nvSpPr>
        <p:spPr/>
        <p:txBody>
          <a:bodyPr/>
          <a:lstStyle/>
          <a:p>
            <a:r>
              <a:rPr lang="en-US" dirty="0" smtClean="0"/>
              <a:t>Global Network Optimization:</a:t>
            </a:r>
            <a:br>
              <a:rPr lang="en-US" dirty="0" smtClean="0"/>
            </a:br>
            <a:r>
              <a:rPr lang="en-US" dirty="0" smtClean="0"/>
              <a:t>	 Outsource + Dedicated Assembly</a:t>
            </a:r>
          </a:p>
        </p:txBody>
      </p:sp>
      <p:cxnSp>
        <p:nvCxnSpPr>
          <p:cNvPr id="27" name="Straight Arrow Connector 26"/>
          <p:cNvCxnSpPr>
            <a:cxnSpLocks noChangeShapeType="1"/>
          </p:cNvCxnSpPr>
          <p:nvPr/>
        </p:nvCxnSpPr>
        <p:spPr bwMode="auto">
          <a:xfrm>
            <a:off x="4727575" y="1600200"/>
            <a:ext cx="26177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4725988" y="3362325"/>
            <a:ext cx="26177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4724400" y="2497138"/>
            <a:ext cx="2617788" cy="11112"/>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4724400" y="4100513"/>
            <a:ext cx="26177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4716463" y="4840288"/>
            <a:ext cx="26177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flipV="1">
            <a:off x="2209800" y="16430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p:cNvCxnSpPr>
          <p:nvPr/>
        </p:nvCxnSpPr>
        <p:spPr bwMode="auto">
          <a:xfrm flipV="1">
            <a:off x="2362200" y="24431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2514600" y="34290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a:off x="2362200" y="35052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2209800" y="35052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116746" name="TextBox 50"/>
          <p:cNvSpPr txBox="1">
            <a:spLocks noChangeArrowheads="1"/>
          </p:cNvSpPr>
          <p:nvPr/>
        </p:nvSpPr>
        <p:spPr bwMode="auto">
          <a:xfrm>
            <a:off x="304800" y="5562600"/>
            <a:ext cx="7772400" cy="830263"/>
          </a:xfrm>
          <a:prstGeom prst="rect">
            <a:avLst/>
          </a:prstGeom>
          <a:noFill/>
          <a:ln w="9525">
            <a:noFill/>
            <a:miter lim="800000"/>
            <a:headEnd/>
            <a:tailEnd/>
          </a:ln>
        </p:spPr>
        <p:txBody>
          <a:bodyPr>
            <a:spAutoFit/>
          </a:bodyPr>
          <a:lstStyle/>
          <a:p>
            <a:r>
              <a:rPr lang="en-US"/>
              <a:t>Not so simple anymore:</a:t>
            </a:r>
          </a:p>
          <a:p>
            <a:r>
              <a:rPr lang="en-US"/>
              <a:t>Yield issues complicate analysis. </a:t>
            </a:r>
          </a:p>
        </p:txBody>
      </p:sp>
      <p:sp>
        <p:nvSpPr>
          <p:cNvPr id="38" name="TextBox 37"/>
          <p:cNvSpPr txBox="1"/>
          <p:nvPr/>
        </p:nvSpPr>
        <p:spPr>
          <a:xfrm>
            <a:off x="358449" y="4945079"/>
            <a:ext cx="3365675" cy="461665"/>
          </a:xfrm>
          <a:prstGeom prst="rect">
            <a:avLst/>
          </a:prstGeom>
          <a:noFill/>
        </p:spPr>
        <p:txBody>
          <a:bodyPr wrap="none" rtlCol="0">
            <a:spAutoFit/>
          </a:bodyPr>
          <a:lstStyle/>
          <a:p>
            <a:r>
              <a:rPr lang="en-US" b="1" dirty="0" smtClean="0"/>
              <a:t>E</a:t>
            </a:r>
            <a:r>
              <a:rPr lang="en-US" dirty="0" smtClean="0"/>
              <a:t>(NPV)= $13.07 ± .07 M</a:t>
            </a:r>
            <a:endParaRPr lang="en-US" dirty="0"/>
          </a:p>
        </p:txBody>
      </p:sp>
      <p:sp>
        <p:nvSpPr>
          <p:cNvPr id="43" name="TextBox 42"/>
          <p:cNvSpPr txBox="1"/>
          <p:nvPr/>
        </p:nvSpPr>
        <p:spPr>
          <a:xfrm>
            <a:off x="4885655" y="1186310"/>
            <a:ext cx="1132316" cy="400110"/>
          </a:xfrm>
          <a:prstGeom prst="rect">
            <a:avLst/>
          </a:prstGeom>
          <a:noFill/>
        </p:spPr>
        <p:txBody>
          <a:bodyPr wrap="none" rtlCol="0">
            <a:spAutoFit/>
          </a:bodyPr>
          <a:lstStyle/>
          <a:p>
            <a:r>
              <a:rPr lang="en-US" sz="2000" dirty="0" smtClean="0"/>
              <a:t>299 units</a:t>
            </a:r>
          </a:p>
        </p:txBody>
      </p:sp>
      <p:sp>
        <p:nvSpPr>
          <p:cNvPr id="44" name="TextBox 43"/>
          <p:cNvSpPr txBox="1"/>
          <p:nvPr/>
        </p:nvSpPr>
        <p:spPr>
          <a:xfrm>
            <a:off x="4875916" y="2068428"/>
            <a:ext cx="1132316" cy="400110"/>
          </a:xfrm>
          <a:prstGeom prst="rect">
            <a:avLst/>
          </a:prstGeom>
          <a:noFill/>
        </p:spPr>
        <p:txBody>
          <a:bodyPr wrap="none" rtlCol="0">
            <a:spAutoFit/>
          </a:bodyPr>
          <a:lstStyle/>
          <a:p>
            <a:r>
              <a:rPr lang="en-US" sz="2000" dirty="0" smtClean="0"/>
              <a:t>170 units</a:t>
            </a:r>
          </a:p>
        </p:txBody>
      </p:sp>
      <p:sp>
        <p:nvSpPr>
          <p:cNvPr id="45" name="TextBox 44"/>
          <p:cNvSpPr txBox="1"/>
          <p:nvPr/>
        </p:nvSpPr>
        <p:spPr>
          <a:xfrm>
            <a:off x="4902938" y="2933280"/>
            <a:ext cx="1132316" cy="400110"/>
          </a:xfrm>
          <a:prstGeom prst="rect">
            <a:avLst/>
          </a:prstGeom>
          <a:noFill/>
        </p:spPr>
        <p:txBody>
          <a:bodyPr wrap="none" rtlCol="0">
            <a:spAutoFit/>
          </a:bodyPr>
          <a:lstStyle/>
          <a:p>
            <a:r>
              <a:rPr lang="en-US" sz="2000" dirty="0" smtClean="0"/>
              <a:t>121 units</a:t>
            </a:r>
          </a:p>
        </p:txBody>
      </p:sp>
      <p:sp>
        <p:nvSpPr>
          <p:cNvPr id="46" name="TextBox 45"/>
          <p:cNvSpPr txBox="1"/>
          <p:nvPr/>
        </p:nvSpPr>
        <p:spPr>
          <a:xfrm>
            <a:off x="4929962" y="3662998"/>
            <a:ext cx="1122798" cy="400110"/>
          </a:xfrm>
          <a:prstGeom prst="rect">
            <a:avLst/>
          </a:prstGeom>
          <a:noFill/>
        </p:spPr>
        <p:txBody>
          <a:bodyPr wrap="none" rtlCol="0">
            <a:spAutoFit/>
          </a:bodyPr>
          <a:lstStyle/>
          <a:p>
            <a:r>
              <a:rPr lang="en-US" sz="2000" dirty="0" smtClean="0"/>
              <a:t>117 units</a:t>
            </a:r>
          </a:p>
        </p:txBody>
      </p:sp>
      <p:sp>
        <p:nvSpPr>
          <p:cNvPr id="47" name="TextBox 46"/>
          <p:cNvSpPr txBox="1"/>
          <p:nvPr/>
        </p:nvSpPr>
        <p:spPr>
          <a:xfrm>
            <a:off x="4947246" y="4464036"/>
            <a:ext cx="1132316" cy="400110"/>
          </a:xfrm>
          <a:prstGeom prst="rect">
            <a:avLst/>
          </a:prstGeom>
          <a:noFill/>
        </p:spPr>
        <p:txBody>
          <a:bodyPr wrap="none" rtlCol="0">
            <a:spAutoFit/>
          </a:bodyPr>
          <a:lstStyle/>
          <a:p>
            <a:r>
              <a:rPr lang="en-US" sz="2000" dirty="0" smtClean="0"/>
              <a:t>193 units</a:t>
            </a:r>
          </a:p>
        </p:txBody>
      </p:sp>
      <p:sp>
        <p:nvSpPr>
          <p:cNvPr id="48" name="TextBox 47"/>
          <p:cNvSpPr txBox="1"/>
          <p:nvPr/>
        </p:nvSpPr>
        <p:spPr>
          <a:xfrm>
            <a:off x="1135455" y="3805638"/>
            <a:ext cx="1132316" cy="400110"/>
          </a:xfrm>
          <a:prstGeom prst="rect">
            <a:avLst/>
          </a:prstGeom>
          <a:noFill/>
        </p:spPr>
        <p:txBody>
          <a:bodyPr wrap="none" rtlCol="0">
            <a:spAutoFit/>
          </a:bodyPr>
          <a:lstStyle/>
          <a:p>
            <a:r>
              <a:rPr lang="en-US" sz="2000" dirty="0" smtClean="0"/>
              <a:t>768 units</a:t>
            </a:r>
          </a:p>
        </p:txBody>
      </p:sp>
      <p:grpSp>
        <p:nvGrpSpPr>
          <p:cNvPr id="49" name="Group 48"/>
          <p:cNvGrpSpPr/>
          <p:nvPr/>
        </p:nvGrpSpPr>
        <p:grpSpPr>
          <a:xfrm>
            <a:off x="4158900" y="1203191"/>
            <a:ext cx="715123" cy="4054072"/>
            <a:chOff x="699493" y="1211532"/>
            <a:chExt cx="832556" cy="4454221"/>
          </a:xfrm>
        </p:grpSpPr>
        <p:sp>
          <p:nvSpPr>
            <p:cNvPr id="50" name="Rectangle 49"/>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1" name="Rectangle 50"/>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2" name="Rectangle 51"/>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3" name="Rectangle 52"/>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4" name="Rectangle 53"/>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55" name="Group 54"/>
          <p:cNvGrpSpPr/>
          <p:nvPr/>
        </p:nvGrpSpPr>
        <p:grpSpPr>
          <a:xfrm>
            <a:off x="7411101" y="1231488"/>
            <a:ext cx="717751" cy="4086317"/>
            <a:chOff x="6219569" y="1231488"/>
            <a:chExt cx="780379" cy="4442874"/>
          </a:xfrm>
        </p:grpSpPr>
        <p:sp>
          <p:nvSpPr>
            <p:cNvPr id="56" name="Oval 55"/>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57" name="Oval 56"/>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8" name="Oval 57"/>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9" name="Oval 58"/>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0" name="Oval 59"/>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61" name="Rectangle 60"/>
          <p:cNvSpPr/>
          <p:nvPr/>
        </p:nvSpPr>
        <p:spPr bwMode="auto">
          <a:xfrm>
            <a:off x="1319770" y="300556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S</a:t>
            </a:r>
            <a:endParaRPr kumimoji="0" lang="en-US" sz="4800" b="1"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en-US" dirty="0" smtClean="0"/>
              <a:t>Global Network Optimization: </a:t>
            </a:r>
            <a:br>
              <a:rPr lang="en-US" dirty="0" smtClean="0"/>
            </a:br>
            <a:r>
              <a:rPr lang="en-US" dirty="0" smtClean="0"/>
              <a:t>	 In-source + Full China Assembly</a:t>
            </a:r>
          </a:p>
        </p:txBody>
      </p:sp>
      <p:cxnSp>
        <p:nvCxnSpPr>
          <p:cNvPr id="28" name="Straight Arrow Connector 27"/>
          <p:cNvCxnSpPr>
            <a:cxnSpLocks noChangeShapeType="1"/>
          </p:cNvCxnSpPr>
          <p:nvPr/>
        </p:nvCxnSpPr>
        <p:spPr bwMode="auto">
          <a:xfrm flipV="1">
            <a:off x="4374444" y="3602038"/>
            <a:ext cx="3093156" cy="159085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flipV="1">
            <a:off x="4374444" y="2674938"/>
            <a:ext cx="3091569" cy="257439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flipV="1">
            <a:off x="4374444" y="4392613"/>
            <a:ext cx="3091569" cy="85672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flipV="1">
            <a:off x="4374444" y="5184775"/>
            <a:ext cx="3080456" cy="6455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4314825" y="1835150"/>
            <a:ext cx="3124200" cy="3429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641662" y="5327404"/>
            <a:ext cx="1793738" cy="3772"/>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5" name="TextBox 44"/>
          <p:cNvSpPr txBox="1"/>
          <p:nvPr/>
        </p:nvSpPr>
        <p:spPr>
          <a:xfrm>
            <a:off x="302005" y="6158634"/>
            <a:ext cx="3365675" cy="461665"/>
          </a:xfrm>
          <a:prstGeom prst="rect">
            <a:avLst/>
          </a:prstGeom>
          <a:noFill/>
        </p:spPr>
        <p:txBody>
          <a:bodyPr wrap="none" rtlCol="0">
            <a:spAutoFit/>
          </a:bodyPr>
          <a:lstStyle/>
          <a:p>
            <a:r>
              <a:rPr lang="en-US" b="1" dirty="0" smtClean="0"/>
              <a:t>E</a:t>
            </a:r>
            <a:r>
              <a:rPr lang="en-US" dirty="0" smtClean="0"/>
              <a:t>(NPV)= $13.96 ± .0</a:t>
            </a:r>
            <a:r>
              <a:rPr lang="en-US" altLang="zh-CN" dirty="0" smtClean="0"/>
              <a:t>8</a:t>
            </a:r>
            <a:r>
              <a:rPr lang="en-US" dirty="0" smtClean="0"/>
              <a:t> M</a:t>
            </a:r>
            <a:endParaRPr lang="en-US" dirty="0"/>
          </a:p>
        </p:txBody>
      </p:sp>
      <p:sp>
        <p:nvSpPr>
          <p:cNvPr id="50" name="TextBox 49"/>
          <p:cNvSpPr txBox="1"/>
          <p:nvPr/>
        </p:nvSpPr>
        <p:spPr>
          <a:xfrm>
            <a:off x="3662603" y="5666833"/>
            <a:ext cx="1130438" cy="400110"/>
          </a:xfrm>
          <a:prstGeom prst="rect">
            <a:avLst/>
          </a:prstGeom>
          <a:noFill/>
        </p:spPr>
        <p:txBody>
          <a:bodyPr wrap="none" rtlCol="0">
            <a:spAutoFit/>
          </a:bodyPr>
          <a:lstStyle/>
          <a:p>
            <a:r>
              <a:rPr lang="zh-CN" altLang="zh-CN" sz="2000" dirty="0" smtClean="0"/>
              <a:t>7</a:t>
            </a:r>
            <a:r>
              <a:rPr lang="en-US" altLang="zh-CN" sz="2000" dirty="0"/>
              <a:t>1</a:t>
            </a:r>
            <a:r>
              <a:rPr lang="en-US" altLang="zh-CN" sz="2000" dirty="0" smtClean="0"/>
              <a:t>0</a:t>
            </a:r>
            <a:r>
              <a:rPr lang="en-US" sz="2000" dirty="0" smtClean="0"/>
              <a:t> units</a:t>
            </a:r>
          </a:p>
        </p:txBody>
      </p:sp>
      <p:sp>
        <p:nvSpPr>
          <p:cNvPr id="51" name="TextBox 50"/>
          <p:cNvSpPr txBox="1"/>
          <p:nvPr/>
        </p:nvSpPr>
        <p:spPr>
          <a:xfrm>
            <a:off x="623213" y="5685766"/>
            <a:ext cx="1132316" cy="400110"/>
          </a:xfrm>
          <a:prstGeom prst="rect">
            <a:avLst/>
          </a:prstGeom>
          <a:noFill/>
        </p:spPr>
        <p:txBody>
          <a:bodyPr wrap="none" rtlCol="0">
            <a:spAutoFit/>
          </a:bodyPr>
          <a:lstStyle/>
          <a:p>
            <a:r>
              <a:rPr lang="en-US" altLang="zh-CN" sz="2000" dirty="0" smtClean="0"/>
              <a:t>710</a:t>
            </a:r>
            <a:r>
              <a:rPr lang="en-US" sz="2000" dirty="0" smtClean="0"/>
              <a:t> units</a:t>
            </a:r>
          </a:p>
        </p:txBody>
      </p:sp>
      <p:grpSp>
        <p:nvGrpSpPr>
          <p:cNvPr id="36" name="Group 35"/>
          <p:cNvGrpSpPr/>
          <p:nvPr/>
        </p:nvGrpSpPr>
        <p:grpSpPr>
          <a:xfrm>
            <a:off x="3535032" y="1574541"/>
            <a:ext cx="715123" cy="4054072"/>
            <a:chOff x="699493" y="1211532"/>
            <a:chExt cx="832556" cy="4454221"/>
          </a:xfrm>
        </p:grpSpPr>
        <p:sp>
          <p:nvSpPr>
            <p:cNvPr id="37" name="Rectangle 36"/>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Rectangle 41"/>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46" name="Group 45"/>
          <p:cNvGrpSpPr/>
          <p:nvPr/>
        </p:nvGrpSpPr>
        <p:grpSpPr>
          <a:xfrm>
            <a:off x="7522506" y="1506287"/>
            <a:ext cx="717751" cy="4086317"/>
            <a:chOff x="6219569" y="1231488"/>
            <a:chExt cx="780379" cy="4442874"/>
          </a:xfrm>
        </p:grpSpPr>
        <p:sp>
          <p:nvSpPr>
            <p:cNvPr id="47" name="Oval 46"/>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8" name="Oval 47"/>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2" name="Oval 51"/>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3" name="Oval 52"/>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54" name="Rectangle 53"/>
          <p:cNvSpPr/>
          <p:nvPr/>
        </p:nvSpPr>
        <p:spPr bwMode="auto">
          <a:xfrm>
            <a:off x="729200" y="486976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4507892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en-US" dirty="0" smtClean="0"/>
              <a:t>Global Network Optimization: </a:t>
            </a:r>
            <a:br>
              <a:rPr lang="en-US" dirty="0" smtClean="0"/>
            </a:br>
            <a:r>
              <a:rPr lang="en-US" dirty="0" smtClean="0"/>
              <a:t>	 Out-source + Full China Assembly</a:t>
            </a:r>
          </a:p>
        </p:txBody>
      </p:sp>
      <p:cxnSp>
        <p:nvCxnSpPr>
          <p:cNvPr id="28" name="Straight Arrow Connector 27"/>
          <p:cNvCxnSpPr>
            <a:cxnSpLocks noChangeShapeType="1"/>
          </p:cNvCxnSpPr>
          <p:nvPr/>
        </p:nvCxnSpPr>
        <p:spPr bwMode="auto">
          <a:xfrm flipV="1">
            <a:off x="4374444" y="3602038"/>
            <a:ext cx="3093156" cy="1590851"/>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flipV="1">
            <a:off x="4374444" y="2674938"/>
            <a:ext cx="3091569" cy="257439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flipV="1">
            <a:off x="4374444" y="4392613"/>
            <a:ext cx="3091569" cy="85672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flipV="1">
            <a:off x="4374444" y="5184775"/>
            <a:ext cx="3080456" cy="6455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4314825" y="1835150"/>
            <a:ext cx="3124200" cy="3429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flipV="1">
            <a:off x="1682961" y="5331176"/>
            <a:ext cx="1669839" cy="6552"/>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5" name="TextBox 44"/>
          <p:cNvSpPr txBox="1"/>
          <p:nvPr/>
        </p:nvSpPr>
        <p:spPr>
          <a:xfrm>
            <a:off x="302005" y="6158634"/>
            <a:ext cx="3365675" cy="461665"/>
          </a:xfrm>
          <a:prstGeom prst="rect">
            <a:avLst/>
          </a:prstGeom>
          <a:noFill/>
        </p:spPr>
        <p:txBody>
          <a:bodyPr wrap="none" rtlCol="0">
            <a:spAutoFit/>
          </a:bodyPr>
          <a:lstStyle/>
          <a:p>
            <a:r>
              <a:rPr lang="en-US" b="1" dirty="0" smtClean="0"/>
              <a:t>E</a:t>
            </a:r>
            <a:r>
              <a:rPr lang="en-US" dirty="0" smtClean="0"/>
              <a:t>(NPV)= $13.81 ± .0</a:t>
            </a:r>
            <a:r>
              <a:rPr lang="en-US" dirty="0"/>
              <a:t>7</a:t>
            </a:r>
            <a:r>
              <a:rPr lang="en-US" dirty="0" smtClean="0"/>
              <a:t> M</a:t>
            </a:r>
            <a:endParaRPr lang="en-US" dirty="0"/>
          </a:p>
        </p:txBody>
      </p:sp>
      <p:sp>
        <p:nvSpPr>
          <p:cNvPr id="50" name="TextBox 49"/>
          <p:cNvSpPr txBox="1"/>
          <p:nvPr/>
        </p:nvSpPr>
        <p:spPr>
          <a:xfrm>
            <a:off x="3662603" y="5666833"/>
            <a:ext cx="1338828" cy="400110"/>
          </a:xfrm>
          <a:prstGeom prst="rect">
            <a:avLst/>
          </a:prstGeom>
          <a:noFill/>
        </p:spPr>
        <p:txBody>
          <a:bodyPr wrap="none" rtlCol="0">
            <a:spAutoFit/>
          </a:bodyPr>
          <a:lstStyle/>
          <a:p>
            <a:r>
              <a:rPr lang="en-US" altLang="zh-CN" sz="2000" smtClean="0"/>
              <a:t>&lt; </a:t>
            </a:r>
            <a:r>
              <a:rPr lang="zh-CN" altLang="zh-CN" sz="2000" smtClean="0"/>
              <a:t>7</a:t>
            </a:r>
            <a:r>
              <a:rPr lang="en-US" altLang="zh-CN" sz="2000" dirty="0"/>
              <a:t>5</a:t>
            </a:r>
            <a:r>
              <a:rPr lang="en-US" altLang="zh-CN" sz="2000" dirty="0" smtClean="0"/>
              <a:t>3</a:t>
            </a:r>
            <a:r>
              <a:rPr lang="en-US" sz="2000" dirty="0" smtClean="0"/>
              <a:t> units</a:t>
            </a:r>
          </a:p>
        </p:txBody>
      </p:sp>
      <p:sp>
        <p:nvSpPr>
          <p:cNvPr id="51" name="TextBox 50"/>
          <p:cNvSpPr txBox="1"/>
          <p:nvPr/>
        </p:nvSpPr>
        <p:spPr>
          <a:xfrm>
            <a:off x="623213" y="5685766"/>
            <a:ext cx="1132316" cy="400110"/>
          </a:xfrm>
          <a:prstGeom prst="rect">
            <a:avLst/>
          </a:prstGeom>
          <a:noFill/>
        </p:spPr>
        <p:txBody>
          <a:bodyPr wrap="none" rtlCol="0">
            <a:spAutoFit/>
          </a:bodyPr>
          <a:lstStyle/>
          <a:p>
            <a:r>
              <a:rPr lang="en-US" altLang="zh-CN" sz="2000" dirty="0" smtClean="0"/>
              <a:t>753</a:t>
            </a:r>
            <a:r>
              <a:rPr lang="en-US" sz="2000" dirty="0" smtClean="0"/>
              <a:t> units</a:t>
            </a:r>
          </a:p>
        </p:txBody>
      </p:sp>
      <p:grpSp>
        <p:nvGrpSpPr>
          <p:cNvPr id="37" name="Group 36"/>
          <p:cNvGrpSpPr/>
          <p:nvPr/>
        </p:nvGrpSpPr>
        <p:grpSpPr>
          <a:xfrm>
            <a:off x="3512786" y="1567119"/>
            <a:ext cx="715123" cy="4054072"/>
            <a:chOff x="699493" y="1211532"/>
            <a:chExt cx="832556" cy="4454221"/>
          </a:xfrm>
        </p:grpSpPr>
        <p:sp>
          <p:nvSpPr>
            <p:cNvPr id="39" name="Rectangle 38"/>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Rectangle 41"/>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6" name="Rectangle 4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47" name="Group 46"/>
          <p:cNvGrpSpPr/>
          <p:nvPr/>
        </p:nvGrpSpPr>
        <p:grpSpPr>
          <a:xfrm>
            <a:off x="7522506" y="1506287"/>
            <a:ext cx="717751" cy="4086317"/>
            <a:chOff x="6219569" y="1231488"/>
            <a:chExt cx="780379" cy="4442874"/>
          </a:xfrm>
        </p:grpSpPr>
        <p:sp>
          <p:nvSpPr>
            <p:cNvPr id="48" name="Oval 47"/>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9" name="Oval 48"/>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2" name="Oval 51"/>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3" name="Oval 52"/>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54" name="Oval 53"/>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55" name="Rectangle 54"/>
          <p:cNvSpPr/>
          <p:nvPr/>
        </p:nvSpPr>
        <p:spPr bwMode="auto">
          <a:xfrm>
            <a:off x="681082" y="4877193"/>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S</a:t>
            </a:r>
            <a:endParaRPr kumimoji="0" lang="en-US" sz="48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0653062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en-US" dirty="0" smtClean="0"/>
              <a:t>Global Network Optimization: </a:t>
            </a:r>
            <a:br>
              <a:rPr lang="en-US" dirty="0" smtClean="0"/>
            </a:br>
            <a:r>
              <a:rPr lang="en-US" dirty="0" smtClean="0"/>
              <a:t>	 In-source + Chained Assembly</a:t>
            </a:r>
          </a:p>
        </p:txBody>
      </p:sp>
      <p:cxnSp>
        <p:nvCxnSpPr>
          <p:cNvPr id="27" name="Straight Arrow Connector 26"/>
          <p:cNvCxnSpPr>
            <a:cxnSpLocks noChangeShapeType="1"/>
          </p:cNvCxnSpPr>
          <p:nvPr/>
        </p:nvCxnSpPr>
        <p:spPr bwMode="auto">
          <a:xfrm>
            <a:off x="4318000" y="1703388"/>
            <a:ext cx="31511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4316413" y="3589338"/>
            <a:ext cx="31511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4314825" y="2662238"/>
            <a:ext cx="31511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4314825" y="4378325"/>
            <a:ext cx="3151188" cy="142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4303713" y="5170488"/>
            <a:ext cx="3151187" cy="1428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2" name="Straight Arrow Connector 31"/>
          <p:cNvCxnSpPr>
            <a:cxnSpLocks noChangeShapeType="1"/>
          </p:cNvCxnSpPr>
          <p:nvPr/>
        </p:nvCxnSpPr>
        <p:spPr bwMode="auto">
          <a:xfrm>
            <a:off x="4295775" y="1846263"/>
            <a:ext cx="3113088" cy="67627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5" name="Straight Arrow Connector 34"/>
          <p:cNvCxnSpPr>
            <a:cxnSpLocks noChangeShapeType="1"/>
          </p:cNvCxnSpPr>
          <p:nvPr/>
        </p:nvCxnSpPr>
        <p:spPr bwMode="auto">
          <a:xfrm>
            <a:off x="4294188" y="2847975"/>
            <a:ext cx="3113087" cy="6746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a:off x="4324350" y="3679825"/>
            <a:ext cx="3113088" cy="6746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7" name="Straight Arrow Connector 36"/>
          <p:cNvCxnSpPr>
            <a:cxnSpLocks noChangeShapeType="1"/>
          </p:cNvCxnSpPr>
          <p:nvPr/>
        </p:nvCxnSpPr>
        <p:spPr bwMode="auto">
          <a:xfrm>
            <a:off x="4324350" y="4524375"/>
            <a:ext cx="3113088" cy="67627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4314825" y="1835150"/>
            <a:ext cx="3124200" cy="3429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p:cNvCxnSpPr>
          <p:nvPr/>
        </p:nvCxnSpPr>
        <p:spPr bwMode="auto">
          <a:xfrm flipV="1">
            <a:off x="1524000" y="17192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1676400" y="25193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flipV="1">
            <a:off x="1828800" y="35052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1676400" y="35814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524000" y="35814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5" name="TextBox 44"/>
          <p:cNvSpPr txBox="1"/>
          <p:nvPr/>
        </p:nvSpPr>
        <p:spPr>
          <a:xfrm>
            <a:off x="358449" y="5564519"/>
            <a:ext cx="3365675" cy="461665"/>
          </a:xfrm>
          <a:prstGeom prst="rect">
            <a:avLst/>
          </a:prstGeom>
          <a:noFill/>
        </p:spPr>
        <p:txBody>
          <a:bodyPr wrap="none" rtlCol="0">
            <a:spAutoFit/>
          </a:bodyPr>
          <a:lstStyle/>
          <a:p>
            <a:r>
              <a:rPr lang="en-US" b="1" dirty="0" smtClean="0"/>
              <a:t>E</a:t>
            </a:r>
            <a:r>
              <a:rPr lang="en-US" dirty="0" smtClean="0"/>
              <a:t>(NPV)= $13.87 ± .06 M</a:t>
            </a:r>
            <a:endParaRPr lang="en-US" dirty="0"/>
          </a:p>
        </p:txBody>
      </p:sp>
      <p:sp>
        <p:nvSpPr>
          <p:cNvPr id="46" name="TextBox 45"/>
          <p:cNvSpPr txBox="1"/>
          <p:nvPr/>
        </p:nvSpPr>
        <p:spPr>
          <a:xfrm>
            <a:off x="4137234" y="1292905"/>
            <a:ext cx="1132316" cy="400110"/>
          </a:xfrm>
          <a:prstGeom prst="rect">
            <a:avLst/>
          </a:prstGeom>
          <a:noFill/>
        </p:spPr>
        <p:txBody>
          <a:bodyPr wrap="none" rtlCol="0">
            <a:spAutoFit/>
          </a:bodyPr>
          <a:lstStyle/>
          <a:p>
            <a:r>
              <a:rPr lang="en-US" sz="2000" dirty="0" smtClean="0"/>
              <a:t>232 units</a:t>
            </a:r>
          </a:p>
        </p:txBody>
      </p:sp>
      <p:sp>
        <p:nvSpPr>
          <p:cNvPr id="47" name="TextBox 46"/>
          <p:cNvSpPr txBox="1"/>
          <p:nvPr/>
        </p:nvSpPr>
        <p:spPr>
          <a:xfrm>
            <a:off x="4127495" y="2311669"/>
            <a:ext cx="1132316" cy="400110"/>
          </a:xfrm>
          <a:prstGeom prst="rect">
            <a:avLst/>
          </a:prstGeom>
          <a:noFill/>
        </p:spPr>
        <p:txBody>
          <a:bodyPr wrap="none" rtlCol="0">
            <a:spAutoFit/>
          </a:bodyPr>
          <a:lstStyle/>
          <a:p>
            <a:r>
              <a:rPr lang="en-US" sz="2000" dirty="0" smtClean="0"/>
              <a:t>12</a:t>
            </a:r>
            <a:r>
              <a:rPr lang="en-US" altLang="zh-CN" sz="2000" dirty="0" smtClean="0"/>
              <a:t>3</a:t>
            </a:r>
            <a:r>
              <a:rPr lang="en-US" sz="2000" dirty="0" smtClean="0"/>
              <a:t> units</a:t>
            </a:r>
          </a:p>
        </p:txBody>
      </p:sp>
      <p:sp>
        <p:nvSpPr>
          <p:cNvPr id="48" name="TextBox 47"/>
          <p:cNvSpPr txBox="1"/>
          <p:nvPr/>
        </p:nvSpPr>
        <p:spPr>
          <a:xfrm>
            <a:off x="4154517" y="3176521"/>
            <a:ext cx="1004076" cy="400110"/>
          </a:xfrm>
          <a:prstGeom prst="rect">
            <a:avLst/>
          </a:prstGeom>
          <a:noFill/>
        </p:spPr>
        <p:txBody>
          <a:bodyPr wrap="none" rtlCol="0">
            <a:spAutoFit/>
          </a:bodyPr>
          <a:lstStyle/>
          <a:p>
            <a:r>
              <a:rPr lang="en-US" altLang="zh-CN" sz="2000" dirty="0" smtClean="0"/>
              <a:t>79</a:t>
            </a:r>
            <a:r>
              <a:rPr lang="en-US" sz="2000" dirty="0" smtClean="0"/>
              <a:t> units</a:t>
            </a:r>
          </a:p>
        </p:txBody>
      </p:sp>
      <p:sp>
        <p:nvSpPr>
          <p:cNvPr id="49" name="TextBox 48"/>
          <p:cNvSpPr txBox="1"/>
          <p:nvPr/>
        </p:nvSpPr>
        <p:spPr>
          <a:xfrm>
            <a:off x="4181541" y="3906239"/>
            <a:ext cx="1004076" cy="400110"/>
          </a:xfrm>
          <a:prstGeom prst="rect">
            <a:avLst/>
          </a:prstGeom>
          <a:noFill/>
        </p:spPr>
        <p:txBody>
          <a:bodyPr wrap="none" rtlCol="0">
            <a:spAutoFit/>
          </a:bodyPr>
          <a:lstStyle/>
          <a:p>
            <a:r>
              <a:rPr lang="en-US" sz="2000" dirty="0" smtClean="0"/>
              <a:t>9</a:t>
            </a:r>
            <a:r>
              <a:rPr lang="en-US" altLang="zh-CN" sz="2000" dirty="0" smtClean="0"/>
              <a:t>1</a:t>
            </a:r>
            <a:r>
              <a:rPr lang="en-US" sz="2000" dirty="0" smtClean="0"/>
              <a:t> units</a:t>
            </a:r>
          </a:p>
        </p:txBody>
      </p:sp>
      <p:sp>
        <p:nvSpPr>
          <p:cNvPr id="50" name="TextBox 49"/>
          <p:cNvSpPr txBox="1"/>
          <p:nvPr/>
        </p:nvSpPr>
        <p:spPr>
          <a:xfrm>
            <a:off x="4198825" y="5223477"/>
            <a:ext cx="1132316" cy="400110"/>
          </a:xfrm>
          <a:prstGeom prst="rect">
            <a:avLst/>
          </a:prstGeom>
          <a:noFill/>
        </p:spPr>
        <p:txBody>
          <a:bodyPr wrap="none" rtlCol="0">
            <a:spAutoFit/>
          </a:bodyPr>
          <a:lstStyle/>
          <a:p>
            <a:r>
              <a:rPr lang="en-US" sz="2000" dirty="0" smtClean="0"/>
              <a:t>183 units</a:t>
            </a:r>
          </a:p>
        </p:txBody>
      </p:sp>
      <p:sp>
        <p:nvSpPr>
          <p:cNvPr id="51" name="TextBox 50"/>
          <p:cNvSpPr txBox="1"/>
          <p:nvPr/>
        </p:nvSpPr>
        <p:spPr>
          <a:xfrm>
            <a:off x="594990" y="4048879"/>
            <a:ext cx="1132316" cy="400110"/>
          </a:xfrm>
          <a:prstGeom prst="rect">
            <a:avLst/>
          </a:prstGeom>
          <a:noFill/>
        </p:spPr>
        <p:txBody>
          <a:bodyPr wrap="none" rtlCol="0">
            <a:spAutoFit/>
          </a:bodyPr>
          <a:lstStyle/>
          <a:p>
            <a:r>
              <a:rPr lang="en-US" sz="2000" dirty="0" smtClean="0"/>
              <a:t>708 units</a:t>
            </a:r>
          </a:p>
        </p:txBody>
      </p:sp>
      <p:grpSp>
        <p:nvGrpSpPr>
          <p:cNvPr id="52" name="Group 51"/>
          <p:cNvGrpSpPr/>
          <p:nvPr/>
        </p:nvGrpSpPr>
        <p:grpSpPr>
          <a:xfrm>
            <a:off x="3490508" y="1401964"/>
            <a:ext cx="715123" cy="4054072"/>
            <a:chOff x="699493" y="1211532"/>
            <a:chExt cx="832556" cy="4454221"/>
          </a:xfrm>
        </p:grpSpPr>
        <p:sp>
          <p:nvSpPr>
            <p:cNvPr id="53" name="Rectangle 52"/>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4" name="Rectangle 53"/>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5" name="Rectangle 54"/>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6" name="Rectangle 55"/>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58" name="Group 57"/>
          <p:cNvGrpSpPr/>
          <p:nvPr/>
        </p:nvGrpSpPr>
        <p:grpSpPr>
          <a:xfrm>
            <a:off x="7522506" y="1498860"/>
            <a:ext cx="717751" cy="4086317"/>
            <a:chOff x="6219569" y="1231488"/>
            <a:chExt cx="780379" cy="4442874"/>
          </a:xfrm>
        </p:grpSpPr>
        <p:sp>
          <p:nvSpPr>
            <p:cNvPr id="59" name="Oval 58"/>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0" name="Oval 59"/>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1" name="Oval 60"/>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2" name="Oval 61"/>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3" name="Oval 62"/>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64" name="Rectangle 63"/>
          <p:cNvSpPr/>
          <p:nvPr/>
        </p:nvSpPr>
        <p:spPr bwMode="auto">
          <a:xfrm>
            <a:off x="647507" y="307240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en-US" dirty="0" smtClean="0"/>
              <a:t>Global Network Optimization: </a:t>
            </a:r>
            <a:br>
              <a:rPr lang="en-US" dirty="0" smtClean="0"/>
            </a:br>
            <a:r>
              <a:rPr lang="en-US" dirty="0" smtClean="0"/>
              <a:t>	 Outsource + Chained Assembly</a:t>
            </a:r>
          </a:p>
        </p:txBody>
      </p:sp>
      <p:cxnSp>
        <p:nvCxnSpPr>
          <p:cNvPr id="27" name="Straight Arrow Connector 26"/>
          <p:cNvCxnSpPr>
            <a:cxnSpLocks noChangeShapeType="1"/>
          </p:cNvCxnSpPr>
          <p:nvPr/>
        </p:nvCxnSpPr>
        <p:spPr bwMode="auto">
          <a:xfrm>
            <a:off x="4318000" y="1703388"/>
            <a:ext cx="31511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4316413" y="3589338"/>
            <a:ext cx="31511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4314825" y="2662238"/>
            <a:ext cx="31511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4314825" y="4378325"/>
            <a:ext cx="3151188" cy="142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4303713" y="5170488"/>
            <a:ext cx="3151187" cy="1428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2" name="Straight Arrow Connector 31"/>
          <p:cNvCxnSpPr>
            <a:cxnSpLocks noChangeShapeType="1"/>
          </p:cNvCxnSpPr>
          <p:nvPr/>
        </p:nvCxnSpPr>
        <p:spPr bwMode="auto">
          <a:xfrm>
            <a:off x="4295775" y="1846263"/>
            <a:ext cx="3113088" cy="67627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5" name="Straight Arrow Connector 34"/>
          <p:cNvCxnSpPr>
            <a:cxnSpLocks noChangeShapeType="1"/>
          </p:cNvCxnSpPr>
          <p:nvPr/>
        </p:nvCxnSpPr>
        <p:spPr bwMode="auto">
          <a:xfrm>
            <a:off x="4294188" y="2847975"/>
            <a:ext cx="3113087" cy="6746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a:off x="4324350" y="3679825"/>
            <a:ext cx="3113088" cy="6746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7" name="Straight Arrow Connector 36"/>
          <p:cNvCxnSpPr>
            <a:cxnSpLocks noChangeShapeType="1"/>
          </p:cNvCxnSpPr>
          <p:nvPr/>
        </p:nvCxnSpPr>
        <p:spPr bwMode="auto">
          <a:xfrm>
            <a:off x="4324350" y="4524375"/>
            <a:ext cx="3113088" cy="67627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4314825" y="1835150"/>
            <a:ext cx="3124200" cy="3429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p:cNvCxnSpPr>
          <p:nvPr/>
        </p:nvCxnSpPr>
        <p:spPr bwMode="auto">
          <a:xfrm flipV="1">
            <a:off x="1524000" y="17192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1676400" y="25193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flipV="1">
            <a:off x="1828800" y="35052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1676400" y="35814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524000" y="3581400"/>
            <a:ext cx="1828800" cy="1524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5" name="TextBox 44"/>
          <p:cNvSpPr txBox="1"/>
          <p:nvPr/>
        </p:nvSpPr>
        <p:spPr>
          <a:xfrm>
            <a:off x="358449" y="5657435"/>
            <a:ext cx="3365675" cy="461665"/>
          </a:xfrm>
          <a:prstGeom prst="rect">
            <a:avLst/>
          </a:prstGeom>
          <a:noFill/>
        </p:spPr>
        <p:txBody>
          <a:bodyPr wrap="none" rtlCol="0">
            <a:spAutoFit/>
          </a:bodyPr>
          <a:lstStyle/>
          <a:p>
            <a:r>
              <a:rPr lang="en-US" b="1" dirty="0" smtClean="0"/>
              <a:t>E</a:t>
            </a:r>
            <a:r>
              <a:rPr lang="en-US" dirty="0" smtClean="0"/>
              <a:t>(NPV)= $14.05 ± .0</a:t>
            </a:r>
            <a:r>
              <a:rPr lang="en-US" dirty="0"/>
              <a:t>8</a:t>
            </a:r>
            <a:r>
              <a:rPr lang="en-US" dirty="0" smtClean="0"/>
              <a:t> M</a:t>
            </a:r>
            <a:endParaRPr lang="en-US" dirty="0"/>
          </a:p>
        </p:txBody>
      </p:sp>
      <p:sp>
        <p:nvSpPr>
          <p:cNvPr id="46" name="TextBox 45"/>
          <p:cNvSpPr txBox="1"/>
          <p:nvPr/>
        </p:nvSpPr>
        <p:spPr>
          <a:xfrm>
            <a:off x="4164257" y="1375495"/>
            <a:ext cx="1132316" cy="400110"/>
          </a:xfrm>
          <a:prstGeom prst="rect">
            <a:avLst/>
          </a:prstGeom>
          <a:noFill/>
        </p:spPr>
        <p:txBody>
          <a:bodyPr wrap="none" rtlCol="0">
            <a:spAutoFit/>
          </a:bodyPr>
          <a:lstStyle/>
          <a:p>
            <a:r>
              <a:rPr lang="en-US" sz="2000" dirty="0" smtClean="0"/>
              <a:t>235 units</a:t>
            </a:r>
          </a:p>
        </p:txBody>
      </p:sp>
      <p:sp>
        <p:nvSpPr>
          <p:cNvPr id="47" name="TextBox 46"/>
          <p:cNvSpPr txBox="1"/>
          <p:nvPr/>
        </p:nvSpPr>
        <p:spPr>
          <a:xfrm>
            <a:off x="4154518" y="2311667"/>
            <a:ext cx="1132316" cy="400110"/>
          </a:xfrm>
          <a:prstGeom prst="rect">
            <a:avLst/>
          </a:prstGeom>
          <a:noFill/>
        </p:spPr>
        <p:txBody>
          <a:bodyPr wrap="none" rtlCol="0">
            <a:spAutoFit/>
          </a:bodyPr>
          <a:lstStyle/>
          <a:p>
            <a:r>
              <a:rPr lang="en-US" sz="2000" dirty="0" smtClean="0"/>
              <a:t>131 units</a:t>
            </a:r>
          </a:p>
        </p:txBody>
      </p:sp>
      <p:sp>
        <p:nvSpPr>
          <p:cNvPr id="48" name="TextBox 47"/>
          <p:cNvSpPr txBox="1"/>
          <p:nvPr/>
        </p:nvSpPr>
        <p:spPr>
          <a:xfrm>
            <a:off x="4181540" y="3176519"/>
            <a:ext cx="1004076" cy="400110"/>
          </a:xfrm>
          <a:prstGeom prst="rect">
            <a:avLst/>
          </a:prstGeom>
          <a:noFill/>
        </p:spPr>
        <p:txBody>
          <a:bodyPr wrap="none" rtlCol="0">
            <a:spAutoFit/>
          </a:bodyPr>
          <a:lstStyle/>
          <a:p>
            <a:r>
              <a:rPr lang="en-US" sz="2000" dirty="0" smtClean="0"/>
              <a:t>9</a:t>
            </a:r>
            <a:r>
              <a:rPr lang="en-US" sz="2000" dirty="0"/>
              <a:t>2</a:t>
            </a:r>
            <a:r>
              <a:rPr lang="en-US" sz="2000" dirty="0" smtClean="0"/>
              <a:t> units</a:t>
            </a:r>
          </a:p>
        </p:txBody>
      </p:sp>
      <p:sp>
        <p:nvSpPr>
          <p:cNvPr id="49" name="TextBox 48"/>
          <p:cNvSpPr txBox="1"/>
          <p:nvPr/>
        </p:nvSpPr>
        <p:spPr>
          <a:xfrm>
            <a:off x="4208564" y="3906237"/>
            <a:ext cx="1004076" cy="400110"/>
          </a:xfrm>
          <a:prstGeom prst="rect">
            <a:avLst/>
          </a:prstGeom>
          <a:noFill/>
        </p:spPr>
        <p:txBody>
          <a:bodyPr wrap="none" rtlCol="0">
            <a:spAutoFit/>
          </a:bodyPr>
          <a:lstStyle/>
          <a:p>
            <a:r>
              <a:rPr lang="en-US" sz="2000" dirty="0" smtClean="0"/>
              <a:t>93 units</a:t>
            </a:r>
          </a:p>
        </p:txBody>
      </p:sp>
      <p:sp>
        <p:nvSpPr>
          <p:cNvPr id="50" name="TextBox 49"/>
          <p:cNvSpPr txBox="1"/>
          <p:nvPr/>
        </p:nvSpPr>
        <p:spPr>
          <a:xfrm>
            <a:off x="4198825" y="5207694"/>
            <a:ext cx="1132316" cy="400110"/>
          </a:xfrm>
          <a:prstGeom prst="rect">
            <a:avLst/>
          </a:prstGeom>
          <a:noFill/>
        </p:spPr>
        <p:txBody>
          <a:bodyPr wrap="none" rtlCol="0">
            <a:spAutoFit/>
          </a:bodyPr>
          <a:lstStyle/>
          <a:p>
            <a:r>
              <a:rPr lang="en-US" sz="2000" dirty="0" smtClean="0"/>
              <a:t>187 units</a:t>
            </a:r>
          </a:p>
        </p:txBody>
      </p:sp>
      <p:sp>
        <p:nvSpPr>
          <p:cNvPr id="51" name="TextBox 50"/>
          <p:cNvSpPr txBox="1"/>
          <p:nvPr/>
        </p:nvSpPr>
        <p:spPr>
          <a:xfrm>
            <a:off x="622013" y="4048877"/>
            <a:ext cx="1132316" cy="400110"/>
          </a:xfrm>
          <a:prstGeom prst="rect">
            <a:avLst/>
          </a:prstGeom>
          <a:noFill/>
        </p:spPr>
        <p:txBody>
          <a:bodyPr wrap="none" rtlCol="0">
            <a:spAutoFit/>
          </a:bodyPr>
          <a:lstStyle/>
          <a:p>
            <a:r>
              <a:rPr lang="en-US" sz="2000" dirty="0" smtClean="0"/>
              <a:t>764 units</a:t>
            </a:r>
          </a:p>
        </p:txBody>
      </p:sp>
      <p:grpSp>
        <p:nvGrpSpPr>
          <p:cNvPr id="52" name="Group 51"/>
          <p:cNvGrpSpPr/>
          <p:nvPr/>
        </p:nvGrpSpPr>
        <p:grpSpPr>
          <a:xfrm>
            <a:off x="3468227" y="1388869"/>
            <a:ext cx="715123" cy="4054072"/>
            <a:chOff x="699493" y="1211532"/>
            <a:chExt cx="832556" cy="4454221"/>
          </a:xfrm>
        </p:grpSpPr>
        <p:sp>
          <p:nvSpPr>
            <p:cNvPr id="53" name="Rectangle 52"/>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4" name="Rectangle 53"/>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5" name="Rectangle 54"/>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6" name="Rectangle 55"/>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58" name="Group 57"/>
          <p:cNvGrpSpPr/>
          <p:nvPr/>
        </p:nvGrpSpPr>
        <p:grpSpPr>
          <a:xfrm>
            <a:off x="7522506" y="1506287"/>
            <a:ext cx="717751" cy="4086317"/>
            <a:chOff x="6219569" y="1231488"/>
            <a:chExt cx="780379" cy="4442874"/>
          </a:xfrm>
        </p:grpSpPr>
        <p:sp>
          <p:nvSpPr>
            <p:cNvPr id="59" name="Oval 58"/>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0" name="Oval 59"/>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1" name="Oval 60"/>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2" name="Oval 61"/>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3" name="Oval 62"/>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64" name="Rectangle 63"/>
          <p:cNvSpPr/>
          <p:nvPr/>
        </p:nvSpPr>
        <p:spPr bwMode="auto">
          <a:xfrm>
            <a:off x="591963" y="300556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S</a:t>
            </a:r>
            <a:endParaRPr kumimoji="0" lang="en-US" sz="4800" b="1"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r>
              <a:rPr lang="en-US" dirty="0" smtClean="0"/>
              <a:t>Global Network Optimization: </a:t>
            </a:r>
            <a:br>
              <a:rPr lang="en-US" dirty="0" smtClean="0"/>
            </a:br>
            <a:r>
              <a:rPr lang="en-US" dirty="0" smtClean="0"/>
              <a:t>	 Dual source + Chained Assembly</a:t>
            </a:r>
          </a:p>
        </p:txBody>
      </p:sp>
      <p:cxnSp>
        <p:nvCxnSpPr>
          <p:cNvPr id="27" name="Straight Arrow Connector 26"/>
          <p:cNvCxnSpPr>
            <a:cxnSpLocks noChangeShapeType="1"/>
          </p:cNvCxnSpPr>
          <p:nvPr/>
        </p:nvCxnSpPr>
        <p:spPr bwMode="auto">
          <a:xfrm>
            <a:off x="4318000" y="1703388"/>
            <a:ext cx="31511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8" name="Straight Arrow Connector 27"/>
          <p:cNvCxnSpPr>
            <a:cxnSpLocks noChangeShapeType="1"/>
          </p:cNvCxnSpPr>
          <p:nvPr/>
        </p:nvCxnSpPr>
        <p:spPr bwMode="auto">
          <a:xfrm>
            <a:off x="4316413" y="3589338"/>
            <a:ext cx="3151187"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29" name="Straight Arrow Connector 28"/>
          <p:cNvCxnSpPr>
            <a:cxnSpLocks noChangeShapeType="1"/>
          </p:cNvCxnSpPr>
          <p:nvPr/>
        </p:nvCxnSpPr>
        <p:spPr bwMode="auto">
          <a:xfrm>
            <a:off x="4314825" y="2662238"/>
            <a:ext cx="3151188" cy="127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0" name="Straight Arrow Connector 29"/>
          <p:cNvCxnSpPr>
            <a:cxnSpLocks noChangeShapeType="1"/>
          </p:cNvCxnSpPr>
          <p:nvPr/>
        </p:nvCxnSpPr>
        <p:spPr bwMode="auto">
          <a:xfrm>
            <a:off x="4314825" y="4378325"/>
            <a:ext cx="3151188" cy="142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1" name="Straight Arrow Connector 30"/>
          <p:cNvCxnSpPr>
            <a:cxnSpLocks noChangeShapeType="1"/>
          </p:cNvCxnSpPr>
          <p:nvPr/>
        </p:nvCxnSpPr>
        <p:spPr bwMode="auto">
          <a:xfrm>
            <a:off x="4303713" y="5170488"/>
            <a:ext cx="3151187" cy="1428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2" name="Straight Arrow Connector 31"/>
          <p:cNvCxnSpPr>
            <a:cxnSpLocks noChangeShapeType="1"/>
          </p:cNvCxnSpPr>
          <p:nvPr/>
        </p:nvCxnSpPr>
        <p:spPr bwMode="auto">
          <a:xfrm>
            <a:off x="4295775" y="1846263"/>
            <a:ext cx="3113088" cy="67627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5" name="Straight Arrow Connector 34"/>
          <p:cNvCxnSpPr>
            <a:cxnSpLocks noChangeShapeType="1"/>
          </p:cNvCxnSpPr>
          <p:nvPr/>
        </p:nvCxnSpPr>
        <p:spPr bwMode="auto">
          <a:xfrm>
            <a:off x="4294188" y="2847975"/>
            <a:ext cx="3113087" cy="6746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6" name="Straight Arrow Connector 35"/>
          <p:cNvCxnSpPr>
            <a:cxnSpLocks noChangeShapeType="1"/>
          </p:cNvCxnSpPr>
          <p:nvPr/>
        </p:nvCxnSpPr>
        <p:spPr bwMode="auto">
          <a:xfrm>
            <a:off x="4324350" y="3679825"/>
            <a:ext cx="3113088" cy="67468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7" name="Straight Arrow Connector 36"/>
          <p:cNvCxnSpPr>
            <a:cxnSpLocks noChangeShapeType="1"/>
          </p:cNvCxnSpPr>
          <p:nvPr/>
        </p:nvCxnSpPr>
        <p:spPr bwMode="auto">
          <a:xfrm>
            <a:off x="4324350" y="4524375"/>
            <a:ext cx="3113088" cy="676275"/>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8" name="Straight Arrow Connector 37"/>
          <p:cNvCxnSpPr>
            <a:cxnSpLocks noChangeShapeType="1"/>
          </p:cNvCxnSpPr>
          <p:nvPr/>
        </p:nvCxnSpPr>
        <p:spPr bwMode="auto">
          <a:xfrm flipV="1">
            <a:off x="4314825" y="1835150"/>
            <a:ext cx="3124200" cy="3429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39" name="Straight Arrow Connector 38"/>
          <p:cNvCxnSpPr>
            <a:cxnSpLocks noChangeShapeType="1"/>
          </p:cNvCxnSpPr>
          <p:nvPr/>
        </p:nvCxnSpPr>
        <p:spPr bwMode="auto">
          <a:xfrm flipV="1">
            <a:off x="1524000" y="1719263"/>
            <a:ext cx="1905000" cy="16335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0" name="Straight Arrow Connector 39"/>
          <p:cNvCxnSpPr>
            <a:cxnSpLocks noChangeShapeType="1"/>
          </p:cNvCxnSpPr>
          <p:nvPr/>
        </p:nvCxnSpPr>
        <p:spPr bwMode="auto">
          <a:xfrm flipV="1">
            <a:off x="1676400" y="2519363"/>
            <a:ext cx="1758950" cy="985837"/>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1" name="Straight Arrow Connector 40"/>
          <p:cNvCxnSpPr>
            <a:cxnSpLocks noChangeShapeType="1"/>
          </p:cNvCxnSpPr>
          <p:nvPr/>
        </p:nvCxnSpPr>
        <p:spPr bwMode="auto">
          <a:xfrm flipV="1">
            <a:off x="1828800" y="3505200"/>
            <a:ext cx="1524000" cy="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2" name="Straight Arrow Connector 41"/>
          <p:cNvCxnSpPr>
            <a:cxnSpLocks noChangeShapeType="1"/>
          </p:cNvCxnSpPr>
          <p:nvPr/>
        </p:nvCxnSpPr>
        <p:spPr bwMode="auto">
          <a:xfrm>
            <a:off x="1676400" y="3581400"/>
            <a:ext cx="1676400" cy="762000"/>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cxnSp>
        <p:nvCxnSpPr>
          <p:cNvPr id="43" name="Straight Arrow Connector 42"/>
          <p:cNvCxnSpPr>
            <a:cxnSpLocks noChangeShapeType="1"/>
          </p:cNvCxnSpPr>
          <p:nvPr/>
        </p:nvCxnSpPr>
        <p:spPr bwMode="auto">
          <a:xfrm>
            <a:off x="1631336" y="5224154"/>
            <a:ext cx="1762764" cy="15458"/>
          </a:xfrm>
          <a:prstGeom prst="straightConnector1">
            <a:avLst/>
          </a:prstGeom>
          <a:noFill/>
          <a:ln w="38100">
            <a:solidFill>
              <a:schemeClr val="accent2"/>
            </a:solidFill>
            <a:round/>
            <a:headEnd/>
            <a:tailEnd type="arrow" w="med" len="med"/>
          </a:ln>
          <a:effectLst>
            <a:outerShdw dist="23000" dir="5400000" rotWithShape="0">
              <a:srgbClr val="808080">
                <a:alpha val="34999"/>
              </a:srgbClr>
            </a:outerShdw>
          </a:effectLst>
        </p:spPr>
      </p:cxnSp>
      <p:sp>
        <p:nvSpPr>
          <p:cNvPr id="47" name="TextBox 46"/>
          <p:cNvSpPr txBox="1"/>
          <p:nvPr/>
        </p:nvSpPr>
        <p:spPr>
          <a:xfrm>
            <a:off x="358449" y="6016441"/>
            <a:ext cx="3365675" cy="461665"/>
          </a:xfrm>
          <a:prstGeom prst="rect">
            <a:avLst/>
          </a:prstGeom>
          <a:noFill/>
        </p:spPr>
        <p:txBody>
          <a:bodyPr wrap="none" rtlCol="0">
            <a:spAutoFit/>
          </a:bodyPr>
          <a:lstStyle/>
          <a:p>
            <a:r>
              <a:rPr lang="en-US" b="1" dirty="0" smtClean="0"/>
              <a:t>E</a:t>
            </a:r>
            <a:r>
              <a:rPr lang="en-US" dirty="0" smtClean="0"/>
              <a:t>(NPV)= $14.0</a:t>
            </a:r>
            <a:r>
              <a:rPr lang="en-US" dirty="0"/>
              <a:t>7</a:t>
            </a:r>
            <a:r>
              <a:rPr lang="en-US" dirty="0" smtClean="0"/>
              <a:t> ± .10 M</a:t>
            </a:r>
            <a:endParaRPr lang="en-US" dirty="0"/>
          </a:p>
        </p:txBody>
      </p:sp>
      <p:sp>
        <p:nvSpPr>
          <p:cNvPr id="48" name="TextBox 47"/>
          <p:cNvSpPr txBox="1"/>
          <p:nvPr/>
        </p:nvSpPr>
        <p:spPr>
          <a:xfrm>
            <a:off x="4164257" y="1375495"/>
            <a:ext cx="1132316" cy="400110"/>
          </a:xfrm>
          <a:prstGeom prst="rect">
            <a:avLst/>
          </a:prstGeom>
          <a:noFill/>
        </p:spPr>
        <p:txBody>
          <a:bodyPr wrap="none" rtlCol="0">
            <a:spAutoFit/>
          </a:bodyPr>
          <a:lstStyle/>
          <a:p>
            <a:r>
              <a:rPr lang="en-US" sz="2000" dirty="0" smtClean="0"/>
              <a:t>236 units</a:t>
            </a:r>
          </a:p>
        </p:txBody>
      </p:sp>
      <p:sp>
        <p:nvSpPr>
          <p:cNvPr id="49" name="TextBox 48"/>
          <p:cNvSpPr txBox="1"/>
          <p:nvPr/>
        </p:nvSpPr>
        <p:spPr>
          <a:xfrm>
            <a:off x="4154518" y="2311667"/>
            <a:ext cx="1132316" cy="400110"/>
          </a:xfrm>
          <a:prstGeom prst="rect">
            <a:avLst/>
          </a:prstGeom>
          <a:noFill/>
        </p:spPr>
        <p:txBody>
          <a:bodyPr wrap="none" rtlCol="0">
            <a:spAutoFit/>
          </a:bodyPr>
          <a:lstStyle/>
          <a:p>
            <a:r>
              <a:rPr lang="en-US" sz="2000" dirty="0" smtClean="0"/>
              <a:t>128 units</a:t>
            </a:r>
          </a:p>
        </p:txBody>
      </p:sp>
      <p:sp>
        <p:nvSpPr>
          <p:cNvPr id="50" name="TextBox 49"/>
          <p:cNvSpPr txBox="1"/>
          <p:nvPr/>
        </p:nvSpPr>
        <p:spPr>
          <a:xfrm>
            <a:off x="4181540" y="3176519"/>
            <a:ext cx="1004076" cy="400110"/>
          </a:xfrm>
          <a:prstGeom prst="rect">
            <a:avLst/>
          </a:prstGeom>
          <a:noFill/>
        </p:spPr>
        <p:txBody>
          <a:bodyPr wrap="none" rtlCol="0">
            <a:spAutoFit/>
          </a:bodyPr>
          <a:lstStyle/>
          <a:p>
            <a:r>
              <a:rPr lang="en-US" sz="2000" dirty="0" smtClean="0"/>
              <a:t>86 units</a:t>
            </a:r>
          </a:p>
        </p:txBody>
      </p:sp>
      <p:sp>
        <p:nvSpPr>
          <p:cNvPr id="51" name="TextBox 50"/>
          <p:cNvSpPr txBox="1"/>
          <p:nvPr/>
        </p:nvSpPr>
        <p:spPr>
          <a:xfrm>
            <a:off x="4208564" y="3906237"/>
            <a:ext cx="1004076" cy="400110"/>
          </a:xfrm>
          <a:prstGeom prst="rect">
            <a:avLst/>
          </a:prstGeom>
          <a:noFill/>
        </p:spPr>
        <p:txBody>
          <a:bodyPr wrap="none" rtlCol="0">
            <a:spAutoFit/>
          </a:bodyPr>
          <a:lstStyle/>
          <a:p>
            <a:r>
              <a:rPr lang="en-US" sz="2000" dirty="0" smtClean="0"/>
              <a:t>93 units</a:t>
            </a:r>
          </a:p>
        </p:txBody>
      </p:sp>
      <p:sp>
        <p:nvSpPr>
          <p:cNvPr id="52" name="TextBox 51"/>
          <p:cNvSpPr txBox="1"/>
          <p:nvPr/>
        </p:nvSpPr>
        <p:spPr>
          <a:xfrm>
            <a:off x="4198825" y="5218018"/>
            <a:ext cx="1132316" cy="400110"/>
          </a:xfrm>
          <a:prstGeom prst="rect">
            <a:avLst/>
          </a:prstGeom>
          <a:noFill/>
        </p:spPr>
        <p:txBody>
          <a:bodyPr wrap="none" rtlCol="0">
            <a:spAutoFit/>
          </a:bodyPr>
          <a:lstStyle/>
          <a:p>
            <a:r>
              <a:rPr lang="en-US" sz="2000" dirty="0" smtClean="0"/>
              <a:t>18</a:t>
            </a:r>
            <a:r>
              <a:rPr lang="en-US" sz="2000" dirty="0"/>
              <a:t>1</a:t>
            </a:r>
            <a:r>
              <a:rPr lang="en-US" sz="2000" dirty="0" smtClean="0"/>
              <a:t> units</a:t>
            </a:r>
          </a:p>
        </p:txBody>
      </p:sp>
      <p:sp>
        <p:nvSpPr>
          <p:cNvPr id="53" name="TextBox 52"/>
          <p:cNvSpPr txBox="1"/>
          <p:nvPr/>
        </p:nvSpPr>
        <p:spPr>
          <a:xfrm>
            <a:off x="540944" y="3778611"/>
            <a:ext cx="1132316" cy="400110"/>
          </a:xfrm>
          <a:prstGeom prst="rect">
            <a:avLst/>
          </a:prstGeom>
          <a:noFill/>
        </p:spPr>
        <p:txBody>
          <a:bodyPr wrap="none" rtlCol="0">
            <a:spAutoFit/>
          </a:bodyPr>
          <a:lstStyle/>
          <a:p>
            <a:r>
              <a:rPr lang="en-US" altLang="zh-CN" sz="2000" dirty="0" smtClean="0"/>
              <a:t>552</a:t>
            </a:r>
            <a:r>
              <a:rPr lang="en-US" sz="2000" dirty="0" smtClean="0"/>
              <a:t> units</a:t>
            </a:r>
          </a:p>
        </p:txBody>
      </p:sp>
      <p:sp>
        <p:nvSpPr>
          <p:cNvPr id="54" name="TextBox 53"/>
          <p:cNvSpPr txBox="1"/>
          <p:nvPr/>
        </p:nvSpPr>
        <p:spPr>
          <a:xfrm>
            <a:off x="531204" y="5468764"/>
            <a:ext cx="1132316" cy="400110"/>
          </a:xfrm>
          <a:prstGeom prst="rect">
            <a:avLst/>
          </a:prstGeom>
          <a:noFill/>
        </p:spPr>
        <p:txBody>
          <a:bodyPr wrap="none" rtlCol="0">
            <a:spAutoFit/>
          </a:bodyPr>
          <a:lstStyle/>
          <a:p>
            <a:r>
              <a:rPr lang="zh-CN" altLang="zh-CN" sz="2000" dirty="0" smtClean="0"/>
              <a:t>1</a:t>
            </a:r>
            <a:r>
              <a:rPr lang="en-US" altLang="zh-CN" sz="2000" dirty="0" smtClean="0"/>
              <a:t>81</a:t>
            </a:r>
            <a:r>
              <a:rPr lang="zh-CN" altLang="en-US" sz="2000" dirty="0" smtClean="0"/>
              <a:t> </a:t>
            </a:r>
            <a:r>
              <a:rPr lang="en-US" sz="2000" dirty="0" smtClean="0"/>
              <a:t>units</a:t>
            </a:r>
          </a:p>
        </p:txBody>
      </p:sp>
      <p:grpSp>
        <p:nvGrpSpPr>
          <p:cNvPr id="55" name="Group 54"/>
          <p:cNvGrpSpPr/>
          <p:nvPr/>
        </p:nvGrpSpPr>
        <p:grpSpPr>
          <a:xfrm>
            <a:off x="3490509" y="1470568"/>
            <a:ext cx="715123" cy="4054072"/>
            <a:chOff x="699493" y="1211532"/>
            <a:chExt cx="832556" cy="4454221"/>
          </a:xfrm>
        </p:grpSpPr>
        <p:sp>
          <p:nvSpPr>
            <p:cNvPr id="56" name="Rectangle 55"/>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8" name="Rectangle 57"/>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9" name="Rectangle 58"/>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60" name="Rectangle 59"/>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grpSp>
        <p:nvGrpSpPr>
          <p:cNvPr id="61" name="Group 60"/>
          <p:cNvGrpSpPr/>
          <p:nvPr/>
        </p:nvGrpSpPr>
        <p:grpSpPr>
          <a:xfrm>
            <a:off x="7522506" y="1506287"/>
            <a:ext cx="717751" cy="4086317"/>
            <a:chOff x="6219569" y="1231488"/>
            <a:chExt cx="780379" cy="4442874"/>
          </a:xfrm>
        </p:grpSpPr>
        <p:sp>
          <p:nvSpPr>
            <p:cNvPr id="62" name="Oval 61"/>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3" name="Oval 62"/>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4" name="Oval 63"/>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5" name="Oval 64"/>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6" name="Oval 65"/>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sp>
        <p:nvSpPr>
          <p:cNvPr id="67" name="Rectangle 66"/>
          <p:cNvSpPr/>
          <p:nvPr/>
        </p:nvSpPr>
        <p:spPr bwMode="auto">
          <a:xfrm>
            <a:off x="610375" y="4728651"/>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68" name="Rectangle 67"/>
          <p:cNvSpPr/>
          <p:nvPr/>
        </p:nvSpPr>
        <p:spPr bwMode="auto">
          <a:xfrm>
            <a:off x="591963" y="300556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S</a:t>
            </a:r>
            <a:endParaRPr kumimoji="0" lang="en-US" sz="4800" b="1"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p:cNvSpPr>
            <a:spLocks noGrp="1"/>
          </p:cNvSpPr>
          <p:nvPr>
            <p:ph type="title"/>
          </p:nvPr>
        </p:nvSpPr>
        <p:spPr/>
        <p:txBody>
          <a:bodyPr/>
          <a:lstStyle/>
          <a:p>
            <a:r>
              <a:rPr lang="en-US" dirty="0" smtClean="0"/>
              <a:t>Learning Points</a:t>
            </a:r>
          </a:p>
        </p:txBody>
      </p:sp>
      <p:sp>
        <p:nvSpPr>
          <p:cNvPr id="3" name="TextBox 2"/>
          <p:cNvSpPr txBox="1"/>
          <p:nvPr/>
        </p:nvSpPr>
        <p:spPr>
          <a:xfrm>
            <a:off x="482600" y="1358900"/>
            <a:ext cx="8007350" cy="5632450"/>
          </a:xfrm>
          <a:prstGeom prst="rect">
            <a:avLst/>
          </a:prstGeom>
          <a:noFill/>
        </p:spPr>
        <p:txBody>
          <a:bodyPr wrap="none">
            <a:spAutoFit/>
          </a:bodyPr>
          <a:lstStyle/>
          <a:p>
            <a:pPr marL="342900" indent="-342900">
              <a:buFont typeface="Arial"/>
              <a:buChar char="•"/>
              <a:defRPr/>
            </a:pPr>
            <a:r>
              <a:rPr lang="en-US" dirty="0">
                <a:latin typeface="Optima"/>
                <a:ea typeface="ＭＳ Ｐゴシック" charset="0"/>
                <a:cs typeface="Optima"/>
              </a:rPr>
              <a:t>Key tradeoffs for assets: </a:t>
            </a:r>
          </a:p>
          <a:p>
            <a:pPr marL="800100" lvl="1" indent="-342900">
              <a:buFont typeface="Courier New"/>
              <a:buChar char="o"/>
              <a:defRPr/>
            </a:pPr>
            <a:r>
              <a:rPr lang="en-US" dirty="0">
                <a:latin typeface="Optima"/>
                <a:ea typeface="ＭＳ Ｐゴシック" charset="0"/>
                <a:cs typeface="Optima"/>
              </a:rPr>
              <a:t>Fixed costs vs. Variable costs</a:t>
            </a:r>
          </a:p>
          <a:p>
            <a:pPr marL="800100" lvl="1" indent="-342900">
              <a:buFont typeface="Courier New"/>
              <a:buChar char="o"/>
              <a:defRPr/>
            </a:pPr>
            <a:r>
              <a:rPr lang="en-US" dirty="0">
                <a:latin typeface="Optima"/>
                <a:ea typeface="ＭＳ Ｐゴシック" charset="0"/>
                <a:cs typeface="Optima"/>
              </a:rPr>
              <a:t>Diseconomies of scale vs. transportation cost</a:t>
            </a:r>
          </a:p>
          <a:p>
            <a:pPr lvl="1">
              <a:defRPr/>
            </a:pPr>
            <a:endParaRPr lang="en-US" dirty="0">
              <a:latin typeface="Optima"/>
              <a:ea typeface="ＭＳ Ｐゴシック" charset="0"/>
              <a:cs typeface="Optima"/>
            </a:endParaRPr>
          </a:p>
          <a:p>
            <a:pPr marL="342900" indent="-342900">
              <a:buFont typeface="Arial"/>
              <a:buChar char="•"/>
              <a:defRPr/>
            </a:pPr>
            <a:r>
              <a:rPr lang="en-US" dirty="0">
                <a:latin typeface="Optima"/>
                <a:ea typeface="ＭＳ Ｐゴシック" charset="0"/>
                <a:cs typeface="Optima"/>
              </a:rPr>
              <a:t>Dynamic setting where starting with an existing network:</a:t>
            </a:r>
          </a:p>
          <a:p>
            <a:pPr marL="800100" lvl="1" indent="-342900">
              <a:buFont typeface="Courier New"/>
              <a:buChar char="o"/>
              <a:defRPr/>
            </a:pPr>
            <a:r>
              <a:rPr lang="en-US" dirty="0">
                <a:latin typeface="Optima"/>
                <a:ea typeface="ＭＳ Ｐゴシック" charset="0"/>
                <a:cs typeface="Optima"/>
              </a:rPr>
              <a:t>Brownfield </a:t>
            </a:r>
            <a:r>
              <a:rPr lang="en-US" dirty="0" err="1">
                <a:latin typeface="Optima"/>
                <a:ea typeface="ＭＳ Ｐゴシック" charset="0"/>
                <a:cs typeface="Optima"/>
              </a:rPr>
              <a:t>vs</a:t>
            </a:r>
            <a:r>
              <a:rPr lang="en-US" dirty="0">
                <a:latin typeface="Optima"/>
                <a:ea typeface="ＭＳ Ｐゴシック" charset="0"/>
                <a:cs typeface="Optima"/>
              </a:rPr>
              <a:t> Greenfield. </a:t>
            </a:r>
          </a:p>
          <a:p>
            <a:pPr marL="342900" indent="-342900">
              <a:buFont typeface="Arial"/>
              <a:buChar char="•"/>
              <a:defRPr/>
            </a:pPr>
            <a:endParaRPr lang="en-US" dirty="0">
              <a:latin typeface="Optima"/>
              <a:ea typeface="ＭＳ Ｐゴシック" charset="0"/>
              <a:cs typeface="Optima"/>
            </a:endParaRPr>
          </a:p>
          <a:p>
            <a:pPr marL="342900" indent="-342900">
              <a:buFont typeface="Arial"/>
              <a:buChar char="•"/>
              <a:defRPr/>
            </a:pPr>
            <a:r>
              <a:rPr lang="en-US" dirty="0">
                <a:latin typeface="Optima"/>
                <a:ea typeface="ＭＳ Ｐゴシック" charset="0"/>
                <a:cs typeface="Optima"/>
              </a:rPr>
              <a:t>Key considerations for sourcing:</a:t>
            </a:r>
          </a:p>
          <a:p>
            <a:pPr marL="800100" lvl="1" indent="-342900">
              <a:buFont typeface="Courier New"/>
              <a:buChar char="o"/>
              <a:defRPr/>
            </a:pPr>
            <a:r>
              <a:rPr lang="en-US" dirty="0">
                <a:latin typeface="Optima"/>
                <a:ea typeface="ＭＳ Ｐゴシック" charset="0"/>
                <a:cs typeface="Optima"/>
              </a:rPr>
              <a:t>Fixed costs vs. variable costs</a:t>
            </a:r>
          </a:p>
          <a:p>
            <a:pPr marL="800100" lvl="1" indent="-342900">
              <a:buFont typeface="Courier New"/>
              <a:buChar char="o"/>
              <a:defRPr/>
            </a:pPr>
            <a:r>
              <a:rPr lang="en-US" dirty="0">
                <a:latin typeface="Optima"/>
                <a:ea typeface="ＭＳ Ｐゴシック" charset="0"/>
                <a:cs typeface="Optima"/>
              </a:rPr>
              <a:t>Quality (yield)</a:t>
            </a:r>
          </a:p>
          <a:p>
            <a:pPr marL="800100" lvl="1" indent="-342900">
              <a:buFont typeface="Courier New"/>
              <a:buChar char="o"/>
              <a:defRPr/>
            </a:pPr>
            <a:r>
              <a:rPr lang="en-US" dirty="0">
                <a:latin typeface="Optima"/>
                <a:ea typeface="ＭＳ Ｐゴシック" charset="0"/>
                <a:cs typeface="Optima"/>
              </a:rPr>
              <a:t>Partnership costs</a:t>
            </a:r>
          </a:p>
          <a:p>
            <a:pPr marL="800100" lvl="1" indent="-342900">
              <a:buFont typeface="Arial"/>
              <a:buChar char="•"/>
              <a:defRPr/>
            </a:pPr>
            <a:endParaRPr lang="en-US" dirty="0">
              <a:latin typeface="Optima"/>
              <a:ea typeface="ＭＳ Ｐゴシック" charset="0"/>
              <a:cs typeface="Optima"/>
            </a:endParaRPr>
          </a:p>
          <a:p>
            <a:pPr marL="342900" indent="-342900">
              <a:buFont typeface="Arial"/>
              <a:buChar char="•"/>
              <a:defRPr/>
            </a:pPr>
            <a:r>
              <a:rPr lang="en-US" dirty="0">
                <a:latin typeface="Optima"/>
                <a:ea typeface="ＭＳ Ｐゴシック" charset="0"/>
                <a:cs typeface="Optima"/>
              </a:rPr>
              <a:t>The value of simple (well articulated) benchmarks</a:t>
            </a:r>
          </a:p>
          <a:p>
            <a:pPr>
              <a:defRPr/>
            </a:pPr>
            <a:endParaRPr lang="en-US" dirty="0">
              <a:latin typeface="Optima"/>
              <a:ea typeface="ＭＳ Ｐゴシック" charset="0"/>
              <a:cs typeface="Optima"/>
            </a:endParaRPr>
          </a:p>
          <a:p>
            <a:pPr marL="800100" lvl="1" indent="-342900">
              <a:buFont typeface="Arial"/>
              <a:buChar char="•"/>
              <a:defRPr/>
            </a:pPr>
            <a:endParaRPr lang="en-US" dirty="0">
              <a:latin typeface="Optima"/>
              <a:ea typeface="ＭＳ Ｐゴシック" charset="0"/>
              <a:cs typeface="Optim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p:txBody>
          <a:bodyPr/>
          <a:lstStyle/>
          <a:p>
            <a:r>
              <a:rPr lang="en-US" smtClean="0"/>
              <a:t>Learning Points</a:t>
            </a:r>
          </a:p>
        </p:txBody>
      </p:sp>
      <p:sp>
        <p:nvSpPr>
          <p:cNvPr id="3" name="TextBox 2"/>
          <p:cNvSpPr txBox="1"/>
          <p:nvPr/>
        </p:nvSpPr>
        <p:spPr>
          <a:xfrm>
            <a:off x="482600" y="1358900"/>
            <a:ext cx="5224507" cy="4893647"/>
          </a:xfrm>
          <a:prstGeom prst="rect">
            <a:avLst/>
          </a:prstGeom>
          <a:noFill/>
        </p:spPr>
        <p:txBody>
          <a:bodyPr wrap="none">
            <a:spAutoFit/>
          </a:bodyPr>
          <a:lstStyle/>
          <a:p>
            <a:pPr marL="342900" indent="-342900">
              <a:buFont typeface="Arial" pitchFamily="34" charset="0"/>
              <a:buChar char="•"/>
            </a:pPr>
            <a:r>
              <a:rPr lang="en-US" dirty="0">
                <a:latin typeface="Optima" charset="0"/>
              </a:rPr>
              <a:t>Can you </a:t>
            </a:r>
            <a:r>
              <a:rPr lang="en-US" dirty="0" smtClean="0">
                <a:latin typeface="Optima" charset="0"/>
              </a:rPr>
              <a:t>disentangle </a:t>
            </a:r>
            <a:r>
              <a:rPr lang="en-US" dirty="0">
                <a:latin typeface="Optima" charset="0"/>
              </a:rPr>
              <a:t>the problem?</a:t>
            </a:r>
          </a:p>
          <a:p>
            <a:pPr marL="342900" indent="-342900">
              <a:buFont typeface="Arial" pitchFamily="34" charset="0"/>
              <a:buChar char="•"/>
            </a:pPr>
            <a:endParaRPr lang="en-US" dirty="0">
              <a:latin typeface="Optima" charset="0"/>
            </a:endParaRPr>
          </a:p>
          <a:p>
            <a:pPr marL="342900" indent="-342900">
              <a:buFont typeface="Arial" pitchFamily="34" charset="0"/>
              <a:buChar char="•"/>
            </a:pPr>
            <a:r>
              <a:rPr lang="en-US" dirty="0">
                <a:latin typeface="Optima" charset="0"/>
              </a:rPr>
              <a:t>What</a:t>
            </a:r>
            <a:r>
              <a:rPr lang="en-US" altLang="en-US" dirty="0">
                <a:latin typeface="Optima" charset="0"/>
              </a:rPr>
              <a:t>’</a:t>
            </a:r>
            <a:r>
              <a:rPr lang="en-US" dirty="0">
                <a:latin typeface="Optima" charset="0"/>
              </a:rPr>
              <a:t>s your role as the manager?</a:t>
            </a:r>
          </a:p>
          <a:p>
            <a:pPr marL="342900" indent="-342900">
              <a:buFont typeface="Arial" pitchFamily="34" charset="0"/>
              <a:buChar char="•"/>
            </a:pPr>
            <a:endParaRPr lang="en-US" dirty="0">
              <a:latin typeface="Optima" charset="0"/>
            </a:endParaRPr>
          </a:p>
          <a:p>
            <a:pPr marL="342900" indent="-342900">
              <a:buFont typeface="Arial" pitchFamily="34" charset="0"/>
              <a:buChar char="•"/>
            </a:pPr>
            <a:r>
              <a:rPr lang="en-US" dirty="0">
                <a:latin typeface="Optima" charset="0"/>
              </a:rPr>
              <a:t>Thinking on the margins</a:t>
            </a:r>
          </a:p>
          <a:p>
            <a:pPr marL="342900" indent="-342900">
              <a:buFont typeface="Arial" pitchFamily="34" charset="0"/>
              <a:buChar char="•"/>
            </a:pPr>
            <a:endParaRPr lang="en-US" dirty="0">
              <a:latin typeface="Optima" charset="0"/>
            </a:endParaRPr>
          </a:p>
          <a:p>
            <a:pPr marL="342900" indent="-342900"/>
            <a:endParaRPr lang="en-US" dirty="0">
              <a:latin typeface="Optima" charset="0"/>
            </a:endParaRPr>
          </a:p>
          <a:p>
            <a:pPr marL="342900" indent="-342900"/>
            <a:endParaRPr lang="en-US" dirty="0">
              <a:latin typeface="Optima" charset="0"/>
            </a:endParaRPr>
          </a:p>
          <a:p>
            <a:pPr marL="342900" indent="-342900"/>
            <a:endParaRPr lang="en-US" dirty="0">
              <a:latin typeface="Optima" charset="0"/>
            </a:endParaRPr>
          </a:p>
          <a:p>
            <a:pPr marL="342900" indent="-342900">
              <a:buFont typeface="Arial" pitchFamily="34" charset="0"/>
              <a:buChar char="•"/>
            </a:pPr>
            <a:endParaRPr lang="en-US" dirty="0">
              <a:latin typeface="Optima" charset="0"/>
            </a:endParaRPr>
          </a:p>
          <a:p>
            <a:pPr marL="342900" indent="-342900">
              <a:buFont typeface="Arial" pitchFamily="34" charset="0"/>
              <a:buChar char="•"/>
            </a:pPr>
            <a:endParaRPr lang="en-US" dirty="0">
              <a:latin typeface="Optima" charset="0"/>
            </a:endParaRPr>
          </a:p>
          <a:p>
            <a:pPr marL="342900" indent="-342900"/>
            <a:endParaRPr lang="en-US" dirty="0">
              <a:latin typeface="Optima" charset="0"/>
            </a:endParaRPr>
          </a:p>
          <a:p>
            <a:pPr marL="800100" lvl="1" indent="-342900">
              <a:buFont typeface="Arial" pitchFamily="34" charset="0"/>
              <a:buChar char="•"/>
            </a:pPr>
            <a:endParaRPr lang="en-US" dirty="0">
              <a:latin typeface="Optima"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 (Cont’d)</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a:solidFill>
                  <a:schemeClr val="bg1"/>
                </a:solidFill>
              </a:rPr>
              <a:t>Total cost of ownership (TCO) &amp; Supplier economics: </a:t>
            </a:r>
            <a:r>
              <a:rPr lang="en-US" i="1" dirty="0" err="1">
                <a:solidFill>
                  <a:schemeClr val="bg1"/>
                </a:solidFill>
              </a:rPr>
              <a:t>Neuvotella</a:t>
            </a:r>
            <a:endParaRPr lang="en-US" i="1" dirty="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contracting: </a:t>
            </a:r>
            <a:r>
              <a:rPr lang="en-US" i="1" dirty="0" err="1" smtClean="0">
                <a:solidFill>
                  <a:schemeClr val="bg1"/>
                </a:solidFill>
              </a:rPr>
              <a:t>Neuvotella</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multi-sourcing: </a:t>
            </a:r>
            <a:r>
              <a:rPr lang="en-US" i="1" dirty="0" smtClean="0">
                <a:solidFill>
                  <a:schemeClr val="bg1"/>
                </a:solidFill>
              </a:rPr>
              <a:t>Mexico-China</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buFont typeface="Wingdings" charset="2"/>
              <a:buChar char="Ø"/>
            </a:pPr>
            <a:r>
              <a:rPr lang="en-US" dirty="0" smtClean="0">
                <a:solidFill>
                  <a:schemeClr val="bg1"/>
                </a:solidFill>
              </a:rPr>
              <a:t>Linking sourcing strategy to product design and innovation</a:t>
            </a:r>
          </a:p>
          <a:p>
            <a:pPr marL="800100" lvl="1" indent="-342900" eaLnBrk="1" hangingPunct="1">
              <a:buClr>
                <a:srgbClr val="FF3300"/>
              </a:buClr>
              <a:buFont typeface="+mj-lt"/>
              <a:buAutoNum type="arabicPeriod"/>
            </a:pPr>
            <a:r>
              <a:rPr lang="en-US" dirty="0" smtClean="0">
                <a:solidFill>
                  <a:schemeClr val="bg1"/>
                </a:solidFill>
              </a:rPr>
              <a:t>out- or insource assembly &amp; modular architecture</a:t>
            </a:r>
          </a:p>
          <a:p>
            <a:pPr lvl="2" eaLnBrk="1" hangingPunct="1">
              <a:buClr>
                <a:srgbClr val="FF3300"/>
              </a:buClr>
            </a:pPr>
            <a:r>
              <a:rPr lang="en-US" b="1" dirty="0" smtClean="0">
                <a:solidFill>
                  <a:schemeClr val="bg1"/>
                </a:solidFill>
              </a:rPr>
              <a:t>Case: </a:t>
            </a:r>
            <a:r>
              <a:rPr lang="en-US" i="1" dirty="0" err="1" smtClean="0">
                <a:solidFill>
                  <a:schemeClr val="bg1"/>
                </a:solidFill>
              </a:rPr>
              <a:t>Solarbacks</a:t>
            </a:r>
            <a:endParaRPr lang="en-US" i="1" dirty="0" smtClean="0">
              <a:solidFill>
                <a:schemeClr val="bg1"/>
              </a:solidFill>
            </a:endParaRPr>
          </a:p>
        </p:txBody>
      </p:sp>
    </p:spTree>
    <p:extLst>
      <p:ext uri="{BB962C8B-B14F-4D97-AF65-F5344CB8AC3E}">
        <p14:creationId xmlns:p14="http://schemas.microsoft.com/office/powerpoint/2010/main" val="69072423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Stage 2: Section 61 performance </a:t>
            </a:r>
          </a:p>
        </p:txBody>
      </p:sp>
      <p:pic>
        <p:nvPicPr>
          <p:cNvPr id="2" name="Picture 1"/>
          <p:cNvPicPr>
            <a:picLocks noChangeAspect="1"/>
          </p:cNvPicPr>
          <p:nvPr/>
        </p:nvPicPr>
        <p:blipFill>
          <a:blip r:embed="rId3"/>
          <a:stretch>
            <a:fillRect/>
          </a:stretch>
        </p:blipFill>
        <p:spPr>
          <a:xfrm>
            <a:off x="366404" y="963613"/>
            <a:ext cx="8411191" cy="5551487"/>
          </a:xfrm>
          <a:prstGeom prst="rect">
            <a:avLst/>
          </a:prstGeom>
        </p:spPr>
      </p:pic>
    </p:spTree>
    <p:extLst>
      <p:ext uri="{BB962C8B-B14F-4D97-AF65-F5344CB8AC3E}">
        <p14:creationId xmlns:p14="http://schemas.microsoft.com/office/powerpoint/2010/main" val="412104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SOLARBACKS:</a:t>
            </a:r>
            <a:br>
              <a:rPr lang="en-US" dirty="0" smtClean="0"/>
            </a:br>
            <a:r>
              <a:rPr lang="en-US" dirty="0" smtClean="0"/>
              <a:t>	Outsource Assembly		Insource Assembly</a:t>
            </a:r>
            <a:endParaRPr lang="en-US" dirty="0"/>
          </a:p>
        </p:txBody>
      </p:sp>
    </p:spTree>
    <p:extLst>
      <p:ext uri="{BB962C8B-B14F-4D97-AF65-F5344CB8AC3E}">
        <p14:creationId xmlns:p14="http://schemas.microsoft.com/office/powerpoint/2010/main" val="1906548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Solarbacks</a:t>
            </a:r>
            <a:r>
              <a:rPr lang="en-US" dirty="0" smtClean="0"/>
              <a:t>:</a:t>
            </a:r>
            <a:br>
              <a:rPr lang="en-US" dirty="0" smtClean="0"/>
            </a:br>
            <a:r>
              <a:rPr lang="en-US" dirty="0"/>
              <a:t>	</a:t>
            </a:r>
            <a:r>
              <a:rPr lang="en-US" dirty="0" smtClean="0"/>
              <a:t>Assembly in China: 1) COGS</a:t>
            </a:r>
            <a:endParaRPr lang="en-US" dirty="0"/>
          </a:p>
        </p:txBody>
      </p:sp>
      <p:graphicFrame>
        <p:nvGraphicFramePr>
          <p:cNvPr id="2" name="Content Placeholder 1"/>
          <p:cNvGraphicFramePr>
            <a:graphicFrameLocks noGrp="1"/>
          </p:cNvGraphicFramePr>
          <p:nvPr>
            <p:ph idx="1"/>
            <p:extLst/>
          </p:nvPr>
        </p:nvGraphicFramePr>
        <p:xfrm>
          <a:off x="455613" y="1114425"/>
          <a:ext cx="7511110" cy="3298816"/>
        </p:xfrm>
        <a:graphic>
          <a:graphicData uri="http://schemas.openxmlformats.org/drawingml/2006/table">
            <a:tbl>
              <a:tblPr firstRow="1" bandRow="1">
                <a:tableStyleId>{5C22544A-7EE6-4342-B048-85BDC9FD1C3A}</a:tableStyleId>
              </a:tblPr>
              <a:tblGrid>
                <a:gridCol w="3755555"/>
                <a:gridCol w="3755555"/>
              </a:tblGrid>
              <a:tr h="469422">
                <a:tc>
                  <a:txBody>
                    <a:bodyPr/>
                    <a:lstStyle/>
                    <a:p>
                      <a:pPr algn="l" fontAlgn="b"/>
                      <a:endParaRPr lang="en-US" sz="1800" b="0" i="0" u="none" strike="noStrike" dirty="0">
                        <a:solidFill>
                          <a:srgbClr val="000000"/>
                        </a:solidFill>
                        <a:effectLst/>
                        <a:latin typeface="Optima"/>
                        <a:cs typeface="Optima"/>
                      </a:endParaRPr>
                    </a:p>
                  </a:txBody>
                  <a:tcPr marL="12700" marR="12700" marT="12700" marB="0" anchor="b"/>
                </a:tc>
                <a:tc>
                  <a:txBody>
                    <a:bodyPr/>
                    <a:lstStyle/>
                    <a:p>
                      <a:pPr algn="ctr" fontAlgn="b"/>
                      <a:r>
                        <a:rPr lang="en-US" sz="1800" b="1" i="0" u="none" strike="noStrike" dirty="0">
                          <a:solidFill>
                            <a:srgbClr val="000000"/>
                          </a:solidFill>
                          <a:effectLst/>
                          <a:latin typeface="Optima"/>
                          <a:cs typeface="Optima"/>
                        </a:rPr>
                        <a:t>China Fully Assembled</a:t>
                      </a:r>
                    </a:p>
                  </a:txBody>
                  <a:tcPr marL="12700" marR="12700" marT="12700" marB="0" anchor="b"/>
                </a:tc>
              </a:tr>
              <a:tr h="710564">
                <a:tc>
                  <a:txBody>
                    <a:bodyPr/>
                    <a:lstStyle/>
                    <a:p>
                      <a:pPr algn="l" fontAlgn="b"/>
                      <a:r>
                        <a:rPr lang="en-US" sz="1800" b="0" i="0" u="none" strike="noStrike">
                          <a:solidFill>
                            <a:srgbClr val="000000"/>
                          </a:solidFill>
                          <a:effectLst/>
                          <a:latin typeface="Optima"/>
                          <a:cs typeface="Optima"/>
                        </a:rPr>
                        <a:t>Fully Assembled backpack (FOB)</a:t>
                      </a:r>
                    </a:p>
                  </a:txBody>
                  <a:tcPr marL="12700" marR="12700" marT="12700" marB="0" anchor="b"/>
                </a:tc>
                <a:tc>
                  <a:txBody>
                    <a:bodyPr/>
                    <a:lstStyle/>
                    <a:p>
                      <a:pPr algn="r" fontAlgn="b"/>
                      <a:r>
                        <a:rPr lang="en-US" sz="1800" b="0" i="0" u="none" strike="noStrike">
                          <a:solidFill>
                            <a:srgbClr val="0000FF"/>
                          </a:solidFill>
                          <a:effectLst/>
                          <a:latin typeface="Optima"/>
                          <a:cs typeface="Optima"/>
                        </a:rPr>
                        <a:t> $64.50 </a:t>
                      </a:r>
                    </a:p>
                  </a:txBody>
                  <a:tcPr marL="12700" marR="12700" marT="12700" marB="0" anchor="b"/>
                </a:tc>
              </a:tr>
              <a:tr h="469422">
                <a:tc>
                  <a:txBody>
                    <a:bodyPr/>
                    <a:lstStyle/>
                    <a:p>
                      <a:pPr algn="l" fontAlgn="b"/>
                      <a:r>
                        <a:rPr lang="en-US" sz="1800" b="0" i="0" u="none" strike="noStrike">
                          <a:solidFill>
                            <a:srgbClr val="000000"/>
                          </a:solidFill>
                          <a:effectLst/>
                          <a:latin typeface="Optima"/>
                          <a:cs typeface="Optima"/>
                        </a:rPr>
                        <a:t>Shipping Cost</a:t>
                      </a:r>
                    </a:p>
                  </a:txBody>
                  <a:tcPr marL="12700" marR="12700" marT="12700" marB="0" anchor="b"/>
                </a:tc>
                <a:tc>
                  <a:txBody>
                    <a:bodyPr/>
                    <a:lstStyle/>
                    <a:p>
                      <a:pPr algn="r" fontAlgn="b"/>
                      <a:r>
                        <a:rPr lang="en-US" sz="1800" b="0" i="0" u="none" strike="noStrike">
                          <a:solidFill>
                            <a:srgbClr val="0000FF"/>
                          </a:solidFill>
                          <a:effectLst/>
                          <a:latin typeface="Optima"/>
                          <a:cs typeface="Optima"/>
                        </a:rPr>
                        <a:t> $1.48 </a:t>
                      </a:r>
                    </a:p>
                  </a:txBody>
                  <a:tcPr marL="12700" marR="12700" marT="12700" marB="0" anchor="b"/>
                </a:tc>
              </a:tr>
              <a:tr h="710564">
                <a:tc>
                  <a:txBody>
                    <a:bodyPr/>
                    <a:lstStyle/>
                    <a:p>
                      <a:pPr algn="l" fontAlgn="b"/>
                      <a:r>
                        <a:rPr lang="en-US" sz="1800" b="0" i="0" u="none" strike="noStrike">
                          <a:solidFill>
                            <a:srgbClr val="000000"/>
                          </a:solidFill>
                          <a:effectLst/>
                          <a:latin typeface="Optima"/>
                          <a:cs typeface="Optima"/>
                        </a:rPr>
                        <a:t>Merchandise Processing Fee (MPF)</a:t>
                      </a:r>
                    </a:p>
                  </a:txBody>
                  <a:tcPr marL="12700" marR="12700" marT="12700" marB="0" anchor="b"/>
                </a:tc>
                <a:tc>
                  <a:txBody>
                    <a:bodyPr/>
                    <a:lstStyle/>
                    <a:p>
                      <a:pPr algn="r" fontAlgn="b"/>
                      <a:r>
                        <a:rPr lang="en-US" sz="1800" b="0" i="0" u="none" strike="noStrike">
                          <a:solidFill>
                            <a:srgbClr val="0000FF"/>
                          </a:solidFill>
                          <a:effectLst/>
                          <a:latin typeface="Optima"/>
                          <a:cs typeface="Optima"/>
                        </a:rPr>
                        <a:t> $2.00 </a:t>
                      </a:r>
                    </a:p>
                  </a:txBody>
                  <a:tcPr marL="12700" marR="12700" marT="12700" marB="0" anchor="b"/>
                </a:tc>
              </a:tr>
              <a:tr h="469422">
                <a:tc>
                  <a:txBody>
                    <a:bodyPr/>
                    <a:lstStyle/>
                    <a:p>
                      <a:pPr algn="l" fontAlgn="b"/>
                      <a:r>
                        <a:rPr lang="en-US" sz="1800" b="0" i="0" u="none" strike="noStrike">
                          <a:solidFill>
                            <a:srgbClr val="000000"/>
                          </a:solidFill>
                          <a:effectLst/>
                          <a:latin typeface="Optima"/>
                          <a:cs typeface="Optima"/>
                        </a:rPr>
                        <a:t>Tariff</a:t>
                      </a:r>
                    </a:p>
                  </a:txBody>
                  <a:tcPr marL="12700" marR="12700" marT="12700" marB="0" anchor="b"/>
                </a:tc>
                <a:tc>
                  <a:txBody>
                    <a:bodyPr/>
                    <a:lstStyle/>
                    <a:p>
                      <a:pPr algn="r" fontAlgn="b"/>
                      <a:r>
                        <a:rPr lang="en-US" sz="1800" b="0" i="0" u="none" strike="noStrike">
                          <a:solidFill>
                            <a:srgbClr val="000000"/>
                          </a:solidFill>
                          <a:effectLst/>
                          <a:latin typeface="Optima"/>
                          <a:cs typeface="Optima"/>
                        </a:rPr>
                        <a:t> $10.64 </a:t>
                      </a:r>
                    </a:p>
                  </a:txBody>
                  <a:tcPr marL="12700" marR="12700" marT="12700" marB="0" anchor="b"/>
                </a:tc>
              </a:tr>
              <a:tr h="469422">
                <a:tc>
                  <a:txBody>
                    <a:bodyPr/>
                    <a:lstStyle/>
                    <a:p>
                      <a:pPr algn="l" fontAlgn="b"/>
                      <a:r>
                        <a:rPr lang="en-US" sz="1800" b="1" i="0" u="none" strike="noStrike" dirty="0">
                          <a:solidFill>
                            <a:srgbClr val="000000"/>
                          </a:solidFill>
                          <a:effectLst/>
                          <a:latin typeface="Optima"/>
                          <a:cs typeface="Optima"/>
                        </a:rPr>
                        <a:t>Cost Per </a:t>
                      </a:r>
                      <a:r>
                        <a:rPr lang="en-US" sz="1800" b="1" i="0" u="none" strike="noStrike" dirty="0" smtClean="0">
                          <a:solidFill>
                            <a:srgbClr val="000000"/>
                          </a:solidFill>
                          <a:effectLst/>
                          <a:latin typeface="Optima"/>
                          <a:cs typeface="Optima"/>
                        </a:rPr>
                        <a:t>Bag (COGS)</a:t>
                      </a:r>
                      <a:endParaRPr lang="en-US" sz="1800" b="1"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1" i="0" u="none" strike="noStrike" dirty="0">
                          <a:solidFill>
                            <a:srgbClr val="000000"/>
                          </a:solidFill>
                          <a:effectLst/>
                          <a:latin typeface="Optima"/>
                          <a:cs typeface="Optima"/>
                        </a:rPr>
                        <a:t> $78.62 </a:t>
                      </a:r>
                    </a:p>
                  </a:txBody>
                  <a:tcPr marL="12700" marR="12700" marT="12700" marB="0" anchor="b"/>
                </a:tc>
              </a:tr>
            </a:tbl>
          </a:graphicData>
        </a:graphic>
      </p:graphicFrame>
      <p:sp>
        <p:nvSpPr>
          <p:cNvPr id="3" name="TextBox 2"/>
          <p:cNvSpPr txBox="1"/>
          <p:nvPr/>
        </p:nvSpPr>
        <p:spPr>
          <a:xfrm>
            <a:off x="455613" y="5593080"/>
            <a:ext cx="8629157" cy="830997"/>
          </a:xfrm>
          <a:prstGeom prst="rect">
            <a:avLst/>
          </a:prstGeom>
          <a:noFill/>
        </p:spPr>
        <p:txBody>
          <a:bodyPr wrap="none" rtlCol="0">
            <a:spAutoFit/>
          </a:bodyPr>
          <a:lstStyle/>
          <a:p>
            <a:r>
              <a:rPr lang="en-US" sz="1600" dirty="0">
                <a:solidFill>
                  <a:srgbClr val="000000"/>
                </a:solidFill>
              </a:rPr>
              <a:t>FOB = Free on Board = “the price includes all charges up to placing the goods on board </a:t>
            </a:r>
            <a:r>
              <a:rPr lang="en-US" sz="1600" dirty="0" smtClean="0">
                <a:solidFill>
                  <a:srgbClr val="000000"/>
                </a:solidFill>
              </a:rPr>
              <a:t>a </a:t>
            </a:r>
            <a:r>
              <a:rPr lang="en-US" sz="1600" dirty="0">
                <a:solidFill>
                  <a:srgbClr val="000000"/>
                </a:solidFill>
              </a:rPr>
              <a:t>ship at the </a:t>
            </a:r>
            <a:endParaRPr lang="en-US" sz="1600" dirty="0" smtClean="0">
              <a:solidFill>
                <a:srgbClr val="000000"/>
              </a:solidFill>
            </a:endParaRPr>
          </a:p>
          <a:p>
            <a:r>
              <a:rPr lang="en-US" sz="1600" dirty="0" smtClean="0">
                <a:solidFill>
                  <a:srgbClr val="000000"/>
                </a:solidFill>
              </a:rPr>
              <a:t>port </a:t>
            </a:r>
            <a:r>
              <a:rPr lang="en-US" sz="1600" dirty="0">
                <a:solidFill>
                  <a:srgbClr val="000000"/>
                </a:solidFill>
              </a:rPr>
              <a:t>of departure specified by the buyer. Also called collect freight, freight </a:t>
            </a:r>
            <a:r>
              <a:rPr lang="en-US" sz="1600" dirty="0" smtClean="0">
                <a:solidFill>
                  <a:srgbClr val="000000"/>
                </a:solidFill>
              </a:rPr>
              <a:t>collect</a:t>
            </a:r>
            <a:r>
              <a:rPr lang="en-US" sz="1600" dirty="0">
                <a:solidFill>
                  <a:srgbClr val="000000"/>
                </a:solidFill>
              </a:rPr>
              <a:t>, or freight forward.”</a:t>
            </a:r>
            <a:br>
              <a:rPr lang="en-US" sz="1600" dirty="0">
                <a:solidFill>
                  <a:srgbClr val="000000"/>
                </a:solidFill>
              </a:rPr>
            </a:br>
            <a:r>
              <a:rPr lang="en-US" sz="1600" dirty="0">
                <a:solidFill>
                  <a:srgbClr val="000000"/>
                </a:solidFill>
              </a:rPr>
              <a:t>Read more: http://</a:t>
            </a:r>
            <a:r>
              <a:rPr lang="en-US" sz="1600" dirty="0" err="1">
                <a:solidFill>
                  <a:srgbClr val="000000"/>
                </a:solidFill>
              </a:rPr>
              <a:t>www.businessdictionary.com</a:t>
            </a:r>
            <a:r>
              <a:rPr lang="en-US" sz="1600" dirty="0">
                <a:solidFill>
                  <a:srgbClr val="000000"/>
                </a:solidFill>
              </a:rPr>
              <a:t>/definition/free-on-board-</a:t>
            </a:r>
            <a:r>
              <a:rPr lang="en-US" sz="1600" dirty="0" err="1">
                <a:solidFill>
                  <a:srgbClr val="000000"/>
                </a:solidFill>
              </a:rPr>
              <a:t>FOB.html</a:t>
            </a:r>
            <a:r>
              <a:rPr lang="en-US" sz="1600" dirty="0">
                <a:solidFill>
                  <a:srgbClr val="000000"/>
                </a:solidFill>
              </a:rPr>
              <a:t> </a:t>
            </a:r>
          </a:p>
        </p:txBody>
      </p:sp>
    </p:spTree>
    <p:extLst>
      <p:ext uri="{BB962C8B-B14F-4D97-AF65-F5344CB8AC3E}">
        <p14:creationId xmlns:p14="http://schemas.microsoft.com/office/powerpoint/2010/main" val="2901096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Solarbacks</a:t>
            </a:r>
            <a:r>
              <a:rPr lang="en-US" dirty="0"/>
              <a:t>:</a:t>
            </a:r>
            <a:br>
              <a:rPr lang="en-US" dirty="0"/>
            </a:br>
            <a:r>
              <a:rPr lang="en-US" dirty="0"/>
              <a:t>	Assembly in </a:t>
            </a:r>
            <a:r>
              <a:rPr lang="en-US" dirty="0" smtClean="0"/>
              <a:t>China: 2) TLC</a:t>
            </a:r>
            <a:endParaRPr lang="en-US" dirty="0"/>
          </a:p>
        </p:txBody>
      </p:sp>
      <p:pic>
        <p:nvPicPr>
          <p:cNvPr id="10" name="Picture 9"/>
          <p:cNvPicPr>
            <a:picLocks noChangeAspect="1"/>
          </p:cNvPicPr>
          <p:nvPr/>
        </p:nvPicPr>
        <p:blipFill>
          <a:blip r:embed="rId2"/>
          <a:stretch>
            <a:fillRect/>
          </a:stretch>
        </p:blipFill>
        <p:spPr>
          <a:xfrm>
            <a:off x="241639" y="2000250"/>
            <a:ext cx="7727611" cy="3249930"/>
          </a:xfrm>
          <a:prstGeom prst="rect">
            <a:avLst/>
          </a:prstGeom>
        </p:spPr>
      </p:pic>
    </p:spTree>
    <p:extLst>
      <p:ext uri="{BB962C8B-B14F-4D97-AF65-F5344CB8AC3E}">
        <p14:creationId xmlns:p14="http://schemas.microsoft.com/office/powerpoint/2010/main" val="10854962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Solarbacks</a:t>
            </a:r>
            <a:r>
              <a:rPr lang="en-US" dirty="0" smtClean="0"/>
              <a:t>:</a:t>
            </a:r>
            <a:br>
              <a:rPr lang="en-US" dirty="0" smtClean="0"/>
            </a:br>
            <a:r>
              <a:rPr lang="en-US" dirty="0"/>
              <a:t>	</a:t>
            </a:r>
            <a:r>
              <a:rPr lang="en-US" dirty="0" smtClean="0"/>
              <a:t>US Assembly: 1) COGS</a:t>
            </a:r>
            <a:endParaRPr lang="en-US" dirty="0"/>
          </a:p>
        </p:txBody>
      </p:sp>
      <p:graphicFrame>
        <p:nvGraphicFramePr>
          <p:cNvPr id="6" name="Content Placeholder 5"/>
          <p:cNvGraphicFramePr>
            <a:graphicFrameLocks noGrp="1"/>
          </p:cNvGraphicFramePr>
          <p:nvPr>
            <p:ph idx="1"/>
            <p:extLst/>
          </p:nvPr>
        </p:nvGraphicFramePr>
        <p:xfrm>
          <a:off x="389636" y="1493823"/>
          <a:ext cx="7511110" cy="3966183"/>
        </p:xfrm>
        <a:graphic>
          <a:graphicData uri="http://schemas.openxmlformats.org/drawingml/2006/table">
            <a:tbl>
              <a:tblPr bandRow="1">
                <a:tableStyleId>{5C22544A-7EE6-4342-B048-85BDC9FD1C3A}</a:tableStyleId>
              </a:tblPr>
              <a:tblGrid>
                <a:gridCol w="3755555"/>
                <a:gridCol w="3755555"/>
              </a:tblGrid>
              <a:tr h="376259">
                <a:tc>
                  <a:txBody>
                    <a:bodyPr/>
                    <a:lstStyle/>
                    <a:p>
                      <a:pPr algn="l" fontAlgn="b"/>
                      <a:r>
                        <a:rPr lang="en-US" sz="1800" b="0" i="0" u="none" strike="noStrike" dirty="0">
                          <a:solidFill>
                            <a:srgbClr val="000000"/>
                          </a:solidFill>
                          <a:effectLst/>
                          <a:latin typeface="Optima"/>
                          <a:cs typeface="Optima"/>
                        </a:rPr>
                        <a:t>Backpack only (FOB)</a:t>
                      </a:r>
                    </a:p>
                  </a:txBody>
                  <a:tcPr marL="12700" marR="12700" marT="12700" marB="0" anchor="b"/>
                </a:tc>
                <a:tc>
                  <a:txBody>
                    <a:bodyPr/>
                    <a:lstStyle/>
                    <a:p>
                      <a:pPr algn="r" fontAlgn="b"/>
                      <a:r>
                        <a:rPr lang="en-US" sz="1800" b="0" i="0" u="none" strike="noStrike" dirty="0">
                          <a:solidFill>
                            <a:srgbClr val="0000FF"/>
                          </a:solidFill>
                          <a:effectLst/>
                          <a:latin typeface="Optima"/>
                          <a:cs typeface="Optima"/>
                        </a:rPr>
                        <a:t> $24.50 </a:t>
                      </a:r>
                    </a:p>
                  </a:txBody>
                  <a:tcPr marL="12700" marR="12700" marT="12700" marB="0" anchor="b"/>
                </a:tc>
              </a:tr>
              <a:tr h="569543">
                <a:tc>
                  <a:txBody>
                    <a:bodyPr/>
                    <a:lstStyle/>
                    <a:p>
                      <a:pPr algn="l" fontAlgn="b"/>
                      <a:r>
                        <a:rPr lang="en-US" sz="1800" b="0" i="0" u="none" strike="noStrike" dirty="0" smtClean="0">
                          <a:solidFill>
                            <a:srgbClr val="000000"/>
                          </a:solidFill>
                          <a:effectLst/>
                          <a:latin typeface="Optima"/>
                          <a:cs typeface="Optima"/>
                        </a:rPr>
                        <a:t>Tariff = 16.5% * $24.50 =</a:t>
                      </a:r>
                      <a:endParaRPr lang="en-US" sz="1800" b="0"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0" i="0" u="none" strike="noStrike" dirty="0">
                          <a:solidFill>
                            <a:srgbClr val="000000"/>
                          </a:solidFill>
                          <a:effectLst/>
                          <a:latin typeface="Optima"/>
                          <a:cs typeface="Optima"/>
                        </a:rPr>
                        <a:t> $4.04 </a:t>
                      </a:r>
                    </a:p>
                  </a:txBody>
                  <a:tcPr marL="12700" marR="12700" marT="12700" marB="0" anchor="b"/>
                </a:tc>
              </a:tr>
              <a:tr h="569543">
                <a:tc>
                  <a:txBody>
                    <a:bodyPr/>
                    <a:lstStyle/>
                    <a:p>
                      <a:pPr algn="l" fontAlgn="b"/>
                      <a:r>
                        <a:rPr lang="en-US" sz="1800" b="0" i="0" u="none" strike="noStrike">
                          <a:solidFill>
                            <a:srgbClr val="000000"/>
                          </a:solidFill>
                          <a:effectLst/>
                          <a:latin typeface="Optima"/>
                          <a:cs typeface="Optima"/>
                        </a:rPr>
                        <a:t>Panel Only + Connectors (FOB)</a:t>
                      </a:r>
                    </a:p>
                  </a:txBody>
                  <a:tcPr marL="12700" marR="12700" marT="12700" marB="0" anchor="b"/>
                </a:tc>
                <a:tc>
                  <a:txBody>
                    <a:bodyPr/>
                    <a:lstStyle/>
                    <a:p>
                      <a:pPr algn="r" fontAlgn="b"/>
                      <a:r>
                        <a:rPr lang="en-US" sz="1800" b="0" i="0" u="none" strike="noStrike" dirty="0">
                          <a:solidFill>
                            <a:srgbClr val="0000FF"/>
                          </a:solidFill>
                          <a:effectLst/>
                          <a:latin typeface="Optima"/>
                          <a:cs typeface="Optima"/>
                        </a:rPr>
                        <a:t> $48.99 </a:t>
                      </a:r>
                    </a:p>
                  </a:txBody>
                  <a:tcPr marL="12700" marR="12700" marT="12700" marB="0" anchor="b"/>
                </a:tc>
              </a:tr>
              <a:tr h="376259">
                <a:tc>
                  <a:txBody>
                    <a:bodyPr/>
                    <a:lstStyle/>
                    <a:p>
                      <a:pPr algn="l" fontAlgn="b"/>
                      <a:r>
                        <a:rPr lang="en-US" sz="1800" b="0" i="0" u="none" strike="noStrike">
                          <a:solidFill>
                            <a:srgbClr val="000000"/>
                          </a:solidFill>
                          <a:effectLst/>
                          <a:latin typeface="Optima"/>
                          <a:cs typeface="Optima"/>
                        </a:rPr>
                        <a:t>Shipping Cost</a:t>
                      </a:r>
                    </a:p>
                  </a:txBody>
                  <a:tcPr marL="12700" marR="12700" marT="12700" marB="0" anchor="b"/>
                </a:tc>
                <a:tc>
                  <a:txBody>
                    <a:bodyPr/>
                    <a:lstStyle/>
                    <a:p>
                      <a:pPr algn="r" fontAlgn="b"/>
                      <a:r>
                        <a:rPr lang="en-US" sz="1800" b="0" i="0" u="none" strike="noStrike">
                          <a:solidFill>
                            <a:srgbClr val="0000FF"/>
                          </a:solidFill>
                          <a:effectLst/>
                          <a:latin typeface="Optima"/>
                          <a:cs typeface="Optima"/>
                        </a:rPr>
                        <a:t> $1.48 </a:t>
                      </a:r>
                    </a:p>
                  </a:txBody>
                  <a:tcPr marL="12700" marR="12700" marT="12700" marB="0" anchor="b"/>
                </a:tc>
              </a:tr>
              <a:tr h="569543">
                <a:tc>
                  <a:txBody>
                    <a:bodyPr/>
                    <a:lstStyle/>
                    <a:p>
                      <a:pPr algn="l" fontAlgn="b"/>
                      <a:r>
                        <a:rPr lang="en-US" sz="1800" b="0" i="0" u="none" strike="noStrike">
                          <a:solidFill>
                            <a:srgbClr val="000000"/>
                          </a:solidFill>
                          <a:effectLst/>
                          <a:latin typeface="Optima"/>
                          <a:cs typeface="Optima"/>
                        </a:rPr>
                        <a:t>Merchandise Processing Fee (MPF)</a:t>
                      </a:r>
                    </a:p>
                  </a:txBody>
                  <a:tcPr marL="12700" marR="12700" marT="12700" marB="0" anchor="b"/>
                </a:tc>
                <a:tc>
                  <a:txBody>
                    <a:bodyPr/>
                    <a:lstStyle/>
                    <a:p>
                      <a:pPr algn="r" fontAlgn="b"/>
                      <a:r>
                        <a:rPr lang="en-US" sz="1800" b="0" i="0" u="none" strike="noStrike">
                          <a:solidFill>
                            <a:srgbClr val="0000FF"/>
                          </a:solidFill>
                          <a:effectLst/>
                          <a:latin typeface="Optima"/>
                          <a:cs typeface="Optima"/>
                        </a:rPr>
                        <a:t> $2.00 </a:t>
                      </a:r>
                    </a:p>
                  </a:txBody>
                  <a:tcPr marL="12700" marR="12700" marT="12700" marB="0" anchor="b"/>
                </a:tc>
              </a:tr>
              <a:tr h="376259">
                <a:tc>
                  <a:txBody>
                    <a:bodyPr/>
                    <a:lstStyle/>
                    <a:p>
                      <a:pPr algn="l" fontAlgn="b"/>
                      <a:r>
                        <a:rPr lang="en-US" sz="1800" b="1" i="0" u="none" strike="noStrike" dirty="0">
                          <a:solidFill>
                            <a:srgbClr val="000000"/>
                          </a:solidFill>
                          <a:effectLst/>
                          <a:latin typeface="Optima"/>
                          <a:cs typeface="Optima"/>
                        </a:rPr>
                        <a:t>Cost </a:t>
                      </a:r>
                      <a:r>
                        <a:rPr lang="en-US" sz="1800" b="1" i="0" u="none" strike="noStrike" dirty="0" smtClean="0">
                          <a:solidFill>
                            <a:srgbClr val="000000"/>
                          </a:solidFill>
                          <a:effectLst/>
                          <a:latin typeface="Optima"/>
                          <a:cs typeface="Optima"/>
                        </a:rPr>
                        <a:t>of landed components</a:t>
                      </a:r>
                      <a:endParaRPr lang="en-US" sz="1800" b="1"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1" i="0" u="none" strike="noStrike" dirty="0">
                          <a:solidFill>
                            <a:srgbClr val="000000"/>
                          </a:solidFill>
                          <a:effectLst/>
                          <a:latin typeface="Optima"/>
                          <a:cs typeface="Optima"/>
                        </a:rPr>
                        <a:t> $81.01 </a:t>
                      </a:r>
                    </a:p>
                  </a:txBody>
                  <a:tcPr marL="12700" marR="12700" marT="12700" marB="0" anchor="b"/>
                </a:tc>
              </a:tr>
              <a:tr h="376259">
                <a:tc>
                  <a:txBody>
                    <a:bodyPr/>
                    <a:lstStyle/>
                    <a:p>
                      <a:pPr algn="l" fontAlgn="b"/>
                      <a:r>
                        <a:rPr lang="en-US" sz="1800" b="0" i="0" u="none" strike="noStrike" dirty="0" smtClean="0">
                          <a:solidFill>
                            <a:srgbClr val="000000"/>
                          </a:solidFill>
                          <a:effectLst/>
                          <a:latin typeface="Optima"/>
                          <a:cs typeface="Optima"/>
                        </a:rPr>
                        <a:t>US Assembly Labor</a:t>
                      </a:r>
                      <a:endParaRPr lang="en-US" sz="1800" b="0"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0" i="0" u="none" strike="noStrike" dirty="0">
                          <a:solidFill>
                            <a:srgbClr val="0000FF"/>
                          </a:solidFill>
                          <a:effectLst/>
                          <a:latin typeface="Optima"/>
                          <a:cs typeface="Optima"/>
                        </a:rPr>
                        <a:t> $12.51 </a:t>
                      </a:r>
                    </a:p>
                  </a:txBody>
                  <a:tcPr marL="12700" marR="12700" marT="12700" marB="0" anchor="b"/>
                </a:tc>
              </a:tr>
              <a:tr h="376259">
                <a:tc>
                  <a:txBody>
                    <a:bodyPr/>
                    <a:lstStyle/>
                    <a:p>
                      <a:pPr algn="l" fontAlgn="b"/>
                      <a:r>
                        <a:rPr lang="en-US" sz="1800" b="0" i="0" u="none" strike="noStrike" dirty="0" smtClean="0">
                          <a:solidFill>
                            <a:srgbClr val="000000"/>
                          </a:solidFill>
                          <a:effectLst/>
                          <a:latin typeface="Optima"/>
                          <a:cs typeface="Optima"/>
                        </a:rPr>
                        <a:t>US Assembly Materials</a:t>
                      </a:r>
                      <a:endParaRPr lang="en-US" sz="1800" b="0" i="0" u="none" strike="noStrike" dirty="0">
                        <a:solidFill>
                          <a:srgbClr val="000000"/>
                        </a:solidFill>
                        <a:effectLst/>
                        <a:latin typeface="Optima"/>
                        <a:cs typeface="Optima"/>
                      </a:endParaRPr>
                    </a:p>
                  </a:txBody>
                  <a:tcPr marL="12700" marR="12700" marT="12700" marB="0" anchor="b"/>
                </a:tc>
                <a:tc>
                  <a:txBody>
                    <a:bodyPr/>
                    <a:lstStyle/>
                    <a:p>
                      <a:pPr algn="r" fontAlgn="b"/>
                      <a:r>
                        <a:rPr lang="en-US" sz="1800" b="0" i="0" u="none" strike="noStrike">
                          <a:solidFill>
                            <a:srgbClr val="0000FF"/>
                          </a:solidFill>
                          <a:effectLst/>
                          <a:latin typeface="Optima"/>
                          <a:cs typeface="Optima"/>
                        </a:rPr>
                        <a:t> $3.44 </a:t>
                      </a:r>
                    </a:p>
                  </a:txBody>
                  <a:tcPr marL="12700" marR="12700" marT="12700" marB="0" anchor="b"/>
                </a:tc>
              </a:tr>
              <a:tr h="376259">
                <a:tc>
                  <a:txBody>
                    <a:bodyPr/>
                    <a:lstStyle/>
                    <a:p>
                      <a:pPr algn="l" fontAlgn="b"/>
                      <a:r>
                        <a:rPr lang="en-US" sz="1800" b="1" i="0" u="none" strike="noStrike" dirty="0">
                          <a:solidFill>
                            <a:srgbClr val="000000"/>
                          </a:solidFill>
                          <a:effectLst/>
                          <a:latin typeface="Optima"/>
                          <a:cs typeface="Optima"/>
                        </a:rPr>
                        <a:t>Cost Per Bag</a:t>
                      </a:r>
                    </a:p>
                  </a:txBody>
                  <a:tcPr marL="12700" marR="12700" marT="12700" marB="0" anchor="b"/>
                </a:tc>
                <a:tc>
                  <a:txBody>
                    <a:bodyPr/>
                    <a:lstStyle/>
                    <a:p>
                      <a:pPr algn="r" fontAlgn="b"/>
                      <a:r>
                        <a:rPr lang="en-US" sz="1800" b="1" i="0" u="none" strike="noStrike" dirty="0">
                          <a:solidFill>
                            <a:srgbClr val="000000"/>
                          </a:solidFill>
                          <a:effectLst/>
                          <a:latin typeface="Optima"/>
                          <a:cs typeface="Optima"/>
                        </a:rPr>
                        <a:t> $96.96 </a:t>
                      </a:r>
                    </a:p>
                  </a:txBody>
                  <a:tcPr marL="12700" marR="12700" marT="12700" marB="0" anchor="b"/>
                </a:tc>
              </a:tr>
            </a:tbl>
          </a:graphicData>
        </a:graphic>
      </p:graphicFrame>
    </p:spTree>
    <p:extLst>
      <p:ext uri="{BB962C8B-B14F-4D97-AF65-F5344CB8AC3E}">
        <p14:creationId xmlns:p14="http://schemas.microsoft.com/office/powerpoint/2010/main" val="1062110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a:solidFill>
                  <a:srgbClr val="000000"/>
                </a:solidFill>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a:solidFill>
                  <a:srgbClr val="000000"/>
                </a:solidFill>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solidFill>
                <a:srgbClr val="000000"/>
              </a:solidFill>
            </a:endParaRPr>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solidFill>
                <a:srgbClr val="000000"/>
              </a:solidFill>
            </a:endParaRPr>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a:solidFill>
                  <a:srgbClr val="000000"/>
                </a:solidFill>
                <a:latin typeface="Arial" pitchFamily="34" charset="0"/>
                <a:cs typeface="Arial" pitchFamily="34" charset="0"/>
              </a:rPr>
              <a:t>IBM-Compatible PC</a:t>
            </a:r>
          </a:p>
          <a:p>
            <a:pPr eaLnBrk="0" hangingPunct="0"/>
            <a:r>
              <a:rPr lang="en-US" sz="2000">
                <a:solidFill>
                  <a:srgbClr val="000000"/>
                </a:solidFill>
                <a:latin typeface="Arial" pitchFamily="34" charset="0"/>
                <a:cs typeface="Arial" pitchFamily="34" charset="0"/>
              </a:rPr>
              <a:t>Bicycle</a:t>
            </a:r>
          </a:p>
          <a:p>
            <a:pPr eaLnBrk="0" hangingPunct="0"/>
            <a:r>
              <a:rPr lang="en-US" sz="2000">
                <a:solidFill>
                  <a:srgbClr val="000000"/>
                </a:solidFill>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93660" cy="1013098"/>
          </a:xfrm>
          <a:prstGeom prst="rect">
            <a:avLst/>
          </a:prstGeom>
          <a:noFill/>
          <a:ln w="12700">
            <a:noFill/>
            <a:miter lim="800000"/>
            <a:headEnd/>
            <a:tailEnd/>
          </a:ln>
        </p:spPr>
        <p:txBody>
          <a:bodyPr wrap="none" lIns="90488" tIns="44450" rIns="90488" bIns="44450">
            <a:spAutoFit/>
          </a:bodyPr>
          <a:lstStyle/>
          <a:p>
            <a:pPr eaLnBrk="0" hangingPunct="0"/>
            <a:r>
              <a:rPr lang="en-US" sz="2000" dirty="0">
                <a:solidFill>
                  <a:srgbClr val="000000"/>
                </a:solidFill>
                <a:latin typeface="Arial" pitchFamily="34" charset="0"/>
                <a:cs typeface="Arial" pitchFamily="34" charset="0"/>
              </a:rPr>
              <a:t>Mainframe Computer</a:t>
            </a:r>
          </a:p>
          <a:p>
            <a:pPr eaLnBrk="0" hangingPunct="0"/>
            <a:r>
              <a:rPr lang="en-US" sz="2000" dirty="0">
                <a:solidFill>
                  <a:srgbClr val="000000"/>
                </a:solidFill>
                <a:latin typeface="Arial" pitchFamily="34" charset="0"/>
                <a:cs typeface="Arial" pitchFamily="34" charset="0"/>
              </a:rPr>
              <a:t>Fighter </a:t>
            </a:r>
            <a:r>
              <a:rPr lang="en-US" sz="2000" dirty="0" smtClean="0">
                <a:solidFill>
                  <a:srgbClr val="000000"/>
                </a:solidFill>
                <a:latin typeface="Arial" pitchFamily="34" charset="0"/>
                <a:cs typeface="Arial" pitchFamily="34" charset="0"/>
              </a:rPr>
              <a:t>Jet</a:t>
            </a:r>
          </a:p>
          <a:p>
            <a:pPr eaLnBrk="0" hangingPunct="0"/>
            <a:r>
              <a:rPr lang="en-US" sz="2000" dirty="0" smtClean="0">
                <a:solidFill>
                  <a:srgbClr val="000000"/>
                </a:solidFill>
                <a:latin typeface="Arial" pitchFamily="34" charset="0"/>
                <a:cs typeface="Arial" pitchFamily="34" charset="0"/>
              </a:rPr>
              <a:t>iPhone ?</a:t>
            </a:r>
            <a:endParaRPr lang="en-US" sz="2000" dirty="0">
              <a:solidFill>
                <a:srgbClr val="000000"/>
              </a:solidFill>
              <a:latin typeface="Arial" pitchFamily="34" charset="0"/>
              <a:cs typeface="Arial" pitchFamily="34" charset="0"/>
            </a:endParaRP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solidFill>
                  <a:srgbClr val="000000"/>
                </a:solidFill>
                <a:latin typeface="Arial" pitchFamily="34" charset="0"/>
                <a:cs typeface="Arial" pitchFamily="34" charset="0"/>
              </a:rPr>
              <a:t>Architectural Complexity increases </a:t>
            </a:r>
          </a:p>
          <a:p>
            <a:pPr algn="ctr" eaLnBrk="0" hangingPunct="0"/>
            <a:r>
              <a:rPr lang="en-US" sz="2000" i="1">
                <a:solidFill>
                  <a:srgbClr val="000000"/>
                </a:solidFill>
                <a:latin typeface="Arial" pitchFamily="34" charset="0"/>
                <a:cs typeface="Arial" pitchFamily="34" charset="0"/>
              </a:rPr>
              <a:t>coordination cost, cost of changes</a:t>
            </a:r>
          </a:p>
          <a:p>
            <a:pPr algn="ctr" hangingPunct="0"/>
            <a:endParaRPr lang="en-US" sz="2000" i="1">
              <a:solidFill>
                <a:srgbClr val="000000"/>
              </a:solidFill>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solidFill>
                <a:srgbClr val="000000"/>
              </a:solidFill>
            </a:endParaRPr>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solidFill>
                <a:srgbClr val="000000"/>
              </a:solidFill>
            </a:endParaRPr>
          </a:p>
        </p:txBody>
      </p:sp>
      <p:sp>
        <p:nvSpPr>
          <p:cNvPr id="22539" name="Rectangle 41"/>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solidFill>
                <a:srgbClr val="000000"/>
              </a:solidFill>
            </a:endParaRPr>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solidFill>
                <a:srgbClr val="000000"/>
              </a:solidFill>
            </a:endParaRPr>
          </a:p>
        </p:txBody>
      </p:sp>
    </p:spTree>
    <p:extLst>
      <p:ext uri="{BB962C8B-B14F-4D97-AF65-F5344CB8AC3E}">
        <p14:creationId xmlns:p14="http://schemas.microsoft.com/office/powerpoint/2010/main" val="10150997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r>
              <a:rPr lang="en-US" dirty="0"/>
              <a:t>“We weren’t the first phone, we weren’t the first music player. That’s not where revolutions are made,” Eddy Cue, Apple’s head of software and Internet services, said in an interview after </a:t>
            </a:r>
            <a:r>
              <a:rPr lang="en-US" dirty="0" smtClean="0"/>
              <a:t>Apple’s annual conference for software developers on June 9, 2015 . </a:t>
            </a:r>
          </a:p>
          <a:p>
            <a:r>
              <a:rPr lang="en-US" dirty="0" smtClean="0"/>
              <a:t>“</a:t>
            </a:r>
            <a:r>
              <a:rPr lang="en-US" dirty="0"/>
              <a:t>Revolutions are about bringing it all together and having the best product that actually works.”</a:t>
            </a:r>
          </a:p>
        </p:txBody>
      </p:sp>
    </p:spTree>
    <p:extLst>
      <p:ext uri="{BB962C8B-B14F-4D97-AF65-F5344CB8AC3E}">
        <p14:creationId xmlns:p14="http://schemas.microsoft.com/office/powerpoint/2010/main" val="4882544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br>
              <a:rPr lang="en-US" dirty="0" smtClean="0">
                <a:ea typeface="ＭＳ Ｐゴシック" charset="-128"/>
              </a:rPr>
            </a:br>
            <a:r>
              <a:rPr lang="en-US" dirty="0">
                <a:ea typeface="ＭＳ Ｐゴシック" charset="-128"/>
              </a:rPr>
              <a:t>	</a:t>
            </a:r>
            <a:r>
              <a:rPr lang="en-US" dirty="0" smtClean="0">
                <a:ea typeface="ＭＳ Ｐゴシック" charset="-128"/>
              </a:rPr>
              <a:t>Modular versus Integral</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dirty="0">
                <a:solidFill>
                  <a:srgbClr val="000000"/>
                </a:solidFill>
              </a:rPr>
              <a:t>Product architecture is the scheme by which the functions of a product are allocated to its physical </a:t>
            </a:r>
            <a:r>
              <a:rPr lang="en-US" sz="2000" dirty="0" smtClean="0">
                <a:solidFill>
                  <a:srgbClr val="000000"/>
                </a:solidFill>
              </a:rPr>
              <a:t>elements</a:t>
            </a:r>
            <a:r>
              <a:rPr lang="en-US" sz="2000" baseline="30000" dirty="0">
                <a:solidFill>
                  <a:srgbClr val="000000"/>
                </a:solidFill>
              </a:rPr>
              <a:t> </a:t>
            </a:r>
            <a:r>
              <a:rPr lang="en-US" sz="2000" baseline="30000" dirty="0" smtClean="0">
                <a:solidFill>
                  <a:srgbClr val="000000"/>
                </a:solidFill>
              </a:rPr>
              <a:t>(Ulrich, Research Policy, 1995)</a:t>
            </a:r>
            <a:r>
              <a:rPr lang="en-US" sz="2000" dirty="0" smtClean="0">
                <a:solidFill>
                  <a:srgbClr val="000000"/>
                </a:solidFill>
              </a:rPr>
              <a:t> </a:t>
            </a:r>
            <a:endParaRPr lang="en-US" sz="2000" baseline="30000" dirty="0">
              <a:solidFill>
                <a:srgbClr val="000000"/>
              </a:solidFill>
            </a:endParaRP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solidFill>
                  <a:srgbClr val="000000"/>
                </a:solidFill>
              </a:rPr>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solidFill>
                  <a:srgbClr val="000000"/>
                </a:solidFill>
              </a:rPr>
              <a:t>Physical Element</a:t>
            </a:r>
          </a:p>
        </p:txBody>
      </p:sp>
      <p:sp>
        <p:nvSpPr>
          <p:cNvPr id="41989" name="TextBox 32"/>
          <p:cNvSpPr txBox="1">
            <a:spLocks noChangeArrowheads="1"/>
          </p:cNvSpPr>
          <p:nvPr/>
        </p:nvSpPr>
        <p:spPr bwMode="auto">
          <a:xfrm>
            <a:off x="2133600" y="2257743"/>
            <a:ext cx="6400800" cy="1908215"/>
          </a:xfrm>
          <a:prstGeom prst="rect">
            <a:avLst/>
          </a:prstGeom>
          <a:noFill/>
          <a:ln w="9525">
            <a:noFill/>
            <a:miter lim="800000"/>
            <a:headEnd/>
            <a:tailEnd/>
          </a:ln>
        </p:spPr>
        <p:txBody>
          <a:bodyPr>
            <a:spAutoFit/>
          </a:bodyPr>
          <a:lstStyle/>
          <a:p>
            <a:pPr marL="228600" indent="-228600">
              <a:buFont typeface="Arial" pitchFamily="34" charset="0"/>
              <a:buChar char="•"/>
            </a:pPr>
            <a:r>
              <a:rPr lang="en-US" sz="1800" dirty="0">
                <a:solidFill>
                  <a:srgbClr val="000000"/>
                </a:solidFill>
                <a:latin typeface="Optima" charset="0"/>
              </a:rPr>
              <a:t>A </a:t>
            </a:r>
            <a:r>
              <a:rPr lang="en-US" sz="2800" b="1" dirty="0">
                <a:solidFill>
                  <a:srgbClr val="FF0000"/>
                </a:solidFill>
                <a:latin typeface="Optima" charset="0"/>
              </a:rPr>
              <a:t>modular architecture </a:t>
            </a:r>
            <a:r>
              <a:rPr lang="en-US" sz="1800" dirty="0">
                <a:solidFill>
                  <a:srgbClr val="000000"/>
                </a:solidFill>
                <a:latin typeface="Optima" charset="0"/>
              </a:rPr>
              <a:t>comprises a one-to-one mapping from functional elements to the physical components of the product.</a:t>
            </a:r>
          </a:p>
          <a:p>
            <a:pPr marL="228600" indent="-228600">
              <a:buFont typeface="Arial" pitchFamily="34" charset="0"/>
              <a:buChar char="•"/>
            </a:pPr>
            <a:r>
              <a:rPr lang="en-US" sz="1800" dirty="0">
                <a:solidFill>
                  <a:srgbClr val="000000"/>
                </a:solidFill>
                <a:latin typeface="Optima" charset="0"/>
              </a:rPr>
              <a:t>Product is decomposable into independent modules (</a:t>
            </a:r>
            <a:r>
              <a:rPr lang="en-US" altLang="en-US" sz="1800" dirty="0">
                <a:solidFill>
                  <a:srgbClr val="000000"/>
                </a:solidFill>
                <a:latin typeface="Optima" charset="0"/>
              </a:rPr>
              <a:t>“</a:t>
            </a:r>
            <a:r>
              <a:rPr lang="en-US" sz="1800" dirty="0">
                <a:solidFill>
                  <a:srgbClr val="000000"/>
                </a:solidFill>
                <a:latin typeface="Optima" charset="0"/>
              </a:rPr>
              <a:t>chunks</a:t>
            </a:r>
            <a:r>
              <a:rPr lang="en-US" altLang="en-US" sz="1800" dirty="0">
                <a:solidFill>
                  <a:srgbClr val="000000"/>
                </a:solidFill>
                <a:latin typeface="Optima" charset="0"/>
              </a:rPr>
              <a:t>”</a:t>
            </a:r>
            <a:r>
              <a:rPr lang="en-US" sz="1800" dirty="0">
                <a:solidFill>
                  <a:srgbClr val="000000"/>
                </a:solidFill>
                <a:latin typeface="Optima" charset="0"/>
              </a:rPr>
              <a:t>).</a:t>
            </a:r>
          </a:p>
          <a:p>
            <a:pPr marL="228600" indent="-228600">
              <a:buFont typeface="Arial" pitchFamily="34" charset="0"/>
              <a:buChar char="•"/>
            </a:pPr>
            <a:r>
              <a:rPr lang="en-US" sz="1800" dirty="0">
                <a:solidFill>
                  <a:srgbClr val="000000"/>
                </a:solidFill>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41994" name="TextBox 47"/>
          <p:cNvSpPr txBox="1">
            <a:spLocks noChangeArrowheads="1"/>
          </p:cNvSpPr>
          <p:nvPr/>
        </p:nvSpPr>
        <p:spPr bwMode="auto">
          <a:xfrm>
            <a:off x="2133600" y="4572000"/>
            <a:ext cx="6400800" cy="1908215"/>
          </a:xfrm>
          <a:prstGeom prst="rect">
            <a:avLst/>
          </a:prstGeom>
          <a:noFill/>
          <a:ln w="9525">
            <a:noFill/>
            <a:miter lim="800000"/>
            <a:headEnd/>
            <a:tailEnd/>
          </a:ln>
        </p:spPr>
        <p:txBody>
          <a:bodyPr>
            <a:spAutoFit/>
          </a:bodyPr>
          <a:lstStyle/>
          <a:p>
            <a:pPr marL="228600" indent="-228600">
              <a:buFont typeface="Arial" pitchFamily="34" charset="0"/>
              <a:buChar char="•"/>
            </a:pPr>
            <a:r>
              <a:rPr lang="en-US" sz="1800" dirty="0">
                <a:solidFill>
                  <a:srgbClr val="000000"/>
                </a:solidFill>
                <a:latin typeface="Optima" charset="0"/>
              </a:rPr>
              <a:t>An </a:t>
            </a:r>
            <a:r>
              <a:rPr lang="en-US" sz="2800" b="1" dirty="0">
                <a:solidFill>
                  <a:srgbClr val="FF0000"/>
                </a:solidFill>
                <a:latin typeface="Optima" charset="0"/>
              </a:rPr>
              <a:t>integral architecture </a:t>
            </a:r>
            <a:r>
              <a:rPr lang="en-US" sz="1800" dirty="0">
                <a:solidFill>
                  <a:srgbClr val="000000"/>
                </a:solidFill>
                <a:latin typeface="Optima" charset="0"/>
              </a:rPr>
              <a:t>comprises a complex (non one-to-one) mapping  from functional elements to the physical components of the product.</a:t>
            </a:r>
          </a:p>
          <a:p>
            <a:pPr marL="228600" indent="-228600">
              <a:buFont typeface="Arial" pitchFamily="34" charset="0"/>
              <a:buChar char="•"/>
            </a:pPr>
            <a:r>
              <a:rPr lang="en-US" sz="1800" dirty="0">
                <a:solidFill>
                  <a:srgbClr val="000000"/>
                </a:solidFill>
                <a:latin typeface="Optima" charset="0"/>
              </a:rPr>
              <a:t>Functions shared across multiple physical components.</a:t>
            </a:r>
          </a:p>
          <a:p>
            <a:pPr marL="228600" indent="-228600">
              <a:buFont typeface="Arial" pitchFamily="34" charset="0"/>
              <a:buChar char="•"/>
            </a:pPr>
            <a:r>
              <a:rPr lang="en-US" sz="1800" dirty="0">
                <a:solidFill>
                  <a:srgbClr val="000000"/>
                </a:solidFill>
                <a:latin typeface="Optima" charset="0"/>
              </a:rPr>
              <a:t>Interfaces not clearly defined.</a:t>
            </a:r>
          </a:p>
          <a:p>
            <a:pPr marL="228600" indent="-228600">
              <a:buFont typeface="Arial" pitchFamily="34" charset="0"/>
              <a:buChar char="•"/>
            </a:pPr>
            <a:r>
              <a:rPr lang="en-US" sz="1800" dirty="0">
                <a:solidFill>
                  <a:srgbClr val="000000"/>
                </a:solidFill>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solidFill>
                  <a:srgbClr val="000000"/>
                </a:solidFill>
              </a:rPr>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solidFill>
                  <a:srgbClr val="000000"/>
                </a:solidFill>
              </a:rPr>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7948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a:srcRect t="8128"/>
          <a:stretch/>
        </p:blipFill>
        <p:spPr>
          <a:xfrm>
            <a:off x="1706398" y="3387725"/>
            <a:ext cx="7437602" cy="3476721"/>
          </a:xfrm>
          <a:prstGeom prst="rect">
            <a:avLst/>
          </a:prstGeom>
        </p:spPr>
      </p:pic>
      <p:pic>
        <p:nvPicPr>
          <p:cNvPr id="3" name="Picture 2"/>
          <p:cNvPicPr>
            <a:picLocks noChangeAspect="1"/>
          </p:cNvPicPr>
          <p:nvPr/>
        </p:nvPicPr>
        <p:blipFill>
          <a:blip r:embed="rId3"/>
          <a:stretch>
            <a:fillRect/>
          </a:stretch>
        </p:blipFill>
        <p:spPr>
          <a:xfrm>
            <a:off x="0" y="7220"/>
            <a:ext cx="8029004" cy="3360156"/>
          </a:xfrm>
          <a:prstGeom prst="rect">
            <a:avLst/>
          </a:prstGeom>
        </p:spPr>
      </p:pic>
    </p:spTree>
    <p:extLst>
      <p:ext uri="{BB962C8B-B14F-4D97-AF65-F5344CB8AC3E}">
        <p14:creationId xmlns:p14="http://schemas.microsoft.com/office/powerpoint/2010/main" val="2042125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solidFill>
                <a:srgbClr val="000000"/>
              </a:solidFill>
            </a:endParaRPr>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solidFill>
                  <a:srgbClr val="000000"/>
                </a:solidFill>
              </a:rPr>
              <a:t>A</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M</a:t>
            </a:r>
          </a:p>
          <a:p>
            <a:pPr algn="ctr"/>
            <a:r>
              <a:rPr lang="en-US" sz="900" dirty="0">
                <a:solidFill>
                  <a:srgbClr val="000000"/>
                </a:solidFill>
              </a:rPr>
              <a:t>N</a:t>
            </a:r>
          </a:p>
          <a:p>
            <a:pPr algn="ctr"/>
            <a:r>
              <a:rPr lang="en-US" sz="900" dirty="0">
                <a:solidFill>
                  <a:srgbClr val="000000"/>
                </a:solidFill>
              </a:rPr>
              <a:t>.</a:t>
            </a:r>
          </a:p>
          <a:p>
            <a:pPr algn="ctr"/>
            <a:r>
              <a:rPr lang="en-US" sz="900" dirty="0">
                <a:solidFill>
                  <a:srgbClr val="000000"/>
                </a:solidFill>
              </a:rPr>
              <a:t>P</a:t>
            </a:r>
          </a:p>
          <a:p>
            <a:pPr algn="ctr"/>
            <a:r>
              <a:rPr lang="en-US" sz="900" dirty="0">
                <a:solidFill>
                  <a:srgbClr val="000000"/>
                </a:solidFill>
              </a:rPr>
              <a:t>Q</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U</a:t>
            </a:r>
          </a:p>
          <a:p>
            <a:pPr algn="ctr"/>
            <a:r>
              <a:rPr lang="en-US" sz="900" dirty="0">
                <a:solidFill>
                  <a:srgbClr val="000000"/>
                </a:solidFill>
              </a:rPr>
              <a:t>V</a:t>
            </a:r>
          </a:p>
          <a:p>
            <a:pPr algn="ctr"/>
            <a:r>
              <a:rPr lang="en-US" sz="900" dirty="0">
                <a:solidFill>
                  <a:srgbClr val="000000"/>
                </a:solidFill>
              </a:rPr>
              <a:t>.</a:t>
            </a:r>
          </a:p>
          <a:p>
            <a:pPr algn="ctr"/>
            <a:r>
              <a:rPr lang="en-US" sz="900" dirty="0">
                <a:solidFill>
                  <a:srgbClr val="000000"/>
                </a:solidFill>
              </a:rPr>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solidFill>
                  <a:srgbClr val="000000"/>
                </a:solidFill>
              </a:rPr>
              <a:t>A   .   .   .     M N   .    P Q   .   .   </a:t>
            </a:r>
            <a:r>
              <a:rPr lang="en-US" sz="900" dirty="0">
                <a:solidFill>
                  <a:srgbClr val="000000"/>
                </a:solidFill>
                <a:latin typeface="Symbol" pitchFamily="18" charset="2"/>
              </a:rPr>
              <a:t>.   .    </a:t>
            </a:r>
            <a:r>
              <a:rPr lang="en-US" sz="900" dirty="0">
                <a:solidFill>
                  <a:srgbClr val="000000"/>
                </a:solidFill>
              </a:rPr>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rgbClr val="FFFFFF"/>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solidFill>
                <a:srgbClr val="000000"/>
              </a:solidFill>
            </a:endParaRPr>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solidFill>
                  <a:srgbClr val="000000"/>
                </a:solidFill>
              </a:rPr>
              <a:t>A</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M</a:t>
            </a:r>
          </a:p>
          <a:p>
            <a:pPr algn="ctr"/>
            <a:r>
              <a:rPr lang="en-US" sz="900" dirty="0">
                <a:solidFill>
                  <a:srgbClr val="000000"/>
                </a:solidFill>
              </a:rPr>
              <a:t>N</a:t>
            </a:r>
          </a:p>
          <a:p>
            <a:pPr algn="ctr"/>
            <a:r>
              <a:rPr lang="en-US" sz="900" dirty="0">
                <a:solidFill>
                  <a:srgbClr val="000000"/>
                </a:solidFill>
              </a:rPr>
              <a:t>.</a:t>
            </a:r>
          </a:p>
          <a:p>
            <a:pPr algn="ctr"/>
            <a:r>
              <a:rPr lang="en-US" sz="900" dirty="0">
                <a:solidFill>
                  <a:srgbClr val="000000"/>
                </a:solidFill>
              </a:rPr>
              <a:t>P</a:t>
            </a:r>
          </a:p>
          <a:p>
            <a:pPr algn="ctr"/>
            <a:r>
              <a:rPr lang="en-US" sz="900" dirty="0">
                <a:solidFill>
                  <a:srgbClr val="000000"/>
                </a:solidFill>
              </a:rPr>
              <a:t>Q</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a:t>
            </a:r>
          </a:p>
          <a:p>
            <a:pPr algn="ctr"/>
            <a:r>
              <a:rPr lang="en-US" sz="900" dirty="0">
                <a:solidFill>
                  <a:srgbClr val="000000"/>
                </a:solidFill>
              </a:rPr>
              <a:t>U</a:t>
            </a:r>
          </a:p>
          <a:p>
            <a:pPr algn="ctr"/>
            <a:r>
              <a:rPr lang="en-US" sz="900" dirty="0">
                <a:solidFill>
                  <a:srgbClr val="000000"/>
                </a:solidFill>
              </a:rPr>
              <a:t>V</a:t>
            </a:r>
          </a:p>
          <a:p>
            <a:pPr algn="ctr"/>
            <a:r>
              <a:rPr lang="en-US" sz="900" dirty="0">
                <a:solidFill>
                  <a:srgbClr val="000000"/>
                </a:solidFill>
              </a:rPr>
              <a:t>.</a:t>
            </a:r>
          </a:p>
          <a:p>
            <a:pPr algn="ctr"/>
            <a:r>
              <a:rPr lang="en-US" sz="900" dirty="0">
                <a:solidFill>
                  <a:srgbClr val="000000"/>
                </a:solidFill>
              </a:rPr>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rgbClr val="FFFFFF"/>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rgbClr val="3333CC"/>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rgbClr val="3333CC"/>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rgbClr val="3333CC"/>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rgbClr val="3333CC"/>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solidFill>
                <a:srgbClr val="000000"/>
              </a:solidFill>
            </a:endParaRPr>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solidFill>
                  <a:srgbClr val="000000"/>
                </a:solidFill>
              </a:rPr>
              <a:t>A</a:t>
            </a:r>
          </a:p>
          <a:p>
            <a:pPr algn="ctr"/>
            <a:r>
              <a:rPr lang="en-US" sz="900">
                <a:solidFill>
                  <a:srgbClr val="000000"/>
                </a:solidFill>
              </a:rPr>
              <a:t>.</a:t>
            </a:r>
          </a:p>
          <a:p>
            <a:pPr algn="ctr"/>
            <a:r>
              <a:rPr lang="en-US" sz="900">
                <a:solidFill>
                  <a:srgbClr val="000000"/>
                </a:solidFill>
              </a:rPr>
              <a:t>.</a:t>
            </a:r>
          </a:p>
          <a:p>
            <a:pPr algn="ctr"/>
            <a:r>
              <a:rPr lang="en-US" sz="900">
                <a:solidFill>
                  <a:srgbClr val="000000"/>
                </a:solidFill>
              </a:rPr>
              <a:t>.</a:t>
            </a:r>
          </a:p>
          <a:p>
            <a:pPr algn="ctr"/>
            <a:r>
              <a:rPr lang="en-US" sz="900">
                <a:solidFill>
                  <a:srgbClr val="000000"/>
                </a:solidFill>
              </a:rPr>
              <a:t>M</a:t>
            </a:r>
          </a:p>
          <a:p>
            <a:pPr algn="ctr"/>
            <a:r>
              <a:rPr lang="en-US" sz="900">
                <a:solidFill>
                  <a:srgbClr val="000000"/>
                </a:solidFill>
              </a:rPr>
              <a:t>N</a:t>
            </a:r>
          </a:p>
          <a:p>
            <a:pPr algn="ctr"/>
            <a:r>
              <a:rPr lang="en-US" sz="900">
                <a:solidFill>
                  <a:srgbClr val="000000"/>
                </a:solidFill>
              </a:rPr>
              <a:t>.</a:t>
            </a:r>
          </a:p>
          <a:p>
            <a:pPr algn="ctr"/>
            <a:r>
              <a:rPr lang="en-US" sz="900">
                <a:solidFill>
                  <a:srgbClr val="000000"/>
                </a:solidFill>
              </a:rPr>
              <a:t>P</a:t>
            </a:r>
          </a:p>
          <a:p>
            <a:pPr algn="ctr"/>
            <a:r>
              <a:rPr lang="en-US" sz="900">
                <a:solidFill>
                  <a:srgbClr val="000000"/>
                </a:solidFill>
              </a:rPr>
              <a:t>Q</a:t>
            </a:r>
          </a:p>
          <a:p>
            <a:pPr algn="ctr"/>
            <a:r>
              <a:rPr lang="en-US" sz="900">
                <a:solidFill>
                  <a:srgbClr val="000000"/>
                </a:solidFill>
              </a:rPr>
              <a:t>.</a:t>
            </a:r>
          </a:p>
          <a:p>
            <a:pPr algn="ctr"/>
            <a:r>
              <a:rPr lang="en-US" sz="900">
                <a:solidFill>
                  <a:srgbClr val="000000"/>
                </a:solidFill>
              </a:rPr>
              <a:t>.</a:t>
            </a:r>
          </a:p>
          <a:p>
            <a:pPr algn="ctr"/>
            <a:r>
              <a:rPr lang="en-US" sz="900">
                <a:solidFill>
                  <a:srgbClr val="000000"/>
                </a:solidFill>
              </a:rPr>
              <a:t>.</a:t>
            </a:r>
          </a:p>
          <a:p>
            <a:pPr algn="ctr"/>
            <a:r>
              <a:rPr lang="en-US" sz="900">
                <a:solidFill>
                  <a:srgbClr val="000000"/>
                </a:solidFill>
              </a:rPr>
              <a:t>.</a:t>
            </a:r>
          </a:p>
          <a:p>
            <a:pPr algn="ctr"/>
            <a:r>
              <a:rPr lang="en-US" sz="900">
                <a:solidFill>
                  <a:srgbClr val="000000"/>
                </a:solidFill>
              </a:rPr>
              <a:t>U</a:t>
            </a:r>
          </a:p>
          <a:p>
            <a:pPr algn="ctr"/>
            <a:r>
              <a:rPr lang="en-US" sz="900">
                <a:solidFill>
                  <a:srgbClr val="000000"/>
                </a:solidFill>
              </a:rPr>
              <a:t>V</a:t>
            </a:r>
          </a:p>
          <a:p>
            <a:pPr algn="ctr"/>
            <a:r>
              <a:rPr lang="en-US" sz="900">
                <a:solidFill>
                  <a:srgbClr val="000000"/>
                </a:solidFill>
              </a:rPr>
              <a:t>.</a:t>
            </a:r>
          </a:p>
          <a:p>
            <a:pPr algn="ctr"/>
            <a:r>
              <a:rPr lang="en-US" sz="900">
                <a:solidFill>
                  <a:srgbClr val="000000"/>
                </a:solidFill>
              </a:rPr>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rgbClr val="FFFFFF"/>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rgbClr val="3333CC"/>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FFFFFF"/>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solidFill>
                <a:srgbClr val="000000"/>
              </a:solidFill>
            </a:endParaRPr>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solidFill>
                <a:srgbClr val="000000"/>
              </a:solidFill>
            </a:endParaRPr>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solidFill>
                  <a:srgbClr val="000000"/>
                </a:solidFill>
              </a:rPr>
              <a:t>A   .   .   .     M N   .    P Q   .   .   </a:t>
            </a:r>
            <a:r>
              <a:rPr lang="en-US" sz="900">
                <a:solidFill>
                  <a:srgbClr val="000000"/>
                </a:solidFill>
                <a:latin typeface="Symbol" pitchFamily="18" charset="2"/>
              </a:rPr>
              <a:t>.   .    </a:t>
            </a:r>
            <a:r>
              <a:rPr lang="en-US" sz="900">
                <a:solidFill>
                  <a:srgbClr val="000000"/>
                </a:solidFill>
              </a:rPr>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solidFill>
                  <a:srgbClr val="000000"/>
                </a:solidFill>
              </a:rPr>
              <a:t>A   .   .   .     M N   .    P Q   .   .   </a:t>
            </a:r>
            <a:r>
              <a:rPr lang="en-US" sz="900">
                <a:solidFill>
                  <a:srgbClr val="000000"/>
                </a:solidFill>
                <a:latin typeface="Symbol" pitchFamily="18" charset="2"/>
              </a:rPr>
              <a:t>.   .    </a:t>
            </a:r>
            <a:r>
              <a:rPr lang="en-US" sz="900">
                <a:solidFill>
                  <a:srgbClr val="000000"/>
                </a:solidFill>
              </a:rPr>
              <a:t>U   V .   . Z</a:t>
            </a:r>
          </a:p>
        </p:txBody>
      </p:sp>
    </p:spTree>
    <p:extLst>
      <p:ext uri="{BB962C8B-B14F-4D97-AF65-F5344CB8AC3E}">
        <p14:creationId xmlns:p14="http://schemas.microsoft.com/office/powerpoint/2010/main" val="522081803"/>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dirty="0"/>
              <a:t>Centralization across products </a:t>
            </a:r>
            <a:r>
              <a:rPr lang="en-US" dirty="0" smtClean="0"/>
              <a:t>	</a:t>
            </a:r>
            <a:br>
              <a:rPr lang="en-US" dirty="0" smtClean="0"/>
            </a:br>
            <a:r>
              <a:rPr lang="en-US" sz="3200" dirty="0" smtClean="0"/>
              <a:t>Component Commonality	&amp;	Modular Substitution</a:t>
            </a:r>
            <a:endParaRPr lang="en-US" sz="3200" dirty="0"/>
          </a:p>
        </p:txBody>
      </p:sp>
      <p:grpSp>
        <p:nvGrpSpPr>
          <p:cNvPr id="7" name="Group 108"/>
          <p:cNvGrpSpPr>
            <a:grpSpLocks/>
          </p:cNvGrpSpPr>
          <p:nvPr/>
        </p:nvGrpSpPr>
        <p:grpSpPr bwMode="auto">
          <a:xfrm>
            <a:off x="410890" y="1605447"/>
            <a:ext cx="1426339" cy="4367158"/>
            <a:chOff x="4140101" y="4005801"/>
            <a:chExt cx="1335063" cy="2309958"/>
          </a:xfrm>
        </p:grpSpPr>
        <p:sp>
          <p:nvSpPr>
            <p:cNvPr id="64521" name="Rectangle 89"/>
            <p:cNvSpPr>
              <a:spLocks noChangeArrowheads="1"/>
            </p:cNvSpPr>
            <p:nvPr/>
          </p:nvSpPr>
          <p:spPr bwMode="auto">
            <a:xfrm>
              <a:off x="4560780" y="5048250"/>
              <a:ext cx="276225" cy="200025"/>
            </a:xfrm>
            <a:prstGeom prst="rect">
              <a:avLst/>
            </a:prstGeom>
            <a:solidFill>
              <a:schemeClr val="accent1"/>
            </a:solid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cxnSp>
          <p:nvCxnSpPr>
            <p:cNvPr id="64524" name="Straight Arrow Connector 97"/>
            <p:cNvCxnSpPr>
              <a:cxnSpLocks noChangeShapeType="1"/>
              <a:stCxn id="64521" idx="3"/>
              <a:endCxn id="114" idx="1"/>
            </p:cNvCxnSpPr>
            <p:nvPr/>
          </p:nvCxnSpPr>
          <p:spPr bwMode="auto">
            <a:xfrm flipV="1">
              <a:off x="4837005" y="4005801"/>
              <a:ext cx="631076" cy="1142462"/>
            </a:xfrm>
            <a:prstGeom prst="straightConnector1">
              <a:avLst/>
            </a:prstGeom>
            <a:noFill/>
            <a:ln w="12700">
              <a:solidFill>
                <a:schemeClr val="tx1"/>
              </a:solidFill>
              <a:round/>
              <a:headEnd type="none" w="sm" len="sm"/>
              <a:tailEnd type="arrow" w="med" len="med"/>
            </a:ln>
          </p:spPr>
        </p:cxnSp>
        <p:cxnSp>
          <p:nvCxnSpPr>
            <p:cNvPr id="64525" name="Straight Arrow Connector 98"/>
            <p:cNvCxnSpPr>
              <a:cxnSpLocks noChangeShapeType="1"/>
              <a:stCxn id="64521" idx="3"/>
              <a:endCxn id="125" idx="1"/>
            </p:cNvCxnSpPr>
            <p:nvPr/>
          </p:nvCxnSpPr>
          <p:spPr bwMode="auto">
            <a:xfrm>
              <a:off x="4837005" y="5148263"/>
              <a:ext cx="638159" cy="1167496"/>
            </a:xfrm>
            <a:prstGeom prst="straightConnector1">
              <a:avLst/>
            </a:prstGeom>
            <a:noFill/>
            <a:ln w="12700">
              <a:solidFill>
                <a:schemeClr val="tx1"/>
              </a:solidFill>
              <a:round/>
              <a:headEnd type="none" w="sm" len="sm"/>
              <a:tailEnd type="arrow" w="med" len="med"/>
            </a:ln>
          </p:spPr>
        </p:cxnSp>
        <p:sp>
          <p:nvSpPr>
            <p:cNvPr id="104" name="TextBox 103"/>
            <p:cNvSpPr txBox="1"/>
            <p:nvPr/>
          </p:nvSpPr>
          <p:spPr>
            <a:xfrm>
              <a:off x="4140101" y="4810404"/>
              <a:ext cx="1028339" cy="162795"/>
            </a:xfrm>
            <a:prstGeom prst="rect">
              <a:avLst/>
            </a:prstGeom>
            <a:noFill/>
          </p:spPr>
          <p:txBody>
            <a:bodyPr>
              <a:prstTxWarp prst="textNoShape">
                <a:avLst/>
              </a:prstTxWarp>
              <a:spAutoFit/>
            </a:bodyPr>
            <a:lstStyle/>
            <a:p>
              <a:pPr algn="ctr"/>
              <a:r>
                <a:rPr lang="en-US" sz="1400" b="1" dirty="0" smtClean="0">
                  <a:solidFill>
                    <a:srgbClr val="3333CC"/>
                  </a:solidFill>
                  <a:latin typeface="Calibri" pitchFamily="-107" charset="0"/>
                </a:rPr>
                <a:t>Component</a:t>
              </a:r>
              <a:endParaRPr lang="en-US" sz="1400" b="1" dirty="0">
                <a:solidFill>
                  <a:srgbClr val="3333CC"/>
                </a:solidFill>
                <a:latin typeface="Calibri" pitchFamily="-107" charset="0"/>
              </a:endParaRPr>
            </a:p>
          </p:txBody>
        </p:sp>
      </p:grpSp>
      <p:grpSp>
        <p:nvGrpSpPr>
          <p:cNvPr id="64535" name="Group 64534"/>
          <p:cNvGrpSpPr/>
          <p:nvPr/>
        </p:nvGrpSpPr>
        <p:grpSpPr>
          <a:xfrm>
            <a:off x="4458395" y="1118476"/>
            <a:ext cx="4612768" cy="5211857"/>
            <a:chOff x="4458395" y="1118476"/>
            <a:chExt cx="4612768" cy="5211857"/>
          </a:xfrm>
        </p:grpSpPr>
        <p:sp>
          <p:nvSpPr>
            <p:cNvPr id="77" name="TextBox 76"/>
            <p:cNvSpPr txBox="1"/>
            <p:nvPr/>
          </p:nvSpPr>
          <p:spPr bwMode="auto">
            <a:xfrm>
              <a:off x="7962857" y="1821294"/>
              <a:ext cx="1098644" cy="584775"/>
            </a:xfrm>
            <a:prstGeom prst="rect">
              <a:avLst/>
            </a:prstGeom>
            <a:noFill/>
          </p:spPr>
          <p:txBody>
            <a:bodyPr>
              <a:prstTxWarp prst="textNoShape">
                <a:avLst/>
              </a:prstTxWarp>
              <a:spAutoFit/>
            </a:bodyPr>
            <a:lstStyle/>
            <a:p>
              <a:pPr algn="r"/>
              <a:r>
                <a:rPr lang="en-US" sz="1600" b="1" dirty="0" smtClean="0">
                  <a:solidFill>
                    <a:srgbClr val="3333CC"/>
                  </a:solidFill>
                  <a:latin typeface="Calibri" pitchFamily="-107" charset="0"/>
                </a:rPr>
                <a:t>Solar</a:t>
              </a:r>
            </a:p>
            <a:p>
              <a:pPr algn="r"/>
              <a:r>
                <a:rPr lang="en-US" sz="1600" b="1" dirty="0" smtClean="0">
                  <a:solidFill>
                    <a:srgbClr val="3333CC"/>
                  </a:solidFill>
                  <a:latin typeface="Calibri" pitchFamily="-107" charset="0"/>
                </a:rPr>
                <a:t>Modules</a:t>
              </a:r>
              <a:endParaRPr lang="en-US" sz="1600" b="1" dirty="0">
                <a:solidFill>
                  <a:srgbClr val="3333CC"/>
                </a:solidFill>
                <a:latin typeface="Calibri" pitchFamily="-107" charset="0"/>
              </a:endParaRPr>
            </a:p>
          </p:txBody>
        </p:sp>
        <p:cxnSp>
          <p:nvCxnSpPr>
            <p:cNvPr id="21" name="Straight Arrow Connector 97"/>
            <p:cNvCxnSpPr>
              <a:cxnSpLocks noChangeShapeType="1"/>
              <a:stCxn id="30" idx="3"/>
            </p:cNvCxnSpPr>
            <p:nvPr/>
          </p:nvCxnSpPr>
          <p:spPr bwMode="auto">
            <a:xfrm flipV="1">
              <a:off x="4900285" y="1710905"/>
              <a:ext cx="1328893" cy="889735"/>
            </a:xfrm>
            <a:prstGeom prst="straightConnector1">
              <a:avLst/>
            </a:prstGeom>
            <a:noFill/>
            <a:ln w="12700">
              <a:solidFill>
                <a:schemeClr val="tx1"/>
              </a:solidFill>
              <a:round/>
              <a:headEnd type="none" w="sm" len="sm"/>
              <a:tailEnd type="arrow" w="med" len="med"/>
            </a:ln>
          </p:spPr>
        </p:cxnSp>
        <p:cxnSp>
          <p:nvCxnSpPr>
            <p:cNvPr id="22" name="Straight Arrow Connector 98"/>
            <p:cNvCxnSpPr>
              <a:cxnSpLocks noChangeShapeType="1"/>
            </p:cNvCxnSpPr>
            <p:nvPr/>
          </p:nvCxnSpPr>
          <p:spPr bwMode="auto">
            <a:xfrm>
              <a:off x="4900285" y="2600639"/>
              <a:ext cx="1338741" cy="2043718"/>
            </a:xfrm>
            <a:prstGeom prst="straightConnector1">
              <a:avLst/>
            </a:prstGeom>
            <a:noFill/>
            <a:ln w="12700">
              <a:solidFill>
                <a:schemeClr val="tx1"/>
              </a:solidFill>
              <a:round/>
              <a:headEnd type="none" w="sm" len="sm"/>
              <a:tailEnd type="arrow" w="med" len="med"/>
            </a:ln>
          </p:spPr>
        </p:cxnSp>
        <p:sp>
          <p:nvSpPr>
            <p:cNvPr id="30" name="Rectangle 89"/>
            <p:cNvSpPr>
              <a:spLocks noChangeArrowheads="1"/>
            </p:cNvSpPr>
            <p:nvPr/>
          </p:nvSpPr>
          <p:spPr bwMode="auto">
            <a:xfrm>
              <a:off x="4558565" y="2411558"/>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smtClean="0">
                  <a:solidFill>
                    <a:srgbClr val="000000"/>
                  </a:solidFill>
                  <a:latin typeface="Calibri" charset="0"/>
                  <a:ea typeface="Calibri" charset="0"/>
                  <a:cs typeface="Calibri" charset="0"/>
                </a:rPr>
                <a:t>1</a:t>
              </a:r>
              <a:endParaRPr lang="en-US" sz="1600">
                <a:solidFill>
                  <a:srgbClr val="000000"/>
                </a:solidFill>
                <a:latin typeface="Calibri" charset="0"/>
                <a:ea typeface="Calibri" charset="0"/>
                <a:cs typeface="Calibri" charset="0"/>
              </a:endParaRPr>
            </a:p>
          </p:txBody>
        </p:sp>
        <p:sp>
          <p:nvSpPr>
            <p:cNvPr id="31" name="TextBox 30"/>
            <p:cNvSpPr txBox="1"/>
            <p:nvPr/>
          </p:nvSpPr>
          <p:spPr bwMode="auto">
            <a:xfrm>
              <a:off x="4458395" y="1821294"/>
              <a:ext cx="1098644" cy="584775"/>
            </a:xfrm>
            <a:prstGeom prst="rect">
              <a:avLst/>
            </a:prstGeom>
            <a:noFill/>
          </p:spPr>
          <p:txBody>
            <a:bodyPr>
              <a:prstTxWarp prst="textNoShape">
                <a:avLst/>
              </a:prstTxWarp>
              <a:spAutoFit/>
            </a:bodyPr>
            <a:lstStyle/>
            <a:p>
              <a:r>
                <a:rPr lang="en-US" sz="1600" b="1" dirty="0" smtClean="0">
                  <a:solidFill>
                    <a:srgbClr val="3333CC"/>
                  </a:solidFill>
                  <a:latin typeface="Calibri" pitchFamily="-107" charset="0"/>
                </a:rPr>
                <a:t>Backpack</a:t>
              </a:r>
            </a:p>
            <a:p>
              <a:r>
                <a:rPr lang="en-US" sz="1600" b="1" dirty="0" smtClean="0">
                  <a:solidFill>
                    <a:srgbClr val="3333CC"/>
                  </a:solidFill>
                  <a:latin typeface="Calibri" pitchFamily="-107" charset="0"/>
                </a:rPr>
                <a:t>Modules</a:t>
              </a:r>
              <a:endParaRPr lang="en-US" sz="1600" b="1" dirty="0">
                <a:solidFill>
                  <a:srgbClr val="3333CC"/>
                </a:solidFill>
                <a:latin typeface="Calibri" pitchFamily="-107" charset="0"/>
              </a:endParaRPr>
            </a:p>
          </p:txBody>
        </p:sp>
        <p:sp>
          <p:nvSpPr>
            <p:cNvPr id="38" name="TextBox 37"/>
            <p:cNvSpPr txBox="1"/>
            <p:nvPr/>
          </p:nvSpPr>
          <p:spPr bwMode="auto">
            <a:xfrm>
              <a:off x="4475238" y="3432442"/>
              <a:ext cx="508375" cy="738664"/>
            </a:xfrm>
            <a:prstGeom prst="rect">
              <a:avLst/>
            </a:prstGeom>
            <a:noFill/>
          </p:spPr>
          <p:txBody>
            <a:bodyPr wrap="square">
              <a:prstTxWarp prst="textNoShape">
                <a:avLst/>
              </a:prstTxWarp>
              <a:spAutoFit/>
            </a:bodyPr>
            <a:lstStyle/>
            <a:p>
              <a:pPr algn="ctr"/>
              <a:r>
                <a:rPr lang="en-US" sz="1400" b="1" dirty="0" smtClean="0">
                  <a:solidFill>
                    <a:srgbClr val="000000"/>
                  </a:solidFill>
                  <a:latin typeface="Calibri" pitchFamily="-107" charset="0"/>
                </a:rPr>
                <a:t>.</a:t>
              </a:r>
            </a:p>
            <a:p>
              <a:pPr algn="ctr"/>
              <a:r>
                <a:rPr lang="en-US" sz="1400" b="1" dirty="0" smtClean="0">
                  <a:solidFill>
                    <a:srgbClr val="000000"/>
                  </a:solidFill>
                  <a:latin typeface="Calibri" pitchFamily="-107" charset="0"/>
                </a:rPr>
                <a:t>.</a:t>
              </a:r>
            </a:p>
            <a:p>
              <a:pPr algn="ctr"/>
              <a:r>
                <a:rPr lang="en-US" sz="1400" b="1" dirty="0">
                  <a:solidFill>
                    <a:srgbClr val="000000"/>
                  </a:solidFill>
                  <a:latin typeface="Calibri" pitchFamily="-107" charset="0"/>
                </a:rPr>
                <a:t>.</a:t>
              </a:r>
            </a:p>
          </p:txBody>
        </p:sp>
        <p:sp>
          <p:nvSpPr>
            <p:cNvPr id="39" name="Rectangle 89"/>
            <p:cNvSpPr>
              <a:spLocks noChangeArrowheads="1"/>
            </p:cNvSpPr>
            <p:nvPr/>
          </p:nvSpPr>
          <p:spPr bwMode="auto">
            <a:xfrm>
              <a:off x="4558565" y="2922000"/>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dirty="0">
                  <a:solidFill>
                    <a:srgbClr val="000000"/>
                  </a:solidFill>
                  <a:latin typeface="Calibri" charset="0"/>
                  <a:ea typeface="Calibri" charset="0"/>
                  <a:cs typeface="Calibri" charset="0"/>
                </a:rPr>
                <a:t>2</a:t>
              </a:r>
            </a:p>
          </p:txBody>
        </p:sp>
        <p:sp>
          <p:nvSpPr>
            <p:cNvPr id="40" name="Rectangle 89"/>
            <p:cNvSpPr>
              <a:spLocks noChangeArrowheads="1"/>
            </p:cNvSpPr>
            <p:nvPr/>
          </p:nvSpPr>
          <p:spPr bwMode="auto">
            <a:xfrm>
              <a:off x="4536095" y="4211053"/>
              <a:ext cx="386661"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400" dirty="0" smtClean="0">
                  <a:solidFill>
                    <a:srgbClr val="000000"/>
                  </a:solidFill>
                  <a:latin typeface="Calibri" charset="0"/>
                  <a:ea typeface="Calibri" charset="0"/>
                  <a:cs typeface="Calibri" charset="0"/>
                </a:rPr>
                <a:t>16</a:t>
              </a:r>
              <a:endParaRPr lang="en-US" sz="1400" dirty="0">
                <a:solidFill>
                  <a:srgbClr val="000000"/>
                </a:solidFill>
                <a:latin typeface="Calibri" charset="0"/>
                <a:ea typeface="Calibri" charset="0"/>
                <a:cs typeface="Calibri" charset="0"/>
              </a:endParaRPr>
            </a:p>
          </p:txBody>
        </p:sp>
        <p:sp>
          <p:nvSpPr>
            <p:cNvPr id="43" name="TextBox 42"/>
            <p:cNvSpPr txBox="1"/>
            <p:nvPr/>
          </p:nvSpPr>
          <p:spPr bwMode="auto">
            <a:xfrm>
              <a:off x="6526731" y="3765905"/>
              <a:ext cx="508375" cy="830997"/>
            </a:xfrm>
            <a:prstGeom prst="rect">
              <a:avLst/>
            </a:prstGeom>
            <a:noFill/>
          </p:spPr>
          <p:txBody>
            <a:bodyPr wrap="square">
              <a:prstTxWarp prst="textNoShape">
                <a:avLst/>
              </a:prstTxWarp>
              <a:spAutoFit/>
            </a:bodyPr>
            <a:lstStyle/>
            <a:p>
              <a:pPr algn="ctr"/>
              <a:r>
                <a:rPr lang="en-US" sz="1600" b="1" dirty="0" smtClean="0">
                  <a:solidFill>
                    <a:srgbClr val="000000"/>
                  </a:solidFill>
                  <a:latin typeface="Calibri" pitchFamily="-107" charset="0"/>
                </a:rPr>
                <a:t>.</a:t>
              </a:r>
            </a:p>
            <a:p>
              <a:pPr algn="ctr"/>
              <a:r>
                <a:rPr lang="en-US" sz="1600" b="1" dirty="0" smtClean="0">
                  <a:solidFill>
                    <a:srgbClr val="000000"/>
                  </a:solidFill>
                  <a:latin typeface="Calibri" pitchFamily="-107" charset="0"/>
                </a:rPr>
                <a:t>.</a:t>
              </a:r>
            </a:p>
            <a:p>
              <a:pPr algn="ctr"/>
              <a:r>
                <a:rPr lang="en-US" sz="1600" b="1" dirty="0">
                  <a:solidFill>
                    <a:srgbClr val="000000"/>
                  </a:solidFill>
                  <a:latin typeface="Calibri" pitchFamily="-107" charset="0"/>
                </a:rPr>
                <a:t>.</a:t>
              </a:r>
            </a:p>
          </p:txBody>
        </p:sp>
        <p:cxnSp>
          <p:nvCxnSpPr>
            <p:cNvPr id="45" name="Straight Arrow Connector 98"/>
            <p:cNvCxnSpPr>
              <a:cxnSpLocks noChangeShapeType="1"/>
              <a:stCxn id="39" idx="3"/>
            </p:cNvCxnSpPr>
            <p:nvPr/>
          </p:nvCxnSpPr>
          <p:spPr bwMode="auto">
            <a:xfrm>
              <a:off x="4900285" y="3111082"/>
              <a:ext cx="1339069" cy="570702"/>
            </a:xfrm>
            <a:prstGeom prst="straightConnector1">
              <a:avLst/>
            </a:prstGeom>
            <a:noFill/>
            <a:ln w="12700">
              <a:solidFill>
                <a:schemeClr val="tx1"/>
              </a:solidFill>
              <a:round/>
              <a:headEnd type="none" w="sm" len="sm"/>
              <a:tailEnd type="arrow" w="med" len="med"/>
            </a:ln>
          </p:spPr>
        </p:cxnSp>
        <p:cxnSp>
          <p:nvCxnSpPr>
            <p:cNvPr id="46" name="Straight Arrow Connector 98"/>
            <p:cNvCxnSpPr>
              <a:cxnSpLocks noChangeShapeType="1"/>
              <a:stCxn id="40" idx="3"/>
            </p:cNvCxnSpPr>
            <p:nvPr/>
          </p:nvCxnSpPr>
          <p:spPr bwMode="auto">
            <a:xfrm>
              <a:off x="4922756" y="4400135"/>
              <a:ext cx="1283951" cy="197361"/>
            </a:xfrm>
            <a:prstGeom prst="straightConnector1">
              <a:avLst/>
            </a:prstGeom>
            <a:noFill/>
            <a:ln w="12700">
              <a:solidFill>
                <a:schemeClr val="tx1"/>
              </a:solidFill>
              <a:round/>
              <a:headEnd type="none" w="sm" len="sm"/>
              <a:tailEnd type="arrow" w="med" len="med"/>
            </a:ln>
          </p:spPr>
        </p:cxnSp>
        <p:cxnSp>
          <p:nvCxnSpPr>
            <p:cNvPr id="47" name="Straight Arrow Connector 98"/>
            <p:cNvCxnSpPr>
              <a:cxnSpLocks noChangeShapeType="1"/>
              <a:stCxn id="40" idx="3"/>
            </p:cNvCxnSpPr>
            <p:nvPr/>
          </p:nvCxnSpPr>
          <p:spPr bwMode="auto">
            <a:xfrm>
              <a:off x="4922756" y="4400135"/>
              <a:ext cx="1306422" cy="1357926"/>
            </a:xfrm>
            <a:prstGeom prst="straightConnector1">
              <a:avLst/>
            </a:prstGeom>
            <a:noFill/>
            <a:ln w="12700">
              <a:solidFill>
                <a:schemeClr val="tx1"/>
              </a:solidFill>
              <a:round/>
              <a:headEnd type="none" w="sm" len="sm"/>
              <a:tailEnd type="arrow" w="med" len="med"/>
            </a:ln>
          </p:spPr>
        </p:cxnSp>
        <p:cxnSp>
          <p:nvCxnSpPr>
            <p:cNvPr id="55" name="Straight Arrow Connector 98"/>
            <p:cNvCxnSpPr>
              <a:cxnSpLocks noChangeShapeType="1"/>
            </p:cNvCxnSpPr>
            <p:nvPr/>
          </p:nvCxnSpPr>
          <p:spPr bwMode="auto">
            <a:xfrm>
              <a:off x="4895360" y="2608920"/>
              <a:ext cx="1311347" cy="2235496"/>
            </a:xfrm>
            <a:prstGeom prst="straightConnector1">
              <a:avLst/>
            </a:prstGeom>
            <a:noFill/>
            <a:ln w="12700">
              <a:solidFill>
                <a:schemeClr val="tx1"/>
              </a:solidFill>
              <a:round/>
              <a:headEnd type="none" w="sm" len="sm"/>
              <a:tailEnd type="arrow" w="med" len="med"/>
            </a:ln>
          </p:spPr>
        </p:cxnSp>
        <p:cxnSp>
          <p:nvCxnSpPr>
            <p:cNvPr id="56" name="Straight Arrow Connector 98"/>
            <p:cNvCxnSpPr>
              <a:cxnSpLocks noChangeShapeType="1"/>
              <a:stCxn id="39" idx="3"/>
            </p:cNvCxnSpPr>
            <p:nvPr/>
          </p:nvCxnSpPr>
          <p:spPr bwMode="auto">
            <a:xfrm>
              <a:off x="4900285" y="3111082"/>
              <a:ext cx="1306422" cy="1378294"/>
            </a:xfrm>
            <a:prstGeom prst="straightConnector1">
              <a:avLst/>
            </a:prstGeom>
            <a:noFill/>
            <a:ln w="12700">
              <a:solidFill>
                <a:schemeClr val="tx1"/>
              </a:solidFill>
              <a:round/>
              <a:headEnd type="none" w="sm" len="sm"/>
              <a:tailEnd type="arrow" w="med" len="med"/>
            </a:ln>
          </p:spPr>
        </p:cxnSp>
        <p:cxnSp>
          <p:nvCxnSpPr>
            <p:cNvPr id="57" name="Straight Arrow Connector 98"/>
            <p:cNvCxnSpPr>
              <a:cxnSpLocks noChangeShapeType="1"/>
            </p:cNvCxnSpPr>
            <p:nvPr/>
          </p:nvCxnSpPr>
          <p:spPr bwMode="auto">
            <a:xfrm>
              <a:off x="4904972" y="2617448"/>
              <a:ext cx="1319544" cy="2126335"/>
            </a:xfrm>
            <a:prstGeom prst="straightConnector1">
              <a:avLst/>
            </a:prstGeom>
            <a:noFill/>
            <a:ln w="12700">
              <a:solidFill>
                <a:schemeClr val="tx1"/>
              </a:solidFill>
              <a:round/>
              <a:headEnd type="none" w="sm" len="sm"/>
              <a:tailEnd type="arrow" w="med" len="med"/>
            </a:ln>
          </p:spPr>
        </p:cxnSp>
        <p:cxnSp>
          <p:nvCxnSpPr>
            <p:cNvPr id="62" name="Straight Arrow Connector 98"/>
            <p:cNvCxnSpPr>
              <a:cxnSpLocks noChangeShapeType="1"/>
              <a:stCxn id="39" idx="3"/>
            </p:cNvCxnSpPr>
            <p:nvPr/>
          </p:nvCxnSpPr>
          <p:spPr bwMode="auto">
            <a:xfrm>
              <a:off x="4900285" y="3111082"/>
              <a:ext cx="1324231" cy="1520127"/>
            </a:xfrm>
            <a:prstGeom prst="straightConnector1">
              <a:avLst/>
            </a:prstGeom>
            <a:noFill/>
            <a:ln w="12700">
              <a:solidFill>
                <a:schemeClr val="tx1"/>
              </a:solidFill>
              <a:round/>
              <a:headEnd type="none" w="sm" len="sm"/>
              <a:tailEnd type="arrow" w="med" len="med"/>
            </a:ln>
          </p:spPr>
        </p:cxnSp>
        <p:cxnSp>
          <p:nvCxnSpPr>
            <p:cNvPr id="65" name="Straight Arrow Connector 98"/>
            <p:cNvCxnSpPr>
              <a:cxnSpLocks noChangeShapeType="1"/>
              <a:stCxn id="39" idx="3"/>
            </p:cNvCxnSpPr>
            <p:nvPr/>
          </p:nvCxnSpPr>
          <p:spPr bwMode="auto">
            <a:xfrm>
              <a:off x="4900285" y="3111082"/>
              <a:ext cx="1325238" cy="1678583"/>
            </a:xfrm>
            <a:prstGeom prst="straightConnector1">
              <a:avLst/>
            </a:prstGeom>
            <a:noFill/>
            <a:ln w="12700">
              <a:solidFill>
                <a:schemeClr val="tx1"/>
              </a:solidFill>
              <a:round/>
              <a:headEnd type="none" w="sm" len="sm"/>
              <a:tailEnd type="arrow" w="med" len="med"/>
            </a:ln>
          </p:spPr>
        </p:cxnSp>
        <p:cxnSp>
          <p:nvCxnSpPr>
            <p:cNvPr id="68" name="Straight Arrow Connector 98"/>
            <p:cNvCxnSpPr>
              <a:cxnSpLocks noChangeShapeType="1"/>
              <a:stCxn id="40" idx="3"/>
            </p:cNvCxnSpPr>
            <p:nvPr/>
          </p:nvCxnSpPr>
          <p:spPr bwMode="auto">
            <a:xfrm>
              <a:off x="4922756" y="4400135"/>
              <a:ext cx="1301760" cy="329449"/>
            </a:xfrm>
            <a:prstGeom prst="straightConnector1">
              <a:avLst/>
            </a:prstGeom>
            <a:noFill/>
            <a:ln w="12700">
              <a:solidFill>
                <a:schemeClr val="tx1"/>
              </a:solidFill>
              <a:round/>
              <a:headEnd type="none" w="sm" len="sm"/>
              <a:tailEnd type="arrow" w="med" len="med"/>
            </a:ln>
          </p:spPr>
        </p:cxnSp>
        <p:cxnSp>
          <p:nvCxnSpPr>
            <p:cNvPr id="71" name="Straight Arrow Connector 98"/>
            <p:cNvCxnSpPr>
              <a:cxnSpLocks noChangeShapeType="1"/>
              <a:stCxn id="40" idx="3"/>
            </p:cNvCxnSpPr>
            <p:nvPr/>
          </p:nvCxnSpPr>
          <p:spPr bwMode="auto">
            <a:xfrm>
              <a:off x="4922756" y="4400135"/>
              <a:ext cx="1283951" cy="401131"/>
            </a:xfrm>
            <a:prstGeom prst="straightConnector1">
              <a:avLst/>
            </a:prstGeom>
            <a:noFill/>
            <a:ln w="12700">
              <a:solidFill>
                <a:schemeClr val="tx1"/>
              </a:solidFill>
              <a:round/>
              <a:headEnd type="none" w="sm" len="sm"/>
              <a:tailEnd type="arrow" w="med" len="med"/>
            </a:ln>
          </p:spPr>
        </p:cxnSp>
        <p:cxnSp>
          <p:nvCxnSpPr>
            <p:cNvPr id="74" name="Straight Arrow Connector 97"/>
            <p:cNvCxnSpPr>
              <a:cxnSpLocks noChangeShapeType="1"/>
            </p:cNvCxnSpPr>
            <p:nvPr/>
          </p:nvCxnSpPr>
          <p:spPr bwMode="auto">
            <a:xfrm flipH="1" flipV="1">
              <a:off x="7316479" y="1710906"/>
              <a:ext cx="1328891" cy="1943409"/>
            </a:xfrm>
            <a:prstGeom prst="straightConnector1">
              <a:avLst/>
            </a:prstGeom>
            <a:noFill/>
            <a:ln w="12700">
              <a:solidFill>
                <a:schemeClr val="tx1"/>
              </a:solidFill>
              <a:round/>
              <a:headEnd type="none" w="sm" len="sm"/>
              <a:tailEnd type="arrow" w="med" len="med"/>
            </a:ln>
          </p:spPr>
        </p:cxnSp>
        <p:cxnSp>
          <p:nvCxnSpPr>
            <p:cNvPr id="75" name="Straight Arrow Connector 98"/>
            <p:cNvCxnSpPr>
              <a:cxnSpLocks noChangeShapeType="1"/>
            </p:cNvCxnSpPr>
            <p:nvPr/>
          </p:nvCxnSpPr>
          <p:spPr bwMode="auto">
            <a:xfrm flipH="1">
              <a:off x="7316477" y="2600639"/>
              <a:ext cx="1338741" cy="2043718"/>
            </a:xfrm>
            <a:prstGeom prst="straightConnector1">
              <a:avLst/>
            </a:prstGeom>
            <a:noFill/>
            <a:ln w="12700">
              <a:solidFill>
                <a:schemeClr val="tx1"/>
              </a:solidFill>
              <a:round/>
              <a:headEnd type="none" w="sm" len="sm"/>
              <a:tailEnd type="arrow" w="med" len="med"/>
            </a:ln>
          </p:spPr>
        </p:cxnSp>
        <p:sp>
          <p:nvSpPr>
            <p:cNvPr id="76" name="Rectangle 89"/>
            <p:cNvSpPr>
              <a:spLocks noChangeArrowheads="1"/>
            </p:cNvSpPr>
            <p:nvPr/>
          </p:nvSpPr>
          <p:spPr bwMode="auto">
            <a:xfrm>
              <a:off x="8646115" y="2411558"/>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smtClean="0">
                  <a:solidFill>
                    <a:srgbClr val="000000"/>
                  </a:solidFill>
                  <a:latin typeface="Calibri" charset="0"/>
                  <a:ea typeface="Calibri" charset="0"/>
                  <a:cs typeface="Calibri" charset="0"/>
                </a:rPr>
                <a:t>1</a:t>
              </a:r>
              <a:endParaRPr lang="en-US" sz="1600">
                <a:solidFill>
                  <a:srgbClr val="000000"/>
                </a:solidFill>
                <a:latin typeface="Calibri" charset="0"/>
                <a:ea typeface="Calibri" charset="0"/>
                <a:cs typeface="Calibri" charset="0"/>
              </a:endParaRPr>
            </a:p>
          </p:txBody>
        </p:sp>
        <p:sp>
          <p:nvSpPr>
            <p:cNvPr id="78" name="TextBox 77"/>
            <p:cNvSpPr txBox="1"/>
            <p:nvPr/>
          </p:nvSpPr>
          <p:spPr bwMode="auto">
            <a:xfrm>
              <a:off x="8562788" y="3432442"/>
              <a:ext cx="508375" cy="738664"/>
            </a:xfrm>
            <a:prstGeom prst="rect">
              <a:avLst/>
            </a:prstGeom>
            <a:noFill/>
          </p:spPr>
          <p:txBody>
            <a:bodyPr wrap="square">
              <a:prstTxWarp prst="textNoShape">
                <a:avLst/>
              </a:prstTxWarp>
              <a:spAutoFit/>
            </a:bodyPr>
            <a:lstStyle/>
            <a:p>
              <a:pPr algn="ctr"/>
              <a:r>
                <a:rPr lang="en-US" sz="1400" b="1" dirty="0" smtClean="0">
                  <a:solidFill>
                    <a:srgbClr val="000000"/>
                  </a:solidFill>
                  <a:latin typeface="Calibri" pitchFamily="-107" charset="0"/>
                </a:rPr>
                <a:t>.</a:t>
              </a:r>
            </a:p>
            <a:p>
              <a:pPr algn="ctr"/>
              <a:r>
                <a:rPr lang="en-US" sz="1400" b="1" dirty="0" smtClean="0">
                  <a:solidFill>
                    <a:srgbClr val="000000"/>
                  </a:solidFill>
                  <a:latin typeface="Calibri" pitchFamily="-107" charset="0"/>
                </a:rPr>
                <a:t>.</a:t>
              </a:r>
            </a:p>
            <a:p>
              <a:pPr algn="ctr"/>
              <a:r>
                <a:rPr lang="en-US" sz="1400" b="1" dirty="0">
                  <a:solidFill>
                    <a:srgbClr val="000000"/>
                  </a:solidFill>
                  <a:latin typeface="Calibri" pitchFamily="-107" charset="0"/>
                </a:rPr>
                <a:t>.</a:t>
              </a:r>
            </a:p>
          </p:txBody>
        </p:sp>
        <p:sp>
          <p:nvSpPr>
            <p:cNvPr id="79" name="Rectangle 89"/>
            <p:cNvSpPr>
              <a:spLocks noChangeArrowheads="1"/>
            </p:cNvSpPr>
            <p:nvPr/>
          </p:nvSpPr>
          <p:spPr bwMode="auto">
            <a:xfrm>
              <a:off x="8646115" y="2922000"/>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dirty="0">
                  <a:solidFill>
                    <a:srgbClr val="000000"/>
                  </a:solidFill>
                  <a:latin typeface="Calibri" charset="0"/>
                  <a:ea typeface="Calibri" charset="0"/>
                  <a:cs typeface="Calibri" charset="0"/>
                </a:rPr>
                <a:t>2</a:t>
              </a:r>
            </a:p>
          </p:txBody>
        </p:sp>
        <p:sp>
          <p:nvSpPr>
            <p:cNvPr id="80" name="Rectangle 89"/>
            <p:cNvSpPr>
              <a:spLocks noChangeArrowheads="1"/>
            </p:cNvSpPr>
            <p:nvPr/>
          </p:nvSpPr>
          <p:spPr bwMode="auto">
            <a:xfrm>
              <a:off x="8623645" y="4211053"/>
              <a:ext cx="386661"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400" dirty="0" smtClean="0">
                  <a:solidFill>
                    <a:srgbClr val="000000"/>
                  </a:solidFill>
                  <a:latin typeface="Calibri" charset="0"/>
                  <a:ea typeface="Calibri" charset="0"/>
                  <a:cs typeface="Calibri" charset="0"/>
                </a:rPr>
                <a:t>16</a:t>
              </a:r>
              <a:endParaRPr lang="en-US" sz="1400" dirty="0">
                <a:solidFill>
                  <a:srgbClr val="000000"/>
                </a:solidFill>
                <a:latin typeface="Calibri" charset="0"/>
                <a:ea typeface="Calibri" charset="0"/>
                <a:cs typeface="Calibri" charset="0"/>
              </a:endParaRPr>
            </a:p>
          </p:txBody>
        </p:sp>
        <p:cxnSp>
          <p:nvCxnSpPr>
            <p:cNvPr id="81" name="Straight Arrow Connector 98"/>
            <p:cNvCxnSpPr>
              <a:cxnSpLocks noChangeShapeType="1"/>
            </p:cNvCxnSpPr>
            <p:nvPr/>
          </p:nvCxnSpPr>
          <p:spPr bwMode="auto">
            <a:xfrm flipH="1">
              <a:off x="7316477" y="3111082"/>
              <a:ext cx="1339069" cy="570702"/>
            </a:xfrm>
            <a:prstGeom prst="straightConnector1">
              <a:avLst/>
            </a:prstGeom>
            <a:noFill/>
            <a:ln w="12700">
              <a:solidFill>
                <a:schemeClr val="tx1"/>
              </a:solidFill>
              <a:round/>
              <a:headEnd type="none" w="sm" len="sm"/>
              <a:tailEnd type="arrow" w="med" len="med"/>
            </a:ln>
          </p:spPr>
        </p:cxnSp>
        <p:cxnSp>
          <p:nvCxnSpPr>
            <p:cNvPr id="82" name="Straight Arrow Connector 98"/>
            <p:cNvCxnSpPr>
              <a:cxnSpLocks noChangeShapeType="1"/>
            </p:cNvCxnSpPr>
            <p:nvPr/>
          </p:nvCxnSpPr>
          <p:spPr bwMode="auto">
            <a:xfrm flipH="1">
              <a:off x="7338948" y="4400135"/>
              <a:ext cx="1283951" cy="197361"/>
            </a:xfrm>
            <a:prstGeom prst="straightConnector1">
              <a:avLst/>
            </a:prstGeom>
            <a:noFill/>
            <a:ln w="12700">
              <a:solidFill>
                <a:schemeClr val="tx1"/>
              </a:solidFill>
              <a:round/>
              <a:headEnd type="none" w="sm" len="sm"/>
              <a:tailEnd type="arrow" w="med" len="med"/>
            </a:ln>
          </p:spPr>
        </p:cxnSp>
        <p:cxnSp>
          <p:nvCxnSpPr>
            <p:cNvPr id="83" name="Straight Arrow Connector 98"/>
            <p:cNvCxnSpPr>
              <a:cxnSpLocks noChangeShapeType="1"/>
              <a:stCxn id="79" idx="1"/>
            </p:cNvCxnSpPr>
            <p:nvPr/>
          </p:nvCxnSpPr>
          <p:spPr bwMode="auto">
            <a:xfrm flipH="1">
              <a:off x="7338948" y="3111082"/>
              <a:ext cx="1307167" cy="2646979"/>
            </a:xfrm>
            <a:prstGeom prst="straightConnector1">
              <a:avLst/>
            </a:prstGeom>
            <a:noFill/>
            <a:ln w="12700">
              <a:solidFill>
                <a:schemeClr val="tx1"/>
              </a:solidFill>
              <a:round/>
              <a:headEnd type="none" w="sm" len="sm"/>
              <a:tailEnd type="arrow" w="med" len="med"/>
            </a:ln>
          </p:spPr>
        </p:cxnSp>
        <p:cxnSp>
          <p:nvCxnSpPr>
            <p:cNvPr id="84" name="Straight Arrow Connector 98"/>
            <p:cNvCxnSpPr>
              <a:cxnSpLocks noChangeShapeType="1"/>
            </p:cNvCxnSpPr>
            <p:nvPr/>
          </p:nvCxnSpPr>
          <p:spPr bwMode="auto">
            <a:xfrm flipH="1">
              <a:off x="7311552" y="2608920"/>
              <a:ext cx="1311347" cy="2235496"/>
            </a:xfrm>
            <a:prstGeom prst="straightConnector1">
              <a:avLst/>
            </a:prstGeom>
            <a:noFill/>
            <a:ln w="12700">
              <a:solidFill>
                <a:schemeClr val="tx1"/>
              </a:solidFill>
              <a:round/>
              <a:headEnd type="none" w="sm" len="sm"/>
              <a:tailEnd type="arrow" w="med" len="med"/>
            </a:ln>
          </p:spPr>
        </p:cxnSp>
        <p:cxnSp>
          <p:nvCxnSpPr>
            <p:cNvPr id="85" name="Straight Arrow Connector 98"/>
            <p:cNvCxnSpPr>
              <a:cxnSpLocks noChangeShapeType="1"/>
            </p:cNvCxnSpPr>
            <p:nvPr/>
          </p:nvCxnSpPr>
          <p:spPr bwMode="auto">
            <a:xfrm flipH="1">
              <a:off x="7316477" y="3111082"/>
              <a:ext cx="1306422" cy="1378294"/>
            </a:xfrm>
            <a:prstGeom prst="straightConnector1">
              <a:avLst/>
            </a:prstGeom>
            <a:noFill/>
            <a:ln w="12700">
              <a:solidFill>
                <a:schemeClr val="tx1"/>
              </a:solidFill>
              <a:round/>
              <a:headEnd type="none" w="sm" len="sm"/>
              <a:tailEnd type="arrow" w="med" len="med"/>
            </a:ln>
          </p:spPr>
        </p:cxnSp>
        <p:cxnSp>
          <p:nvCxnSpPr>
            <p:cNvPr id="86" name="Straight Arrow Connector 98"/>
            <p:cNvCxnSpPr>
              <a:cxnSpLocks noChangeShapeType="1"/>
            </p:cNvCxnSpPr>
            <p:nvPr/>
          </p:nvCxnSpPr>
          <p:spPr bwMode="auto">
            <a:xfrm flipH="1">
              <a:off x="7321164" y="2617448"/>
              <a:ext cx="1319544" cy="2126335"/>
            </a:xfrm>
            <a:prstGeom prst="straightConnector1">
              <a:avLst/>
            </a:prstGeom>
            <a:noFill/>
            <a:ln w="12700">
              <a:solidFill>
                <a:schemeClr val="tx1"/>
              </a:solidFill>
              <a:round/>
              <a:headEnd type="none" w="sm" len="sm"/>
              <a:tailEnd type="arrow" w="med" len="med"/>
            </a:ln>
          </p:spPr>
        </p:cxnSp>
        <p:cxnSp>
          <p:nvCxnSpPr>
            <p:cNvPr id="87" name="Straight Arrow Connector 98"/>
            <p:cNvCxnSpPr>
              <a:cxnSpLocks noChangeShapeType="1"/>
            </p:cNvCxnSpPr>
            <p:nvPr/>
          </p:nvCxnSpPr>
          <p:spPr bwMode="auto">
            <a:xfrm flipH="1">
              <a:off x="7316477" y="3111082"/>
              <a:ext cx="1324231" cy="1520127"/>
            </a:xfrm>
            <a:prstGeom prst="straightConnector1">
              <a:avLst/>
            </a:prstGeom>
            <a:noFill/>
            <a:ln w="12700">
              <a:solidFill>
                <a:schemeClr val="tx1"/>
              </a:solidFill>
              <a:round/>
              <a:headEnd type="none" w="sm" len="sm"/>
              <a:tailEnd type="arrow" w="med" len="med"/>
            </a:ln>
          </p:spPr>
        </p:cxnSp>
        <p:cxnSp>
          <p:nvCxnSpPr>
            <p:cNvPr id="88" name="Straight Arrow Connector 98"/>
            <p:cNvCxnSpPr>
              <a:cxnSpLocks noChangeShapeType="1"/>
            </p:cNvCxnSpPr>
            <p:nvPr/>
          </p:nvCxnSpPr>
          <p:spPr bwMode="auto">
            <a:xfrm flipH="1">
              <a:off x="7316477" y="3111082"/>
              <a:ext cx="1325238" cy="1678583"/>
            </a:xfrm>
            <a:prstGeom prst="straightConnector1">
              <a:avLst/>
            </a:prstGeom>
            <a:noFill/>
            <a:ln w="12700">
              <a:solidFill>
                <a:schemeClr val="tx1"/>
              </a:solidFill>
              <a:round/>
              <a:headEnd type="none" w="sm" len="sm"/>
              <a:tailEnd type="arrow" w="med" len="med"/>
            </a:ln>
          </p:spPr>
        </p:cxnSp>
        <p:cxnSp>
          <p:nvCxnSpPr>
            <p:cNvPr id="89" name="Straight Arrow Connector 98"/>
            <p:cNvCxnSpPr>
              <a:cxnSpLocks noChangeShapeType="1"/>
            </p:cNvCxnSpPr>
            <p:nvPr/>
          </p:nvCxnSpPr>
          <p:spPr bwMode="auto">
            <a:xfrm flipH="1">
              <a:off x="7338948" y="4400135"/>
              <a:ext cx="1301760" cy="329449"/>
            </a:xfrm>
            <a:prstGeom prst="straightConnector1">
              <a:avLst/>
            </a:prstGeom>
            <a:noFill/>
            <a:ln w="12700">
              <a:solidFill>
                <a:schemeClr val="tx1"/>
              </a:solidFill>
              <a:round/>
              <a:headEnd type="none" w="sm" len="sm"/>
              <a:tailEnd type="arrow" w="med" len="med"/>
            </a:ln>
          </p:spPr>
        </p:cxnSp>
        <p:cxnSp>
          <p:nvCxnSpPr>
            <p:cNvPr id="90" name="Straight Arrow Connector 98"/>
            <p:cNvCxnSpPr>
              <a:cxnSpLocks noChangeShapeType="1"/>
            </p:cNvCxnSpPr>
            <p:nvPr/>
          </p:nvCxnSpPr>
          <p:spPr bwMode="auto">
            <a:xfrm flipH="1">
              <a:off x="7338948" y="4400135"/>
              <a:ext cx="1283951" cy="401131"/>
            </a:xfrm>
            <a:prstGeom prst="straightConnector1">
              <a:avLst/>
            </a:prstGeom>
            <a:noFill/>
            <a:ln w="12700">
              <a:solidFill>
                <a:schemeClr val="tx1"/>
              </a:solidFill>
              <a:round/>
              <a:headEnd type="none" w="sm" len="sm"/>
              <a:tailEnd type="arrow" w="med" len="med"/>
            </a:ln>
          </p:spPr>
        </p:cxnSp>
        <p:grpSp>
          <p:nvGrpSpPr>
            <p:cNvPr id="60" name="Group 59"/>
            <p:cNvGrpSpPr/>
            <p:nvPr/>
          </p:nvGrpSpPr>
          <p:grpSpPr>
            <a:xfrm>
              <a:off x="6229178" y="1118476"/>
              <a:ext cx="1107908" cy="971722"/>
              <a:chOff x="6229178" y="1118476"/>
              <a:chExt cx="1107908" cy="971722"/>
            </a:xfrm>
          </p:grpSpPr>
          <p:sp>
            <p:nvSpPr>
              <p:cNvPr id="28"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sp>
            <p:nvSpPr>
              <p:cNvPr id="24" name="TextBox 23"/>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solidFill>
                      <a:srgbClr val="000000"/>
                    </a:solidFill>
                    <a:latin typeface="Calibri" pitchFamily="-107" charset="0"/>
                  </a:rPr>
                  <a:t>SKU  1</a:t>
                </a:r>
                <a:endParaRPr lang="en-US" sz="1200" dirty="0">
                  <a:solidFill>
                    <a:srgbClr val="000000"/>
                  </a:solidFill>
                  <a:latin typeface="Calibri" pitchFamily="-107" charset="0"/>
                </a:endParaRPr>
              </a:p>
            </p:txBody>
          </p:sp>
          <p:sp>
            <p:nvSpPr>
              <p:cNvPr id="91"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dirty="0" smtClean="0">
                    <a:solidFill>
                      <a:srgbClr val="000000"/>
                    </a:solidFill>
                    <a:latin typeface="Calibri" charset="0"/>
                    <a:ea typeface="Calibri" charset="0"/>
                    <a:cs typeface="Calibri" charset="0"/>
                  </a:rPr>
                  <a:t>1</a:t>
                </a:r>
                <a:endParaRPr lang="en-US" sz="1600" dirty="0">
                  <a:solidFill>
                    <a:srgbClr val="000000"/>
                  </a:solidFill>
                  <a:latin typeface="Calibri" charset="0"/>
                  <a:ea typeface="Calibri" charset="0"/>
                  <a:cs typeface="Calibri" charset="0"/>
                </a:endParaRPr>
              </a:p>
            </p:txBody>
          </p:sp>
          <p:sp>
            <p:nvSpPr>
              <p:cNvPr id="94" name="Rectangle 89"/>
              <p:cNvSpPr>
                <a:spLocks noChangeArrowheads="1"/>
              </p:cNvSpPr>
              <p:nvPr/>
            </p:nvSpPr>
            <p:spPr bwMode="auto">
              <a:xfrm>
                <a:off x="6963772" y="1118476"/>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dirty="0" smtClean="0">
                    <a:solidFill>
                      <a:srgbClr val="000000"/>
                    </a:solidFill>
                    <a:latin typeface="Calibri" charset="0"/>
                    <a:ea typeface="Calibri" charset="0"/>
                    <a:cs typeface="Calibri" charset="0"/>
                  </a:rPr>
                  <a:t>7</a:t>
                </a:r>
                <a:endParaRPr lang="en-US" sz="1600" dirty="0">
                  <a:solidFill>
                    <a:srgbClr val="000000"/>
                  </a:solidFill>
                  <a:latin typeface="Calibri" charset="0"/>
                  <a:ea typeface="Calibri" charset="0"/>
                  <a:cs typeface="Calibri" charset="0"/>
                </a:endParaRPr>
              </a:p>
            </p:txBody>
          </p:sp>
        </p:grpSp>
        <p:grpSp>
          <p:nvGrpSpPr>
            <p:cNvPr id="96" name="Group 95"/>
            <p:cNvGrpSpPr/>
            <p:nvPr/>
          </p:nvGrpSpPr>
          <p:grpSpPr>
            <a:xfrm>
              <a:off x="6229178" y="2250766"/>
              <a:ext cx="1107908" cy="971722"/>
              <a:chOff x="6229178" y="1118476"/>
              <a:chExt cx="1107908" cy="971722"/>
            </a:xfrm>
          </p:grpSpPr>
          <p:sp>
            <p:nvSpPr>
              <p:cNvPr id="97"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sp>
            <p:nvSpPr>
              <p:cNvPr id="98" name="TextBox 97"/>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solidFill>
                      <a:srgbClr val="000000"/>
                    </a:solidFill>
                    <a:latin typeface="Calibri" pitchFamily="-107" charset="0"/>
                  </a:rPr>
                  <a:t>SKU  2</a:t>
                </a:r>
                <a:endParaRPr lang="en-US" sz="1200" dirty="0">
                  <a:solidFill>
                    <a:srgbClr val="000000"/>
                  </a:solidFill>
                  <a:latin typeface="Calibri" pitchFamily="-107" charset="0"/>
                </a:endParaRPr>
              </a:p>
            </p:txBody>
          </p:sp>
          <p:sp>
            <p:nvSpPr>
              <p:cNvPr id="99"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600" dirty="0">
                    <a:solidFill>
                      <a:srgbClr val="000000"/>
                    </a:solidFill>
                    <a:latin typeface="Calibri" charset="0"/>
                    <a:ea typeface="Calibri" charset="0"/>
                    <a:cs typeface="Calibri" charset="0"/>
                  </a:rPr>
                  <a:t>4</a:t>
                </a:r>
              </a:p>
            </p:txBody>
          </p:sp>
          <p:sp>
            <p:nvSpPr>
              <p:cNvPr id="100" name="Rectangle 89"/>
              <p:cNvSpPr>
                <a:spLocks noChangeArrowheads="1"/>
              </p:cNvSpPr>
              <p:nvPr/>
            </p:nvSpPr>
            <p:spPr bwMode="auto">
              <a:xfrm>
                <a:off x="6963772" y="1118476"/>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200" dirty="0" smtClean="0">
                    <a:solidFill>
                      <a:srgbClr val="000000"/>
                    </a:solidFill>
                    <a:latin typeface="Calibri" charset="0"/>
                    <a:ea typeface="Calibri" charset="0"/>
                    <a:cs typeface="Calibri" charset="0"/>
                  </a:rPr>
                  <a:t>11</a:t>
                </a:r>
                <a:endParaRPr lang="en-US" sz="1200" dirty="0">
                  <a:solidFill>
                    <a:srgbClr val="000000"/>
                  </a:solidFill>
                  <a:latin typeface="Calibri" charset="0"/>
                  <a:ea typeface="Calibri" charset="0"/>
                  <a:cs typeface="Calibri" charset="0"/>
                </a:endParaRPr>
              </a:p>
            </p:txBody>
          </p:sp>
        </p:grpSp>
        <p:grpSp>
          <p:nvGrpSpPr>
            <p:cNvPr id="101" name="Group 100"/>
            <p:cNvGrpSpPr/>
            <p:nvPr/>
          </p:nvGrpSpPr>
          <p:grpSpPr>
            <a:xfrm>
              <a:off x="6229178" y="5358611"/>
              <a:ext cx="1107908" cy="971722"/>
              <a:chOff x="6229178" y="1118476"/>
              <a:chExt cx="1107908" cy="971722"/>
            </a:xfrm>
          </p:grpSpPr>
          <p:sp>
            <p:nvSpPr>
              <p:cNvPr id="102"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sp>
            <p:nvSpPr>
              <p:cNvPr id="103" name="TextBox 102"/>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solidFill>
                      <a:srgbClr val="000000"/>
                    </a:solidFill>
                    <a:latin typeface="Calibri" pitchFamily="-107" charset="0"/>
                  </a:rPr>
                  <a:t>SKU  120</a:t>
                </a:r>
                <a:endParaRPr lang="en-US" sz="1200" dirty="0">
                  <a:solidFill>
                    <a:srgbClr val="000000"/>
                  </a:solidFill>
                  <a:latin typeface="Calibri" pitchFamily="-107" charset="0"/>
                </a:endParaRPr>
              </a:p>
            </p:txBody>
          </p:sp>
          <p:sp>
            <p:nvSpPr>
              <p:cNvPr id="107"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r>
                  <a:rPr lang="en-US" sz="1200" dirty="0" smtClean="0">
                    <a:solidFill>
                      <a:srgbClr val="000000"/>
                    </a:solidFill>
                    <a:latin typeface="Calibri" charset="0"/>
                    <a:ea typeface="Calibri" charset="0"/>
                    <a:cs typeface="Calibri" charset="0"/>
                  </a:rPr>
                  <a:t>16</a:t>
                </a:r>
                <a:endParaRPr lang="en-US" sz="1200" dirty="0">
                  <a:solidFill>
                    <a:srgbClr val="000000"/>
                  </a:solidFill>
                  <a:latin typeface="Calibri" charset="0"/>
                  <a:ea typeface="Calibri" charset="0"/>
                  <a:cs typeface="Calibri" charset="0"/>
                </a:endParaRPr>
              </a:p>
            </p:txBody>
          </p:sp>
          <p:sp>
            <p:nvSpPr>
              <p:cNvPr id="108" name="Rectangle 89"/>
              <p:cNvSpPr>
                <a:spLocks noChangeArrowheads="1"/>
              </p:cNvSpPr>
              <p:nvPr/>
            </p:nvSpPr>
            <p:spPr bwMode="auto">
              <a:xfrm>
                <a:off x="6963772" y="1118476"/>
                <a:ext cx="341720" cy="378163"/>
              </a:xfrm>
              <a:prstGeom prst="rect">
                <a:avLst/>
              </a:prstGeom>
              <a:solidFill>
                <a:srgbClr val="FFC000"/>
              </a:solidFill>
              <a:ln w="12700">
                <a:solidFill>
                  <a:schemeClr val="tx1"/>
                </a:solidFill>
                <a:round/>
                <a:headEnd type="none" w="sm" len="sm"/>
                <a:tailEnd type="none" w="sm" len="sm"/>
              </a:ln>
            </p:spPr>
            <p:txBody>
              <a:bodyPr anchor="ctr">
                <a:prstTxWarp prst="textNoShape">
                  <a:avLst/>
                </a:prstTxWarp>
              </a:bodyPr>
              <a:lstStyle/>
              <a:p>
                <a:pPr algn="ctr"/>
                <a:r>
                  <a:rPr lang="en-US" sz="1600" dirty="0">
                    <a:solidFill>
                      <a:srgbClr val="000000"/>
                    </a:solidFill>
                    <a:latin typeface="Calibri" charset="0"/>
                    <a:ea typeface="Calibri" charset="0"/>
                    <a:cs typeface="Calibri" charset="0"/>
                  </a:rPr>
                  <a:t>2</a:t>
                </a:r>
              </a:p>
            </p:txBody>
          </p:sp>
        </p:grpSp>
        <p:cxnSp>
          <p:nvCxnSpPr>
            <p:cNvPr id="109" name="Straight Arrow Connector 98"/>
            <p:cNvCxnSpPr>
              <a:cxnSpLocks noChangeShapeType="1"/>
              <a:stCxn id="38" idx="3"/>
              <a:endCxn id="97" idx="1"/>
            </p:cNvCxnSpPr>
            <p:nvPr/>
          </p:nvCxnSpPr>
          <p:spPr bwMode="auto">
            <a:xfrm flipV="1">
              <a:off x="4983613" y="2737738"/>
              <a:ext cx="1245565" cy="1064036"/>
            </a:xfrm>
            <a:prstGeom prst="straightConnector1">
              <a:avLst/>
            </a:prstGeom>
            <a:noFill/>
            <a:ln w="12700">
              <a:solidFill>
                <a:schemeClr val="tx1"/>
              </a:solidFill>
              <a:round/>
              <a:headEnd type="none" w="sm" len="sm"/>
              <a:tailEnd type="arrow" w="med" len="med"/>
            </a:ln>
          </p:spPr>
        </p:cxnSp>
        <p:cxnSp>
          <p:nvCxnSpPr>
            <p:cNvPr id="111" name="Straight Arrow Connector 98"/>
            <p:cNvCxnSpPr>
              <a:cxnSpLocks noChangeShapeType="1"/>
              <a:endCxn id="98" idx="3"/>
            </p:cNvCxnSpPr>
            <p:nvPr/>
          </p:nvCxnSpPr>
          <p:spPr bwMode="auto">
            <a:xfrm flipH="1" flipV="1">
              <a:off x="7337086" y="2864760"/>
              <a:ext cx="1285814" cy="1152740"/>
            </a:xfrm>
            <a:prstGeom prst="straightConnector1">
              <a:avLst/>
            </a:prstGeom>
            <a:noFill/>
            <a:ln w="12700">
              <a:solidFill>
                <a:schemeClr val="tx1"/>
              </a:solidFill>
              <a:round/>
              <a:headEnd type="none" w="sm" len="sm"/>
              <a:tailEnd type="arrow" w="med" len="med"/>
            </a:ln>
          </p:spPr>
        </p:cxnSp>
      </p:grpSp>
      <p:grpSp>
        <p:nvGrpSpPr>
          <p:cNvPr id="113" name="Group 112"/>
          <p:cNvGrpSpPr/>
          <p:nvPr/>
        </p:nvGrpSpPr>
        <p:grpSpPr>
          <a:xfrm>
            <a:off x="1829663" y="1120698"/>
            <a:ext cx="1107908" cy="969500"/>
            <a:chOff x="6229178" y="1120698"/>
            <a:chExt cx="1107908" cy="969500"/>
          </a:xfrm>
        </p:grpSpPr>
        <p:sp>
          <p:nvSpPr>
            <p:cNvPr id="114"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sp>
          <p:nvSpPr>
            <p:cNvPr id="115" name="TextBox 114"/>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solidFill>
                    <a:srgbClr val="000000"/>
                  </a:solidFill>
                  <a:latin typeface="Calibri" pitchFamily="-107" charset="0"/>
                </a:rPr>
                <a:t>SKU  1</a:t>
              </a:r>
              <a:endParaRPr lang="en-US" sz="1200" dirty="0">
                <a:solidFill>
                  <a:srgbClr val="000000"/>
                </a:solidFill>
                <a:latin typeface="Calibri" pitchFamily="-107" charset="0"/>
              </a:endParaRPr>
            </a:p>
          </p:txBody>
        </p:sp>
        <p:sp>
          <p:nvSpPr>
            <p:cNvPr id="116"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endParaRPr lang="en-US" sz="1600" dirty="0">
                <a:solidFill>
                  <a:srgbClr val="000000"/>
                </a:solidFill>
                <a:latin typeface="Calibri" charset="0"/>
                <a:ea typeface="Calibri" charset="0"/>
                <a:cs typeface="Calibri" charset="0"/>
              </a:endParaRPr>
            </a:p>
          </p:txBody>
        </p:sp>
      </p:grpSp>
      <p:grpSp>
        <p:nvGrpSpPr>
          <p:cNvPr id="118" name="Group 117"/>
          <p:cNvGrpSpPr/>
          <p:nvPr/>
        </p:nvGrpSpPr>
        <p:grpSpPr>
          <a:xfrm>
            <a:off x="1829663" y="2252988"/>
            <a:ext cx="1107908" cy="969500"/>
            <a:chOff x="6229178" y="1120698"/>
            <a:chExt cx="1107908" cy="969500"/>
          </a:xfrm>
        </p:grpSpPr>
        <p:sp>
          <p:nvSpPr>
            <p:cNvPr id="119"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sp>
          <p:nvSpPr>
            <p:cNvPr id="120" name="TextBox 119"/>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solidFill>
                    <a:srgbClr val="000000"/>
                  </a:solidFill>
                  <a:latin typeface="Calibri" pitchFamily="-107" charset="0"/>
                </a:rPr>
                <a:t>SKU  2</a:t>
              </a:r>
              <a:endParaRPr lang="en-US" sz="1200" dirty="0">
                <a:solidFill>
                  <a:srgbClr val="000000"/>
                </a:solidFill>
                <a:latin typeface="Calibri" pitchFamily="-107" charset="0"/>
              </a:endParaRPr>
            </a:p>
          </p:txBody>
        </p:sp>
        <p:sp>
          <p:nvSpPr>
            <p:cNvPr id="121"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endParaRPr lang="en-US" sz="1600" dirty="0">
                <a:solidFill>
                  <a:srgbClr val="000000"/>
                </a:solidFill>
                <a:latin typeface="Calibri" charset="0"/>
                <a:ea typeface="Calibri" charset="0"/>
                <a:cs typeface="Calibri" charset="0"/>
              </a:endParaRPr>
            </a:p>
          </p:txBody>
        </p:sp>
      </p:grpSp>
      <p:grpSp>
        <p:nvGrpSpPr>
          <p:cNvPr id="123" name="Group 122"/>
          <p:cNvGrpSpPr/>
          <p:nvPr/>
        </p:nvGrpSpPr>
        <p:grpSpPr>
          <a:xfrm>
            <a:off x="1829663" y="5360833"/>
            <a:ext cx="1107908" cy="969500"/>
            <a:chOff x="6229178" y="1120698"/>
            <a:chExt cx="1107908" cy="969500"/>
          </a:xfrm>
        </p:grpSpPr>
        <p:sp>
          <p:nvSpPr>
            <p:cNvPr id="124" name="Rectangle 90"/>
            <p:cNvSpPr>
              <a:spLocks noChangeArrowheads="1"/>
            </p:cNvSpPr>
            <p:nvPr/>
          </p:nvSpPr>
          <p:spPr bwMode="auto">
            <a:xfrm>
              <a:off x="6229178" y="1120698"/>
              <a:ext cx="1077451" cy="969500"/>
            </a:xfrm>
            <a:prstGeom prst="rect">
              <a:avLst/>
            </a:prstGeom>
            <a:noFill/>
            <a:ln w="12700">
              <a:solidFill>
                <a:schemeClr val="tx1"/>
              </a:solidFill>
              <a:round/>
              <a:headEnd type="none" w="sm" len="sm"/>
              <a:tailEnd type="none" w="sm" len="sm"/>
            </a:ln>
          </p:spPr>
          <p:txBody>
            <a:bodyPr>
              <a:prstTxWarp prst="textNoShape">
                <a:avLst/>
              </a:prstTxWarp>
            </a:bodyPr>
            <a:lstStyle/>
            <a:p>
              <a:endParaRPr lang="en-US">
                <a:solidFill>
                  <a:srgbClr val="000000"/>
                </a:solidFill>
              </a:endParaRPr>
            </a:p>
          </p:txBody>
        </p:sp>
        <p:sp>
          <p:nvSpPr>
            <p:cNvPr id="125" name="TextBox 124"/>
            <p:cNvSpPr txBox="1"/>
            <p:nvPr/>
          </p:nvSpPr>
          <p:spPr bwMode="auto">
            <a:xfrm>
              <a:off x="6236745" y="1593970"/>
              <a:ext cx="1100341" cy="276999"/>
            </a:xfrm>
            <a:prstGeom prst="rect">
              <a:avLst/>
            </a:prstGeom>
            <a:noFill/>
          </p:spPr>
          <p:txBody>
            <a:bodyPr anchor="ctr">
              <a:prstTxWarp prst="textNoShape">
                <a:avLst/>
              </a:prstTxWarp>
              <a:spAutoFit/>
            </a:bodyPr>
            <a:lstStyle/>
            <a:p>
              <a:pPr algn="ctr"/>
              <a:r>
                <a:rPr lang="en-US" sz="1200" dirty="0" smtClean="0">
                  <a:solidFill>
                    <a:srgbClr val="000000"/>
                  </a:solidFill>
                  <a:latin typeface="Calibri" pitchFamily="-107" charset="0"/>
                </a:rPr>
                <a:t>SKU  120</a:t>
              </a:r>
              <a:endParaRPr lang="en-US" sz="1200" dirty="0">
                <a:solidFill>
                  <a:srgbClr val="000000"/>
                </a:solidFill>
                <a:latin typeface="Calibri" pitchFamily="-107" charset="0"/>
              </a:endParaRPr>
            </a:p>
          </p:txBody>
        </p:sp>
        <p:sp>
          <p:nvSpPr>
            <p:cNvPr id="126" name="Rectangle 89"/>
            <p:cNvSpPr>
              <a:spLocks noChangeArrowheads="1"/>
            </p:cNvSpPr>
            <p:nvPr/>
          </p:nvSpPr>
          <p:spPr bwMode="auto">
            <a:xfrm>
              <a:off x="6236856" y="1127622"/>
              <a:ext cx="341720" cy="378163"/>
            </a:xfrm>
            <a:prstGeom prst="rect">
              <a:avLst/>
            </a:prstGeom>
            <a:solidFill>
              <a:schemeClr val="accent1"/>
            </a:solidFill>
            <a:ln w="12700">
              <a:solidFill>
                <a:schemeClr val="tx1"/>
              </a:solidFill>
              <a:round/>
              <a:headEnd type="none" w="sm" len="sm"/>
              <a:tailEnd type="none" w="sm" len="sm"/>
            </a:ln>
          </p:spPr>
          <p:txBody>
            <a:bodyPr anchor="ctr">
              <a:prstTxWarp prst="textNoShape">
                <a:avLst/>
              </a:prstTxWarp>
            </a:bodyPr>
            <a:lstStyle/>
            <a:p>
              <a:pPr algn="ctr"/>
              <a:endParaRPr lang="en-US" sz="1200" dirty="0">
                <a:solidFill>
                  <a:srgbClr val="000000"/>
                </a:solidFill>
                <a:latin typeface="Calibri" charset="0"/>
                <a:ea typeface="Calibri" charset="0"/>
                <a:cs typeface="Calibri" charset="0"/>
              </a:endParaRPr>
            </a:p>
          </p:txBody>
        </p:sp>
      </p:grpSp>
      <p:cxnSp>
        <p:nvCxnSpPr>
          <p:cNvPr id="129" name="Straight Arrow Connector 97"/>
          <p:cNvCxnSpPr>
            <a:cxnSpLocks noChangeShapeType="1"/>
            <a:stCxn id="64521" idx="3"/>
            <a:endCxn id="119" idx="1"/>
          </p:cNvCxnSpPr>
          <p:nvPr/>
        </p:nvCxnSpPr>
        <p:spPr bwMode="auto">
          <a:xfrm flipV="1">
            <a:off x="1155441" y="2737738"/>
            <a:ext cx="674222" cy="1027623"/>
          </a:xfrm>
          <a:prstGeom prst="straightConnector1">
            <a:avLst/>
          </a:prstGeom>
          <a:noFill/>
          <a:ln w="12700">
            <a:solidFill>
              <a:schemeClr val="tx1"/>
            </a:solidFill>
            <a:round/>
            <a:headEnd type="none" w="sm" len="sm"/>
            <a:tailEnd type="arrow" w="med" len="med"/>
          </a:ln>
        </p:spPr>
      </p:cxnSp>
      <p:cxnSp>
        <p:nvCxnSpPr>
          <p:cNvPr id="132" name="Straight Arrow Connector 97"/>
          <p:cNvCxnSpPr>
            <a:cxnSpLocks noChangeShapeType="1"/>
            <a:stCxn id="64521" idx="3"/>
          </p:cNvCxnSpPr>
          <p:nvPr/>
        </p:nvCxnSpPr>
        <p:spPr bwMode="auto">
          <a:xfrm flipV="1">
            <a:off x="1155441" y="3432442"/>
            <a:ext cx="658573" cy="332919"/>
          </a:xfrm>
          <a:prstGeom prst="straightConnector1">
            <a:avLst/>
          </a:prstGeom>
          <a:noFill/>
          <a:ln w="12700">
            <a:solidFill>
              <a:schemeClr val="tx1"/>
            </a:solidFill>
            <a:round/>
            <a:headEnd type="none" w="sm" len="sm"/>
            <a:tailEnd type="arrow" w="med" len="med"/>
          </a:ln>
        </p:spPr>
      </p:cxnSp>
      <p:cxnSp>
        <p:nvCxnSpPr>
          <p:cNvPr id="135" name="Straight Arrow Connector 97"/>
          <p:cNvCxnSpPr>
            <a:cxnSpLocks noChangeShapeType="1"/>
            <a:stCxn id="64521" idx="3"/>
          </p:cNvCxnSpPr>
          <p:nvPr/>
        </p:nvCxnSpPr>
        <p:spPr bwMode="auto">
          <a:xfrm flipV="1">
            <a:off x="1155441" y="3575230"/>
            <a:ext cx="681789" cy="190131"/>
          </a:xfrm>
          <a:prstGeom prst="straightConnector1">
            <a:avLst/>
          </a:prstGeom>
          <a:noFill/>
          <a:ln w="12700">
            <a:solidFill>
              <a:schemeClr val="tx1"/>
            </a:solidFill>
            <a:round/>
            <a:headEnd type="none" w="sm" len="sm"/>
            <a:tailEnd type="arrow" w="med" len="med"/>
          </a:ln>
        </p:spPr>
      </p:cxnSp>
      <p:cxnSp>
        <p:nvCxnSpPr>
          <p:cNvPr id="138" name="Straight Arrow Connector 97"/>
          <p:cNvCxnSpPr>
            <a:cxnSpLocks noChangeShapeType="1"/>
            <a:stCxn id="64521" idx="3"/>
          </p:cNvCxnSpPr>
          <p:nvPr/>
        </p:nvCxnSpPr>
        <p:spPr bwMode="auto">
          <a:xfrm>
            <a:off x="1155440" y="3765361"/>
            <a:ext cx="624628" cy="571270"/>
          </a:xfrm>
          <a:prstGeom prst="straightConnector1">
            <a:avLst/>
          </a:prstGeom>
          <a:noFill/>
          <a:ln w="12700">
            <a:solidFill>
              <a:schemeClr val="tx1"/>
            </a:solidFill>
            <a:round/>
            <a:headEnd type="none" w="sm" len="sm"/>
            <a:tailEnd type="arrow" w="med" len="med"/>
          </a:ln>
        </p:spPr>
      </p:cxnSp>
      <p:sp>
        <p:nvSpPr>
          <p:cNvPr id="142" name="TextBox 141"/>
          <p:cNvSpPr txBox="1"/>
          <p:nvPr/>
        </p:nvSpPr>
        <p:spPr bwMode="auto">
          <a:xfrm>
            <a:off x="2137690" y="3765905"/>
            <a:ext cx="508375" cy="830997"/>
          </a:xfrm>
          <a:prstGeom prst="rect">
            <a:avLst/>
          </a:prstGeom>
          <a:noFill/>
        </p:spPr>
        <p:txBody>
          <a:bodyPr wrap="square">
            <a:prstTxWarp prst="textNoShape">
              <a:avLst/>
            </a:prstTxWarp>
            <a:spAutoFit/>
          </a:bodyPr>
          <a:lstStyle/>
          <a:p>
            <a:pPr algn="ctr"/>
            <a:r>
              <a:rPr lang="en-US" sz="1600" b="1" dirty="0" smtClean="0">
                <a:solidFill>
                  <a:srgbClr val="000000"/>
                </a:solidFill>
                <a:latin typeface="Calibri" pitchFamily="-107" charset="0"/>
              </a:rPr>
              <a:t>.</a:t>
            </a:r>
          </a:p>
          <a:p>
            <a:pPr algn="ctr"/>
            <a:r>
              <a:rPr lang="en-US" sz="1600" b="1" dirty="0" smtClean="0">
                <a:solidFill>
                  <a:srgbClr val="000000"/>
                </a:solidFill>
                <a:latin typeface="Calibri" pitchFamily="-107" charset="0"/>
              </a:rPr>
              <a:t>.</a:t>
            </a:r>
          </a:p>
          <a:p>
            <a:pPr algn="ctr"/>
            <a:r>
              <a:rPr lang="en-US" sz="1600" b="1" dirty="0">
                <a:solidFill>
                  <a:srgbClr val="000000"/>
                </a:solidFill>
                <a:latin typeface="Calibri" pitchFamily="-107" charset="0"/>
              </a:rPr>
              <a:t>.</a:t>
            </a:r>
          </a:p>
        </p:txBody>
      </p:sp>
      <p:sp>
        <p:nvSpPr>
          <p:cNvPr id="144" name="TextBox 143"/>
          <p:cNvSpPr txBox="1"/>
          <p:nvPr/>
        </p:nvSpPr>
        <p:spPr bwMode="auto">
          <a:xfrm>
            <a:off x="1399928" y="3531708"/>
            <a:ext cx="508375" cy="600164"/>
          </a:xfrm>
          <a:prstGeom prst="rect">
            <a:avLst/>
          </a:prstGeom>
          <a:noFill/>
        </p:spPr>
        <p:txBody>
          <a:bodyPr wrap="square">
            <a:prstTxWarp prst="textNoShape">
              <a:avLst/>
            </a:prstTxWarp>
            <a:spAutoFit/>
          </a:bodyPr>
          <a:lstStyle/>
          <a:p>
            <a:pPr algn="ctr"/>
            <a:r>
              <a:rPr lang="en-US" sz="1100" dirty="0" smtClean="0">
                <a:solidFill>
                  <a:srgbClr val="000000"/>
                </a:solidFill>
                <a:latin typeface="Calibri" pitchFamily="-107" charset="0"/>
              </a:rPr>
              <a:t>.</a:t>
            </a:r>
          </a:p>
          <a:p>
            <a:pPr algn="ctr"/>
            <a:r>
              <a:rPr lang="en-US" sz="1100" dirty="0" smtClean="0">
                <a:solidFill>
                  <a:srgbClr val="000000"/>
                </a:solidFill>
                <a:latin typeface="Calibri" pitchFamily="-107" charset="0"/>
              </a:rPr>
              <a:t>.</a:t>
            </a:r>
          </a:p>
          <a:p>
            <a:pPr algn="ctr"/>
            <a:r>
              <a:rPr lang="en-US" sz="1100" dirty="0">
                <a:solidFill>
                  <a:srgbClr val="000000"/>
                </a:solidFill>
                <a:latin typeface="Calibri" pitchFamily="-107" charset="0"/>
              </a:rPr>
              <a:t>.</a:t>
            </a:r>
          </a:p>
        </p:txBody>
      </p:sp>
    </p:spTree>
    <p:extLst>
      <p:ext uri="{BB962C8B-B14F-4D97-AF65-F5344CB8AC3E}">
        <p14:creationId xmlns:p14="http://schemas.microsoft.com/office/powerpoint/2010/main" val="128079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4535"/>
                                        </p:tgtEl>
                                        <p:attrNameLst>
                                          <p:attrName>style.visibility</p:attrName>
                                        </p:attrNameLst>
                                      </p:cBhvr>
                                      <p:to>
                                        <p:strVal val="visible"/>
                                      </p:to>
                                    </p:set>
                                    <p:anim calcmode="lin" valueType="num">
                                      <p:cBhvr additive="base">
                                        <p:cTn id="7" dur="500" fill="hold"/>
                                        <p:tgtEl>
                                          <p:spTgt spid="64535"/>
                                        </p:tgtEl>
                                        <p:attrNameLst>
                                          <p:attrName>ppt_x</p:attrName>
                                        </p:attrNameLst>
                                      </p:cBhvr>
                                      <p:tavLst>
                                        <p:tav tm="0">
                                          <p:val>
                                            <p:strVal val="1+#ppt_w/2"/>
                                          </p:val>
                                        </p:tav>
                                        <p:tav tm="100000">
                                          <p:val>
                                            <p:strVal val="#ppt_x"/>
                                          </p:val>
                                        </p:tav>
                                      </p:tavLst>
                                    </p:anim>
                                    <p:anim calcmode="lin" valueType="num">
                                      <p:cBhvr additive="base">
                                        <p:cTn id="8" dur="500" fill="hold"/>
                                        <p:tgtEl>
                                          <p:spTgt spid="645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Combining two stages: Section 61 performance </a:t>
            </a:r>
          </a:p>
        </p:txBody>
      </p:sp>
      <p:pic>
        <p:nvPicPr>
          <p:cNvPr id="2" name="Picture 1"/>
          <p:cNvPicPr>
            <a:picLocks noChangeAspect="1"/>
          </p:cNvPicPr>
          <p:nvPr/>
        </p:nvPicPr>
        <p:blipFill>
          <a:blip r:embed="rId3"/>
          <a:stretch>
            <a:fillRect/>
          </a:stretch>
        </p:blipFill>
        <p:spPr>
          <a:xfrm>
            <a:off x="1096340" y="963613"/>
            <a:ext cx="6951319" cy="5657328"/>
          </a:xfrm>
          <a:prstGeom prst="rect">
            <a:avLst/>
          </a:prstGeom>
        </p:spPr>
      </p:pic>
    </p:spTree>
    <p:extLst>
      <p:ext uri="{BB962C8B-B14F-4D97-AF65-F5344CB8AC3E}">
        <p14:creationId xmlns:p14="http://schemas.microsoft.com/office/powerpoint/2010/main" val="1355533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6354" name="Group 2"/>
          <p:cNvGrpSpPr>
            <a:grpSpLocks/>
          </p:cNvGrpSpPr>
          <p:nvPr/>
        </p:nvGrpSpPr>
        <p:grpSpPr bwMode="auto">
          <a:xfrm>
            <a:off x="354330" y="1517650"/>
            <a:ext cx="8056563" cy="4606925"/>
            <a:chOff x="132" y="1156"/>
            <a:chExt cx="5075" cy="2902"/>
          </a:xfrm>
        </p:grpSpPr>
        <p:sp>
          <p:nvSpPr>
            <p:cNvPr id="996355" name="Rectangle 3" descr="Horizontal brick"/>
            <p:cNvSpPr>
              <a:spLocks noChangeArrowheads="1"/>
            </p:cNvSpPr>
            <p:nvPr/>
          </p:nvSpPr>
          <p:spPr bwMode="auto">
            <a:xfrm>
              <a:off x="2932" y="2500"/>
              <a:ext cx="184" cy="1336"/>
            </a:xfrm>
            <a:prstGeom prst="rect">
              <a:avLst/>
            </a:prstGeom>
            <a:pattFill prst="horzBrick">
              <a:fgClr>
                <a:schemeClr val="accent1"/>
              </a:fgClr>
              <a:bgClr>
                <a:schemeClr val="bg1"/>
              </a:bgClr>
            </a:patt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56" name="Rectangle 4" descr="Horizontal brick"/>
            <p:cNvSpPr>
              <a:spLocks noChangeArrowheads="1"/>
            </p:cNvSpPr>
            <p:nvPr/>
          </p:nvSpPr>
          <p:spPr bwMode="auto">
            <a:xfrm>
              <a:off x="1684" y="1348"/>
              <a:ext cx="184" cy="1240"/>
            </a:xfrm>
            <a:prstGeom prst="rect">
              <a:avLst/>
            </a:prstGeom>
            <a:pattFill prst="horzBrick">
              <a:fgClr>
                <a:schemeClr val="accent1"/>
              </a:fgClr>
              <a:bgClr>
                <a:schemeClr val="bg1"/>
              </a:bgClr>
            </a:patt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57" name="Rectangle 5"/>
            <p:cNvSpPr>
              <a:spLocks noChangeArrowheads="1"/>
            </p:cNvSpPr>
            <p:nvPr/>
          </p:nvSpPr>
          <p:spPr bwMode="auto">
            <a:xfrm>
              <a:off x="1924" y="1156"/>
              <a:ext cx="952" cy="2488"/>
            </a:xfrm>
            <a:prstGeom prst="rect">
              <a:avLst/>
            </a:prstGeom>
            <a:solidFill>
              <a:srgbClr val="FFFFFF"/>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58" name="Rectangle 6"/>
            <p:cNvSpPr>
              <a:spLocks noChangeArrowheads="1"/>
            </p:cNvSpPr>
            <p:nvPr/>
          </p:nvSpPr>
          <p:spPr bwMode="auto">
            <a:xfrm>
              <a:off x="3172" y="1156"/>
              <a:ext cx="1000" cy="2488"/>
            </a:xfrm>
            <a:prstGeom prst="rect">
              <a:avLst/>
            </a:prstGeom>
            <a:solidFill>
              <a:srgbClr val="FFFFFF"/>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59" name="Rectangle 7"/>
            <p:cNvSpPr>
              <a:spLocks noChangeArrowheads="1"/>
            </p:cNvSpPr>
            <p:nvPr/>
          </p:nvSpPr>
          <p:spPr bwMode="auto">
            <a:xfrm>
              <a:off x="628" y="1156"/>
              <a:ext cx="1000" cy="2488"/>
            </a:xfrm>
            <a:prstGeom prst="rect">
              <a:avLst/>
            </a:prstGeom>
            <a:solidFill>
              <a:srgbClr val="FFFFFF"/>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60" name="Line 8"/>
            <p:cNvSpPr>
              <a:spLocks noChangeShapeType="1"/>
            </p:cNvSpPr>
            <p:nvPr/>
          </p:nvSpPr>
          <p:spPr bwMode="auto">
            <a:xfrm>
              <a:off x="384" y="1950"/>
              <a:ext cx="1392" cy="0"/>
            </a:xfrm>
            <a:prstGeom prst="line">
              <a:avLst/>
            </a:prstGeom>
            <a:noFill/>
            <a:ln w="12700">
              <a:solidFill>
                <a:schemeClr val="tx1"/>
              </a:solidFill>
              <a:round/>
              <a:headEnd type="none" w="sm" len="sm"/>
              <a:tailEnd type="stealth" w="med" len="lg"/>
            </a:ln>
            <a:effectLst/>
          </p:spPr>
          <p:txBody>
            <a:bodyPr wrap="none" anchor="ctr"/>
            <a:lstStyle/>
            <a:p>
              <a:endParaRPr lang="en-US">
                <a:solidFill>
                  <a:srgbClr val="000000"/>
                </a:solidFill>
                <a:latin typeface="Optima"/>
                <a:cs typeface="Optima"/>
              </a:endParaRPr>
            </a:p>
          </p:txBody>
        </p:sp>
        <p:sp>
          <p:nvSpPr>
            <p:cNvPr id="996361" name="Line 9"/>
            <p:cNvSpPr>
              <a:spLocks noChangeShapeType="1"/>
            </p:cNvSpPr>
            <p:nvPr/>
          </p:nvSpPr>
          <p:spPr bwMode="auto">
            <a:xfrm>
              <a:off x="1776" y="1710"/>
              <a:ext cx="0" cy="480"/>
            </a:xfrm>
            <a:prstGeom prst="line">
              <a:avLst/>
            </a:prstGeom>
            <a:noFill/>
            <a:ln w="12700">
              <a:solidFill>
                <a:schemeClr val="tx1"/>
              </a:solidFill>
              <a:round/>
              <a:headEnd type="none" w="sm" len="sm"/>
              <a:tailEnd type="none" w="sm" len="sm"/>
            </a:ln>
            <a:effectLst/>
          </p:spPr>
          <p:txBody>
            <a:bodyPr wrap="none" anchor="ctr"/>
            <a:lstStyle/>
            <a:p>
              <a:endParaRPr lang="en-US">
                <a:solidFill>
                  <a:srgbClr val="000000"/>
                </a:solidFill>
                <a:latin typeface="Optima"/>
                <a:cs typeface="Optima"/>
              </a:endParaRPr>
            </a:p>
          </p:txBody>
        </p:sp>
        <p:sp>
          <p:nvSpPr>
            <p:cNvPr id="996362" name="Line 10"/>
            <p:cNvSpPr>
              <a:spLocks noChangeShapeType="1"/>
            </p:cNvSpPr>
            <p:nvPr/>
          </p:nvSpPr>
          <p:spPr bwMode="auto">
            <a:xfrm>
              <a:off x="1776" y="1710"/>
              <a:ext cx="2832" cy="0"/>
            </a:xfrm>
            <a:prstGeom prst="line">
              <a:avLst/>
            </a:prstGeom>
            <a:noFill/>
            <a:ln w="12700">
              <a:solidFill>
                <a:schemeClr val="tx1"/>
              </a:solidFill>
              <a:round/>
              <a:headEnd type="none" w="sm" len="sm"/>
              <a:tailEnd type="stealth" w="med" len="lg"/>
            </a:ln>
            <a:effectLst/>
          </p:spPr>
          <p:txBody>
            <a:bodyPr wrap="none" anchor="ctr"/>
            <a:lstStyle/>
            <a:p>
              <a:endParaRPr lang="en-US">
                <a:solidFill>
                  <a:srgbClr val="000000"/>
                </a:solidFill>
                <a:latin typeface="Optima"/>
                <a:cs typeface="Optima"/>
              </a:endParaRPr>
            </a:p>
          </p:txBody>
        </p:sp>
        <p:sp>
          <p:nvSpPr>
            <p:cNvPr id="996363" name="Line 11"/>
            <p:cNvSpPr>
              <a:spLocks noChangeShapeType="1"/>
            </p:cNvSpPr>
            <p:nvPr/>
          </p:nvSpPr>
          <p:spPr bwMode="auto">
            <a:xfrm>
              <a:off x="1776" y="2190"/>
              <a:ext cx="2832" cy="0"/>
            </a:xfrm>
            <a:prstGeom prst="line">
              <a:avLst/>
            </a:prstGeom>
            <a:noFill/>
            <a:ln w="12700">
              <a:solidFill>
                <a:schemeClr val="tx1"/>
              </a:solidFill>
              <a:round/>
              <a:headEnd type="none" w="sm" len="sm"/>
              <a:tailEnd type="stealth" w="med" len="lg"/>
            </a:ln>
            <a:effectLst/>
          </p:spPr>
          <p:txBody>
            <a:bodyPr wrap="none" anchor="ctr"/>
            <a:lstStyle/>
            <a:p>
              <a:endParaRPr lang="en-US">
                <a:solidFill>
                  <a:srgbClr val="000000"/>
                </a:solidFill>
                <a:latin typeface="Optima"/>
                <a:cs typeface="Optima"/>
              </a:endParaRPr>
            </a:p>
          </p:txBody>
        </p:sp>
        <p:sp>
          <p:nvSpPr>
            <p:cNvPr id="996364" name="AutoShape 12"/>
            <p:cNvSpPr>
              <a:spLocks noChangeArrowheads="1"/>
            </p:cNvSpPr>
            <p:nvPr/>
          </p:nvSpPr>
          <p:spPr bwMode="auto">
            <a:xfrm>
              <a:off x="4564" y="1618"/>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65" name="AutoShape 13"/>
            <p:cNvSpPr>
              <a:spLocks noChangeArrowheads="1"/>
            </p:cNvSpPr>
            <p:nvPr/>
          </p:nvSpPr>
          <p:spPr bwMode="auto">
            <a:xfrm>
              <a:off x="4564" y="2098"/>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66" name="Line 14"/>
            <p:cNvSpPr>
              <a:spLocks noChangeShapeType="1"/>
            </p:cNvSpPr>
            <p:nvPr/>
          </p:nvSpPr>
          <p:spPr bwMode="auto">
            <a:xfrm>
              <a:off x="336" y="3054"/>
              <a:ext cx="2688" cy="0"/>
            </a:xfrm>
            <a:prstGeom prst="line">
              <a:avLst/>
            </a:prstGeom>
            <a:noFill/>
            <a:ln w="12700">
              <a:solidFill>
                <a:schemeClr val="tx1"/>
              </a:solidFill>
              <a:round/>
              <a:headEnd type="none" w="sm" len="sm"/>
              <a:tailEnd type="stealth" w="med" len="lg"/>
            </a:ln>
            <a:effectLst/>
          </p:spPr>
          <p:txBody>
            <a:bodyPr wrap="none" anchor="ctr"/>
            <a:lstStyle/>
            <a:p>
              <a:endParaRPr lang="en-US">
                <a:solidFill>
                  <a:srgbClr val="000000"/>
                </a:solidFill>
                <a:latin typeface="Optima"/>
                <a:cs typeface="Optima"/>
              </a:endParaRPr>
            </a:p>
          </p:txBody>
        </p:sp>
        <p:sp>
          <p:nvSpPr>
            <p:cNvPr id="996367" name="Line 15"/>
            <p:cNvSpPr>
              <a:spLocks noChangeShapeType="1"/>
            </p:cNvSpPr>
            <p:nvPr/>
          </p:nvSpPr>
          <p:spPr bwMode="auto">
            <a:xfrm>
              <a:off x="3024" y="2814"/>
              <a:ext cx="0" cy="480"/>
            </a:xfrm>
            <a:prstGeom prst="line">
              <a:avLst/>
            </a:prstGeom>
            <a:noFill/>
            <a:ln w="12700">
              <a:solidFill>
                <a:schemeClr val="tx1"/>
              </a:solidFill>
              <a:round/>
              <a:headEnd type="none" w="sm" len="sm"/>
              <a:tailEnd type="none" w="sm" len="sm"/>
            </a:ln>
            <a:effectLst/>
          </p:spPr>
          <p:txBody>
            <a:bodyPr wrap="none" anchor="ctr"/>
            <a:lstStyle/>
            <a:p>
              <a:endParaRPr lang="en-US">
                <a:solidFill>
                  <a:srgbClr val="000000"/>
                </a:solidFill>
                <a:latin typeface="Optima"/>
                <a:cs typeface="Optima"/>
              </a:endParaRPr>
            </a:p>
          </p:txBody>
        </p:sp>
        <p:sp>
          <p:nvSpPr>
            <p:cNvPr id="996368" name="Line 16"/>
            <p:cNvSpPr>
              <a:spLocks noChangeShapeType="1"/>
            </p:cNvSpPr>
            <p:nvPr/>
          </p:nvSpPr>
          <p:spPr bwMode="auto">
            <a:xfrm>
              <a:off x="3024" y="2814"/>
              <a:ext cx="1584" cy="0"/>
            </a:xfrm>
            <a:prstGeom prst="line">
              <a:avLst/>
            </a:prstGeom>
            <a:noFill/>
            <a:ln w="12700">
              <a:solidFill>
                <a:schemeClr val="tx1"/>
              </a:solidFill>
              <a:round/>
              <a:headEnd type="none" w="sm" len="sm"/>
              <a:tailEnd type="stealth" w="med" len="lg"/>
            </a:ln>
            <a:effectLst/>
          </p:spPr>
          <p:txBody>
            <a:bodyPr wrap="none" anchor="ctr"/>
            <a:lstStyle/>
            <a:p>
              <a:endParaRPr lang="en-US">
                <a:solidFill>
                  <a:srgbClr val="000000"/>
                </a:solidFill>
                <a:latin typeface="Optima"/>
                <a:cs typeface="Optima"/>
              </a:endParaRPr>
            </a:p>
          </p:txBody>
        </p:sp>
        <p:sp>
          <p:nvSpPr>
            <p:cNvPr id="996369" name="Line 17"/>
            <p:cNvSpPr>
              <a:spLocks noChangeShapeType="1"/>
            </p:cNvSpPr>
            <p:nvPr/>
          </p:nvSpPr>
          <p:spPr bwMode="auto">
            <a:xfrm>
              <a:off x="3024" y="3294"/>
              <a:ext cx="1584" cy="0"/>
            </a:xfrm>
            <a:prstGeom prst="line">
              <a:avLst/>
            </a:prstGeom>
            <a:noFill/>
            <a:ln w="12700">
              <a:solidFill>
                <a:schemeClr val="tx1"/>
              </a:solidFill>
              <a:round/>
              <a:headEnd type="none" w="sm" len="sm"/>
              <a:tailEnd type="stealth" w="med" len="lg"/>
            </a:ln>
            <a:effectLst/>
          </p:spPr>
          <p:txBody>
            <a:bodyPr wrap="none" anchor="ctr"/>
            <a:lstStyle/>
            <a:p>
              <a:endParaRPr lang="en-US">
                <a:solidFill>
                  <a:srgbClr val="000000"/>
                </a:solidFill>
                <a:latin typeface="Optima"/>
                <a:cs typeface="Optima"/>
              </a:endParaRPr>
            </a:p>
          </p:txBody>
        </p:sp>
        <p:sp>
          <p:nvSpPr>
            <p:cNvPr id="996370" name="AutoShape 18"/>
            <p:cNvSpPr>
              <a:spLocks noChangeArrowheads="1"/>
            </p:cNvSpPr>
            <p:nvPr/>
          </p:nvSpPr>
          <p:spPr bwMode="auto">
            <a:xfrm>
              <a:off x="4564" y="2722"/>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71" name="AutoShape 19"/>
            <p:cNvSpPr>
              <a:spLocks noChangeArrowheads="1"/>
            </p:cNvSpPr>
            <p:nvPr/>
          </p:nvSpPr>
          <p:spPr bwMode="auto">
            <a:xfrm>
              <a:off x="4564" y="3202"/>
              <a:ext cx="136" cy="184"/>
            </a:xfrm>
            <a:prstGeom prst="triangle">
              <a:avLst>
                <a:gd name="adj" fmla="val 49995"/>
              </a:avLst>
            </a:prstGeom>
            <a:solidFill>
              <a:schemeClr val="tx2"/>
            </a:solidFill>
            <a:ln w="12700">
              <a:solidFill>
                <a:schemeClr val="tx1"/>
              </a:solidFill>
              <a:miter lim="800000"/>
              <a:headEnd/>
              <a:tailEnd/>
            </a:ln>
            <a:effectLst/>
          </p:spPr>
          <p:txBody>
            <a:bodyPr wrap="none" anchor="ctr"/>
            <a:lstStyle/>
            <a:p>
              <a:endParaRPr lang="en-US">
                <a:solidFill>
                  <a:srgbClr val="000000"/>
                </a:solidFill>
                <a:latin typeface="Optima"/>
                <a:cs typeface="Optima"/>
              </a:endParaRPr>
            </a:p>
          </p:txBody>
        </p:sp>
        <p:sp>
          <p:nvSpPr>
            <p:cNvPr id="996372" name="Rectangle 20"/>
            <p:cNvSpPr>
              <a:spLocks noChangeArrowheads="1"/>
            </p:cNvSpPr>
            <p:nvPr/>
          </p:nvSpPr>
          <p:spPr bwMode="auto">
            <a:xfrm>
              <a:off x="1078" y="1215"/>
              <a:ext cx="117" cy="233"/>
            </a:xfrm>
            <a:prstGeom prst="rect">
              <a:avLst/>
            </a:prstGeom>
            <a:noFill/>
            <a:ln w="9525">
              <a:noFill/>
              <a:miter lim="800000"/>
              <a:headEnd/>
              <a:tailEnd/>
            </a:ln>
            <a:effectLst/>
          </p:spPr>
          <p:txBody>
            <a:bodyPr wrap="none" lIns="92075" tIns="46038" rIns="92075" bIns="46038">
              <a:spAutoFit/>
            </a:bodyPr>
            <a:lstStyle/>
            <a:p>
              <a:pPr algn="ctr" eaLnBrk="0" hangingPunct="0"/>
              <a:endParaRPr lang="en-US" sz="1800" dirty="0">
                <a:solidFill>
                  <a:srgbClr val="000000"/>
                </a:solidFill>
                <a:latin typeface="Optima"/>
                <a:cs typeface="Optima"/>
              </a:endParaRPr>
            </a:p>
          </p:txBody>
        </p:sp>
        <p:sp>
          <p:nvSpPr>
            <p:cNvPr id="996373" name="Rectangle 21"/>
            <p:cNvSpPr>
              <a:spLocks noChangeArrowheads="1"/>
            </p:cNvSpPr>
            <p:nvPr/>
          </p:nvSpPr>
          <p:spPr bwMode="auto">
            <a:xfrm>
              <a:off x="2358" y="1215"/>
              <a:ext cx="117" cy="233"/>
            </a:xfrm>
            <a:prstGeom prst="rect">
              <a:avLst/>
            </a:prstGeom>
            <a:noFill/>
            <a:ln w="9525">
              <a:noFill/>
              <a:miter lim="800000"/>
              <a:headEnd/>
              <a:tailEnd/>
            </a:ln>
            <a:effectLst/>
          </p:spPr>
          <p:txBody>
            <a:bodyPr wrap="none" lIns="92075" tIns="46038" rIns="92075" bIns="46038">
              <a:spAutoFit/>
            </a:bodyPr>
            <a:lstStyle/>
            <a:p>
              <a:pPr algn="ctr" eaLnBrk="0" hangingPunct="0"/>
              <a:endParaRPr lang="en-US" sz="1800" dirty="0">
                <a:solidFill>
                  <a:srgbClr val="000000"/>
                </a:solidFill>
                <a:latin typeface="Optima"/>
                <a:cs typeface="Optima"/>
              </a:endParaRPr>
            </a:p>
          </p:txBody>
        </p:sp>
        <p:sp>
          <p:nvSpPr>
            <p:cNvPr id="996374" name="Rectangle 22"/>
            <p:cNvSpPr>
              <a:spLocks noChangeArrowheads="1"/>
            </p:cNvSpPr>
            <p:nvPr/>
          </p:nvSpPr>
          <p:spPr bwMode="auto">
            <a:xfrm>
              <a:off x="132" y="1445"/>
              <a:ext cx="1458" cy="524"/>
            </a:xfrm>
            <a:prstGeom prst="rect">
              <a:avLst/>
            </a:prstGeom>
            <a:noFill/>
            <a:ln w="9525">
              <a:noFill/>
              <a:miter lim="800000"/>
              <a:headEnd/>
              <a:tailEnd/>
            </a:ln>
            <a:effectLst/>
          </p:spPr>
          <p:txBody>
            <a:bodyPr wrap="none" lIns="92075" tIns="46038" rIns="92075" bIns="46038">
              <a:spAutoFit/>
            </a:bodyPr>
            <a:lstStyle/>
            <a:p>
              <a:pPr eaLnBrk="0" hangingPunct="0"/>
              <a:r>
                <a:rPr lang="en-US" dirty="0">
                  <a:solidFill>
                    <a:srgbClr val="3333CC"/>
                  </a:solidFill>
                  <a:latin typeface="Optima"/>
                  <a:cs typeface="Optima"/>
                </a:rPr>
                <a:t>Process I: </a:t>
              </a:r>
            </a:p>
            <a:p>
              <a:pPr eaLnBrk="0" hangingPunct="0"/>
              <a:r>
                <a:rPr lang="en-US" dirty="0" smtClean="0">
                  <a:solidFill>
                    <a:srgbClr val="3333CC"/>
                  </a:solidFill>
                  <a:latin typeface="Optima"/>
                  <a:cs typeface="Optima"/>
                </a:rPr>
                <a:t>China Assembly</a:t>
              </a:r>
              <a:endParaRPr lang="en-US" dirty="0">
                <a:solidFill>
                  <a:srgbClr val="3333CC"/>
                </a:solidFill>
                <a:latin typeface="Optima"/>
                <a:cs typeface="Optima"/>
              </a:endParaRPr>
            </a:p>
          </p:txBody>
        </p:sp>
        <p:sp>
          <p:nvSpPr>
            <p:cNvPr id="996375" name="Rectangle 23"/>
            <p:cNvSpPr>
              <a:spLocks noChangeArrowheads="1"/>
            </p:cNvSpPr>
            <p:nvPr/>
          </p:nvSpPr>
          <p:spPr bwMode="auto">
            <a:xfrm>
              <a:off x="4694" y="1647"/>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solidFill>
                    <a:srgbClr val="000000"/>
                  </a:solidFill>
                  <a:latin typeface="Optima"/>
                  <a:cs typeface="Optima"/>
                </a:rPr>
                <a:t>SKU 1</a:t>
              </a:r>
              <a:endParaRPr lang="en-US" sz="1800" dirty="0">
                <a:solidFill>
                  <a:srgbClr val="000000"/>
                </a:solidFill>
                <a:latin typeface="Optima"/>
                <a:cs typeface="Optima"/>
              </a:endParaRPr>
            </a:p>
          </p:txBody>
        </p:sp>
        <p:sp>
          <p:nvSpPr>
            <p:cNvPr id="996376" name="Rectangle 24"/>
            <p:cNvSpPr>
              <a:spLocks noChangeArrowheads="1"/>
            </p:cNvSpPr>
            <p:nvPr/>
          </p:nvSpPr>
          <p:spPr bwMode="auto">
            <a:xfrm>
              <a:off x="4694" y="2079"/>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solidFill>
                    <a:srgbClr val="000000"/>
                  </a:solidFill>
                  <a:latin typeface="Optima"/>
                  <a:cs typeface="Optima"/>
                </a:rPr>
                <a:t>SKU 2</a:t>
              </a:r>
              <a:endParaRPr lang="en-US" sz="1800" dirty="0">
                <a:solidFill>
                  <a:srgbClr val="000000"/>
                </a:solidFill>
                <a:latin typeface="Optima"/>
                <a:cs typeface="Optima"/>
              </a:endParaRPr>
            </a:p>
          </p:txBody>
        </p:sp>
        <p:sp>
          <p:nvSpPr>
            <p:cNvPr id="996377" name="Rectangle 25"/>
            <p:cNvSpPr>
              <a:spLocks noChangeArrowheads="1"/>
            </p:cNvSpPr>
            <p:nvPr/>
          </p:nvSpPr>
          <p:spPr bwMode="auto">
            <a:xfrm>
              <a:off x="4694" y="2703"/>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solidFill>
                    <a:srgbClr val="000000"/>
                  </a:solidFill>
                  <a:latin typeface="Optima"/>
                  <a:cs typeface="Optima"/>
                </a:rPr>
                <a:t>SKU 1</a:t>
              </a:r>
              <a:endParaRPr lang="en-US" sz="1800" dirty="0">
                <a:solidFill>
                  <a:srgbClr val="000000"/>
                </a:solidFill>
                <a:latin typeface="Optima"/>
                <a:cs typeface="Optima"/>
              </a:endParaRPr>
            </a:p>
          </p:txBody>
        </p:sp>
        <p:sp>
          <p:nvSpPr>
            <p:cNvPr id="996378" name="Rectangle 26"/>
            <p:cNvSpPr>
              <a:spLocks noChangeArrowheads="1"/>
            </p:cNvSpPr>
            <p:nvPr/>
          </p:nvSpPr>
          <p:spPr bwMode="auto">
            <a:xfrm>
              <a:off x="4694" y="3183"/>
              <a:ext cx="513" cy="233"/>
            </a:xfrm>
            <a:prstGeom prst="rect">
              <a:avLst/>
            </a:prstGeom>
            <a:noFill/>
            <a:ln w="9525">
              <a:noFill/>
              <a:miter lim="800000"/>
              <a:headEnd/>
              <a:tailEnd/>
            </a:ln>
            <a:effectLst/>
          </p:spPr>
          <p:txBody>
            <a:bodyPr wrap="none" lIns="92075" tIns="46038" rIns="92075" bIns="46038">
              <a:spAutoFit/>
            </a:bodyPr>
            <a:lstStyle/>
            <a:p>
              <a:pPr eaLnBrk="0" hangingPunct="0"/>
              <a:r>
                <a:rPr lang="en-US" sz="1800" dirty="0" smtClean="0">
                  <a:solidFill>
                    <a:srgbClr val="000000"/>
                  </a:solidFill>
                  <a:latin typeface="Optima"/>
                  <a:cs typeface="Optima"/>
                </a:rPr>
                <a:t>SKU 2</a:t>
              </a:r>
              <a:endParaRPr lang="en-US" sz="1800" dirty="0">
                <a:solidFill>
                  <a:srgbClr val="000000"/>
                </a:solidFill>
                <a:latin typeface="Optima"/>
                <a:cs typeface="Optima"/>
              </a:endParaRPr>
            </a:p>
          </p:txBody>
        </p:sp>
        <p:sp>
          <p:nvSpPr>
            <p:cNvPr id="996379" name="Rectangle 27"/>
            <p:cNvSpPr>
              <a:spLocks noChangeArrowheads="1"/>
            </p:cNvSpPr>
            <p:nvPr/>
          </p:nvSpPr>
          <p:spPr bwMode="auto">
            <a:xfrm>
              <a:off x="3206" y="1215"/>
              <a:ext cx="117" cy="233"/>
            </a:xfrm>
            <a:prstGeom prst="rect">
              <a:avLst/>
            </a:prstGeom>
            <a:noFill/>
            <a:ln w="9525">
              <a:noFill/>
              <a:miter lim="800000"/>
              <a:headEnd/>
              <a:tailEnd/>
            </a:ln>
            <a:effectLst/>
          </p:spPr>
          <p:txBody>
            <a:bodyPr wrap="none" lIns="92075" tIns="46038" rIns="92075" bIns="46038">
              <a:spAutoFit/>
            </a:bodyPr>
            <a:lstStyle/>
            <a:p>
              <a:pPr eaLnBrk="0" hangingPunct="0"/>
              <a:endParaRPr lang="en-US" sz="1800" dirty="0">
                <a:solidFill>
                  <a:srgbClr val="000000"/>
                </a:solidFill>
                <a:latin typeface="Optima"/>
                <a:cs typeface="Optima"/>
              </a:endParaRPr>
            </a:p>
          </p:txBody>
        </p:sp>
        <p:sp>
          <p:nvSpPr>
            <p:cNvPr id="996380" name="Rectangle 28"/>
            <p:cNvSpPr>
              <a:spLocks noChangeArrowheads="1"/>
            </p:cNvSpPr>
            <p:nvPr/>
          </p:nvSpPr>
          <p:spPr bwMode="auto">
            <a:xfrm>
              <a:off x="132" y="2557"/>
              <a:ext cx="1402" cy="1222"/>
            </a:xfrm>
            <a:prstGeom prst="rect">
              <a:avLst/>
            </a:prstGeom>
            <a:noFill/>
            <a:ln w="9525">
              <a:noFill/>
              <a:miter lim="800000"/>
              <a:headEnd/>
              <a:tailEnd/>
            </a:ln>
            <a:effectLst/>
          </p:spPr>
          <p:txBody>
            <a:bodyPr wrap="none" lIns="92075" tIns="46038" rIns="92075" bIns="46038">
              <a:spAutoFit/>
            </a:bodyPr>
            <a:lstStyle/>
            <a:p>
              <a:pPr eaLnBrk="0" hangingPunct="0"/>
              <a:r>
                <a:rPr lang="en-US" dirty="0">
                  <a:solidFill>
                    <a:srgbClr val="3333CC"/>
                  </a:solidFill>
                  <a:latin typeface="Optima"/>
                  <a:cs typeface="Optima"/>
                </a:rPr>
                <a:t>Process II: </a:t>
              </a:r>
            </a:p>
            <a:p>
              <a:pPr eaLnBrk="0" hangingPunct="0"/>
              <a:r>
                <a:rPr lang="en-US" dirty="0" smtClean="0">
                  <a:solidFill>
                    <a:srgbClr val="3333CC"/>
                  </a:solidFill>
                  <a:latin typeface="Optima"/>
                  <a:cs typeface="Optima"/>
                </a:rPr>
                <a:t>US Assembly </a:t>
              </a:r>
            </a:p>
            <a:p>
              <a:pPr eaLnBrk="0" hangingPunct="0"/>
              <a:r>
                <a:rPr lang="en-US" dirty="0" smtClean="0">
                  <a:solidFill>
                    <a:srgbClr val="FF0000"/>
                  </a:solidFill>
                  <a:latin typeface="Optima"/>
                  <a:cs typeface="Optima"/>
                </a:rPr>
                <a:t>Postponed with</a:t>
              </a:r>
            </a:p>
            <a:p>
              <a:pPr eaLnBrk="0" hangingPunct="0"/>
              <a:r>
                <a:rPr lang="en-US" dirty="0" smtClean="0">
                  <a:solidFill>
                    <a:srgbClr val="FF0000"/>
                  </a:solidFill>
                  <a:latin typeface="Optima"/>
                  <a:cs typeface="Optima"/>
                </a:rPr>
                <a:t>modular </a:t>
              </a:r>
            </a:p>
            <a:p>
              <a:pPr eaLnBrk="0" hangingPunct="0"/>
              <a:r>
                <a:rPr lang="en-US" dirty="0" smtClean="0">
                  <a:solidFill>
                    <a:srgbClr val="FF0000"/>
                  </a:solidFill>
                  <a:latin typeface="Optima"/>
                  <a:cs typeface="Optima"/>
                </a:rPr>
                <a:t>commonality</a:t>
              </a:r>
              <a:endParaRPr lang="en-US" dirty="0" smtClean="0">
                <a:solidFill>
                  <a:srgbClr val="808080"/>
                </a:solidFill>
                <a:latin typeface="Optima"/>
                <a:cs typeface="Optima"/>
              </a:endParaRPr>
            </a:p>
          </p:txBody>
        </p:sp>
        <p:sp>
          <p:nvSpPr>
            <p:cNvPr id="996381" name="Rectangle 29"/>
            <p:cNvSpPr>
              <a:spLocks noChangeArrowheads="1"/>
            </p:cNvSpPr>
            <p:nvPr/>
          </p:nvSpPr>
          <p:spPr bwMode="auto">
            <a:xfrm>
              <a:off x="454" y="3844"/>
              <a:ext cx="4696" cy="214"/>
            </a:xfrm>
            <a:prstGeom prst="rect">
              <a:avLst/>
            </a:prstGeom>
            <a:noFill/>
            <a:ln w="12700">
              <a:solidFill>
                <a:schemeClr val="tx1"/>
              </a:solidFill>
              <a:prstDash val="sysDot"/>
              <a:miter lim="800000"/>
              <a:headEnd/>
              <a:tailEnd/>
            </a:ln>
            <a:effectLst/>
          </p:spPr>
          <p:txBody>
            <a:bodyPr lIns="92075" tIns="46038" rIns="92075" bIns="46038">
              <a:spAutoFit/>
            </a:bodyPr>
            <a:lstStyle/>
            <a:p>
              <a:pPr eaLnBrk="0" hangingPunct="0">
                <a:spcBef>
                  <a:spcPct val="50000"/>
                </a:spcBef>
              </a:pPr>
              <a:r>
                <a:rPr lang="en-US" sz="1600" dirty="0">
                  <a:solidFill>
                    <a:srgbClr val="000000"/>
                  </a:solidFill>
                  <a:latin typeface="Optima"/>
                  <a:cs typeface="Optima"/>
                </a:rPr>
                <a:t>Make-to-Stock		Push-Pull </a:t>
              </a:r>
              <a:r>
                <a:rPr lang="en-US" sz="1600" dirty="0" smtClean="0">
                  <a:solidFill>
                    <a:srgbClr val="000000"/>
                  </a:solidFill>
                  <a:latin typeface="Optima"/>
                  <a:cs typeface="Optima"/>
                </a:rPr>
                <a:t>Boundary</a:t>
              </a:r>
              <a:r>
                <a:rPr lang="en-US" sz="1600" dirty="0">
                  <a:solidFill>
                    <a:srgbClr val="000000"/>
                  </a:solidFill>
                  <a:latin typeface="Optima"/>
                  <a:cs typeface="Optima"/>
                </a:rPr>
                <a:t>	 </a:t>
              </a:r>
              <a:r>
                <a:rPr lang="en-US" sz="1600" dirty="0" smtClean="0">
                  <a:solidFill>
                    <a:srgbClr val="000000"/>
                  </a:solidFill>
                  <a:latin typeface="Optima"/>
                  <a:cs typeface="Optima"/>
                </a:rPr>
                <a:t>     Assemble-to-Order</a:t>
              </a:r>
              <a:endParaRPr lang="en-US" sz="1600" dirty="0">
                <a:solidFill>
                  <a:srgbClr val="000000"/>
                </a:solidFill>
                <a:latin typeface="Optima"/>
                <a:cs typeface="Optima"/>
              </a:endParaRPr>
            </a:p>
          </p:txBody>
        </p:sp>
      </p:grpSp>
      <p:sp>
        <p:nvSpPr>
          <p:cNvPr id="996382" name="Rectangle 30"/>
          <p:cNvSpPr>
            <a:spLocks noGrp="1" noChangeArrowheads="1"/>
          </p:cNvSpPr>
          <p:nvPr>
            <p:ph type="title"/>
          </p:nvPr>
        </p:nvSpPr>
        <p:spPr/>
        <p:txBody>
          <a:bodyPr/>
          <a:lstStyle/>
          <a:p>
            <a:r>
              <a:rPr lang="en-US" dirty="0"/>
              <a:t>Actions to improve supply chain </a:t>
            </a:r>
            <a:r>
              <a:rPr lang="en-US" dirty="0" smtClean="0"/>
              <a:t>profitability and scalability:</a:t>
            </a:r>
            <a:r>
              <a:rPr lang="en-US" dirty="0"/>
              <a:t> </a:t>
            </a:r>
            <a:r>
              <a:rPr lang="en-US" dirty="0" smtClean="0"/>
              <a:t>Modular Architecture + Postponement </a:t>
            </a:r>
            <a:r>
              <a:rPr lang="en-US" dirty="0"/>
              <a:t>&amp; Commonality</a:t>
            </a:r>
          </a:p>
        </p:txBody>
      </p:sp>
    </p:spTree>
    <p:extLst>
      <p:ext uri="{BB962C8B-B14F-4D97-AF65-F5344CB8AC3E}">
        <p14:creationId xmlns:p14="http://schemas.microsoft.com/office/powerpoint/2010/main" val="2078718783"/>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Solarbacks</a:t>
            </a:r>
            <a:r>
              <a:rPr lang="en-US" dirty="0"/>
              <a:t>:</a:t>
            </a:r>
            <a:br>
              <a:rPr lang="en-US" dirty="0"/>
            </a:br>
            <a:r>
              <a:rPr lang="en-US" dirty="0"/>
              <a:t>	US Assembly: </a:t>
            </a:r>
            <a:r>
              <a:rPr lang="en-US" dirty="0" smtClean="0"/>
              <a:t>2) TLC</a:t>
            </a:r>
            <a:endParaRPr lang="en-US" dirty="0"/>
          </a:p>
        </p:txBody>
      </p:sp>
      <p:pic>
        <p:nvPicPr>
          <p:cNvPr id="9" name="Picture 8"/>
          <p:cNvPicPr>
            <a:picLocks noChangeAspect="1"/>
          </p:cNvPicPr>
          <p:nvPr/>
        </p:nvPicPr>
        <p:blipFill>
          <a:blip r:embed="rId2"/>
          <a:stretch>
            <a:fillRect/>
          </a:stretch>
        </p:blipFill>
        <p:spPr>
          <a:xfrm>
            <a:off x="283210" y="1123950"/>
            <a:ext cx="6794500" cy="5295900"/>
          </a:xfrm>
          <a:prstGeom prst="rect">
            <a:avLst/>
          </a:prstGeom>
        </p:spPr>
      </p:pic>
    </p:spTree>
    <p:extLst>
      <p:ext uri="{BB962C8B-B14F-4D97-AF65-F5344CB8AC3E}">
        <p14:creationId xmlns:p14="http://schemas.microsoft.com/office/powerpoint/2010/main" val="19058366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r>
              <a:rPr lang="en-US" sz="1100" dirty="0" smtClean="0">
                <a:solidFill>
                  <a:srgbClr val="000000"/>
                </a:solidFill>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lang="en-US" sz="1100" dirty="0" err="1" smtClean="0">
                <a:solidFill>
                  <a:srgbClr val="000000"/>
                </a:solidFill>
                <a:latin typeface="Arial" pitchFamily="34" charset="0"/>
                <a:ea typeface="Calibri" pitchFamily="34" charset="0"/>
                <a:cs typeface="Arial" pitchFamily="34" charset="0"/>
              </a:rPr>
              <a:t>insource</a:t>
            </a:r>
            <a:r>
              <a:rPr lang="en-US" sz="1100" dirty="0" smtClean="0">
                <a:solidFill>
                  <a:srgbClr val="000000"/>
                </a:solidFill>
                <a:latin typeface="Arial" pitchFamily="34" charset="0"/>
                <a:ea typeface="Calibri" pitchFamily="34" charset="0"/>
                <a:cs typeface="Arial" pitchFamily="34" charset="0"/>
              </a:rPr>
              <a:t> on their blog: </a:t>
            </a:r>
            <a:r>
              <a:rPr lang="en-US" sz="1100" dirty="0" smtClean="0">
                <a:solidFill>
                  <a:srgbClr val="000000"/>
                </a:solidFill>
                <a:latin typeface="Arial" pitchFamily="34" charset="0"/>
                <a:ea typeface="Calibri" pitchFamily="34" charset="0"/>
                <a:cs typeface="Arial" pitchFamily="34" charset="0"/>
                <a:hlinkClick r:id="rId4"/>
              </a:rPr>
              <a:t>http://voltaicsystems.com/blog/what-and-why-voltaic-insources/</a:t>
            </a:r>
            <a:endParaRPr lang="en-US" sz="400" dirty="0" smtClean="0">
              <a:solidFill>
                <a:srgbClr val="000000"/>
              </a:solidFill>
              <a:latin typeface="Arial" pitchFamily="34" charset="0"/>
              <a:cs typeface="Arial" pitchFamily="34" charset="0"/>
            </a:endParaRPr>
          </a:p>
          <a:p>
            <a:pPr eaLnBrk="0" hangingPunct="0"/>
            <a:r>
              <a:rPr lang="en-US" sz="1100" dirty="0" smtClean="0">
                <a:solidFill>
                  <a:srgbClr val="000000"/>
                </a:solidFill>
                <a:latin typeface="Arial" pitchFamily="34" charset="0"/>
                <a:ea typeface="Calibri" pitchFamily="34" charset="0"/>
                <a:cs typeface="Arial" pitchFamily="34" charset="0"/>
              </a:rPr>
              <a:t> </a:t>
            </a:r>
            <a:endParaRPr lang="en-US" sz="400" dirty="0" smtClean="0">
              <a:solidFill>
                <a:srgbClr val="000000"/>
              </a:solidFill>
              <a:latin typeface="Arial" pitchFamily="34" charset="0"/>
              <a:cs typeface="Arial" pitchFamily="34" charset="0"/>
            </a:endParaRPr>
          </a:p>
          <a:p>
            <a:pPr eaLnBrk="0" hangingPunct="0"/>
            <a:r>
              <a:rPr lang="en-US" sz="1100" dirty="0" smtClean="0">
                <a:solidFill>
                  <a:srgbClr val="000000"/>
                </a:solidFill>
                <a:latin typeface="Arial" pitchFamily="34" charset="0"/>
                <a:ea typeface="Calibri" pitchFamily="34" charset="0"/>
                <a:cs typeface="Arial" pitchFamily="34" charset="0"/>
              </a:rPr>
              <a:t>I thought you might find it interesting as he lays out the argument in classic ops management terms.</a:t>
            </a:r>
            <a:endParaRPr lang="en-US" sz="1800" dirty="0" smtClean="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6784353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r>
              <a:rPr lang="en-US" sz="1800" b="1" dirty="0" smtClean="0">
                <a:solidFill>
                  <a:srgbClr val="000000"/>
                </a:solidFill>
                <a:latin typeface="Optima"/>
                <a:cs typeface="Optima"/>
              </a:rPr>
              <a:t>What</a:t>
            </a:r>
            <a:br>
              <a:rPr lang="en-US" sz="1800" b="1" dirty="0" smtClean="0">
                <a:solidFill>
                  <a:srgbClr val="000000"/>
                </a:solidFill>
                <a:latin typeface="Optima"/>
                <a:cs typeface="Optima"/>
              </a:rPr>
            </a:br>
            <a:r>
              <a:rPr lang="en-US" sz="1800" dirty="0" smtClean="0">
                <a:solidFill>
                  <a:srgbClr val="000000"/>
                </a:solidFill>
                <a:latin typeface="Optima"/>
                <a:cs typeface="Optima"/>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eaLnBrk="0" hangingPunct="0"/>
            <a:r>
              <a:rPr lang="en-US" sz="1800" b="1" dirty="0" smtClean="0">
                <a:solidFill>
                  <a:srgbClr val="000000"/>
                </a:solidFill>
                <a:latin typeface="Optima"/>
                <a:cs typeface="Optima"/>
              </a:rPr>
              <a:t>Why – Initial Rationale</a:t>
            </a:r>
            <a:r>
              <a:rPr lang="en-US" sz="1800" dirty="0" smtClean="0">
                <a:solidFill>
                  <a:srgbClr val="000000"/>
                </a:solidFill>
                <a:latin typeface="Optima"/>
                <a:cs typeface="Optima"/>
              </a:rPr>
              <a:t/>
            </a:r>
            <a:br>
              <a:rPr lang="en-US" sz="1800" dirty="0" smtClean="0">
                <a:solidFill>
                  <a:srgbClr val="000000"/>
                </a:solidFill>
                <a:latin typeface="Optima"/>
                <a:cs typeface="Optima"/>
              </a:rPr>
            </a:br>
            <a:r>
              <a:rPr lang="en-US" sz="1800" dirty="0" smtClean="0">
                <a:solidFill>
                  <a:srgbClr val="000000"/>
                </a:solidFill>
                <a:latin typeface="Optima"/>
                <a:cs typeface="Optima"/>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eaLnBrk="0" hangingPunct="0"/>
            <a:r>
              <a:rPr lang="en-US" sz="1800" b="1" dirty="0" smtClean="0">
                <a:solidFill>
                  <a:srgbClr val="000000"/>
                </a:solidFill>
                <a:latin typeface="Optima"/>
                <a:cs typeface="Optima"/>
              </a:rPr>
              <a:t>Secondary Benefit 1 – Better Inventory Management</a:t>
            </a:r>
            <a:r>
              <a:rPr lang="en-US" sz="1800" dirty="0" smtClean="0">
                <a:solidFill>
                  <a:srgbClr val="000000"/>
                </a:solidFill>
                <a:latin typeface="Optima"/>
                <a:cs typeface="Optima"/>
              </a:rPr>
              <a:t/>
            </a:r>
            <a:br>
              <a:rPr lang="en-US" sz="1800" dirty="0" smtClean="0">
                <a:solidFill>
                  <a:srgbClr val="000000"/>
                </a:solidFill>
                <a:latin typeface="Optima"/>
                <a:cs typeface="Optima"/>
              </a:rPr>
            </a:br>
            <a:r>
              <a:rPr lang="en-US" sz="1800" dirty="0" smtClean="0">
                <a:solidFill>
                  <a:srgbClr val="000000"/>
                </a:solidFill>
                <a:latin typeface="Optima"/>
                <a:cs typeface="Optima"/>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lang="en-US" sz="1800" dirty="0" smtClean="0">
              <a:solidFill>
                <a:srgbClr val="000000"/>
              </a:solidFill>
              <a:latin typeface="Optima"/>
              <a:cs typeface="Optima"/>
              <a:hlinkClick r:id="rId2"/>
            </a:endParaRPr>
          </a:p>
        </p:txBody>
      </p:sp>
    </p:spTree>
    <p:extLst>
      <p:ext uri="{BB962C8B-B14F-4D97-AF65-F5344CB8AC3E}">
        <p14:creationId xmlns:p14="http://schemas.microsoft.com/office/powerpoint/2010/main" val="8068020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34137"/>
            <a:ext cx="9144000" cy="5632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r>
              <a:rPr lang="en-US" sz="1800" b="1" dirty="0" smtClean="0">
                <a:solidFill>
                  <a:srgbClr val="000000"/>
                </a:solidFill>
                <a:latin typeface="Optima"/>
                <a:cs typeface="Optima"/>
              </a:rPr>
              <a:t>Secondary Benefit 2 – More Quality Control</a:t>
            </a:r>
            <a:r>
              <a:rPr lang="en-US" sz="1800" dirty="0" smtClean="0">
                <a:solidFill>
                  <a:srgbClr val="000000"/>
                </a:solidFill>
                <a:latin typeface="Optima"/>
                <a:cs typeface="Optima"/>
              </a:rPr>
              <a:t/>
            </a:r>
            <a:br>
              <a:rPr lang="en-US" sz="1800" dirty="0" smtClean="0">
                <a:solidFill>
                  <a:srgbClr val="000000"/>
                </a:solidFill>
                <a:latin typeface="Optima"/>
                <a:cs typeface="Optima"/>
              </a:rPr>
            </a:br>
            <a:r>
              <a:rPr lang="en-US" sz="1800" dirty="0" smtClean="0">
                <a:solidFill>
                  <a:srgbClr val="000000"/>
                </a:solidFill>
                <a:latin typeface="Optima"/>
                <a:cs typeface="Optima"/>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eaLnBrk="0" hangingPunct="0"/>
            <a:r>
              <a:rPr lang="en-US" sz="1800" b="1" dirty="0" smtClean="0">
                <a:solidFill>
                  <a:srgbClr val="000000"/>
                </a:solidFill>
                <a:latin typeface="Optima"/>
                <a:cs typeface="Optima"/>
              </a:rPr>
              <a:t>Unexpected Benefit 1 – New Lines of Business in Components</a:t>
            </a:r>
            <a:r>
              <a:rPr lang="en-US" sz="1800" dirty="0" smtClean="0">
                <a:solidFill>
                  <a:srgbClr val="000000"/>
                </a:solidFill>
                <a:latin typeface="Optima"/>
                <a:cs typeface="Optima"/>
              </a:rPr>
              <a:t/>
            </a:r>
            <a:br>
              <a:rPr lang="en-US" sz="1800" dirty="0" smtClean="0">
                <a:solidFill>
                  <a:srgbClr val="000000"/>
                </a:solidFill>
                <a:latin typeface="Optima"/>
                <a:cs typeface="Optima"/>
              </a:rPr>
            </a:br>
            <a:r>
              <a:rPr lang="en-US" sz="1800" dirty="0" smtClean="0">
                <a:solidFill>
                  <a:srgbClr val="000000"/>
                </a:solidFill>
                <a:latin typeface="Optima"/>
                <a:cs typeface="Optima"/>
              </a:rPr>
              <a:t>When we started our business, we had one product, a solar backpack. At some point, when there was a gap in new product introductions, we decided to start marketing our panels as a product for DIY-</a:t>
            </a:r>
            <a:r>
              <a:rPr lang="en-US" sz="1800" dirty="0" err="1" smtClean="0">
                <a:solidFill>
                  <a:srgbClr val="000000"/>
                </a:solidFill>
                <a:latin typeface="Optima"/>
                <a:cs typeface="Optima"/>
              </a:rPr>
              <a:t>ers</a:t>
            </a:r>
            <a:r>
              <a:rPr lang="en-US" sz="1800" dirty="0" smtClean="0">
                <a:solidFill>
                  <a:srgbClr val="000000"/>
                </a:solidFill>
                <a:latin typeface="Optima"/>
                <a:cs typeface="Optima"/>
              </a:rPr>
              <a:t> (thanks Phillip </a:t>
            </a:r>
            <a:r>
              <a:rPr lang="en-US" sz="1800" dirty="0" err="1" smtClean="0">
                <a:solidFill>
                  <a:srgbClr val="000000"/>
                </a:solidFill>
                <a:latin typeface="Optima"/>
                <a:cs typeface="Optima"/>
              </a:rPr>
              <a:t>Torrone</a:t>
            </a:r>
            <a:r>
              <a:rPr lang="en-US" sz="1800" dirty="0" smtClean="0">
                <a:solidFill>
                  <a:srgbClr val="000000"/>
                </a:solidFill>
                <a:latin typeface="Optima"/>
                <a:cs typeface="Optima"/>
              </a:rPr>
              <a:t> @ </a:t>
            </a:r>
            <a:r>
              <a:rPr lang="en-US" sz="1800" dirty="0" err="1" smtClean="0">
                <a:solidFill>
                  <a:srgbClr val="000000"/>
                </a:solidFill>
                <a:latin typeface="Optima"/>
                <a:cs typeface="Optima"/>
                <a:hlinkClick r:id="rId2"/>
              </a:rPr>
              <a:t>adafruit</a:t>
            </a:r>
            <a:r>
              <a:rPr lang="en-US" sz="1800" dirty="0" smtClean="0">
                <a:solidFill>
                  <a:srgbClr val="000000"/>
                </a:solidFill>
                <a:latin typeface="Optima"/>
                <a:cs typeface="Optima"/>
              </a:rPr>
              <a:t> for his encouragement here) and this has become a great and fun business for us. If we didn’t have the inventory of components here, we wouldn’t have started on that business.</a:t>
            </a:r>
          </a:p>
          <a:p>
            <a:pPr eaLnBrk="0" hangingPunct="0"/>
            <a:r>
              <a:rPr lang="en-US" sz="1800" b="1" dirty="0" smtClean="0">
                <a:solidFill>
                  <a:srgbClr val="000000"/>
                </a:solidFill>
                <a:latin typeface="Optima"/>
                <a:cs typeface="Optima"/>
              </a:rPr>
              <a:t>Unexpected Benefit 2 – A physical connection to our product</a:t>
            </a:r>
            <a:r>
              <a:rPr lang="en-US" sz="1800" dirty="0" smtClean="0">
                <a:solidFill>
                  <a:srgbClr val="000000"/>
                </a:solidFill>
                <a:latin typeface="Optima"/>
                <a:cs typeface="Optima"/>
              </a:rPr>
              <a:t/>
            </a:r>
            <a:br>
              <a:rPr lang="en-US" sz="1800" dirty="0" smtClean="0">
                <a:solidFill>
                  <a:srgbClr val="000000"/>
                </a:solidFill>
                <a:latin typeface="Optima"/>
                <a:cs typeface="Optima"/>
              </a:rPr>
            </a:br>
            <a:r>
              <a:rPr lang="en-US" sz="1800" dirty="0" smtClean="0">
                <a:solidFill>
                  <a:srgbClr val="000000"/>
                </a:solidFill>
                <a:latin typeface="Optima"/>
                <a:cs typeface="Optima"/>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eaLnBrk="0" hangingPunct="0"/>
            <a:r>
              <a:rPr lang="en-US" sz="1800" dirty="0" smtClean="0">
                <a:solidFill>
                  <a:srgbClr val="000000"/>
                </a:solidFill>
                <a:latin typeface="Optima"/>
                <a:cs typeface="Optima"/>
              </a:rPr>
              <a:t>I think the bottom line is that we didn’t intend to “</a:t>
            </a:r>
            <a:r>
              <a:rPr lang="en-US" sz="1800" dirty="0" err="1" smtClean="0">
                <a:solidFill>
                  <a:srgbClr val="000000"/>
                </a:solidFill>
                <a:latin typeface="Optima"/>
                <a:cs typeface="Optima"/>
              </a:rPr>
              <a:t>insource</a:t>
            </a:r>
            <a:r>
              <a:rPr lang="en-US" sz="1800" dirty="0" smtClean="0">
                <a:solidFill>
                  <a:srgbClr val="000000"/>
                </a:solidFill>
                <a:latin typeface="Optima"/>
                <a:cs typeface="Optima"/>
              </a:rPr>
              <a:t>” for noble reasons, but it makes a lot of economic and emotional sense for us to continue doing it.</a:t>
            </a:r>
          </a:p>
        </p:txBody>
      </p:sp>
    </p:spTree>
    <p:extLst>
      <p:ext uri="{BB962C8B-B14F-4D97-AF65-F5344CB8AC3E}">
        <p14:creationId xmlns:p14="http://schemas.microsoft.com/office/powerpoint/2010/main" val="7099542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rgbClr val="FFFFFF"/>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rgbClr val="FFFFFF"/>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dirty="0" smtClean="0">
                <a:solidFill>
                  <a:srgbClr val="FF0000"/>
                </a:solidFill>
                <a:latin typeface="Arial" pitchFamily="34" charset="0"/>
              </a:rPr>
              <a:t>Strategic</a:t>
            </a:r>
            <a:r>
              <a:rPr lang="en-US" sz="1600" dirty="0" smtClean="0">
                <a:solidFill>
                  <a:srgbClr val="000000"/>
                </a:solidFill>
                <a:latin typeface="Arial" pitchFamily="34" charset="0"/>
              </a:rPr>
              <a:t> and operational </a:t>
            </a:r>
            <a:r>
              <a:rPr lang="en-US" sz="1600" dirty="0">
                <a:solidFill>
                  <a:srgbClr val="000000"/>
                </a:solidFill>
                <a:latin typeface="Arial" pitchFamily="34" charset="0"/>
              </a:rPr>
              <a:t>focus (core)</a:t>
            </a:r>
          </a:p>
          <a:p>
            <a:pPr marL="174625" indent="-174625">
              <a:spcBef>
                <a:spcPct val="20000"/>
              </a:spcBef>
              <a:buFontTx/>
              <a:buChar char="•"/>
            </a:pPr>
            <a:r>
              <a:rPr lang="en-US" sz="1600" dirty="0" smtClean="0">
                <a:solidFill>
                  <a:srgbClr val="000000"/>
                </a:solidFill>
                <a:latin typeface="Arial" pitchFamily="34" charset="0"/>
              </a:rPr>
              <a:t>Access to technology/innovation</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FF0000"/>
                </a:solidFill>
                <a:latin typeface="Arial" pitchFamily="34" charset="0"/>
              </a:rPr>
              <a:t>Market</a:t>
            </a:r>
            <a:r>
              <a:rPr lang="en-US" sz="1600" dirty="0" smtClean="0">
                <a:solidFill>
                  <a:srgbClr val="000000"/>
                </a:solidFill>
                <a:latin typeface="Arial" pitchFamily="34" charset="0"/>
              </a:rPr>
              <a:t> access/competition/discipline (others do it better)</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Cost and risk pooling </a:t>
            </a:r>
            <a:r>
              <a:rPr lang="en-US" sz="1600" dirty="0" smtClean="0">
                <a:solidFill>
                  <a:srgbClr val="FF0000"/>
                </a:solidFill>
                <a:latin typeface="Arial" pitchFamily="34" charset="0"/>
              </a:rPr>
              <a:t>efficiencies</a:t>
            </a:r>
            <a:r>
              <a:rPr lang="en-US" sz="1600" dirty="0" smtClean="0">
                <a:solidFill>
                  <a:srgbClr val="000000"/>
                </a:solidFill>
                <a:latin typeface="Arial" pitchFamily="34" charset="0"/>
              </a:rPr>
              <a:t>:</a:t>
            </a:r>
          </a:p>
          <a:p>
            <a:pPr marL="463550" lvl="1">
              <a:spcBef>
                <a:spcPct val="20000"/>
              </a:spcBef>
              <a:buFont typeface="Courier New" pitchFamily="49" charset="0"/>
              <a:buChar char="o"/>
            </a:pPr>
            <a:r>
              <a:rPr lang="en-US" sz="1600" dirty="0" smtClean="0">
                <a:solidFill>
                  <a:srgbClr val="000000"/>
                </a:solidFill>
                <a:latin typeface="Arial" pitchFamily="34" charset="0"/>
              </a:rPr>
              <a:t>Scale economies</a:t>
            </a:r>
          </a:p>
          <a:p>
            <a:pPr marL="463550" lvl="1">
              <a:spcBef>
                <a:spcPct val="20000"/>
              </a:spcBef>
              <a:buFont typeface="Courier New" pitchFamily="49" charset="0"/>
              <a:buChar char="o"/>
            </a:pPr>
            <a:r>
              <a:rPr lang="en-US" sz="1600" dirty="0" smtClean="0">
                <a:solidFill>
                  <a:srgbClr val="000000"/>
                </a:solidFill>
                <a:latin typeface="Arial" pitchFamily="34" charset="0"/>
              </a:rPr>
              <a:t>Risk pooling</a:t>
            </a:r>
          </a:p>
          <a:p>
            <a:pPr marL="174625" indent="-174625">
              <a:spcBef>
                <a:spcPct val="20000"/>
              </a:spcBef>
              <a:buFontTx/>
              <a:buChar char="•"/>
            </a:pPr>
            <a:r>
              <a:rPr lang="en-US" sz="1600" dirty="0" smtClean="0">
                <a:solidFill>
                  <a:srgbClr val="FF0000"/>
                </a:solidFill>
                <a:latin typeface="Arial" pitchFamily="34" charset="0"/>
              </a:rPr>
              <a:t>Operational</a:t>
            </a:r>
            <a:r>
              <a:rPr lang="en-US" sz="1600" dirty="0" smtClean="0">
                <a:solidFill>
                  <a:srgbClr val="000000"/>
                </a:solidFill>
                <a:latin typeface="Arial" pitchFamily="34" charset="0"/>
              </a:rPr>
              <a:t> </a:t>
            </a:r>
            <a:r>
              <a:rPr lang="en-US" sz="1600" dirty="0">
                <a:solidFill>
                  <a:srgbClr val="000000"/>
                </a:solidFill>
                <a:latin typeface="Arial" pitchFamily="34" charset="0"/>
              </a:rPr>
              <a:t>and financial flexibility (</a:t>
            </a:r>
            <a:r>
              <a:rPr lang="en-US" sz="1600" dirty="0" smtClean="0">
                <a:solidFill>
                  <a:srgbClr val="000000"/>
                </a:solidFill>
                <a:latin typeface="Arial" pitchFamily="34" charset="0"/>
              </a:rPr>
              <a:t>scaling, speed)</a:t>
            </a:r>
            <a:endParaRPr lang="en-US" sz="1600" dirty="0">
              <a:solidFill>
                <a:srgbClr val="000000"/>
              </a:solidFill>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dirty="0">
                <a:solidFill>
                  <a:srgbClr val="000000"/>
                </a:solidFill>
                <a:latin typeface="Arial" pitchFamily="34" charset="0"/>
              </a:rPr>
              <a:t>Strategic risks: </a:t>
            </a:r>
          </a:p>
          <a:p>
            <a:pPr marL="463550" lvl="1">
              <a:spcBef>
                <a:spcPct val="20000"/>
              </a:spcBef>
              <a:buFont typeface="Courier New" pitchFamily="49" charset="0"/>
              <a:buChar char="o"/>
            </a:pPr>
            <a:r>
              <a:rPr lang="en-US" sz="1600" dirty="0">
                <a:solidFill>
                  <a:srgbClr val="000000"/>
                </a:solidFill>
                <a:latin typeface="Arial" pitchFamily="34" charset="0"/>
              </a:rPr>
              <a:t> Dependence/Loss of control </a:t>
            </a:r>
          </a:p>
          <a:p>
            <a:pPr marL="463550" lvl="1">
              <a:spcBef>
                <a:spcPct val="20000"/>
              </a:spcBef>
              <a:buFont typeface="Courier New" pitchFamily="49" charset="0"/>
              <a:buChar char="o"/>
            </a:pPr>
            <a:r>
              <a:rPr lang="en-US" sz="1600" dirty="0">
                <a:solidFill>
                  <a:srgbClr val="000000"/>
                </a:solidFill>
                <a:latin typeface="Arial" pitchFamily="34" charset="0"/>
              </a:rPr>
              <a:t> Leakage of </a:t>
            </a:r>
            <a:r>
              <a:rPr lang="en-US" sz="1600" dirty="0" smtClean="0">
                <a:solidFill>
                  <a:srgbClr val="000000"/>
                </a:solidFill>
                <a:latin typeface="Arial" pitchFamily="34" charset="0"/>
              </a:rPr>
              <a:t>IP/skills</a:t>
            </a:r>
            <a:r>
              <a:rPr lang="en-US" sz="1600" dirty="0">
                <a:solidFill>
                  <a:srgbClr val="000000"/>
                </a:solidFill>
                <a:latin typeface="Arial" pitchFamily="34" charset="0"/>
              </a:rPr>
              <a:t>/ information; </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Incentive </a:t>
            </a:r>
            <a:r>
              <a:rPr lang="en-US" sz="1600" dirty="0">
                <a:solidFill>
                  <a:srgbClr val="000000"/>
                </a:solidFill>
                <a:latin typeface="Arial" pitchFamily="34" charset="0"/>
              </a:rPr>
              <a:t>problems (hold up, dual marginalization)</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Transaction </a:t>
            </a:r>
            <a:r>
              <a:rPr lang="en-US" sz="1600" dirty="0">
                <a:solidFill>
                  <a:srgbClr val="000000"/>
                </a:solidFill>
                <a:latin typeface="Arial" pitchFamily="34" charset="0"/>
              </a:rPr>
              <a:t>costs</a:t>
            </a: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endParaRPr lang="en-US" sz="1600" dirty="0" smtClean="0">
              <a:solidFill>
                <a:srgbClr val="000000"/>
              </a:solidFill>
              <a:latin typeface="Arial" pitchFamily="34" charset="0"/>
            </a:endParaRPr>
          </a:p>
          <a:p>
            <a:pPr marL="174625" indent="-174625">
              <a:spcBef>
                <a:spcPct val="20000"/>
              </a:spcBef>
              <a:buFontTx/>
              <a:buChar char="•"/>
            </a:pPr>
            <a:r>
              <a:rPr lang="en-US" sz="1600" dirty="0" smtClean="0">
                <a:solidFill>
                  <a:srgbClr val="000000"/>
                </a:solidFill>
                <a:latin typeface="Arial" pitchFamily="34" charset="0"/>
              </a:rPr>
              <a:t>No </a:t>
            </a:r>
            <a:r>
              <a:rPr lang="en-US" sz="1600" dirty="0">
                <a:solidFill>
                  <a:srgbClr val="000000"/>
                </a:solidFill>
                <a:latin typeface="Arial" pitchFamily="34" charset="0"/>
              </a:rPr>
              <a:t>“learning by doing/owning”</a:t>
            </a:r>
          </a:p>
        </p:txBody>
      </p:sp>
    </p:spTree>
    <p:extLst>
      <p:ext uri="{BB962C8B-B14F-4D97-AF65-F5344CB8AC3E}">
        <p14:creationId xmlns:p14="http://schemas.microsoft.com/office/powerpoint/2010/main" val="781852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285750" lvl="0" indent="-285750">
              <a:spcBef>
                <a:spcPct val="0"/>
              </a:spcBef>
              <a:buSzTx/>
              <a:buFont typeface="Arial"/>
              <a:buChar char="•"/>
            </a:pPr>
            <a:r>
              <a:rPr lang="en-US" dirty="0" smtClean="0">
                <a:latin typeface="Optima"/>
                <a:cs typeface="Optima"/>
              </a:rPr>
              <a:t>Make or Buy Decision: Linking strategic, financial and operational factors</a:t>
            </a:r>
          </a:p>
          <a:p>
            <a:pPr marL="285750" lvl="0" indent="-285750">
              <a:spcBef>
                <a:spcPct val="0"/>
              </a:spcBef>
              <a:buSzTx/>
              <a:buFont typeface="Arial"/>
              <a:buChar char="•"/>
            </a:pPr>
            <a:endParaRPr lang="en-US" dirty="0" smtClean="0">
              <a:latin typeface="Optima"/>
              <a:cs typeface="Optima"/>
            </a:endParaRPr>
          </a:p>
          <a:p>
            <a:pPr marL="285750" lvl="0" indent="-285750">
              <a:spcBef>
                <a:spcPct val="0"/>
              </a:spcBef>
              <a:buSzTx/>
              <a:buFont typeface="Arial"/>
              <a:buChar char="•"/>
            </a:pPr>
            <a:r>
              <a:rPr lang="en-US" dirty="0" smtClean="0">
                <a:latin typeface="Optima"/>
                <a:cs typeface="Optima"/>
              </a:rPr>
              <a:t>Modular vs. Integral design: The impact of design on sourcing </a:t>
            </a:r>
          </a:p>
          <a:p>
            <a:pPr marL="285750" lvl="0" indent="-285750">
              <a:spcBef>
                <a:spcPct val="0"/>
              </a:spcBef>
              <a:buSzTx/>
              <a:buFont typeface="Arial"/>
              <a:buChar char="•"/>
            </a:pPr>
            <a:endParaRPr lang="en-US" dirty="0" smtClean="0">
              <a:latin typeface="Optima"/>
              <a:cs typeface="Optima"/>
            </a:endParaRPr>
          </a:p>
          <a:p>
            <a:endParaRPr lang="en-US" dirty="0"/>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793636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2016: </a:t>
            </a:r>
            <a:r>
              <a:rPr lang="en-US" sz="2000" dirty="0" err="1" smtClean="0"/>
              <a:t>Hisense</a:t>
            </a:r>
            <a:r>
              <a:rPr lang="en-US" sz="2000" dirty="0" smtClean="0"/>
              <a:t> </a:t>
            </a:r>
            <a:r>
              <a:rPr lang="en-US" sz="2000" dirty="0"/>
              <a:t>Targets American TV Market With Mexican Factory</a:t>
            </a:r>
            <a:br>
              <a:rPr lang="en-US" sz="2000" dirty="0"/>
            </a:br>
            <a:r>
              <a:rPr lang="en-US" sz="2000" dirty="0" err="1"/>
              <a:t>Hisense</a:t>
            </a:r>
            <a:r>
              <a:rPr lang="en-US" sz="2000" dirty="0"/>
              <a:t> is the latest Chinese manufacturer to invest in overseas production to fuel global expansion</a:t>
            </a:r>
          </a:p>
        </p:txBody>
      </p:sp>
      <p:pic>
        <p:nvPicPr>
          <p:cNvPr id="3" name="Picture 2"/>
          <p:cNvPicPr>
            <a:picLocks noChangeAspect="1"/>
          </p:cNvPicPr>
          <p:nvPr/>
        </p:nvPicPr>
        <p:blipFill>
          <a:blip r:embed="rId2"/>
          <a:stretch>
            <a:fillRect/>
          </a:stretch>
        </p:blipFill>
        <p:spPr>
          <a:xfrm>
            <a:off x="4987282" y="1106080"/>
            <a:ext cx="4156718" cy="3247436"/>
          </a:xfrm>
          <a:prstGeom prst="rect">
            <a:avLst/>
          </a:prstGeom>
        </p:spPr>
      </p:pic>
      <p:sp>
        <p:nvSpPr>
          <p:cNvPr id="4" name="Rectangle 3"/>
          <p:cNvSpPr/>
          <p:nvPr/>
        </p:nvSpPr>
        <p:spPr>
          <a:xfrm>
            <a:off x="37223" y="963613"/>
            <a:ext cx="4572000" cy="5078313"/>
          </a:xfrm>
          <a:prstGeom prst="rect">
            <a:avLst/>
          </a:prstGeom>
        </p:spPr>
        <p:txBody>
          <a:bodyPr>
            <a:spAutoFit/>
          </a:bodyPr>
          <a:lstStyle/>
          <a:p>
            <a:pPr marL="342900" indent="-342900">
              <a:buFont typeface="Arial" charset="0"/>
              <a:buChar char="•"/>
            </a:pPr>
            <a:r>
              <a:rPr lang="en-US" sz="1800" dirty="0">
                <a:solidFill>
                  <a:srgbClr val="262626"/>
                </a:solidFill>
                <a:latin typeface="Font" charset="0"/>
              </a:rPr>
              <a:t>The Qingdao-based company, which </a:t>
            </a:r>
            <a:r>
              <a:rPr lang="en-US" sz="1800" dirty="0" smtClean="0">
                <a:solidFill>
                  <a:srgbClr val="262626"/>
                </a:solidFill>
                <a:latin typeface="Font" charset="0"/>
              </a:rPr>
              <a:t>has </a:t>
            </a:r>
            <a:r>
              <a:rPr lang="en-US" sz="1800" b="1" dirty="0" smtClean="0">
                <a:solidFill>
                  <a:srgbClr val="0070C0"/>
                </a:solidFill>
                <a:latin typeface="Font" charset="0"/>
              </a:rPr>
              <a:t>13 factories worldwide</a:t>
            </a:r>
            <a:r>
              <a:rPr lang="en-US" sz="1800" dirty="0" smtClean="0">
                <a:solidFill>
                  <a:srgbClr val="262626"/>
                </a:solidFill>
                <a:latin typeface="Font" charset="0"/>
              </a:rPr>
              <a:t> (9 in China, also Africa </a:t>
            </a:r>
            <a:r>
              <a:rPr lang="en-US" sz="1800" dirty="0">
                <a:solidFill>
                  <a:srgbClr val="262626"/>
                </a:solidFill>
                <a:latin typeface="Font" charset="0"/>
              </a:rPr>
              <a:t>and Central </a:t>
            </a:r>
            <a:r>
              <a:rPr lang="en-US" sz="1800" dirty="0" smtClean="0">
                <a:solidFill>
                  <a:srgbClr val="262626"/>
                </a:solidFill>
                <a:latin typeface="Font" charset="0"/>
              </a:rPr>
              <a:t>Europe), </a:t>
            </a:r>
            <a:r>
              <a:rPr lang="en-US" sz="1800" dirty="0">
                <a:solidFill>
                  <a:srgbClr val="262626"/>
                </a:solidFill>
                <a:latin typeface="Font" charset="0"/>
              </a:rPr>
              <a:t>is part of a wave of Chinese companies—from electronics and auto makers to shoemakers and textile producers—that are increasingly looking to manufacture abroad. </a:t>
            </a:r>
            <a:endParaRPr lang="en-US" sz="1800" dirty="0" smtClean="0">
              <a:solidFill>
                <a:srgbClr val="262626"/>
              </a:solidFill>
              <a:latin typeface="Font" charset="0"/>
            </a:endParaRPr>
          </a:p>
          <a:p>
            <a:pPr marL="342900" indent="-342900">
              <a:buFont typeface="Arial" charset="0"/>
              <a:buChar char="•"/>
            </a:pPr>
            <a:r>
              <a:rPr lang="en-US" sz="1800" dirty="0">
                <a:solidFill>
                  <a:srgbClr val="262626"/>
                </a:solidFill>
                <a:latin typeface="Font" charset="0"/>
              </a:rPr>
              <a:t>Mr. Liu said </a:t>
            </a:r>
            <a:r>
              <a:rPr lang="en-US" sz="1800" b="1" dirty="0">
                <a:solidFill>
                  <a:srgbClr val="0070C0"/>
                </a:solidFill>
                <a:latin typeface="Font" charset="0"/>
              </a:rPr>
              <a:t>wages</a:t>
            </a:r>
            <a:r>
              <a:rPr lang="en-US" sz="1800" dirty="0">
                <a:solidFill>
                  <a:srgbClr val="262626"/>
                </a:solidFill>
                <a:latin typeface="Font" charset="0"/>
              </a:rPr>
              <a:t> for line workers in China have risen to roughly equal to those in Mexico. </a:t>
            </a:r>
            <a:endParaRPr lang="en-US" sz="1800" dirty="0" smtClean="0">
              <a:solidFill>
                <a:srgbClr val="262626"/>
              </a:solidFill>
              <a:latin typeface="Font" charset="0"/>
            </a:endParaRPr>
          </a:p>
          <a:p>
            <a:pPr marL="342900" indent="-342900">
              <a:buFont typeface="Arial" charset="0"/>
              <a:buChar char="•"/>
            </a:pPr>
            <a:r>
              <a:rPr lang="en-US" sz="1800" dirty="0" err="1" smtClean="0">
                <a:solidFill>
                  <a:srgbClr val="262626"/>
                </a:solidFill>
                <a:latin typeface="Font" charset="0"/>
              </a:rPr>
              <a:t>Hisense</a:t>
            </a:r>
            <a:r>
              <a:rPr lang="en-US" sz="1800" dirty="0" smtClean="0">
                <a:solidFill>
                  <a:srgbClr val="262626"/>
                </a:solidFill>
                <a:latin typeface="Font" charset="0"/>
              </a:rPr>
              <a:t> </a:t>
            </a:r>
            <a:r>
              <a:rPr lang="en-US" sz="1800" dirty="0">
                <a:solidFill>
                  <a:srgbClr val="262626"/>
                </a:solidFill>
                <a:latin typeface="Font" charset="0"/>
              </a:rPr>
              <a:t>will put an additional $30 million toward a plant in </a:t>
            </a:r>
            <a:r>
              <a:rPr lang="en-US" sz="1800" dirty="0" err="1">
                <a:solidFill>
                  <a:srgbClr val="262626"/>
                </a:solidFill>
                <a:latin typeface="Font" charset="0"/>
              </a:rPr>
              <a:t>Rosarito</a:t>
            </a:r>
            <a:r>
              <a:rPr lang="en-US" sz="1800" dirty="0">
                <a:solidFill>
                  <a:srgbClr val="262626"/>
                </a:solidFill>
                <a:latin typeface="Font" charset="0"/>
              </a:rPr>
              <a:t>, Mexico it bought from </a:t>
            </a:r>
            <a:r>
              <a:rPr lang="en-US" sz="1800" dirty="0">
                <a:solidFill>
                  <a:srgbClr val="0D6BB6"/>
                </a:solidFill>
                <a:latin typeface="Font" charset="0"/>
                <a:hlinkClick r:id="rId3"/>
              </a:rPr>
              <a:t>Sharp</a:t>
            </a:r>
            <a:r>
              <a:rPr lang="en-US" sz="1800" dirty="0">
                <a:solidFill>
                  <a:srgbClr val="262626"/>
                </a:solidFill>
                <a:latin typeface="Font" charset="0"/>
                <a:hlinkClick r:id="rId3"/>
              </a:rPr>
              <a:t> Corp. last year</a:t>
            </a:r>
            <a:r>
              <a:rPr lang="en-US" sz="1800" dirty="0">
                <a:solidFill>
                  <a:srgbClr val="262626"/>
                </a:solidFill>
                <a:latin typeface="Font" charset="0"/>
              </a:rPr>
              <a:t> to </a:t>
            </a:r>
            <a:r>
              <a:rPr lang="en-US" sz="1800" b="1" dirty="0">
                <a:solidFill>
                  <a:srgbClr val="0070C0"/>
                </a:solidFill>
                <a:latin typeface="Font" charset="0"/>
              </a:rPr>
              <a:t>increase capacity </a:t>
            </a:r>
            <a:r>
              <a:rPr lang="en-US" sz="1800" dirty="0">
                <a:solidFill>
                  <a:srgbClr val="262626"/>
                </a:solidFill>
                <a:latin typeface="Font" charset="0"/>
              </a:rPr>
              <a:t>to 4M TVs/year from current </a:t>
            </a:r>
            <a:r>
              <a:rPr lang="en-US" sz="1800" dirty="0" smtClean="0">
                <a:solidFill>
                  <a:srgbClr val="262626"/>
                </a:solidFill>
                <a:latin typeface="Font" charset="0"/>
              </a:rPr>
              <a:t>1.5M</a:t>
            </a:r>
          </a:p>
          <a:p>
            <a:pPr marL="342900" indent="-342900">
              <a:buFont typeface="Arial" charset="0"/>
              <a:buChar char="•"/>
            </a:pPr>
            <a:endParaRPr lang="en-US" sz="1800" dirty="0"/>
          </a:p>
          <a:p>
            <a:pPr marL="342900" indent="-342900">
              <a:buFont typeface="Arial" charset="0"/>
              <a:buChar char="•"/>
            </a:pPr>
            <a:endParaRPr lang="en-US" sz="1800" dirty="0" smtClean="0">
              <a:solidFill>
                <a:srgbClr val="262626"/>
              </a:solidFill>
              <a:latin typeface="Font" charset="0"/>
            </a:endParaRPr>
          </a:p>
          <a:p>
            <a:pPr marL="342900" indent="-342900">
              <a:buFont typeface="Arial" charset="0"/>
              <a:buChar char="•"/>
            </a:pPr>
            <a:endParaRPr lang="en-US" sz="1800" dirty="0"/>
          </a:p>
        </p:txBody>
      </p:sp>
      <p:sp>
        <p:nvSpPr>
          <p:cNvPr id="7" name="Rectangle 6"/>
          <p:cNvSpPr/>
          <p:nvPr/>
        </p:nvSpPr>
        <p:spPr>
          <a:xfrm>
            <a:off x="60692" y="5162247"/>
            <a:ext cx="6858000" cy="1477328"/>
          </a:xfrm>
          <a:prstGeom prst="rect">
            <a:avLst/>
          </a:prstGeom>
        </p:spPr>
        <p:txBody>
          <a:bodyPr wrap="square">
            <a:spAutoFit/>
          </a:bodyPr>
          <a:lstStyle/>
          <a:p>
            <a:pPr marL="285750" indent="-285750">
              <a:buFont typeface="Arial" charset="0"/>
              <a:buChar char="•"/>
            </a:pPr>
            <a:r>
              <a:rPr lang="en-US" sz="1800" dirty="0">
                <a:solidFill>
                  <a:srgbClr val="262626"/>
                </a:solidFill>
                <a:latin typeface="Font" charset="0"/>
              </a:rPr>
              <a:t>Shipping a finished television from Mexico to the U.S. cuts up to </a:t>
            </a:r>
            <a:r>
              <a:rPr lang="en-US" sz="1800" b="1" dirty="0">
                <a:solidFill>
                  <a:srgbClr val="0070C0"/>
                </a:solidFill>
                <a:latin typeface="Font" charset="0"/>
              </a:rPr>
              <a:t>a month of travel time</a:t>
            </a:r>
            <a:r>
              <a:rPr lang="en-US" sz="1800" dirty="0">
                <a:solidFill>
                  <a:srgbClr val="262626"/>
                </a:solidFill>
                <a:latin typeface="Font" charset="0"/>
              </a:rPr>
              <a:t> compared with moving that same unit from a Chinese factory, Mr. Liu </a:t>
            </a:r>
            <a:r>
              <a:rPr lang="en-US" sz="1800" dirty="0" smtClean="0">
                <a:solidFill>
                  <a:srgbClr val="262626"/>
                </a:solidFill>
                <a:latin typeface="Font" charset="0"/>
              </a:rPr>
              <a:t>said. </a:t>
            </a:r>
            <a:r>
              <a:rPr lang="en-US" sz="1800" dirty="0"/>
              <a:t>Speedy delivery is becoming more important as major U.S. retailers hold less inventory, requiring more </a:t>
            </a:r>
            <a:r>
              <a:rPr lang="en-US" sz="1800" b="1" dirty="0">
                <a:solidFill>
                  <a:srgbClr val="0070C0"/>
                </a:solidFill>
              </a:rPr>
              <a:t>frequent orders </a:t>
            </a:r>
            <a:r>
              <a:rPr lang="en-US" sz="1800" dirty="0"/>
              <a:t>with manufacturers.</a:t>
            </a:r>
          </a:p>
        </p:txBody>
      </p:sp>
      <p:sp>
        <p:nvSpPr>
          <p:cNvPr id="8" name="Rectangle 7"/>
          <p:cNvSpPr/>
          <p:nvPr/>
        </p:nvSpPr>
        <p:spPr>
          <a:xfrm>
            <a:off x="4843084" y="6300320"/>
            <a:ext cx="4572000" cy="430887"/>
          </a:xfrm>
          <a:prstGeom prst="rect">
            <a:avLst/>
          </a:prstGeom>
        </p:spPr>
        <p:txBody>
          <a:bodyPr>
            <a:spAutoFit/>
          </a:bodyPr>
          <a:lstStyle/>
          <a:p>
            <a:r>
              <a:rPr lang="en-US" sz="1100" dirty="0"/>
              <a:t>http://</a:t>
            </a:r>
            <a:r>
              <a:rPr lang="en-US" sz="1100" dirty="0" err="1"/>
              <a:t>www.wsj.com</a:t>
            </a:r>
            <a:r>
              <a:rPr lang="en-US" sz="1100" dirty="0"/>
              <a:t>/articles/hisense-targets-american-tv-market-with-mexican-factory-1456914603</a:t>
            </a:r>
          </a:p>
        </p:txBody>
      </p:sp>
    </p:spTree>
    <p:extLst>
      <p:ext uri="{BB962C8B-B14F-4D97-AF65-F5344CB8AC3E}">
        <p14:creationId xmlns:p14="http://schemas.microsoft.com/office/powerpoint/2010/main" val="634901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r"/>
            <a:r>
              <a:rPr lang="en-US" dirty="0" smtClean="0"/>
              <a:t>New Global Footprints</a:t>
            </a:r>
            <a:endParaRPr lang="en-US" dirty="0"/>
          </a:p>
        </p:txBody>
      </p:sp>
      <p:pic>
        <p:nvPicPr>
          <p:cNvPr id="172034" name="Picture 2" descr="https://operations-extranet.mckinsey.com/dynimg/1024_1024_0_0/m1V3eWMmOvBkp2BO6UDL9lmqJdauIPKna-vSFUhQuZkkd_iukFe7r9Jcp7kgt2gHyqagq7uppTqNXlX17hQtmmWVn2U.jpg"/>
          <p:cNvPicPr>
            <a:picLocks noChangeAspect="1" noChangeArrowheads="1"/>
          </p:cNvPicPr>
          <p:nvPr/>
        </p:nvPicPr>
        <p:blipFill>
          <a:blip r:embed="rId2" cstate="print"/>
          <a:srcRect t="8889" r="1667" b="6667"/>
          <a:stretch>
            <a:fillRect/>
          </a:stretch>
        </p:blipFill>
        <p:spPr bwMode="auto">
          <a:xfrm>
            <a:off x="0" y="0"/>
            <a:ext cx="5394960" cy="3474642"/>
          </a:xfrm>
          <a:prstGeom prst="rect">
            <a:avLst/>
          </a:prstGeom>
          <a:noFill/>
        </p:spPr>
      </p:pic>
      <p:pic>
        <p:nvPicPr>
          <p:cNvPr id="172036" name="Picture 4" descr="https://operations-extranet.mckinsey.com/dynimg/1024_1024_0_0/m1V3eWMmOvBkp2BO6UDL9lmqJdauIPKna-vSFUhQuZkkd_iukFe7r9Jcp7kgt2gHyqagq7uppTqNXlX17hQtmmWVn2Y.jpg"/>
          <p:cNvPicPr>
            <a:picLocks noChangeAspect="1" noChangeArrowheads="1"/>
          </p:cNvPicPr>
          <p:nvPr/>
        </p:nvPicPr>
        <p:blipFill>
          <a:blip r:embed="rId3" cstate="print"/>
          <a:srcRect l="5000" t="13333" r="6667" b="8889"/>
          <a:stretch>
            <a:fillRect/>
          </a:stretch>
        </p:blipFill>
        <p:spPr bwMode="auto">
          <a:xfrm>
            <a:off x="4297713" y="3657663"/>
            <a:ext cx="4846287" cy="3200337"/>
          </a:xfrm>
          <a:prstGeom prst="rect">
            <a:avLst/>
          </a:prstGeom>
          <a:noFill/>
        </p:spPr>
      </p:pic>
      <p:sp>
        <p:nvSpPr>
          <p:cNvPr id="7" name="TextBox 6"/>
          <p:cNvSpPr txBox="1"/>
          <p:nvPr/>
        </p:nvSpPr>
        <p:spPr>
          <a:xfrm>
            <a:off x="92765" y="6142383"/>
            <a:ext cx="3316934" cy="523220"/>
          </a:xfrm>
          <a:prstGeom prst="rect">
            <a:avLst/>
          </a:prstGeom>
          <a:noFill/>
        </p:spPr>
        <p:txBody>
          <a:bodyPr wrap="none" rtlCol="0">
            <a:spAutoFit/>
          </a:bodyPr>
          <a:lstStyle/>
          <a:p>
            <a:r>
              <a:rPr lang="en-US" sz="1400" dirty="0" smtClean="0"/>
              <a:t>Source: January 2012, Operations Extranet,</a:t>
            </a:r>
          </a:p>
          <a:p>
            <a:r>
              <a:rPr lang="en-US" sz="1400" dirty="0" smtClean="0"/>
              <a:t>McKinsey &amp; Company</a:t>
            </a:r>
            <a:endParaRPr lang="en-US" sz="1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 2013</a:t>
            </a:r>
            <a:endParaRPr lang="en-US" dirty="0"/>
          </a:p>
        </p:txBody>
      </p:sp>
      <p:graphicFrame>
        <p:nvGraphicFramePr>
          <p:cNvPr id="6" name="Chart 5"/>
          <p:cNvGraphicFramePr>
            <a:graphicFrameLocks/>
          </p:cNvGraphicFramePr>
          <p:nvPr/>
        </p:nvGraphicFramePr>
        <p:xfrm>
          <a:off x="0" y="1013792"/>
          <a:ext cx="9144000" cy="540688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61-Group 05: Jenny Cheng; Cesar </a:t>
            </a:r>
            <a:r>
              <a:rPr lang="en-US" dirty="0" err="1"/>
              <a:t>Dextre</a:t>
            </a:r>
            <a:r>
              <a:rPr lang="en-US" dirty="0"/>
              <a:t>; Rafael Araujo; Sunny Hwang; Brian Li </a:t>
            </a:r>
          </a:p>
        </p:txBody>
      </p:sp>
      <p:cxnSp>
        <p:nvCxnSpPr>
          <p:cNvPr id="30" name="Straight Arrow Connector 29"/>
          <p:cNvCxnSpPr>
            <a:cxnSpLocks/>
            <a:stCxn id="36" idx="3"/>
            <a:endCxn id="48" idx="2"/>
          </p:cNvCxnSpPr>
          <p:nvPr/>
        </p:nvCxnSpPr>
        <p:spPr bwMode="auto">
          <a:xfrm flipV="1">
            <a:off x="1532049" y="4357013"/>
            <a:ext cx="4687520" cy="8932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36" idx="3"/>
            <a:endCxn id="49" idx="2"/>
          </p:cNvCxnSpPr>
          <p:nvPr/>
        </p:nvCxnSpPr>
        <p:spPr bwMode="auto">
          <a:xfrm>
            <a:off x="1532049" y="52502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cxnSp>
        <p:nvCxnSpPr>
          <p:cNvPr id="21" name="Straight Arrow Connector 20"/>
          <p:cNvCxnSpPr>
            <a:cxnSpLocks/>
            <a:stCxn id="36" idx="3"/>
            <a:endCxn id="47" idx="2"/>
          </p:cNvCxnSpPr>
          <p:nvPr/>
        </p:nvCxnSpPr>
        <p:spPr bwMode="auto">
          <a:xfrm flipV="1">
            <a:off x="1532049" y="3442613"/>
            <a:ext cx="4687520" cy="18076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a:cxnSpLocks/>
            <a:endCxn id="43" idx="2"/>
          </p:cNvCxnSpPr>
          <p:nvPr/>
        </p:nvCxnSpPr>
        <p:spPr bwMode="auto">
          <a:xfrm flipV="1">
            <a:off x="1634257" y="1606937"/>
            <a:ext cx="4585312" cy="364331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a:cxnSpLocks/>
            <a:stCxn id="36" idx="3"/>
            <a:endCxn id="46" idx="2"/>
          </p:cNvCxnSpPr>
          <p:nvPr/>
        </p:nvCxnSpPr>
        <p:spPr bwMode="auto">
          <a:xfrm flipV="1">
            <a:off x="1532049" y="2528213"/>
            <a:ext cx="4687520" cy="27220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9" name="TextBox 38"/>
          <p:cNvSpPr txBox="1"/>
          <p:nvPr/>
        </p:nvSpPr>
        <p:spPr>
          <a:xfrm>
            <a:off x="1719988" y="5346222"/>
            <a:ext cx="1321196" cy="461665"/>
          </a:xfrm>
          <a:prstGeom prst="rect">
            <a:avLst/>
          </a:prstGeom>
          <a:noFill/>
        </p:spPr>
        <p:txBody>
          <a:bodyPr wrap="none" rtlCol="0">
            <a:spAutoFit/>
          </a:bodyPr>
          <a:lstStyle/>
          <a:p>
            <a:r>
              <a:rPr lang="zh-CN" altLang="zh-CN" dirty="0"/>
              <a:t>7</a:t>
            </a:r>
            <a:r>
              <a:rPr lang="en-US" altLang="zh-CN" dirty="0"/>
              <a:t>25</a:t>
            </a:r>
            <a:r>
              <a:rPr lang="en-US" dirty="0"/>
              <a:t> units</a:t>
            </a:r>
          </a:p>
        </p:txBody>
      </p:sp>
      <p:grpSp>
        <p:nvGrpSpPr>
          <p:cNvPr id="3" name="Group 2"/>
          <p:cNvGrpSpPr/>
          <p:nvPr/>
        </p:nvGrpSpPr>
        <p:grpSpPr>
          <a:xfrm>
            <a:off x="7057831" y="2910881"/>
            <a:ext cx="2086169" cy="2897006"/>
            <a:chOff x="7057831" y="2910881"/>
            <a:chExt cx="2086169" cy="2897006"/>
          </a:xfrm>
        </p:grpSpPr>
        <p:grpSp>
          <p:nvGrpSpPr>
            <p:cNvPr id="42" name="Group 41"/>
            <p:cNvGrpSpPr/>
            <p:nvPr/>
          </p:nvGrpSpPr>
          <p:grpSpPr>
            <a:xfrm>
              <a:off x="7057831" y="2910881"/>
              <a:ext cx="2086169" cy="1378836"/>
              <a:chOff x="2721092" y="5261864"/>
              <a:chExt cx="2086169" cy="1378836"/>
            </a:xfrm>
          </p:grpSpPr>
          <p:sp>
            <p:nvSpPr>
              <p:cNvPr id="44" name="Isosceles Triangle 43"/>
              <p:cNvSpPr/>
              <p:nvPr/>
            </p:nvSpPr>
            <p:spPr bwMode="auto">
              <a:xfrm>
                <a:off x="2721092" y="5261864"/>
                <a:ext cx="2086169" cy="733663"/>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a:t>  Make</a:t>
                </a:r>
                <a:endParaRPr kumimoji="0" lang="en-US" sz="2400" b="0" i="0" u="none" strike="noStrike" cap="none" normalizeH="0" baseline="0" dirty="0">
                  <a:ln>
                    <a:noFill/>
                  </a:ln>
                  <a:solidFill>
                    <a:schemeClr val="tx1"/>
                  </a:solidFill>
                  <a:effectLst/>
                  <a:latin typeface="Times New Roman" pitchFamily="18" charset="0"/>
                </a:endParaRPr>
              </a:p>
            </p:txBody>
          </p:sp>
          <p:sp>
            <p:nvSpPr>
              <p:cNvPr id="45" name="TextBox 44"/>
              <p:cNvSpPr txBox="1"/>
              <p:nvPr/>
            </p:nvSpPr>
            <p:spPr>
              <a:xfrm>
                <a:off x="3116596" y="6179035"/>
                <a:ext cx="1244251" cy="461665"/>
              </a:xfrm>
              <a:prstGeom prst="rect">
                <a:avLst/>
              </a:prstGeom>
              <a:noFill/>
            </p:spPr>
            <p:txBody>
              <a:bodyPr wrap="none" rtlCol="0">
                <a:spAutoFit/>
              </a:bodyPr>
              <a:lstStyle/>
              <a:p>
                <a:r>
                  <a:rPr lang="en-US" dirty="0"/>
                  <a:t>530units</a:t>
                </a:r>
              </a:p>
            </p:txBody>
          </p:sp>
        </p:grpSp>
        <p:grpSp>
          <p:nvGrpSpPr>
            <p:cNvPr id="23" name="Group 22"/>
            <p:cNvGrpSpPr/>
            <p:nvPr/>
          </p:nvGrpSpPr>
          <p:grpSpPr>
            <a:xfrm>
              <a:off x="7057831" y="4429051"/>
              <a:ext cx="2086169" cy="1378836"/>
              <a:chOff x="2721092" y="5261864"/>
              <a:chExt cx="2086169" cy="1378836"/>
            </a:xfrm>
          </p:grpSpPr>
          <p:sp>
            <p:nvSpPr>
              <p:cNvPr id="24" name="Isosceles Triangle 2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a:t>  Buy</a:t>
                </a:r>
                <a:r>
                  <a:rPr lang="en-US" dirty="0"/>
                  <a:t> </a:t>
                </a:r>
                <a:endParaRPr kumimoji="0" lang="en-US" sz="2400" b="0" i="0" u="none" strike="noStrike" cap="none" normalizeH="0" baseline="0" dirty="0">
                  <a:ln>
                    <a:noFill/>
                  </a:ln>
                  <a:solidFill>
                    <a:schemeClr val="tx1"/>
                  </a:solidFill>
                  <a:effectLst/>
                  <a:latin typeface="Times New Roman" pitchFamily="18" charset="0"/>
                </a:endParaRPr>
              </a:p>
            </p:txBody>
          </p:sp>
          <p:sp>
            <p:nvSpPr>
              <p:cNvPr id="25" name="TextBox 24"/>
              <p:cNvSpPr txBox="1"/>
              <p:nvPr/>
            </p:nvSpPr>
            <p:spPr>
              <a:xfrm>
                <a:off x="3116596" y="6179035"/>
                <a:ext cx="1321196" cy="461665"/>
              </a:xfrm>
              <a:prstGeom prst="rect">
                <a:avLst/>
              </a:prstGeom>
              <a:noFill/>
            </p:spPr>
            <p:txBody>
              <a:bodyPr wrap="none" rtlCol="0">
                <a:spAutoFit/>
              </a:bodyPr>
              <a:lstStyle/>
              <a:p>
                <a:r>
                  <a:rPr lang="en-US" altLang="zh-CN" dirty="0"/>
                  <a:t>190</a:t>
                </a:r>
                <a:r>
                  <a:rPr lang="zh-CN" altLang="en-US" dirty="0"/>
                  <a:t> </a:t>
                </a:r>
                <a:r>
                  <a:rPr lang="en-US" dirty="0"/>
                  <a:t>units</a:t>
                </a:r>
              </a:p>
            </p:txBody>
          </p:sp>
        </p:grpSp>
      </p:grpSp>
    </p:spTree>
    <p:extLst>
      <p:ext uri="{BB962C8B-B14F-4D97-AF65-F5344CB8AC3E}">
        <p14:creationId xmlns:p14="http://schemas.microsoft.com/office/powerpoint/2010/main" val="49984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r>
              <a:rPr lang="en-US" dirty="0" smtClean="0"/>
              <a:t>Integrative Case: Final Cumulative Results: </a:t>
            </a:r>
            <a:r>
              <a:rPr lang="en-US" dirty="0"/>
              <a:t>2013</a:t>
            </a:r>
            <a:endParaRPr lang="en-US" dirty="0" smtClean="0"/>
          </a:p>
        </p:txBody>
      </p:sp>
      <p:graphicFrame>
        <p:nvGraphicFramePr>
          <p:cNvPr id="5" name="Chart 4"/>
          <p:cNvGraphicFramePr>
            <a:graphicFrameLocks/>
          </p:cNvGraphicFramePr>
          <p:nvPr/>
        </p:nvGraphicFramePr>
        <p:xfrm>
          <a:off x="145773" y="1192696"/>
          <a:ext cx="8898835" cy="528099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89" name="Text Placeholder 2"/>
          <p:cNvSpPr>
            <a:spLocks noGrp="1"/>
          </p:cNvSpPr>
          <p:nvPr>
            <p:ph type="body" idx="1"/>
          </p:nvPr>
        </p:nvSpPr>
        <p:spPr>
          <a:xfrm>
            <a:off x="284163" y="352425"/>
            <a:ext cx="7731125" cy="479425"/>
          </a:xfrm>
        </p:spPr>
        <p:txBody>
          <a:bodyPr/>
          <a:lstStyle/>
          <a:p>
            <a:r>
              <a:rPr lang="en-US" dirty="0" smtClean="0"/>
              <a:t>And the current situation is…</a:t>
            </a:r>
          </a:p>
        </p:txBody>
      </p:sp>
      <p:graphicFrame>
        <p:nvGraphicFramePr>
          <p:cNvPr id="5" name="Chart 4"/>
          <p:cNvGraphicFramePr>
            <a:graphicFrameLocks/>
          </p:cNvGraphicFramePr>
          <p:nvPr/>
        </p:nvGraphicFramePr>
        <p:xfrm>
          <a:off x="508000" y="1203325"/>
          <a:ext cx="8128000" cy="44513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r>
              <a:rPr lang="en-US" dirty="0" smtClean="0"/>
              <a:t>Integrative Case: Final Results</a:t>
            </a:r>
          </a:p>
        </p:txBody>
      </p:sp>
      <p:graphicFrame>
        <p:nvGraphicFramePr>
          <p:cNvPr id="3" name="Chart 2"/>
          <p:cNvGraphicFramePr>
            <a:graphicFrameLocks/>
          </p:cNvGraphicFramePr>
          <p:nvPr/>
        </p:nvGraphicFramePr>
        <p:xfrm>
          <a:off x="152400" y="1066800"/>
          <a:ext cx="8534400" cy="55054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Stage 2: Section 61 performance</a:t>
            </a:r>
            <a:br>
              <a:rPr lang="en-US" dirty="0" smtClean="0"/>
            </a:br>
            <a:r>
              <a:rPr lang="en-US" dirty="0" smtClean="0"/>
              <a:t>2014 </a:t>
            </a:r>
            <a:endParaRPr lang="en-US" dirty="0"/>
          </a:p>
        </p:txBody>
      </p:sp>
      <p:pic>
        <p:nvPicPr>
          <p:cNvPr id="2" name="Picture 1"/>
          <p:cNvPicPr>
            <a:picLocks noChangeAspect="1"/>
          </p:cNvPicPr>
          <p:nvPr/>
        </p:nvPicPr>
        <p:blipFill>
          <a:blip r:embed="rId3"/>
          <a:stretch>
            <a:fillRect/>
          </a:stretch>
        </p:blipFill>
        <p:spPr>
          <a:xfrm>
            <a:off x="-9846" y="964918"/>
            <a:ext cx="9461517" cy="5912736"/>
          </a:xfrm>
          <a:prstGeom prst="rect">
            <a:avLst/>
          </a:prstGeom>
        </p:spPr>
      </p:pic>
    </p:spTree>
    <p:extLst>
      <p:ext uri="{BB962C8B-B14F-4D97-AF65-F5344CB8AC3E}">
        <p14:creationId xmlns:p14="http://schemas.microsoft.com/office/powerpoint/2010/main" val="13155427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Combining two stages: Section 61 </a:t>
            </a:r>
            <a:r>
              <a:rPr lang="en-US" dirty="0"/>
              <a:t>performance</a:t>
            </a:r>
            <a:br>
              <a:rPr lang="en-US" dirty="0"/>
            </a:br>
            <a:r>
              <a:rPr lang="en-US" dirty="0"/>
              <a:t>2014  </a:t>
            </a:r>
          </a:p>
        </p:txBody>
      </p:sp>
      <p:pic>
        <p:nvPicPr>
          <p:cNvPr id="3" name="Picture 2"/>
          <p:cNvPicPr>
            <a:picLocks noChangeAspect="1"/>
          </p:cNvPicPr>
          <p:nvPr/>
        </p:nvPicPr>
        <p:blipFill>
          <a:blip r:embed="rId3"/>
          <a:stretch>
            <a:fillRect/>
          </a:stretch>
        </p:blipFill>
        <p:spPr>
          <a:xfrm>
            <a:off x="-18136" y="959193"/>
            <a:ext cx="9191671" cy="5538243"/>
          </a:xfrm>
          <a:prstGeom prst="rect">
            <a:avLst/>
          </a:prstGeom>
        </p:spPr>
      </p:pic>
    </p:spTree>
    <p:extLst>
      <p:ext uri="{BB962C8B-B14F-4D97-AF65-F5344CB8AC3E}">
        <p14:creationId xmlns:p14="http://schemas.microsoft.com/office/powerpoint/2010/main" val="39084054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61-Group </a:t>
            </a:r>
            <a:r>
              <a:rPr lang="en-US" dirty="0"/>
              <a:t>2</a:t>
            </a:r>
            <a:br>
              <a:rPr lang="en-US" dirty="0"/>
            </a:br>
            <a:r>
              <a:rPr lang="en-US" dirty="0"/>
              <a:t>2014  </a:t>
            </a:r>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18" name="Straight Arrow Connector 17"/>
          <p:cNvCxnSpPr>
            <a:endCxn id="47" idx="2"/>
          </p:cNvCxnSpPr>
          <p:nvPr/>
        </p:nvCxnSpPr>
        <p:spPr bwMode="auto">
          <a:xfrm flipV="1">
            <a:off x="1655330" y="3442613"/>
            <a:ext cx="4564239" cy="91203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6" idx="2"/>
          </p:cNvCxnSpPr>
          <p:nvPr/>
        </p:nvCxnSpPr>
        <p:spPr bwMode="auto">
          <a:xfrm flipV="1">
            <a:off x="1678006" y="2528213"/>
            <a:ext cx="4541563" cy="275633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bwMode="auto">
          <a:xfrm>
            <a:off x="1768709" y="1587631"/>
            <a:ext cx="4331070" cy="2767015"/>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endCxn id="43" idx="2"/>
          </p:cNvCxnSpPr>
          <p:nvPr/>
        </p:nvCxnSpPr>
        <p:spPr bwMode="auto">
          <a:xfrm flipV="1">
            <a:off x="1678006" y="1606937"/>
            <a:ext cx="4541563" cy="3677607"/>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723358" y="1156703"/>
            <a:ext cx="1321846" cy="461665"/>
          </a:xfrm>
          <a:prstGeom prst="rect">
            <a:avLst/>
          </a:prstGeom>
          <a:noFill/>
        </p:spPr>
        <p:txBody>
          <a:bodyPr wrap="none" rtlCol="0">
            <a:spAutoFit/>
          </a:bodyPr>
          <a:lstStyle/>
          <a:p>
            <a:r>
              <a:rPr lang="en-US" dirty="0" smtClean="0"/>
              <a:t>200 units</a:t>
            </a:r>
            <a:endParaRPr lang="en-US" dirty="0"/>
          </a:p>
        </p:txBody>
      </p:sp>
      <p:sp>
        <p:nvSpPr>
          <p:cNvPr id="38" name="TextBox 37"/>
          <p:cNvSpPr txBox="1"/>
          <p:nvPr/>
        </p:nvSpPr>
        <p:spPr>
          <a:xfrm>
            <a:off x="1626325" y="3758591"/>
            <a:ext cx="1321846" cy="461665"/>
          </a:xfrm>
          <a:prstGeom prst="rect">
            <a:avLst/>
          </a:prstGeom>
          <a:noFill/>
        </p:spPr>
        <p:txBody>
          <a:bodyPr wrap="none" rtlCol="0">
            <a:spAutoFit/>
          </a:bodyPr>
          <a:lstStyle/>
          <a:p>
            <a:r>
              <a:rPr lang="en-US" dirty="0" smtClean="0"/>
              <a:t>196 units</a:t>
            </a:r>
            <a:endParaRPr lang="en-US" dirty="0"/>
          </a:p>
        </p:txBody>
      </p:sp>
      <p:sp>
        <p:nvSpPr>
          <p:cNvPr id="39" name="TextBox 38"/>
          <p:cNvSpPr txBox="1"/>
          <p:nvPr/>
        </p:nvSpPr>
        <p:spPr>
          <a:xfrm>
            <a:off x="1535623" y="5346222"/>
            <a:ext cx="1321846" cy="461665"/>
          </a:xfrm>
          <a:prstGeom prst="rect">
            <a:avLst/>
          </a:prstGeom>
          <a:noFill/>
        </p:spPr>
        <p:txBody>
          <a:bodyPr wrap="none" rtlCol="0">
            <a:spAutoFit/>
          </a:bodyPr>
          <a:lstStyle/>
          <a:p>
            <a:r>
              <a:rPr lang="en-US" dirty="0" smtClean="0"/>
              <a:t>304 units</a:t>
            </a:r>
            <a:endParaRPr lang="en-US" dirty="0"/>
          </a:p>
        </p:txBody>
      </p:sp>
      <p:grpSp>
        <p:nvGrpSpPr>
          <p:cNvPr id="14" name="Group 13"/>
          <p:cNvGrpSpPr/>
          <p:nvPr/>
        </p:nvGrpSpPr>
        <p:grpSpPr>
          <a:xfrm>
            <a:off x="7057831" y="1305962"/>
            <a:ext cx="2086169" cy="1378836"/>
            <a:chOff x="2721092" y="5261864"/>
            <a:chExt cx="2086169" cy="1378836"/>
          </a:xfrm>
        </p:grpSpPr>
        <p:sp>
          <p:nvSpPr>
            <p:cNvPr id="13" name="Isosceles Triangle 12"/>
            <p:cNvSpPr/>
            <p:nvPr/>
          </p:nvSpPr>
          <p:spPr bwMode="auto">
            <a:xfrm>
              <a:off x="2721092" y="5261864"/>
              <a:ext cx="2086169" cy="917079"/>
            </a:xfrm>
            <a:prstGeom prst="triangle">
              <a:avLst/>
            </a:prstGeom>
            <a:solidFill>
              <a:srgbClr val="FF88B4"/>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Make</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 name="TextBox 40"/>
            <p:cNvSpPr txBox="1"/>
            <p:nvPr/>
          </p:nvSpPr>
          <p:spPr>
            <a:xfrm>
              <a:off x="3116596" y="6179035"/>
              <a:ext cx="1321846" cy="461665"/>
            </a:xfrm>
            <a:prstGeom prst="rect">
              <a:avLst/>
            </a:prstGeom>
            <a:noFill/>
          </p:spPr>
          <p:txBody>
            <a:bodyPr wrap="none" rtlCol="0">
              <a:spAutoFit/>
            </a:bodyPr>
            <a:lstStyle/>
            <a:p>
              <a:r>
                <a:rPr lang="en-US" dirty="0" smtClean="0"/>
                <a:t>304 units</a:t>
              </a:r>
              <a:endParaRPr lang="en-US" dirty="0"/>
            </a:p>
          </p:txBody>
        </p:sp>
      </p:grpSp>
      <p:grpSp>
        <p:nvGrpSpPr>
          <p:cNvPr id="42" name="Group 41"/>
          <p:cNvGrpSpPr/>
          <p:nvPr/>
        </p:nvGrpSpPr>
        <p:grpSpPr>
          <a:xfrm>
            <a:off x="7057831" y="3794448"/>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10425" cy="461665"/>
            </a:xfrm>
            <a:prstGeom prst="rect">
              <a:avLst/>
            </a:prstGeom>
            <a:noFill/>
          </p:spPr>
          <p:txBody>
            <a:bodyPr wrap="none" rtlCol="0">
              <a:spAutoFit/>
            </a:bodyPr>
            <a:lstStyle/>
            <a:p>
              <a:r>
                <a:rPr lang="en-US" dirty="0" smtClean="0"/>
                <a:t>411 units</a:t>
              </a:r>
              <a:endParaRPr lang="en-US" dirty="0"/>
            </a:p>
          </p:txBody>
        </p:sp>
      </p:grpSp>
      <p:cxnSp>
        <p:nvCxnSpPr>
          <p:cNvPr id="50" name="Straight Arrow Connector 49"/>
          <p:cNvCxnSpPr/>
          <p:nvPr/>
        </p:nvCxnSpPr>
        <p:spPr bwMode="auto">
          <a:xfrm>
            <a:off x="1719110" y="4374240"/>
            <a:ext cx="4374752" cy="910765"/>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0793823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p:bldP spid="39"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61-Group </a:t>
            </a:r>
            <a:r>
              <a:rPr lang="en-US" dirty="0"/>
              <a:t>3</a:t>
            </a:r>
            <a:br>
              <a:rPr lang="en-US" dirty="0"/>
            </a:br>
            <a:r>
              <a:rPr lang="en-US" dirty="0"/>
              <a:t>2014   </a:t>
            </a:r>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18" name="Straight Arrow Connector 17"/>
          <p:cNvCxnSpPr>
            <a:endCxn id="43" idx="2"/>
          </p:cNvCxnSpPr>
          <p:nvPr/>
        </p:nvCxnSpPr>
        <p:spPr bwMode="auto">
          <a:xfrm flipV="1">
            <a:off x="1655330" y="1606937"/>
            <a:ext cx="4564239" cy="274771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flipV="1">
            <a:off x="1678006" y="3442613"/>
            <a:ext cx="4541563" cy="184193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endCxn id="49" idx="2"/>
          </p:cNvCxnSpPr>
          <p:nvPr/>
        </p:nvCxnSpPr>
        <p:spPr bwMode="auto">
          <a:xfrm>
            <a:off x="1733637" y="1592435"/>
            <a:ext cx="4485932" cy="3706478"/>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723358" y="1156703"/>
            <a:ext cx="1321846" cy="461665"/>
          </a:xfrm>
          <a:prstGeom prst="rect">
            <a:avLst/>
          </a:prstGeom>
          <a:noFill/>
        </p:spPr>
        <p:txBody>
          <a:bodyPr wrap="none" rtlCol="0">
            <a:spAutoFit/>
          </a:bodyPr>
          <a:lstStyle/>
          <a:p>
            <a:r>
              <a:rPr lang="en-US" dirty="0" smtClean="0"/>
              <a:t>251 units</a:t>
            </a:r>
            <a:endParaRPr lang="en-US" dirty="0"/>
          </a:p>
        </p:txBody>
      </p:sp>
      <p:sp>
        <p:nvSpPr>
          <p:cNvPr id="38" name="TextBox 37"/>
          <p:cNvSpPr txBox="1"/>
          <p:nvPr/>
        </p:nvSpPr>
        <p:spPr>
          <a:xfrm>
            <a:off x="1626325" y="3758591"/>
            <a:ext cx="1167958" cy="461665"/>
          </a:xfrm>
          <a:prstGeom prst="rect">
            <a:avLst/>
          </a:prstGeom>
          <a:noFill/>
        </p:spPr>
        <p:txBody>
          <a:bodyPr wrap="none" rtlCol="0">
            <a:spAutoFit/>
          </a:bodyPr>
          <a:lstStyle/>
          <a:p>
            <a:r>
              <a:rPr lang="en-US" dirty="0" smtClean="0"/>
              <a:t>91 units</a:t>
            </a:r>
            <a:endParaRPr lang="en-US" dirty="0"/>
          </a:p>
        </p:txBody>
      </p:sp>
      <p:sp>
        <p:nvSpPr>
          <p:cNvPr id="39" name="TextBox 38"/>
          <p:cNvSpPr txBox="1"/>
          <p:nvPr/>
        </p:nvSpPr>
        <p:spPr>
          <a:xfrm>
            <a:off x="1535623" y="5346222"/>
            <a:ext cx="1321846" cy="461665"/>
          </a:xfrm>
          <a:prstGeom prst="rect">
            <a:avLst/>
          </a:prstGeom>
          <a:noFill/>
        </p:spPr>
        <p:txBody>
          <a:bodyPr wrap="none" rtlCol="0">
            <a:spAutoFit/>
          </a:bodyPr>
          <a:lstStyle/>
          <a:p>
            <a:r>
              <a:rPr lang="en-US" dirty="0" smtClean="0"/>
              <a:t>203 units</a:t>
            </a:r>
            <a:endParaRPr lang="en-US" dirty="0"/>
          </a:p>
        </p:txBody>
      </p:sp>
      <p:grpSp>
        <p:nvGrpSpPr>
          <p:cNvPr id="42" name="Group 41"/>
          <p:cNvGrpSpPr/>
          <p:nvPr/>
        </p:nvGrpSpPr>
        <p:grpSpPr>
          <a:xfrm>
            <a:off x="7057831" y="2568811"/>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21846" cy="461665"/>
            </a:xfrm>
            <a:prstGeom prst="rect">
              <a:avLst/>
            </a:prstGeom>
            <a:noFill/>
          </p:spPr>
          <p:txBody>
            <a:bodyPr wrap="none" rtlCol="0">
              <a:spAutoFit/>
            </a:bodyPr>
            <a:lstStyle/>
            <a:p>
              <a:r>
                <a:rPr lang="en-US" dirty="0" smtClean="0"/>
                <a:t>748 units</a:t>
              </a:r>
              <a:endParaRPr lang="en-US" dirty="0"/>
            </a:p>
          </p:txBody>
        </p:sp>
      </p:grpSp>
      <p:cxnSp>
        <p:nvCxnSpPr>
          <p:cNvPr id="29" name="Straight Arrow Connector 28"/>
          <p:cNvCxnSpPr/>
          <p:nvPr/>
        </p:nvCxnSpPr>
        <p:spPr bwMode="auto">
          <a:xfrm>
            <a:off x="1814061" y="1632992"/>
            <a:ext cx="4285718" cy="269897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p:nvPr/>
        </p:nvCxnSpPr>
        <p:spPr bwMode="auto">
          <a:xfrm>
            <a:off x="1810122" y="2582382"/>
            <a:ext cx="4251934" cy="509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a:off x="1821013" y="2587472"/>
            <a:ext cx="4193121" cy="17728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1" name="TextBox 50"/>
          <p:cNvSpPr txBox="1"/>
          <p:nvPr/>
        </p:nvSpPr>
        <p:spPr>
          <a:xfrm>
            <a:off x="1719784" y="2178191"/>
            <a:ext cx="1321846" cy="461665"/>
          </a:xfrm>
          <a:prstGeom prst="rect">
            <a:avLst/>
          </a:prstGeom>
          <a:noFill/>
        </p:spPr>
        <p:txBody>
          <a:bodyPr wrap="none" rtlCol="0">
            <a:spAutoFit/>
          </a:bodyPr>
          <a:lstStyle/>
          <a:p>
            <a:r>
              <a:rPr lang="en-US" dirty="0" smtClean="0"/>
              <a:t>179 units</a:t>
            </a:r>
            <a:endParaRPr lang="en-US" dirty="0"/>
          </a:p>
        </p:txBody>
      </p:sp>
    </p:spTree>
    <p:extLst>
      <p:ext uri="{BB962C8B-B14F-4D97-AF65-F5344CB8AC3E}">
        <p14:creationId xmlns:p14="http://schemas.microsoft.com/office/powerpoint/2010/main" val="21505042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9"/>
                                        </p:tgtEl>
                                      </p:cBhvr>
                                    </p:animEffect>
                                    <p:set>
                                      <p:cBhvr>
                                        <p:cTn id="7" dur="1" fill="hold">
                                          <p:stCondLst>
                                            <p:cond delay="499"/>
                                          </p:stCondLst>
                                        </p:cTn>
                                        <p:tgtEl>
                                          <p:spTgt spid="2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p:bldP spid="39" grpId="0"/>
      <p:bldP spid="51"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Stage 2: Section 62 </a:t>
            </a:r>
            <a:r>
              <a:rPr lang="en-US" dirty="0"/>
              <a:t>performance</a:t>
            </a:r>
            <a:br>
              <a:rPr lang="en-US" dirty="0"/>
            </a:br>
            <a:r>
              <a:rPr lang="en-US" dirty="0"/>
              <a:t>2014 </a:t>
            </a:r>
          </a:p>
        </p:txBody>
      </p:sp>
      <p:pic>
        <p:nvPicPr>
          <p:cNvPr id="6" name="Picture 5"/>
          <p:cNvPicPr>
            <a:picLocks noChangeAspect="1"/>
          </p:cNvPicPr>
          <p:nvPr/>
        </p:nvPicPr>
        <p:blipFill>
          <a:blip r:embed="rId3"/>
          <a:stretch>
            <a:fillRect/>
          </a:stretch>
        </p:blipFill>
        <p:spPr>
          <a:xfrm>
            <a:off x="-6876" y="1167973"/>
            <a:ext cx="9368451" cy="5719562"/>
          </a:xfrm>
          <a:prstGeom prst="rect">
            <a:avLst/>
          </a:prstGeom>
        </p:spPr>
      </p:pic>
    </p:spTree>
    <p:extLst>
      <p:ext uri="{BB962C8B-B14F-4D97-AF65-F5344CB8AC3E}">
        <p14:creationId xmlns:p14="http://schemas.microsoft.com/office/powerpoint/2010/main" val="38355684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Combining two stages: Section 62 </a:t>
            </a:r>
            <a:r>
              <a:rPr lang="en-US" dirty="0"/>
              <a:t>performance</a:t>
            </a:r>
            <a:br>
              <a:rPr lang="en-US" dirty="0"/>
            </a:br>
            <a:r>
              <a:rPr lang="en-US" dirty="0"/>
              <a:t>2014  </a:t>
            </a:r>
          </a:p>
        </p:txBody>
      </p:sp>
      <p:pic>
        <p:nvPicPr>
          <p:cNvPr id="6" name="Picture 5"/>
          <p:cNvPicPr>
            <a:picLocks noChangeAspect="1"/>
          </p:cNvPicPr>
          <p:nvPr/>
        </p:nvPicPr>
        <p:blipFill>
          <a:blip r:embed="rId3"/>
          <a:stretch>
            <a:fillRect/>
          </a:stretch>
        </p:blipFill>
        <p:spPr>
          <a:xfrm>
            <a:off x="-9846" y="969449"/>
            <a:ext cx="9144001" cy="6079294"/>
          </a:xfrm>
          <a:prstGeom prst="rect">
            <a:avLst/>
          </a:prstGeom>
        </p:spPr>
      </p:pic>
    </p:spTree>
    <p:extLst>
      <p:ext uri="{BB962C8B-B14F-4D97-AF65-F5344CB8AC3E}">
        <p14:creationId xmlns:p14="http://schemas.microsoft.com/office/powerpoint/2010/main" val="21714023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r>
              <a:rPr lang="en-US" dirty="0"/>
              <a:t>Stage 2: Section 62 E(NPV) performance</a:t>
            </a:r>
          </a:p>
        </p:txBody>
      </p:sp>
      <p:pic>
        <p:nvPicPr>
          <p:cNvPr id="2" name="Picture 1"/>
          <p:cNvPicPr>
            <a:picLocks noChangeAspect="1"/>
          </p:cNvPicPr>
          <p:nvPr/>
        </p:nvPicPr>
        <p:blipFill>
          <a:blip r:embed="rId3"/>
          <a:stretch>
            <a:fillRect/>
          </a:stretch>
        </p:blipFill>
        <p:spPr>
          <a:xfrm>
            <a:off x="306636" y="1289958"/>
            <a:ext cx="8530728" cy="4767943"/>
          </a:xfrm>
          <a:prstGeom prst="rect">
            <a:avLst/>
          </a:prstGeom>
        </p:spPr>
      </p:pic>
    </p:spTree>
    <p:extLst>
      <p:ext uri="{BB962C8B-B14F-4D97-AF65-F5344CB8AC3E}">
        <p14:creationId xmlns:p14="http://schemas.microsoft.com/office/powerpoint/2010/main" val="12237213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a:t>
            </a:r>
            <a:r>
              <a:rPr lang="en-US" dirty="0"/>
              <a:t>3</a:t>
            </a:r>
            <a:br>
              <a:rPr lang="en-US" dirty="0"/>
            </a:br>
            <a:r>
              <a:rPr lang="en-US" dirty="0"/>
              <a:t>2014  </a:t>
            </a:r>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18" name="Straight Arrow Connector 17"/>
          <p:cNvCxnSpPr/>
          <p:nvPr/>
        </p:nvCxnSpPr>
        <p:spPr bwMode="auto">
          <a:xfrm>
            <a:off x="1638801" y="2560866"/>
            <a:ext cx="4539798" cy="81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a:off x="1720742" y="3441804"/>
            <a:ext cx="4498827" cy="80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bwMode="auto">
          <a:xfrm>
            <a:off x="1768709" y="1587631"/>
            <a:ext cx="4331892" cy="952625"/>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1739085" y="3451434"/>
            <a:ext cx="4434273" cy="927385"/>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723358" y="1156703"/>
            <a:ext cx="1321846" cy="461665"/>
          </a:xfrm>
          <a:prstGeom prst="rect">
            <a:avLst/>
          </a:prstGeom>
          <a:noFill/>
        </p:spPr>
        <p:txBody>
          <a:bodyPr wrap="none" rtlCol="0">
            <a:spAutoFit/>
          </a:bodyPr>
          <a:lstStyle/>
          <a:p>
            <a:r>
              <a:rPr lang="en-US" dirty="0" smtClean="0"/>
              <a:t>304 units</a:t>
            </a:r>
            <a:endParaRPr lang="en-US" dirty="0"/>
          </a:p>
        </p:txBody>
      </p:sp>
      <p:sp>
        <p:nvSpPr>
          <p:cNvPr id="38" name="TextBox 37"/>
          <p:cNvSpPr txBox="1"/>
          <p:nvPr/>
        </p:nvSpPr>
        <p:spPr>
          <a:xfrm>
            <a:off x="1687780" y="3902000"/>
            <a:ext cx="1167958" cy="461665"/>
          </a:xfrm>
          <a:prstGeom prst="rect">
            <a:avLst/>
          </a:prstGeom>
          <a:noFill/>
        </p:spPr>
        <p:txBody>
          <a:bodyPr wrap="none" rtlCol="0">
            <a:spAutoFit/>
          </a:bodyPr>
          <a:lstStyle/>
          <a:p>
            <a:r>
              <a:rPr lang="en-US" dirty="0" smtClean="0"/>
              <a:t>29 units</a:t>
            </a:r>
            <a:endParaRPr lang="en-US" dirty="0"/>
          </a:p>
        </p:txBody>
      </p:sp>
      <p:sp>
        <p:nvSpPr>
          <p:cNvPr id="39" name="TextBox 38"/>
          <p:cNvSpPr txBox="1"/>
          <p:nvPr/>
        </p:nvSpPr>
        <p:spPr>
          <a:xfrm>
            <a:off x="1719988" y="5346222"/>
            <a:ext cx="1321846" cy="461665"/>
          </a:xfrm>
          <a:prstGeom prst="rect">
            <a:avLst/>
          </a:prstGeom>
          <a:noFill/>
        </p:spPr>
        <p:txBody>
          <a:bodyPr wrap="none" rtlCol="0">
            <a:spAutoFit/>
          </a:bodyPr>
          <a:lstStyle/>
          <a:p>
            <a:r>
              <a:rPr lang="en-US" dirty="0" smtClean="0"/>
              <a:t>234 units</a:t>
            </a:r>
            <a:endParaRPr lang="en-US" dirty="0"/>
          </a:p>
        </p:txBody>
      </p:sp>
      <p:grpSp>
        <p:nvGrpSpPr>
          <p:cNvPr id="42" name="Group 41"/>
          <p:cNvGrpSpPr/>
          <p:nvPr/>
        </p:nvGrpSpPr>
        <p:grpSpPr>
          <a:xfrm>
            <a:off x="7057831" y="2910881"/>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21846" cy="461665"/>
            </a:xfrm>
            <a:prstGeom prst="rect">
              <a:avLst/>
            </a:prstGeom>
            <a:noFill/>
          </p:spPr>
          <p:txBody>
            <a:bodyPr wrap="none" rtlCol="0">
              <a:spAutoFit/>
            </a:bodyPr>
            <a:lstStyle/>
            <a:p>
              <a:r>
                <a:rPr lang="en-US" dirty="0" smtClean="0"/>
                <a:t>829 units</a:t>
              </a:r>
              <a:endParaRPr lang="en-US" dirty="0"/>
            </a:p>
          </p:txBody>
        </p:sp>
      </p:grpSp>
      <p:cxnSp>
        <p:nvCxnSpPr>
          <p:cNvPr id="40" name="Straight Arrow Connector 39"/>
          <p:cNvCxnSpPr>
            <a:endCxn id="48" idx="2"/>
          </p:cNvCxnSpPr>
          <p:nvPr/>
        </p:nvCxnSpPr>
        <p:spPr bwMode="auto">
          <a:xfrm flipV="1">
            <a:off x="1766690" y="4357013"/>
            <a:ext cx="4452879" cy="91677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a:endCxn id="47" idx="2"/>
          </p:cNvCxnSpPr>
          <p:nvPr/>
        </p:nvCxnSpPr>
        <p:spPr bwMode="auto">
          <a:xfrm flipV="1">
            <a:off x="1711481" y="3442613"/>
            <a:ext cx="4508088" cy="183117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1" name="Straight Arrow Connector 50"/>
          <p:cNvCxnSpPr>
            <a:endCxn id="46" idx="2"/>
          </p:cNvCxnSpPr>
          <p:nvPr/>
        </p:nvCxnSpPr>
        <p:spPr bwMode="auto">
          <a:xfrm flipV="1">
            <a:off x="1794294" y="2528213"/>
            <a:ext cx="4425275" cy="274557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bwMode="auto">
          <a:xfrm flipV="1">
            <a:off x="1766690" y="1629077"/>
            <a:ext cx="4333911" cy="361710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a:endCxn id="47" idx="2"/>
          </p:cNvCxnSpPr>
          <p:nvPr/>
        </p:nvCxnSpPr>
        <p:spPr bwMode="auto">
          <a:xfrm>
            <a:off x="1672668" y="2595987"/>
            <a:ext cx="4546901" cy="846626"/>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a:off x="1700273" y="4390733"/>
            <a:ext cx="4331892" cy="952625"/>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5" name="TextBox 54"/>
          <p:cNvSpPr txBox="1"/>
          <p:nvPr/>
        </p:nvSpPr>
        <p:spPr>
          <a:xfrm>
            <a:off x="1752848" y="2087606"/>
            <a:ext cx="1167958" cy="461665"/>
          </a:xfrm>
          <a:prstGeom prst="rect">
            <a:avLst/>
          </a:prstGeom>
          <a:noFill/>
        </p:spPr>
        <p:txBody>
          <a:bodyPr wrap="none" rtlCol="0">
            <a:spAutoFit/>
          </a:bodyPr>
          <a:lstStyle/>
          <a:p>
            <a:r>
              <a:rPr lang="en-US" dirty="0" smtClean="0"/>
              <a:t>98 units</a:t>
            </a:r>
            <a:endParaRPr lang="en-US" dirty="0"/>
          </a:p>
        </p:txBody>
      </p:sp>
      <p:sp>
        <p:nvSpPr>
          <p:cNvPr id="56" name="TextBox 55"/>
          <p:cNvSpPr txBox="1"/>
          <p:nvPr/>
        </p:nvSpPr>
        <p:spPr>
          <a:xfrm>
            <a:off x="1732363" y="3030005"/>
            <a:ext cx="1321846" cy="461665"/>
          </a:xfrm>
          <a:prstGeom prst="rect">
            <a:avLst/>
          </a:prstGeom>
          <a:noFill/>
        </p:spPr>
        <p:txBody>
          <a:bodyPr wrap="none" rtlCol="0">
            <a:spAutoFit/>
          </a:bodyPr>
          <a:lstStyle/>
          <a:p>
            <a:r>
              <a:rPr lang="en-US" dirty="0" smtClean="0"/>
              <a:t>123 units</a:t>
            </a:r>
            <a:endParaRPr lang="en-US" dirty="0"/>
          </a:p>
        </p:txBody>
      </p:sp>
    </p:spTree>
    <p:extLst>
      <p:ext uri="{BB962C8B-B14F-4D97-AF65-F5344CB8AC3E}">
        <p14:creationId xmlns:p14="http://schemas.microsoft.com/office/powerpoint/2010/main" val="37282646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p:bldP spid="39" grpId="0"/>
      <p:bldP spid="55" grpId="0"/>
      <p:bldP spid="56"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a:t>
            </a:r>
            <a:r>
              <a:rPr lang="en-US" dirty="0"/>
              <a:t>2</a:t>
            </a:r>
            <a:br>
              <a:rPr lang="en-US" dirty="0"/>
            </a:br>
            <a:r>
              <a:rPr lang="en-US" dirty="0" smtClean="0"/>
              <a:t>2014 </a:t>
            </a:r>
            <a:endParaRPr lang="en-US" dirty="0"/>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18" name="Straight Arrow Connector 17"/>
          <p:cNvCxnSpPr/>
          <p:nvPr/>
        </p:nvCxnSpPr>
        <p:spPr bwMode="auto">
          <a:xfrm>
            <a:off x="1638801" y="2560866"/>
            <a:ext cx="4539798" cy="81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a:off x="1720742" y="3441804"/>
            <a:ext cx="4498827" cy="80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endCxn id="47" idx="2"/>
          </p:cNvCxnSpPr>
          <p:nvPr/>
        </p:nvCxnSpPr>
        <p:spPr bwMode="auto">
          <a:xfrm flipV="1">
            <a:off x="1746814" y="3442613"/>
            <a:ext cx="4472755" cy="903543"/>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endCxn id="46" idx="2"/>
          </p:cNvCxnSpPr>
          <p:nvPr/>
        </p:nvCxnSpPr>
        <p:spPr bwMode="auto">
          <a:xfrm flipV="1">
            <a:off x="1760980" y="2528213"/>
            <a:ext cx="4458589" cy="2762238"/>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723358" y="1156703"/>
            <a:ext cx="1321846" cy="461665"/>
          </a:xfrm>
          <a:prstGeom prst="rect">
            <a:avLst/>
          </a:prstGeom>
          <a:noFill/>
        </p:spPr>
        <p:txBody>
          <a:bodyPr wrap="none" rtlCol="0">
            <a:spAutoFit/>
          </a:bodyPr>
          <a:lstStyle/>
          <a:p>
            <a:r>
              <a:rPr lang="en-US" dirty="0" smtClean="0"/>
              <a:t>145 units</a:t>
            </a:r>
            <a:endParaRPr lang="en-US" dirty="0"/>
          </a:p>
        </p:txBody>
      </p:sp>
      <p:sp>
        <p:nvSpPr>
          <p:cNvPr id="38" name="TextBox 37"/>
          <p:cNvSpPr txBox="1"/>
          <p:nvPr/>
        </p:nvSpPr>
        <p:spPr>
          <a:xfrm>
            <a:off x="1687780" y="3902000"/>
            <a:ext cx="1310425" cy="461665"/>
          </a:xfrm>
          <a:prstGeom prst="rect">
            <a:avLst/>
          </a:prstGeom>
          <a:noFill/>
        </p:spPr>
        <p:txBody>
          <a:bodyPr wrap="none" rtlCol="0">
            <a:spAutoFit/>
          </a:bodyPr>
          <a:lstStyle/>
          <a:p>
            <a:r>
              <a:rPr lang="en-US" dirty="0" smtClean="0"/>
              <a:t>113 units</a:t>
            </a:r>
            <a:endParaRPr lang="en-US" dirty="0"/>
          </a:p>
        </p:txBody>
      </p:sp>
      <p:sp>
        <p:nvSpPr>
          <p:cNvPr id="39" name="TextBox 38"/>
          <p:cNvSpPr txBox="1"/>
          <p:nvPr/>
        </p:nvSpPr>
        <p:spPr>
          <a:xfrm>
            <a:off x="1719988" y="5346222"/>
            <a:ext cx="1321846" cy="461665"/>
          </a:xfrm>
          <a:prstGeom prst="rect">
            <a:avLst/>
          </a:prstGeom>
          <a:noFill/>
        </p:spPr>
        <p:txBody>
          <a:bodyPr wrap="none" rtlCol="0">
            <a:spAutoFit/>
          </a:bodyPr>
          <a:lstStyle/>
          <a:p>
            <a:r>
              <a:rPr lang="en-US" dirty="0" smtClean="0"/>
              <a:t>351 units</a:t>
            </a:r>
            <a:endParaRPr lang="en-US" dirty="0"/>
          </a:p>
        </p:txBody>
      </p:sp>
      <p:grpSp>
        <p:nvGrpSpPr>
          <p:cNvPr id="42" name="Group 41"/>
          <p:cNvGrpSpPr/>
          <p:nvPr/>
        </p:nvGrpSpPr>
        <p:grpSpPr>
          <a:xfrm>
            <a:off x="7057831" y="2910881"/>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21846" cy="461665"/>
            </a:xfrm>
            <a:prstGeom prst="rect">
              <a:avLst/>
            </a:prstGeom>
            <a:noFill/>
          </p:spPr>
          <p:txBody>
            <a:bodyPr wrap="none" rtlCol="0">
              <a:spAutoFit/>
            </a:bodyPr>
            <a:lstStyle/>
            <a:p>
              <a:r>
                <a:rPr lang="en-US" dirty="0" smtClean="0"/>
                <a:t>810 units</a:t>
              </a:r>
              <a:endParaRPr lang="en-US" dirty="0"/>
            </a:p>
          </p:txBody>
        </p:sp>
      </p:grpSp>
      <p:cxnSp>
        <p:nvCxnSpPr>
          <p:cNvPr id="40" name="Straight Arrow Connector 39"/>
          <p:cNvCxnSpPr/>
          <p:nvPr/>
        </p:nvCxnSpPr>
        <p:spPr bwMode="auto">
          <a:xfrm>
            <a:off x="1795410" y="3480996"/>
            <a:ext cx="4227102" cy="181742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1" name="Straight Arrow Connector 50"/>
          <p:cNvCxnSpPr/>
          <p:nvPr/>
        </p:nvCxnSpPr>
        <p:spPr bwMode="auto">
          <a:xfrm flipV="1">
            <a:off x="1751619" y="2528213"/>
            <a:ext cx="4467950" cy="18503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bwMode="auto">
          <a:xfrm flipV="1">
            <a:off x="1729724" y="1629078"/>
            <a:ext cx="4370877" cy="36690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bwMode="auto">
          <a:xfrm>
            <a:off x="1672668" y="2595987"/>
            <a:ext cx="4392314" cy="274591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flipV="1">
            <a:off x="1817305" y="4378611"/>
            <a:ext cx="4247677" cy="897616"/>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5" name="TextBox 54"/>
          <p:cNvSpPr txBox="1"/>
          <p:nvPr/>
        </p:nvSpPr>
        <p:spPr>
          <a:xfrm>
            <a:off x="1752848" y="2087606"/>
            <a:ext cx="1167958" cy="461665"/>
          </a:xfrm>
          <a:prstGeom prst="rect">
            <a:avLst/>
          </a:prstGeom>
          <a:noFill/>
        </p:spPr>
        <p:txBody>
          <a:bodyPr wrap="none" rtlCol="0">
            <a:spAutoFit/>
          </a:bodyPr>
          <a:lstStyle/>
          <a:p>
            <a:r>
              <a:rPr lang="en-US" dirty="0" smtClean="0"/>
              <a:t>99 units</a:t>
            </a:r>
            <a:endParaRPr lang="en-US" dirty="0"/>
          </a:p>
        </p:txBody>
      </p:sp>
      <p:sp>
        <p:nvSpPr>
          <p:cNvPr id="56" name="TextBox 55"/>
          <p:cNvSpPr txBox="1"/>
          <p:nvPr/>
        </p:nvSpPr>
        <p:spPr>
          <a:xfrm>
            <a:off x="1732363" y="3030005"/>
            <a:ext cx="1167958" cy="461665"/>
          </a:xfrm>
          <a:prstGeom prst="rect">
            <a:avLst/>
          </a:prstGeom>
          <a:noFill/>
        </p:spPr>
        <p:txBody>
          <a:bodyPr wrap="none" rtlCol="0">
            <a:spAutoFit/>
          </a:bodyPr>
          <a:lstStyle/>
          <a:p>
            <a:r>
              <a:rPr lang="en-US" dirty="0"/>
              <a:t>8</a:t>
            </a:r>
            <a:r>
              <a:rPr lang="en-US" dirty="0" smtClean="0"/>
              <a:t>3 units</a:t>
            </a:r>
            <a:endParaRPr lang="en-US" dirty="0"/>
          </a:p>
        </p:txBody>
      </p:sp>
    </p:spTree>
    <p:extLst>
      <p:ext uri="{BB962C8B-B14F-4D97-AF65-F5344CB8AC3E}">
        <p14:creationId xmlns:p14="http://schemas.microsoft.com/office/powerpoint/2010/main" val="27956056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nodeType="clickEffect">
                                  <p:stCondLst>
                                    <p:cond delay="0"/>
                                  </p:stCondLst>
                                  <p:childTnLst>
                                    <p:animEffect transition="out" filter="blinds(horizontal)">
                                      <p:cBhvr>
                                        <p:cTn id="10" dur="500"/>
                                        <p:tgtEl>
                                          <p:spTgt spid="51"/>
                                        </p:tgtEl>
                                      </p:cBhvr>
                                    </p:animEffect>
                                    <p:set>
                                      <p:cBhvr>
                                        <p:cTn id="11" dur="1" fill="hold">
                                          <p:stCondLst>
                                            <p:cond delay="499"/>
                                          </p:stCondLst>
                                        </p:cTn>
                                        <p:tgtEl>
                                          <p:spTgt spid="51"/>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p:bldP spid="39" grpId="0"/>
      <p:bldP spid="55" grpId="0"/>
      <p:bldP spid="5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2016 Stage 2: Section 61 performance </a:t>
            </a:r>
            <a:endParaRPr lang="en-US" dirty="0"/>
          </a:p>
        </p:txBody>
      </p:sp>
      <p:pic>
        <p:nvPicPr>
          <p:cNvPr id="5" name="Picture 4" descr="61_s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028564"/>
            <a:ext cx="8460310" cy="5669280"/>
          </a:xfrm>
          <a:prstGeom prst="rect">
            <a:avLst/>
          </a:prstGeom>
        </p:spPr>
      </p:pic>
    </p:spTree>
    <p:extLst>
      <p:ext uri="{BB962C8B-B14F-4D97-AF65-F5344CB8AC3E}">
        <p14:creationId xmlns:p14="http://schemas.microsoft.com/office/powerpoint/2010/main" val="1813742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Combining two stages: Section 61 performance </a:t>
            </a:r>
            <a:endParaRPr lang="en-US" dirty="0"/>
          </a:p>
        </p:txBody>
      </p:sp>
      <p:pic>
        <p:nvPicPr>
          <p:cNvPr id="5" name="Picture 4" descr="61_bot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940" y="987067"/>
            <a:ext cx="8511623" cy="5669280"/>
          </a:xfrm>
          <a:prstGeom prst="rect">
            <a:avLst/>
          </a:prstGeom>
        </p:spPr>
      </p:pic>
    </p:spTree>
    <p:extLst>
      <p:ext uri="{BB962C8B-B14F-4D97-AF65-F5344CB8AC3E}">
        <p14:creationId xmlns:p14="http://schemas.microsoft.com/office/powerpoint/2010/main" val="11553973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61-Group </a:t>
            </a:r>
            <a:r>
              <a:rPr lang="en-US" altLang="zh-CN" dirty="0"/>
              <a:t>11: Adam Hines, Matt </a:t>
            </a:r>
            <a:r>
              <a:rPr lang="en-US" altLang="zh-CN" dirty="0" err="1"/>
              <a:t>Kiepura</a:t>
            </a:r>
            <a:r>
              <a:rPr lang="en-US" altLang="zh-CN" dirty="0"/>
              <a:t>, Oscar </a:t>
            </a:r>
            <a:r>
              <a:rPr lang="en-US" altLang="zh-CN" dirty="0" err="1"/>
              <a:t>Muguerza</a:t>
            </a:r>
            <a:r>
              <a:rPr lang="en-US" altLang="zh-CN" dirty="0"/>
              <a:t> </a:t>
            </a:r>
            <a:r>
              <a:rPr lang="en-US" altLang="zh-CN" dirty="0" err="1"/>
              <a:t>Quijano</a:t>
            </a:r>
            <a:r>
              <a:rPr lang="en-US" altLang="zh-CN" dirty="0"/>
              <a:t>, Gabriel Tamayo </a:t>
            </a:r>
            <a:r>
              <a:rPr lang="en-US" altLang="zh-CN" dirty="0" err="1"/>
              <a:t>Limas</a:t>
            </a:r>
            <a:endParaRPr lang="en-US" dirty="0"/>
          </a:p>
        </p:txBody>
      </p:sp>
      <p:cxnSp>
        <p:nvCxnSpPr>
          <p:cNvPr id="30" name="Straight Arrow Connector 29"/>
          <p:cNvCxnSpPr/>
          <p:nvPr/>
        </p:nvCxnSpPr>
        <p:spPr bwMode="auto">
          <a:xfrm flipV="1">
            <a:off x="1709847" y="4384746"/>
            <a:ext cx="4416779" cy="889047"/>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21" name="Straight Arrow Connector 20"/>
          <p:cNvCxnSpPr>
            <a:endCxn id="47" idx="2"/>
          </p:cNvCxnSpPr>
          <p:nvPr/>
        </p:nvCxnSpPr>
        <p:spPr bwMode="auto">
          <a:xfrm flipV="1">
            <a:off x="1709847" y="3442613"/>
            <a:ext cx="4509722" cy="1868527"/>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42" name="Group 41"/>
          <p:cNvGrpSpPr/>
          <p:nvPr/>
        </p:nvGrpSpPr>
        <p:grpSpPr>
          <a:xfrm>
            <a:off x="7057831" y="2910881"/>
            <a:ext cx="2086169" cy="1395687"/>
            <a:chOff x="2721092" y="5261864"/>
            <a:chExt cx="2086169" cy="1395687"/>
          </a:xfrm>
        </p:grpSpPr>
        <p:sp>
          <p:nvSpPr>
            <p:cNvPr id="44" name="Isosceles Triangle 43"/>
            <p:cNvSpPr/>
            <p:nvPr/>
          </p:nvSpPr>
          <p:spPr bwMode="auto">
            <a:xfrm>
              <a:off x="2721092" y="5261864"/>
              <a:ext cx="2086169" cy="733663"/>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Make</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98484" y="6288219"/>
              <a:ext cx="1049386" cy="369332"/>
            </a:xfrm>
            <a:prstGeom prst="rect">
              <a:avLst/>
            </a:prstGeom>
            <a:noFill/>
          </p:spPr>
          <p:txBody>
            <a:bodyPr wrap="none" rtlCol="0">
              <a:spAutoFit/>
            </a:bodyPr>
            <a:lstStyle/>
            <a:p>
              <a:r>
                <a:rPr lang="en-US" altLang="zh-CN" dirty="0" smtClean="0"/>
                <a:t>7</a:t>
              </a:r>
              <a:r>
                <a:rPr lang="zh-CN" altLang="zh-CN" dirty="0" smtClean="0"/>
                <a:t>1</a:t>
              </a:r>
              <a:r>
                <a:rPr lang="en-US" altLang="zh-CN" dirty="0" smtClean="0"/>
                <a:t>2</a:t>
              </a:r>
              <a:r>
                <a:rPr lang="en-US" dirty="0" smtClean="0"/>
                <a:t> units</a:t>
              </a:r>
              <a:endParaRPr lang="en-US" dirty="0"/>
            </a:p>
          </p:txBody>
        </p:sp>
      </p:grpSp>
      <p:cxnSp>
        <p:nvCxnSpPr>
          <p:cNvPr id="40" name="Straight Arrow Connector 39"/>
          <p:cNvCxnSpPr/>
          <p:nvPr/>
        </p:nvCxnSpPr>
        <p:spPr bwMode="auto">
          <a:xfrm>
            <a:off x="1889125" y="1608667"/>
            <a:ext cx="4173008" cy="0"/>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flipV="1">
            <a:off x="1634257" y="2508250"/>
            <a:ext cx="4478257" cy="2802890"/>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3" name="Group 2"/>
          <p:cNvGrpSpPr/>
          <p:nvPr/>
        </p:nvGrpSpPr>
        <p:grpSpPr>
          <a:xfrm>
            <a:off x="1634257" y="1245207"/>
            <a:ext cx="4427876" cy="4470347"/>
            <a:chOff x="1634257" y="1245207"/>
            <a:chExt cx="4427876" cy="4470347"/>
          </a:xfrm>
        </p:grpSpPr>
        <p:sp>
          <p:nvSpPr>
            <p:cNvPr id="39" name="TextBox 38"/>
            <p:cNvSpPr txBox="1"/>
            <p:nvPr/>
          </p:nvSpPr>
          <p:spPr>
            <a:xfrm>
              <a:off x="1719988" y="5346222"/>
              <a:ext cx="1047808" cy="369332"/>
            </a:xfrm>
            <a:prstGeom prst="rect">
              <a:avLst/>
            </a:prstGeom>
            <a:noFill/>
          </p:spPr>
          <p:txBody>
            <a:bodyPr wrap="none" rtlCol="0">
              <a:spAutoFit/>
            </a:bodyPr>
            <a:lstStyle/>
            <a:p>
              <a:r>
                <a:rPr lang="zh-CN" altLang="zh-CN" dirty="0" smtClean="0"/>
                <a:t>52</a:t>
              </a:r>
              <a:r>
                <a:rPr lang="en-US" altLang="zh-CN" dirty="0" smtClean="0"/>
                <a:t>2</a:t>
              </a:r>
              <a:r>
                <a:rPr lang="en-US" dirty="0" smtClean="0"/>
                <a:t> units</a:t>
              </a:r>
              <a:endParaRPr lang="en-US" dirty="0"/>
            </a:p>
          </p:txBody>
        </p:sp>
        <p:cxnSp>
          <p:nvCxnSpPr>
            <p:cNvPr id="58" name="Straight Arrow Connector 57"/>
            <p:cNvCxnSpPr/>
            <p:nvPr/>
          </p:nvCxnSpPr>
          <p:spPr bwMode="auto">
            <a:xfrm flipV="1">
              <a:off x="1634257" y="1761067"/>
              <a:ext cx="4427876" cy="355007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9" name="TextBox 58"/>
            <p:cNvSpPr txBox="1"/>
            <p:nvPr/>
          </p:nvSpPr>
          <p:spPr>
            <a:xfrm>
              <a:off x="1709847" y="1245207"/>
              <a:ext cx="1049386" cy="369332"/>
            </a:xfrm>
            <a:prstGeom prst="rect">
              <a:avLst/>
            </a:prstGeom>
            <a:noFill/>
          </p:spPr>
          <p:txBody>
            <a:bodyPr wrap="none" rtlCol="0">
              <a:spAutoFit/>
            </a:bodyPr>
            <a:lstStyle/>
            <a:p>
              <a:r>
                <a:rPr lang="zh-CN" altLang="zh-CN" dirty="0" smtClean="0"/>
                <a:t>1</a:t>
              </a:r>
              <a:r>
                <a:rPr lang="en-US" altLang="zh-CN" dirty="0" smtClean="0"/>
                <a:t>90</a:t>
              </a:r>
              <a:r>
                <a:rPr lang="en-US" dirty="0" smtClean="0"/>
                <a:t> units</a:t>
              </a:r>
              <a:endParaRPr lang="en-US" dirty="0"/>
            </a:p>
          </p:txBody>
        </p:sp>
      </p:grpSp>
    </p:spTree>
    <p:extLst>
      <p:ext uri="{BB962C8B-B14F-4D97-AF65-F5344CB8AC3E}">
        <p14:creationId xmlns:p14="http://schemas.microsoft.com/office/powerpoint/2010/main" val="1417492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61-Group </a:t>
            </a:r>
            <a:r>
              <a:rPr lang="en-US" altLang="zh-CN" dirty="0" smtClean="0"/>
              <a:t>5: Kumar </a:t>
            </a:r>
            <a:r>
              <a:rPr lang="en-US" altLang="zh-CN" dirty="0"/>
              <a:t>Abhishek FNU, Arnav </a:t>
            </a:r>
            <a:r>
              <a:rPr lang="en-US" altLang="zh-CN" dirty="0" err="1"/>
              <a:t>Dey</a:t>
            </a:r>
            <a:r>
              <a:rPr lang="en-US" altLang="zh-CN" dirty="0"/>
              <a:t>, Harsh </a:t>
            </a:r>
            <a:r>
              <a:rPr lang="en-US" altLang="zh-CN" dirty="0" err="1"/>
              <a:t>Garg</a:t>
            </a:r>
            <a:r>
              <a:rPr lang="en-US" altLang="zh-CN" dirty="0"/>
              <a:t>, </a:t>
            </a:r>
            <a:r>
              <a:rPr lang="en-US" altLang="zh-CN" dirty="0" err="1"/>
              <a:t>Mrinal</a:t>
            </a:r>
            <a:r>
              <a:rPr lang="en-US" altLang="zh-CN" dirty="0"/>
              <a:t> </a:t>
            </a:r>
            <a:r>
              <a:rPr lang="en-US" altLang="zh-CN" dirty="0" err="1"/>
              <a:t>Pareek</a:t>
            </a:r>
            <a:endParaRPr lang="en-US" dirty="0"/>
          </a:p>
        </p:txBody>
      </p: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nvGrpSpPr>
          <p:cNvPr id="42" name="Group 41"/>
          <p:cNvGrpSpPr/>
          <p:nvPr/>
        </p:nvGrpSpPr>
        <p:grpSpPr>
          <a:xfrm>
            <a:off x="7057831" y="2910881"/>
            <a:ext cx="2086169" cy="1286503"/>
            <a:chOff x="2721092" y="5261864"/>
            <a:chExt cx="2086169" cy="1286503"/>
          </a:xfrm>
        </p:grpSpPr>
        <p:sp>
          <p:nvSpPr>
            <p:cNvPr id="44" name="Isosceles Triangle 43"/>
            <p:cNvSpPr/>
            <p:nvPr/>
          </p:nvSpPr>
          <p:spPr bwMode="auto">
            <a:xfrm>
              <a:off x="2721092" y="5261864"/>
              <a:ext cx="2086169" cy="733663"/>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056700" cy="369332"/>
            </a:xfrm>
            <a:prstGeom prst="rect">
              <a:avLst/>
            </a:prstGeom>
            <a:noFill/>
          </p:spPr>
          <p:txBody>
            <a:bodyPr wrap="none" rtlCol="0">
              <a:spAutoFit/>
            </a:bodyPr>
            <a:lstStyle/>
            <a:p>
              <a:r>
                <a:rPr lang="en-US" altLang="zh-CN" dirty="0" smtClean="0"/>
                <a:t>825 </a:t>
              </a:r>
              <a:r>
                <a:rPr lang="en-US" dirty="0" smtClean="0"/>
                <a:t>units</a:t>
              </a:r>
              <a:endParaRPr lang="en-US" dirty="0"/>
            </a:p>
          </p:txBody>
        </p:sp>
      </p:grpSp>
      <p:grpSp>
        <p:nvGrpSpPr>
          <p:cNvPr id="3" name="Group 2"/>
          <p:cNvGrpSpPr/>
          <p:nvPr/>
        </p:nvGrpSpPr>
        <p:grpSpPr>
          <a:xfrm>
            <a:off x="1634257" y="1245207"/>
            <a:ext cx="4585312" cy="4470347"/>
            <a:chOff x="1634257" y="1245207"/>
            <a:chExt cx="4585312" cy="4470347"/>
          </a:xfrm>
        </p:grpSpPr>
        <p:cxnSp>
          <p:nvCxnSpPr>
            <p:cNvPr id="30" name="Straight Arrow Connector 29"/>
            <p:cNvCxnSpPr/>
            <p:nvPr/>
          </p:nvCxnSpPr>
          <p:spPr bwMode="auto">
            <a:xfrm flipV="1">
              <a:off x="1709847" y="4384746"/>
              <a:ext cx="4416779" cy="88904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flipV="1">
              <a:off x="1709847" y="3442613"/>
              <a:ext cx="4509722" cy="186852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p:nvPr/>
          </p:nvCxnSpPr>
          <p:spPr bwMode="auto">
            <a:xfrm>
              <a:off x="1889125" y="1608667"/>
              <a:ext cx="4173008" cy="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flipV="1">
              <a:off x="1634257" y="2508250"/>
              <a:ext cx="4478257" cy="280289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9" name="TextBox 38"/>
            <p:cNvSpPr txBox="1"/>
            <p:nvPr/>
          </p:nvSpPr>
          <p:spPr>
            <a:xfrm>
              <a:off x="1719988" y="5346222"/>
              <a:ext cx="1049386" cy="369332"/>
            </a:xfrm>
            <a:prstGeom prst="rect">
              <a:avLst/>
            </a:prstGeom>
            <a:noFill/>
          </p:spPr>
          <p:txBody>
            <a:bodyPr wrap="none" rtlCol="0">
              <a:spAutoFit/>
            </a:bodyPr>
            <a:lstStyle/>
            <a:p>
              <a:r>
                <a:rPr lang="zh-CN" altLang="zh-CN" dirty="0" smtClean="0"/>
                <a:t>6</a:t>
              </a:r>
              <a:r>
                <a:rPr lang="en-US" altLang="zh-CN" dirty="0" smtClean="0"/>
                <a:t>00</a:t>
              </a:r>
              <a:r>
                <a:rPr lang="en-US" dirty="0" smtClean="0"/>
                <a:t> units</a:t>
              </a:r>
              <a:endParaRPr lang="en-US" dirty="0"/>
            </a:p>
          </p:txBody>
        </p:sp>
        <p:cxnSp>
          <p:nvCxnSpPr>
            <p:cNvPr id="58" name="Straight Arrow Connector 57"/>
            <p:cNvCxnSpPr/>
            <p:nvPr/>
          </p:nvCxnSpPr>
          <p:spPr bwMode="auto">
            <a:xfrm flipV="1">
              <a:off x="1634257" y="1761067"/>
              <a:ext cx="4427876" cy="355007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9" name="TextBox 58"/>
            <p:cNvSpPr txBox="1"/>
            <p:nvPr/>
          </p:nvSpPr>
          <p:spPr>
            <a:xfrm>
              <a:off x="1709847" y="1245207"/>
              <a:ext cx="1049386" cy="369332"/>
            </a:xfrm>
            <a:prstGeom prst="rect">
              <a:avLst/>
            </a:prstGeom>
            <a:noFill/>
          </p:spPr>
          <p:txBody>
            <a:bodyPr wrap="none" rtlCol="0">
              <a:spAutoFit/>
            </a:bodyPr>
            <a:lstStyle/>
            <a:p>
              <a:r>
                <a:rPr lang="zh-CN" altLang="zh-CN" dirty="0" smtClean="0"/>
                <a:t>2</a:t>
              </a:r>
              <a:r>
                <a:rPr lang="en-US" altLang="zh-CN" dirty="0" smtClean="0"/>
                <a:t>25</a:t>
              </a:r>
              <a:r>
                <a:rPr lang="en-US" dirty="0" smtClean="0"/>
                <a:t> units</a:t>
              </a:r>
              <a:endParaRPr lang="en-US" dirty="0"/>
            </a:p>
          </p:txBody>
        </p:sp>
      </p:grpSp>
      <p:sp>
        <p:nvSpPr>
          <p:cNvPr id="24" name="TextBox 23"/>
          <p:cNvSpPr txBox="1"/>
          <p:nvPr/>
        </p:nvSpPr>
        <p:spPr>
          <a:xfrm>
            <a:off x="584871" y="6149497"/>
            <a:ext cx="1777612" cy="369332"/>
          </a:xfrm>
          <a:prstGeom prst="rect">
            <a:avLst/>
          </a:prstGeom>
          <a:noFill/>
        </p:spPr>
        <p:txBody>
          <a:bodyPr wrap="none" rtlCol="0">
            <a:spAutoFit/>
          </a:bodyPr>
          <a:lstStyle/>
          <a:p>
            <a:r>
              <a:rPr lang="en-US" dirty="0" smtClean="0"/>
              <a:t>Stage</a:t>
            </a:r>
            <a:r>
              <a:rPr lang="zh-CN" altLang="en-US" dirty="0" smtClean="0"/>
              <a:t> </a:t>
            </a:r>
            <a:r>
              <a:rPr lang="en-US" altLang="zh-CN" dirty="0" smtClean="0"/>
              <a:t>1:</a:t>
            </a:r>
            <a:r>
              <a:rPr lang="zh-CN" altLang="en-US" dirty="0" smtClean="0"/>
              <a:t> </a:t>
            </a:r>
            <a:r>
              <a:rPr lang="en-US" altLang="zh-CN" dirty="0" smtClean="0"/>
              <a:t>Vietnam</a:t>
            </a:r>
            <a:endParaRPr lang="en-US" dirty="0"/>
          </a:p>
        </p:txBody>
      </p:sp>
    </p:spTree>
    <p:extLst>
      <p:ext uri="{BB962C8B-B14F-4D97-AF65-F5344CB8AC3E}">
        <p14:creationId xmlns:p14="http://schemas.microsoft.com/office/powerpoint/2010/main" val="64930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r>
              <a:rPr lang="en-US" dirty="0" smtClean="0"/>
              <a:t>Stage 2: Section 62 E(NPV) performance</a:t>
            </a:r>
            <a:endParaRPr lang="en-US" dirty="0"/>
          </a:p>
        </p:txBody>
      </p:sp>
      <p:pic>
        <p:nvPicPr>
          <p:cNvPr id="6" name="Picture 5" descr="62_s2.png"/>
          <p:cNvPicPr>
            <a:picLocks noChangeAspect="1"/>
          </p:cNvPicPr>
          <p:nvPr/>
        </p:nvPicPr>
        <p:blipFill rotWithShape="1">
          <a:blip r:embed="rId3">
            <a:extLst>
              <a:ext uri="{28A0092B-C50C-407E-A947-70E740481C1C}">
                <a14:useLocalDpi xmlns:a14="http://schemas.microsoft.com/office/drawing/2010/main" val="0"/>
              </a:ext>
            </a:extLst>
          </a:blip>
          <a:srcRect t="11906" b="-9635"/>
          <a:stretch/>
        </p:blipFill>
        <p:spPr>
          <a:xfrm>
            <a:off x="447472" y="1245142"/>
            <a:ext cx="8365787" cy="5486400"/>
          </a:xfrm>
          <a:prstGeom prst="rect">
            <a:avLst/>
          </a:prstGeom>
        </p:spPr>
      </p:pic>
    </p:spTree>
    <p:extLst>
      <p:ext uri="{BB962C8B-B14F-4D97-AF65-F5344CB8AC3E}">
        <p14:creationId xmlns:p14="http://schemas.microsoft.com/office/powerpoint/2010/main" val="212911884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 y="274638"/>
            <a:ext cx="8968822" cy="697681"/>
          </a:xfrm>
        </p:spPr>
        <p:txBody>
          <a:bodyPr>
            <a:normAutofit/>
          </a:bodyPr>
          <a:lstStyle/>
          <a:p>
            <a:r>
              <a:rPr lang="en-US" sz="3200" dirty="0" smtClean="0"/>
              <a:t>Combining two stages: Section 62 performance </a:t>
            </a:r>
            <a:endParaRPr lang="en-US" sz="3200" dirty="0"/>
          </a:p>
        </p:txBody>
      </p:sp>
      <p:pic>
        <p:nvPicPr>
          <p:cNvPr id="3" name="Picture 2" descr="62_bot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972319"/>
            <a:ext cx="8511623" cy="5669280"/>
          </a:xfrm>
          <a:prstGeom prst="rect">
            <a:avLst/>
          </a:prstGeom>
        </p:spPr>
      </p:pic>
    </p:spTree>
    <p:extLst>
      <p:ext uri="{BB962C8B-B14F-4D97-AF65-F5344CB8AC3E}">
        <p14:creationId xmlns:p14="http://schemas.microsoft.com/office/powerpoint/2010/main" val="12138282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a:t>
            </a:r>
            <a:r>
              <a:rPr lang="en-US" dirty="0"/>
              <a:t>61-7: Mauricio </a:t>
            </a:r>
            <a:r>
              <a:rPr lang="en-US" dirty="0" smtClean="0"/>
              <a:t>Rota</a:t>
            </a:r>
            <a:r>
              <a:rPr lang="en-US" dirty="0"/>
              <a:t>, Ashley </a:t>
            </a:r>
            <a:r>
              <a:rPr lang="en-US" dirty="0" err="1"/>
              <a:t>Dohrmann</a:t>
            </a:r>
            <a:r>
              <a:rPr lang="en-US" dirty="0"/>
              <a:t>, </a:t>
            </a:r>
            <a:r>
              <a:rPr lang="en-US" dirty="0" err="1"/>
              <a:t>Cyrille</a:t>
            </a:r>
            <a:r>
              <a:rPr lang="en-US" dirty="0"/>
              <a:t>-Adrien </a:t>
            </a:r>
            <a:r>
              <a:rPr lang="en-US" dirty="0" err="1"/>
              <a:t>Ducret</a:t>
            </a:r>
            <a:r>
              <a:rPr lang="en-US" dirty="0"/>
              <a:t>, </a:t>
            </a:r>
            <a:r>
              <a:rPr lang="en-US" dirty="0" smtClean="0"/>
              <a:t>Christian </a:t>
            </a:r>
            <a:r>
              <a:rPr lang="en-US" dirty="0" err="1"/>
              <a:t>Huidobro</a:t>
            </a:r>
            <a:r>
              <a:rPr lang="en-US" dirty="0"/>
              <a:t>, Patrick Peterson </a:t>
            </a:r>
          </a:p>
        </p:txBody>
      </p: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nvGrpSpPr>
          <p:cNvPr id="42" name="Group 41"/>
          <p:cNvGrpSpPr/>
          <p:nvPr/>
        </p:nvGrpSpPr>
        <p:grpSpPr>
          <a:xfrm>
            <a:off x="7057831" y="2910881"/>
            <a:ext cx="2086169" cy="1286503"/>
            <a:chOff x="2721092" y="5261864"/>
            <a:chExt cx="2086169" cy="1286503"/>
          </a:xfrm>
        </p:grpSpPr>
        <p:sp>
          <p:nvSpPr>
            <p:cNvPr id="44" name="Isosceles Triangle 43"/>
            <p:cNvSpPr/>
            <p:nvPr/>
          </p:nvSpPr>
          <p:spPr bwMode="auto">
            <a:xfrm>
              <a:off x="2721092" y="5261864"/>
              <a:ext cx="2086169" cy="733663"/>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Make</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056700" cy="369332"/>
            </a:xfrm>
            <a:prstGeom prst="rect">
              <a:avLst/>
            </a:prstGeom>
            <a:noFill/>
          </p:spPr>
          <p:txBody>
            <a:bodyPr wrap="none" rtlCol="0">
              <a:spAutoFit/>
            </a:bodyPr>
            <a:lstStyle/>
            <a:p>
              <a:r>
                <a:rPr lang="en-US" altLang="zh-CN" dirty="0" smtClean="0"/>
                <a:t>747</a:t>
              </a:r>
              <a:r>
                <a:rPr lang="en-US" dirty="0" smtClean="0"/>
                <a:t> units</a:t>
              </a:r>
              <a:endParaRPr lang="en-US" dirty="0"/>
            </a:p>
          </p:txBody>
        </p:sp>
      </p:grpSp>
      <p:grpSp>
        <p:nvGrpSpPr>
          <p:cNvPr id="4" name="Group 3"/>
          <p:cNvGrpSpPr/>
          <p:nvPr/>
        </p:nvGrpSpPr>
        <p:grpSpPr>
          <a:xfrm>
            <a:off x="1634257" y="1608667"/>
            <a:ext cx="4585312" cy="4106887"/>
            <a:chOff x="1634257" y="1608667"/>
            <a:chExt cx="4585312" cy="4106887"/>
          </a:xfrm>
        </p:grpSpPr>
        <p:grpSp>
          <p:nvGrpSpPr>
            <p:cNvPr id="3" name="Group 2"/>
            <p:cNvGrpSpPr/>
            <p:nvPr/>
          </p:nvGrpSpPr>
          <p:grpSpPr>
            <a:xfrm>
              <a:off x="1634257" y="1608667"/>
              <a:ext cx="4585312" cy="3702473"/>
              <a:chOff x="1634257" y="1608667"/>
              <a:chExt cx="4585312" cy="3702473"/>
            </a:xfrm>
          </p:grpSpPr>
          <p:cxnSp>
            <p:nvCxnSpPr>
              <p:cNvPr id="30" name="Straight Arrow Connector 29"/>
              <p:cNvCxnSpPr/>
              <p:nvPr/>
            </p:nvCxnSpPr>
            <p:spPr bwMode="auto">
              <a:xfrm flipV="1">
                <a:off x="1709847" y="4384746"/>
                <a:ext cx="4416779" cy="88904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flipV="1">
                <a:off x="1709847" y="3442613"/>
                <a:ext cx="4509722" cy="186852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p:nvPr/>
            </p:nvCxnSpPr>
            <p:spPr bwMode="auto">
              <a:xfrm flipV="1">
                <a:off x="1766690" y="1608667"/>
                <a:ext cx="4295443" cy="366512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flipV="1">
                <a:off x="1634257" y="2508250"/>
                <a:ext cx="4478257" cy="280289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39" name="TextBox 38"/>
            <p:cNvSpPr txBox="1"/>
            <p:nvPr/>
          </p:nvSpPr>
          <p:spPr>
            <a:xfrm>
              <a:off x="1719988" y="5346222"/>
              <a:ext cx="1049386" cy="369332"/>
            </a:xfrm>
            <a:prstGeom prst="rect">
              <a:avLst/>
            </a:prstGeom>
            <a:noFill/>
          </p:spPr>
          <p:txBody>
            <a:bodyPr wrap="none" rtlCol="0">
              <a:spAutoFit/>
            </a:bodyPr>
            <a:lstStyle/>
            <a:p>
              <a:r>
                <a:rPr lang="zh-CN" altLang="zh-CN" dirty="0" smtClean="0"/>
                <a:t>7</a:t>
              </a:r>
              <a:r>
                <a:rPr lang="en-US" altLang="zh-CN" dirty="0" smtClean="0"/>
                <a:t>47</a:t>
              </a:r>
              <a:r>
                <a:rPr lang="en-US" dirty="0" smtClean="0"/>
                <a:t> units</a:t>
              </a:r>
              <a:endParaRPr lang="en-US" dirty="0"/>
            </a:p>
          </p:txBody>
        </p:sp>
      </p:grpSp>
      <p:sp>
        <p:nvSpPr>
          <p:cNvPr id="37" name="TextBox 36"/>
          <p:cNvSpPr txBox="1"/>
          <p:nvPr/>
        </p:nvSpPr>
        <p:spPr>
          <a:xfrm>
            <a:off x="584871" y="6149497"/>
            <a:ext cx="1777612" cy="369332"/>
          </a:xfrm>
          <a:prstGeom prst="rect">
            <a:avLst/>
          </a:prstGeom>
          <a:noFill/>
        </p:spPr>
        <p:txBody>
          <a:bodyPr wrap="none" rtlCol="0">
            <a:spAutoFit/>
          </a:bodyPr>
          <a:lstStyle/>
          <a:p>
            <a:r>
              <a:rPr lang="en-US" dirty="0" smtClean="0"/>
              <a:t>Stage</a:t>
            </a:r>
            <a:r>
              <a:rPr lang="zh-CN" altLang="en-US" dirty="0" smtClean="0"/>
              <a:t> </a:t>
            </a:r>
            <a:r>
              <a:rPr lang="en-US" altLang="zh-CN" dirty="0" smtClean="0"/>
              <a:t>1:</a:t>
            </a:r>
            <a:r>
              <a:rPr lang="zh-CN" altLang="en-US" dirty="0" smtClean="0"/>
              <a:t> </a:t>
            </a:r>
            <a:r>
              <a:rPr lang="en-US" altLang="zh-CN" dirty="0" smtClean="0"/>
              <a:t>Vietnam</a:t>
            </a:r>
            <a:endParaRPr lang="en-US" dirty="0"/>
          </a:p>
        </p:txBody>
      </p:sp>
    </p:spTree>
    <p:extLst>
      <p:ext uri="{BB962C8B-B14F-4D97-AF65-F5344CB8AC3E}">
        <p14:creationId xmlns:p14="http://schemas.microsoft.com/office/powerpoint/2010/main" val="300544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a:t>
            </a:r>
            <a:r>
              <a:rPr lang="en-US" altLang="zh-CN" dirty="0"/>
              <a:t>3: </a:t>
            </a:r>
            <a:r>
              <a:rPr lang="en-US" altLang="zh-CN" dirty="0" smtClean="0"/>
              <a:t>Emily </a:t>
            </a:r>
            <a:r>
              <a:rPr lang="en-US" altLang="zh-CN" dirty="0" err="1"/>
              <a:t>Benigno</a:t>
            </a:r>
            <a:r>
              <a:rPr lang="en-US" altLang="zh-CN" dirty="0"/>
              <a:t>, Mike Holmes, Alexander Long, Danielle Lozier</a:t>
            </a:r>
            <a:endParaRPr lang="en-US" dirty="0"/>
          </a:p>
        </p:txBody>
      </p:sp>
      <p:cxnSp>
        <p:nvCxnSpPr>
          <p:cNvPr id="30" name="Straight Arrow Connector 29"/>
          <p:cNvCxnSpPr/>
          <p:nvPr/>
        </p:nvCxnSpPr>
        <p:spPr bwMode="auto">
          <a:xfrm flipV="1">
            <a:off x="1709847" y="4384746"/>
            <a:ext cx="4416779" cy="88904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21" name="Straight Arrow Connector 20"/>
          <p:cNvCxnSpPr>
            <a:endCxn id="47" idx="2"/>
          </p:cNvCxnSpPr>
          <p:nvPr/>
        </p:nvCxnSpPr>
        <p:spPr bwMode="auto">
          <a:xfrm flipV="1">
            <a:off x="1709847" y="3442613"/>
            <a:ext cx="4509722" cy="186852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p:nvPr/>
        </p:nvCxnSpPr>
        <p:spPr bwMode="auto">
          <a:xfrm flipV="1">
            <a:off x="1766690" y="1608667"/>
            <a:ext cx="4295443" cy="366512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flipV="1">
            <a:off x="1634257" y="2508250"/>
            <a:ext cx="4478257" cy="280289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9" name="TextBox 38"/>
          <p:cNvSpPr txBox="1"/>
          <p:nvPr/>
        </p:nvSpPr>
        <p:spPr>
          <a:xfrm>
            <a:off x="1719988" y="5346222"/>
            <a:ext cx="1047808" cy="369332"/>
          </a:xfrm>
          <a:prstGeom prst="rect">
            <a:avLst/>
          </a:prstGeom>
          <a:noFill/>
        </p:spPr>
        <p:txBody>
          <a:bodyPr wrap="none" rtlCol="0">
            <a:spAutoFit/>
          </a:bodyPr>
          <a:lstStyle/>
          <a:p>
            <a:r>
              <a:rPr lang="zh-CN" altLang="zh-CN" dirty="0" smtClean="0"/>
              <a:t>70</a:t>
            </a:r>
            <a:r>
              <a:rPr lang="en-US" altLang="zh-CN" dirty="0" smtClean="0"/>
              <a:t>1</a:t>
            </a:r>
            <a:r>
              <a:rPr lang="en-US" dirty="0" smtClean="0"/>
              <a:t> units</a:t>
            </a:r>
            <a:endParaRPr lang="en-US" dirty="0"/>
          </a:p>
        </p:txBody>
      </p:sp>
      <p:sp>
        <p:nvSpPr>
          <p:cNvPr id="22" name="TextBox 21"/>
          <p:cNvSpPr txBox="1"/>
          <p:nvPr/>
        </p:nvSpPr>
        <p:spPr>
          <a:xfrm>
            <a:off x="584871" y="6149497"/>
            <a:ext cx="1777612" cy="369332"/>
          </a:xfrm>
          <a:prstGeom prst="rect">
            <a:avLst/>
          </a:prstGeom>
          <a:noFill/>
        </p:spPr>
        <p:txBody>
          <a:bodyPr wrap="none" rtlCol="0">
            <a:spAutoFit/>
          </a:bodyPr>
          <a:lstStyle/>
          <a:p>
            <a:r>
              <a:rPr lang="en-US" dirty="0" smtClean="0"/>
              <a:t>Stage</a:t>
            </a:r>
            <a:r>
              <a:rPr lang="zh-CN" altLang="en-US" dirty="0" smtClean="0"/>
              <a:t> </a:t>
            </a:r>
            <a:r>
              <a:rPr lang="en-US" altLang="zh-CN" dirty="0" smtClean="0"/>
              <a:t>1:</a:t>
            </a:r>
            <a:r>
              <a:rPr lang="zh-CN" altLang="en-US" dirty="0" smtClean="0"/>
              <a:t> </a:t>
            </a:r>
            <a:r>
              <a:rPr lang="en-US" altLang="zh-CN" dirty="0" smtClean="0"/>
              <a:t>Vietnam</a:t>
            </a:r>
            <a:endParaRPr lang="en-US" dirty="0"/>
          </a:p>
        </p:txBody>
      </p:sp>
      <p:grpSp>
        <p:nvGrpSpPr>
          <p:cNvPr id="3" name="Group 2"/>
          <p:cNvGrpSpPr/>
          <p:nvPr/>
        </p:nvGrpSpPr>
        <p:grpSpPr>
          <a:xfrm>
            <a:off x="7057831" y="2910881"/>
            <a:ext cx="2086169" cy="2804673"/>
            <a:chOff x="7057831" y="2910881"/>
            <a:chExt cx="2086169" cy="2804673"/>
          </a:xfrm>
        </p:grpSpPr>
        <p:grpSp>
          <p:nvGrpSpPr>
            <p:cNvPr id="42" name="Group 41"/>
            <p:cNvGrpSpPr/>
            <p:nvPr/>
          </p:nvGrpSpPr>
          <p:grpSpPr>
            <a:xfrm>
              <a:off x="7057831" y="2910881"/>
              <a:ext cx="2086169" cy="1286503"/>
              <a:chOff x="2721092" y="5261864"/>
              <a:chExt cx="2086169" cy="1286503"/>
            </a:xfrm>
          </p:grpSpPr>
          <p:sp>
            <p:nvSpPr>
              <p:cNvPr id="44" name="Isosceles Triangle 43"/>
              <p:cNvSpPr/>
              <p:nvPr/>
            </p:nvSpPr>
            <p:spPr bwMode="auto">
              <a:xfrm>
                <a:off x="2721092" y="5261864"/>
                <a:ext cx="2086169" cy="733663"/>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Make</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998779" cy="369332"/>
              </a:xfrm>
              <a:prstGeom prst="rect">
                <a:avLst/>
              </a:prstGeom>
              <a:noFill/>
            </p:spPr>
            <p:txBody>
              <a:bodyPr wrap="none" rtlCol="0">
                <a:spAutoFit/>
              </a:bodyPr>
              <a:lstStyle/>
              <a:p>
                <a:r>
                  <a:rPr lang="en-US" altLang="zh-CN" dirty="0" smtClean="0"/>
                  <a:t>185</a:t>
                </a:r>
                <a:r>
                  <a:rPr lang="en-US" dirty="0" smtClean="0"/>
                  <a:t>units</a:t>
                </a:r>
                <a:endParaRPr lang="en-US" dirty="0"/>
              </a:p>
            </p:txBody>
          </p:sp>
        </p:grpSp>
        <p:grpSp>
          <p:nvGrpSpPr>
            <p:cNvPr id="23" name="Group 22"/>
            <p:cNvGrpSpPr/>
            <p:nvPr/>
          </p:nvGrpSpPr>
          <p:grpSpPr>
            <a:xfrm>
              <a:off x="7057831" y="4429051"/>
              <a:ext cx="2086169" cy="1286503"/>
              <a:chOff x="2721092" y="5261864"/>
              <a:chExt cx="2086169" cy="1286503"/>
            </a:xfrm>
          </p:grpSpPr>
          <p:sp>
            <p:nvSpPr>
              <p:cNvPr id="24" name="Isosceles Triangle 2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5" name="TextBox 24"/>
              <p:cNvSpPr txBox="1"/>
              <p:nvPr/>
            </p:nvSpPr>
            <p:spPr>
              <a:xfrm>
                <a:off x="3116596" y="6179035"/>
                <a:ext cx="1056700" cy="369332"/>
              </a:xfrm>
              <a:prstGeom prst="rect">
                <a:avLst/>
              </a:prstGeom>
              <a:noFill/>
            </p:spPr>
            <p:txBody>
              <a:bodyPr wrap="none" rtlCol="0">
                <a:spAutoFit/>
              </a:bodyPr>
              <a:lstStyle/>
              <a:p>
                <a:r>
                  <a:rPr lang="en-US" altLang="zh-CN" dirty="0" smtClean="0"/>
                  <a:t>519</a:t>
                </a:r>
                <a:r>
                  <a:rPr lang="zh-CN" altLang="en-US" dirty="0" smtClean="0"/>
                  <a:t> </a:t>
                </a:r>
                <a:r>
                  <a:rPr lang="en-US" dirty="0" smtClean="0"/>
                  <a:t>units</a:t>
                </a:r>
                <a:endParaRPr lang="en-US" dirty="0"/>
              </a:p>
            </p:txBody>
          </p:sp>
        </p:grpSp>
      </p:grpSp>
    </p:spTree>
    <p:extLst>
      <p:ext uri="{BB962C8B-B14F-4D97-AF65-F5344CB8AC3E}">
        <p14:creationId xmlns:p14="http://schemas.microsoft.com/office/powerpoint/2010/main" val="192630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 y="274638"/>
            <a:ext cx="8968822" cy="697681"/>
          </a:xfrm>
        </p:spPr>
        <p:txBody>
          <a:bodyPr>
            <a:normAutofit/>
          </a:bodyPr>
          <a:lstStyle/>
          <a:p>
            <a:r>
              <a:rPr lang="en-US" sz="3200" dirty="0"/>
              <a:t>Combining two stages: Section 62 performance </a:t>
            </a:r>
          </a:p>
        </p:txBody>
      </p:sp>
      <p:pic>
        <p:nvPicPr>
          <p:cNvPr id="2" name="Picture 1"/>
          <p:cNvPicPr>
            <a:picLocks noChangeAspect="1"/>
          </p:cNvPicPr>
          <p:nvPr/>
        </p:nvPicPr>
        <p:blipFill>
          <a:blip r:embed="rId3"/>
          <a:stretch>
            <a:fillRect/>
          </a:stretch>
        </p:blipFill>
        <p:spPr>
          <a:xfrm>
            <a:off x="959767" y="972319"/>
            <a:ext cx="7049290" cy="5737062"/>
          </a:xfrm>
          <a:prstGeom prst="rect">
            <a:avLst/>
          </a:prstGeom>
        </p:spPr>
      </p:pic>
    </p:spTree>
    <p:extLst>
      <p:ext uri="{BB962C8B-B14F-4D97-AF65-F5344CB8AC3E}">
        <p14:creationId xmlns:p14="http://schemas.microsoft.com/office/powerpoint/2010/main" val="17516406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a:t>
            </a:r>
            <a:r>
              <a:rPr lang="en-US" dirty="0"/>
              <a:t>8: </a:t>
            </a:r>
            <a:r>
              <a:rPr lang="en-US" dirty="0" err="1"/>
              <a:t>Mirjam</a:t>
            </a:r>
            <a:r>
              <a:rPr lang="en-US" dirty="0"/>
              <a:t> </a:t>
            </a:r>
            <a:r>
              <a:rPr lang="en-US" dirty="0" err="1"/>
              <a:t>Jasiak</a:t>
            </a:r>
            <a:r>
              <a:rPr lang="en-US" dirty="0"/>
              <a:t>, </a:t>
            </a:r>
            <a:r>
              <a:rPr lang="en-US" dirty="0" err="1"/>
              <a:t>Namhoon</a:t>
            </a:r>
            <a:r>
              <a:rPr lang="en-US" dirty="0"/>
              <a:t> Kim, </a:t>
            </a:r>
            <a:r>
              <a:rPr lang="en-US" dirty="0" err="1"/>
              <a:t>Hye</a:t>
            </a:r>
            <a:r>
              <a:rPr lang="en-US" dirty="0"/>
              <a:t> Jun Lee, Angel Montalvo Nunez, Ki </a:t>
            </a:r>
            <a:r>
              <a:rPr lang="en-US" dirty="0" err="1"/>
              <a:t>Dae</a:t>
            </a:r>
            <a:r>
              <a:rPr lang="en-US" dirty="0"/>
              <a:t> Park</a:t>
            </a:r>
          </a:p>
        </p:txBody>
      </p:sp>
      <p:cxnSp>
        <p:nvCxnSpPr>
          <p:cNvPr id="30" name="Straight Arrow Connector 29"/>
          <p:cNvCxnSpPr/>
          <p:nvPr/>
        </p:nvCxnSpPr>
        <p:spPr bwMode="auto">
          <a:xfrm>
            <a:off x="1709847" y="4384746"/>
            <a:ext cx="4416779" cy="1"/>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21" name="Straight Arrow Connector 20"/>
          <p:cNvCxnSpPr>
            <a:endCxn id="47" idx="2"/>
          </p:cNvCxnSpPr>
          <p:nvPr/>
        </p:nvCxnSpPr>
        <p:spPr bwMode="auto">
          <a:xfrm flipV="1">
            <a:off x="1709847" y="3442613"/>
            <a:ext cx="4509722" cy="1868527"/>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p:nvPr/>
        </p:nvCxnSpPr>
        <p:spPr bwMode="auto">
          <a:xfrm>
            <a:off x="1719988" y="1608667"/>
            <a:ext cx="4342145" cy="0"/>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bwMode="auto">
          <a:xfrm>
            <a:off x="1719988" y="2508250"/>
            <a:ext cx="4392526" cy="0"/>
          </a:xfrm>
          <a:prstGeom prst="straightConnector1">
            <a:avLst/>
          </a:prstGeom>
          <a:ln>
            <a:solidFill>
              <a:srgbClr val="3366FF"/>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9" name="TextBox 38"/>
          <p:cNvSpPr txBox="1"/>
          <p:nvPr/>
        </p:nvSpPr>
        <p:spPr>
          <a:xfrm>
            <a:off x="1719988" y="5346222"/>
            <a:ext cx="1056700" cy="369332"/>
          </a:xfrm>
          <a:prstGeom prst="rect">
            <a:avLst/>
          </a:prstGeom>
          <a:noFill/>
        </p:spPr>
        <p:txBody>
          <a:bodyPr wrap="none" rtlCol="0">
            <a:spAutoFit/>
          </a:bodyPr>
          <a:lstStyle/>
          <a:p>
            <a:r>
              <a:rPr lang="en-US" dirty="0" smtClean="0"/>
              <a:t>698 units</a:t>
            </a:r>
            <a:endParaRPr lang="en-US" dirty="0"/>
          </a:p>
        </p:txBody>
      </p:sp>
      <p:grpSp>
        <p:nvGrpSpPr>
          <p:cNvPr id="42" name="Group 41"/>
          <p:cNvGrpSpPr/>
          <p:nvPr/>
        </p:nvGrpSpPr>
        <p:grpSpPr>
          <a:xfrm>
            <a:off x="7057831" y="2910881"/>
            <a:ext cx="2086169" cy="1286503"/>
            <a:chOff x="2721092" y="5261864"/>
            <a:chExt cx="2086169" cy="1286503"/>
          </a:xfrm>
        </p:grpSpPr>
        <p:sp>
          <p:nvSpPr>
            <p:cNvPr id="44" name="Isosceles Triangle 43"/>
            <p:cNvSpPr/>
            <p:nvPr/>
          </p:nvSpPr>
          <p:spPr bwMode="auto">
            <a:xfrm>
              <a:off x="2721092" y="5261864"/>
              <a:ext cx="2086169" cy="733663"/>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Make</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056700" cy="369332"/>
            </a:xfrm>
            <a:prstGeom prst="rect">
              <a:avLst/>
            </a:prstGeom>
            <a:noFill/>
          </p:spPr>
          <p:txBody>
            <a:bodyPr wrap="none" rtlCol="0">
              <a:spAutoFit/>
            </a:bodyPr>
            <a:lstStyle/>
            <a:p>
              <a:r>
                <a:rPr lang="en-US" dirty="0" smtClean="0"/>
                <a:t>698 units</a:t>
              </a:r>
              <a:endParaRPr lang="en-US" dirty="0"/>
            </a:p>
          </p:txBody>
        </p:sp>
      </p:grpSp>
      <p:cxnSp>
        <p:nvCxnSpPr>
          <p:cNvPr id="37" name="Straight Arrow Connector 36"/>
          <p:cNvCxnSpPr/>
          <p:nvPr/>
        </p:nvCxnSpPr>
        <p:spPr bwMode="auto">
          <a:xfrm flipV="1">
            <a:off x="1709847" y="1608667"/>
            <a:ext cx="4352286" cy="3710343"/>
          </a:xfrm>
          <a:prstGeom prst="straightConnector1">
            <a:avLst/>
          </a:prstGeom>
          <a:ln>
            <a:solidFill>
              <a:schemeClr val="accent2"/>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1760228" y="2508250"/>
            <a:ext cx="4301905" cy="2837973"/>
          </a:xfrm>
          <a:prstGeom prst="straightConnector1">
            <a:avLst/>
          </a:prstGeom>
          <a:ln>
            <a:solidFill>
              <a:schemeClr val="accent2"/>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1" name="Straight Arrow Connector 40"/>
          <p:cNvCxnSpPr/>
          <p:nvPr/>
        </p:nvCxnSpPr>
        <p:spPr bwMode="auto">
          <a:xfrm flipV="1">
            <a:off x="1760228" y="4384748"/>
            <a:ext cx="4301905" cy="926392"/>
          </a:xfrm>
          <a:prstGeom prst="straightConnector1">
            <a:avLst/>
          </a:prstGeom>
          <a:ln>
            <a:solidFill>
              <a:schemeClr val="accent2"/>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1110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2015: And the current situation is …</a:t>
            </a:r>
            <a:endParaRPr lang="en-US" dirty="0"/>
          </a:p>
        </p:txBody>
      </p:sp>
      <p:pic>
        <p:nvPicPr>
          <p:cNvPr id="2" name="Picture 1" descr="sec61real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035538"/>
            <a:ext cx="8909538" cy="5607539"/>
          </a:xfrm>
          <a:prstGeom prst="rect">
            <a:avLst/>
          </a:prstGeom>
        </p:spPr>
      </p:pic>
    </p:spTree>
    <p:extLst>
      <p:ext uri="{BB962C8B-B14F-4D97-AF65-F5344CB8AC3E}">
        <p14:creationId xmlns:p14="http://schemas.microsoft.com/office/powerpoint/2010/main" val="38544280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pic>
        <p:nvPicPr>
          <p:cNvPr id="3" name="Picture 2" descr="sec62_real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96463"/>
            <a:ext cx="9144000" cy="5587999"/>
          </a:xfrm>
          <a:prstGeom prst="rect">
            <a:avLst/>
          </a:prstGeom>
        </p:spPr>
      </p:pic>
    </p:spTree>
    <p:extLst>
      <p:ext uri="{BB962C8B-B14F-4D97-AF65-F5344CB8AC3E}">
        <p14:creationId xmlns:p14="http://schemas.microsoft.com/office/powerpoint/2010/main" val="6194917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Stage 2: Section 61 performance </a:t>
            </a:r>
            <a:endParaRPr lang="en-US" dirty="0"/>
          </a:p>
        </p:txBody>
      </p:sp>
      <p:pic>
        <p:nvPicPr>
          <p:cNvPr id="6" name="Picture 5" descr="61-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992" y="1155307"/>
            <a:ext cx="8220119" cy="5313385"/>
          </a:xfrm>
          <a:prstGeom prst="rect">
            <a:avLst/>
          </a:prstGeom>
        </p:spPr>
      </p:pic>
    </p:spTree>
    <p:extLst>
      <p:ext uri="{BB962C8B-B14F-4D97-AF65-F5344CB8AC3E}">
        <p14:creationId xmlns:p14="http://schemas.microsoft.com/office/powerpoint/2010/main" val="60021008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Combining two stages: Section 61 performance </a:t>
            </a:r>
            <a:endParaRPr lang="en-US" dirty="0"/>
          </a:p>
        </p:txBody>
      </p:sp>
      <p:pic>
        <p:nvPicPr>
          <p:cNvPr id="6" name="Picture 5" descr="61-tota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00" y="1111393"/>
            <a:ext cx="8783889" cy="5521682"/>
          </a:xfrm>
          <a:prstGeom prst="rect">
            <a:avLst/>
          </a:prstGeom>
        </p:spPr>
      </p:pic>
    </p:spTree>
    <p:extLst>
      <p:ext uri="{BB962C8B-B14F-4D97-AF65-F5344CB8AC3E}">
        <p14:creationId xmlns:p14="http://schemas.microsoft.com/office/powerpoint/2010/main" val="85198228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61-Group 1 </a:t>
            </a:r>
            <a:endParaRPr lang="en-US" dirty="0"/>
          </a:p>
        </p:txBody>
      </p: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9" name="TextBox 38"/>
          <p:cNvSpPr txBox="1"/>
          <p:nvPr/>
        </p:nvSpPr>
        <p:spPr>
          <a:xfrm>
            <a:off x="1535623" y="5346222"/>
            <a:ext cx="1321846" cy="461665"/>
          </a:xfrm>
          <a:prstGeom prst="rect">
            <a:avLst/>
          </a:prstGeom>
          <a:noFill/>
        </p:spPr>
        <p:txBody>
          <a:bodyPr wrap="none" rtlCol="0">
            <a:spAutoFit/>
          </a:bodyPr>
          <a:lstStyle/>
          <a:p>
            <a:r>
              <a:rPr lang="en-US" altLang="zh-CN" dirty="0" smtClean="0"/>
              <a:t>644</a:t>
            </a:r>
            <a:r>
              <a:rPr lang="en-US" dirty="0" smtClean="0"/>
              <a:t> units</a:t>
            </a:r>
            <a:endParaRPr lang="en-US" dirty="0"/>
          </a:p>
        </p:txBody>
      </p:sp>
      <p:grpSp>
        <p:nvGrpSpPr>
          <p:cNvPr id="14" name="Group 13"/>
          <p:cNvGrpSpPr/>
          <p:nvPr/>
        </p:nvGrpSpPr>
        <p:grpSpPr>
          <a:xfrm>
            <a:off x="7057831" y="1305962"/>
            <a:ext cx="2086169" cy="1378836"/>
            <a:chOff x="2721092" y="5261864"/>
            <a:chExt cx="2086169" cy="1378836"/>
          </a:xfrm>
        </p:grpSpPr>
        <p:sp>
          <p:nvSpPr>
            <p:cNvPr id="13" name="Isosceles Triangle 12"/>
            <p:cNvSpPr/>
            <p:nvPr/>
          </p:nvSpPr>
          <p:spPr bwMode="auto">
            <a:xfrm>
              <a:off x="2721092" y="5261864"/>
              <a:ext cx="2086169" cy="917079"/>
            </a:xfrm>
            <a:prstGeom prst="triangle">
              <a:avLst/>
            </a:prstGeom>
            <a:solidFill>
              <a:srgbClr val="FF88B4"/>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Make</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 name="TextBox 40"/>
            <p:cNvSpPr txBox="1"/>
            <p:nvPr/>
          </p:nvSpPr>
          <p:spPr>
            <a:xfrm>
              <a:off x="3116596" y="6179035"/>
              <a:ext cx="1321846" cy="461665"/>
            </a:xfrm>
            <a:prstGeom prst="rect">
              <a:avLst/>
            </a:prstGeom>
            <a:noFill/>
          </p:spPr>
          <p:txBody>
            <a:bodyPr wrap="none" rtlCol="0">
              <a:spAutoFit/>
            </a:bodyPr>
            <a:lstStyle/>
            <a:p>
              <a:r>
                <a:rPr lang="en-US" altLang="zh-CN" dirty="0" smtClean="0"/>
                <a:t>64</a:t>
              </a:r>
              <a:r>
                <a:rPr lang="en-US" dirty="0" smtClean="0"/>
                <a:t>4 units</a:t>
              </a:r>
              <a:endParaRPr lang="en-US" dirty="0"/>
            </a:p>
          </p:txBody>
        </p:sp>
      </p:grpSp>
      <p:grpSp>
        <p:nvGrpSpPr>
          <p:cNvPr id="20" name="Group 19"/>
          <p:cNvGrpSpPr/>
          <p:nvPr/>
        </p:nvGrpSpPr>
        <p:grpSpPr>
          <a:xfrm>
            <a:off x="1678006" y="1606937"/>
            <a:ext cx="4541563" cy="3677607"/>
            <a:chOff x="1678006" y="1606937"/>
            <a:chExt cx="4541563" cy="3677607"/>
          </a:xfrm>
        </p:grpSpPr>
        <p:cxnSp>
          <p:nvCxnSpPr>
            <p:cNvPr id="25" name="Straight Arrow Connector 24"/>
            <p:cNvCxnSpPr>
              <a:endCxn id="46" idx="2"/>
            </p:cNvCxnSpPr>
            <p:nvPr/>
          </p:nvCxnSpPr>
          <p:spPr bwMode="auto">
            <a:xfrm flipV="1">
              <a:off x="1687286" y="2528213"/>
              <a:ext cx="4532283" cy="2733216"/>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endCxn id="43" idx="2"/>
            </p:cNvCxnSpPr>
            <p:nvPr/>
          </p:nvCxnSpPr>
          <p:spPr bwMode="auto">
            <a:xfrm flipV="1">
              <a:off x="1678006" y="1606937"/>
              <a:ext cx="4541563" cy="3677607"/>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a:endCxn id="48" idx="2"/>
            </p:cNvCxnSpPr>
            <p:nvPr/>
          </p:nvCxnSpPr>
          <p:spPr bwMode="auto">
            <a:xfrm flipV="1">
              <a:off x="1741714" y="4357013"/>
              <a:ext cx="4477855" cy="922558"/>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grpSp>
        <p:nvGrpSpPr>
          <p:cNvPr id="19" name="Group 18"/>
          <p:cNvGrpSpPr/>
          <p:nvPr/>
        </p:nvGrpSpPr>
        <p:grpSpPr>
          <a:xfrm>
            <a:off x="1723959" y="1578429"/>
            <a:ext cx="4495610" cy="2806317"/>
            <a:chOff x="1723959" y="1578429"/>
            <a:chExt cx="4495610" cy="2806317"/>
          </a:xfrm>
        </p:grpSpPr>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8" name="Straight Arrow Connector 17"/>
            <p:cNvCxnSpPr/>
            <p:nvPr/>
          </p:nvCxnSpPr>
          <p:spPr bwMode="auto">
            <a:xfrm flipV="1">
              <a:off x="1796143" y="1700900"/>
              <a:ext cx="4260140" cy="91167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6" idx="2"/>
            </p:cNvCxnSpPr>
            <p:nvPr/>
          </p:nvCxnSpPr>
          <p:spPr bwMode="auto">
            <a:xfrm>
              <a:off x="1832429" y="1578429"/>
              <a:ext cx="4387140" cy="94978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a:endCxn id="46" idx="2"/>
            </p:cNvCxnSpPr>
            <p:nvPr/>
          </p:nvCxnSpPr>
          <p:spPr bwMode="auto">
            <a:xfrm flipV="1">
              <a:off x="1814286" y="2528213"/>
              <a:ext cx="4405283" cy="6621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1" name="Straight Arrow Connector 50"/>
            <p:cNvCxnSpPr/>
            <p:nvPr/>
          </p:nvCxnSpPr>
          <p:spPr bwMode="auto">
            <a:xfrm flipV="1">
              <a:off x="1778000" y="3430198"/>
              <a:ext cx="4441569" cy="94223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cxnSp>
        <p:nvCxnSpPr>
          <p:cNvPr id="52" name="Straight Arrow Connector 51"/>
          <p:cNvCxnSpPr/>
          <p:nvPr/>
        </p:nvCxnSpPr>
        <p:spPr bwMode="auto">
          <a:xfrm flipV="1">
            <a:off x="1723571" y="3468015"/>
            <a:ext cx="4485112" cy="182969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230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61-Group 3  </a:t>
            </a:r>
            <a:endParaRPr lang="en-US" dirty="0"/>
          </a:p>
        </p:txBody>
      </p: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18" name="Straight Arrow Connector 17"/>
          <p:cNvCxnSpPr>
            <a:endCxn id="47" idx="2"/>
          </p:cNvCxnSpPr>
          <p:nvPr/>
        </p:nvCxnSpPr>
        <p:spPr bwMode="auto">
          <a:xfrm flipV="1">
            <a:off x="1744133" y="3442613"/>
            <a:ext cx="4475436" cy="9261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8" name="TextBox 37"/>
          <p:cNvSpPr txBox="1"/>
          <p:nvPr/>
        </p:nvSpPr>
        <p:spPr>
          <a:xfrm>
            <a:off x="1626325" y="3758591"/>
            <a:ext cx="1321846" cy="461665"/>
          </a:xfrm>
          <a:prstGeom prst="rect">
            <a:avLst/>
          </a:prstGeom>
          <a:noFill/>
        </p:spPr>
        <p:txBody>
          <a:bodyPr wrap="none" rtlCol="0">
            <a:spAutoFit/>
          </a:bodyPr>
          <a:lstStyle/>
          <a:p>
            <a:r>
              <a:rPr lang="en-US" altLang="zh-CN" dirty="0" smtClean="0"/>
              <a:t>120</a:t>
            </a:r>
            <a:r>
              <a:rPr lang="en-US" dirty="0" smtClean="0"/>
              <a:t> units</a:t>
            </a:r>
            <a:endParaRPr lang="en-US" dirty="0"/>
          </a:p>
        </p:txBody>
      </p:sp>
      <p:sp>
        <p:nvSpPr>
          <p:cNvPr id="39" name="TextBox 38"/>
          <p:cNvSpPr txBox="1"/>
          <p:nvPr/>
        </p:nvSpPr>
        <p:spPr>
          <a:xfrm>
            <a:off x="1535623" y="5346222"/>
            <a:ext cx="1321846" cy="461665"/>
          </a:xfrm>
          <a:prstGeom prst="rect">
            <a:avLst/>
          </a:prstGeom>
          <a:noFill/>
        </p:spPr>
        <p:txBody>
          <a:bodyPr wrap="none" rtlCol="0">
            <a:spAutoFit/>
          </a:bodyPr>
          <a:lstStyle/>
          <a:p>
            <a:r>
              <a:rPr lang="en-US" altLang="zh-CN" dirty="0" smtClean="0"/>
              <a:t>590</a:t>
            </a:r>
            <a:r>
              <a:rPr lang="en-US" dirty="0" smtClean="0"/>
              <a:t> units</a:t>
            </a:r>
            <a:endParaRPr lang="en-US" dirty="0"/>
          </a:p>
        </p:txBody>
      </p:sp>
      <p:grpSp>
        <p:nvGrpSpPr>
          <p:cNvPr id="42" name="Group 41"/>
          <p:cNvGrpSpPr/>
          <p:nvPr/>
        </p:nvGrpSpPr>
        <p:grpSpPr>
          <a:xfrm>
            <a:off x="7057831" y="2568811"/>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21846" cy="461665"/>
            </a:xfrm>
            <a:prstGeom prst="rect">
              <a:avLst/>
            </a:prstGeom>
            <a:noFill/>
          </p:spPr>
          <p:txBody>
            <a:bodyPr wrap="none" rtlCol="0">
              <a:spAutoFit/>
            </a:bodyPr>
            <a:lstStyle/>
            <a:p>
              <a:r>
                <a:rPr lang="en-US" dirty="0" smtClean="0"/>
                <a:t>74</a:t>
              </a:r>
              <a:r>
                <a:rPr lang="en-US" altLang="zh-CN" dirty="0" smtClean="0"/>
                <a:t>2</a:t>
              </a:r>
              <a:r>
                <a:rPr lang="en-US" dirty="0" smtClean="0"/>
                <a:t> units</a:t>
              </a:r>
              <a:endParaRPr lang="en-US" dirty="0"/>
            </a:p>
          </p:txBody>
        </p:sp>
      </p:grpSp>
      <p:grpSp>
        <p:nvGrpSpPr>
          <p:cNvPr id="4" name="Group 3"/>
          <p:cNvGrpSpPr/>
          <p:nvPr/>
        </p:nvGrpSpPr>
        <p:grpSpPr>
          <a:xfrm>
            <a:off x="1729604" y="1591450"/>
            <a:ext cx="4402667" cy="996022"/>
            <a:chOff x="1729604" y="1591450"/>
            <a:chExt cx="4402667" cy="996022"/>
          </a:xfrm>
        </p:grpSpPr>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p:nvPr/>
          </p:nvCxnSpPr>
          <p:spPr bwMode="auto">
            <a:xfrm>
              <a:off x="1810122" y="2582382"/>
              <a:ext cx="4251934" cy="509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grpSp>
        <p:nvGrpSpPr>
          <p:cNvPr id="15" name="Group 14"/>
          <p:cNvGrpSpPr/>
          <p:nvPr/>
        </p:nvGrpSpPr>
        <p:grpSpPr>
          <a:xfrm>
            <a:off x="1763974" y="1605345"/>
            <a:ext cx="4455595" cy="3704643"/>
            <a:chOff x="1763974" y="1605345"/>
            <a:chExt cx="4455595" cy="3704643"/>
          </a:xfrm>
        </p:grpSpPr>
        <p:cxnSp>
          <p:nvCxnSpPr>
            <p:cNvPr id="25" name="Straight Arrow Connector 24"/>
            <p:cNvCxnSpPr/>
            <p:nvPr/>
          </p:nvCxnSpPr>
          <p:spPr bwMode="auto">
            <a:xfrm flipV="1">
              <a:off x="1763974" y="1605345"/>
              <a:ext cx="4286457" cy="3704643"/>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flipV="1">
              <a:off x="1834533" y="2628533"/>
              <a:ext cx="4180618" cy="2681455"/>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1" name="Straight Arrow Connector 40"/>
            <p:cNvCxnSpPr>
              <a:endCxn id="47" idx="2"/>
            </p:cNvCxnSpPr>
            <p:nvPr/>
          </p:nvCxnSpPr>
          <p:spPr bwMode="auto">
            <a:xfrm flipV="1">
              <a:off x="1816893" y="3442613"/>
              <a:ext cx="4402676" cy="184973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106169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blinds(horizontal)">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Stage 2: Section 62 performance</a:t>
            </a:r>
            <a:endParaRPr lang="en-US" dirty="0"/>
          </a:p>
        </p:txBody>
      </p:sp>
      <p:pic>
        <p:nvPicPr>
          <p:cNvPr id="2" name="Picture 1" descr="62-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955" y="1024347"/>
            <a:ext cx="8766952" cy="5713213"/>
          </a:xfrm>
          <a:prstGeom prst="rect">
            <a:avLst/>
          </a:prstGeom>
        </p:spPr>
      </p:pic>
    </p:spTree>
    <p:extLst>
      <p:ext uri="{BB962C8B-B14F-4D97-AF65-F5344CB8AC3E}">
        <p14:creationId xmlns:p14="http://schemas.microsoft.com/office/powerpoint/2010/main" val="96986546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Combining two stages: Section 62 performance </a:t>
            </a:r>
            <a:endParaRPr lang="en-US" dirty="0"/>
          </a:p>
        </p:txBody>
      </p:sp>
      <p:pic>
        <p:nvPicPr>
          <p:cNvPr id="2" name="Picture 1" descr="62-tota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22" y="998787"/>
            <a:ext cx="9102378" cy="5669570"/>
          </a:xfrm>
          <a:prstGeom prst="rect">
            <a:avLst/>
          </a:prstGeom>
        </p:spPr>
      </p:pic>
    </p:spTree>
    <p:extLst>
      <p:ext uri="{BB962C8B-B14F-4D97-AF65-F5344CB8AC3E}">
        <p14:creationId xmlns:p14="http://schemas.microsoft.com/office/powerpoint/2010/main" val="6992614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4 </a:t>
            </a:r>
            <a:endParaRPr lang="en-US" dirty="0"/>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grpSp>
        <p:nvGrpSpPr>
          <p:cNvPr id="3" name="Group 2"/>
          <p:cNvGrpSpPr/>
          <p:nvPr/>
        </p:nvGrpSpPr>
        <p:grpSpPr>
          <a:xfrm>
            <a:off x="6219569" y="1231488"/>
            <a:ext cx="780379" cy="4442874"/>
            <a:chOff x="6219569" y="1231488"/>
            <a:chExt cx="780379" cy="4442874"/>
          </a:xfrm>
        </p:grpSpPr>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cxnSp>
        <p:nvCxnSpPr>
          <p:cNvPr id="18" name="Straight Arrow Connector 17"/>
          <p:cNvCxnSpPr/>
          <p:nvPr/>
        </p:nvCxnSpPr>
        <p:spPr bwMode="auto">
          <a:xfrm>
            <a:off x="1638801" y="2560866"/>
            <a:ext cx="4539798" cy="81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a:off x="1720742" y="3441804"/>
            <a:ext cx="4498827" cy="80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42" name="Group 41"/>
          <p:cNvGrpSpPr/>
          <p:nvPr/>
        </p:nvGrpSpPr>
        <p:grpSpPr>
          <a:xfrm>
            <a:off x="7057831" y="2910881"/>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21846" cy="461665"/>
            </a:xfrm>
            <a:prstGeom prst="rect">
              <a:avLst/>
            </a:prstGeom>
            <a:noFill/>
          </p:spPr>
          <p:txBody>
            <a:bodyPr wrap="none" rtlCol="0">
              <a:spAutoFit/>
            </a:bodyPr>
            <a:lstStyle/>
            <a:p>
              <a:r>
                <a:rPr lang="en-US" altLang="zh-CN" dirty="0" smtClean="0"/>
                <a:t>776</a:t>
              </a:r>
              <a:r>
                <a:rPr lang="en-US" dirty="0" smtClean="0"/>
                <a:t> units</a:t>
              </a:r>
              <a:endParaRPr lang="en-US" dirty="0"/>
            </a:p>
          </p:txBody>
        </p:sp>
      </p:grpSp>
      <p:cxnSp>
        <p:nvCxnSpPr>
          <p:cNvPr id="40" name="Straight Arrow Connector 39"/>
          <p:cNvCxnSpPr/>
          <p:nvPr/>
        </p:nvCxnSpPr>
        <p:spPr bwMode="auto">
          <a:xfrm flipV="1">
            <a:off x="1766690" y="1608667"/>
            <a:ext cx="4295443" cy="366512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a:endCxn id="48" idx="2"/>
          </p:cNvCxnSpPr>
          <p:nvPr/>
        </p:nvCxnSpPr>
        <p:spPr bwMode="auto">
          <a:xfrm>
            <a:off x="1727200" y="3454401"/>
            <a:ext cx="4492369" cy="90261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1" name="Straight Arrow Connector 50"/>
          <p:cNvCxnSpPr>
            <a:endCxn id="47" idx="2"/>
          </p:cNvCxnSpPr>
          <p:nvPr/>
        </p:nvCxnSpPr>
        <p:spPr bwMode="auto">
          <a:xfrm>
            <a:off x="1659467" y="2540000"/>
            <a:ext cx="4560102" cy="90261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a:endCxn id="46" idx="2"/>
          </p:cNvCxnSpPr>
          <p:nvPr/>
        </p:nvCxnSpPr>
        <p:spPr bwMode="auto">
          <a:xfrm>
            <a:off x="1778000" y="1591733"/>
            <a:ext cx="4441569" cy="93648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687780" y="1156703"/>
            <a:ext cx="1386914" cy="4651184"/>
            <a:chOff x="1687780" y="1156703"/>
            <a:chExt cx="1386914" cy="4651184"/>
          </a:xfrm>
        </p:grpSpPr>
        <p:sp>
          <p:nvSpPr>
            <p:cNvPr id="12" name="TextBox 11"/>
            <p:cNvSpPr txBox="1"/>
            <p:nvPr/>
          </p:nvSpPr>
          <p:spPr>
            <a:xfrm>
              <a:off x="1723358" y="1156703"/>
              <a:ext cx="1321846" cy="461665"/>
            </a:xfrm>
            <a:prstGeom prst="rect">
              <a:avLst/>
            </a:prstGeom>
            <a:noFill/>
          </p:spPr>
          <p:txBody>
            <a:bodyPr wrap="none" rtlCol="0">
              <a:spAutoFit/>
            </a:bodyPr>
            <a:lstStyle/>
            <a:p>
              <a:r>
                <a:rPr lang="en-US" altLang="zh-CN" dirty="0" smtClean="0"/>
                <a:t>270</a:t>
              </a:r>
              <a:r>
                <a:rPr lang="en-US" dirty="0" smtClean="0"/>
                <a:t> units</a:t>
              </a:r>
              <a:endParaRPr lang="en-US" dirty="0"/>
            </a:p>
          </p:txBody>
        </p:sp>
        <p:sp>
          <p:nvSpPr>
            <p:cNvPr id="38" name="TextBox 37"/>
            <p:cNvSpPr txBox="1"/>
            <p:nvPr/>
          </p:nvSpPr>
          <p:spPr>
            <a:xfrm>
              <a:off x="1687780" y="3902000"/>
              <a:ext cx="1321846" cy="461665"/>
            </a:xfrm>
            <a:prstGeom prst="rect">
              <a:avLst/>
            </a:prstGeom>
            <a:noFill/>
          </p:spPr>
          <p:txBody>
            <a:bodyPr wrap="none" rtlCol="0">
              <a:spAutoFit/>
            </a:bodyPr>
            <a:lstStyle/>
            <a:p>
              <a:r>
                <a:rPr lang="en-US" altLang="zh-CN" dirty="0" smtClean="0"/>
                <a:t>109</a:t>
              </a:r>
              <a:r>
                <a:rPr lang="en-US" dirty="0" smtClean="0"/>
                <a:t> units</a:t>
              </a:r>
              <a:endParaRPr lang="en-US" dirty="0"/>
            </a:p>
          </p:txBody>
        </p:sp>
        <p:sp>
          <p:nvSpPr>
            <p:cNvPr id="39" name="TextBox 38"/>
            <p:cNvSpPr txBox="1"/>
            <p:nvPr/>
          </p:nvSpPr>
          <p:spPr>
            <a:xfrm>
              <a:off x="1719988" y="5346222"/>
              <a:ext cx="1321846" cy="461665"/>
            </a:xfrm>
            <a:prstGeom prst="rect">
              <a:avLst/>
            </a:prstGeom>
            <a:noFill/>
          </p:spPr>
          <p:txBody>
            <a:bodyPr wrap="none" rtlCol="0">
              <a:spAutoFit/>
            </a:bodyPr>
            <a:lstStyle/>
            <a:p>
              <a:r>
                <a:rPr lang="en-US" altLang="zh-CN" dirty="0" smtClean="0"/>
                <a:t>194</a:t>
              </a:r>
              <a:r>
                <a:rPr lang="en-US" dirty="0" smtClean="0"/>
                <a:t> units</a:t>
              </a:r>
              <a:endParaRPr lang="en-US" dirty="0"/>
            </a:p>
          </p:txBody>
        </p:sp>
        <p:sp>
          <p:nvSpPr>
            <p:cNvPr id="55" name="TextBox 54"/>
            <p:cNvSpPr txBox="1"/>
            <p:nvPr/>
          </p:nvSpPr>
          <p:spPr>
            <a:xfrm>
              <a:off x="1752848" y="2087606"/>
              <a:ext cx="1321846" cy="461665"/>
            </a:xfrm>
            <a:prstGeom prst="rect">
              <a:avLst/>
            </a:prstGeom>
            <a:noFill/>
          </p:spPr>
          <p:txBody>
            <a:bodyPr wrap="none" rtlCol="0">
              <a:spAutoFit/>
            </a:bodyPr>
            <a:lstStyle/>
            <a:p>
              <a:r>
                <a:rPr lang="en-US" altLang="zh-CN" dirty="0" smtClean="0"/>
                <a:t>149</a:t>
              </a:r>
              <a:r>
                <a:rPr lang="en-US" dirty="0" smtClean="0"/>
                <a:t> units</a:t>
              </a:r>
              <a:endParaRPr lang="en-US" dirty="0"/>
            </a:p>
          </p:txBody>
        </p:sp>
        <p:sp>
          <p:nvSpPr>
            <p:cNvPr id="56" name="TextBox 55"/>
            <p:cNvSpPr txBox="1"/>
            <p:nvPr/>
          </p:nvSpPr>
          <p:spPr>
            <a:xfrm>
              <a:off x="1732363" y="3030005"/>
              <a:ext cx="1167958" cy="461665"/>
            </a:xfrm>
            <a:prstGeom prst="rect">
              <a:avLst/>
            </a:prstGeom>
            <a:noFill/>
          </p:spPr>
          <p:txBody>
            <a:bodyPr wrap="none" rtlCol="0">
              <a:spAutoFit/>
            </a:bodyPr>
            <a:lstStyle/>
            <a:p>
              <a:r>
                <a:rPr lang="en-US" altLang="zh-CN" dirty="0" smtClean="0"/>
                <a:t>89</a:t>
              </a:r>
              <a:r>
                <a:rPr lang="en-US" dirty="0" smtClean="0"/>
                <a:t> units</a:t>
              </a:r>
              <a:endParaRPr lang="en-US" dirty="0"/>
            </a:p>
          </p:txBody>
        </p:sp>
      </p:grpSp>
      <p:cxnSp>
        <p:nvCxnSpPr>
          <p:cNvPr id="41" name="Straight Arrow Connector 40"/>
          <p:cNvCxnSpPr>
            <a:endCxn id="49" idx="2"/>
          </p:cNvCxnSpPr>
          <p:nvPr/>
        </p:nvCxnSpPr>
        <p:spPr bwMode="auto">
          <a:xfrm>
            <a:off x="1727200" y="4385733"/>
            <a:ext cx="4492369" cy="91318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3225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62-Group 04: Emily Alexander, Samantha Deal, Michael McNicholas, Stephanie </a:t>
            </a:r>
            <a:r>
              <a:rPr lang="en-US" dirty="0" err="1"/>
              <a:t>Sportack</a:t>
            </a:r>
            <a:endParaRPr lang="en-US" dirty="0"/>
          </a:p>
        </p:txBody>
      </p:sp>
      <p:cxnSp>
        <p:nvCxnSpPr>
          <p:cNvPr id="30" name="Straight Arrow Connector 29"/>
          <p:cNvCxnSpPr>
            <a:cxnSpLocks/>
            <a:stCxn id="35" idx="3"/>
            <a:endCxn id="48" idx="2"/>
          </p:cNvCxnSpPr>
          <p:nvPr/>
        </p:nvCxnSpPr>
        <p:spPr bwMode="auto">
          <a:xfrm>
            <a:off x="1532049" y="4344449"/>
            <a:ext cx="4687520" cy="125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36" idx="3"/>
            <a:endCxn id="49" idx="2"/>
          </p:cNvCxnSpPr>
          <p:nvPr/>
        </p:nvCxnSpPr>
        <p:spPr bwMode="auto">
          <a:xfrm>
            <a:off x="1532049" y="52502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cxnSp>
        <p:nvCxnSpPr>
          <p:cNvPr id="21" name="Straight Arrow Connector 20"/>
          <p:cNvCxnSpPr>
            <a:cxnSpLocks/>
            <a:stCxn id="35" idx="3"/>
            <a:endCxn id="47" idx="2"/>
          </p:cNvCxnSpPr>
          <p:nvPr/>
        </p:nvCxnSpPr>
        <p:spPr bwMode="auto">
          <a:xfrm flipV="1">
            <a:off x="1532049" y="3442613"/>
            <a:ext cx="4687520" cy="90183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a:cxnSpLocks/>
            <a:stCxn id="32" idx="3"/>
            <a:endCxn id="43" idx="2"/>
          </p:cNvCxnSpPr>
          <p:nvPr/>
        </p:nvCxnSpPr>
        <p:spPr bwMode="auto">
          <a:xfrm flipV="1">
            <a:off x="1532049" y="16069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a:cxnSpLocks/>
            <a:stCxn id="36" idx="3"/>
            <a:endCxn id="46" idx="2"/>
          </p:cNvCxnSpPr>
          <p:nvPr/>
        </p:nvCxnSpPr>
        <p:spPr bwMode="auto">
          <a:xfrm flipV="1">
            <a:off x="1532049" y="2528213"/>
            <a:ext cx="4687520" cy="27220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9" name="TextBox 38"/>
          <p:cNvSpPr txBox="1"/>
          <p:nvPr/>
        </p:nvSpPr>
        <p:spPr>
          <a:xfrm>
            <a:off x="1719988" y="5346222"/>
            <a:ext cx="1321196" cy="461665"/>
          </a:xfrm>
          <a:prstGeom prst="rect">
            <a:avLst/>
          </a:prstGeom>
          <a:noFill/>
        </p:spPr>
        <p:txBody>
          <a:bodyPr wrap="none" rtlCol="0">
            <a:spAutoFit/>
          </a:bodyPr>
          <a:lstStyle/>
          <a:p>
            <a:r>
              <a:rPr lang="en-US" dirty="0"/>
              <a:t>327 units</a:t>
            </a:r>
          </a:p>
        </p:txBody>
      </p:sp>
      <p:grpSp>
        <p:nvGrpSpPr>
          <p:cNvPr id="23" name="Group 22"/>
          <p:cNvGrpSpPr/>
          <p:nvPr/>
        </p:nvGrpSpPr>
        <p:grpSpPr>
          <a:xfrm>
            <a:off x="7057831" y="4429051"/>
            <a:ext cx="2086169" cy="1378836"/>
            <a:chOff x="2721092" y="5261864"/>
            <a:chExt cx="2086169" cy="1378836"/>
          </a:xfrm>
        </p:grpSpPr>
        <p:sp>
          <p:nvSpPr>
            <p:cNvPr id="24" name="Isosceles Triangle 2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a:t>  Buy</a:t>
              </a:r>
              <a:r>
                <a:rPr lang="en-US" dirty="0"/>
                <a:t> </a:t>
              </a:r>
              <a:endParaRPr kumimoji="0" lang="en-US" sz="2400" b="0" i="0" u="none" strike="noStrike" cap="none" normalizeH="0" baseline="0" dirty="0">
                <a:ln>
                  <a:noFill/>
                </a:ln>
                <a:solidFill>
                  <a:schemeClr val="tx1"/>
                </a:solidFill>
                <a:effectLst/>
                <a:latin typeface="Times New Roman" pitchFamily="18" charset="0"/>
              </a:endParaRPr>
            </a:p>
          </p:txBody>
        </p:sp>
        <p:sp>
          <p:nvSpPr>
            <p:cNvPr id="25" name="TextBox 24"/>
            <p:cNvSpPr txBox="1"/>
            <p:nvPr/>
          </p:nvSpPr>
          <p:spPr>
            <a:xfrm>
              <a:off x="3116596" y="6179035"/>
              <a:ext cx="1321196" cy="461665"/>
            </a:xfrm>
            <a:prstGeom prst="rect">
              <a:avLst/>
            </a:prstGeom>
            <a:noFill/>
          </p:spPr>
          <p:txBody>
            <a:bodyPr wrap="none" rtlCol="0">
              <a:spAutoFit/>
            </a:bodyPr>
            <a:lstStyle/>
            <a:p>
              <a:r>
                <a:rPr lang="en-US" altLang="zh-CN" dirty="0"/>
                <a:t>760</a:t>
              </a:r>
              <a:r>
                <a:rPr lang="zh-CN" altLang="en-US" dirty="0"/>
                <a:t> </a:t>
              </a:r>
              <a:r>
                <a:rPr lang="en-US" dirty="0"/>
                <a:t>units</a:t>
              </a:r>
            </a:p>
          </p:txBody>
        </p:sp>
      </p:grpSp>
      <p:sp>
        <p:nvSpPr>
          <p:cNvPr id="37" name="TextBox 36"/>
          <p:cNvSpPr txBox="1"/>
          <p:nvPr/>
        </p:nvSpPr>
        <p:spPr>
          <a:xfrm>
            <a:off x="1532049" y="1674340"/>
            <a:ext cx="1321196" cy="461665"/>
          </a:xfrm>
          <a:prstGeom prst="rect">
            <a:avLst/>
          </a:prstGeom>
          <a:noFill/>
        </p:spPr>
        <p:txBody>
          <a:bodyPr wrap="none" rtlCol="0">
            <a:spAutoFit/>
          </a:bodyPr>
          <a:lstStyle/>
          <a:p>
            <a:r>
              <a:rPr lang="en-US" dirty="0"/>
              <a:t>287 units</a:t>
            </a:r>
          </a:p>
        </p:txBody>
      </p:sp>
      <p:sp>
        <p:nvSpPr>
          <p:cNvPr id="38" name="TextBox 37"/>
          <p:cNvSpPr txBox="1"/>
          <p:nvPr/>
        </p:nvSpPr>
        <p:spPr>
          <a:xfrm>
            <a:off x="1474166" y="4226259"/>
            <a:ext cx="1321196" cy="461665"/>
          </a:xfrm>
          <a:prstGeom prst="rect">
            <a:avLst/>
          </a:prstGeom>
          <a:noFill/>
        </p:spPr>
        <p:txBody>
          <a:bodyPr wrap="none" rtlCol="0">
            <a:spAutoFit/>
          </a:bodyPr>
          <a:lstStyle/>
          <a:p>
            <a:r>
              <a:rPr lang="en-US" dirty="0"/>
              <a:t>187 units</a:t>
            </a:r>
          </a:p>
        </p:txBody>
      </p:sp>
    </p:spTree>
    <p:extLst>
      <p:ext uri="{BB962C8B-B14F-4D97-AF65-F5344CB8AC3E}">
        <p14:creationId xmlns:p14="http://schemas.microsoft.com/office/powerpoint/2010/main" val="138509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7" grpId="0"/>
      <p:bldP spid="3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62-Group 12 </a:t>
            </a:r>
            <a:endParaRPr lang="en-US" dirty="0"/>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cxnSp>
        <p:nvCxnSpPr>
          <p:cNvPr id="18" name="Straight Arrow Connector 17"/>
          <p:cNvCxnSpPr/>
          <p:nvPr/>
        </p:nvCxnSpPr>
        <p:spPr bwMode="auto">
          <a:xfrm>
            <a:off x="1740401" y="1578733"/>
            <a:ext cx="4287866" cy="27900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endCxn id="47" idx="2"/>
          </p:cNvCxnSpPr>
          <p:nvPr/>
        </p:nvCxnSpPr>
        <p:spPr bwMode="auto">
          <a:xfrm>
            <a:off x="1720742" y="3441804"/>
            <a:ext cx="4498827" cy="80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42" name="Group 41"/>
          <p:cNvGrpSpPr/>
          <p:nvPr/>
        </p:nvGrpSpPr>
        <p:grpSpPr>
          <a:xfrm>
            <a:off x="7057831" y="2910881"/>
            <a:ext cx="2086169" cy="1378836"/>
            <a:chOff x="2721092" y="5261864"/>
            <a:chExt cx="2086169" cy="1378836"/>
          </a:xfrm>
        </p:grpSpPr>
        <p:sp>
          <p:nvSpPr>
            <p:cNvPr id="44" name="Isosceles Triangle 43"/>
            <p:cNvSpPr/>
            <p:nvPr/>
          </p:nvSpPr>
          <p:spPr bwMode="auto">
            <a:xfrm>
              <a:off x="2721092" y="5261864"/>
              <a:ext cx="2086169" cy="917079"/>
            </a:xfrm>
            <a:prstGeom prst="triangle">
              <a:avLst/>
            </a:prstGeom>
            <a:solidFill>
              <a:srgbClr val="8B78FF"/>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b="1" dirty="0" smtClean="0"/>
                <a:t>  Buy</a:t>
              </a:r>
              <a:r>
                <a:rPr lang="en-US" dirty="0" smtClean="0"/>
                <a:t> </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TextBox 44"/>
            <p:cNvSpPr txBox="1"/>
            <p:nvPr/>
          </p:nvSpPr>
          <p:spPr>
            <a:xfrm>
              <a:off x="3116596" y="6179035"/>
              <a:ext cx="1321846" cy="461665"/>
            </a:xfrm>
            <a:prstGeom prst="rect">
              <a:avLst/>
            </a:prstGeom>
            <a:noFill/>
          </p:spPr>
          <p:txBody>
            <a:bodyPr wrap="none" rtlCol="0">
              <a:spAutoFit/>
            </a:bodyPr>
            <a:lstStyle/>
            <a:p>
              <a:r>
                <a:rPr lang="en-US" dirty="0" smtClean="0"/>
                <a:t>8</a:t>
              </a:r>
              <a:r>
                <a:rPr lang="en-US" altLang="zh-CN" dirty="0" smtClean="0"/>
                <a:t>0</a:t>
              </a:r>
              <a:r>
                <a:rPr lang="en-US" dirty="0" smtClean="0"/>
                <a:t>0 units</a:t>
              </a:r>
              <a:endParaRPr lang="en-US" dirty="0"/>
            </a:p>
          </p:txBody>
        </p:sp>
      </p:grpSp>
      <p:cxnSp>
        <p:nvCxnSpPr>
          <p:cNvPr id="40" name="Straight Arrow Connector 39"/>
          <p:cNvCxnSpPr/>
          <p:nvPr/>
        </p:nvCxnSpPr>
        <p:spPr bwMode="auto">
          <a:xfrm>
            <a:off x="1778000" y="3437467"/>
            <a:ext cx="4233333" cy="914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9" name="Group 8"/>
          <p:cNvGrpSpPr/>
          <p:nvPr/>
        </p:nvGrpSpPr>
        <p:grpSpPr>
          <a:xfrm>
            <a:off x="1811867" y="1574800"/>
            <a:ext cx="4267200" cy="3701427"/>
            <a:chOff x="1811867" y="1574800"/>
            <a:chExt cx="4267200" cy="3701427"/>
          </a:xfrm>
        </p:grpSpPr>
        <p:cxnSp>
          <p:nvCxnSpPr>
            <p:cNvPr id="25" name="Straight Arrow Connector 24"/>
            <p:cNvCxnSpPr/>
            <p:nvPr/>
          </p:nvCxnSpPr>
          <p:spPr bwMode="auto">
            <a:xfrm flipV="1">
              <a:off x="1811867" y="1574800"/>
              <a:ext cx="4267200" cy="3691467"/>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flipV="1">
              <a:off x="1817305" y="4378611"/>
              <a:ext cx="4247677" cy="897616"/>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grpSp>
        <p:nvGrpSpPr>
          <p:cNvPr id="10" name="Group 9"/>
          <p:cNvGrpSpPr/>
          <p:nvPr/>
        </p:nvGrpSpPr>
        <p:grpSpPr>
          <a:xfrm>
            <a:off x="1719988" y="1156703"/>
            <a:ext cx="1334221" cy="4651184"/>
            <a:chOff x="1719988" y="1156703"/>
            <a:chExt cx="1334221" cy="4651184"/>
          </a:xfrm>
        </p:grpSpPr>
        <p:sp>
          <p:nvSpPr>
            <p:cNvPr id="12" name="TextBox 11"/>
            <p:cNvSpPr txBox="1"/>
            <p:nvPr/>
          </p:nvSpPr>
          <p:spPr>
            <a:xfrm>
              <a:off x="1723358" y="1156703"/>
              <a:ext cx="1321846" cy="461665"/>
            </a:xfrm>
            <a:prstGeom prst="rect">
              <a:avLst/>
            </a:prstGeom>
            <a:noFill/>
          </p:spPr>
          <p:txBody>
            <a:bodyPr wrap="none" rtlCol="0">
              <a:spAutoFit/>
            </a:bodyPr>
            <a:lstStyle/>
            <a:p>
              <a:r>
                <a:rPr lang="en-US" dirty="0" smtClean="0"/>
                <a:t>185 units</a:t>
              </a:r>
              <a:endParaRPr lang="en-US" dirty="0"/>
            </a:p>
          </p:txBody>
        </p:sp>
        <p:sp>
          <p:nvSpPr>
            <p:cNvPr id="39" name="TextBox 38"/>
            <p:cNvSpPr txBox="1"/>
            <p:nvPr/>
          </p:nvSpPr>
          <p:spPr>
            <a:xfrm>
              <a:off x="1719988" y="5346222"/>
              <a:ext cx="1321846" cy="461665"/>
            </a:xfrm>
            <a:prstGeom prst="rect">
              <a:avLst/>
            </a:prstGeom>
            <a:noFill/>
          </p:spPr>
          <p:txBody>
            <a:bodyPr wrap="none" rtlCol="0">
              <a:spAutoFit/>
            </a:bodyPr>
            <a:lstStyle/>
            <a:p>
              <a:r>
                <a:rPr lang="en-US" altLang="zh-CN" dirty="0" smtClean="0"/>
                <a:t>450</a:t>
              </a:r>
              <a:r>
                <a:rPr lang="en-US" dirty="0" smtClean="0"/>
                <a:t> units</a:t>
              </a:r>
              <a:endParaRPr lang="en-US" dirty="0"/>
            </a:p>
          </p:txBody>
        </p:sp>
        <p:sp>
          <p:nvSpPr>
            <p:cNvPr id="56" name="TextBox 55"/>
            <p:cNvSpPr txBox="1"/>
            <p:nvPr/>
          </p:nvSpPr>
          <p:spPr>
            <a:xfrm>
              <a:off x="1732363" y="3030005"/>
              <a:ext cx="1321846" cy="461665"/>
            </a:xfrm>
            <a:prstGeom prst="rect">
              <a:avLst/>
            </a:prstGeom>
            <a:noFill/>
          </p:spPr>
          <p:txBody>
            <a:bodyPr wrap="none" rtlCol="0">
              <a:spAutoFit/>
            </a:bodyPr>
            <a:lstStyle/>
            <a:p>
              <a:r>
                <a:rPr lang="en-US" altLang="zh-CN" dirty="0" smtClean="0"/>
                <a:t>140</a:t>
              </a:r>
              <a:r>
                <a:rPr lang="en-US" dirty="0" smtClean="0"/>
                <a:t> units</a:t>
              </a:r>
              <a:endParaRPr lang="en-US" dirty="0"/>
            </a:p>
          </p:txBody>
        </p:sp>
      </p:grpSp>
      <p:cxnSp>
        <p:nvCxnSpPr>
          <p:cNvPr id="41" name="Straight Arrow Connector 40"/>
          <p:cNvCxnSpPr/>
          <p:nvPr/>
        </p:nvCxnSpPr>
        <p:spPr bwMode="auto">
          <a:xfrm flipV="1">
            <a:off x="1727200" y="2545146"/>
            <a:ext cx="4458502" cy="277192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7810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a:t>
            </a:r>
            <a:r>
              <a:rPr lang="en-US" i="1" dirty="0" smtClean="0"/>
              <a:t>deterministic</a:t>
            </a:r>
            <a:r>
              <a:rPr lang="en-US" dirty="0" smtClean="0"/>
              <a:t/>
            </a:r>
            <a:br>
              <a:rPr lang="en-US" dirty="0" smtClean="0"/>
            </a:br>
            <a:r>
              <a:rPr lang="en-US" dirty="0" smtClean="0"/>
              <a:t>	In-source &gt; Dedicated Assembly</a:t>
            </a:r>
            <a:endParaRPr lang="en-US" b="1" dirty="0"/>
          </a:p>
        </p:txBody>
      </p:sp>
      <p:pic>
        <p:nvPicPr>
          <p:cNvPr id="4" name="Picture 3"/>
          <p:cNvPicPr>
            <a:picLocks noChangeAspect="1"/>
          </p:cNvPicPr>
          <p:nvPr/>
        </p:nvPicPr>
        <p:blipFill>
          <a:blip r:embed="rId3"/>
          <a:stretch>
            <a:fillRect/>
          </a:stretch>
        </p:blipFill>
        <p:spPr>
          <a:xfrm>
            <a:off x="158750" y="1112808"/>
            <a:ext cx="7639209" cy="5484842"/>
          </a:xfrm>
          <a:prstGeom prst="rect">
            <a:avLst/>
          </a:prstGeom>
        </p:spPr>
      </p:pic>
      <p:sp>
        <p:nvSpPr>
          <p:cNvPr id="5" name="TextBox 4"/>
          <p:cNvSpPr txBox="1"/>
          <p:nvPr/>
        </p:nvSpPr>
        <p:spPr>
          <a:xfrm>
            <a:off x="7875919" y="4856673"/>
            <a:ext cx="944489" cy="307777"/>
          </a:xfrm>
          <a:prstGeom prst="rect">
            <a:avLst/>
          </a:prstGeom>
          <a:noFill/>
        </p:spPr>
        <p:txBody>
          <a:bodyPr wrap="none" rtlCol="0">
            <a:spAutoFit/>
          </a:bodyPr>
          <a:lstStyle/>
          <a:p>
            <a:r>
              <a:rPr lang="en-US" sz="1400" dirty="0" smtClean="0"/>
              <a:t>sum</a:t>
            </a:r>
            <a:r>
              <a:rPr lang="en-US" sz="1400" dirty="0"/>
              <a:t> </a:t>
            </a:r>
            <a:r>
              <a:rPr lang="en-US" sz="1400" dirty="0" smtClean="0"/>
              <a:t>= 642</a:t>
            </a:r>
            <a:endParaRPr lang="en-US" sz="1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a:t>
            </a:r>
            <a:r>
              <a:rPr lang="en-US" i="1" dirty="0" smtClean="0"/>
              <a:t>deterministic</a:t>
            </a:r>
            <a:r>
              <a:rPr lang="en-US" dirty="0" smtClean="0"/>
              <a:t/>
            </a:r>
            <a:br>
              <a:rPr lang="en-US" dirty="0" smtClean="0"/>
            </a:br>
            <a:r>
              <a:rPr lang="en-US" dirty="0" smtClean="0"/>
              <a:t>	 Outsource &gt; Dedicated Assembly</a:t>
            </a:r>
            <a:endParaRPr lang="en-US" b="1" dirty="0"/>
          </a:p>
        </p:txBody>
      </p:sp>
      <p:pic>
        <p:nvPicPr>
          <p:cNvPr id="4" name="Picture 3"/>
          <p:cNvPicPr>
            <a:picLocks noChangeAspect="1"/>
          </p:cNvPicPr>
          <p:nvPr/>
        </p:nvPicPr>
        <p:blipFill>
          <a:blip r:embed="rId2"/>
          <a:stretch>
            <a:fillRect/>
          </a:stretch>
        </p:blipFill>
        <p:spPr>
          <a:xfrm>
            <a:off x="158750" y="1123400"/>
            <a:ext cx="7630903" cy="5467899"/>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13644</TotalTime>
  <Words>4850</Words>
  <Application>Microsoft Macintosh PowerPoint</Application>
  <PresentationFormat>On-screen Show (4:3)</PresentationFormat>
  <Paragraphs>997</Paragraphs>
  <Slides>70</Slides>
  <Notes>50</Notes>
  <HiddenSlides>13</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70</vt:i4>
      </vt:variant>
    </vt:vector>
  </HeadingPairs>
  <TitlesOfParts>
    <vt:vector size="83" baseType="lpstr">
      <vt:lpstr>Albertus Extra Bold</vt:lpstr>
      <vt:lpstr>Calibri</vt:lpstr>
      <vt:lpstr>Courier New</vt:lpstr>
      <vt:lpstr>Font</vt:lpstr>
      <vt:lpstr>Garamond</vt:lpstr>
      <vt:lpstr>ＭＳ Ｐゴシック</vt:lpstr>
      <vt:lpstr>Optima</vt:lpstr>
      <vt:lpstr>Symbol</vt:lpstr>
      <vt:lpstr>Times New Roman</vt:lpstr>
      <vt:lpstr>Wingdings</vt:lpstr>
      <vt:lpstr>Arial</vt:lpstr>
      <vt:lpstr>Cachon_Slide_Template</vt:lpstr>
      <vt:lpstr>1_Cachon_Slide_Template</vt:lpstr>
      <vt:lpstr>Integrative Case: Stage II</vt:lpstr>
      <vt:lpstr>Stage 2: Section 61 performance </vt:lpstr>
      <vt:lpstr>Combining two stages: Section 61 performance </vt:lpstr>
      <vt:lpstr>Section 61-Group 05: Jenny Cheng; Cesar Dextre; Rafael Araujo; Sunny Hwang; Brian Li </vt:lpstr>
      <vt:lpstr>Stage 2: Section 62 E(NPV) performance</vt:lpstr>
      <vt:lpstr>Combining two stages: Section 62 performance </vt:lpstr>
      <vt:lpstr>Section 62-Group 04: Emily Alexander, Samantha Deal, Michael McNicholas, Stephanie Sportack</vt:lpstr>
      <vt:lpstr>Global Network Optimization: deterministic  In-source &gt; Dedicated Assembly</vt:lpstr>
      <vt:lpstr>Global Network Optimization: deterministic   Outsource &gt; Dedicated Assembly</vt:lpstr>
      <vt:lpstr>Global Network Optimization:   In-source + Dedicated Assembly</vt:lpstr>
      <vt:lpstr>Global Network Optimization:   Outsource + Dedicated Assembly</vt:lpstr>
      <vt:lpstr>Global Network Optimization:    In-source + Full China Assembly</vt:lpstr>
      <vt:lpstr>Global Network Optimization:    Out-source + Full China Assembly</vt:lpstr>
      <vt:lpstr>Global Network Optimization:    In-source + Chained Assembly</vt:lpstr>
      <vt:lpstr>Global Network Optimization:    Outsource + Chained Assembly</vt:lpstr>
      <vt:lpstr>Global Network Optimization:    Dual source + Chained Assembly</vt:lpstr>
      <vt:lpstr>Learning Points</vt:lpstr>
      <vt:lpstr>Learning Points</vt:lpstr>
      <vt:lpstr>PowerPoint Presentation</vt:lpstr>
      <vt:lpstr>SOLARBACKS:  Outsource Assembly  Insource Assembly</vt:lpstr>
      <vt:lpstr>Solarbacks:  Assembly in China: 1) COGS</vt:lpstr>
      <vt:lpstr>Solarbacks:  Assembly in China: 2) TLC</vt:lpstr>
      <vt:lpstr>Solarbacks:  US Assembly: 1) COGS</vt:lpstr>
      <vt:lpstr>Strategic Sourcing The Impact of Architectural Complexity</vt:lpstr>
      <vt:lpstr>PowerPoint Presentation</vt:lpstr>
      <vt:lpstr>Product Architecture:  Modular versus Integral</vt:lpstr>
      <vt:lpstr>PowerPoint Presentation</vt:lpstr>
      <vt:lpstr>Diagnosing complexity using the design structure matrix</vt:lpstr>
      <vt:lpstr>Centralization across products   Component Commonality &amp; Modular Substitution</vt:lpstr>
      <vt:lpstr>Actions to improve supply chain profitability and scalability: Modular Architecture + Postponement &amp; Commonality</vt:lpstr>
      <vt:lpstr>Solarbacks:  US Assembly: 2) TLC</vt:lpstr>
      <vt:lpstr>Voltaicsystems.com</vt:lpstr>
      <vt:lpstr>What and Why Voltaic Insources   By Jeff Crystal </vt:lpstr>
      <vt:lpstr>What and Why Voltaic Insources   By Jeff Crystal </vt:lpstr>
      <vt:lpstr>Strategic Sourcing   General rationales behind Outsourcing</vt:lpstr>
      <vt:lpstr>Summary</vt:lpstr>
      <vt:lpstr>2016: Hisense Targets American TV Market With Mexican Factory Hisense is the latest Chinese manufacturer to invest in overseas production to fuel global expansion</vt:lpstr>
      <vt:lpstr>New Global Footprints</vt:lpstr>
      <vt:lpstr>And the current situation is …: 2013</vt:lpstr>
      <vt:lpstr>Integrative Case: Final Cumulative Results: 2013</vt:lpstr>
      <vt:lpstr>PowerPoint Presentation</vt:lpstr>
      <vt:lpstr>PowerPoint Presentation</vt:lpstr>
      <vt:lpstr>Integrative Case: Final Results</vt:lpstr>
      <vt:lpstr>Stage 2: Section 61 performance 2014 </vt:lpstr>
      <vt:lpstr>Combining two stages: Section 61 performance 2014  </vt:lpstr>
      <vt:lpstr>Section 61-Group 2 2014  </vt:lpstr>
      <vt:lpstr>Section 61-Group 3 2014   </vt:lpstr>
      <vt:lpstr>Stage 2: Section 62 performance 2014 </vt:lpstr>
      <vt:lpstr>Combining two stages: Section 62 performance 2014  </vt:lpstr>
      <vt:lpstr>Section 62-Group 3 2014  </vt:lpstr>
      <vt:lpstr>Section 62-Group 2 2014 </vt:lpstr>
      <vt:lpstr>2016 Stage 2: Section 61 performance </vt:lpstr>
      <vt:lpstr>Combining two stages: Section 61 performance </vt:lpstr>
      <vt:lpstr>Section 61-Group 11: Adam Hines, Matt Kiepura, Oscar Muguerza Quijano, Gabriel Tamayo Limas</vt:lpstr>
      <vt:lpstr>Section 61-Group 5: Kumar Abhishek FNU, Arnav Dey, Harsh Garg, Mrinal Pareek</vt:lpstr>
      <vt:lpstr>Stage 2: Section 62 E(NPV) performance</vt:lpstr>
      <vt:lpstr>Combining two stages: Section 62 performance </vt:lpstr>
      <vt:lpstr>Section 62-Group 61-7: Mauricio Rota, Ashley Dohrmann, Cyrille-Adrien Ducret, Christian Huidobro, Patrick Peterson </vt:lpstr>
      <vt:lpstr>Section 62-Group 3: Emily Benigno, Mike Holmes, Alexander Long, Danielle Lozier</vt:lpstr>
      <vt:lpstr>Section 62-Group 8: Mirjam Jasiak, Namhoon Kim, Hye Jun Lee, Angel Montalvo Nunez, Ki Dae Park</vt:lpstr>
      <vt:lpstr>2015: And the current situation is …</vt:lpstr>
      <vt:lpstr>And the current situation is …</vt:lpstr>
      <vt:lpstr>Stage 2: Section 61 performance </vt:lpstr>
      <vt:lpstr>Combining two stages: Section 61 performance </vt:lpstr>
      <vt:lpstr>Section 61-Group 1 </vt:lpstr>
      <vt:lpstr>Section 61-Group 3  </vt:lpstr>
      <vt:lpstr>Stage 2: Section 62 performance</vt:lpstr>
      <vt:lpstr>Combining two stages: Section 62 performance </vt:lpstr>
      <vt:lpstr>Section 62-Group 4 </vt:lpstr>
      <vt:lpstr>Section 62-Group 12 </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634</cp:revision>
  <cp:lastPrinted>2017-03-02T16:39:54Z</cp:lastPrinted>
  <dcterms:created xsi:type="dcterms:W3CDTF">1998-09-22T23:11:58Z</dcterms:created>
  <dcterms:modified xsi:type="dcterms:W3CDTF">2017-03-04T23:30:28Z</dcterms:modified>
</cp:coreProperties>
</file>