
<file path=[Content_Types].xml><?xml version="1.0" encoding="utf-8"?>
<Types xmlns="http://schemas.openxmlformats.org/package/2006/content-types">
  <Default Extension="xml" ContentType="application/xml"/>
  <Default Extension="jpeg" ContentType="image/jpeg"/>
  <Default Extension="png" ContentType="image/png"/>
  <Default Extension="jpg" ContentType="image/jpeg"/>
  <Default Extension="rels" ContentType="application/vnd.openxmlformats-package.relationships+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3.xml" ContentType="application/vnd.openxmlformats-officedocument.theme+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theme/theme4.xml" ContentType="application/vnd.openxmlformats-officedocument.theme+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theme/theme5.xml" ContentType="application/vnd.openxmlformats-officedocument.theme+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theme/theme6.xml" ContentType="application/vnd.openxmlformats-officedocument.theme+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tags/tag1.xml" ContentType="application/vnd.openxmlformats-officedocument.presentationml.tags+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9.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20.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tags/tag2.xml" ContentType="application/vnd.openxmlformats-officedocument.presentationml.tags+xml"/>
  <Override PartName="/ppt/notesSlides/notesSlide29.xml" ContentType="application/vnd.openxmlformats-officedocument.presentationml.notesSlide+xml"/>
  <Override PartName="/ppt/charts/chart1.xml" ContentType="application/vnd.openxmlformats-officedocument.drawingml.chart+xml"/>
  <Override PartName="/ppt/notesSlides/notesSlide30.xml" ContentType="application/vnd.openxmlformats-officedocument.presentationml.notesSlide+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tags/tag3.xml" ContentType="application/vnd.openxmlformats-officedocument.presentationml.tags+xml"/>
  <Override PartName="/ppt/notesSlides/notesSlide35.xml" ContentType="application/vnd.openxmlformats-officedocument.presentationml.notesSlide+xml"/>
  <Override PartName="/ppt/tags/tag4.xml" ContentType="application/vnd.openxmlformats-officedocument.presentationml.tags+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9" r:id="rId1"/>
    <p:sldMasterId id="2147484014" r:id="rId2"/>
    <p:sldMasterId id="2147484062" r:id="rId3"/>
    <p:sldMasterId id="2147484075" r:id="rId4"/>
    <p:sldMasterId id="2147484088" r:id="rId5"/>
    <p:sldMasterId id="2147484101" r:id="rId6"/>
    <p:sldMasterId id="2147484114" r:id="rId7"/>
  </p:sldMasterIdLst>
  <p:notesMasterIdLst>
    <p:notesMasterId r:id="rId65"/>
  </p:notesMasterIdLst>
  <p:handoutMasterIdLst>
    <p:handoutMasterId r:id="rId66"/>
  </p:handoutMasterIdLst>
  <p:sldIdLst>
    <p:sldId id="475" r:id="rId8"/>
    <p:sldId id="495" r:id="rId9"/>
    <p:sldId id="499" r:id="rId10"/>
    <p:sldId id="322" r:id="rId11"/>
    <p:sldId id="439" r:id="rId12"/>
    <p:sldId id="501" r:id="rId13"/>
    <p:sldId id="417" r:id="rId14"/>
    <p:sldId id="419" r:id="rId15"/>
    <p:sldId id="502" r:id="rId16"/>
    <p:sldId id="328" r:id="rId17"/>
    <p:sldId id="503" r:id="rId18"/>
    <p:sldId id="504" r:id="rId19"/>
    <p:sldId id="481" r:id="rId20"/>
    <p:sldId id="446" r:id="rId21"/>
    <p:sldId id="497" r:id="rId22"/>
    <p:sldId id="498" r:id="rId23"/>
    <p:sldId id="320" r:id="rId24"/>
    <p:sldId id="441" r:id="rId25"/>
    <p:sldId id="442" r:id="rId26"/>
    <p:sldId id="443" r:id="rId27"/>
    <p:sldId id="383" r:id="rId28"/>
    <p:sldId id="479" r:id="rId29"/>
    <p:sldId id="476" r:id="rId30"/>
    <p:sldId id="477" r:id="rId31"/>
    <p:sldId id="488" r:id="rId32"/>
    <p:sldId id="489" r:id="rId33"/>
    <p:sldId id="500" r:id="rId34"/>
    <p:sldId id="507" r:id="rId35"/>
    <p:sldId id="508" r:id="rId36"/>
    <p:sldId id="496" r:id="rId37"/>
    <p:sldId id="490" r:id="rId38"/>
    <p:sldId id="505" r:id="rId39"/>
    <p:sldId id="506" r:id="rId40"/>
    <p:sldId id="452" r:id="rId41"/>
    <p:sldId id="478" r:id="rId42"/>
    <p:sldId id="492" r:id="rId43"/>
    <p:sldId id="493" r:id="rId44"/>
    <p:sldId id="494" r:id="rId45"/>
    <p:sldId id="484" r:id="rId46"/>
    <p:sldId id="458" r:id="rId47"/>
    <p:sldId id="459" r:id="rId48"/>
    <p:sldId id="369" r:id="rId49"/>
    <p:sldId id="389" r:id="rId50"/>
    <p:sldId id="474" r:id="rId51"/>
    <p:sldId id="472" r:id="rId52"/>
    <p:sldId id="413" r:id="rId53"/>
    <p:sldId id="397" r:id="rId54"/>
    <p:sldId id="482" r:id="rId55"/>
    <p:sldId id="483" r:id="rId56"/>
    <p:sldId id="454" r:id="rId57"/>
    <p:sldId id="463" r:id="rId58"/>
    <p:sldId id="464" r:id="rId59"/>
    <p:sldId id="465" r:id="rId60"/>
    <p:sldId id="466" r:id="rId61"/>
    <p:sldId id="467" r:id="rId62"/>
    <p:sldId id="428" r:id="rId63"/>
    <p:sldId id="438" r:id="rId64"/>
  </p:sldIdLst>
  <p:sldSz cx="9144000" cy="6858000" type="screen4x3"/>
  <p:notesSz cx="7315200" cy="9601200"/>
  <p:defaultTextStyle>
    <a:defPPr>
      <a:defRPr lang="en-US"/>
    </a:defPPr>
    <a:lvl1pPr algn="l" rtl="0" fontAlgn="base">
      <a:spcBef>
        <a:spcPct val="0"/>
      </a:spcBef>
      <a:spcAft>
        <a:spcPct val="0"/>
      </a:spcAft>
      <a:defRPr sz="2400" kern="1200">
        <a:solidFill>
          <a:schemeClr val="tx1"/>
        </a:solidFill>
        <a:latin typeface="Arial" pitchFamily="34" charset="0"/>
        <a:ea typeface="+mn-ea"/>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mn-ea"/>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mn-ea"/>
        <a:cs typeface="Arial" pitchFamily="34" charset="0"/>
      </a:defRPr>
    </a:lvl5pPr>
    <a:lvl6pPr marL="2286000" algn="l" defTabSz="914400" rtl="0" eaLnBrk="1" latinLnBrk="0" hangingPunct="1">
      <a:defRPr sz="2400" kern="1200">
        <a:solidFill>
          <a:schemeClr val="tx1"/>
        </a:solidFill>
        <a:latin typeface="Arial" pitchFamily="34" charset="0"/>
        <a:ea typeface="+mn-ea"/>
        <a:cs typeface="Arial" pitchFamily="34" charset="0"/>
      </a:defRPr>
    </a:lvl6pPr>
    <a:lvl7pPr marL="2743200" algn="l" defTabSz="914400" rtl="0" eaLnBrk="1" latinLnBrk="0" hangingPunct="1">
      <a:defRPr sz="2400" kern="1200">
        <a:solidFill>
          <a:schemeClr val="tx1"/>
        </a:solidFill>
        <a:latin typeface="Arial" pitchFamily="34" charset="0"/>
        <a:ea typeface="+mn-ea"/>
        <a:cs typeface="Arial" pitchFamily="34" charset="0"/>
      </a:defRPr>
    </a:lvl7pPr>
    <a:lvl8pPr marL="3200400" algn="l" defTabSz="914400" rtl="0" eaLnBrk="1" latinLnBrk="0" hangingPunct="1">
      <a:defRPr sz="2400" kern="1200">
        <a:solidFill>
          <a:schemeClr val="tx1"/>
        </a:solidFill>
        <a:latin typeface="Arial" pitchFamily="34" charset="0"/>
        <a:ea typeface="+mn-ea"/>
        <a:cs typeface="Arial" pitchFamily="34" charset="0"/>
      </a:defRPr>
    </a:lvl8pPr>
    <a:lvl9pPr marL="3657600" algn="l" defTabSz="914400" rtl="0" eaLnBrk="1" latinLnBrk="0" hangingPunct="1">
      <a:defRPr sz="2400"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2160">
          <p15:clr>
            <a:srgbClr val="A4A3A4"/>
          </p15:clr>
        </p15:guide>
        <p15:guide id="2" pos="4320">
          <p15:clr>
            <a:srgbClr val="A4A3A4"/>
          </p15:clr>
        </p15:guide>
      </p15:sldGuideLst>
    </p:ext>
    <p:ext uri="{2D200454-40CA-4A62-9FC3-DE9A4176ACB9}">
      <p15:notesGuideLst xmlns:p15="http://schemas.microsoft.com/office/powerpoint/2012/main">
        <p15:guide id="1" orient="horz" pos="3024">
          <p15:clr>
            <a:srgbClr val="A4A3A4"/>
          </p15:clr>
        </p15:guide>
        <p15:guide id="2" pos="2304">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rnWhat="handouts2" clrMode="gray" frameSlides="1"/>
  <p:clrMru>
    <a:srgbClr val="FFCCCC"/>
    <a:srgbClr val="EAEAEA"/>
    <a:srgbClr val="FF9999"/>
    <a:srgbClr val="CCFF99"/>
    <a:srgbClr val="FF3300"/>
    <a:srgbClr val="FFFFCC"/>
    <a:srgbClr val="E4FFC9"/>
    <a:srgbClr val="F8F8F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6609" autoAdjust="0"/>
    <p:restoredTop sz="66242" autoAdjust="0"/>
  </p:normalViewPr>
  <p:slideViewPr>
    <p:cSldViewPr snapToGrid="0">
      <p:cViewPr varScale="1">
        <p:scale>
          <a:sx n="144" d="100"/>
          <a:sy n="144" d="100"/>
        </p:scale>
        <p:origin x="3288" y="200"/>
      </p:cViewPr>
      <p:guideLst>
        <p:guide orient="horz" pos="2160"/>
        <p:guide pos="432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93" d="100"/>
        <a:sy n="93" d="100"/>
      </p:scale>
      <p:origin x="0" y="0"/>
    </p:cViewPr>
  </p:sorterViewPr>
  <p:notesViewPr>
    <p:cSldViewPr snapToGrid="0">
      <p:cViewPr varScale="1">
        <p:scale>
          <a:sx n="132" d="100"/>
          <a:sy n="132" d="100"/>
        </p:scale>
        <p:origin x="-4548" y="-102"/>
      </p:cViewPr>
      <p:guideLst>
        <p:guide orient="horz" pos="3024"/>
        <p:guide pos="2304"/>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 Id="rId19" Type="http://schemas.openxmlformats.org/officeDocument/2006/relationships/slide" Target="slides/slide12.xml"/><Relationship Id="rId63" Type="http://schemas.openxmlformats.org/officeDocument/2006/relationships/slide" Target="slides/slide56.xml"/><Relationship Id="rId64" Type="http://schemas.openxmlformats.org/officeDocument/2006/relationships/slide" Target="slides/slide57.xml"/><Relationship Id="rId65" Type="http://schemas.openxmlformats.org/officeDocument/2006/relationships/notesMaster" Target="notesMasters/notesMaster1.xml"/><Relationship Id="rId66" Type="http://schemas.openxmlformats.org/officeDocument/2006/relationships/handoutMaster" Target="handoutMasters/handoutMaster1.xml"/><Relationship Id="rId67" Type="http://schemas.openxmlformats.org/officeDocument/2006/relationships/presProps" Target="presProps.xml"/><Relationship Id="rId68" Type="http://schemas.openxmlformats.org/officeDocument/2006/relationships/viewProps" Target="viewProps.xml"/><Relationship Id="rId69" Type="http://schemas.openxmlformats.org/officeDocument/2006/relationships/theme" Target="theme/theme1.xml"/><Relationship Id="rId50" Type="http://schemas.openxmlformats.org/officeDocument/2006/relationships/slide" Target="slides/slide43.xml"/><Relationship Id="rId51" Type="http://schemas.openxmlformats.org/officeDocument/2006/relationships/slide" Target="slides/slide44.xml"/><Relationship Id="rId52" Type="http://schemas.openxmlformats.org/officeDocument/2006/relationships/slide" Target="slides/slide45.xml"/><Relationship Id="rId53" Type="http://schemas.openxmlformats.org/officeDocument/2006/relationships/slide" Target="slides/slide46.xml"/><Relationship Id="rId54" Type="http://schemas.openxmlformats.org/officeDocument/2006/relationships/slide" Target="slides/slide47.xml"/><Relationship Id="rId55" Type="http://schemas.openxmlformats.org/officeDocument/2006/relationships/slide" Target="slides/slide48.xml"/><Relationship Id="rId56" Type="http://schemas.openxmlformats.org/officeDocument/2006/relationships/slide" Target="slides/slide49.xml"/><Relationship Id="rId57" Type="http://schemas.openxmlformats.org/officeDocument/2006/relationships/slide" Target="slides/slide50.xml"/><Relationship Id="rId58" Type="http://schemas.openxmlformats.org/officeDocument/2006/relationships/slide" Target="slides/slide51.xml"/><Relationship Id="rId59" Type="http://schemas.openxmlformats.org/officeDocument/2006/relationships/slide" Target="slides/slide52.xml"/><Relationship Id="rId40" Type="http://schemas.openxmlformats.org/officeDocument/2006/relationships/slide" Target="slides/slide33.xml"/><Relationship Id="rId41" Type="http://schemas.openxmlformats.org/officeDocument/2006/relationships/slide" Target="slides/slide34.xml"/><Relationship Id="rId42" Type="http://schemas.openxmlformats.org/officeDocument/2006/relationships/slide" Target="slides/slide35.xml"/><Relationship Id="rId43" Type="http://schemas.openxmlformats.org/officeDocument/2006/relationships/slide" Target="slides/slide36.xml"/><Relationship Id="rId44" Type="http://schemas.openxmlformats.org/officeDocument/2006/relationships/slide" Target="slides/slide37.xml"/><Relationship Id="rId45" Type="http://schemas.openxmlformats.org/officeDocument/2006/relationships/slide" Target="slides/slide38.xml"/><Relationship Id="rId46" Type="http://schemas.openxmlformats.org/officeDocument/2006/relationships/slide" Target="slides/slide39.xml"/><Relationship Id="rId47" Type="http://schemas.openxmlformats.org/officeDocument/2006/relationships/slide" Target="slides/slide40.xml"/><Relationship Id="rId48" Type="http://schemas.openxmlformats.org/officeDocument/2006/relationships/slide" Target="slides/slide41.xml"/><Relationship Id="rId49" Type="http://schemas.openxmlformats.org/officeDocument/2006/relationships/slide" Target="slides/slide42.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Master" Target="slideMasters/slideMaster3.xml"/><Relationship Id="rId4" Type="http://schemas.openxmlformats.org/officeDocument/2006/relationships/slideMaster" Target="slideMasters/slideMaster4.xml"/><Relationship Id="rId5" Type="http://schemas.openxmlformats.org/officeDocument/2006/relationships/slideMaster" Target="slideMasters/slideMaster5.xml"/><Relationship Id="rId6" Type="http://schemas.openxmlformats.org/officeDocument/2006/relationships/slideMaster" Target="slideMasters/slideMaster6.xml"/><Relationship Id="rId7" Type="http://schemas.openxmlformats.org/officeDocument/2006/relationships/slideMaster" Target="slideMasters/slideMaster7.xml"/><Relationship Id="rId8" Type="http://schemas.openxmlformats.org/officeDocument/2006/relationships/slide" Target="slides/slide1.xml"/><Relationship Id="rId9" Type="http://schemas.openxmlformats.org/officeDocument/2006/relationships/slide" Target="slides/slide2.xml"/><Relationship Id="rId30" Type="http://schemas.openxmlformats.org/officeDocument/2006/relationships/slide" Target="slides/slide23.xml"/><Relationship Id="rId31" Type="http://schemas.openxmlformats.org/officeDocument/2006/relationships/slide" Target="slides/slide24.xml"/><Relationship Id="rId32" Type="http://schemas.openxmlformats.org/officeDocument/2006/relationships/slide" Target="slides/slide25.xml"/><Relationship Id="rId33" Type="http://schemas.openxmlformats.org/officeDocument/2006/relationships/slide" Target="slides/slide26.xml"/><Relationship Id="rId34" Type="http://schemas.openxmlformats.org/officeDocument/2006/relationships/slide" Target="slides/slide27.xml"/><Relationship Id="rId35" Type="http://schemas.openxmlformats.org/officeDocument/2006/relationships/slide" Target="slides/slide28.xml"/><Relationship Id="rId36" Type="http://schemas.openxmlformats.org/officeDocument/2006/relationships/slide" Target="slides/slide29.xml"/><Relationship Id="rId37" Type="http://schemas.openxmlformats.org/officeDocument/2006/relationships/slide" Target="slides/slide30.xml"/><Relationship Id="rId38" Type="http://schemas.openxmlformats.org/officeDocument/2006/relationships/slide" Target="slides/slide31.xml"/><Relationship Id="rId39" Type="http://schemas.openxmlformats.org/officeDocument/2006/relationships/slide" Target="slides/slide32.xml"/><Relationship Id="rId70" Type="http://schemas.openxmlformats.org/officeDocument/2006/relationships/tableStyles" Target="tableStyles.xml"/><Relationship Id="rId20" Type="http://schemas.openxmlformats.org/officeDocument/2006/relationships/slide" Target="slides/slide13.xml"/><Relationship Id="rId21" Type="http://schemas.openxmlformats.org/officeDocument/2006/relationships/slide" Target="slides/slide14.xml"/><Relationship Id="rId22" Type="http://schemas.openxmlformats.org/officeDocument/2006/relationships/slide" Target="slides/slide15.xml"/><Relationship Id="rId23" Type="http://schemas.openxmlformats.org/officeDocument/2006/relationships/slide" Target="slides/slide16.xml"/><Relationship Id="rId24" Type="http://schemas.openxmlformats.org/officeDocument/2006/relationships/slide" Target="slides/slide17.xml"/><Relationship Id="rId25" Type="http://schemas.openxmlformats.org/officeDocument/2006/relationships/slide" Target="slides/slide18.xml"/><Relationship Id="rId26" Type="http://schemas.openxmlformats.org/officeDocument/2006/relationships/slide" Target="slides/slide19.xml"/><Relationship Id="rId27" Type="http://schemas.openxmlformats.org/officeDocument/2006/relationships/slide" Target="slides/slide20.xml"/><Relationship Id="rId28" Type="http://schemas.openxmlformats.org/officeDocument/2006/relationships/slide" Target="slides/slide21.xml"/><Relationship Id="rId29" Type="http://schemas.openxmlformats.org/officeDocument/2006/relationships/slide" Target="slides/slide22.xml"/><Relationship Id="rId60" Type="http://schemas.openxmlformats.org/officeDocument/2006/relationships/slide" Target="slides/slide53.xml"/><Relationship Id="rId61" Type="http://schemas.openxmlformats.org/officeDocument/2006/relationships/slide" Target="slides/slide54.xml"/><Relationship Id="rId62" Type="http://schemas.openxmlformats.org/officeDocument/2006/relationships/slide" Target="slides/slide55.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s>
</file>

<file path=ppt/charts/_rels/chart1.xml.rels><?xml version="1.0" encoding="UTF-8" standalone="yes"?>
<Relationships xmlns="http://schemas.openxmlformats.org/package/2006/relationships"><Relationship Id="rId1" Type="http://schemas.openxmlformats.org/officeDocument/2006/relationships/oleObject" Target="file:////C:\Users\ward1\Documents\Edelman\RCO%20run%20BCS%20Q105\BCSQ1FY05_comparison.xls"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40220357267923"/>
          <c:y val="0.0470384178056828"/>
          <c:w val="0.749167591564927"/>
          <c:h val="0.719412724306688"/>
        </c:manualLayout>
      </c:layout>
      <c:scatterChart>
        <c:scatterStyle val="lineMarker"/>
        <c:varyColors val="0"/>
        <c:ser>
          <c:idx val="5"/>
          <c:order val="0"/>
          <c:tx>
            <c:v>rco</c:v>
          </c:tx>
          <c:spPr>
            <a:ln w="28575">
              <a:noFill/>
            </a:ln>
          </c:spPr>
          <c:marker>
            <c:symbol val="circle"/>
            <c:size val="3"/>
            <c:spPr>
              <a:solidFill>
                <a:srgbClr val="000080"/>
              </a:solidFill>
              <a:ln>
                <a:solidFill>
                  <a:srgbClr val="000080"/>
                </a:solidFill>
                <a:prstDash val="solid"/>
              </a:ln>
            </c:spPr>
          </c:marker>
          <c:xVal>
            <c:numRef>
              <c:f>'RCO results'!$A$2:$A$1101</c:f>
              <c:numCache>
                <c:formatCode>General</c:formatCode>
                <c:ptCount val="1100"/>
                <c:pt idx="0">
                  <c:v>1.0</c:v>
                </c:pt>
                <c:pt idx="1">
                  <c:v>2.0</c:v>
                </c:pt>
                <c:pt idx="2">
                  <c:v>3.0</c:v>
                </c:pt>
                <c:pt idx="3">
                  <c:v>4.0</c:v>
                </c:pt>
                <c:pt idx="4">
                  <c:v>5.0</c:v>
                </c:pt>
                <c:pt idx="5">
                  <c:v>6.0</c:v>
                </c:pt>
                <c:pt idx="6">
                  <c:v>7.0</c:v>
                </c:pt>
                <c:pt idx="7">
                  <c:v>8.0</c:v>
                </c:pt>
                <c:pt idx="8">
                  <c:v>9.0</c:v>
                </c:pt>
                <c:pt idx="9">
                  <c:v>10.0</c:v>
                </c:pt>
                <c:pt idx="10">
                  <c:v>11.0</c:v>
                </c:pt>
                <c:pt idx="11">
                  <c:v>12.0</c:v>
                </c:pt>
                <c:pt idx="12">
                  <c:v>13.0</c:v>
                </c:pt>
                <c:pt idx="13">
                  <c:v>14.0</c:v>
                </c:pt>
                <c:pt idx="14">
                  <c:v>15.0</c:v>
                </c:pt>
                <c:pt idx="15">
                  <c:v>16.0</c:v>
                </c:pt>
                <c:pt idx="16">
                  <c:v>17.0</c:v>
                </c:pt>
                <c:pt idx="17">
                  <c:v>18.0</c:v>
                </c:pt>
                <c:pt idx="18">
                  <c:v>19.0</c:v>
                </c:pt>
                <c:pt idx="19">
                  <c:v>20.0</c:v>
                </c:pt>
                <c:pt idx="20">
                  <c:v>21.0</c:v>
                </c:pt>
                <c:pt idx="21">
                  <c:v>22.0</c:v>
                </c:pt>
                <c:pt idx="22">
                  <c:v>23.0</c:v>
                </c:pt>
                <c:pt idx="23">
                  <c:v>24.0</c:v>
                </c:pt>
                <c:pt idx="24">
                  <c:v>25.0</c:v>
                </c:pt>
                <c:pt idx="25">
                  <c:v>26.0</c:v>
                </c:pt>
                <c:pt idx="26">
                  <c:v>27.0</c:v>
                </c:pt>
                <c:pt idx="27">
                  <c:v>28.0</c:v>
                </c:pt>
                <c:pt idx="28">
                  <c:v>29.0</c:v>
                </c:pt>
                <c:pt idx="29">
                  <c:v>30.0</c:v>
                </c:pt>
                <c:pt idx="30">
                  <c:v>31.0</c:v>
                </c:pt>
                <c:pt idx="31">
                  <c:v>32.0</c:v>
                </c:pt>
                <c:pt idx="32">
                  <c:v>33.0</c:v>
                </c:pt>
                <c:pt idx="33">
                  <c:v>34.0</c:v>
                </c:pt>
                <c:pt idx="34">
                  <c:v>35.0</c:v>
                </c:pt>
                <c:pt idx="35">
                  <c:v>36.0</c:v>
                </c:pt>
                <c:pt idx="36">
                  <c:v>37.0</c:v>
                </c:pt>
                <c:pt idx="37">
                  <c:v>38.0</c:v>
                </c:pt>
                <c:pt idx="38">
                  <c:v>39.0</c:v>
                </c:pt>
                <c:pt idx="39">
                  <c:v>40.0</c:v>
                </c:pt>
                <c:pt idx="40">
                  <c:v>41.0</c:v>
                </c:pt>
                <c:pt idx="41">
                  <c:v>42.0</c:v>
                </c:pt>
                <c:pt idx="42">
                  <c:v>43.0</c:v>
                </c:pt>
                <c:pt idx="43">
                  <c:v>44.0</c:v>
                </c:pt>
                <c:pt idx="44">
                  <c:v>45.0</c:v>
                </c:pt>
                <c:pt idx="45">
                  <c:v>46.0</c:v>
                </c:pt>
                <c:pt idx="46">
                  <c:v>47.0</c:v>
                </c:pt>
                <c:pt idx="47">
                  <c:v>48.0</c:v>
                </c:pt>
                <c:pt idx="48">
                  <c:v>49.0</c:v>
                </c:pt>
                <c:pt idx="49">
                  <c:v>50.0</c:v>
                </c:pt>
                <c:pt idx="50">
                  <c:v>51.0</c:v>
                </c:pt>
                <c:pt idx="51">
                  <c:v>52.0</c:v>
                </c:pt>
                <c:pt idx="52">
                  <c:v>53.0</c:v>
                </c:pt>
                <c:pt idx="53">
                  <c:v>54.0</c:v>
                </c:pt>
                <c:pt idx="54">
                  <c:v>55.0</c:v>
                </c:pt>
                <c:pt idx="55">
                  <c:v>56.0</c:v>
                </c:pt>
                <c:pt idx="56">
                  <c:v>57.0</c:v>
                </c:pt>
                <c:pt idx="57">
                  <c:v>58.0</c:v>
                </c:pt>
                <c:pt idx="58">
                  <c:v>59.0</c:v>
                </c:pt>
                <c:pt idx="59">
                  <c:v>60.0</c:v>
                </c:pt>
                <c:pt idx="60">
                  <c:v>61.0</c:v>
                </c:pt>
                <c:pt idx="61">
                  <c:v>62.0</c:v>
                </c:pt>
                <c:pt idx="62">
                  <c:v>63.0</c:v>
                </c:pt>
                <c:pt idx="63">
                  <c:v>64.0</c:v>
                </c:pt>
                <c:pt idx="64">
                  <c:v>65.0</c:v>
                </c:pt>
                <c:pt idx="65">
                  <c:v>66.0</c:v>
                </c:pt>
                <c:pt idx="66">
                  <c:v>67.0</c:v>
                </c:pt>
                <c:pt idx="67">
                  <c:v>68.0</c:v>
                </c:pt>
                <c:pt idx="68">
                  <c:v>69.0</c:v>
                </c:pt>
                <c:pt idx="69">
                  <c:v>70.0</c:v>
                </c:pt>
                <c:pt idx="70">
                  <c:v>71.0</c:v>
                </c:pt>
                <c:pt idx="71">
                  <c:v>72.0</c:v>
                </c:pt>
                <c:pt idx="72">
                  <c:v>73.0</c:v>
                </c:pt>
                <c:pt idx="73">
                  <c:v>74.0</c:v>
                </c:pt>
                <c:pt idx="74">
                  <c:v>75.0</c:v>
                </c:pt>
                <c:pt idx="75">
                  <c:v>76.0</c:v>
                </c:pt>
                <c:pt idx="76">
                  <c:v>77.0</c:v>
                </c:pt>
                <c:pt idx="77">
                  <c:v>78.0</c:v>
                </c:pt>
                <c:pt idx="78">
                  <c:v>79.0</c:v>
                </c:pt>
                <c:pt idx="79">
                  <c:v>80.0</c:v>
                </c:pt>
                <c:pt idx="80">
                  <c:v>81.0</c:v>
                </c:pt>
                <c:pt idx="81">
                  <c:v>82.0</c:v>
                </c:pt>
                <c:pt idx="82">
                  <c:v>83.0</c:v>
                </c:pt>
                <c:pt idx="83">
                  <c:v>84.0</c:v>
                </c:pt>
                <c:pt idx="84">
                  <c:v>85.0</c:v>
                </c:pt>
                <c:pt idx="85">
                  <c:v>86.0</c:v>
                </c:pt>
                <c:pt idx="86">
                  <c:v>87.0</c:v>
                </c:pt>
                <c:pt idx="87">
                  <c:v>88.0</c:v>
                </c:pt>
                <c:pt idx="88">
                  <c:v>89.0</c:v>
                </c:pt>
                <c:pt idx="89">
                  <c:v>90.0</c:v>
                </c:pt>
                <c:pt idx="90">
                  <c:v>91.0</c:v>
                </c:pt>
                <c:pt idx="91">
                  <c:v>92.0</c:v>
                </c:pt>
                <c:pt idx="92">
                  <c:v>93.0</c:v>
                </c:pt>
                <c:pt idx="93">
                  <c:v>94.0</c:v>
                </c:pt>
                <c:pt idx="94">
                  <c:v>95.0</c:v>
                </c:pt>
                <c:pt idx="95">
                  <c:v>96.0</c:v>
                </c:pt>
                <c:pt idx="96">
                  <c:v>97.0</c:v>
                </c:pt>
                <c:pt idx="97">
                  <c:v>98.0</c:v>
                </c:pt>
                <c:pt idx="98">
                  <c:v>99.0</c:v>
                </c:pt>
                <c:pt idx="99">
                  <c:v>100.0</c:v>
                </c:pt>
                <c:pt idx="100">
                  <c:v>101.0</c:v>
                </c:pt>
                <c:pt idx="101">
                  <c:v>102.0</c:v>
                </c:pt>
                <c:pt idx="102">
                  <c:v>103.0</c:v>
                </c:pt>
                <c:pt idx="103">
                  <c:v>104.0</c:v>
                </c:pt>
                <c:pt idx="104">
                  <c:v>105.0</c:v>
                </c:pt>
                <c:pt idx="105">
                  <c:v>106.0</c:v>
                </c:pt>
                <c:pt idx="106">
                  <c:v>107.0</c:v>
                </c:pt>
                <c:pt idx="107">
                  <c:v>108.0</c:v>
                </c:pt>
                <c:pt idx="108">
                  <c:v>109.0</c:v>
                </c:pt>
                <c:pt idx="109">
                  <c:v>110.0</c:v>
                </c:pt>
                <c:pt idx="110">
                  <c:v>111.0</c:v>
                </c:pt>
                <c:pt idx="111">
                  <c:v>112.0</c:v>
                </c:pt>
                <c:pt idx="112">
                  <c:v>113.0</c:v>
                </c:pt>
                <c:pt idx="113">
                  <c:v>114.0</c:v>
                </c:pt>
                <c:pt idx="114">
                  <c:v>115.0</c:v>
                </c:pt>
                <c:pt idx="115">
                  <c:v>116.0</c:v>
                </c:pt>
                <c:pt idx="116">
                  <c:v>117.0</c:v>
                </c:pt>
                <c:pt idx="117">
                  <c:v>118.0</c:v>
                </c:pt>
                <c:pt idx="118">
                  <c:v>119.0</c:v>
                </c:pt>
                <c:pt idx="119">
                  <c:v>120.0</c:v>
                </c:pt>
                <c:pt idx="120">
                  <c:v>121.0</c:v>
                </c:pt>
                <c:pt idx="121">
                  <c:v>122.0</c:v>
                </c:pt>
                <c:pt idx="122">
                  <c:v>123.0</c:v>
                </c:pt>
                <c:pt idx="123">
                  <c:v>124.0</c:v>
                </c:pt>
                <c:pt idx="124">
                  <c:v>125.0</c:v>
                </c:pt>
                <c:pt idx="125">
                  <c:v>126.0</c:v>
                </c:pt>
                <c:pt idx="126">
                  <c:v>127.0</c:v>
                </c:pt>
                <c:pt idx="127">
                  <c:v>128.0</c:v>
                </c:pt>
                <c:pt idx="128">
                  <c:v>129.0</c:v>
                </c:pt>
                <c:pt idx="129">
                  <c:v>130.0</c:v>
                </c:pt>
                <c:pt idx="130">
                  <c:v>131.0</c:v>
                </c:pt>
                <c:pt idx="131">
                  <c:v>132.0</c:v>
                </c:pt>
                <c:pt idx="132">
                  <c:v>133.0</c:v>
                </c:pt>
                <c:pt idx="133">
                  <c:v>134.0</c:v>
                </c:pt>
                <c:pt idx="134">
                  <c:v>135.0</c:v>
                </c:pt>
                <c:pt idx="135">
                  <c:v>136.0</c:v>
                </c:pt>
                <c:pt idx="136">
                  <c:v>137.0</c:v>
                </c:pt>
                <c:pt idx="137">
                  <c:v>138.0</c:v>
                </c:pt>
                <c:pt idx="138">
                  <c:v>139.0</c:v>
                </c:pt>
                <c:pt idx="139">
                  <c:v>140.0</c:v>
                </c:pt>
                <c:pt idx="140">
                  <c:v>141.0</c:v>
                </c:pt>
                <c:pt idx="141">
                  <c:v>142.0</c:v>
                </c:pt>
                <c:pt idx="142">
                  <c:v>143.0</c:v>
                </c:pt>
                <c:pt idx="143">
                  <c:v>144.0</c:v>
                </c:pt>
                <c:pt idx="144">
                  <c:v>145.0</c:v>
                </c:pt>
                <c:pt idx="145">
                  <c:v>146.0</c:v>
                </c:pt>
                <c:pt idx="146">
                  <c:v>147.0</c:v>
                </c:pt>
                <c:pt idx="147">
                  <c:v>148.0</c:v>
                </c:pt>
                <c:pt idx="148">
                  <c:v>149.0</c:v>
                </c:pt>
                <c:pt idx="149">
                  <c:v>150.0</c:v>
                </c:pt>
                <c:pt idx="150">
                  <c:v>151.0</c:v>
                </c:pt>
                <c:pt idx="151">
                  <c:v>152.0</c:v>
                </c:pt>
                <c:pt idx="152">
                  <c:v>153.0</c:v>
                </c:pt>
                <c:pt idx="153">
                  <c:v>154.0</c:v>
                </c:pt>
                <c:pt idx="154">
                  <c:v>155.0</c:v>
                </c:pt>
                <c:pt idx="155">
                  <c:v>156.0</c:v>
                </c:pt>
                <c:pt idx="156">
                  <c:v>157.0</c:v>
                </c:pt>
                <c:pt idx="157">
                  <c:v>158.0</c:v>
                </c:pt>
                <c:pt idx="158">
                  <c:v>159.0</c:v>
                </c:pt>
                <c:pt idx="159">
                  <c:v>160.0</c:v>
                </c:pt>
                <c:pt idx="160">
                  <c:v>161.0</c:v>
                </c:pt>
                <c:pt idx="161">
                  <c:v>162.0</c:v>
                </c:pt>
                <c:pt idx="162">
                  <c:v>163.0</c:v>
                </c:pt>
                <c:pt idx="163">
                  <c:v>164.0</c:v>
                </c:pt>
                <c:pt idx="164">
                  <c:v>165.0</c:v>
                </c:pt>
                <c:pt idx="165">
                  <c:v>166.0</c:v>
                </c:pt>
                <c:pt idx="166">
                  <c:v>167.0</c:v>
                </c:pt>
                <c:pt idx="167">
                  <c:v>168.0</c:v>
                </c:pt>
                <c:pt idx="168">
                  <c:v>169.0</c:v>
                </c:pt>
                <c:pt idx="169">
                  <c:v>170.0</c:v>
                </c:pt>
                <c:pt idx="170">
                  <c:v>171.0</c:v>
                </c:pt>
                <c:pt idx="171">
                  <c:v>172.0</c:v>
                </c:pt>
                <c:pt idx="172">
                  <c:v>173.0</c:v>
                </c:pt>
                <c:pt idx="173">
                  <c:v>174.0</c:v>
                </c:pt>
                <c:pt idx="174">
                  <c:v>175.0</c:v>
                </c:pt>
                <c:pt idx="175">
                  <c:v>176.0</c:v>
                </c:pt>
                <c:pt idx="176">
                  <c:v>177.0</c:v>
                </c:pt>
                <c:pt idx="177">
                  <c:v>178.0</c:v>
                </c:pt>
                <c:pt idx="178">
                  <c:v>179.0</c:v>
                </c:pt>
                <c:pt idx="179">
                  <c:v>180.0</c:v>
                </c:pt>
                <c:pt idx="180">
                  <c:v>181.0</c:v>
                </c:pt>
                <c:pt idx="181">
                  <c:v>182.0</c:v>
                </c:pt>
                <c:pt idx="182">
                  <c:v>183.0</c:v>
                </c:pt>
                <c:pt idx="183">
                  <c:v>184.0</c:v>
                </c:pt>
                <c:pt idx="184">
                  <c:v>185.0</c:v>
                </c:pt>
                <c:pt idx="185">
                  <c:v>186.0</c:v>
                </c:pt>
                <c:pt idx="186">
                  <c:v>187.0</c:v>
                </c:pt>
                <c:pt idx="187">
                  <c:v>188.0</c:v>
                </c:pt>
                <c:pt idx="188">
                  <c:v>189.0</c:v>
                </c:pt>
                <c:pt idx="189">
                  <c:v>190.0</c:v>
                </c:pt>
                <c:pt idx="190">
                  <c:v>191.0</c:v>
                </c:pt>
                <c:pt idx="191">
                  <c:v>192.0</c:v>
                </c:pt>
                <c:pt idx="192">
                  <c:v>193.0</c:v>
                </c:pt>
                <c:pt idx="193">
                  <c:v>194.0</c:v>
                </c:pt>
                <c:pt idx="194">
                  <c:v>195.0</c:v>
                </c:pt>
                <c:pt idx="195">
                  <c:v>196.0</c:v>
                </c:pt>
                <c:pt idx="196">
                  <c:v>197.0</c:v>
                </c:pt>
                <c:pt idx="197">
                  <c:v>198.0</c:v>
                </c:pt>
                <c:pt idx="198">
                  <c:v>199.0</c:v>
                </c:pt>
                <c:pt idx="199">
                  <c:v>200.0</c:v>
                </c:pt>
                <c:pt idx="200">
                  <c:v>201.0</c:v>
                </c:pt>
                <c:pt idx="201">
                  <c:v>202.0</c:v>
                </c:pt>
                <c:pt idx="202">
                  <c:v>203.0</c:v>
                </c:pt>
                <c:pt idx="203">
                  <c:v>204.0</c:v>
                </c:pt>
                <c:pt idx="204">
                  <c:v>205.0</c:v>
                </c:pt>
                <c:pt idx="205">
                  <c:v>206.0</c:v>
                </c:pt>
                <c:pt idx="206">
                  <c:v>207.0</c:v>
                </c:pt>
                <c:pt idx="207">
                  <c:v>208.0</c:v>
                </c:pt>
                <c:pt idx="208">
                  <c:v>209.0</c:v>
                </c:pt>
                <c:pt idx="209">
                  <c:v>210.0</c:v>
                </c:pt>
                <c:pt idx="210">
                  <c:v>211.0</c:v>
                </c:pt>
                <c:pt idx="211">
                  <c:v>212.0</c:v>
                </c:pt>
                <c:pt idx="212">
                  <c:v>213.0</c:v>
                </c:pt>
                <c:pt idx="213">
                  <c:v>214.0</c:v>
                </c:pt>
                <c:pt idx="214">
                  <c:v>215.0</c:v>
                </c:pt>
                <c:pt idx="215">
                  <c:v>216.0</c:v>
                </c:pt>
                <c:pt idx="216">
                  <c:v>217.0</c:v>
                </c:pt>
                <c:pt idx="217">
                  <c:v>218.0</c:v>
                </c:pt>
                <c:pt idx="218">
                  <c:v>219.0</c:v>
                </c:pt>
                <c:pt idx="219">
                  <c:v>220.0</c:v>
                </c:pt>
                <c:pt idx="220">
                  <c:v>221.0</c:v>
                </c:pt>
                <c:pt idx="221">
                  <c:v>222.0</c:v>
                </c:pt>
                <c:pt idx="222">
                  <c:v>223.0</c:v>
                </c:pt>
                <c:pt idx="223">
                  <c:v>224.0</c:v>
                </c:pt>
                <c:pt idx="224">
                  <c:v>225.0</c:v>
                </c:pt>
                <c:pt idx="225">
                  <c:v>226.0</c:v>
                </c:pt>
                <c:pt idx="226">
                  <c:v>227.0</c:v>
                </c:pt>
                <c:pt idx="227">
                  <c:v>228.0</c:v>
                </c:pt>
                <c:pt idx="228">
                  <c:v>229.0</c:v>
                </c:pt>
                <c:pt idx="229">
                  <c:v>230.0</c:v>
                </c:pt>
                <c:pt idx="230">
                  <c:v>231.0</c:v>
                </c:pt>
                <c:pt idx="231">
                  <c:v>232.0</c:v>
                </c:pt>
                <c:pt idx="232">
                  <c:v>233.0</c:v>
                </c:pt>
                <c:pt idx="233">
                  <c:v>234.0</c:v>
                </c:pt>
                <c:pt idx="234">
                  <c:v>235.0</c:v>
                </c:pt>
                <c:pt idx="235">
                  <c:v>236.0</c:v>
                </c:pt>
                <c:pt idx="236">
                  <c:v>237.0</c:v>
                </c:pt>
                <c:pt idx="237">
                  <c:v>238.0</c:v>
                </c:pt>
                <c:pt idx="238">
                  <c:v>239.0</c:v>
                </c:pt>
                <c:pt idx="239">
                  <c:v>240.0</c:v>
                </c:pt>
                <c:pt idx="240">
                  <c:v>241.0</c:v>
                </c:pt>
                <c:pt idx="241">
                  <c:v>242.0</c:v>
                </c:pt>
                <c:pt idx="242">
                  <c:v>243.0</c:v>
                </c:pt>
                <c:pt idx="243">
                  <c:v>244.0</c:v>
                </c:pt>
                <c:pt idx="244">
                  <c:v>245.0</c:v>
                </c:pt>
                <c:pt idx="245">
                  <c:v>246.0</c:v>
                </c:pt>
                <c:pt idx="246">
                  <c:v>247.0</c:v>
                </c:pt>
                <c:pt idx="247">
                  <c:v>248.0</c:v>
                </c:pt>
                <c:pt idx="248">
                  <c:v>249.0</c:v>
                </c:pt>
                <c:pt idx="249">
                  <c:v>250.0</c:v>
                </c:pt>
                <c:pt idx="250">
                  <c:v>251.0</c:v>
                </c:pt>
                <c:pt idx="251">
                  <c:v>252.0</c:v>
                </c:pt>
                <c:pt idx="252">
                  <c:v>253.0</c:v>
                </c:pt>
                <c:pt idx="253">
                  <c:v>254.0</c:v>
                </c:pt>
                <c:pt idx="254">
                  <c:v>255.0</c:v>
                </c:pt>
                <c:pt idx="255">
                  <c:v>256.0</c:v>
                </c:pt>
                <c:pt idx="256">
                  <c:v>257.0</c:v>
                </c:pt>
                <c:pt idx="257">
                  <c:v>258.0</c:v>
                </c:pt>
                <c:pt idx="258">
                  <c:v>259.0</c:v>
                </c:pt>
                <c:pt idx="259">
                  <c:v>260.0</c:v>
                </c:pt>
                <c:pt idx="260">
                  <c:v>261.0</c:v>
                </c:pt>
                <c:pt idx="261">
                  <c:v>262.0</c:v>
                </c:pt>
                <c:pt idx="262">
                  <c:v>263.0</c:v>
                </c:pt>
                <c:pt idx="263">
                  <c:v>264.0</c:v>
                </c:pt>
                <c:pt idx="264">
                  <c:v>265.0</c:v>
                </c:pt>
                <c:pt idx="265">
                  <c:v>266.0</c:v>
                </c:pt>
                <c:pt idx="266">
                  <c:v>267.0</c:v>
                </c:pt>
                <c:pt idx="267">
                  <c:v>268.0</c:v>
                </c:pt>
                <c:pt idx="268">
                  <c:v>269.0</c:v>
                </c:pt>
                <c:pt idx="269">
                  <c:v>270.0</c:v>
                </c:pt>
                <c:pt idx="270">
                  <c:v>271.0</c:v>
                </c:pt>
                <c:pt idx="271">
                  <c:v>272.0</c:v>
                </c:pt>
                <c:pt idx="272">
                  <c:v>273.0</c:v>
                </c:pt>
                <c:pt idx="273">
                  <c:v>274.0</c:v>
                </c:pt>
                <c:pt idx="274">
                  <c:v>275.0</c:v>
                </c:pt>
                <c:pt idx="275">
                  <c:v>276.0</c:v>
                </c:pt>
                <c:pt idx="276">
                  <c:v>277.0</c:v>
                </c:pt>
                <c:pt idx="277">
                  <c:v>278.0</c:v>
                </c:pt>
                <c:pt idx="278">
                  <c:v>279.0</c:v>
                </c:pt>
                <c:pt idx="279">
                  <c:v>280.0</c:v>
                </c:pt>
                <c:pt idx="280">
                  <c:v>281.0</c:v>
                </c:pt>
                <c:pt idx="281">
                  <c:v>282.0</c:v>
                </c:pt>
                <c:pt idx="282">
                  <c:v>283.0</c:v>
                </c:pt>
                <c:pt idx="283">
                  <c:v>284.0</c:v>
                </c:pt>
                <c:pt idx="284">
                  <c:v>285.0</c:v>
                </c:pt>
                <c:pt idx="285">
                  <c:v>286.0</c:v>
                </c:pt>
                <c:pt idx="286">
                  <c:v>287.0</c:v>
                </c:pt>
                <c:pt idx="287">
                  <c:v>288.0</c:v>
                </c:pt>
                <c:pt idx="288">
                  <c:v>289.0</c:v>
                </c:pt>
                <c:pt idx="289">
                  <c:v>290.0</c:v>
                </c:pt>
                <c:pt idx="290">
                  <c:v>291.0</c:v>
                </c:pt>
                <c:pt idx="291">
                  <c:v>292.0</c:v>
                </c:pt>
                <c:pt idx="292">
                  <c:v>293.0</c:v>
                </c:pt>
                <c:pt idx="293">
                  <c:v>294.0</c:v>
                </c:pt>
                <c:pt idx="294">
                  <c:v>295.0</c:v>
                </c:pt>
                <c:pt idx="295">
                  <c:v>296.0</c:v>
                </c:pt>
                <c:pt idx="296">
                  <c:v>297.0</c:v>
                </c:pt>
                <c:pt idx="297">
                  <c:v>298.0</c:v>
                </c:pt>
                <c:pt idx="298">
                  <c:v>299.0</c:v>
                </c:pt>
                <c:pt idx="299">
                  <c:v>300.0</c:v>
                </c:pt>
                <c:pt idx="300">
                  <c:v>301.0</c:v>
                </c:pt>
                <c:pt idx="301">
                  <c:v>302.0</c:v>
                </c:pt>
                <c:pt idx="302">
                  <c:v>303.0</c:v>
                </c:pt>
                <c:pt idx="303">
                  <c:v>304.0</c:v>
                </c:pt>
                <c:pt idx="304">
                  <c:v>305.0</c:v>
                </c:pt>
                <c:pt idx="305">
                  <c:v>306.0</c:v>
                </c:pt>
                <c:pt idx="306">
                  <c:v>307.0</c:v>
                </c:pt>
                <c:pt idx="307">
                  <c:v>308.0</c:v>
                </c:pt>
                <c:pt idx="308">
                  <c:v>309.0</c:v>
                </c:pt>
                <c:pt idx="309">
                  <c:v>310.0</c:v>
                </c:pt>
                <c:pt idx="310">
                  <c:v>311.0</c:v>
                </c:pt>
                <c:pt idx="311">
                  <c:v>312.0</c:v>
                </c:pt>
                <c:pt idx="312">
                  <c:v>313.0</c:v>
                </c:pt>
                <c:pt idx="313">
                  <c:v>314.0</c:v>
                </c:pt>
                <c:pt idx="314">
                  <c:v>315.0</c:v>
                </c:pt>
                <c:pt idx="315">
                  <c:v>316.0</c:v>
                </c:pt>
                <c:pt idx="316">
                  <c:v>317.0</c:v>
                </c:pt>
                <c:pt idx="317">
                  <c:v>318.0</c:v>
                </c:pt>
                <c:pt idx="318">
                  <c:v>319.0</c:v>
                </c:pt>
                <c:pt idx="319">
                  <c:v>320.0</c:v>
                </c:pt>
                <c:pt idx="320">
                  <c:v>321.0</c:v>
                </c:pt>
                <c:pt idx="321">
                  <c:v>322.0</c:v>
                </c:pt>
                <c:pt idx="322">
                  <c:v>323.0</c:v>
                </c:pt>
                <c:pt idx="323">
                  <c:v>324.0</c:v>
                </c:pt>
                <c:pt idx="324">
                  <c:v>325.0</c:v>
                </c:pt>
                <c:pt idx="325">
                  <c:v>326.0</c:v>
                </c:pt>
                <c:pt idx="326">
                  <c:v>327.0</c:v>
                </c:pt>
                <c:pt idx="327">
                  <c:v>328.0</c:v>
                </c:pt>
                <c:pt idx="328">
                  <c:v>329.0</c:v>
                </c:pt>
                <c:pt idx="329">
                  <c:v>330.0</c:v>
                </c:pt>
                <c:pt idx="330">
                  <c:v>331.0</c:v>
                </c:pt>
                <c:pt idx="331">
                  <c:v>332.0</c:v>
                </c:pt>
                <c:pt idx="332">
                  <c:v>333.0</c:v>
                </c:pt>
                <c:pt idx="333">
                  <c:v>334.0</c:v>
                </c:pt>
                <c:pt idx="334">
                  <c:v>335.0</c:v>
                </c:pt>
                <c:pt idx="335">
                  <c:v>336.0</c:v>
                </c:pt>
                <c:pt idx="336">
                  <c:v>337.0</c:v>
                </c:pt>
                <c:pt idx="337">
                  <c:v>338.0</c:v>
                </c:pt>
                <c:pt idx="338">
                  <c:v>339.0</c:v>
                </c:pt>
                <c:pt idx="339">
                  <c:v>340.0</c:v>
                </c:pt>
                <c:pt idx="340">
                  <c:v>341.0</c:v>
                </c:pt>
                <c:pt idx="341">
                  <c:v>342.0</c:v>
                </c:pt>
                <c:pt idx="342">
                  <c:v>343.0</c:v>
                </c:pt>
                <c:pt idx="343">
                  <c:v>344.0</c:v>
                </c:pt>
                <c:pt idx="344">
                  <c:v>345.0</c:v>
                </c:pt>
                <c:pt idx="345">
                  <c:v>346.0</c:v>
                </c:pt>
                <c:pt idx="346">
                  <c:v>347.0</c:v>
                </c:pt>
                <c:pt idx="347">
                  <c:v>348.0</c:v>
                </c:pt>
                <c:pt idx="348">
                  <c:v>349.0</c:v>
                </c:pt>
                <c:pt idx="349">
                  <c:v>350.0</c:v>
                </c:pt>
                <c:pt idx="350">
                  <c:v>351.0</c:v>
                </c:pt>
                <c:pt idx="351">
                  <c:v>352.0</c:v>
                </c:pt>
                <c:pt idx="352">
                  <c:v>353.0</c:v>
                </c:pt>
                <c:pt idx="353">
                  <c:v>354.0</c:v>
                </c:pt>
                <c:pt idx="354">
                  <c:v>355.0</c:v>
                </c:pt>
                <c:pt idx="355">
                  <c:v>356.0</c:v>
                </c:pt>
                <c:pt idx="356">
                  <c:v>357.0</c:v>
                </c:pt>
                <c:pt idx="357">
                  <c:v>358.0</c:v>
                </c:pt>
                <c:pt idx="358">
                  <c:v>359.0</c:v>
                </c:pt>
                <c:pt idx="359">
                  <c:v>360.0</c:v>
                </c:pt>
                <c:pt idx="360">
                  <c:v>361.0</c:v>
                </c:pt>
                <c:pt idx="361">
                  <c:v>362.0</c:v>
                </c:pt>
                <c:pt idx="362">
                  <c:v>363.0</c:v>
                </c:pt>
                <c:pt idx="363">
                  <c:v>364.0</c:v>
                </c:pt>
                <c:pt idx="364">
                  <c:v>365.0</c:v>
                </c:pt>
                <c:pt idx="365">
                  <c:v>366.0</c:v>
                </c:pt>
                <c:pt idx="366">
                  <c:v>367.0</c:v>
                </c:pt>
                <c:pt idx="367">
                  <c:v>368.0</c:v>
                </c:pt>
                <c:pt idx="368">
                  <c:v>369.0</c:v>
                </c:pt>
                <c:pt idx="369">
                  <c:v>370.0</c:v>
                </c:pt>
                <c:pt idx="370">
                  <c:v>371.0</c:v>
                </c:pt>
                <c:pt idx="371">
                  <c:v>372.0</c:v>
                </c:pt>
                <c:pt idx="372">
                  <c:v>373.0</c:v>
                </c:pt>
                <c:pt idx="373">
                  <c:v>374.0</c:v>
                </c:pt>
                <c:pt idx="374">
                  <c:v>375.0</c:v>
                </c:pt>
                <c:pt idx="375">
                  <c:v>376.0</c:v>
                </c:pt>
                <c:pt idx="376">
                  <c:v>377.0</c:v>
                </c:pt>
                <c:pt idx="377">
                  <c:v>378.0</c:v>
                </c:pt>
                <c:pt idx="378">
                  <c:v>379.0</c:v>
                </c:pt>
                <c:pt idx="379">
                  <c:v>380.0</c:v>
                </c:pt>
                <c:pt idx="380">
                  <c:v>381.0</c:v>
                </c:pt>
                <c:pt idx="381">
                  <c:v>382.0</c:v>
                </c:pt>
                <c:pt idx="382">
                  <c:v>383.0</c:v>
                </c:pt>
                <c:pt idx="383">
                  <c:v>384.0</c:v>
                </c:pt>
                <c:pt idx="384">
                  <c:v>385.0</c:v>
                </c:pt>
                <c:pt idx="385">
                  <c:v>386.0</c:v>
                </c:pt>
                <c:pt idx="386">
                  <c:v>387.0</c:v>
                </c:pt>
                <c:pt idx="387">
                  <c:v>388.0</c:v>
                </c:pt>
                <c:pt idx="388">
                  <c:v>389.0</c:v>
                </c:pt>
                <c:pt idx="389">
                  <c:v>390.0</c:v>
                </c:pt>
                <c:pt idx="390">
                  <c:v>391.0</c:v>
                </c:pt>
                <c:pt idx="391">
                  <c:v>392.0</c:v>
                </c:pt>
                <c:pt idx="392">
                  <c:v>393.0</c:v>
                </c:pt>
                <c:pt idx="393">
                  <c:v>394.0</c:v>
                </c:pt>
                <c:pt idx="394">
                  <c:v>395.0</c:v>
                </c:pt>
                <c:pt idx="395">
                  <c:v>396.0</c:v>
                </c:pt>
                <c:pt idx="396">
                  <c:v>397.0</c:v>
                </c:pt>
                <c:pt idx="397">
                  <c:v>398.0</c:v>
                </c:pt>
                <c:pt idx="398">
                  <c:v>399.0</c:v>
                </c:pt>
                <c:pt idx="399">
                  <c:v>400.0</c:v>
                </c:pt>
                <c:pt idx="400">
                  <c:v>401.0</c:v>
                </c:pt>
                <c:pt idx="401">
                  <c:v>402.0</c:v>
                </c:pt>
                <c:pt idx="402">
                  <c:v>403.0</c:v>
                </c:pt>
                <c:pt idx="403">
                  <c:v>404.0</c:v>
                </c:pt>
                <c:pt idx="404">
                  <c:v>405.0</c:v>
                </c:pt>
                <c:pt idx="405">
                  <c:v>406.0</c:v>
                </c:pt>
                <c:pt idx="406">
                  <c:v>407.0</c:v>
                </c:pt>
                <c:pt idx="407">
                  <c:v>408.0</c:v>
                </c:pt>
                <c:pt idx="408">
                  <c:v>409.0</c:v>
                </c:pt>
                <c:pt idx="409">
                  <c:v>410.0</c:v>
                </c:pt>
                <c:pt idx="410">
                  <c:v>411.0</c:v>
                </c:pt>
                <c:pt idx="411">
                  <c:v>412.0</c:v>
                </c:pt>
                <c:pt idx="412">
                  <c:v>413.0</c:v>
                </c:pt>
                <c:pt idx="413">
                  <c:v>414.0</c:v>
                </c:pt>
                <c:pt idx="414">
                  <c:v>415.0</c:v>
                </c:pt>
                <c:pt idx="415">
                  <c:v>416.0</c:v>
                </c:pt>
                <c:pt idx="416">
                  <c:v>417.0</c:v>
                </c:pt>
                <c:pt idx="417">
                  <c:v>418.0</c:v>
                </c:pt>
                <c:pt idx="418">
                  <c:v>419.0</c:v>
                </c:pt>
                <c:pt idx="419">
                  <c:v>420.0</c:v>
                </c:pt>
                <c:pt idx="420">
                  <c:v>421.0</c:v>
                </c:pt>
                <c:pt idx="421">
                  <c:v>422.0</c:v>
                </c:pt>
                <c:pt idx="422">
                  <c:v>423.0</c:v>
                </c:pt>
                <c:pt idx="423">
                  <c:v>424.0</c:v>
                </c:pt>
                <c:pt idx="424">
                  <c:v>425.0</c:v>
                </c:pt>
                <c:pt idx="425">
                  <c:v>426.0</c:v>
                </c:pt>
                <c:pt idx="426">
                  <c:v>427.0</c:v>
                </c:pt>
                <c:pt idx="427">
                  <c:v>428.0</c:v>
                </c:pt>
                <c:pt idx="428">
                  <c:v>429.0</c:v>
                </c:pt>
                <c:pt idx="429">
                  <c:v>430.0</c:v>
                </c:pt>
                <c:pt idx="430">
                  <c:v>431.0</c:v>
                </c:pt>
                <c:pt idx="431">
                  <c:v>432.0</c:v>
                </c:pt>
                <c:pt idx="432">
                  <c:v>433.0</c:v>
                </c:pt>
                <c:pt idx="433">
                  <c:v>434.0</c:v>
                </c:pt>
                <c:pt idx="434">
                  <c:v>435.0</c:v>
                </c:pt>
                <c:pt idx="435">
                  <c:v>436.0</c:v>
                </c:pt>
                <c:pt idx="436">
                  <c:v>437.0</c:v>
                </c:pt>
                <c:pt idx="437">
                  <c:v>438.0</c:v>
                </c:pt>
                <c:pt idx="438">
                  <c:v>439.0</c:v>
                </c:pt>
                <c:pt idx="439">
                  <c:v>440.0</c:v>
                </c:pt>
                <c:pt idx="440">
                  <c:v>441.0</c:v>
                </c:pt>
                <c:pt idx="441">
                  <c:v>442.0</c:v>
                </c:pt>
                <c:pt idx="442">
                  <c:v>443.0</c:v>
                </c:pt>
                <c:pt idx="443">
                  <c:v>444.0</c:v>
                </c:pt>
                <c:pt idx="444">
                  <c:v>445.0</c:v>
                </c:pt>
                <c:pt idx="445">
                  <c:v>446.0</c:v>
                </c:pt>
                <c:pt idx="446">
                  <c:v>447.0</c:v>
                </c:pt>
                <c:pt idx="447">
                  <c:v>448.0</c:v>
                </c:pt>
                <c:pt idx="448">
                  <c:v>449.0</c:v>
                </c:pt>
                <c:pt idx="449">
                  <c:v>450.0</c:v>
                </c:pt>
                <c:pt idx="450">
                  <c:v>451.0</c:v>
                </c:pt>
                <c:pt idx="451">
                  <c:v>452.0</c:v>
                </c:pt>
                <c:pt idx="452">
                  <c:v>453.0</c:v>
                </c:pt>
                <c:pt idx="453">
                  <c:v>454.0</c:v>
                </c:pt>
                <c:pt idx="454">
                  <c:v>455.0</c:v>
                </c:pt>
                <c:pt idx="455">
                  <c:v>456.0</c:v>
                </c:pt>
                <c:pt idx="456">
                  <c:v>457.0</c:v>
                </c:pt>
                <c:pt idx="457">
                  <c:v>458.0</c:v>
                </c:pt>
                <c:pt idx="458">
                  <c:v>459.0</c:v>
                </c:pt>
                <c:pt idx="459">
                  <c:v>460.0</c:v>
                </c:pt>
                <c:pt idx="460">
                  <c:v>461.0</c:v>
                </c:pt>
                <c:pt idx="461">
                  <c:v>462.0</c:v>
                </c:pt>
                <c:pt idx="462">
                  <c:v>463.0</c:v>
                </c:pt>
                <c:pt idx="463">
                  <c:v>464.0</c:v>
                </c:pt>
                <c:pt idx="464">
                  <c:v>465.0</c:v>
                </c:pt>
                <c:pt idx="465">
                  <c:v>466.0</c:v>
                </c:pt>
                <c:pt idx="466">
                  <c:v>467.0</c:v>
                </c:pt>
                <c:pt idx="467">
                  <c:v>468.0</c:v>
                </c:pt>
                <c:pt idx="468">
                  <c:v>469.0</c:v>
                </c:pt>
                <c:pt idx="469">
                  <c:v>470.0</c:v>
                </c:pt>
                <c:pt idx="470">
                  <c:v>471.0</c:v>
                </c:pt>
                <c:pt idx="471">
                  <c:v>472.0</c:v>
                </c:pt>
                <c:pt idx="472">
                  <c:v>473.0</c:v>
                </c:pt>
                <c:pt idx="473">
                  <c:v>474.0</c:v>
                </c:pt>
                <c:pt idx="474">
                  <c:v>475.0</c:v>
                </c:pt>
                <c:pt idx="475">
                  <c:v>476.0</c:v>
                </c:pt>
                <c:pt idx="476">
                  <c:v>477.0</c:v>
                </c:pt>
                <c:pt idx="477">
                  <c:v>478.0</c:v>
                </c:pt>
                <c:pt idx="478">
                  <c:v>479.0</c:v>
                </c:pt>
                <c:pt idx="479">
                  <c:v>480.0</c:v>
                </c:pt>
                <c:pt idx="480">
                  <c:v>481.0</c:v>
                </c:pt>
                <c:pt idx="481">
                  <c:v>482.0</c:v>
                </c:pt>
                <c:pt idx="482">
                  <c:v>483.0</c:v>
                </c:pt>
                <c:pt idx="483">
                  <c:v>484.0</c:v>
                </c:pt>
                <c:pt idx="484">
                  <c:v>485.0</c:v>
                </c:pt>
                <c:pt idx="485">
                  <c:v>486.0</c:v>
                </c:pt>
                <c:pt idx="486">
                  <c:v>487.0</c:v>
                </c:pt>
                <c:pt idx="487">
                  <c:v>488.0</c:v>
                </c:pt>
                <c:pt idx="488">
                  <c:v>489.0</c:v>
                </c:pt>
                <c:pt idx="489">
                  <c:v>490.0</c:v>
                </c:pt>
                <c:pt idx="490">
                  <c:v>491.0</c:v>
                </c:pt>
                <c:pt idx="491">
                  <c:v>492.0</c:v>
                </c:pt>
                <c:pt idx="492">
                  <c:v>493.0</c:v>
                </c:pt>
                <c:pt idx="493">
                  <c:v>494.0</c:v>
                </c:pt>
                <c:pt idx="494">
                  <c:v>495.0</c:v>
                </c:pt>
                <c:pt idx="495">
                  <c:v>496.0</c:v>
                </c:pt>
                <c:pt idx="496">
                  <c:v>497.0</c:v>
                </c:pt>
                <c:pt idx="497">
                  <c:v>498.0</c:v>
                </c:pt>
                <c:pt idx="498">
                  <c:v>499.0</c:v>
                </c:pt>
                <c:pt idx="499">
                  <c:v>500.0</c:v>
                </c:pt>
                <c:pt idx="500">
                  <c:v>501.0</c:v>
                </c:pt>
                <c:pt idx="501">
                  <c:v>502.0</c:v>
                </c:pt>
                <c:pt idx="502">
                  <c:v>503.0</c:v>
                </c:pt>
                <c:pt idx="503">
                  <c:v>504.0</c:v>
                </c:pt>
                <c:pt idx="504">
                  <c:v>505.0</c:v>
                </c:pt>
                <c:pt idx="505">
                  <c:v>506.0</c:v>
                </c:pt>
                <c:pt idx="506">
                  <c:v>507.0</c:v>
                </c:pt>
                <c:pt idx="507">
                  <c:v>508.0</c:v>
                </c:pt>
                <c:pt idx="508">
                  <c:v>509.0</c:v>
                </c:pt>
                <c:pt idx="509">
                  <c:v>510.0</c:v>
                </c:pt>
                <c:pt idx="510">
                  <c:v>511.0</c:v>
                </c:pt>
                <c:pt idx="511">
                  <c:v>512.0</c:v>
                </c:pt>
                <c:pt idx="512">
                  <c:v>513.0</c:v>
                </c:pt>
                <c:pt idx="513">
                  <c:v>514.0</c:v>
                </c:pt>
                <c:pt idx="514">
                  <c:v>515.0</c:v>
                </c:pt>
                <c:pt idx="515">
                  <c:v>516.0</c:v>
                </c:pt>
                <c:pt idx="516">
                  <c:v>517.0</c:v>
                </c:pt>
                <c:pt idx="517">
                  <c:v>518.0</c:v>
                </c:pt>
                <c:pt idx="518">
                  <c:v>519.0</c:v>
                </c:pt>
                <c:pt idx="519">
                  <c:v>520.0</c:v>
                </c:pt>
                <c:pt idx="520">
                  <c:v>521.0</c:v>
                </c:pt>
                <c:pt idx="521">
                  <c:v>522.0</c:v>
                </c:pt>
                <c:pt idx="522">
                  <c:v>523.0</c:v>
                </c:pt>
                <c:pt idx="523">
                  <c:v>524.0</c:v>
                </c:pt>
                <c:pt idx="524">
                  <c:v>525.0</c:v>
                </c:pt>
                <c:pt idx="525">
                  <c:v>526.0</c:v>
                </c:pt>
                <c:pt idx="526">
                  <c:v>527.0</c:v>
                </c:pt>
                <c:pt idx="527">
                  <c:v>528.0</c:v>
                </c:pt>
                <c:pt idx="528">
                  <c:v>529.0</c:v>
                </c:pt>
                <c:pt idx="529">
                  <c:v>530.0</c:v>
                </c:pt>
                <c:pt idx="530">
                  <c:v>531.0</c:v>
                </c:pt>
                <c:pt idx="531">
                  <c:v>532.0</c:v>
                </c:pt>
                <c:pt idx="532">
                  <c:v>533.0</c:v>
                </c:pt>
                <c:pt idx="533">
                  <c:v>534.0</c:v>
                </c:pt>
                <c:pt idx="534">
                  <c:v>535.0</c:v>
                </c:pt>
                <c:pt idx="535">
                  <c:v>536.0</c:v>
                </c:pt>
                <c:pt idx="536">
                  <c:v>537.0</c:v>
                </c:pt>
                <c:pt idx="537">
                  <c:v>538.0</c:v>
                </c:pt>
                <c:pt idx="538">
                  <c:v>539.0</c:v>
                </c:pt>
                <c:pt idx="539">
                  <c:v>540.0</c:v>
                </c:pt>
                <c:pt idx="540">
                  <c:v>541.0</c:v>
                </c:pt>
                <c:pt idx="541">
                  <c:v>542.0</c:v>
                </c:pt>
                <c:pt idx="542">
                  <c:v>543.0</c:v>
                </c:pt>
                <c:pt idx="543">
                  <c:v>544.0</c:v>
                </c:pt>
                <c:pt idx="544">
                  <c:v>545.0</c:v>
                </c:pt>
                <c:pt idx="545">
                  <c:v>546.0</c:v>
                </c:pt>
                <c:pt idx="546">
                  <c:v>547.0</c:v>
                </c:pt>
                <c:pt idx="547">
                  <c:v>548.0</c:v>
                </c:pt>
                <c:pt idx="548">
                  <c:v>549.0</c:v>
                </c:pt>
                <c:pt idx="549">
                  <c:v>550.0</c:v>
                </c:pt>
                <c:pt idx="550">
                  <c:v>551.0</c:v>
                </c:pt>
                <c:pt idx="551">
                  <c:v>552.0</c:v>
                </c:pt>
                <c:pt idx="552">
                  <c:v>553.0</c:v>
                </c:pt>
                <c:pt idx="553">
                  <c:v>554.0</c:v>
                </c:pt>
                <c:pt idx="554">
                  <c:v>555.0</c:v>
                </c:pt>
                <c:pt idx="555">
                  <c:v>556.0</c:v>
                </c:pt>
                <c:pt idx="556">
                  <c:v>557.0</c:v>
                </c:pt>
                <c:pt idx="557">
                  <c:v>558.0</c:v>
                </c:pt>
                <c:pt idx="558">
                  <c:v>559.0</c:v>
                </c:pt>
                <c:pt idx="559">
                  <c:v>560.0</c:v>
                </c:pt>
                <c:pt idx="560">
                  <c:v>561.0</c:v>
                </c:pt>
                <c:pt idx="561">
                  <c:v>562.0</c:v>
                </c:pt>
                <c:pt idx="562">
                  <c:v>563.0</c:v>
                </c:pt>
                <c:pt idx="563">
                  <c:v>564.0</c:v>
                </c:pt>
                <c:pt idx="564">
                  <c:v>565.0</c:v>
                </c:pt>
                <c:pt idx="565">
                  <c:v>566.0</c:v>
                </c:pt>
                <c:pt idx="566">
                  <c:v>567.0</c:v>
                </c:pt>
                <c:pt idx="567">
                  <c:v>568.0</c:v>
                </c:pt>
                <c:pt idx="568">
                  <c:v>569.0</c:v>
                </c:pt>
                <c:pt idx="569">
                  <c:v>570.0</c:v>
                </c:pt>
                <c:pt idx="570">
                  <c:v>571.0</c:v>
                </c:pt>
                <c:pt idx="571">
                  <c:v>572.0</c:v>
                </c:pt>
                <c:pt idx="572">
                  <c:v>573.0</c:v>
                </c:pt>
                <c:pt idx="573">
                  <c:v>574.0</c:v>
                </c:pt>
                <c:pt idx="574">
                  <c:v>575.0</c:v>
                </c:pt>
                <c:pt idx="575">
                  <c:v>576.0</c:v>
                </c:pt>
                <c:pt idx="576">
                  <c:v>577.0</c:v>
                </c:pt>
                <c:pt idx="577">
                  <c:v>578.0</c:v>
                </c:pt>
                <c:pt idx="578">
                  <c:v>579.0</c:v>
                </c:pt>
                <c:pt idx="579">
                  <c:v>580.0</c:v>
                </c:pt>
                <c:pt idx="580">
                  <c:v>581.0</c:v>
                </c:pt>
                <c:pt idx="581">
                  <c:v>582.0</c:v>
                </c:pt>
                <c:pt idx="582">
                  <c:v>583.0</c:v>
                </c:pt>
                <c:pt idx="583">
                  <c:v>584.0</c:v>
                </c:pt>
                <c:pt idx="584">
                  <c:v>585.0</c:v>
                </c:pt>
                <c:pt idx="585">
                  <c:v>586.0</c:v>
                </c:pt>
                <c:pt idx="586">
                  <c:v>587.0</c:v>
                </c:pt>
                <c:pt idx="587">
                  <c:v>588.0</c:v>
                </c:pt>
                <c:pt idx="588">
                  <c:v>589.0</c:v>
                </c:pt>
                <c:pt idx="589">
                  <c:v>590.0</c:v>
                </c:pt>
                <c:pt idx="590">
                  <c:v>591.0</c:v>
                </c:pt>
                <c:pt idx="591">
                  <c:v>592.0</c:v>
                </c:pt>
                <c:pt idx="592">
                  <c:v>593.0</c:v>
                </c:pt>
                <c:pt idx="593">
                  <c:v>594.0</c:v>
                </c:pt>
                <c:pt idx="594">
                  <c:v>595.0</c:v>
                </c:pt>
                <c:pt idx="595">
                  <c:v>596.0</c:v>
                </c:pt>
                <c:pt idx="596">
                  <c:v>597.0</c:v>
                </c:pt>
                <c:pt idx="597">
                  <c:v>598.0</c:v>
                </c:pt>
                <c:pt idx="598">
                  <c:v>599.0</c:v>
                </c:pt>
                <c:pt idx="599">
                  <c:v>600.0</c:v>
                </c:pt>
                <c:pt idx="600">
                  <c:v>601.0</c:v>
                </c:pt>
                <c:pt idx="601">
                  <c:v>602.0</c:v>
                </c:pt>
                <c:pt idx="602">
                  <c:v>603.0</c:v>
                </c:pt>
                <c:pt idx="603">
                  <c:v>604.0</c:v>
                </c:pt>
                <c:pt idx="604">
                  <c:v>605.0</c:v>
                </c:pt>
                <c:pt idx="605">
                  <c:v>606.0</c:v>
                </c:pt>
                <c:pt idx="606">
                  <c:v>607.0</c:v>
                </c:pt>
                <c:pt idx="607">
                  <c:v>608.0</c:v>
                </c:pt>
                <c:pt idx="608">
                  <c:v>609.0</c:v>
                </c:pt>
                <c:pt idx="609">
                  <c:v>610.0</c:v>
                </c:pt>
                <c:pt idx="610">
                  <c:v>611.0</c:v>
                </c:pt>
                <c:pt idx="611">
                  <c:v>612.0</c:v>
                </c:pt>
                <c:pt idx="612">
                  <c:v>613.0</c:v>
                </c:pt>
                <c:pt idx="613">
                  <c:v>614.0</c:v>
                </c:pt>
                <c:pt idx="614">
                  <c:v>615.0</c:v>
                </c:pt>
                <c:pt idx="615">
                  <c:v>616.0</c:v>
                </c:pt>
                <c:pt idx="616">
                  <c:v>617.0</c:v>
                </c:pt>
                <c:pt idx="617">
                  <c:v>618.0</c:v>
                </c:pt>
                <c:pt idx="618">
                  <c:v>619.0</c:v>
                </c:pt>
                <c:pt idx="619">
                  <c:v>620.0</c:v>
                </c:pt>
                <c:pt idx="620">
                  <c:v>621.0</c:v>
                </c:pt>
                <c:pt idx="621">
                  <c:v>622.0</c:v>
                </c:pt>
                <c:pt idx="622">
                  <c:v>623.0</c:v>
                </c:pt>
                <c:pt idx="623">
                  <c:v>624.0</c:v>
                </c:pt>
                <c:pt idx="624">
                  <c:v>625.0</c:v>
                </c:pt>
                <c:pt idx="625">
                  <c:v>626.0</c:v>
                </c:pt>
                <c:pt idx="626">
                  <c:v>627.0</c:v>
                </c:pt>
                <c:pt idx="627">
                  <c:v>628.0</c:v>
                </c:pt>
                <c:pt idx="628">
                  <c:v>629.0</c:v>
                </c:pt>
                <c:pt idx="629">
                  <c:v>630.0</c:v>
                </c:pt>
                <c:pt idx="630">
                  <c:v>631.0</c:v>
                </c:pt>
                <c:pt idx="631">
                  <c:v>632.0</c:v>
                </c:pt>
                <c:pt idx="632">
                  <c:v>633.0</c:v>
                </c:pt>
                <c:pt idx="633">
                  <c:v>634.0</c:v>
                </c:pt>
                <c:pt idx="634">
                  <c:v>635.0</c:v>
                </c:pt>
                <c:pt idx="635">
                  <c:v>636.0</c:v>
                </c:pt>
                <c:pt idx="636">
                  <c:v>637.0</c:v>
                </c:pt>
                <c:pt idx="637">
                  <c:v>638.0</c:v>
                </c:pt>
                <c:pt idx="638">
                  <c:v>639.0</c:v>
                </c:pt>
                <c:pt idx="639">
                  <c:v>640.0</c:v>
                </c:pt>
                <c:pt idx="640">
                  <c:v>641.0</c:v>
                </c:pt>
                <c:pt idx="641">
                  <c:v>642.0</c:v>
                </c:pt>
                <c:pt idx="642">
                  <c:v>643.0</c:v>
                </c:pt>
                <c:pt idx="643">
                  <c:v>644.0</c:v>
                </c:pt>
                <c:pt idx="644">
                  <c:v>645.0</c:v>
                </c:pt>
                <c:pt idx="645">
                  <c:v>646.0</c:v>
                </c:pt>
                <c:pt idx="646">
                  <c:v>647.0</c:v>
                </c:pt>
                <c:pt idx="647">
                  <c:v>648.0</c:v>
                </c:pt>
                <c:pt idx="648">
                  <c:v>649.0</c:v>
                </c:pt>
                <c:pt idx="649">
                  <c:v>650.0</c:v>
                </c:pt>
                <c:pt idx="650">
                  <c:v>651.0</c:v>
                </c:pt>
                <c:pt idx="651">
                  <c:v>652.0</c:v>
                </c:pt>
                <c:pt idx="652">
                  <c:v>653.0</c:v>
                </c:pt>
                <c:pt idx="653">
                  <c:v>654.0</c:v>
                </c:pt>
                <c:pt idx="654">
                  <c:v>655.0</c:v>
                </c:pt>
                <c:pt idx="655">
                  <c:v>656.0</c:v>
                </c:pt>
                <c:pt idx="656">
                  <c:v>657.0</c:v>
                </c:pt>
                <c:pt idx="657">
                  <c:v>658.0</c:v>
                </c:pt>
                <c:pt idx="658">
                  <c:v>659.0</c:v>
                </c:pt>
                <c:pt idx="659">
                  <c:v>660.0</c:v>
                </c:pt>
                <c:pt idx="660">
                  <c:v>661.0</c:v>
                </c:pt>
                <c:pt idx="661">
                  <c:v>662.0</c:v>
                </c:pt>
                <c:pt idx="662">
                  <c:v>663.0</c:v>
                </c:pt>
                <c:pt idx="663">
                  <c:v>664.0</c:v>
                </c:pt>
                <c:pt idx="664">
                  <c:v>665.0</c:v>
                </c:pt>
                <c:pt idx="665">
                  <c:v>666.0</c:v>
                </c:pt>
                <c:pt idx="666">
                  <c:v>667.0</c:v>
                </c:pt>
                <c:pt idx="667">
                  <c:v>668.0</c:v>
                </c:pt>
                <c:pt idx="668">
                  <c:v>669.0</c:v>
                </c:pt>
                <c:pt idx="669">
                  <c:v>670.0</c:v>
                </c:pt>
                <c:pt idx="670">
                  <c:v>671.0</c:v>
                </c:pt>
                <c:pt idx="671">
                  <c:v>672.0</c:v>
                </c:pt>
                <c:pt idx="672">
                  <c:v>673.0</c:v>
                </c:pt>
                <c:pt idx="673">
                  <c:v>674.0</c:v>
                </c:pt>
                <c:pt idx="674">
                  <c:v>675.0</c:v>
                </c:pt>
                <c:pt idx="675">
                  <c:v>676.0</c:v>
                </c:pt>
                <c:pt idx="676">
                  <c:v>677.0</c:v>
                </c:pt>
                <c:pt idx="677">
                  <c:v>678.0</c:v>
                </c:pt>
                <c:pt idx="678">
                  <c:v>679.0</c:v>
                </c:pt>
                <c:pt idx="679">
                  <c:v>680.0</c:v>
                </c:pt>
                <c:pt idx="680">
                  <c:v>681.0</c:v>
                </c:pt>
                <c:pt idx="681">
                  <c:v>682.0</c:v>
                </c:pt>
                <c:pt idx="682">
                  <c:v>683.0</c:v>
                </c:pt>
                <c:pt idx="683">
                  <c:v>684.0</c:v>
                </c:pt>
                <c:pt idx="684">
                  <c:v>685.0</c:v>
                </c:pt>
                <c:pt idx="685">
                  <c:v>686.0</c:v>
                </c:pt>
                <c:pt idx="686">
                  <c:v>687.0</c:v>
                </c:pt>
                <c:pt idx="687">
                  <c:v>688.0</c:v>
                </c:pt>
                <c:pt idx="688">
                  <c:v>689.0</c:v>
                </c:pt>
                <c:pt idx="689">
                  <c:v>690.0</c:v>
                </c:pt>
                <c:pt idx="690">
                  <c:v>691.0</c:v>
                </c:pt>
                <c:pt idx="691">
                  <c:v>692.0</c:v>
                </c:pt>
                <c:pt idx="692">
                  <c:v>693.0</c:v>
                </c:pt>
                <c:pt idx="693">
                  <c:v>694.0</c:v>
                </c:pt>
                <c:pt idx="694">
                  <c:v>695.0</c:v>
                </c:pt>
                <c:pt idx="695">
                  <c:v>696.0</c:v>
                </c:pt>
                <c:pt idx="696">
                  <c:v>697.0</c:v>
                </c:pt>
                <c:pt idx="697">
                  <c:v>698.0</c:v>
                </c:pt>
                <c:pt idx="698">
                  <c:v>699.0</c:v>
                </c:pt>
                <c:pt idx="699">
                  <c:v>700.0</c:v>
                </c:pt>
                <c:pt idx="700">
                  <c:v>701.0</c:v>
                </c:pt>
                <c:pt idx="701">
                  <c:v>702.0</c:v>
                </c:pt>
                <c:pt idx="702">
                  <c:v>703.0</c:v>
                </c:pt>
                <c:pt idx="703">
                  <c:v>704.0</c:v>
                </c:pt>
                <c:pt idx="704">
                  <c:v>705.0</c:v>
                </c:pt>
                <c:pt idx="705">
                  <c:v>706.0</c:v>
                </c:pt>
                <c:pt idx="706">
                  <c:v>707.0</c:v>
                </c:pt>
                <c:pt idx="707">
                  <c:v>708.0</c:v>
                </c:pt>
                <c:pt idx="708">
                  <c:v>709.0</c:v>
                </c:pt>
                <c:pt idx="709">
                  <c:v>710.0</c:v>
                </c:pt>
                <c:pt idx="710">
                  <c:v>711.0</c:v>
                </c:pt>
                <c:pt idx="711">
                  <c:v>712.0</c:v>
                </c:pt>
                <c:pt idx="712">
                  <c:v>713.0</c:v>
                </c:pt>
                <c:pt idx="713">
                  <c:v>714.0</c:v>
                </c:pt>
                <c:pt idx="714">
                  <c:v>715.0</c:v>
                </c:pt>
                <c:pt idx="715">
                  <c:v>716.0</c:v>
                </c:pt>
                <c:pt idx="716">
                  <c:v>717.0</c:v>
                </c:pt>
                <c:pt idx="717">
                  <c:v>718.0</c:v>
                </c:pt>
                <c:pt idx="718">
                  <c:v>719.0</c:v>
                </c:pt>
                <c:pt idx="719">
                  <c:v>720.0</c:v>
                </c:pt>
                <c:pt idx="720">
                  <c:v>721.0</c:v>
                </c:pt>
                <c:pt idx="721">
                  <c:v>722.0</c:v>
                </c:pt>
                <c:pt idx="722">
                  <c:v>723.0</c:v>
                </c:pt>
                <c:pt idx="723">
                  <c:v>724.0</c:v>
                </c:pt>
                <c:pt idx="724">
                  <c:v>725.0</c:v>
                </c:pt>
                <c:pt idx="725">
                  <c:v>726.0</c:v>
                </c:pt>
                <c:pt idx="726">
                  <c:v>727.0</c:v>
                </c:pt>
                <c:pt idx="727">
                  <c:v>728.0</c:v>
                </c:pt>
                <c:pt idx="728">
                  <c:v>729.0</c:v>
                </c:pt>
                <c:pt idx="729">
                  <c:v>730.0</c:v>
                </c:pt>
                <c:pt idx="730">
                  <c:v>731.0</c:v>
                </c:pt>
                <c:pt idx="731">
                  <c:v>732.0</c:v>
                </c:pt>
                <c:pt idx="732">
                  <c:v>733.0</c:v>
                </c:pt>
                <c:pt idx="733">
                  <c:v>734.0</c:v>
                </c:pt>
                <c:pt idx="734">
                  <c:v>735.0</c:v>
                </c:pt>
                <c:pt idx="735">
                  <c:v>736.0</c:v>
                </c:pt>
                <c:pt idx="736">
                  <c:v>737.0</c:v>
                </c:pt>
                <c:pt idx="737">
                  <c:v>738.0</c:v>
                </c:pt>
                <c:pt idx="738">
                  <c:v>739.0</c:v>
                </c:pt>
                <c:pt idx="739">
                  <c:v>740.0</c:v>
                </c:pt>
                <c:pt idx="740">
                  <c:v>741.0</c:v>
                </c:pt>
                <c:pt idx="741">
                  <c:v>742.0</c:v>
                </c:pt>
                <c:pt idx="742">
                  <c:v>743.0</c:v>
                </c:pt>
                <c:pt idx="743">
                  <c:v>744.0</c:v>
                </c:pt>
                <c:pt idx="744">
                  <c:v>745.0</c:v>
                </c:pt>
                <c:pt idx="745">
                  <c:v>746.0</c:v>
                </c:pt>
                <c:pt idx="746">
                  <c:v>747.0</c:v>
                </c:pt>
                <c:pt idx="747">
                  <c:v>748.0</c:v>
                </c:pt>
                <c:pt idx="748">
                  <c:v>749.0</c:v>
                </c:pt>
                <c:pt idx="749">
                  <c:v>750.0</c:v>
                </c:pt>
                <c:pt idx="750">
                  <c:v>751.0</c:v>
                </c:pt>
                <c:pt idx="751">
                  <c:v>752.0</c:v>
                </c:pt>
                <c:pt idx="752">
                  <c:v>753.0</c:v>
                </c:pt>
                <c:pt idx="753">
                  <c:v>754.0</c:v>
                </c:pt>
                <c:pt idx="754">
                  <c:v>755.0</c:v>
                </c:pt>
                <c:pt idx="755">
                  <c:v>756.0</c:v>
                </c:pt>
                <c:pt idx="756">
                  <c:v>757.0</c:v>
                </c:pt>
                <c:pt idx="757">
                  <c:v>758.0</c:v>
                </c:pt>
                <c:pt idx="758">
                  <c:v>759.0</c:v>
                </c:pt>
                <c:pt idx="759">
                  <c:v>760.0</c:v>
                </c:pt>
                <c:pt idx="760">
                  <c:v>761.0</c:v>
                </c:pt>
                <c:pt idx="761">
                  <c:v>762.0</c:v>
                </c:pt>
                <c:pt idx="762">
                  <c:v>763.0</c:v>
                </c:pt>
                <c:pt idx="763">
                  <c:v>764.0</c:v>
                </c:pt>
                <c:pt idx="764">
                  <c:v>765.0</c:v>
                </c:pt>
                <c:pt idx="765">
                  <c:v>766.0</c:v>
                </c:pt>
                <c:pt idx="766">
                  <c:v>767.0</c:v>
                </c:pt>
                <c:pt idx="767">
                  <c:v>768.0</c:v>
                </c:pt>
                <c:pt idx="768">
                  <c:v>769.0</c:v>
                </c:pt>
                <c:pt idx="769">
                  <c:v>770.0</c:v>
                </c:pt>
                <c:pt idx="770">
                  <c:v>771.0</c:v>
                </c:pt>
                <c:pt idx="771">
                  <c:v>772.0</c:v>
                </c:pt>
                <c:pt idx="772">
                  <c:v>773.0</c:v>
                </c:pt>
                <c:pt idx="773">
                  <c:v>774.0</c:v>
                </c:pt>
                <c:pt idx="774">
                  <c:v>775.0</c:v>
                </c:pt>
                <c:pt idx="775">
                  <c:v>776.0</c:v>
                </c:pt>
                <c:pt idx="776">
                  <c:v>777.0</c:v>
                </c:pt>
                <c:pt idx="777">
                  <c:v>778.0</c:v>
                </c:pt>
                <c:pt idx="778">
                  <c:v>779.0</c:v>
                </c:pt>
                <c:pt idx="779">
                  <c:v>780.0</c:v>
                </c:pt>
                <c:pt idx="780">
                  <c:v>781.0</c:v>
                </c:pt>
                <c:pt idx="781">
                  <c:v>782.0</c:v>
                </c:pt>
                <c:pt idx="782">
                  <c:v>783.0</c:v>
                </c:pt>
                <c:pt idx="783">
                  <c:v>784.0</c:v>
                </c:pt>
                <c:pt idx="784">
                  <c:v>785.0</c:v>
                </c:pt>
                <c:pt idx="785">
                  <c:v>786.0</c:v>
                </c:pt>
                <c:pt idx="786">
                  <c:v>787.0</c:v>
                </c:pt>
                <c:pt idx="787">
                  <c:v>788.0</c:v>
                </c:pt>
                <c:pt idx="788">
                  <c:v>789.0</c:v>
                </c:pt>
                <c:pt idx="789">
                  <c:v>790.0</c:v>
                </c:pt>
                <c:pt idx="790">
                  <c:v>791.0</c:v>
                </c:pt>
                <c:pt idx="791">
                  <c:v>792.0</c:v>
                </c:pt>
                <c:pt idx="792">
                  <c:v>793.0</c:v>
                </c:pt>
                <c:pt idx="793">
                  <c:v>794.0</c:v>
                </c:pt>
                <c:pt idx="794">
                  <c:v>795.0</c:v>
                </c:pt>
                <c:pt idx="795">
                  <c:v>796.0</c:v>
                </c:pt>
                <c:pt idx="796">
                  <c:v>797.0</c:v>
                </c:pt>
                <c:pt idx="797">
                  <c:v>798.0</c:v>
                </c:pt>
                <c:pt idx="798">
                  <c:v>799.0</c:v>
                </c:pt>
                <c:pt idx="799">
                  <c:v>800.0</c:v>
                </c:pt>
                <c:pt idx="800">
                  <c:v>801.0</c:v>
                </c:pt>
                <c:pt idx="801">
                  <c:v>802.0</c:v>
                </c:pt>
                <c:pt idx="802">
                  <c:v>803.0</c:v>
                </c:pt>
                <c:pt idx="803">
                  <c:v>804.0</c:v>
                </c:pt>
                <c:pt idx="804">
                  <c:v>805.0</c:v>
                </c:pt>
                <c:pt idx="805">
                  <c:v>806.0</c:v>
                </c:pt>
                <c:pt idx="806">
                  <c:v>807.0</c:v>
                </c:pt>
                <c:pt idx="807">
                  <c:v>808.0</c:v>
                </c:pt>
                <c:pt idx="808">
                  <c:v>809.0</c:v>
                </c:pt>
                <c:pt idx="809">
                  <c:v>810.0</c:v>
                </c:pt>
                <c:pt idx="810">
                  <c:v>811.0</c:v>
                </c:pt>
                <c:pt idx="811">
                  <c:v>812.0</c:v>
                </c:pt>
                <c:pt idx="812">
                  <c:v>813.0</c:v>
                </c:pt>
                <c:pt idx="813">
                  <c:v>814.0</c:v>
                </c:pt>
                <c:pt idx="814">
                  <c:v>815.0</c:v>
                </c:pt>
                <c:pt idx="815">
                  <c:v>816.0</c:v>
                </c:pt>
                <c:pt idx="816">
                  <c:v>817.0</c:v>
                </c:pt>
                <c:pt idx="817">
                  <c:v>818.0</c:v>
                </c:pt>
                <c:pt idx="818">
                  <c:v>819.0</c:v>
                </c:pt>
                <c:pt idx="819">
                  <c:v>820.0</c:v>
                </c:pt>
                <c:pt idx="820">
                  <c:v>821.0</c:v>
                </c:pt>
                <c:pt idx="821">
                  <c:v>822.0</c:v>
                </c:pt>
                <c:pt idx="822">
                  <c:v>823.0</c:v>
                </c:pt>
                <c:pt idx="823">
                  <c:v>824.0</c:v>
                </c:pt>
                <c:pt idx="824">
                  <c:v>825.0</c:v>
                </c:pt>
                <c:pt idx="825">
                  <c:v>826.0</c:v>
                </c:pt>
                <c:pt idx="826">
                  <c:v>827.0</c:v>
                </c:pt>
                <c:pt idx="827">
                  <c:v>828.0</c:v>
                </c:pt>
                <c:pt idx="828">
                  <c:v>829.0</c:v>
                </c:pt>
                <c:pt idx="829">
                  <c:v>830.0</c:v>
                </c:pt>
                <c:pt idx="830">
                  <c:v>831.0</c:v>
                </c:pt>
                <c:pt idx="831">
                  <c:v>832.0</c:v>
                </c:pt>
                <c:pt idx="832">
                  <c:v>833.0</c:v>
                </c:pt>
                <c:pt idx="833">
                  <c:v>834.0</c:v>
                </c:pt>
                <c:pt idx="834">
                  <c:v>835.0</c:v>
                </c:pt>
                <c:pt idx="835">
                  <c:v>836.0</c:v>
                </c:pt>
                <c:pt idx="836">
                  <c:v>837.0</c:v>
                </c:pt>
                <c:pt idx="837">
                  <c:v>838.0</c:v>
                </c:pt>
                <c:pt idx="838">
                  <c:v>839.0</c:v>
                </c:pt>
                <c:pt idx="839">
                  <c:v>840.0</c:v>
                </c:pt>
                <c:pt idx="840">
                  <c:v>841.0</c:v>
                </c:pt>
                <c:pt idx="841">
                  <c:v>842.0</c:v>
                </c:pt>
                <c:pt idx="842">
                  <c:v>843.0</c:v>
                </c:pt>
                <c:pt idx="843">
                  <c:v>844.0</c:v>
                </c:pt>
                <c:pt idx="844">
                  <c:v>845.0</c:v>
                </c:pt>
                <c:pt idx="845">
                  <c:v>846.0</c:v>
                </c:pt>
                <c:pt idx="846">
                  <c:v>847.0</c:v>
                </c:pt>
                <c:pt idx="847">
                  <c:v>848.0</c:v>
                </c:pt>
                <c:pt idx="848">
                  <c:v>849.0</c:v>
                </c:pt>
                <c:pt idx="849">
                  <c:v>850.0</c:v>
                </c:pt>
                <c:pt idx="850">
                  <c:v>851.0</c:v>
                </c:pt>
                <c:pt idx="851">
                  <c:v>852.0</c:v>
                </c:pt>
                <c:pt idx="852">
                  <c:v>853.0</c:v>
                </c:pt>
                <c:pt idx="853">
                  <c:v>854.0</c:v>
                </c:pt>
                <c:pt idx="854">
                  <c:v>855.0</c:v>
                </c:pt>
                <c:pt idx="855">
                  <c:v>856.0</c:v>
                </c:pt>
                <c:pt idx="856">
                  <c:v>857.0</c:v>
                </c:pt>
                <c:pt idx="857">
                  <c:v>858.0</c:v>
                </c:pt>
                <c:pt idx="858">
                  <c:v>859.0</c:v>
                </c:pt>
                <c:pt idx="859">
                  <c:v>860.0</c:v>
                </c:pt>
                <c:pt idx="860">
                  <c:v>861.0</c:v>
                </c:pt>
                <c:pt idx="861">
                  <c:v>862.0</c:v>
                </c:pt>
                <c:pt idx="862">
                  <c:v>863.0</c:v>
                </c:pt>
                <c:pt idx="863">
                  <c:v>864.0</c:v>
                </c:pt>
                <c:pt idx="864">
                  <c:v>865.0</c:v>
                </c:pt>
                <c:pt idx="865">
                  <c:v>866.0</c:v>
                </c:pt>
                <c:pt idx="866">
                  <c:v>867.0</c:v>
                </c:pt>
                <c:pt idx="867">
                  <c:v>868.0</c:v>
                </c:pt>
                <c:pt idx="868">
                  <c:v>869.0</c:v>
                </c:pt>
                <c:pt idx="869">
                  <c:v>870.0</c:v>
                </c:pt>
                <c:pt idx="870">
                  <c:v>871.0</c:v>
                </c:pt>
                <c:pt idx="871">
                  <c:v>872.0</c:v>
                </c:pt>
                <c:pt idx="872">
                  <c:v>873.0</c:v>
                </c:pt>
                <c:pt idx="873">
                  <c:v>874.0</c:v>
                </c:pt>
                <c:pt idx="874">
                  <c:v>875.0</c:v>
                </c:pt>
                <c:pt idx="875">
                  <c:v>876.0</c:v>
                </c:pt>
                <c:pt idx="876">
                  <c:v>877.0</c:v>
                </c:pt>
                <c:pt idx="877">
                  <c:v>878.0</c:v>
                </c:pt>
                <c:pt idx="878">
                  <c:v>879.0</c:v>
                </c:pt>
                <c:pt idx="879">
                  <c:v>880.0</c:v>
                </c:pt>
                <c:pt idx="880">
                  <c:v>881.0</c:v>
                </c:pt>
                <c:pt idx="881">
                  <c:v>882.0</c:v>
                </c:pt>
                <c:pt idx="882">
                  <c:v>883.0</c:v>
                </c:pt>
                <c:pt idx="883">
                  <c:v>884.0</c:v>
                </c:pt>
                <c:pt idx="884">
                  <c:v>885.0</c:v>
                </c:pt>
                <c:pt idx="885">
                  <c:v>886.0</c:v>
                </c:pt>
                <c:pt idx="886">
                  <c:v>887.0</c:v>
                </c:pt>
                <c:pt idx="887">
                  <c:v>888.0</c:v>
                </c:pt>
                <c:pt idx="888">
                  <c:v>889.0</c:v>
                </c:pt>
                <c:pt idx="889">
                  <c:v>890.0</c:v>
                </c:pt>
                <c:pt idx="890">
                  <c:v>891.0</c:v>
                </c:pt>
                <c:pt idx="891">
                  <c:v>892.0</c:v>
                </c:pt>
                <c:pt idx="892">
                  <c:v>893.0</c:v>
                </c:pt>
                <c:pt idx="893">
                  <c:v>894.0</c:v>
                </c:pt>
                <c:pt idx="894">
                  <c:v>895.0</c:v>
                </c:pt>
                <c:pt idx="895">
                  <c:v>896.0</c:v>
                </c:pt>
                <c:pt idx="896">
                  <c:v>897.0</c:v>
                </c:pt>
                <c:pt idx="897">
                  <c:v>898.0</c:v>
                </c:pt>
                <c:pt idx="898">
                  <c:v>899.0</c:v>
                </c:pt>
                <c:pt idx="899">
                  <c:v>900.0</c:v>
                </c:pt>
                <c:pt idx="900">
                  <c:v>901.0</c:v>
                </c:pt>
                <c:pt idx="901">
                  <c:v>902.0</c:v>
                </c:pt>
                <c:pt idx="902">
                  <c:v>903.0</c:v>
                </c:pt>
                <c:pt idx="903">
                  <c:v>904.0</c:v>
                </c:pt>
                <c:pt idx="904">
                  <c:v>905.0</c:v>
                </c:pt>
                <c:pt idx="905">
                  <c:v>906.0</c:v>
                </c:pt>
                <c:pt idx="906">
                  <c:v>907.0</c:v>
                </c:pt>
                <c:pt idx="907">
                  <c:v>908.0</c:v>
                </c:pt>
                <c:pt idx="908">
                  <c:v>909.0</c:v>
                </c:pt>
                <c:pt idx="909">
                  <c:v>910.0</c:v>
                </c:pt>
                <c:pt idx="910">
                  <c:v>911.0</c:v>
                </c:pt>
                <c:pt idx="911">
                  <c:v>912.0</c:v>
                </c:pt>
                <c:pt idx="912">
                  <c:v>913.0</c:v>
                </c:pt>
                <c:pt idx="913">
                  <c:v>914.0</c:v>
                </c:pt>
                <c:pt idx="914">
                  <c:v>915.0</c:v>
                </c:pt>
                <c:pt idx="915">
                  <c:v>916.0</c:v>
                </c:pt>
                <c:pt idx="916">
                  <c:v>917.0</c:v>
                </c:pt>
                <c:pt idx="917">
                  <c:v>918.0</c:v>
                </c:pt>
                <c:pt idx="918">
                  <c:v>919.0</c:v>
                </c:pt>
                <c:pt idx="919">
                  <c:v>920.0</c:v>
                </c:pt>
                <c:pt idx="920">
                  <c:v>921.0</c:v>
                </c:pt>
                <c:pt idx="921">
                  <c:v>922.0</c:v>
                </c:pt>
                <c:pt idx="922">
                  <c:v>923.0</c:v>
                </c:pt>
                <c:pt idx="923">
                  <c:v>924.0</c:v>
                </c:pt>
                <c:pt idx="924">
                  <c:v>925.0</c:v>
                </c:pt>
                <c:pt idx="925">
                  <c:v>926.0</c:v>
                </c:pt>
                <c:pt idx="926">
                  <c:v>927.0</c:v>
                </c:pt>
                <c:pt idx="927">
                  <c:v>928.0</c:v>
                </c:pt>
                <c:pt idx="928">
                  <c:v>929.0</c:v>
                </c:pt>
                <c:pt idx="929">
                  <c:v>930.0</c:v>
                </c:pt>
                <c:pt idx="930">
                  <c:v>931.0</c:v>
                </c:pt>
                <c:pt idx="931">
                  <c:v>932.0</c:v>
                </c:pt>
                <c:pt idx="932">
                  <c:v>933.0</c:v>
                </c:pt>
                <c:pt idx="933">
                  <c:v>934.0</c:v>
                </c:pt>
                <c:pt idx="934">
                  <c:v>935.0</c:v>
                </c:pt>
                <c:pt idx="935">
                  <c:v>936.0</c:v>
                </c:pt>
                <c:pt idx="936">
                  <c:v>937.0</c:v>
                </c:pt>
                <c:pt idx="937">
                  <c:v>938.0</c:v>
                </c:pt>
                <c:pt idx="938">
                  <c:v>939.0</c:v>
                </c:pt>
                <c:pt idx="939">
                  <c:v>940.0</c:v>
                </c:pt>
                <c:pt idx="940">
                  <c:v>941.0</c:v>
                </c:pt>
                <c:pt idx="941">
                  <c:v>942.0</c:v>
                </c:pt>
                <c:pt idx="942">
                  <c:v>943.0</c:v>
                </c:pt>
                <c:pt idx="943">
                  <c:v>944.0</c:v>
                </c:pt>
                <c:pt idx="944">
                  <c:v>945.0</c:v>
                </c:pt>
                <c:pt idx="945">
                  <c:v>946.0</c:v>
                </c:pt>
                <c:pt idx="946">
                  <c:v>947.0</c:v>
                </c:pt>
                <c:pt idx="947">
                  <c:v>948.0</c:v>
                </c:pt>
                <c:pt idx="948">
                  <c:v>949.0</c:v>
                </c:pt>
                <c:pt idx="949">
                  <c:v>950.0</c:v>
                </c:pt>
                <c:pt idx="950">
                  <c:v>951.0</c:v>
                </c:pt>
                <c:pt idx="951">
                  <c:v>952.0</c:v>
                </c:pt>
                <c:pt idx="952">
                  <c:v>953.0</c:v>
                </c:pt>
                <c:pt idx="953">
                  <c:v>954.0</c:v>
                </c:pt>
                <c:pt idx="954">
                  <c:v>955.0</c:v>
                </c:pt>
                <c:pt idx="955">
                  <c:v>956.0</c:v>
                </c:pt>
                <c:pt idx="956">
                  <c:v>957.0</c:v>
                </c:pt>
                <c:pt idx="957">
                  <c:v>958.0</c:v>
                </c:pt>
                <c:pt idx="958">
                  <c:v>959.0</c:v>
                </c:pt>
                <c:pt idx="959">
                  <c:v>960.0</c:v>
                </c:pt>
                <c:pt idx="960">
                  <c:v>961.0</c:v>
                </c:pt>
                <c:pt idx="961">
                  <c:v>962.0</c:v>
                </c:pt>
                <c:pt idx="962">
                  <c:v>963.0</c:v>
                </c:pt>
                <c:pt idx="963">
                  <c:v>964.0</c:v>
                </c:pt>
                <c:pt idx="964">
                  <c:v>965.0</c:v>
                </c:pt>
                <c:pt idx="965">
                  <c:v>966.0</c:v>
                </c:pt>
                <c:pt idx="966">
                  <c:v>967.0</c:v>
                </c:pt>
                <c:pt idx="967">
                  <c:v>968.0</c:v>
                </c:pt>
                <c:pt idx="968">
                  <c:v>969.0</c:v>
                </c:pt>
                <c:pt idx="969">
                  <c:v>970.0</c:v>
                </c:pt>
                <c:pt idx="970">
                  <c:v>971.0</c:v>
                </c:pt>
                <c:pt idx="971">
                  <c:v>972.0</c:v>
                </c:pt>
                <c:pt idx="972">
                  <c:v>973.0</c:v>
                </c:pt>
                <c:pt idx="973">
                  <c:v>974.0</c:v>
                </c:pt>
                <c:pt idx="974">
                  <c:v>975.0</c:v>
                </c:pt>
                <c:pt idx="975">
                  <c:v>976.0</c:v>
                </c:pt>
                <c:pt idx="976">
                  <c:v>977.0</c:v>
                </c:pt>
                <c:pt idx="977">
                  <c:v>978.0</c:v>
                </c:pt>
                <c:pt idx="978">
                  <c:v>979.0</c:v>
                </c:pt>
                <c:pt idx="979">
                  <c:v>980.0</c:v>
                </c:pt>
                <c:pt idx="980">
                  <c:v>981.0</c:v>
                </c:pt>
                <c:pt idx="981">
                  <c:v>982.0</c:v>
                </c:pt>
                <c:pt idx="982">
                  <c:v>983.0</c:v>
                </c:pt>
                <c:pt idx="983">
                  <c:v>984.0</c:v>
                </c:pt>
                <c:pt idx="984">
                  <c:v>985.0</c:v>
                </c:pt>
                <c:pt idx="985">
                  <c:v>986.0</c:v>
                </c:pt>
                <c:pt idx="986">
                  <c:v>987.0</c:v>
                </c:pt>
                <c:pt idx="987">
                  <c:v>988.0</c:v>
                </c:pt>
                <c:pt idx="988">
                  <c:v>989.0</c:v>
                </c:pt>
                <c:pt idx="989">
                  <c:v>990.0</c:v>
                </c:pt>
                <c:pt idx="990">
                  <c:v>991.0</c:v>
                </c:pt>
                <c:pt idx="991">
                  <c:v>992.0</c:v>
                </c:pt>
                <c:pt idx="992">
                  <c:v>993.0</c:v>
                </c:pt>
                <c:pt idx="993">
                  <c:v>994.0</c:v>
                </c:pt>
                <c:pt idx="994">
                  <c:v>995.0</c:v>
                </c:pt>
                <c:pt idx="995">
                  <c:v>996.0</c:v>
                </c:pt>
                <c:pt idx="996">
                  <c:v>997.0</c:v>
                </c:pt>
                <c:pt idx="997">
                  <c:v>998.0</c:v>
                </c:pt>
                <c:pt idx="998">
                  <c:v>999.0</c:v>
                </c:pt>
                <c:pt idx="999">
                  <c:v>1000.0</c:v>
                </c:pt>
                <c:pt idx="1000">
                  <c:v>1001.0</c:v>
                </c:pt>
                <c:pt idx="1001">
                  <c:v>1002.0</c:v>
                </c:pt>
                <c:pt idx="1002">
                  <c:v>1003.0</c:v>
                </c:pt>
                <c:pt idx="1003">
                  <c:v>1004.0</c:v>
                </c:pt>
                <c:pt idx="1004">
                  <c:v>1005.0</c:v>
                </c:pt>
                <c:pt idx="1005">
                  <c:v>1006.0</c:v>
                </c:pt>
                <c:pt idx="1006">
                  <c:v>1007.0</c:v>
                </c:pt>
                <c:pt idx="1007">
                  <c:v>1008.0</c:v>
                </c:pt>
                <c:pt idx="1008">
                  <c:v>1009.0</c:v>
                </c:pt>
                <c:pt idx="1009">
                  <c:v>1010.0</c:v>
                </c:pt>
                <c:pt idx="1010">
                  <c:v>1011.0</c:v>
                </c:pt>
                <c:pt idx="1011">
                  <c:v>1012.0</c:v>
                </c:pt>
                <c:pt idx="1012">
                  <c:v>1013.0</c:v>
                </c:pt>
                <c:pt idx="1013">
                  <c:v>1014.0</c:v>
                </c:pt>
                <c:pt idx="1014">
                  <c:v>1015.0</c:v>
                </c:pt>
                <c:pt idx="1015">
                  <c:v>1016.0</c:v>
                </c:pt>
                <c:pt idx="1016">
                  <c:v>1017.0</c:v>
                </c:pt>
                <c:pt idx="1017">
                  <c:v>1018.0</c:v>
                </c:pt>
                <c:pt idx="1018">
                  <c:v>1019.0</c:v>
                </c:pt>
                <c:pt idx="1019">
                  <c:v>1020.0</c:v>
                </c:pt>
                <c:pt idx="1020">
                  <c:v>1021.0</c:v>
                </c:pt>
                <c:pt idx="1021">
                  <c:v>1022.0</c:v>
                </c:pt>
                <c:pt idx="1022">
                  <c:v>1023.0</c:v>
                </c:pt>
                <c:pt idx="1023">
                  <c:v>1024.0</c:v>
                </c:pt>
                <c:pt idx="1024">
                  <c:v>1025.0</c:v>
                </c:pt>
                <c:pt idx="1025">
                  <c:v>1026.0</c:v>
                </c:pt>
                <c:pt idx="1026">
                  <c:v>1027.0</c:v>
                </c:pt>
                <c:pt idx="1027">
                  <c:v>1028.0</c:v>
                </c:pt>
                <c:pt idx="1028">
                  <c:v>1029.0</c:v>
                </c:pt>
                <c:pt idx="1029">
                  <c:v>1030.0</c:v>
                </c:pt>
                <c:pt idx="1030">
                  <c:v>1031.0</c:v>
                </c:pt>
                <c:pt idx="1031">
                  <c:v>1032.0</c:v>
                </c:pt>
                <c:pt idx="1032">
                  <c:v>1033.0</c:v>
                </c:pt>
                <c:pt idx="1033">
                  <c:v>1034.0</c:v>
                </c:pt>
                <c:pt idx="1034">
                  <c:v>1035.0</c:v>
                </c:pt>
                <c:pt idx="1035">
                  <c:v>1036.0</c:v>
                </c:pt>
                <c:pt idx="1036">
                  <c:v>1037.0</c:v>
                </c:pt>
                <c:pt idx="1037">
                  <c:v>1038.0</c:v>
                </c:pt>
                <c:pt idx="1038">
                  <c:v>1039.0</c:v>
                </c:pt>
                <c:pt idx="1039">
                  <c:v>1040.0</c:v>
                </c:pt>
                <c:pt idx="1040">
                  <c:v>1041.0</c:v>
                </c:pt>
                <c:pt idx="1041">
                  <c:v>1042.0</c:v>
                </c:pt>
                <c:pt idx="1042">
                  <c:v>1043.0</c:v>
                </c:pt>
                <c:pt idx="1043">
                  <c:v>1044.0</c:v>
                </c:pt>
                <c:pt idx="1044">
                  <c:v>1045.0</c:v>
                </c:pt>
                <c:pt idx="1045">
                  <c:v>1046.0</c:v>
                </c:pt>
                <c:pt idx="1046">
                  <c:v>1047.0</c:v>
                </c:pt>
                <c:pt idx="1047">
                  <c:v>1048.0</c:v>
                </c:pt>
                <c:pt idx="1048">
                  <c:v>1049.0</c:v>
                </c:pt>
                <c:pt idx="1049">
                  <c:v>1050.0</c:v>
                </c:pt>
                <c:pt idx="1050">
                  <c:v>1051.0</c:v>
                </c:pt>
                <c:pt idx="1051">
                  <c:v>1052.0</c:v>
                </c:pt>
                <c:pt idx="1052">
                  <c:v>1053.0</c:v>
                </c:pt>
                <c:pt idx="1053">
                  <c:v>1054.0</c:v>
                </c:pt>
                <c:pt idx="1054">
                  <c:v>1055.0</c:v>
                </c:pt>
                <c:pt idx="1055">
                  <c:v>1056.0</c:v>
                </c:pt>
                <c:pt idx="1056">
                  <c:v>1057.0</c:v>
                </c:pt>
                <c:pt idx="1057">
                  <c:v>1058.0</c:v>
                </c:pt>
                <c:pt idx="1058">
                  <c:v>1059.0</c:v>
                </c:pt>
                <c:pt idx="1059">
                  <c:v>1060.0</c:v>
                </c:pt>
                <c:pt idx="1060">
                  <c:v>1061.0</c:v>
                </c:pt>
                <c:pt idx="1061">
                  <c:v>1062.0</c:v>
                </c:pt>
                <c:pt idx="1062">
                  <c:v>1063.0</c:v>
                </c:pt>
                <c:pt idx="1063">
                  <c:v>1064.0</c:v>
                </c:pt>
                <c:pt idx="1064">
                  <c:v>1065.0</c:v>
                </c:pt>
                <c:pt idx="1065">
                  <c:v>1066.0</c:v>
                </c:pt>
                <c:pt idx="1066">
                  <c:v>1067.0</c:v>
                </c:pt>
                <c:pt idx="1067">
                  <c:v>1068.0</c:v>
                </c:pt>
                <c:pt idx="1068">
                  <c:v>1069.0</c:v>
                </c:pt>
                <c:pt idx="1069">
                  <c:v>1070.0</c:v>
                </c:pt>
                <c:pt idx="1070">
                  <c:v>1071.0</c:v>
                </c:pt>
                <c:pt idx="1071">
                  <c:v>1072.0</c:v>
                </c:pt>
                <c:pt idx="1072">
                  <c:v>1073.0</c:v>
                </c:pt>
                <c:pt idx="1073">
                  <c:v>1074.0</c:v>
                </c:pt>
                <c:pt idx="1074">
                  <c:v>1075.0</c:v>
                </c:pt>
                <c:pt idx="1075">
                  <c:v>1076.0</c:v>
                </c:pt>
                <c:pt idx="1076">
                  <c:v>1077.0</c:v>
                </c:pt>
                <c:pt idx="1077">
                  <c:v>1078.0</c:v>
                </c:pt>
                <c:pt idx="1078">
                  <c:v>1079.0</c:v>
                </c:pt>
                <c:pt idx="1079">
                  <c:v>1080.0</c:v>
                </c:pt>
                <c:pt idx="1080">
                  <c:v>1081.0</c:v>
                </c:pt>
                <c:pt idx="1081">
                  <c:v>1082.0</c:v>
                </c:pt>
                <c:pt idx="1082">
                  <c:v>1083.0</c:v>
                </c:pt>
                <c:pt idx="1083">
                  <c:v>1084.0</c:v>
                </c:pt>
                <c:pt idx="1084">
                  <c:v>1085.0</c:v>
                </c:pt>
                <c:pt idx="1085">
                  <c:v>1086.0</c:v>
                </c:pt>
                <c:pt idx="1086">
                  <c:v>1087.0</c:v>
                </c:pt>
                <c:pt idx="1087">
                  <c:v>1088.0</c:v>
                </c:pt>
                <c:pt idx="1088">
                  <c:v>1089.0</c:v>
                </c:pt>
                <c:pt idx="1089">
                  <c:v>1090.0</c:v>
                </c:pt>
                <c:pt idx="1090">
                  <c:v>1091.0</c:v>
                </c:pt>
                <c:pt idx="1091">
                  <c:v>1092.0</c:v>
                </c:pt>
                <c:pt idx="1092">
                  <c:v>1093.0</c:v>
                </c:pt>
                <c:pt idx="1093">
                  <c:v>1094.0</c:v>
                </c:pt>
                <c:pt idx="1094">
                  <c:v>1095.0</c:v>
                </c:pt>
                <c:pt idx="1095">
                  <c:v>1096.0</c:v>
                </c:pt>
                <c:pt idx="1096">
                  <c:v>1097.0</c:v>
                </c:pt>
                <c:pt idx="1097">
                  <c:v>1098.0</c:v>
                </c:pt>
                <c:pt idx="1098">
                  <c:v>1099.0</c:v>
                </c:pt>
                <c:pt idx="1099">
                  <c:v>1100.0</c:v>
                </c:pt>
              </c:numCache>
            </c:numRef>
          </c:xVal>
          <c:yVal>
            <c:numRef>
              <c:f>'RCO results'!$G$2:$G$1101</c:f>
              <c:numCache>
                <c:formatCode>General</c:formatCode>
                <c:ptCount val="1100"/>
                <c:pt idx="0">
                  <c:v>0.966547</c:v>
                </c:pt>
                <c:pt idx="1">
                  <c:v>1.616868</c:v>
                </c:pt>
                <c:pt idx="2">
                  <c:v>2.122193</c:v>
                </c:pt>
                <c:pt idx="3">
                  <c:v>2.535408999999956</c:v>
                </c:pt>
                <c:pt idx="4">
                  <c:v>2.947774</c:v>
                </c:pt>
                <c:pt idx="5">
                  <c:v>3.125668</c:v>
                </c:pt>
                <c:pt idx="6">
                  <c:v>3.253739</c:v>
                </c:pt>
                <c:pt idx="7">
                  <c:v>3.312240999999915</c:v>
                </c:pt>
                <c:pt idx="8">
                  <c:v>3.484719</c:v>
                </c:pt>
                <c:pt idx="9">
                  <c:v>3.486088999999997</c:v>
                </c:pt>
                <c:pt idx="10">
                  <c:v>3.654129</c:v>
                </c:pt>
                <c:pt idx="11">
                  <c:v>3.666609999999998</c:v>
                </c:pt>
                <c:pt idx="12">
                  <c:v>3.893624</c:v>
                </c:pt>
                <c:pt idx="13">
                  <c:v>4.093038</c:v>
                </c:pt>
                <c:pt idx="14">
                  <c:v>4.121615999999976</c:v>
                </c:pt>
                <c:pt idx="15">
                  <c:v>4.121615999999976</c:v>
                </c:pt>
                <c:pt idx="16">
                  <c:v>4.121906999999974</c:v>
                </c:pt>
                <c:pt idx="17">
                  <c:v>4.147733999999994</c:v>
                </c:pt>
                <c:pt idx="18">
                  <c:v>4.147733999999994</c:v>
                </c:pt>
                <c:pt idx="19">
                  <c:v>4.147733999999994</c:v>
                </c:pt>
                <c:pt idx="20">
                  <c:v>4.174286999999985</c:v>
                </c:pt>
                <c:pt idx="21">
                  <c:v>4.203454999999995</c:v>
                </c:pt>
                <c:pt idx="22">
                  <c:v>4.229343000000013</c:v>
                </c:pt>
                <c:pt idx="23">
                  <c:v>4.244197999999995</c:v>
                </c:pt>
                <c:pt idx="24">
                  <c:v>4.299084999999994</c:v>
                </c:pt>
                <c:pt idx="25">
                  <c:v>4.589409</c:v>
                </c:pt>
                <c:pt idx="26">
                  <c:v>4.692693</c:v>
                </c:pt>
                <c:pt idx="27">
                  <c:v>4.761462</c:v>
                </c:pt>
                <c:pt idx="28">
                  <c:v>4.828780999999974</c:v>
                </c:pt>
                <c:pt idx="29">
                  <c:v>4.843204</c:v>
                </c:pt>
                <c:pt idx="30">
                  <c:v>4.847485999999924</c:v>
                </c:pt>
                <c:pt idx="31">
                  <c:v>4.852680999999984</c:v>
                </c:pt>
                <c:pt idx="32">
                  <c:v>5.167460999999975</c:v>
                </c:pt>
                <c:pt idx="33">
                  <c:v>5.357674999999975</c:v>
                </c:pt>
                <c:pt idx="34">
                  <c:v>5.423302</c:v>
                </c:pt>
                <c:pt idx="35">
                  <c:v>5.43167200000009</c:v>
                </c:pt>
                <c:pt idx="36">
                  <c:v>5.562770999999985</c:v>
                </c:pt>
                <c:pt idx="37">
                  <c:v>5.663458999999975</c:v>
                </c:pt>
                <c:pt idx="38">
                  <c:v>5.701035</c:v>
                </c:pt>
                <c:pt idx="39">
                  <c:v>5.844262</c:v>
                </c:pt>
                <c:pt idx="40">
                  <c:v>5.90142300000007</c:v>
                </c:pt>
                <c:pt idx="41">
                  <c:v>5.914590999999985</c:v>
                </c:pt>
                <c:pt idx="42">
                  <c:v>5.92746</c:v>
                </c:pt>
                <c:pt idx="43">
                  <c:v>5.967018999999984</c:v>
                </c:pt>
                <c:pt idx="44">
                  <c:v>5.971755</c:v>
                </c:pt>
                <c:pt idx="45">
                  <c:v>5.972157</c:v>
                </c:pt>
                <c:pt idx="46">
                  <c:v>5.978879000000013</c:v>
                </c:pt>
                <c:pt idx="47">
                  <c:v>6.055929999999996</c:v>
                </c:pt>
                <c:pt idx="48">
                  <c:v>6.068772</c:v>
                </c:pt>
                <c:pt idx="49">
                  <c:v>6.068772</c:v>
                </c:pt>
                <c:pt idx="50">
                  <c:v>6.070172</c:v>
                </c:pt>
                <c:pt idx="51">
                  <c:v>6.103153999999996</c:v>
                </c:pt>
                <c:pt idx="52">
                  <c:v>6.545106999999994</c:v>
                </c:pt>
                <c:pt idx="53">
                  <c:v>6.997579</c:v>
                </c:pt>
                <c:pt idx="54">
                  <c:v>6.997579</c:v>
                </c:pt>
                <c:pt idx="55">
                  <c:v>7.036966</c:v>
                </c:pt>
                <c:pt idx="56">
                  <c:v>7.148495999999986</c:v>
                </c:pt>
                <c:pt idx="57">
                  <c:v>7.26129</c:v>
                </c:pt>
                <c:pt idx="58">
                  <c:v>9.971449000000024</c:v>
                </c:pt>
                <c:pt idx="59">
                  <c:v>10.058153</c:v>
                </c:pt>
                <c:pt idx="60">
                  <c:v>10.126902</c:v>
                </c:pt>
                <c:pt idx="61">
                  <c:v>10.15041200000001</c:v>
                </c:pt>
                <c:pt idx="62">
                  <c:v>10.219668</c:v>
                </c:pt>
                <c:pt idx="63">
                  <c:v>10.298158</c:v>
                </c:pt>
                <c:pt idx="64">
                  <c:v>10.298158</c:v>
                </c:pt>
                <c:pt idx="65">
                  <c:v>10.69329</c:v>
                </c:pt>
                <c:pt idx="66">
                  <c:v>10.7657</c:v>
                </c:pt>
                <c:pt idx="67">
                  <c:v>10.84043700000003</c:v>
                </c:pt>
                <c:pt idx="68">
                  <c:v>10.866028</c:v>
                </c:pt>
                <c:pt idx="69">
                  <c:v>12.517351</c:v>
                </c:pt>
                <c:pt idx="70">
                  <c:v>12.960926</c:v>
                </c:pt>
                <c:pt idx="71">
                  <c:v>12.961818</c:v>
                </c:pt>
                <c:pt idx="72">
                  <c:v>13.028066</c:v>
                </c:pt>
                <c:pt idx="73">
                  <c:v>13.22796</c:v>
                </c:pt>
                <c:pt idx="74">
                  <c:v>14.665891</c:v>
                </c:pt>
                <c:pt idx="75">
                  <c:v>15.921123</c:v>
                </c:pt>
                <c:pt idx="76">
                  <c:v>15.936934</c:v>
                </c:pt>
                <c:pt idx="77">
                  <c:v>15.943821</c:v>
                </c:pt>
                <c:pt idx="78">
                  <c:v>16.499992</c:v>
                </c:pt>
                <c:pt idx="79">
                  <c:v>16.931067</c:v>
                </c:pt>
                <c:pt idx="80">
                  <c:v>16.935165</c:v>
                </c:pt>
                <c:pt idx="81">
                  <c:v>16.945098</c:v>
                </c:pt>
                <c:pt idx="82">
                  <c:v>17.10745300000004</c:v>
                </c:pt>
                <c:pt idx="83">
                  <c:v>17.47544899999976</c:v>
                </c:pt>
                <c:pt idx="84">
                  <c:v>17.605358</c:v>
                </c:pt>
                <c:pt idx="85">
                  <c:v>18.510253</c:v>
                </c:pt>
                <c:pt idx="86">
                  <c:v>18.510253</c:v>
                </c:pt>
                <c:pt idx="87">
                  <c:v>19.022882</c:v>
                </c:pt>
                <c:pt idx="88">
                  <c:v>20.140138</c:v>
                </c:pt>
                <c:pt idx="89">
                  <c:v>20.93642599999999</c:v>
                </c:pt>
                <c:pt idx="90">
                  <c:v>22.271343</c:v>
                </c:pt>
                <c:pt idx="91">
                  <c:v>22.45960299999976</c:v>
                </c:pt>
                <c:pt idx="92">
                  <c:v>22.797687</c:v>
                </c:pt>
                <c:pt idx="93">
                  <c:v>22.93659899999999</c:v>
                </c:pt>
                <c:pt idx="94">
                  <c:v>24.505959</c:v>
                </c:pt>
                <c:pt idx="95">
                  <c:v>25.68921899999999</c:v>
                </c:pt>
                <c:pt idx="96">
                  <c:v>26.520554</c:v>
                </c:pt>
                <c:pt idx="97">
                  <c:v>27.391578</c:v>
                </c:pt>
                <c:pt idx="98">
                  <c:v>28.96412099999988</c:v>
                </c:pt>
                <c:pt idx="99">
                  <c:v>30.264866</c:v>
                </c:pt>
                <c:pt idx="100">
                  <c:v>30.99667</c:v>
                </c:pt>
                <c:pt idx="101">
                  <c:v>32.28381200000001</c:v>
                </c:pt>
                <c:pt idx="102">
                  <c:v>33.72392900000001</c:v>
                </c:pt>
                <c:pt idx="103">
                  <c:v>34.669784</c:v>
                </c:pt>
                <c:pt idx="104">
                  <c:v>35.811905</c:v>
                </c:pt>
                <c:pt idx="105">
                  <c:v>36.09594500000026</c:v>
                </c:pt>
                <c:pt idx="106">
                  <c:v>36.369281</c:v>
                </c:pt>
                <c:pt idx="107">
                  <c:v>36.922262</c:v>
                </c:pt>
                <c:pt idx="108">
                  <c:v>37.14844100000001</c:v>
                </c:pt>
                <c:pt idx="109">
                  <c:v>38.39206900000001</c:v>
                </c:pt>
                <c:pt idx="110">
                  <c:v>38.56031500000046</c:v>
                </c:pt>
                <c:pt idx="111">
                  <c:v>39.163265</c:v>
                </c:pt>
                <c:pt idx="112">
                  <c:v>39.409506</c:v>
                </c:pt>
                <c:pt idx="113">
                  <c:v>39.40973200000001</c:v>
                </c:pt>
                <c:pt idx="114">
                  <c:v>39.94912900000001</c:v>
                </c:pt>
                <c:pt idx="115">
                  <c:v>40.48173</c:v>
                </c:pt>
                <c:pt idx="116">
                  <c:v>41.35304499999999</c:v>
                </c:pt>
                <c:pt idx="117">
                  <c:v>41.98929</c:v>
                </c:pt>
                <c:pt idx="118">
                  <c:v>43.04939400000001</c:v>
                </c:pt>
                <c:pt idx="119">
                  <c:v>43.60261200000026</c:v>
                </c:pt>
                <c:pt idx="120">
                  <c:v>44.312472</c:v>
                </c:pt>
                <c:pt idx="121">
                  <c:v>44.640565</c:v>
                </c:pt>
                <c:pt idx="122">
                  <c:v>45.360785</c:v>
                </c:pt>
                <c:pt idx="123">
                  <c:v>45.986144</c:v>
                </c:pt>
                <c:pt idx="124">
                  <c:v>46.382229</c:v>
                </c:pt>
                <c:pt idx="125">
                  <c:v>46.751572</c:v>
                </c:pt>
                <c:pt idx="126">
                  <c:v>47.09296800000001</c:v>
                </c:pt>
                <c:pt idx="127">
                  <c:v>47.11888</c:v>
                </c:pt>
                <c:pt idx="128">
                  <c:v>47.40963300000001</c:v>
                </c:pt>
                <c:pt idx="129">
                  <c:v>47.809302</c:v>
                </c:pt>
                <c:pt idx="130">
                  <c:v>48.16578000000001</c:v>
                </c:pt>
                <c:pt idx="131">
                  <c:v>48.65891000000001</c:v>
                </c:pt>
                <c:pt idx="132">
                  <c:v>48.98851600000001</c:v>
                </c:pt>
                <c:pt idx="133">
                  <c:v>48.993244</c:v>
                </c:pt>
                <c:pt idx="134">
                  <c:v>49.459119</c:v>
                </c:pt>
                <c:pt idx="135">
                  <c:v>49.93203500000001</c:v>
                </c:pt>
                <c:pt idx="136">
                  <c:v>50.23838800000026</c:v>
                </c:pt>
                <c:pt idx="137">
                  <c:v>50.541336</c:v>
                </c:pt>
                <c:pt idx="138">
                  <c:v>50.821986</c:v>
                </c:pt>
                <c:pt idx="139">
                  <c:v>51.077952</c:v>
                </c:pt>
                <c:pt idx="140">
                  <c:v>51.379067</c:v>
                </c:pt>
                <c:pt idx="141">
                  <c:v>51.656919</c:v>
                </c:pt>
                <c:pt idx="142">
                  <c:v>51.93347300000001</c:v>
                </c:pt>
                <c:pt idx="143">
                  <c:v>52.20638</c:v>
                </c:pt>
                <c:pt idx="144">
                  <c:v>52.42112100000001</c:v>
                </c:pt>
                <c:pt idx="145">
                  <c:v>52.56089</c:v>
                </c:pt>
                <c:pt idx="146">
                  <c:v>52.56091900000001</c:v>
                </c:pt>
                <c:pt idx="147">
                  <c:v>53.01914</c:v>
                </c:pt>
                <c:pt idx="148">
                  <c:v>53.14895900000001</c:v>
                </c:pt>
                <c:pt idx="149">
                  <c:v>53.566665</c:v>
                </c:pt>
                <c:pt idx="150">
                  <c:v>53.82421900000001</c:v>
                </c:pt>
                <c:pt idx="151">
                  <c:v>54.219959</c:v>
                </c:pt>
                <c:pt idx="152">
                  <c:v>54.484586</c:v>
                </c:pt>
                <c:pt idx="153">
                  <c:v>54.73612100000001</c:v>
                </c:pt>
                <c:pt idx="154">
                  <c:v>54.986095</c:v>
                </c:pt>
                <c:pt idx="155">
                  <c:v>55.13927500000001</c:v>
                </c:pt>
                <c:pt idx="156">
                  <c:v>55.45784999999994</c:v>
                </c:pt>
                <c:pt idx="157">
                  <c:v>55.719884</c:v>
                </c:pt>
                <c:pt idx="158">
                  <c:v>55.901209</c:v>
                </c:pt>
                <c:pt idx="159">
                  <c:v>56.19465</c:v>
                </c:pt>
                <c:pt idx="160">
                  <c:v>56.241211</c:v>
                </c:pt>
                <c:pt idx="161">
                  <c:v>56.358242</c:v>
                </c:pt>
                <c:pt idx="162">
                  <c:v>56.39732100000001</c:v>
                </c:pt>
                <c:pt idx="163">
                  <c:v>56.41966499999999</c:v>
                </c:pt>
                <c:pt idx="164">
                  <c:v>56.618853</c:v>
                </c:pt>
                <c:pt idx="165">
                  <c:v>56.62135300000001</c:v>
                </c:pt>
                <c:pt idx="166">
                  <c:v>56.674655</c:v>
                </c:pt>
                <c:pt idx="167">
                  <c:v>56.69997000000026</c:v>
                </c:pt>
                <c:pt idx="168">
                  <c:v>56.78311200000045</c:v>
                </c:pt>
                <c:pt idx="169">
                  <c:v>56.838963</c:v>
                </c:pt>
                <c:pt idx="170">
                  <c:v>57.07186799999999</c:v>
                </c:pt>
                <c:pt idx="171">
                  <c:v>57.530491</c:v>
                </c:pt>
                <c:pt idx="172">
                  <c:v>57.554666</c:v>
                </c:pt>
                <c:pt idx="173">
                  <c:v>57.564418</c:v>
                </c:pt>
                <c:pt idx="174">
                  <c:v>57.703898</c:v>
                </c:pt>
                <c:pt idx="175">
                  <c:v>57.83351800000001</c:v>
                </c:pt>
                <c:pt idx="176">
                  <c:v>57.925068</c:v>
                </c:pt>
                <c:pt idx="177">
                  <c:v>58.05157</c:v>
                </c:pt>
                <c:pt idx="178">
                  <c:v>58.24844500000001</c:v>
                </c:pt>
                <c:pt idx="179">
                  <c:v>58.71396600000001</c:v>
                </c:pt>
                <c:pt idx="180">
                  <c:v>59.024146</c:v>
                </c:pt>
                <c:pt idx="181">
                  <c:v>59.89827200000001</c:v>
                </c:pt>
                <c:pt idx="182">
                  <c:v>60.18636</c:v>
                </c:pt>
                <c:pt idx="183">
                  <c:v>60.503166</c:v>
                </c:pt>
                <c:pt idx="184">
                  <c:v>60.84671700000001</c:v>
                </c:pt>
                <c:pt idx="185">
                  <c:v>61.19789</c:v>
                </c:pt>
                <c:pt idx="186">
                  <c:v>61.294853</c:v>
                </c:pt>
                <c:pt idx="187">
                  <c:v>61.801979</c:v>
                </c:pt>
                <c:pt idx="188">
                  <c:v>62.603797</c:v>
                </c:pt>
                <c:pt idx="189">
                  <c:v>62.82881300000001</c:v>
                </c:pt>
                <c:pt idx="190">
                  <c:v>63.041797</c:v>
                </c:pt>
                <c:pt idx="191">
                  <c:v>63.180268</c:v>
                </c:pt>
                <c:pt idx="192">
                  <c:v>63.560681</c:v>
                </c:pt>
                <c:pt idx="193">
                  <c:v>63.994056</c:v>
                </c:pt>
                <c:pt idx="194">
                  <c:v>64.312067</c:v>
                </c:pt>
                <c:pt idx="195">
                  <c:v>64.66773999999998</c:v>
                </c:pt>
                <c:pt idx="196">
                  <c:v>64.87988799999843</c:v>
                </c:pt>
                <c:pt idx="197">
                  <c:v>65.13579699999885</c:v>
                </c:pt>
                <c:pt idx="198">
                  <c:v>65.339934</c:v>
                </c:pt>
                <c:pt idx="199">
                  <c:v>65.537268</c:v>
                </c:pt>
                <c:pt idx="200">
                  <c:v>65.55572699999995</c:v>
                </c:pt>
                <c:pt idx="201">
                  <c:v>65.55814699999995</c:v>
                </c:pt>
                <c:pt idx="202">
                  <c:v>66.11404799999998</c:v>
                </c:pt>
                <c:pt idx="203">
                  <c:v>66.296123</c:v>
                </c:pt>
                <c:pt idx="204">
                  <c:v>66.490754</c:v>
                </c:pt>
                <c:pt idx="205">
                  <c:v>66.677566</c:v>
                </c:pt>
                <c:pt idx="206">
                  <c:v>66.757318</c:v>
                </c:pt>
                <c:pt idx="207">
                  <c:v>66.96139300000042</c:v>
                </c:pt>
                <c:pt idx="208">
                  <c:v>67.23073</c:v>
                </c:pt>
                <c:pt idx="209">
                  <c:v>67.41398400000012</c:v>
                </c:pt>
                <c:pt idx="210">
                  <c:v>67.59723400000032</c:v>
                </c:pt>
                <c:pt idx="211">
                  <c:v>67.59723400000032</c:v>
                </c:pt>
                <c:pt idx="212">
                  <c:v>67.67484399999998</c:v>
                </c:pt>
                <c:pt idx="213">
                  <c:v>68.144206</c:v>
                </c:pt>
                <c:pt idx="214">
                  <c:v>68.144206</c:v>
                </c:pt>
                <c:pt idx="215">
                  <c:v>68.507206</c:v>
                </c:pt>
                <c:pt idx="216">
                  <c:v>68.68821699999998</c:v>
                </c:pt>
                <c:pt idx="217">
                  <c:v>68.86725600000002</c:v>
                </c:pt>
                <c:pt idx="218">
                  <c:v>69.000286</c:v>
                </c:pt>
                <c:pt idx="219">
                  <c:v>69.14535499999998</c:v>
                </c:pt>
                <c:pt idx="220">
                  <c:v>69.334494</c:v>
                </c:pt>
                <c:pt idx="221">
                  <c:v>69.50901899999998</c:v>
                </c:pt>
                <c:pt idx="222">
                  <c:v>69.71410600000042</c:v>
                </c:pt>
                <c:pt idx="223">
                  <c:v>69.923389</c:v>
                </c:pt>
                <c:pt idx="224">
                  <c:v>70.11124900000042</c:v>
                </c:pt>
                <c:pt idx="225">
                  <c:v>70.11124900000042</c:v>
                </c:pt>
                <c:pt idx="226">
                  <c:v>70.463756</c:v>
                </c:pt>
                <c:pt idx="227">
                  <c:v>70.63804299999875</c:v>
                </c:pt>
                <c:pt idx="228">
                  <c:v>70.81199900000032</c:v>
                </c:pt>
                <c:pt idx="229">
                  <c:v>70.98078099999998</c:v>
                </c:pt>
                <c:pt idx="230">
                  <c:v>71.148109</c:v>
                </c:pt>
                <c:pt idx="231">
                  <c:v>71.23973499999998</c:v>
                </c:pt>
                <c:pt idx="232">
                  <c:v>71.44472200000002</c:v>
                </c:pt>
                <c:pt idx="233">
                  <c:v>71.647884</c:v>
                </c:pt>
                <c:pt idx="234">
                  <c:v>71.647884</c:v>
                </c:pt>
                <c:pt idx="235">
                  <c:v>71.95970199999998</c:v>
                </c:pt>
                <c:pt idx="236">
                  <c:v>72.13530699999905</c:v>
                </c:pt>
                <c:pt idx="237">
                  <c:v>72.296714</c:v>
                </c:pt>
                <c:pt idx="238">
                  <c:v>72.311136</c:v>
                </c:pt>
                <c:pt idx="239">
                  <c:v>72.57179099999995</c:v>
                </c:pt>
                <c:pt idx="240">
                  <c:v>72.780922</c:v>
                </c:pt>
                <c:pt idx="241">
                  <c:v>72.94212600000062</c:v>
                </c:pt>
                <c:pt idx="242">
                  <c:v>73.013999</c:v>
                </c:pt>
                <c:pt idx="243">
                  <c:v>73.135119</c:v>
                </c:pt>
                <c:pt idx="244">
                  <c:v>73.17170399999995</c:v>
                </c:pt>
                <c:pt idx="245">
                  <c:v>73.18268899999885</c:v>
                </c:pt>
                <c:pt idx="246">
                  <c:v>73.74745500000062</c:v>
                </c:pt>
                <c:pt idx="247">
                  <c:v>73.90817199999998</c:v>
                </c:pt>
                <c:pt idx="248">
                  <c:v>73.91537499999998</c:v>
                </c:pt>
                <c:pt idx="249">
                  <c:v>73.97591699999998</c:v>
                </c:pt>
                <c:pt idx="250">
                  <c:v>74.03302300000022</c:v>
                </c:pt>
                <c:pt idx="251">
                  <c:v>74.286521</c:v>
                </c:pt>
                <c:pt idx="252">
                  <c:v>74.564653000001</c:v>
                </c:pt>
                <c:pt idx="253">
                  <c:v>74.72807099999955</c:v>
                </c:pt>
                <c:pt idx="254">
                  <c:v>74.82286799999945</c:v>
                </c:pt>
                <c:pt idx="255">
                  <c:v>74.896365</c:v>
                </c:pt>
                <c:pt idx="256">
                  <c:v>75.20844599999998</c:v>
                </c:pt>
                <c:pt idx="257">
                  <c:v>75.394501</c:v>
                </c:pt>
                <c:pt idx="258">
                  <c:v>75.61122500000092</c:v>
                </c:pt>
                <c:pt idx="259">
                  <c:v>75.76533999999998</c:v>
                </c:pt>
                <c:pt idx="260">
                  <c:v>75.766512</c:v>
                </c:pt>
                <c:pt idx="261">
                  <c:v>75.843469</c:v>
                </c:pt>
                <c:pt idx="262">
                  <c:v>75.85089199999985</c:v>
                </c:pt>
                <c:pt idx="263">
                  <c:v>75.964771</c:v>
                </c:pt>
                <c:pt idx="264">
                  <c:v>76.31449</c:v>
                </c:pt>
                <c:pt idx="265">
                  <c:v>76.614257</c:v>
                </c:pt>
                <c:pt idx="266">
                  <c:v>76.80933299999865</c:v>
                </c:pt>
                <c:pt idx="267">
                  <c:v>76.85500499999995</c:v>
                </c:pt>
                <c:pt idx="268">
                  <c:v>77.10703599999998</c:v>
                </c:pt>
                <c:pt idx="269">
                  <c:v>77.2549630000009</c:v>
                </c:pt>
                <c:pt idx="270">
                  <c:v>77.391946</c:v>
                </c:pt>
                <c:pt idx="271">
                  <c:v>77.55001</c:v>
                </c:pt>
                <c:pt idx="272">
                  <c:v>77.695193</c:v>
                </c:pt>
                <c:pt idx="273">
                  <c:v>77.840195</c:v>
                </c:pt>
                <c:pt idx="274">
                  <c:v>77.840195</c:v>
                </c:pt>
                <c:pt idx="275">
                  <c:v>77.88345199999995</c:v>
                </c:pt>
                <c:pt idx="276">
                  <c:v>78.268292</c:v>
                </c:pt>
                <c:pt idx="277">
                  <c:v>78.41550300000042</c:v>
                </c:pt>
                <c:pt idx="278">
                  <c:v>78.551502</c:v>
                </c:pt>
                <c:pt idx="279">
                  <c:v>78.68659099999998</c:v>
                </c:pt>
                <c:pt idx="280">
                  <c:v>78.819631</c:v>
                </c:pt>
                <c:pt idx="281">
                  <c:v>78.950536</c:v>
                </c:pt>
                <c:pt idx="282">
                  <c:v>79.080518</c:v>
                </c:pt>
                <c:pt idx="283">
                  <c:v>79.210141</c:v>
                </c:pt>
                <c:pt idx="284">
                  <c:v>79.238459</c:v>
                </c:pt>
                <c:pt idx="285">
                  <c:v>79.249226000001</c:v>
                </c:pt>
                <c:pt idx="286">
                  <c:v>79.250099</c:v>
                </c:pt>
                <c:pt idx="287">
                  <c:v>79.34444</c:v>
                </c:pt>
                <c:pt idx="288">
                  <c:v>79.34966500000052</c:v>
                </c:pt>
                <c:pt idx="289">
                  <c:v>79.35831099999965</c:v>
                </c:pt>
                <c:pt idx="290">
                  <c:v>79.549088</c:v>
                </c:pt>
                <c:pt idx="291">
                  <c:v>79.64084199999998</c:v>
                </c:pt>
                <c:pt idx="292">
                  <c:v>79.723566</c:v>
                </c:pt>
                <c:pt idx="293">
                  <c:v>80.093826</c:v>
                </c:pt>
                <c:pt idx="294">
                  <c:v>80.19239099999965</c:v>
                </c:pt>
                <c:pt idx="295">
                  <c:v>80.439379</c:v>
                </c:pt>
                <c:pt idx="296">
                  <c:v>80.88085499999998</c:v>
                </c:pt>
                <c:pt idx="297">
                  <c:v>81.00644599999998</c:v>
                </c:pt>
                <c:pt idx="298">
                  <c:v>81.131194</c:v>
                </c:pt>
                <c:pt idx="299">
                  <c:v>81.254306</c:v>
                </c:pt>
                <c:pt idx="300">
                  <c:v>81.37645199999965</c:v>
                </c:pt>
                <c:pt idx="301">
                  <c:v>81.4941290000014</c:v>
                </c:pt>
                <c:pt idx="302">
                  <c:v>81.60219399999998</c:v>
                </c:pt>
                <c:pt idx="303">
                  <c:v>81.726282</c:v>
                </c:pt>
                <c:pt idx="304">
                  <c:v>81.839125</c:v>
                </c:pt>
                <c:pt idx="305">
                  <c:v>81.9442810000009</c:v>
                </c:pt>
                <c:pt idx="306">
                  <c:v>82.06426100000062</c:v>
                </c:pt>
                <c:pt idx="307">
                  <c:v>82.17483299999833</c:v>
                </c:pt>
                <c:pt idx="308">
                  <c:v>82.28505599999998</c:v>
                </c:pt>
                <c:pt idx="309">
                  <c:v>82.28505599999998</c:v>
                </c:pt>
                <c:pt idx="310">
                  <c:v>82.32053199999955</c:v>
                </c:pt>
                <c:pt idx="311">
                  <c:v>82.38272699999995</c:v>
                </c:pt>
                <c:pt idx="312">
                  <c:v>82.39988099999998</c:v>
                </c:pt>
                <c:pt idx="313">
                  <c:v>82.486571</c:v>
                </c:pt>
                <c:pt idx="314">
                  <c:v>82.589916</c:v>
                </c:pt>
                <c:pt idx="315">
                  <c:v>82.762116</c:v>
                </c:pt>
                <c:pt idx="316">
                  <c:v>83.06201799999998</c:v>
                </c:pt>
                <c:pt idx="317">
                  <c:v>83.20591899999998</c:v>
                </c:pt>
                <c:pt idx="318">
                  <c:v>83.35300099999998</c:v>
                </c:pt>
                <c:pt idx="319">
                  <c:v>83.488894</c:v>
                </c:pt>
                <c:pt idx="320">
                  <c:v>83.59563099999998</c:v>
                </c:pt>
                <c:pt idx="321">
                  <c:v>83.63034199999935</c:v>
                </c:pt>
                <c:pt idx="322">
                  <c:v>83.67830899999785</c:v>
                </c:pt>
                <c:pt idx="323">
                  <c:v>83.67830899999785</c:v>
                </c:pt>
                <c:pt idx="324">
                  <c:v>84.01712600000092</c:v>
                </c:pt>
                <c:pt idx="325">
                  <c:v>84.04171400000002</c:v>
                </c:pt>
                <c:pt idx="326">
                  <c:v>84.22275699999985</c:v>
                </c:pt>
                <c:pt idx="327">
                  <c:v>84.319919</c:v>
                </c:pt>
                <c:pt idx="328">
                  <c:v>84.42528299999998</c:v>
                </c:pt>
                <c:pt idx="329">
                  <c:v>84.478689</c:v>
                </c:pt>
                <c:pt idx="330">
                  <c:v>84.58754299999998</c:v>
                </c:pt>
                <c:pt idx="331">
                  <c:v>84.72871499999998</c:v>
                </c:pt>
                <c:pt idx="332">
                  <c:v>84.82517899999826</c:v>
                </c:pt>
                <c:pt idx="333">
                  <c:v>84.918897</c:v>
                </c:pt>
                <c:pt idx="334">
                  <c:v>85.012212</c:v>
                </c:pt>
                <c:pt idx="335">
                  <c:v>85.10530299999829</c:v>
                </c:pt>
                <c:pt idx="336">
                  <c:v>85.10530299999829</c:v>
                </c:pt>
                <c:pt idx="337">
                  <c:v>85.14871199999995</c:v>
                </c:pt>
                <c:pt idx="338">
                  <c:v>85.16154299999998</c:v>
                </c:pt>
                <c:pt idx="339">
                  <c:v>85.39959799999998</c:v>
                </c:pt>
                <c:pt idx="340">
                  <c:v>85.46111800000002</c:v>
                </c:pt>
                <c:pt idx="341">
                  <c:v>85.62888499999895</c:v>
                </c:pt>
                <c:pt idx="342">
                  <c:v>85.75547099999955</c:v>
                </c:pt>
                <c:pt idx="343">
                  <c:v>85.84709300000042</c:v>
                </c:pt>
                <c:pt idx="344">
                  <c:v>85.909141</c:v>
                </c:pt>
                <c:pt idx="345">
                  <c:v>86.02766</c:v>
                </c:pt>
                <c:pt idx="346">
                  <c:v>86.111272</c:v>
                </c:pt>
                <c:pt idx="347">
                  <c:v>86.19381799999998</c:v>
                </c:pt>
                <c:pt idx="348">
                  <c:v>86.27588199999875</c:v>
                </c:pt>
                <c:pt idx="349">
                  <c:v>86.353553</c:v>
                </c:pt>
                <c:pt idx="350">
                  <c:v>86.43251400000002</c:v>
                </c:pt>
                <c:pt idx="351">
                  <c:v>86.50596799999998</c:v>
                </c:pt>
                <c:pt idx="352">
                  <c:v>86.524811</c:v>
                </c:pt>
                <c:pt idx="353">
                  <c:v>86.55337499999995</c:v>
                </c:pt>
                <c:pt idx="354">
                  <c:v>86.71580299999998</c:v>
                </c:pt>
                <c:pt idx="355">
                  <c:v>86.7918190000009</c:v>
                </c:pt>
                <c:pt idx="356">
                  <c:v>86.86280999999998</c:v>
                </c:pt>
                <c:pt idx="357">
                  <c:v>86.87220999999998</c:v>
                </c:pt>
                <c:pt idx="358">
                  <c:v>87.003099</c:v>
                </c:pt>
                <c:pt idx="359">
                  <c:v>87.07319699999998</c:v>
                </c:pt>
                <c:pt idx="360">
                  <c:v>87.14044099999998</c:v>
                </c:pt>
                <c:pt idx="361">
                  <c:v>87.207557</c:v>
                </c:pt>
                <c:pt idx="362">
                  <c:v>87.263561</c:v>
                </c:pt>
                <c:pt idx="363">
                  <c:v>87.28407799999998</c:v>
                </c:pt>
                <c:pt idx="364">
                  <c:v>87.35879399999995</c:v>
                </c:pt>
                <c:pt idx="365">
                  <c:v>87.47546699999998</c:v>
                </c:pt>
                <c:pt idx="366">
                  <c:v>87.541958</c:v>
                </c:pt>
                <c:pt idx="367">
                  <c:v>87.60555499999998</c:v>
                </c:pt>
                <c:pt idx="368">
                  <c:v>87.67279099999816</c:v>
                </c:pt>
                <c:pt idx="369">
                  <c:v>87.73638099999998</c:v>
                </c:pt>
                <c:pt idx="370">
                  <c:v>87.774794</c:v>
                </c:pt>
                <c:pt idx="371">
                  <c:v>87.863273</c:v>
                </c:pt>
                <c:pt idx="372">
                  <c:v>87.92658</c:v>
                </c:pt>
                <c:pt idx="373">
                  <c:v>87.98882</c:v>
                </c:pt>
                <c:pt idx="374">
                  <c:v>87.99837699999995</c:v>
                </c:pt>
                <c:pt idx="375">
                  <c:v>88.0807</c:v>
                </c:pt>
                <c:pt idx="376">
                  <c:v>88.08788</c:v>
                </c:pt>
                <c:pt idx="377">
                  <c:v>88.08844399999998</c:v>
                </c:pt>
                <c:pt idx="378">
                  <c:v>88.253313</c:v>
                </c:pt>
                <c:pt idx="379">
                  <c:v>88.30677599999945</c:v>
                </c:pt>
                <c:pt idx="380">
                  <c:v>88.400385</c:v>
                </c:pt>
                <c:pt idx="381">
                  <c:v>88.44666800000072</c:v>
                </c:pt>
                <c:pt idx="382">
                  <c:v>88.537858</c:v>
                </c:pt>
                <c:pt idx="383">
                  <c:v>88.603265</c:v>
                </c:pt>
                <c:pt idx="384">
                  <c:v>88.67268899999824</c:v>
                </c:pt>
                <c:pt idx="385">
                  <c:v>88.734202</c:v>
                </c:pt>
                <c:pt idx="386">
                  <c:v>88.792246</c:v>
                </c:pt>
                <c:pt idx="387">
                  <c:v>88.851211</c:v>
                </c:pt>
                <c:pt idx="388">
                  <c:v>88.909755</c:v>
                </c:pt>
                <c:pt idx="389">
                  <c:v>88.909755</c:v>
                </c:pt>
                <c:pt idx="390">
                  <c:v>89.025424</c:v>
                </c:pt>
                <c:pt idx="391">
                  <c:v>89.08200899999945</c:v>
                </c:pt>
                <c:pt idx="392">
                  <c:v>89.136016</c:v>
                </c:pt>
                <c:pt idx="393">
                  <c:v>89.18894899999839</c:v>
                </c:pt>
                <c:pt idx="394">
                  <c:v>89.234091</c:v>
                </c:pt>
                <c:pt idx="395">
                  <c:v>89.292046</c:v>
                </c:pt>
                <c:pt idx="396">
                  <c:v>89.343006</c:v>
                </c:pt>
                <c:pt idx="397">
                  <c:v>89.343006</c:v>
                </c:pt>
                <c:pt idx="398">
                  <c:v>89.37173199999847</c:v>
                </c:pt>
                <c:pt idx="399">
                  <c:v>89.38110899999998</c:v>
                </c:pt>
                <c:pt idx="400">
                  <c:v>89.439967</c:v>
                </c:pt>
                <c:pt idx="401">
                  <c:v>89.491925000001</c:v>
                </c:pt>
                <c:pt idx="402">
                  <c:v>89.50782</c:v>
                </c:pt>
                <c:pt idx="403">
                  <c:v>89.634894</c:v>
                </c:pt>
                <c:pt idx="404">
                  <c:v>89.74562600000052</c:v>
                </c:pt>
                <c:pt idx="405">
                  <c:v>89.79605300000032</c:v>
                </c:pt>
                <c:pt idx="406">
                  <c:v>89.85223399999998</c:v>
                </c:pt>
                <c:pt idx="407">
                  <c:v>89.85223399999998</c:v>
                </c:pt>
                <c:pt idx="408">
                  <c:v>89.85279399999995</c:v>
                </c:pt>
                <c:pt idx="409">
                  <c:v>90.004857</c:v>
                </c:pt>
                <c:pt idx="410">
                  <c:v>90.05543299999839</c:v>
                </c:pt>
                <c:pt idx="411">
                  <c:v>90.10585499999995</c:v>
                </c:pt>
                <c:pt idx="412">
                  <c:v>90.15502199999995</c:v>
                </c:pt>
                <c:pt idx="413">
                  <c:v>90.204068</c:v>
                </c:pt>
                <c:pt idx="414">
                  <c:v>90.242704</c:v>
                </c:pt>
                <c:pt idx="415">
                  <c:v>90.2995</c:v>
                </c:pt>
                <c:pt idx="416">
                  <c:v>90.346902</c:v>
                </c:pt>
                <c:pt idx="417">
                  <c:v>90.34696</c:v>
                </c:pt>
                <c:pt idx="418">
                  <c:v>90.439659000001</c:v>
                </c:pt>
                <c:pt idx="419">
                  <c:v>90.485926</c:v>
                </c:pt>
                <c:pt idx="420">
                  <c:v>90.531406</c:v>
                </c:pt>
                <c:pt idx="421">
                  <c:v>90.57644099999995</c:v>
                </c:pt>
                <c:pt idx="422">
                  <c:v>90.621266</c:v>
                </c:pt>
                <c:pt idx="423">
                  <c:v>90.66566899999998</c:v>
                </c:pt>
                <c:pt idx="424">
                  <c:v>90.692013</c:v>
                </c:pt>
                <c:pt idx="425">
                  <c:v>90.69206999999998</c:v>
                </c:pt>
                <c:pt idx="426">
                  <c:v>90.69560099999998</c:v>
                </c:pt>
                <c:pt idx="427">
                  <c:v>90.69645099999998</c:v>
                </c:pt>
                <c:pt idx="428">
                  <c:v>90.69645099999998</c:v>
                </c:pt>
                <c:pt idx="429">
                  <c:v>90.69645099999998</c:v>
                </c:pt>
                <c:pt idx="430">
                  <c:v>90.70557199999998</c:v>
                </c:pt>
                <c:pt idx="431">
                  <c:v>90.70557199999998</c:v>
                </c:pt>
                <c:pt idx="432">
                  <c:v>90.70557199999998</c:v>
                </c:pt>
                <c:pt idx="433">
                  <c:v>91.106251</c:v>
                </c:pt>
                <c:pt idx="434">
                  <c:v>91.106251</c:v>
                </c:pt>
                <c:pt idx="435">
                  <c:v>91.19318599999998</c:v>
                </c:pt>
                <c:pt idx="436">
                  <c:v>91.236101</c:v>
                </c:pt>
                <c:pt idx="437">
                  <c:v>91.27876099999995</c:v>
                </c:pt>
                <c:pt idx="438">
                  <c:v>91.32133399999998</c:v>
                </c:pt>
                <c:pt idx="439">
                  <c:v>91.363467</c:v>
                </c:pt>
                <c:pt idx="440">
                  <c:v>91.36402500000002</c:v>
                </c:pt>
                <c:pt idx="441">
                  <c:v>91.445188</c:v>
                </c:pt>
                <c:pt idx="442">
                  <c:v>91.48273499999995</c:v>
                </c:pt>
                <c:pt idx="443">
                  <c:v>91.52649599999998</c:v>
                </c:pt>
                <c:pt idx="444">
                  <c:v>91.567112</c:v>
                </c:pt>
                <c:pt idx="445">
                  <c:v>91.59458400000002</c:v>
                </c:pt>
                <c:pt idx="446">
                  <c:v>91.59509199999998</c:v>
                </c:pt>
                <c:pt idx="447">
                  <c:v>91.59509199999998</c:v>
                </c:pt>
                <c:pt idx="448">
                  <c:v>91.72867199999995</c:v>
                </c:pt>
                <c:pt idx="449">
                  <c:v>91.769845</c:v>
                </c:pt>
                <c:pt idx="450">
                  <c:v>91.80998699999998</c:v>
                </c:pt>
                <c:pt idx="451">
                  <c:v>91.84983</c:v>
                </c:pt>
                <c:pt idx="452">
                  <c:v>91.87976699999975</c:v>
                </c:pt>
                <c:pt idx="453">
                  <c:v>91.929434</c:v>
                </c:pt>
                <c:pt idx="454">
                  <c:v>91.968674</c:v>
                </c:pt>
                <c:pt idx="455">
                  <c:v>92.00783000000001</c:v>
                </c:pt>
                <c:pt idx="456">
                  <c:v>92.04678199999998</c:v>
                </c:pt>
                <c:pt idx="457">
                  <c:v>92.08441</c:v>
                </c:pt>
                <c:pt idx="458">
                  <c:v>92.093605</c:v>
                </c:pt>
                <c:pt idx="459">
                  <c:v>92.11838799999875</c:v>
                </c:pt>
                <c:pt idx="460">
                  <c:v>92.12236699999895</c:v>
                </c:pt>
                <c:pt idx="461">
                  <c:v>92.13206999999998</c:v>
                </c:pt>
                <c:pt idx="462">
                  <c:v>92.15418699999998</c:v>
                </c:pt>
                <c:pt idx="463">
                  <c:v>92.15418699999998</c:v>
                </c:pt>
                <c:pt idx="464">
                  <c:v>92.34609299999998</c:v>
                </c:pt>
                <c:pt idx="465">
                  <c:v>92.383459</c:v>
                </c:pt>
                <c:pt idx="466">
                  <c:v>92.420508</c:v>
                </c:pt>
                <c:pt idx="467">
                  <c:v>92.45678099999998</c:v>
                </c:pt>
                <c:pt idx="468">
                  <c:v>92.49272</c:v>
                </c:pt>
                <c:pt idx="469">
                  <c:v>92.528625</c:v>
                </c:pt>
                <c:pt idx="470">
                  <c:v>92.563497</c:v>
                </c:pt>
                <c:pt idx="471">
                  <c:v>92.597858</c:v>
                </c:pt>
                <c:pt idx="472">
                  <c:v>92.63178499999998</c:v>
                </c:pt>
                <c:pt idx="473">
                  <c:v>92.65595799999915</c:v>
                </c:pt>
                <c:pt idx="474">
                  <c:v>92.68503999999965</c:v>
                </c:pt>
                <c:pt idx="475">
                  <c:v>92.69535899999885</c:v>
                </c:pt>
                <c:pt idx="476">
                  <c:v>92.750495</c:v>
                </c:pt>
                <c:pt idx="477">
                  <c:v>92.799639</c:v>
                </c:pt>
                <c:pt idx="478">
                  <c:v>92.831967</c:v>
                </c:pt>
                <c:pt idx="479">
                  <c:v>92.837344</c:v>
                </c:pt>
                <c:pt idx="480">
                  <c:v>92.845507</c:v>
                </c:pt>
                <c:pt idx="481">
                  <c:v>92.845565</c:v>
                </c:pt>
                <c:pt idx="482">
                  <c:v>92.845569</c:v>
                </c:pt>
                <c:pt idx="483">
                  <c:v>92.991677</c:v>
                </c:pt>
                <c:pt idx="484">
                  <c:v>93.023561</c:v>
                </c:pt>
                <c:pt idx="485">
                  <c:v>93.05533899999818</c:v>
                </c:pt>
                <c:pt idx="486">
                  <c:v>93.06463000000002</c:v>
                </c:pt>
                <c:pt idx="487">
                  <c:v>93.06463000000002</c:v>
                </c:pt>
                <c:pt idx="488">
                  <c:v>93.064828</c:v>
                </c:pt>
                <c:pt idx="489">
                  <c:v>93.11979499999998</c:v>
                </c:pt>
                <c:pt idx="490">
                  <c:v>93.19958099999998</c:v>
                </c:pt>
                <c:pt idx="491">
                  <c:v>93.245998</c:v>
                </c:pt>
                <c:pt idx="492">
                  <c:v>93.27776999999998</c:v>
                </c:pt>
                <c:pt idx="493">
                  <c:v>93.309409</c:v>
                </c:pt>
                <c:pt idx="494">
                  <c:v>93.33938099999995</c:v>
                </c:pt>
                <c:pt idx="495">
                  <c:v>93.36270399999998</c:v>
                </c:pt>
                <c:pt idx="496">
                  <c:v>93.36374699999998</c:v>
                </c:pt>
                <c:pt idx="497">
                  <c:v>93.387965</c:v>
                </c:pt>
                <c:pt idx="498">
                  <c:v>93.442278</c:v>
                </c:pt>
                <c:pt idx="499">
                  <c:v>93.4872330000009</c:v>
                </c:pt>
                <c:pt idx="500">
                  <c:v>93.516552</c:v>
                </c:pt>
                <c:pt idx="501">
                  <c:v>93.517192</c:v>
                </c:pt>
                <c:pt idx="502">
                  <c:v>93.517192</c:v>
                </c:pt>
                <c:pt idx="503">
                  <c:v>93.51768500000032</c:v>
                </c:pt>
                <c:pt idx="504">
                  <c:v>93.51768500000032</c:v>
                </c:pt>
                <c:pt idx="505">
                  <c:v>93.53301899999998</c:v>
                </c:pt>
                <c:pt idx="506">
                  <c:v>93.539231</c:v>
                </c:pt>
                <c:pt idx="507">
                  <c:v>93.53989099999998</c:v>
                </c:pt>
                <c:pt idx="508">
                  <c:v>93.68266699999998</c:v>
                </c:pt>
                <c:pt idx="509">
                  <c:v>93.731804</c:v>
                </c:pt>
                <c:pt idx="510">
                  <c:v>93.779568</c:v>
                </c:pt>
                <c:pt idx="511">
                  <c:v>93.821404</c:v>
                </c:pt>
                <c:pt idx="512">
                  <c:v>93.856657</c:v>
                </c:pt>
                <c:pt idx="513">
                  <c:v>93.891957</c:v>
                </c:pt>
                <c:pt idx="514">
                  <c:v>93.922251</c:v>
                </c:pt>
                <c:pt idx="515">
                  <c:v>93.951192</c:v>
                </c:pt>
                <c:pt idx="516">
                  <c:v>93.961993000001</c:v>
                </c:pt>
                <c:pt idx="517">
                  <c:v>93.961993000001</c:v>
                </c:pt>
                <c:pt idx="518">
                  <c:v>93.96285</c:v>
                </c:pt>
                <c:pt idx="519">
                  <c:v>93.967308</c:v>
                </c:pt>
                <c:pt idx="520">
                  <c:v>93.967308</c:v>
                </c:pt>
                <c:pt idx="521">
                  <c:v>93.967308</c:v>
                </c:pt>
                <c:pt idx="522">
                  <c:v>93.967308</c:v>
                </c:pt>
                <c:pt idx="523">
                  <c:v>93.967308</c:v>
                </c:pt>
                <c:pt idx="524">
                  <c:v>93.976522</c:v>
                </c:pt>
                <c:pt idx="525">
                  <c:v>93.993671</c:v>
                </c:pt>
                <c:pt idx="526">
                  <c:v>93.99883599999998</c:v>
                </c:pt>
                <c:pt idx="527">
                  <c:v>93.99883599999998</c:v>
                </c:pt>
                <c:pt idx="528">
                  <c:v>93.999107</c:v>
                </c:pt>
                <c:pt idx="529">
                  <c:v>94.00280799999985</c:v>
                </c:pt>
                <c:pt idx="530">
                  <c:v>94.003473</c:v>
                </c:pt>
                <c:pt idx="531">
                  <c:v>94.003473</c:v>
                </c:pt>
                <c:pt idx="532">
                  <c:v>94.003473</c:v>
                </c:pt>
                <c:pt idx="533">
                  <c:v>94.003473</c:v>
                </c:pt>
                <c:pt idx="534">
                  <c:v>94.036617</c:v>
                </c:pt>
                <c:pt idx="535">
                  <c:v>94.036617</c:v>
                </c:pt>
                <c:pt idx="536">
                  <c:v>94.036617</c:v>
                </c:pt>
                <c:pt idx="537">
                  <c:v>94.280296</c:v>
                </c:pt>
                <c:pt idx="538">
                  <c:v>94.280296</c:v>
                </c:pt>
                <c:pt idx="539">
                  <c:v>94.337695</c:v>
                </c:pt>
                <c:pt idx="540">
                  <c:v>94.35337699999855</c:v>
                </c:pt>
                <c:pt idx="541">
                  <c:v>94.42318899999998</c:v>
                </c:pt>
                <c:pt idx="542">
                  <c:v>94.43847199999995</c:v>
                </c:pt>
                <c:pt idx="543">
                  <c:v>94.58547699999905</c:v>
                </c:pt>
                <c:pt idx="544">
                  <c:v>94.58547699999905</c:v>
                </c:pt>
                <c:pt idx="545">
                  <c:v>94.601995</c:v>
                </c:pt>
                <c:pt idx="546">
                  <c:v>94.645161</c:v>
                </c:pt>
                <c:pt idx="547">
                  <c:v>94.70819799999998</c:v>
                </c:pt>
                <c:pt idx="548">
                  <c:v>94.79017</c:v>
                </c:pt>
                <c:pt idx="549">
                  <c:v>94.85762900000082</c:v>
                </c:pt>
                <c:pt idx="550">
                  <c:v>94.88634199999935</c:v>
                </c:pt>
                <c:pt idx="551">
                  <c:v>94.95207499999998</c:v>
                </c:pt>
                <c:pt idx="552">
                  <c:v>94.98387199999995</c:v>
                </c:pt>
                <c:pt idx="553">
                  <c:v>95.03025300000062</c:v>
                </c:pt>
                <c:pt idx="554">
                  <c:v>95.07832999999998</c:v>
                </c:pt>
                <c:pt idx="555">
                  <c:v>95.07832999999998</c:v>
                </c:pt>
                <c:pt idx="556">
                  <c:v>95.07832999999998</c:v>
                </c:pt>
                <c:pt idx="557">
                  <c:v>95.12479299999895</c:v>
                </c:pt>
                <c:pt idx="558">
                  <c:v>95.12677199999813</c:v>
                </c:pt>
                <c:pt idx="559">
                  <c:v>95.18534699999834</c:v>
                </c:pt>
                <c:pt idx="560">
                  <c:v>95.18534699999834</c:v>
                </c:pt>
                <c:pt idx="561">
                  <c:v>95.22507499999988</c:v>
                </c:pt>
                <c:pt idx="562">
                  <c:v>95.29503799999995</c:v>
                </c:pt>
                <c:pt idx="563">
                  <c:v>95.33803499999995</c:v>
                </c:pt>
                <c:pt idx="564">
                  <c:v>95.366501</c:v>
                </c:pt>
                <c:pt idx="565">
                  <c:v>95.394494</c:v>
                </c:pt>
                <c:pt idx="566">
                  <c:v>95.42203699999995</c:v>
                </c:pt>
                <c:pt idx="567">
                  <c:v>95.44956600000092</c:v>
                </c:pt>
                <c:pt idx="568">
                  <c:v>95.476964</c:v>
                </c:pt>
                <c:pt idx="569">
                  <c:v>95.476964</c:v>
                </c:pt>
                <c:pt idx="570">
                  <c:v>95.52544199999925</c:v>
                </c:pt>
                <c:pt idx="571">
                  <c:v>95.55800999999998</c:v>
                </c:pt>
                <c:pt idx="572">
                  <c:v>95.584235</c:v>
                </c:pt>
                <c:pt idx="573">
                  <c:v>95.60984399999998</c:v>
                </c:pt>
                <c:pt idx="574">
                  <c:v>95.635323</c:v>
                </c:pt>
                <c:pt idx="575">
                  <c:v>95.656825</c:v>
                </c:pt>
                <c:pt idx="576">
                  <c:v>95.67715199999998</c:v>
                </c:pt>
                <c:pt idx="577">
                  <c:v>95.710102</c:v>
                </c:pt>
                <c:pt idx="578">
                  <c:v>95.72203899999865</c:v>
                </c:pt>
                <c:pt idx="579">
                  <c:v>95.727897</c:v>
                </c:pt>
                <c:pt idx="580">
                  <c:v>95.778225</c:v>
                </c:pt>
                <c:pt idx="581">
                  <c:v>95.80956</c:v>
                </c:pt>
                <c:pt idx="582">
                  <c:v>95.824816</c:v>
                </c:pt>
                <c:pt idx="583">
                  <c:v>95.857027</c:v>
                </c:pt>
                <c:pt idx="584">
                  <c:v>95.88058699999995</c:v>
                </c:pt>
                <c:pt idx="585">
                  <c:v>95.90345</c:v>
                </c:pt>
                <c:pt idx="586">
                  <c:v>95.92575599999998</c:v>
                </c:pt>
                <c:pt idx="587">
                  <c:v>95.947734</c:v>
                </c:pt>
                <c:pt idx="588">
                  <c:v>95.969458</c:v>
                </c:pt>
                <c:pt idx="589">
                  <c:v>95.99109600000002</c:v>
                </c:pt>
                <c:pt idx="590">
                  <c:v>96.00711500000002</c:v>
                </c:pt>
                <c:pt idx="591">
                  <c:v>96.00711500000002</c:v>
                </c:pt>
                <c:pt idx="592">
                  <c:v>96.03146900000052</c:v>
                </c:pt>
                <c:pt idx="593">
                  <c:v>96.032724</c:v>
                </c:pt>
                <c:pt idx="594">
                  <c:v>96.098675</c:v>
                </c:pt>
                <c:pt idx="595">
                  <c:v>96.11983399999998</c:v>
                </c:pt>
                <c:pt idx="596">
                  <c:v>96.13984399999998</c:v>
                </c:pt>
                <c:pt idx="597">
                  <c:v>96.159524</c:v>
                </c:pt>
                <c:pt idx="598">
                  <c:v>96.17957499999955</c:v>
                </c:pt>
                <c:pt idx="599">
                  <c:v>96.18017899999865</c:v>
                </c:pt>
                <c:pt idx="600">
                  <c:v>96.18021299999998</c:v>
                </c:pt>
                <c:pt idx="601">
                  <c:v>96.18049099999998</c:v>
                </c:pt>
                <c:pt idx="602">
                  <c:v>96.18075299999875</c:v>
                </c:pt>
                <c:pt idx="603">
                  <c:v>96.18078099999875</c:v>
                </c:pt>
                <c:pt idx="604">
                  <c:v>96.18078099999875</c:v>
                </c:pt>
                <c:pt idx="605">
                  <c:v>96.20049299999998</c:v>
                </c:pt>
                <c:pt idx="606">
                  <c:v>96.233516</c:v>
                </c:pt>
                <c:pt idx="607">
                  <c:v>96.23622000000082</c:v>
                </c:pt>
                <c:pt idx="608">
                  <c:v>96.295677</c:v>
                </c:pt>
                <c:pt idx="609">
                  <c:v>96.34834399999998</c:v>
                </c:pt>
                <c:pt idx="610">
                  <c:v>96.389155</c:v>
                </c:pt>
                <c:pt idx="611">
                  <c:v>96.41912200000052</c:v>
                </c:pt>
                <c:pt idx="612">
                  <c:v>96.44779400000062</c:v>
                </c:pt>
                <c:pt idx="613">
                  <c:v>96.466618</c:v>
                </c:pt>
                <c:pt idx="614">
                  <c:v>96.485296</c:v>
                </c:pt>
                <c:pt idx="615">
                  <c:v>96.498586</c:v>
                </c:pt>
                <c:pt idx="616">
                  <c:v>96.52067699999998</c:v>
                </c:pt>
                <c:pt idx="617">
                  <c:v>96.54101000000022</c:v>
                </c:pt>
                <c:pt idx="618">
                  <c:v>96.559557</c:v>
                </c:pt>
                <c:pt idx="619">
                  <c:v>96.55975199999995</c:v>
                </c:pt>
                <c:pt idx="620">
                  <c:v>96.561278</c:v>
                </c:pt>
                <c:pt idx="621">
                  <c:v>96.561278</c:v>
                </c:pt>
                <c:pt idx="622">
                  <c:v>96.561278</c:v>
                </c:pt>
                <c:pt idx="623">
                  <c:v>96.561278</c:v>
                </c:pt>
                <c:pt idx="624">
                  <c:v>96.561278</c:v>
                </c:pt>
                <c:pt idx="625">
                  <c:v>96.686565</c:v>
                </c:pt>
                <c:pt idx="626">
                  <c:v>96.68803499999935</c:v>
                </c:pt>
                <c:pt idx="627">
                  <c:v>96.68803499999935</c:v>
                </c:pt>
                <c:pt idx="628">
                  <c:v>96.68826199999998</c:v>
                </c:pt>
                <c:pt idx="629">
                  <c:v>96.68937899999813</c:v>
                </c:pt>
                <c:pt idx="630">
                  <c:v>96.690252</c:v>
                </c:pt>
                <c:pt idx="631">
                  <c:v>96.69097199999995</c:v>
                </c:pt>
                <c:pt idx="632">
                  <c:v>96.732456</c:v>
                </c:pt>
                <c:pt idx="633">
                  <c:v>96.7816200000009</c:v>
                </c:pt>
                <c:pt idx="634">
                  <c:v>96.78843399999998</c:v>
                </c:pt>
                <c:pt idx="635">
                  <c:v>96.85908399999998</c:v>
                </c:pt>
                <c:pt idx="636">
                  <c:v>96.884369</c:v>
                </c:pt>
                <c:pt idx="637">
                  <c:v>96.902194</c:v>
                </c:pt>
                <c:pt idx="638">
                  <c:v>96.91947899999998</c:v>
                </c:pt>
                <c:pt idx="639">
                  <c:v>96.93674199999998</c:v>
                </c:pt>
                <c:pt idx="640">
                  <c:v>96.95394</c:v>
                </c:pt>
                <c:pt idx="641">
                  <c:v>96.96565400000042</c:v>
                </c:pt>
                <c:pt idx="642">
                  <c:v>96.98807999999998</c:v>
                </c:pt>
                <c:pt idx="643">
                  <c:v>97.005144</c:v>
                </c:pt>
                <c:pt idx="644">
                  <c:v>97.021896</c:v>
                </c:pt>
                <c:pt idx="645">
                  <c:v>97.0369</c:v>
                </c:pt>
                <c:pt idx="646">
                  <c:v>97.039414</c:v>
                </c:pt>
                <c:pt idx="647">
                  <c:v>97.063721</c:v>
                </c:pt>
                <c:pt idx="648">
                  <c:v>97.08839699999965</c:v>
                </c:pt>
                <c:pt idx="649">
                  <c:v>97.098922</c:v>
                </c:pt>
                <c:pt idx="650">
                  <c:v>97.098922</c:v>
                </c:pt>
                <c:pt idx="651">
                  <c:v>97.098922</c:v>
                </c:pt>
                <c:pt idx="652">
                  <c:v>97.10629299999998</c:v>
                </c:pt>
                <c:pt idx="653">
                  <c:v>97.10629299999998</c:v>
                </c:pt>
                <c:pt idx="654">
                  <c:v>97.10850699999995</c:v>
                </c:pt>
                <c:pt idx="655">
                  <c:v>97.10853399999995</c:v>
                </c:pt>
                <c:pt idx="656">
                  <c:v>97.10884299999834</c:v>
                </c:pt>
                <c:pt idx="657">
                  <c:v>97.10884599999955</c:v>
                </c:pt>
                <c:pt idx="658">
                  <c:v>97.109627</c:v>
                </c:pt>
                <c:pt idx="659">
                  <c:v>97.110184</c:v>
                </c:pt>
                <c:pt idx="660">
                  <c:v>97.11043999999998</c:v>
                </c:pt>
                <c:pt idx="661">
                  <c:v>97.11055799999998</c:v>
                </c:pt>
                <c:pt idx="662">
                  <c:v>97.11055799999998</c:v>
                </c:pt>
                <c:pt idx="663">
                  <c:v>97.11055799999998</c:v>
                </c:pt>
                <c:pt idx="664">
                  <c:v>97.11055799999998</c:v>
                </c:pt>
                <c:pt idx="665">
                  <c:v>97.11055799999998</c:v>
                </c:pt>
                <c:pt idx="666">
                  <c:v>97.11055799999998</c:v>
                </c:pt>
                <c:pt idx="667">
                  <c:v>97.11055799999998</c:v>
                </c:pt>
                <c:pt idx="668">
                  <c:v>97.407718</c:v>
                </c:pt>
                <c:pt idx="669">
                  <c:v>97.4317290000009</c:v>
                </c:pt>
                <c:pt idx="670">
                  <c:v>97.448061</c:v>
                </c:pt>
                <c:pt idx="671">
                  <c:v>97.46413500000002</c:v>
                </c:pt>
                <c:pt idx="672">
                  <c:v>97.47987299999915</c:v>
                </c:pt>
                <c:pt idx="673">
                  <c:v>97.49527</c:v>
                </c:pt>
                <c:pt idx="674">
                  <c:v>97.50976699999998</c:v>
                </c:pt>
                <c:pt idx="675">
                  <c:v>97.50977999999998</c:v>
                </c:pt>
                <c:pt idx="676">
                  <c:v>97.515411</c:v>
                </c:pt>
                <c:pt idx="677">
                  <c:v>97.51657299999998</c:v>
                </c:pt>
                <c:pt idx="678">
                  <c:v>97.51734899999998</c:v>
                </c:pt>
                <c:pt idx="679">
                  <c:v>97.52288699999905</c:v>
                </c:pt>
                <c:pt idx="680">
                  <c:v>97.538943</c:v>
                </c:pt>
                <c:pt idx="681">
                  <c:v>97.54572</c:v>
                </c:pt>
                <c:pt idx="682">
                  <c:v>97.55495899999998</c:v>
                </c:pt>
                <c:pt idx="683">
                  <c:v>97.556111</c:v>
                </c:pt>
                <c:pt idx="684">
                  <c:v>97.55806</c:v>
                </c:pt>
                <c:pt idx="685">
                  <c:v>97.61164300000042</c:v>
                </c:pt>
                <c:pt idx="686">
                  <c:v>97.62678899999813</c:v>
                </c:pt>
                <c:pt idx="687">
                  <c:v>97.643217</c:v>
                </c:pt>
                <c:pt idx="688">
                  <c:v>97.686262</c:v>
                </c:pt>
                <c:pt idx="689">
                  <c:v>97.72053799999995</c:v>
                </c:pt>
                <c:pt idx="690">
                  <c:v>97.72053799999995</c:v>
                </c:pt>
                <c:pt idx="691">
                  <c:v>97.75058</c:v>
                </c:pt>
                <c:pt idx="692">
                  <c:v>97.77025899999998</c:v>
                </c:pt>
                <c:pt idx="693">
                  <c:v>97.777267</c:v>
                </c:pt>
                <c:pt idx="694">
                  <c:v>97.789353</c:v>
                </c:pt>
                <c:pt idx="695">
                  <c:v>97.81333899999935</c:v>
                </c:pt>
                <c:pt idx="696">
                  <c:v>97.82758</c:v>
                </c:pt>
                <c:pt idx="697">
                  <c:v>97.841691</c:v>
                </c:pt>
                <c:pt idx="698">
                  <c:v>97.85078699999895</c:v>
                </c:pt>
                <c:pt idx="699">
                  <c:v>97.86970199999988</c:v>
                </c:pt>
                <c:pt idx="700">
                  <c:v>97.88356899999998</c:v>
                </c:pt>
                <c:pt idx="701">
                  <c:v>97.883589</c:v>
                </c:pt>
                <c:pt idx="702">
                  <c:v>97.883683</c:v>
                </c:pt>
                <c:pt idx="703">
                  <c:v>97.886651</c:v>
                </c:pt>
                <c:pt idx="704">
                  <c:v>97.886651</c:v>
                </c:pt>
                <c:pt idx="705">
                  <c:v>97.889114</c:v>
                </c:pt>
                <c:pt idx="706">
                  <c:v>97.889114</c:v>
                </c:pt>
                <c:pt idx="707">
                  <c:v>97.889114</c:v>
                </c:pt>
                <c:pt idx="708">
                  <c:v>97.891865</c:v>
                </c:pt>
                <c:pt idx="709">
                  <c:v>97.891865</c:v>
                </c:pt>
                <c:pt idx="710">
                  <c:v>97.89203199999965</c:v>
                </c:pt>
                <c:pt idx="711">
                  <c:v>97.89203199999965</c:v>
                </c:pt>
                <c:pt idx="712">
                  <c:v>97.979921</c:v>
                </c:pt>
                <c:pt idx="713">
                  <c:v>98.01378799999995</c:v>
                </c:pt>
                <c:pt idx="714">
                  <c:v>98.01378799999995</c:v>
                </c:pt>
                <c:pt idx="715">
                  <c:v>98.08645799999998</c:v>
                </c:pt>
                <c:pt idx="716">
                  <c:v>98.099981</c:v>
                </c:pt>
                <c:pt idx="717">
                  <c:v>98.113326</c:v>
                </c:pt>
                <c:pt idx="718">
                  <c:v>98.116451</c:v>
                </c:pt>
                <c:pt idx="719">
                  <c:v>98.13747899999935</c:v>
                </c:pt>
                <c:pt idx="720">
                  <c:v>98.15278099999821</c:v>
                </c:pt>
                <c:pt idx="721">
                  <c:v>98.15522099999998</c:v>
                </c:pt>
                <c:pt idx="722">
                  <c:v>98.161508</c:v>
                </c:pt>
                <c:pt idx="723">
                  <c:v>98.161508</c:v>
                </c:pt>
                <c:pt idx="724">
                  <c:v>98.199116</c:v>
                </c:pt>
                <c:pt idx="725">
                  <c:v>98.199116</c:v>
                </c:pt>
                <c:pt idx="726">
                  <c:v>98.22876599999998</c:v>
                </c:pt>
                <c:pt idx="727">
                  <c:v>98.244643</c:v>
                </c:pt>
                <c:pt idx="728">
                  <c:v>98.257726</c:v>
                </c:pt>
                <c:pt idx="729">
                  <c:v>98.257726</c:v>
                </c:pt>
                <c:pt idx="730">
                  <c:v>98.266935</c:v>
                </c:pt>
                <c:pt idx="731">
                  <c:v>98.27250199999995</c:v>
                </c:pt>
                <c:pt idx="732">
                  <c:v>98.29305400000002</c:v>
                </c:pt>
                <c:pt idx="733">
                  <c:v>98.31054</c:v>
                </c:pt>
                <c:pt idx="734">
                  <c:v>98.327525</c:v>
                </c:pt>
                <c:pt idx="735">
                  <c:v>98.34880099999998</c:v>
                </c:pt>
                <c:pt idx="736">
                  <c:v>98.36136</c:v>
                </c:pt>
                <c:pt idx="737">
                  <c:v>98.373563</c:v>
                </c:pt>
                <c:pt idx="738">
                  <c:v>98.385525</c:v>
                </c:pt>
                <c:pt idx="739">
                  <c:v>98.397354</c:v>
                </c:pt>
                <c:pt idx="740">
                  <c:v>98.397354</c:v>
                </c:pt>
                <c:pt idx="741">
                  <c:v>98.420951</c:v>
                </c:pt>
                <c:pt idx="742">
                  <c:v>98.432517</c:v>
                </c:pt>
                <c:pt idx="743">
                  <c:v>98.44405200000012</c:v>
                </c:pt>
                <c:pt idx="744">
                  <c:v>98.45543899999925</c:v>
                </c:pt>
                <c:pt idx="745">
                  <c:v>98.466734</c:v>
                </c:pt>
                <c:pt idx="746">
                  <c:v>98.47607</c:v>
                </c:pt>
                <c:pt idx="747">
                  <c:v>98.489074</c:v>
                </c:pt>
                <c:pt idx="748">
                  <c:v>98.49999</c:v>
                </c:pt>
                <c:pt idx="749">
                  <c:v>98.510799</c:v>
                </c:pt>
                <c:pt idx="750">
                  <c:v>98.521605</c:v>
                </c:pt>
                <c:pt idx="751">
                  <c:v>98.53212</c:v>
                </c:pt>
                <c:pt idx="752">
                  <c:v>98.54259</c:v>
                </c:pt>
                <c:pt idx="753">
                  <c:v>98.54384899999998</c:v>
                </c:pt>
                <c:pt idx="754">
                  <c:v>98.54384899999998</c:v>
                </c:pt>
                <c:pt idx="755">
                  <c:v>98.544741</c:v>
                </c:pt>
                <c:pt idx="756">
                  <c:v>98.544741</c:v>
                </c:pt>
                <c:pt idx="757">
                  <c:v>98.5472260000011</c:v>
                </c:pt>
                <c:pt idx="758">
                  <c:v>98.57537699999814</c:v>
                </c:pt>
                <c:pt idx="759">
                  <c:v>98.57545599999995</c:v>
                </c:pt>
                <c:pt idx="760">
                  <c:v>98.57545599999995</c:v>
                </c:pt>
                <c:pt idx="761">
                  <c:v>98.60923</c:v>
                </c:pt>
                <c:pt idx="762">
                  <c:v>98.64601299999998</c:v>
                </c:pt>
                <c:pt idx="763">
                  <c:v>98.65618999999998</c:v>
                </c:pt>
                <c:pt idx="764">
                  <c:v>98.66551199999998</c:v>
                </c:pt>
                <c:pt idx="765">
                  <c:v>98.66917599999998</c:v>
                </c:pt>
                <c:pt idx="766">
                  <c:v>98.67638399999925</c:v>
                </c:pt>
                <c:pt idx="767">
                  <c:v>98.69584799999915</c:v>
                </c:pt>
                <c:pt idx="768">
                  <c:v>98.705674</c:v>
                </c:pt>
                <c:pt idx="769">
                  <c:v>98.715368</c:v>
                </c:pt>
                <c:pt idx="770">
                  <c:v>98.716861</c:v>
                </c:pt>
                <c:pt idx="771">
                  <c:v>98.7169190000009</c:v>
                </c:pt>
                <c:pt idx="772">
                  <c:v>98.718953</c:v>
                </c:pt>
                <c:pt idx="773">
                  <c:v>98.72772299999998</c:v>
                </c:pt>
                <c:pt idx="774">
                  <c:v>98.733188</c:v>
                </c:pt>
                <c:pt idx="775">
                  <c:v>98.73549699999998</c:v>
                </c:pt>
                <c:pt idx="776">
                  <c:v>98.75796500000002</c:v>
                </c:pt>
                <c:pt idx="777">
                  <c:v>98.75796500000002</c:v>
                </c:pt>
                <c:pt idx="778">
                  <c:v>98.768229000001</c:v>
                </c:pt>
                <c:pt idx="779">
                  <c:v>98.768965</c:v>
                </c:pt>
                <c:pt idx="780">
                  <c:v>98.769675</c:v>
                </c:pt>
                <c:pt idx="781">
                  <c:v>98.77925</c:v>
                </c:pt>
                <c:pt idx="782">
                  <c:v>98.792296</c:v>
                </c:pt>
                <c:pt idx="783">
                  <c:v>98.798714</c:v>
                </c:pt>
                <c:pt idx="784">
                  <c:v>98.82094099999995</c:v>
                </c:pt>
                <c:pt idx="785">
                  <c:v>98.8412270000009</c:v>
                </c:pt>
                <c:pt idx="786">
                  <c:v>98.84594099999998</c:v>
                </c:pt>
                <c:pt idx="787">
                  <c:v>98.85056899999998</c:v>
                </c:pt>
                <c:pt idx="788">
                  <c:v>98.85580199999895</c:v>
                </c:pt>
                <c:pt idx="789">
                  <c:v>98.87019799999995</c:v>
                </c:pt>
                <c:pt idx="790">
                  <c:v>98.870224</c:v>
                </c:pt>
                <c:pt idx="791">
                  <c:v>98.88531099999985</c:v>
                </c:pt>
                <c:pt idx="792">
                  <c:v>98.90575599999998</c:v>
                </c:pt>
                <c:pt idx="793">
                  <c:v>98.912709</c:v>
                </c:pt>
                <c:pt idx="794">
                  <c:v>98.922286</c:v>
                </c:pt>
                <c:pt idx="795">
                  <c:v>98.93175400000002</c:v>
                </c:pt>
                <c:pt idx="796">
                  <c:v>98.939028</c:v>
                </c:pt>
                <c:pt idx="797">
                  <c:v>98.953127</c:v>
                </c:pt>
                <c:pt idx="798">
                  <c:v>98.973922</c:v>
                </c:pt>
                <c:pt idx="799">
                  <c:v>98.98725100000032</c:v>
                </c:pt>
                <c:pt idx="800">
                  <c:v>98.9982200000009</c:v>
                </c:pt>
                <c:pt idx="801">
                  <c:v>99.011181</c:v>
                </c:pt>
                <c:pt idx="802">
                  <c:v>99.023556</c:v>
                </c:pt>
                <c:pt idx="803">
                  <c:v>99.038515</c:v>
                </c:pt>
                <c:pt idx="804">
                  <c:v>99.05048799999985</c:v>
                </c:pt>
                <c:pt idx="805">
                  <c:v>99.061344</c:v>
                </c:pt>
                <c:pt idx="806">
                  <c:v>99.071675</c:v>
                </c:pt>
                <c:pt idx="807">
                  <c:v>99.08086799999998</c:v>
                </c:pt>
                <c:pt idx="808">
                  <c:v>99.08997099999995</c:v>
                </c:pt>
                <c:pt idx="809">
                  <c:v>99.099054</c:v>
                </c:pt>
                <c:pt idx="810">
                  <c:v>99.10788199999998</c:v>
                </c:pt>
                <c:pt idx="811">
                  <c:v>99.116697</c:v>
                </c:pt>
                <c:pt idx="812">
                  <c:v>99.12543599999839</c:v>
                </c:pt>
                <c:pt idx="813">
                  <c:v>99.13383199999915</c:v>
                </c:pt>
                <c:pt idx="814">
                  <c:v>99.142696</c:v>
                </c:pt>
                <c:pt idx="815">
                  <c:v>99.151319</c:v>
                </c:pt>
                <c:pt idx="816">
                  <c:v>99.15689399999998</c:v>
                </c:pt>
                <c:pt idx="817">
                  <c:v>99.16289199999945</c:v>
                </c:pt>
                <c:pt idx="818">
                  <c:v>99.17706799999995</c:v>
                </c:pt>
                <c:pt idx="819">
                  <c:v>99.17743299999839</c:v>
                </c:pt>
                <c:pt idx="820">
                  <c:v>99.194224000001</c:v>
                </c:pt>
                <c:pt idx="821">
                  <c:v>99.194224000001</c:v>
                </c:pt>
                <c:pt idx="822">
                  <c:v>99.211356</c:v>
                </c:pt>
                <c:pt idx="823">
                  <c:v>99.21973000000001</c:v>
                </c:pt>
                <c:pt idx="824">
                  <c:v>99.22802699999998</c:v>
                </c:pt>
                <c:pt idx="825">
                  <c:v>99.23618</c:v>
                </c:pt>
                <c:pt idx="826">
                  <c:v>99.244296000001</c:v>
                </c:pt>
                <c:pt idx="827">
                  <c:v>99.252184</c:v>
                </c:pt>
                <c:pt idx="828">
                  <c:v>99.260075</c:v>
                </c:pt>
                <c:pt idx="829">
                  <c:v>99.267891</c:v>
                </c:pt>
                <c:pt idx="830">
                  <c:v>99.27562299999998</c:v>
                </c:pt>
                <c:pt idx="831">
                  <c:v>99.27787799999975</c:v>
                </c:pt>
                <c:pt idx="832">
                  <c:v>99.291024000001</c:v>
                </c:pt>
                <c:pt idx="833">
                  <c:v>99.29315900000082</c:v>
                </c:pt>
                <c:pt idx="834">
                  <c:v>99.29315900000082</c:v>
                </c:pt>
                <c:pt idx="835">
                  <c:v>99.298131</c:v>
                </c:pt>
                <c:pt idx="836">
                  <c:v>99.321089</c:v>
                </c:pt>
                <c:pt idx="837">
                  <c:v>99.32878099999829</c:v>
                </c:pt>
                <c:pt idx="838">
                  <c:v>99.33517</c:v>
                </c:pt>
                <c:pt idx="839">
                  <c:v>99.343612</c:v>
                </c:pt>
                <c:pt idx="840">
                  <c:v>99.35082999999998</c:v>
                </c:pt>
                <c:pt idx="841">
                  <c:v>99.357935</c:v>
                </c:pt>
                <c:pt idx="842">
                  <c:v>99.36402300000082</c:v>
                </c:pt>
                <c:pt idx="843">
                  <c:v>99.37210099999965</c:v>
                </c:pt>
                <c:pt idx="844">
                  <c:v>99.379159</c:v>
                </c:pt>
                <c:pt idx="845">
                  <c:v>99.38618699999998</c:v>
                </c:pt>
                <c:pt idx="846">
                  <c:v>99.393126</c:v>
                </c:pt>
                <c:pt idx="847">
                  <c:v>99.39988599999998</c:v>
                </c:pt>
                <c:pt idx="848">
                  <c:v>99.406635</c:v>
                </c:pt>
                <c:pt idx="849">
                  <c:v>99.413309</c:v>
                </c:pt>
                <c:pt idx="850">
                  <c:v>99.41984400000002</c:v>
                </c:pt>
                <c:pt idx="851">
                  <c:v>99.426366</c:v>
                </c:pt>
                <c:pt idx="852">
                  <c:v>99.427306</c:v>
                </c:pt>
                <c:pt idx="853">
                  <c:v>99.42967199999998</c:v>
                </c:pt>
                <c:pt idx="854">
                  <c:v>99.44030000000002</c:v>
                </c:pt>
                <c:pt idx="855">
                  <c:v>99.448958</c:v>
                </c:pt>
                <c:pt idx="856">
                  <c:v>99.45878499999998</c:v>
                </c:pt>
                <c:pt idx="857">
                  <c:v>99.46520400000022</c:v>
                </c:pt>
                <c:pt idx="858">
                  <c:v>99.471582</c:v>
                </c:pt>
                <c:pt idx="859">
                  <c:v>99.47752400000072</c:v>
                </c:pt>
                <c:pt idx="860">
                  <c:v>99.48424000000022</c:v>
                </c:pt>
                <c:pt idx="861">
                  <c:v>99.490523</c:v>
                </c:pt>
                <c:pt idx="862">
                  <c:v>99.496792</c:v>
                </c:pt>
                <c:pt idx="863">
                  <c:v>99.50305899999998</c:v>
                </c:pt>
                <c:pt idx="864">
                  <c:v>99.509025</c:v>
                </c:pt>
                <c:pt idx="865">
                  <c:v>99.51538499999998</c:v>
                </c:pt>
                <c:pt idx="866">
                  <c:v>99.521518</c:v>
                </c:pt>
                <c:pt idx="867">
                  <c:v>99.527128</c:v>
                </c:pt>
                <c:pt idx="868">
                  <c:v>99.527128</c:v>
                </c:pt>
                <c:pt idx="869">
                  <c:v>99.527128</c:v>
                </c:pt>
                <c:pt idx="870">
                  <c:v>99.5415940000009</c:v>
                </c:pt>
                <c:pt idx="871">
                  <c:v>99.548793</c:v>
                </c:pt>
                <c:pt idx="872">
                  <c:v>99.55414899999998</c:v>
                </c:pt>
                <c:pt idx="873">
                  <c:v>99.55944699999995</c:v>
                </c:pt>
                <c:pt idx="874">
                  <c:v>99.559534</c:v>
                </c:pt>
                <c:pt idx="875">
                  <c:v>99.56070599999998</c:v>
                </c:pt>
                <c:pt idx="876">
                  <c:v>99.57521199999998</c:v>
                </c:pt>
                <c:pt idx="877">
                  <c:v>99.58042899999998</c:v>
                </c:pt>
                <c:pt idx="878">
                  <c:v>99.585621</c:v>
                </c:pt>
                <c:pt idx="879">
                  <c:v>99.5906640000009</c:v>
                </c:pt>
                <c:pt idx="880">
                  <c:v>99.5906640000009</c:v>
                </c:pt>
                <c:pt idx="881">
                  <c:v>99.5906640000009</c:v>
                </c:pt>
                <c:pt idx="882">
                  <c:v>99.605524</c:v>
                </c:pt>
                <c:pt idx="883">
                  <c:v>99.605524</c:v>
                </c:pt>
                <c:pt idx="884">
                  <c:v>99.61543099999975</c:v>
                </c:pt>
                <c:pt idx="885">
                  <c:v>99.62026199999998</c:v>
                </c:pt>
                <c:pt idx="886">
                  <c:v>99.62026199999998</c:v>
                </c:pt>
                <c:pt idx="887">
                  <c:v>99.62026199999998</c:v>
                </c:pt>
                <c:pt idx="888">
                  <c:v>99.62203899999803</c:v>
                </c:pt>
                <c:pt idx="889">
                  <c:v>99.62203899999803</c:v>
                </c:pt>
                <c:pt idx="890">
                  <c:v>99.644044</c:v>
                </c:pt>
                <c:pt idx="891">
                  <c:v>99.644044</c:v>
                </c:pt>
                <c:pt idx="892">
                  <c:v>99.64892899999998</c:v>
                </c:pt>
                <c:pt idx="893">
                  <c:v>99.65413599999998</c:v>
                </c:pt>
                <c:pt idx="894">
                  <c:v>99.66294499999998</c:v>
                </c:pt>
                <c:pt idx="895">
                  <c:v>99.667546</c:v>
                </c:pt>
                <c:pt idx="896">
                  <c:v>99.667546</c:v>
                </c:pt>
                <c:pt idx="897">
                  <c:v>99.67669799999985</c:v>
                </c:pt>
                <c:pt idx="898">
                  <c:v>99.681262</c:v>
                </c:pt>
                <c:pt idx="899">
                  <c:v>99.68577899999765</c:v>
                </c:pt>
                <c:pt idx="900">
                  <c:v>99.69021300000022</c:v>
                </c:pt>
                <c:pt idx="901">
                  <c:v>99.694643</c:v>
                </c:pt>
                <c:pt idx="902">
                  <c:v>99.694643</c:v>
                </c:pt>
                <c:pt idx="903">
                  <c:v>99.703467</c:v>
                </c:pt>
                <c:pt idx="904">
                  <c:v>99.707856</c:v>
                </c:pt>
                <c:pt idx="905">
                  <c:v>99.712106</c:v>
                </c:pt>
                <c:pt idx="906">
                  <c:v>99.71634799999998</c:v>
                </c:pt>
                <c:pt idx="907">
                  <c:v>99.719588</c:v>
                </c:pt>
                <c:pt idx="908">
                  <c:v>99.72474599999998</c:v>
                </c:pt>
                <c:pt idx="909">
                  <c:v>99.728909</c:v>
                </c:pt>
                <c:pt idx="910">
                  <c:v>99.73306900000032</c:v>
                </c:pt>
                <c:pt idx="911">
                  <c:v>99.733134</c:v>
                </c:pt>
                <c:pt idx="912">
                  <c:v>99.74134</c:v>
                </c:pt>
                <c:pt idx="913">
                  <c:v>99.745436</c:v>
                </c:pt>
                <c:pt idx="914">
                  <c:v>99.749517</c:v>
                </c:pt>
                <c:pt idx="915">
                  <c:v>99.75337599999995</c:v>
                </c:pt>
                <c:pt idx="916">
                  <c:v>99.757213</c:v>
                </c:pt>
                <c:pt idx="917">
                  <c:v>99.757213</c:v>
                </c:pt>
                <c:pt idx="918">
                  <c:v>99.76487899999998</c:v>
                </c:pt>
                <c:pt idx="919">
                  <c:v>99.768615</c:v>
                </c:pt>
                <c:pt idx="920">
                  <c:v>99.77223499999998</c:v>
                </c:pt>
                <c:pt idx="921">
                  <c:v>99.77583999999995</c:v>
                </c:pt>
                <c:pt idx="922">
                  <c:v>99.77686099999998</c:v>
                </c:pt>
                <c:pt idx="923">
                  <c:v>99.782955</c:v>
                </c:pt>
                <c:pt idx="924">
                  <c:v>99.78647099999995</c:v>
                </c:pt>
                <c:pt idx="925">
                  <c:v>99.78647099999995</c:v>
                </c:pt>
                <c:pt idx="926">
                  <c:v>99.793403</c:v>
                </c:pt>
                <c:pt idx="927">
                  <c:v>99.7968230000009</c:v>
                </c:pt>
                <c:pt idx="928">
                  <c:v>99.80013099999998</c:v>
                </c:pt>
                <c:pt idx="929">
                  <c:v>99.80353499999998</c:v>
                </c:pt>
                <c:pt idx="930">
                  <c:v>99.80639599999998</c:v>
                </c:pt>
                <c:pt idx="931">
                  <c:v>99.810237</c:v>
                </c:pt>
                <c:pt idx="932">
                  <c:v>99.810237</c:v>
                </c:pt>
                <c:pt idx="933">
                  <c:v>99.816767</c:v>
                </c:pt>
                <c:pt idx="934">
                  <c:v>99.819997</c:v>
                </c:pt>
                <c:pt idx="935">
                  <c:v>99.82283599999865</c:v>
                </c:pt>
                <c:pt idx="936">
                  <c:v>99.82627</c:v>
                </c:pt>
                <c:pt idx="937">
                  <c:v>99.82939199999925</c:v>
                </c:pt>
                <c:pt idx="938">
                  <c:v>99.83240899999925</c:v>
                </c:pt>
                <c:pt idx="939">
                  <c:v>99.83537899999817</c:v>
                </c:pt>
                <c:pt idx="940">
                  <c:v>99.83833399999995</c:v>
                </c:pt>
                <c:pt idx="941">
                  <c:v>99.841196</c:v>
                </c:pt>
                <c:pt idx="942">
                  <c:v>99.84405400000022</c:v>
                </c:pt>
                <c:pt idx="943">
                  <c:v>99.846873</c:v>
                </c:pt>
                <c:pt idx="944">
                  <c:v>99.847188</c:v>
                </c:pt>
                <c:pt idx="945">
                  <c:v>99.847188</c:v>
                </c:pt>
                <c:pt idx="946">
                  <c:v>99.847188</c:v>
                </c:pt>
                <c:pt idx="947">
                  <c:v>99.849001</c:v>
                </c:pt>
                <c:pt idx="948">
                  <c:v>99.860099</c:v>
                </c:pt>
                <c:pt idx="949">
                  <c:v>99.86337899999855</c:v>
                </c:pt>
                <c:pt idx="950">
                  <c:v>99.866125</c:v>
                </c:pt>
                <c:pt idx="951">
                  <c:v>99.86885199999988</c:v>
                </c:pt>
                <c:pt idx="952">
                  <c:v>99.87154599999998</c:v>
                </c:pt>
                <c:pt idx="953">
                  <c:v>99.874215</c:v>
                </c:pt>
                <c:pt idx="954">
                  <c:v>99.87687999999955</c:v>
                </c:pt>
                <c:pt idx="955">
                  <c:v>99.87937299999807</c:v>
                </c:pt>
                <c:pt idx="956">
                  <c:v>99.881859</c:v>
                </c:pt>
                <c:pt idx="957">
                  <c:v>99.884243</c:v>
                </c:pt>
                <c:pt idx="958">
                  <c:v>99.886617</c:v>
                </c:pt>
                <c:pt idx="959">
                  <c:v>99.88898699999955</c:v>
                </c:pt>
                <c:pt idx="960">
                  <c:v>99.89126100000022</c:v>
                </c:pt>
                <c:pt idx="961">
                  <c:v>99.89351</c:v>
                </c:pt>
                <c:pt idx="962">
                  <c:v>99.89567499999998</c:v>
                </c:pt>
                <c:pt idx="963">
                  <c:v>99.897836</c:v>
                </c:pt>
                <c:pt idx="964">
                  <c:v>99.89977399999998</c:v>
                </c:pt>
                <c:pt idx="965">
                  <c:v>99.902055</c:v>
                </c:pt>
                <c:pt idx="966">
                  <c:v>99.904158</c:v>
                </c:pt>
                <c:pt idx="967">
                  <c:v>99.906171</c:v>
                </c:pt>
                <c:pt idx="968">
                  <c:v>99.908159</c:v>
                </c:pt>
                <c:pt idx="969">
                  <c:v>99.910082</c:v>
                </c:pt>
                <c:pt idx="970">
                  <c:v>99.910918</c:v>
                </c:pt>
                <c:pt idx="971">
                  <c:v>99.9135090000009</c:v>
                </c:pt>
                <c:pt idx="972">
                  <c:v>99.915734</c:v>
                </c:pt>
                <c:pt idx="973">
                  <c:v>99.91739400000052</c:v>
                </c:pt>
                <c:pt idx="974">
                  <c:v>99.919293</c:v>
                </c:pt>
                <c:pt idx="975">
                  <c:v>99.921041</c:v>
                </c:pt>
                <c:pt idx="976">
                  <c:v>99.922647</c:v>
                </c:pt>
                <c:pt idx="977">
                  <c:v>99.92428400000022</c:v>
                </c:pt>
                <c:pt idx="978">
                  <c:v>99.92584799999995</c:v>
                </c:pt>
                <c:pt idx="979">
                  <c:v>99.927386</c:v>
                </c:pt>
                <c:pt idx="980">
                  <c:v>99.92890199999998</c:v>
                </c:pt>
                <c:pt idx="981">
                  <c:v>99.930327</c:v>
                </c:pt>
                <c:pt idx="982">
                  <c:v>99.931746</c:v>
                </c:pt>
                <c:pt idx="983">
                  <c:v>99.931746</c:v>
                </c:pt>
                <c:pt idx="984">
                  <c:v>99.93456100000062</c:v>
                </c:pt>
                <c:pt idx="985">
                  <c:v>99.935962</c:v>
                </c:pt>
                <c:pt idx="986">
                  <c:v>99.93735900000042</c:v>
                </c:pt>
                <c:pt idx="987">
                  <c:v>99.93873</c:v>
                </c:pt>
                <c:pt idx="988">
                  <c:v>99.94006600000052</c:v>
                </c:pt>
                <c:pt idx="989">
                  <c:v>99.941402</c:v>
                </c:pt>
                <c:pt idx="990">
                  <c:v>99.942717</c:v>
                </c:pt>
                <c:pt idx="991">
                  <c:v>99.9440220000009</c:v>
                </c:pt>
                <c:pt idx="992">
                  <c:v>99.9449290000015</c:v>
                </c:pt>
                <c:pt idx="993">
                  <c:v>99.946609</c:v>
                </c:pt>
                <c:pt idx="994">
                  <c:v>99.947898</c:v>
                </c:pt>
                <c:pt idx="995">
                  <c:v>99.949178</c:v>
                </c:pt>
                <c:pt idx="996">
                  <c:v>99.950454</c:v>
                </c:pt>
                <c:pt idx="997">
                  <c:v>99.950454</c:v>
                </c:pt>
                <c:pt idx="998">
                  <c:v>99.95291799999998</c:v>
                </c:pt>
                <c:pt idx="999">
                  <c:v>99.954108</c:v>
                </c:pt>
                <c:pt idx="1000">
                  <c:v>99.954108</c:v>
                </c:pt>
                <c:pt idx="1001">
                  <c:v>99.956405</c:v>
                </c:pt>
                <c:pt idx="1002">
                  <c:v>99.957545</c:v>
                </c:pt>
                <c:pt idx="1003">
                  <c:v>99.958654</c:v>
                </c:pt>
                <c:pt idx="1004">
                  <c:v>99.958924</c:v>
                </c:pt>
                <c:pt idx="1005">
                  <c:v>99.960848</c:v>
                </c:pt>
                <c:pt idx="1006">
                  <c:v>99.960848</c:v>
                </c:pt>
                <c:pt idx="1007">
                  <c:v>99.962944</c:v>
                </c:pt>
                <c:pt idx="1008">
                  <c:v>99.963982</c:v>
                </c:pt>
                <c:pt idx="1009">
                  <c:v>99.965015</c:v>
                </c:pt>
                <c:pt idx="1010">
                  <c:v>99.966042</c:v>
                </c:pt>
                <c:pt idx="1011">
                  <c:v>99.967064000001</c:v>
                </c:pt>
                <c:pt idx="1012">
                  <c:v>99.96803199999998</c:v>
                </c:pt>
                <c:pt idx="1013">
                  <c:v>99.968993</c:v>
                </c:pt>
                <c:pt idx="1014">
                  <c:v>99.96993899999998</c:v>
                </c:pt>
                <c:pt idx="1015">
                  <c:v>99.97087399999998</c:v>
                </c:pt>
                <c:pt idx="1016">
                  <c:v>99.97174699999998</c:v>
                </c:pt>
                <c:pt idx="1017">
                  <c:v>99.972612</c:v>
                </c:pt>
                <c:pt idx="1018">
                  <c:v>99.97346899999998</c:v>
                </c:pt>
                <c:pt idx="1019">
                  <c:v>99.97346899999998</c:v>
                </c:pt>
                <c:pt idx="1020">
                  <c:v>99.97346899999998</c:v>
                </c:pt>
                <c:pt idx="1021">
                  <c:v>99.97346899999998</c:v>
                </c:pt>
                <c:pt idx="1022">
                  <c:v>99.97346899999998</c:v>
                </c:pt>
                <c:pt idx="1023">
                  <c:v>99.97346899999998</c:v>
                </c:pt>
                <c:pt idx="1024">
                  <c:v>99.97352300000032</c:v>
                </c:pt>
                <c:pt idx="1025">
                  <c:v>99.97873399999995</c:v>
                </c:pt>
                <c:pt idx="1026">
                  <c:v>99.980281</c:v>
                </c:pt>
                <c:pt idx="1027">
                  <c:v>99.98111000000042</c:v>
                </c:pt>
                <c:pt idx="1028">
                  <c:v>99.981882</c:v>
                </c:pt>
                <c:pt idx="1029">
                  <c:v>99.981882</c:v>
                </c:pt>
                <c:pt idx="1030">
                  <c:v>99.983415</c:v>
                </c:pt>
                <c:pt idx="1031">
                  <c:v>99.98413</c:v>
                </c:pt>
                <c:pt idx="1032">
                  <c:v>99.98482600000002</c:v>
                </c:pt>
                <c:pt idx="1033">
                  <c:v>99.985514</c:v>
                </c:pt>
                <c:pt idx="1034">
                  <c:v>99.98615300000052</c:v>
                </c:pt>
                <c:pt idx="1035">
                  <c:v>99.98678099999998</c:v>
                </c:pt>
                <c:pt idx="1036">
                  <c:v>99.98737699999998</c:v>
                </c:pt>
                <c:pt idx="1037">
                  <c:v>99.987962</c:v>
                </c:pt>
                <c:pt idx="1038">
                  <c:v>99.98849199999998</c:v>
                </c:pt>
                <c:pt idx="1039">
                  <c:v>99.988811</c:v>
                </c:pt>
                <c:pt idx="1040">
                  <c:v>99.98949899999998</c:v>
                </c:pt>
                <c:pt idx="1041">
                  <c:v>99.99000000000002</c:v>
                </c:pt>
                <c:pt idx="1042">
                  <c:v>99.99046600000002</c:v>
                </c:pt>
                <c:pt idx="1043">
                  <c:v>99.990891</c:v>
                </c:pt>
                <c:pt idx="1044">
                  <c:v>99.991308</c:v>
                </c:pt>
                <c:pt idx="1045">
                  <c:v>99.99172000000042</c:v>
                </c:pt>
                <c:pt idx="1046">
                  <c:v>99.992128</c:v>
                </c:pt>
                <c:pt idx="1047">
                  <c:v>99.99251400000022</c:v>
                </c:pt>
                <c:pt idx="1048">
                  <c:v>99.99284</c:v>
                </c:pt>
                <c:pt idx="1049">
                  <c:v>99.99316200000002</c:v>
                </c:pt>
                <c:pt idx="1050">
                  <c:v>99.993272</c:v>
                </c:pt>
                <c:pt idx="1051">
                  <c:v>99.993773</c:v>
                </c:pt>
                <c:pt idx="1052">
                  <c:v>99.994127000001</c:v>
                </c:pt>
                <c:pt idx="1053">
                  <c:v>99.994429</c:v>
                </c:pt>
                <c:pt idx="1054">
                  <c:v>99.994429</c:v>
                </c:pt>
                <c:pt idx="1055">
                  <c:v>99.994429</c:v>
                </c:pt>
                <c:pt idx="1056">
                  <c:v>99.995327</c:v>
                </c:pt>
                <c:pt idx="1057">
                  <c:v>99.99561600000002</c:v>
                </c:pt>
                <c:pt idx="1058">
                  <c:v>99.995905</c:v>
                </c:pt>
                <c:pt idx="1059">
                  <c:v>99.996188</c:v>
                </c:pt>
                <c:pt idx="1060">
                  <c:v>99.99645</c:v>
                </c:pt>
                <c:pt idx="1061">
                  <c:v>99.996708</c:v>
                </c:pt>
                <c:pt idx="1062">
                  <c:v>99.996953000001</c:v>
                </c:pt>
                <c:pt idx="1063">
                  <c:v>99.99704500000022</c:v>
                </c:pt>
                <c:pt idx="1064">
                  <c:v>99.997436</c:v>
                </c:pt>
                <c:pt idx="1065">
                  <c:v>99.9976550000011</c:v>
                </c:pt>
                <c:pt idx="1066">
                  <c:v>99.99785600000002</c:v>
                </c:pt>
                <c:pt idx="1067">
                  <c:v>99.998036</c:v>
                </c:pt>
                <c:pt idx="1068">
                  <c:v>99.998208</c:v>
                </c:pt>
                <c:pt idx="1069">
                  <c:v>99.998208</c:v>
                </c:pt>
                <c:pt idx="1070">
                  <c:v>99.998551</c:v>
                </c:pt>
                <c:pt idx="1071">
                  <c:v>99.998716</c:v>
                </c:pt>
                <c:pt idx="1072">
                  <c:v>99.99887799999995</c:v>
                </c:pt>
                <c:pt idx="1073">
                  <c:v>99.998985</c:v>
                </c:pt>
                <c:pt idx="1074">
                  <c:v>99.999089</c:v>
                </c:pt>
                <c:pt idx="1075">
                  <c:v>99.999182</c:v>
                </c:pt>
                <c:pt idx="1076">
                  <c:v>99.99926800000042</c:v>
                </c:pt>
                <c:pt idx="1077">
                  <c:v>99.999354</c:v>
                </c:pt>
                <c:pt idx="1078">
                  <c:v>99.999432</c:v>
                </c:pt>
                <c:pt idx="1079">
                  <c:v>99.999432</c:v>
                </c:pt>
                <c:pt idx="1080">
                  <c:v>99.999588</c:v>
                </c:pt>
                <c:pt idx="1081">
                  <c:v>99.99964500000042</c:v>
                </c:pt>
                <c:pt idx="1082">
                  <c:v>99.9997</c:v>
                </c:pt>
                <c:pt idx="1083">
                  <c:v>99.999756</c:v>
                </c:pt>
                <c:pt idx="1084">
                  <c:v>99.99979899999998</c:v>
                </c:pt>
                <c:pt idx="1085">
                  <c:v>99.999842</c:v>
                </c:pt>
                <c:pt idx="1086">
                  <c:v>99.999884</c:v>
                </c:pt>
                <c:pt idx="1087">
                  <c:v>99.99991000000022</c:v>
                </c:pt>
                <c:pt idx="1088">
                  <c:v>99.999933</c:v>
                </c:pt>
                <c:pt idx="1089">
                  <c:v>99.99995400000072</c:v>
                </c:pt>
                <c:pt idx="1090">
                  <c:v>99.99997</c:v>
                </c:pt>
                <c:pt idx="1091">
                  <c:v>99.999977</c:v>
                </c:pt>
                <c:pt idx="1092">
                  <c:v>99.99998400000002</c:v>
                </c:pt>
                <c:pt idx="1093">
                  <c:v>99.99999</c:v>
                </c:pt>
                <c:pt idx="1094">
                  <c:v>99.999996</c:v>
                </c:pt>
                <c:pt idx="1095">
                  <c:v>100.0</c:v>
                </c:pt>
                <c:pt idx="1096">
                  <c:v>100.0</c:v>
                </c:pt>
                <c:pt idx="1097">
                  <c:v>100.0</c:v>
                </c:pt>
                <c:pt idx="1098">
                  <c:v>100.0</c:v>
                </c:pt>
                <c:pt idx="1099">
                  <c:v>100.0</c:v>
                </c:pt>
              </c:numCache>
            </c:numRef>
          </c:yVal>
          <c:smooth val="0"/>
        </c:ser>
        <c:dLbls>
          <c:showLegendKey val="0"/>
          <c:showVal val="0"/>
          <c:showCatName val="0"/>
          <c:showSerName val="0"/>
          <c:showPercent val="0"/>
          <c:showBubbleSize val="0"/>
        </c:dLbls>
        <c:axId val="-109389200"/>
        <c:axId val="-135266304"/>
      </c:scatterChart>
      <c:valAx>
        <c:axId val="-109389200"/>
        <c:scaling>
          <c:orientation val="minMax"/>
          <c:max val="1200.0"/>
          <c:min val="0.0"/>
        </c:scaling>
        <c:delete val="0"/>
        <c:axPos val="b"/>
        <c:numFmt formatCode="General" sourceLinked="1"/>
        <c:majorTickMark val="out"/>
        <c:minorTickMark val="none"/>
        <c:tickLblPos val="nextTo"/>
        <c:spPr>
          <a:ln w="3175">
            <a:solidFill>
              <a:srgbClr val="000000"/>
            </a:solidFill>
            <a:prstDash val="solid"/>
          </a:ln>
        </c:spPr>
        <c:txPr>
          <a:bodyPr rot="0" vert="horz"/>
          <a:lstStyle/>
          <a:p>
            <a:pPr>
              <a:defRPr sz="1400" b="0" i="0" u="none" strike="noStrike" baseline="0">
                <a:solidFill>
                  <a:srgbClr val="000000"/>
                </a:solidFill>
                <a:latin typeface="Arial"/>
                <a:ea typeface="Arial"/>
                <a:cs typeface="Arial"/>
              </a:defRPr>
            </a:pPr>
            <a:endParaRPr lang="en-US"/>
          </a:p>
        </c:txPr>
        <c:crossAx val="-135266304"/>
        <c:crosses val="autoZero"/>
        <c:crossBetween val="midCat"/>
        <c:majorUnit val="300.0"/>
      </c:valAx>
      <c:valAx>
        <c:axId val="-135266304"/>
        <c:scaling>
          <c:orientation val="minMax"/>
          <c:max val="100.0"/>
        </c:scaling>
        <c:delete val="0"/>
        <c:axPos val="l"/>
        <c:majorGridlines>
          <c:spPr>
            <a:ln w="3175">
              <a:solidFill>
                <a:srgbClr val="000000"/>
              </a:solidFill>
              <a:prstDash val="solid"/>
            </a:ln>
          </c:spPr>
        </c:majorGridlines>
        <c:numFmt formatCode="General" sourceLinked="1"/>
        <c:majorTickMark val="out"/>
        <c:minorTickMark val="none"/>
        <c:tickLblPos val="nextTo"/>
        <c:spPr>
          <a:ln w="3175">
            <a:solidFill>
              <a:srgbClr val="000000"/>
            </a:solidFill>
            <a:prstDash val="solid"/>
          </a:ln>
        </c:spPr>
        <c:txPr>
          <a:bodyPr rot="0" vert="horz"/>
          <a:lstStyle/>
          <a:p>
            <a:pPr>
              <a:defRPr sz="1400" b="0" i="0" u="none" strike="noStrike" baseline="0">
                <a:solidFill>
                  <a:srgbClr val="000000"/>
                </a:solidFill>
                <a:latin typeface="Arial"/>
                <a:ea typeface="Arial"/>
                <a:cs typeface="Arial"/>
              </a:defRPr>
            </a:pPr>
            <a:endParaRPr lang="en-US"/>
          </a:p>
        </c:txPr>
        <c:crossAx val="-109389200"/>
        <c:crosses val="autoZero"/>
        <c:crossBetween val="midCat"/>
      </c:valAx>
    </c:plotArea>
    <c:plotVisOnly val="1"/>
    <c:dispBlanksAs val="gap"/>
    <c:showDLblsOverMax val="0"/>
  </c:chart>
  <c:spPr>
    <a:noFill/>
    <a:ln w="9525">
      <a:noFill/>
    </a:ln>
  </c:spPr>
  <c:txPr>
    <a:bodyPr/>
    <a:lstStyle/>
    <a:p>
      <a:pPr>
        <a:defRPr sz="1000" b="0" i="0" u="none" strike="noStrike" baseline="0">
          <a:solidFill>
            <a:srgbClr val="000000"/>
          </a:solidFill>
          <a:latin typeface="Arial"/>
          <a:ea typeface="Arial"/>
          <a:cs typeface="Arial"/>
        </a:defRPr>
      </a:pPr>
      <a:endParaRPr lang="en-US"/>
    </a:p>
  </c:txPr>
  <c:externalData r:id="rId1">
    <c:autoUpdate val="0"/>
  </c:externalData>
</c:chartSpac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21C862C-BCF1-F544-BD07-29CD2C2ABB4C}" type="doc">
      <dgm:prSet loTypeId="urn:microsoft.com/office/officeart/2005/8/layout/equation1" loCatId="relationship" qsTypeId="urn:microsoft.com/office/officeart/2005/8/quickstyle/simple4" qsCatId="simple" csTypeId="urn:microsoft.com/office/officeart/2005/8/colors/accent1_2" csCatId="accent1" phldr="1"/>
      <dgm:spPr/>
      <dgm:t>
        <a:bodyPr/>
        <a:lstStyle/>
        <a:p>
          <a:endParaRPr lang="en-US"/>
        </a:p>
      </dgm:t>
    </dgm:pt>
    <dgm:pt modelId="{76B5C694-B853-0246-BCA0-5E7F2433D535}">
      <dgm:prSet phldrT="[Text]"/>
      <dgm:spPr/>
      <dgm:t>
        <a:bodyPr vert="horz"/>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801AEFB9-0C88-9441-96CF-AF5BFC1EBEF5}" type="parTrans" cxnId="{A859DD93-D3DB-EE47-AF2C-3AE2A1C64ADE}">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183C4D7A-51E5-9D4A-8722-B033BB650077}" type="sibTrans" cxnId="{A859DD93-D3DB-EE47-AF2C-3AE2A1C64ADE}">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C17C9D10-EE76-7640-A94C-D94C87A3F6C3}">
      <dgm:prSet phldrT="[Text]"/>
      <dgm:spPr/>
      <dgm:t>
        <a:bodyPr/>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0560CC31-E729-BD4E-BD8F-5B96B33D1674}" type="parTrans" cxnId="{AA640E64-E9A5-E341-8408-98C2F50914F5}">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F32F0913-A3AF-1446-B5C2-B320E756F7AD}" type="sibTrans" cxnId="{AA640E64-E9A5-E341-8408-98C2F50914F5}">
      <dgm:prSet/>
      <dgm:spPr/>
      <dgm:t>
        <a:bodyPr/>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E5FC7AF9-8C95-6A4C-A8DE-6C8A4D1F9430}">
      <dgm:prSet phldrT="[Text]"/>
      <dgm:spPr/>
      <dgm:t>
        <a:bodyPr/>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1FF14CF8-FA66-DD4F-BD02-AA4C3EB046A1}" type="parTrans" cxnId="{AFD42568-06C3-F849-9EF8-D35DE34E8365}">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BE52F91F-FC70-D84E-8B56-57DD33F1959A}" type="sibTrans" cxnId="{AFD42568-06C3-F849-9EF8-D35DE34E8365}">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D407CFE4-E8FB-E245-AFDB-410BA6680B55}">
      <dgm:prSet/>
      <dgm:spPr/>
      <dgm:t>
        <a:bodyPr/>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63A5B640-28A9-4245-A4B1-847B36561837}" type="parTrans" cxnId="{D3DE44FA-10E7-F046-86D1-CADEC74FA151}">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9E24F64D-6F4B-104E-AFE9-474A52F929E9}" type="sibTrans" cxnId="{D3DE44FA-10E7-F046-86D1-CADEC74FA151}">
      <dgm:prSet custAng="2341075" custLinFactX="135792" custLinFactY="-78789" custLinFactNeighborX="200000" custLinFactNeighborY="-100000"/>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53655511-3EA9-E24B-ADA6-7E53EB5D5B44}" type="pres">
      <dgm:prSet presAssocID="{B21C862C-BCF1-F544-BD07-29CD2C2ABB4C}" presName="linearFlow" presStyleCnt="0">
        <dgm:presLayoutVars>
          <dgm:dir/>
          <dgm:resizeHandles val="exact"/>
        </dgm:presLayoutVars>
      </dgm:prSet>
      <dgm:spPr/>
      <dgm:t>
        <a:bodyPr/>
        <a:lstStyle/>
        <a:p>
          <a:endParaRPr lang="en-US"/>
        </a:p>
      </dgm:t>
    </dgm:pt>
    <dgm:pt modelId="{0472C170-12DA-B143-AD1C-711D1168B5FF}" type="pres">
      <dgm:prSet presAssocID="{76B5C694-B853-0246-BCA0-5E7F2433D535}" presName="node" presStyleLbl="node1" presStyleIdx="0" presStyleCnt="4" custLinFactX="3067" custLinFactNeighborX="100000">
        <dgm:presLayoutVars>
          <dgm:bulletEnabled val="1"/>
        </dgm:presLayoutVars>
      </dgm:prSet>
      <dgm:spPr/>
      <dgm:t>
        <a:bodyPr/>
        <a:lstStyle/>
        <a:p>
          <a:endParaRPr lang="en-US"/>
        </a:p>
      </dgm:t>
    </dgm:pt>
    <dgm:pt modelId="{0A08B234-ABF7-DB43-A58C-B3C0794EAE49}" type="pres">
      <dgm:prSet presAssocID="{183C4D7A-51E5-9D4A-8722-B033BB650077}" presName="spacerL" presStyleCnt="0"/>
      <dgm:spPr/>
    </dgm:pt>
    <dgm:pt modelId="{A2D8B243-9861-CB4C-9DC9-4D3970B797C1}" type="pres">
      <dgm:prSet presAssocID="{183C4D7A-51E5-9D4A-8722-B033BB650077}" presName="sibTrans" presStyleLbl="sibTrans2D1" presStyleIdx="0" presStyleCnt="3" custLinFactX="525460" custLinFactNeighborX="600000" custLinFactNeighborY="0"/>
      <dgm:spPr/>
      <dgm:t>
        <a:bodyPr/>
        <a:lstStyle/>
        <a:p>
          <a:endParaRPr lang="en-US"/>
        </a:p>
      </dgm:t>
    </dgm:pt>
    <dgm:pt modelId="{EDB500EE-8294-3F4B-8417-8BE8023C1D35}" type="pres">
      <dgm:prSet presAssocID="{183C4D7A-51E5-9D4A-8722-B033BB650077}" presName="spacerR" presStyleCnt="0"/>
      <dgm:spPr/>
    </dgm:pt>
    <dgm:pt modelId="{A9C6362F-FD2C-A44B-8412-4E042722523A}" type="pres">
      <dgm:prSet presAssocID="{C17C9D10-EE76-7640-A94C-D94C87A3F6C3}" presName="node" presStyleLbl="node1" presStyleIdx="1" presStyleCnt="4" custLinFactNeighborX="-55104">
        <dgm:presLayoutVars>
          <dgm:bulletEnabled val="1"/>
        </dgm:presLayoutVars>
      </dgm:prSet>
      <dgm:spPr/>
      <dgm:t>
        <a:bodyPr/>
        <a:lstStyle/>
        <a:p>
          <a:endParaRPr lang="en-US"/>
        </a:p>
      </dgm:t>
    </dgm:pt>
    <dgm:pt modelId="{1D85500E-2E82-6A4A-91EE-9AF48FEC6C45}" type="pres">
      <dgm:prSet presAssocID="{F32F0913-A3AF-1446-B5C2-B320E756F7AD}" presName="spacerL" presStyleCnt="0"/>
      <dgm:spPr/>
    </dgm:pt>
    <dgm:pt modelId="{43B7E150-48FC-BF4A-9779-A59569998339}" type="pres">
      <dgm:prSet presAssocID="{F32F0913-A3AF-1446-B5C2-B320E756F7AD}" presName="sibTrans" presStyleLbl="sibTrans2D1" presStyleIdx="1" presStyleCnt="3" custAng="2341075" custLinFactX="-14617" custLinFactNeighborX="-100000"/>
      <dgm:spPr/>
      <dgm:t>
        <a:bodyPr/>
        <a:lstStyle/>
        <a:p>
          <a:endParaRPr lang="en-US"/>
        </a:p>
      </dgm:t>
    </dgm:pt>
    <dgm:pt modelId="{88E048A8-2DA0-7B47-9D5D-4C623211681A}" type="pres">
      <dgm:prSet presAssocID="{F32F0913-A3AF-1446-B5C2-B320E756F7AD}" presName="spacerR" presStyleCnt="0"/>
      <dgm:spPr/>
    </dgm:pt>
    <dgm:pt modelId="{8C6BBD0A-341D-F448-AE4B-11C0CE9949B8}" type="pres">
      <dgm:prSet presAssocID="{E5FC7AF9-8C95-6A4C-A8DE-6C8A4D1F9430}" presName="node" presStyleLbl="node1" presStyleIdx="2" presStyleCnt="4">
        <dgm:presLayoutVars>
          <dgm:bulletEnabled val="1"/>
        </dgm:presLayoutVars>
      </dgm:prSet>
      <dgm:spPr/>
      <dgm:t>
        <a:bodyPr/>
        <a:lstStyle/>
        <a:p>
          <a:endParaRPr lang="en-US"/>
        </a:p>
      </dgm:t>
    </dgm:pt>
    <dgm:pt modelId="{73DEAC19-71FE-434C-B8AB-5F6FDE04D5DA}" type="pres">
      <dgm:prSet presAssocID="{BE52F91F-FC70-D84E-8B56-57DD33F1959A}" presName="spacerL" presStyleCnt="0"/>
      <dgm:spPr/>
    </dgm:pt>
    <dgm:pt modelId="{FB9B2694-C9DD-5F41-AEF5-FE06D207342C}" type="pres">
      <dgm:prSet presAssocID="{BE52F91F-FC70-D84E-8B56-57DD33F1959A}" presName="sibTrans" presStyleLbl="sibTrans2D1" presStyleIdx="2" presStyleCnt="3" custLinFactX="-516955" custLinFactNeighborX="-600000" custLinFactNeighborY="0"/>
      <dgm:spPr/>
      <dgm:t>
        <a:bodyPr/>
        <a:lstStyle/>
        <a:p>
          <a:endParaRPr lang="en-US"/>
        </a:p>
      </dgm:t>
    </dgm:pt>
    <dgm:pt modelId="{ABE3BCDB-6BFB-044A-9A25-2B53D8273D94}" type="pres">
      <dgm:prSet presAssocID="{BE52F91F-FC70-D84E-8B56-57DD33F1959A}" presName="spacerR" presStyleCnt="0"/>
      <dgm:spPr/>
    </dgm:pt>
    <dgm:pt modelId="{8550BC7D-E478-6C47-BCD8-EB8C32D6A82C}" type="pres">
      <dgm:prSet presAssocID="{D407CFE4-E8FB-E245-AFDB-410BA6680B55}" presName="node" presStyleLbl="node1" presStyleIdx="3" presStyleCnt="4">
        <dgm:presLayoutVars>
          <dgm:bulletEnabled val="1"/>
        </dgm:presLayoutVars>
      </dgm:prSet>
      <dgm:spPr/>
      <dgm:t>
        <a:bodyPr/>
        <a:lstStyle/>
        <a:p>
          <a:endParaRPr lang="en-US"/>
        </a:p>
      </dgm:t>
    </dgm:pt>
  </dgm:ptLst>
  <dgm:cxnLst>
    <dgm:cxn modelId="{19C0FF9D-07D0-4FE4-B65C-62D01D5B838A}" type="presOf" srcId="{76B5C694-B853-0246-BCA0-5E7F2433D535}" destId="{0472C170-12DA-B143-AD1C-711D1168B5FF}" srcOrd="0" destOrd="0" presId="urn:microsoft.com/office/officeart/2005/8/layout/equation1"/>
    <dgm:cxn modelId="{F548D2C8-DA44-40DA-9C71-E5C0BA781905}" type="presOf" srcId="{C17C9D10-EE76-7640-A94C-D94C87A3F6C3}" destId="{A9C6362F-FD2C-A44B-8412-4E042722523A}" srcOrd="0" destOrd="0" presId="urn:microsoft.com/office/officeart/2005/8/layout/equation1"/>
    <dgm:cxn modelId="{D3DE44FA-10E7-F046-86D1-CADEC74FA151}" srcId="{B21C862C-BCF1-F544-BD07-29CD2C2ABB4C}" destId="{D407CFE4-E8FB-E245-AFDB-410BA6680B55}" srcOrd="3" destOrd="0" parTransId="{63A5B640-28A9-4245-A4B1-847B36561837}" sibTransId="{9E24F64D-6F4B-104E-AFE9-474A52F929E9}"/>
    <dgm:cxn modelId="{A859DD93-D3DB-EE47-AF2C-3AE2A1C64ADE}" srcId="{B21C862C-BCF1-F544-BD07-29CD2C2ABB4C}" destId="{76B5C694-B853-0246-BCA0-5E7F2433D535}" srcOrd="0" destOrd="0" parTransId="{801AEFB9-0C88-9441-96CF-AF5BFC1EBEF5}" sibTransId="{183C4D7A-51E5-9D4A-8722-B033BB650077}"/>
    <dgm:cxn modelId="{210D6CDD-DF13-4B1B-917F-A7C5CF1AC83B}" type="presOf" srcId="{F32F0913-A3AF-1446-B5C2-B320E756F7AD}" destId="{43B7E150-48FC-BF4A-9779-A59569998339}" srcOrd="0" destOrd="0" presId="urn:microsoft.com/office/officeart/2005/8/layout/equation1"/>
    <dgm:cxn modelId="{AA640E64-E9A5-E341-8408-98C2F50914F5}" srcId="{B21C862C-BCF1-F544-BD07-29CD2C2ABB4C}" destId="{C17C9D10-EE76-7640-A94C-D94C87A3F6C3}" srcOrd="1" destOrd="0" parTransId="{0560CC31-E729-BD4E-BD8F-5B96B33D1674}" sibTransId="{F32F0913-A3AF-1446-B5C2-B320E756F7AD}"/>
    <dgm:cxn modelId="{5CC2EE98-297E-48BE-9E50-261CE465175B}" type="presOf" srcId="{D407CFE4-E8FB-E245-AFDB-410BA6680B55}" destId="{8550BC7D-E478-6C47-BCD8-EB8C32D6A82C}" srcOrd="0" destOrd="0" presId="urn:microsoft.com/office/officeart/2005/8/layout/equation1"/>
    <dgm:cxn modelId="{72B35F9C-96CD-4F21-989B-DDA042E4D6A2}" type="presOf" srcId="{183C4D7A-51E5-9D4A-8722-B033BB650077}" destId="{A2D8B243-9861-CB4C-9DC9-4D3970B797C1}" srcOrd="0" destOrd="0" presId="urn:microsoft.com/office/officeart/2005/8/layout/equation1"/>
    <dgm:cxn modelId="{05A13B67-84B7-4728-BB2D-22EBD2D13116}" type="presOf" srcId="{E5FC7AF9-8C95-6A4C-A8DE-6C8A4D1F9430}" destId="{8C6BBD0A-341D-F448-AE4B-11C0CE9949B8}" srcOrd="0" destOrd="0" presId="urn:microsoft.com/office/officeart/2005/8/layout/equation1"/>
    <dgm:cxn modelId="{F343F402-BE3A-4C34-AF0C-F33CFAD923FF}" type="presOf" srcId="{BE52F91F-FC70-D84E-8B56-57DD33F1959A}" destId="{FB9B2694-C9DD-5F41-AEF5-FE06D207342C}" srcOrd="0" destOrd="0" presId="urn:microsoft.com/office/officeart/2005/8/layout/equation1"/>
    <dgm:cxn modelId="{830D1076-7BC4-4A87-A0A0-D643B9E8BFD9}" type="presOf" srcId="{B21C862C-BCF1-F544-BD07-29CD2C2ABB4C}" destId="{53655511-3EA9-E24B-ADA6-7E53EB5D5B44}" srcOrd="0" destOrd="0" presId="urn:microsoft.com/office/officeart/2005/8/layout/equation1"/>
    <dgm:cxn modelId="{AFD42568-06C3-F849-9EF8-D35DE34E8365}" srcId="{B21C862C-BCF1-F544-BD07-29CD2C2ABB4C}" destId="{E5FC7AF9-8C95-6A4C-A8DE-6C8A4D1F9430}" srcOrd="2" destOrd="0" parTransId="{1FF14CF8-FA66-DD4F-BD02-AA4C3EB046A1}" sibTransId="{BE52F91F-FC70-D84E-8B56-57DD33F1959A}"/>
    <dgm:cxn modelId="{044A8440-4C72-4021-BC60-9CE6018B1B4B}" type="presParOf" srcId="{53655511-3EA9-E24B-ADA6-7E53EB5D5B44}" destId="{0472C170-12DA-B143-AD1C-711D1168B5FF}" srcOrd="0" destOrd="0" presId="urn:microsoft.com/office/officeart/2005/8/layout/equation1"/>
    <dgm:cxn modelId="{344FD9B0-089A-433E-B39C-F80C5E747248}" type="presParOf" srcId="{53655511-3EA9-E24B-ADA6-7E53EB5D5B44}" destId="{0A08B234-ABF7-DB43-A58C-B3C0794EAE49}" srcOrd="1" destOrd="0" presId="urn:microsoft.com/office/officeart/2005/8/layout/equation1"/>
    <dgm:cxn modelId="{479B7FA2-13E9-45FE-A811-2490B7CF448E}" type="presParOf" srcId="{53655511-3EA9-E24B-ADA6-7E53EB5D5B44}" destId="{A2D8B243-9861-CB4C-9DC9-4D3970B797C1}" srcOrd="2" destOrd="0" presId="urn:microsoft.com/office/officeart/2005/8/layout/equation1"/>
    <dgm:cxn modelId="{062CB348-71FA-41C6-B6E7-C0A73E1DA429}" type="presParOf" srcId="{53655511-3EA9-E24B-ADA6-7E53EB5D5B44}" destId="{EDB500EE-8294-3F4B-8417-8BE8023C1D35}" srcOrd="3" destOrd="0" presId="urn:microsoft.com/office/officeart/2005/8/layout/equation1"/>
    <dgm:cxn modelId="{6DD118A6-E0B1-46F8-9CDE-E7E7BCA9495C}" type="presParOf" srcId="{53655511-3EA9-E24B-ADA6-7E53EB5D5B44}" destId="{A9C6362F-FD2C-A44B-8412-4E042722523A}" srcOrd="4" destOrd="0" presId="urn:microsoft.com/office/officeart/2005/8/layout/equation1"/>
    <dgm:cxn modelId="{2B3CE9BE-0403-4ADC-9AF8-93E8EBAA5A30}" type="presParOf" srcId="{53655511-3EA9-E24B-ADA6-7E53EB5D5B44}" destId="{1D85500E-2E82-6A4A-91EE-9AF48FEC6C45}" srcOrd="5" destOrd="0" presId="urn:microsoft.com/office/officeart/2005/8/layout/equation1"/>
    <dgm:cxn modelId="{5FB40456-725D-4B87-BBA9-61BF7D31B874}" type="presParOf" srcId="{53655511-3EA9-E24B-ADA6-7E53EB5D5B44}" destId="{43B7E150-48FC-BF4A-9779-A59569998339}" srcOrd="6" destOrd="0" presId="urn:microsoft.com/office/officeart/2005/8/layout/equation1"/>
    <dgm:cxn modelId="{40E28532-2C7D-474F-9725-6C7C7E515AFF}" type="presParOf" srcId="{53655511-3EA9-E24B-ADA6-7E53EB5D5B44}" destId="{88E048A8-2DA0-7B47-9D5D-4C623211681A}" srcOrd="7" destOrd="0" presId="urn:microsoft.com/office/officeart/2005/8/layout/equation1"/>
    <dgm:cxn modelId="{F9467742-3CFA-4B50-A2CE-267A6DEF6077}" type="presParOf" srcId="{53655511-3EA9-E24B-ADA6-7E53EB5D5B44}" destId="{8C6BBD0A-341D-F448-AE4B-11C0CE9949B8}" srcOrd="8" destOrd="0" presId="urn:microsoft.com/office/officeart/2005/8/layout/equation1"/>
    <dgm:cxn modelId="{73B40A21-BB35-40FF-B545-76268FE6AB38}" type="presParOf" srcId="{53655511-3EA9-E24B-ADA6-7E53EB5D5B44}" destId="{73DEAC19-71FE-434C-B8AB-5F6FDE04D5DA}" srcOrd="9" destOrd="0" presId="urn:microsoft.com/office/officeart/2005/8/layout/equation1"/>
    <dgm:cxn modelId="{F0FD8742-CBDC-4AC0-9FA4-169AC1FBDE9D}" type="presParOf" srcId="{53655511-3EA9-E24B-ADA6-7E53EB5D5B44}" destId="{FB9B2694-C9DD-5F41-AEF5-FE06D207342C}" srcOrd="10" destOrd="0" presId="urn:microsoft.com/office/officeart/2005/8/layout/equation1"/>
    <dgm:cxn modelId="{E7D79008-8C3F-4614-9892-73EA1263E8C3}" type="presParOf" srcId="{53655511-3EA9-E24B-ADA6-7E53EB5D5B44}" destId="{ABE3BCDB-6BFB-044A-9A25-2B53D8273D94}" srcOrd="11" destOrd="0" presId="urn:microsoft.com/office/officeart/2005/8/layout/equation1"/>
    <dgm:cxn modelId="{E6BE920D-7950-4FBF-AB15-08652E12FDC6}" type="presParOf" srcId="{53655511-3EA9-E24B-ADA6-7E53EB5D5B44}" destId="{8550BC7D-E478-6C47-BCD8-EB8C32D6A82C}" srcOrd="12" destOrd="0" presId="urn:microsoft.com/office/officeart/2005/8/layout/equatio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B21C862C-BCF1-F544-BD07-29CD2C2ABB4C}" type="doc">
      <dgm:prSet loTypeId="urn:microsoft.com/office/officeart/2005/8/layout/equation1" loCatId="relationship" qsTypeId="urn:microsoft.com/office/officeart/2005/8/quickstyle/simple4" qsCatId="simple" csTypeId="urn:microsoft.com/office/officeart/2005/8/colors/accent1_2" csCatId="accent1" phldr="1"/>
      <dgm:spPr/>
      <dgm:t>
        <a:bodyPr/>
        <a:lstStyle/>
        <a:p>
          <a:endParaRPr lang="en-US"/>
        </a:p>
      </dgm:t>
    </dgm:pt>
    <dgm:pt modelId="{76B5C694-B853-0246-BCA0-5E7F2433D535}">
      <dgm:prSet phldrT="[Text]"/>
      <dgm:spPr/>
      <dgm:t>
        <a:bodyPr vert="horz"/>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801AEFB9-0C88-9441-96CF-AF5BFC1EBEF5}" type="parTrans" cxnId="{A859DD93-D3DB-EE47-AF2C-3AE2A1C64ADE}">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183C4D7A-51E5-9D4A-8722-B033BB650077}" type="sibTrans" cxnId="{A859DD93-D3DB-EE47-AF2C-3AE2A1C64ADE}">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C17C9D10-EE76-7640-A94C-D94C87A3F6C3}">
      <dgm:prSet phldrT="[Text]"/>
      <dgm:spPr/>
      <dgm:t>
        <a:bodyPr/>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0560CC31-E729-BD4E-BD8F-5B96B33D1674}" type="parTrans" cxnId="{AA640E64-E9A5-E341-8408-98C2F50914F5}">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F32F0913-A3AF-1446-B5C2-B320E756F7AD}" type="sibTrans" cxnId="{AA640E64-E9A5-E341-8408-98C2F50914F5}">
      <dgm:prSet/>
      <dgm:spPr/>
      <dgm:t>
        <a:bodyPr/>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E5FC7AF9-8C95-6A4C-A8DE-6C8A4D1F9430}">
      <dgm:prSet phldrT="[Text]"/>
      <dgm:spPr/>
      <dgm:t>
        <a:bodyPr/>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1FF14CF8-FA66-DD4F-BD02-AA4C3EB046A1}" type="parTrans" cxnId="{AFD42568-06C3-F849-9EF8-D35DE34E8365}">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BE52F91F-FC70-D84E-8B56-57DD33F1959A}" type="sibTrans" cxnId="{AFD42568-06C3-F849-9EF8-D35DE34E8365}">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D407CFE4-E8FB-E245-AFDB-410BA6680B55}">
      <dgm:prSet/>
      <dgm:spPr/>
      <dgm:t>
        <a:bodyPr/>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63A5B640-28A9-4245-A4B1-847B36561837}" type="parTrans" cxnId="{D3DE44FA-10E7-F046-86D1-CADEC74FA151}">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9E24F64D-6F4B-104E-AFE9-474A52F929E9}" type="sibTrans" cxnId="{D3DE44FA-10E7-F046-86D1-CADEC74FA151}">
      <dgm:prSet custAng="2341075" custLinFactX="135792" custLinFactY="-78789" custLinFactNeighborX="200000" custLinFactNeighborY="-100000"/>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53655511-3EA9-E24B-ADA6-7E53EB5D5B44}" type="pres">
      <dgm:prSet presAssocID="{B21C862C-BCF1-F544-BD07-29CD2C2ABB4C}" presName="linearFlow" presStyleCnt="0">
        <dgm:presLayoutVars>
          <dgm:dir/>
          <dgm:resizeHandles val="exact"/>
        </dgm:presLayoutVars>
      </dgm:prSet>
      <dgm:spPr/>
      <dgm:t>
        <a:bodyPr/>
        <a:lstStyle/>
        <a:p>
          <a:endParaRPr lang="en-US"/>
        </a:p>
      </dgm:t>
    </dgm:pt>
    <dgm:pt modelId="{0472C170-12DA-B143-AD1C-711D1168B5FF}" type="pres">
      <dgm:prSet presAssocID="{76B5C694-B853-0246-BCA0-5E7F2433D535}" presName="node" presStyleLbl="node1" presStyleIdx="0" presStyleCnt="4" custLinFactX="3067" custLinFactNeighborX="100000">
        <dgm:presLayoutVars>
          <dgm:bulletEnabled val="1"/>
        </dgm:presLayoutVars>
      </dgm:prSet>
      <dgm:spPr/>
      <dgm:t>
        <a:bodyPr/>
        <a:lstStyle/>
        <a:p>
          <a:endParaRPr lang="en-US"/>
        </a:p>
      </dgm:t>
    </dgm:pt>
    <dgm:pt modelId="{0A08B234-ABF7-DB43-A58C-B3C0794EAE49}" type="pres">
      <dgm:prSet presAssocID="{183C4D7A-51E5-9D4A-8722-B033BB650077}" presName="spacerL" presStyleCnt="0"/>
      <dgm:spPr/>
    </dgm:pt>
    <dgm:pt modelId="{A2D8B243-9861-CB4C-9DC9-4D3970B797C1}" type="pres">
      <dgm:prSet presAssocID="{183C4D7A-51E5-9D4A-8722-B033BB650077}" presName="sibTrans" presStyleLbl="sibTrans2D1" presStyleIdx="0" presStyleCnt="3" custLinFactX="525460" custLinFactNeighborX="600000" custLinFactNeighborY="0"/>
      <dgm:spPr/>
      <dgm:t>
        <a:bodyPr/>
        <a:lstStyle/>
        <a:p>
          <a:endParaRPr lang="en-US"/>
        </a:p>
      </dgm:t>
    </dgm:pt>
    <dgm:pt modelId="{EDB500EE-8294-3F4B-8417-8BE8023C1D35}" type="pres">
      <dgm:prSet presAssocID="{183C4D7A-51E5-9D4A-8722-B033BB650077}" presName="spacerR" presStyleCnt="0"/>
      <dgm:spPr/>
    </dgm:pt>
    <dgm:pt modelId="{A9C6362F-FD2C-A44B-8412-4E042722523A}" type="pres">
      <dgm:prSet presAssocID="{C17C9D10-EE76-7640-A94C-D94C87A3F6C3}" presName="node" presStyleLbl="node1" presStyleIdx="1" presStyleCnt="4" custLinFactNeighborX="-55104">
        <dgm:presLayoutVars>
          <dgm:bulletEnabled val="1"/>
        </dgm:presLayoutVars>
      </dgm:prSet>
      <dgm:spPr/>
      <dgm:t>
        <a:bodyPr/>
        <a:lstStyle/>
        <a:p>
          <a:endParaRPr lang="en-US"/>
        </a:p>
      </dgm:t>
    </dgm:pt>
    <dgm:pt modelId="{1D85500E-2E82-6A4A-91EE-9AF48FEC6C45}" type="pres">
      <dgm:prSet presAssocID="{F32F0913-A3AF-1446-B5C2-B320E756F7AD}" presName="spacerL" presStyleCnt="0"/>
      <dgm:spPr/>
    </dgm:pt>
    <dgm:pt modelId="{43B7E150-48FC-BF4A-9779-A59569998339}" type="pres">
      <dgm:prSet presAssocID="{F32F0913-A3AF-1446-B5C2-B320E756F7AD}" presName="sibTrans" presStyleLbl="sibTrans2D1" presStyleIdx="1" presStyleCnt="3" custAng="2341075" custLinFactX="-14617" custLinFactNeighborX="-100000"/>
      <dgm:spPr/>
      <dgm:t>
        <a:bodyPr/>
        <a:lstStyle/>
        <a:p>
          <a:endParaRPr lang="en-US"/>
        </a:p>
      </dgm:t>
    </dgm:pt>
    <dgm:pt modelId="{88E048A8-2DA0-7B47-9D5D-4C623211681A}" type="pres">
      <dgm:prSet presAssocID="{F32F0913-A3AF-1446-B5C2-B320E756F7AD}" presName="spacerR" presStyleCnt="0"/>
      <dgm:spPr/>
    </dgm:pt>
    <dgm:pt modelId="{8C6BBD0A-341D-F448-AE4B-11C0CE9949B8}" type="pres">
      <dgm:prSet presAssocID="{E5FC7AF9-8C95-6A4C-A8DE-6C8A4D1F9430}" presName="node" presStyleLbl="node1" presStyleIdx="2" presStyleCnt="4">
        <dgm:presLayoutVars>
          <dgm:bulletEnabled val="1"/>
        </dgm:presLayoutVars>
      </dgm:prSet>
      <dgm:spPr/>
      <dgm:t>
        <a:bodyPr/>
        <a:lstStyle/>
        <a:p>
          <a:endParaRPr lang="en-US"/>
        </a:p>
      </dgm:t>
    </dgm:pt>
    <dgm:pt modelId="{73DEAC19-71FE-434C-B8AB-5F6FDE04D5DA}" type="pres">
      <dgm:prSet presAssocID="{BE52F91F-FC70-D84E-8B56-57DD33F1959A}" presName="spacerL" presStyleCnt="0"/>
      <dgm:spPr/>
    </dgm:pt>
    <dgm:pt modelId="{FB9B2694-C9DD-5F41-AEF5-FE06D207342C}" type="pres">
      <dgm:prSet presAssocID="{BE52F91F-FC70-D84E-8B56-57DD33F1959A}" presName="sibTrans" presStyleLbl="sibTrans2D1" presStyleIdx="2" presStyleCnt="3" custLinFactX="-516955" custLinFactNeighborX="-600000" custLinFactNeighborY="0"/>
      <dgm:spPr/>
      <dgm:t>
        <a:bodyPr/>
        <a:lstStyle/>
        <a:p>
          <a:endParaRPr lang="en-US"/>
        </a:p>
      </dgm:t>
    </dgm:pt>
    <dgm:pt modelId="{ABE3BCDB-6BFB-044A-9A25-2B53D8273D94}" type="pres">
      <dgm:prSet presAssocID="{BE52F91F-FC70-D84E-8B56-57DD33F1959A}" presName="spacerR" presStyleCnt="0"/>
      <dgm:spPr/>
    </dgm:pt>
    <dgm:pt modelId="{8550BC7D-E478-6C47-BCD8-EB8C32D6A82C}" type="pres">
      <dgm:prSet presAssocID="{D407CFE4-E8FB-E245-AFDB-410BA6680B55}" presName="node" presStyleLbl="node1" presStyleIdx="3" presStyleCnt="4">
        <dgm:presLayoutVars>
          <dgm:bulletEnabled val="1"/>
        </dgm:presLayoutVars>
      </dgm:prSet>
      <dgm:spPr/>
      <dgm:t>
        <a:bodyPr/>
        <a:lstStyle/>
        <a:p>
          <a:endParaRPr lang="en-US"/>
        </a:p>
      </dgm:t>
    </dgm:pt>
  </dgm:ptLst>
  <dgm:cxnLst>
    <dgm:cxn modelId="{AA640E64-E9A5-E341-8408-98C2F50914F5}" srcId="{B21C862C-BCF1-F544-BD07-29CD2C2ABB4C}" destId="{C17C9D10-EE76-7640-A94C-D94C87A3F6C3}" srcOrd="1" destOrd="0" parTransId="{0560CC31-E729-BD4E-BD8F-5B96B33D1674}" sibTransId="{F32F0913-A3AF-1446-B5C2-B320E756F7AD}"/>
    <dgm:cxn modelId="{24DB2E18-0013-6E47-98F3-FBE7985F53D3}" type="presOf" srcId="{B21C862C-BCF1-F544-BD07-29CD2C2ABB4C}" destId="{53655511-3EA9-E24B-ADA6-7E53EB5D5B44}" srcOrd="0" destOrd="0" presId="urn:microsoft.com/office/officeart/2005/8/layout/equation1"/>
    <dgm:cxn modelId="{733F2495-F4D9-6841-8C88-31D28917AD92}" type="presOf" srcId="{F32F0913-A3AF-1446-B5C2-B320E756F7AD}" destId="{43B7E150-48FC-BF4A-9779-A59569998339}" srcOrd="0" destOrd="0" presId="urn:microsoft.com/office/officeart/2005/8/layout/equation1"/>
    <dgm:cxn modelId="{D3DE44FA-10E7-F046-86D1-CADEC74FA151}" srcId="{B21C862C-BCF1-F544-BD07-29CD2C2ABB4C}" destId="{D407CFE4-E8FB-E245-AFDB-410BA6680B55}" srcOrd="3" destOrd="0" parTransId="{63A5B640-28A9-4245-A4B1-847B36561837}" sibTransId="{9E24F64D-6F4B-104E-AFE9-474A52F929E9}"/>
    <dgm:cxn modelId="{A7FA4E51-AF17-0F46-AD3A-3DAC53C80FE5}" type="presOf" srcId="{BE52F91F-FC70-D84E-8B56-57DD33F1959A}" destId="{FB9B2694-C9DD-5F41-AEF5-FE06D207342C}" srcOrd="0" destOrd="0" presId="urn:microsoft.com/office/officeart/2005/8/layout/equation1"/>
    <dgm:cxn modelId="{F4EDDDCC-41A9-2446-AB24-0C5D175F4C3A}" type="presOf" srcId="{76B5C694-B853-0246-BCA0-5E7F2433D535}" destId="{0472C170-12DA-B143-AD1C-711D1168B5FF}" srcOrd="0" destOrd="0" presId="urn:microsoft.com/office/officeart/2005/8/layout/equation1"/>
    <dgm:cxn modelId="{30B7D9FF-1CBD-5446-B20D-30F28B36BBAE}" type="presOf" srcId="{E5FC7AF9-8C95-6A4C-A8DE-6C8A4D1F9430}" destId="{8C6BBD0A-341D-F448-AE4B-11C0CE9949B8}" srcOrd="0" destOrd="0" presId="urn:microsoft.com/office/officeart/2005/8/layout/equation1"/>
    <dgm:cxn modelId="{3FC39545-7083-1D48-A7EE-0AE838A3398B}" type="presOf" srcId="{D407CFE4-E8FB-E245-AFDB-410BA6680B55}" destId="{8550BC7D-E478-6C47-BCD8-EB8C32D6A82C}" srcOrd="0" destOrd="0" presId="urn:microsoft.com/office/officeart/2005/8/layout/equation1"/>
    <dgm:cxn modelId="{A859DD93-D3DB-EE47-AF2C-3AE2A1C64ADE}" srcId="{B21C862C-BCF1-F544-BD07-29CD2C2ABB4C}" destId="{76B5C694-B853-0246-BCA0-5E7F2433D535}" srcOrd="0" destOrd="0" parTransId="{801AEFB9-0C88-9441-96CF-AF5BFC1EBEF5}" sibTransId="{183C4D7A-51E5-9D4A-8722-B033BB650077}"/>
    <dgm:cxn modelId="{AFD42568-06C3-F849-9EF8-D35DE34E8365}" srcId="{B21C862C-BCF1-F544-BD07-29CD2C2ABB4C}" destId="{E5FC7AF9-8C95-6A4C-A8DE-6C8A4D1F9430}" srcOrd="2" destOrd="0" parTransId="{1FF14CF8-FA66-DD4F-BD02-AA4C3EB046A1}" sibTransId="{BE52F91F-FC70-D84E-8B56-57DD33F1959A}"/>
    <dgm:cxn modelId="{B208A69D-7890-044E-B750-898DC4265E50}" type="presOf" srcId="{183C4D7A-51E5-9D4A-8722-B033BB650077}" destId="{A2D8B243-9861-CB4C-9DC9-4D3970B797C1}" srcOrd="0" destOrd="0" presId="urn:microsoft.com/office/officeart/2005/8/layout/equation1"/>
    <dgm:cxn modelId="{C97D1922-4A1D-714B-8C4B-5F04C67EB37A}" type="presOf" srcId="{C17C9D10-EE76-7640-A94C-D94C87A3F6C3}" destId="{A9C6362F-FD2C-A44B-8412-4E042722523A}" srcOrd="0" destOrd="0" presId="urn:microsoft.com/office/officeart/2005/8/layout/equation1"/>
    <dgm:cxn modelId="{2EE51ED6-7DF6-D941-A58D-B0B63DAECD44}" type="presParOf" srcId="{53655511-3EA9-E24B-ADA6-7E53EB5D5B44}" destId="{0472C170-12DA-B143-AD1C-711D1168B5FF}" srcOrd="0" destOrd="0" presId="urn:microsoft.com/office/officeart/2005/8/layout/equation1"/>
    <dgm:cxn modelId="{5CE7C279-851A-D648-AD62-EFEA431B7DB2}" type="presParOf" srcId="{53655511-3EA9-E24B-ADA6-7E53EB5D5B44}" destId="{0A08B234-ABF7-DB43-A58C-B3C0794EAE49}" srcOrd="1" destOrd="0" presId="urn:microsoft.com/office/officeart/2005/8/layout/equation1"/>
    <dgm:cxn modelId="{68C8C4AD-8AAC-474E-872E-50E1A8FC68D6}" type="presParOf" srcId="{53655511-3EA9-E24B-ADA6-7E53EB5D5B44}" destId="{A2D8B243-9861-CB4C-9DC9-4D3970B797C1}" srcOrd="2" destOrd="0" presId="urn:microsoft.com/office/officeart/2005/8/layout/equation1"/>
    <dgm:cxn modelId="{0778E0E2-D95A-7344-B7B8-F8AFF905ABC7}" type="presParOf" srcId="{53655511-3EA9-E24B-ADA6-7E53EB5D5B44}" destId="{EDB500EE-8294-3F4B-8417-8BE8023C1D35}" srcOrd="3" destOrd="0" presId="urn:microsoft.com/office/officeart/2005/8/layout/equation1"/>
    <dgm:cxn modelId="{95398A4F-8ADC-E442-9767-9D792133DD40}" type="presParOf" srcId="{53655511-3EA9-E24B-ADA6-7E53EB5D5B44}" destId="{A9C6362F-FD2C-A44B-8412-4E042722523A}" srcOrd="4" destOrd="0" presId="urn:microsoft.com/office/officeart/2005/8/layout/equation1"/>
    <dgm:cxn modelId="{0400D1EC-0549-8C47-BECF-04C76317787D}" type="presParOf" srcId="{53655511-3EA9-E24B-ADA6-7E53EB5D5B44}" destId="{1D85500E-2E82-6A4A-91EE-9AF48FEC6C45}" srcOrd="5" destOrd="0" presId="urn:microsoft.com/office/officeart/2005/8/layout/equation1"/>
    <dgm:cxn modelId="{AC367919-1999-1A4A-92F1-8D4878396BEE}" type="presParOf" srcId="{53655511-3EA9-E24B-ADA6-7E53EB5D5B44}" destId="{43B7E150-48FC-BF4A-9779-A59569998339}" srcOrd="6" destOrd="0" presId="urn:microsoft.com/office/officeart/2005/8/layout/equation1"/>
    <dgm:cxn modelId="{61817A8E-07E2-EA48-BEB1-8F5DD0D39481}" type="presParOf" srcId="{53655511-3EA9-E24B-ADA6-7E53EB5D5B44}" destId="{88E048A8-2DA0-7B47-9D5D-4C623211681A}" srcOrd="7" destOrd="0" presId="urn:microsoft.com/office/officeart/2005/8/layout/equation1"/>
    <dgm:cxn modelId="{BA81CB73-46C0-714A-B10E-621587FE6957}" type="presParOf" srcId="{53655511-3EA9-E24B-ADA6-7E53EB5D5B44}" destId="{8C6BBD0A-341D-F448-AE4B-11C0CE9949B8}" srcOrd="8" destOrd="0" presId="urn:microsoft.com/office/officeart/2005/8/layout/equation1"/>
    <dgm:cxn modelId="{7018B980-6125-A441-A70A-36A05D103118}" type="presParOf" srcId="{53655511-3EA9-E24B-ADA6-7E53EB5D5B44}" destId="{73DEAC19-71FE-434C-B8AB-5F6FDE04D5DA}" srcOrd="9" destOrd="0" presId="urn:microsoft.com/office/officeart/2005/8/layout/equation1"/>
    <dgm:cxn modelId="{16FDC57B-CEDE-1041-80E7-6F5A8900063B}" type="presParOf" srcId="{53655511-3EA9-E24B-ADA6-7E53EB5D5B44}" destId="{FB9B2694-C9DD-5F41-AEF5-FE06D207342C}" srcOrd="10" destOrd="0" presId="urn:microsoft.com/office/officeart/2005/8/layout/equation1"/>
    <dgm:cxn modelId="{C2BBD349-73E5-9F42-A48E-C16C95ABB71F}" type="presParOf" srcId="{53655511-3EA9-E24B-ADA6-7E53EB5D5B44}" destId="{ABE3BCDB-6BFB-044A-9A25-2B53D8273D94}" srcOrd="11" destOrd="0" presId="urn:microsoft.com/office/officeart/2005/8/layout/equation1"/>
    <dgm:cxn modelId="{7A3ADCD7-A14C-CE43-A4DC-E420ADDC2FDE}" type="presParOf" srcId="{53655511-3EA9-E24B-ADA6-7E53EB5D5B44}" destId="{8550BC7D-E478-6C47-BCD8-EB8C32D6A82C}" srcOrd="12" destOrd="0" presId="urn:microsoft.com/office/officeart/2005/8/layout/equation1"/>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A754A459-373A-914C-A914-4E10C1F4C92F}" type="doc">
      <dgm:prSet loTypeId="urn:microsoft.com/office/officeart/2005/8/layout/hierarchy3" loCatId="" qsTypeId="urn:microsoft.com/office/officeart/2005/8/quickstyle/simple4" qsCatId="simple" csTypeId="urn:microsoft.com/office/officeart/2005/8/colors/accent1_2" csCatId="accent1" phldr="1"/>
      <dgm:spPr/>
      <dgm:t>
        <a:bodyPr/>
        <a:lstStyle/>
        <a:p>
          <a:endParaRPr lang="en-US"/>
        </a:p>
      </dgm:t>
    </dgm:pt>
    <dgm:pt modelId="{A6050017-4627-1046-91F9-BE61E63E2B87}">
      <dgm:prSet phldrT="[Text]" custT="1">
        <dgm:style>
          <a:lnRef idx="2">
            <a:schemeClr val="dk1">
              <a:shade val="50000"/>
            </a:schemeClr>
          </a:lnRef>
          <a:fillRef idx="1">
            <a:schemeClr val="dk1"/>
          </a:fillRef>
          <a:effectRef idx="0">
            <a:schemeClr val="dk1"/>
          </a:effectRef>
          <a:fontRef idx="minor">
            <a:schemeClr val="lt1"/>
          </a:fontRef>
        </dgm:style>
      </dgm:prSet>
      <dgm:spPr>
        <a:noFill/>
        <a:ln>
          <a:noFill/>
        </a:ln>
      </dgm:spPr>
      <dgm:t>
        <a:bodyPr/>
        <a:lstStyle/>
        <a:p>
          <a:pPr algn="l"/>
          <a:r>
            <a:rPr lang="en-US" sz="2400" dirty="0" smtClean="0">
              <a:solidFill>
                <a:schemeClr val="bg1"/>
              </a:solidFill>
              <a:latin typeface="Arial"/>
              <a:cs typeface="Arial"/>
            </a:rPr>
            <a:t>Processes</a:t>
          </a:r>
          <a:endParaRPr lang="en-US" sz="2400" dirty="0">
            <a:solidFill>
              <a:schemeClr val="bg1"/>
            </a:solidFill>
            <a:latin typeface="Arial"/>
            <a:cs typeface="Arial"/>
          </a:endParaRPr>
        </a:p>
      </dgm:t>
    </dgm:pt>
    <dgm:pt modelId="{F0429D74-072F-944B-9CB3-A5378C2DE806}" type="parTrans" cxnId="{83D53FB7-BBDD-C543-9F25-E0153CB03C6C}">
      <dgm:prSet/>
      <dgm:spPr/>
      <dgm:t>
        <a:bodyPr/>
        <a:lstStyle/>
        <a:p>
          <a:endParaRPr lang="en-US">
            <a:latin typeface="Arial"/>
            <a:cs typeface="Arial"/>
          </a:endParaRPr>
        </a:p>
      </dgm:t>
    </dgm:pt>
    <dgm:pt modelId="{F95DBFF2-F4A6-EF42-A863-E7423FF6C1D9}" type="sibTrans" cxnId="{83D53FB7-BBDD-C543-9F25-E0153CB03C6C}">
      <dgm:prSet/>
      <dgm:spPr/>
      <dgm:t>
        <a:bodyPr/>
        <a:lstStyle/>
        <a:p>
          <a:endParaRPr lang="en-US">
            <a:latin typeface="Arial"/>
            <a:cs typeface="Arial"/>
          </a:endParaRPr>
        </a:p>
      </dgm:t>
    </dgm:pt>
    <dgm:pt modelId="{D44F716C-3FDC-8643-A020-DD3109D26B65}">
      <dgm:prSet phldrT="[Text]"/>
      <dgm:spPr/>
      <dgm:t>
        <a:bodyPr/>
        <a:lstStyle/>
        <a:p>
          <a:r>
            <a:rPr lang="en-US" dirty="0" smtClean="0">
              <a:latin typeface="Arial"/>
              <a:cs typeface="Arial"/>
            </a:rPr>
            <a:t>Innovation</a:t>
          </a:r>
          <a:endParaRPr lang="en-US" dirty="0">
            <a:latin typeface="Arial"/>
            <a:cs typeface="Arial"/>
          </a:endParaRPr>
        </a:p>
      </dgm:t>
    </dgm:pt>
    <dgm:pt modelId="{0B54B403-BB53-A345-8D96-7DE1B368B6C4}" type="parTrans" cxnId="{324F3F00-A261-D549-8B5B-D10794403BDF}">
      <dgm:prSet/>
      <dgm:spPr/>
      <dgm:t>
        <a:bodyPr/>
        <a:lstStyle/>
        <a:p>
          <a:endParaRPr lang="en-US">
            <a:latin typeface="Arial"/>
            <a:cs typeface="Arial"/>
          </a:endParaRPr>
        </a:p>
      </dgm:t>
    </dgm:pt>
    <dgm:pt modelId="{793CB53A-F848-5444-9756-E50608370217}" type="sibTrans" cxnId="{324F3F00-A261-D549-8B5B-D10794403BDF}">
      <dgm:prSet/>
      <dgm:spPr/>
      <dgm:t>
        <a:bodyPr/>
        <a:lstStyle/>
        <a:p>
          <a:endParaRPr lang="en-US">
            <a:latin typeface="Arial"/>
            <a:cs typeface="Arial"/>
          </a:endParaRPr>
        </a:p>
      </dgm:t>
    </dgm:pt>
    <dgm:pt modelId="{63D2F082-266F-184D-A49D-358C5183BC8A}">
      <dgm:prSet phldrT="[Text]"/>
      <dgm:spPr/>
      <dgm:t>
        <a:bodyPr/>
        <a:lstStyle/>
        <a:p>
          <a:r>
            <a:rPr lang="en-US" dirty="0" smtClean="0">
              <a:latin typeface="Arial"/>
              <a:cs typeface="Arial"/>
            </a:rPr>
            <a:t>Technology</a:t>
          </a:r>
          <a:endParaRPr lang="en-US" dirty="0">
            <a:latin typeface="Arial"/>
            <a:cs typeface="Arial"/>
          </a:endParaRPr>
        </a:p>
      </dgm:t>
    </dgm:pt>
    <dgm:pt modelId="{4B9F5014-71E0-EB4C-866C-E60F1A445CE4}" type="parTrans" cxnId="{C489B7BB-A2AD-724A-8AAE-C57196F1029E}">
      <dgm:prSet/>
      <dgm:spPr/>
      <dgm:t>
        <a:bodyPr/>
        <a:lstStyle/>
        <a:p>
          <a:endParaRPr lang="en-US">
            <a:latin typeface="Arial"/>
            <a:cs typeface="Arial"/>
          </a:endParaRPr>
        </a:p>
      </dgm:t>
    </dgm:pt>
    <dgm:pt modelId="{1E52988C-8326-6B4A-B547-1FB41DE036D4}" type="sibTrans" cxnId="{C489B7BB-A2AD-724A-8AAE-C57196F1029E}">
      <dgm:prSet/>
      <dgm:spPr/>
      <dgm:t>
        <a:bodyPr/>
        <a:lstStyle/>
        <a:p>
          <a:endParaRPr lang="en-US">
            <a:latin typeface="Arial"/>
            <a:cs typeface="Arial"/>
          </a:endParaRPr>
        </a:p>
      </dgm:t>
    </dgm:pt>
    <dgm:pt modelId="{8100DE8C-7478-8D4D-B3B6-619586BA7F36}">
      <dgm:prSet/>
      <dgm:spPr/>
      <dgm:t>
        <a:bodyPr/>
        <a:lstStyle/>
        <a:p>
          <a:r>
            <a:rPr lang="en-US" dirty="0" smtClean="0">
              <a:latin typeface="Arial"/>
              <a:cs typeface="Arial"/>
            </a:rPr>
            <a:t>Supply	</a:t>
          </a:r>
          <a:endParaRPr lang="en-US" dirty="0">
            <a:latin typeface="Arial"/>
            <a:cs typeface="Arial"/>
          </a:endParaRPr>
        </a:p>
      </dgm:t>
    </dgm:pt>
    <dgm:pt modelId="{0F9C6387-CD5C-7749-833F-050223EE49AD}" type="parTrans" cxnId="{A345C32B-CE31-3143-93D7-C7C91AF55D51}">
      <dgm:prSet/>
      <dgm:spPr/>
      <dgm:t>
        <a:bodyPr/>
        <a:lstStyle/>
        <a:p>
          <a:endParaRPr lang="en-US">
            <a:latin typeface="Arial"/>
            <a:cs typeface="Arial"/>
          </a:endParaRPr>
        </a:p>
      </dgm:t>
    </dgm:pt>
    <dgm:pt modelId="{DC4EE291-F4A9-AA4C-AE19-F18867FDE9C3}" type="sibTrans" cxnId="{A345C32B-CE31-3143-93D7-C7C91AF55D51}">
      <dgm:prSet/>
      <dgm:spPr/>
      <dgm:t>
        <a:bodyPr/>
        <a:lstStyle/>
        <a:p>
          <a:endParaRPr lang="en-US">
            <a:latin typeface="Arial"/>
            <a:cs typeface="Arial"/>
          </a:endParaRPr>
        </a:p>
      </dgm:t>
    </dgm:pt>
    <dgm:pt modelId="{57F3D74B-0913-F448-8EB1-4139BD6FBB08}">
      <dgm:prSet phldrT="[Text]"/>
      <dgm:spPr/>
      <dgm:t>
        <a:bodyPr/>
        <a:lstStyle/>
        <a:p>
          <a:r>
            <a:rPr lang="en-US" dirty="0" smtClean="0">
              <a:latin typeface="Arial"/>
              <a:cs typeface="Arial"/>
            </a:rPr>
            <a:t>Demand</a:t>
          </a:r>
          <a:endParaRPr lang="en-US" dirty="0">
            <a:latin typeface="Arial"/>
            <a:cs typeface="Arial"/>
          </a:endParaRPr>
        </a:p>
      </dgm:t>
    </dgm:pt>
    <dgm:pt modelId="{74D98060-DF5B-0E42-8AFD-16543B12F129}" type="parTrans" cxnId="{65EF8ECC-7BF4-0C4D-A2EC-53726BE341FF}">
      <dgm:prSet/>
      <dgm:spPr/>
      <dgm:t>
        <a:bodyPr/>
        <a:lstStyle/>
        <a:p>
          <a:endParaRPr lang="en-US">
            <a:latin typeface="Arial"/>
            <a:cs typeface="Arial"/>
          </a:endParaRPr>
        </a:p>
      </dgm:t>
    </dgm:pt>
    <dgm:pt modelId="{28865DDD-3FF2-A046-897B-421DC78933F9}" type="sibTrans" cxnId="{65EF8ECC-7BF4-0C4D-A2EC-53726BE341FF}">
      <dgm:prSet/>
      <dgm:spPr/>
      <dgm:t>
        <a:bodyPr/>
        <a:lstStyle/>
        <a:p>
          <a:endParaRPr lang="en-US">
            <a:latin typeface="Arial"/>
            <a:cs typeface="Arial"/>
          </a:endParaRPr>
        </a:p>
      </dgm:t>
    </dgm:pt>
    <dgm:pt modelId="{C40AE8F5-9FE5-5844-800D-DD79FE07BCC2}">
      <dgm:prSet phldrT="[Text]"/>
      <dgm:spPr/>
      <dgm:t>
        <a:bodyPr/>
        <a:lstStyle/>
        <a:p>
          <a:r>
            <a:rPr lang="en-US" dirty="0" smtClean="0">
              <a:latin typeface="Arial"/>
              <a:cs typeface="Arial"/>
            </a:rPr>
            <a:t>Risk</a:t>
          </a:r>
          <a:endParaRPr lang="en-US" dirty="0">
            <a:latin typeface="Arial"/>
            <a:cs typeface="Arial"/>
          </a:endParaRPr>
        </a:p>
      </dgm:t>
    </dgm:pt>
    <dgm:pt modelId="{1EA34553-542B-254E-9C64-3A41FE69C11A}" type="parTrans" cxnId="{41BCE17E-79FB-0E4D-896A-006AFE3FC89B}">
      <dgm:prSet/>
      <dgm:spPr/>
      <dgm:t>
        <a:bodyPr/>
        <a:lstStyle/>
        <a:p>
          <a:endParaRPr lang="en-US"/>
        </a:p>
      </dgm:t>
    </dgm:pt>
    <dgm:pt modelId="{3779E756-7035-844D-AAAD-36049ADD0F28}" type="sibTrans" cxnId="{41BCE17E-79FB-0E4D-896A-006AFE3FC89B}">
      <dgm:prSet/>
      <dgm:spPr/>
      <dgm:t>
        <a:bodyPr/>
        <a:lstStyle/>
        <a:p>
          <a:endParaRPr lang="en-US"/>
        </a:p>
      </dgm:t>
    </dgm:pt>
    <dgm:pt modelId="{5218F9E1-55F7-FC40-8950-10BC2CAE1DFB}" type="pres">
      <dgm:prSet presAssocID="{A754A459-373A-914C-A914-4E10C1F4C92F}" presName="diagram" presStyleCnt="0">
        <dgm:presLayoutVars>
          <dgm:chPref val="1"/>
          <dgm:dir/>
          <dgm:animOne val="branch"/>
          <dgm:animLvl val="lvl"/>
          <dgm:resizeHandles/>
        </dgm:presLayoutVars>
      </dgm:prSet>
      <dgm:spPr/>
      <dgm:t>
        <a:bodyPr/>
        <a:lstStyle/>
        <a:p>
          <a:endParaRPr lang="en-US"/>
        </a:p>
      </dgm:t>
    </dgm:pt>
    <dgm:pt modelId="{13BB28D3-3859-6A46-878D-956473BB375A}" type="pres">
      <dgm:prSet presAssocID="{A6050017-4627-1046-91F9-BE61E63E2B87}" presName="root" presStyleCnt="0"/>
      <dgm:spPr/>
    </dgm:pt>
    <dgm:pt modelId="{AA394669-19B6-2A4A-9707-CED23257B1DC}" type="pres">
      <dgm:prSet presAssocID="{A6050017-4627-1046-91F9-BE61E63E2B87}" presName="rootComposite" presStyleCnt="0"/>
      <dgm:spPr/>
    </dgm:pt>
    <dgm:pt modelId="{B2A598CA-E01C-EA4D-AF57-58AA130F86BB}" type="pres">
      <dgm:prSet presAssocID="{A6050017-4627-1046-91F9-BE61E63E2B87}" presName="rootText" presStyleLbl="node1" presStyleIdx="0" presStyleCnt="1" custScaleX="208427" custLinFactNeighborX="-69368" custLinFactNeighborY="6093"/>
      <dgm:spPr/>
      <dgm:t>
        <a:bodyPr/>
        <a:lstStyle/>
        <a:p>
          <a:endParaRPr lang="en-US"/>
        </a:p>
      </dgm:t>
    </dgm:pt>
    <dgm:pt modelId="{73923B88-FA0D-E446-B111-E3391D8B830D}" type="pres">
      <dgm:prSet presAssocID="{A6050017-4627-1046-91F9-BE61E63E2B87}" presName="rootConnector" presStyleLbl="node1" presStyleIdx="0" presStyleCnt="1"/>
      <dgm:spPr/>
      <dgm:t>
        <a:bodyPr/>
        <a:lstStyle/>
        <a:p>
          <a:endParaRPr lang="en-US"/>
        </a:p>
      </dgm:t>
    </dgm:pt>
    <dgm:pt modelId="{048CFE8E-233E-9C40-B940-5E1A11DB1958}" type="pres">
      <dgm:prSet presAssocID="{A6050017-4627-1046-91F9-BE61E63E2B87}" presName="childShape" presStyleCnt="0"/>
      <dgm:spPr/>
    </dgm:pt>
    <dgm:pt modelId="{F0A8EC69-BB29-F24E-8EEB-C8D77A64F0DD}" type="pres">
      <dgm:prSet presAssocID="{0F9C6387-CD5C-7749-833F-050223EE49AD}" presName="Name13" presStyleLbl="parChTrans1D2" presStyleIdx="0" presStyleCnt="5"/>
      <dgm:spPr/>
      <dgm:t>
        <a:bodyPr/>
        <a:lstStyle/>
        <a:p>
          <a:endParaRPr lang="en-US"/>
        </a:p>
      </dgm:t>
    </dgm:pt>
    <dgm:pt modelId="{3A427E2D-A230-1647-8183-F69FAEDA4286}" type="pres">
      <dgm:prSet presAssocID="{8100DE8C-7478-8D4D-B3B6-619586BA7F36}" presName="childText" presStyleLbl="bgAcc1" presStyleIdx="0" presStyleCnt="5" custScaleX="137733">
        <dgm:presLayoutVars>
          <dgm:bulletEnabled val="1"/>
        </dgm:presLayoutVars>
      </dgm:prSet>
      <dgm:spPr/>
      <dgm:t>
        <a:bodyPr/>
        <a:lstStyle/>
        <a:p>
          <a:endParaRPr lang="en-US"/>
        </a:p>
      </dgm:t>
    </dgm:pt>
    <dgm:pt modelId="{FF0311D4-0090-8D49-BB17-7957B401B1CB}" type="pres">
      <dgm:prSet presAssocID="{4B9F5014-71E0-EB4C-866C-E60F1A445CE4}" presName="Name13" presStyleLbl="parChTrans1D2" presStyleIdx="1" presStyleCnt="5"/>
      <dgm:spPr/>
      <dgm:t>
        <a:bodyPr/>
        <a:lstStyle/>
        <a:p>
          <a:endParaRPr lang="en-US"/>
        </a:p>
      </dgm:t>
    </dgm:pt>
    <dgm:pt modelId="{1FFFC7EC-A81F-AA48-B99B-CA28E75B3E13}" type="pres">
      <dgm:prSet presAssocID="{63D2F082-266F-184D-A49D-358C5183BC8A}" presName="childText" presStyleLbl="bgAcc1" presStyleIdx="1" presStyleCnt="5" custScaleX="137733">
        <dgm:presLayoutVars>
          <dgm:bulletEnabled val="1"/>
        </dgm:presLayoutVars>
      </dgm:prSet>
      <dgm:spPr/>
      <dgm:t>
        <a:bodyPr/>
        <a:lstStyle/>
        <a:p>
          <a:endParaRPr lang="en-US"/>
        </a:p>
      </dgm:t>
    </dgm:pt>
    <dgm:pt modelId="{C6218F86-024F-4948-9A71-07873295F8F7}" type="pres">
      <dgm:prSet presAssocID="{74D98060-DF5B-0E42-8AFD-16543B12F129}" presName="Name13" presStyleLbl="parChTrans1D2" presStyleIdx="2" presStyleCnt="5"/>
      <dgm:spPr/>
      <dgm:t>
        <a:bodyPr/>
        <a:lstStyle/>
        <a:p>
          <a:endParaRPr lang="en-US"/>
        </a:p>
      </dgm:t>
    </dgm:pt>
    <dgm:pt modelId="{D1854B1F-16F4-2D49-B757-F5D3344522C3}" type="pres">
      <dgm:prSet presAssocID="{57F3D74B-0913-F448-8EB1-4139BD6FBB08}" presName="childText" presStyleLbl="bgAcc1" presStyleIdx="2" presStyleCnt="5" custScaleX="137733">
        <dgm:presLayoutVars>
          <dgm:bulletEnabled val="1"/>
        </dgm:presLayoutVars>
      </dgm:prSet>
      <dgm:spPr/>
      <dgm:t>
        <a:bodyPr/>
        <a:lstStyle/>
        <a:p>
          <a:endParaRPr lang="en-US"/>
        </a:p>
      </dgm:t>
    </dgm:pt>
    <dgm:pt modelId="{A7080424-24AB-FB49-802F-0652DA834566}" type="pres">
      <dgm:prSet presAssocID="{0B54B403-BB53-A345-8D96-7DE1B368B6C4}" presName="Name13" presStyleLbl="parChTrans1D2" presStyleIdx="3" presStyleCnt="5"/>
      <dgm:spPr/>
      <dgm:t>
        <a:bodyPr/>
        <a:lstStyle/>
        <a:p>
          <a:endParaRPr lang="en-US"/>
        </a:p>
      </dgm:t>
    </dgm:pt>
    <dgm:pt modelId="{E34A735B-C5BC-334C-B04C-4D409F37EE4C}" type="pres">
      <dgm:prSet presAssocID="{D44F716C-3FDC-8643-A020-DD3109D26B65}" presName="childText" presStyleLbl="bgAcc1" presStyleIdx="3" presStyleCnt="5" custScaleX="137733" custLinFactNeighborY="2114">
        <dgm:presLayoutVars>
          <dgm:bulletEnabled val="1"/>
        </dgm:presLayoutVars>
      </dgm:prSet>
      <dgm:spPr/>
      <dgm:t>
        <a:bodyPr/>
        <a:lstStyle/>
        <a:p>
          <a:endParaRPr lang="en-US"/>
        </a:p>
      </dgm:t>
    </dgm:pt>
    <dgm:pt modelId="{C13941AD-5333-E14A-8376-4CEB6149DE47}" type="pres">
      <dgm:prSet presAssocID="{1EA34553-542B-254E-9C64-3A41FE69C11A}" presName="Name13" presStyleLbl="parChTrans1D2" presStyleIdx="4" presStyleCnt="5"/>
      <dgm:spPr/>
      <dgm:t>
        <a:bodyPr/>
        <a:lstStyle/>
        <a:p>
          <a:endParaRPr lang="en-US"/>
        </a:p>
      </dgm:t>
    </dgm:pt>
    <dgm:pt modelId="{3FA6F786-5895-0E4A-A5B9-A446D5C1A526}" type="pres">
      <dgm:prSet presAssocID="{C40AE8F5-9FE5-5844-800D-DD79FE07BCC2}" presName="childText" presStyleLbl="bgAcc1" presStyleIdx="4" presStyleCnt="5">
        <dgm:presLayoutVars>
          <dgm:bulletEnabled val="1"/>
        </dgm:presLayoutVars>
      </dgm:prSet>
      <dgm:spPr/>
      <dgm:t>
        <a:bodyPr/>
        <a:lstStyle/>
        <a:p>
          <a:endParaRPr lang="en-US"/>
        </a:p>
      </dgm:t>
    </dgm:pt>
  </dgm:ptLst>
  <dgm:cxnLst>
    <dgm:cxn modelId="{A345C32B-CE31-3143-93D7-C7C91AF55D51}" srcId="{A6050017-4627-1046-91F9-BE61E63E2B87}" destId="{8100DE8C-7478-8D4D-B3B6-619586BA7F36}" srcOrd="0" destOrd="0" parTransId="{0F9C6387-CD5C-7749-833F-050223EE49AD}" sibTransId="{DC4EE291-F4A9-AA4C-AE19-F18867FDE9C3}"/>
    <dgm:cxn modelId="{4360660D-BD6B-DA42-8057-7AC0E72964A1}" type="presOf" srcId="{8100DE8C-7478-8D4D-B3B6-619586BA7F36}" destId="{3A427E2D-A230-1647-8183-F69FAEDA4286}" srcOrd="0" destOrd="0" presId="urn:microsoft.com/office/officeart/2005/8/layout/hierarchy3"/>
    <dgm:cxn modelId="{B25F3DB3-262F-B446-9CB4-5608C54988B6}" type="presOf" srcId="{D44F716C-3FDC-8643-A020-DD3109D26B65}" destId="{E34A735B-C5BC-334C-B04C-4D409F37EE4C}" srcOrd="0" destOrd="0" presId="urn:microsoft.com/office/officeart/2005/8/layout/hierarchy3"/>
    <dgm:cxn modelId="{7F72CD9D-7D9A-0141-A72A-D4A31BFCB39A}" type="presOf" srcId="{0F9C6387-CD5C-7749-833F-050223EE49AD}" destId="{F0A8EC69-BB29-F24E-8EEB-C8D77A64F0DD}" srcOrd="0" destOrd="0" presId="urn:microsoft.com/office/officeart/2005/8/layout/hierarchy3"/>
    <dgm:cxn modelId="{C489B7BB-A2AD-724A-8AAE-C57196F1029E}" srcId="{A6050017-4627-1046-91F9-BE61E63E2B87}" destId="{63D2F082-266F-184D-A49D-358C5183BC8A}" srcOrd="1" destOrd="0" parTransId="{4B9F5014-71E0-EB4C-866C-E60F1A445CE4}" sibTransId="{1E52988C-8326-6B4A-B547-1FB41DE036D4}"/>
    <dgm:cxn modelId="{324F3F00-A261-D549-8B5B-D10794403BDF}" srcId="{A6050017-4627-1046-91F9-BE61E63E2B87}" destId="{D44F716C-3FDC-8643-A020-DD3109D26B65}" srcOrd="3" destOrd="0" parTransId="{0B54B403-BB53-A345-8D96-7DE1B368B6C4}" sibTransId="{793CB53A-F848-5444-9756-E50608370217}"/>
    <dgm:cxn modelId="{4B62DC8A-491C-B846-B351-88AA13821D9C}" type="presOf" srcId="{4B9F5014-71E0-EB4C-866C-E60F1A445CE4}" destId="{FF0311D4-0090-8D49-BB17-7957B401B1CB}" srcOrd="0" destOrd="0" presId="urn:microsoft.com/office/officeart/2005/8/layout/hierarchy3"/>
    <dgm:cxn modelId="{2F21CA0B-D8B7-0745-AEE8-E01A28FF374F}" type="presOf" srcId="{57F3D74B-0913-F448-8EB1-4139BD6FBB08}" destId="{D1854B1F-16F4-2D49-B757-F5D3344522C3}" srcOrd="0" destOrd="0" presId="urn:microsoft.com/office/officeart/2005/8/layout/hierarchy3"/>
    <dgm:cxn modelId="{02126CD3-D1B9-CC41-8743-6193A40F5276}" type="presOf" srcId="{0B54B403-BB53-A345-8D96-7DE1B368B6C4}" destId="{A7080424-24AB-FB49-802F-0652DA834566}" srcOrd="0" destOrd="0" presId="urn:microsoft.com/office/officeart/2005/8/layout/hierarchy3"/>
    <dgm:cxn modelId="{9264F0E9-51A6-8C44-8104-54B5607CF15A}" type="presOf" srcId="{63D2F082-266F-184D-A49D-358C5183BC8A}" destId="{1FFFC7EC-A81F-AA48-B99B-CA28E75B3E13}" srcOrd="0" destOrd="0" presId="urn:microsoft.com/office/officeart/2005/8/layout/hierarchy3"/>
    <dgm:cxn modelId="{31728459-D973-874C-8566-E4700D29A1FD}" type="presOf" srcId="{A754A459-373A-914C-A914-4E10C1F4C92F}" destId="{5218F9E1-55F7-FC40-8950-10BC2CAE1DFB}" srcOrd="0" destOrd="0" presId="urn:microsoft.com/office/officeart/2005/8/layout/hierarchy3"/>
    <dgm:cxn modelId="{45E95AFA-BDFB-8646-9BAC-703108535894}" type="presOf" srcId="{74D98060-DF5B-0E42-8AFD-16543B12F129}" destId="{C6218F86-024F-4948-9A71-07873295F8F7}" srcOrd="0" destOrd="0" presId="urn:microsoft.com/office/officeart/2005/8/layout/hierarchy3"/>
    <dgm:cxn modelId="{65EF8ECC-7BF4-0C4D-A2EC-53726BE341FF}" srcId="{A6050017-4627-1046-91F9-BE61E63E2B87}" destId="{57F3D74B-0913-F448-8EB1-4139BD6FBB08}" srcOrd="2" destOrd="0" parTransId="{74D98060-DF5B-0E42-8AFD-16543B12F129}" sibTransId="{28865DDD-3FF2-A046-897B-421DC78933F9}"/>
    <dgm:cxn modelId="{2A8681AC-2C2E-984F-ADC1-361D325C25FA}" type="presOf" srcId="{C40AE8F5-9FE5-5844-800D-DD79FE07BCC2}" destId="{3FA6F786-5895-0E4A-A5B9-A446D5C1A526}" srcOrd="0" destOrd="0" presId="urn:microsoft.com/office/officeart/2005/8/layout/hierarchy3"/>
    <dgm:cxn modelId="{BA910731-85C0-D34D-9FF6-94BA24D67866}" type="presOf" srcId="{1EA34553-542B-254E-9C64-3A41FE69C11A}" destId="{C13941AD-5333-E14A-8376-4CEB6149DE47}" srcOrd="0" destOrd="0" presId="urn:microsoft.com/office/officeart/2005/8/layout/hierarchy3"/>
    <dgm:cxn modelId="{83D53FB7-BBDD-C543-9F25-E0153CB03C6C}" srcId="{A754A459-373A-914C-A914-4E10C1F4C92F}" destId="{A6050017-4627-1046-91F9-BE61E63E2B87}" srcOrd="0" destOrd="0" parTransId="{F0429D74-072F-944B-9CB3-A5378C2DE806}" sibTransId="{F95DBFF2-F4A6-EF42-A863-E7423FF6C1D9}"/>
    <dgm:cxn modelId="{5CAFEA6B-2F67-C94E-BC09-F8C710DF39FB}" type="presOf" srcId="{A6050017-4627-1046-91F9-BE61E63E2B87}" destId="{73923B88-FA0D-E446-B111-E3391D8B830D}" srcOrd="1" destOrd="0" presId="urn:microsoft.com/office/officeart/2005/8/layout/hierarchy3"/>
    <dgm:cxn modelId="{41BCE17E-79FB-0E4D-896A-006AFE3FC89B}" srcId="{A6050017-4627-1046-91F9-BE61E63E2B87}" destId="{C40AE8F5-9FE5-5844-800D-DD79FE07BCC2}" srcOrd="4" destOrd="0" parTransId="{1EA34553-542B-254E-9C64-3A41FE69C11A}" sibTransId="{3779E756-7035-844D-AAAD-36049ADD0F28}"/>
    <dgm:cxn modelId="{E4F02E09-0DC1-1848-8FEA-070986C42531}" type="presOf" srcId="{A6050017-4627-1046-91F9-BE61E63E2B87}" destId="{B2A598CA-E01C-EA4D-AF57-58AA130F86BB}" srcOrd="0" destOrd="0" presId="urn:microsoft.com/office/officeart/2005/8/layout/hierarchy3"/>
    <dgm:cxn modelId="{5FD7D96F-DA1B-A34B-ABAF-7CC49C307988}" type="presParOf" srcId="{5218F9E1-55F7-FC40-8950-10BC2CAE1DFB}" destId="{13BB28D3-3859-6A46-878D-956473BB375A}" srcOrd="0" destOrd="0" presId="urn:microsoft.com/office/officeart/2005/8/layout/hierarchy3"/>
    <dgm:cxn modelId="{F34F6139-0DC8-A64D-9ED7-7465DB748E89}" type="presParOf" srcId="{13BB28D3-3859-6A46-878D-956473BB375A}" destId="{AA394669-19B6-2A4A-9707-CED23257B1DC}" srcOrd="0" destOrd="0" presId="urn:microsoft.com/office/officeart/2005/8/layout/hierarchy3"/>
    <dgm:cxn modelId="{53937D59-6CC0-4A4D-AB07-F914F0EAD7FE}" type="presParOf" srcId="{AA394669-19B6-2A4A-9707-CED23257B1DC}" destId="{B2A598CA-E01C-EA4D-AF57-58AA130F86BB}" srcOrd="0" destOrd="0" presId="urn:microsoft.com/office/officeart/2005/8/layout/hierarchy3"/>
    <dgm:cxn modelId="{FAF33EAF-8F87-1F4D-82E5-B81E452450B8}" type="presParOf" srcId="{AA394669-19B6-2A4A-9707-CED23257B1DC}" destId="{73923B88-FA0D-E446-B111-E3391D8B830D}" srcOrd="1" destOrd="0" presId="urn:microsoft.com/office/officeart/2005/8/layout/hierarchy3"/>
    <dgm:cxn modelId="{CE2883BF-F8CC-C441-AAB9-87337A3994C8}" type="presParOf" srcId="{13BB28D3-3859-6A46-878D-956473BB375A}" destId="{048CFE8E-233E-9C40-B940-5E1A11DB1958}" srcOrd="1" destOrd="0" presId="urn:microsoft.com/office/officeart/2005/8/layout/hierarchy3"/>
    <dgm:cxn modelId="{31F45DF0-3BAD-2144-A399-129BE190459D}" type="presParOf" srcId="{048CFE8E-233E-9C40-B940-5E1A11DB1958}" destId="{F0A8EC69-BB29-F24E-8EEB-C8D77A64F0DD}" srcOrd="0" destOrd="0" presId="urn:microsoft.com/office/officeart/2005/8/layout/hierarchy3"/>
    <dgm:cxn modelId="{A95E6CEF-04A4-7448-89A3-083D4E7FEDC8}" type="presParOf" srcId="{048CFE8E-233E-9C40-B940-5E1A11DB1958}" destId="{3A427E2D-A230-1647-8183-F69FAEDA4286}" srcOrd="1" destOrd="0" presId="urn:microsoft.com/office/officeart/2005/8/layout/hierarchy3"/>
    <dgm:cxn modelId="{AB0D5FEC-EAEC-6A45-9491-12F5BBA9112E}" type="presParOf" srcId="{048CFE8E-233E-9C40-B940-5E1A11DB1958}" destId="{FF0311D4-0090-8D49-BB17-7957B401B1CB}" srcOrd="2" destOrd="0" presId="urn:microsoft.com/office/officeart/2005/8/layout/hierarchy3"/>
    <dgm:cxn modelId="{28EEB5C2-5AED-BE43-909B-28D3401A0A24}" type="presParOf" srcId="{048CFE8E-233E-9C40-B940-5E1A11DB1958}" destId="{1FFFC7EC-A81F-AA48-B99B-CA28E75B3E13}" srcOrd="3" destOrd="0" presId="urn:microsoft.com/office/officeart/2005/8/layout/hierarchy3"/>
    <dgm:cxn modelId="{8B0BBED3-A6CB-124C-BCAC-F7CAA19C940C}" type="presParOf" srcId="{048CFE8E-233E-9C40-B940-5E1A11DB1958}" destId="{C6218F86-024F-4948-9A71-07873295F8F7}" srcOrd="4" destOrd="0" presId="urn:microsoft.com/office/officeart/2005/8/layout/hierarchy3"/>
    <dgm:cxn modelId="{3A4A136F-C762-1B4C-9BDD-D5916C9734A7}" type="presParOf" srcId="{048CFE8E-233E-9C40-B940-5E1A11DB1958}" destId="{D1854B1F-16F4-2D49-B757-F5D3344522C3}" srcOrd="5" destOrd="0" presId="urn:microsoft.com/office/officeart/2005/8/layout/hierarchy3"/>
    <dgm:cxn modelId="{9FD8DB28-9F54-4248-85B7-DEF41B0C665E}" type="presParOf" srcId="{048CFE8E-233E-9C40-B940-5E1A11DB1958}" destId="{A7080424-24AB-FB49-802F-0652DA834566}" srcOrd="6" destOrd="0" presId="urn:microsoft.com/office/officeart/2005/8/layout/hierarchy3"/>
    <dgm:cxn modelId="{980AAA17-D95D-2549-8F2F-7B26714EE310}" type="presParOf" srcId="{048CFE8E-233E-9C40-B940-5E1A11DB1958}" destId="{E34A735B-C5BC-334C-B04C-4D409F37EE4C}" srcOrd="7" destOrd="0" presId="urn:microsoft.com/office/officeart/2005/8/layout/hierarchy3"/>
    <dgm:cxn modelId="{12B28D1A-E2CF-AC4D-9A4F-266125B358EF}" type="presParOf" srcId="{048CFE8E-233E-9C40-B940-5E1A11DB1958}" destId="{C13941AD-5333-E14A-8376-4CEB6149DE47}" srcOrd="8" destOrd="0" presId="urn:microsoft.com/office/officeart/2005/8/layout/hierarchy3"/>
    <dgm:cxn modelId="{ECF55395-7376-C942-B2DE-061C8D1B140D}" type="presParOf" srcId="{048CFE8E-233E-9C40-B940-5E1A11DB1958}" destId="{3FA6F786-5895-0E4A-A5B9-A446D5C1A526}" srcOrd="9" destOrd="0" presId="urn:microsoft.com/office/officeart/2005/8/layout/hierarchy3"/>
  </dgm:cxnLst>
  <dgm:bg/>
  <dgm:whole/>
  <dgm:extLst>
    <a:ext uri="http://schemas.microsoft.com/office/drawing/2008/diagram">
      <dsp:dataModelExt xmlns:dsp="http://schemas.microsoft.com/office/drawing/2008/diagram" relId="rId17"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A754A459-373A-914C-A914-4E10C1F4C92F}" type="doc">
      <dgm:prSet loTypeId="urn:microsoft.com/office/officeart/2005/8/layout/hierarchy3" loCatId="" qsTypeId="urn:microsoft.com/office/officeart/2005/8/quickstyle/simple4" qsCatId="simple" csTypeId="urn:microsoft.com/office/officeart/2005/8/colors/accent1_2" csCatId="accent1" phldr="1"/>
      <dgm:spPr/>
      <dgm:t>
        <a:bodyPr/>
        <a:lstStyle/>
        <a:p>
          <a:endParaRPr lang="en-US"/>
        </a:p>
      </dgm:t>
    </dgm:pt>
    <dgm:pt modelId="{D44F716C-3FDC-8643-A020-DD3109D26B65}">
      <dgm:prSet phldrT="[Text]" custT="1"/>
      <dgm:spPr/>
      <dgm:t>
        <a:bodyPr/>
        <a:lstStyle/>
        <a:p>
          <a:r>
            <a:rPr lang="en-US" sz="1700" dirty="0" smtClean="0">
              <a:latin typeface="Arial"/>
              <a:cs typeface="Arial"/>
            </a:rPr>
            <a:t>Along which dimensions </a:t>
          </a:r>
          <a:r>
            <a:rPr lang="en-US" sz="1700" dirty="0" smtClean="0">
              <a:solidFill>
                <a:srgbClr val="FF0000"/>
              </a:solidFill>
              <a:latin typeface="Arial"/>
              <a:cs typeface="Arial"/>
            </a:rPr>
            <a:t>should we </a:t>
          </a:r>
          <a:r>
            <a:rPr lang="en-US" sz="1700" dirty="0" smtClean="0">
              <a:latin typeface="Arial"/>
              <a:cs typeface="Arial"/>
            </a:rPr>
            <a:t>excel?</a:t>
          </a:r>
          <a:endParaRPr lang="en-US" sz="1700" dirty="0">
            <a:latin typeface="Arial"/>
            <a:cs typeface="Arial"/>
          </a:endParaRPr>
        </a:p>
      </dgm:t>
    </dgm:pt>
    <dgm:pt modelId="{0B54B403-BB53-A345-8D96-7DE1B368B6C4}" type="parTrans" cxnId="{324F3F00-A261-D549-8B5B-D10794403BDF}">
      <dgm:prSet/>
      <dgm:spPr/>
      <dgm:t>
        <a:bodyPr/>
        <a:lstStyle/>
        <a:p>
          <a:endParaRPr lang="en-US">
            <a:latin typeface="Arial"/>
            <a:cs typeface="Arial"/>
          </a:endParaRPr>
        </a:p>
      </dgm:t>
    </dgm:pt>
    <dgm:pt modelId="{793CB53A-F848-5444-9756-E50608370217}" type="sibTrans" cxnId="{324F3F00-A261-D549-8B5B-D10794403BDF}">
      <dgm:prSet/>
      <dgm:spPr/>
      <dgm:t>
        <a:bodyPr/>
        <a:lstStyle/>
        <a:p>
          <a:endParaRPr lang="en-US">
            <a:latin typeface="Arial"/>
            <a:cs typeface="Arial"/>
          </a:endParaRPr>
        </a:p>
      </dgm:t>
    </dgm:pt>
    <dgm:pt modelId="{63D2F082-266F-184D-A49D-358C5183BC8A}">
      <dgm:prSet phldrT="[Text]" custT="1"/>
      <dgm:spPr/>
      <dgm:t>
        <a:bodyPr/>
        <a:lstStyle/>
        <a:p>
          <a:r>
            <a:rPr lang="en-US" sz="1700" dirty="0" smtClean="0">
              <a:latin typeface="Arial"/>
              <a:cs typeface="Arial"/>
            </a:rPr>
            <a:t>Along which dimensions </a:t>
          </a:r>
        </a:p>
        <a:p>
          <a:r>
            <a:rPr lang="en-US" sz="1700" dirty="0" smtClean="0">
              <a:solidFill>
                <a:srgbClr val="FF0000"/>
              </a:solidFill>
              <a:latin typeface="Arial"/>
              <a:cs typeface="Arial"/>
            </a:rPr>
            <a:t>do we</a:t>
          </a:r>
          <a:r>
            <a:rPr lang="en-US" sz="1700" dirty="0" smtClean="0">
              <a:latin typeface="Arial"/>
              <a:cs typeface="Arial"/>
            </a:rPr>
            <a:t> excel?</a:t>
          </a:r>
          <a:endParaRPr lang="en-US" sz="1700" dirty="0">
            <a:latin typeface="Arial"/>
            <a:cs typeface="Arial"/>
          </a:endParaRPr>
        </a:p>
      </dgm:t>
    </dgm:pt>
    <dgm:pt modelId="{4B9F5014-71E0-EB4C-866C-E60F1A445CE4}" type="parTrans" cxnId="{C489B7BB-A2AD-724A-8AAE-C57196F1029E}">
      <dgm:prSet/>
      <dgm:spPr/>
      <dgm:t>
        <a:bodyPr/>
        <a:lstStyle/>
        <a:p>
          <a:endParaRPr lang="en-US">
            <a:latin typeface="Arial"/>
            <a:cs typeface="Arial"/>
          </a:endParaRPr>
        </a:p>
      </dgm:t>
    </dgm:pt>
    <dgm:pt modelId="{1E52988C-8326-6B4A-B547-1FB41DE036D4}" type="sibTrans" cxnId="{C489B7BB-A2AD-724A-8AAE-C57196F1029E}">
      <dgm:prSet/>
      <dgm:spPr/>
      <dgm:t>
        <a:bodyPr/>
        <a:lstStyle/>
        <a:p>
          <a:endParaRPr lang="en-US">
            <a:latin typeface="Arial"/>
            <a:cs typeface="Arial"/>
          </a:endParaRPr>
        </a:p>
      </dgm:t>
    </dgm:pt>
    <dgm:pt modelId="{A6050017-4627-1046-91F9-BE61E63E2B87}">
      <dgm:prSet phldrT="[Text]" custT="1">
        <dgm:style>
          <a:lnRef idx="2">
            <a:schemeClr val="dk1">
              <a:shade val="50000"/>
            </a:schemeClr>
          </a:lnRef>
          <a:fillRef idx="1">
            <a:schemeClr val="dk1"/>
          </a:fillRef>
          <a:effectRef idx="0">
            <a:schemeClr val="dk1"/>
          </a:effectRef>
          <a:fontRef idx="minor">
            <a:schemeClr val="lt1"/>
          </a:fontRef>
        </dgm:style>
      </dgm:prSet>
      <dgm:spPr>
        <a:noFill/>
        <a:ln>
          <a:noFill/>
        </a:ln>
      </dgm:spPr>
      <dgm:t>
        <a:bodyPr/>
        <a:lstStyle/>
        <a:p>
          <a:r>
            <a:rPr lang="en-US" sz="2400" dirty="0" smtClean="0">
              <a:solidFill>
                <a:schemeClr val="bg1"/>
              </a:solidFill>
              <a:latin typeface="Arial"/>
              <a:cs typeface="Arial"/>
            </a:rPr>
            <a:t>Capabilities</a:t>
          </a:r>
          <a:endParaRPr lang="en-US" sz="2400" dirty="0">
            <a:solidFill>
              <a:schemeClr val="bg1"/>
            </a:solidFill>
            <a:latin typeface="Arial"/>
            <a:cs typeface="Arial"/>
          </a:endParaRPr>
        </a:p>
      </dgm:t>
    </dgm:pt>
    <dgm:pt modelId="{F95DBFF2-F4A6-EF42-A863-E7423FF6C1D9}" type="sibTrans" cxnId="{83D53FB7-BBDD-C543-9F25-E0153CB03C6C}">
      <dgm:prSet/>
      <dgm:spPr/>
      <dgm:t>
        <a:bodyPr/>
        <a:lstStyle/>
        <a:p>
          <a:endParaRPr lang="en-US">
            <a:latin typeface="Arial"/>
            <a:cs typeface="Arial"/>
          </a:endParaRPr>
        </a:p>
      </dgm:t>
    </dgm:pt>
    <dgm:pt modelId="{F0429D74-072F-944B-9CB3-A5378C2DE806}" type="parTrans" cxnId="{83D53FB7-BBDD-C543-9F25-E0153CB03C6C}">
      <dgm:prSet/>
      <dgm:spPr/>
      <dgm:t>
        <a:bodyPr/>
        <a:lstStyle/>
        <a:p>
          <a:endParaRPr lang="en-US">
            <a:latin typeface="Arial"/>
            <a:cs typeface="Arial"/>
          </a:endParaRPr>
        </a:p>
      </dgm:t>
    </dgm:pt>
    <dgm:pt modelId="{5218F9E1-55F7-FC40-8950-10BC2CAE1DFB}" type="pres">
      <dgm:prSet presAssocID="{A754A459-373A-914C-A914-4E10C1F4C92F}" presName="diagram" presStyleCnt="0">
        <dgm:presLayoutVars>
          <dgm:chPref val="1"/>
          <dgm:dir/>
          <dgm:animOne val="branch"/>
          <dgm:animLvl val="lvl"/>
          <dgm:resizeHandles/>
        </dgm:presLayoutVars>
      </dgm:prSet>
      <dgm:spPr/>
      <dgm:t>
        <a:bodyPr/>
        <a:lstStyle/>
        <a:p>
          <a:endParaRPr lang="en-US"/>
        </a:p>
      </dgm:t>
    </dgm:pt>
    <dgm:pt modelId="{13BB28D3-3859-6A46-878D-956473BB375A}" type="pres">
      <dgm:prSet presAssocID="{A6050017-4627-1046-91F9-BE61E63E2B87}" presName="root" presStyleCnt="0"/>
      <dgm:spPr/>
    </dgm:pt>
    <dgm:pt modelId="{AA394669-19B6-2A4A-9707-CED23257B1DC}" type="pres">
      <dgm:prSet presAssocID="{A6050017-4627-1046-91F9-BE61E63E2B87}" presName="rootComposite" presStyleCnt="0"/>
      <dgm:spPr/>
    </dgm:pt>
    <dgm:pt modelId="{B2A598CA-E01C-EA4D-AF57-58AA130F86BB}" type="pres">
      <dgm:prSet presAssocID="{A6050017-4627-1046-91F9-BE61E63E2B87}" presName="rootText" presStyleLbl="node1" presStyleIdx="0" presStyleCnt="1" custScaleX="89283" custScaleY="57955" custLinFactNeighborX="-8142" custLinFactNeighborY="9494"/>
      <dgm:spPr/>
      <dgm:t>
        <a:bodyPr/>
        <a:lstStyle/>
        <a:p>
          <a:endParaRPr lang="en-US"/>
        </a:p>
      </dgm:t>
    </dgm:pt>
    <dgm:pt modelId="{73923B88-FA0D-E446-B111-E3391D8B830D}" type="pres">
      <dgm:prSet presAssocID="{A6050017-4627-1046-91F9-BE61E63E2B87}" presName="rootConnector" presStyleLbl="node1" presStyleIdx="0" presStyleCnt="1"/>
      <dgm:spPr/>
      <dgm:t>
        <a:bodyPr/>
        <a:lstStyle/>
        <a:p>
          <a:endParaRPr lang="en-US"/>
        </a:p>
      </dgm:t>
    </dgm:pt>
    <dgm:pt modelId="{048CFE8E-233E-9C40-B940-5E1A11DB1958}" type="pres">
      <dgm:prSet presAssocID="{A6050017-4627-1046-91F9-BE61E63E2B87}" presName="childShape" presStyleCnt="0"/>
      <dgm:spPr/>
    </dgm:pt>
    <dgm:pt modelId="{A7080424-24AB-FB49-802F-0652DA834566}" type="pres">
      <dgm:prSet presAssocID="{0B54B403-BB53-A345-8D96-7DE1B368B6C4}" presName="Name13" presStyleLbl="parChTrans1D2" presStyleIdx="0" presStyleCnt="2"/>
      <dgm:spPr/>
      <dgm:t>
        <a:bodyPr/>
        <a:lstStyle/>
        <a:p>
          <a:endParaRPr lang="en-US"/>
        </a:p>
      </dgm:t>
    </dgm:pt>
    <dgm:pt modelId="{E34A735B-C5BC-334C-B04C-4D409F37EE4C}" type="pres">
      <dgm:prSet presAssocID="{D44F716C-3FDC-8643-A020-DD3109D26B65}" presName="childText" presStyleLbl="bgAcc1" presStyleIdx="0" presStyleCnt="2" custScaleX="80326" custScaleY="84900">
        <dgm:presLayoutVars>
          <dgm:bulletEnabled val="1"/>
        </dgm:presLayoutVars>
      </dgm:prSet>
      <dgm:spPr/>
      <dgm:t>
        <a:bodyPr/>
        <a:lstStyle/>
        <a:p>
          <a:endParaRPr lang="en-US"/>
        </a:p>
      </dgm:t>
    </dgm:pt>
    <dgm:pt modelId="{FF0311D4-0090-8D49-BB17-7957B401B1CB}" type="pres">
      <dgm:prSet presAssocID="{4B9F5014-71E0-EB4C-866C-E60F1A445CE4}" presName="Name13" presStyleLbl="parChTrans1D2" presStyleIdx="1" presStyleCnt="2"/>
      <dgm:spPr/>
      <dgm:t>
        <a:bodyPr/>
        <a:lstStyle/>
        <a:p>
          <a:endParaRPr lang="en-US"/>
        </a:p>
      </dgm:t>
    </dgm:pt>
    <dgm:pt modelId="{1FFFC7EC-A81F-AA48-B99B-CA28E75B3E13}" type="pres">
      <dgm:prSet presAssocID="{63D2F082-266F-184D-A49D-358C5183BC8A}" presName="childText" presStyleLbl="bgAcc1" presStyleIdx="1" presStyleCnt="2" custScaleX="83257" custScaleY="79788">
        <dgm:presLayoutVars>
          <dgm:bulletEnabled val="1"/>
        </dgm:presLayoutVars>
      </dgm:prSet>
      <dgm:spPr/>
      <dgm:t>
        <a:bodyPr/>
        <a:lstStyle/>
        <a:p>
          <a:endParaRPr lang="en-US"/>
        </a:p>
      </dgm:t>
    </dgm:pt>
  </dgm:ptLst>
  <dgm:cxnLst>
    <dgm:cxn modelId="{12584A4A-B3E6-4046-A6C5-BEE21B03B32A}" type="presOf" srcId="{A6050017-4627-1046-91F9-BE61E63E2B87}" destId="{B2A598CA-E01C-EA4D-AF57-58AA130F86BB}" srcOrd="0" destOrd="0" presId="urn:microsoft.com/office/officeart/2005/8/layout/hierarchy3"/>
    <dgm:cxn modelId="{324F3F00-A261-D549-8B5B-D10794403BDF}" srcId="{A6050017-4627-1046-91F9-BE61E63E2B87}" destId="{D44F716C-3FDC-8643-A020-DD3109D26B65}" srcOrd="0" destOrd="0" parTransId="{0B54B403-BB53-A345-8D96-7DE1B368B6C4}" sibTransId="{793CB53A-F848-5444-9756-E50608370217}"/>
    <dgm:cxn modelId="{C489B7BB-A2AD-724A-8AAE-C57196F1029E}" srcId="{A6050017-4627-1046-91F9-BE61E63E2B87}" destId="{63D2F082-266F-184D-A49D-358C5183BC8A}" srcOrd="1" destOrd="0" parTransId="{4B9F5014-71E0-EB4C-866C-E60F1A445CE4}" sibTransId="{1E52988C-8326-6B4A-B547-1FB41DE036D4}"/>
    <dgm:cxn modelId="{D628FB7F-CD2E-024E-B1D5-F717496D2788}" type="presOf" srcId="{A754A459-373A-914C-A914-4E10C1F4C92F}" destId="{5218F9E1-55F7-FC40-8950-10BC2CAE1DFB}" srcOrd="0" destOrd="0" presId="urn:microsoft.com/office/officeart/2005/8/layout/hierarchy3"/>
    <dgm:cxn modelId="{25420895-78E9-D848-BC05-63B565C7B638}" type="presOf" srcId="{D44F716C-3FDC-8643-A020-DD3109D26B65}" destId="{E34A735B-C5BC-334C-B04C-4D409F37EE4C}" srcOrd="0" destOrd="0" presId="urn:microsoft.com/office/officeart/2005/8/layout/hierarchy3"/>
    <dgm:cxn modelId="{32E5F6CE-77C6-8B40-90A3-1E357369C660}" type="presOf" srcId="{63D2F082-266F-184D-A49D-358C5183BC8A}" destId="{1FFFC7EC-A81F-AA48-B99B-CA28E75B3E13}" srcOrd="0" destOrd="0" presId="urn:microsoft.com/office/officeart/2005/8/layout/hierarchy3"/>
    <dgm:cxn modelId="{04B69D14-1BD2-574D-B5D6-E2D11325203E}" type="presOf" srcId="{A6050017-4627-1046-91F9-BE61E63E2B87}" destId="{73923B88-FA0D-E446-B111-E3391D8B830D}" srcOrd="1" destOrd="0" presId="urn:microsoft.com/office/officeart/2005/8/layout/hierarchy3"/>
    <dgm:cxn modelId="{635168DC-59FE-504A-8533-7A1EF1AC573C}" type="presOf" srcId="{4B9F5014-71E0-EB4C-866C-E60F1A445CE4}" destId="{FF0311D4-0090-8D49-BB17-7957B401B1CB}" srcOrd="0" destOrd="0" presId="urn:microsoft.com/office/officeart/2005/8/layout/hierarchy3"/>
    <dgm:cxn modelId="{83D53FB7-BBDD-C543-9F25-E0153CB03C6C}" srcId="{A754A459-373A-914C-A914-4E10C1F4C92F}" destId="{A6050017-4627-1046-91F9-BE61E63E2B87}" srcOrd="0" destOrd="0" parTransId="{F0429D74-072F-944B-9CB3-A5378C2DE806}" sibTransId="{F95DBFF2-F4A6-EF42-A863-E7423FF6C1D9}"/>
    <dgm:cxn modelId="{6E1AAB7A-8548-DB4C-9A97-88CBB9E8FDC7}" type="presOf" srcId="{0B54B403-BB53-A345-8D96-7DE1B368B6C4}" destId="{A7080424-24AB-FB49-802F-0652DA834566}" srcOrd="0" destOrd="0" presId="urn:microsoft.com/office/officeart/2005/8/layout/hierarchy3"/>
    <dgm:cxn modelId="{35B7F2FF-B20B-1B40-B495-B9D818611568}" type="presParOf" srcId="{5218F9E1-55F7-FC40-8950-10BC2CAE1DFB}" destId="{13BB28D3-3859-6A46-878D-956473BB375A}" srcOrd="0" destOrd="0" presId="urn:microsoft.com/office/officeart/2005/8/layout/hierarchy3"/>
    <dgm:cxn modelId="{88CB1AE3-03A6-FC4B-B8B2-DE9773192EB9}" type="presParOf" srcId="{13BB28D3-3859-6A46-878D-956473BB375A}" destId="{AA394669-19B6-2A4A-9707-CED23257B1DC}" srcOrd="0" destOrd="0" presId="urn:microsoft.com/office/officeart/2005/8/layout/hierarchy3"/>
    <dgm:cxn modelId="{37AE3F37-60C2-3D41-AFA1-D74037A0F104}" type="presParOf" srcId="{AA394669-19B6-2A4A-9707-CED23257B1DC}" destId="{B2A598CA-E01C-EA4D-AF57-58AA130F86BB}" srcOrd="0" destOrd="0" presId="urn:microsoft.com/office/officeart/2005/8/layout/hierarchy3"/>
    <dgm:cxn modelId="{BDD46283-72EE-EC4E-8794-1681903AEA1E}" type="presParOf" srcId="{AA394669-19B6-2A4A-9707-CED23257B1DC}" destId="{73923B88-FA0D-E446-B111-E3391D8B830D}" srcOrd="1" destOrd="0" presId="urn:microsoft.com/office/officeart/2005/8/layout/hierarchy3"/>
    <dgm:cxn modelId="{320CAAAC-A446-1E46-B0F9-74F0420E38BE}" type="presParOf" srcId="{13BB28D3-3859-6A46-878D-956473BB375A}" destId="{048CFE8E-233E-9C40-B940-5E1A11DB1958}" srcOrd="1" destOrd="0" presId="urn:microsoft.com/office/officeart/2005/8/layout/hierarchy3"/>
    <dgm:cxn modelId="{828484AA-A683-F544-82B3-BB9183DADA18}" type="presParOf" srcId="{048CFE8E-233E-9C40-B940-5E1A11DB1958}" destId="{A7080424-24AB-FB49-802F-0652DA834566}" srcOrd="0" destOrd="0" presId="urn:microsoft.com/office/officeart/2005/8/layout/hierarchy3"/>
    <dgm:cxn modelId="{F63F66E5-494B-9B41-AC4D-CFAA7B8B540F}" type="presParOf" srcId="{048CFE8E-233E-9C40-B940-5E1A11DB1958}" destId="{E34A735B-C5BC-334C-B04C-4D409F37EE4C}" srcOrd="1" destOrd="0" presId="urn:microsoft.com/office/officeart/2005/8/layout/hierarchy3"/>
    <dgm:cxn modelId="{E23A95C2-12AE-6842-9812-84CAE9F1B1E2}" type="presParOf" srcId="{048CFE8E-233E-9C40-B940-5E1A11DB1958}" destId="{FF0311D4-0090-8D49-BB17-7957B401B1CB}" srcOrd="2" destOrd="0" presId="urn:microsoft.com/office/officeart/2005/8/layout/hierarchy3"/>
    <dgm:cxn modelId="{1683AD5E-A558-5D46-B33C-823EB8A1E65F}" type="presParOf" srcId="{048CFE8E-233E-9C40-B940-5E1A11DB1958}" destId="{1FFFC7EC-A81F-AA48-B99B-CA28E75B3E13}" srcOrd="3" destOrd="0" presId="urn:microsoft.com/office/officeart/2005/8/layout/hierarchy3"/>
  </dgm:cxnLst>
  <dgm:bg/>
  <dgm:whole/>
  <dgm:extLst>
    <a:ext uri="http://schemas.microsoft.com/office/drawing/2008/diagram">
      <dsp:dataModelExt xmlns:dsp="http://schemas.microsoft.com/office/drawing/2008/diagram" relId="rId22"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21C862C-BCF1-F544-BD07-29CD2C2ABB4C}" type="doc">
      <dgm:prSet loTypeId="urn:microsoft.com/office/officeart/2005/8/layout/equation1" loCatId="relationship" qsTypeId="urn:microsoft.com/office/officeart/2005/8/quickstyle/simple4" qsCatId="simple" csTypeId="urn:microsoft.com/office/officeart/2005/8/colors/accent1_2" csCatId="accent1" phldr="1"/>
      <dgm:spPr/>
      <dgm:t>
        <a:bodyPr/>
        <a:lstStyle/>
        <a:p>
          <a:endParaRPr lang="en-US"/>
        </a:p>
      </dgm:t>
    </dgm:pt>
    <dgm:pt modelId="{76B5C694-B853-0246-BCA0-5E7F2433D535}">
      <dgm:prSet phldrT="[Text]"/>
      <dgm:spPr/>
      <dgm:t>
        <a:bodyPr vert="horz"/>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801AEFB9-0C88-9441-96CF-AF5BFC1EBEF5}" type="parTrans" cxnId="{A859DD93-D3DB-EE47-AF2C-3AE2A1C64ADE}">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183C4D7A-51E5-9D4A-8722-B033BB650077}" type="sibTrans" cxnId="{A859DD93-D3DB-EE47-AF2C-3AE2A1C64ADE}">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C17C9D10-EE76-7640-A94C-D94C87A3F6C3}">
      <dgm:prSet phldrT="[Text]"/>
      <dgm:spPr/>
      <dgm:t>
        <a:bodyPr/>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0560CC31-E729-BD4E-BD8F-5B96B33D1674}" type="parTrans" cxnId="{AA640E64-E9A5-E341-8408-98C2F50914F5}">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F32F0913-A3AF-1446-B5C2-B320E756F7AD}" type="sibTrans" cxnId="{AA640E64-E9A5-E341-8408-98C2F50914F5}">
      <dgm:prSet/>
      <dgm:spPr/>
      <dgm:t>
        <a:bodyPr/>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E5FC7AF9-8C95-6A4C-A8DE-6C8A4D1F9430}">
      <dgm:prSet phldrT="[Text]"/>
      <dgm:spPr/>
      <dgm:t>
        <a:bodyPr/>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1FF14CF8-FA66-DD4F-BD02-AA4C3EB046A1}" type="parTrans" cxnId="{AFD42568-06C3-F849-9EF8-D35DE34E8365}">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BE52F91F-FC70-D84E-8B56-57DD33F1959A}" type="sibTrans" cxnId="{AFD42568-06C3-F849-9EF8-D35DE34E8365}">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D407CFE4-E8FB-E245-AFDB-410BA6680B55}">
      <dgm:prSet/>
      <dgm:spPr/>
      <dgm:t>
        <a:bodyPr/>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63A5B640-28A9-4245-A4B1-847B36561837}" type="parTrans" cxnId="{D3DE44FA-10E7-F046-86D1-CADEC74FA151}">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9E24F64D-6F4B-104E-AFE9-474A52F929E9}" type="sibTrans" cxnId="{D3DE44FA-10E7-F046-86D1-CADEC74FA151}">
      <dgm:prSet custAng="2341075" custLinFactX="135792" custLinFactY="-78789" custLinFactNeighborX="200000" custLinFactNeighborY="-100000"/>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53655511-3EA9-E24B-ADA6-7E53EB5D5B44}" type="pres">
      <dgm:prSet presAssocID="{B21C862C-BCF1-F544-BD07-29CD2C2ABB4C}" presName="linearFlow" presStyleCnt="0">
        <dgm:presLayoutVars>
          <dgm:dir/>
          <dgm:resizeHandles val="exact"/>
        </dgm:presLayoutVars>
      </dgm:prSet>
      <dgm:spPr/>
      <dgm:t>
        <a:bodyPr/>
        <a:lstStyle/>
        <a:p>
          <a:endParaRPr lang="en-US"/>
        </a:p>
      </dgm:t>
    </dgm:pt>
    <dgm:pt modelId="{0472C170-12DA-B143-AD1C-711D1168B5FF}" type="pres">
      <dgm:prSet presAssocID="{76B5C694-B853-0246-BCA0-5E7F2433D535}" presName="node" presStyleLbl="node1" presStyleIdx="0" presStyleCnt="4" custLinFactX="3067" custLinFactNeighborX="100000">
        <dgm:presLayoutVars>
          <dgm:bulletEnabled val="1"/>
        </dgm:presLayoutVars>
      </dgm:prSet>
      <dgm:spPr/>
      <dgm:t>
        <a:bodyPr/>
        <a:lstStyle/>
        <a:p>
          <a:endParaRPr lang="en-US"/>
        </a:p>
      </dgm:t>
    </dgm:pt>
    <dgm:pt modelId="{0A08B234-ABF7-DB43-A58C-B3C0794EAE49}" type="pres">
      <dgm:prSet presAssocID="{183C4D7A-51E5-9D4A-8722-B033BB650077}" presName="spacerL" presStyleCnt="0"/>
      <dgm:spPr/>
    </dgm:pt>
    <dgm:pt modelId="{A2D8B243-9861-CB4C-9DC9-4D3970B797C1}" type="pres">
      <dgm:prSet presAssocID="{183C4D7A-51E5-9D4A-8722-B033BB650077}" presName="sibTrans" presStyleLbl="sibTrans2D1" presStyleIdx="0" presStyleCnt="3" custLinFactX="525460" custLinFactNeighborX="600000" custLinFactNeighborY="0"/>
      <dgm:spPr/>
      <dgm:t>
        <a:bodyPr/>
        <a:lstStyle/>
        <a:p>
          <a:endParaRPr lang="en-US"/>
        </a:p>
      </dgm:t>
    </dgm:pt>
    <dgm:pt modelId="{EDB500EE-8294-3F4B-8417-8BE8023C1D35}" type="pres">
      <dgm:prSet presAssocID="{183C4D7A-51E5-9D4A-8722-B033BB650077}" presName="spacerR" presStyleCnt="0"/>
      <dgm:spPr/>
    </dgm:pt>
    <dgm:pt modelId="{A9C6362F-FD2C-A44B-8412-4E042722523A}" type="pres">
      <dgm:prSet presAssocID="{C17C9D10-EE76-7640-A94C-D94C87A3F6C3}" presName="node" presStyleLbl="node1" presStyleIdx="1" presStyleCnt="4" custLinFactNeighborX="-55104">
        <dgm:presLayoutVars>
          <dgm:bulletEnabled val="1"/>
        </dgm:presLayoutVars>
      </dgm:prSet>
      <dgm:spPr/>
      <dgm:t>
        <a:bodyPr/>
        <a:lstStyle/>
        <a:p>
          <a:endParaRPr lang="en-US"/>
        </a:p>
      </dgm:t>
    </dgm:pt>
    <dgm:pt modelId="{1D85500E-2E82-6A4A-91EE-9AF48FEC6C45}" type="pres">
      <dgm:prSet presAssocID="{F32F0913-A3AF-1446-B5C2-B320E756F7AD}" presName="spacerL" presStyleCnt="0"/>
      <dgm:spPr/>
    </dgm:pt>
    <dgm:pt modelId="{43B7E150-48FC-BF4A-9779-A59569998339}" type="pres">
      <dgm:prSet presAssocID="{F32F0913-A3AF-1446-B5C2-B320E756F7AD}" presName="sibTrans" presStyleLbl="sibTrans2D1" presStyleIdx="1" presStyleCnt="3" custAng="2341075" custLinFactX="-14617" custLinFactNeighborX="-100000"/>
      <dgm:spPr/>
      <dgm:t>
        <a:bodyPr/>
        <a:lstStyle/>
        <a:p>
          <a:endParaRPr lang="en-US"/>
        </a:p>
      </dgm:t>
    </dgm:pt>
    <dgm:pt modelId="{88E048A8-2DA0-7B47-9D5D-4C623211681A}" type="pres">
      <dgm:prSet presAssocID="{F32F0913-A3AF-1446-B5C2-B320E756F7AD}" presName="spacerR" presStyleCnt="0"/>
      <dgm:spPr/>
    </dgm:pt>
    <dgm:pt modelId="{8C6BBD0A-341D-F448-AE4B-11C0CE9949B8}" type="pres">
      <dgm:prSet presAssocID="{E5FC7AF9-8C95-6A4C-A8DE-6C8A4D1F9430}" presName="node" presStyleLbl="node1" presStyleIdx="2" presStyleCnt="4">
        <dgm:presLayoutVars>
          <dgm:bulletEnabled val="1"/>
        </dgm:presLayoutVars>
      </dgm:prSet>
      <dgm:spPr/>
      <dgm:t>
        <a:bodyPr/>
        <a:lstStyle/>
        <a:p>
          <a:endParaRPr lang="en-US"/>
        </a:p>
      </dgm:t>
    </dgm:pt>
    <dgm:pt modelId="{73DEAC19-71FE-434C-B8AB-5F6FDE04D5DA}" type="pres">
      <dgm:prSet presAssocID="{BE52F91F-FC70-D84E-8B56-57DD33F1959A}" presName="spacerL" presStyleCnt="0"/>
      <dgm:spPr/>
    </dgm:pt>
    <dgm:pt modelId="{FB9B2694-C9DD-5F41-AEF5-FE06D207342C}" type="pres">
      <dgm:prSet presAssocID="{BE52F91F-FC70-D84E-8B56-57DD33F1959A}" presName="sibTrans" presStyleLbl="sibTrans2D1" presStyleIdx="2" presStyleCnt="3" custLinFactX="-516955" custLinFactNeighborX="-600000" custLinFactNeighborY="0"/>
      <dgm:spPr/>
      <dgm:t>
        <a:bodyPr/>
        <a:lstStyle/>
        <a:p>
          <a:endParaRPr lang="en-US"/>
        </a:p>
      </dgm:t>
    </dgm:pt>
    <dgm:pt modelId="{ABE3BCDB-6BFB-044A-9A25-2B53D8273D94}" type="pres">
      <dgm:prSet presAssocID="{BE52F91F-FC70-D84E-8B56-57DD33F1959A}" presName="spacerR" presStyleCnt="0"/>
      <dgm:spPr/>
    </dgm:pt>
    <dgm:pt modelId="{8550BC7D-E478-6C47-BCD8-EB8C32D6A82C}" type="pres">
      <dgm:prSet presAssocID="{D407CFE4-E8FB-E245-AFDB-410BA6680B55}" presName="node" presStyleLbl="node1" presStyleIdx="3" presStyleCnt="4">
        <dgm:presLayoutVars>
          <dgm:bulletEnabled val="1"/>
        </dgm:presLayoutVars>
      </dgm:prSet>
      <dgm:spPr/>
      <dgm:t>
        <a:bodyPr/>
        <a:lstStyle/>
        <a:p>
          <a:endParaRPr lang="en-US"/>
        </a:p>
      </dgm:t>
    </dgm:pt>
  </dgm:ptLst>
  <dgm:cxnLst>
    <dgm:cxn modelId="{1C15A3A7-8EFA-5B4F-B420-6981DE4789CC}" type="presOf" srcId="{76B5C694-B853-0246-BCA0-5E7F2433D535}" destId="{0472C170-12DA-B143-AD1C-711D1168B5FF}" srcOrd="0" destOrd="0" presId="urn:microsoft.com/office/officeart/2005/8/layout/equation1"/>
    <dgm:cxn modelId="{D3DE44FA-10E7-F046-86D1-CADEC74FA151}" srcId="{B21C862C-BCF1-F544-BD07-29CD2C2ABB4C}" destId="{D407CFE4-E8FB-E245-AFDB-410BA6680B55}" srcOrd="3" destOrd="0" parTransId="{63A5B640-28A9-4245-A4B1-847B36561837}" sibTransId="{9E24F64D-6F4B-104E-AFE9-474A52F929E9}"/>
    <dgm:cxn modelId="{D591C28B-6BD7-4745-A89E-C2353AC55EFA}" type="presOf" srcId="{D407CFE4-E8FB-E245-AFDB-410BA6680B55}" destId="{8550BC7D-E478-6C47-BCD8-EB8C32D6A82C}" srcOrd="0" destOrd="0" presId="urn:microsoft.com/office/officeart/2005/8/layout/equation1"/>
    <dgm:cxn modelId="{A859DD93-D3DB-EE47-AF2C-3AE2A1C64ADE}" srcId="{B21C862C-BCF1-F544-BD07-29CD2C2ABB4C}" destId="{76B5C694-B853-0246-BCA0-5E7F2433D535}" srcOrd="0" destOrd="0" parTransId="{801AEFB9-0C88-9441-96CF-AF5BFC1EBEF5}" sibTransId="{183C4D7A-51E5-9D4A-8722-B033BB650077}"/>
    <dgm:cxn modelId="{6D9EB4B6-C584-B546-AB49-0329D60E4847}" type="presOf" srcId="{B21C862C-BCF1-F544-BD07-29CD2C2ABB4C}" destId="{53655511-3EA9-E24B-ADA6-7E53EB5D5B44}" srcOrd="0" destOrd="0" presId="urn:microsoft.com/office/officeart/2005/8/layout/equation1"/>
    <dgm:cxn modelId="{AA640E64-E9A5-E341-8408-98C2F50914F5}" srcId="{B21C862C-BCF1-F544-BD07-29CD2C2ABB4C}" destId="{C17C9D10-EE76-7640-A94C-D94C87A3F6C3}" srcOrd="1" destOrd="0" parTransId="{0560CC31-E729-BD4E-BD8F-5B96B33D1674}" sibTransId="{F32F0913-A3AF-1446-B5C2-B320E756F7AD}"/>
    <dgm:cxn modelId="{4F4746F6-8B47-214F-85D9-6EEF5DF674FD}" type="presOf" srcId="{BE52F91F-FC70-D84E-8B56-57DD33F1959A}" destId="{FB9B2694-C9DD-5F41-AEF5-FE06D207342C}" srcOrd="0" destOrd="0" presId="urn:microsoft.com/office/officeart/2005/8/layout/equation1"/>
    <dgm:cxn modelId="{3F410389-0D87-E842-ACCC-FF72F3049894}" type="presOf" srcId="{E5FC7AF9-8C95-6A4C-A8DE-6C8A4D1F9430}" destId="{8C6BBD0A-341D-F448-AE4B-11C0CE9949B8}" srcOrd="0" destOrd="0" presId="urn:microsoft.com/office/officeart/2005/8/layout/equation1"/>
    <dgm:cxn modelId="{AB27BBE3-148F-EF45-926E-20BA270FE4ED}" type="presOf" srcId="{F32F0913-A3AF-1446-B5C2-B320E756F7AD}" destId="{43B7E150-48FC-BF4A-9779-A59569998339}" srcOrd="0" destOrd="0" presId="urn:microsoft.com/office/officeart/2005/8/layout/equation1"/>
    <dgm:cxn modelId="{C4CC3465-0F0F-0443-99B2-F26301FDEA0C}" type="presOf" srcId="{183C4D7A-51E5-9D4A-8722-B033BB650077}" destId="{A2D8B243-9861-CB4C-9DC9-4D3970B797C1}" srcOrd="0" destOrd="0" presId="urn:microsoft.com/office/officeart/2005/8/layout/equation1"/>
    <dgm:cxn modelId="{73ED94D5-621C-744B-A184-4360CEB9F7C8}" type="presOf" srcId="{C17C9D10-EE76-7640-A94C-D94C87A3F6C3}" destId="{A9C6362F-FD2C-A44B-8412-4E042722523A}" srcOrd="0" destOrd="0" presId="urn:microsoft.com/office/officeart/2005/8/layout/equation1"/>
    <dgm:cxn modelId="{AFD42568-06C3-F849-9EF8-D35DE34E8365}" srcId="{B21C862C-BCF1-F544-BD07-29CD2C2ABB4C}" destId="{E5FC7AF9-8C95-6A4C-A8DE-6C8A4D1F9430}" srcOrd="2" destOrd="0" parTransId="{1FF14CF8-FA66-DD4F-BD02-AA4C3EB046A1}" sibTransId="{BE52F91F-FC70-D84E-8B56-57DD33F1959A}"/>
    <dgm:cxn modelId="{78ABB209-E2AD-D548-BB38-A1E5A2484577}" type="presParOf" srcId="{53655511-3EA9-E24B-ADA6-7E53EB5D5B44}" destId="{0472C170-12DA-B143-AD1C-711D1168B5FF}" srcOrd="0" destOrd="0" presId="urn:microsoft.com/office/officeart/2005/8/layout/equation1"/>
    <dgm:cxn modelId="{4DB09FFB-FDE7-0342-B19D-20120F7A646C}" type="presParOf" srcId="{53655511-3EA9-E24B-ADA6-7E53EB5D5B44}" destId="{0A08B234-ABF7-DB43-A58C-B3C0794EAE49}" srcOrd="1" destOrd="0" presId="urn:microsoft.com/office/officeart/2005/8/layout/equation1"/>
    <dgm:cxn modelId="{89BDD29C-AF3B-5E4A-8275-0F90F5CD3710}" type="presParOf" srcId="{53655511-3EA9-E24B-ADA6-7E53EB5D5B44}" destId="{A2D8B243-9861-CB4C-9DC9-4D3970B797C1}" srcOrd="2" destOrd="0" presId="urn:microsoft.com/office/officeart/2005/8/layout/equation1"/>
    <dgm:cxn modelId="{191956F0-AF34-BE4A-A760-44063371A7E4}" type="presParOf" srcId="{53655511-3EA9-E24B-ADA6-7E53EB5D5B44}" destId="{EDB500EE-8294-3F4B-8417-8BE8023C1D35}" srcOrd="3" destOrd="0" presId="urn:microsoft.com/office/officeart/2005/8/layout/equation1"/>
    <dgm:cxn modelId="{D6440C68-187D-F242-8DE1-C67D72AA78E1}" type="presParOf" srcId="{53655511-3EA9-E24B-ADA6-7E53EB5D5B44}" destId="{A9C6362F-FD2C-A44B-8412-4E042722523A}" srcOrd="4" destOrd="0" presId="urn:microsoft.com/office/officeart/2005/8/layout/equation1"/>
    <dgm:cxn modelId="{92636313-8D84-354B-8CC6-60076094E8A8}" type="presParOf" srcId="{53655511-3EA9-E24B-ADA6-7E53EB5D5B44}" destId="{1D85500E-2E82-6A4A-91EE-9AF48FEC6C45}" srcOrd="5" destOrd="0" presId="urn:microsoft.com/office/officeart/2005/8/layout/equation1"/>
    <dgm:cxn modelId="{4BD9DE58-4523-5E43-A159-1FD5C13130BA}" type="presParOf" srcId="{53655511-3EA9-E24B-ADA6-7E53EB5D5B44}" destId="{43B7E150-48FC-BF4A-9779-A59569998339}" srcOrd="6" destOrd="0" presId="urn:microsoft.com/office/officeart/2005/8/layout/equation1"/>
    <dgm:cxn modelId="{18F46D50-804F-0A47-8A62-1F8BA6514746}" type="presParOf" srcId="{53655511-3EA9-E24B-ADA6-7E53EB5D5B44}" destId="{88E048A8-2DA0-7B47-9D5D-4C623211681A}" srcOrd="7" destOrd="0" presId="urn:microsoft.com/office/officeart/2005/8/layout/equation1"/>
    <dgm:cxn modelId="{E516078D-6D3D-9F46-B205-56083ECFAECE}" type="presParOf" srcId="{53655511-3EA9-E24B-ADA6-7E53EB5D5B44}" destId="{8C6BBD0A-341D-F448-AE4B-11C0CE9949B8}" srcOrd="8" destOrd="0" presId="urn:microsoft.com/office/officeart/2005/8/layout/equation1"/>
    <dgm:cxn modelId="{B0115C58-3301-6E41-82E7-848C89EEAD58}" type="presParOf" srcId="{53655511-3EA9-E24B-ADA6-7E53EB5D5B44}" destId="{73DEAC19-71FE-434C-B8AB-5F6FDE04D5DA}" srcOrd="9" destOrd="0" presId="urn:microsoft.com/office/officeart/2005/8/layout/equation1"/>
    <dgm:cxn modelId="{C14B581D-0639-8C42-8A9E-69DC58CBC16F}" type="presParOf" srcId="{53655511-3EA9-E24B-ADA6-7E53EB5D5B44}" destId="{FB9B2694-C9DD-5F41-AEF5-FE06D207342C}" srcOrd="10" destOrd="0" presId="urn:microsoft.com/office/officeart/2005/8/layout/equation1"/>
    <dgm:cxn modelId="{0CDA34A3-35BB-2E48-BE2A-E15B42EF79E8}" type="presParOf" srcId="{53655511-3EA9-E24B-ADA6-7E53EB5D5B44}" destId="{ABE3BCDB-6BFB-044A-9A25-2B53D8273D94}" srcOrd="11" destOrd="0" presId="urn:microsoft.com/office/officeart/2005/8/layout/equation1"/>
    <dgm:cxn modelId="{A4EB8B18-DBB5-1D4E-B153-0E54AE365B62}" type="presParOf" srcId="{53655511-3EA9-E24B-ADA6-7E53EB5D5B44}" destId="{8550BC7D-E478-6C47-BCD8-EB8C32D6A82C}" srcOrd="12" destOrd="0" presId="urn:microsoft.com/office/officeart/2005/8/layout/equatio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A754A459-373A-914C-A914-4E10C1F4C92F}" type="doc">
      <dgm:prSet loTypeId="urn:microsoft.com/office/officeart/2005/8/layout/hierarchy3" loCatId="" qsTypeId="urn:microsoft.com/office/officeart/2005/8/quickstyle/simple4" qsCatId="simple" csTypeId="urn:microsoft.com/office/officeart/2005/8/colors/accent1_2" csCatId="accent1" phldr="1"/>
      <dgm:spPr/>
      <dgm:t>
        <a:bodyPr/>
        <a:lstStyle/>
        <a:p>
          <a:endParaRPr lang="en-US"/>
        </a:p>
      </dgm:t>
    </dgm:pt>
    <dgm:pt modelId="{D44F716C-3FDC-8643-A020-DD3109D26B65}">
      <dgm:prSet phldrT="[Text]"/>
      <dgm:spPr/>
      <dgm:t>
        <a:bodyPr/>
        <a:lstStyle/>
        <a:p>
          <a:r>
            <a:rPr lang="en-US" dirty="0" smtClean="0">
              <a:latin typeface="Arial"/>
              <a:cs typeface="Arial"/>
            </a:rPr>
            <a:t>Along which dimensions </a:t>
          </a:r>
          <a:r>
            <a:rPr lang="en-US" dirty="0" smtClean="0">
              <a:solidFill>
                <a:srgbClr val="FF0000"/>
              </a:solidFill>
              <a:latin typeface="Arial"/>
              <a:cs typeface="Arial"/>
            </a:rPr>
            <a:t>should we </a:t>
          </a:r>
          <a:r>
            <a:rPr lang="en-US" dirty="0" smtClean="0">
              <a:latin typeface="Arial"/>
              <a:cs typeface="Arial"/>
            </a:rPr>
            <a:t>excel?</a:t>
          </a:r>
          <a:endParaRPr lang="en-US" dirty="0">
            <a:latin typeface="Arial"/>
            <a:cs typeface="Arial"/>
          </a:endParaRPr>
        </a:p>
      </dgm:t>
    </dgm:pt>
    <dgm:pt modelId="{0B54B403-BB53-A345-8D96-7DE1B368B6C4}" type="parTrans" cxnId="{324F3F00-A261-D549-8B5B-D10794403BDF}">
      <dgm:prSet/>
      <dgm:spPr>
        <a:ln>
          <a:solidFill>
            <a:srgbClr val="FF0000"/>
          </a:solidFill>
        </a:ln>
      </dgm:spPr>
      <dgm:t>
        <a:bodyPr/>
        <a:lstStyle/>
        <a:p>
          <a:endParaRPr lang="en-US">
            <a:latin typeface="Arial"/>
            <a:cs typeface="Arial"/>
          </a:endParaRPr>
        </a:p>
      </dgm:t>
    </dgm:pt>
    <dgm:pt modelId="{793CB53A-F848-5444-9756-E50608370217}" type="sibTrans" cxnId="{324F3F00-A261-D549-8B5B-D10794403BDF}">
      <dgm:prSet/>
      <dgm:spPr/>
      <dgm:t>
        <a:bodyPr/>
        <a:lstStyle/>
        <a:p>
          <a:endParaRPr lang="en-US">
            <a:latin typeface="Arial"/>
            <a:cs typeface="Arial"/>
          </a:endParaRPr>
        </a:p>
      </dgm:t>
    </dgm:pt>
    <dgm:pt modelId="{63D2F082-266F-184D-A49D-358C5183BC8A}">
      <dgm:prSet phldrT="[Text]"/>
      <dgm:spPr/>
      <dgm:t>
        <a:bodyPr/>
        <a:lstStyle/>
        <a:p>
          <a:r>
            <a:rPr lang="en-US" dirty="0" smtClean="0">
              <a:latin typeface="Arial"/>
              <a:cs typeface="Arial"/>
            </a:rPr>
            <a:t>Along which dimensions </a:t>
          </a:r>
        </a:p>
        <a:p>
          <a:r>
            <a:rPr lang="en-US" dirty="0" smtClean="0">
              <a:solidFill>
                <a:srgbClr val="FF0000"/>
              </a:solidFill>
              <a:latin typeface="Arial"/>
              <a:cs typeface="Arial"/>
            </a:rPr>
            <a:t>do we</a:t>
          </a:r>
          <a:r>
            <a:rPr lang="en-US" dirty="0" smtClean="0">
              <a:latin typeface="Arial"/>
              <a:cs typeface="Arial"/>
            </a:rPr>
            <a:t> excel?</a:t>
          </a:r>
          <a:endParaRPr lang="en-US" dirty="0">
            <a:latin typeface="Arial"/>
            <a:cs typeface="Arial"/>
          </a:endParaRPr>
        </a:p>
      </dgm:t>
    </dgm:pt>
    <dgm:pt modelId="{4B9F5014-71E0-EB4C-866C-E60F1A445CE4}" type="parTrans" cxnId="{C489B7BB-A2AD-724A-8AAE-C57196F1029E}">
      <dgm:prSet/>
      <dgm:spPr>
        <a:ln>
          <a:solidFill>
            <a:srgbClr val="FF0000"/>
          </a:solidFill>
        </a:ln>
      </dgm:spPr>
      <dgm:t>
        <a:bodyPr/>
        <a:lstStyle/>
        <a:p>
          <a:endParaRPr lang="en-US">
            <a:latin typeface="Arial"/>
            <a:cs typeface="Arial"/>
          </a:endParaRPr>
        </a:p>
      </dgm:t>
    </dgm:pt>
    <dgm:pt modelId="{1E52988C-8326-6B4A-B547-1FB41DE036D4}" type="sibTrans" cxnId="{C489B7BB-A2AD-724A-8AAE-C57196F1029E}">
      <dgm:prSet/>
      <dgm:spPr/>
      <dgm:t>
        <a:bodyPr/>
        <a:lstStyle/>
        <a:p>
          <a:endParaRPr lang="en-US">
            <a:latin typeface="Arial"/>
            <a:cs typeface="Arial"/>
          </a:endParaRPr>
        </a:p>
      </dgm:t>
    </dgm:pt>
    <dgm:pt modelId="{A6050017-4627-1046-91F9-BE61E63E2B87}">
      <dgm:prSet phldrT="[Text]" custT="1">
        <dgm:style>
          <a:lnRef idx="2">
            <a:schemeClr val="dk1">
              <a:shade val="50000"/>
            </a:schemeClr>
          </a:lnRef>
          <a:fillRef idx="1">
            <a:schemeClr val="dk1"/>
          </a:fillRef>
          <a:effectRef idx="0">
            <a:schemeClr val="dk1"/>
          </a:effectRef>
          <a:fontRef idx="minor">
            <a:schemeClr val="lt1"/>
          </a:fontRef>
        </dgm:style>
      </dgm:prSet>
      <dgm:spPr>
        <a:noFill/>
        <a:ln>
          <a:solidFill>
            <a:srgbClr val="FF0000"/>
          </a:solidFill>
        </a:ln>
      </dgm:spPr>
      <dgm:t>
        <a:bodyPr/>
        <a:lstStyle/>
        <a:p>
          <a:r>
            <a:rPr lang="en-US" sz="2400" dirty="0" smtClean="0">
              <a:solidFill>
                <a:srgbClr val="FF0000"/>
              </a:solidFill>
              <a:latin typeface="Arial"/>
              <a:cs typeface="Arial"/>
            </a:rPr>
            <a:t>Capabilities</a:t>
          </a:r>
          <a:endParaRPr lang="en-US" sz="2400" dirty="0">
            <a:solidFill>
              <a:srgbClr val="FF0000"/>
            </a:solidFill>
            <a:latin typeface="Arial"/>
            <a:cs typeface="Arial"/>
          </a:endParaRPr>
        </a:p>
      </dgm:t>
    </dgm:pt>
    <dgm:pt modelId="{F95DBFF2-F4A6-EF42-A863-E7423FF6C1D9}" type="sibTrans" cxnId="{83D53FB7-BBDD-C543-9F25-E0153CB03C6C}">
      <dgm:prSet/>
      <dgm:spPr/>
      <dgm:t>
        <a:bodyPr/>
        <a:lstStyle/>
        <a:p>
          <a:endParaRPr lang="en-US">
            <a:latin typeface="Arial"/>
            <a:cs typeface="Arial"/>
          </a:endParaRPr>
        </a:p>
      </dgm:t>
    </dgm:pt>
    <dgm:pt modelId="{F0429D74-072F-944B-9CB3-A5378C2DE806}" type="parTrans" cxnId="{83D53FB7-BBDD-C543-9F25-E0153CB03C6C}">
      <dgm:prSet/>
      <dgm:spPr/>
      <dgm:t>
        <a:bodyPr/>
        <a:lstStyle/>
        <a:p>
          <a:endParaRPr lang="en-US">
            <a:latin typeface="Arial"/>
            <a:cs typeface="Arial"/>
          </a:endParaRPr>
        </a:p>
      </dgm:t>
    </dgm:pt>
    <dgm:pt modelId="{5218F9E1-55F7-FC40-8950-10BC2CAE1DFB}" type="pres">
      <dgm:prSet presAssocID="{A754A459-373A-914C-A914-4E10C1F4C92F}" presName="diagram" presStyleCnt="0">
        <dgm:presLayoutVars>
          <dgm:chPref val="1"/>
          <dgm:dir/>
          <dgm:animOne val="branch"/>
          <dgm:animLvl val="lvl"/>
          <dgm:resizeHandles/>
        </dgm:presLayoutVars>
      </dgm:prSet>
      <dgm:spPr/>
      <dgm:t>
        <a:bodyPr/>
        <a:lstStyle/>
        <a:p>
          <a:endParaRPr lang="en-US"/>
        </a:p>
      </dgm:t>
    </dgm:pt>
    <dgm:pt modelId="{13BB28D3-3859-6A46-878D-956473BB375A}" type="pres">
      <dgm:prSet presAssocID="{A6050017-4627-1046-91F9-BE61E63E2B87}" presName="root" presStyleCnt="0"/>
      <dgm:spPr/>
    </dgm:pt>
    <dgm:pt modelId="{AA394669-19B6-2A4A-9707-CED23257B1DC}" type="pres">
      <dgm:prSet presAssocID="{A6050017-4627-1046-91F9-BE61E63E2B87}" presName="rootComposite" presStyleCnt="0"/>
      <dgm:spPr/>
    </dgm:pt>
    <dgm:pt modelId="{B2A598CA-E01C-EA4D-AF57-58AA130F86BB}" type="pres">
      <dgm:prSet presAssocID="{A6050017-4627-1046-91F9-BE61E63E2B87}" presName="rootText" presStyleLbl="node1" presStyleIdx="0" presStyleCnt="1" custScaleX="94070" custScaleY="70140" custLinFactNeighborX="-52219" custLinFactNeighborY="12738"/>
      <dgm:spPr/>
      <dgm:t>
        <a:bodyPr/>
        <a:lstStyle/>
        <a:p>
          <a:endParaRPr lang="en-US"/>
        </a:p>
      </dgm:t>
    </dgm:pt>
    <dgm:pt modelId="{73923B88-FA0D-E446-B111-E3391D8B830D}" type="pres">
      <dgm:prSet presAssocID="{A6050017-4627-1046-91F9-BE61E63E2B87}" presName="rootConnector" presStyleLbl="node1" presStyleIdx="0" presStyleCnt="1"/>
      <dgm:spPr/>
      <dgm:t>
        <a:bodyPr/>
        <a:lstStyle/>
        <a:p>
          <a:endParaRPr lang="en-US"/>
        </a:p>
      </dgm:t>
    </dgm:pt>
    <dgm:pt modelId="{048CFE8E-233E-9C40-B940-5E1A11DB1958}" type="pres">
      <dgm:prSet presAssocID="{A6050017-4627-1046-91F9-BE61E63E2B87}" presName="childShape" presStyleCnt="0"/>
      <dgm:spPr/>
    </dgm:pt>
    <dgm:pt modelId="{A7080424-24AB-FB49-802F-0652DA834566}" type="pres">
      <dgm:prSet presAssocID="{0B54B403-BB53-A345-8D96-7DE1B368B6C4}" presName="Name13" presStyleLbl="parChTrans1D2" presStyleIdx="0" presStyleCnt="2"/>
      <dgm:spPr/>
      <dgm:t>
        <a:bodyPr/>
        <a:lstStyle/>
        <a:p>
          <a:endParaRPr lang="en-US"/>
        </a:p>
      </dgm:t>
    </dgm:pt>
    <dgm:pt modelId="{E34A735B-C5BC-334C-B04C-4D409F37EE4C}" type="pres">
      <dgm:prSet presAssocID="{D44F716C-3FDC-8643-A020-DD3109D26B65}" presName="childText" presStyleLbl="bgAcc1" presStyleIdx="0" presStyleCnt="2">
        <dgm:presLayoutVars>
          <dgm:bulletEnabled val="1"/>
        </dgm:presLayoutVars>
      </dgm:prSet>
      <dgm:spPr/>
      <dgm:t>
        <a:bodyPr/>
        <a:lstStyle/>
        <a:p>
          <a:endParaRPr lang="en-US"/>
        </a:p>
      </dgm:t>
    </dgm:pt>
    <dgm:pt modelId="{FF0311D4-0090-8D49-BB17-7957B401B1CB}" type="pres">
      <dgm:prSet presAssocID="{4B9F5014-71E0-EB4C-866C-E60F1A445CE4}" presName="Name13" presStyleLbl="parChTrans1D2" presStyleIdx="1" presStyleCnt="2"/>
      <dgm:spPr/>
      <dgm:t>
        <a:bodyPr/>
        <a:lstStyle/>
        <a:p>
          <a:endParaRPr lang="en-US"/>
        </a:p>
      </dgm:t>
    </dgm:pt>
    <dgm:pt modelId="{1FFFC7EC-A81F-AA48-B99B-CA28E75B3E13}" type="pres">
      <dgm:prSet presAssocID="{63D2F082-266F-184D-A49D-358C5183BC8A}" presName="childText" presStyleLbl="bgAcc1" presStyleIdx="1" presStyleCnt="2">
        <dgm:presLayoutVars>
          <dgm:bulletEnabled val="1"/>
        </dgm:presLayoutVars>
      </dgm:prSet>
      <dgm:spPr/>
      <dgm:t>
        <a:bodyPr/>
        <a:lstStyle/>
        <a:p>
          <a:endParaRPr lang="en-US"/>
        </a:p>
      </dgm:t>
    </dgm:pt>
  </dgm:ptLst>
  <dgm:cxnLst>
    <dgm:cxn modelId="{DE5D3128-4CA2-E540-A17F-4522538013D9}" type="presOf" srcId="{D44F716C-3FDC-8643-A020-DD3109D26B65}" destId="{E34A735B-C5BC-334C-B04C-4D409F37EE4C}" srcOrd="0" destOrd="0" presId="urn:microsoft.com/office/officeart/2005/8/layout/hierarchy3"/>
    <dgm:cxn modelId="{C489B7BB-A2AD-724A-8AAE-C57196F1029E}" srcId="{A6050017-4627-1046-91F9-BE61E63E2B87}" destId="{63D2F082-266F-184D-A49D-358C5183BC8A}" srcOrd="1" destOrd="0" parTransId="{4B9F5014-71E0-EB4C-866C-E60F1A445CE4}" sibTransId="{1E52988C-8326-6B4A-B547-1FB41DE036D4}"/>
    <dgm:cxn modelId="{50D73C4D-EA6A-3245-B101-30CF939C698E}" type="presOf" srcId="{A6050017-4627-1046-91F9-BE61E63E2B87}" destId="{73923B88-FA0D-E446-B111-E3391D8B830D}" srcOrd="1" destOrd="0" presId="urn:microsoft.com/office/officeart/2005/8/layout/hierarchy3"/>
    <dgm:cxn modelId="{324F3F00-A261-D549-8B5B-D10794403BDF}" srcId="{A6050017-4627-1046-91F9-BE61E63E2B87}" destId="{D44F716C-3FDC-8643-A020-DD3109D26B65}" srcOrd="0" destOrd="0" parTransId="{0B54B403-BB53-A345-8D96-7DE1B368B6C4}" sibTransId="{793CB53A-F848-5444-9756-E50608370217}"/>
    <dgm:cxn modelId="{4BB2F656-BA8A-2749-BAC5-F35CDA20FCB6}" type="presOf" srcId="{63D2F082-266F-184D-A49D-358C5183BC8A}" destId="{1FFFC7EC-A81F-AA48-B99B-CA28E75B3E13}" srcOrd="0" destOrd="0" presId="urn:microsoft.com/office/officeart/2005/8/layout/hierarchy3"/>
    <dgm:cxn modelId="{83D53FB7-BBDD-C543-9F25-E0153CB03C6C}" srcId="{A754A459-373A-914C-A914-4E10C1F4C92F}" destId="{A6050017-4627-1046-91F9-BE61E63E2B87}" srcOrd="0" destOrd="0" parTransId="{F0429D74-072F-944B-9CB3-A5378C2DE806}" sibTransId="{F95DBFF2-F4A6-EF42-A863-E7423FF6C1D9}"/>
    <dgm:cxn modelId="{F46D9455-E0AA-6347-8DFE-15AF048D7714}" type="presOf" srcId="{A754A459-373A-914C-A914-4E10C1F4C92F}" destId="{5218F9E1-55F7-FC40-8950-10BC2CAE1DFB}" srcOrd="0" destOrd="0" presId="urn:microsoft.com/office/officeart/2005/8/layout/hierarchy3"/>
    <dgm:cxn modelId="{60F0FE8B-0F90-2A45-B984-ACE32E64B51C}" type="presOf" srcId="{A6050017-4627-1046-91F9-BE61E63E2B87}" destId="{B2A598CA-E01C-EA4D-AF57-58AA130F86BB}" srcOrd="0" destOrd="0" presId="urn:microsoft.com/office/officeart/2005/8/layout/hierarchy3"/>
    <dgm:cxn modelId="{B8B6188E-D040-2349-8A68-42BF9DDEC8B0}" type="presOf" srcId="{0B54B403-BB53-A345-8D96-7DE1B368B6C4}" destId="{A7080424-24AB-FB49-802F-0652DA834566}" srcOrd="0" destOrd="0" presId="urn:microsoft.com/office/officeart/2005/8/layout/hierarchy3"/>
    <dgm:cxn modelId="{1FACEDCB-1D84-A74E-B8F0-E13B0C501131}" type="presOf" srcId="{4B9F5014-71E0-EB4C-866C-E60F1A445CE4}" destId="{FF0311D4-0090-8D49-BB17-7957B401B1CB}" srcOrd="0" destOrd="0" presId="urn:microsoft.com/office/officeart/2005/8/layout/hierarchy3"/>
    <dgm:cxn modelId="{7DF2C0F3-3BF2-D740-A6E1-4382F8E0D6B0}" type="presParOf" srcId="{5218F9E1-55F7-FC40-8950-10BC2CAE1DFB}" destId="{13BB28D3-3859-6A46-878D-956473BB375A}" srcOrd="0" destOrd="0" presId="urn:microsoft.com/office/officeart/2005/8/layout/hierarchy3"/>
    <dgm:cxn modelId="{C8F49F76-CA7E-0B45-9064-5425762C6007}" type="presParOf" srcId="{13BB28D3-3859-6A46-878D-956473BB375A}" destId="{AA394669-19B6-2A4A-9707-CED23257B1DC}" srcOrd="0" destOrd="0" presId="urn:microsoft.com/office/officeart/2005/8/layout/hierarchy3"/>
    <dgm:cxn modelId="{DBE397CE-AD1F-7C49-AA5A-520714C54F80}" type="presParOf" srcId="{AA394669-19B6-2A4A-9707-CED23257B1DC}" destId="{B2A598CA-E01C-EA4D-AF57-58AA130F86BB}" srcOrd="0" destOrd="0" presId="urn:microsoft.com/office/officeart/2005/8/layout/hierarchy3"/>
    <dgm:cxn modelId="{3BA3816A-C91E-2141-BAAF-F3F667CD39C1}" type="presParOf" srcId="{AA394669-19B6-2A4A-9707-CED23257B1DC}" destId="{73923B88-FA0D-E446-B111-E3391D8B830D}" srcOrd="1" destOrd="0" presId="urn:microsoft.com/office/officeart/2005/8/layout/hierarchy3"/>
    <dgm:cxn modelId="{FB590191-0ACD-6A42-9C62-80FADF9B08D6}" type="presParOf" srcId="{13BB28D3-3859-6A46-878D-956473BB375A}" destId="{048CFE8E-233E-9C40-B940-5E1A11DB1958}" srcOrd="1" destOrd="0" presId="urn:microsoft.com/office/officeart/2005/8/layout/hierarchy3"/>
    <dgm:cxn modelId="{A3910875-4F5B-C24F-8085-9CDF8E6AFF6D}" type="presParOf" srcId="{048CFE8E-233E-9C40-B940-5E1A11DB1958}" destId="{A7080424-24AB-FB49-802F-0652DA834566}" srcOrd="0" destOrd="0" presId="urn:microsoft.com/office/officeart/2005/8/layout/hierarchy3"/>
    <dgm:cxn modelId="{D93D6A0B-7E65-124F-A799-6AA3E98E0283}" type="presParOf" srcId="{048CFE8E-233E-9C40-B940-5E1A11DB1958}" destId="{E34A735B-C5BC-334C-B04C-4D409F37EE4C}" srcOrd="1" destOrd="0" presId="urn:microsoft.com/office/officeart/2005/8/layout/hierarchy3"/>
    <dgm:cxn modelId="{EFF25F52-1E49-274E-AAD6-9A252EBAB760}" type="presParOf" srcId="{048CFE8E-233E-9C40-B940-5E1A11DB1958}" destId="{FF0311D4-0090-8D49-BB17-7957B401B1CB}" srcOrd="2" destOrd="0" presId="urn:microsoft.com/office/officeart/2005/8/layout/hierarchy3"/>
    <dgm:cxn modelId="{ECD2D660-7B4C-D943-9B8C-67135F570A26}" type="presParOf" srcId="{048CFE8E-233E-9C40-B940-5E1A11DB1958}" destId="{1FFFC7EC-A81F-AA48-B99B-CA28E75B3E13}" srcOrd="3" destOrd="0" presId="urn:microsoft.com/office/officeart/2005/8/layout/hierarchy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B21C862C-BCF1-F544-BD07-29CD2C2ABB4C}" type="doc">
      <dgm:prSet loTypeId="urn:microsoft.com/office/officeart/2005/8/layout/equation1" loCatId="relationship" qsTypeId="urn:microsoft.com/office/officeart/2005/8/quickstyle/simple4" qsCatId="simple" csTypeId="urn:microsoft.com/office/officeart/2005/8/colors/accent1_2" csCatId="accent1" phldr="1"/>
      <dgm:spPr/>
      <dgm:t>
        <a:bodyPr/>
        <a:lstStyle/>
        <a:p>
          <a:endParaRPr lang="en-US"/>
        </a:p>
      </dgm:t>
    </dgm:pt>
    <dgm:pt modelId="{76B5C694-B853-0246-BCA0-5E7F2433D535}">
      <dgm:prSet phldrT="[Text]"/>
      <dgm:spPr/>
      <dgm:t>
        <a:bodyPr vert="horz"/>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801AEFB9-0C88-9441-96CF-AF5BFC1EBEF5}" type="parTrans" cxnId="{A859DD93-D3DB-EE47-AF2C-3AE2A1C64ADE}">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183C4D7A-51E5-9D4A-8722-B033BB650077}" type="sibTrans" cxnId="{A859DD93-D3DB-EE47-AF2C-3AE2A1C64ADE}">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C17C9D10-EE76-7640-A94C-D94C87A3F6C3}">
      <dgm:prSet phldrT="[Text]"/>
      <dgm:spPr/>
      <dgm:t>
        <a:bodyPr/>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0560CC31-E729-BD4E-BD8F-5B96B33D1674}" type="parTrans" cxnId="{AA640E64-E9A5-E341-8408-98C2F50914F5}">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F32F0913-A3AF-1446-B5C2-B320E756F7AD}" type="sibTrans" cxnId="{AA640E64-E9A5-E341-8408-98C2F50914F5}">
      <dgm:prSet/>
      <dgm:spPr/>
      <dgm:t>
        <a:bodyPr/>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E5FC7AF9-8C95-6A4C-A8DE-6C8A4D1F9430}">
      <dgm:prSet phldrT="[Text]"/>
      <dgm:spPr/>
      <dgm:t>
        <a:bodyPr/>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1FF14CF8-FA66-DD4F-BD02-AA4C3EB046A1}" type="parTrans" cxnId="{AFD42568-06C3-F849-9EF8-D35DE34E8365}">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BE52F91F-FC70-D84E-8B56-57DD33F1959A}" type="sibTrans" cxnId="{AFD42568-06C3-F849-9EF8-D35DE34E8365}">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D407CFE4-E8FB-E245-AFDB-410BA6680B55}">
      <dgm:prSet/>
      <dgm:spPr/>
      <dgm:t>
        <a:bodyPr/>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63A5B640-28A9-4245-A4B1-847B36561837}" type="parTrans" cxnId="{D3DE44FA-10E7-F046-86D1-CADEC74FA151}">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9E24F64D-6F4B-104E-AFE9-474A52F929E9}" type="sibTrans" cxnId="{D3DE44FA-10E7-F046-86D1-CADEC74FA151}">
      <dgm:prSet custAng="2341075" custLinFactX="135792" custLinFactY="-78789" custLinFactNeighborX="200000" custLinFactNeighborY="-100000"/>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53655511-3EA9-E24B-ADA6-7E53EB5D5B44}" type="pres">
      <dgm:prSet presAssocID="{B21C862C-BCF1-F544-BD07-29CD2C2ABB4C}" presName="linearFlow" presStyleCnt="0">
        <dgm:presLayoutVars>
          <dgm:dir/>
          <dgm:resizeHandles val="exact"/>
        </dgm:presLayoutVars>
      </dgm:prSet>
      <dgm:spPr/>
      <dgm:t>
        <a:bodyPr/>
        <a:lstStyle/>
        <a:p>
          <a:endParaRPr lang="en-US"/>
        </a:p>
      </dgm:t>
    </dgm:pt>
    <dgm:pt modelId="{0472C170-12DA-B143-AD1C-711D1168B5FF}" type="pres">
      <dgm:prSet presAssocID="{76B5C694-B853-0246-BCA0-5E7F2433D535}" presName="node" presStyleLbl="node1" presStyleIdx="0" presStyleCnt="4" custLinFactX="3067" custLinFactNeighborX="100000">
        <dgm:presLayoutVars>
          <dgm:bulletEnabled val="1"/>
        </dgm:presLayoutVars>
      </dgm:prSet>
      <dgm:spPr/>
      <dgm:t>
        <a:bodyPr/>
        <a:lstStyle/>
        <a:p>
          <a:endParaRPr lang="en-US"/>
        </a:p>
      </dgm:t>
    </dgm:pt>
    <dgm:pt modelId="{0A08B234-ABF7-DB43-A58C-B3C0794EAE49}" type="pres">
      <dgm:prSet presAssocID="{183C4D7A-51E5-9D4A-8722-B033BB650077}" presName="spacerL" presStyleCnt="0"/>
      <dgm:spPr/>
    </dgm:pt>
    <dgm:pt modelId="{A2D8B243-9861-CB4C-9DC9-4D3970B797C1}" type="pres">
      <dgm:prSet presAssocID="{183C4D7A-51E5-9D4A-8722-B033BB650077}" presName="sibTrans" presStyleLbl="sibTrans2D1" presStyleIdx="0" presStyleCnt="3" custLinFactX="525460" custLinFactNeighborX="600000" custLinFactNeighborY="0"/>
      <dgm:spPr/>
      <dgm:t>
        <a:bodyPr/>
        <a:lstStyle/>
        <a:p>
          <a:endParaRPr lang="en-US"/>
        </a:p>
      </dgm:t>
    </dgm:pt>
    <dgm:pt modelId="{EDB500EE-8294-3F4B-8417-8BE8023C1D35}" type="pres">
      <dgm:prSet presAssocID="{183C4D7A-51E5-9D4A-8722-B033BB650077}" presName="spacerR" presStyleCnt="0"/>
      <dgm:spPr/>
    </dgm:pt>
    <dgm:pt modelId="{A9C6362F-FD2C-A44B-8412-4E042722523A}" type="pres">
      <dgm:prSet presAssocID="{C17C9D10-EE76-7640-A94C-D94C87A3F6C3}" presName="node" presStyleLbl="node1" presStyleIdx="1" presStyleCnt="4" custLinFactNeighborX="-55104">
        <dgm:presLayoutVars>
          <dgm:bulletEnabled val="1"/>
        </dgm:presLayoutVars>
      </dgm:prSet>
      <dgm:spPr/>
      <dgm:t>
        <a:bodyPr/>
        <a:lstStyle/>
        <a:p>
          <a:endParaRPr lang="en-US"/>
        </a:p>
      </dgm:t>
    </dgm:pt>
    <dgm:pt modelId="{1D85500E-2E82-6A4A-91EE-9AF48FEC6C45}" type="pres">
      <dgm:prSet presAssocID="{F32F0913-A3AF-1446-B5C2-B320E756F7AD}" presName="spacerL" presStyleCnt="0"/>
      <dgm:spPr/>
    </dgm:pt>
    <dgm:pt modelId="{43B7E150-48FC-BF4A-9779-A59569998339}" type="pres">
      <dgm:prSet presAssocID="{F32F0913-A3AF-1446-B5C2-B320E756F7AD}" presName="sibTrans" presStyleLbl="sibTrans2D1" presStyleIdx="1" presStyleCnt="3" custAng="2341075" custLinFactX="-14617" custLinFactNeighborX="-100000"/>
      <dgm:spPr/>
      <dgm:t>
        <a:bodyPr/>
        <a:lstStyle/>
        <a:p>
          <a:endParaRPr lang="en-US"/>
        </a:p>
      </dgm:t>
    </dgm:pt>
    <dgm:pt modelId="{88E048A8-2DA0-7B47-9D5D-4C623211681A}" type="pres">
      <dgm:prSet presAssocID="{F32F0913-A3AF-1446-B5C2-B320E756F7AD}" presName="spacerR" presStyleCnt="0"/>
      <dgm:spPr/>
    </dgm:pt>
    <dgm:pt modelId="{8C6BBD0A-341D-F448-AE4B-11C0CE9949B8}" type="pres">
      <dgm:prSet presAssocID="{E5FC7AF9-8C95-6A4C-A8DE-6C8A4D1F9430}" presName="node" presStyleLbl="node1" presStyleIdx="2" presStyleCnt="4">
        <dgm:presLayoutVars>
          <dgm:bulletEnabled val="1"/>
        </dgm:presLayoutVars>
      </dgm:prSet>
      <dgm:spPr/>
      <dgm:t>
        <a:bodyPr/>
        <a:lstStyle/>
        <a:p>
          <a:endParaRPr lang="en-US"/>
        </a:p>
      </dgm:t>
    </dgm:pt>
    <dgm:pt modelId="{73DEAC19-71FE-434C-B8AB-5F6FDE04D5DA}" type="pres">
      <dgm:prSet presAssocID="{BE52F91F-FC70-D84E-8B56-57DD33F1959A}" presName="spacerL" presStyleCnt="0"/>
      <dgm:spPr/>
    </dgm:pt>
    <dgm:pt modelId="{FB9B2694-C9DD-5F41-AEF5-FE06D207342C}" type="pres">
      <dgm:prSet presAssocID="{BE52F91F-FC70-D84E-8B56-57DD33F1959A}" presName="sibTrans" presStyleLbl="sibTrans2D1" presStyleIdx="2" presStyleCnt="3" custLinFactX="-516955" custLinFactNeighborX="-600000" custLinFactNeighborY="0"/>
      <dgm:spPr/>
      <dgm:t>
        <a:bodyPr/>
        <a:lstStyle/>
        <a:p>
          <a:endParaRPr lang="en-US"/>
        </a:p>
      </dgm:t>
    </dgm:pt>
    <dgm:pt modelId="{ABE3BCDB-6BFB-044A-9A25-2B53D8273D94}" type="pres">
      <dgm:prSet presAssocID="{BE52F91F-FC70-D84E-8B56-57DD33F1959A}" presName="spacerR" presStyleCnt="0"/>
      <dgm:spPr/>
    </dgm:pt>
    <dgm:pt modelId="{8550BC7D-E478-6C47-BCD8-EB8C32D6A82C}" type="pres">
      <dgm:prSet presAssocID="{D407CFE4-E8FB-E245-AFDB-410BA6680B55}" presName="node" presStyleLbl="node1" presStyleIdx="3" presStyleCnt="4">
        <dgm:presLayoutVars>
          <dgm:bulletEnabled val="1"/>
        </dgm:presLayoutVars>
      </dgm:prSet>
      <dgm:spPr/>
      <dgm:t>
        <a:bodyPr/>
        <a:lstStyle/>
        <a:p>
          <a:endParaRPr lang="en-US"/>
        </a:p>
      </dgm:t>
    </dgm:pt>
  </dgm:ptLst>
  <dgm:cxnLst>
    <dgm:cxn modelId="{D3DE44FA-10E7-F046-86D1-CADEC74FA151}" srcId="{B21C862C-BCF1-F544-BD07-29CD2C2ABB4C}" destId="{D407CFE4-E8FB-E245-AFDB-410BA6680B55}" srcOrd="3" destOrd="0" parTransId="{63A5B640-28A9-4245-A4B1-847B36561837}" sibTransId="{9E24F64D-6F4B-104E-AFE9-474A52F929E9}"/>
    <dgm:cxn modelId="{00493FB6-F636-E94C-9E02-C67499B4A36B}" type="presOf" srcId="{D407CFE4-E8FB-E245-AFDB-410BA6680B55}" destId="{8550BC7D-E478-6C47-BCD8-EB8C32D6A82C}" srcOrd="0" destOrd="0" presId="urn:microsoft.com/office/officeart/2005/8/layout/equation1"/>
    <dgm:cxn modelId="{6370904E-7E25-D847-9CA0-CB7E8F43C908}" type="presOf" srcId="{C17C9D10-EE76-7640-A94C-D94C87A3F6C3}" destId="{A9C6362F-FD2C-A44B-8412-4E042722523A}" srcOrd="0" destOrd="0" presId="urn:microsoft.com/office/officeart/2005/8/layout/equation1"/>
    <dgm:cxn modelId="{CF2AB1AB-22A5-1F40-BBEA-94B2F042F66F}" type="presOf" srcId="{B21C862C-BCF1-F544-BD07-29CD2C2ABB4C}" destId="{53655511-3EA9-E24B-ADA6-7E53EB5D5B44}" srcOrd="0" destOrd="0" presId="urn:microsoft.com/office/officeart/2005/8/layout/equation1"/>
    <dgm:cxn modelId="{0B520C06-7A53-5040-8EE1-B6CD62B4B387}" type="presOf" srcId="{183C4D7A-51E5-9D4A-8722-B033BB650077}" destId="{A2D8B243-9861-CB4C-9DC9-4D3970B797C1}" srcOrd="0" destOrd="0" presId="urn:microsoft.com/office/officeart/2005/8/layout/equation1"/>
    <dgm:cxn modelId="{A859DD93-D3DB-EE47-AF2C-3AE2A1C64ADE}" srcId="{B21C862C-BCF1-F544-BD07-29CD2C2ABB4C}" destId="{76B5C694-B853-0246-BCA0-5E7F2433D535}" srcOrd="0" destOrd="0" parTransId="{801AEFB9-0C88-9441-96CF-AF5BFC1EBEF5}" sibTransId="{183C4D7A-51E5-9D4A-8722-B033BB650077}"/>
    <dgm:cxn modelId="{AA640E64-E9A5-E341-8408-98C2F50914F5}" srcId="{B21C862C-BCF1-F544-BD07-29CD2C2ABB4C}" destId="{C17C9D10-EE76-7640-A94C-D94C87A3F6C3}" srcOrd="1" destOrd="0" parTransId="{0560CC31-E729-BD4E-BD8F-5B96B33D1674}" sibTransId="{F32F0913-A3AF-1446-B5C2-B320E756F7AD}"/>
    <dgm:cxn modelId="{793170A4-C11B-AE4A-BCF7-E93CB7AC2F52}" type="presOf" srcId="{BE52F91F-FC70-D84E-8B56-57DD33F1959A}" destId="{FB9B2694-C9DD-5F41-AEF5-FE06D207342C}" srcOrd="0" destOrd="0" presId="urn:microsoft.com/office/officeart/2005/8/layout/equation1"/>
    <dgm:cxn modelId="{67E28D66-80C5-B54C-AFCC-E1F85519A75C}" type="presOf" srcId="{76B5C694-B853-0246-BCA0-5E7F2433D535}" destId="{0472C170-12DA-B143-AD1C-711D1168B5FF}" srcOrd="0" destOrd="0" presId="urn:microsoft.com/office/officeart/2005/8/layout/equation1"/>
    <dgm:cxn modelId="{AFD42568-06C3-F849-9EF8-D35DE34E8365}" srcId="{B21C862C-BCF1-F544-BD07-29CD2C2ABB4C}" destId="{E5FC7AF9-8C95-6A4C-A8DE-6C8A4D1F9430}" srcOrd="2" destOrd="0" parTransId="{1FF14CF8-FA66-DD4F-BD02-AA4C3EB046A1}" sibTransId="{BE52F91F-FC70-D84E-8B56-57DD33F1959A}"/>
    <dgm:cxn modelId="{E356FEAC-02D9-2B48-9EA1-9D5EF25F2AC3}" type="presOf" srcId="{F32F0913-A3AF-1446-B5C2-B320E756F7AD}" destId="{43B7E150-48FC-BF4A-9779-A59569998339}" srcOrd="0" destOrd="0" presId="urn:microsoft.com/office/officeart/2005/8/layout/equation1"/>
    <dgm:cxn modelId="{7EFA0694-7CE9-364C-91E6-5561988D1F36}" type="presOf" srcId="{E5FC7AF9-8C95-6A4C-A8DE-6C8A4D1F9430}" destId="{8C6BBD0A-341D-F448-AE4B-11C0CE9949B8}" srcOrd="0" destOrd="0" presId="urn:microsoft.com/office/officeart/2005/8/layout/equation1"/>
    <dgm:cxn modelId="{F673D7CC-CFB8-3C4D-9FF4-1E6569AEE700}" type="presParOf" srcId="{53655511-3EA9-E24B-ADA6-7E53EB5D5B44}" destId="{0472C170-12DA-B143-AD1C-711D1168B5FF}" srcOrd="0" destOrd="0" presId="urn:microsoft.com/office/officeart/2005/8/layout/equation1"/>
    <dgm:cxn modelId="{974F784D-16FD-C846-BB15-652E566171DE}" type="presParOf" srcId="{53655511-3EA9-E24B-ADA6-7E53EB5D5B44}" destId="{0A08B234-ABF7-DB43-A58C-B3C0794EAE49}" srcOrd="1" destOrd="0" presId="urn:microsoft.com/office/officeart/2005/8/layout/equation1"/>
    <dgm:cxn modelId="{EFDDE2C2-7E80-E448-B527-90D17034AE26}" type="presParOf" srcId="{53655511-3EA9-E24B-ADA6-7E53EB5D5B44}" destId="{A2D8B243-9861-CB4C-9DC9-4D3970B797C1}" srcOrd="2" destOrd="0" presId="urn:microsoft.com/office/officeart/2005/8/layout/equation1"/>
    <dgm:cxn modelId="{3B55FB96-2E65-914B-82FC-8E32D8354899}" type="presParOf" srcId="{53655511-3EA9-E24B-ADA6-7E53EB5D5B44}" destId="{EDB500EE-8294-3F4B-8417-8BE8023C1D35}" srcOrd="3" destOrd="0" presId="urn:microsoft.com/office/officeart/2005/8/layout/equation1"/>
    <dgm:cxn modelId="{3A176B57-E8F5-004F-9EBC-29379939EA33}" type="presParOf" srcId="{53655511-3EA9-E24B-ADA6-7E53EB5D5B44}" destId="{A9C6362F-FD2C-A44B-8412-4E042722523A}" srcOrd="4" destOrd="0" presId="urn:microsoft.com/office/officeart/2005/8/layout/equation1"/>
    <dgm:cxn modelId="{CF0F3BC8-D6F1-8E47-8614-316D18B4A560}" type="presParOf" srcId="{53655511-3EA9-E24B-ADA6-7E53EB5D5B44}" destId="{1D85500E-2E82-6A4A-91EE-9AF48FEC6C45}" srcOrd="5" destOrd="0" presId="urn:microsoft.com/office/officeart/2005/8/layout/equation1"/>
    <dgm:cxn modelId="{DC35F718-F5C5-7445-9CD1-8105431A893E}" type="presParOf" srcId="{53655511-3EA9-E24B-ADA6-7E53EB5D5B44}" destId="{43B7E150-48FC-BF4A-9779-A59569998339}" srcOrd="6" destOrd="0" presId="urn:microsoft.com/office/officeart/2005/8/layout/equation1"/>
    <dgm:cxn modelId="{B3AD72C0-CA21-E445-A9EE-E0CFB99FD9FD}" type="presParOf" srcId="{53655511-3EA9-E24B-ADA6-7E53EB5D5B44}" destId="{88E048A8-2DA0-7B47-9D5D-4C623211681A}" srcOrd="7" destOrd="0" presId="urn:microsoft.com/office/officeart/2005/8/layout/equation1"/>
    <dgm:cxn modelId="{F22762B6-7CB5-7F4F-B404-0D8A89136E0A}" type="presParOf" srcId="{53655511-3EA9-E24B-ADA6-7E53EB5D5B44}" destId="{8C6BBD0A-341D-F448-AE4B-11C0CE9949B8}" srcOrd="8" destOrd="0" presId="urn:microsoft.com/office/officeart/2005/8/layout/equation1"/>
    <dgm:cxn modelId="{0EA7A197-F872-B14D-88ED-3AD07F320704}" type="presParOf" srcId="{53655511-3EA9-E24B-ADA6-7E53EB5D5B44}" destId="{73DEAC19-71FE-434C-B8AB-5F6FDE04D5DA}" srcOrd="9" destOrd="0" presId="urn:microsoft.com/office/officeart/2005/8/layout/equation1"/>
    <dgm:cxn modelId="{C3979EFB-F551-9149-8E79-34C0EB608F80}" type="presParOf" srcId="{53655511-3EA9-E24B-ADA6-7E53EB5D5B44}" destId="{FB9B2694-C9DD-5F41-AEF5-FE06D207342C}" srcOrd="10" destOrd="0" presId="urn:microsoft.com/office/officeart/2005/8/layout/equation1"/>
    <dgm:cxn modelId="{5067DCE6-B5DD-1D4D-9CBE-A908BCF7208F}" type="presParOf" srcId="{53655511-3EA9-E24B-ADA6-7E53EB5D5B44}" destId="{ABE3BCDB-6BFB-044A-9A25-2B53D8273D94}" srcOrd="11" destOrd="0" presId="urn:microsoft.com/office/officeart/2005/8/layout/equation1"/>
    <dgm:cxn modelId="{587336FC-4AAB-0745-BF46-BEEF9AE6AB9B}" type="presParOf" srcId="{53655511-3EA9-E24B-ADA6-7E53EB5D5B44}" destId="{8550BC7D-E478-6C47-BCD8-EB8C32D6A82C}" srcOrd="12" destOrd="0" presId="urn:microsoft.com/office/officeart/2005/8/layout/equation1"/>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A754A459-373A-914C-A914-4E10C1F4C92F}" type="doc">
      <dgm:prSet loTypeId="urn:microsoft.com/office/officeart/2005/8/layout/hierarchy3" loCatId="" qsTypeId="urn:microsoft.com/office/officeart/2005/8/quickstyle/simple4" qsCatId="simple" csTypeId="urn:microsoft.com/office/officeart/2005/8/colors/accent1_2" csCatId="accent1" phldr="1"/>
      <dgm:spPr/>
      <dgm:t>
        <a:bodyPr/>
        <a:lstStyle/>
        <a:p>
          <a:endParaRPr lang="en-US"/>
        </a:p>
      </dgm:t>
    </dgm:pt>
    <dgm:pt modelId="{A6050017-4627-1046-91F9-BE61E63E2B87}">
      <dgm:prSet phldrT="[Text]" custT="1">
        <dgm:style>
          <a:lnRef idx="2">
            <a:schemeClr val="dk1">
              <a:shade val="50000"/>
            </a:schemeClr>
          </a:lnRef>
          <a:fillRef idx="1">
            <a:schemeClr val="dk1"/>
          </a:fillRef>
          <a:effectRef idx="0">
            <a:schemeClr val="dk1"/>
          </a:effectRef>
          <a:fontRef idx="minor">
            <a:schemeClr val="lt1"/>
          </a:fontRef>
        </dgm:style>
      </dgm:prSet>
      <dgm:spPr>
        <a:noFill/>
        <a:ln>
          <a:solidFill>
            <a:srgbClr val="FF0000"/>
          </a:solidFill>
        </a:ln>
      </dgm:spPr>
      <dgm:t>
        <a:bodyPr/>
        <a:lstStyle/>
        <a:p>
          <a:r>
            <a:rPr lang="en-US" sz="2400" dirty="0" smtClean="0">
              <a:solidFill>
                <a:srgbClr val="FF0000"/>
              </a:solidFill>
              <a:latin typeface="Arial"/>
              <a:cs typeface="Arial"/>
            </a:rPr>
            <a:t>Assets</a:t>
          </a:r>
          <a:endParaRPr lang="en-US" sz="2400" dirty="0">
            <a:solidFill>
              <a:srgbClr val="FF0000"/>
            </a:solidFill>
            <a:latin typeface="Arial"/>
            <a:cs typeface="Arial"/>
          </a:endParaRPr>
        </a:p>
      </dgm:t>
    </dgm:pt>
    <dgm:pt modelId="{F0429D74-072F-944B-9CB3-A5378C2DE806}" type="parTrans" cxnId="{83D53FB7-BBDD-C543-9F25-E0153CB03C6C}">
      <dgm:prSet/>
      <dgm:spPr/>
      <dgm:t>
        <a:bodyPr/>
        <a:lstStyle/>
        <a:p>
          <a:endParaRPr lang="en-US">
            <a:latin typeface="Arial"/>
            <a:cs typeface="Arial"/>
          </a:endParaRPr>
        </a:p>
      </dgm:t>
    </dgm:pt>
    <dgm:pt modelId="{F95DBFF2-F4A6-EF42-A863-E7423FF6C1D9}" type="sibTrans" cxnId="{83D53FB7-BBDD-C543-9F25-E0153CB03C6C}">
      <dgm:prSet/>
      <dgm:spPr/>
      <dgm:t>
        <a:bodyPr/>
        <a:lstStyle/>
        <a:p>
          <a:endParaRPr lang="en-US">
            <a:latin typeface="Arial"/>
            <a:cs typeface="Arial"/>
          </a:endParaRPr>
        </a:p>
      </dgm:t>
    </dgm:pt>
    <dgm:pt modelId="{D44F716C-3FDC-8643-A020-DD3109D26B65}">
      <dgm:prSet phldrT="[Text]"/>
      <dgm:spPr/>
      <dgm:t>
        <a:bodyPr/>
        <a:lstStyle/>
        <a:p>
          <a:r>
            <a:rPr lang="en-US" dirty="0" smtClean="0">
              <a:latin typeface="Arial"/>
              <a:cs typeface="Arial"/>
            </a:rPr>
            <a:t>Sizing</a:t>
          </a:r>
          <a:endParaRPr lang="en-US" dirty="0">
            <a:latin typeface="Arial"/>
            <a:cs typeface="Arial"/>
          </a:endParaRPr>
        </a:p>
      </dgm:t>
    </dgm:pt>
    <dgm:pt modelId="{0B54B403-BB53-A345-8D96-7DE1B368B6C4}" type="parTrans" cxnId="{324F3F00-A261-D549-8B5B-D10794403BDF}">
      <dgm:prSet/>
      <dgm:spPr>
        <a:ln>
          <a:solidFill>
            <a:srgbClr val="FF0000"/>
          </a:solidFill>
        </a:ln>
      </dgm:spPr>
      <dgm:t>
        <a:bodyPr/>
        <a:lstStyle/>
        <a:p>
          <a:endParaRPr lang="en-US">
            <a:latin typeface="Arial"/>
            <a:cs typeface="Arial"/>
          </a:endParaRPr>
        </a:p>
      </dgm:t>
    </dgm:pt>
    <dgm:pt modelId="{793CB53A-F848-5444-9756-E50608370217}" type="sibTrans" cxnId="{324F3F00-A261-D549-8B5B-D10794403BDF}">
      <dgm:prSet/>
      <dgm:spPr/>
      <dgm:t>
        <a:bodyPr/>
        <a:lstStyle/>
        <a:p>
          <a:endParaRPr lang="en-US">
            <a:latin typeface="Arial"/>
            <a:cs typeface="Arial"/>
          </a:endParaRPr>
        </a:p>
      </dgm:t>
    </dgm:pt>
    <dgm:pt modelId="{63D2F082-266F-184D-A49D-358C5183BC8A}">
      <dgm:prSet phldrT="[Text]"/>
      <dgm:spPr/>
      <dgm:t>
        <a:bodyPr/>
        <a:lstStyle/>
        <a:p>
          <a:r>
            <a:rPr lang="en-US" dirty="0" smtClean="0">
              <a:latin typeface="Arial"/>
              <a:cs typeface="Arial"/>
            </a:rPr>
            <a:t>Type</a:t>
          </a:r>
          <a:endParaRPr lang="en-US" dirty="0">
            <a:latin typeface="Arial"/>
            <a:cs typeface="Arial"/>
          </a:endParaRPr>
        </a:p>
      </dgm:t>
    </dgm:pt>
    <dgm:pt modelId="{4B9F5014-71E0-EB4C-866C-E60F1A445CE4}" type="parTrans" cxnId="{C489B7BB-A2AD-724A-8AAE-C57196F1029E}">
      <dgm:prSet/>
      <dgm:spPr>
        <a:ln>
          <a:solidFill>
            <a:srgbClr val="FF0000"/>
          </a:solidFill>
        </a:ln>
      </dgm:spPr>
      <dgm:t>
        <a:bodyPr/>
        <a:lstStyle/>
        <a:p>
          <a:endParaRPr lang="en-US">
            <a:latin typeface="Arial"/>
            <a:cs typeface="Arial"/>
          </a:endParaRPr>
        </a:p>
      </dgm:t>
    </dgm:pt>
    <dgm:pt modelId="{1E52988C-8326-6B4A-B547-1FB41DE036D4}" type="sibTrans" cxnId="{C489B7BB-A2AD-724A-8AAE-C57196F1029E}">
      <dgm:prSet/>
      <dgm:spPr/>
      <dgm:t>
        <a:bodyPr/>
        <a:lstStyle/>
        <a:p>
          <a:endParaRPr lang="en-US">
            <a:latin typeface="Arial"/>
            <a:cs typeface="Arial"/>
          </a:endParaRPr>
        </a:p>
      </dgm:t>
    </dgm:pt>
    <dgm:pt modelId="{8100DE8C-7478-8D4D-B3B6-619586BA7F36}">
      <dgm:prSet/>
      <dgm:spPr/>
      <dgm:t>
        <a:bodyPr/>
        <a:lstStyle/>
        <a:p>
          <a:r>
            <a:rPr lang="en-US" dirty="0" smtClean="0">
              <a:latin typeface="Arial"/>
              <a:cs typeface="Arial"/>
            </a:rPr>
            <a:t>Timing</a:t>
          </a:r>
          <a:endParaRPr lang="en-US" dirty="0">
            <a:latin typeface="Arial"/>
            <a:cs typeface="Arial"/>
          </a:endParaRPr>
        </a:p>
      </dgm:t>
    </dgm:pt>
    <dgm:pt modelId="{0F9C6387-CD5C-7749-833F-050223EE49AD}" type="parTrans" cxnId="{A345C32B-CE31-3143-93D7-C7C91AF55D51}">
      <dgm:prSet/>
      <dgm:spPr>
        <a:ln>
          <a:solidFill>
            <a:srgbClr val="FF0000"/>
          </a:solidFill>
        </a:ln>
      </dgm:spPr>
      <dgm:t>
        <a:bodyPr/>
        <a:lstStyle/>
        <a:p>
          <a:endParaRPr lang="en-US">
            <a:latin typeface="Arial"/>
            <a:cs typeface="Arial"/>
          </a:endParaRPr>
        </a:p>
      </dgm:t>
    </dgm:pt>
    <dgm:pt modelId="{DC4EE291-F4A9-AA4C-AE19-F18867FDE9C3}" type="sibTrans" cxnId="{A345C32B-CE31-3143-93D7-C7C91AF55D51}">
      <dgm:prSet/>
      <dgm:spPr/>
      <dgm:t>
        <a:bodyPr/>
        <a:lstStyle/>
        <a:p>
          <a:endParaRPr lang="en-US">
            <a:latin typeface="Arial"/>
            <a:cs typeface="Arial"/>
          </a:endParaRPr>
        </a:p>
      </dgm:t>
    </dgm:pt>
    <dgm:pt modelId="{57F3D74B-0913-F448-8EB1-4139BD6FBB08}">
      <dgm:prSet phldrT="[Text]"/>
      <dgm:spPr/>
      <dgm:t>
        <a:bodyPr/>
        <a:lstStyle/>
        <a:p>
          <a:r>
            <a:rPr lang="en-US" dirty="0" smtClean="0">
              <a:latin typeface="Arial"/>
              <a:cs typeface="Arial"/>
            </a:rPr>
            <a:t>Location</a:t>
          </a:r>
          <a:endParaRPr lang="en-US" dirty="0">
            <a:latin typeface="Arial"/>
            <a:cs typeface="Arial"/>
          </a:endParaRPr>
        </a:p>
      </dgm:t>
    </dgm:pt>
    <dgm:pt modelId="{74D98060-DF5B-0E42-8AFD-16543B12F129}" type="parTrans" cxnId="{65EF8ECC-7BF4-0C4D-A2EC-53726BE341FF}">
      <dgm:prSet/>
      <dgm:spPr>
        <a:ln>
          <a:solidFill>
            <a:srgbClr val="FF0000"/>
          </a:solidFill>
        </a:ln>
      </dgm:spPr>
      <dgm:t>
        <a:bodyPr/>
        <a:lstStyle/>
        <a:p>
          <a:endParaRPr lang="en-US">
            <a:latin typeface="Arial"/>
            <a:cs typeface="Arial"/>
          </a:endParaRPr>
        </a:p>
      </dgm:t>
    </dgm:pt>
    <dgm:pt modelId="{28865DDD-3FF2-A046-897B-421DC78933F9}" type="sibTrans" cxnId="{65EF8ECC-7BF4-0C4D-A2EC-53726BE341FF}">
      <dgm:prSet/>
      <dgm:spPr/>
      <dgm:t>
        <a:bodyPr/>
        <a:lstStyle/>
        <a:p>
          <a:endParaRPr lang="en-US">
            <a:latin typeface="Arial"/>
            <a:cs typeface="Arial"/>
          </a:endParaRPr>
        </a:p>
      </dgm:t>
    </dgm:pt>
    <dgm:pt modelId="{5218F9E1-55F7-FC40-8950-10BC2CAE1DFB}" type="pres">
      <dgm:prSet presAssocID="{A754A459-373A-914C-A914-4E10C1F4C92F}" presName="diagram" presStyleCnt="0">
        <dgm:presLayoutVars>
          <dgm:chPref val="1"/>
          <dgm:dir/>
          <dgm:animOne val="branch"/>
          <dgm:animLvl val="lvl"/>
          <dgm:resizeHandles/>
        </dgm:presLayoutVars>
      </dgm:prSet>
      <dgm:spPr/>
      <dgm:t>
        <a:bodyPr/>
        <a:lstStyle/>
        <a:p>
          <a:endParaRPr lang="en-US"/>
        </a:p>
      </dgm:t>
    </dgm:pt>
    <dgm:pt modelId="{13BB28D3-3859-6A46-878D-956473BB375A}" type="pres">
      <dgm:prSet presAssocID="{A6050017-4627-1046-91F9-BE61E63E2B87}" presName="root" presStyleCnt="0"/>
      <dgm:spPr/>
    </dgm:pt>
    <dgm:pt modelId="{AA394669-19B6-2A4A-9707-CED23257B1DC}" type="pres">
      <dgm:prSet presAssocID="{A6050017-4627-1046-91F9-BE61E63E2B87}" presName="rootComposite" presStyleCnt="0"/>
      <dgm:spPr/>
    </dgm:pt>
    <dgm:pt modelId="{B2A598CA-E01C-EA4D-AF57-58AA130F86BB}" type="pres">
      <dgm:prSet presAssocID="{A6050017-4627-1046-91F9-BE61E63E2B87}" presName="rootText" presStyleLbl="node1" presStyleIdx="0" presStyleCnt="1" custLinFactNeighborX="-69368" custLinFactNeighborY="6093"/>
      <dgm:spPr/>
      <dgm:t>
        <a:bodyPr/>
        <a:lstStyle/>
        <a:p>
          <a:endParaRPr lang="en-US"/>
        </a:p>
      </dgm:t>
    </dgm:pt>
    <dgm:pt modelId="{73923B88-FA0D-E446-B111-E3391D8B830D}" type="pres">
      <dgm:prSet presAssocID="{A6050017-4627-1046-91F9-BE61E63E2B87}" presName="rootConnector" presStyleLbl="node1" presStyleIdx="0" presStyleCnt="1"/>
      <dgm:spPr/>
      <dgm:t>
        <a:bodyPr/>
        <a:lstStyle/>
        <a:p>
          <a:endParaRPr lang="en-US"/>
        </a:p>
      </dgm:t>
    </dgm:pt>
    <dgm:pt modelId="{048CFE8E-233E-9C40-B940-5E1A11DB1958}" type="pres">
      <dgm:prSet presAssocID="{A6050017-4627-1046-91F9-BE61E63E2B87}" presName="childShape" presStyleCnt="0"/>
      <dgm:spPr/>
    </dgm:pt>
    <dgm:pt modelId="{A7080424-24AB-FB49-802F-0652DA834566}" type="pres">
      <dgm:prSet presAssocID="{0B54B403-BB53-A345-8D96-7DE1B368B6C4}" presName="Name13" presStyleLbl="parChTrans1D2" presStyleIdx="0" presStyleCnt="4"/>
      <dgm:spPr/>
      <dgm:t>
        <a:bodyPr/>
        <a:lstStyle/>
        <a:p>
          <a:endParaRPr lang="en-US"/>
        </a:p>
      </dgm:t>
    </dgm:pt>
    <dgm:pt modelId="{E34A735B-C5BC-334C-B04C-4D409F37EE4C}" type="pres">
      <dgm:prSet presAssocID="{D44F716C-3FDC-8643-A020-DD3109D26B65}" presName="childText" presStyleLbl="bgAcc1" presStyleIdx="0" presStyleCnt="4" custLinFactNeighborY="2114">
        <dgm:presLayoutVars>
          <dgm:bulletEnabled val="1"/>
        </dgm:presLayoutVars>
      </dgm:prSet>
      <dgm:spPr/>
      <dgm:t>
        <a:bodyPr/>
        <a:lstStyle/>
        <a:p>
          <a:endParaRPr lang="en-US"/>
        </a:p>
      </dgm:t>
    </dgm:pt>
    <dgm:pt modelId="{F0A8EC69-BB29-F24E-8EEB-C8D77A64F0DD}" type="pres">
      <dgm:prSet presAssocID="{0F9C6387-CD5C-7749-833F-050223EE49AD}" presName="Name13" presStyleLbl="parChTrans1D2" presStyleIdx="1" presStyleCnt="4"/>
      <dgm:spPr/>
      <dgm:t>
        <a:bodyPr/>
        <a:lstStyle/>
        <a:p>
          <a:endParaRPr lang="en-US"/>
        </a:p>
      </dgm:t>
    </dgm:pt>
    <dgm:pt modelId="{3A427E2D-A230-1647-8183-F69FAEDA4286}" type="pres">
      <dgm:prSet presAssocID="{8100DE8C-7478-8D4D-B3B6-619586BA7F36}" presName="childText" presStyleLbl="bgAcc1" presStyleIdx="1" presStyleCnt="4">
        <dgm:presLayoutVars>
          <dgm:bulletEnabled val="1"/>
        </dgm:presLayoutVars>
      </dgm:prSet>
      <dgm:spPr/>
      <dgm:t>
        <a:bodyPr/>
        <a:lstStyle/>
        <a:p>
          <a:endParaRPr lang="en-US"/>
        </a:p>
      </dgm:t>
    </dgm:pt>
    <dgm:pt modelId="{FF0311D4-0090-8D49-BB17-7957B401B1CB}" type="pres">
      <dgm:prSet presAssocID="{4B9F5014-71E0-EB4C-866C-E60F1A445CE4}" presName="Name13" presStyleLbl="parChTrans1D2" presStyleIdx="2" presStyleCnt="4"/>
      <dgm:spPr/>
      <dgm:t>
        <a:bodyPr/>
        <a:lstStyle/>
        <a:p>
          <a:endParaRPr lang="en-US"/>
        </a:p>
      </dgm:t>
    </dgm:pt>
    <dgm:pt modelId="{1FFFC7EC-A81F-AA48-B99B-CA28E75B3E13}" type="pres">
      <dgm:prSet presAssocID="{63D2F082-266F-184D-A49D-358C5183BC8A}" presName="childText" presStyleLbl="bgAcc1" presStyleIdx="2" presStyleCnt="4">
        <dgm:presLayoutVars>
          <dgm:bulletEnabled val="1"/>
        </dgm:presLayoutVars>
      </dgm:prSet>
      <dgm:spPr/>
      <dgm:t>
        <a:bodyPr/>
        <a:lstStyle/>
        <a:p>
          <a:endParaRPr lang="en-US"/>
        </a:p>
      </dgm:t>
    </dgm:pt>
    <dgm:pt modelId="{C6218F86-024F-4948-9A71-07873295F8F7}" type="pres">
      <dgm:prSet presAssocID="{74D98060-DF5B-0E42-8AFD-16543B12F129}" presName="Name13" presStyleLbl="parChTrans1D2" presStyleIdx="3" presStyleCnt="4"/>
      <dgm:spPr/>
      <dgm:t>
        <a:bodyPr/>
        <a:lstStyle/>
        <a:p>
          <a:endParaRPr lang="en-US"/>
        </a:p>
      </dgm:t>
    </dgm:pt>
    <dgm:pt modelId="{D1854B1F-16F4-2D49-B757-F5D3344522C3}" type="pres">
      <dgm:prSet presAssocID="{57F3D74B-0913-F448-8EB1-4139BD6FBB08}" presName="childText" presStyleLbl="bgAcc1" presStyleIdx="3" presStyleCnt="4">
        <dgm:presLayoutVars>
          <dgm:bulletEnabled val="1"/>
        </dgm:presLayoutVars>
      </dgm:prSet>
      <dgm:spPr/>
      <dgm:t>
        <a:bodyPr/>
        <a:lstStyle/>
        <a:p>
          <a:endParaRPr lang="en-US"/>
        </a:p>
      </dgm:t>
    </dgm:pt>
  </dgm:ptLst>
  <dgm:cxnLst>
    <dgm:cxn modelId="{DD1A7E18-FA54-CD42-8199-2BDAC9706722}" type="presOf" srcId="{57F3D74B-0913-F448-8EB1-4139BD6FBB08}" destId="{D1854B1F-16F4-2D49-B757-F5D3344522C3}" srcOrd="0" destOrd="0" presId="urn:microsoft.com/office/officeart/2005/8/layout/hierarchy3"/>
    <dgm:cxn modelId="{A345C32B-CE31-3143-93D7-C7C91AF55D51}" srcId="{A6050017-4627-1046-91F9-BE61E63E2B87}" destId="{8100DE8C-7478-8D4D-B3B6-619586BA7F36}" srcOrd="1" destOrd="0" parTransId="{0F9C6387-CD5C-7749-833F-050223EE49AD}" sibTransId="{DC4EE291-F4A9-AA4C-AE19-F18867FDE9C3}"/>
    <dgm:cxn modelId="{C489B7BB-A2AD-724A-8AAE-C57196F1029E}" srcId="{A6050017-4627-1046-91F9-BE61E63E2B87}" destId="{63D2F082-266F-184D-A49D-358C5183BC8A}" srcOrd="2" destOrd="0" parTransId="{4B9F5014-71E0-EB4C-866C-E60F1A445CE4}" sibTransId="{1E52988C-8326-6B4A-B547-1FB41DE036D4}"/>
    <dgm:cxn modelId="{324F3F00-A261-D549-8B5B-D10794403BDF}" srcId="{A6050017-4627-1046-91F9-BE61E63E2B87}" destId="{D44F716C-3FDC-8643-A020-DD3109D26B65}" srcOrd="0" destOrd="0" parTransId="{0B54B403-BB53-A345-8D96-7DE1B368B6C4}" sibTransId="{793CB53A-F848-5444-9756-E50608370217}"/>
    <dgm:cxn modelId="{92FDD9D3-A1FB-EB48-8791-A82FBAD7DDBF}" type="presOf" srcId="{8100DE8C-7478-8D4D-B3B6-619586BA7F36}" destId="{3A427E2D-A230-1647-8183-F69FAEDA4286}" srcOrd="0" destOrd="0" presId="urn:microsoft.com/office/officeart/2005/8/layout/hierarchy3"/>
    <dgm:cxn modelId="{5534BAFF-5DF1-D346-9852-F3734EB78574}" type="presOf" srcId="{0F9C6387-CD5C-7749-833F-050223EE49AD}" destId="{F0A8EC69-BB29-F24E-8EEB-C8D77A64F0DD}" srcOrd="0" destOrd="0" presId="urn:microsoft.com/office/officeart/2005/8/layout/hierarchy3"/>
    <dgm:cxn modelId="{B77379BA-7CAE-4D46-B104-6EE16180519C}" type="presOf" srcId="{A6050017-4627-1046-91F9-BE61E63E2B87}" destId="{73923B88-FA0D-E446-B111-E3391D8B830D}" srcOrd="1" destOrd="0" presId="urn:microsoft.com/office/officeart/2005/8/layout/hierarchy3"/>
    <dgm:cxn modelId="{65EF8ECC-7BF4-0C4D-A2EC-53726BE341FF}" srcId="{A6050017-4627-1046-91F9-BE61E63E2B87}" destId="{57F3D74B-0913-F448-8EB1-4139BD6FBB08}" srcOrd="3" destOrd="0" parTransId="{74D98060-DF5B-0E42-8AFD-16543B12F129}" sibTransId="{28865DDD-3FF2-A046-897B-421DC78933F9}"/>
    <dgm:cxn modelId="{3CDF9454-79DD-6546-8859-7572383E6D79}" type="presOf" srcId="{A754A459-373A-914C-A914-4E10C1F4C92F}" destId="{5218F9E1-55F7-FC40-8950-10BC2CAE1DFB}" srcOrd="0" destOrd="0" presId="urn:microsoft.com/office/officeart/2005/8/layout/hierarchy3"/>
    <dgm:cxn modelId="{835BC3C7-865D-A745-B405-7D13958969B1}" type="presOf" srcId="{4B9F5014-71E0-EB4C-866C-E60F1A445CE4}" destId="{FF0311D4-0090-8D49-BB17-7957B401B1CB}" srcOrd="0" destOrd="0" presId="urn:microsoft.com/office/officeart/2005/8/layout/hierarchy3"/>
    <dgm:cxn modelId="{6B52B410-C381-F548-9ACD-6CA183AB6628}" type="presOf" srcId="{63D2F082-266F-184D-A49D-358C5183BC8A}" destId="{1FFFC7EC-A81F-AA48-B99B-CA28E75B3E13}" srcOrd="0" destOrd="0" presId="urn:microsoft.com/office/officeart/2005/8/layout/hierarchy3"/>
    <dgm:cxn modelId="{8FFE5E84-5B61-AB4F-86DE-42F8C2F9443F}" type="presOf" srcId="{74D98060-DF5B-0E42-8AFD-16543B12F129}" destId="{C6218F86-024F-4948-9A71-07873295F8F7}" srcOrd="0" destOrd="0" presId="urn:microsoft.com/office/officeart/2005/8/layout/hierarchy3"/>
    <dgm:cxn modelId="{9DA65ACA-C34B-504D-AABD-BC8C7DF52A48}" type="presOf" srcId="{D44F716C-3FDC-8643-A020-DD3109D26B65}" destId="{E34A735B-C5BC-334C-B04C-4D409F37EE4C}" srcOrd="0" destOrd="0" presId="urn:microsoft.com/office/officeart/2005/8/layout/hierarchy3"/>
    <dgm:cxn modelId="{83D53FB7-BBDD-C543-9F25-E0153CB03C6C}" srcId="{A754A459-373A-914C-A914-4E10C1F4C92F}" destId="{A6050017-4627-1046-91F9-BE61E63E2B87}" srcOrd="0" destOrd="0" parTransId="{F0429D74-072F-944B-9CB3-A5378C2DE806}" sibTransId="{F95DBFF2-F4A6-EF42-A863-E7423FF6C1D9}"/>
    <dgm:cxn modelId="{A5360F31-A960-7C44-B1C3-688328069E41}" type="presOf" srcId="{A6050017-4627-1046-91F9-BE61E63E2B87}" destId="{B2A598CA-E01C-EA4D-AF57-58AA130F86BB}" srcOrd="0" destOrd="0" presId="urn:microsoft.com/office/officeart/2005/8/layout/hierarchy3"/>
    <dgm:cxn modelId="{8D99B0DD-16D2-394B-A4E8-DEC87E537B2C}" type="presOf" srcId="{0B54B403-BB53-A345-8D96-7DE1B368B6C4}" destId="{A7080424-24AB-FB49-802F-0652DA834566}" srcOrd="0" destOrd="0" presId="urn:microsoft.com/office/officeart/2005/8/layout/hierarchy3"/>
    <dgm:cxn modelId="{3641BCD5-F3B6-E649-ADC0-B3182D165158}" type="presParOf" srcId="{5218F9E1-55F7-FC40-8950-10BC2CAE1DFB}" destId="{13BB28D3-3859-6A46-878D-956473BB375A}" srcOrd="0" destOrd="0" presId="urn:microsoft.com/office/officeart/2005/8/layout/hierarchy3"/>
    <dgm:cxn modelId="{160BA450-9EC6-2E45-81BE-EF256783A28A}" type="presParOf" srcId="{13BB28D3-3859-6A46-878D-956473BB375A}" destId="{AA394669-19B6-2A4A-9707-CED23257B1DC}" srcOrd="0" destOrd="0" presId="urn:microsoft.com/office/officeart/2005/8/layout/hierarchy3"/>
    <dgm:cxn modelId="{27B75719-1E87-104F-AEDC-5CD15B74DEA1}" type="presParOf" srcId="{AA394669-19B6-2A4A-9707-CED23257B1DC}" destId="{B2A598CA-E01C-EA4D-AF57-58AA130F86BB}" srcOrd="0" destOrd="0" presId="urn:microsoft.com/office/officeart/2005/8/layout/hierarchy3"/>
    <dgm:cxn modelId="{94E6018A-D12E-BB4B-A9B2-900D43986394}" type="presParOf" srcId="{AA394669-19B6-2A4A-9707-CED23257B1DC}" destId="{73923B88-FA0D-E446-B111-E3391D8B830D}" srcOrd="1" destOrd="0" presId="urn:microsoft.com/office/officeart/2005/8/layout/hierarchy3"/>
    <dgm:cxn modelId="{87DE43C1-031C-3041-8DAD-5FE2D6EF3197}" type="presParOf" srcId="{13BB28D3-3859-6A46-878D-956473BB375A}" destId="{048CFE8E-233E-9C40-B940-5E1A11DB1958}" srcOrd="1" destOrd="0" presId="urn:microsoft.com/office/officeart/2005/8/layout/hierarchy3"/>
    <dgm:cxn modelId="{E1E242C4-17F0-7948-B2F4-92335D544E57}" type="presParOf" srcId="{048CFE8E-233E-9C40-B940-5E1A11DB1958}" destId="{A7080424-24AB-FB49-802F-0652DA834566}" srcOrd="0" destOrd="0" presId="urn:microsoft.com/office/officeart/2005/8/layout/hierarchy3"/>
    <dgm:cxn modelId="{FF351210-FFAC-DA41-B051-B0313172669B}" type="presParOf" srcId="{048CFE8E-233E-9C40-B940-5E1A11DB1958}" destId="{E34A735B-C5BC-334C-B04C-4D409F37EE4C}" srcOrd="1" destOrd="0" presId="urn:microsoft.com/office/officeart/2005/8/layout/hierarchy3"/>
    <dgm:cxn modelId="{C4D43687-7CD6-2E41-B8D0-222E75619024}" type="presParOf" srcId="{048CFE8E-233E-9C40-B940-5E1A11DB1958}" destId="{F0A8EC69-BB29-F24E-8EEB-C8D77A64F0DD}" srcOrd="2" destOrd="0" presId="urn:microsoft.com/office/officeart/2005/8/layout/hierarchy3"/>
    <dgm:cxn modelId="{2068C60C-9D0B-DF43-9CD4-E5BE0359077B}" type="presParOf" srcId="{048CFE8E-233E-9C40-B940-5E1A11DB1958}" destId="{3A427E2D-A230-1647-8183-F69FAEDA4286}" srcOrd="3" destOrd="0" presId="urn:microsoft.com/office/officeart/2005/8/layout/hierarchy3"/>
    <dgm:cxn modelId="{6AC0B287-F6AF-4A4C-918F-5FA80B47CA87}" type="presParOf" srcId="{048CFE8E-233E-9C40-B940-5E1A11DB1958}" destId="{FF0311D4-0090-8D49-BB17-7957B401B1CB}" srcOrd="4" destOrd="0" presId="urn:microsoft.com/office/officeart/2005/8/layout/hierarchy3"/>
    <dgm:cxn modelId="{795018C7-5F7E-1F49-8C35-72728C732A8E}" type="presParOf" srcId="{048CFE8E-233E-9C40-B940-5E1A11DB1958}" destId="{1FFFC7EC-A81F-AA48-B99B-CA28E75B3E13}" srcOrd="5" destOrd="0" presId="urn:microsoft.com/office/officeart/2005/8/layout/hierarchy3"/>
    <dgm:cxn modelId="{2F158F09-2CC6-8D46-AA38-1717AB6E7781}" type="presParOf" srcId="{048CFE8E-233E-9C40-B940-5E1A11DB1958}" destId="{C6218F86-024F-4948-9A71-07873295F8F7}" srcOrd="6" destOrd="0" presId="urn:microsoft.com/office/officeart/2005/8/layout/hierarchy3"/>
    <dgm:cxn modelId="{134CABCC-7A27-5F4E-82CD-B4D6C0E3FC0B}" type="presParOf" srcId="{048CFE8E-233E-9C40-B940-5E1A11DB1958}" destId="{D1854B1F-16F4-2D49-B757-F5D3344522C3}" srcOrd="7" destOrd="0" presId="urn:microsoft.com/office/officeart/2005/8/layout/hierarchy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B21C862C-BCF1-F544-BD07-29CD2C2ABB4C}" type="doc">
      <dgm:prSet loTypeId="urn:microsoft.com/office/officeart/2005/8/layout/equation1" loCatId="relationship" qsTypeId="urn:microsoft.com/office/officeart/2005/8/quickstyle/simple4" qsCatId="simple" csTypeId="urn:microsoft.com/office/officeart/2005/8/colors/accent1_2" csCatId="accent1" phldr="1"/>
      <dgm:spPr/>
      <dgm:t>
        <a:bodyPr/>
        <a:lstStyle/>
        <a:p>
          <a:endParaRPr lang="en-US"/>
        </a:p>
      </dgm:t>
    </dgm:pt>
    <dgm:pt modelId="{76B5C694-B853-0246-BCA0-5E7F2433D535}">
      <dgm:prSet phldrT="[Text]"/>
      <dgm:spPr/>
      <dgm:t>
        <a:bodyPr vert="horz"/>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801AEFB9-0C88-9441-96CF-AF5BFC1EBEF5}" type="parTrans" cxnId="{A859DD93-D3DB-EE47-AF2C-3AE2A1C64ADE}">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183C4D7A-51E5-9D4A-8722-B033BB650077}" type="sibTrans" cxnId="{A859DD93-D3DB-EE47-AF2C-3AE2A1C64ADE}">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C17C9D10-EE76-7640-A94C-D94C87A3F6C3}">
      <dgm:prSet phldrT="[Text]"/>
      <dgm:spPr/>
      <dgm:t>
        <a:bodyPr/>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0560CC31-E729-BD4E-BD8F-5B96B33D1674}" type="parTrans" cxnId="{AA640E64-E9A5-E341-8408-98C2F50914F5}">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F32F0913-A3AF-1446-B5C2-B320E756F7AD}" type="sibTrans" cxnId="{AA640E64-E9A5-E341-8408-98C2F50914F5}">
      <dgm:prSet/>
      <dgm:spPr/>
      <dgm:t>
        <a:bodyPr/>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E5FC7AF9-8C95-6A4C-A8DE-6C8A4D1F9430}">
      <dgm:prSet phldrT="[Text]"/>
      <dgm:spPr/>
      <dgm:t>
        <a:bodyPr/>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1FF14CF8-FA66-DD4F-BD02-AA4C3EB046A1}" type="parTrans" cxnId="{AFD42568-06C3-F849-9EF8-D35DE34E8365}">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BE52F91F-FC70-D84E-8B56-57DD33F1959A}" type="sibTrans" cxnId="{AFD42568-06C3-F849-9EF8-D35DE34E8365}">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D407CFE4-E8FB-E245-AFDB-410BA6680B55}">
      <dgm:prSet/>
      <dgm:spPr/>
      <dgm:t>
        <a:bodyPr/>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63A5B640-28A9-4245-A4B1-847B36561837}" type="parTrans" cxnId="{D3DE44FA-10E7-F046-86D1-CADEC74FA151}">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9E24F64D-6F4B-104E-AFE9-474A52F929E9}" type="sibTrans" cxnId="{D3DE44FA-10E7-F046-86D1-CADEC74FA151}">
      <dgm:prSet custAng="2341075" custLinFactX="135792" custLinFactY="-78789" custLinFactNeighborX="200000" custLinFactNeighborY="-100000"/>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53655511-3EA9-E24B-ADA6-7E53EB5D5B44}" type="pres">
      <dgm:prSet presAssocID="{B21C862C-BCF1-F544-BD07-29CD2C2ABB4C}" presName="linearFlow" presStyleCnt="0">
        <dgm:presLayoutVars>
          <dgm:dir/>
          <dgm:resizeHandles val="exact"/>
        </dgm:presLayoutVars>
      </dgm:prSet>
      <dgm:spPr/>
      <dgm:t>
        <a:bodyPr/>
        <a:lstStyle/>
        <a:p>
          <a:endParaRPr lang="en-US"/>
        </a:p>
      </dgm:t>
    </dgm:pt>
    <dgm:pt modelId="{0472C170-12DA-B143-AD1C-711D1168B5FF}" type="pres">
      <dgm:prSet presAssocID="{76B5C694-B853-0246-BCA0-5E7F2433D535}" presName="node" presStyleLbl="node1" presStyleIdx="0" presStyleCnt="4" custLinFactX="3067" custLinFactNeighborX="100000">
        <dgm:presLayoutVars>
          <dgm:bulletEnabled val="1"/>
        </dgm:presLayoutVars>
      </dgm:prSet>
      <dgm:spPr/>
      <dgm:t>
        <a:bodyPr/>
        <a:lstStyle/>
        <a:p>
          <a:endParaRPr lang="en-US"/>
        </a:p>
      </dgm:t>
    </dgm:pt>
    <dgm:pt modelId="{0A08B234-ABF7-DB43-A58C-B3C0794EAE49}" type="pres">
      <dgm:prSet presAssocID="{183C4D7A-51E5-9D4A-8722-B033BB650077}" presName="spacerL" presStyleCnt="0"/>
      <dgm:spPr/>
    </dgm:pt>
    <dgm:pt modelId="{A2D8B243-9861-CB4C-9DC9-4D3970B797C1}" type="pres">
      <dgm:prSet presAssocID="{183C4D7A-51E5-9D4A-8722-B033BB650077}" presName="sibTrans" presStyleLbl="sibTrans2D1" presStyleIdx="0" presStyleCnt="3" custLinFactX="525460" custLinFactNeighborX="600000" custLinFactNeighborY="0"/>
      <dgm:spPr/>
      <dgm:t>
        <a:bodyPr/>
        <a:lstStyle/>
        <a:p>
          <a:endParaRPr lang="en-US"/>
        </a:p>
      </dgm:t>
    </dgm:pt>
    <dgm:pt modelId="{EDB500EE-8294-3F4B-8417-8BE8023C1D35}" type="pres">
      <dgm:prSet presAssocID="{183C4D7A-51E5-9D4A-8722-B033BB650077}" presName="spacerR" presStyleCnt="0"/>
      <dgm:spPr/>
    </dgm:pt>
    <dgm:pt modelId="{A9C6362F-FD2C-A44B-8412-4E042722523A}" type="pres">
      <dgm:prSet presAssocID="{C17C9D10-EE76-7640-A94C-D94C87A3F6C3}" presName="node" presStyleLbl="node1" presStyleIdx="1" presStyleCnt="4" custLinFactNeighborX="-55104">
        <dgm:presLayoutVars>
          <dgm:bulletEnabled val="1"/>
        </dgm:presLayoutVars>
      </dgm:prSet>
      <dgm:spPr/>
      <dgm:t>
        <a:bodyPr/>
        <a:lstStyle/>
        <a:p>
          <a:endParaRPr lang="en-US"/>
        </a:p>
      </dgm:t>
    </dgm:pt>
    <dgm:pt modelId="{1D85500E-2E82-6A4A-91EE-9AF48FEC6C45}" type="pres">
      <dgm:prSet presAssocID="{F32F0913-A3AF-1446-B5C2-B320E756F7AD}" presName="spacerL" presStyleCnt="0"/>
      <dgm:spPr/>
    </dgm:pt>
    <dgm:pt modelId="{43B7E150-48FC-BF4A-9779-A59569998339}" type="pres">
      <dgm:prSet presAssocID="{F32F0913-A3AF-1446-B5C2-B320E756F7AD}" presName="sibTrans" presStyleLbl="sibTrans2D1" presStyleIdx="1" presStyleCnt="3" custAng="2341075" custLinFactX="-14617" custLinFactNeighborX="-100000"/>
      <dgm:spPr/>
      <dgm:t>
        <a:bodyPr/>
        <a:lstStyle/>
        <a:p>
          <a:endParaRPr lang="en-US"/>
        </a:p>
      </dgm:t>
    </dgm:pt>
    <dgm:pt modelId="{88E048A8-2DA0-7B47-9D5D-4C623211681A}" type="pres">
      <dgm:prSet presAssocID="{F32F0913-A3AF-1446-B5C2-B320E756F7AD}" presName="spacerR" presStyleCnt="0"/>
      <dgm:spPr/>
    </dgm:pt>
    <dgm:pt modelId="{8C6BBD0A-341D-F448-AE4B-11C0CE9949B8}" type="pres">
      <dgm:prSet presAssocID="{E5FC7AF9-8C95-6A4C-A8DE-6C8A4D1F9430}" presName="node" presStyleLbl="node1" presStyleIdx="2" presStyleCnt="4">
        <dgm:presLayoutVars>
          <dgm:bulletEnabled val="1"/>
        </dgm:presLayoutVars>
      </dgm:prSet>
      <dgm:spPr/>
      <dgm:t>
        <a:bodyPr/>
        <a:lstStyle/>
        <a:p>
          <a:endParaRPr lang="en-US"/>
        </a:p>
      </dgm:t>
    </dgm:pt>
    <dgm:pt modelId="{73DEAC19-71FE-434C-B8AB-5F6FDE04D5DA}" type="pres">
      <dgm:prSet presAssocID="{BE52F91F-FC70-D84E-8B56-57DD33F1959A}" presName="spacerL" presStyleCnt="0"/>
      <dgm:spPr/>
    </dgm:pt>
    <dgm:pt modelId="{FB9B2694-C9DD-5F41-AEF5-FE06D207342C}" type="pres">
      <dgm:prSet presAssocID="{BE52F91F-FC70-D84E-8B56-57DD33F1959A}" presName="sibTrans" presStyleLbl="sibTrans2D1" presStyleIdx="2" presStyleCnt="3" custLinFactX="-516955" custLinFactNeighborX="-600000" custLinFactNeighborY="0"/>
      <dgm:spPr/>
      <dgm:t>
        <a:bodyPr/>
        <a:lstStyle/>
        <a:p>
          <a:endParaRPr lang="en-US"/>
        </a:p>
      </dgm:t>
    </dgm:pt>
    <dgm:pt modelId="{ABE3BCDB-6BFB-044A-9A25-2B53D8273D94}" type="pres">
      <dgm:prSet presAssocID="{BE52F91F-FC70-D84E-8B56-57DD33F1959A}" presName="spacerR" presStyleCnt="0"/>
      <dgm:spPr/>
    </dgm:pt>
    <dgm:pt modelId="{8550BC7D-E478-6C47-BCD8-EB8C32D6A82C}" type="pres">
      <dgm:prSet presAssocID="{D407CFE4-E8FB-E245-AFDB-410BA6680B55}" presName="node" presStyleLbl="node1" presStyleIdx="3" presStyleCnt="4">
        <dgm:presLayoutVars>
          <dgm:bulletEnabled val="1"/>
        </dgm:presLayoutVars>
      </dgm:prSet>
      <dgm:spPr/>
      <dgm:t>
        <a:bodyPr/>
        <a:lstStyle/>
        <a:p>
          <a:endParaRPr lang="en-US"/>
        </a:p>
      </dgm:t>
    </dgm:pt>
  </dgm:ptLst>
  <dgm:cxnLst>
    <dgm:cxn modelId="{D3DE44FA-10E7-F046-86D1-CADEC74FA151}" srcId="{B21C862C-BCF1-F544-BD07-29CD2C2ABB4C}" destId="{D407CFE4-E8FB-E245-AFDB-410BA6680B55}" srcOrd="3" destOrd="0" parTransId="{63A5B640-28A9-4245-A4B1-847B36561837}" sibTransId="{9E24F64D-6F4B-104E-AFE9-474A52F929E9}"/>
    <dgm:cxn modelId="{5B5FD253-6DC1-584E-8754-AE1D993999E8}" type="presOf" srcId="{183C4D7A-51E5-9D4A-8722-B033BB650077}" destId="{A2D8B243-9861-CB4C-9DC9-4D3970B797C1}" srcOrd="0" destOrd="0" presId="urn:microsoft.com/office/officeart/2005/8/layout/equation1"/>
    <dgm:cxn modelId="{A859DD93-D3DB-EE47-AF2C-3AE2A1C64ADE}" srcId="{B21C862C-BCF1-F544-BD07-29CD2C2ABB4C}" destId="{76B5C694-B853-0246-BCA0-5E7F2433D535}" srcOrd="0" destOrd="0" parTransId="{801AEFB9-0C88-9441-96CF-AF5BFC1EBEF5}" sibTransId="{183C4D7A-51E5-9D4A-8722-B033BB650077}"/>
    <dgm:cxn modelId="{D838955B-CA42-C546-BD65-90A664444F9B}" type="presOf" srcId="{76B5C694-B853-0246-BCA0-5E7F2433D535}" destId="{0472C170-12DA-B143-AD1C-711D1168B5FF}" srcOrd="0" destOrd="0" presId="urn:microsoft.com/office/officeart/2005/8/layout/equation1"/>
    <dgm:cxn modelId="{AA640E64-E9A5-E341-8408-98C2F50914F5}" srcId="{B21C862C-BCF1-F544-BD07-29CD2C2ABB4C}" destId="{C17C9D10-EE76-7640-A94C-D94C87A3F6C3}" srcOrd="1" destOrd="0" parTransId="{0560CC31-E729-BD4E-BD8F-5B96B33D1674}" sibTransId="{F32F0913-A3AF-1446-B5C2-B320E756F7AD}"/>
    <dgm:cxn modelId="{923F6B4B-A3BB-254D-8CBE-7B86D861E3EF}" type="presOf" srcId="{F32F0913-A3AF-1446-B5C2-B320E756F7AD}" destId="{43B7E150-48FC-BF4A-9779-A59569998339}" srcOrd="0" destOrd="0" presId="urn:microsoft.com/office/officeart/2005/8/layout/equation1"/>
    <dgm:cxn modelId="{DE1F1E66-A57B-5648-9FB0-367FAA1F465C}" type="presOf" srcId="{D407CFE4-E8FB-E245-AFDB-410BA6680B55}" destId="{8550BC7D-E478-6C47-BCD8-EB8C32D6A82C}" srcOrd="0" destOrd="0" presId="urn:microsoft.com/office/officeart/2005/8/layout/equation1"/>
    <dgm:cxn modelId="{79FBCC5F-9534-A84D-A5F5-C763202D6D05}" type="presOf" srcId="{E5FC7AF9-8C95-6A4C-A8DE-6C8A4D1F9430}" destId="{8C6BBD0A-341D-F448-AE4B-11C0CE9949B8}" srcOrd="0" destOrd="0" presId="urn:microsoft.com/office/officeart/2005/8/layout/equation1"/>
    <dgm:cxn modelId="{6D3AA4E4-A3B1-F043-903E-0EA2A8735378}" type="presOf" srcId="{C17C9D10-EE76-7640-A94C-D94C87A3F6C3}" destId="{A9C6362F-FD2C-A44B-8412-4E042722523A}" srcOrd="0" destOrd="0" presId="urn:microsoft.com/office/officeart/2005/8/layout/equation1"/>
    <dgm:cxn modelId="{A1B159EC-81CA-CC46-8570-A0AFF8077FD1}" type="presOf" srcId="{BE52F91F-FC70-D84E-8B56-57DD33F1959A}" destId="{FB9B2694-C9DD-5F41-AEF5-FE06D207342C}" srcOrd="0" destOrd="0" presId="urn:microsoft.com/office/officeart/2005/8/layout/equation1"/>
    <dgm:cxn modelId="{AFD42568-06C3-F849-9EF8-D35DE34E8365}" srcId="{B21C862C-BCF1-F544-BD07-29CD2C2ABB4C}" destId="{E5FC7AF9-8C95-6A4C-A8DE-6C8A4D1F9430}" srcOrd="2" destOrd="0" parTransId="{1FF14CF8-FA66-DD4F-BD02-AA4C3EB046A1}" sibTransId="{BE52F91F-FC70-D84E-8B56-57DD33F1959A}"/>
    <dgm:cxn modelId="{1894B326-A682-5949-81D4-9F959F5BD098}" type="presOf" srcId="{B21C862C-BCF1-F544-BD07-29CD2C2ABB4C}" destId="{53655511-3EA9-E24B-ADA6-7E53EB5D5B44}" srcOrd="0" destOrd="0" presId="urn:microsoft.com/office/officeart/2005/8/layout/equation1"/>
    <dgm:cxn modelId="{1B65E128-F7CE-B443-8E1F-823E006AB44D}" type="presParOf" srcId="{53655511-3EA9-E24B-ADA6-7E53EB5D5B44}" destId="{0472C170-12DA-B143-AD1C-711D1168B5FF}" srcOrd="0" destOrd="0" presId="urn:microsoft.com/office/officeart/2005/8/layout/equation1"/>
    <dgm:cxn modelId="{9DF08333-3987-3147-8778-F1AC2080E5B3}" type="presParOf" srcId="{53655511-3EA9-E24B-ADA6-7E53EB5D5B44}" destId="{0A08B234-ABF7-DB43-A58C-B3C0794EAE49}" srcOrd="1" destOrd="0" presId="urn:microsoft.com/office/officeart/2005/8/layout/equation1"/>
    <dgm:cxn modelId="{51CACE6A-E9FD-7543-AEF3-595522AA4379}" type="presParOf" srcId="{53655511-3EA9-E24B-ADA6-7E53EB5D5B44}" destId="{A2D8B243-9861-CB4C-9DC9-4D3970B797C1}" srcOrd="2" destOrd="0" presId="urn:microsoft.com/office/officeart/2005/8/layout/equation1"/>
    <dgm:cxn modelId="{AF668246-1461-2548-AF3C-87840811A1FD}" type="presParOf" srcId="{53655511-3EA9-E24B-ADA6-7E53EB5D5B44}" destId="{EDB500EE-8294-3F4B-8417-8BE8023C1D35}" srcOrd="3" destOrd="0" presId="urn:microsoft.com/office/officeart/2005/8/layout/equation1"/>
    <dgm:cxn modelId="{BB9238BC-2DCB-4C4B-B929-28A217A70949}" type="presParOf" srcId="{53655511-3EA9-E24B-ADA6-7E53EB5D5B44}" destId="{A9C6362F-FD2C-A44B-8412-4E042722523A}" srcOrd="4" destOrd="0" presId="urn:microsoft.com/office/officeart/2005/8/layout/equation1"/>
    <dgm:cxn modelId="{804C1E5A-42BE-A848-B925-78B531FA3529}" type="presParOf" srcId="{53655511-3EA9-E24B-ADA6-7E53EB5D5B44}" destId="{1D85500E-2E82-6A4A-91EE-9AF48FEC6C45}" srcOrd="5" destOrd="0" presId="urn:microsoft.com/office/officeart/2005/8/layout/equation1"/>
    <dgm:cxn modelId="{6189DC84-8991-2443-B92B-722F9377C5FA}" type="presParOf" srcId="{53655511-3EA9-E24B-ADA6-7E53EB5D5B44}" destId="{43B7E150-48FC-BF4A-9779-A59569998339}" srcOrd="6" destOrd="0" presId="urn:microsoft.com/office/officeart/2005/8/layout/equation1"/>
    <dgm:cxn modelId="{B01CC9C8-1FAD-5D47-BBAF-74A997A566D9}" type="presParOf" srcId="{53655511-3EA9-E24B-ADA6-7E53EB5D5B44}" destId="{88E048A8-2DA0-7B47-9D5D-4C623211681A}" srcOrd="7" destOrd="0" presId="urn:microsoft.com/office/officeart/2005/8/layout/equation1"/>
    <dgm:cxn modelId="{EB95E4E1-7619-A44A-9F1D-75FAEF8C9DDC}" type="presParOf" srcId="{53655511-3EA9-E24B-ADA6-7E53EB5D5B44}" destId="{8C6BBD0A-341D-F448-AE4B-11C0CE9949B8}" srcOrd="8" destOrd="0" presId="urn:microsoft.com/office/officeart/2005/8/layout/equation1"/>
    <dgm:cxn modelId="{DC6C0773-53F1-4045-8448-B3E35A932EBB}" type="presParOf" srcId="{53655511-3EA9-E24B-ADA6-7E53EB5D5B44}" destId="{73DEAC19-71FE-434C-B8AB-5F6FDE04D5DA}" srcOrd="9" destOrd="0" presId="urn:microsoft.com/office/officeart/2005/8/layout/equation1"/>
    <dgm:cxn modelId="{C9B8537B-367F-F944-B356-0D185D8D09E2}" type="presParOf" srcId="{53655511-3EA9-E24B-ADA6-7E53EB5D5B44}" destId="{FB9B2694-C9DD-5F41-AEF5-FE06D207342C}" srcOrd="10" destOrd="0" presId="urn:microsoft.com/office/officeart/2005/8/layout/equation1"/>
    <dgm:cxn modelId="{666BD8F8-05FB-3E46-BAD3-59778F646987}" type="presParOf" srcId="{53655511-3EA9-E24B-ADA6-7E53EB5D5B44}" destId="{ABE3BCDB-6BFB-044A-9A25-2B53D8273D94}" srcOrd="11" destOrd="0" presId="urn:microsoft.com/office/officeart/2005/8/layout/equation1"/>
    <dgm:cxn modelId="{A15A5D6E-9E57-B742-BD56-876A40857C81}" type="presParOf" srcId="{53655511-3EA9-E24B-ADA6-7E53EB5D5B44}" destId="{8550BC7D-E478-6C47-BCD8-EB8C32D6A82C}" srcOrd="12" destOrd="0" presId="urn:microsoft.com/office/officeart/2005/8/layout/equation1"/>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A754A459-373A-914C-A914-4E10C1F4C92F}" type="doc">
      <dgm:prSet loTypeId="urn:microsoft.com/office/officeart/2005/8/layout/hierarchy3" loCatId="" qsTypeId="urn:microsoft.com/office/officeart/2005/8/quickstyle/simple4" qsCatId="simple" csTypeId="urn:microsoft.com/office/officeart/2005/8/colors/accent1_2" csCatId="accent1" phldr="1"/>
      <dgm:spPr/>
      <dgm:t>
        <a:bodyPr/>
        <a:lstStyle/>
        <a:p>
          <a:endParaRPr lang="en-US"/>
        </a:p>
      </dgm:t>
    </dgm:pt>
    <dgm:pt modelId="{A6050017-4627-1046-91F9-BE61E63E2B87}">
      <dgm:prSet phldrT="[Text]" custT="1">
        <dgm:style>
          <a:lnRef idx="2">
            <a:schemeClr val="dk1">
              <a:shade val="50000"/>
            </a:schemeClr>
          </a:lnRef>
          <a:fillRef idx="1">
            <a:schemeClr val="dk1"/>
          </a:fillRef>
          <a:effectRef idx="0">
            <a:schemeClr val="dk1"/>
          </a:effectRef>
          <a:fontRef idx="minor">
            <a:schemeClr val="lt1"/>
          </a:fontRef>
        </dgm:style>
      </dgm:prSet>
      <dgm:spPr>
        <a:noFill/>
        <a:ln>
          <a:solidFill>
            <a:srgbClr val="FF0000"/>
          </a:solidFill>
        </a:ln>
      </dgm:spPr>
      <dgm:t>
        <a:bodyPr/>
        <a:lstStyle/>
        <a:p>
          <a:pPr algn="l"/>
          <a:r>
            <a:rPr lang="en-US" sz="2400" dirty="0" smtClean="0">
              <a:solidFill>
                <a:srgbClr val="FF0000"/>
              </a:solidFill>
              <a:latin typeface="Arial"/>
              <a:cs typeface="Arial"/>
            </a:rPr>
            <a:t>Processes</a:t>
          </a:r>
          <a:endParaRPr lang="en-US" sz="2400" dirty="0">
            <a:solidFill>
              <a:srgbClr val="FF0000"/>
            </a:solidFill>
            <a:latin typeface="Arial"/>
            <a:cs typeface="Arial"/>
          </a:endParaRPr>
        </a:p>
      </dgm:t>
    </dgm:pt>
    <dgm:pt modelId="{F0429D74-072F-944B-9CB3-A5378C2DE806}" type="parTrans" cxnId="{83D53FB7-BBDD-C543-9F25-E0153CB03C6C}">
      <dgm:prSet/>
      <dgm:spPr/>
      <dgm:t>
        <a:bodyPr/>
        <a:lstStyle/>
        <a:p>
          <a:endParaRPr lang="en-US">
            <a:latin typeface="Arial"/>
            <a:cs typeface="Arial"/>
          </a:endParaRPr>
        </a:p>
      </dgm:t>
    </dgm:pt>
    <dgm:pt modelId="{F95DBFF2-F4A6-EF42-A863-E7423FF6C1D9}" type="sibTrans" cxnId="{83D53FB7-BBDD-C543-9F25-E0153CB03C6C}">
      <dgm:prSet/>
      <dgm:spPr/>
      <dgm:t>
        <a:bodyPr/>
        <a:lstStyle/>
        <a:p>
          <a:endParaRPr lang="en-US">
            <a:latin typeface="Arial"/>
            <a:cs typeface="Arial"/>
          </a:endParaRPr>
        </a:p>
      </dgm:t>
    </dgm:pt>
    <dgm:pt modelId="{D44F716C-3FDC-8643-A020-DD3109D26B65}">
      <dgm:prSet phldrT="[Text]"/>
      <dgm:spPr/>
      <dgm:t>
        <a:bodyPr/>
        <a:lstStyle/>
        <a:p>
          <a:r>
            <a:rPr lang="en-US" dirty="0" smtClean="0">
              <a:latin typeface="Arial"/>
              <a:cs typeface="Arial"/>
            </a:rPr>
            <a:t>Innovation</a:t>
          </a:r>
          <a:endParaRPr lang="en-US" dirty="0">
            <a:latin typeface="Arial"/>
            <a:cs typeface="Arial"/>
          </a:endParaRPr>
        </a:p>
      </dgm:t>
    </dgm:pt>
    <dgm:pt modelId="{0B54B403-BB53-A345-8D96-7DE1B368B6C4}" type="parTrans" cxnId="{324F3F00-A261-D549-8B5B-D10794403BDF}">
      <dgm:prSet/>
      <dgm:spPr>
        <a:ln>
          <a:solidFill>
            <a:srgbClr val="FF0000"/>
          </a:solidFill>
        </a:ln>
      </dgm:spPr>
      <dgm:t>
        <a:bodyPr/>
        <a:lstStyle/>
        <a:p>
          <a:endParaRPr lang="en-US">
            <a:latin typeface="Arial"/>
            <a:cs typeface="Arial"/>
          </a:endParaRPr>
        </a:p>
      </dgm:t>
    </dgm:pt>
    <dgm:pt modelId="{793CB53A-F848-5444-9756-E50608370217}" type="sibTrans" cxnId="{324F3F00-A261-D549-8B5B-D10794403BDF}">
      <dgm:prSet/>
      <dgm:spPr/>
      <dgm:t>
        <a:bodyPr/>
        <a:lstStyle/>
        <a:p>
          <a:endParaRPr lang="en-US">
            <a:latin typeface="Arial"/>
            <a:cs typeface="Arial"/>
          </a:endParaRPr>
        </a:p>
      </dgm:t>
    </dgm:pt>
    <dgm:pt modelId="{63D2F082-266F-184D-A49D-358C5183BC8A}">
      <dgm:prSet phldrT="[Text]"/>
      <dgm:spPr/>
      <dgm:t>
        <a:bodyPr/>
        <a:lstStyle/>
        <a:p>
          <a:r>
            <a:rPr lang="en-US" dirty="0" smtClean="0">
              <a:latin typeface="Arial"/>
              <a:cs typeface="Arial"/>
            </a:rPr>
            <a:t>Technology</a:t>
          </a:r>
          <a:endParaRPr lang="en-US" dirty="0">
            <a:latin typeface="Arial"/>
            <a:cs typeface="Arial"/>
          </a:endParaRPr>
        </a:p>
      </dgm:t>
    </dgm:pt>
    <dgm:pt modelId="{4B9F5014-71E0-EB4C-866C-E60F1A445CE4}" type="parTrans" cxnId="{C489B7BB-A2AD-724A-8AAE-C57196F1029E}">
      <dgm:prSet/>
      <dgm:spPr>
        <a:ln>
          <a:solidFill>
            <a:srgbClr val="FF0000"/>
          </a:solidFill>
        </a:ln>
      </dgm:spPr>
      <dgm:t>
        <a:bodyPr/>
        <a:lstStyle/>
        <a:p>
          <a:endParaRPr lang="en-US">
            <a:latin typeface="Arial"/>
            <a:cs typeface="Arial"/>
          </a:endParaRPr>
        </a:p>
      </dgm:t>
    </dgm:pt>
    <dgm:pt modelId="{1E52988C-8326-6B4A-B547-1FB41DE036D4}" type="sibTrans" cxnId="{C489B7BB-A2AD-724A-8AAE-C57196F1029E}">
      <dgm:prSet/>
      <dgm:spPr/>
      <dgm:t>
        <a:bodyPr/>
        <a:lstStyle/>
        <a:p>
          <a:endParaRPr lang="en-US">
            <a:latin typeface="Arial"/>
            <a:cs typeface="Arial"/>
          </a:endParaRPr>
        </a:p>
      </dgm:t>
    </dgm:pt>
    <dgm:pt modelId="{8100DE8C-7478-8D4D-B3B6-619586BA7F36}">
      <dgm:prSet/>
      <dgm:spPr/>
      <dgm:t>
        <a:bodyPr/>
        <a:lstStyle/>
        <a:p>
          <a:r>
            <a:rPr lang="en-US" dirty="0" smtClean="0">
              <a:latin typeface="Arial"/>
              <a:cs typeface="Arial"/>
            </a:rPr>
            <a:t>Supply	</a:t>
          </a:r>
          <a:endParaRPr lang="en-US" dirty="0">
            <a:latin typeface="Arial"/>
            <a:cs typeface="Arial"/>
          </a:endParaRPr>
        </a:p>
      </dgm:t>
    </dgm:pt>
    <dgm:pt modelId="{0F9C6387-CD5C-7749-833F-050223EE49AD}" type="parTrans" cxnId="{A345C32B-CE31-3143-93D7-C7C91AF55D51}">
      <dgm:prSet/>
      <dgm:spPr>
        <a:ln>
          <a:solidFill>
            <a:srgbClr val="FF0000"/>
          </a:solidFill>
        </a:ln>
      </dgm:spPr>
      <dgm:t>
        <a:bodyPr/>
        <a:lstStyle/>
        <a:p>
          <a:endParaRPr lang="en-US">
            <a:latin typeface="Arial"/>
            <a:cs typeface="Arial"/>
          </a:endParaRPr>
        </a:p>
      </dgm:t>
    </dgm:pt>
    <dgm:pt modelId="{DC4EE291-F4A9-AA4C-AE19-F18867FDE9C3}" type="sibTrans" cxnId="{A345C32B-CE31-3143-93D7-C7C91AF55D51}">
      <dgm:prSet/>
      <dgm:spPr/>
      <dgm:t>
        <a:bodyPr/>
        <a:lstStyle/>
        <a:p>
          <a:endParaRPr lang="en-US">
            <a:latin typeface="Arial"/>
            <a:cs typeface="Arial"/>
          </a:endParaRPr>
        </a:p>
      </dgm:t>
    </dgm:pt>
    <dgm:pt modelId="{57F3D74B-0913-F448-8EB1-4139BD6FBB08}">
      <dgm:prSet phldrT="[Text]"/>
      <dgm:spPr/>
      <dgm:t>
        <a:bodyPr/>
        <a:lstStyle/>
        <a:p>
          <a:r>
            <a:rPr lang="en-US" dirty="0" smtClean="0">
              <a:latin typeface="Arial"/>
              <a:cs typeface="Arial"/>
            </a:rPr>
            <a:t>Demand</a:t>
          </a:r>
          <a:endParaRPr lang="en-US" dirty="0">
            <a:latin typeface="Arial"/>
            <a:cs typeface="Arial"/>
          </a:endParaRPr>
        </a:p>
      </dgm:t>
    </dgm:pt>
    <dgm:pt modelId="{74D98060-DF5B-0E42-8AFD-16543B12F129}" type="parTrans" cxnId="{65EF8ECC-7BF4-0C4D-A2EC-53726BE341FF}">
      <dgm:prSet/>
      <dgm:spPr>
        <a:ln>
          <a:solidFill>
            <a:srgbClr val="FF0000"/>
          </a:solidFill>
        </a:ln>
      </dgm:spPr>
      <dgm:t>
        <a:bodyPr/>
        <a:lstStyle/>
        <a:p>
          <a:endParaRPr lang="en-US">
            <a:latin typeface="Arial"/>
            <a:cs typeface="Arial"/>
          </a:endParaRPr>
        </a:p>
      </dgm:t>
    </dgm:pt>
    <dgm:pt modelId="{28865DDD-3FF2-A046-897B-421DC78933F9}" type="sibTrans" cxnId="{65EF8ECC-7BF4-0C4D-A2EC-53726BE341FF}">
      <dgm:prSet/>
      <dgm:spPr/>
      <dgm:t>
        <a:bodyPr/>
        <a:lstStyle/>
        <a:p>
          <a:endParaRPr lang="en-US">
            <a:latin typeface="Arial"/>
            <a:cs typeface="Arial"/>
          </a:endParaRPr>
        </a:p>
      </dgm:t>
    </dgm:pt>
    <dgm:pt modelId="{C40AE8F5-9FE5-5844-800D-DD79FE07BCC2}">
      <dgm:prSet phldrT="[Text]"/>
      <dgm:spPr/>
      <dgm:t>
        <a:bodyPr/>
        <a:lstStyle/>
        <a:p>
          <a:r>
            <a:rPr lang="en-US" dirty="0" smtClean="0">
              <a:latin typeface="Arial"/>
              <a:cs typeface="Arial"/>
            </a:rPr>
            <a:t>Risk</a:t>
          </a:r>
          <a:endParaRPr lang="en-US" dirty="0">
            <a:latin typeface="Arial"/>
            <a:cs typeface="Arial"/>
          </a:endParaRPr>
        </a:p>
      </dgm:t>
    </dgm:pt>
    <dgm:pt modelId="{1EA34553-542B-254E-9C64-3A41FE69C11A}" type="parTrans" cxnId="{41BCE17E-79FB-0E4D-896A-006AFE3FC89B}">
      <dgm:prSet/>
      <dgm:spPr>
        <a:ln>
          <a:solidFill>
            <a:srgbClr val="FF0000"/>
          </a:solidFill>
        </a:ln>
      </dgm:spPr>
      <dgm:t>
        <a:bodyPr/>
        <a:lstStyle/>
        <a:p>
          <a:endParaRPr lang="en-US"/>
        </a:p>
      </dgm:t>
    </dgm:pt>
    <dgm:pt modelId="{3779E756-7035-844D-AAAD-36049ADD0F28}" type="sibTrans" cxnId="{41BCE17E-79FB-0E4D-896A-006AFE3FC89B}">
      <dgm:prSet/>
      <dgm:spPr/>
      <dgm:t>
        <a:bodyPr/>
        <a:lstStyle/>
        <a:p>
          <a:endParaRPr lang="en-US"/>
        </a:p>
      </dgm:t>
    </dgm:pt>
    <dgm:pt modelId="{5218F9E1-55F7-FC40-8950-10BC2CAE1DFB}" type="pres">
      <dgm:prSet presAssocID="{A754A459-373A-914C-A914-4E10C1F4C92F}" presName="diagram" presStyleCnt="0">
        <dgm:presLayoutVars>
          <dgm:chPref val="1"/>
          <dgm:dir/>
          <dgm:animOne val="branch"/>
          <dgm:animLvl val="lvl"/>
          <dgm:resizeHandles/>
        </dgm:presLayoutVars>
      </dgm:prSet>
      <dgm:spPr/>
      <dgm:t>
        <a:bodyPr/>
        <a:lstStyle/>
        <a:p>
          <a:endParaRPr lang="en-US"/>
        </a:p>
      </dgm:t>
    </dgm:pt>
    <dgm:pt modelId="{13BB28D3-3859-6A46-878D-956473BB375A}" type="pres">
      <dgm:prSet presAssocID="{A6050017-4627-1046-91F9-BE61E63E2B87}" presName="root" presStyleCnt="0"/>
      <dgm:spPr/>
    </dgm:pt>
    <dgm:pt modelId="{AA394669-19B6-2A4A-9707-CED23257B1DC}" type="pres">
      <dgm:prSet presAssocID="{A6050017-4627-1046-91F9-BE61E63E2B87}" presName="rootComposite" presStyleCnt="0"/>
      <dgm:spPr/>
    </dgm:pt>
    <dgm:pt modelId="{B2A598CA-E01C-EA4D-AF57-58AA130F86BB}" type="pres">
      <dgm:prSet presAssocID="{A6050017-4627-1046-91F9-BE61E63E2B87}" presName="rootText" presStyleLbl="node1" presStyleIdx="0" presStyleCnt="1" custScaleX="208427" custLinFactNeighborX="-69368" custLinFactNeighborY="6093"/>
      <dgm:spPr/>
      <dgm:t>
        <a:bodyPr/>
        <a:lstStyle/>
        <a:p>
          <a:endParaRPr lang="en-US"/>
        </a:p>
      </dgm:t>
    </dgm:pt>
    <dgm:pt modelId="{73923B88-FA0D-E446-B111-E3391D8B830D}" type="pres">
      <dgm:prSet presAssocID="{A6050017-4627-1046-91F9-BE61E63E2B87}" presName="rootConnector" presStyleLbl="node1" presStyleIdx="0" presStyleCnt="1"/>
      <dgm:spPr/>
      <dgm:t>
        <a:bodyPr/>
        <a:lstStyle/>
        <a:p>
          <a:endParaRPr lang="en-US"/>
        </a:p>
      </dgm:t>
    </dgm:pt>
    <dgm:pt modelId="{048CFE8E-233E-9C40-B940-5E1A11DB1958}" type="pres">
      <dgm:prSet presAssocID="{A6050017-4627-1046-91F9-BE61E63E2B87}" presName="childShape" presStyleCnt="0"/>
      <dgm:spPr/>
    </dgm:pt>
    <dgm:pt modelId="{F0A8EC69-BB29-F24E-8EEB-C8D77A64F0DD}" type="pres">
      <dgm:prSet presAssocID="{0F9C6387-CD5C-7749-833F-050223EE49AD}" presName="Name13" presStyleLbl="parChTrans1D2" presStyleIdx="0" presStyleCnt="5"/>
      <dgm:spPr/>
      <dgm:t>
        <a:bodyPr/>
        <a:lstStyle/>
        <a:p>
          <a:endParaRPr lang="en-US"/>
        </a:p>
      </dgm:t>
    </dgm:pt>
    <dgm:pt modelId="{3A427E2D-A230-1647-8183-F69FAEDA4286}" type="pres">
      <dgm:prSet presAssocID="{8100DE8C-7478-8D4D-B3B6-619586BA7F36}" presName="childText" presStyleLbl="bgAcc1" presStyleIdx="0" presStyleCnt="5" custScaleX="137733">
        <dgm:presLayoutVars>
          <dgm:bulletEnabled val="1"/>
        </dgm:presLayoutVars>
      </dgm:prSet>
      <dgm:spPr/>
      <dgm:t>
        <a:bodyPr/>
        <a:lstStyle/>
        <a:p>
          <a:endParaRPr lang="en-US"/>
        </a:p>
      </dgm:t>
    </dgm:pt>
    <dgm:pt modelId="{FF0311D4-0090-8D49-BB17-7957B401B1CB}" type="pres">
      <dgm:prSet presAssocID="{4B9F5014-71E0-EB4C-866C-E60F1A445CE4}" presName="Name13" presStyleLbl="parChTrans1D2" presStyleIdx="1" presStyleCnt="5"/>
      <dgm:spPr/>
      <dgm:t>
        <a:bodyPr/>
        <a:lstStyle/>
        <a:p>
          <a:endParaRPr lang="en-US"/>
        </a:p>
      </dgm:t>
    </dgm:pt>
    <dgm:pt modelId="{1FFFC7EC-A81F-AA48-B99B-CA28E75B3E13}" type="pres">
      <dgm:prSet presAssocID="{63D2F082-266F-184D-A49D-358C5183BC8A}" presName="childText" presStyleLbl="bgAcc1" presStyleIdx="1" presStyleCnt="5" custScaleX="137733">
        <dgm:presLayoutVars>
          <dgm:bulletEnabled val="1"/>
        </dgm:presLayoutVars>
      </dgm:prSet>
      <dgm:spPr/>
      <dgm:t>
        <a:bodyPr/>
        <a:lstStyle/>
        <a:p>
          <a:endParaRPr lang="en-US"/>
        </a:p>
      </dgm:t>
    </dgm:pt>
    <dgm:pt modelId="{C6218F86-024F-4948-9A71-07873295F8F7}" type="pres">
      <dgm:prSet presAssocID="{74D98060-DF5B-0E42-8AFD-16543B12F129}" presName="Name13" presStyleLbl="parChTrans1D2" presStyleIdx="2" presStyleCnt="5"/>
      <dgm:spPr/>
      <dgm:t>
        <a:bodyPr/>
        <a:lstStyle/>
        <a:p>
          <a:endParaRPr lang="en-US"/>
        </a:p>
      </dgm:t>
    </dgm:pt>
    <dgm:pt modelId="{D1854B1F-16F4-2D49-B757-F5D3344522C3}" type="pres">
      <dgm:prSet presAssocID="{57F3D74B-0913-F448-8EB1-4139BD6FBB08}" presName="childText" presStyleLbl="bgAcc1" presStyleIdx="2" presStyleCnt="5" custScaleX="137733">
        <dgm:presLayoutVars>
          <dgm:bulletEnabled val="1"/>
        </dgm:presLayoutVars>
      </dgm:prSet>
      <dgm:spPr/>
      <dgm:t>
        <a:bodyPr/>
        <a:lstStyle/>
        <a:p>
          <a:endParaRPr lang="en-US"/>
        </a:p>
      </dgm:t>
    </dgm:pt>
    <dgm:pt modelId="{A7080424-24AB-FB49-802F-0652DA834566}" type="pres">
      <dgm:prSet presAssocID="{0B54B403-BB53-A345-8D96-7DE1B368B6C4}" presName="Name13" presStyleLbl="parChTrans1D2" presStyleIdx="3" presStyleCnt="5"/>
      <dgm:spPr/>
      <dgm:t>
        <a:bodyPr/>
        <a:lstStyle/>
        <a:p>
          <a:endParaRPr lang="en-US"/>
        </a:p>
      </dgm:t>
    </dgm:pt>
    <dgm:pt modelId="{E34A735B-C5BC-334C-B04C-4D409F37EE4C}" type="pres">
      <dgm:prSet presAssocID="{D44F716C-3FDC-8643-A020-DD3109D26B65}" presName="childText" presStyleLbl="bgAcc1" presStyleIdx="3" presStyleCnt="5" custScaleX="137733" custLinFactNeighborY="2114">
        <dgm:presLayoutVars>
          <dgm:bulletEnabled val="1"/>
        </dgm:presLayoutVars>
      </dgm:prSet>
      <dgm:spPr/>
      <dgm:t>
        <a:bodyPr/>
        <a:lstStyle/>
        <a:p>
          <a:endParaRPr lang="en-US"/>
        </a:p>
      </dgm:t>
    </dgm:pt>
    <dgm:pt modelId="{C13941AD-5333-E14A-8376-4CEB6149DE47}" type="pres">
      <dgm:prSet presAssocID="{1EA34553-542B-254E-9C64-3A41FE69C11A}" presName="Name13" presStyleLbl="parChTrans1D2" presStyleIdx="4" presStyleCnt="5"/>
      <dgm:spPr/>
      <dgm:t>
        <a:bodyPr/>
        <a:lstStyle/>
        <a:p>
          <a:endParaRPr lang="en-US"/>
        </a:p>
      </dgm:t>
    </dgm:pt>
    <dgm:pt modelId="{3FA6F786-5895-0E4A-A5B9-A446D5C1A526}" type="pres">
      <dgm:prSet presAssocID="{C40AE8F5-9FE5-5844-800D-DD79FE07BCC2}" presName="childText" presStyleLbl="bgAcc1" presStyleIdx="4" presStyleCnt="5">
        <dgm:presLayoutVars>
          <dgm:bulletEnabled val="1"/>
        </dgm:presLayoutVars>
      </dgm:prSet>
      <dgm:spPr/>
      <dgm:t>
        <a:bodyPr/>
        <a:lstStyle/>
        <a:p>
          <a:endParaRPr lang="en-US"/>
        </a:p>
      </dgm:t>
    </dgm:pt>
  </dgm:ptLst>
  <dgm:cxnLst>
    <dgm:cxn modelId="{A345C32B-CE31-3143-93D7-C7C91AF55D51}" srcId="{A6050017-4627-1046-91F9-BE61E63E2B87}" destId="{8100DE8C-7478-8D4D-B3B6-619586BA7F36}" srcOrd="0" destOrd="0" parTransId="{0F9C6387-CD5C-7749-833F-050223EE49AD}" sibTransId="{DC4EE291-F4A9-AA4C-AE19-F18867FDE9C3}"/>
    <dgm:cxn modelId="{9FE92244-6CEB-AB4F-BE98-88B35D8F84B0}" type="presOf" srcId="{57F3D74B-0913-F448-8EB1-4139BD6FBB08}" destId="{D1854B1F-16F4-2D49-B757-F5D3344522C3}" srcOrd="0" destOrd="0" presId="urn:microsoft.com/office/officeart/2005/8/layout/hierarchy3"/>
    <dgm:cxn modelId="{C489B7BB-A2AD-724A-8AAE-C57196F1029E}" srcId="{A6050017-4627-1046-91F9-BE61E63E2B87}" destId="{63D2F082-266F-184D-A49D-358C5183BC8A}" srcOrd="1" destOrd="0" parTransId="{4B9F5014-71E0-EB4C-866C-E60F1A445CE4}" sibTransId="{1E52988C-8326-6B4A-B547-1FB41DE036D4}"/>
    <dgm:cxn modelId="{324F3F00-A261-D549-8B5B-D10794403BDF}" srcId="{A6050017-4627-1046-91F9-BE61E63E2B87}" destId="{D44F716C-3FDC-8643-A020-DD3109D26B65}" srcOrd="3" destOrd="0" parTransId="{0B54B403-BB53-A345-8D96-7DE1B368B6C4}" sibTransId="{793CB53A-F848-5444-9756-E50608370217}"/>
    <dgm:cxn modelId="{19213895-66A5-C641-8284-6EE9C6088B0C}" type="presOf" srcId="{0F9C6387-CD5C-7749-833F-050223EE49AD}" destId="{F0A8EC69-BB29-F24E-8EEB-C8D77A64F0DD}" srcOrd="0" destOrd="0" presId="urn:microsoft.com/office/officeart/2005/8/layout/hierarchy3"/>
    <dgm:cxn modelId="{6556781D-710C-5448-85A8-0E454A5C5FD5}" type="presOf" srcId="{C40AE8F5-9FE5-5844-800D-DD79FE07BCC2}" destId="{3FA6F786-5895-0E4A-A5B9-A446D5C1A526}" srcOrd="0" destOrd="0" presId="urn:microsoft.com/office/officeart/2005/8/layout/hierarchy3"/>
    <dgm:cxn modelId="{81133530-3AF1-A047-8848-9864A9FC3951}" type="presOf" srcId="{1EA34553-542B-254E-9C64-3A41FE69C11A}" destId="{C13941AD-5333-E14A-8376-4CEB6149DE47}" srcOrd="0" destOrd="0" presId="urn:microsoft.com/office/officeart/2005/8/layout/hierarchy3"/>
    <dgm:cxn modelId="{5892F4F2-445C-1842-8060-8FBBFD414026}" type="presOf" srcId="{4B9F5014-71E0-EB4C-866C-E60F1A445CE4}" destId="{FF0311D4-0090-8D49-BB17-7957B401B1CB}" srcOrd="0" destOrd="0" presId="urn:microsoft.com/office/officeart/2005/8/layout/hierarchy3"/>
    <dgm:cxn modelId="{722334A8-509A-8D4C-8C5C-01B8742801C0}" type="presOf" srcId="{A6050017-4627-1046-91F9-BE61E63E2B87}" destId="{B2A598CA-E01C-EA4D-AF57-58AA130F86BB}" srcOrd="0" destOrd="0" presId="urn:microsoft.com/office/officeart/2005/8/layout/hierarchy3"/>
    <dgm:cxn modelId="{0979EF2F-491A-3240-AAF2-1495700D5DC3}" type="presOf" srcId="{A6050017-4627-1046-91F9-BE61E63E2B87}" destId="{73923B88-FA0D-E446-B111-E3391D8B830D}" srcOrd="1" destOrd="0" presId="urn:microsoft.com/office/officeart/2005/8/layout/hierarchy3"/>
    <dgm:cxn modelId="{65EF8ECC-7BF4-0C4D-A2EC-53726BE341FF}" srcId="{A6050017-4627-1046-91F9-BE61E63E2B87}" destId="{57F3D74B-0913-F448-8EB1-4139BD6FBB08}" srcOrd="2" destOrd="0" parTransId="{74D98060-DF5B-0E42-8AFD-16543B12F129}" sibTransId="{28865DDD-3FF2-A046-897B-421DC78933F9}"/>
    <dgm:cxn modelId="{4BF8553E-1F7B-F743-98EC-C621B3AF70ED}" type="presOf" srcId="{63D2F082-266F-184D-A49D-358C5183BC8A}" destId="{1FFFC7EC-A81F-AA48-B99B-CA28E75B3E13}" srcOrd="0" destOrd="0" presId="urn:microsoft.com/office/officeart/2005/8/layout/hierarchy3"/>
    <dgm:cxn modelId="{35AA7D6B-4CD9-C84B-B3AF-8BF926EA74FB}" type="presOf" srcId="{74D98060-DF5B-0E42-8AFD-16543B12F129}" destId="{C6218F86-024F-4948-9A71-07873295F8F7}" srcOrd="0" destOrd="0" presId="urn:microsoft.com/office/officeart/2005/8/layout/hierarchy3"/>
    <dgm:cxn modelId="{3DDB1822-6E25-3F44-BD60-517BE8370138}" type="presOf" srcId="{8100DE8C-7478-8D4D-B3B6-619586BA7F36}" destId="{3A427E2D-A230-1647-8183-F69FAEDA4286}" srcOrd="0" destOrd="0" presId="urn:microsoft.com/office/officeart/2005/8/layout/hierarchy3"/>
    <dgm:cxn modelId="{83D53FB7-BBDD-C543-9F25-E0153CB03C6C}" srcId="{A754A459-373A-914C-A914-4E10C1F4C92F}" destId="{A6050017-4627-1046-91F9-BE61E63E2B87}" srcOrd="0" destOrd="0" parTransId="{F0429D74-072F-944B-9CB3-A5378C2DE806}" sibTransId="{F95DBFF2-F4A6-EF42-A863-E7423FF6C1D9}"/>
    <dgm:cxn modelId="{3FD54020-CB19-B740-A2B0-ACFAA8349D6D}" type="presOf" srcId="{D44F716C-3FDC-8643-A020-DD3109D26B65}" destId="{E34A735B-C5BC-334C-B04C-4D409F37EE4C}" srcOrd="0" destOrd="0" presId="urn:microsoft.com/office/officeart/2005/8/layout/hierarchy3"/>
    <dgm:cxn modelId="{41BCE17E-79FB-0E4D-896A-006AFE3FC89B}" srcId="{A6050017-4627-1046-91F9-BE61E63E2B87}" destId="{C40AE8F5-9FE5-5844-800D-DD79FE07BCC2}" srcOrd="4" destOrd="0" parTransId="{1EA34553-542B-254E-9C64-3A41FE69C11A}" sibTransId="{3779E756-7035-844D-AAAD-36049ADD0F28}"/>
    <dgm:cxn modelId="{EF32951C-168A-4E42-8FC8-F45B87DB83DD}" type="presOf" srcId="{0B54B403-BB53-A345-8D96-7DE1B368B6C4}" destId="{A7080424-24AB-FB49-802F-0652DA834566}" srcOrd="0" destOrd="0" presId="urn:microsoft.com/office/officeart/2005/8/layout/hierarchy3"/>
    <dgm:cxn modelId="{169E64AC-4432-214A-BE76-D4FB3E1DCED0}" type="presOf" srcId="{A754A459-373A-914C-A914-4E10C1F4C92F}" destId="{5218F9E1-55F7-FC40-8950-10BC2CAE1DFB}" srcOrd="0" destOrd="0" presId="urn:microsoft.com/office/officeart/2005/8/layout/hierarchy3"/>
    <dgm:cxn modelId="{F85583A7-222A-F846-A276-2299AC57A66B}" type="presParOf" srcId="{5218F9E1-55F7-FC40-8950-10BC2CAE1DFB}" destId="{13BB28D3-3859-6A46-878D-956473BB375A}" srcOrd="0" destOrd="0" presId="urn:microsoft.com/office/officeart/2005/8/layout/hierarchy3"/>
    <dgm:cxn modelId="{2FCD49CD-5E1F-C345-9DAA-02B2C3F3B673}" type="presParOf" srcId="{13BB28D3-3859-6A46-878D-956473BB375A}" destId="{AA394669-19B6-2A4A-9707-CED23257B1DC}" srcOrd="0" destOrd="0" presId="urn:microsoft.com/office/officeart/2005/8/layout/hierarchy3"/>
    <dgm:cxn modelId="{5F43D82A-444F-274A-AC01-B1B28EBD7402}" type="presParOf" srcId="{AA394669-19B6-2A4A-9707-CED23257B1DC}" destId="{B2A598CA-E01C-EA4D-AF57-58AA130F86BB}" srcOrd="0" destOrd="0" presId="urn:microsoft.com/office/officeart/2005/8/layout/hierarchy3"/>
    <dgm:cxn modelId="{22A0F8CF-8E4D-494B-834E-998165A5ED17}" type="presParOf" srcId="{AA394669-19B6-2A4A-9707-CED23257B1DC}" destId="{73923B88-FA0D-E446-B111-E3391D8B830D}" srcOrd="1" destOrd="0" presId="urn:microsoft.com/office/officeart/2005/8/layout/hierarchy3"/>
    <dgm:cxn modelId="{2887DB52-92D7-084A-B9DA-F1FD5BC61F4D}" type="presParOf" srcId="{13BB28D3-3859-6A46-878D-956473BB375A}" destId="{048CFE8E-233E-9C40-B940-5E1A11DB1958}" srcOrd="1" destOrd="0" presId="urn:microsoft.com/office/officeart/2005/8/layout/hierarchy3"/>
    <dgm:cxn modelId="{FB812D77-A477-1344-A30E-2C07D34CB588}" type="presParOf" srcId="{048CFE8E-233E-9C40-B940-5E1A11DB1958}" destId="{F0A8EC69-BB29-F24E-8EEB-C8D77A64F0DD}" srcOrd="0" destOrd="0" presId="urn:microsoft.com/office/officeart/2005/8/layout/hierarchy3"/>
    <dgm:cxn modelId="{7BB61E29-4AEC-0748-AFF9-1C0FAC9FF490}" type="presParOf" srcId="{048CFE8E-233E-9C40-B940-5E1A11DB1958}" destId="{3A427E2D-A230-1647-8183-F69FAEDA4286}" srcOrd="1" destOrd="0" presId="urn:microsoft.com/office/officeart/2005/8/layout/hierarchy3"/>
    <dgm:cxn modelId="{CB7F8B72-8625-7648-983B-A99381C5F379}" type="presParOf" srcId="{048CFE8E-233E-9C40-B940-5E1A11DB1958}" destId="{FF0311D4-0090-8D49-BB17-7957B401B1CB}" srcOrd="2" destOrd="0" presId="urn:microsoft.com/office/officeart/2005/8/layout/hierarchy3"/>
    <dgm:cxn modelId="{D0890B8E-85EE-E245-86B3-F8DFC3C10BA6}" type="presParOf" srcId="{048CFE8E-233E-9C40-B940-5E1A11DB1958}" destId="{1FFFC7EC-A81F-AA48-B99B-CA28E75B3E13}" srcOrd="3" destOrd="0" presId="urn:microsoft.com/office/officeart/2005/8/layout/hierarchy3"/>
    <dgm:cxn modelId="{77379BD1-75D7-A848-8F91-CCAB2198BD7B}" type="presParOf" srcId="{048CFE8E-233E-9C40-B940-5E1A11DB1958}" destId="{C6218F86-024F-4948-9A71-07873295F8F7}" srcOrd="4" destOrd="0" presId="urn:microsoft.com/office/officeart/2005/8/layout/hierarchy3"/>
    <dgm:cxn modelId="{9624BC1C-3E54-A141-B75C-2A5C5366471B}" type="presParOf" srcId="{048CFE8E-233E-9C40-B940-5E1A11DB1958}" destId="{D1854B1F-16F4-2D49-B757-F5D3344522C3}" srcOrd="5" destOrd="0" presId="urn:microsoft.com/office/officeart/2005/8/layout/hierarchy3"/>
    <dgm:cxn modelId="{56B2867B-DC50-724E-9DBB-6245412D02FF}" type="presParOf" srcId="{048CFE8E-233E-9C40-B940-5E1A11DB1958}" destId="{A7080424-24AB-FB49-802F-0652DA834566}" srcOrd="6" destOrd="0" presId="urn:microsoft.com/office/officeart/2005/8/layout/hierarchy3"/>
    <dgm:cxn modelId="{B896346D-FA1D-EA45-A572-D1C58688A2F0}" type="presParOf" srcId="{048CFE8E-233E-9C40-B940-5E1A11DB1958}" destId="{E34A735B-C5BC-334C-B04C-4D409F37EE4C}" srcOrd="7" destOrd="0" presId="urn:microsoft.com/office/officeart/2005/8/layout/hierarchy3"/>
    <dgm:cxn modelId="{F6FCEE54-9D19-6C45-A7A8-5C6892AF340D}" type="presParOf" srcId="{048CFE8E-233E-9C40-B940-5E1A11DB1958}" destId="{C13941AD-5333-E14A-8376-4CEB6149DE47}" srcOrd="8" destOrd="0" presId="urn:microsoft.com/office/officeart/2005/8/layout/hierarchy3"/>
    <dgm:cxn modelId="{2A97AE75-2249-4042-A79D-D93BE4BB0228}" type="presParOf" srcId="{048CFE8E-233E-9C40-B940-5E1A11DB1958}" destId="{3FA6F786-5895-0E4A-A5B9-A446D5C1A526}" srcOrd="9" destOrd="0" presId="urn:microsoft.com/office/officeart/2005/8/layout/hierarchy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B21C862C-BCF1-F544-BD07-29CD2C2ABB4C}" type="doc">
      <dgm:prSet loTypeId="urn:microsoft.com/office/officeart/2005/8/layout/equation1" loCatId="relationship" qsTypeId="urn:microsoft.com/office/officeart/2005/8/quickstyle/simple4" qsCatId="simple" csTypeId="urn:microsoft.com/office/officeart/2005/8/colors/accent1_2" csCatId="accent1" phldr="1"/>
      <dgm:spPr/>
      <dgm:t>
        <a:bodyPr/>
        <a:lstStyle/>
        <a:p>
          <a:endParaRPr lang="en-US"/>
        </a:p>
      </dgm:t>
    </dgm:pt>
    <dgm:pt modelId="{76B5C694-B853-0246-BCA0-5E7F2433D535}">
      <dgm:prSet phldrT="[Text]"/>
      <dgm:spPr/>
      <dgm:t>
        <a:bodyPr vert="horz"/>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801AEFB9-0C88-9441-96CF-AF5BFC1EBEF5}" type="parTrans" cxnId="{A859DD93-D3DB-EE47-AF2C-3AE2A1C64ADE}">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183C4D7A-51E5-9D4A-8722-B033BB650077}" type="sibTrans" cxnId="{A859DD93-D3DB-EE47-AF2C-3AE2A1C64ADE}">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C17C9D10-EE76-7640-A94C-D94C87A3F6C3}">
      <dgm:prSet phldrT="[Text]"/>
      <dgm:spPr/>
      <dgm:t>
        <a:bodyPr/>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0560CC31-E729-BD4E-BD8F-5B96B33D1674}" type="parTrans" cxnId="{AA640E64-E9A5-E341-8408-98C2F50914F5}">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F32F0913-A3AF-1446-B5C2-B320E756F7AD}" type="sibTrans" cxnId="{AA640E64-E9A5-E341-8408-98C2F50914F5}">
      <dgm:prSet/>
      <dgm:spPr/>
      <dgm:t>
        <a:bodyPr/>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E5FC7AF9-8C95-6A4C-A8DE-6C8A4D1F9430}">
      <dgm:prSet phldrT="[Text]"/>
      <dgm:spPr/>
      <dgm:t>
        <a:bodyPr/>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1FF14CF8-FA66-DD4F-BD02-AA4C3EB046A1}" type="parTrans" cxnId="{AFD42568-06C3-F849-9EF8-D35DE34E8365}">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BE52F91F-FC70-D84E-8B56-57DD33F1959A}" type="sibTrans" cxnId="{AFD42568-06C3-F849-9EF8-D35DE34E8365}">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D407CFE4-E8FB-E245-AFDB-410BA6680B55}">
      <dgm:prSet/>
      <dgm:spPr/>
      <dgm:t>
        <a:bodyPr/>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63A5B640-28A9-4245-A4B1-847B36561837}" type="parTrans" cxnId="{D3DE44FA-10E7-F046-86D1-CADEC74FA151}">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9E24F64D-6F4B-104E-AFE9-474A52F929E9}" type="sibTrans" cxnId="{D3DE44FA-10E7-F046-86D1-CADEC74FA151}">
      <dgm:prSet custAng="2341075" custLinFactX="135792" custLinFactY="-78789" custLinFactNeighborX="200000" custLinFactNeighborY="-100000"/>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53655511-3EA9-E24B-ADA6-7E53EB5D5B44}" type="pres">
      <dgm:prSet presAssocID="{B21C862C-BCF1-F544-BD07-29CD2C2ABB4C}" presName="linearFlow" presStyleCnt="0">
        <dgm:presLayoutVars>
          <dgm:dir/>
          <dgm:resizeHandles val="exact"/>
        </dgm:presLayoutVars>
      </dgm:prSet>
      <dgm:spPr/>
      <dgm:t>
        <a:bodyPr/>
        <a:lstStyle/>
        <a:p>
          <a:endParaRPr lang="en-US"/>
        </a:p>
      </dgm:t>
    </dgm:pt>
    <dgm:pt modelId="{0472C170-12DA-B143-AD1C-711D1168B5FF}" type="pres">
      <dgm:prSet presAssocID="{76B5C694-B853-0246-BCA0-5E7F2433D535}" presName="node" presStyleLbl="node1" presStyleIdx="0" presStyleCnt="4" custLinFactX="3067" custLinFactNeighborX="100000">
        <dgm:presLayoutVars>
          <dgm:bulletEnabled val="1"/>
        </dgm:presLayoutVars>
      </dgm:prSet>
      <dgm:spPr/>
      <dgm:t>
        <a:bodyPr/>
        <a:lstStyle/>
        <a:p>
          <a:endParaRPr lang="en-US"/>
        </a:p>
      </dgm:t>
    </dgm:pt>
    <dgm:pt modelId="{0A08B234-ABF7-DB43-A58C-B3C0794EAE49}" type="pres">
      <dgm:prSet presAssocID="{183C4D7A-51E5-9D4A-8722-B033BB650077}" presName="spacerL" presStyleCnt="0"/>
      <dgm:spPr/>
    </dgm:pt>
    <dgm:pt modelId="{A2D8B243-9861-CB4C-9DC9-4D3970B797C1}" type="pres">
      <dgm:prSet presAssocID="{183C4D7A-51E5-9D4A-8722-B033BB650077}" presName="sibTrans" presStyleLbl="sibTrans2D1" presStyleIdx="0" presStyleCnt="3" custLinFactX="525460" custLinFactNeighborX="600000" custLinFactNeighborY="0"/>
      <dgm:spPr/>
      <dgm:t>
        <a:bodyPr/>
        <a:lstStyle/>
        <a:p>
          <a:endParaRPr lang="en-US"/>
        </a:p>
      </dgm:t>
    </dgm:pt>
    <dgm:pt modelId="{EDB500EE-8294-3F4B-8417-8BE8023C1D35}" type="pres">
      <dgm:prSet presAssocID="{183C4D7A-51E5-9D4A-8722-B033BB650077}" presName="spacerR" presStyleCnt="0"/>
      <dgm:spPr/>
    </dgm:pt>
    <dgm:pt modelId="{A9C6362F-FD2C-A44B-8412-4E042722523A}" type="pres">
      <dgm:prSet presAssocID="{C17C9D10-EE76-7640-A94C-D94C87A3F6C3}" presName="node" presStyleLbl="node1" presStyleIdx="1" presStyleCnt="4" custLinFactNeighborX="-55104">
        <dgm:presLayoutVars>
          <dgm:bulletEnabled val="1"/>
        </dgm:presLayoutVars>
      </dgm:prSet>
      <dgm:spPr/>
      <dgm:t>
        <a:bodyPr/>
        <a:lstStyle/>
        <a:p>
          <a:endParaRPr lang="en-US"/>
        </a:p>
      </dgm:t>
    </dgm:pt>
    <dgm:pt modelId="{1D85500E-2E82-6A4A-91EE-9AF48FEC6C45}" type="pres">
      <dgm:prSet presAssocID="{F32F0913-A3AF-1446-B5C2-B320E756F7AD}" presName="spacerL" presStyleCnt="0"/>
      <dgm:spPr/>
    </dgm:pt>
    <dgm:pt modelId="{43B7E150-48FC-BF4A-9779-A59569998339}" type="pres">
      <dgm:prSet presAssocID="{F32F0913-A3AF-1446-B5C2-B320E756F7AD}" presName="sibTrans" presStyleLbl="sibTrans2D1" presStyleIdx="1" presStyleCnt="3" custAng="2341075" custLinFactX="-14617" custLinFactNeighborX="-100000"/>
      <dgm:spPr/>
      <dgm:t>
        <a:bodyPr/>
        <a:lstStyle/>
        <a:p>
          <a:endParaRPr lang="en-US"/>
        </a:p>
      </dgm:t>
    </dgm:pt>
    <dgm:pt modelId="{88E048A8-2DA0-7B47-9D5D-4C623211681A}" type="pres">
      <dgm:prSet presAssocID="{F32F0913-A3AF-1446-B5C2-B320E756F7AD}" presName="spacerR" presStyleCnt="0"/>
      <dgm:spPr/>
    </dgm:pt>
    <dgm:pt modelId="{8C6BBD0A-341D-F448-AE4B-11C0CE9949B8}" type="pres">
      <dgm:prSet presAssocID="{E5FC7AF9-8C95-6A4C-A8DE-6C8A4D1F9430}" presName="node" presStyleLbl="node1" presStyleIdx="2" presStyleCnt="4">
        <dgm:presLayoutVars>
          <dgm:bulletEnabled val="1"/>
        </dgm:presLayoutVars>
      </dgm:prSet>
      <dgm:spPr/>
      <dgm:t>
        <a:bodyPr/>
        <a:lstStyle/>
        <a:p>
          <a:endParaRPr lang="en-US"/>
        </a:p>
      </dgm:t>
    </dgm:pt>
    <dgm:pt modelId="{73DEAC19-71FE-434C-B8AB-5F6FDE04D5DA}" type="pres">
      <dgm:prSet presAssocID="{BE52F91F-FC70-D84E-8B56-57DD33F1959A}" presName="spacerL" presStyleCnt="0"/>
      <dgm:spPr/>
    </dgm:pt>
    <dgm:pt modelId="{FB9B2694-C9DD-5F41-AEF5-FE06D207342C}" type="pres">
      <dgm:prSet presAssocID="{BE52F91F-FC70-D84E-8B56-57DD33F1959A}" presName="sibTrans" presStyleLbl="sibTrans2D1" presStyleIdx="2" presStyleCnt="3" custLinFactX="-516955" custLinFactNeighborX="-600000" custLinFactNeighborY="0"/>
      <dgm:spPr/>
      <dgm:t>
        <a:bodyPr/>
        <a:lstStyle/>
        <a:p>
          <a:endParaRPr lang="en-US"/>
        </a:p>
      </dgm:t>
    </dgm:pt>
    <dgm:pt modelId="{ABE3BCDB-6BFB-044A-9A25-2B53D8273D94}" type="pres">
      <dgm:prSet presAssocID="{BE52F91F-FC70-D84E-8B56-57DD33F1959A}" presName="spacerR" presStyleCnt="0"/>
      <dgm:spPr/>
    </dgm:pt>
    <dgm:pt modelId="{8550BC7D-E478-6C47-BCD8-EB8C32D6A82C}" type="pres">
      <dgm:prSet presAssocID="{D407CFE4-E8FB-E245-AFDB-410BA6680B55}" presName="node" presStyleLbl="node1" presStyleIdx="3" presStyleCnt="4">
        <dgm:presLayoutVars>
          <dgm:bulletEnabled val="1"/>
        </dgm:presLayoutVars>
      </dgm:prSet>
      <dgm:spPr/>
      <dgm:t>
        <a:bodyPr/>
        <a:lstStyle/>
        <a:p>
          <a:endParaRPr lang="en-US"/>
        </a:p>
      </dgm:t>
    </dgm:pt>
  </dgm:ptLst>
  <dgm:cxnLst>
    <dgm:cxn modelId="{B70418D0-4F31-B241-A29D-B34CCD195FF7}" type="presOf" srcId="{76B5C694-B853-0246-BCA0-5E7F2433D535}" destId="{0472C170-12DA-B143-AD1C-711D1168B5FF}" srcOrd="0" destOrd="0" presId="urn:microsoft.com/office/officeart/2005/8/layout/equation1"/>
    <dgm:cxn modelId="{D3DE44FA-10E7-F046-86D1-CADEC74FA151}" srcId="{B21C862C-BCF1-F544-BD07-29CD2C2ABB4C}" destId="{D407CFE4-E8FB-E245-AFDB-410BA6680B55}" srcOrd="3" destOrd="0" parTransId="{63A5B640-28A9-4245-A4B1-847B36561837}" sibTransId="{9E24F64D-6F4B-104E-AFE9-474A52F929E9}"/>
    <dgm:cxn modelId="{A859DD93-D3DB-EE47-AF2C-3AE2A1C64ADE}" srcId="{B21C862C-BCF1-F544-BD07-29CD2C2ABB4C}" destId="{76B5C694-B853-0246-BCA0-5E7F2433D535}" srcOrd="0" destOrd="0" parTransId="{801AEFB9-0C88-9441-96CF-AF5BFC1EBEF5}" sibTransId="{183C4D7A-51E5-9D4A-8722-B033BB650077}"/>
    <dgm:cxn modelId="{471153C9-A6C9-A84C-8EDB-55ADE2ADBC1E}" type="presOf" srcId="{BE52F91F-FC70-D84E-8B56-57DD33F1959A}" destId="{FB9B2694-C9DD-5F41-AEF5-FE06D207342C}" srcOrd="0" destOrd="0" presId="urn:microsoft.com/office/officeart/2005/8/layout/equation1"/>
    <dgm:cxn modelId="{D37B7F57-6B1A-2E4A-A581-5BF2C4C89E59}" type="presOf" srcId="{183C4D7A-51E5-9D4A-8722-B033BB650077}" destId="{A2D8B243-9861-CB4C-9DC9-4D3970B797C1}" srcOrd="0" destOrd="0" presId="urn:microsoft.com/office/officeart/2005/8/layout/equation1"/>
    <dgm:cxn modelId="{5A92FB32-0383-A049-BBBA-D222F2B3AD76}" type="presOf" srcId="{B21C862C-BCF1-F544-BD07-29CD2C2ABB4C}" destId="{53655511-3EA9-E24B-ADA6-7E53EB5D5B44}" srcOrd="0" destOrd="0" presId="urn:microsoft.com/office/officeart/2005/8/layout/equation1"/>
    <dgm:cxn modelId="{AA640E64-E9A5-E341-8408-98C2F50914F5}" srcId="{B21C862C-BCF1-F544-BD07-29CD2C2ABB4C}" destId="{C17C9D10-EE76-7640-A94C-D94C87A3F6C3}" srcOrd="1" destOrd="0" parTransId="{0560CC31-E729-BD4E-BD8F-5B96B33D1674}" sibTransId="{F32F0913-A3AF-1446-B5C2-B320E756F7AD}"/>
    <dgm:cxn modelId="{373B2524-B25E-B346-9D4B-EE7656BCA106}" type="presOf" srcId="{F32F0913-A3AF-1446-B5C2-B320E756F7AD}" destId="{43B7E150-48FC-BF4A-9779-A59569998339}" srcOrd="0" destOrd="0" presId="urn:microsoft.com/office/officeart/2005/8/layout/equation1"/>
    <dgm:cxn modelId="{97AFD58B-4D04-174A-BE01-89EB4EF7FD50}" type="presOf" srcId="{C17C9D10-EE76-7640-A94C-D94C87A3F6C3}" destId="{A9C6362F-FD2C-A44B-8412-4E042722523A}" srcOrd="0" destOrd="0" presId="urn:microsoft.com/office/officeart/2005/8/layout/equation1"/>
    <dgm:cxn modelId="{010BA366-44FB-C647-835C-4400F958725C}" type="presOf" srcId="{D407CFE4-E8FB-E245-AFDB-410BA6680B55}" destId="{8550BC7D-E478-6C47-BCD8-EB8C32D6A82C}" srcOrd="0" destOrd="0" presId="urn:microsoft.com/office/officeart/2005/8/layout/equation1"/>
    <dgm:cxn modelId="{9BBAF546-7D90-7E40-B93A-26274E4A66DD}" type="presOf" srcId="{E5FC7AF9-8C95-6A4C-A8DE-6C8A4D1F9430}" destId="{8C6BBD0A-341D-F448-AE4B-11C0CE9949B8}" srcOrd="0" destOrd="0" presId="urn:microsoft.com/office/officeart/2005/8/layout/equation1"/>
    <dgm:cxn modelId="{AFD42568-06C3-F849-9EF8-D35DE34E8365}" srcId="{B21C862C-BCF1-F544-BD07-29CD2C2ABB4C}" destId="{E5FC7AF9-8C95-6A4C-A8DE-6C8A4D1F9430}" srcOrd="2" destOrd="0" parTransId="{1FF14CF8-FA66-DD4F-BD02-AA4C3EB046A1}" sibTransId="{BE52F91F-FC70-D84E-8B56-57DD33F1959A}"/>
    <dgm:cxn modelId="{0BD7E231-4F77-014F-8190-5AA395A370D8}" type="presParOf" srcId="{53655511-3EA9-E24B-ADA6-7E53EB5D5B44}" destId="{0472C170-12DA-B143-AD1C-711D1168B5FF}" srcOrd="0" destOrd="0" presId="urn:microsoft.com/office/officeart/2005/8/layout/equation1"/>
    <dgm:cxn modelId="{D249AE05-CCB1-814B-9EE3-9A344CFF9B13}" type="presParOf" srcId="{53655511-3EA9-E24B-ADA6-7E53EB5D5B44}" destId="{0A08B234-ABF7-DB43-A58C-B3C0794EAE49}" srcOrd="1" destOrd="0" presId="urn:microsoft.com/office/officeart/2005/8/layout/equation1"/>
    <dgm:cxn modelId="{78886845-2BD1-344E-8876-6FE579FE4BC7}" type="presParOf" srcId="{53655511-3EA9-E24B-ADA6-7E53EB5D5B44}" destId="{A2D8B243-9861-CB4C-9DC9-4D3970B797C1}" srcOrd="2" destOrd="0" presId="urn:microsoft.com/office/officeart/2005/8/layout/equation1"/>
    <dgm:cxn modelId="{7E6DCBEC-FC6A-AA42-BD24-8609C2690966}" type="presParOf" srcId="{53655511-3EA9-E24B-ADA6-7E53EB5D5B44}" destId="{EDB500EE-8294-3F4B-8417-8BE8023C1D35}" srcOrd="3" destOrd="0" presId="urn:microsoft.com/office/officeart/2005/8/layout/equation1"/>
    <dgm:cxn modelId="{2550DD1B-AB1D-AD47-B54A-F9D2E5531EB4}" type="presParOf" srcId="{53655511-3EA9-E24B-ADA6-7E53EB5D5B44}" destId="{A9C6362F-FD2C-A44B-8412-4E042722523A}" srcOrd="4" destOrd="0" presId="urn:microsoft.com/office/officeart/2005/8/layout/equation1"/>
    <dgm:cxn modelId="{F4C55FAE-1172-D74E-9CC2-2E70C113E2A5}" type="presParOf" srcId="{53655511-3EA9-E24B-ADA6-7E53EB5D5B44}" destId="{1D85500E-2E82-6A4A-91EE-9AF48FEC6C45}" srcOrd="5" destOrd="0" presId="urn:microsoft.com/office/officeart/2005/8/layout/equation1"/>
    <dgm:cxn modelId="{D58B4DC8-8AE3-654C-B959-2E3927EBCCEC}" type="presParOf" srcId="{53655511-3EA9-E24B-ADA6-7E53EB5D5B44}" destId="{43B7E150-48FC-BF4A-9779-A59569998339}" srcOrd="6" destOrd="0" presId="urn:microsoft.com/office/officeart/2005/8/layout/equation1"/>
    <dgm:cxn modelId="{D89CDB9A-A655-3743-87E2-E964CA8A3587}" type="presParOf" srcId="{53655511-3EA9-E24B-ADA6-7E53EB5D5B44}" destId="{88E048A8-2DA0-7B47-9D5D-4C623211681A}" srcOrd="7" destOrd="0" presId="urn:microsoft.com/office/officeart/2005/8/layout/equation1"/>
    <dgm:cxn modelId="{AF5DE0A4-4884-5246-AFEA-338F7B0FB3B1}" type="presParOf" srcId="{53655511-3EA9-E24B-ADA6-7E53EB5D5B44}" destId="{8C6BBD0A-341D-F448-AE4B-11C0CE9949B8}" srcOrd="8" destOrd="0" presId="urn:microsoft.com/office/officeart/2005/8/layout/equation1"/>
    <dgm:cxn modelId="{CB6E9131-1128-0A47-8418-51726D110843}" type="presParOf" srcId="{53655511-3EA9-E24B-ADA6-7E53EB5D5B44}" destId="{73DEAC19-71FE-434C-B8AB-5F6FDE04D5DA}" srcOrd="9" destOrd="0" presId="urn:microsoft.com/office/officeart/2005/8/layout/equation1"/>
    <dgm:cxn modelId="{996ABEF1-1F90-774F-8103-8E6470C921A4}" type="presParOf" srcId="{53655511-3EA9-E24B-ADA6-7E53EB5D5B44}" destId="{FB9B2694-C9DD-5F41-AEF5-FE06D207342C}" srcOrd="10" destOrd="0" presId="urn:microsoft.com/office/officeart/2005/8/layout/equation1"/>
    <dgm:cxn modelId="{8B0F685F-6765-CC47-8BDF-13626A25B4C8}" type="presParOf" srcId="{53655511-3EA9-E24B-ADA6-7E53EB5D5B44}" destId="{ABE3BCDB-6BFB-044A-9A25-2B53D8273D94}" srcOrd="11" destOrd="0" presId="urn:microsoft.com/office/officeart/2005/8/layout/equation1"/>
    <dgm:cxn modelId="{4DC96167-9618-9F44-9958-158F8C69FF15}" type="presParOf" srcId="{53655511-3EA9-E24B-ADA6-7E53EB5D5B44}" destId="{8550BC7D-E478-6C47-BCD8-EB8C32D6A82C}" srcOrd="12" destOrd="0" presId="urn:microsoft.com/office/officeart/2005/8/layout/equation1"/>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A754A459-373A-914C-A914-4E10C1F4C92F}" type="doc">
      <dgm:prSet loTypeId="urn:microsoft.com/office/officeart/2005/8/layout/hierarchy3" loCatId="" qsTypeId="urn:microsoft.com/office/officeart/2005/8/quickstyle/simple4" qsCatId="simple" csTypeId="urn:microsoft.com/office/officeart/2005/8/colors/accent1_2" csCatId="accent1" phldr="1"/>
      <dgm:spPr/>
      <dgm:t>
        <a:bodyPr/>
        <a:lstStyle/>
        <a:p>
          <a:endParaRPr lang="en-US"/>
        </a:p>
      </dgm:t>
    </dgm:pt>
    <dgm:pt modelId="{A6050017-4627-1046-91F9-BE61E63E2B87}">
      <dgm:prSet phldrT="[Text]" custT="1">
        <dgm:style>
          <a:lnRef idx="2">
            <a:schemeClr val="dk1">
              <a:shade val="50000"/>
            </a:schemeClr>
          </a:lnRef>
          <a:fillRef idx="1">
            <a:schemeClr val="dk1"/>
          </a:fillRef>
          <a:effectRef idx="0">
            <a:schemeClr val="dk1"/>
          </a:effectRef>
          <a:fontRef idx="minor">
            <a:schemeClr val="lt1"/>
          </a:fontRef>
        </dgm:style>
      </dgm:prSet>
      <dgm:spPr>
        <a:noFill/>
        <a:ln>
          <a:noFill/>
        </a:ln>
      </dgm:spPr>
      <dgm:t>
        <a:bodyPr/>
        <a:lstStyle/>
        <a:p>
          <a:r>
            <a:rPr lang="en-US" sz="2400" dirty="0" smtClean="0">
              <a:solidFill>
                <a:schemeClr val="bg1"/>
              </a:solidFill>
              <a:latin typeface="Arial"/>
              <a:cs typeface="Arial"/>
            </a:rPr>
            <a:t>Assets</a:t>
          </a:r>
          <a:endParaRPr lang="en-US" sz="2400" dirty="0">
            <a:solidFill>
              <a:schemeClr val="bg1"/>
            </a:solidFill>
            <a:latin typeface="Arial"/>
            <a:cs typeface="Arial"/>
          </a:endParaRPr>
        </a:p>
      </dgm:t>
    </dgm:pt>
    <dgm:pt modelId="{F0429D74-072F-944B-9CB3-A5378C2DE806}" type="parTrans" cxnId="{83D53FB7-BBDD-C543-9F25-E0153CB03C6C}">
      <dgm:prSet/>
      <dgm:spPr/>
      <dgm:t>
        <a:bodyPr/>
        <a:lstStyle/>
        <a:p>
          <a:endParaRPr lang="en-US">
            <a:latin typeface="Arial"/>
            <a:cs typeface="Arial"/>
          </a:endParaRPr>
        </a:p>
      </dgm:t>
    </dgm:pt>
    <dgm:pt modelId="{F95DBFF2-F4A6-EF42-A863-E7423FF6C1D9}" type="sibTrans" cxnId="{83D53FB7-BBDD-C543-9F25-E0153CB03C6C}">
      <dgm:prSet/>
      <dgm:spPr/>
      <dgm:t>
        <a:bodyPr/>
        <a:lstStyle/>
        <a:p>
          <a:endParaRPr lang="en-US">
            <a:latin typeface="Arial"/>
            <a:cs typeface="Arial"/>
          </a:endParaRPr>
        </a:p>
      </dgm:t>
    </dgm:pt>
    <dgm:pt modelId="{D44F716C-3FDC-8643-A020-DD3109D26B65}">
      <dgm:prSet phldrT="[Text]"/>
      <dgm:spPr/>
      <dgm:t>
        <a:bodyPr/>
        <a:lstStyle/>
        <a:p>
          <a:r>
            <a:rPr lang="en-US" dirty="0" smtClean="0">
              <a:latin typeface="Arial"/>
              <a:cs typeface="Arial"/>
            </a:rPr>
            <a:t>Sizing</a:t>
          </a:r>
          <a:endParaRPr lang="en-US" dirty="0">
            <a:latin typeface="Arial"/>
            <a:cs typeface="Arial"/>
          </a:endParaRPr>
        </a:p>
      </dgm:t>
    </dgm:pt>
    <dgm:pt modelId="{0B54B403-BB53-A345-8D96-7DE1B368B6C4}" type="parTrans" cxnId="{324F3F00-A261-D549-8B5B-D10794403BDF}">
      <dgm:prSet/>
      <dgm:spPr/>
      <dgm:t>
        <a:bodyPr/>
        <a:lstStyle/>
        <a:p>
          <a:endParaRPr lang="en-US">
            <a:latin typeface="Arial"/>
            <a:cs typeface="Arial"/>
          </a:endParaRPr>
        </a:p>
      </dgm:t>
    </dgm:pt>
    <dgm:pt modelId="{793CB53A-F848-5444-9756-E50608370217}" type="sibTrans" cxnId="{324F3F00-A261-D549-8B5B-D10794403BDF}">
      <dgm:prSet/>
      <dgm:spPr/>
      <dgm:t>
        <a:bodyPr/>
        <a:lstStyle/>
        <a:p>
          <a:endParaRPr lang="en-US">
            <a:latin typeface="Arial"/>
            <a:cs typeface="Arial"/>
          </a:endParaRPr>
        </a:p>
      </dgm:t>
    </dgm:pt>
    <dgm:pt modelId="{63D2F082-266F-184D-A49D-358C5183BC8A}">
      <dgm:prSet phldrT="[Text]"/>
      <dgm:spPr/>
      <dgm:t>
        <a:bodyPr/>
        <a:lstStyle/>
        <a:p>
          <a:r>
            <a:rPr lang="en-US" dirty="0" smtClean="0">
              <a:latin typeface="Arial"/>
              <a:cs typeface="Arial"/>
            </a:rPr>
            <a:t>Type</a:t>
          </a:r>
          <a:endParaRPr lang="en-US" dirty="0">
            <a:latin typeface="Arial"/>
            <a:cs typeface="Arial"/>
          </a:endParaRPr>
        </a:p>
      </dgm:t>
    </dgm:pt>
    <dgm:pt modelId="{4B9F5014-71E0-EB4C-866C-E60F1A445CE4}" type="parTrans" cxnId="{C489B7BB-A2AD-724A-8AAE-C57196F1029E}">
      <dgm:prSet/>
      <dgm:spPr/>
      <dgm:t>
        <a:bodyPr/>
        <a:lstStyle/>
        <a:p>
          <a:endParaRPr lang="en-US">
            <a:latin typeface="Arial"/>
            <a:cs typeface="Arial"/>
          </a:endParaRPr>
        </a:p>
      </dgm:t>
    </dgm:pt>
    <dgm:pt modelId="{1E52988C-8326-6B4A-B547-1FB41DE036D4}" type="sibTrans" cxnId="{C489B7BB-A2AD-724A-8AAE-C57196F1029E}">
      <dgm:prSet/>
      <dgm:spPr/>
      <dgm:t>
        <a:bodyPr/>
        <a:lstStyle/>
        <a:p>
          <a:endParaRPr lang="en-US">
            <a:latin typeface="Arial"/>
            <a:cs typeface="Arial"/>
          </a:endParaRPr>
        </a:p>
      </dgm:t>
    </dgm:pt>
    <dgm:pt modelId="{8100DE8C-7478-8D4D-B3B6-619586BA7F36}">
      <dgm:prSet/>
      <dgm:spPr/>
      <dgm:t>
        <a:bodyPr/>
        <a:lstStyle/>
        <a:p>
          <a:r>
            <a:rPr lang="en-US" dirty="0" smtClean="0">
              <a:latin typeface="Arial"/>
              <a:cs typeface="Arial"/>
            </a:rPr>
            <a:t>Timing</a:t>
          </a:r>
          <a:endParaRPr lang="en-US" dirty="0">
            <a:latin typeface="Arial"/>
            <a:cs typeface="Arial"/>
          </a:endParaRPr>
        </a:p>
      </dgm:t>
    </dgm:pt>
    <dgm:pt modelId="{0F9C6387-CD5C-7749-833F-050223EE49AD}" type="parTrans" cxnId="{A345C32B-CE31-3143-93D7-C7C91AF55D51}">
      <dgm:prSet/>
      <dgm:spPr/>
      <dgm:t>
        <a:bodyPr/>
        <a:lstStyle/>
        <a:p>
          <a:endParaRPr lang="en-US">
            <a:latin typeface="Arial"/>
            <a:cs typeface="Arial"/>
          </a:endParaRPr>
        </a:p>
      </dgm:t>
    </dgm:pt>
    <dgm:pt modelId="{DC4EE291-F4A9-AA4C-AE19-F18867FDE9C3}" type="sibTrans" cxnId="{A345C32B-CE31-3143-93D7-C7C91AF55D51}">
      <dgm:prSet/>
      <dgm:spPr/>
      <dgm:t>
        <a:bodyPr/>
        <a:lstStyle/>
        <a:p>
          <a:endParaRPr lang="en-US">
            <a:latin typeface="Arial"/>
            <a:cs typeface="Arial"/>
          </a:endParaRPr>
        </a:p>
      </dgm:t>
    </dgm:pt>
    <dgm:pt modelId="{57F3D74B-0913-F448-8EB1-4139BD6FBB08}">
      <dgm:prSet phldrT="[Text]"/>
      <dgm:spPr/>
      <dgm:t>
        <a:bodyPr/>
        <a:lstStyle/>
        <a:p>
          <a:r>
            <a:rPr lang="en-US" dirty="0" smtClean="0">
              <a:latin typeface="Arial"/>
              <a:cs typeface="Arial"/>
            </a:rPr>
            <a:t>Location</a:t>
          </a:r>
          <a:endParaRPr lang="en-US" dirty="0">
            <a:latin typeface="Arial"/>
            <a:cs typeface="Arial"/>
          </a:endParaRPr>
        </a:p>
      </dgm:t>
    </dgm:pt>
    <dgm:pt modelId="{74D98060-DF5B-0E42-8AFD-16543B12F129}" type="parTrans" cxnId="{65EF8ECC-7BF4-0C4D-A2EC-53726BE341FF}">
      <dgm:prSet/>
      <dgm:spPr/>
      <dgm:t>
        <a:bodyPr/>
        <a:lstStyle/>
        <a:p>
          <a:endParaRPr lang="en-US">
            <a:latin typeface="Arial"/>
            <a:cs typeface="Arial"/>
          </a:endParaRPr>
        </a:p>
      </dgm:t>
    </dgm:pt>
    <dgm:pt modelId="{28865DDD-3FF2-A046-897B-421DC78933F9}" type="sibTrans" cxnId="{65EF8ECC-7BF4-0C4D-A2EC-53726BE341FF}">
      <dgm:prSet/>
      <dgm:spPr/>
      <dgm:t>
        <a:bodyPr/>
        <a:lstStyle/>
        <a:p>
          <a:endParaRPr lang="en-US">
            <a:latin typeface="Arial"/>
            <a:cs typeface="Arial"/>
          </a:endParaRPr>
        </a:p>
      </dgm:t>
    </dgm:pt>
    <dgm:pt modelId="{5218F9E1-55F7-FC40-8950-10BC2CAE1DFB}" type="pres">
      <dgm:prSet presAssocID="{A754A459-373A-914C-A914-4E10C1F4C92F}" presName="diagram" presStyleCnt="0">
        <dgm:presLayoutVars>
          <dgm:chPref val="1"/>
          <dgm:dir/>
          <dgm:animOne val="branch"/>
          <dgm:animLvl val="lvl"/>
          <dgm:resizeHandles/>
        </dgm:presLayoutVars>
      </dgm:prSet>
      <dgm:spPr/>
      <dgm:t>
        <a:bodyPr/>
        <a:lstStyle/>
        <a:p>
          <a:endParaRPr lang="en-US"/>
        </a:p>
      </dgm:t>
    </dgm:pt>
    <dgm:pt modelId="{13BB28D3-3859-6A46-878D-956473BB375A}" type="pres">
      <dgm:prSet presAssocID="{A6050017-4627-1046-91F9-BE61E63E2B87}" presName="root" presStyleCnt="0"/>
      <dgm:spPr/>
    </dgm:pt>
    <dgm:pt modelId="{AA394669-19B6-2A4A-9707-CED23257B1DC}" type="pres">
      <dgm:prSet presAssocID="{A6050017-4627-1046-91F9-BE61E63E2B87}" presName="rootComposite" presStyleCnt="0"/>
      <dgm:spPr/>
    </dgm:pt>
    <dgm:pt modelId="{B2A598CA-E01C-EA4D-AF57-58AA130F86BB}" type="pres">
      <dgm:prSet presAssocID="{A6050017-4627-1046-91F9-BE61E63E2B87}" presName="rootText" presStyleLbl="node1" presStyleIdx="0" presStyleCnt="1" custLinFactNeighborX="-69368" custLinFactNeighborY="6093"/>
      <dgm:spPr/>
      <dgm:t>
        <a:bodyPr/>
        <a:lstStyle/>
        <a:p>
          <a:endParaRPr lang="en-US"/>
        </a:p>
      </dgm:t>
    </dgm:pt>
    <dgm:pt modelId="{73923B88-FA0D-E446-B111-E3391D8B830D}" type="pres">
      <dgm:prSet presAssocID="{A6050017-4627-1046-91F9-BE61E63E2B87}" presName="rootConnector" presStyleLbl="node1" presStyleIdx="0" presStyleCnt="1"/>
      <dgm:spPr/>
      <dgm:t>
        <a:bodyPr/>
        <a:lstStyle/>
        <a:p>
          <a:endParaRPr lang="en-US"/>
        </a:p>
      </dgm:t>
    </dgm:pt>
    <dgm:pt modelId="{048CFE8E-233E-9C40-B940-5E1A11DB1958}" type="pres">
      <dgm:prSet presAssocID="{A6050017-4627-1046-91F9-BE61E63E2B87}" presName="childShape" presStyleCnt="0"/>
      <dgm:spPr/>
    </dgm:pt>
    <dgm:pt modelId="{A7080424-24AB-FB49-802F-0652DA834566}" type="pres">
      <dgm:prSet presAssocID="{0B54B403-BB53-A345-8D96-7DE1B368B6C4}" presName="Name13" presStyleLbl="parChTrans1D2" presStyleIdx="0" presStyleCnt="4"/>
      <dgm:spPr/>
      <dgm:t>
        <a:bodyPr/>
        <a:lstStyle/>
        <a:p>
          <a:endParaRPr lang="en-US"/>
        </a:p>
      </dgm:t>
    </dgm:pt>
    <dgm:pt modelId="{E34A735B-C5BC-334C-B04C-4D409F37EE4C}" type="pres">
      <dgm:prSet presAssocID="{D44F716C-3FDC-8643-A020-DD3109D26B65}" presName="childText" presStyleLbl="bgAcc1" presStyleIdx="0" presStyleCnt="4" custLinFactNeighborY="2114">
        <dgm:presLayoutVars>
          <dgm:bulletEnabled val="1"/>
        </dgm:presLayoutVars>
      </dgm:prSet>
      <dgm:spPr/>
      <dgm:t>
        <a:bodyPr/>
        <a:lstStyle/>
        <a:p>
          <a:endParaRPr lang="en-US"/>
        </a:p>
      </dgm:t>
    </dgm:pt>
    <dgm:pt modelId="{F0A8EC69-BB29-F24E-8EEB-C8D77A64F0DD}" type="pres">
      <dgm:prSet presAssocID="{0F9C6387-CD5C-7749-833F-050223EE49AD}" presName="Name13" presStyleLbl="parChTrans1D2" presStyleIdx="1" presStyleCnt="4"/>
      <dgm:spPr/>
      <dgm:t>
        <a:bodyPr/>
        <a:lstStyle/>
        <a:p>
          <a:endParaRPr lang="en-US"/>
        </a:p>
      </dgm:t>
    </dgm:pt>
    <dgm:pt modelId="{3A427E2D-A230-1647-8183-F69FAEDA4286}" type="pres">
      <dgm:prSet presAssocID="{8100DE8C-7478-8D4D-B3B6-619586BA7F36}" presName="childText" presStyleLbl="bgAcc1" presStyleIdx="1" presStyleCnt="4">
        <dgm:presLayoutVars>
          <dgm:bulletEnabled val="1"/>
        </dgm:presLayoutVars>
      </dgm:prSet>
      <dgm:spPr/>
      <dgm:t>
        <a:bodyPr/>
        <a:lstStyle/>
        <a:p>
          <a:endParaRPr lang="en-US"/>
        </a:p>
      </dgm:t>
    </dgm:pt>
    <dgm:pt modelId="{FF0311D4-0090-8D49-BB17-7957B401B1CB}" type="pres">
      <dgm:prSet presAssocID="{4B9F5014-71E0-EB4C-866C-E60F1A445CE4}" presName="Name13" presStyleLbl="parChTrans1D2" presStyleIdx="2" presStyleCnt="4"/>
      <dgm:spPr/>
      <dgm:t>
        <a:bodyPr/>
        <a:lstStyle/>
        <a:p>
          <a:endParaRPr lang="en-US"/>
        </a:p>
      </dgm:t>
    </dgm:pt>
    <dgm:pt modelId="{1FFFC7EC-A81F-AA48-B99B-CA28E75B3E13}" type="pres">
      <dgm:prSet presAssocID="{63D2F082-266F-184D-A49D-358C5183BC8A}" presName="childText" presStyleLbl="bgAcc1" presStyleIdx="2" presStyleCnt="4">
        <dgm:presLayoutVars>
          <dgm:bulletEnabled val="1"/>
        </dgm:presLayoutVars>
      </dgm:prSet>
      <dgm:spPr/>
      <dgm:t>
        <a:bodyPr/>
        <a:lstStyle/>
        <a:p>
          <a:endParaRPr lang="en-US"/>
        </a:p>
      </dgm:t>
    </dgm:pt>
    <dgm:pt modelId="{C6218F86-024F-4948-9A71-07873295F8F7}" type="pres">
      <dgm:prSet presAssocID="{74D98060-DF5B-0E42-8AFD-16543B12F129}" presName="Name13" presStyleLbl="parChTrans1D2" presStyleIdx="3" presStyleCnt="4"/>
      <dgm:spPr/>
      <dgm:t>
        <a:bodyPr/>
        <a:lstStyle/>
        <a:p>
          <a:endParaRPr lang="en-US"/>
        </a:p>
      </dgm:t>
    </dgm:pt>
    <dgm:pt modelId="{D1854B1F-16F4-2D49-B757-F5D3344522C3}" type="pres">
      <dgm:prSet presAssocID="{57F3D74B-0913-F448-8EB1-4139BD6FBB08}" presName="childText" presStyleLbl="bgAcc1" presStyleIdx="3" presStyleCnt="4">
        <dgm:presLayoutVars>
          <dgm:bulletEnabled val="1"/>
        </dgm:presLayoutVars>
      </dgm:prSet>
      <dgm:spPr/>
      <dgm:t>
        <a:bodyPr/>
        <a:lstStyle/>
        <a:p>
          <a:endParaRPr lang="en-US"/>
        </a:p>
      </dgm:t>
    </dgm:pt>
  </dgm:ptLst>
  <dgm:cxnLst>
    <dgm:cxn modelId="{341D10A0-7244-4F4A-81DC-028F8C86D8DA}" type="presOf" srcId="{63D2F082-266F-184D-A49D-358C5183BC8A}" destId="{1FFFC7EC-A81F-AA48-B99B-CA28E75B3E13}" srcOrd="0" destOrd="0" presId="urn:microsoft.com/office/officeart/2005/8/layout/hierarchy3"/>
    <dgm:cxn modelId="{A345C32B-CE31-3143-93D7-C7C91AF55D51}" srcId="{A6050017-4627-1046-91F9-BE61E63E2B87}" destId="{8100DE8C-7478-8D4D-B3B6-619586BA7F36}" srcOrd="1" destOrd="0" parTransId="{0F9C6387-CD5C-7749-833F-050223EE49AD}" sibTransId="{DC4EE291-F4A9-AA4C-AE19-F18867FDE9C3}"/>
    <dgm:cxn modelId="{C489B7BB-A2AD-724A-8AAE-C57196F1029E}" srcId="{A6050017-4627-1046-91F9-BE61E63E2B87}" destId="{63D2F082-266F-184D-A49D-358C5183BC8A}" srcOrd="2" destOrd="0" parTransId="{4B9F5014-71E0-EB4C-866C-E60F1A445CE4}" sibTransId="{1E52988C-8326-6B4A-B547-1FB41DE036D4}"/>
    <dgm:cxn modelId="{324F3F00-A261-D549-8B5B-D10794403BDF}" srcId="{A6050017-4627-1046-91F9-BE61E63E2B87}" destId="{D44F716C-3FDC-8643-A020-DD3109D26B65}" srcOrd="0" destOrd="0" parTransId="{0B54B403-BB53-A345-8D96-7DE1B368B6C4}" sibTransId="{793CB53A-F848-5444-9756-E50608370217}"/>
    <dgm:cxn modelId="{300A8ED0-7B09-D749-9641-1E5EE0CA07C1}" type="presOf" srcId="{8100DE8C-7478-8D4D-B3B6-619586BA7F36}" destId="{3A427E2D-A230-1647-8183-F69FAEDA4286}" srcOrd="0" destOrd="0" presId="urn:microsoft.com/office/officeart/2005/8/layout/hierarchy3"/>
    <dgm:cxn modelId="{0F7CFE3C-A53A-3E4C-9CA2-02890FAA68B5}" type="presOf" srcId="{57F3D74B-0913-F448-8EB1-4139BD6FBB08}" destId="{D1854B1F-16F4-2D49-B757-F5D3344522C3}" srcOrd="0" destOrd="0" presId="urn:microsoft.com/office/officeart/2005/8/layout/hierarchy3"/>
    <dgm:cxn modelId="{03E20381-EAFF-6747-A00C-60CB27FEB4F1}" type="presOf" srcId="{74D98060-DF5B-0E42-8AFD-16543B12F129}" destId="{C6218F86-024F-4948-9A71-07873295F8F7}" srcOrd="0" destOrd="0" presId="urn:microsoft.com/office/officeart/2005/8/layout/hierarchy3"/>
    <dgm:cxn modelId="{DA177A9B-B425-A740-8475-FB551D657DF0}" type="presOf" srcId="{A6050017-4627-1046-91F9-BE61E63E2B87}" destId="{B2A598CA-E01C-EA4D-AF57-58AA130F86BB}" srcOrd="0" destOrd="0" presId="urn:microsoft.com/office/officeart/2005/8/layout/hierarchy3"/>
    <dgm:cxn modelId="{E71080AB-8258-0B45-91A9-C33F25EED713}" type="presOf" srcId="{0B54B403-BB53-A345-8D96-7DE1B368B6C4}" destId="{A7080424-24AB-FB49-802F-0652DA834566}" srcOrd="0" destOrd="0" presId="urn:microsoft.com/office/officeart/2005/8/layout/hierarchy3"/>
    <dgm:cxn modelId="{65EF8ECC-7BF4-0C4D-A2EC-53726BE341FF}" srcId="{A6050017-4627-1046-91F9-BE61E63E2B87}" destId="{57F3D74B-0913-F448-8EB1-4139BD6FBB08}" srcOrd="3" destOrd="0" parTransId="{74D98060-DF5B-0E42-8AFD-16543B12F129}" sibTransId="{28865DDD-3FF2-A046-897B-421DC78933F9}"/>
    <dgm:cxn modelId="{62CD7639-464C-684A-AEF7-43E46AB3C199}" type="presOf" srcId="{A6050017-4627-1046-91F9-BE61E63E2B87}" destId="{73923B88-FA0D-E446-B111-E3391D8B830D}" srcOrd="1" destOrd="0" presId="urn:microsoft.com/office/officeart/2005/8/layout/hierarchy3"/>
    <dgm:cxn modelId="{38C60D3B-B944-E447-97EC-4660DDE70D82}" type="presOf" srcId="{D44F716C-3FDC-8643-A020-DD3109D26B65}" destId="{E34A735B-C5BC-334C-B04C-4D409F37EE4C}" srcOrd="0" destOrd="0" presId="urn:microsoft.com/office/officeart/2005/8/layout/hierarchy3"/>
    <dgm:cxn modelId="{83D53FB7-BBDD-C543-9F25-E0153CB03C6C}" srcId="{A754A459-373A-914C-A914-4E10C1F4C92F}" destId="{A6050017-4627-1046-91F9-BE61E63E2B87}" srcOrd="0" destOrd="0" parTransId="{F0429D74-072F-944B-9CB3-A5378C2DE806}" sibTransId="{F95DBFF2-F4A6-EF42-A863-E7423FF6C1D9}"/>
    <dgm:cxn modelId="{6BA35719-F48E-934B-89D5-80B2CE6F70AB}" type="presOf" srcId="{A754A459-373A-914C-A914-4E10C1F4C92F}" destId="{5218F9E1-55F7-FC40-8950-10BC2CAE1DFB}" srcOrd="0" destOrd="0" presId="urn:microsoft.com/office/officeart/2005/8/layout/hierarchy3"/>
    <dgm:cxn modelId="{981CF6D5-5D8B-6847-B3F1-66451640945F}" type="presOf" srcId="{0F9C6387-CD5C-7749-833F-050223EE49AD}" destId="{F0A8EC69-BB29-F24E-8EEB-C8D77A64F0DD}" srcOrd="0" destOrd="0" presId="urn:microsoft.com/office/officeart/2005/8/layout/hierarchy3"/>
    <dgm:cxn modelId="{C6F92DC9-756F-394E-ABF0-29254F3C5F1D}" type="presOf" srcId="{4B9F5014-71E0-EB4C-866C-E60F1A445CE4}" destId="{FF0311D4-0090-8D49-BB17-7957B401B1CB}" srcOrd="0" destOrd="0" presId="urn:microsoft.com/office/officeart/2005/8/layout/hierarchy3"/>
    <dgm:cxn modelId="{1DA1B0FB-2440-FB42-B357-17B37EF877FB}" type="presParOf" srcId="{5218F9E1-55F7-FC40-8950-10BC2CAE1DFB}" destId="{13BB28D3-3859-6A46-878D-956473BB375A}" srcOrd="0" destOrd="0" presId="urn:microsoft.com/office/officeart/2005/8/layout/hierarchy3"/>
    <dgm:cxn modelId="{532C19AB-7E81-3D4A-82A2-7C5743E0D7DD}" type="presParOf" srcId="{13BB28D3-3859-6A46-878D-956473BB375A}" destId="{AA394669-19B6-2A4A-9707-CED23257B1DC}" srcOrd="0" destOrd="0" presId="urn:microsoft.com/office/officeart/2005/8/layout/hierarchy3"/>
    <dgm:cxn modelId="{10A12FC9-3A7D-6145-AA1E-2D1F63939AFE}" type="presParOf" srcId="{AA394669-19B6-2A4A-9707-CED23257B1DC}" destId="{B2A598CA-E01C-EA4D-AF57-58AA130F86BB}" srcOrd="0" destOrd="0" presId="urn:microsoft.com/office/officeart/2005/8/layout/hierarchy3"/>
    <dgm:cxn modelId="{4E4BC5A5-5F6C-EC4D-8CB8-248FF768BDA6}" type="presParOf" srcId="{AA394669-19B6-2A4A-9707-CED23257B1DC}" destId="{73923B88-FA0D-E446-B111-E3391D8B830D}" srcOrd="1" destOrd="0" presId="urn:microsoft.com/office/officeart/2005/8/layout/hierarchy3"/>
    <dgm:cxn modelId="{CDB813C4-08AA-2042-8097-28611AC44838}" type="presParOf" srcId="{13BB28D3-3859-6A46-878D-956473BB375A}" destId="{048CFE8E-233E-9C40-B940-5E1A11DB1958}" srcOrd="1" destOrd="0" presId="urn:microsoft.com/office/officeart/2005/8/layout/hierarchy3"/>
    <dgm:cxn modelId="{6D0D8A65-5247-9E47-A4E5-E82A52ACC751}" type="presParOf" srcId="{048CFE8E-233E-9C40-B940-5E1A11DB1958}" destId="{A7080424-24AB-FB49-802F-0652DA834566}" srcOrd="0" destOrd="0" presId="urn:microsoft.com/office/officeart/2005/8/layout/hierarchy3"/>
    <dgm:cxn modelId="{618E916C-3F4D-F946-9EC7-8BC8A69DBE44}" type="presParOf" srcId="{048CFE8E-233E-9C40-B940-5E1A11DB1958}" destId="{E34A735B-C5BC-334C-B04C-4D409F37EE4C}" srcOrd="1" destOrd="0" presId="urn:microsoft.com/office/officeart/2005/8/layout/hierarchy3"/>
    <dgm:cxn modelId="{21049A1F-929E-7045-AC9B-FBDC5CAD51B1}" type="presParOf" srcId="{048CFE8E-233E-9C40-B940-5E1A11DB1958}" destId="{F0A8EC69-BB29-F24E-8EEB-C8D77A64F0DD}" srcOrd="2" destOrd="0" presId="urn:microsoft.com/office/officeart/2005/8/layout/hierarchy3"/>
    <dgm:cxn modelId="{6B0B85F8-9273-A44C-8D7D-FF148FB458E0}" type="presParOf" srcId="{048CFE8E-233E-9C40-B940-5E1A11DB1958}" destId="{3A427E2D-A230-1647-8183-F69FAEDA4286}" srcOrd="3" destOrd="0" presId="urn:microsoft.com/office/officeart/2005/8/layout/hierarchy3"/>
    <dgm:cxn modelId="{F5AB6289-CAE7-F14C-8329-CAAF91D25C70}" type="presParOf" srcId="{048CFE8E-233E-9C40-B940-5E1A11DB1958}" destId="{FF0311D4-0090-8D49-BB17-7957B401B1CB}" srcOrd="4" destOrd="0" presId="urn:microsoft.com/office/officeart/2005/8/layout/hierarchy3"/>
    <dgm:cxn modelId="{1AB547B5-2CE6-A64F-AE2E-4C160593EDE0}" type="presParOf" srcId="{048CFE8E-233E-9C40-B940-5E1A11DB1958}" destId="{1FFFC7EC-A81F-AA48-B99B-CA28E75B3E13}" srcOrd="5" destOrd="0" presId="urn:microsoft.com/office/officeart/2005/8/layout/hierarchy3"/>
    <dgm:cxn modelId="{E543CA2C-53AD-0F40-A310-FC6B5A6B9A02}" type="presParOf" srcId="{048CFE8E-233E-9C40-B940-5E1A11DB1958}" destId="{C6218F86-024F-4948-9A71-07873295F8F7}" srcOrd="6" destOrd="0" presId="urn:microsoft.com/office/officeart/2005/8/layout/hierarchy3"/>
    <dgm:cxn modelId="{80C3F281-BE51-604B-84CF-D9C5F213E495}" type="presParOf" srcId="{048CFE8E-233E-9C40-B940-5E1A11DB1958}" destId="{D1854B1F-16F4-2D49-B757-F5D3344522C3}" srcOrd="7" destOrd="0" presId="urn:microsoft.com/office/officeart/2005/8/layout/hierarchy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472C170-12DA-B143-AD1C-711D1168B5FF}">
      <dsp:nvSpPr>
        <dsp:cNvPr id="0" name=""/>
        <dsp:cNvSpPr/>
      </dsp:nvSpPr>
      <dsp:spPr>
        <a:xfrm>
          <a:off x="152423" y="284593"/>
          <a:ext cx="1320031" cy="1320031"/>
        </a:xfrm>
        <a:prstGeom prst="ellipse">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1120" tIns="71120" rIns="71120" bIns="71120" numCol="1" spcCol="1270" anchor="ctr" anchorCtr="0">
          <a:noAutofit/>
        </a:bodyPr>
        <a:lstStyle/>
        <a:p>
          <a:pPr lvl="0" algn="ctr" defTabSz="2489200">
            <a:lnSpc>
              <a:spcPct val="90000"/>
            </a:lnSpc>
            <a:spcBef>
              <a:spcPct val="0"/>
            </a:spcBef>
            <a:spcAft>
              <a:spcPct val="35000"/>
            </a:spcAft>
          </a:pPr>
          <a:endParaRPr lang="en-US" sz="56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345737" y="477907"/>
        <a:ext cx="933403" cy="933403"/>
      </dsp:txXfrm>
    </dsp:sp>
    <dsp:sp modelId="{A2D8B243-9861-CB4C-9DC9-4D3970B797C1}">
      <dsp:nvSpPr>
        <dsp:cNvPr id="0" name=""/>
        <dsp:cNvSpPr/>
      </dsp:nvSpPr>
      <dsp:spPr>
        <a:xfrm>
          <a:off x="6098104" y="561799"/>
          <a:ext cx="765618" cy="765618"/>
        </a:xfrm>
        <a:prstGeom prst="mathPlus">
          <a:avLst/>
        </a:prstGeom>
        <a:gradFill rotWithShape="0">
          <a:gsLst>
            <a:gs pos="0">
              <a:schemeClr val="accent1">
                <a:tint val="60000"/>
                <a:hueOff val="0"/>
                <a:satOff val="0"/>
                <a:lumOff val="0"/>
                <a:alphaOff val="0"/>
                <a:tint val="100000"/>
                <a:shade val="100000"/>
                <a:satMod val="130000"/>
              </a:schemeClr>
            </a:gs>
            <a:gs pos="100000">
              <a:schemeClr val="accent1">
                <a:tint val="6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en-US" sz="1200" b="1" kern="1200"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6199587" y="854571"/>
        <a:ext cx="562652" cy="180074"/>
      </dsp:txXfrm>
    </dsp:sp>
    <dsp:sp modelId="{A9C6362F-FD2C-A44B-8412-4E042722523A}">
      <dsp:nvSpPr>
        <dsp:cNvPr id="0" name=""/>
        <dsp:cNvSpPr/>
      </dsp:nvSpPr>
      <dsp:spPr>
        <a:xfrm>
          <a:off x="2245709" y="284593"/>
          <a:ext cx="1320031" cy="1320031"/>
        </a:xfrm>
        <a:prstGeom prst="ellipse">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1120" tIns="71120" rIns="71120" bIns="71120" numCol="1" spcCol="1270" anchor="ctr" anchorCtr="0">
          <a:noAutofit/>
        </a:bodyPr>
        <a:lstStyle/>
        <a:p>
          <a:pPr lvl="0" algn="ctr" defTabSz="2489200">
            <a:lnSpc>
              <a:spcPct val="90000"/>
            </a:lnSpc>
            <a:spcBef>
              <a:spcPct val="0"/>
            </a:spcBef>
            <a:spcAft>
              <a:spcPct val="35000"/>
            </a:spcAft>
          </a:pPr>
          <a:endParaRPr lang="en-US" sz="56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2439023" y="477907"/>
        <a:ext cx="933403" cy="933403"/>
      </dsp:txXfrm>
    </dsp:sp>
    <dsp:sp modelId="{43B7E150-48FC-BF4A-9779-A59569998339}">
      <dsp:nvSpPr>
        <dsp:cNvPr id="0" name=""/>
        <dsp:cNvSpPr/>
      </dsp:nvSpPr>
      <dsp:spPr>
        <a:xfrm rot="2341075">
          <a:off x="3512894" y="561799"/>
          <a:ext cx="765618" cy="765618"/>
        </a:xfrm>
        <a:prstGeom prst="mathPlus">
          <a:avLst/>
        </a:prstGeom>
        <a:gradFill rotWithShape="0">
          <a:gsLst>
            <a:gs pos="0">
              <a:schemeClr val="accent1">
                <a:tint val="60000"/>
                <a:hueOff val="0"/>
                <a:satOff val="0"/>
                <a:lumOff val="0"/>
                <a:alphaOff val="0"/>
                <a:tint val="100000"/>
                <a:shade val="100000"/>
                <a:satMod val="130000"/>
              </a:schemeClr>
            </a:gs>
            <a:gs pos="100000">
              <a:schemeClr val="accent1">
                <a:tint val="6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en-US" sz="12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3614377" y="854571"/>
        <a:ext cx="562652" cy="180074"/>
      </dsp:txXfrm>
    </dsp:sp>
    <dsp:sp modelId="{8C6BBD0A-341D-F448-AE4B-11C0CE9949B8}">
      <dsp:nvSpPr>
        <dsp:cNvPr id="0" name=""/>
        <dsp:cNvSpPr/>
      </dsp:nvSpPr>
      <dsp:spPr>
        <a:xfrm>
          <a:off x="4604795" y="284593"/>
          <a:ext cx="1320031" cy="1320031"/>
        </a:xfrm>
        <a:prstGeom prst="ellipse">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1120" tIns="71120" rIns="71120" bIns="71120" numCol="1" spcCol="1270" anchor="ctr" anchorCtr="0">
          <a:noAutofit/>
        </a:bodyPr>
        <a:lstStyle/>
        <a:p>
          <a:pPr lvl="0" algn="ctr" defTabSz="2489200">
            <a:lnSpc>
              <a:spcPct val="90000"/>
            </a:lnSpc>
            <a:spcBef>
              <a:spcPct val="0"/>
            </a:spcBef>
            <a:spcAft>
              <a:spcPct val="35000"/>
            </a:spcAft>
          </a:pPr>
          <a:endParaRPr lang="en-US" sz="56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4798109" y="477907"/>
        <a:ext cx="933403" cy="933403"/>
      </dsp:txXfrm>
    </dsp:sp>
    <dsp:sp modelId="{FB9B2694-C9DD-5F41-AEF5-FE06D207342C}">
      <dsp:nvSpPr>
        <dsp:cNvPr id="0" name=""/>
        <dsp:cNvSpPr/>
      </dsp:nvSpPr>
      <dsp:spPr>
        <a:xfrm>
          <a:off x="1430993" y="561799"/>
          <a:ext cx="765618" cy="765618"/>
        </a:xfrm>
        <a:prstGeom prst="mathEqual">
          <a:avLst/>
        </a:prstGeom>
        <a:gradFill rotWithShape="0">
          <a:gsLst>
            <a:gs pos="0">
              <a:schemeClr val="accent1">
                <a:tint val="60000"/>
                <a:hueOff val="0"/>
                <a:satOff val="0"/>
                <a:lumOff val="0"/>
                <a:alphaOff val="0"/>
                <a:tint val="100000"/>
                <a:shade val="100000"/>
                <a:satMod val="130000"/>
              </a:schemeClr>
            </a:gs>
            <a:gs pos="100000">
              <a:schemeClr val="accent1">
                <a:tint val="6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1422400">
            <a:lnSpc>
              <a:spcPct val="90000"/>
            </a:lnSpc>
            <a:spcBef>
              <a:spcPct val="0"/>
            </a:spcBef>
            <a:spcAft>
              <a:spcPct val="35000"/>
            </a:spcAft>
          </a:pPr>
          <a:endParaRPr lang="en-US" sz="3200" b="1" kern="1200"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1532476" y="719516"/>
        <a:ext cx="562652" cy="450184"/>
      </dsp:txXfrm>
    </dsp:sp>
    <dsp:sp modelId="{8550BC7D-E478-6C47-BCD8-EB8C32D6A82C}">
      <dsp:nvSpPr>
        <dsp:cNvPr id="0" name=""/>
        <dsp:cNvSpPr/>
      </dsp:nvSpPr>
      <dsp:spPr>
        <a:xfrm>
          <a:off x="6904817" y="284593"/>
          <a:ext cx="1320031" cy="1320031"/>
        </a:xfrm>
        <a:prstGeom prst="ellipse">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1120" tIns="71120" rIns="71120" bIns="71120" numCol="1" spcCol="1270" anchor="ctr" anchorCtr="0">
          <a:noAutofit/>
        </a:bodyPr>
        <a:lstStyle/>
        <a:p>
          <a:pPr lvl="0" algn="ctr" defTabSz="2489200">
            <a:lnSpc>
              <a:spcPct val="90000"/>
            </a:lnSpc>
            <a:spcBef>
              <a:spcPct val="0"/>
            </a:spcBef>
            <a:spcAft>
              <a:spcPct val="35000"/>
            </a:spcAft>
          </a:pPr>
          <a:endParaRPr lang="en-US" sz="56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7098131" y="477907"/>
        <a:ext cx="933403" cy="933403"/>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472C170-12DA-B143-AD1C-711D1168B5FF}">
      <dsp:nvSpPr>
        <dsp:cNvPr id="0" name=""/>
        <dsp:cNvSpPr/>
      </dsp:nvSpPr>
      <dsp:spPr>
        <a:xfrm>
          <a:off x="152423" y="284593"/>
          <a:ext cx="1320031" cy="1320031"/>
        </a:xfrm>
        <a:prstGeom prst="ellipse">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1120" tIns="71120" rIns="71120" bIns="71120" numCol="1" spcCol="1270" anchor="ctr" anchorCtr="0">
          <a:noAutofit/>
        </a:bodyPr>
        <a:lstStyle/>
        <a:p>
          <a:pPr lvl="0" algn="ctr" defTabSz="2489200">
            <a:lnSpc>
              <a:spcPct val="90000"/>
            </a:lnSpc>
            <a:spcBef>
              <a:spcPct val="0"/>
            </a:spcBef>
            <a:spcAft>
              <a:spcPct val="35000"/>
            </a:spcAft>
          </a:pPr>
          <a:endParaRPr lang="en-US" sz="56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345737" y="477907"/>
        <a:ext cx="933403" cy="933403"/>
      </dsp:txXfrm>
    </dsp:sp>
    <dsp:sp modelId="{A2D8B243-9861-CB4C-9DC9-4D3970B797C1}">
      <dsp:nvSpPr>
        <dsp:cNvPr id="0" name=""/>
        <dsp:cNvSpPr/>
      </dsp:nvSpPr>
      <dsp:spPr>
        <a:xfrm>
          <a:off x="6098104" y="561799"/>
          <a:ext cx="765618" cy="765618"/>
        </a:xfrm>
        <a:prstGeom prst="mathPlus">
          <a:avLst/>
        </a:prstGeom>
        <a:gradFill rotWithShape="0">
          <a:gsLst>
            <a:gs pos="0">
              <a:schemeClr val="accent1">
                <a:tint val="60000"/>
                <a:hueOff val="0"/>
                <a:satOff val="0"/>
                <a:lumOff val="0"/>
                <a:alphaOff val="0"/>
                <a:tint val="100000"/>
                <a:shade val="100000"/>
                <a:satMod val="130000"/>
              </a:schemeClr>
            </a:gs>
            <a:gs pos="100000">
              <a:schemeClr val="accent1">
                <a:tint val="6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en-US" sz="1200" b="1" kern="1200"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6199587" y="854571"/>
        <a:ext cx="562652" cy="180074"/>
      </dsp:txXfrm>
    </dsp:sp>
    <dsp:sp modelId="{A9C6362F-FD2C-A44B-8412-4E042722523A}">
      <dsp:nvSpPr>
        <dsp:cNvPr id="0" name=""/>
        <dsp:cNvSpPr/>
      </dsp:nvSpPr>
      <dsp:spPr>
        <a:xfrm>
          <a:off x="2245709" y="284593"/>
          <a:ext cx="1320031" cy="1320031"/>
        </a:xfrm>
        <a:prstGeom prst="ellipse">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1120" tIns="71120" rIns="71120" bIns="71120" numCol="1" spcCol="1270" anchor="ctr" anchorCtr="0">
          <a:noAutofit/>
        </a:bodyPr>
        <a:lstStyle/>
        <a:p>
          <a:pPr lvl="0" algn="ctr" defTabSz="2489200">
            <a:lnSpc>
              <a:spcPct val="90000"/>
            </a:lnSpc>
            <a:spcBef>
              <a:spcPct val="0"/>
            </a:spcBef>
            <a:spcAft>
              <a:spcPct val="35000"/>
            </a:spcAft>
          </a:pPr>
          <a:endParaRPr lang="en-US" sz="56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2439023" y="477907"/>
        <a:ext cx="933403" cy="933403"/>
      </dsp:txXfrm>
    </dsp:sp>
    <dsp:sp modelId="{43B7E150-48FC-BF4A-9779-A59569998339}">
      <dsp:nvSpPr>
        <dsp:cNvPr id="0" name=""/>
        <dsp:cNvSpPr/>
      </dsp:nvSpPr>
      <dsp:spPr>
        <a:xfrm rot="2341075">
          <a:off x="3512894" y="561799"/>
          <a:ext cx="765618" cy="765618"/>
        </a:xfrm>
        <a:prstGeom prst="mathPlus">
          <a:avLst/>
        </a:prstGeom>
        <a:gradFill rotWithShape="0">
          <a:gsLst>
            <a:gs pos="0">
              <a:schemeClr val="accent1">
                <a:tint val="60000"/>
                <a:hueOff val="0"/>
                <a:satOff val="0"/>
                <a:lumOff val="0"/>
                <a:alphaOff val="0"/>
                <a:tint val="100000"/>
                <a:shade val="100000"/>
                <a:satMod val="130000"/>
              </a:schemeClr>
            </a:gs>
            <a:gs pos="100000">
              <a:schemeClr val="accent1">
                <a:tint val="6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en-US" sz="12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3614377" y="854571"/>
        <a:ext cx="562652" cy="180074"/>
      </dsp:txXfrm>
    </dsp:sp>
    <dsp:sp modelId="{8C6BBD0A-341D-F448-AE4B-11C0CE9949B8}">
      <dsp:nvSpPr>
        <dsp:cNvPr id="0" name=""/>
        <dsp:cNvSpPr/>
      </dsp:nvSpPr>
      <dsp:spPr>
        <a:xfrm>
          <a:off x="4604795" y="284593"/>
          <a:ext cx="1320031" cy="1320031"/>
        </a:xfrm>
        <a:prstGeom prst="ellipse">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1120" tIns="71120" rIns="71120" bIns="71120" numCol="1" spcCol="1270" anchor="ctr" anchorCtr="0">
          <a:noAutofit/>
        </a:bodyPr>
        <a:lstStyle/>
        <a:p>
          <a:pPr lvl="0" algn="ctr" defTabSz="2489200">
            <a:lnSpc>
              <a:spcPct val="90000"/>
            </a:lnSpc>
            <a:spcBef>
              <a:spcPct val="0"/>
            </a:spcBef>
            <a:spcAft>
              <a:spcPct val="35000"/>
            </a:spcAft>
          </a:pPr>
          <a:endParaRPr lang="en-US" sz="56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4798109" y="477907"/>
        <a:ext cx="933403" cy="933403"/>
      </dsp:txXfrm>
    </dsp:sp>
    <dsp:sp modelId="{FB9B2694-C9DD-5F41-AEF5-FE06D207342C}">
      <dsp:nvSpPr>
        <dsp:cNvPr id="0" name=""/>
        <dsp:cNvSpPr/>
      </dsp:nvSpPr>
      <dsp:spPr>
        <a:xfrm>
          <a:off x="1430993" y="561799"/>
          <a:ext cx="765618" cy="765618"/>
        </a:xfrm>
        <a:prstGeom prst="mathEqual">
          <a:avLst/>
        </a:prstGeom>
        <a:gradFill rotWithShape="0">
          <a:gsLst>
            <a:gs pos="0">
              <a:schemeClr val="accent1">
                <a:tint val="60000"/>
                <a:hueOff val="0"/>
                <a:satOff val="0"/>
                <a:lumOff val="0"/>
                <a:alphaOff val="0"/>
                <a:tint val="100000"/>
                <a:shade val="100000"/>
                <a:satMod val="130000"/>
              </a:schemeClr>
            </a:gs>
            <a:gs pos="100000">
              <a:schemeClr val="accent1">
                <a:tint val="6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1422400">
            <a:lnSpc>
              <a:spcPct val="90000"/>
            </a:lnSpc>
            <a:spcBef>
              <a:spcPct val="0"/>
            </a:spcBef>
            <a:spcAft>
              <a:spcPct val="35000"/>
            </a:spcAft>
          </a:pPr>
          <a:endParaRPr lang="en-US" sz="3200" b="1" kern="1200"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1532476" y="719516"/>
        <a:ext cx="562652" cy="450184"/>
      </dsp:txXfrm>
    </dsp:sp>
    <dsp:sp modelId="{8550BC7D-E478-6C47-BCD8-EB8C32D6A82C}">
      <dsp:nvSpPr>
        <dsp:cNvPr id="0" name=""/>
        <dsp:cNvSpPr/>
      </dsp:nvSpPr>
      <dsp:spPr>
        <a:xfrm>
          <a:off x="6904817" y="284593"/>
          <a:ext cx="1320031" cy="1320031"/>
        </a:xfrm>
        <a:prstGeom prst="ellipse">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1120" tIns="71120" rIns="71120" bIns="71120" numCol="1" spcCol="1270" anchor="ctr" anchorCtr="0">
          <a:noAutofit/>
        </a:bodyPr>
        <a:lstStyle/>
        <a:p>
          <a:pPr lvl="0" algn="ctr" defTabSz="2489200">
            <a:lnSpc>
              <a:spcPct val="90000"/>
            </a:lnSpc>
            <a:spcBef>
              <a:spcPct val="0"/>
            </a:spcBef>
            <a:spcAft>
              <a:spcPct val="35000"/>
            </a:spcAft>
          </a:pPr>
          <a:endParaRPr lang="en-US" sz="56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7098131" y="477907"/>
        <a:ext cx="933403" cy="933403"/>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2A598CA-E01C-EA4D-AF57-58AA130F86BB}">
      <dsp:nvSpPr>
        <dsp:cNvPr id="0" name=""/>
        <dsp:cNvSpPr/>
      </dsp:nvSpPr>
      <dsp:spPr>
        <a:xfrm>
          <a:off x="0" y="30730"/>
          <a:ext cx="2073316" cy="497372"/>
        </a:xfrm>
        <a:prstGeom prst="roundRect">
          <a:avLst>
            <a:gd name="adj" fmla="val 10000"/>
          </a:avLst>
        </a:prstGeom>
        <a:noFill/>
        <a:ln w="25400" cap="flat" cmpd="sng" algn="ctr">
          <a:noFill/>
          <a:prstDash val="solid"/>
        </a:ln>
        <a:effectLst/>
      </dsp:spPr>
      <dsp:style>
        <a:lnRef idx="2">
          <a:schemeClr val="dk1">
            <a:shade val="50000"/>
          </a:schemeClr>
        </a:lnRef>
        <a:fillRef idx="1">
          <a:schemeClr val="dk1"/>
        </a:fillRef>
        <a:effectRef idx="0">
          <a:schemeClr val="dk1"/>
        </a:effectRef>
        <a:fontRef idx="minor">
          <a:schemeClr val="lt1"/>
        </a:fontRef>
      </dsp:style>
      <dsp:txBody>
        <a:bodyPr spcFirstLastPara="0" vert="horz" wrap="square" lIns="45720" tIns="30480" rIns="45720" bIns="30480" numCol="1" spcCol="1270" anchor="ctr" anchorCtr="0">
          <a:noAutofit/>
        </a:bodyPr>
        <a:lstStyle/>
        <a:p>
          <a:pPr lvl="0" algn="l" defTabSz="1066800">
            <a:lnSpc>
              <a:spcPct val="90000"/>
            </a:lnSpc>
            <a:spcBef>
              <a:spcPct val="0"/>
            </a:spcBef>
            <a:spcAft>
              <a:spcPct val="35000"/>
            </a:spcAft>
          </a:pPr>
          <a:r>
            <a:rPr lang="en-US" sz="2400" kern="1200" dirty="0" smtClean="0">
              <a:solidFill>
                <a:schemeClr val="bg1"/>
              </a:solidFill>
              <a:latin typeface="Arial"/>
              <a:cs typeface="Arial"/>
            </a:rPr>
            <a:t>Processes</a:t>
          </a:r>
          <a:endParaRPr lang="en-US" sz="2400" kern="1200" dirty="0">
            <a:solidFill>
              <a:schemeClr val="bg1"/>
            </a:solidFill>
            <a:latin typeface="Arial"/>
            <a:cs typeface="Arial"/>
          </a:endParaRPr>
        </a:p>
      </dsp:txBody>
      <dsp:txXfrm>
        <a:off x="14568" y="45298"/>
        <a:ext cx="2044180" cy="468236"/>
      </dsp:txXfrm>
    </dsp:sp>
    <dsp:sp modelId="{F0A8EC69-BB29-F24E-8EEB-C8D77A64F0DD}">
      <dsp:nvSpPr>
        <dsp:cNvPr id="0" name=""/>
        <dsp:cNvSpPr/>
      </dsp:nvSpPr>
      <dsp:spPr>
        <a:xfrm>
          <a:off x="207331" y="528102"/>
          <a:ext cx="718725" cy="342724"/>
        </a:xfrm>
        <a:custGeom>
          <a:avLst/>
          <a:gdLst/>
          <a:ahLst/>
          <a:cxnLst/>
          <a:rect l="0" t="0" r="0" b="0"/>
          <a:pathLst>
            <a:path>
              <a:moveTo>
                <a:pt x="0" y="0"/>
              </a:moveTo>
              <a:lnTo>
                <a:pt x="0" y="342724"/>
              </a:lnTo>
              <a:lnTo>
                <a:pt x="718725" y="342724"/>
              </a:lnTo>
            </a:path>
          </a:pathLst>
        </a:custGeom>
        <a:noFill/>
        <a:ln w="9525" cap="flat" cmpd="sng" algn="ctr">
          <a:solidFill>
            <a:schemeClr val="accent1">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3A427E2D-A230-1647-8183-F69FAEDA4286}">
      <dsp:nvSpPr>
        <dsp:cNvPr id="0" name=""/>
        <dsp:cNvSpPr/>
      </dsp:nvSpPr>
      <dsp:spPr>
        <a:xfrm>
          <a:off x="926057" y="622140"/>
          <a:ext cx="1096073" cy="497372"/>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8575" tIns="19050" rIns="28575" bIns="19050" numCol="1" spcCol="1270" anchor="ctr" anchorCtr="0">
          <a:noAutofit/>
        </a:bodyPr>
        <a:lstStyle/>
        <a:p>
          <a:pPr lvl="0" algn="ctr" defTabSz="666750">
            <a:lnSpc>
              <a:spcPct val="90000"/>
            </a:lnSpc>
            <a:spcBef>
              <a:spcPct val="0"/>
            </a:spcBef>
            <a:spcAft>
              <a:spcPct val="35000"/>
            </a:spcAft>
          </a:pPr>
          <a:r>
            <a:rPr lang="en-US" sz="1500" kern="1200" dirty="0" smtClean="0">
              <a:latin typeface="Arial"/>
              <a:cs typeface="Arial"/>
            </a:rPr>
            <a:t>Supply	</a:t>
          </a:r>
          <a:endParaRPr lang="en-US" sz="1500" kern="1200" dirty="0">
            <a:latin typeface="Arial"/>
            <a:cs typeface="Arial"/>
          </a:endParaRPr>
        </a:p>
      </dsp:txBody>
      <dsp:txXfrm>
        <a:off x="940625" y="636708"/>
        <a:ext cx="1066937" cy="468236"/>
      </dsp:txXfrm>
    </dsp:sp>
    <dsp:sp modelId="{FF0311D4-0090-8D49-BB17-7957B401B1CB}">
      <dsp:nvSpPr>
        <dsp:cNvPr id="0" name=""/>
        <dsp:cNvSpPr/>
      </dsp:nvSpPr>
      <dsp:spPr>
        <a:xfrm>
          <a:off x="207331" y="528102"/>
          <a:ext cx="718725" cy="964439"/>
        </a:xfrm>
        <a:custGeom>
          <a:avLst/>
          <a:gdLst/>
          <a:ahLst/>
          <a:cxnLst/>
          <a:rect l="0" t="0" r="0" b="0"/>
          <a:pathLst>
            <a:path>
              <a:moveTo>
                <a:pt x="0" y="0"/>
              </a:moveTo>
              <a:lnTo>
                <a:pt x="0" y="964439"/>
              </a:lnTo>
              <a:lnTo>
                <a:pt x="718725" y="964439"/>
              </a:lnTo>
            </a:path>
          </a:pathLst>
        </a:custGeom>
        <a:noFill/>
        <a:ln w="9525" cap="flat" cmpd="sng" algn="ctr">
          <a:solidFill>
            <a:schemeClr val="accent1">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1FFFC7EC-A81F-AA48-B99B-CA28E75B3E13}">
      <dsp:nvSpPr>
        <dsp:cNvPr id="0" name=""/>
        <dsp:cNvSpPr/>
      </dsp:nvSpPr>
      <dsp:spPr>
        <a:xfrm>
          <a:off x="926057" y="1243856"/>
          <a:ext cx="1096073" cy="497372"/>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8575" tIns="19050" rIns="28575" bIns="19050" numCol="1" spcCol="1270" anchor="ctr" anchorCtr="0">
          <a:noAutofit/>
        </a:bodyPr>
        <a:lstStyle/>
        <a:p>
          <a:pPr lvl="0" algn="ctr" defTabSz="666750">
            <a:lnSpc>
              <a:spcPct val="90000"/>
            </a:lnSpc>
            <a:spcBef>
              <a:spcPct val="0"/>
            </a:spcBef>
            <a:spcAft>
              <a:spcPct val="35000"/>
            </a:spcAft>
          </a:pPr>
          <a:r>
            <a:rPr lang="en-US" sz="1500" kern="1200" dirty="0" smtClean="0">
              <a:latin typeface="Arial"/>
              <a:cs typeface="Arial"/>
            </a:rPr>
            <a:t>Technology</a:t>
          </a:r>
          <a:endParaRPr lang="en-US" sz="1500" kern="1200" dirty="0">
            <a:latin typeface="Arial"/>
            <a:cs typeface="Arial"/>
          </a:endParaRPr>
        </a:p>
      </dsp:txBody>
      <dsp:txXfrm>
        <a:off x="940625" y="1258424"/>
        <a:ext cx="1066937" cy="468236"/>
      </dsp:txXfrm>
    </dsp:sp>
    <dsp:sp modelId="{C6218F86-024F-4948-9A71-07873295F8F7}">
      <dsp:nvSpPr>
        <dsp:cNvPr id="0" name=""/>
        <dsp:cNvSpPr/>
      </dsp:nvSpPr>
      <dsp:spPr>
        <a:xfrm>
          <a:off x="207331" y="528102"/>
          <a:ext cx="718725" cy="1586155"/>
        </a:xfrm>
        <a:custGeom>
          <a:avLst/>
          <a:gdLst/>
          <a:ahLst/>
          <a:cxnLst/>
          <a:rect l="0" t="0" r="0" b="0"/>
          <a:pathLst>
            <a:path>
              <a:moveTo>
                <a:pt x="0" y="0"/>
              </a:moveTo>
              <a:lnTo>
                <a:pt x="0" y="1586155"/>
              </a:lnTo>
              <a:lnTo>
                <a:pt x="718725" y="1586155"/>
              </a:lnTo>
            </a:path>
          </a:pathLst>
        </a:custGeom>
        <a:noFill/>
        <a:ln w="9525" cap="flat" cmpd="sng" algn="ctr">
          <a:solidFill>
            <a:schemeClr val="accent1">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D1854B1F-16F4-2D49-B757-F5D3344522C3}">
      <dsp:nvSpPr>
        <dsp:cNvPr id="0" name=""/>
        <dsp:cNvSpPr/>
      </dsp:nvSpPr>
      <dsp:spPr>
        <a:xfrm>
          <a:off x="926057" y="1865571"/>
          <a:ext cx="1096073" cy="497372"/>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8575" tIns="19050" rIns="28575" bIns="19050" numCol="1" spcCol="1270" anchor="ctr" anchorCtr="0">
          <a:noAutofit/>
        </a:bodyPr>
        <a:lstStyle/>
        <a:p>
          <a:pPr lvl="0" algn="ctr" defTabSz="666750">
            <a:lnSpc>
              <a:spcPct val="90000"/>
            </a:lnSpc>
            <a:spcBef>
              <a:spcPct val="0"/>
            </a:spcBef>
            <a:spcAft>
              <a:spcPct val="35000"/>
            </a:spcAft>
          </a:pPr>
          <a:r>
            <a:rPr lang="en-US" sz="1500" kern="1200" dirty="0" smtClean="0">
              <a:latin typeface="Arial"/>
              <a:cs typeface="Arial"/>
            </a:rPr>
            <a:t>Demand</a:t>
          </a:r>
          <a:endParaRPr lang="en-US" sz="1500" kern="1200" dirty="0">
            <a:latin typeface="Arial"/>
            <a:cs typeface="Arial"/>
          </a:endParaRPr>
        </a:p>
      </dsp:txBody>
      <dsp:txXfrm>
        <a:off x="940625" y="1880139"/>
        <a:ext cx="1066937" cy="468236"/>
      </dsp:txXfrm>
    </dsp:sp>
    <dsp:sp modelId="{A7080424-24AB-FB49-802F-0652DA834566}">
      <dsp:nvSpPr>
        <dsp:cNvPr id="0" name=""/>
        <dsp:cNvSpPr/>
      </dsp:nvSpPr>
      <dsp:spPr>
        <a:xfrm>
          <a:off x="207331" y="528102"/>
          <a:ext cx="718725" cy="2218385"/>
        </a:xfrm>
        <a:custGeom>
          <a:avLst/>
          <a:gdLst/>
          <a:ahLst/>
          <a:cxnLst/>
          <a:rect l="0" t="0" r="0" b="0"/>
          <a:pathLst>
            <a:path>
              <a:moveTo>
                <a:pt x="0" y="0"/>
              </a:moveTo>
              <a:lnTo>
                <a:pt x="0" y="2218385"/>
              </a:lnTo>
              <a:lnTo>
                <a:pt x="718725" y="2218385"/>
              </a:lnTo>
            </a:path>
          </a:pathLst>
        </a:custGeom>
        <a:noFill/>
        <a:ln w="9525" cap="flat" cmpd="sng" algn="ctr">
          <a:solidFill>
            <a:schemeClr val="accent1">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E34A735B-C5BC-334C-B04C-4D409F37EE4C}">
      <dsp:nvSpPr>
        <dsp:cNvPr id="0" name=""/>
        <dsp:cNvSpPr/>
      </dsp:nvSpPr>
      <dsp:spPr>
        <a:xfrm>
          <a:off x="926057" y="2497801"/>
          <a:ext cx="1096073" cy="497372"/>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8575" tIns="19050" rIns="28575" bIns="19050" numCol="1" spcCol="1270" anchor="ctr" anchorCtr="0">
          <a:noAutofit/>
        </a:bodyPr>
        <a:lstStyle/>
        <a:p>
          <a:pPr lvl="0" algn="ctr" defTabSz="666750">
            <a:lnSpc>
              <a:spcPct val="90000"/>
            </a:lnSpc>
            <a:spcBef>
              <a:spcPct val="0"/>
            </a:spcBef>
            <a:spcAft>
              <a:spcPct val="35000"/>
            </a:spcAft>
          </a:pPr>
          <a:r>
            <a:rPr lang="en-US" sz="1500" kern="1200" dirty="0" smtClean="0">
              <a:latin typeface="Arial"/>
              <a:cs typeface="Arial"/>
            </a:rPr>
            <a:t>Innovation</a:t>
          </a:r>
          <a:endParaRPr lang="en-US" sz="1500" kern="1200" dirty="0">
            <a:latin typeface="Arial"/>
            <a:cs typeface="Arial"/>
          </a:endParaRPr>
        </a:p>
      </dsp:txBody>
      <dsp:txXfrm>
        <a:off x="940625" y="2512369"/>
        <a:ext cx="1066937" cy="468236"/>
      </dsp:txXfrm>
    </dsp:sp>
    <dsp:sp modelId="{C13941AD-5333-E14A-8376-4CEB6149DE47}">
      <dsp:nvSpPr>
        <dsp:cNvPr id="0" name=""/>
        <dsp:cNvSpPr/>
      </dsp:nvSpPr>
      <dsp:spPr>
        <a:xfrm>
          <a:off x="207331" y="528102"/>
          <a:ext cx="718725" cy="2829586"/>
        </a:xfrm>
        <a:custGeom>
          <a:avLst/>
          <a:gdLst/>
          <a:ahLst/>
          <a:cxnLst/>
          <a:rect l="0" t="0" r="0" b="0"/>
          <a:pathLst>
            <a:path>
              <a:moveTo>
                <a:pt x="0" y="0"/>
              </a:moveTo>
              <a:lnTo>
                <a:pt x="0" y="2829586"/>
              </a:lnTo>
              <a:lnTo>
                <a:pt x="718725" y="2829586"/>
              </a:lnTo>
            </a:path>
          </a:pathLst>
        </a:custGeom>
        <a:noFill/>
        <a:ln w="9525" cap="flat" cmpd="sng" algn="ctr">
          <a:solidFill>
            <a:schemeClr val="accent1">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3FA6F786-5895-0E4A-A5B9-A446D5C1A526}">
      <dsp:nvSpPr>
        <dsp:cNvPr id="0" name=""/>
        <dsp:cNvSpPr/>
      </dsp:nvSpPr>
      <dsp:spPr>
        <a:xfrm>
          <a:off x="926057" y="3109002"/>
          <a:ext cx="795795" cy="497372"/>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8575" tIns="19050" rIns="28575" bIns="19050" numCol="1" spcCol="1270" anchor="ctr" anchorCtr="0">
          <a:noAutofit/>
        </a:bodyPr>
        <a:lstStyle/>
        <a:p>
          <a:pPr lvl="0" algn="ctr" defTabSz="666750">
            <a:lnSpc>
              <a:spcPct val="90000"/>
            </a:lnSpc>
            <a:spcBef>
              <a:spcPct val="0"/>
            </a:spcBef>
            <a:spcAft>
              <a:spcPct val="35000"/>
            </a:spcAft>
          </a:pPr>
          <a:r>
            <a:rPr lang="en-US" sz="1500" kern="1200" dirty="0" smtClean="0">
              <a:latin typeface="Arial"/>
              <a:cs typeface="Arial"/>
            </a:rPr>
            <a:t>Risk</a:t>
          </a:r>
          <a:endParaRPr lang="en-US" sz="1500" kern="1200" dirty="0">
            <a:latin typeface="Arial"/>
            <a:cs typeface="Arial"/>
          </a:endParaRPr>
        </a:p>
      </dsp:txBody>
      <dsp:txXfrm>
        <a:off x="940625" y="3123570"/>
        <a:ext cx="766659" cy="468236"/>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2A598CA-E01C-EA4D-AF57-58AA130F86BB}">
      <dsp:nvSpPr>
        <dsp:cNvPr id="0" name=""/>
        <dsp:cNvSpPr/>
      </dsp:nvSpPr>
      <dsp:spPr>
        <a:xfrm>
          <a:off x="0" y="126307"/>
          <a:ext cx="2361251" cy="766362"/>
        </a:xfrm>
        <a:prstGeom prst="roundRect">
          <a:avLst>
            <a:gd name="adj" fmla="val 10000"/>
          </a:avLst>
        </a:prstGeom>
        <a:noFill/>
        <a:ln w="25400" cap="flat" cmpd="sng" algn="ctr">
          <a:noFill/>
          <a:prstDash val="solid"/>
        </a:ln>
        <a:effectLst/>
      </dsp:spPr>
      <dsp:style>
        <a:lnRef idx="2">
          <a:schemeClr val="dk1">
            <a:shade val="50000"/>
          </a:schemeClr>
        </a:lnRef>
        <a:fillRef idx="1">
          <a:schemeClr val="dk1"/>
        </a:fillRef>
        <a:effectRef idx="0">
          <a:schemeClr val="dk1"/>
        </a:effectRef>
        <a:fontRef idx="minor">
          <a:schemeClr val="lt1"/>
        </a:fontRef>
      </dsp:style>
      <dsp:txBody>
        <a:bodyPr spcFirstLastPara="0" vert="horz" wrap="square" lIns="45720" tIns="30480" rIns="45720" bIns="30480" numCol="1" spcCol="1270" anchor="ctr" anchorCtr="0">
          <a:noAutofit/>
        </a:bodyPr>
        <a:lstStyle/>
        <a:p>
          <a:pPr lvl="0" algn="ctr" defTabSz="1066800">
            <a:lnSpc>
              <a:spcPct val="90000"/>
            </a:lnSpc>
            <a:spcBef>
              <a:spcPct val="0"/>
            </a:spcBef>
            <a:spcAft>
              <a:spcPct val="35000"/>
            </a:spcAft>
          </a:pPr>
          <a:r>
            <a:rPr lang="en-US" sz="2400" kern="1200" dirty="0" smtClean="0">
              <a:solidFill>
                <a:schemeClr val="bg1"/>
              </a:solidFill>
              <a:latin typeface="Arial"/>
              <a:cs typeface="Arial"/>
            </a:rPr>
            <a:t>Capabilities</a:t>
          </a:r>
          <a:endParaRPr lang="en-US" sz="2400" kern="1200" dirty="0">
            <a:solidFill>
              <a:schemeClr val="bg1"/>
            </a:solidFill>
            <a:latin typeface="Arial"/>
            <a:cs typeface="Arial"/>
          </a:endParaRPr>
        </a:p>
      </dsp:txBody>
      <dsp:txXfrm>
        <a:off x="22446" y="148753"/>
        <a:ext cx="2316359" cy="721470"/>
      </dsp:txXfrm>
    </dsp:sp>
    <dsp:sp modelId="{A7080424-24AB-FB49-802F-0652DA834566}">
      <dsp:nvSpPr>
        <dsp:cNvPr id="0" name=""/>
        <dsp:cNvSpPr/>
      </dsp:nvSpPr>
      <dsp:spPr>
        <a:xfrm>
          <a:off x="236125" y="892670"/>
          <a:ext cx="451455" cy="766376"/>
        </a:xfrm>
        <a:custGeom>
          <a:avLst/>
          <a:gdLst/>
          <a:ahLst/>
          <a:cxnLst/>
          <a:rect l="0" t="0" r="0" b="0"/>
          <a:pathLst>
            <a:path>
              <a:moveTo>
                <a:pt x="0" y="0"/>
              </a:moveTo>
              <a:lnTo>
                <a:pt x="0" y="766376"/>
              </a:lnTo>
              <a:lnTo>
                <a:pt x="451455" y="766376"/>
              </a:lnTo>
            </a:path>
          </a:pathLst>
        </a:custGeom>
        <a:noFill/>
        <a:ln w="9525" cap="flat" cmpd="sng" algn="ctr">
          <a:solidFill>
            <a:schemeClr val="accent1">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E34A735B-C5BC-334C-B04C-4D409F37EE4C}">
      <dsp:nvSpPr>
        <dsp:cNvPr id="0" name=""/>
        <dsp:cNvSpPr/>
      </dsp:nvSpPr>
      <dsp:spPr>
        <a:xfrm>
          <a:off x="687580" y="1097712"/>
          <a:ext cx="1699493" cy="1122667"/>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2385" tIns="21590" rIns="32385" bIns="21590" numCol="1" spcCol="1270" anchor="ctr" anchorCtr="0">
          <a:noAutofit/>
        </a:bodyPr>
        <a:lstStyle/>
        <a:p>
          <a:pPr lvl="0" algn="ctr" defTabSz="755650">
            <a:lnSpc>
              <a:spcPct val="90000"/>
            </a:lnSpc>
            <a:spcBef>
              <a:spcPct val="0"/>
            </a:spcBef>
            <a:spcAft>
              <a:spcPct val="35000"/>
            </a:spcAft>
          </a:pPr>
          <a:r>
            <a:rPr lang="en-US" sz="1700" kern="1200" dirty="0" smtClean="0">
              <a:latin typeface="Arial"/>
              <a:cs typeface="Arial"/>
            </a:rPr>
            <a:t>Along which dimensions </a:t>
          </a:r>
          <a:r>
            <a:rPr lang="en-US" sz="1700" kern="1200" dirty="0" smtClean="0">
              <a:solidFill>
                <a:srgbClr val="FF0000"/>
              </a:solidFill>
              <a:latin typeface="Arial"/>
              <a:cs typeface="Arial"/>
            </a:rPr>
            <a:t>should we </a:t>
          </a:r>
          <a:r>
            <a:rPr lang="en-US" sz="1700" kern="1200" dirty="0" smtClean="0">
              <a:latin typeface="Arial"/>
              <a:cs typeface="Arial"/>
            </a:rPr>
            <a:t>excel?</a:t>
          </a:r>
          <a:endParaRPr lang="en-US" sz="1700" kern="1200" dirty="0">
            <a:latin typeface="Arial"/>
            <a:cs typeface="Arial"/>
          </a:endParaRPr>
        </a:p>
      </dsp:txBody>
      <dsp:txXfrm>
        <a:off x="720462" y="1130594"/>
        <a:ext cx="1633729" cy="1056903"/>
      </dsp:txXfrm>
    </dsp:sp>
    <dsp:sp modelId="{FF0311D4-0090-8D49-BB17-7957B401B1CB}">
      <dsp:nvSpPr>
        <dsp:cNvPr id="0" name=""/>
        <dsp:cNvSpPr/>
      </dsp:nvSpPr>
      <dsp:spPr>
        <a:xfrm>
          <a:off x="236125" y="892670"/>
          <a:ext cx="451455" cy="2185829"/>
        </a:xfrm>
        <a:custGeom>
          <a:avLst/>
          <a:gdLst/>
          <a:ahLst/>
          <a:cxnLst/>
          <a:rect l="0" t="0" r="0" b="0"/>
          <a:pathLst>
            <a:path>
              <a:moveTo>
                <a:pt x="0" y="0"/>
              </a:moveTo>
              <a:lnTo>
                <a:pt x="0" y="2185829"/>
              </a:lnTo>
              <a:lnTo>
                <a:pt x="451455" y="2185829"/>
              </a:lnTo>
            </a:path>
          </a:pathLst>
        </a:custGeom>
        <a:noFill/>
        <a:ln w="9525" cap="flat" cmpd="sng" algn="ctr">
          <a:solidFill>
            <a:schemeClr val="accent1">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1FFFC7EC-A81F-AA48-B99B-CA28E75B3E13}">
      <dsp:nvSpPr>
        <dsp:cNvPr id="0" name=""/>
        <dsp:cNvSpPr/>
      </dsp:nvSpPr>
      <dsp:spPr>
        <a:xfrm>
          <a:off x="687580" y="2550965"/>
          <a:ext cx="1761506" cy="1055069"/>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2385" tIns="21590" rIns="32385" bIns="21590" numCol="1" spcCol="1270" anchor="ctr" anchorCtr="0">
          <a:noAutofit/>
        </a:bodyPr>
        <a:lstStyle/>
        <a:p>
          <a:pPr lvl="0" algn="ctr" defTabSz="755650">
            <a:lnSpc>
              <a:spcPct val="90000"/>
            </a:lnSpc>
            <a:spcBef>
              <a:spcPct val="0"/>
            </a:spcBef>
            <a:spcAft>
              <a:spcPct val="35000"/>
            </a:spcAft>
          </a:pPr>
          <a:r>
            <a:rPr lang="en-US" sz="1700" kern="1200" dirty="0" smtClean="0">
              <a:latin typeface="Arial"/>
              <a:cs typeface="Arial"/>
            </a:rPr>
            <a:t>Along which dimensions </a:t>
          </a:r>
        </a:p>
        <a:p>
          <a:pPr lvl="0" algn="ctr" defTabSz="755650">
            <a:lnSpc>
              <a:spcPct val="90000"/>
            </a:lnSpc>
            <a:spcBef>
              <a:spcPct val="0"/>
            </a:spcBef>
            <a:spcAft>
              <a:spcPct val="35000"/>
            </a:spcAft>
          </a:pPr>
          <a:r>
            <a:rPr lang="en-US" sz="1700" kern="1200" dirty="0" smtClean="0">
              <a:solidFill>
                <a:srgbClr val="FF0000"/>
              </a:solidFill>
              <a:latin typeface="Arial"/>
              <a:cs typeface="Arial"/>
            </a:rPr>
            <a:t>do we</a:t>
          </a:r>
          <a:r>
            <a:rPr lang="en-US" sz="1700" kern="1200" dirty="0" smtClean="0">
              <a:latin typeface="Arial"/>
              <a:cs typeface="Arial"/>
            </a:rPr>
            <a:t> excel?</a:t>
          </a:r>
          <a:endParaRPr lang="en-US" sz="1700" kern="1200" dirty="0">
            <a:latin typeface="Arial"/>
            <a:cs typeface="Arial"/>
          </a:endParaRPr>
        </a:p>
      </dsp:txBody>
      <dsp:txXfrm>
        <a:off x="718482" y="2581867"/>
        <a:ext cx="1699702" cy="993265"/>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472C170-12DA-B143-AD1C-711D1168B5FF}">
      <dsp:nvSpPr>
        <dsp:cNvPr id="0" name=""/>
        <dsp:cNvSpPr/>
      </dsp:nvSpPr>
      <dsp:spPr>
        <a:xfrm>
          <a:off x="152423" y="284593"/>
          <a:ext cx="1320031" cy="1320031"/>
        </a:xfrm>
        <a:prstGeom prst="ellipse">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1120" tIns="71120" rIns="71120" bIns="71120" numCol="1" spcCol="1270" anchor="ctr" anchorCtr="0">
          <a:noAutofit/>
        </a:bodyPr>
        <a:lstStyle/>
        <a:p>
          <a:pPr lvl="0" algn="ctr" defTabSz="2489200">
            <a:lnSpc>
              <a:spcPct val="90000"/>
            </a:lnSpc>
            <a:spcBef>
              <a:spcPct val="0"/>
            </a:spcBef>
            <a:spcAft>
              <a:spcPct val="35000"/>
            </a:spcAft>
          </a:pPr>
          <a:endParaRPr lang="en-US" sz="56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345737" y="477907"/>
        <a:ext cx="933403" cy="933403"/>
      </dsp:txXfrm>
    </dsp:sp>
    <dsp:sp modelId="{A2D8B243-9861-CB4C-9DC9-4D3970B797C1}">
      <dsp:nvSpPr>
        <dsp:cNvPr id="0" name=""/>
        <dsp:cNvSpPr/>
      </dsp:nvSpPr>
      <dsp:spPr>
        <a:xfrm>
          <a:off x="6098104" y="561799"/>
          <a:ext cx="765618" cy="765618"/>
        </a:xfrm>
        <a:prstGeom prst="mathPlus">
          <a:avLst/>
        </a:prstGeom>
        <a:gradFill rotWithShape="0">
          <a:gsLst>
            <a:gs pos="0">
              <a:schemeClr val="accent1">
                <a:tint val="60000"/>
                <a:hueOff val="0"/>
                <a:satOff val="0"/>
                <a:lumOff val="0"/>
                <a:alphaOff val="0"/>
                <a:tint val="100000"/>
                <a:shade val="100000"/>
                <a:satMod val="130000"/>
              </a:schemeClr>
            </a:gs>
            <a:gs pos="100000">
              <a:schemeClr val="accent1">
                <a:tint val="6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en-US" sz="1200" b="1" kern="1200"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6199587" y="854571"/>
        <a:ext cx="562652" cy="180074"/>
      </dsp:txXfrm>
    </dsp:sp>
    <dsp:sp modelId="{A9C6362F-FD2C-A44B-8412-4E042722523A}">
      <dsp:nvSpPr>
        <dsp:cNvPr id="0" name=""/>
        <dsp:cNvSpPr/>
      </dsp:nvSpPr>
      <dsp:spPr>
        <a:xfrm>
          <a:off x="2245709" y="284593"/>
          <a:ext cx="1320031" cy="1320031"/>
        </a:xfrm>
        <a:prstGeom prst="ellipse">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1120" tIns="71120" rIns="71120" bIns="71120" numCol="1" spcCol="1270" anchor="ctr" anchorCtr="0">
          <a:noAutofit/>
        </a:bodyPr>
        <a:lstStyle/>
        <a:p>
          <a:pPr lvl="0" algn="ctr" defTabSz="2489200">
            <a:lnSpc>
              <a:spcPct val="90000"/>
            </a:lnSpc>
            <a:spcBef>
              <a:spcPct val="0"/>
            </a:spcBef>
            <a:spcAft>
              <a:spcPct val="35000"/>
            </a:spcAft>
          </a:pPr>
          <a:endParaRPr lang="en-US" sz="56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2439023" y="477907"/>
        <a:ext cx="933403" cy="933403"/>
      </dsp:txXfrm>
    </dsp:sp>
    <dsp:sp modelId="{43B7E150-48FC-BF4A-9779-A59569998339}">
      <dsp:nvSpPr>
        <dsp:cNvPr id="0" name=""/>
        <dsp:cNvSpPr/>
      </dsp:nvSpPr>
      <dsp:spPr>
        <a:xfrm rot="2341075">
          <a:off x="3512894" y="561799"/>
          <a:ext cx="765618" cy="765618"/>
        </a:xfrm>
        <a:prstGeom prst="mathPlus">
          <a:avLst/>
        </a:prstGeom>
        <a:gradFill rotWithShape="0">
          <a:gsLst>
            <a:gs pos="0">
              <a:schemeClr val="accent1">
                <a:tint val="60000"/>
                <a:hueOff val="0"/>
                <a:satOff val="0"/>
                <a:lumOff val="0"/>
                <a:alphaOff val="0"/>
                <a:tint val="100000"/>
                <a:shade val="100000"/>
                <a:satMod val="130000"/>
              </a:schemeClr>
            </a:gs>
            <a:gs pos="100000">
              <a:schemeClr val="accent1">
                <a:tint val="6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en-US" sz="12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3614377" y="854571"/>
        <a:ext cx="562652" cy="180074"/>
      </dsp:txXfrm>
    </dsp:sp>
    <dsp:sp modelId="{8C6BBD0A-341D-F448-AE4B-11C0CE9949B8}">
      <dsp:nvSpPr>
        <dsp:cNvPr id="0" name=""/>
        <dsp:cNvSpPr/>
      </dsp:nvSpPr>
      <dsp:spPr>
        <a:xfrm>
          <a:off x="4604795" y="284593"/>
          <a:ext cx="1320031" cy="1320031"/>
        </a:xfrm>
        <a:prstGeom prst="ellipse">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1120" tIns="71120" rIns="71120" bIns="71120" numCol="1" spcCol="1270" anchor="ctr" anchorCtr="0">
          <a:noAutofit/>
        </a:bodyPr>
        <a:lstStyle/>
        <a:p>
          <a:pPr lvl="0" algn="ctr" defTabSz="2489200">
            <a:lnSpc>
              <a:spcPct val="90000"/>
            </a:lnSpc>
            <a:spcBef>
              <a:spcPct val="0"/>
            </a:spcBef>
            <a:spcAft>
              <a:spcPct val="35000"/>
            </a:spcAft>
          </a:pPr>
          <a:endParaRPr lang="en-US" sz="56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4798109" y="477907"/>
        <a:ext cx="933403" cy="933403"/>
      </dsp:txXfrm>
    </dsp:sp>
    <dsp:sp modelId="{FB9B2694-C9DD-5F41-AEF5-FE06D207342C}">
      <dsp:nvSpPr>
        <dsp:cNvPr id="0" name=""/>
        <dsp:cNvSpPr/>
      </dsp:nvSpPr>
      <dsp:spPr>
        <a:xfrm>
          <a:off x="1430993" y="561799"/>
          <a:ext cx="765618" cy="765618"/>
        </a:xfrm>
        <a:prstGeom prst="mathEqual">
          <a:avLst/>
        </a:prstGeom>
        <a:gradFill rotWithShape="0">
          <a:gsLst>
            <a:gs pos="0">
              <a:schemeClr val="accent1">
                <a:tint val="60000"/>
                <a:hueOff val="0"/>
                <a:satOff val="0"/>
                <a:lumOff val="0"/>
                <a:alphaOff val="0"/>
                <a:tint val="100000"/>
                <a:shade val="100000"/>
                <a:satMod val="130000"/>
              </a:schemeClr>
            </a:gs>
            <a:gs pos="100000">
              <a:schemeClr val="accent1">
                <a:tint val="6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1422400">
            <a:lnSpc>
              <a:spcPct val="90000"/>
            </a:lnSpc>
            <a:spcBef>
              <a:spcPct val="0"/>
            </a:spcBef>
            <a:spcAft>
              <a:spcPct val="35000"/>
            </a:spcAft>
          </a:pPr>
          <a:endParaRPr lang="en-US" sz="3200" b="1" kern="1200"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1532476" y="719516"/>
        <a:ext cx="562652" cy="450184"/>
      </dsp:txXfrm>
    </dsp:sp>
    <dsp:sp modelId="{8550BC7D-E478-6C47-BCD8-EB8C32D6A82C}">
      <dsp:nvSpPr>
        <dsp:cNvPr id="0" name=""/>
        <dsp:cNvSpPr/>
      </dsp:nvSpPr>
      <dsp:spPr>
        <a:xfrm>
          <a:off x="6904817" y="284593"/>
          <a:ext cx="1320031" cy="1320031"/>
        </a:xfrm>
        <a:prstGeom prst="ellipse">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1120" tIns="71120" rIns="71120" bIns="71120" numCol="1" spcCol="1270" anchor="ctr" anchorCtr="0">
          <a:noAutofit/>
        </a:bodyPr>
        <a:lstStyle/>
        <a:p>
          <a:pPr lvl="0" algn="ctr" defTabSz="2489200">
            <a:lnSpc>
              <a:spcPct val="90000"/>
            </a:lnSpc>
            <a:spcBef>
              <a:spcPct val="0"/>
            </a:spcBef>
            <a:spcAft>
              <a:spcPct val="35000"/>
            </a:spcAft>
          </a:pPr>
          <a:endParaRPr lang="en-US" sz="56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7098131" y="477907"/>
        <a:ext cx="933403" cy="933403"/>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2A598CA-E01C-EA4D-AF57-58AA130F86BB}">
      <dsp:nvSpPr>
        <dsp:cNvPr id="0" name=""/>
        <dsp:cNvSpPr/>
      </dsp:nvSpPr>
      <dsp:spPr>
        <a:xfrm>
          <a:off x="790452" y="143949"/>
          <a:ext cx="2119085" cy="790010"/>
        </a:xfrm>
        <a:prstGeom prst="roundRect">
          <a:avLst>
            <a:gd name="adj" fmla="val 10000"/>
          </a:avLst>
        </a:prstGeom>
        <a:noFill/>
        <a:ln w="25400" cap="flat" cmpd="sng" algn="ctr">
          <a:solidFill>
            <a:srgbClr val="FF0000"/>
          </a:solidFill>
          <a:prstDash val="solid"/>
        </a:ln>
        <a:effectLst/>
      </dsp:spPr>
      <dsp:style>
        <a:lnRef idx="2">
          <a:schemeClr val="dk1">
            <a:shade val="50000"/>
          </a:schemeClr>
        </a:lnRef>
        <a:fillRef idx="1">
          <a:schemeClr val="dk1"/>
        </a:fillRef>
        <a:effectRef idx="0">
          <a:schemeClr val="dk1"/>
        </a:effectRef>
        <a:fontRef idx="minor">
          <a:schemeClr val="lt1"/>
        </a:fontRef>
      </dsp:style>
      <dsp:txBody>
        <a:bodyPr spcFirstLastPara="0" vert="horz" wrap="square" lIns="45720" tIns="30480" rIns="45720" bIns="30480" numCol="1" spcCol="1270" anchor="ctr" anchorCtr="0">
          <a:noAutofit/>
        </a:bodyPr>
        <a:lstStyle/>
        <a:p>
          <a:pPr lvl="0" algn="ctr" defTabSz="1066800">
            <a:lnSpc>
              <a:spcPct val="90000"/>
            </a:lnSpc>
            <a:spcBef>
              <a:spcPct val="0"/>
            </a:spcBef>
            <a:spcAft>
              <a:spcPct val="35000"/>
            </a:spcAft>
          </a:pPr>
          <a:r>
            <a:rPr lang="en-US" sz="2400" kern="1200" dirty="0" smtClean="0">
              <a:solidFill>
                <a:srgbClr val="FF0000"/>
              </a:solidFill>
              <a:latin typeface="Arial"/>
              <a:cs typeface="Arial"/>
            </a:rPr>
            <a:t>Capabilities</a:t>
          </a:r>
          <a:endParaRPr lang="en-US" sz="2400" kern="1200" dirty="0">
            <a:solidFill>
              <a:srgbClr val="FF0000"/>
            </a:solidFill>
            <a:latin typeface="Arial"/>
            <a:cs typeface="Arial"/>
          </a:endParaRPr>
        </a:p>
      </dsp:txBody>
      <dsp:txXfrm>
        <a:off x="813591" y="167088"/>
        <a:ext cx="2072807" cy="743732"/>
      </dsp:txXfrm>
    </dsp:sp>
    <dsp:sp modelId="{A7080424-24AB-FB49-802F-0652DA834566}">
      <dsp:nvSpPr>
        <dsp:cNvPr id="0" name=""/>
        <dsp:cNvSpPr/>
      </dsp:nvSpPr>
      <dsp:spPr>
        <a:xfrm>
          <a:off x="1002361" y="933959"/>
          <a:ext cx="1388229" cy="701278"/>
        </a:xfrm>
        <a:custGeom>
          <a:avLst/>
          <a:gdLst/>
          <a:ahLst/>
          <a:cxnLst/>
          <a:rect l="0" t="0" r="0" b="0"/>
          <a:pathLst>
            <a:path>
              <a:moveTo>
                <a:pt x="0" y="0"/>
              </a:moveTo>
              <a:lnTo>
                <a:pt x="0" y="701278"/>
              </a:lnTo>
              <a:lnTo>
                <a:pt x="1388229" y="701278"/>
              </a:lnTo>
            </a:path>
          </a:pathLst>
        </a:custGeom>
        <a:noFill/>
        <a:ln w="9525" cap="flat" cmpd="sng" algn="ctr">
          <a:solidFill>
            <a:srgbClr val="FF0000"/>
          </a:solidFill>
          <a:prstDash val="solid"/>
        </a:ln>
        <a:effectLst/>
      </dsp:spPr>
      <dsp:style>
        <a:lnRef idx="1">
          <a:scrgbClr r="0" g="0" b="0"/>
        </a:lnRef>
        <a:fillRef idx="0">
          <a:scrgbClr r="0" g="0" b="0"/>
        </a:fillRef>
        <a:effectRef idx="0">
          <a:scrgbClr r="0" g="0" b="0"/>
        </a:effectRef>
        <a:fontRef idx="minor"/>
      </dsp:style>
    </dsp:sp>
    <dsp:sp modelId="{E34A735B-C5BC-334C-B04C-4D409F37EE4C}">
      <dsp:nvSpPr>
        <dsp:cNvPr id="0" name=""/>
        <dsp:cNvSpPr/>
      </dsp:nvSpPr>
      <dsp:spPr>
        <a:xfrm>
          <a:off x="2390591" y="1072071"/>
          <a:ext cx="1802134" cy="1126334"/>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6195" tIns="24130" rIns="36195" bIns="24130" numCol="1" spcCol="1270" anchor="ctr" anchorCtr="0">
          <a:noAutofit/>
        </a:bodyPr>
        <a:lstStyle/>
        <a:p>
          <a:pPr lvl="0" algn="ctr" defTabSz="844550">
            <a:lnSpc>
              <a:spcPct val="90000"/>
            </a:lnSpc>
            <a:spcBef>
              <a:spcPct val="0"/>
            </a:spcBef>
            <a:spcAft>
              <a:spcPct val="35000"/>
            </a:spcAft>
          </a:pPr>
          <a:r>
            <a:rPr lang="en-US" sz="1900" kern="1200" dirty="0" smtClean="0">
              <a:latin typeface="Arial"/>
              <a:cs typeface="Arial"/>
            </a:rPr>
            <a:t>Along which dimensions </a:t>
          </a:r>
          <a:r>
            <a:rPr lang="en-US" sz="1900" kern="1200" dirty="0" smtClean="0">
              <a:solidFill>
                <a:srgbClr val="FF0000"/>
              </a:solidFill>
              <a:latin typeface="Arial"/>
              <a:cs typeface="Arial"/>
            </a:rPr>
            <a:t>should we </a:t>
          </a:r>
          <a:r>
            <a:rPr lang="en-US" sz="1900" kern="1200" dirty="0" smtClean="0">
              <a:latin typeface="Arial"/>
              <a:cs typeface="Arial"/>
            </a:rPr>
            <a:t>excel?</a:t>
          </a:r>
          <a:endParaRPr lang="en-US" sz="1900" kern="1200" dirty="0">
            <a:latin typeface="Arial"/>
            <a:cs typeface="Arial"/>
          </a:endParaRPr>
        </a:p>
      </dsp:txBody>
      <dsp:txXfrm>
        <a:off x="2423580" y="1105060"/>
        <a:ext cx="1736156" cy="1060356"/>
      </dsp:txXfrm>
    </dsp:sp>
    <dsp:sp modelId="{FF0311D4-0090-8D49-BB17-7957B401B1CB}">
      <dsp:nvSpPr>
        <dsp:cNvPr id="0" name=""/>
        <dsp:cNvSpPr/>
      </dsp:nvSpPr>
      <dsp:spPr>
        <a:xfrm>
          <a:off x="1002361" y="933959"/>
          <a:ext cx="1388229" cy="2109196"/>
        </a:xfrm>
        <a:custGeom>
          <a:avLst/>
          <a:gdLst/>
          <a:ahLst/>
          <a:cxnLst/>
          <a:rect l="0" t="0" r="0" b="0"/>
          <a:pathLst>
            <a:path>
              <a:moveTo>
                <a:pt x="0" y="0"/>
              </a:moveTo>
              <a:lnTo>
                <a:pt x="0" y="2109196"/>
              </a:lnTo>
              <a:lnTo>
                <a:pt x="1388229" y="2109196"/>
              </a:lnTo>
            </a:path>
          </a:pathLst>
        </a:custGeom>
        <a:noFill/>
        <a:ln w="9525" cap="flat" cmpd="sng" algn="ctr">
          <a:solidFill>
            <a:srgbClr val="FF0000"/>
          </a:solidFill>
          <a:prstDash val="solid"/>
        </a:ln>
        <a:effectLst/>
      </dsp:spPr>
      <dsp:style>
        <a:lnRef idx="1">
          <a:scrgbClr r="0" g="0" b="0"/>
        </a:lnRef>
        <a:fillRef idx="0">
          <a:scrgbClr r="0" g="0" b="0"/>
        </a:fillRef>
        <a:effectRef idx="0">
          <a:scrgbClr r="0" g="0" b="0"/>
        </a:effectRef>
        <a:fontRef idx="minor"/>
      </dsp:style>
    </dsp:sp>
    <dsp:sp modelId="{1FFFC7EC-A81F-AA48-B99B-CA28E75B3E13}">
      <dsp:nvSpPr>
        <dsp:cNvPr id="0" name=""/>
        <dsp:cNvSpPr/>
      </dsp:nvSpPr>
      <dsp:spPr>
        <a:xfrm>
          <a:off x="2390591" y="2479989"/>
          <a:ext cx="1802134" cy="1126334"/>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6195" tIns="24130" rIns="36195" bIns="24130" numCol="1" spcCol="1270" anchor="ctr" anchorCtr="0">
          <a:noAutofit/>
        </a:bodyPr>
        <a:lstStyle/>
        <a:p>
          <a:pPr lvl="0" algn="ctr" defTabSz="844550">
            <a:lnSpc>
              <a:spcPct val="90000"/>
            </a:lnSpc>
            <a:spcBef>
              <a:spcPct val="0"/>
            </a:spcBef>
            <a:spcAft>
              <a:spcPct val="35000"/>
            </a:spcAft>
          </a:pPr>
          <a:r>
            <a:rPr lang="en-US" sz="1900" kern="1200" dirty="0" smtClean="0">
              <a:latin typeface="Arial"/>
              <a:cs typeface="Arial"/>
            </a:rPr>
            <a:t>Along which dimensions </a:t>
          </a:r>
        </a:p>
        <a:p>
          <a:pPr lvl="0" algn="ctr" defTabSz="844550">
            <a:lnSpc>
              <a:spcPct val="90000"/>
            </a:lnSpc>
            <a:spcBef>
              <a:spcPct val="0"/>
            </a:spcBef>
            <a:spcAft>
              <a:spcPct val="35000"/>
            </a:spcAft>
          </a:pPr>
          <a:r>
            <a:rPr lang="en-US" sz="1900" kern="1200" dirty="0" smtClean="0">
              <a:solidFill>
                <a:srgbClr val="FF0000"/>
              </a:solidFill>
              <a:latin typeface="Arial"/>
              <a:cs typeface="Arial"/>
            </a:rPr>
            <a:t>do we</a:t>
          </a:r>
          <a:r>
            <a:rPr lang="en-US" sz="1900" kern="1200" dirty="0" smtClean="0">
              <a:latin typeface="Arial"/>
              <a:cs typeface="Arial"/>
            </a:rPr>
            <a:t> excel?</a:t>
          </a:r>
          <a:endParaRPr lang="en-US" sz="1900" kern="1200" dirty="0">
            <a:latin typeface="Arial"/>
            <a:cs typeface="Arial"/>
          </a:endParaRPr>
        </a:p>
      </dsp:txBody>
      <dsp:txXfrm>
        <a:off x="2423580" y="2512978"/>
        <a:ext cx="1736156" cy="1060356"/>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472C170-12DA-B143-AD1C-711D1168B5FF}">
      <dsp:nvSpPr>
        <dsp:cNvPr id="0" name=""/>
        <dsp:cNvSpPr/>
      </dsp:nvSpPr>
      <dsp:spPr>
        <a:xfrm>
          <a:off x="152423" y="284593"/>
          <a:ext cx="1320031" cy="1320031"/>
        </a:xfrm>
        <a:prstGeom prst="ellipse">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1120" tIns="71120" rIns="71120" bIns="71120" numCol="1" spcCol="1270" anchor="ctr" anchorCtr="0">
          <a:noAutofit/>
        </a:bodyPr>
        <a:lstStyle/>
        <a:p>
          <a:pPr lvl="0" algn="ctr" defTabSz="2489200">
            <a:lnSpc>
              <a:spcPct val="90000"/>
            </a:lnSpc>
            <a:spcBef>
              <a:spcPct val="0"/>
            </a:spcBef>
            <a:spcAft>
              <a:spcPct val="35000"/>
            </a:spcAft>
          </a:pPr>
          <a:endParaRPr lang="en-US" sz="56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345737" y="477907"/>
        <a:ext cx="933403" cy="933403"/>
      </dsp:txXfrm>
    </dsp:sp>
    <dsp:sp modelId="{A2D8B243-9861-CB4C-9DC9-4D3970B797C1}">
      <dsp:nvSpPr>
        <dsp:cNvPr id="0" name=""/>
        <dsp:cNvSpPr/>
      </dsp:nvSpPr>
      <dsp:spPr>
        <a:xfrm>
          <a:off x="6098104" y="561799"/>
          <a:ext cx="765618" cy="765618"/>
        </a:xfrm>
        <a:prstGeom prst="mathPlus">
          <a:avLst/>
        </a:prstGeom>
        <a:gradFill rotWithShape="0">
          <a:gsLst>
            <a:gs pos="0">
              <a:schemeClr val="accent1">
                <a:tint val="60000"/>
                <a:hueOff val="0"/>
                <a:satOff val="0"/>
                <a:lumOff val="0"/>
                <a:alphaOff val="0"/>
                <a:tint val="100000"/>
                <a:shade val="100000"/>
                <a:satMod val="130000"/>
              </a:schemeClr>
            </a:gs>
            <a:gs pos="100000">
              <a:schemeClr val="accent1">
                <a:tint val="6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en-US" sz="1200" b="1" kern="1200"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6199587" y="854571"/>
        <a:ext cx="562652" cy="180074"/>
      </dsp:txXfrm>
    </dsp:sp>
    <dsp:sp modelId="{A9C6362F-FD2C-A44B-8412-4E042722523A}">
      <dsp:nvSpPr>
        <dsp:cNvPr id="0" name=""/>
        <dsp:cNvSpPr/>
      </dsp:nvSpPr>
      <dsp:spPr>
        <a:xfrm>
          <a:off x="2245709" y="284593"/>
          <a:ext cx="1320031" cy="1320031"/>
        </a:xfrm>
        <a:prstGeom prst="ellipse">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1120" tIns="71120" rIns="71120" bIns="71120" numCol="1" spcCol="1270" anchor="ctr" anchorCtr="0">
          <a:noAutofit/>
        </a:bodyPr>
        <a:lstStyle/>
        <a:p>
          <a:pPr lvl="0" algn="ctr" defTabSz="2489200">
            <a:lnSpc>
              <a:spcPct val="90000"/>
            </a:lnSpc>
            <a:spcBef>
              <a:spcPct val="0"/>
            </a:spcBef>
            <a:spcAft>
              <a:spcPct val="35000"/>
            </a:spcAft>
          </a:pPr>
          <a:endParaRPr lang="en-US" sz="56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2439023" y="477907"/>
        <a:ext cx="933403" cy="933403"/>
      </dsp:txXfrm>
    </dsp:sp>
    <dsp:sp modelId="{43B7E150-48FC-BF4A-9779-A59569998339}">
      <dsp:nvSpPr>
        <dsp:cNvPr id="0" name=""/>
        <dsp:cNvSpPr/>
      </dsp:nvSpPr>
      <dsp:spPr>
        <a:xfrm rot="2341075">
          <a:off x="3512894" y="561799"/>
          <a:ext cx="765618" cy="765618"/>
        </a:xfrm>
        <a:prstGeom prst="mathPlus">
          <a:avLst/>
        </a:prstGeom>
        <a:gradFill rotWithShape="0">
          <a:gsLst>
            <a:gs pos="0">
              <a:schemeClr val="accent1">
                <a:tint val="60000"/>
                <a:hueOff val="0"/>
                <a:satOff val="0"/>
                <a:lumOff val="0"/>
                <a:alphaOff val="0"/>
                <a:tint val="100000"/>
                <a:shade val="100000"/>
                <a:satMod val="130000"/>
              </a:schemeClr>
            </a:gs>
            <a:gs pos="100000">
              <a:schemeClr val="accent1">
                <a:tint val="6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en-US" sz="12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3614377" y="854571"/>
        <a:ext cx="562652" cy="180074"/>
      </dsp:txXfrm>
    </dsp:sp>
    <dsp:sp modelId="{8C6BBD0A-341D-F448-AE4B-11C0CE9949B8}">
      <dsp:nvSpPr>
        <dsp:cNvPr id="0" name=""/>
        <dsp:cNvSpPr/>
      </dsp:nvSpPr>
      <dsp:spPr>
        <a:xfrm>
          <a:off x="4604795" y="284593"/>
          <a:ext cx="1320031" cy="1320031"/>
        </a:xfrm>
        <a:prstGeom prst="ellipse">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1120" tIns="71120" rIns="71120" bIns="71120" numCol="1" spcCol="1270" anchor="ctr" anchorCtr="0">
          <a:noAutofit/>
        </a:bodyPr>
        <a:lstStyle/>
        <a:p>
          <a:pPr lvl="0" algn="ctr" defTabSz="2489200">
            <a:lnSpc>
              <a:spcPct val="90000"/>
            </a:lnSpc>
            <a:spcBef>
              <a:spcPct val="0"/>
            </a:spcBef>
            <a:spcAft>
              <a:spcPct val="35000"/>
            </a:spcAft>
          </a:pPr>
          <a:endParaRPr lang="en-US" sz="56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4798109" y="477907"/>
        <a:ext cx="933403" cy="933403"/>
      </dsp:txXfrm>
    </dsp:sp>
    <dsp:sp modelId="{FB9B2694-C9DD-5F41-AEF5-FE06D207342C}">
      <dsp:nvSpPr>
        <dsp:cNvPr id="0" name=""/>
        <dsp:cNvSpPr/>
      </dsp:nvSpPr>
      <dsp:spPr>
        <a:xfrm>
          <a:off x="1430993" y="561799"/>
          <a:ext cx="765618" cy="765618"/>
        </a:xfrm>
        <a:prstGeom prst="mathEqual">
          <a:avLst/>
        </a:prstGeom>
        <a:gradFill rotWithShape="0">
          <a:gsLst>
            <a:gs pos="0">
              <a:schemeClr val="accent1">
                <a:tint val="60000"/>
                <a:hueOff val="0"/>
                <a:satOff val="0"/>
                <a:lumOff val="0"/>
                <a:alphaOff val="0"/>
                <a:tint val="100000"/>
                <a:shade val="100000"/>
                <a:satMod val="130000"/>
              </a:schemeClr>
            </a:gs>
            <a:gs pos="100000">
              <a:schemeClr val="accent1">
                <a:tint val="6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1422400">
            <a:lnSpc>
              <a:spcPct val="90000"/>
            </a:lnSpc>
            <a:spcBef>
              <a:spcPct val="0"/>
            </a:spcBef>
            <a:spcAft>
              <a:spcPct val="35000"/>
            </a:spcAft>
          </a:pPr>
          <a:endParaRPr lang="en-US" sz="3200" b="1" kern="1200"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1532476" y="719516"/>
        <a:ext cx="562652" cy="450184"/>
      </dsp:txXfrm>
    </dsp:sp>
    <dsp:sp modelId="{8550BC7D-E478-6C47-BCD8-EB8C32D6A82C}">
      <dsp:nvSpPr>
        <dsp:cNvPr id="0" name=""/>
        <dsp:cNvSpPr/>
      </dsp:nvSpPr>
      <dsp:spPr>
        <a:xfrm>
          <a:off x="6904817" y="284593"/>
          <a:ext cx="1320031" cy="1320031"/>
        </a:xfrm>
        <a:prstGeom prst="ellipse">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1120" tIns="71120" rIns="71120" bIns="71120" numCol="1" spcCol="1270" anchor="ctr" anchorCtr="0">
          <a:noAutofit/>
        </a:bodyPr>
        <a:lstStyle/>
        <a:p>
          <a:pPr lvl="0" algn="ctr" defTabSz="2489200">
            <a:lnSpc>
              <a:spcPct val="90000"/>
            </a:lnSpc>
            <a:spcBef>
              <a:spcPct val="0"/>
            </a:spcBef>
            <a:spcAft>
              <a:spcPct val="35000"/>
            </a:spcAft>
          </a:pPr>
          <a:endParaRPr lang="en-US" sz="56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7098131" y="477907"/>
        <a:ext cx="933403" cy="933403"/>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2A598CA-E01C-EA4D-AF57-58AA130F86BB}">
      <dsp:nvSpPr>
        <dsp:cNvPr id="0" name=""/>
        <dsp:cNvSpPr/>
      </dsp:nvSpPr>
      <dsp:spPr>
        <a:xfrm>
          <a:off x="503126" y="38470"/>
          <a:ext cx="1201011" cy="600505"/>
        </a:xfrm>
        <a:prstGeom prst="roundRect">
          <a:avLst>
            <a:gd name="adj" fmla="val 10000"/>
          </a:avLst>
        </a:prstGeom>
        <a:noFill/>
        <a:ln w="25400" cap="flat" cmpd="sng" algn="ctr">
          <a:solidFill>
            <a:srgbClr val="FF0000"/>
          </a:solidFill>
          <a:prstDash val="solid"/>
        </a:ln>
        <a:effectLst/>
      </dsp:spPr>
      <dsp:style>
        <a:lnRef idx="2">
          <a:schemeClr val="dk1">
            <a:shade val="50000"/>
          </a:schemeClr>
        </a:lnRef>
        <a:fillRef idx="1">
          <a:schemeClr val="dk1"/>
        </a:fillRef>
        <a:effectRef idx="0">
          <a:schemeClr val="dk1"/>
        </a:effectRef>
        <a:fontRef idx="minor">
          <a:schemeClr val="lt1"/>
        </a:fontRef>
      </dsp:style>
      <dsp:txBody>
        <a:bodyPr spcFirstLastPara="0" vert="horz" wrap="square" lIns="45720" tIns="30480" rIns="45720" bIns="30480" numCol="1" spcCol="1270" anchor="ctr" anchorCtr="0">
          <a:noAutofit/>
        </a:bodyPr>
        <a:lstStyle/>
        <a:p>
          <a:pPr lvl="0" algn="ctr" defTabSz="1066800">
            <a:lnSpc>
              <a:spcPct val="90000"/>
            </a:lnSpc>
            <a:spcBef>
              <a:spcPct val="0"/>
            </a:spcBef>
            <a:spcAft>
              <a:spcPct val="35000"/>
            </a:spcAft>
          </a:pPr>
          <a:r>
            <a:rPr lang="en-US" sz="2400" kern="1200" dirty="0" smtClean="0">
              <a:solidFill>
                <a:srgbClr val="FF0000"/>
              </a:solidFill>
              <a:latin typeface="Arial"/>
              <a:cs typeface="Arial"/>
            </a:rPr>
            <a:t>Assets</a:t>
          </a:r>
          <a:endParaRPr lang="en-US" sz="2400" kern="1200" dirty="0">
            <a:solidFill>
              <a:srgbClr val="FF0000"/>
            </a:solidFill>
            <a:latin typeface="Arial"/>
            <a:cs typeface="Arial"/>
          </a:endParaRPr>
        </a:p>
      </dsp:txBody>
      <dsp:txXfrm>
        <a:off x="520714" y="56058"/>
        <a:ext cx="1165835" cy="565329"/>
      </dsp:txXfrm>
    </dsp:sp>
    <dsp:sp modelId="{A7080424-24AB-FB49-802F-0652DA834566}">
      <dsp:nvSpPr>
        <dsp:cNvPr id="0" name=""/>
        <dsp:cNvSpPr/>
      </dsp:nvSpPr>
      <dsp:spPr>
        <a:xfrm>
          <a:off x="623227" y="638976"/>
          <a:ext cx="953219" cy="426485"/>
        </a:xfrm>
        <a:custGeom>
          <a:avLst/>
          <a:gdLst/>
          <a:ahLst/>
          <a:cxnLst/>
          <a:rect l="0" t="0" r="0" b="0"/>
          <a:pathLst>
            <a:path>
              <a:moveTo>
                <a:pt x="0" y="0"/>
              </a:moveTo>
              <a:lnTo>
                <a:pt x="0" y="426485"/>
              </a:lnTo>
              <a:lnTo>
                <a:pt x="953219" y="426485"/>
              </a:lnTo>
            </a:path>
          </a:pathLst>
        </a:custGeom>
        <a:noFill/>
        <a:ln w="9525" cap="flat" cmpd="sng" algn="ctr">
          <a:solidFill>
            <a:srgbClr val="FF0000"/>
          </a:solidFill>
          <a:prstDash val="solid"/>
        </a:ln>
        <a:effectLst/>
      </dsp:spPr>
      <dsp:style>
        <a:lnRef idx="1">
          <a:scrgbClr r="0" g="0" b="0"/>
        </a:lnRef>
        <a:fillRef idx="0">
          <a:scrgbClr r="0" g="0" b="0"/>
        </a:fillRef>
        <a:effectRef idx="0">
          <a:scrgbClr r="0" g="0" b="0"/>
        </a:effectRef>
        <a:fontRef idx="minor"/>
      </dsp:style>
    </dsp:sp>
    <dsp:sp modelId="{E34A735B-C5BC-334C-B04C-4D409F37EE4C}">
      <dsp:nvSpPr>
        <dsp:cNvPr id="0" name=""/>
        <dsp:cNvSpPr/>
      </dsp:nvSpPr>
      <dsp:spPr>
        <a:xfrm>
          <a:off x="1576446" y="765209"/>
          <a:ext cx="960809" cy="600505"/>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2385" tIns="21590" rIns="32385" bIns="21590" numCol="1" spcCol="1270" anchor="ctr" anchorCtr="0">
          <a:noAutofit/>
        </a:bodyPr>
        <a:lstStyle/>
        <a:p>
          <a:pPr lvl="0" algn="ctr" defTabSz="755650">
            <a:lnSpc>
              <a:spcPct val="90000"/>
            </a:lnSpc>
            <a:spcBef>
              <a:spcPct val="0"/>
            </a:spcBef>
            <a:spcAft>
              <a:spcPct val="35000"/>
            </a:spcAft>
          </a:pPr>
          <a:r>
            <a:rPr lang="en-US" sz="1700" kern="1200" dirty="0" smtClean="0">
              <a:latin typeface="Arial"/>
              <a:cs typeface="Arial"/>
            </a:rPr>
            <a:t>Sizing</a:t>
          </a:r>
          <a:endParaRPr lang="en-US" sz="1700" kern="1200" dirty="0">
            <a:latin typeface="Arial"/>
            <a:cs typeface="Arial"/>
          </a:endParaRPr>
        </a:p>
      </dsp:txBody>
      <dsp:txXfrm>
        <a:off x="1594034" y="782797"/>
        <a:ext cx="925633" cy="565329"/>
      </dsp:txXfrm>
    </dsp:sp>
    <dsp:sp modelId="{F0A8EC69-BB29-F24E-8EEB-C8D77A64F0DD}">
      <dsp:nvSpPr>
        <dsp:cNvPr id="0" name=""/>
        <dsp:cNvSpPr/>
      </dsp:nvSpPr>
      <dsp:spPr>
        <a:xfrm>
          <a:off x="623227" y="638976"/>
          <a:ext cx="953219" cy="1164423"/>
        </a:xfrm>
        <a:custGeom>
          <a:avLst/>
          <a:gdLst/>
          <a:ahLst/>
          <a:cxnLst/>
          <a:rect l="0" t="0" r="0" b="0"/>
          <a:pathLst>
            <a:path>
              <a:moveTo>
                <a:pt x="0" y="0"/>
              </a:moveTo>
              <a:lnTo>
                <a:pt x="0" y="1164423"/>
              </a:lnTo>
              <a:lnTo>
                <a:pt x="953219" y="1164423"/>
              </a:lnTo>
            </a:path>
          </a:pathLst>
        </a:custGeom>
        <a:noFill/>
        <a:ln w="9525" cap="flat" cmpd="sng" algn="ctr">
          <a:solidFill>
            <a:srgbClr val="FF0000"/>
          </a:solidFill>
          <a:prstDash val="solid"/>
        </a:ln>
        <a:effectLst/>
      </dsp:spPr>
      <dsp:style>
        <a:lnRef idx="1">
          <a:scrgbClr r="0" g="0" b="0"/>
        </a:lnRef>
        <a:fillRef idx="0">
          <a:scrgbClr r="0" g="0" b="0"/>
        </a:fillRef>
        <a:effectRef idx="0">
          <a:scrgbClr r="0" g="0" b="0"/>
        </a:effectRef>
        <a:fontRef idx="minor"/>
      </dsp:style>
    </dsp:sp>
    <dsp:sp modelId="{3A427E2D-A230-1647-8183-F69FAEDA4286}">
      <dsp:nvSpPr>
        <dsp:cNvPr id="0" name=""/>
        <dsp:cNvSpPr/>
      </dsp:nvSpPr>
      <dsp:spPr>
        <a:xfrm>
          <a:off x="1576446" y="1503147"/>
          <a:ext cx="960809" cy="600505"/>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2385" tIns="21590" rIns="32385" bIns="21590" numCol="1" spcCol="1270" anchor="ctr" anchorCtr="0">
          <a:noAutofit/>
        </a:bodyPr>
        <a:lstStyle/>
        <a:p>
          <a:pPr lvl="0" algn="ctr" defTabSz="755650">
            <a:lnSpc>
              <a:spcPct val="90000"/>
            </a:lnSpc>
            <a:spcBef>
              <a:spcPct val="0"/>
            </a:spcBef>
            <a:spcAft>
              <a:spcPct val="35000"/>
            </a:spcAft>
          </a:pPr>
          <a:r>
            <a:rPr lang="en-US" sz="1700" kern="1200" dirty="0" smtClean="0">
              <a:latin typeface="Arial"/>
              <a:cs typeface="Arial"/>
            </a:rPr>
            <a:t>Timing</a:t>
          </a:r>
          <a:endParaRPr lang="en-US" sz="1700" kern="1200" dirty="0">
            <a:latin typeface="Arial"/>
            <a:cs typeface="Arial"/>
          </a:endParaRPr>
        </a:p>
      </dsp:txBody>
      <dsp:txXfrm>
        <a:off x="1594034" y="1520735"/>
        <a:ext cx="925633" cy="565329"/>
      </dsp:txXfrm>
    </dsp:sp>
    <dsp:sp modelId="{FF0311D4-0090-8D49-BB17-7957B401B1CB}">
      <dsp:nvSpPr>
        <dsp:cNvPr id="0" name=""/>
        <dsp:cNvSpPr/>
      </dsp:nvSpPr>
      <dsp:spPr>
        <a:xfrm>
          <a:off x="623227" y="638976"/>
          <a:ext cx="953219" cy="1915055"/>
        </a:xfrm>
        <a:custGeom>
          <a:avLst/>
          <a:gdLst/>
          <a:ahLst/>
          <a:cxnLst/>
          <a:rect l="0" t="0" r="0" b="0"/>
          <a:pathLst>
            <a:path>
              <a:moveTo>
                <a:pt x="0" y="0"/>
              </a:moveTo>
              <a:lnTo>
                <a:pt x="0" y="1915055"/>
              </a:lnTo>
              <a:lnTo>
                <a:pt x="953219" y="1915055"/>
              </a:lnTo>
            </a:path>
          </a:pathLst>
        </a:custGeom>
        <a:noFill/>
        <a:ln w="9525" cap="flat" cmpd="sng" algn="ctr">
          <a:solidFill>
            <a:srgbClr val="FF0000"/>
          </a:solidFill>
          <a:prstDash val="solid"/>
        </a:ln>
        <a:effectLst/>
      </dsp:spPr>
      <dsp:style>
        <a:lnRef idx="1">
          <a:scrgbClr r="0" g="0" b="0"/>
        </a:lnRef>
        <a:fillRef idx="0">
          <a:scrgbClr r="0" g="0" b="0"/>
        </a:fillRef>
        <a:effectRef idx="0">
          <a:scrgbClr r="0" g="0" b="0"/>
        </a:effectRef>
        <a:fontRef idx="minor"/>
      </dsp:style>
    </dsp:sp>
    <dsp:sp modelId="{1FFFC7EC-A81F-AA48-B99B-CA28E75B3E13}">
      <dsp:nvSpPr>
        <dsp:cNvPr id="0" name=""/>
        <dsp:cNvSpPr/>
      </dsp:nvSpPr>
      <dsp:spPr>
        <a:xfrm>
          <a:off x="1576446" y="2253779"/>
          <a:ext cx="960809" cy="600505"/>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2385" tIns="21590" rIns="32385" bIns="21590" numCol="1" spcCol="1270" anchor="ctr" anchorCtr="0">
          <a:noAutofit/>
        </a:bodyPr>
        <a:lstStyle/>
        <a:p>
          <a:pPr lvl="0" algn="ctr" defTabSz="755650">
            <a:lnSpc>
              <a:spcPct val="90000"/>
            </a:lnSpc>
            <a:spcBef>
              <a:spcPct val="0"/>
            </a:spcBef>
            <a:spcAft>
              <a:spcPct val="35000"/>
            </a:spcAft>
          </a:pPr>
          <a:r>
            <a:rPr lang="en-US" sz="1700" kern="1200" dirty="0" smtClean="0">
              <a:latin typeface="Arial"/>
              <a:cs typeface="Arial"/>
            </a:rPr>
            <a:t>Type</a:t>
          </a:r>
          <a:endParaRPr lang="en-US" sz="1700" kern="1200" dirty="0">
            <a:latin typeface="Arial"/>
            <a:cs typeface="Arial"/>
          </a:endParaRPr>
        </a:p>
      </dsp:txBody>
      <dsp:txXfrm>
        <a:off x="1594034" y="2271367"/>
        <a:ext cx="925633" cy="565329"/>
      </dsp:txXfrm>
    </dsp:sp>
    <dsp:sp modelId="{C6218F86-024F-4948-9A71-07873295F8F7}">
      <dsp:nvSpPr>
        <dsp:cNvPr id="0" name=""/>
        <dsp:cNvSpPr/>
      </dsp:nvSpPr>
      <dsp:spPr>
        <a:xfrm>
          <a:off x="623227" y="638976"/>
          <a:ext cx="953219" cy="2665688"/>
        </a:xfrm>
        <a:custGeom>
          <a:avLst/>
          <a:gdLst/>
          <a:ahLst/>
          <a:cxnLst/>
          <a:rect l="0" t="0" r="0" b="0"/>
          <a:pathLst>
            <a:path>
              <a:moveTo>
                <a:pt x="0" y="0"/>
              </a:moveTo>
              <a:lnTo>
                <a:pt x="0" y="2665688"/>
              </a:lnTo>
              <a:lnTo>
                <a:pt x="953219" y="2665688"/>
              </a:lnTo>
            </a:path>
          </a:pathLst>
        </a:custGeom>
        <a:noFill/>
        <a:ln w="9525" cap="flat" cmpd="sng" algn="ctr">
          <a:solidFill>
            <a:srgbClr val="FF0000"/>
          </a:solidFill>
          <a:prstDash val="solid"/>
        </a:ln>
        <a:effectLst/>
      </dsp:spPr>
      <dsp:style>
        <a:lnRef idx="1">
          <a:scrgbClr r="0" g="0" b="0"/>
        </a:lnRef>
        <a:fillRef idx="0">
          <a:scrgbClr r="0" g="0" b="0"/>
        </a:fillRef>
        <a:effectRef idx="0">
          <a:scrgbClr r="0" g="0" b="0"/>
        </a:effectRef>
        <a:fontRef idx="minor"/>
      </dsp:style>
    </dsp:sp>
    <dsp:sp modelId="{D1854B1F-16F4-2D49-B757-F5D3344522C3}">
      <dsp:nvSpPr>
        <dsp:cNvPr id="0" name=""/>
        <dsp:cNvSpPr/>
      </dsp:nvSpPr>
      <dsp:spPr>
        <a:xfrm>
          <a:off x="1576446" y="3004411"/>
          <a:ext cx="960809" cy="600505"/>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2385" tIns="21590" rIns="32385" bIns="21590" numCol="1" spcCol="1270" anchor="ctr" anchorCtr="0">
          <a:noAutofit/>
        </a:bodyPr>
        <a:lstStyle/>
        <a:p>
          <a:pPr lvl="0" algn="ctr" defTabSz="755650">
            <a:lnSpc>
              <a:spcPct val="90000"/>
            </a:lnSpc>
            <a:spcBef>
              <a:spcPct val="0"/>
            </a:spcBef>
            <a:spcAft>
              <a:spcPct val="35000"/>
            </a:spcAft>
          </a:pPr>
          <a:r>
            <a:rPr lang="en-US" sz="1700" kern="1200" dirty="0" smtClean="0">
              <a:latin typeface="Arial"/>
              <a:cs typeface="Arial"/>
            </a:rPr>
            <a:t>Location</a:t>
          </a:r>
          <a:endParaRPr lang="en-US" sz="1700" kern="1200" dirty="0">
            <a:latin typeface="Arial"/>
            <a:cs typeface="Arial"/>
          </a:endParaRPr>
        </a:p>
      </dsp:txBody>
      <dsp:txXfrm>
        <a:off x="1594034" y="3021999"/>
        <a:ext cx="925633" cy="565329"/>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472C170-12DA-B143-AD1C-711D1168B5FF}">
      <dsp:nvSpPr>
        <dsp:cNvPr id="0" name=""/>
        <dsp:cNvSpPr/>
      </dsp:nvSpPr>
      <dsp:spPr>
        <a:xfrm>
          <a:off x="152423" y="284593"/>
          <a:ext cx="1320031" cy="1320031"/>
        </a:xfrm>
        <a:prstGeom prst="ellipse">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1120" tIns="71120" rIns="71120" bIns="71120" numCol="1" spcCol="1270" anchor="ctr" anchorCtr="0">
          <a:noAutofit/>
        </a:bodyPr>
        <a:lstStyle/>
        <a:p>
          <a:pPr lvl="0" algn="ctr" defTabSz="2489200">
            <a:lnSpc>
              <a:spcPct val="90000"/>
            </a:lnSpc>
            <a:spcBef>
              <a:spcPct val="0"/>
            </a:spcBef>
            <a:spcAft>
              <a:spcPct val="35000"/>
            </a:spcAft>
          </a:pPr>
          <a:endParaRPr lang="en-US" sz="56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345737" y="477907"/>
        <a:ext cx="933403" cy="933403"/>
      </dsp:txXfrm>
    </dsp:sp>
    <dsp:sp modelId="{A2D8B243-9861-CB4C-9DC9-4D3970B797C1}">
      <dsp:nvSpPr>
        <dsp:cNvPr id="0" name=""/>
        <dsp:cNvSpPr/>
      </dsp:nvSpPr>
      <dsp:spPr>
        <a:xfrm>
          <a:off x="6098104" y="561799"/>
          <a:ext cx="765618" cy="765618"/>
        </a:xfrm>
        <a:prstGeom prst="mathPlus">
          <a:avLst/>
        </a:prstGeom>
        <a:gradFill rotWithShape="0">
          <a:gsLst>
            <a:gs pos="0">
              <a:schemeClr val="accent1">
                <a:tint val="60000"/>
                <a:hueOff val="0"/>
                <a:satOff val="0"/>
                <a:lumOff val="0"/>
                <a:alphaOff val="0"/>
                <a:tint val="100000"/>
                <a:shade val="100000"/>
                <a:satMod val="130000"/>
              </a:schemeClr>
            </a:gs>
            <a:gs pos="100000">
              <a:schemeClr val="accent1">
                <a:tint val="6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en-US" sz="1200" b="1" kern="1200"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6199587" y="854571"/>
        <a:ext cx="562652" cy="180074"/>
      </dsp:txXfrm>
    </dsp:sp>
    <dsp:sp modelId="{A9C6362F-FD2C-A44B-8412-4E042722523A}">
      <dsp:nvSpPr>
        <dsp:cNvPr id="0" name=""/>
        <dsp:cNvSpPr/>
      </dsp:nvSpPr>
      <dsp:spPr>
        <a:xfrm>
          <a:off x="2245709" y="284593"/>
          <a:ext cx="1320031" cy="1320031"/>
        </a:xfrm>
        <a:prstGeom prst="ellipse">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1120" tIns="71120" rIns="71120" bIns="71120" numCol="1" spcCol="1270" anchor="ctr" anchorCtr="0">
          <a:noAutofit/>
        </a:bodyPr>
        <a:lstStyle/>
        <a:p>
          <a:pPr lvl="0" algn="ctr" defTabSz="2489200">
            <a:lnSpc>
              <a:spcPct val="90000"/>
            </a:lnSpc>
            <a:spcBef>
              <a:spcPct val="0"/>
            </a:spcBef>
            <a:spcAft>
              <a:spcPct val="35000"/>
            </a:spcAft>
          </a:pPr>
          <a:endParaRPr lang="en-US" sz="56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2439023" y="477907"/>
        <a:ext cx="933403" cy="933403"/>
      </dsp:txXfrm>
    </dsp:sp>
    <dsp:sp modelId="{43B7E150-48FC-BF4A-9779-A59569998339}">
      <dsp:nvSpPr>
        <dsp:cNvPr id="0" name=""/>
        <dsp:cNvSpPr/>
      </dsp:nvSpPr>
      <dsp:spPr>
        <a:xfrm rot="2341075">
          <a:off x="3512894" y="561799"/>
          <a:ext cx="765618" cy="765618"/>
        </a:xfrm>
        <a:prstGeom prst="mathPlus">
          <a:avLst/>
        </a:prstGeom>
        <a:gradFill rotWithShape="0">
          <a:gsLst>
            <a:gs pos="0">
              <a:schemeClr val="accent1">
                <a:tint val="60000"/>
                <a:hueOff val="0"/>
                <a:satOff val="0"/>
                <a:lumOff val="0"/>
                <a:alphaOff val="0"/>
                <a:tint val="100000"/>
                <a:shade val="100000"/>
                <a:satMod val="130000"/>
              </a:schemeClr>
            </a:gs>
            <a:gs pos="100000">
              <a:schemeClr val="accent1">
                <a:tint val="6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en-US" sz="12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3614377" y="854571"/>
        <a:ext cx="562652" cy="180074"/>
      </dsp:txXfrm>
    </dsp:sp>
    <dsp:sp modelId="{8C6BBD0A-341D-F448-AE4B-11C0CE9949B8}">
      <dsp:nvSpPr>
        <dsp:cNvPr id="0" name=""/>
        <dsp:cNvSpPr/>
      </dsp:nvSpPr>
      <dsp:spPr>
        <a:xfrm>
          <a:off x="4604795" y="284593"/>
          <a:ext cx="1320031" cy="1320031"/>
        </a:xfrm>
        <a:prstGeom prst="ellipse">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1120" tIns="71120" rIns="71120" bIns="71120" numCol="1" spcCol="1270" anchor="ctr" anchorCtr="0">
          <a:noAutofit/>
        </a:bodyPr>
        <a:lstStyle/>
        <a:p>
          <a:pPr lvl="0" algn="ctr" defTabSz="2489200">
            <a:lnSpc>
              <a:spcPct val="90000"/>
            </a:lnSpc>
            <a:spcBef>
              <a:spcPct val="0"/>
            </a:spcBef>
            <a:spcAft>
              <a:spcPct val="35000"/>
            </a:spcAft>
          </a:pPr>
          <a:endParaRPr lang="en-US" sz="56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4798109" y="477907"/>
        <a:ext cx="933403" cy="933403"/>
      </dsp:txXfrm>
    </dsp:sp>
    <dsp:sp modelId="{FB9B2694-C9DD-5F41-AEF5-FE06D207342C}">
      <dsp:nvSpPr>
        <dsp:cNvPr id="0" name=""/>
        <dsp:cNvSpPr/>
      </dsp:nvSpPr>
      <dsp:spPr>
        <a:xfrm>
          <a:off x="1430993" y="561799"/>
          <a:ext cx="765618" cy="765618"/>
        </a:xfrm>
        <a:prstGeom prst="mathEqual">
          <a:avLst/>
        </a:prstGeom>
        <a:gradFill rotWithShape="0">
          <a:gsLst>
            <a:gs pos="0">
              <a:schemeClr val="accent1">
                <a:tint val="60000"/>
                <a:hueOff val="0"/>
                <a:satOff val="0"/>
                <a:lumOff val="0"/>
                <a:alphaOff val="0"/>
                <a:tint val="100000"/>
                <a:shade val="100000"/>
                <a:satMod val="130000"/>
              </a:schemeClr>
            </a:gs>
            <a:gs pos="100000">
              <a:schemeClr val="accent1">
                <a:tint val="6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1422400">
            <a:lnSpc>
              <a:spcPct val="90000"/>
            </a:lnSpc>
            <a:spcBef>
              <a:spcPct val="0"/>
            </a:spcBef>
            <a:spcAft>
              <a:spcPct val="35000"/>
            </a:spcAft>
          </a:pPr>
          <a:endParaRPr lang="en-US" sz="3200" b="1" kern="1200"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1532476" y="719516"/>
        <a:ext cx="562652" cy="450184"/>
      </dsp:txXfrm>
    </dsp:sp>
    <dsp:sp modelId="{8550BC7D-E478-6C47-BCD8-EB8C32D6A82C}">
      <dsp:nvSpPr>
        <dsp:cNvPr id="0" name=""/>
        <dsp:cNvSpPr/>
      </dsp:nvSpPr>
      <dsp:spPr>
        <a:xfrm>
          <a:off x="6904817" y="284593"/>
          <a:ext cx="1320031" cy="1320031"/>
        </a:xfrm>
        <a:prstGeom prst="ellipse">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1120" tIns="71120" rIns="71120" bIns="71120" numCol="1" spcCol="1270" anchor="ctr" anchorCtr="0">
          <a:noAutofit/>
        </a:bodyPr>
        <a:lstStyle/>
        <a:p>
          <a:pPr lvl="0" algn="ctr" defTabSz="2489200">
            <a:lnSpc>
              <a:spcPct val="90000"/>
            </a:lnSpc>
            <a:spcBef>
              <a:spcPct val="0"/>
            </a:spcBef>
            <a:spcAft>
              <a:spcPct val="35000"/>
            </a:spcAft>
          </a:pPr>
          <a:endParaRPr lang="en-US" sz="56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7098131" y="477907"/>
        <a:ext cx="933403" cy="933403"/>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2A598CA-E01C-EA4D-AF57-58AA130F86BB}">
      <dsp:nvSpPr>
        <dsp:cNvPr id="0" name=""/>
        <dsp:cNvSpPr/>
      </dsp:nvSpPr>
      <dsp:spPr>
        <a:xfrm>
          <a:off x="0" y="30730"/>
          <a:ext cx="2073316" cy="497372"/>
        </a:xfrm>
        <a:prstGeom prst="roundRect">
          <a:avLst>
            <a:gd name="adj" fmla="val 10000"/>
          </a:avLst>
        </a:prstGeom>
        <a:noFill/>
        <a:ln w="25400" cap="flat" cmpd="sng" algn="ctr">
          <a:solidFill>
            <a:srgbClr val="FF0000"/>
          </a:solidFill>
          <a:prstDash val="solid"/>
        </a:ln>
        <a:effectLst/>
      </dsp:spPr>
      <dsp:style>
        <a:lnRef idx="2">
          <a:schemeClr val="dk1">
            <a:shade val="50000"/>
          </a:schemeClr>
        </a:lnRef>
        <a:fillRef idx="1">
          <a:schemeClr val="dk1"/>
        </a:fillRef>
        <a:effectRef idx="0">
          <a:schemeClr val="dk1"/>
        </a:effectRef>
        <a:fontRef idx="minor">
          <a:schemeClr val="lt1"/>
        </a:fontRef>
      </dsp:style>
      <dsp:txBody>
        <a:bodyPr spcFirstLastPara="0" vert="horz" wrap="square" lIns="45720" tIns="30480" rIns="45720" bIns="30480" numCol="1" spcCol="1270" anchor="ctr" anchorCtr="0">
          <a:noAutofit/>
        </a:bodyPr>
        <a:lstStyle/>
        <a:p>
          <a:pPr lvl="0" algn="l" defTabSz="1066800">
            <a:lnSpc>
              <a:spcPct val="90000"/>
            </a:lnSpc>
            <a:spcBef>
              <a:spcPct val="0"/>
            </a:spcBef>
            <a:spcAft>
              <a:spcPct val="35000"/>
            </a:spcAft>
          </a:pPr>
          <a:r>
            <a:rPr lang="en-US" sz="2400" kern="1200" dirty="0" smtClean="0">
              <a:solidFill>
                <a:srgbClr val="FF0000"/>
              </a:solidFill>
              <a:latin typeface="Arial"/>
              <a:cs typeface="Arial"/>
            </a:rPr>
            <a:t>Processes</a:t>
          </a:r>
          <a:endParaRPr lang="en-US" sz="2400" kern="1200" dirty="0">
            <a:solidFill>
              <a:srgbClr val="FF0000"/>
            </a:solidFill>
            <a:latin typeface="Arial"/>
            <a:cs typeface="Arial"/>
          </a:endParaRPr>
        </a:p>
      </dsp:txBody>
      <dsp:txXfrm>
        <a:off x="14568" y="45298"/>
        <a:ext cx="2044180" cy="468236"/>
      </dsp:txXfrm>
    </dsp:sp>
    <dsp:sp modelId="{F0A8EC69-BB29-F24E-8EEB-C8D77A64F0DD}">
      <dsp:nvSpPr>
        <dsp:cNvPr id="0" name=""/>
        <dsp:cNvSpPr/>
      </dsp:nvSpPr>
      <dsp:spPr>
        <a:xfrm>
          <a:off x="207331" y="528102"/>
          <a:ext cx="718725" cy="342724"/>
        </a:xfrm>
        <a:custGeom>
          <a:avLst/>
          <a:gdLst/>
          <a:ahLst/>
          <a:cxnLst/>
          <a:rect l="0" t="0" r="0" b="0"/>
          <a:pathLst>
            <a:path>
              <a:moveTo>
                <a:pt x="0" y="0"/>
              </a:moveTo>
              <a:lnTo>
                <a:pt x="0" y="342724"/>
              </a:lnTo>
              <a:lnTo>
                <a:pt x="718725" y="342724"/>
              </a:lnTo>
            </a:path>
          </a:pathLst>
        </a:custGeom>
        <a:noFill/>
        <a:ln w="9525" cap="flat" cmpd="sng" algn="ctr">
          <a:solidFill>
            <a:srgbClr val="FF0000"/>
          </a:solidFill>
          <a:prstDash val="solid"/>
        </a:ln>
        <a:effectLst/>
      </dsp:spPr>
      <dsp:style>
        <a:lnRef idx="1">
          <a:scrgbClr r="0" g="0" b="0"/>
        </a:lnRef>
        <a:fillRef idx="0">
          <a:scrgbClr r="0" g="0" b="0"/>
        </a:fillRef>
        <a:effectRef idx="0">
          <a:scrgbClr r="0" g="0" b="0"/>
        </a:effectRef>
        <a:fontRef idx="minor"/>
      </dsp:style>
    </dsp:sp>
    <dsp:sp modelId="{3A427E2D-A230-1647-8183-F69FAEDA4286}">
      <dsp:nvSpPr>
        <dsp:cNvPr id="0" name=""/>
        <dsp:cNvSpPr/>
      </dsp:nvSpPr>
      <dsp:spPr>
        <a:xfrm>
          <a:off x="926057" y="622140"/>
          <a:ext cx="1096073" cy="497372"/>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8575" tIns="19050" rIns="28575" bIns="19050" numCol="1" spcCol="1270" anchor="ctr" anchorCtr="0">
          <a:noAutofit/>
        </a:bodyPr>
        <a:lstStyle/>
        <a:p>
          <a:pPr lvl="0" algn="ctr" defTabSz="666750">
            <a:lnSpc>
              <a:spcPct val="90000"/>
            </a:lnSpc>
            <a:spcBef>
              <a:spcPct val="0"/>
            </a:spcBef>
            <a:spcAft>
              <a:spcPct val="35000"/>
            </a:spcAft>
          </a:pPr>
          <a:r>
            <a:rPr lang="en-US" sz="1500" kern="1200" dirty="0" smtClean="0">
              <a:latin typeface="Arial"/>
              <a:cs typeface="Arial"/>
            </a:rPr>
            <a:t>Supply	</a:t>
          </a:r>
          <a:endParaRPr lang="en-US" sz="1500" kern="1200" dirty="0">
            <a:latin typeface="Arial"/>
            <a:cs typeface="Arial"/>
          </a:endParaRPr>
        </a:p>
      </dsp:txBody>
      <dsp:txXfrm>
        <a:off x="940625" y="636708"/>
        <a:ext cx="1066937" cy="468236"/>
      </dsp:txXfrm>
    </dsp:sp>
    <dsp:sp modelId="{FF0311D4-0090-8D49-BB17-7957B401B1CB}">
      <dsp:nvSpPr>
        <dsp:cNvPr id="0" name=""/>
        <dsp:cNvSpPr/>
      </dsp:nvSpPr>
      <dsp:spPr>
        <a:xfrm>
          <a:off x="207331" y="528102"/>
          <a:ext cx="718725" cy="964439"/>
        </a:xfrm>
        <a:custGeom>
          <a:avLst/>
          <a:gdLst/>
          <a:ahLst/>
          <a:cxnLst/>
          <a:rect l="0" t="0" r="0" b="0"/>
          <a:pathLst>
            <a:path>
              <a:moveTo>
                <a:pt x="0" y="0"/>
              </a:moveTo>
              <a:lnTo>
                <a:pt x="0" y="964439"/>
              </a:lnTo>
              <a:lnTo>
                <a:pt x="718725" y="964439"/>
              </a:lnTo>
            </a:path>
          </a:pathLst>
        </a:custGeom>
        <a:noFill/>
        <a:ln w="9525" cap="flat" cmpd="sng" algn="ctr">
          <a:solidFill>
            <a:srgbClr val="FF0000"/>
          </a:solidFill>
          <a:prstDash val="solid"/>
        </a:ln>
        <a:effectLst/>
      </dsp:spPr>
      <dsp:style>
        <a:lnRef idx="1">
          <a:scrgbClr r="0" g="0" b="0"/>
        </a:lnRef>
        <a:fillRef idx="0">
          <a:scrgbClr r="0" g="0" b="0"/>
        </a:fillRef>
        <a:effectRef idx="0">
          <a:scrgbClr r="0" g="0" b="0"/>
        </a:effectRef>
        <a:fontRef idx="minor"/>
      </dsp:style>
    </dsp:sp>
    <dsp:sp modelId="{1FFFC7EC-A81F-AA48-B99B-CA28E75B3E13}">
      <dsp:nvSpPr>
        <dsp:cNvPr id="0" name=""/>
        <dsp:cNvSpPr/>
      </dsp:nvSpPr>
      <dsp:spPr>
        <a:xfrm>
          <a:off x="926057" y="1243856"/>
          <a:ext cx="1096073" cy="497372"/>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8575" tIns="19050" rIns="28575" bIns="19050" numCol="1" spcCol="1270" anchor="ctr" anchorCtr="0">
          <a:noAutofit/>
        </a:bodyPr>
        <a:lstStyle/>
        <a:p>
          <a:pPr lvl="0" algn="ctr" defTabSz="666750">
            <a:lnSpc>
              <a:spcPct val="90000"/>
            </a:lnSpc>
            <a:spcBef>
              <a:spcPct val="0"/>
            </a:spcBef>
            <a:spcAft>
              <a:spcPct val="35000"/>
            </a:spcAft>
          </a:pPr>
          <a:r>
            <a:rPr lang="en-US" sz="1500" kern="1200" dirty="0" smtClean="0">
              <a:latin typeface="Arial"/>
              <a:cs typeface="Arial"/>
            </a:rPr>
            <a:t>Technology</a:t>
          </a:r>
          <a:endParaRPr lang="en-US" sz="1500" kern="1200" dirty="0">
            <a:latin typeface="Arial"/>
            <a:cs typeface="Arial"/>
          </a:endParaRPr>
        </a:p>
      </dsp:txBody>
      <dsp:txXfrm>
        <a:off x="940625" y="1258424"/>
        <a:ext cx="1066937" cy="468236"/>
      </dsp:txXfrm>
    </dsp:sp>
    <dsp:sp modelId="{C6218F86-024F-4948-9A71-07873295F8F7}">
      <dsp:nvSpPr>
        <dsp:cNvPr id="0" name=""/>
        <dsp:cNvSpPr/>
      </dsp:nvSpPr>
      <dsp:spPr>
        <a:xfrm>
          <a:off x="207331" y="528102"/>
          <a:ext cx="718725" cy="1586155"/>
        </a:xfrm>
        <a:custGeom>
          <a:avLst/>
          <a:gdLst/>
          <a:ahLst/>
          <a:cxnLst/>
          <a:rect l="0" t="0" r="0" b="0"/>
          <a:pathLst>
            <a:path>
              <a:moveTo>
                <a:pt x="0" y="0"/>
              </a:moveTo>
              <a:lnTo>
                <a:pt x="0" y="1586155"/>
              </a:lnTo>
              <a:lnTo>
                <a:pt x="718725" y="1586155"/>
              </a:lnTo>
            </a:path>
          </a:pathLst>
        </a:custGeom>
        <a:noFill/>
        <a:ln w="9525" cap="flat" cmpd="sng" algn="ctr">
          <a:solidFill>
            <a:srgbClr val="FF0000"/>
          </a:solidFill>
          <a:prstDash val="solid"/>
        </a:ln>
        <a:effectLst/>
      </dsp:spPr>
      <dsp:style>
        <a:lnRef idx="1">
          <a:scrgbClr r="0" g="0" b="0"/>
        </a:lnRef>
        <a:fillRef idx="0">
          <a:scrgbClr r="0" g="0" b="0"/>
        </a:fillRef>
        <a:effectRef idx="0">
          <a:scrgbClr r="0" g="0" b="0"/>
        </a:effectRef>
        <a:fontRef idx="minor"/>
      </dsp:style>
    </dsp:sp>
    <dsp:sp modelId="{D1854B1F-16F4-2D49-B757-F5D3344522C3}">
      <dsp:nvSpPr>
        <dsp:cNvPr id="0" name=""/>
        <dsp:cNvSpPr/>
      </dsp:nvSpPr>
      <dsp:spPr>
        <a:xfrm>
          <a:off x="926057" y="1865571"/>
          <a:ext cx="1096073" cy="497372"/>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8575" tIns="19050" rIns="28575" bIns="19050" numCol="1" spcCol="1270" anchor="ctr" anchorCtr="0">
          <a:noAutofit/>
        </a:bodyPr>
        <a:lstStyle/>
        <a:p>
          <a:pPr lvl="0" algn="ctr" defTabSz="666750">
            <a:lnSpc>
              <a:spcPct val="90000"/>
            </a:lnSpc>
            <a:spcBef>
              <a:spcPct val="0"/>
            </a:spcBef>
            <a:spcAft>
              <a:spcPct val="35000"/>
            </a:spcAft>
          </a:pPr>
          <a:r>
            <a:rPr lang="en-US" sz="1500" kern="1200" dirty="0" smtClean="0">
              <a:latin typeface="Arial"/>
              <a:cs typeface="Arial"/>
            </a:rPr>
            <a:t>Demand</a:t>
          </a:r>
          <a:endParaRPr lang="en-US" sz="1500" kern="1200" dirty="0">
            <a:latin typeface="Arial"/>
            <a:cs typeface="Arial"/>
          </a:endParaRPr>
        </a:p>
      </dsp:txBody>
      <dsp:txXfrm>
        <a:off x="940625" y="1880139"/>
        <a:ext cx="1066937" cy="468236"/>
      </dsp:txXfrm>
    </dsp:sp>
    <dsp:sp modelId="{A7080424-24AB-FB49-802F-0652DA834566}">
      <dsp:nvSpPr>
        <dsp:cNvPr id="0" name=""/>
        <dsp:cNvSpPr/>
      </dsp:nvSpPr>
      <dsp:spPr>
        <a:xfrm>
          <a:off x="207331" y="528102"/>
          <a:ext cx="718725" cy="2218385"/>
        </a:xfrm>
        <a:custGeom>
          <a:avLst/>
          <a:gdLst/>
          <a:ahLst/>
          <a:cxnLst/>
          <a:rect l="0" t="0" r="0" b="0"/>
          <a:pathLst>
            <a:path>
              <a:moveTo>
                <a:pt x="0" y="0"/>
              </a:moveTo>
              <a:lnTo>
                <a:pt x="0" y="2218385"/>
              </a:lnTo>
              <a:lnTo>
                <a:pt x="718725" y="2218385"/>
              </a:lnTo>
            </a:path>
          </a:pathLst>
        </a:custGeom>
        <a:noFill/>
        <a:ln w="9525" cap="flat" cmpd="sng" algn="ctr">
          <a:solidFill>
            <a:srgbClr val="FF0000"/>
          </a:solidFill>
          <a:prstDash val="solid"/>
        </a:ln>
        <a:effectLst/>
      </dsp:spPr>
      <dsp:style>
        <a:lnRef idx="1">
          <a:scrgbClr r="0" g="0" b="0"/>
        </a:lnRef>
        <a:fillRef idx="0">
          <a:scrgbClr r="0" g="0" b="0"/>
        </a:fillRef>
        <a:effectRef idx="0">
          <a:scrgbClr r="0" g="0" b="0"/>
        </a:effectRef>
        <a:fontRef idx="minor"/>
      </dsp:style>
    </dsp:sp>
    <dsp:sp modelId="{E34A735B-C5BC-334C-B04C-4D409F37EE4C}">
      <dsp:nvSpPr>
        <dsp:cNvPr id="0" name=""/>
        <dsp:cNvSpPr/>
      </dsp:nvSpPr>
      <dsp:spPr>
        <a:xfrm>
          <a:off x="926057" y="2497801"/>
          <a:ext cx="1096073" cy="497372"/>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8575" tIns="19050" rIns="28575" bIns="19050" numCol="1" spcCol="1270" anchor="ctr" anchorCtr="0">
          <a:noAutofit/>
        </a:bodyPr>
        <a:lstStyle/>
        <a:p>
          <a:pPr lvl="0" algn="ctr" defTabSz="666750">
            <a:lnSpc>
              <a:spcPct val="90000"/>
            </a:lnSpc>
            <a:spcBef>
              <a:spcPct val="0"/>
            </a:spcBef>
            <a:spcAft>
              <a:spcPct val="35000"/>
            </a:spcAft>
          </a:pPr>
          <a:r>
            <a:rPr lang="en-US" sz="1500" kern="1200" dirty="0" smtClean="0">
              <a:latin typeface="Arial"/>
              <a:cs typeface="Arial"/>
            </a:rPr>
            <a:t>Innovation</a:t>
          </a:r>
          <a:endParaRPr lang="en-US" sz="1500" kern="1200" dirty="0">
            <a:latin typeface="Arial"/>
            <a:cs typeface="Arial"/>
          </a:endParaRPr>
        </a:p>
      </dsp:txBody>
      <dsp:txXfrm>
        <a:off x="940625" y="2512369"/>
        <a:ext cx="1066937" cy="468236"/>
      </dsp:txXfrm>
    </dsp:sp>
    <dsp:sp modelId="{C13941AD-5333-E14A-8376-4CEB6149DE47}">
      <dsp:nvSpPr>
        <dsp:cNvPr id="0" name=""/>
        <dsp:cNvSpPr/>
      </dsp:nvSpPr>
      <dsp:spPr>
        <a:xfrm>
          <a:off x="207331" y="528102"/>
          <a:ext cx="718725" cy="2829586"/>
        </a:xfrm>
        <a:custGeom>
          <a:avLst/>
          <a:gdLst/>
          <a:ahLst/>
          <a:cxnLst/>
          <a:rect l="0" t="0" r="0" b="0"/>
          <a:pathLst>
            <a:path>
              <a:moveTo>
                <a:pt x="0" y="0"/>
              </a:moveTo>
              <a:lnTo>
                <a:pt x="0" y="2829586"/>
              </a:lnTo>
              <a:lnTo>
                <a:pt x="718725" y="2829586"/>
              </a:lnTo>
            </a:path>
          </a:pathLst>
        </a:custGeom>
        <a:noFill/>
        <a:ln w="9525" cap="flat" cmpd="sng" algn="ctr">
          <a:solidFill>
            <a:srgbClr val="FF0000"/>
          </a:solidFill>
          <a:prstDash val="solid"/>
        </a:ln>
        <a:effectLst/>
      </dsp:spPr>
      <dsp:style>
        <a:lnRef idx="1">
          <a:scrgbClr r="0" g="0" b="0"/>
        </a:lnRef>
        <a:fillRef idx="0">
          <a:scrgbClr r="0" g="0" b="0"/>
        </a:fillRef>
        <a:effectRef idx="0">
          <a:scrgbClr r="0" g="0" b="0"/>
        </a:effectRef>
        <a:fontRef idx="minor"/>
      </dsp:style>
    </dsp:sp>
    <dsp:sp modelId="{3FA6F786-5895-0E4A-A5B9-A446D5C1A526}">
      <dsp:nvSpPr>
        <dsp:cNvPr id="0" name=""/>
        <dsp:cNvSpPr/>
      </dsp:nvSpPr>
      <dsp:spPr>
        <a:xfrm>
          <a:off x="926057" y="3109002"/>
          <a:ext cx="795795" cy="497372"/>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8575" tIns="19050" rIns="28575" bIns="19050" numCol="1" spcCol="1270" anchor="ctr" anchorCtr="0">
          <a:noAutofit/>
        </a:bodyPr>
        <a:lstStyle/>
        <a:p>
          <a:pPr lvl="0" algn="ctr" defTabSz="666750">
            <a:lnSpc>
              <a:spcPct val="90000"/>
            </a:lnSpc>
            <a:spcBef>
              <a:spcPct val="0"/>
            </a:spcBef>
            <a:spcAft>
              <a:spcPct val="35000"/>
            </a:spcAft>
          </a:pPr>
          <a:r>
            <a:rPr lang="en-US" sz="1500" kern="1200" dirty="0" smtClean="0">
              <a:latin typeface="Arial"/>
              <a:cs typeface="Arial"/>
            </a:rPr>
            <a:t>Risk</a:t>
          </a:r>
          <a:endParaRPr lang="en-US" sz="1500" kern="1200" dirty="0">
            <a:latin typeface="Arial"/>
            <a:cs typeface="Arial"/>
          </a:endParaRPr>
        </a:p>
      </dsp:txBody>
      <dsp:txXfrm>
        <a:off x="940625" y="3123570"/>
        <a:ext cx="766659" cy="468236"/>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472C170-12DA-B143-AD1C-711D1168B5FF}">
      <dsp:nvSpPr>
        <dsp:cNvPr id="0" name=""/>
        <dsp:cNvSpPr/>
      </dsp:nvSpPr>
      <dsp:spPr>
        <a:xfrm>
          <a:off x="152423" y="284593"/>
          <a:ext cx="1320031" cy="1320031"/>
        </a:xfrm>
        <a:prstGeom prst="ellipse">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1120" tIns="71120" rIns="71120" bIns="71120" numCol="1" spcCol="1270" anchor="ctr" anchorCtr="0">
          <a:noAutofit/>
        </a:bodyPr>
        <a:lstStyle/>
        <a:p>
          <a:pPr lvl="0" algn="ctr" defTabSz="2489200">
            <a:lnSpc>
              <a:spcPct val="90000"/>
            </a:lnSpc>
            <a:spcBef>
              <a:spcPct val="0"/>
            </a:spcBef>
            <a:spcAft>
              <a:spcPct val="35000"/>
            </a:spcAft>
          </a:pPr>
          <a:endParaRPr lang="en-US" sz="56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345737" y="477907"/>
        <a:ext cx="933403" cy="933403"/>
      </dsp:txXfrm>
    </dsp:sp>
    <dsp:sp modelId="{A2D8B243-9861-CB4C-9DC9-4D3970B797C1}">
      <dsp:nvSpPr>
        <dsp:cNvPr id="0" name=""/>
        <dsp:cNvSpPr/>
      </dsp:nvSpPr>
      <dsp:spPr>
        <a:xfrm>
          <a:off x="6098104" y="561799"/>
          <a:ext cx="765618" cy="765618"/>
        </a:xfrm>
        <a:prstGeom prst="mathPlus">
          <a:avLst/>
        </a:prstGeom>
        <a:gradFill rotWithShape="0">
          <a:gsLst>
            <a:gs pos="0">
              <a:schemeClr val="accent1">
                <a:tint val="60000"/>
                <a:hueOff val="0"/>
                <a:satOff val="0"/>
                <a:lumOff val="0"/>
                <a:alphaOff val="0"/>
                <a:tint val="100000"/>
                <a:shade val="100000"/>
                <a:satMod val="130000"/>
              </a:schemeClr>
            </a:gs>
            <a:gs pos="100000">
              <a:schemeClr val="accent1">
                <a:tint val="6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en-US" sz="1200" b="1" kern="1200"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6199587" y="854571"/>
        <a:ext cx="562652" cy="180074"/>
      </dsp:txXfrm>
    </dsp:sp>
    <dsp:sp modelId="{A9C6362F-FD2C-A44B-8412-4E042722523A}">
      <dsp:nvSpPr>
        <dsp:cNvPr id="0" name=""/>
        <dsp:cNvSpPr/>
      </dsp:nvSpPr>
      <dsp:spPr>
        <a:xfrm>
          <a:off x="2245709" y="284593"/>
          <a:ext cx="1320031" cy="1320031"/>
        </a:xfrm>
        <a:prstGeom prst="ellipse">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1120" tIns="71120" rIns="71120" bIns="71120" numCol="1" spcCol="1270" anchor="ctr" anchorCtr="0">
          <a:noAutofit/>
        </a:bodyPr>
        <a:lstStyle/>
        <a:p>
          <a:pPr lvl="0" algn="ctr" defTabSz="2489200">
            <a:lnSpc>
              <a:spcPct val="90000"/>
            </a:lnSpc>
            <a:spcBef>
              <a:spcPct val="0"/>
            </a:spcBef>
            <a:spcAft>
              <a:spcPct val="35000"/>
            </a:spcAft>
          </a:pPr>
          <a:endParaRPr lang="en-US" sz="56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2439023" y="477907"/>
        <a:ext cx="933403" cy="933403"/>
      </dsp:txXfrm>
    </dsp:sp>
    <dsp:sp modelId="{43B7E150-48FC-BF4A-9779-A59569998339}">
      <dsp:nvSpPr>
        <dsp:cNvPr id="0" name=""/>
        <dsp:cNvSpPr/>
      </dsp:nvSpPr>
      <dsp:spPr>
        <a:xfrm rot="2341075">
          <a:off x="3512894" y="561799"/>
          <a:ext cx="765618" cy="765618"/>
        </a:xfrm>
        <a:prstGeom prst="mathPlus">
          <a:avLst/>
        </a:prstGeom>
        <a:gradFill rotWithShape="0">
          <a:gsLst>
            <a:gs pos="0">
              <a:schemeClr val="accent1">
                <a:tint val="60000"/>
                <a:hueOff val="0"/>
                <a:satOff val="0"/>
                <a:lumOff val="0"/>
                <a:alphaOff val="0"/>
                <a:tint val="100000"/>
                <a:shade val="100000"/>
                <a:satMod val="130000"/>
              </a:schemeClr>
            </a:gs>
            <a:gs pos="100000">
              <a:schemeClr val="accent1">
                <a:tint val="6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en-US" sz="12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3614377" y="854571"/>
        <a:ext cx="562652" cy="180074"/>
      </dsp:txXfrm>
    </dsp:sp>
    <dsp:sp modelId="{8C6BBD0A-341D-F448-AE4B-11C0CE9949B8}">
      <dsp:nvSpPr>
        <dsp:cNvPr id="0" name=""/>
        <dsp:cNvSpPr/>
      </dsp:nvSpPr>
      <dsp:spPr>
        <a:xfrm>
          <a:off x="4604795" y="284593"/>
          <a:ext cx="1320031" cy="1320031"/>
        </a:xfrm>
        <a:prstGeom prst="ellipse">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1120" tIns="71120" rIns="71120" bIns="71120" numCol="1" spcCol="1270" anchor="ctr" anchorCtr="0">
          <a:noAutofit/>
        </a:bodyPr>
        <a:lstStyle/>
        <a:p>
          <a:pPr lvl="0" algn="ctr" defTabSz="2489200">
            <a:lnSpc>
              <a:spcPct val="90000"/>
            </a:lnSpc>
            <a:spcBef>
              <a:spcPct val="0"/>
            </a:spcBef>
            <a:spcAft>
              <a:spcPct val="35000"/>
            </a:spcAft>
          </a:pPr>
          <a:endParaRPr lang="en-US" sz="56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4798109" y="477907"/>
        <a:ext cx="933403" cy="933403"/>
      </dsp:txXfrm>
    </dsp:sp>
    <dsp:sp modelId="{FB9B2694-C9DD-5F41-AEF5-FE06D207342C}">
      <dsp:nvSpPr>
        <dsp:cNvPr id="0" name=""/>
        <dsp:cNvSpPr/>
      </dsp:nvSpPr>
      <dsp:spPr>
        <a:xfrm>
          <a:off x="1430993" y="561799"/>
          <a:ext cx="765618" cy="765618"/>
        </a:xfrm>
        <a:prstGeom prst="mathEqual">
          <a:avLst/>
        </a:prstGeom>
        <a:gradFill rotWithShape="0">
          <a:gsLst>
            <a:gs pos="0">
              <a:schemeClr val="accent1">
                <a:tint val="60000"/>
                <a:hueOff val="0"/>
                <a:satOff val="0"/>
                <a:lumOff val="0"/>
                <a:alphaOff val="0"/>
                <a:tint val="100000"/>
                <a:shade val="100000"/>
                <a:satMod val="130000"/>
              </a:schemeClr>
            </a:gs>
            <a:gs pos="100000">
              <a:schemeClr val="accent1">
                <a:tint val="6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1422400">
            <a:lnSpc>
              <a:spcPct val="90000"/>
            </a:lnSpc>
            <a:spcBef>
              <a:spcPct val="0"/>
            </a:spcBef>
            <a:spcAft>
              <a:spcPct val="35000"/>
            </a:spcAft>
          </a:pPr>
          <a:endParaRPr lang="en-US" sz="3200" b="1" kern="1200"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1532476" y="719516"/>
        <a:ext cx="562652" cy="450184"/>
      </dsp:txXfrm>
    </dsp:sp>
    <dsp:sp modelId="{8550BC7D-E478-6C47-BCD8-EB8C32D6A82C}">
      <dsp:nvSpPr>
        <dsp:cNvPr id="0" name=""/>
        <dsp:cNvSpPr/>
      </dsp:nvSpPr>
      <dsp:spPr>
        <a:xfrm>
          <a:off x="6904817" y="284593"/>
          <a:ext cx="1320031" cy="1320031"/>
        </a:xfrm>
        <a:prstGeom prst="ellipse">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1120" tIns="71120" rIns="71120" bIns="71120" numCol="1" spcCol="1270" anchor="ctr" anchorCtr="0">
          <a:noAutofit/>
        </a:bodyPr>
        <a:lstStyle/>
        <a:p>
          <a:pPr lvl="0" algn="ctr" defTabSz="2489200">
            <a:lnSpc>
              <a:spcPct val="90000"/>
            </a:lnSpc>
            <a:spcBef>
              <a:spcPct val="0"/>
            </a:spcBef>
            <a:spcAft>
              <a:spcPct val="35000"/>
            </a:spcAft>
          </a:pPr>
          <a:endParaRPr lang="en-US" sz="56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7098131" y="477907"/>
        <a:ext cx="933403" cy="933403"/>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2A598CA-E01C-EA4D-AF57-58AA130F86BB}">
      <dsp:nvSpPr>
        <dsp:cNvPr id="0" name=""/>
        <dsp:cNvSpPr/>
      </dsp:nvSpPr>
      <dsp:spPr>
        <a:xfrm>
          <a:off x="503126" y="38470"/>
          <a:ext cx="1201011" cy="600505"/>
        </a:xfrm>
        <a:prstGeom prst="roundRect">
          <a:avLst>
            <a:gd name="adj" fmla="val 10000"/>
          </a:avLst>
        </a:prstGeom>
        <a:noFill/>
        <a:ln w="25400" cap="flat" cmpd="sng" algn="ctr">
          <a:noFill/>
          <a:prstDash val="solid"/>
        </a:ln>
        <a:effectLst/>
      </dsp:spPr>
      <dsp:style>
        <a:lnRef idx="2">
          <a:schemeClr val="dk1">
            <a:shade val="50000"/>
          </a:schemeClr>
        </a:lnRef>
        <a:fillRef idx="1">
          <a:schemeClr val="dk1"/>
        </a:fillRef>
        <a:effectRef idx="0">
          <a:schemeClr val="dk1"/>
        </a:effectRef>
        <a:fontRef idx="minor">
          <a:schemeClr val="lt1"/>
        </a:fontRef>
      </dsp:style>
      <dsp:txBody>
        <a:bodyPr spcFirstLastPara="0" vert="horz" wrap="square" lIns="45720" tIns="30480" rIns="45720" bIns="30480" numCol="1" spcCol="1270" anchor="ctr" anchorCtr="0">
          <a:noAutofit/>
        </a:bodyPr>
        <a:lstStyle/>
        <a:p>
          <a:pPr lvl="0" algn="ctr" defTabSz="1066800">
            <a:lnSpc>
              <a:spcPct val="90000"/>
            </a:lnSpc>
            <a:spcBef>
              <a:spcPct val="0"/>
            </a:spcBef>
            <a:spcAft>
              <a:spcPct val="35000"/>
            </a:spcAft>
          </a:pPr>
          <a:r>
            <a:rPr lang="en-US" sz="2400" kern="1200" dirty="0" smtClean="0">
              <a:solidFill>
                <a:schemeClr val="bg1"/>
              </a:solidFill>
              <a:latin typeface="Arial"/>
              <a:cs typeface="Arial"/>
            </a:rPr>
            <a:t>Assets</a:t>
          </a:r>
          <a:endParaRPr lang="en-US" sz="2400" kern="1200" dirty="0">
            <a:solidFill>
              <a:schemeClr val="bg1"/>
            </a:solidFill>
            <a:latin typeface="Arial"/>
            <a:cs typeface="Arial"/>
          </a:endParaRPr>
        </a:p>
      </dsp:txBody>
      <dsp:txXfrm>
        <a:off x="520714" y="56058"/>
        <a:ext cx="1165835" cy="565329"/>
      </dsp:txXfrm>
    </dsp:sp>
    <dsp:sp modelId="{A7080424-24AB-FB49-802F-0652DA834566}">
      <dsp:nvSpPr>
        <dsp:cNvPr id="0" name=""/>
        <dsp:cNvSpPr/>
      </dsp:nvSpPr>
      <dsp:spPr>
        <a:xfrm>
          <a:off x="623227" y="638976"/>
          <a:ext cx="953219" cy="426485"/>
        </a:xfrm>
        <a:custGeom>
          <a:avLst/>
          <a:gdLst/>
          <a:ahLst/>
          <a:cxnLst/>
          <a:rect l="0" t="0" r="0" b="0"/>
          <a:pathLst>
            <a:path>
              <a:moveTo>
                <a:pt x="0" y="0"/>
              </a:moveTo>
              <a:lnTo>
                <a:pt x="0" y="426485"/>
              </a:lnTo>
              <a:lnTo>
                <a:pt x="953219" y="426485"/>
              </a:lnTo>
            </a:path>
          </a:pathLst>
        </a:custGeom>
        <a:noFill/>
        <a:ln w="9525" cap="flat" cmpd="sng" algn="ctr">
          <a:solidFill>
            <a:schemeClr val="accent1">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E34A735B-C5BC-334C-B04C-4D409F37EE4C}">
      <dsp:nvSpPr>
        <dsp:cNvPr id="0" name=""/>
        <dsp:cNvSpPr/>
      </dsp:nvSpPr>
      <dsp:spPr>
        <a:xfrm>
          <a:off x="1576446" y="765209"/>
          <a:ext cx="960809" cy="600505"/>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2385" tIns="21590" rIns="32385" bIns="21590" numCol="1" spcCol="1270" anchor="ctr" anchorCtr="0">
          <a:noAutofit/>
        </a:bodyPr>
        <a:lstStyle/>
        <a:p>
          <a:pPr lvl="0" algn="ctr" defTabSz="755650">
            <a:lnSpc>
              <a:spcPct val="90000"/>
            </a:lnSpc>
            <a:spcBef>
              <a:spcPct val="0"/>
            </a:spcBef>
            <a:spcAft>
              <a:spcPct val="35000"/>
            </a:spcAft>
          </a:pPr>
          <a:r>
            <a:rPr lang="en-US" sz="1700" kern="1200" dirty="0" smtClean="0">
              <a:latin typeface="Arial"/>
              <a:cs typeface="Arial"/>
            </a:rPr>
            <a:t>Sizing</a:t>
          </a:r>
          <a:endParaRPr lang="en-US" sz="1700" kern="1200" dirty="0">
            <a:latin typeface="Arial"/>
            <a:cs typeface="Arial"/>
          </a:endParaRPr>
        </a:p>
      </dsp:txBody>
      <dsp:txXfrm>
        <a:off x="1594034" y="782797"/>
        <a:ext cx="925633" cy="565329"/>
      </dsp:txXfrm>
    </dsp:sp>
    <dsp:sp modelId="{F0A8EC69-BB29-F24E-8EEB-C8D77A64F0DD}">
      <dsp:nvSpPr>
        <dsp:cNvPr id="0" name=""/>
        <dsp:cNvSpPr/>
      </dsp:nvSpPr>
      <dsp:spPr>
        <a:xfrm>
          <a:off x="623227" y="638976"/>
          <a:ext cx="953219" cy="1164423"/>
        </a:xfrm>
        <a:custGeom>
          <a:avLst/>
          <a:gdLst/>
          <a:ahLst/>
          <a:cxnLst/>
          <a:rect l="0" t="0" r="0" b="0"/>
          <a:pathLst>
            <a:path>
              <a:moveTo>
                <a:pt x="0" y="0"/>
              </a:moveTo>
              <a:lnTo>
                <a:pt x="0" y="1164423"/>
              </a:lnTo>
              <a:lnTo>
                <a:pt x="953219" y="1164423"/>
              </a:lnTo>
            </a:path>
          </a:pathLst>
        </a:custGeom>
        <a:noFill/>
        <a:ln w="9525" cap="flat" cmpd="sng" algn="ctr">
          <a:solidFill>
            <a:schemeClr val="accent1">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3A427E2D-A230-1647-8183-F69FAEDA4286}">
      <dsp:nvSpPr>
        <dsp:cNvPr id="0" name=""/>
        <dsp:cNvSpPr/>
      </dsp:nvSpPr>
      <dsp:spPr>
        <a:xfrm>
          <a:off x="1576446" y="1503147"/>
          <a:ext cx="960809" cy="600505"/>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2385" tIns="21590" rIns="32385" bIns="21590" numCol="1" spcCol="1270" anchor="ctr" anchorCtr="0">
          <a:noAutofit/>
        </a:bodyPr>
        <a:lstStyle/>
        <a:p>
          <a:pPr lvl="0" algn="ctr" defTabSz="755650">
            <a:lnSpc>
              <a:spcPct val="90000"/>
            </a:lnSpc>
            <a:spcBef>
              <a:spcPct val="0"/>
            </a:spcBef>
            <a:spcAft>
              <a:spcPct val="35000"/>
            </a:spcAft>
          </a:pPr>
          <a:r>
            <a:rPr lang="en-US" sz="1700" kern="1200" dirty="0" smtClean="0">
              <a:latin typeface="Arial"/>
              <a:cs typeface="Arial"/>
            </a:rPr>
            <a:t>Timing</a:t>
          </a:r>
          <a:endParaRPr lang="en-US" sz="1700" kern="1200" dirty="0">
            <a:latin typeface="Arial"/>
            <a:cs typeface="Arial"/>
          </a:endParaRPr>
        </a:p>
      </dsp:txBody>
      <dsp:txXfrm>
        <a:off x="1594034" y="1520735"/>
        <a:ext cx="925633" cy="565329"/>
      </dsp:txXfrm>
    </dsp:sp>
    <dsp:sp modelId="{FF0311D4-0090-8D49-BB17-7957B401B1CB}">
      <dsp:nvSpPr>
        <dsp:cNvPr id="0" name=""/>
        <dsp:cNvSpPr/>
      </dsp:nvSpPr>
      <dsp:spPr>
        <a:xfrm>
          <a:off x="623227" y="638976"/>
          <a:ext cx="953219" cy="1915055"/>
        </a:xfrm>
        <a:custGeom>
          <a:avLst/>
          <a:gdLst/>
          <a:ahLst/>
          <a:cxnLst/>
          <a:rect l="0" t="0" r="0" b="0"/>
          <a:pathLst>
            <a:path>
              <a:moveTo>
                <a:pt x="0" y="0"/>
              </a:moveTo>
              <a:lnTo>
                <a:pt x="0" y="1915055"/>
              </a:lnTo>
              <a:lnTo>
                <a:pt x="953219" y="1915055"/>
              </a:lnTo>
            </a:path>
          </a:pathLst>
        </a:custGeom>
        <a:noFill/>
        <a:ln w="9525" cap="flat" cmpd="sng" algn="ctr">
          <a:solidFill>
            <a:schemeClr val="accent1">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1FFFC7EC-A81F-AA48-B99B-CA28E75B3E13}">
      <dsp:nvSpPr>
        <dsp:cNvPr id="0" name=""/>
        <dsp:cNvSpPr/>
      </dsp:nvSpPr>
      <dsp:spPr>
        <a:xfrm>
          <a:off x="1576446" y="2253779"/>
          <a:ext cx="960809" cy="600505"/>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2385" tIns="21590" rIns="32385" bIns="21590" numCol="1" spcCol="1270" anchor="ctr" anchorCtr="0">
          <a:noAutofit/>
        </a:bodyPr>
        <a:lstStyle/>
        <a:p>
          <a:pPr lvl="0" algn="ctr" defTabSz="755650">
            <a:lnSpc>
              <a:spcPct val="90000"/>
            </a:lnSpc>
            <a:spcBef>
              <a:spcPct val="0"/>
            </a:spcBef>
            <a:spcAft>
              <a:spcPct val="35000"/>
            </a:spcAft>
          </a:pPr>
          <a:r>
            <a:rPr lang="en-US" sz="1700" kern="1200" dirty="0" smtClean="0">
              <a:latin typeface="Arial"/>
              <a:cs typeface="Arial"/>
            </a:rPr>
            <a:t>Type</a:t>
          </a:r>
          <a:endParaRPr lang="en-US" sz="1700" kern="1200" dirty="0">
            <a:latin typeface="Arial"/>
            <a:cs typeface="Arial"/>
          </a:endParaRPr>
        </a:p>
      </dsp:txBody>
      <dsp:txXfrm>
        <a:off x="1594034" y="2271367"/>
        <a:ext cx="925633" cy="565329"/>
      </dsp:txXfrm>
    </dsp:sp>
    <dsp:sp modelId="{C6218F86-024F-4948-9A71-07873295F8F7}">
      <dsp:nvSpPr>
        <dsp:cNvPr id="0" name=""/>
        <dsp:cNvSpPr/>
      </dsp:nvSpPr>
      <dsp:spPr>
        <a:xfrm>
          <a:off x="623227" y="638976"/>
          <a:ext cx="953219" cy="2665688"/>
        </a:xfrm>
        <a:custGeom>
          <a:avLst/>
          <a:gdLst/>
          <a:ahLst/>
          <a:cxnLst/>
          <a:rect l="0" t="0" r="0" b="0"/>
          <a:pathLst>
            <a:path>
              <a:moveTo>
                <a:pt x="0" y="0"/>
              </a:moveTo>
              <a:lnTo>
                <a:pt x="0" y="2665688"/>
              </a:lnTo>
              <a:lnTo>
                <a:pt x="953219" y="2665688"/>
              </a:lnTo>
            </a:path>
          </a:pathLst>
        </a:custGeom>
        <a:noFill/>
        <a:ln w="9525" cap="flat" cmpd="sng" algn="ctr">
          <a:solidFill>
            <a:schemeClr val="accent1">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D1854B1F-16F4-2D49-B757-F5D3344522C3}">
      <dsp:nvSpPr>
        <dsp:cNvPr id="0" name=""/>
        <dsp:cNvSpPr/>
      </dsp:nvSpPr>
      <dsp:spPr>
        <a:xfrm>
          <a:off x="1576446" y="3004411"/>
          <a:ext cx="960809" cy="600505"/>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2385" tIns="21590" rIns="32385" bIns="21590" numCol="1" spcCol="1270" anchor="ctr" anchorCtr="0">
          <a:noAutofit/>
        </a:bodyPr>
        <a:lstStyle/>
        <a:p>
          <a:pPr lvl="0" algn="ctr" defTabSz="755650">
            <a:lnSpc>
              <a:spcPct val="90000"/>
            </a:lnSpc>
            <a:spcBef>
              <a:spcPct val="0"/>
            </a:spcBef>
            <a:spcAft>
              <a:spcPct val="35000"/>
            </a:spcAft>
          </a:pPr>
          <a:r>
            <a:rPr lang="en-US" sz="1700" kern="1200" dirty="0" smtClean="0">
              <a:latin typeface="Arial"/>
              <a:cs typeface="Arial"/>
            </a:rPr>
            <a:t>Location</a:t>
          </a:r>
          <a:endParaRPr lang="en-US" sz="1700" kern="1200" dirty="0">
            <a:latin typeface="Arial"/>
            <a:cs typeface="Arial"/>
          </a:endParaRPr>
        </a:p>
      </dsp:txBody>
      <dsp:txXfrm>
        <a:off x="1594034" y="3021999"/>
        <a:ext cx="925633" cy="565329"/>
      </dsp:txXfrm>
    </dsp:sp>
  </dsp:spTree>
</dsp:drawing>
</file>

<file path=ppt/diagrams/layout1.xml><?xml version="1.0" encoding="utf-8"?>
<dgm:layoutDef xmlns:dgm="http://schemas.openxmlformats.org/drawingml/2006/diagram" xmlns:a="http://schemas.openxmlformats.org/drawingml/2006/main" uniqueId="urn:microsoft.com/office/officeart/2005/8/layout/equation1">
  <dgm:title val=""/>
  <dgm:desc val=""/>
  <dgm:catLst>
    <dgm:cat type="relationship" pri="17000"/>
    <dgm:cat type="process"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choose name="Name0">
      <dgm:if name="Name1" func="var" arg="dir" op="equ" val="norm">
        <dgm:alg type="lin">
          <dgm:param type="fallback" val="2D"/>
        </dgm:alg>
      </dgm:if>
      <dgm:else name="Name2">
        <dgm:alg type="lin">
          <dgm:param type="linDir" val="fromR"/>
          <dgm:param type="fallback" val="2D"/>
        </dgm:alg>
      </dgm:else>
    </dgm:choose>
    <dgm:shape xmlns:r="http://schemas.openxmlformats.org/officeDocument/2006/relationships" r:blip="">
      <dgm:adjLst/>
    </dgm:shape>
    <dgm:presOf/>
    <dgm:constrLst>
      <dgm:constr type="w" for="ch" ptType="node" refType="w"/>
      <dgm:constr type="w" for="ch" ptType="sibTrans" refType="w" refFor="ch" refPtType="node" fact="0.58"/>
      <dgm:constr type="primFontSz" for="ch" ptType="node" op="equ" val="65"/>
      <dgm:constr type="primFontSz" for="ch" ptType="sibTrans" op="equ" val="55"/>
      <dgm:constr type="primFontSz" for="ch" ptType="sibTrans" refType="primFontSz" refFor="ch" refPtType="node" op="lte" fact="0.8"/>
      <dgm:constr type="w" for="ch" forName="spacerL" refType="w" refFor="ch" refPtType="sibTrans" fact="0.14"/>
      <dgm:constr type="w" for="ch" forName="spacerR" refType="w" refFor="ch" refPtType="sibTrans" fact="0.14"/>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sibTransForEach" axis="followSib" ptType="sibTrans" cnt="1">
        <dgm:layoutNode name="spacerL">
          <dgm:alg type="sp"/>
          <dgm:shape xmlns:r="http://schemas.openxmlformats.org/officeDocument/2006/relationships" r:blip="">
            <dgm:adjLst/>
          </dgm:shape>
          <dgm:presOf/>
          <dgm:constrLst/>
          <dgm:ruleLst/>
        </dgm:layoutNode>
        <dgm:layoutNode name="sibTrans">
          <dgm:alg type="tx"/>
          <dgm:choose name="Name3">
            <dgm:if name="Name4" axis="followSib" ptType="sibTrans" func="cnt" op="equ" val="0">
              <dgm:shape xmlns:r="http://schemas.openxmlformats.org/officeDocument/2006/relationships" type="mathEqual" r:blip="">
                <dgm:adjLst/>
              </dgm:shape>
            </dgm:if>
            <dgm:else name="Name5">
              <dgm:shape xmlns:r="http://schemas.openxmlformats.org/officeDocument/2006/relationships" type="mathPlus" r:blip="">
                <dgm:adjLst/>
              </dgm:shape>
            </dgm:else>
          </dgm:choose>
          <dgm:presOf axis="self"/>
          <dgm:constrLst>
            <dgm:constr type="h" refType="w"/>
            <dgm:constr type="lMarg"/>
            <dgm:constr type="rMarg"/>
            <dgm:constr type="tMarg"/>
            <dgm:constr type="bMarg"/>
          </dgm:constrLst>
          <dgm:ruleLst>
            <dgm:rule type="primFontSz" val="5" fact="NaN" max="NaN"/>
          </dgm:ruleLst>
        </dgm:layoutNode>
        <dgm:layoutNode name="spacerR">
          <dgm:alg type="sp"/>
          <dgm:shape xmlns:r="http://schemas.openxmlformats.org/officeDocument/2006/relationships" r:blip="">
            <dgm:adjLst/>
          </dgm:shape>
          <dgm:presOf/>
          <dgm:constrLst/>
          <dgm:ruleLst/>
        </dgm:layoutNode>
      </dgm:forEach>
    </dgm:forEach>
  </dgm:layoutNode>
</dgm:layoutDef>
</file>

<file path=ppt/diagrams/layout10.xml><?xml version="1.0" encoding="utf-8"?>
<dgm:layoutDef xmlns:dgm="http://schemas.openxmlformats.org/drawingml/2006/diagram" xmlns:a="http://schemas.openxmlformats.org/drawingml/2006/main" uniqueId="urn:microsoft.com/office/officeart/2005/8/layout/equation1">
  <dgm:title val=""/>
  <dgm:desc val=""/>
  <dgm:catLst>
    <dgm:cat type="relationship" pri="17000"/>
    <dgm:cat type="process"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choose name="Name0">
      <dgm:if name="Name1" func="var" arg="dir" op="equ" val="norm">
        <dgm:alg type="lin">
          <dgm:param type="fallback" val="2D"/>
        </dgm:alg>
      </dgm:if>
      <dgm:else name="Name2">
        <dgm:alg type="lin">
          <dgm:param type="linDir" val="fromR"/>
          <dgm:param type="fallback" val="2D"/>
        </dgm:alg>
      </dgm:else>
    </dgm:choose>
    <dgm:shape xmlns:r="http://schemas.openxmlformats.org/officeDocument/2006/relationships" r:blip="">
      <dgm:adjLst/>
    </dgm:shape>
    <dgm:presOf/>
    <dgm:constrLst>
      <dgm:constr type="w" for="ch" ptType="node" refType="w"/>
      <dgm:constr type="w" for="ch" ptType="sibTrans" refType="w" refFor="ch" refPtType="node" fact="0.58"/>
      <dgm:constr type="primFontSz" for="ch" ptType="node" op="equ" val="65"/>
      <dgm:constr type="primFontSz" for="ch" ptType="sibTrans" op="equ" val="55"/>
      <dgm:constr type="primFontSz" for="ch" ptType="sibTrans" refType="primFontSz" refFor="ch" refPtType="node" op="lte" fact="0.8"/>
      <dgm:constr type="w" for="ch" forName="spacerL" refType="w" refFor="ch" refPtType="sibTrans" fact="0.14"/>
      <dgm:constr type="w" for="ch" forName="spacerR" refType="w" refFor="ch" refPtType="sibTrans" fact="0.14"/>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sibTransForEach" axis="followSib" ptType="sibTrans" cnt="1">
        <dgm:layoutNode name="spacerL">
          <dgm:alg type="sp"/>
          <dgm:shape xmlns:r="http://schemas.openxmlformats.org/officeDocument/2006/relationships" r:blip="">
            <dgm:adjLst/>
          </dgm:shape>
          <dgm:presOf/>
          <dgm:constrLst/>
          <dgm:ruleLst/>
        </dgm:layoutNode>
        <dgm:layoutNode name="sibTrans">
          <dgm:alg type="tx"/>
          <dgm:choose name="Name3">
            <dgm:if name="Name4" axis="followSib" ptType="sibTrans" func="cnt" op="equ" val="0">
              <dgm:shape xmlns:r="http://schemas.openxmlformats.org/officeDocument/2006/relationships" type="mathEqual" r:blip="">
                <dgm:adjLst/>
              </dgm:shape>
            </dgm:if>
            <dgm:else name="Name5">
              <dgm:shape xmlns:r="http://schemas.openxmlformats.org/officeDocument/2006/relationships" type="mathPlus" r:blip="">
                <dgm:adjLst/>
              </dgm:shape>
            </dgm:else>
          </dgm:choose>
          <dgm:presOf axis="self"/>
          <dgm:constrLst>
            <dgm:constr type="h" refType="w"/>
            <dgm:constr type="lMarg"/>
            <dgm:constr type="rMarg"/>
            <dgm:constr type="tMarg"/>
            <dgm:constr type="bMarg"/>
          </dgm:constrLst>
          <dgm:ruleLst>
            <dgm:rule type="primFontSz" val="5" fact="NaN" max="NaN"/>
          </dgm:ruleLst>
        </dgm:layoutNode>
        <dgm:layoutNode name="spacerR">
          <dgm:alg type="sp"/>
          <dgm:shape xmlns:r="http://schemas.openxmlformats.org/officeDocument/2006/relationships" r:blip="">
            <dgm:adjLst/>
          </dgm:shape>
          <dgm:presOf/>
          <dgm:constrLst/>
          <dgm:ruleLst/>
        </dgm:layoutNode>
      </dgm:forEach>
    </dgm:forEach>
  </dgm:layoutNode>
</dgm:layoutDef>
</file>

<file path=ppt/diagrams/layout11.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12.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equation1">
  <dgm:title val=""/>
  <dgm:desc val=""/>
  <dgm:catLst>
    <dgm:cat type="relationship" pri="17000"/>
    <dgm:cat type="process"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choose name="Name0">
      <dgm:if name="Name1" func="var" arg="dir" op="equ" val="norm">
        <dgm:alg type="lin">
          <dgm:param type="fallback" val="2D"/>
        </dgm:alg>
      </dgm:if>
      <dgm:else name="Name2">
        <dgm:alg type="lin">
          <dgm:param type="linDir" val="fromR"/>
          <dgm:param type="fallback" val="2D"/>
        </dgm:alg>
      </dgm:else>
    </dgm:choose>
    <dgm:shape xmlns:r="http://schemas.openxmlformats.org/officeDocument/2006/relationships" r:blip="">
      <dgm:adjLst/>
    </dgm:shape>
    <dgm:presOf/>
    <dgm:constrLst>
      <dgm:constr type="w" for="ch" ptType="node" refType="w"/>
      <dgm:constr type="w" for="ch" ptType="sibTrans" refType="w" refFor="ch" refPtType="node" fact="0.58"/>
      <dgm:constr type="primFontSz" for="ch" ptType="node" op="equ" val="65"/>
      <dgm:constr type="primFontSz" for="ch" ptType="sibTrans" op="equ" val="55"/>
      <dgm:constr type="primFontSz" for="ch" ptType="sibTrans" refType="primFontSz" refFor="ch" refPtType="node" op="lte" fact="0.8"/>
      <dgm:constr type="w" for="ch" forName="spacerL" refType="w" refFor="ch" refPtType="sibTrans" fact="0.14"/>
      <dgm:constr type="w" for="ch" forName="spacerR" refType="w" refFor="ch" refPtType="sibTrans" fact="0.14"/>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sibTransForEach" axis="followSib" ptType="sibTrans" cnt="1">
        <dgm:layoutNode name="spacerL">
          <dgm:alg type="sp"/>
          <dgm:shape xmlns:r="http://schemas.openxmlformats.org/officeDocument/2006/relationships" r:blip="">
            <dgm:adjLst/>
          </dgm:shape>
          <dgm:presOf/>
          <dgm:constrLst/>
          <dgm:ruleLst/>
        </dgm:layoutNode>
        <dgm:layoutNode name="sibTrans">
          <dgm:alg type="tx"/>
          <dgm:choose name="Name3">
            <dgm:if name="Name4" axis="followSib" ptType="sibTrans" func="cnt" op="equ" val="0">
              <dgm:shape xmlns:r="http://schemas.openxmlformats.org/officeDocument/2006/relationships" type="mathEqual" r:blip="">
                <dgm:adjLst/>
              </dgm:shape>
            </dgm:if>
            <dgm:else name="Name5">
              <dgm:shape xmlns:r="http://schemas.openxmlformats.org/officeDocument/2006/relationships" type="mathPlus" r:blip="">
                <dgm:adjLst/>
              </dgm:shape>
            </dgm:else>
          </dgm:choose>
          <dgm:presOf axis="self"/>
          <dgm:constrLst>
            <dgm:constr type="h" refType="w"/>
            <dgm:constr type="lMarg"/>
            <dgm:constr type="rMarg"/>
            <dgm:constr type="tMarg"/>
            <dgm:constr type="bMarg"/>
          </dgm:constrLst>
          <dgm:ruleLst>
            <dgm:rule type="primFontSz" val="5" fact="NaN" max="NaN"/>
          </dgm:ruleLst>
        </dgm:layoutNode>
        <dgm:layoutNode name="spacerR">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equation1">
  <dgm:title val=""/>
  <dgm:desc val=""/>
  <dgm:catLst>
    <dgm:cat type="relationship" pri="17000"/>
    <dgm:cat type="process"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choose name="Name0">
      <dgm:if name="Name1" func="var" arg="dir" op="equ" val="norm">
        <dgm:alg type="lin">
          <dgm:param type="fallback" val="2D"/>
        </dgm:alg>
      </dgm:if>
      <dgm:else name="Name2">
        <dgm:alg type="lin">
          <dgm:param type="linDir" val="fromR"/>
          <dgm:param type="fallback" val="2D"/>
        </dgm:alg>
      </dgm:else>
    </dgm:choose>
    <dgm:shape xmlns:r="http://schemas.openxmlformats.org/officeDocument/2006/relationships" r:blip="">
      <dgm:adjLst/>
    </dgm:shape>
    <dgm:presOf/>
    <dgm:constrLst>
      <dgm:constr type="w" for="ch" ptType="node" refType="w"/>
      <dgm:constr type="w" for="ch" ptType="sibTrans" refType="w" refFor="ch" refPtType="node" fact="0.58"/>
      <dgm:constr type="primFontSz" for="ch" ptType="node" op="equ" val="65"/>
      <dgm:constr type="primFontSz" for="ch" ptType="sibTrans" op="equ" val="55"/>
      <dgm:constr type="primFontSz" for="ch" ptType="sibTrans" refType="primFontSz" refFor="ch" refPtType="node" op="lte" fact="0.8"/>
      <dgm:constr type="w" for="ch" forName="spacerL" refType="w" refFor="ch" refPtType="sibTrans" fact="0.14"/>
      <dgm:constr type="w" for="ch" forName="spacerR" refType="w" refFor="ch" refPtType="sibTrans" fact="0.14"/>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sibTransForEach" axis="followSib" ptType="sibTrans" cnt="1">
        <dgm:layoutNode name="spacerL">
          <dgm:alg type="sp"/>
          <dgm:shape xmlns:r="http://schemas.openxmlformats.org/officeDocument/2006/relationships" r:blip="">
            <dgm:adjLst/>
          </dgm:shape>
          <dgm:presOf/>
          <dgm:constrLst/>
          <dgm:ruleLst/>
        </dgm:layoutNode>
        <dgm:layoutNode name="sibTrans">
          <dgm:alg type="tx"/>
          <dgm:choose name="Name3">
            <dgm:if name="Name4" axis="followSib" ptType="sibTrans" func="cnt" op="equ" val="0">
              <dgm:shape xmlns:r="http://schemas.openxmlformats.org/officeDocument/2006/relationships" type="mathEqual" r:blip="">
                <dgm:adjLst/>
              </dgm:shape>
            </dgm:if>
            <dgm:else name="Name5">
              <dgm:shape xmlns:r="http://schemas.openxmlformats.org/officeDocument/2006/relationships" type="mathPlus" r:blip="">
                <dgm:adjLst/>
              </dgm:shape>
            </dgm:else>
          </dgm:choose>
          <dgm:presOf axis="self"/>
          <dgm:constrLst>
            <dgm:constr type="h" refType="w"/>
            <dgm:constr type="lMarg"/>
            <dgm:constr type="rMarg"/>
            <dgm:constr type="tMarg"/>
            <dgm:constr type="bMarg"/>
          </dgm:constrLst>
          <dgm:ruleLst>
            <dgm:rule type="primFontSz" val="5" fact="NaN" max="NaN"/>
          </dgm:ruleLst>
        </dgm:layoutNode>
        <dgm:layoutNode name="spacerR">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equation1">
  <dgm:title val=""/>
  <dgm:desc val=""/>
  <dgm:catLst>
    <dgm:cat type="relationship" pri="17000"/>
    <dgm:cat type="process"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choose name="Name0">
      <dgm:if name="Name1" func="var" arg="dir" op="equ" val="norm">
        <dgm:alg type="lin">
          <dgm:param type="fallback" val="2D"/>
        </dgm:alg>
      </dgm:if>
      <dgm:else name="Name2">
        <dgm:alg type="lin">
          <dgm:param type="linDir" val="fromR"/>
          <dgm:param type="fallback" val="2D"/>
        </dgm:alg>
      </dgm:else>
    </dgm:choose>
    <dgm:shape xmlns:r="http://schemas.openxmlformats.org/officeDocument/2006/relationships" r:blip="">
      <dgm:adjLst/>
    </dgm:shape>
    <dgm:presOf/>
    <dgm:constrLst>
      <dgm:constr type="w" for="ch" ptType="node" refType="w"/>
      <dgm:constr type="w" for="ch" ptType="sibTrans" refType="w" refFor="ch" refPtType="node" fact="0.58"/>
      <dgm:constr type="primFontSz" for="ch" ptType="node" op="equ" val="65"/>
      <dgm:constr type="primFontSz" for="ch" ptType="sibTrans" op="equ" val="55"/>
      <dgm:constr type="primFontSz" for="ch" ptType="sibTrans" refType="primFontSz" refFor="ch" refPtType="node" op="lte" fact="0.8"/>
      <dgm:constr type="w" for="ch" forName="spacerL" refType="w" refFor="ch" refPtType="sibTrans" fact="0.14"/>
      <dgm:constr type="w" for="ch" forName="spacerR" refType="w" refFor="ch" refPtType="sibTrans" fact="0.14"/>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sibTransForEach" axis="followSib" ptType="sibTrans" cnt="1">
        <dgm:layoutNode name="spacerL">
          <dgm:alg type="sp"/>
          <dgm:shape xmlns:r="http://schemas.openxmlformats.org/officeDocument/2006/relationships" r:blip="">
            <dgm:adjLst/>
          </dgm:shape>
          <dgm:presOf/>
          <dgm:constrLst/>
          <dgm:ruleLst/>
        </dgm:layoutNode>
        <dgm:layoutNode name="sibTrans">
          <dgm:alg type="tx"/>
          <dgm:choose name="Name3">
            <dgm:if name="Name4" axis="followSib" ptType="sibTrans" func="cnt" op="equ" val="0">
              <dgm:shape xmlns:r="http://schemas.openxmlformats.org/officeDocument/2006/relationships" type="mathEqual" r:blip="">
                <dgm:adjLst/>
              </dgm:shape>
            </dgm:if>
            <dgm:else name="Name5">
              <dgm:shape xmlns:r="http://schemas.openxmlformats.org/officeDocument/2006/relationships" type="mathPlus" r:blip="">
                <dgm:adjLst/>
              </dgm:shape>
            </dgm:else>
          </dgm:choose>
          <dgm:presOf axis="self"/>
          <dgm:constrLst>
            <dgm:constr type="h" refType="w"/>
            <dgm:constr type="lMarg"/>
            <dgm:constr type="rMarg"/>
            <dgm:constr type="tMarg"/>
            <dgm:constr type="bMarg"/>
          </dgm:constrLst>
          <dgm:ruleLst>
            <dgm:rule type="primFontSz" val="5" fact="NaN" max="NaN"/>
          </dgm:ruleLst>
        </dgm:layoutNode>
        <dgm:layoutNode name="spacerR">
          <dgm:alg type="sp"/>
          <dgm:shape xmlns:r="http://schemas.openxmlformats.org/officeDocument/2006/relationships" r:blip="">
            <dgm:adjLst/>
          </dgm:shape>
          <dgm:presOf/>
          <dgm:constrLst/>
          <dgm:ruleLst/>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equation1">
  <dgm:title val=""/>
  <dgm:desc val=""/>
  <dgm:catLst>
    <dgm:cat type="relationship" pri="17000"/>
    <dgm:cat type="process"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choose name="Name0">
      <dgm:if name="Name1" func="var" arg="dir" op="equ" val="norm">
        <dgm:alg type="lin">
          <dgm:param type="fallback" val="2D"/>
        </dgm:alg>
      </dgm:if>
      <dgm:else name="Name2">
        <dgm:alg type="lin">
          <dgm:param type="linDir" val="fromR"/>
          <dgm:param type="fallback" val="2D"/>
        </dgm:alg>
      </dgm:else>
    </dgm:choose>
    <dgm:shape xmlns:r="http://schemas.openxmlformats.org/officeDocument/2006/relationships" r:blip="">
      <dgm:adjLst/>
    </dgm:shape>
    <dgm:presOf/>
    <dgm:constrLst>
      <dgm:constr type="w" for="ch" ptType="node" refType="w"/>
      <dgm:constr type="w" for="ch" ptType="sibTrans" refType="w" refFor="ch" refPtType="node" fact="0.58"/>
      <dgm:constr type="primFontSz" for="ch" ptType="node" op="equ" val="65"/>
      <dgm:constr type="primFontSz" for="ch" ptType="sibTrans" op="equ" val="55"/>
      <dgm:constr type="primFontSz" for="ch" ptType="sibTrans" refType="primFontSz" refFor="ch" refPtType="node" op="lte" fact="0.8"/>
      <dgm:constr type="w" for="ch" forName="spacerL" refType="w" refFor="ch" refPtType="sibTrans" fact="0.14"/>
      <dgm:constr type="w" for="ch" forName="spacerR" refType="w" refFor="ch" refPtType="sibTrans" fact="0.14"/>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sibTransForEach" axis="followSib" ptType="sibTrans" cnt="1">
        <dgm:layoutNode name="spacerL">
          <dgm:alg type="sp"/>
          <dgm:shape xmlns:r="http://schemas.openxmlformats.org/officeDocument/2006/relationships" r:blip="">
            <dgm:adjLst/>
          </dgm:shape>
          <dgm:presOf/>
          <dgm:constrLst/>
          <dgm:ruleLst/>
        </dgm:layoutNode>
        <dgm:layoutNode name="sibTrans">
          <dgm:alg type="tx"/>
          <dgm:choose name="Name3">
            <dgm:if name="Name4" axis="followSib" ptType="sibTrans" func="cnt" op="equ" val="0">
              <dgm:shape xmlns:r="http://schemas.openxmlformats.org/officeDocument/2006/relationships" type="mathEqual" r:blip="">
                <dgm:adjLst/>
              </dgm:shape>
            </dgm:if>
            <dgm:else name="Name5">
              <dgm:shape xmlns:r="http://schemas.openxmlformats.org/officeDocument/2006/relationships" type="mathPlus" r:blip="">
                <dgm:adjLst/>
              </dgm:shape>
            </dgm:else>
          </dgm:choose>
          <dgm:presOf axis="self"/>
          <dgm:constrLst>
            <dgm:constr type="h" refType="w"/>
            <dgm:constr type="lMarg"/>
            <dgm:constr type="rMarg"/>
            <dgm:constr type="tMarg"/>
            <dgm:constr type="bMarg"/>
          </dgm:constrLst>
          <dgm:ruleLst>
            <dgm:rule type="primFontSz" val="5" fact="NaN" max="NaN"/>
          </dgm:ruleLst>
        </dgm:layoutNode>
        <dgm:layoutNode name="spacerR">
          <dgm:alg type="sp"/>
          <dgm:shape xmlns:r="http://schemas.openxmlformats.org/officeDocument/2006/relationships" r:blip="">
            <dgm:adjLst/>
          </dgm:shape>
          <dgm:presOf/>
          <dgm:constrLst/>
          <dgm:ruleLst/>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9.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674" name="Rectangle 2"/>
          <p:cNvSpPr>
            <a:spLocks noGrp="1" noChangeArrowheads="1"/>
          </p:cNvSpPr>
          <p:nvPr>
            <p:ph type="hdr" sz="quarter"/>
          </p:nvPr>
        </p:nvSpPr>
        <p:spPr bwMode="auto">
          <a:xfrm>
            <a:off x="0" y="0"/>
            <a:ext cx="5627205" cy="382015"/>
          </a:xfrm>
          <a:prstGeom prst="rect">
            <a:avLst/>
          </a:prstGeom>
          <a:noFill/>
          <a:ln w="9525">
            <a:noFill/>
            <a:miter lim="800000"/>
            <a:headEnd/>
            <a:tailEnd/>
          </a:ln>
          <a:effectLst/>
        </p:spPr>
        <p:txBody>
          <a:bodyPr vert="horz" wrap="square" lIns="97524" tIns="48761" rIns="97524" bIns="48761" numCol="1" anchor="t" anchorCtr="0" compatLnSpc="1">
            <a:prstTxWarp prst="textNoShape">
              <a:avLst/>
            </a:prstTxWarp>
          </a:bodyPr>
          <a:lstStyle>
            <a:lvl1pPr defTabSz="976170" eaLnBrk="0" hangingPunct="0">
              <a:defRPr sz="900">
                <a:latin typeface="Times New Roman" pitchFamily="18" charset="0"/>
                <a:cs typeface="+mn-cs"/>
              </a:defRPr>
            </a:lvl1pPr>
          </a:lstStyle>
          <a:p>
            <a:pPr>
              <a:defRPr/>
            </a:pPr>
            <a:r>
              <a:rPr lang="en-US" dirty="0"/>
              <a:t>Operations Strategy </a:t>
            </a:r>
            <a:r>
              <a:rPr lang="en-US" dirty="0" smtClean="0"/>
              <a:t>#</a:t>
            </a:r>
            <a:r>
              <a:rPr lang="en-US" dirty="0"/>
              <a:t>1: Concept &amp; Framework</a:t>
            </a:r>
          </a:p>
        </p:txBody>
      </p:sp>
      <p:sp>
        <p:nvSpPr>
          <p:cNvPr id="28676" name="Rectangle 4"/>
          <p:cNvSpPr>
            <a:spLocks noGrp="1" noChangeArrowheads="1"/>
          </p:cNvSpPr>
          <p:nvPr>
            <p:ph type="ftr" sz="quarter" idx="2"/>
          </p:nvPr>
        </p:nvSpPr>
        <p:spPr bwMode="auto">
          <a:xfrm>
            <a:off x="1" y="9219186"/>
            <a:ext cx="4583596" cy="382014"/>
          </a:xfrm>
          <a:prstGeom prst="rect">
            <a:avLst/>
          </a:prstGeom>
          <a:noFill/>
          <a:ln w="9525">
            <a:noFill/>
            <a:miter lim="800000"/>
            <a:headEnd/>
            <a:tailEnd/>
          </a:ln>
          <a:effectLst/>
        </p:spPr>
        <p:txBody>
          <a:bodyPr vert="horz" wrap="square" lIns="97524" tIns="48761" rIns="97524" bIns="48761" numCol="1" anchor="b" anchorCtr="0" compatLnSpc="1">
            <a:prstTxWarp prst="textNoShape">
              <a:avLst/>
            </a:prstTxWarp>
          </a:bodyPr>
          <a:lstStyle>
            <a:lvl1pPr defTabSz="976170" eaLnBrk="0" hangingPunct="0">
              <a:defRPr sz="900">
                <a:latin typeface="Times New Roman" pitchFamily="18" charset="0"/>
                <a:cs typeface="+mn-cs"/>
              </a:defRPr>
            </a:lvl1pPr>
          </a:lstStyle>
          <a:p>
            <a:pPr>
              <a:defRPr/>
            </a:pPr>
            <a:r>
              <a:rPr lang="en-US"/>
              <a:t>© Van Mieghem</a:t>
            </a:r>
          </a:p>
        </p:txBody>
      </p:sp>
    </p:spTree>
    <p:extLst>
      <p:ext uri="{BB962C8B-B14F-4D97-AF65-F5344CB8AC3E}">
        <p14:creationId xmlns:p14="http://schemas.microsoft.com/office/powerpoint/2010/main" val="239697029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1" y="0"/>
            <a:ext cx="3914361" cy="309875"/>
          </a:xfrm>
          <a:prstGeom prst="rect">
            <a:avLst/>
          </a:prstGeom>
          <a:noFill/>
          <a:ln w="9525">
            <a:noFill/>
            <a:miter lim="800000"/>
            <a:headEnd/>
            <a:tailEnd/>
          </a:ln>
          <a:effectLst/>
        </p:spPr>
        <p:txBody>
          <a:bodyPr vert="horz" wrap="square" lIns="97524" tIns="48761" rIns="97524" bIns="48761" numCol="1" anchor="t" anchorCtr="0" compatLnSpc="1">
            <a:prstTxWarp prst="textNoShape">
              <a:avLst/>
            </a:prstTxWarp>
          </a:bodyPr>
          <a:lstStyle>
            <a:lvl1pPr defTabSz="976170" eaLnBrk="0" hangingPunct="0">
              <a:defRPr sz="900">
                <a:latin typeface="Times New Roman" pitchFamily="18" charset="0"/>
                <a:cs typeface="+mn-cs"/>
              </a:defRPr>
            </a:lvl1pPr>
          </a:lstStyle>
          <a:p>
            <a:pPr>
              <a:defRPr/>
            </a:pPr>
            <a:r>
              <a:rPr lang="en-US"/>
              <a:t>Operations Strategy Week #1: Concept &amp; Framework</a:t>
            </a:r>
          </a:p>
        </p:txBody>
      </p:sp>
      <p:sp>
        <p:nvSpPr>
          <p:cNvPr id="4099" name="Rectangle 3"/>
          <p:cNvSpPr>
            <a:spLocks noGrp="1" noChangeArrowheads="1"/>
          </p:cNvSpPr>
          <p:nvPr>
            <p:ph type="dt" idx="1"/>
          </p:nvPr>
        </p:nvSpPr>
        <p:spPr bwMode="auto">
          <a:xfrm>
            <a:off x="4144618" y="0"/>
            <a:ext cx="3170583" cy="275444"/>
          </a:xfrm>
          <a:prstGeom prst="rect">
            <a:avLst/>
          </a:prstGeom>
          <a:noFill/>
          <a:ln w="9525">
            <a:noFill/>
            <a:miter lim="800000"/>
            <a:headEnd/>
            <a:tailEnd/>
          </a:ln>
          <a:effectLst/>
        </p:spPr>
        <p:txBody>
          <a:bodyPr vert="horz" wrap="square" lIns="97524" tIns="48761" rIns="97524" bIns="48761" numCol="1" anchor="t" anchorCtr="0" compatLnSpc="1">
            <a:prstTxWarp prst="textNoShape">
              <a:avLst/>
            </a:prstTxWarp>
          </a:bodyPr>
          <a:lstStyle>
            <a:lvl1pPr algn="r" defTabSz="976170" eaLnBrk="0" hangingPunct="0">
              <a:defRPr sz="900">
                <a:latin typeface="Times New Roman" pitchFamily="18" charset="0"/>
                <a:cs typeface="+mn-cs"/>
              </a:defRPr>
            </a:lvl1pPr>
          </a:lstStyle>
          <a:p>
            <a:pPr>
              <a:defRPr/>
            </a:pPr>
            <a:fld id="{577F2C5D-8CAA-4F71-8536-926EBD83E312}" type="datetime1">
              <a:rPr lang="en-US"/>
              <a:pPr>
                <a:defRPr/>
              </a:pPr>
              <a:t>4/5/17</a:t>
            </a:fld>
            <a:endParaRPr lang="en-US"/>
          </a:p>
        </p:txBody>
      </p:sp>
      <p:sp>
        <p:nvSpPr>
          <p:cNvPr id="54276" name="Rectangle 4"/>
          <p:cNvSpPr>
            <a:spLocks noGrp="1" noRot="1" noChangeAspect="1" noChangeArrowheads="1" noTextEdit="1"/>
          </p:cNvSpPr>
          <p:nvPr>
            <p:ph type="sldImg" idx="2"/>
          </p:nvPr>
        </p:nvSpPr>
        <p:spPr bwMode="auto">
          <a:xfrm>
            <a:off x="1547813" y="323850"/>
            <a:ext cx="4221162" cy="3165475"/>
          </a:xfrm>
          <a:prstGeom prst="rect">
            <a:avLst/>
          </a:prstGeom>
          <a:noFill/>
          <a:ln w="9525">
            <a:solidFill>
              <a:srgbClr val="000000"/>
            </a:solidFill>
            <a:miter lim="800000"/>
            <a:headEnd/>
            <a:tailEnd/>
          </a:ln>
        </p:spPr>
      </p:sp>
      <p:sp>
        <p:nvSpPr>
          <p:cNvPr id="4101" name="Rectangle 5"/>
          <p:cNvSpPr>
            <a:spLocks noGrp="1" noChangeArrowheads="1"/>
          </p:cNvSpPr>
          <p:nvPr>
            <p:ph type="body" sz="quarter" idx="3"/>
          </p:nvPr>
        </p:nvSpPr>
        <p:spPr bwMode="auto">
          <a:xfrm>
            <a:off x="289893" y="3566021"/>
            <a:ext cx="6735417" cy="5800725"/>
          </a:xfrm>
          <a:prstGeom prst="rect">
            <a:avLst/>
          </a:prstGeom>
          <a:noFill/>
          <a:ln w="9525">
            <a:noFill/>
            <a:miter lim="800000"/>
            <a:headEnd/>
            <a:tailEnd/>
          </a:ln>
          <a:effectLst/>
        </p:spPr>
        <p:txBody>
          <a:bodyPr vert="horz" wrap="square" lIns="97524" tIns="48761" rIns="97524" bIns="48761"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4102" name="Rectangle 6"/>
          <p:cNvSpPr>
            <a:spLocks noGrp="1" noChangeArrowheads="1"/>
          </p:cNvSpPr>
          <p:nvPr>
            <p:ph type="ftr" sz="quarter" idx="4"/>
          </p:nvPr>
        </p:nvSpPr>
        <p:spPr bwMode="auto">
          <a:xfrm>
            <a:off x="0" y="9384780"/>
            <a:ext cx="3170583" cy="216420"/>
          </a:xfrm>
          <a:prstGeom prst="rect">
            <a:avLst/>
          </a:prstGeom>
          <a:noFill/>
          <a:ln w="9525">
            <a:noFill/>
            <a:miter lim="800000"/>
            <a:headEnd/>
            <a:tailEnd/>
          </a:ln>
          <a:effectLst/>
        </p:spPr>
        <p:txBody>
          <a:bodyPr vert="horz" wrap="square" lIns="97524" tIns="48761" rIns="97524" bIns="48761" numCol="1" anchor="b" anchorCtr="0" compatLnSpc="1">
            <a:prstTxWarp prst="textNoShape">
              <a:avLst/>
            </a:prstTxWarp>
          </a:bodyPr>
          <a:lstStyle>
            <a:lvl1pPr defTabSz="976170" eaLnBrk="0" hangingPunct="0">
              <a:defRPr sz="800">
                <a:latin typeface="Times New Roman" pitchFamily="18" charset="0"/>
                <a:cs typeface="+mn-cs"/>
              </a:defRPr>
            </a:lvl1pPr>
          </a:lstStyle>
          <a:p>
            <a:pPr>
              <a:defRPr/>
            </a:pPr>
            <a:r>
              <a:rPr lang="en-US"/>
              <a:t>© Van Mieghem</a:t>
            </a:r>
          </a:p>
        </p:txBody>
      </p:sp>
      <p:sp>
        <p:nvSpPr>
          <p:cNvPr id="4103" name="Rectangle 7"/>
          <p:cNvSpPr>
            <a:spLocks noGrp="1" noChangeArrowheads="1"/>
          </p:cNvSpPr>
          <p:nvPr>
            <p:ph type="sldNum" sz="quarter" idx="5"/>
          </p:nvPr>
        </p:nvSpPr>
        <p:spPr bwMode="auto">
          <a:xfrm>
            <a:off x="4144618" y="9420850"/>
            <a:ext cx="3170583" cy="180350"/>
          </a:xfrm>
          <a:prstGeom prst="rect">
            <a:avLst/>
          </a:prstGeom>
          <a:noFill/>
          <a:ln w="9525">
            <a:noFill/>
            <a:miter lim="800000"/>
            <a:headEnd/>
            <a:tailEnd/>
          </a:ln>
          <a:effectLst/>
        </p:spPr>
        <p:txBody>
          <a:bodyPr vert="horz" wrap="square" lIns="97524" tIns="48761" rIns="97524" bIns="48761" numCol="1" anchor="b" anchorCtr="0" compatLnSpc="1">
            <a:prstTxWarp prst="textNoShape">
              <a:avLst/>
            </a:prstTxWarp>
          </a:bodyPr>
          <a:lstStyle>
            <a:lvl1pPr algn="r" defTabSz="976170" eaLnBrk="0" hangingPunct="0">
              <a:defRPr sz="800">
                <a:latin typeface="Times New Roman" pitchFamily="18" charset="0"/>
                <a:cs typeface="+mn-cs"/>
              </a:defRPr>
            </a:lvl1pPr>
          </a:lstStyle>
          <a:p>
            <a:pPr>
              <a:defRPr/>
            </a:pPr>
            <a:fld id="{B167D6DD-B4B5-43AC-8C39-6CD236D1941C}" type="slidenum">
              <a:rPr lang="en-US"/>
              <a:pPr>
                <a:defRPr/>
              </a:pPr>
              <a:t>‹#›</a:t>
            </a:fld>
            <a:endParaRPr lang="en-US"/>
          </a:p>
        </p:txBody>
      </p:sp>
    </p:spTree>
    <p:extLst>
      <p:ext uri="{BB962C8B-B14F-4D97-AF65-F5344CB8AC3E}">
        <p14:creationId xmlns:p14="http://schemas.microsoft.com/office/powerpoint/2010/main" val="1469452823"/>
      </p:ext>
    </p:extLst>
  </p:cSld>
  <p:clrMap bg1="lt1" tx1="dk1" bg2="lt2" tx2="dk2" accent1="accent1" accent2="accent2" accent3="accent3" accent4="accent4" accent5="accent5" accent6="accent6" hlink="hlink" folHlink="folHlink"/>
  <p:hf/>
  <p:notesStyle>
    <a:lvl1pPr marL="228600" indent="-228600" algn="l" rtl="0" eaLnBrk="0" fontAlgn="base" hangingPunct="0">
      <a:spcBef>
        <a:spcPct val="30000"/>
      </a:spcBef>
      <a:spcAft>
        <a:spcPct val="0"/>
      </a:spcAft>
      <a:buFont typeface="Wingdings" pitchFamily="2" charset="2"/>
      <a:buChar char="Ø"/>
      <a:defRPr sz="1200" kern="1200">
        <a:solidFill>
          <a:schemeClr val="tx1"/>
        </a:solidFill>
        <a:latin typeface="Times New Roman" pitchFamily="18" charset="0"/>
        <a:ea typeface="+mn-ea"/>
        <a:cs typeface="+mn-cs"/>
      </a:defRPr>
    </a:lvl1pPr>
    <a:lvl2pPr marL="685800" indent="-228600" algn="l" rtl="0" eaLnBrk="0" fontAlgn="base" hangingPunct="0">
      <a:spcBef>
        <a:spcPct val="30000"/>
      </a:spcBef>
      <a:spcAft>
        <a:spcPct val="0"/>
      </a:spcAft>
      <a:buChar char="•"/>
      <a:defRPr sz="1200" kern="1200">
        <a:solidFill>
          <a:schemeClr val="tx1"/>
        </a:solidFill>
        <a:latin typeface="Times New Roman" pitchFamily="18" charset="0"/>
        <a:ea typeface="+mn-ea"/>
        <a:cs typeface="+mn-cs"/>
      </a:defRPr>
    </a:lvl2pPr>
    <a:lvl3pPr marL="1104900" indent="-190500" algn="l" rtl="0" eaLnBrk="0" fontAlgn="base" hangingPunct="0">
      <a:spcBef>
        <a:spcPct val="30000"/>
      </a:spcBef>
      <a:spcAft>
        <a:spcPct val="0"/>
      </a:spcAft>
      <a:buSzPct val="40000"/>
      <a:buFont typeface="Wingdings" pitchFamily="2" charset="2"/>
      <a:buChar char="q"/>
      <a:defRPr sz="1000" kern="1200">
        <a:solidFill>
          <a:schemeClr val="tx1"/>
        </a:solidFill>
        <a:latin typeface="Times New Roman" pitchFamily="18" charset="0"/>
        <a:ea typeface="+mn-ea"/>
        <a:cs typeface="+mn-cs"/>
      </a:defRPr>
    </a:lvl3pPr>
    <a:lvl4pPr marL="1562100" indent="-190500" algn="l" rtl="0" eaLnBrk="0" fontAlgn="base" hangingPunct="0">
      <a:spcBef>
        <a:spcPct val="30000"/>
      </a:spcBef>
      <a:spcAft>
        <a:spcPct val="0"/>
      </a:spcAft>
      <a:buFont typeface="Times New Roman" pitchFamily="18" charset="0"/>
      <a:buChar char="−"/>
      <a:defRPr sz="1000" kern="1200">
        <a:solidFill>
          <a:schemeClr val="tx1"/>
        </a:solidFill>
        <a:latin typeface="Times New Roman" pitchFamily="18" charset="0"/>
        <a:ea typeface="+mn-ea"/>
        <a:cs typeface="+mn-cs"/>
      </a:defRPr>
    </a:lvl4pPr>
    <a:lvl5pPr marL="2019300" indent="-190500" algn="l" rtl="0" eaLnBrk="0" fontAlgn="base" hangingPunct="0">
      <a:spcBef>
        <a:spcPct val="30000"/>
      </a:spcBef>
      <a:spcAft>
        <a:spcPct val="0"/>
      </a:spcAft>
      <a:buAutoNum type="arabicPeriod"/>
      <a:defRPr sz="10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4.xml.rels><?xml version="1.0" encoding="UTF-8" standalone="yes"?>
<Relationships xmlns="http://schemas.openxmlformats.org/package/2006/relationships"><Relationship Id="rId3" Type="http://schemas.openxmlformats.org/officeDocument/2006/relationships/hyperlink" Target="http://www.southparkzone.com/episode.php?vid=217" TargetMode="External"/><Relationship Id="rId4" Type="http://schemas.openxmlformats.org/officeDocument/2006/relationships/hyperlink" Target="http://en.wikipedia.org/wiki/Comedy_Central" TargetMode="External"/><Relationship Id="rId5" Type="http://schemas.openxmlformats.org/officeDocument/2006/relationships/hyperlink" Target="http://en.wikipedia.org/wiki/List_of_animated_television_series" TargetMode="External"/><Relationship Id="rId6" Type="http://schemas.openxmlformats.org/officeDocument/2006/relationships/hyperlink" Target="http://en.wikipedia.org/wiki/South_Park" TargetMode="External"/><Relationship Id="rId7" Type="http://schemas.openxmlformats.org/officeDocument/2006/relationships/hyperlink" Target="http://en.wikipedia.org/wiki/Capitalism" TargetMode="External"/><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 Id="rId3" Type="http://schemas.openxmlformats.org/officeDocument/2006/relationships/hyperlink" Target="http://operationsroom.wordpress.com/2009/11/23/fashionable-renting/" TargetMode="Externa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 Id="rId3" Type="http://schemas.openxmlformats.org/officeDocument/2006/relationships/hyperlink" Target="http://operationsroom.wordpress.com/2010/01/17/renting-textbooks/" TargetMode="Externa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 Id="rId3" Type="http://schemas.openxmlformats.org/officeDocument/2006/relationships/hyperlink" Target="http://www.ft.com/topics/organisations/Vanguard_Group_Inc" TargetMode="Externa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2.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3.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4.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5.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6.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7.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0.xml"/><Relationship Id="rId3" Type="http://schemas.openxmlformats.org/officeDocument/2006/relationships/hyperlink" Target="http://www.nytimes.com/2010/12/31/business/global/31sushi.html?_r=1&amp;pagewanted=print" TargetMode="Externa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2.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5.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6.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7.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p:cNvSpPr>
            <a:spLocks noGrp="1" noRot="1" noChangeAspect="1" noTextEdit="1"/>
          </p:cNvSpPr>
          <p:nvPr>
            <p:ph type="sldImg"/>
          </p:nvPr>
        </p:nvSpPr>
        <p:spPr>
          <a:ln/>
        </p:spPr>
      </p:sp>
      <p:sp>
        <p:nvSpPr>
          <p:cNvPr id="55299" name="Notes Placeholder 2"/>
          <p:cNvSpPr>
            <a:spLocks noGrp="1"/>
          </p:cNvSpPr>
          <p:nvPr>
            <p:ph type="body" idx="1"/>
          </p:nvPr>
        </p:nvSpPr>
        <p:spPr>
          <a:noFill/>
          <a:ln/>
        </p:spPr>
        <p:txBody>
          <a:bodyPr/>
          <a:lstStyle/>
          <a:p>
            <a:r>
              <a:rPr lang="en-US" dirty="0" smtClean="0"/>
              <a:t>January 2016: 90’ including</a:t>
            </a:r>
            <a:r>
              <a:rPr lang="en-US" baseline="0" dirty="0" smtClean="0"/>
              <a:t> Gnomes; second class start with RTR and end with Swiss Watch</a:t>
            </a:r>
            <a:endParaRPr lang="en-US" dirty="0" smtClean="0"/>
          </a:p>
          <a:p>
            <a:r>
              <a:rPr lang="en-US" dirty="0" smtClean="0"/>
              <a:t>Welcome to Ops </a:t>
            </a:r>
            <a:r>
              <a:rPr lang="en-US" dirty="0" err="1" smtClean="0"/>
              <a:t>Strat</a:t>
            </a:r>
            <a:r>
              <a:rPr lang="en-US" dirty="0" smtClean="0"/>
              <a:t>!  My name is JVM and I’ll be your instructor.  </a:t>
            </a:r>
          </a:p>
          <a:p>
            <a:endParaRPr lang="en-US" dirty="0" smtClean="0"/>
          </a:p>
        </p:txBody>
      </p:sp>
      <p:sp>
        <p:nvSpPr>
          <p:cNvPr id="4" name="Header Placeholder 3"/>
          <p:cNvSpPr>
            <a:spLocks noGrp="1"/>
          </p:cNvSpPr>
          <p:nvPr>
            <p:ph type="hdr" sz="quarter"/>
          </p:nvPr>
        </p:nvSpPr>
        <p:spPr/>
        <p:txBody>
          <a:bodyPr/>
          <a:lstStyle/>
          <a:p>
            <a:pPr>
              <a:defRPr/>
            </a:pPr>
            <a:r>
              <a:rPr lang="en-US" smtClean="0">
                <a:solidFill>
                  <a:prstClr val="black"/>
                </a:solidFill>
              </a:rPr>
              <a:t>Operations Strategy Week #1: Concept &amp; Framework</a:t>
            </a:r>
            <a:endParaRPr lang="en-US">
              <a:solidFill>
                <a:prstClr val="black"/>
              </a:solidFill>
            </a:endParaRPr>
          </a:p>
        </p:txBody>
      </p:sp>
      <p:sp>
        <p:nvSpPr>
          <p:cNvPr id="5" name="Date Placeholder 4"/>
          <p:cNvSpPr>
            <a:spLocks noGrp="1"/>
          </p:cNvSpPr>
          <p:nvPr>
            <p:ph type="dt" sz="quarter" idx="1"/>
          </p:nvPr>
        </p:nvSpPr>
        <p:spPr/>
        <p:txBody>
          <a:bodyPr/>
          <a:lstStyle/>
          <a:p>
            <a:pPr>
              <a:defRPr/>
            </a:pPr>
            <a:fld id="{DFD9FA15-3606-4DB7-B65E-E824110B15C4}" type="datetime1">
              <a:rPr lang="en-US" smtClean="0">
                <a:solidFill>
                  <a:prstClr val="black"/>
                </a:solidFill>
              </a:rPr>
              <a:pPr>
                <a:defRPr/>
              </a:pPr>
              <a:t>4/5/17</a:t>
            </a:fld>
            <a:endParaRPr lang="en-US">
              <a:solidFill>
                <a:prstClr val="black"/>
              </a:solidFill>
            </a:endParaRPr>
          </a:p>
        </p:txBody>
      </p:sp>
      <p:sp>
        <p:nvSpPr>
          <p:cNvPr id="6" name="Footer Placeholder 5"/>
          <p:cNvSpPr>
            <a:spLocks noGrp="1"/>
          </p:cNvSpPr>
          <p:nvPr>
            <p:ph type="ftr" sz="quarter" idx="4"/>
          </p:nvPr>
        </p:nvSpPr>
        <p:spPr/>
        <p:txBody>
          <a:bodyPr/>
          <a:lstStyle/>
          <a:p>
            <a:pPr>
              <a:defRPr/>
            </a:pPr>
            <a:r>
              <a:rPr lang="en-US" smtClean="0">
                <a:solidFill>
                  <a:prstClr val="black"/>
                </a:solidFill>
              </a:rPr>
              <a:t>© Van Mieghem</a:t>
            </a:r>
            <a:endParaRPr lang="en-US">
              <a:solidFill>
                <a:prstClr val="black"/>
              </a:solidFill>
            </a:endParaRPr>
          </a:p>
        </p:txBody>
      </p:sp>
      <p:sp>
        <p:nvSpPr>
          <p:cNvPr id="7" name="Slide Number Placeholder 6"/>
          <p:cNvSpPr>
            <a:spLocks noGrp="1"/>
          </p:cNvSpPr>
          <p:nvPr>
            <p:ph type="sldNum" sz="quarter" idx="5"/>
          </p:nvPr>
        </p:nvSpPr>
        <p:spPr/>
        <p:txBody>
          <a:bodyPr/>
          <a:lstStyle/>
          <a:p>
            <a:pPr>
              <a:defRPr/>
            </a:pPr>
            <a:fld id="{79D2B9B7-104B-4AB1-ACC2-0AF16B0AD3A7}" type="slidenum">
              <a:rPr lang="en-US" smtClean="0">
                <a:solidFill>
                  <a:prstClr val="black"/>
                </a:solidFill>
              </a:rPr>
              <a:pPr>
                <a:defRPr/>
              </a:pPr>
              <a:t>1</a:t>
            </a:fld>
            <a:endParaRPr lang="en-US">
              <a:solidFill>
                <a:prstClr val="black"/>
              </a:solidFill>
            </a:endParaRPr>
          </a:p>
        </p:txBody>
      </p:sp>
    </p:spTree>
    <p:extLst>
      <p:ext uri="{BB962C8B-B14F-4D97-AF65-F5344CB8AC3E}">
        <p14:creationId xmlns:p14="http://schemas.microsoft.com/office/powerpoint/2010/main" val="927559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ChangeArrowheads="1"/>
          </p:cNvSpPr>
          <p:nvPr>
            <p:ph type="hdr" sz="quarter"/>
          </p:nvPr>
        </p:nvSpPr>
        <p:spPr/>
        <p:txBody>
          <a:bodyPr/>
          <a:lstStyle/>
          <a:p>
            <a:pPr>
              <a:defRPr/>
            </a:pPr>
            <a:r>
              <a:rPr lang="en-US" smtClean="0">
                <a:solidFill>
                  <a:prstClr val="black"/>
                </a:solidFill>
              </a:rPr>
              <a:t>Operations Strategy Week #1: Concept &amp; Framework</a:t>
            </a:r>
          </a:p>
        </p:txBody>
      </p:sp>
      <p:sp>
        <p:nvSpPr>
          <p:cNvPr id="64515" name="Rectangle 3"/>
          <p:cNvSpPr>
            <a:spLocks noGrp="1" noChangeArrowheads="1"/>
          </p:cNvSpPr>
          <p:nvPr>
            <p:ph type="dt" sz="quarter" idx="1"/>
          </p:nvPr>
        </p:nvSpPr>
        <p:spPr/>
        <p:txBody>
          <a:bodyPr/>
          <a:lstStyle/>
          <a:p>
            <a:pPr>
              <a:defRPr/>
            </a:pPr>
            <a:fld id="{D2C9789E-CDA2-4D71-800C-FEAE8D67F294}" type="datetime1">
              <a:rPr lang="en-US" smtClean="0">
                <a:solidFill>
                  <a:prstClr val="black"/>
                </a:solidFill>
              </a:rPr>
              <a:pPr>
                <a:defRPr/>
              </a:pPr>
              <a:t>4/5/17</a:t>
            </a:fld>
            <a:endParaRPr lang="en-US" smtClean="0">
              <a:solidFill>
                <a:prstClr val="black"/>
              </a:solidFill>
            </a:endParaRPr>
          </a:p>
        </p:txBody>
      </p:sp>
      <p:sp>
        <p:nvSpPr>
          <p:cNvPr id="64516" name="Rectangle 6"/>
          <p:cNvSpPr>
            <a:spLocks noGrp="1" noChangeArrowheads="1"/>
          </p:cNvSpPr>
          <p:nvPr>
            <p:ph type="ftr" sz="quarter" idx="4"/>
          </p:nvPr>
        </p:nvSpPr>
        <p:spPr/>
        <p:txBody>
          <a:bodyPr/>
          <a:lstStyle/>
          <a:p>
            <a:pPr>
              <a:defRPr/>
            </a:pPr>
            <a:r>
              <a:rPr lang="en-US" smtClean="0">
                <a:solidFill>
                  <a:prstClr val="black"/>
                </a:solidFill>
              </a:rPr>
              <a:t>© Van Mieghem</a:t>
            </a:r>
          </a:p>
        </p:txBody>
      </p:sp>
      <p:sp>
        <p:nvSpPr>
          <p:cNvPr id="64517" name="Rectangle 7"/>
          <p:cNvSpPr>
            <a:spLocks noGrp="1" noChangeArrowheads="1"/>
          </p:cNvSpPr>
          <p:nvPr>
            <p:ph type="sldNum" sz="quarter" idx="5"/>
          </p:nvPr>
        </p:nvSpPr>
        <p:spPr/>
        <p:txBody>
          <a:bodyPr/>
          <a:lstStyle/>
          <a:p>
            <a:pPr>
              <a:defRPr/>
            </a:pPr>
            <a:fld id="{DD44988F-0643-47D1-BFE7-2463D3A2F539}" type="slidenum">
              <a:rPr lang="en-US" smtClean="0">
                <a:solidFill>
                  <a:prstClr val="black"/>
                </a:solidFill>
              </a:rPr>
              <a:pPr>
                <a:defRPr/>
              </a:pPr>
              <a:t>13</a:t>
            </a:fld>
            <a:endParaRPr lang="en-US" smtClean="0">
              <a:solidFill>
                <a:prstClr val="black"/>
              </a:solidFill>
            </a:endParaRPr>
          </a:p>
        </p:txBody>
      </p:sp>
      <p:sp>
        <p:nvSpPr>
          <p:cNvPr id="63494" name="Rectangle 2"/>
          <p:cNvSpPr>
            <a:spLocks noGrp="1" noRot="1" noChangeAspect="1" noChangeArrowheads="1" noTextEdit="1"/>
          </p:cNvSpPr>
          <p:nvPr>
            <p:ph type="sldImg"/>
          </p:nvPr>
        </p:nvSpPr>
        <p:spPr>
          <a:xfrm>
            <a:off x="1546225" y="323850"/>
            <a:ext cx="4221163" cy="3165475"/>
          </a:xfrm>
          <a:ln/>
        </p:spPr>
      </p:sp>
      <p:sp>
        <p:nvSpPr>
          <p:cNvPr id="63495" name="Rectangle 3"/>
          <p:cNvSpPr>
            <a:spLocks noGrp="1" noChangeArrowheads="1"/>
          </p:cNvSpPr>
          <p:nvPr>
            <p:ph type="body" idx="1"/>
          </p:nvPr>
        </p:nvSpPr>
        <p:spPr>
          <a:noFill/>
          <a:ln/>
        </p:spPr>
        <p:txBody>
          <a:bodyPr/>
          <a:lstStyle/>
          <a:p>
            <a:r>
              <a:rPr lang="en-US" dirty="0" smtClean="0"/>
              <a:t>For the remainder of today’s lecture, there are two points to cover:</a:t>
            </a:r>
          </a:p>
          <a:p>
            <a:pPr lvl="1"/>
            <a:r>
              <a:rPr lang="en-US" dirty="0" smtClean="0"/>
              <a:t>What is ops </a:t>
            </a:r>
            <a:r>
              <a:rPr lang="en-US" dirty="0" err="1" smtClean="0"/>
              <a:t>strat</a:t>
            </a:r>
            <a:r>
              <a:rPr lang="en-US" dirty="0" smtClean="0"/>
              <a:t>?</a:t>
            </a:r>
          </a:p>
          <a:p>
            <a:pPr lvl="1"/>
            <a:r>
              <a:rPr lang="en-US" dirty="0" smtClean="0"/>
              <a:t>A framework for ops </a:t>
            </a:r>
            <a:r>
              <a:rPr lang="en-US" dirty="0" err="1" smtClean="0"/>
              <a:t>strat</a:t>
            </a:r>
            <a:r>
              <a:rPr lang="en-US" dirty="0" smtClean="0"/>
              <a:t> and its key decisions </a:t>
            </a:r>
          </a:p>
          <a:p>
            <a:endParaRPr lang="en-US" dirty="0" smtClean="0"/>
          </a:p>
          <a:p>
            <a:endParaRPr lang="en-US" dirty="0" smtClean="0"/>
          </a:p>
          <a:p>
            <a:r>
              <a:rPr lang="en-US" dirty="0" smtClean="0"/>
              <a:t>The point of this slide is to remind you that operations views the firm as:</a:t>
            </a:r>
          </a:p>
          <a:p>
            <a:pPr lvl="1">
              <a:buFontTx/>
              <a:buAutoNum type="arabicPeriod"/>
            </a:pPr>
            <a:r>
              <a:rPr lang="en-US" dirty="0" smtClean="0"/>
              <a:t>An activity network or business process = how work is done.  </a:t>
            </a:r>
            <a:r>
              <a:rPr lang="en-US" i="1" dirty="0" smtClean="0"/>
              <a:t>Stress the horizontal view and that interfaces make it cross-functional</a:t>
            </a:r>
            <a:endParaRPr lang="en-US" dirty="0" smtClean="0"/>
          </a:p>
          <a:p>
            <a:pPr lvl="1">
              <a:buFontTx/>
              <a:buAutoNum type="arabicPeriod"/>
            </a:pPr>
            <a:r>
              <a:rPr lang="en-US" dirty="0" smtClean="0"/>
              <a:t>A bundle of real assets or resources = who does the work</a:t>
            </a:r>
          </a:p>
          <a:p>
            <a:pPr>
              <a:buFontTx/>
              <a:buAutoNum type="arabicPeriod"/>
            </a:pPr>
            <a:endParaRPr lang="en-US" dirty="0" smtClean="0"/>
          </a:p>
          <a:p>
            <a:r>
              <a:rPr lang="en-US" dirty="0" smtClean="0"/>
              <a:t>Write on slide/BB: </a:t>
            </a:r>
          </a:p>
          <a:p>
            <a:pPr lvl="1"/>
            <a:r>
              <a:rPr lang="en-US" dirty="0" smtClean="0"/>
              <a:t>1. HOW, WHO</a:t>
            </a:r>
          </a:p>
          <a:p>
            <a:pPr lvl="1"/>
            <a:r>
              <a:rPr lang="en-US" dirty="0" smtClean="0"/>
              <a:t>2. can build two pictures:</a:t>
            </a:r>
          </a:p>
          <a:p>
            <a:endParaRPr lang="en-US" dirty="0" smtClean="0"/>
          </a:p>
          <a:p>
            <a:endParaRPr lang="en-US" dirty="0" smtClean="0"/>
          </a:p>
          <a:p>
            <a:endParaRPr lang="en-US" dirty="0" smtClean="0"/>
          </a:p>
          <a:p>
            <a:endParaRPr lang="en-US" dirty="0" smtClean="0"/>
          </a:p>
          <a:p>
            <a:endParaRPr lang="en-US" dirty="0" smtClean="0"/>
          </a:p>
          <a:p>
            <a:r>
              <a:rPr lang="en-US" dirty="0" smtClean="0"/>
              <a:t>Recall:</a:t>
            </a:r>
          </a:p>
          <a:p>
            <a:pPr lvl="1"/>
            <a:r>
              <a:rPr lang="en-US" dirty="0" smtClean="0"/>
              <a:t>Operations = designing and managing the transformation process to create value (to society?)</a:t>
            </a:r>
          </a:p>
          <a:p>
            <a:pPr lvl="1"/>
            <a:r>
              <a:rPr lang="en-US" dirty="0" smtClean="0"/>
              <a:t>Relate to New Operating-Finance Partnership (optional reading): every company must demonstrate the ability to create value faster than is being destroyed.  </a:t>
            </a:r>
            <a:r>
              <a:rPr lang="en-US" i="1" dirty="0" smtClean="0">
                <a:solidFill>
                  <a:srgbClr val="FF3300"/>
                </a:solidFill>
              </a:rPr>
              <a:t>Who creates?</a:t>
            </a:r>
            <a:r>
              <a:rPr lang="en-US" i="1" dirty="0" smtClean="0"/>
              <a:t>  </a:t>
            </a:r>
            <a:r>
              <a:rPr lang="en-US" dirty="0" smtClean="0"/>
              <a:t>Ops and Mkt.</a:t>
            </a:r>
          </a:p>
          <a:p>
            <a:endParaRPr lang="en-US" dirty="0" smtClean="0"/>
          </a:p>
        </p:txBody>
      </p:sp>
      <p:sp>
        <p:nvSpPr>
          <p:cNvPr id="147458" name="Freeform 2"/>
          <p:cNvSpPr>
            <a:spLocks noRot="1" noChangeAspect="1" noEditPoints="1" noChangeArrowheads="1" noChangeShapeType="1" noTextEdit="1"/>
          </p:cNvSpPr>
          <p:nvPr/>
        </p:nvSpPr>
        <p:spPr bwMode="auto">
          <a:xfrm>
            <a:off x="4941888" y="5484813"/>
            <a:ext cx="357187" cy="127000"/>
          </a:xfrm>
          <a:custGeom>
            <a:avLst/>
            <a:gdLst>
              <a:gd name="T0" fmla="+- 0 13180 13156"/>
              <a:gd name="T1" fmla="*/ T0 w 952"/>
              <a:gd name="T2" fmla="+- 0 15092 14749"/>
              <a:gd name="T3" fmla="*/ 15092 h 344"/>
              <a:gd name="T4" fmla="+- 0 13156 13156"/>
              <a:gd name="T5" fmla="*/ T4 w 952"/>
              <a:gd name="T6" fmla="+- 0 15066 14749"/>
              <a:gd name="T7" fmla="*/ 15066 h 344"/>
              <a:gd name="T8" fmla="+- 0 13180 13156"/>
              <a:gd name="T9" fmla="*/ T8 w 952"/>
              <a:gd name="T10" fmla="+- 0 15092 14749"/>
              <a:gd name="T11" fmla="*/ 15092 h 344"/>
              <a:gd name="T12" fmla="+- 0 13207 13156"/>
              <a:gd name="T13" fmla="*/ T12 w 952"/>
              <a:gd name="T14" fmla="+- 0 15066 14749"/>
              <a:gd name="T15" fmla="*/ 15066 h 344"/>
              <a:gd name="T16" fmla="+- 0 14107 13156"/>
              <a:gd name="T17" fmla="*/ T16 w 952"/>
              <a:gd name="T18" fmla="+- 0 14749 14749"/>
              <a:gd name="T19" fmla="*/ 14749 h 344"/>
              <a:gd name="T20" fmla="+- 0 14107 13156"/>
              <a:gd name="T21" fmla="*/ T20 w 952"/>
              <a:gd name="T22" fmla="+- 0 14774 14749"/>
              <a:gd name="T23" fmla="*/ 14774 h 344"/>
            </a:gdLst>
            <a:ahLst/>
            <a:cxnLst>
              <a:cxn ang="0">
                <a:pos x="T1" y="T3"/>
              </a:cxn>
              <a:cxn ang="0">
                <a:pos x="T5" y="T7"/>
              </a:cxn>
              <a:cxn ang="0">
                <a:pos x="T9" y="T11"/>
              </a:cxn>
              <a:cxn ang="0">
                <a:pos x="T13" y="T15"/>
              </a:cxn>
              <a:cxn ang="0">
                <a:pos x="T17" y="T19"/>
              </a:cxn>
              <a:cxn ang="0">
                <a:pos x="T21" y="T23"/>
              </a:cxn>
            </a:cxnLst>
            <a:rect l="0" t="0" r="r" b="b"/>
            <a:pathLst>
              <a:path w="952" h="344" extrusionOk="0">
                <a:moveTo>
                  <a:pt x="24" y="343"/>
                </a:moveTo>
                <a:cubicBezTo>
                  <a:pt x="16" y="334"/>
                  <a:pt x="8" y="326"/>
                  <a:pt x="0" y="317"/>
                </a:cubicBezTo>
              </a:path>
              <a:path w="952" h="344" extrusionOk="0">
                <a:moveTo>
                  <a:pt x="24" y="343"/>
                </a:moveTo>
                <a:cubicBezTo>
                  <a:pt x="71" y="335"/>
                  <a:pt x="107" y="336"/>
                  <a:pt x="51" y="317"/>
                </a:cubicBezTo>
              </a:path>
              <a:path w="952" h="344" extrusionOk="0">
                <a:moveTo>
                  <a:pt x="951" y="0"/>
                </a:moveTo>
                <a:cubicBezTo>
                  <a:pt x="951" y="8"/>
                  <a:pt x="951" y="17"/>
                  <a:pt x="951" y="25"/>
                </a:cubicBezTo>
              </a:path>
            </a:pathLst>
          </a:custGeom>
          <a:noFill/>
          <a:ln w="19050" cap="rnd">
            <a:solidFill>
              <a:srgbClr val="FF0000"/>
            </a:solidFill>
            <a:round/>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7459" name="Freeform 3"/>
          <p:cNvSpPr>
            <a:spLocks noRot="1" noChangeAspect="1" noEditPoints="1" noChangeArrowheads="1" noChangeShapeType="1" noTextEdit="1"/>
          </p:cNvSpPr>
          <p:nvPr/>
        </p:nvSpPr>
        <p:spPr bwMode="auto">
          <a:xfrm>
            <a:off x="4802188" y="5422900"/>
            <a:ext cx="1501775" cy="514350"/>
          </a:xfrm>
          <a:custGeom>
            <a:avLst/>
            <a:gdLst>
              <a:gd name="T0" fmla="+- 0 12891 12783"/>
              <a:gd name="T1" fmla="*/ T0 w 3999"/>
              <a:gd name="T2" fmla="+- 0 15278 14589"/>
              <a:gd name="T3" fmla="*/ 15278 h 1379"/>
              <a:gd name="T4" fmla="+- 0 12918 12783"/>
              <a:gd name="T5" fmla="*/ T4 w 3999"/>
              <a:gd name="T6" fmla="+- 0 15886 14589"/>
              <a:gd name="T7" fmla="*/ 15886 h 1379"/>
              <a:gd name="T8" fmla="+- 0 12783 12783"/>
              <a:gd name="T9" fmla="*/ T8 w 3999"/>
              <a:gd name="T10" fmla="+- 0 15834 14589"/>
              <a:gd name="T11" fmla="*/ 15834 h 1379"/>
              <a:gd name="T12" fmla="+- 0 12891 12783"/>
              <a:gd name="T13" fmla="*/ T12 w 3999"/>
              <a:gd name="T14" fmla="+- 0 15913 14589"/>
              <a:gd name="T15" fmla="*/ 15913 h 1379"/>
              <a:gd name="T16" fmla="+- 0 12968 12783"/>
              <a:gd name="T17" fmla="*/ T16 w 3999"/>
              <a:gd name="T18" fmla="+- 0 15860 14589"/>
              <a:gd name="T19" fmla="*/ 15860 h 1379"/>
              <a:gd name="T20" fmla="+- 0 13314 12783"/>
              <a:gd name="T21" fmla="*/ T20 w 3999"/>
              <a:gd name="T22" fmla="+- 0 15040 14589"/>
              <a:gd name="T23" fmla="*/ 15040 h 1379"/>
              <a:gd name="T24" fmla="+- 0 13207 12783"/>
              <a:gd name="T25" fmla="*/ T24 w 3999"/>
              <a:gd name="T26" fmla="+- 0 15012 14589"/>
              <a:gd name="T27" fmla="*/ 15012 h 1379"/>
              <a:gd name="T28" fmla="+- 0 13314 12783"/>
              <a:gd name="T29" fmla="*/ T28 w 3999"/>
              <a:gd name="T30" fmla="+- 0 15172 14589"/>
              <a:gd name="T31" fmla="*/ 15172 h 1379"/>
              <a:gd name="T32" fmla="+- 0 13472 12783"/>
              <a:gd name="T33" fmla="*/ T32 w 3999"/>
              <a:gd name="T34" fmla="+- 0 15092 14589"/>
              <a:gd name="T35" fmla="*/ 15092 h 1379"/>
              <a:gd name="T36" fmla="+- 0 13472 12783"/>
              <a:gd name="T37" fmla="*/ T36 w 3999"/>
              <a:gd name="T38" fmla="+- 0 15040 14589"/>
              <a:gd name="T39" fmla="*/ 15040 h 1379"/>
              <a:gd name="T40" fmla="+- 0 13553 12783"/>
              <a:gd name="T41" fmla="*/ T40 w 3999"/>
              <a:gd name="T42" fmla="+- 0 15012 14589"/>
              <a:gd name="T43" fmla="*/ 15012 h 1379"/>
              <a:gd name="T44" fmla="+- 0 13684 12783"/>
              <a:gd name="T45" fmla="*/ T44 w 3999"/>
              <a:gd name="T46" fmla="+- 0 15040 14589"/>
              <a:gd name="T47" fmla="*/ 15040 h 1379"/>
              <a:gd name="T48" fmla="+- 0 13737 12783"/>
              <a:gd name="T49" fmla="*/ T48 w 3999"/>
              <a:gd name="T50" fmla="+- 0 15145 14589"/>
              <a:gd name="T51" fmla="*/ 15145 h 1379"/>
              <a:gd name="T52" fmla="+- 0 13791 12783"/>
              <a:gd name="T53" fmla="*/ T52 w 3999"/>
              <a:gd name="T54" fmla="+- 0 15331 14589"/>
              <a:gd name="T55" fmla="*/ 15331 h 1379"/>
              <a:gd name="T56" fmla="+- 0 13791 12783"/>
              <a:gd name="T57" fmla="*/ T56 w 3999"/>
              <a:gd name="T58" fmla="+- 0 15012 14589"/>
              <a:gd name="T59" fmla="*/ 15012 h 1379"/>
              <a:gd name="T60" fmla="+- 0 13895 12783"/>
              <a:gd name="T61" fmla="*/ T60 w 3999"/>
              <a:gd name="T62" fmla="+- 0 14960 14589"/>
              <a:gd name="T63" fmla="*/ 14960 h 1379"/>
              <a:gd name="T64" fmla="+- 0 13791 12783"/>
              <a:gd name="T65" fmla="*/ T64 w 3999"/>
              <a:gd name="T66" fmla="+- 0 15092 14589"/>
              <a:gd name="T67" fmla="*/ 15092 h 1379"/>
              <a:gd name="T68" fmla="+- 0 14107 12783"/>
              <a:gd name="T69" fmla="*/ T68 w 3999"/>
              <a:gd name="T70" fmla="+- 0 15066 14589"/>
              <a:gd name="T71" fmla="*/ 15066 h 1379"/>
              <a:gd name="T72" fmla="+- 0 14214 12783"/>
              <a:gd name="T73" fmla="*/ T72 w 3999"/>
              <a:gd name="T74" fmla="+- 0 14800 14589"/>
              <a:gd name="T75" fmla="*/ 14800 h 1379"/>
              <a:gd name="T76" fmla="+- 0 14241 12783"/>
              <a:gd name="T77" fmla="*/ T76 w 3999"/>
              <a:gd name="T78" fmla="+- 0 14960 14589"/>
              <a:gd name="T79" fmla="*/ 14960 h 1379"/>
              <a:gd name="T80" fmla="+- 0 14318 12783"/>
              <a:gd name="T81" fmla="*/ T80 w 3999"/>
              <a:gd name="T82" fmla="+- 0 14854 14589"/>
              <a:gd name="T83" fmla="*/ 14854 h 1379"/>
              <a:gd name="T84" fmla="+- 0 14372 12783"/>
              <a:gd name="T85" fmla="*/ T84 w 3999"/>
              <a:gd name="T86" fmla="+- 0 14907 14589"/>
              <a:gd name="T87" fmla="*/ 14907 h 1379"/>
              <a:gd name="T88" fmla="+- 0 14453 12783"/>
              <a:gd name="T89" fmla="*/ T88 w 3999"/>
              <a:gd name="T90" fmla="+- 0 14960 14589"/>
              <a:gd name="T91" fmla="*/ 14960 h 1379"/>
              <a:gd name="T92" fmla="+- 0 14480 12783"/>
              <a:gd name="T93" fmla="*/ T92 w 3999"/>
              <a:gd name="T94" fmla="+- 0 14986 14589"/>
              <a:gd name="T95" fmla="*/ 14986 h 1379"/>
              <a:gd name="T96" fmla="+- 0 14611 12783"/>
              <a:gd name="T97" fmla="*/ T96 w 3999"/>
              <a:gd name="T98" fmla="+- 0 14881 14589"/>
              <a:gd name="T99" fmla="*/ 14881 h 1379"/>
              <a:gd name="T100" fmla="+- 0 14691 12783"/>
              <a:gd name="T101" fmla="*/ T100 w 3999"/>
              <a:gd name="T102" fmla="+- 0 14642 14589"/>
              <a:gd name="T103" fmla="*/ 14642 h 1379"/>
              <a:gd name="T104" fmla="+- 0 14611 12783"/>
              <a:gd name="T105" fmla="*/ T104 w 3999"/>
              <a:gd name="T106" fmla="+- 0 14881 14589"/>
              <a:gd name="T107" fmla="*/ 14881 h 1379"/>
              <a:gd name="T108" fmla="+- 0 14795 12783"/>
              <a:gd name="T109" fmla="*/ T108 w 3999"/>
              <a:gd name="T110" fmla="+- 0 15012 14589"/>
              <a:gd name="T111" fmla="*/ 15012 h 1379"/>
              <a:gd name="T112" fmla="+- 0 15061 12783"/>
              <a:gd name="T113" fmla="*/ T112 w 3999"/>
              <a:gd name="T114" fmla="+- 0 14854 14589"/>
              <a:gd name="T115" fmla="*/ 14854 h 1379"/>
              <a:gd name="T116" fmla="+- 0 15115 12783"/>
              <a:gd name="T117" fmla="*/ T116 w 3999"/>
              <a:gd name="T118" fmla="+- 0 14881 14589"/>
              <a:gd name="T119" fmla="*/ 14881 h 1379"/>
              <a:gd name="T120" fmla="+- 0 15165 12783"/>
              <a:gd name="T121" fmla="*/ T120 w 3999"/>
              <a:gd name="T122" fmla="+- 0 14986 14589"/>
              <a:gd name="T123" fmla="*/ 14986 h 1379"/>
              <a:gd name="T124" fmla="+- 0 15272 12783"/>
              <a:gd name="T125" fmla="*/ T124 w 3999"/>
              <a:gd name="T126" fmla="+- 0 14881 14589"/>
              <a:gd name="T127" fmla="*/ 14881 h 1379"/>
              <a:gd name="T128" fmla="+- 0 15588 12783"/>
              <a:gd name="T129" fmla="*/ T128 w 3999"/>
              <a:gd name="T130" fmla="+- 0 14881 14589"/>
              <a:gd name="T131" fmla="*/ 14881 h 1379"/>
              <a:gd name="T132" fmla="+- 0 15696 12783"/>
              <a:gd name="T133" fmla="*/ T132 w 3999"/>
              <a:gd name="T134" fmla="+- 0 14642 14589"/>
              <a:gd name="T135" fmla="*/ 14642 h 1379"/>
              <a:gd name="T136" fmla="+- 0 15642 12783"/>
              <a:gd name="T137" fmla="*/ T136 w 3999"/>
              <a:gd name="T138" fmla="+- 0 14669 14589"/>
              <a:gd name="T139" fmla="*/ 14669 h 1379"/>
              <a:gd name="T140" fmla="+- 0 15669 12783"/>
              <a:gd name="T141" fmla="*/ T140 w 3999"/>
              <a:gd name="T142" fmla="+- 0 14960 14589"/>
              <a:gd name="T143" fmla="*/ 14960 h 1379"/>
              <a:gd name="T144" fmla="+- 0 15854 12783"/>
              <a:gd name="T145" fmla="*/ T144 w 3999"/>
              <a:gd name="T146" fmla="+- 0 14933 14589"/>
              <a:gd name="T147" fmla="*/ 14933 h 1379"/>
              <a:gd name="T148" fmla="+- 0 15800 12783"/>
              <a:gd name="T149" fmla="*/ T148 w 3999"/>
              <a:gd name="T150" fmla="+- 0 14881 14589"/>
              <a:gd name="T151" fmla="*/ 14881 h 1379"/>
              <a:gd name="T152" fmla="+- 0 15880 12783"/>
              <a:gd name="T153" fmla="*/ T152 w 3999"/>
              <a:gd name="T154" fmla="+- 0 14907 14589"/>
              <a:gd name="T155" fmla="*/ 14907 h 1379"/>
              <a:gd name="T156" fmla="+- 0 15934 12783"/>
              <a:gd name="T157" fmla="*/ T156 w 3999"/>
              <a:gd name="T158" fmla="+- 0 14933 14589"/>
              <a:gd name="T159" fmla="*/ 14933 h 1379"/>
              <a:gd name="T160" fmla="+- 0 16119 12783"/>
              <a:gd name="T161" fmla="*/ T160 w 3999"/>
              <a:gd name="T162" fmla="+- 0 14854 14589"/>
              <a:gd name="T163" fmla="*/ 14854 h 1379"/>
              <a:gd name="T164" fmla="+- 0 16146 12783"/>
              <a:gd name="T165" fmla="*/ T164 w 3999"/>
              <a:gd name="T166" fmla="+- 0 14616 14589"/>
              <a:gd name="T167" fmla="*/ 14616 h 1379"/>
              <a:gd name="T168" fmla="+- 0 16250 12783"/>
              <a:gd name="T169" fmla="*/ T168 w 3999"/>
              <a:gd name="T170" fmla="+- 0 14800 14589"/>
              <a:gd name="T171" fmla="*/ 14800 h 1379"/>
              <a:gd name="T172" fmla="+- 0 16331 12783"/>
              <a:gd name="T173" fmla="*/ T172 w 3999"/>
              <a:gd name="T174" fmla="+- 0 14854 14589"/>
              <a:gd name="T175" fmla="*/ 14854 h 1379"/>
              <a:gd name="T176" fmla="+- 0 16200 12783"/>
              <a:gd name="T177" fmla="*/ T176 w 3999"/>
              <a:gd name="T178" fmla="+- 0 14907 14589"/>
              <a:gd name="T179" fmla="*/ 14907 h 1379"/>
              <a:gd name="T180" fmla="+- 0 16384 12783"/>
              <a:gd name="T181" fmla="*/ T180 w 3999"/>
              <a:gd name="T182" fmla="+- 0 14828 14589"/>
              <a:gd name="T183" fmla="*/ 14828 h 1379"/>
              <a:gd name="T184" fmla="+- 0 16438 12783"/>
              <a:gd name="T185" fmla="*/ T184 w 3999"/>
              <a:gd name="T186" fmla="+- 0 14933 14589"/>
              <a:gd name="T187" fmla="*/ 14933 h 1379"/>
              <a:gd name="T188" fmla="+- 0 16462 12783"/>
              <a:gd name="T189" fmla="*/ T188 w 3999"/>
              <a:gd name="T190" fmla="+- 0 14800 14589"/>
              <a:gd name="T191" fmla="*/ 14800 h 1379"/>
              <a:gd name="T192" fmla="+- 0 16596 12783"/>
              <a:gd name="T193" fmla="*/ T192 w 3999"/>
              <a:gd name="T194" fmla="+- 0 14854 14589"/>
              <a:gd name="T195" fmla="*/ 14854 h 1379"/>
              <a:gd name="T196" fmla="+- 0 16673 12783"/>
              <a:gd name="T197" fmla="*/ T196 w 3999"/>
              <a:gd name="T198" fmla="+- 0 14749 14589"/>
              <a:gd name="T199" fmla="*/ 14749 h 1379"/>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 ang="0">
                <a:pos x="T117" y="T119"/>
              </a:cxn>
              <a:cxn ang="0">
                <a:pos x="T121" y="T123"/>
              </a:cxn>
              <a:cxn ang="0">
                <a:pos x="T125" y="T127"/>
              </a:cxn>
              <a:cxn ang="0">
                <a:pos x="T129" y="T131"/>
              </a:cxn>
              <a:cxn ang="0">
                <a:pos x="T133" y="T135"/>
              </a:cxn>
              <a:cxn ang="0">
                <a:pos x="T137" y="T139"/>
              </a:cxn>
              <a:cxn ang="0">
                <a:pos x="T141" y="T143"/>
              </a:cxn>
              <a:cxn ang="0">
                <a:pos x="T145" y="T147"/>
              </a:cxn>
              <a:cxn ang="0">
                <a:pos x="T149" y="T151"/>
              </a:cxn>
              <a:cxn ang="0">
                <a:pos x="T153" y="T155"/>
              </a:cxn>
              <a:cxn ang="0">
                <a:pos x="T157" y="T159"/>
              </a:cxn>
              <a:cxn ang="0">
                <a:pos x="T161" y="T163"/>
              </a:cxn>
              <a:cxn ang="0">
                <a:pos x="T165" y="T167"/>
              </a:cxn>
              <a:cxn ang="0">
                <a:pos x="T169" y="T171"/>
              </a:cxn>
              <a:cxn ang="0">
                <a:pos x="T173" y="T175"/>
              </a:cxn>
              <a:cxn ang="0">
                <a:pos x="T177" y="T179"/>
              </a:cxn>
              <a:cxn ang="0">
                <a:pos x="T181" y="T183"/>
              </a:cxn>
              <a:cxn ang="0">
                <a:pos x="T185" y="T187"/>
              </a:cxn>
              <a:cxn ang="0">
                <a:pos x="T189" y="T191"/>
              </a:cxn>
              <a:cxn ang="0">
                <a:pos x="T193" y="T195"/>
              </a:cxn>
              <a:cxn ang="0">
                <a:pos x="T197" y="T199"/>
              </a:cxn>
            </a:cxnLst>
            <a:rect l="0" t="0" r="r" b="b"/>
            <a:pathLst>
              <a:path w="3999" h="1379" extrusionOk="0">
                <a:moveTo>
                  <a:pt x="81" y="663"/>
                </a:moveTo>
                <a:cubicBezTo>
                  <a:pt x="125" y="603"/>
                  <a:pt x="108" y="605"/>
                  <a:pt x="108" y="689"/>
                </a:cubicBezTo>
                <a:cubicBezTo>
                  <a:pt x="108" y="868"/>
                  <a:pt x="80" y="1085"/>
                  <a:pt x="135" y="1245"/>
                </a:cubicBezTo>
                <a:cubicBezTo>
                  <a:pt x="138" y="1255"/>
                  <a:pt x="135" y="1371"/>
                  <a:pt x="135" y="1297"/>
                </a:cubicBezTo>
                <a:cubicBezTo>
                  <a:pt x="135" y="1249"/>
                  <a:pt x="148" y="1231"/>
                  <a:pt x="108" y="1218"/>
                </a:cubicBezTo>
              </a:path>
              <a:path w="3999" h="1379" extrusionOk="0">
                <a:moveTo>
                  <a:pt x="0" y="1245"/>
                </a:moveTo>
                <a:cubicBezTo>
                  <a:pt x="27" y="1245"/>
                  <a:pt x="36" y="1245"/>
                  <a:pt x="54" y="1245"/>
                </a:cubicBezTo>
                <a:cubicBezTo>
                  <a:pt x="66" y="1281"/>
                  <a:pt x="92" y="1277"/>
                  <a:pt x="108" y="1324"/>
                </a:cubicBezTo>
                <a:cubicBezTo>
                  <a:pt x="122" y="1366"/>
                  <a:pt x="117" y="1366"/>
                  <a:pt x="162" y="1378"/>
                </a:cubicBezTo>
                <a:cubicBezTo>
                  <a:pt x="162" y="1324"/>
                  <a:pt x="175" y="1295"/>
                  <a:pt x="185" y="1271"/>
                </a:cubicBezTo>
                <a:cubicBezTo>
                  <a:pt x="207" y="1222"/>
                  <a:pt x="192" y="1212"/>
                  <a:pt x="239" y="1166"/>
                </a:cubicBezTo>
              </a:path>
              <a:path w="3999" h="1379" extrusionOk="0">
                <a:moveTo>
                  <a:pt x="531" y="451"/>
                </a:moveTo>
                <a:cubicBezTo>
                  <a:pt x="531" y="424"/>
                  <a:pt x="531" y="398"/>
                  <a:pt x="531" y="371"/>
                </a:cubicBezTo>
                <a:cubicBezTo>
                  <a:pt x="475" y="371"/>
                  <a:pt x="464" y="382"/>
                  <a:pt x="424" y="423"/>
                </a:cubicBezTo>
                <a:cubicBezTo>
                  <a:pt x="396" y="452"/>
                  <a:pt x="390" y="507"/>
                  <a:pt x="424" y="530"/>
                </a:cubicBezTo>
                <a:cubicBezTo>
                  <a:pt x="443" y="543"/>
                  <a:pt x="508" y="575"/>
                  <a:pt x="531" y="583"/>
                </a:cubicBezTo>
                <a:cubicBezTo>
                  <a:pt x="570" y="596"/>
                  <a:pt x="603" y="540"/>
                  <a:pt x="635" y="530"/>
                </a:cubicBezTo>
                <a:cubicBezTo>
                  <a:pt x="666" y="530"/>
                  <a:pt x="677" y="527"/>
                  <a:pt x="689" y="503"/>
                </a:cubicBezTo>
              </a:path>
              <a:path w="3999" h="1379" extrusionOk="0">
                <a:moveTo>
                  <a:pt x="770" y="423"/>
                </a:moveTo>
                <a:cubicBezTo>
                  <a:pt x="707" y="377"/>
                  <a:pt x="720" y="405"/>
                  <a:pt x="689" y="451"/>
                </a:cubicBezTo>
                <a:cubicBezTo>
                  <a:pt x="662" y="477"/>
                  <a:pt x="653" y="486"/>
                  <a:pt x="689" y="503"/>
                </a:cubicBezTo>
                <a:cubicBezTo>
                  <a:pt x="731" y="493"/>
                  <a:pt x="741" y="391"/>
                  <a:pt x="770" y="423"/>
                </a:cubicBezTo>
                <a:cubicBezTo>
                  <a:pt x="801" y="457"/>
                  <a:pt x="744" y="494"/>
                  <a:pt x="823" y="503"/>
                </a:cubicBezTo>
                <a:cubicBezTo>
                  <a:pt x="870" y="508"/>
                  <a:pt x="896" y="500"/>
                  <a:pt x="901" y="451"/>
                </a:cubicBezTo>
                <a:cubicBezTo>
                  <a:pt x="901" y="424"/>
                  <a:pt x="900" y="414"/>
                  <a:pt x="927" y="423"/>
                </a:cubicBezTo>
                <a:cubicBezTo>
                  <a:pt x="927" y="463"/>
                  <a:pt x="938" y="524"/>
                  <a:pt x="954" y="556"/>
                </a:cubicBezTo>
                <a:cubicBezTo>
                  <a:pt x="974" y="596"/>
                  <a:pt x="1003" y="616"/>
                  <a:pt x="1008" y="663"/>
                </a:cubicBezTo>
                <a:cubicBezTo>
                  <a:pt x="1011" y="688"/>
                  <a:pt x="1008" y="716"/>
                  <a:pt x="1008" y="742"/>
                </a:cubicBezTo>
                <a:cubicBezTo>
                  <a:pt x="977" y="701"/>
                  <a:pt x="981" y="687"/>
                  <a:pt x="981" y="635"/>
                </a:cubicBezTo>
                <a:cubicBezTo>
                  <a:pt x="981" y="563"/>
                  <a:pt x="966" y="485"/>
                  <a:pt x="1008" y="423"/>
                </a:cubicBezTo>
                <a:cubicBezTo>
                  <a:pt x="1026" y="397"/>
                  <a:pt x="1066" y="373"/>
                  <a:pt x="1085" y="371"/>
                </a:cubicBezTo>
                <a:cubicBezTo>
                  <a:pt x="1094" y="371"/>
                  <a:pt x="1103" y="371"/>
                  <a:pt x="1112" y="371"/>
                </a:cubicBezTo>
                <a:cubicBezTo>
                  <a:pt x="1112" y="426"/>
                  <a:pt x="1117" y="427"/>
                  <a:pt x="1085" y="451"/>
                </a:cubicBezTo>
                <a:cubicBezTo>
                  <a:pt x="1049" y="478"/>
                  <a:pt x="1050" y="493"/>
                  <a:pt x="1008" y="503"/>
                </a:cubicBezTo>
              </a:path>
              <a:path w="3999" h="1379" extrusionOk="0">
                <a:moveTo>
                  <a:pt x="1247" y="371"/>
                </a:moveTo>
                <a:cubicBezTo>
                  <a:pt x="1258" y="419"/>
                  <a:pt x="1288" y="441"/>
                  <a:pt x="1324" y="477"/>
                </a:cubicBezTo>
              </a:path>
              <a:path w="3999" h="1379" extrusionOk="0">
                <a:moveTo>
                  <a:pt x="1404" y="80"/>
                </a:moveTo>
                <a:cubicBezTo>
                  <a:pt x="1404" y="140"/>
                  <a:pt x="1415" y="163"/>
                  <a:pt x="1431" y="211"/>
                </a:cubicBezTo>
                <a:cubicBezTo>
                  <a:pt x="1444" y="250"/>
                  <a:pt x="1441" y="307"/>
                  <a:pt x="1458" y="344"/>
                </a:cubicBezTo>
                <a:cubicBezTo>
                  <a:pt x="1483" y="399"/>
                  <a:pt x="1472" y="402"/>
                  <a:pt x="1458" y="371"/>
                </a:cubicBezTo>
                <a:cubicBezTo>
                  <a:pt x="1446" y="345"/>
                  <a:pt x="1455" y="279"/>
                  <a:pt x="1482" y="265"/>
                </a:cubicBezTo>
                <a:cubicBezTo>
                  <a:pt x="1509" y="265"/>
                  <a:pt x="1517" y="265"/>
                  <a:pt x="1535" y="265"/>
                </a:cubicBezTo>
              </a:path>
              <a:path w="3999" h="1379" extrusionOk="0">
                <a:moveTo>
                  <a:pt x="1670" y="292"/>
                </a:moveTo>
                <a:cubicBezTo>
                  <a:pt x="1629" y="292"/>
                  <a:pt x="1595" y="275"/>
                  <a:pt x="1589" y="318"/>
                </a:cubicBezTo>
                <a:cubicBezTo>
                  <a:pt x="1585" y="351"/>
                  <a:pt x="1570" y="365"/>
                  <a:pt x="1562" y="397"/>
                </a:cubicBezTo>
                <a:cubicBezTo>
                  <a:pt x="1590" y="397"/>
                  <a:pt x="1657" y="390"/>
                  <a:pt x="1670" y="371"/>
                </a:cubicBezTo>
                <a:cubicBezTo>
                  <a:pt x="1699" y="328"/>
                  <a:pt x="1708" y="314"/>
                  <a:pt x="1697" y="318"/>
                </a:cubicBezTo>
                <a:cubicBezTo>
                  <a:pt x="1656" y="334"/>
                  <a:pt x="1673" y="357"/>
                  <a:pt x="1697" y="397"/>
                </a:cubicBezTo>
                <a:cubicBezTo>
                  <a:pt x="1705" y="406"/>
                  <a:pt x="1712" y="414"/>
                  <a:pt x="1720" y="423"/>
                </a:cubicBezTo>
                <a:cubicBezTo>
                  <a:pt x="1765" y="380"/>
                  <a:pt x="1798" y="336"/>
                  <a:pt x="1828" y="292"/>
                </a:cubicBezTo>
                <a:cubicBezTo>
                  <a:pt x="1855" y="253"/>
                  <a:pt x="1858" y="199"/>
                  <a:pt x="1881" y="160"/>
                </a:cubicBezTo>
                <a:cubicBezTo>
                  <a:pt x="1908" y="116"/>
                  <a:pt x="1908" y="107"/>
                  <a:pt x="1908" y="53"/>
                </a:cubicBezTo>
                <a:cubicBezTo>
                  <a:pt x="1869" y="66"/>
                  <a:pt x="1873" y="90"/>
                  <a:pt x="1855" y="132"/>
                </a:cubicBezTo>
                <a:cubicBezTo>
                  <a:pt x="1834" y="179"/>
                  <a:pt x="1809" y="237"/>
                  <a:pt x="1828" y="292"/>
                </a:cubicBezTo>
                <a:cubicBezTo>
                  <a:pt x="1851" y="358"/>
                  <a:pt x="1887" y="367"/>
                  <a:pt x="1932" y="397"/>
                </a:cubicBezTo>
                <a:cubicBezTo>
                  <a:pt x="1971" y="423"/>
                  <a:pt x="1965" y="423"/>
                  <a:pt x="2012" y="423"/>
                </a:cubicBezTo>
              </a:path>
              <a:path w="3999" h="1379" extrusionOk="0">
                <a:moveTo>
                  <a:pt x="2332" y="318"/>
                </a:moveTo>
                <a:cubicBezTo>
                  <a:pt x="2320" y="283"/>
                  <a:pt x="2289" y="287"/>
                  <a:pt x="2278" y="265"/>
                </a:cubicBezTo>
                <a:cubicBezTo>
                  <a:pt x="2278" y="256"/>
                  <a:pt x="2278" y="248"/>
                  <a:pt x="2278" y="239"/>
                </a:cubicBezTo>
                <a:cubicBezTo>
                  <a:pt x="2312" y="250"/>
                  <a:pt x="2321" y="258"/>
                  <a:pt x="2332" y="292"/>
                </a:cubicBezTo>
                <a:cubicBezTo>
                  <a:pt x="2303" y="329"/>
                  <a:pt x="2289" y="379"/>
                  <a:pt x="2278" y="423"/>
                </a:cubicBezTo>
                <a:cubicBezTo>
                  <a:pt x="2317" y="423"/>
                  <a:pt x="2353" y="416"/>
                  <a:pt x="2382" y="397"/>
                </a:cubicBezTo>
                <a:cubicBezTo>
                  <a:pt x="2397" y="387"/>
                  <a:pt x="2487" y="322"/>
                  <a:pt x="2489" y="318"/>
                </a:cubicBezTo>
                <a:cubicBezTo>
                  <a:pt x="2489" y="309"/>
                  <a:pt x="2489" y="301"/>
                  <a:pt x="2489" y="292"/>
                </a:cubicBezTo>
              </a:path>
              <a:path w="3999" h="1379" extrusionOk="0">
                <a:moveTo>
                  <a:pt x="2728" y="371"/>
                </a:moveTo>
                <a:cubicBezTo>
                  <a:pt x="2786" y="357"/>
                  <a:pt x="2778" y="332"/>
                  <a:pt x="2805" y="292"/>
                </a:cubicBezTo>
                <a:cubicBezTo>
                  <a:pt x="2829" y="256"/>
                  <a:pt x="2877" y="225"/>
                  <a:pt x="2886" y="185"/>
                </a:cubicBezTo>
                <a:cubicBezTo>
                  <a:pt x="2897" y="134"/>
                  <a:pt x="2913" y="105"/>
                  <a:pt x="2913" y="53"/>
                </a:cubicBezTo>
                <a:cubicBezTo>
                  <a:pt x="2913" y="11"/>
                  <a:pt x="2899" y="40"/>
                  <a:pt x="2886" y="0"/>
                </a:cubicBezTo>
                <a:cubicBezTo>
                  <a:pt x="2878" y="25"/>
                  <a:pt x="2876" y="51"/>
                  <a:pt x="2859" y="80"/>
                </a:cubicBezTo>
                <a:cubicBezTo>
                  <a:pt x="2829" y="133"/>
                  <a:pt x="2832" y="173"/>
                  <a:pt x="2832" y="239"/>
                </a:cubicBezTo>
                <a:cubicBezTo>
                  <a:pt x="2832" y="310"/>
                  <a:pt x="2867" y="315"/>
                  <a:pt x="2886" y="371"/>
                </a:cubicBezTo>
                <a:cubicBezTo>
                  <a:pt x="2894" y="394"/>
                  <a:pt x="2928" y="417"/>
                  <a:pt x="2966" y="397"/>
                </a:cubicBezTo>
                <a:cubicBezTo>
                  <a:pt x="2998" y="380"/>
                  <a:pt x="3044" y="362"/>
                  <a:pt x="3071" y="344"/>
                </a:cubicBezTo>
                <a:cubicBezTo>
                  <a:pt x="3109" y="319"/>
                  <a:pt x="3097" y="279"/>
                  <a:pt x="3097" y="239"/>
                </a:cubicBezTo>
                <a:cubicBezTo>
                  <a:pt x="3034" y="239"/>
                  <a:pt x="3044" y="248"/>
                  <a:pt x="3017" y="292"/>
                </a:cubicBezTo>
                <a:cubicBezTo>
                  <a:pt x="2995" y="316"/>
                  <a:pt x="2987" y="321"/>
                  <a:pt x="2993" y="344"/>
                </a:cubicBezTo>
                <a:cubicBezTo>
                  <a:pt x="3020" y="344"/>
                  <a:pt x="3085" y="336"/>
                  <a:pt x="3097" y="318"/>
                </a:cubicBezTo>
                <a:cubicBezTo>
                  <a:pt x="3115" y="291"/>
                  <a:pt x="3113" y="298"/>
                  <a:pt x="3124" y="265"/>
                </a:cubicBezTo>
                <a:cubicBezTo>
                  <a:pt x="3124" y="299"/>
                  <a:pt x="3133" y="335"/>
                  <a:pt x="3151" y="344"/>
                </a:cubicBezTo>
                <a:cubicBezTo>
                  <a:pt x="3194" y="365"/>
                  <a:pt x="3225" y="328"/>
                  <a:pt x="3255" y="318"/>
                </a:cubicBezTo>
                <a:cubicBezTo>
                  <a:pt x="3265" y="315"/>
                  <a:pt x="3330" y="274"/>
                  <a:pt x="3336" y="265"/>
                </a:cubicBezTo>
                <a:cubicBezTo>
                  <a:pt x="3353" y="240"/>
                  <a:pt x="3352" y="137"/>
                  <a:pt x="3363" y="106"/>
                </a:cubicBezTo>
                <a:cubicBezTo>
                  <a:pt x="3370" y="86"/>
                  <a:pt x="3363" y="48"/>
                  <a:pt x="3363" y="27"/>
                </a:cubicBezTo>
                <a:cubicBezTo>
                  <a:pt x="3363" y="115"/>
                  <a:pt x="3363" y="204"/>
                  <a:pt x="3363" y="292"/>
                </a:cubicBezTo>
                <a:cubicBezTo>
                  <a:pt x="3395" y="260"/>
                  <a:pt x="3423" y="216"/>
                  <a:pt x="3467" y="211"/>
                </a:cubicBezTo>
                <a:cubicBezTo>
                  <a:pt x="3501" y="207"/>
                  <a:pt x="3540" y="223"/>
                  <a:pt x="3548" y="239"/>
                </a:cubicBezTo>
                <a:cubicBezTo>
                  <a:pt x="3548" y="248"/>
                  <a:pt x="3548" y="256"/>
                  <a:pt x="3548" y="265"/>
                </a:cubicBezTo>
                <a:cubicBezTo>
                  <a:pt x="3514" y="290"/>
                  <a:pt x="3474" y="297"/>
                  <a:pt x="3443" y="318"/>
                </a:cubicBezTo>
                <a:cubicBezTo>
                  <a:pt x="3399" y="348"/>
                  <a:pt x="3363" y="335"/>
                  <a:pt x="3417" y="318"/>
                </a:cubicBezTo>
              </a:path>
              <a:path w="3999" h="1379" extrusionOk="0">
                <a:moveTo>
                  <a:pt x="3655" y="211"/>
                </a:moveTo>
                <a:cubicBezTo>
                  <a:pt x="3655" y="185"/>
                  <a:pt x="3622" y="198"/>
                  <a:pt x="3601" y="239"/>
                </a:cubicBezTo>
                <a:cubicBezTo>
                  <a:pt x="3584" y="273"/>
                  <a:pt x="3574" y="265"/>
                  <a:pt x="3574" y="318"/>
                </a:cubicBezTo>
                <a:cubicBezTo>
                  <a:pt x="3574" y="366"/>
                  <a:pt x="3626" y="400"/>
                  <a:pt x="3655" y="344"/>
                </a:cubicBezTo>
                <a:cubicBezTo>
                  <a:pt x="3672" y="312"/>
                  <a:pt x="3679" y="279"/>
                  <a:pt x="3679" y="239"/>
                </a:cubicBezTo>
                <a:cubicBezTo>
                  <a:pt x="3679" y="230"/>
                  <a:pt x="3679" y="220"/>
                  <a:pt x="3679" y="211"/>
                </a:cubicBezTo>
                <a:cubicBezTo>
                  <a:pt x="3744" y="211"/>
                  <a:pt x="3785" y="201"/>
                  <a:pt x="3813" y="239"/>
                </a:cubicBezTo>
                <a:cubicBezTo>
                  <a:pt x="3859" y="299"/>
                  <a:pt x="3826" y="290"/>
                  <a:pt x="3813" y="265"/>
                </a:cubicBezTo>
                <a:cubicBezTo>
                  <a:pt x="3813" y="256"/>
                  <a:pt x="3813" y="248"/>
                  <a:pt x="3813" y="239"/>
                </a:cubicBezTo>
                <a:cubicBezTo>
                  <a:pt x="3839" y="204"/>
                  <a:pt x="3848" y="174"/>
                  <a:pt x="3890" y="160"/>
                </a:cubicBezTo>
                <a:cubicBezTo>
                  <a:pt x="3932" y="146"/>
                  <a:pt x="3961" y="133"/>
                  <a:pt x="3998" y="106"/>
                </a:cubicBezTo>
              </a:path>
            </a:pathLst>
          </a:custGeom>
          <a:noFill/>
          <a:ln w="19050" cap="rnd">
            <a:solidFill>
              <a:srgbClr val="FF0000"/>
            </a:solidFill>
            <a:round/>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7460" name="Freeform 4"/>
          <p:cNvSpPr>
            <a:spLocks noRot="1" noChangeAspect="1" noEditPoints="1" noChangeArrowheads="1" noChangeShapeType="1" noTextEdit="1"/>
          </p:cNvSpPr>
          <p:nvPr/>
        </p:nvSpPr>
        <p:spPr bwMode="auto">
          <a:xfrm>
            <a:off x="219075" y="5897563"/>
            <a:ext cx="6483350" cy="1211262"/>
          </a:xfrm>
          <a:custGeom>
            <a:avLst/>
            <a:gdLst>
              <a:gd name="T0" fmla="+- 0 10245 582"/>
              <a:gd name="T1" fmla="*/ T0 w 17260"/>
              <a:gd name="T2" fmla="+- 0 17026 15862"/>
              <a:gd name="T3" fmla="*/ 17026 h 3257"/>
              <a:gd name="T4" fmla="+- 0 10349 582"/>
              <a:gd name="T5" fmla="*/ T4 w 17260"/>
              <a:gd name="T6" fmla="+- 0 15995 15862"/>
              <a:gd name="T7" fmla="*/ 15995 h 3257"/>
              <a:gd name="T8" fmla="+- 0 14266 582"/>
              <a:gd name="T9" fmla="*/ T8 w 17260"/>
              <a:gd name="T10" fmla="+- 0 15888 15862"/>
              <a:gd name="T11" fmla="*/ 15888 h 3257"/>
              <a:gd name="T12" fmla="+- 0 14454 582"/>
              <a:gd name="T13" fmla="*/ T12 w 17260"/>
              <a:gd name="T14" fmla="+- 0 17795 15862"/>
              <a:gd name="T15" fmla="*/ 17795 h 3257"/>
              <a:gd name="T16" fmla="+- 0 12415 582"/>
              <a:gd name="T17" fmla="*/ T16 w 17260"/>
              <a:gd name="T18" fmla="+- 0 18641 15862"/>
              <a:gd name="T19" fmla="*/ 18641 h 3257"/>
              <a:gd name="T20" fmla="+- 0 10245 582"/>
              <a:gd name="T21" fmla="*/ T20 w 17260"/>
              <a:gd name="T22" fmla="+- 0 18086 15862"/>
              <a:gd name="T23" fmla="*/ 18086 h 3257"/>
              <a:gd name="T24" fmla="+- 0 11276 582"/>
              <a:gd name="T25" fmla="*/ T24 w 17260"/>
              <a:gd name="T26" fmla="+- 0 17292 15862"/>
              <a:gd name="T27" fmla="*/ 17292 h 3257"/>
              <a:gd name="T28" fmla="+- 0 11622 582"/>
              <a:gd name="T29" fmla="*/ T28 w 17260"/>
              <a:gd name="T30" fmla="+- 0 17555 15862"/>
              <a:gd name="T31" fmla="*/ 17555 h 3257"/>
              <a:gd name="T32" fmla="+- 0 11064 582"/>
              <a:gd name="T33" fmla="*/ T32 w 17260"/>
              <a:gd name="T34" fmla="+- 0 17609 15862"/>
              <a:gd name="T35" fmla="*/ 17609 h 3257"/>
              <a:gd name="T36" fmla="+- 0 11699 582"/>
              <a:gd name="T37" fmla="*/ T36 w 17260"/>
              <a:gd name="T38" fmla="+- 0 16682 15862"/>
              <a:gd name="T39" fmla="*/ 16682 h 3257"/>
              <a:gd name="T40" fmla="+- 0 11992 582"/>
              <a:gd name="T41" fmla="*/ T40 w 17260"/>
              <a:gd name="T42" fmla="+- 0 17795 15862"/>
              <a:gd name="T43" fmla="*/ 17795 h 3257"/>
              <a:gd name="T44" fmla="+- 0 13208 582"/>
              <a:gd name="T45" fmla="*/ T44 w 17260"/>
              <a:gd name="T46" fmla="+- 0 17424 15862"/>
              <a:gd name="T47" fmla="*/ 17424 h 3257"/>
              <a:gd name="T48" fmla="+- 0 13473 582"/>
              <a:gd name="T49" fmla="*/ T48 w 17260"/>
              <a:gd name="T50" fmla="+- 0 17000 15862"/>
              <a:gd name="T51" fmla="*/ 17000 h 3257"/>
              <a:gd name="T52" fmla="+- 0 12996 582"/>
              <a:gd name="T53" fmla="*/ T52 w 17260"/>
              <a:gd name="T54" fmla="+- 0 17636 15862"/>
              <a:gd name="T55" fmla="*/ 17636 h 3257"/>
              <a:gd name="T56" fmla="+- 0 13739 582"/>
              <a:gd name="T57" fmla="*/ T56 w 17260"/>
              <a:gd name="T58" fmla="+- 0 16630 15862"/>
              <a:gd name="T59" fmla="*/ 16630 h 3257"/>
              <a:gd name="T60" fmla="+- 0 12969 582"/>
              <a:gd name="T61" fmla="*/ T60 w 17260"/>
              <a:gd name="T62" fmla="+- 0 17848 15862"/>
              <a:gd name="T63" fmla="*/ 17848 h 3257"/>
              <a:gd name="T64" fmla="+- 0 10060 582"/>
              <a:gd name="T65" fmla="*/ T64 w 17260"/>
              <a:gd name="T66" fmla="+- 0 17238 15862"/>
              <a:gd name="T67" fmla="*/ 17238 h 3257"/>
              <a:gd name="T68" fmla="+- 0 8128 582"/>
              <a:gd name="T69" fmla="*/ T68 w 17260"/>
              <a:gd name="T70" fmla="+- 0 16921 15862"/>
              <a:gd name="T71" fmla="*/ 16921 h 3257"/>
              <a:gd name="T72" fmla="+- 0 8471 582"/>
              <a:gd name="T73" fmla="*/ T72 w 17260"/>
              <a:gd name="T74" fmla="+- 0 17000 15862"/>
              <a:gd name="T75" fmla="*/ 17000 h 3257"/>
              <a:gd name="T76" fmla="+- 0 8655 582"/>
              <a:gd name="T77" fmla="*/ T76 w 17260"/>
              <a:gd name="T78" fmla="+- 0 17212 15862"/>
              <a:gd name="T79" fmla="*/ 17212 h 3257"/>
              <a:gd name="T80" fmla="+- 0 8894 582"/>
              <a:gd name="T81" fmla="*/ T80 w 17260"/>
              <a:gd name="T82" fmla="+- 0 17264 15862"/>
              <a:gd name="T83" fmla="*/ 17264 h 3257"/>
              <a:gd name="T84" fmla="+- 0 9106 582"/>
              <a:gd name="T85" fmla="*/ T84 w 17260"/>
              <a:gd name="T86" fmla="+- 0 16656 15862"/>
              <a:gd name="T87" fmla="*/ 16656 h 3257"/>
              <a:gd name="T88" fmla="+- 0 9398 582"/>
              <a:gd name="T89" fmla="*/ T88 w 17260"/>
              <a:gd name="T90" fmla="+- 0 17264 15862"/>
              <a:gd name="T91" fmla="*/ 17264 h 3257"/>
              <a:gd name="T92" fmla="+- 0 15513 582"/>
              <a:gd name="T93" fmla="*/ T92 w 17260"/>
              <a:gd name="T94" fmla="+- 0 17264 15862"/>
              <a:gd name="T95" fmla="*/ 17264 h 3257"/>
              <a:gd name="T96" fmla="+- 0 16174 582"/>
              <a:gd name="T97" fmla="*/ T96 w 17260"/>
              <a:gd name="T98" fmla="+- 0 17026 15862"/>
              <a:gd name="T99" fmla="*/ 17026 h 3257"/>
              <a:gd name="T100" fmla="+- 0 16252 582"/>
              <a:gd name="T101" fmla="*/ T100 w 17260"/>
              <a:gd name="T102" fmla="+- 0 16815 15862"/>
              <a:gd name="T103" fmla="*/ 16815 h 3257"/>
              <a:gd name="T104" fmla="+- 0 16544 582"/>
              <a:gd name="T105" fmla="*/ T104 w 17260"/>
              <a:gd name="T106" fmla="+- 0 17212 15862"/>
              <a:gd name="T107" fmla="*/ 17212 h 3257"/>
              <a:gd name="T108" fmla="+- 0 16994 582"/>
              <a:gd name="T109" fmla="*/ T108 w 17260"/>
              <a:gd name="T110" fmla="+- 0 17159 15862"/>
              <a:gd name="T111" fmla="*/ 17159 h 3257"/>
              <a:gd name="T112" fmla="+- 0 17152 582"/>
              <a:gd name="T113" fmla="*/ T112 w 17260"/>
              <a:gd name="T114" fmla="+- 0 17080 15862"/>
              <a:gd name="T115" fmla="*/ 17080 h 3257"/>
              <a:gd name="T116" fmla="+- 0 17525 582"/>
              <a:gd name="T117" fmla="*/ T116 w 17260"/>
              <a:gd name="T118" fmla="+- 0 17133 15862"/>
              <a:gd name="T119" fmla="*/ 17133 h 3257"/>
              <a:gd name="T120" fmla="+- 0 17787 582"/>
              <a:gd name="T121" fmla="*/ T120 w 17260"/>
              <a:gd name="T122" fmla="+- 0 16761 15862"/>
              <a:gd name="T123" fmla="*/ 16761 h 3257"/>
              <a:gd name="T124" fmla="+- 0 12442 582"/>
              <a:gd name="T125" fmla="*/ T124 w 17260"/>
              <a:gd name="T126" fmla="+- 0 19012 15862"/>
              <a:gd name="T127" fmla="*/ 19012 h 3257"/>
              <a:gd name="T128" fmla="+- 0 636 582"/>
              <a:gd name="T129" fmla="*/ T128 w 17260"/>
              <a:gd name="T130" fmla="+- 0 18694 15862"/>
              <a:gd name="T131" fmla="*/ 18694 h 3257"/>
              <a:gd name="T132" fmla="+- 0 848 582"/>
              <a:gd name="T133" fmla="*/ T132 w 17260"/>
              <a:gd name="T134" fmla="+- 0 18721 15862"/>
              <a:gd name="T135" fmla="*/ 18721 h 3257"/>
              <a:gd name="T136" fmla="+- 0 1590 582"/>
              <a:gd name="T137" fmla="*/ T136 w 17260"/>
              <a:gd name="T138" fmla="+- 0 18561 15862"/>
              <a:gd name="T139" fmla="*/ 18561 h 3257"/>
              <a:gd name="T140" fmla="+- 0 1852 582"/>
              <a:gd name="T141" fmla="*/ T140 w 17260"/>
              <a:gd name="T142" fmla="+- 0 18773 15862"/>
              <a:gd name="T143" fmla="*/ 18773 h 3257"/>
              <a:gd name="T144" fmla="+- 0 2117 582"/>
              <a:gd name="T145" fmla="*/ T144 w 17260"/>
              <a:gd name="T146" fmla="+- 0 18641 15862"/>
              <a:gd name="T147" fmla="*/ 18641 h 3257"/>
              <a:gd name="T148" fmla="+- 0 2252 582"/>
              <a:gd name="T149" fmla="*/ T148 w 17260"/>
              <a:gd name="T150" fmla="+- 0 18801 15862"/>
              <a:gd name="T151" fmla="*/ 18801 h 3257"/>
              <a:gd name="T152" fmla="+- 0 2514 582"/>
              <a:gd name="T153" fmla="*/ T152 w 17260"/>
              <a:gd name="T154" fmla="+- 0 18801 15862"/>
              <a:gd name="T155" fmla="*/ 18801 h 3257"/>
              <a:gd name="T156" fmla="+- 0 3176 582"/>
              <a:gd name="T157" fmla="*/ T156 w 17260"/>
              <a:gd name="T158" fmla="+- 0 18826 15862"/>
              <a:gd name="T159" fmla="*/ 18826 h 3257"/>
              <a:gd name="T160" fmla="+- 0 3441 582"/>
              <a:gd name="T161" fmla="*/ T160 w 17260"/>
              <a:gd name="T162" fmla="+- 0 18747 15862"/>
              <a:gd name="T163" fmla="*/ 18747 h 3257"/>
              <a:gd name="T164" fmla="+- 0 3733 582"/>
              <a:gd name="T165" fmla="*/ T164 w 17260"/>
              <a:gd name="T166" fmla="+- 0 18694 15862"/>
              <a:gd name="T167" fmla="*/ 18694 h 3257"/>
              <a:gd name="T168" fmla="+- 0 3918 582"/>
              <a:gd name="T169" fmla="*/ T168 w 17260"/>
              <a:gd name="T170" fmla="+- 0 18668 15862"/>
              <a:gd name="T171" fmla="*/ 18668 h 3257"/>
              <a:gd name="T172" fmla="+- 0 4342 582"/>
              <a:gd name="T173" fmla="*/ T172 w 17260"/>
              <a:gd name="T174" fmla="+- 0 18668 15862"/>
              <a:gd name="T175" fmla="*/ 18668 h 3257"/>
              <a:gd name="T176" fmla="+- 0 4580 582"/>
              <a:gd name="T177" fmla="*/ T176 w 17260"/>
              <a:gd name="T178" fmla="+- 0 18509 15862"/>
              <a:gd name="T179" fmla="*/ 18509 h 3257"/>
              <a:gd name="T180" fmla="+- 0 4872 582"/>
              <a:gd name="T181" fmla="*/ T180 w 17260"/>
              <a:gd name="T182" fmla="+- 0 18456 15862"/>
              <a:gd name="T183" fmla="*/ 18456 h 3257"/>
              <a:gd name="T184" fmla="+- 0 4872 582"/>
              <a:gd name="T185" fmla="*/ T184 w 17260"/>
              <a:gd name="T186" fmla="+- 0 18747 15862"/>
              <a:gd name="T187" fmla="*/ 18747 h 3257"/>
              <a:gd name="T188" fmla="+- 0 5161 582"/>
              <a:gd name="T189" fmla="*/ T188 w 17260"/>
              <a:gd name="T190" fmla="+- 0 18747 15862"/>
              <a:gd name="T191" fmla="*/ 18747 h 3257"/>
              <a:gd name="T192" fmla="+- 0 5850 582"/>
              <a:gd name="T193" fmla="*/ T192 w 17260"/>
              <a:gd name="T194" fmla="+- 0 18721 15862"/>
              <a:gd name="T195" fmla="*/ 18721 h 3257"/>
              <a:gd name="T196" fmla="+- 0 6593 582"/>
              <a:gd name="T197" fmla="*/ T196 w 17260"/>
              <a:gd name="T198" fmla="+- 0 18482 15862"/>
              <a:gd name="T199" fmla="*/ 18482 h 3257"/>
              <a:gd name="T200" fmla="+- 0 6512 582"/>
              <a:gd name="T201" fmla="*/ T200 w 17260"/>
              <a:gd name="T202" fmla="+- 0 18721 15862"/>
              <a:gd name="T203" fmla="*/ 18721 h 3257"/>
              <a:gd name="T204" fmla="+- 0 6908 582"/>
              <a:gd name="T205" fmla="*/ T204 w 17260"/>
              <a:gd name="T206" fmla="+- 0 18694 15862"/>
              <a:gd name="T207" fmla="*/ 18694 h 3257"/>
              <a:gd name="T208" fmla="+- 0 7228 582"/>
              <a:gd name="T209" fmla="*/ T208 w 17260"/>
              <a:gd name="T210" fmla="+- 0 18456 15862"/>
              <a:gd name="T211" fmla="*/ 18456 h 3257"/>
              <a:gd name="T212" fmla="+- 0 7597 582"/>
              <a:gd name="T213" fmla="*/ T212 w 17260"/>
              <a:gd name="T214" fmla="+- 0 18430 15862"/>
              <a:gd name="T215" fmla="*/ 18430 h 3257"/>
              <a:gd name="T216" fmla="+- 0 7755 582"/>
              <a:gd name="T217" fmla="*/ T216 w 17260"/>
              <a:gd name="T218" fmla="+- 0 18694 15862"/>
              <a:gd name="T219" fmla="*/ 18694 h 3257"/>
              <a:gd name="T220" fmla="+- 0 8074 582"/>
              <a:gd name="T221" fmla="*/ T220 w 17260"/>
              <a:gd name="T222" fmla="+- 0 18561 15862"/>
              <a:gd name="T223" fmla="*/ 18561 h 3257"/>
              <a:gd name="T224" fmla="+- 0 8629 582"/>
              <a:gd name="T225" fmla="*/ T224 w 17260"/>
              <a:gd name="T226" fmla="+- 0 18456 15862"/>
              <a:gd name="T227" fmla="*/ 18456 h 325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 ang="0">
                <a:pos x="T117" y="T119"/>
              </a:cxn>
              <a:cxn ang="0">
                <a:pos x="T121" y="T123"/>
              </a:cxn>
              <a:cxn ang="0">
                <a:pos x="T125" y="T127"/>
              </a:cxn>
              <a:cxn ang="0">
                <a:pos x="T129" y="T131"/>
              </a:cxn>
              <a:cxn ang="0">
                <a:pos x="T133" y="T135"/>
              </a:cxn>
              <a:cxn ang="0">
                <a:pos x="T137" y="T139"/>
              </a:cxn>
              <a:cxn ang="0">
                <a:pos x="T141" y="T143"/>
              </a:cxn>
              <a:cxn ang="0">
                <a:pos x="T145" y="T147"/>
              </a:cxn>
              <a:cxn ang="0">
                <a:pos x="T149" y="T151"/>
              </a:cxn>
              <a:cxn ang="0">
                <a:pos x="T153" y="T155"/>
              </a:cxn>
              <a:cxn ang="0">
                <a:pos x="T157" y="T159"/>
              </a:cxn>
              <a:cxn ang="0">
                <a:pos x="T161" y="T163"/>
              </a:cxn>
              <a:cxn ang="0">
                <a:pos x="T165" y="T167"/>
              </a:cxn>
              <a:cxn ang="0">
                <a:pos x="T169" y="T171"/>
              </a:cxn>
              <a:cxn ang="0">
                <a:pos x="T173" y="T175"/>
              </a:cxn>
              <a:cxn ang="0">
                <a:pos x="T177" y="T179"/>
              </a:cxn>
              <a:cxn ang="0">
                <a:pos x="T181" y="T183"/>
              </a:cxn>
              <a:cxn ang="0">
                <a:pos x="T185" y="T187"/>
              </a:cxn>
              <a:cxn ang="0">
                <a:pos x="T189" y="T191"/>
              </a:cxn>
              <a:cxn ang="0">
                <a:pos x="T193" y="T195"/>
              </a:cxn>
              <a:cxn ang="0">
                <a:pos x="T197" y="T199"/>
              </a:cxn>
              <a:cxn ang="0">
                <a:pos x="T201" y="T203"/>
              </a:cxn>
              <a:cxn ang="0">
                <a:pos x="T205" y="T207"/>
              </a:cxn>
              <a:cxn ang="0">
                <a:pos x="T209" y="T211"/>
              </a:cxn>
              <a:cxn ang="0">
                <a:pos x="T213" y="T215"/>
              </a:cxn>
              <a:cxn ang="0">
                <a:pos x="T217" y="T219"/>
              </a:cxn>
              <a:cxn ang="0">
                <a:pos x="T221" y="T223"/>
              </a:cxn>
              <a:cxn ang="0">
                <a:pos x="T225" y="T227"/>
              </a:cxn>
            </a:cxnLst>
            <a:rect l="0" t="0" r="r" b="b"/>
            <a:pathLst>
              <a:path w="17260" h="3257" extrusionOk="0">
                <a:moveTo>
                  <a:pt x="9451" y="317"/>
                </a:moveTo>
                <a:cubicBezTo>
                  <a:pt x="9472" y="283"/>
                  <a:pt x="9470" y="289"/>
                  <a:pt x="9478" y="238"/>
                </a:cubicBezTo>
                <a:cubicBezTo>
                  <a:pt x="9485" y="188"/>
                  <a:pt x="9500" y="263"/>
                  <a:pt x="9505" y="291"/>
                </a:cubicBezTo>
                <a:cubicBezTo>
                  <a:pt x="9514" y="336"/>
                  <a:pt x="9525" y="388"/>
                  <a:pt x="9532" y="424"/>
                </a:cubicBezTo>
                <a:cubicBezTo>
                  <a:pt x="9541" y="467"/>
                  <a:pt x="9550" y="513"/>
                  <a:pt x="9555" y="556"/>
                </a:cubicBezTo>
                <a:cubicBezTo>
                  <a:pt x="9563" y="620"/>
                  <a:pt x="9564" y="706"/>
                  <a:pt x="9582" y="768"/>
                </a:cubicBezTo>
                <a:cubicBezTo>
                  <a:pt x="9603" y="841"/>
                  <a:pt x="9584" y="938"/>
                  <a:pt x="9609" y="1006"/>
                </a:cubicBezTo>
                <a:cubicBezTo>
                  <a:pt x="9625" y="1048"/>
                  <a:pt x="9655" y="1113"/>
                  <a:pt x="9663" y="1164"/>
                </a:cubicBezTo>
                <a:cubicBezTo>
                  <a:pt x="9688" y="1318"/>
                  <a:pt x="9670" y="1490"/>
                  <a:pt x="9689" y="1641"/>
                </a:cubicBezTo>
                <a:cubicBezTo>
                  <a:pt x="9696" y="1695"/>
                  <a:pt x="9710" y="1759"/>
                  <a:pt x="9716" y="1800"/>
                </a:cubicBezTo>
                <a:cubicBezTo>
                  <a:pt x="9724" y="1854"/>
                  <a:pt x="9735" y="1908"/>
                  <a:pt x="9743" y="1959"/>
                </a:cubicBezTo>
                <a:cubicBezTo>
                  <a:pt x="9758" y="2055"/>
                  <a:pt x="9750" y="2163"/>
                  <a:pt x="9767" y="2250"/>
                </a:cubicBezTo>
                <a:cubicBezTo>
                  <a:pt x="9767" y="2259"/>
                  <a:pt x="9767" y="2268"/>
                  <a:pt x="9767" y="2277"/>
                </a:cubicBezTo>
              </a:path>
              <a:path w="17260" h="3257" extrusionOk="0">
                <a:moveTo>
                  <a:pt x="9609" y="158"/>
                </a:moveTo>
                <a:cubicBezTo>
                  <a:pt x="9562" y="129"/>
                  <a:pt x="9608" y="156"/>
                  <a:pt x="9582" y="107"/>
                </a:cubicBezTo>
                <a:cubicBezTo>
                  <a:pt x="9644" y="110"/>
                  <a:pt x="9721" y="130"/>
                  <a:pt x="9767" y="133"/>
                </a:cubicBezTo>
                <a:cubicBezTo>
                  <a:pt x="9865" y="140"/>
                  <a:pt x="9941" y="113"/>
                  <a:pt x="10032" y="107"/>
                </a:cubicBezTo>
                <a:cubicBezTo>
                  <a:pt x="10199" y="95"/>
                  <a:pt x="10374" y="89"/>
                  <a:pt x="10536" y="79"/>
                </a:cubicBezTo>
                <a:cubicBezTo>
                  <a:pt x="10685" y="70"/>
                  <a:pt x="10841" y="61"/>
                  <a:pt x="10986" y="53"/>
                </a:cubicBezTo>
                <a:cubicBezTo>
                  <a:pt x="11230" y="39"/>
                  <a:pt x="11489" y="40"/>
                  <a:pt x="11725" y="26"/>
                </a:cubicBezTo>
                <a:cubicBezTo>
                  <a:pt x="11831" y="20"/>
                  <a:pt x="11943" y="5"/>
                  <a:pt x="12045" y="0"/>
                </a:cubicBezTo>
                <a:cubicBezTo>
                  <a:pt x="12415" y="-19"/>
                  <a:pt x="12793" y="2"/>
                  <a:pt x="13157" y="26"/>
                </a:cubicBezTo>
                <a:cubicBezTo>
                  <a:pt x="13283" y="34"/>
                  <a:pt x="13417" y="8"/>
                  <a:pt x="13526" y="0"/>
                </a:cubicBezTo>
                <a:cubicBezTo>
                  <a:pt x="13587" y="-4"/>
                  <a:pt x="13660" y="-12"/>
                  <a:pt x="13684" y="26"/>
                </a:cubicBezTo>
                <a:cubicBezTo>
                  <a:pt x="13732" y="103"/>
                  <a:pt x="13684" y="74"/>
                  <a:pt x="13684" y="158"/>
                </a:cubicBezTo>
                <a:cubicBezTo>
                  <a:pt x="13684" y="254"/>
                  <a:pt x="13695" y="333"/>
                  <a:pt x="13711" y="424"/>
                </a:cubicBezTo>
                <a:cubicBezTo>
                  <a:pt x="13725" y="504"/>
                  <a:pt x="13722" y="581"/>
                  <a:pt x="13738" y="661"/>
                </a:cubicBezTo>
                <a:cubicBezTo>
                  <a:pt x="13754" y="741"/>
                  <a:pt x="13752" y="817"/>
                  <a:pt x="13765" y="899"/>
                </a:cubicBezTo>
                <a:cubicBezTo>
                  <a:pt x="13778" y="981"/>
                  <a:pt x="13790" y="1051"/>
                  <a:pt x="13792" y="1138"/>
                </a:cubicBezTo>
                <a:cubicBezTo>
                  <a:pt x="13794" y="1212"/>
                  <a:pt x="13815" y="1284"/>
                  <a:pt x="13819" y="1350"/>
                </a:cubicBezTo>
                <a:cubicBezTo>
                  <a:pt x="13827" y="1473"/>
                  <a:pt x="13838" y="1605"/>
                  <a:pt x="13845" y="1721"/>
                </a:cubicBezTo>
                <a:cubicBezTo>
                  <a:pt x="13849" y="1794"/>
                  <a:pt x="13866" y="1867"/>
                  <a:pt x="13872" y="1933"/>
                </a:cubicBezTo>
                <a:cubicBezTo>
                  <a:pt x="13877" y="1993"/>
                  <a:pt x="13895" y="2071"/>
                  <a:pt x="13899" y="2117"/>
                </a:cubicBezTo>
                <a:cubicBezTo>
                  <a:pt x="13905" y="2177"/>
                  <a:pt x="13919" y="2255"/>
                  <a:pt x="13923" y="2303"/>
                </a:cubicBezTo>
                <a:cubicBezTo>
                  <a:pt x="13931" y="2389"/>
                  <a:pt x="13943" y="2495"/>
                  <a:pt x="13950" y="2568"/>
                </a:cubicBezTo>
                <a:cubicBezTo>
                  <a:pt x="13952" y="2594"/>
                  <a:pt x="13946" y="2622"/>
                  <a:pt x="13950" y="2647"/>
                </a:cubicBezTo>
                <a:cubicBezTo>
                  <a:pt x="13607" y="2647"/>
                  <a:pt x="13274" y="2673"/>
                  <a:pt x="12945" y="2699"/>
                </a:cubicBezTo>
                <a:cubicBezTo>
                  <a:pt x="12778" y="2712"/>
                  <a:pt x="12603" y="2716"/>
                  <a:pt x="12441" y="2727"/>
                </a:cubicBezTo>
                <a:cubicBezTo>
                  <a:pt x="12325" y="2735"/>
                  <a:pt x="12211" y="2746"/>
                  <a:pt x="12098" y="2753"/>
                </a:cubicBezTo>
                <a:cubicBezTo>
                  <a:pt x="12006" y="2759"/>
                  <a:pt x="11923" y="2773"/>
                  <a:pt x="11833" y="2779"/>
                </a:cubicBezTo>
                <a:cubicBezTo>
                  <a:pt x="11701" y="2788"/>
                  <a:pt x="11563" y="2798"/>
                  <a:pt x="11436" y="2806"/>
                </a:cubicBezTo>
                <a:cubicBezTo>
                  <a:pt x="11265" y="2817"/>
                  <a:pt x="11094" y="2790"/>
                  <a:pt x="10933" y="2779"/>
                </a:cubicBezTo>
                <a:cubicBezTo>
                  <a:pt x="10685" y="2763"/>
                  <a:pt x="9998" y="2894"/>
                  <a:pt x="9820" y="2806"/>
                </a:cubicBezTo>
                <a:cubicBezTo>
                  <a:pt x="9808" y="2800"/>
                  <a:pt x="9778" y="2750"/>
                  <a:pt x="9767" y="2727"/>
                </a:cubicBezTo>
                <a:cubicBezTo>
                  <a:pt x="9760" y="2712"/>
                  <a:pt x="9754" y="2684"/>
                  <a:pt x="9743" y="2647"/>
                </a:cubicBezTo>
                <a:cubicBezTo>
                  <a:pt x="9733" y="2613"/>
                  <a:pt x="9729" y="2574"/>
                  <a:pt x="9716" y="2541"/>
                </a:cubicBezTo>
                <a:cubicBezTo>
                  <a:pt x="9699" y="2497"/>
                  <a:pt x="9669" y="2457"/>
                  <a:pt x="9663" y="2408"/>
                </a:cubicBezTo>
                <a:cubicBezTo>
                  <a:pt x="9656" y="2348"/>
                  <a:pt x="9666" y="2285"/>
                  <a:pt x="9663" y="2224"/>
                </a:cubicBezTo>
              </a:path>
              <a:path w="17260" h="3257" extrusionOk="0">
                <a:moveTo>
                  <a:pt x="10775" y="1164"/>
                </a:moveTo>
                <a:cubicBezTo>
                  <a:pt x="10708" y="1143"/>
                  <a:pt x="10778" y="1139"/>
                  <a:pt x="10748" y="1192"/>
                </a:cubicBezTo>
                <a:cubicBezTo>
                  <a:pt x="10716" y="1250"/>
                  <a:pt x="10716" y="1312"/>
                  <a:pt x="10694" y="1376"/>
                </a:cubicBezTo>
                <a:cubicBezTo>
                  <a:pt x="10670" y="1449"/>
                  <a:pt x="10644" y="1516"/>
                  <a:pt x="10640" y="1588"/>
                </a:cubicBezTo>
                <a:cubicBezTo>
                  <a:pt x="10636" y="1659"/>
                  <a:pt x="10622" y="1649"/>
                  <a:pt x="10617" y="1693"/>
                </a:cubicBezTo>
                <a:cubicBezTo>
                  <a:pt x="10617" y="1702"/>
                  <a:pt x="10617" y="1712"/>
                  <a:pt x="10617" y="1721"/>
                </a:cubicBezTo>
                <a:cubicBezTo>
                  <a:pt x="10617" y="1679"/>
                  <a:pt x="10625" y="1649"/>
                  <a:pt x="10640" y="1614"/>
                </a:cubicBezTo>
                <a:cubicBezTo>
                  <a:pt x="10667" y="1552"/>
                  <a:pt x="10673" y="1491"/>
                  <a:pt x="10694" y="1430"/>
                </a:cubicBezTo>
                <a:cubicBezTo>
                  <a:pt x="10717" y="1362"/>
                  <a:pt x="10742" y="1312"/>
                  <a:pt x="10748" y="1244"/>
                </a:cubicBezTo>
                <a:cubicBezTo>
                  <a:pt x="10748" y="1239"/>
                  <a:pt x="10774" y="1139"/>
                  <a:pt x="10775" y="1138"/>
                </a:cubicBezTo>
                <a:cubicBezTo>
                  <a:pt x="10804" y="1115"/>
                  <a:pt x="10815" y="1125"/>
                  <a:pt x="10828" y="1085"/>
                </a:cubicBezTo>
                <a:cubicBezTo>
                  <a:pt x="10865" y="1099"/>
                  <a:pt x="10857" y="1110"/>
                  <a:pt x="10879" y="1138"/>
                </a:cubicBezTo>
                <a:cubicBezTo>
                  <a:pt x="10908" y="1175"/>
                  <a:pt x="10920" y="1229"/>
                  <a:pt x="10933" y="1271"/>
                </a:cubicBezTo>
                <a:cubicBezTo>
                  <a:pt x="10948" y="1319"/>
                  <a:pt x="10977" y="1387"/>
                  <a:pt x="10986" y="1430"/>
                </a:cubicBezTo>
                <a:cubicBezTo>
                  <a:pt x="10996" y="1479"/>
                  <a:pt x="11008" y="1540"/>
                  <a:pt x="11013" y="1588"/>
                </a:cubicBezTo>
                <a:cubicBezTo>
                  <a:pt x="11017" y="1631"/>
                  <a:pt x="11040" y="1645"/>
                  <a:pt x="11040" y="1693"/>
                </a:cubicBezTo>
              </a:path>
              <a:path w="17260" h="3257" extrusionOk="0">
                <a:moveTo>
                  <a:pt x="10748" y="1509"/>
                </a:moveTo>
                <a:cubicBezTo>
                  <a:pt x="10808" y="1509"/>
                  <a:pt x="10830" y="1499"/>
                  <a:pt x="10879" y="1483"/>
                </a:cubicBezTo>
                <a:cubicBezTo>
                  <a:pt x="10907" y="1474"/>
                  <a:pt x="10956" y="1483"/>
                  <a:pt x="10986" y="1483"/>
                </a:cubicBezTo>
              </a:path>
              <a:path w="17260" h="3257" extrusionOk="0">
                <a:moveTo>
                  <a:pt x="10405" y="899"/>
                </a:moveTo>
                <a:cubicBezTo>
                  <a:pt x="10396" y="890"/>
                  <a:pt x="10387" y="882"/>
                  <a:pt x="10378" y="873"/>
                </a:cubicBezTo>
                <a:cubicBezTo>
                  <a:pt x="10378" y="929"/>
                  <a:pt x="10398" y="954"/>
                  <a:pt x="10405" y="1006"/>
                </a:cubicBezTo>
                <a:cubicBezTo>
                  <a:pt x="10422" y="1130"/>
                  <a:pt x="10452" y="1251"/>
                  <a:pt x="10455" y="1376"/>
                </a:cubicBezTo>
                <a:cubicBezTo>
                  <a:pt x="10459" y="1504"/>
                  <a:pt x="10477" y="1622"/>
                  <a:pt x="10482" y="1747"/>
                </a:cubicBezTo>
                <a:cubicBezTo>
                  <a:pt x="10486" y="1853"/>
                  <a:pt x="10478" y="1948"/>
                  <a:pt x="10509" y="2038"/>
                </a:cubicBezTo>
                <a:cubicBezTo>
                  <a:pt x="10519" y="2067"/>
                  <a:pt x="10513" y="2132"/>
                  <a:pt x="10536" y="2065"/>
                </a:cubicBezTo>
              </a:path>
              <a:path w="17260" h="3257" extrusionOk="0">
                <a:moveTo>
                  <a:pt x="10324" y="927"/>
                </a:moveTo>
                <a:cubicBezTo>
                  <a:pt x="10351" y="899"/>
                  <a:pt x="10339" y="907"/>
                  <a:pt x="10378" y="899"/>
                </a:cubicBezTo>
                <a:cubicBezTo>
                  <a:pt x="10431" y="888"/>
                  <a:pt x="10481" y="876"/>
                  <a:pt x="10536" y="873"/>
                </a:cubicBezTo>
                <a:cubicBezTo>
                  <a:pt x="10620" y="868"/>
                  <a:pt x="10690" y="832"/>
                  <a:pt x="10775" y="820"/>
                </a:cubicBezTo>
                <a:cubicBezTo>
                  <a:pt x="10844" y="810"/>
                  <a:pt x="10921" y="802"/>
                  <a:pt x="10986" y="794"/>
                </a:cubicBezTo>
                <a:cubicBezTo>
                  <a:pt x="11055" y="785"/>
                  <a:pt x="11088" y="806"/>
                  <a:pt x="11117" y="820"/>
                </a:cubicBezTo>
                <a:cubicBezTo>
                  <a:pt x="11161" y="842"/>
                  <a:pt x="11170" y="853"/>
                  <a:pt x="11198" y="899"/>
                </a:cubicBezTo>
                <a:cubicBezTo>
                  <a:pt x="11218" y="932"/>
                  <a:pt x="11212" y="970"/>
                  <a:pt x="11225" y="1006"/>
                </a:cubicBezTo>
                <a:cubicBezTo>
                  <a:pt x="11241" y="1051"/>
                  <a:pt x="11240" y="1088"/>
                  <a:pt x="11252" y="1138"/>
                </a:cubicBezTo>
                <a:cubicBezTo>
                  <a:pt x="11264" y="1188"/>
                  <a:pt x="11265" y="1248"/>
                  <a:pt x="11279" y="1297"/>
                </a:cubicBezTo>
                <a:cubicBezTo>
                  <a:pt x="11296" y="1357"/>
                  <a:pt x="11318" y="1431"/>
                  <a:pt x="11329" y="1483"/>
                </a:cubicBezTo>
                <a:cubicBezTo>
                  <a:pt x="11341" y="1542"/>
                  <a:pt x="11348" y="1609"/>
                  <a:pt x="11356" y="1667"/>
                </a:cubicBezTo>
                <a:cubicBezTo>
                  <a:pt x="11364" y="1723"/>
                  <a:pt x="11375" y="1772"/>
                  <a:pt x="11383" y="1826"/>
                </a:cubicBezTo>
                <a:cubicBezTo>
                  <a:pt x="11389" y="1868"/>
                  <a:pt x="11403" y="1900"/>
                  <a:pt x="11410" y="1933"/>
                </a:cubicBezTo>
                <a:cubicBezTo>
                  <a:pt x="11415" y="1958"/>
                  <a:pt x="11407" y="1986"/>
                  <a:pt x="11410" y="2012"/>
                </a:cubicBezTo>
                <a:cubicBezTo>
                  <a:pt x="11314" y="2012"/>
                  <a:pt x="11228" y="2002"/>
                  <a:pt x="11144" y="1986"/>
                </a:cubicBezTo>
                <a:cubicBezTo>
                  <a:pt x="11044" y="1967"/>
                  <a:pt x="10944" y="1997"/>
                  <a:pt x="10852" y="2012"/>
                </a:cubicBezTo>
                <a:cubicBezTo>
                  <a:pt x="10786" y="2022"/>
                  <a:pt x="10700" y="2028"/>
                  <a:pt x="10667" y="2038"/>
                </a:cubicBezTo>
                <a:cubicBezTo>
                  <a:pt x="10658" y="2038"/>
                  <a:pt x="10649" y="2038"/>
                  <a:pt x="10640" y="2038"/>
                </a:cubicBezTo>
              </a:path>
              <a:path w="17260" h="3257" extrusionOk="0">
                <a:moveTo>
                  <a:pt x="12549" y="1138"/>
                </a:moveTo>
                <a:cubicBezTo>
                  <a:pt x="12579" y="1178"/>
                  <a:pt x="12591" y="1245"/>
                  <a:pt x="12599" y="1297"/>
                </a:cubicBezTo>
                <a:cubicBezTo>
                  <a:pt x="12612" y="1386"/>
                  <a:pt x="12611" y="1477"/>
                  <a:pt x="12626" y="1562"/>
                </a:cubicBezTo>
                <a:cubicBezTo>
                  <a:pt x="12633" y="1603"/>
                  <a:pt x="12604" y="1669"/>
                  <a:pt x="12653" y="1693"/>
                </a:cubicBezTo>
                <a:cubicBezTo>
                  <a:pt x="12691" y="1711"/>
                  <a:pt x="12699" y="1689"/>
                  <a:pt x="12706" y="1667"/>
                </a:cubicBezTo>
              </a:path>
              <a:path w="17260" h="3257" extrusionOk="0">
                <a:moveTo>
                  <a:pt x="12468" y="1164"/>
                </a:moveTo>
                <a:cubicBezTo>
                  <a:pt x="12468" y="1130"/>
                  <a:pt x="12477" y="1094"/>
                  <a:pt x="12495" y="1085"/>
                </a:cubicBezTo>
                <a:cubicBezTo>
                  <a:pt x="12523" y="1072"/>
                  <a:pt x="12574" y="1074"/>
                  <a:pt x="12599" y="1059"/>
                </a:cubicBezTo>
                <a:cubicBezTo>
                  <a:pt x="12643" y="1033"/>
                  <a:pt x="12652" y="1032"/>
                  <a:pt x="12706" y="1032"/>
                </a:cubicBezTo>
                <a:cubicBezTo>
                  <a:pt x="12767" y="1032"/>
                  <a:pt x="12788" y="1042"/>
                  <a:pt x="12837" y="1059"/>
                </a:cubicBezTo>
                <a:cubicBezTo>
                  <a:pt x="12889" y="1077"/>
                  <a:pt x="12891" y="1081"/>
                  <a:pt x="12891" y="1138"/>
                </a:cubicBezTo>
                <a:cubicBezTo>
                  <a:pt x="12891" y="1176"/>
                  <a:pt x="12861" y="1217"/>
                  <a:pt x="12837" y="1244"/>
                </a:cubicBezTo>
                <a:cubicBezTo>
                  <a:pt x="12818" y="1265"/>
                  <a:pt x="12748" y="1314"/>
                  <a:pt x="12733" y="1323"/>
                </a:cubicBezTo>
                <a:cubicBezTo>
                  <a:pt x="12724" y="1323"/>
                  <a:pt x="12715" y="1323"/>
                  <a:pt x="12706" y="1323"/>
                </a:cubicBezTo>
                <a:cubicBezTo>
                  <a:pt x="12673" y="1312"/>
                  <a:pt x="12664" y="1304"/>
                  <a:pt x="12653" y="1271"/>
                </a:cubicBezTo>
              </a:path>
              <a:path w="17260" h="3257" extrusionOk="0">
                <a:moveTo>
                  <a:pt x="12310" y="820"/>
                </a:moveTo>
                <a:cubicBezTo>
                  <a:pt x="12310" y="914"/>
                  <a:pt x="12327" y="995"/>
                  <a:pt x="12337" y="1085"/>
                </a:cubicBezTo>
                <a:cubicBezTo>
                  <a:pt x="12354" y="1234"/>
                  <a:pt x="12348" y="1389"/>
                  <a:pt x="12364" y="1535"/>
                </a:cubicBezTo>
                <a:cubicBezTo>
                  <a:pt x="12373" y="1621"/>
                  <a:pt x="12409" y="1690"/>
                  <a:pt x="12414" y="1774"/>
                </a:cubicBezTo>
                <a:cubicBezTo>
                  <a:pt x="12417" y="1832"/>
                  <a:pt x="12441" y="1848"/>
                  <a:pt x="12441" y="1905"/>
                </a:cubicBezTo>
                <a:cubicBezTo>
                  <a:pt x="12441" y="1956"/>
                  <a:pt x="12499" y="1925"/>
                  <a:pt x="12441" y="1905"/>
                </a:cubicBezTo>
              </a:path>
              <a:path w="17260" h="3257" extrusionOk="0">
                <a:moveTo>
                  <a:pt x="12310" y="794"/>
                </a:moveTo>
                <a:cubicBezTo>
                  <a:pt x="12317" y="747"/>
                  <a:pt x="12314" y="742"/>
                  <a:pt x="12337" y="715"/>
                </a:cubicBezTo>
                <a:cubicBezTo>
                  <a:pt x="12354" y="695"/>
                  <a:pt x="12376" y="691"/>
                  <a:pt x="12414" y="689"/>
                </a:cubicBezTo>
                <a:cubicBezTo>
                  <a:pt x="12491" y="685"/>
                  <a:pt x="12552" y="665"/>
                  <a:pt x="12626" y="661"/>
                </a:cubicBezTo>
                <a:cubicBezTo>
                  <a:pt x="12751" y="654"/>
                  <a:pt x="13026" y="627"/>
                  <a:pt x="13103" y="689"/>
                </a:cubicBezTo>
                <a:cubicBezTo>
                  <a:pt x="13118" y="701"/>
                  <a:pt x="13150" y="733"/>
                  <a:pt x="13157" y="768"/>
                </a:cubicBezTo>
                <a:cubicBezTo>
                  <a:pt x="13166" y="811"/>
                  <a:pt x="13177" y="865"/>
                  <a:pt x="13184" y="899"/>
                </a:cubicBezTo>
                <a:cubicBezTo>
                  <a:pt x="13191" y="935"/>
                  <a:pt x="13205" y="978"/>
                  <a:pt x="13210" y="1006"/>
                </a:cubicBezTo>
                <a:cubicBezTo>
                  <a:pt x="13221" y="1063"/>
                  <a:pt x="13234" y="1110"/>
                  <a:pt x="13237" y="1164"/>
                </a:cubicBezTo>
                <a:cubicBezTo>
                  <a:pt x="13241" y="1239"/>
                  <a:pt x="13261" y="1299"/>
                  <a:pt x="13261" y="1376"/>
                </a:cubicBezTo>
                <a:cubicBezTo>
                  <a:pt x="13261" y="1465"/>
                  <a:pt x="13277" y="1541"/>
                  <a:pt x="13288" y="1614"/>
                </a:cubicBezTo>
                <a:cubicBezTo>
                  <a:pt x="13303" y="1714"/>
                  <a:pt x="13288" y="1831"/>
                  <a:pt x="13288" y="1933"/>
                </a:cubicBezTo>
                <a:cubicBezTo>
                  <a:pt x="13018" y="1933"/>
                  <a:pt x="12720" y="1910"/>
                  <a:pt x="12468" y="1959"/>
                </a:cubicBezTo>
                <a:cubicBezTo>
                  <a:pt x="12431" y="1966"/>
                  <a:pt x="12394" y="1984"/>
                  <a:pt x="12387" y="1986"/>
                </a:cubicBezTo>
                <a:cubicBezTo>
                  <a:pt x="12379" y="1986"/>
                  <a:pt x="12372" y="1986"/>
                  <a:pt x="12364" y="1986"/>
                </a:cubicBezTo>
              </a:path>
              <a:path w="17260" h="3257" extrusionOk="0">
                <a:moveTo>
                  <a:pt x="8339" y="1456"/>
                </a:moveTo>
                <a:cubicBezTo>
                  <a:pt x="8327" y="1456"/>
                  <a:pt x="8213" y="1456"/>
                  <a:pt x="8285" y="1456"/>
                </a:cubicBezTo>
                <a:cubicBezTo>
                  <a:pt x="8319" y="1456"/>
                  <a:pt x="8332" y="1483"/>
                  <a:pt x="8393" y="1483"/>
                </a:cubicBezTo>
                <a:cubicBezTo>
                  <a:pt x="8599" y="1483"/>
                  <a:pt x="8800" y="1479"/>
                  <a:pt x="9001" y="1456"/>
                </a:cubicBezTo>
                <a:cubicBezTo>
                  <a:pt x="9101" y="1445"/>
                  <a:pt x="9198" y="1445"/>
                  <a:pt x="9293" y="1430"/>
                </a:cubicBezTo>
                <a:cubicBezTo>
                  <a:pt x="9376" y="1417"/>
                  <a:pt x="9470" y="1430"/>
                  <a:pt x="9555" y="1430"/>
                </a:cubicBezTo>
                <a:cubicBezTo>
                  <a:pt x="9540" y="1417"/>
                  <a:pt x="9511" y="1387"/>
                  <a:pt x="9478" y="1376"/>
                </a:cubicBezTo>
                <a:cubicBezTo>
                  <a:pt x="9474" y="1375"/>
                  <a:pt x="9400" y="1354"/>
                  <a:pt x="9397" y="1350"/>
                </a:cubicBezTo>
                <a:cubicBezTo>
                  <a:pt x="9397" y="1341"/>
                  <a:pt x="9397" y="1332"/>
                  <a:pt x="9397" y="1323"/>
                </a:cubicBezTo>
                <a:cubicBezTo>
                  <a:pt x="9407" y="1352"/>
                  <a:pt x="9417" y="1372"/>
                  <a:pt x="9451" y="1376"/>
                </a:cubicBezTo>
                <a:cubicBezTo>
                  <a:pt x="9501" y="1382"/>
                  <a:pt x="9525" y="1369"/>
                  <a:pt x="9532" y="1430"/>
                </a:cubicBezTo>
                <a:cubicBezTo>
                  <a:pt x="9534" y="1452"/>
                  <a:pt x="9500" y="1485"/>
                  <a:pt x="9478" y="1509"/>
                </a:cubicBezTo>
                <a:cubicBezTo>
                  <a:pt x="9439" y="1551"/>
                  <a:pt x="9439" y="1517"/>
                  <a:pt x="9424" y="1562"/>
                </a:cubicBezTo>
              </a:path>
              <a:path w="17260" h="3257" extrusionOk="0">
                <a:moveTo>
                  <a:pt x="7650" y="1032"/>
                </a:moveTo>
                <a:cubicBezTo>
                  <a:pt x="7614" y="1032"/>
                  <a:pt x="7566" y="1018"/>
                  <a:pt x="7546" y="1059"/>
                </a:cubicBezTo>
                <a:cubicBezTo>
                  <a:pt x="7546" y="1085"/>
                  <a:pt x="7546" y="1094"/>
                  <a:pt x="7546" y="1111"/>
                </a:cubicBezTo>
                <a:cubicBezTo>
                  <a:pt x="7600" y="1111"/>
                  <a:pt x="7600" y="1127"/>
                  <a:pt x="7623" y="1138"/>
                </a:cubicBezTo>
                <a:cubicBezTo>
                  <a:pt x="7632" y="1138"/>
                  <a:pt x="7641" y="1138"/>
                  <a:pt x="7650" y="1138"/>
                </a:cubicBezTo>
                <a:cubicBezTo>
                  <a:pt x="7638" y="1172"/>
                  <a:pt x="7607" y="1171"/>
                  <a:pt x="7596" y="1192"/>
                </a:cubicBezTo>
                <a:cubicBezTo>
                  <a:pt x="7596" y="1217"/>
                  <a:pt x="7597" y="1226"/>
                  <a:pt x="7573" y="1218"/>
                </a:cubicBezTo>
              </a:path>
              <a:path w="17260" h="3257" extrusionOk="0">
                <a:moveTo>
                  <a:pt x="7808" y="1085"/>
                </a:moveTo>
                <a:cubicBezTo>
                  <a:pt x="7808" y="1121"/>
                  <a:pt x="7808" y="1156"/>
                  <a:pt x="7808" y="1192"/>
                </a:cubicBezTo>
                <a:cubicBezTo>
                  <a:pt x="7846" y="1182"/>
                  <a:pt x="7885" y="1173"/>
                  <a:pt x="7889" y="1138"/>
                </a:cubicBezTo>
                <a:cubicBezTo>
                  <a:pt x="7889" y="1129"/>
                  <a:pt x="7889" y="1120"/>
                  <a:pt x="7889" y="1111"/>
                </a:cubicBezTo>
                <a:cubicBezTo>
                  <a:pt x="7943" y="1129"/>
                  <a:pt x="7890" y="1164"/>
                  <a:pt x="7969" y="1164"/>
                </a:cubicBezTo>
                <a:cubicBezTo>
                  <a:pt x="8011" y="1164"/>
                  <a:pt x="8002" y="1135"/>
                  <a:pt x="8020" y="1111"/>
                </a:cubicBezTo>
                <a:cubicBezTo>
                  <a:pt x="8044" y="1088"/>
                  <a:pt x="8053" y="1083"/>
                  <a:pt x="8047" y="1059"/>
                </a:cubicBezTo>
                <a:cubicBezTo>
                  <a:pt x="8047" y="1107"/>
                  <a:pt x="8068" y="1122"/>
                  <a:pt x="8073" y="1164"/>
                </a:cubicBezTo>
                <a:cubicBezTo>
                  <a:pt x="8078" y="1212"/>
                  <a:pt x="8097" y="1251"/>
                  <a:pt x="8100" y="1297"/>
                </a:cubicBezTo>
                <a:cubicBezTo>
                  <a:pt x="8105" y="1365"/>
                  <a:pt x="8079" y="1374"/>
                  <a:pt x="8073" y="1430"/>
                </a:cubicBezTo>
                <a:cubicBezTo>
                  <a:pt x="8066" y="1494"/>
                  <a:pt x="8073" y="1373"/>
                  <a:pt x="8073" y="1350"/>
                </a:cubicBezTo>
                <a:cubicBezTo>
                  <a:pt x="8073" y="1252"/>
                  <a:pt x="8072" y="1167"/>
                  <a:pt x="8100" y="1085"/>
                </a:cubicBezTo>
                <a:cubicBezTo>
                  <a:pt x="8110" y="1055"/>
                  <a:pt x="8138" y="1037"/>
                  <a:pt x="8181" y="1032"/>
                </a:cubicBezTo>
                <a:cubicBezTo>
                  <a:pt x="8190" y="1032"/>
                  <a:pt x="8199" y="1032"/>
                  <a:pt x="8208" y="1032"/>
                </a:cubicBezTo>
                <a:cubicBezTo>
                  <a:pt x="8201" y="1060"/>
                  <a:pt x="8166" y="1105"/>
                  <a:pt x="8154" y="1111"/>
                </a:cubicBezTo>
                <a:cubicBezTo>
                  <a:pt x="8145" y="1111"/>
                  <a:pt x="8136" y="1111"/>
                  <a:pt x="8127" y="1111"/>
                </a:cubicBezTo>
              </a:path>
              <a:path w="17260" h="3257" extrusionOk="0">
                <a:moveTo>
                  <a:pt x="8285" y="1006"/>
                </a:moveTo>
                <a:cubicBezTo>
                  <a:pt x="8326" y="1019"/>
                  <a:pt x="8312" y="1037"/>
                  <a:pt x="8312" y="1085"/>
                </a:cubicBezTo>
                <a:cubicBezTo>
                  <a:pt x="8312" y="1191"/>
                  <a:pt x="8312" y="1296"/>
                  <a:pt x="8312" y="1402"/>
                </a:cubicBezTo>
                <a:cubicBezTo>
                  <a:pt x="8281" y="1387"/>
                  <a:pt x="8312" y="1379"/>
                  <a:pt x="8312" y="1323"/>
                </a:cubicBezTo>
                <a:cubicBezTo>
                  <a:pt x="8312" y="1259"/>
                  <a:pt x="8329" y="1216"/>
                  <a:pt x="8339" y="1164"/>
                </a:cubicBezTo>
                <a:cubicBezTo>
                  <a:pt x="8349" y="1117"/>
                  <a:pt x="8345" y="1065"/>
                  <a:pt x="8393" y="1059"/>
                </a:cubicBezTo>
                <a:cubicBezTo>
                  <a:pt x="8424" y="1055"/>
                  <a:pt x="8439" y="1122"/>
                  <a:pt x="8419" y="1138"/>
                </a:cubicBezTo>
                <a:cubicBezTo>
                  <a:pt x="8410" y="1138"/>
                  <a:pt x="8402" y="1138"/>
                  <a:pt x="8393" y="1138"/>
                </a:cubicBezTo>
                <a:cubicBezTo>
                  <a:pt x="8393" y="1100"/>
                  <a:pt x="8400" y="1060"/>
                  <a:pt x="8419" y="1032"/>
                </a:cubicBezTo>
                <a:cubicBezTo>
                  <a:pt x="8439" y="1002"/>
                  <a:pt x="8482" y="961"/>
                  <a:pt x="8497" y="927"/>
                </a:cubicBezTo>
                <a:cubicBezTo>
                  <a:pt x="8510" y="896"/>
                  <a:pt x="8520" y="826"/>
                  <a:pt x="8524" y="794"/>
                </a:cubicBezTo>
                <a:cubicBezTo>
                  <a:pt x="8524" y="764"/>
                  <a:pt x="8521" y="752"/>
                  <a:pt x="8497" y="741"/>
                </a:cubicBezTo>
                <a:cubicBezTo>
                  <a:pt x="8497" y="805"/>
                  <a:pt x="8464" y="1003"/>
                  <a:pt x="8524" y="1032"/>
                </a:cubicBezTo>
                <a:cubicBezTo>
                  <a:pt x="8552" y="1046"/>
                  <a:pt x="8617" y="1034"/>
                  <a:pt x="8631" y="1006"/>
                </a:cubicBezTo>
                <a:cubicBezTo>
                  <a:pt x="8631" y="997"/>
                  <a:pt x="8631" y="989"/>
                  <a:pt x="8631" y="980"/>
                </a:cubicBezTo>
                <a:cubicBezTo>
                  <a:pt x="8672" y="993"/>
                  <a:pt x="8652" y="1006"/>
                  <a:pt x="8708" y="1006"/>
                </a:cubicBezTo>
                <a:cubicBezTo>
                  <a:pt x="8773" y="1006"/>
                  <a:pt x="8760" y="1016"/>
                  <a:pt x="8789" y="1059"/>
                </a:cubicBezTo>
                <a:cubicBezTo>
                  <a:pt x="8814" y="1095"/>
                  <a:pt x="8835" y="1153"/>
                  <a:pt x="8843" y="1192"/>
                </a:cubicBezTo>
                <a:cubicBezTo>
                  <a:pt x="8856" y="1254"/>
                  <a:pt x="8852" y="1357"/>
                  <a:pt x="8816" y="1402"/>
                </a:cubicBezTo>
                <a:cubicBezTo>
                  <a:pt x="8790" y="1434"/>
                  <a:pt x="8761" y="1448"/>
                  <a:pt x="8735" y="1456"/>
                </a:cubicBezTo>
                <a:cubicBezTo>
                  <a:pt x="8704" y="1416"/>
                  <a:pt x="8708" y="1402"/>
                  <a:pt x="8708" y="1350"/>
                </a:cubicBezTo>
                <a:cubicBezTo>
                  <a:pt x="8708" y="1292"/>
                  <a:pt x="8714" y="1245"/>
                  <a:pt x="8735" y="1192"/>
                </a:cubicBezTo>
                <a:cubicBezTo>
                  <a:pt x="8744" y="1174"/>
                  <a:pt x="8753" y="1156"/>
                  <a:pt x="8762" y="1138"/>
                </a:cubicBezTo>
              </a:path>
              <a:path w="17260" h="3257" extrusionOk="0">
                <a:moveTo>
                  <a:pt x="13899" y="1483"/>
                </a:moveTo>
                <a:cubicBezTo>
                  <a:pt x="13840" y="1483"/>
                  <a:pt x="13929" y="1458"/>
                  <a:pt x="13950" y="1456"/>
                </a:cubicBezTo>
                <a:cubicBezTo>
                  <a:pt x="14175" y="1430"/>
                  <a:pt x="14414" y="1448"/>
                  <a:pt x="14638" y="1430"/>
                </a:cubicBezTo>
                <a:cubicBezTo>
                  <a:pt x="14740" y="1422"/>
                  <a:pt x="14836" y="1433"/>
                  <a:pt x="14931" y="1402"/>
                </a:cubicBezTo>
                <a:cubicBezTo>
                  <a:pt x="14974" y="1388"/>
                  <a:pt x="15033" y="1411"/>
                  <a:pt x="15062" y="1376"/>
                </a:cubicBezTo>
                <a:cubicBezTo>
                  <a:pt x="15079" y="1355"/>
                  <a:pt x="15022" y="1333"/>
                  <a:pt x="15008" y="1323"/>
                </a:cubicBezTo>
                <a:cubicBezTo>
                  <a:pt x="15040" y="1331"/>
                  <a:pt x="15056" y="1342"/>
                  <a:pt x="15088" y="1350"/>
                </a:cubicBezTo>
                <a:cubicBezTo>
                  <a:pt x="15076" y="1385"/>
                  <a:pt x="15045" y="1381"/>
                  <a:pt x="15035" y="1402"/>
                </a:cubicBezTo>
                <a:cubicBezTo>
                  <a:pt x="15035" y="1433"/>
                  <a:pt x="15033" y="1445"/>
                  <a:pt x="15008" y="1456"/>
                </a:cubicBezTo>
              </a:path>
              <a:path w="17260" h="3257" extrusionOk="0">
                <a:moveTo>
                  <a:pt x="15646" y="1271"/>
                </a:moveTo>
                <a:cubicBezTo>
                  <a:pt x="15654" y="1256"/>
                  <a:pt x="15684" y="1240"/>
                  <a:pt x="15670" y="1192"/>
                </a:cubicBezTo>
                <a:cubicBezTo>
                  <a:pt x="15664" y="1172"/>
                  <a:pt x="15625" y="1166"/>
                  <a:pt x="15592" y="1164"/>
                </a:cubicBezTo>
                <a:cubicBezTo>
                  <a:pt x="15536" y="1161"/>
                  <a:pt x="15524" y="1180"/>
                  <a:pt x="15485" y="1218"/>
                </a:cubicBezTo>
                <a:cubicBezTo>
                  <a:pt x="15447" y="1255"/>
                  <a:pt x="15422" y="1276"/>
                  <a:pt x="15408" y="1323"/>
                </a:cubicBezTo>
                <a:cubicBezTo>
                  <a:pt x="15408" y="1332"/>
                  <a:pt x="15408" y="1341"/>
                  <a:pt x="15408" y="1350"/>
                </a:cubicBezTo>
                <a:cubicBezTo>
                  <a:pt x="15443" y="1363"/>
                  <a:pt x="15463" y="1391"/>
                  <a:pt x="15512" y="1376"/>
                </a:cubicBezTo>
                <a:cubicBezTo>
                  <a:pt x="15577" y="1356"/>
                  <a:pt x="15571" y="1282"/>
                  <a:pt x="15592" y="1244"/>
                </a:cubicBezTo>
                <a:cubicBezTo>
                  <a:pt x="15620" y="1194"/>
                  <a:pt x="15643" y="1166"/>
                  <a:pt x="15670" y="1111"/>
                </a:cubicBezTo>
                <a:cubicBezTo>
                  <a:pt x="15687" y="1076"/>
                  <a:pt x="15694" y="1049"/>
                  <a:pt x="15697" y="1006"/>
                </a:cubicBezTo>
                <a:cubicBezTo>
                  <a:pt x="15700" y="952"/>
                  <a:pt x="15684" y="976"/>
                  <a:pt x="15670" y="953"/>
                </a:cubicBezTo>
                <a:cubicBezTo>
                  <a:pt x="15670" y="1056"/>
                  <a:pt x="15634" y="1302"/>
                  <a:pt x="15697" y="1350"/>
                </a:cubicBezTo>
                <a:cubicBezTo>
                  <a:pt x="15749" y="1390"/>
                  <a:pt x="15752" y="1377"/>
                  <a:pt x="15804" y="1350"/>
                </a:cubicBezTo>
                <a:cubicBezTo>
                  <a:pt x="15852" y="1325"/>
                  <a:pt x="15852" y="1311"/>
                  <a:pt x="15881" y="1271"/>
                </a:cubicBezTo>
                <a:cubicBezTo>
                  <a:pt x="15904" y="1240"/>
                  <a:pt x="15922" y="1208"/>
                  <a:pt x="15908" y="1164"/>
                </a:cubicBezTo>
                <a:cubicBezTo>
                  <a:pt x="15908" y="1138"/>
                  <a:pt x="15908" y="1129"/>
                  <a:pt x="15881" y="1138"/>
                </a:cubicBezTo>
                <a:cubicBezTo>
                  <a:pt x="15864" y="1170"/>
                  <a:pt x="15860" y="1169"/>
                  <a:pt x="15858" y="1218"/>
                </a:cubicBezTo>
                <a:cubicBezTo>
                  <a:pt x="15855" y="1285"/>
                  <a:pt x="15865" y="1321"/>
                  <a:pt x="15881" y="1376"/>
                </a:cubicBezTo>
                <a:cubicBezTo>
                  <a:pt x="15928" y="1370"/>
                  <a:pt x="15934" y="1372"/>
                  <a:pt x="15962" y="1350"/>
                </a:cubicBezTo>
                <a:cubicBezTo>
                  <a:pt x="16001" y="1319"/>
                  <a:pt x="16020" y="1283"/>
                  <a:pt x="16043" y="1244"/>
                </a:cubicBezTo>
                <a:cubicBezTo>
                  <a:pt x="16055" y="1224"/>
                  <a:pt x="16058" y="1186"/>
                  <a:pt x="16069" y="1164"/>
                </a:cubicBezTo>
                <a:cubicBezTo>
                  <a:pt x="16069" y="1237"/>
                  <a:pt x="16072" y="1288"/>
                  <a:pt x="16093" y="1350"/>
                </a:cubicBezTo>
                <a:cubicBezTo>
                  <a:pt x="16112" y="1331"/>
                  <a:pt x="16125" y="1300"/>
                  <a:pt x="16147" y="1271"/>
                </a:cubicBezTo>
                <a:cubicBezTo>
                  <a:pt x="16160" y="1254"/>
                  <a:pt x="16182" y="1223"/>
                  <a:pt x="16201" y="1192"/>
                </a:cubicBezTo>
                <a:cubicBezTo>
                  <a:pt x="16221" y="1212"/>
                  <a:pt x="16227" y="1259"/>
                  <a:pt x="16281" y="1244"/>
                </a:cubicBezTo>
                <a:cubicBezTo>
                  <a:pt x="16283" y="1243"/>
                  <a:pt x="16300" y="1223"/>
                  <a:pt x="16332" y="1218"/>
                </a:cubicBezTo>
                <a:cubicBezTo>
                  <a:pt x="16358" y="1264"/>
                  <a:pt x="16372" y="1268"/>
                  <a:pt x="16412" y="1297"/>
                </a:cubicBezTo>
                <a:cubicBezTo>
                  <a:pt x="16466" y="1336"/>
                  <a:pt x="16474" y="1319"/>
                  <a:pt x="16520" y="1271"/>
                </a:cubicBezTo>
                <a:cubicBezTo>
                  <a:pt x="16547" y="1243"/>
                  <a:pt x="16588" y="1199"/>
                  <a:pt x="16597" y="1164"/>
                </a:cubicBezTo>
                <a:cubicBezTo>
                  <a:pt x="16603" y="1140"/>
                  <a:pt x="16594" y="1110"/>
                  <a:pt x="16597" y="1085"/>
                </a:cubicBezTo>
                <a:cubicBezTo>
                  <a:pt x="16553" y="1090"/>
                  <a:pt x="16525" y="1070"/>
                  <a:pt x="16493" y="1111"/>
                </a:cubicBezTo>
                <a:cubicBezTo>
                  <a:pt x="16469" y="1142"/>
                  <a:pt x="16450" y="1154"/>
                  <a:pt x="16439" y="1192"/>
                </a:cubicBezTo>
                <a:cubicBezTo>
                  <a:pt x="16424" y="1244"/>
                  <a:pt x="16451" y="1253"/>
                  <a:pt x="16466" y="1271"/>
                </a:cubicBezTo>
                <a:cubicBezTo>
                  <a:pt x="16490" y="1295"/>
                  <a:pt x="16496" y="1303"/>
                  <a:pt x="16520" y="1297"/>
                </a:cubicBezTo>
                <a:cubicBezTo>
                  <a:pt x="16530" y="1283"/>
                  <a:pt x="16563" y="1244"/>
                  <a:pt x="16570" y="1218"/>
                </a:cubicBezTo>
                <a:cubicBezTo>
                  <a:pt x="16577" y="1193"/>
                  <a:pt x="16583" y="1085"/>
                  <a:pt x="16570" y="1164"/>
                </a:cubicBezTo>
                <a:cubicBezTo>
                  <a:pt x="16560" y="1224"/>
                  <a:pt x="16577" y="1246"/>
                  <a:pt x="16597" y="1271"/>
                </a:cubicBezTo>
                <a:cubicBezTo>
                  <a:pt x="16605" y="1281"/>
                  <a:pt x="16640" y="1325"/>
                  <a:pt x="16678" y="1297"/>
                </a:cubicBezTo>
                <a:cubicBezTo>
                  <a:pt x="16711" y="1272"/>
                  <a:pt x="16730" y="1251"/>
                  <a:pt x="16755" y="1218"/>
                </a:cubicBezTo>
                <a:cubicBezTo>
                  <a:pt x="16755" y="1209"/>
                  <a:pt x="16755" y="1201"/>
                  <a:pt x="16755" y="1192"/>
                </a:cubicBezTo>
                <a:cubicBezTo>
                  <a:pt x="16794" y="1229"/>
                  <a:pt x="16767" y="1265"/>
                  <a:pt x="16836" y="1218"/>
                </a:cubicBezTo>
                <a:cubicBezTo>
                  <a:pt x="16862" y="1218"/>
                  <a:pt x="16871" y="1218"/>
                  <a:pt x="16862" y="1192"/>
                </a:cubicBezTo>
                <a:cubicBezTo>
                  <a:pt x="16883" y="1212"/>
                  <a:pt x="16896" y="1257"/>
                  <a:pt x="16943" y="1271"/>
                </a:cubicBezTo>
                <a:cubicBezTo>
                  <a:pt x="16990" y="1285"/>
                  <a:pt x="17041" y="1270"/>
                  <a:pt x="17074" y="1244"/>
                </a:cubicBezTo>
                <a:cubicBezTo>
                  <a:pt x="17102" y="1222"/>
                  <a:pt x="17116" y="1214"/>
                  <a:pt x="17128" y="1164"/>
                </a:cubicBezTo>
                <a:cubicBezTo>
                  <a:pt x="17135" y="1133"/>
                  <a:pt x="17128" y="1091"/>
                  <a:pt x="17128" y="1059"/>
                </a:cubicBezTo>
                <a:cubicBezTo>
                  <a:pt x="17085" y="1083"/>
                  <a:pt x="17060" y="1082"/>
                  <a:pt x="17047" y="1138"/>
                </a:cubicBezTo>
                <a:cubicBezTo>
                  <a:pt x="17041" y="1161"/>
                  <a:pt x="17047" y="1194"/>
                  <a:pt x="17047" y="1218"/>
                </a:cubicBezTo>
                <a:cubicBezTo>
                  <a:pt x="17115" y="1199"/>
                  <a:pt x="17075" y="1216"/>
                  <a:pt x="17128" y="1164"/>
                </a:cubicBezTo>
                <a:cubicBezTo>
                  <a:pt x="17161" y="1131"/>
                  <a:pt x="17159" y="1097"/>
                  <a:pt x="17178" y="1059"/>
                </a:cubicBezTo>
                <a:cubicBezTo>
                  <a:pt x="17209" y="995"/>
                  <a:pt x="17187" y="962"/>
                  <a:pt x="17205" y="899"/>
                </a:cubicBezTo>
                <a:cubicBezTo>
                  <a:pt x="17215" y="864"/>
                  <a:pt x="17252" y="811"/>
                  <a:pt x="17232" y="768"/>
                </a:cubicBezTo>
                <a:cubicBezTo>
                  <a:pt x="17223" y="768"/>
                  <a:pt x="17214" y="768"/>
                  <a:pt x="17205" y="768"/>
                </a:cubicBezTo>
                <a:cubicBezTo>
                  <a:pt x="17205" y="891"/>
                  <a:pt x="17184" y="1025"/>
                  <a:pt x="17232" y="1138"/>
                </a:cubicBezTo>
                <a:cubicBezTo>
                  <a:pt x="17232" y="1168"/>
                  <a:pt x="17235" y="1180"/>
                  <a:pt x="17259" y="1192"/>
                </a:cubicBezTo>
              </a:path>
              <a:path w="17260" h="3257" extrusionOk="0">
                <a:moveTo>
                  <a:pt x="11937" y="3044"/>
                </a:moveTo>
                <a:cubicBezTo>
                  <a:pt x="11937" y="3035"/>
                  <a:pt x="11937" y="3027"/>
                  <a:pt x="11937" y="3018"/>
                </a:cubicBezTo>
                <a:cubicBezTo>
                  <a:pt x="11930" y="3042"/>
                  <a:pt x="11905" y="3071"/>
                  <a:pt x="11887" y="3097"/>
                </a:cubicBezTo>
                <a:cubicBezTo>
                  <a:pt x="11863" y="3121"/>
                  <a:pt x="11854" y="3126"/>
                  <a:pt x="11860" y="3150"/>
                </a:cubicBezTo>
                <a:cubicBezTo>
                  <a:pt x="11835" y="3158"/>
                  <a:pt x="11818" y="3195"/>
                  <a:pt x="11806" y="3230"/>
                </a:cubicBezTo>
                <a:cubicBezTo>
                  <a:pt x="11806" y="3256"/>
                  <a:pt x="11806" y="3265"/>
                  <a:pt x="11806" y="3230"/>
                </a:cubicBezTo>
              </a:path>
              <a:path w="17260" h="3257" extrusionOk="0">
                <a:moveTo>
                  <a:pt x="11779" y="3071"/>
                </a:moveTo>
                <a:cubicBezTo>
                  <a:pt x="11816" y="3107"/>
                  <a:pt x="11840" y="3138"/>
                  <a:pt x="11887" y="3150"/>
                </a:cubicBezTo>
                <a:cubicBezTo>
                  <a:pt x="11899" y="3186"/>
                  <a:pt x="11894" y="3176"/>
                  <a:pt x="11937" y="3176"/>
                </a:cubicBezTo>
                <a:cubicBezTo>
                  <a:pt x="11945" y="3198"/>
                  <a:pt x="11964" y="3250"/>
                  <a:pt x="11964" y="3202"/>
                </a:cubicBezTo>
              </a:path>
              <a:path w="17260" h="3257" extrusionOk="0">
                <a:moveTo>
                  <a:pt x="134" y="2859"/>
                </a:moveTo>
                <a:cubicBezTo>
                  <a:pt x="130" y="2845"/>
                  <a:pt x="80" y="2800"/>
                  <a:pt x="54" y="2832"/>
                </a:cubicBezTo>
                <a:cubicBezTo>
                  <a:pt x="46" y="2843"/>
                  <a:pt x="37" y="2904"/>
                  <a:pt x="27" y="2911"/>
                </a:cubicBezTo>
                <a:cubicBezTo>
                  <a:pt x="0" y="2911"/>
                  <a:pt x="-9" y="2911"/>
                  <a:pt x="0" y="2939"/>
                </a:cubicBezTo>
                <a:cubicBezTo>
                  <a:pt x="10" y="2967"/>
                  <a:pt x="21" y="2986"/>
                  <a:pt x="54" y="2990"/>
                </a:cubicBezTo>
                <a:cubicBezTo>
                  <a:pt x="102" y="2996"/>
                  <a:pt x="118" y="2947"/>
                  <a:pt x="134" y="2939"/>
                </a:cubicBezTo>
                <a:cubicBezTo>
                  <a:pt x="143" y="2934"/>
                  <a:pt x="188" y="2885"/>
                  <a:pt x="158" y="2859"/>
                </a:cubicBezTo>
                <a:cubicBezTo>
                  <a:pt x="155" y="2856"/>
                  <a:pt x="101" y="2806"/>
                  <a:pt x="81" y="2832"/>
                </a:cubicBezTo>
                <a:cubicBezTo>
                  <a:pt x="81" y="2859"/>
                  <a:pt x="81" y="2867"/>
                  <a:pt x="81" y="2885"/>
                </a:cubicBezTo>
              </a:path>
              <a:path w="17260" h="3257" extrusionOk="0">
                <a:moveTo>
                  <a:pt x="266" y="2859"/>
                </a:moveTo>
                <a:cubicBezTo>
                  <a:pt x="297" y="2869"/>
                  <a:pt x="314" y="2896"/>
                  <a:pt x="319" y="2939"/>
                </a:cubicBezTo>
                <a:cubicBezTo>
                  <a:pt x="326" y="3000"/>
                  <a:pt x="309" y="2989"/>
                  <a:pt x="292" y="2939"/>
                </a:cubicBezTo>
                <a:cubicBezTo>
                  <a:pt x="282" y="2908"/>
                  <a:pt x="287" y="2848"/>
                  <a:pt x="319" y="2832"/>
                </a:cubicBezTo>
                <a:cubicBezTo>
                  <a:pt x="335" y="2824"/>
                  <a:pt x="379" y="2832"/>
                  <a:pt x="397" y="2832"/>
                </a:cubicBezTo>
              </a:path>
              <a:path w="17260" h="3257" extrusionOk="0">
                <a:moveTo>
                  <a:pt x="1085" y="2911"/>
                </a:moveTo>
                <a:cubicBezTo>
                  <a:pt x="1085" y="2806"/>
                  <a:pt x="1089" y="2710"/>
                  <a:pt x="1058" y="2620"/>
                </a:cubicBezTo>
                <a:cubicBezTo>
                  <a:pt x="1058" y="2594"/>
                  <a:pt x="1058" y="2585"/>
                  <a:pt x="1032" y="2594"/>
                </a:cubicBezTo>
                <a:cubicBezTo>
                  <a:pt x="1023" y="2634"/>
                  <a:pt x="1008" y="2654"/>
                  <a:pt x="1008" y="2699"/>
                </a:cubicBezTo>
                <a:cubicBezTo>
                  <a:pt x="1008" y="2750"/>
                  <a:pt x="1025" y="2792"/>
                  <a:pt x="1032" y="2832"/>
                </a:cubicBezTo>
                <a:cubicBezTo>
                  <a:pt x="1046" y="2908"/>
                  <a:pt x="1026" y="2907"/>
                  <a:pt x="1085" y="2964"/>
                </a:cubicBezTo>
              </a:path>
              <a:path w="17260" h="3257" extrusionOk="0">
                <a:moveTo>
                  <a:pt x="1297" y="2939"/>
                </a:moveTo>
                <a:cubicBezTo>
                  <a:pt x="1297" y="2864"/>
                  <a:pt x="1287" y="2866"/>
                  <a:pt x="1270" y="2832"/>
                </a:cubicBezTo>
                <a:cubicBezTo>
                  <a:pt x="1270" y="2806"/>
                  <a:pt x="1270" y="2797"/>
                  <a:pt x="1243" y="2806"/>
                </a:cubicBezTo>
                <a:cubicBezTo>
                  <a:pt x="1233" y="2850"/>
                  <a:pt x="1198" y="2867"/>
                  <a:pt x="1193" y="2911"/>
                </a:cubicBezTo>
                <a:cubicBezTo>
                  <a:pt x="1193" y="2920"/>
                  <a:pt x="1193" y="2930"/>
                  <a:pt x="1193" y="2939"/>
                </a:cubicBezTo>
                <a:cubicBezTo>
                  <a:pt x="1249" y="2939"/>
                  <a:pt x="1246" y="2923"/>
                  <a:pt x="1270" y="2911"/>
                </a:cubicBezTo>
                <a:cubicBezTo>
                  <a:pt x="1309" y="2891"/>
                  <a:pt x="1304" y="2792"/>
                  <a:pt x="1324" y="2832"/>
                </a:cubicBezTo>
                <a:cubicBezTo>
                  <a:pt x="1349" y="2881"/>
                  <a:pt x="1312" y="2914"/>
                  <a:pt x="1351" y="2964"/>
                </a:cubicBezTo>
                <a:cubicBezTo>
                  <a:pt x="1392" y="2954"/>
                  <a:pt x="1426" y="2941"/>
                  <a:pt x="1458" y="2911"/>
                </a:cubicBezTo>
                <a:cubicBezTo>
                  <a:pt x="1484" y="2887"/>
                  <a:pt x="1505" y="2839"/>
                  <a:pt x="1509" y="2806"/>
                </a:cubicBezTo>
                <a:cubicBezTo>
                  <a:pt x="1519" y="2717"/>
                  <a:pt x="1506" y="2640"/>
                  <a:pt x="1482" y="2568"/>
                </a:cubicBezTo>
                <a:cubicBezTo>
                  <a:pt x="1482" y="2559"/>
                  <a:pt x="1482" y="2550"/>
                  <a:pt x="1482" y="2541"/>
                </a:cubicBezTo>
                <a:cubicBezTo>
                  <a:pt x="1441" y="2602"/>
                  <a:pt x="1471" y="2589"/>
                  <a:pt x="1482" y="2647"/>
                </a:cubicBezTo>
                <a:cubicBezTo>
                  <a:pt x="1492" y="2700"/>
                  <a:pt x="1526" y="2734"/>
                  <a:pt x="1535" y="2779"/>
                </a:cubicBezTo>
                <a:cubicBezTo>
                  <a:pt x="1538" y="2794"/>
                  <a:pt x="1561" y="2948"/>
                  <a:pt x="1535" y="2859"/>
                </a:cubicBezTo>
                <a:cubicBezTo>
                  <a:pt x="1520" y="2806"/>
                  <a:pt x="1537" y="2771"/>
                  <a:pt x="1562" y="2753"/>
                </a:cubicBezTo>
                <a:cubicBezTo>
                  <a:pt x="1611" y="2718"/>
                  <a:pt x="1568" y="2716"/>
                  <a:pt x="1616" y="2699"/>
                </a:cubicBezTo>
              </a:path>
              <a:path w="17260" h="3257" extrusionOk="0">
                <a:moveTo>
                  <a:pt x="796" y="3044"/>
                </a:moveTo>
                <a:cubicBezTo>
                  <a:pt x="796" y="3017"/>
                  <a:pt x="796" y="3008"/>
                  <a:pt x="796" y="2990"/>
                </a:cubicBezTo>
                <a:cubicBezTo>
                  <a:pt x="785" y="3033"/>
                  <a:pt x="756" y="3057"/>
                  <a:pt x="743" y="3097"/>
                </a:cubicBezTo>
                <a:cubicBezTo>
                  <a:pt x="743" y="3123"/>
                  <a:pt x="743" y="3132"/>
                  <a:pt x="743" y="3150"/>
                </a:cubicBezTo>
              </a:path>
              <a:path w="17260" h="3257" extrusionOk="0">
                <a:moveTo>
                  <a:pt x="1670" y="2939"/>
                </a:moveTo>
                <a:cubicBezTo>
                  <a:pt x="1695" y="2929"/>
                  <a:pt x="1716" y="2916"/>
                  <a:pt x="1720" y="2885"/>
                </a:cubicBezTo>
                <a:cubicBezTo>
                  <a:pt x="1720" y="2859"/>
                  <a:pt x="1720" y="2850"/>
                  <a:pt x="1720" y="2832"/>
                </a:cubicBezTo>
                <a:cubicBezTo>
                  <a:pt x="1669" y="2845"/>
                  <a:pt x="1670" y="2858"/>
                  <a:pt x="1670" y="2911"/>
                </a:cubicBezTo>
                <a:cubicBezTo>
                  <a:pt x="1670" y="2938"/>
                  <a:pt x="1670" y="2946"/>
                  <a:pt x="1670" y="2964"/>
                </a:cubicBezTo>
                <a:cubicBezTo>
                  <a:pt x="1720" y="2964"/>
                  <a:pt x="1733" y="2952"/>
                  <a:pt x="1774" y="2939"/>
                </a:cubicBezTo>
                <a:cubicBezTo>
                  <a:pt x="1783" y="2936"/>
                  <a:pt x="1849" y="2894"/>
                  <a:pt x="1855" y="2885"/>
                </a:cubicBezTo>
                <a:cubicBezTo>
                  <a:pt x="1867" y="2868"/>
                  <a:pt x="1852" y="2801"/>
                  <a:pt x="1882" y="2859"/>
                </a:cubicBezTo>
                <a:cubicBezTo>
                  <a:pt x="1894" y="2883"/>
                  <a:pt x="1918" y="2932"/>
                  <a:pt x="1932" y="2939"/>
                </a:cubicBezTo>
                <a:cubicBezTo>
                  <a:pt x="1941" y="2939"/>
                  <a:pt x="1950" y="2939"/>
                  <a:pt x="1959" y="2939"/>
                </a:cubicBezTo>
                <a:cubicBezTo>
                  <a:pt x="1959" y="2873"/>
                  <a:pt x="1946" y="2808"/>
                  <a:pt x="1986" y="2779"/>
                </a:cubicBezTo>
                <a:cubicBezTo>
                  <a:pt x="2022" y="2753"/>
                  <a:pt x="2050" y="2737"/>
                  <a:pt x="2093" y="2727"/>
                </a:cubicBezTo>
              </a:path>
              <a:path w="17260" h="3257" extrusionOk="0">
                <a:moveTo>
                  <a:pt x="2463" y="2939"/>
                </a:moveTo>
                <a:cubicBezTo>
                  <a:pt x="2476" y="2897"/>
                  <a:pt x="2490" y="2916"/>
                  <a:pt x="2490" y="2859"/>
                </a:cubicBezTo>
                <a:cubicBezTo>
                  <a:pt x="2490" y="2817"/>
                  <a:pt x="2516" y="2788"/>
                  <a:pt x="2543" y="2779"/>
                </a:cubicBezTo>
                <a:cubicBezTo>
                  <a:pt x="2554" y="2830"/>
                  <a:pt x="2609" y="2863"/>
                  <a:pt x="2621" y="2885"/>
                </a:cubicBezTo>
                <a:cubicBezTo>
                  <a:pt x="2639" y="2919"/>
                  <a:pt x="2604" y="2951"/>
                  <a:pt x="2594" y="2964"/>
                </a:cubicBezTo>
                <a:cubicBezTo>
                  <a:pt x="2585" y="2973"/>
                  <a:pt x="2576" y="2981"/>
                  <a:pt x="2567" y="2990"/>
                </a:cubicBezTo>
                <a:cubicBezTo>
                  <a:pt x="2567" y="2936"/>
                  <a:pt x="2582" y="2934"/>
                  <a:pt x="2594" y="2911"/>
                </a:cubicBezTo>
                <a:cubicBezTo>
                  <a:pt x="2613" y="2874"/>
                  <a:pt x="2636" y="2885"/>
                  <a:pt x="2674" y="2859"/>
                </a:cubicBezTo>
                <a:cubicBezTo>
                  <a:pt x="2696" y="2844"/>
                  <a:pt x="2751" y="2814"/>
                  <a:pt x="2755" y="2806"/>
                </a:cubicBezTo>
                <a:cubicBezTo>
                  <a:pt x="2755" y="2779"/>
                  <a:pt x="2755" y="2771"/>
                  <a:pt x="2755" y="2753"/>
                </a:cubicBezTo>
                <a:cubicBezTo>
                  <a:pt x="2701" y="2766"/>
                  <a:pt x="2701" y="2778"/>
                  <a:pt x="2701" y="2832"/>
                </a:cubicBezTo>
                <a:cubicBezTo>
                  <a:pt x="2701" y="2871"/>
                  <a:pt x="2725" y="2907"/>
                  <a:pt x="2755" y="2911"/>
                </a:cubicBezTo>
                <a:cubicBezTo>
                  <a:pt x="2790" y="2916"/>
                  <a:pt x="2834" y="2901"/>
                  <a:pt x="2859" y="2885"/>
                </a:cubicBezTo>
                <a:cubicBezTo>
                  <a:pt x="2895" y="2862"/>
                  <a:pt x="2913" y="2736"/>
                  <a:pt x="2913" y="2779"/>
                </a:cubicBezTo>
                <a:cubicBezTo>
                  <a:pt x="2913" y="2788"/>
                  <a:pt x="2913" y="2797"/>
                  <a:pt x="2913" y="2806"/>
                </a:cubicBezTo>
                <a:cubicBezTo>
                  <a:pt x="2939" y="2840"/>
                  <a:pt x="2959" y="2901"/>
                  <a:pt x="2967" y="2939"/>
                </a:cubicBezTo>
                <a:cubicBezTo>
                  <a:pt x="2980" y="3000"/>
                  <a:pt x="2985" y="3188"/>
                  <a:pt x="2940" y="3202"/>
                </a:cubicBezTo>
                <a:cubicBezTo>
                  <a:pt x="2940" y="3124"/>
                  <a:pt x="2954" y="3055"/>
                  <a:pt x="2967" y="2990"/>
                </a:cubicBezTo>
                <a:cubicBezTo>
                  <a:pt x="2979" y="2933"/>
                  <a:pt x="2975" y="2883"/>
                  <a:pt x="2990" y="2832"/>
                </a:cubicBezTo>
                <a:cubicBezTo>
                  <a:pt x="2995" y="2815"/>
                  <a:pt x="3035" y="2763"/>
                  <a:pt x="3071" y="2779"/>
                </a:cubicBezTo>
                <a:cubicBezTo>
                  <a:pt x="3107" y="2795"/>
                  <a:pt x="3142" y="2805"/>
                  <a:pt x="3151" y="2832"/>
                </a:cubicBezTo>
                <a:cubicBezTo>
                  <a:pt x="3109" y="2843"/>
                  <a:pt x="3083" y="2872"/>
                  <a:pt x="3044" y="2885"/>
                </a:cubicBezTo>
                <a:cubicBezTo>
                  <a:pt x="3017" y="2885"/>
                  <a:pt x="3008" y="2885"/>
                  <a:pt x="2990" y="2885"/>
                </a:cubicBezTo>
              </a:path>
              <a:path w="17260" h="3257" extrusionOk="0">
                <a:moveTo>
                  <a:pt x="3363" y="2806"/>
                </a:moveTo>
                <a:cubicBezTo>
                  <a:pt x="3343" y="2779"/>
                  <a:pt x="3329" y="2728"/>
                  <a:pt x="3283" y="2753"/>
                </a:cubicBezTo>
                <a:cubicBezTo>
                  <a:pt x="3267" y="2762"/>
                  <a:pt x="3198" y="2844"/>
                  <a:pt x="3205" y="2859"/>
                </a:cubicBezTo>
                <a:cubicBezTo>
                  <a:pt x="3230" y="2859"/>
                  <a:pt x="3238" y="2860"/>
                  <a:pt x="3229" y="2885"/>
                </a:cubicBezTo>
                <a:cubicBezTo>
                  <a:pt x="3262" y="2874"/>
                  <a:pt x="3273" y="2863"/>
                  <a:pt x="3309" y="2832"/>
                </a:cubicBezTo>
                <a:cubicBezTo>
                  <a:pt x="3318" y="2823"/>
                  <a:pt x="3327" y="2815"/>
                  <a:pt x="3336" y="2806"/>
                </a:cubicBezTo>
                <a:cubicBezTo>
                  <a:pt x="3336" y="2864"/>
                  <a:pt x="3330" y="2894"/>
                  <a:pt x="3363" y="2939"/>
                </a:cubicBezTo>
                <a:cubicBezTo>
                  <a:pt x="3404" y="2928"/>
                  <a:pt x="3424" y="2893"/>
                  <a:pt x="3440" y="2885"/>
                </a:cubicBezTo>
                <a:cubicBezTo>
                  <a:pt x="3470" y="2870"/>
                  <a:pt x="3471" y="2821"/>
                  <a:pt x="3494" y="2806"/>
                </a:cubicBezTo>
                <a:cubicBezTo>
                  <a:pt x="3551" y="2769"/>
                  <a:pt x="3498" y="2791"/>
                  <a:pt x="3521" y="2832"/>
                </a:cubicBezTo>
                <a:cubicBezTo>
                  <a:pt x="3536" y="2858"/>
                  <a:pt x="3571" y="2903"/>
                  <a:pt x="3575" y="2911"/>
                </a:cubicBezTo>
                <a:cubicBezTo>
                  <a:pt x="3575" y="2939"/>
                  <a:pt x="3575" y="2948"/>
                  <a:pt x="3602" y="2939"/>
                </a:cubicBezTo>
              </a:path>
              <a:path w="17260" h="3257" extrusionOk="0">
                <a:moveTo>
                  <a:pt x="3760" y="2859"/>
                </a:moveTo>
                <a:cubicBezTo>
                  <a:pt x="3760" y="2832"/>
                  <a:pt x="3760" y="2824"/>
                  <a:pt x="3760" y="2806"/>
                </a:cubicBezTo>
                <a:cubicBezTo>
                  <a:pt x="3727" y="2806"/>
                  <a:pt x="3688" y="2814"/>
                  <a:pt x="3679" y="2832"/>
                </a:cubicBezTo>
                <a:cubicBezTo>
                  <a:pt x="3657" y="2876"/>
                  <a:pt x="3659" y="2872"/>
                  <a:pt x="3679" y="2911"/>
                </a:cubicBezTo>
                <a:cubicBezTo>
                  <a:pt x="3714" y="2900"/>
                  <a:pt x="3712" y="2869"/>
                  <a:pt x="3733" y="2859"/>
                </a:cubicBezTo>
                <a:cubicBezTo>
                  <a:pt x="3760" y="2859"/>
                  <a:pt x="3769" y="2859"/>
                  <a:pt x="3760" y="2832"/>
                </a:cubicBezTo>
                <a:cubicBezTo>
                  <a:pt x="3760" y="2875"/>
                  <a:pt x="3742" y="2933"/>
                  <a:pt x="3786" y="2939"/>
                </a:cubicBezTo>
                <a:cubicBezTo>
                  <a:pt x="3851" y="2948"/>
                  <a:pt x="3838" y="2923"/>
                  <a:pt x="3864" y="2885"/>
                </a:cubicBezTo>
                <a:cubicBezTo>
                  <a:pt x="3889" y="2848"/>
                  <a:pt x="3916" y="2810"/>
                  <a:pt x="3944" y="2779"/>
                </a:cubicBezTo>
                <a:cubicBezTo>
                  <a:pt x="3967" y="2754"/>
                  <a:pt x="3991" y="2679"/>
                  <a:pt x="3998" y="2647"/>
                </a:cubicBezTo>
                <a:cubicBezTo>
                  <a:pt x="4010" y="2593"/>
                  <a:pt x="4000" y="2553"/>
                  <a:pt x="3971" y="2515"/>
                </a:cubicBezTo>
                <a:cubicBezTo>
                  <a:pt x="3971" y="2642"/>
                  <a:pt x="3960" y="2775"/>
                  <a:pt x="3998" y="2885"/>
                </a:cubicBezTo>
                <a:cubicBezTo>
                  <a:pt x="4008" y="2915"/>
                  <a:pt x="4053" y="2934"/>
                  <a:pt x="4079" y="2885"/>
                </a:cubicBezTo>
                <a:cubicBezTo>
                  <a:pt x="4092" y="2860"/>
                  <a:pt x="4117" y="2843"/>
                  <a:pt x="4129" y="2806"/>
                </a:cubicBezTo>
                <a:cubicBezTo>
                  <a:pt x="4129" y="2797"/>
                  <a:pt x="4129" y="2788"/>
                  <a:pt x="4129" y="2779"/>
                </a:cubicBezTo>
                <a:cubicBezTo>
                  <a:pt x="4129" y="2838"/>
                  <a:pt x="4121" y="2860"/>
                  <a:pt x="4156" y="2885"/>
                </a:cubicBezTo>
                <a:cubicBezTo>
                  <a:pt x="4180" y="2909"/>
                  <a:pt x="4186" y="2917"/>
                  <a:pt x="4210" y="2911"/>
                </a:cubicBezTo>
              </a:path>
              <a:path w="17260" h="3257" extrusionOk="0">
                <a:moveTo>
                  <a:pt x="4290" y="2594"/>
                </a:moveTo>
                <a:cubicBezTo>
                  <a:pt x="4264" y="2594"/>
                  <a:pt x="4255" y="2594"/>
                  <a:pt x="4264" y="2620"/>
                </a:cubicBezTo>
              </a:path>
              <a:path w="17260" h="3257" extrusionOk="0">
                <a:moveTo>
                  <a:pt x="3813" y="2647"/>
                </a:moveTo>
                <a:cubicBezTo>
                  <a:pt x="3813" y="2656"/>
                  <a:pt x="3813" y="2664"/>
                  <a:pt x="3813" y="2673"/>
                </a:cubicBezTo>
                <a:cubicBezTo>
                  <a:pt x="3841" y="2652"/>
                  <a:pt x="3886" y="2631"/>
                  <a:pt x="3918" y="2620"/>
                </a:cubicBezTo>
                <a:cubicBezTo>
                  <a:pt x="3950" y="2609"/>
                  <a:pt x="4020" y="2620"/>
                  <a:pt x="4052" y="2620"/>
                </a:cubicBezTo>
              </a:path>
              <a:path w="17260" h="3257" extrusionOk="0">
                <a:moveTo>
                  <a:pt x="4368" y="2832"/>
                </a:moveTo>
                <a:cubicBezTo>
                  <a:pt x="4368" y="2823"/>
                  <a:pt x="4368" y="2815"/>
                  <a:pt x="4368" y="2806"/>
                </a:cubicBezTo>
                <a:cubicBezTo>
                  <a:pt x="4323" y="2817"/>
                  <a:pt x="4295" y="2835"/>
                  <a:pt x="4290" y="2885"/>
                </a:cubicBezTo>
                <a:cubicBezTo>
                  <a:pt x="4290" y="2912"/>
                  <a:pt x="4290" y="2921"/>
                  <a:pt x="4290" y="2939"/>
                </a:cubicBezTo>
                <a:cubicBezTo>
                  <a:pt x="4340" y="2939"/>
                  <a:pt x="4357" y="2945"/>
                  <a:pt x="4395" y="2911"/>
                </a:cubicBezTo>
                <a:cubicBezTo>
                  <a:pt x="4431" y="2879"/>
                  <a:pt x="4421" y="2851"/>
                  <a:pt x="4421" y="2806"/>
                </a:cubicBezTo>
                <a:cubicBezTo>
                  <a:pt x="4421" y="2779"/>
                  <a:pt x="4421" y="2770"/>
                  <a:pt x="4395" y="2779"/>
                </a:cubicBezTo>
                <a:cubicBezTo>
                  <a:pt x="4357" y="2792"/>
                  <a:pt x="4368" y="2786"/>
                  <a:pt x="4368" y="2832"/>
                </a:cubicBezTo>
              </a:path>
              <a:path w="17260" h="3257" extrusionOk="0">
                <a:moveTo>
                  <a:pt x="4526" y="2832"/>
                </a:moveTo>
                <a:cubicBezTo>
                  <a:pt x="4526" y="2787"/>
                  <a:pt x="4548" y="2852"/>
                  <a:pt x="4552" y="2859"/>
                </a:cubicBezTo>
                <a:cubicBezTo>
                  <a:pt x="4552" y="2885"/>
                  <a:pt x="4552" y="2894"/>
                  <a:pt x="4579" y="2885"/>
                </a:cubicBezTo>
                <a:cubicBezTo>
                  <a:pt x="4610" y="2855"/>
                  <a:pt x="4623" y="2845"/>
                  <a:pt x="4633" y="2806"/>
                </a:cubicBezTo>
                <a:cubicBezTo>
                  <a:pt x="4647" y="2845"/>
                  <a:pt x="4657" y="2837"/>
                  <a:pt x="4687" y="2859"/>
                </a:cubicBezTo>
                <a:cubicBezTo>
                  <a:pt x="4711" y="2882"/>
                  <a:pt x="4715" y="2890"/>
                  <a:pt x="4737" y="2885"/>
                </a:cubicBezTo>
              </a:path>
              <a:path w="17260" h="3257" extrusionOk="0">
                <a:moveTo>
                  <a:pt x="5110" y="2806"/>
                </a:moveTo>
                <a:cubicBezTo>
                  <a:pt x="5110" y="2832"/>
                  <a:pt x="5110" y="2841"/>
                  <a:pt x="5110" y="2859"/>
                </a:cubicBezTo>
                <a:cubicBezTo>
                  <a:pt x="5167" y="2859"/>
                  <a:pt x="5163" y="2844"/>
                  <a:pt x="5187" y="2832"/>
                </a:cubicBezTo>
                <a:cubicBezTo>
                  <a:pt x="5210" y="2820"/>
                  <a:pt x="5227" y="2803"/>
                  <a:pt x="5241" y="2832"/>
                </a:cubicBezTo>
                <a:cubicBezTo>
                  <a:pt x="5241" y="2859"/>
                  <a:pt x="5241" y="2868"/>
                  <a:pt x="5268" y="2859"/>
                </a:cubicBezTo>
                <a:cubicBezTo>
                  <a:pt x="5293" y="2851"/>
                  <a:pt x="5319" y="2805"/>
                  <a:pt x="5322" y="2779"/>
                </a:cubicBezTo>
                <a:cubicBezTo>
                  <a:pt x="5322" y="2753"/>
                  <a:pt x="5322" y="2744"/>
                  <a:pt x="5322" y="2727"/>
                </a:cubicBezTo>
              </a:path>
              <a:path w="17260" h="3257" extrusionOk="0">
                <a:moveTo>
                  <a:pt x="5507" y="2594"/>
                </a:moveTo>
                <a:cubicBezTo>
                  <a:pt x="5507" y="2682"/>
                  <a:pt x="5501" y="2750"/>
                  <a:pt x="5480" y="2832"/>
                </a:cubicBezTo>
                <a:cubicBezTo>
                  <a:pt x="5470" y="2873"/>
                  <a:pt x="5457" y="2923"/>
                  <a:pt x="5453" y="2964"/>
                </a:cubicBezTo>
                <a:cubicBezTo>
                  <a:pt x="5453" y="2991"/>
                  <a:pt x="5453" y="3000"/>
                  <a:pt x="5453" y="3018"/>
                </a:cubicBezTo>
              </a:path>
              <a:path w="17260" h="3257" extrusionOk="0">
                <a:moveTo>
                  <a:pt x="5984" y="2620"/>
                </a:moveTo>
                <a:cubicBezTo>
                  <a:pt x="5993" y="2620"/>
                  <a:pt x="6002" y="2620"/>
                  <a:pt x="6011" y="2620"/>
                </a:cubicBezTo>
                <a:cubicBezTo>
                  <a:pt x="6001" y="2591"/>
                  <a:pt x="5991" y="2572"/>
                  <a:pt x="5957" y="2568"/>
                </a:cubicBezTo>
                <a:cubicBezTo>
                  <a:pt x="5913" y="2563"/>
                  <a:pt x="5900" y="2577"/>
                  <a:pt x="5876" y="2594"/>
                </a:cubicBezTo>
                <a:cubicBezTo>
                  <a:pt x="5849" y="2620"/>
                  <a:pt x="5841" y="2628"/>
                  <a:pt x="5826" y="2647"/>
                </a:cubicBezTo>
                <a:cubicBezTo>
                  <a:pt x="5837" y="2683"/>
                  <a:pt x="5866" y="2678"/>
                  <a:pt x="5876" y="2699"/>
                </a:cubicBezTo>
                <a:cubicBezTo>
                  <a:pt x="5895" y="2738"/>
                  <a:pt x="5903" y="2727"/>
                  <a:pt x="5957" y="2727"/>
                </a:cubicBezTo>
                <a:cubicBezTo>
                  <a:pt x="5984" y="2727"/>
                  <a:pt x="6010" y="2727"/>
                  <a:pt x="6037" y="2727"/>
                </a:cubicBezTo>
                <a:cubicBezTo>
                  <a:pt x="6037" y="2780"/>
                  <a:pt x="6022" y="2784"/>
                  <a:pt x="6011" y="2806"/>
                </a:cubicBezTo>
                <a:cubicBezTo>
                  <a:pt x="5999" y="2829"/>
                  <a:pt x="5957" y="2856"/>
                  <a:pt x="5930" y="2859"/>
                </a:cubicBezTo>
                <a:cubicBezTo>
                  <a:pt x="5885" y="2865"/>
                  <a:pt x="5887" y="2866"/>
                  <a:pt x="5876" y="2832"/>
                </a:cubicBezTo>
              </a:path>
              <a:path w="17260" h="3257" extrusionOk="0">
                <a:moveTo>
                  <a:pt x="6249" y="2620"/>
                </a:moveTo>
                <a:cubicBezTo>
                  <a:pt x="6249" y="2590"/>
                  <a:pt x="6246" y="2579"/>
                  <a:pt x="6222" y="2568"/>
                </a:cubicBezTo>
                <a:cubicBezTo>
                  <a:pt x="6182" y="2581"/>
                  <a:pt x="6190" y="2590"/>
                  <a:pt x="6168" y="2620"/>
                </a:cubicBezTo>
                <a:cubicBezTo>
                  <a:pt x="6143" y="2654"/>
                  <a:pt x="6120" y="2685"/>
                  <a:pt x="6115" y="2727"/>
                </a:cubicBezTo>
                <a:cubicBezTo>
                  <a:pt x="6110" y="2774"/>
                  <a:pt x="6112" y="2798"/>
                  <a:pt x="6142" y="2832"/>
                </a:cubicBezTo>
                <a:cubicBezTo>
                  <a:pt x="6165" y="2858"/>
                  <a:pt x="6238" y="2879"/>
                  <a:pt x="6273" y="2859"/>
                </a:cubicBezTo>
                <a:cubicBezTo>
                  <a:pt x="6297" y="2835"/>
                  <a:pt x="6302" y="2826"/>
                  <a:pt x="6326" y="2832"/>
                </a:cubicBezTo>
              </a:path>
              <a:path w="17260" h="3257" extrusionOk="0">
                <a:moveTo>
                  <a:pt x="6434" y="2620"/>
                </a:moveTo>
                <a:cubicBezTo>
                  <a:pt x="6434" y="2551"/>
                  <a:pt x="6434" y="2661"/>
                  <a:pt x="6434" y="2673"/>
                </a:cubicBezTo>
                <a:cubicBezTo>
                  <a:pt x="6434" y="2697"/>
                  <a:pt x="6434" y="2842"/>
                  <a:pt x="6434" y="2779"/>
                </a:cubicBezTo>
                <a:cubicBezTo>
                  <a:pt x="6434" y="2735"/>
                  <a:pt x="6434" y="2691"/>
                  <a:pt x="6434" y="2647"/>
                </a:cubicBezTo>
                <a:cubicBezTo>
                  <a:pt x="6449" y="2667"/>
                  <a:pt x="6476" y="2723"/>
                  <a:pt x="6484" y="2727"/>
                </a:cubicBezTo>
                <a:cubicBezTo>
                  <a:pt x="6501" y="2736"/>
                  <a:pt x="6530" y="2772"/>
                  <a:pt x="6565" y="2753"/>
                </a:cubicBezTo>
                <a:cubicBezTo>
                  <a:pt x="6592" y="2738"/>
                  <a:pt x="6616" y="2646"/>
                  <a:pt x="6619" y="2620"/>
                </a:cubicBezTo>
                <a:cubicBezTo>
                  <a:pt x="6621" y="2599"/>
                  <a:pt x="6646" y="2550"/>
                  <a:pt x="6646" y="2594"/>
                </a:cubicBezTo>
                <a:cubicBezTo>
                  <a:pt x="6646" y="2635"/>
                  <a:pt x="6672" y="2652"/>
                  <a:pt x="6672" y="2699"/>
                </a:cubicBezTo>
                <a:cubicBezTo>
                  <a:pt x="6672" y="2760"/>
                  <a:pt x="6685" y="2779"/>
                  <a:pt x="6699" y="2806"/>
                </a:cubicBezTo>
                <a:cubicBezTo>
                  <a:pt x="6699" y="2832"/>
                  <a:pt x="6699" y="2841"/>
                  <a:pt x="6699" y="2806"/>
                </a:cubicBezTo>
              </a:path>
              <a:path w="17260" h="3257" extrusionOk="0">
                <a:moveTo>
                  <a:pt x="6961" y="2699"/>
                </a:moveTo>
                <a:cubicBezTo>
                  <a:pt x="6986" y="2691"/>
                  <a:pt x="7003" y="2655"/>
                  <a:pt x="7015" y="2620"/>
                </a:cubicBezTo>
                <a:cubicBezTo>
                  <a:pt x="7026" y="2587"/>
                  <a:pt x="7032" y="2545"/>
                  <a:pt x="7042" y="2515"/>
                </a:cubicBezTo>
                <a:cubicBezTo>
                  <a:pt x="7056" y="2472"/>
                  <a:pt x="7045" y="2445"/>
                  <a:pt x="7015" y="2436"/>
                </a:cubicBezTo>
                <a:cubicBezTo>
                  <a:pt x="6965" y="2498"/>
                  <a:pt x="7002" y="2494"/>
                  <a:pt x="7015" y="2568"/>
                </a:cubicBezTo>
                <a:cubicBezTo>
                  <a:pt x="7040" y="2708"/>
                  <a:pt x="7015" y="2874"/>
                  <a:pt x="7015" y="3018"/>
                </a:cubicBezTo>
                <a:cubicBezTo>
                  <a:pt x="7015" y="2950"/>
                  <a:pt x="7023" y="2914"/>
                  <a:pt x="7042" y="2859"/>
                </a:cubicBezTo>
                <a:cubicBezTo>
                  <a:pt x="7056" y="2818"/>
                  <a:pt x="7066" y="2829"/>
                  <a:pt x="7096" y="2806"/>
                </a:cubicBezTo>
                <a:cubicBezTo>
                  <a:pt x="7111" y="2795"/>
                  <a:pt x="7199" y="2755"/>
                  <a:pt x="7200" y="2753"/>
                </a:cubicBezTo>
                <a:cubicBezTo>
                  <a:pt x="7200" y="2744"/>
                  <a:pt x="7200" y="2736"/>
                  <a:pt x="7200" y="2727"/>
                </a:cubicBezTo>
                <a:cubicBezTo>
                  <a:pt x="7189" y="2692"/>
                  <a:pt x="7181" y="2684"/>
                  <a:pt x="7146" y="2673"/>
                </a:cubicBezTo>
                <a:cubicBezTo>
                  <a:pt x="7135" y="2711"/>
                  <a:pt x="7123" y="2699"/>
                  <a:pt x="7123" y="2753"/>
                </a:cubicBezTo>
                <a:cubicBezTo>
                  <a:pt x="7123" y="2801"/>
                  <a:pt x="7119" y="2826"/>
                  <a:pt x="7173" y="2832"/>
                </a:cubicBezTo>
                <a:cubicBezTo>
                  <a:pt x="7219" y="2837"/>
                  <a:pt x="7250" y="2792"/>
                  <a:pt x="7254" y="2753"/>
                </a:cubicBezTo>
                <a:cubicBezTo>
                  <a:pt x="7259" y="2712"/>
                  <a:pt x="7267" y="2678"/>
                  <a:pt x="7227" y="2673"/>
                </a:cubicBezTo>
                <a:cubicBezTo>
                  <a:pt x="7218" y="2673"/>
                  <a:pt x="7209" y="2673"/>
                  <a:pt x="7200" y="2673"/>
                </a:cubicBezTo>
              </a:path>
              <a:path w="17260" h="3257" extrusionOk="0">
                <a:moveTo>
                  <a:pt x="7438" y="2673"/>
                </a:moveTo>
                <a:cubicBezTo>
                  <a:pt x="7412" y="2673"/>
                  <a:pt x="7403" y="2673"/>
                  <a:pt x="7385" y="2673"/>
                </a:cubicBezTo>
                <a:cubicBezTo>
                  <a:pt x="7385" y="2717"/>
                  <a:pt x="7385" y="2762"/>
                  <a:pt x="7385" y="2806"/>
                </a:cubicBezTo>
                <a:cubicBezTo>
                  <a:pt x="7421" y="2794"/>
                  <a:pt x="7416" y="2763"/>
                  <a:pt x="7438" y="2753"/>
                </a:cubicBezTo>
                <a:cubicBezTo>
                  <a:pt x="7470" y="2737"/>
                  <a:pt x="7476" y="2667"/>
                  <a:pt x="7492" y="2699"/>
                </a:cubicBezTo>
                <a:cubicBezTo>
                  <a:pt x="7502" y="2719"/>
                  <a:pt x="7493" y="2812"/>
                  <a:pt x="7546" y="2806"/>
                </a:cubicBezTo>
                <a:cubicBezTo>
                  <a:pt x="7562" y="2804"/>
                  <a:pt x="7611" y="2739"/>
                  <a:pt x="7623" y="2727"/>
                </a:cubicBezTo>
                <a:cubicBezTo>
                  <a:pt x="7623" y="2753"/>
                  <a:pt x="7623" y="2762"/>
                  <a:pt x="7623" y="2779"/>
                </a:cubicBezTo>
                <a:cubicBezTo>
                  <a:pt x="7668" y="2779"/>
                  <a:pt x="7688" y="2774"/>
                  <a:pt x="7704" y="2727"/>
                </a:cubicBezTo>
                <a:cubicBezTo>
                  <a:pt x="7704" y="2696"/>
                  <a:pt x="7706" y="2684"/>
                  <a:pt x="7731" y="2673"/>
                </a:cubicBezTo>
                <a:cubicBezTo>
                  <a:pt x="7773" y="2686"/>
                  <a:pt x="7755" y="2731"/>
                  <a:pt x="7785" y="2753"/>
                </a:cubicBezTo>
                <a:cubicBezTo>
                  <a:pt x="7815" y="2775"/>
                  <a:pt x="7797" y="2769"/>
                  <a:pt x="7758" y="2779"/>
                </a:cubicBezTo>
              </a:path>
              <a:path w="17260" h="3257" extrusionOk="0">
                <a:moveTo>
                  <a:pt x="8047" y="2594"/>
                </a:moveTo>
                <a:cubicBezTo>
                  <a:pt x="8047" y="2603"/>
                  <a:pt x="8047" y="2611"/>
                  <a:pt x="8047" y="2620"/>
                </a:cubicBezTo>
              </a:path>
              <a:path w="17260" h="3257" extrusionOk="0">
                <a:moveTo>
                  <a:pt x="8073" y="2727"/>
                </a:moveTo>
                <a:cubicBezTo>
                  <a:pt x="8073" y="2736"/>
                  <a:pt x="8073" y="2744"/>
                  <a:pt x="8073" y="2753"/>
                </a:cubicBezTo>
              </a:path>
            </a:pathLst>
          </a:custGeom>
          <a:noFill/>
          <a:ln w="19050" cap="rnd">
            <a:solidFill>
              <a:srgbClr val="FF0000"/>
            </a:solidFill>
            <a:round/>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7461" name="Freeform 5"/>
          <p:cNvSpPr>
            <a:spLocks noRot="1" noChangeAspect="1" noEditPoints="1" noChangeArrowheads="1" noChangeShapeType="1" noTextEdit="1"/>
          </p:cNvSpPr>
          <p:nvPr/>
        </p:nvSpPr>
        <p:spPr bwMode="auto">
          <a:xfrm>
            <a:off x="4554538" y="7215188"/>
            <a:ext cx="595312" cy="690562"/>
          </a:xfrm>
          <a:custGeom>
            <a:avLst/>
            <a:gdLst>
              <a:gd name="T0" fmla="+- 0 12256 12122"/>
              <a:gd name="T1" fmla="*/ T0 w 1589"/>
              <a:gd name="T2" fmla="+- 0 19407 19407"/>
              <a:gd name="T3" fmla="*/ 19407 h 1855"/>
              <a:gd name="T4" fmla="+- 0 12122 12122"/>
              <a:gd name="T5" fmla="*/ T4 w 1589"/>
              <a:gd name="T6" fmla="+- 0 19566 19407"/>
              <a:gd name="T7" fmla="*/ 19566 h 1855"/>
              <a:gd name="T8" fmla="+- 0 12306 12122"/>
              <a:gd name="T9" fmla="*/ T8 w 1589"/>
              <a:gd name="T10" fmla="+- 0 19645 19407"/>
              <a:gd name="T11" fmla="*/ 19645 h 1855"/>
              <a:gd name="T12" fmla="+- 0 12494 12122"/>
              <a:gd name="T13" fmla="*/ T12 w 1589"/>
              <a:gd name="T14" fmla="+- 0 19540 19407"/>
              <a:gd name="T15" fmla="*/ 19540 h 1855"/>
              <a:gd name="T16" fmla="+- 0 12441 12122"/>
              <a:gd name="T17" fmla="*/ T16 w 1589"/>
              <a:gd name="T18" fmla="+- 0 19461 19407"/>
              <a:gd name="T19" fmla="*/ 19461 h 1855"/>
              <a:gd name="T20" fmla="+- 0 12387 12122"/>
              <a:gd name="T21" fmla="*/ T20 w 1589"/>
              <a:gd name="T22" fmla="+- 0 19645 19407"/>
              <a:gd name="T23" fmla="*/ 19645 h 1855"/>
              <a:gd name="T24" fmla="+- 0 12494 12122"/>
              <a:gd name="T25" fmla="*/ T24 w 1589"/>
              <a:gd name="T26" fmla="+- 0 19514 19407"/>
              <a:gd name="T27" fmla="*/ 19514 h 1855"/>
              <a:gd name="T28" fmla="+- 0 12599 12122"/>
              <a:gd name="T29" fmla="*/ T28 w 1589"/>
              <a:gd name="T30" fmla="+- 0 19487 19407"/>
              <a:gd name="T31" fmla="*/ 19487 h 1855"/>
              <a:gd name="T32" fmla="+- 0 12625 12122"/>
              <a:gd name="T33" fmla="*/ T32 w 1589"/>
              <a:gd name="T34" fmla="+- 0 19593 19407"/>
              <a:gd name="T35" fmla="*/ 19593 h 1855"/>
              <a:gd name="T36" fmla="+- 0 12756 12122"/>
              <a:gd name="T37" fmla="*/ T36 w 1589"/>
              <a:gd name="T38" fmla="+- 0 19540 19407"/>
              <a:gd name="T39" fmla="*/ 19540 h 1855"/>
              <a:gd name="T40" fmla="+- 0 12837 12122"/>
              <a:gd name="T41" fmla="*/ T40 w 1589"/>
              <a:gd name="T42" fmla="+- 0 19593 19407"/>
              <a:gd name="T43" fmla="*/ 19593 h 1855"/>
              <a:gd name="T44" fmla="+- 0 12968 12122"/>
              <a:gd name="T45" fmla="*/ T44 w 1589"/>
              <a:gd name="T46" fmla="+- 0 19566 19407"/>
              <a:gd name="T47" fmla="*/ 19566 h 1855"/>
              <a:gd name="T48" fmla="+- 0 13022 12122"/>
              <a:gd name="T49" fmla="*/ T48 w 1589"/>
              <a:gd name="T50" fmla="+- 0 19831 19407"/>
              <a:gd name="T51" fmla="*/ 19831 h 1855"/>
              <a:gd name="T52" fmla="+- 0 12968 12122"/>
              <a:gd name="T53" fmla="*/ T52 w 1589"/>
              <a:gd name="T54" fmla="+- 0 19540 19407"/>
              <a:gd name="T55" fmla="*/ 19540 h 1855"/>
              <a:gd name="T56" fmla="+- 0 13022 12122"/>
              <a:gd name="T57" fmla="*/ T56 w 1589"/>
              <a:gd name="T58" fmla="+- 0 19461 19407"/>
              <a:gd name="T59" fmla="*/ 19461 h 1855"/>
              <a:gd name="T60" fmla="+- 0 13129 12122"/>
              <a:gd name="T61" fmla="*/ T60 w 1589"/>
              <a:gd name="T62" fmla="+- 0 19514 19407"/>
              <a:gd name="T63" fmla="*/ 19514 h 1855"/>
              <a:gd name="T64" fmla="+- 0 12918 12122"/>
              <a:gd name="T65" fmla="*/ T64 w 1589"/>
              <a:gd name="T66" fmla="+- 0 19593 19407"/>
              <a:gd name="T67" fmla="*/ 19593 h 1855"/>
              <a:gd name="T68" fmla="+- 0 12494 12122"/>
              <a:gd name="T69" fmla="*/ T68 w 1589"/>
              <a:gd name="T70" fmla="+- 0 19990 19407"/>
              <a:gd name="T71" fmla="*/ 19990 h 1855"/>
              <a:gd name="T72" fmla="+- 0 12518 12122"/>
              <a:gd name="T73" fmla="*/ T72 w 1589"/>
              <a:gd name="T74" fmla="+- 0 20308 19407"/>
              <a:gd name="T75" fmla="*/ 20308 h 1855"/>
              <a:gd name="T76" fmla="+- 0 12572 12122"/>
              <a:gd name="T77" fmla="*/ T76 w 1589"/>
              <a:gd name="T78" fmla="+- 0 20043 19407"/>
              <a:gd name="T79" fmla="*/ 20043 h 1855"/>
              <a:gd name="T80" fmla="+- 0 12599 12122"/>
              <a:gd name="T81" fmla="*/ T80 w 1589"/>
              <a:gd name="T82" fmla="+- 0 20360 19407"/>
              <a:gd name="T83" fmla="*/ 20360 h 1855"/>
              <a:gd name="T84" fmla="+- 0 12387 12122"/>
              <a:gd name="T85" fmla="*/ T84 w 1589"/>
              <a:gd name="T86" fmla="+- 0 20308 19407"/>
              <a:gd name="T87" fmla="*/ 20308 h 1855"/>
              <a:gd name="T88" fmla="+- 0 12494 12122"/>
              <a:gd name="T89" fmla="*/ T88 w 1589"/>
              <a:gd name="T90" fmla="+- 0 20388 19407"/>
              <a:gd name="T91" fmla="*/ 20388 h 1855"/>
              <a:gd name="T92" fmla="+- 0 12599 12122"/>
              <a:gd name="T93" fmla="*/ T92 w 1589"/>
              <a:gd name="T94" fmla="+- 0 20467 19407"/>
              <a:gd name="T95" fmla="*/ 20467 h 1855"/>
              <a:gd name="T96" fmla="+- 0 12652 12122"/>
              <a:gd name="T97" fmla="*/ T96 w 1589"/>
              <a:gd name="T98" fmla="+- 0 20414 19407"/>
              <a:gd name="T99" fmla="*/ 20414 h 1855"/>
              <a:gd name="T100" fmla="+- 0 12706 12122"/>
              <a:gd name="T101" fmla="*/ T100 w 1589"/>
              <a:gd name="T102" fmla="+- 0 20334 19407"/>
              <a:gd name="T103" fmla="*/ 20334 h 1855"/>
              <a:gd name="T104" fmla="+- 0 12229 12122"/>
              <a:gd name="T105" fmla="*/ T104 w 1589"/>
              <a:gd name="T106" fmla="+- 0 21022 19407"/>
              <a:gd name="T107" fmla="*/ 21022 h 1855"/>
              <a:gd name="T108" fmla="+- 0 12333 12122"/>
              <a:gd name="T109" fmla="*/ T108 w 1589"/>
              <a:gd name="T110" fmla="+- 0 21154 19407"/>
              <a:gd name="T111" fmla="*/ 21154 h 1855"/>
              <a:gd name="T112" fmla="+- 0 12387 12122"/>
              <a:gd name="T113" fmla="*/ T112 w 1589"/>
              <a:gd name="T114" fmla="+- 0 21208 19407"/>
              <a:gd name="T115" fmla="*/ 21208 h 1855"/>
              <a:gd name="T116" fmla="+- 0 12441 12122"/>
              <a:gd name="T117" fmla="*/ T116 w 1589"/>
              <a:gd name="T118" fmla="+- 0 20943 19407"/>
              <a:gd name="T119" fmla="*/ 20943 h 1855"/>
              <a:gd name="T120" fmla="+- 0 12679 12122"/>
              <a:gd name="T121" fmla="*/ T120 w 1589"/>
              <a:gd name="T122" fmla="+- 0 20970 19407"/>
              <a:gd name="T123" fmla="*/ 20970 h 1855"/>
              <a:gd name="T124" fmla="+- 0 12545 12122"/>
              <a:gd name="T125" fmla="*/ T124 w 1589"/>
              <a:gd name="T126" fmla="+- 0 21128 19407"/>
              <a:gd name="T127" fmla="*/ 21128 h 1855"/>
              <a:gd name="T128" fmla="+- 0 12652 12122"/>
              <a:gd name="T129" fmla="*/ T128 w 1589"/>
              <a:gd name="T130" fmla="+- 0 21182 19407"/>
              <a:gd name="T131" fmla="*/ 21182 h 1855"/>
              <a:gd name="T132" fmla="+- 0 12706 12122"/>
              <a:gd name="T133" fmla="*/ T132 w 1589"/>
              <a:gd name="T134" fmla="+- 0 21022 19407"/>
              <a:gd name="T135" fmla="*/ 21022 h 1855"/>
              <a:gd name="T136" fmla="+- 0 12733 12122"/>
              <a:gd name="T137" fmla="*/ T136 w 1589"/>
              <a:gd name="T138" fmla="+- 0 21208 19407"/>
              <a:gd name="T139" fmla="*/ 21208 h 1855"/>
              <a:gd name="T140" fmla="+- 0 12891 12122"/>
              <a:gd name="T141" fmla="*/ T140 w 1589"/>
              <a:gd name="T142" fmla="+- 0 21075 19407"/>
              <a:gd name="T143" fmla="*/ 21075 h 1855"/>
              <a:gd name="T144" fmla="+- 0 12945 12122"/>
              <a:gd name="T145" fmla="*/ T144 w 1589"/>
              <a:gd name="T146" fmla="+- 0 20758 19407"/>
              <a:gd name="T147" fmla="*/ 20758 h 1855"/>
              <a:gd name="T148" fmla="+- 0 12918 12122"/>
              <a:gd name="T149" fmla="*/ T148 w 1589"/>
              <a:gd name="T150" fmla="+- 0 21182 19407"/>
              <a:gd name="T151" fmla="*/ 21182 h 1855"/>
              <a:gd name="T152" fmla="+- 0 13076 12122"/>
              <a:gd name="T153" fmla="*/ T152 w 1589"/>
              <a:gd name="T154" fmla="+- 0 21075 19407"/>
              <a:gd name="T155" fmla="*/ 21075 h 1855"/>
              <a:gd name="T156" fmla="+- 0 13102 12122"/>
              <a:gd name="T157" fmla="*/ T156 w 1589"/>
              <a:gd name="T158" fmla="+- 0 21022 19407"/>
              <a:gd name="T159" fmla="*/ 21022 h 1855"/>
              <a:gd name="T160" fmla="+- 0 13207 12122"/>
              <a:gd name="T161" fmla="*/ T160 w 1589"/>
              <a:gd name="T162" fmla="+- 0 21022 19407"/>
              <a:gd name="T163" fmla="*/ 21022 h 1855"/>
              <a:gd name="T164" fmla="+- 0 13233 12122"/>
              <a:gd name="T165" fmla="*/ T164 w 1589"/>
              <a:gd name="T166" fmla="+- 0 20970 19407"/>
              <a:gd name="T167" fmla="*/ 20970 h 1855"/>
              <a:gd name="T168" fmla="+- 0 13368 12122"/>
              <a:gd name="T169" fmla="*/ T168 w 1589"/>
              <a:gd name="T170" fmla="+- 0 21103 19407"/>
              <a:gd name="T171" fmla="*/ 21103 h 1855"/>
              <a:gd name="T172" fmla="+- 0 13445 12122"/>
              <a:gd name="T173" fmla="*/ T172 w 1589"/>
              <a:gd name="T174" fmla="+- 0 20891 19407"/>
              <a:gd name="T175" fmla="*/ 20891 h 1855"/>
              <a:gd name="T176" fmla="+- 0 13341 12122"/>
              <a:gd name="T177" fmla="*/ T176 w 1589"/>
              <a:gd name="T178" fmla="+- 0 21103 19407"/>
              <a:gd name="T179" fmla="*/ 21103 h 1855"/>
              <a:gd name="T180" fmla="+- 0 13606 12122"/>
              <a:gd name="T181" fmla="*/ T180 w 1589"/>
              <a:gd name="T182" fmla="+- 0 21182 19407"/>
              <a:gd name="T183" fmla="*/ 21182 h 185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 ang="0">
                <a:pos x="T117" y="T119"/>
              </a:cxn>
              <a:cxn ang="0">
                <a:pos x="T121" y="T123"/>
              </a:cxn>
              <a:cxn ang="0">
                <a:pos x="T125" y="T127"/>
              </a:cxn>
              <a:cxn ang="0">
                <a:pos x="T129" y="T131"/>
              </a:cxn>
              <a:cxn ang="0">
                <a:pos x="T133" y="T135"/>
              </a:cxn>
              <a:cxn ang="0">
                <a:pos x="T137" y="T139"/>
              </a:cxn>
              <a:cxn ang="0">
                <a:pos x="T141" y="T143"/>
              </a:cxn>
              <a:cxn ang="0">
                <a:pos x="T145" y="T147"/>
              </a:cxn>
              <a:cxn ang="0">
                <a:pos x="T149" y="T151"/>
              </a:cxn>
              <a:cxn ang="0">
                <a:pos x="T153" y="T155"/>
              </a:cxn>
              <a:cxn ang="0">
                <a:pos x="T157" y="T159"/>
              </a:cxn>
              <a:cxn ang="0">
                <a:pos x="T161" y="T163"/>
              </a:cxn>
              <a:cxn ang="0">
                <a:pos x="T165" y="T167"/>
              </a:cxn>
              <a:cxn ang="0">
                <a:pos x="T169" y="T171"/>
              </a:cxn>
              <a:cxn ang="0">
                <a:pos x="T173" y="T175"/>
              </a:cxn>
              <a:cxn ang="0">
                <a:pos x="T177" y="T179"/>
              </a:cxn>
              <a:cxn ang="0">
                <a:pos x="T181" y="T183"/>
              </a:cxn>
            </a:cxnLst>
            <a:rect l="0" t="0" r="r" b="b"/>
            <a:pathLst>
              <a:path w="1589" h="1855" extrusionOk="0">
                <a:moveTo>
                  <a:pt x="134" y="54"/>
                </a:moveTo>
                <a:cubicBezTo>
                  <a:pt x="134" y="27"/>
                  <a:pt x="134" y="18"/>
                  <a:pt x="134" y="0"/>
                </a:cubicBezTo>
                <a:cubicBezTo>
                  <a:pt x="76" y="0"/>
                  <a:pt x="68" y="13"/>
                  <a:pt x="27" y="54"/>
                </a:cubicBezTo>
                <a:cubicBezTo>
                  <a:pt x="-8" y="89"/>
                  <a:pt x="0" y="111"/>
                  <a:pt x="0" y="159"/>
                </a:cubicBezTo>
                <a:cubicBezTo>
                  <a:pt x="42" y="170"/>
                  <a:pt x="56" y="194"/>
                  <a:pt x="80" y="212"/>
                </a:cubicBezTo>
                <a:cubicBezTo>
                  <a:pt x="104" y="229"/>
                  <a:pt x="149" y="258"/>
                  <a:pt x="184" y="238"/>
                </a:cubicBezTo>
                <a:cubicBezTo>
                  <a:pt x="225" y="215"/>
                  <a:pt x="216" y="212"/>
                  <a:pt x="265" y="212"/>
                </a:cubicBezTo>
              </a:path>
              <a:path w="1589" h="1855" extrusionOk="0">
                <a:moveTo>
                  <a:pt x="372" y="133"/>
                </a:moveTo>
                <a:cubicBezTo>
                  <a:pt x="372" y="100"/>
                  <a:pt x="364" y="63"/>
                  <a:pt x="346" y="54"/>
                </a:cubicBezTo>
                <a:cubicBezTo>
                  <a:pt x="337" y="54"/>
                  <a:pt x="328" y="54"/>
                  <a:pt x="319" y="54"/>
                </a:cubicBezTo>
                <a:cubicBezTo>
                  <a:pt x="278" y="94"/>
                  <a:pt x="265" y="103"/>
                  <a:pt x="265" y="159"/>
                </a:cubicBezTo>
                <a:cubicBezTo>
                  <a:pt x="265" y="185"/>
                  <a:pt x="265" y="212"/>
                  <a:pt x="265" y="238"/>
                </a:cubicBezTo>
                <a:cubicBezTo>
                  <a:pt x="303" y="238"/>
                  <a:pt x="344" y="231"/>
                  <a:pt x="372" y="212"/>
                </a:cubicBezTo>
                <a:cubicBezTo>
                  <a:pt x="405" y="189"/>
                  <a:pt x="397" y="124"/>
                  <a:pt x="372" y="107"/>
                </a:cubicBezTo>
                <a:cubicBezTo>
                  <a:pt x="338" y="84"/>
                  <a:pt x="325" y="115"/>
                  <a:pt x="319" y="133"/>
                </a:cubicBezTo>
              </a:path>
              <a:path w="1589" h="1855" extrusionOk="0">
                <a:moveTo>
                  <a:pt x="477" y="80"/>
                </a:moveTo>
                <a:cubicBezTo>
                  <a:pt x="477" y="11"/>
                  <a:pt x="477" y="121"/>
                  <a:pt x="477" y="133"/>
                </a:cubicBezTo>
                <a:cubicBezTo>
                  <a:pt x="477" y="175"/>
                  <a:pt x="490" y="146"/>
                  <a:pt x="503" y="186"/>
                </a:cubicBezTo>
                <a:cubicBezTo>
                  <a:pt x="550" y="150"/>
                  <a:pt x="548" y="153"/>
                  <a:pt x="584" y="107"/>
                </a:cubicBezTo>
                <a:cubicBezTo>
                  <a:pt x="584" y="162"/>
                  <a:pt x="589" y="164"/>
                  <a:pt x="634" y="133"/>
                </a:cubicBezTo>
                <a:cubicBezTo>
                  <a:pt x="643" y="124"/>
                  <a:pt x="652" y="116"/>
                  <a:pt x="661" y="107"/>
                </a:cubicBezTo>
                <a:cubicBezTo>
                  <a:pt x="661" y="166"/>
                  <a:pt x="669" y="152"/>
                  <a:pt x="715" y="186"/>
                </a:cubicBezTo>
              </a:path>
              <a:path w="1589" h="1855" extrusionOk="0">
                <a:moveTo>
                  <a:pt x="823" y="54"/>
                </a:moveTo>
                <a:cubicBezTo>
                  <a:pt x="823" y="103"/>
                  <a:pt x="834" y="118"/>
                  <a:pt x="846" y="159"/>
                </a:cubicBezTo>
                <a:cubicBezTo>
                  <a:pt x="864" y="221"/>
                  <a:pt x="853" y="288"/>
                  <a:pt x="873" y="345"/>
                </a:cubicBezTo>
                <a:cubicBezTo>
                  <a:pt x="890" y="394"/>
                  <a:pt x="847" y="407"/>
                  <a:pt x="900" y="424"/>
                </a:cubicBezTo>
              </a:path>
              <a:path w="1589" h="1855" extrusionOk="0">
                <a:moveTo>
                  <a:pt x="873" y="292"/>
                </a:moveTo>
                <a:cubicBezTo>
                  <a:pt x="866" y="222"/>
                  <a:pt x="846" y="196"/>
                  <a:pt x="846" y="133"/>
                </a:cubicBezTo>
                <a:cubicBezTo>
                  <a:pt x="846" y="99"/>
                  <a:pt x="855" y="63"/>
                  <a:pt x="873" y="54"/>
                </a:cubicBezTo>
                <a:cubicBezTo>
                  <a:pt x="882" y="54"/>
                  <a:pt x="891" y="54"/>
                  <a:pt x="900" y="54"/>
                </a:cubicBezTo>
                <a:cubicBezTo>
                  <a:pt x="925" y="62"/>
                  <a:pt x="951" y="64"/>
                  <a:pt x="980" y="80"/>
                </a:cubicBezTo>
                <a:cubicBezTo>
                  <a:pt x="989" y="89"/>
                  <a:pt x="998" y="98"/>
                  <a:pt x="1007" y="107"/>
                </a:cubicBezTo>
                <a:cubicBezTo>
                  <a:pt x="976" y="137"/>
                  <a:pt x="938" y="173"/>
                  <a:pt x="900" y="186"/>
                </a:cubicBezTo>
                <a:cubicBezTo>
                  <a:pt x="873" y="195"/>
                  <a:pt x="825" y="186"/>
                  <a:pt x="796" y="186"/>
                </a:cubicBezTo>
              </a:path>
              <a:path w="1589" h="1855" extrusionOk="0">
                <a:moveTo>
                  <a:pt x="372" y="610"/>
                </a:moveTo>
                <a:cubicBezTo>
                  <a:pt x="372" y="601"/>
                  <a:pt x="372" y="592"/>
                  <a:pt x="372" y="583"/>
                </a:cubicBezTo>
                <a:cubicBezTo>
                  <a:pt x="372" y="664"/>
                  <a:pt x="375" y="726"/>
                  <a:pt x="396" y="795"/>
                </a:cubicBezTo>
                <a:cubicBezTo>
                  <a:pt x="405" y="824"/>
                  <a:pt x="396" y="871"/>
                  <a:pt x="396" y="901"/>
                </a:cubicBezTo>
              </a:path>
              <a:path w="1589" h="1855" extrusionOk="0">
                <a:moveTo>
                  <a:pt x="423" y="662"/>
                </a:moveTo>
                <a:cubicBezTo>
                  <a:pt x="432" y="653"/>
                  <a:pt x="441" y="645"/>
                  <a:pt x="450" y="636"/>
                </a:cubicBezTo>
                <a:cubicBezTo>
                  <a:pt x="450" y="704"/>
                  <a:pt x="458" y="739"/>
                  <a:pt x="477" y="795"/>
                </a:cubicBezTo>
                <a:cubicBezTo>
                  <a:pt x="491" y="836"/>
                  <a:pt x="477" y="909"/>
                  <a:pt x="477" y="953"/>
                </a:cubicBezTo>
              </a:path>
              <a:path w="1589" h="1855" extrusionOk="0">
                <a:moveTo>
                  <a:pt x="265" y="927"/>
                </a:moveTo>
                <a:cubicBezTo>
                  <a:pt x="265" y="918"/>
                  <a:pt x="265" y="910"/>
                  <a:pt x="265" y="901"/>
                </a:cubicBezTo>
                <a:cubicBezTo>
                  <a:pt x="271" y="919"/>
                  <a:pt x="314" y="966"/>
                  <a:pt x="346" y="981"/>
                </a:cubicBezTo>
                <a:cubicBezTo>
                  <a:pt x="355" y="981"/>
                  <a:pt x="363" y="981"/>
                  <a:pt x="372" y="981"/>
                </a:cubicBezTo>
                <a:cubicBezTo>
                  <a:pt x="378" y="1000"/>
                  <a:pt x="418" y="1046"/>
                  <a:pt x="450" y="1060"/>
                </a:cubicBezTo>
                <a:cubicBezTo>
                  <a:pt x="459" y="1060"/>
                  <a:pt x="468" y="1060"/>
                  <a:pt x="477" y="1060"/>
                </a:cubicBezTo>
                <a:cubicBezTo>
                  <a:pt x="489" y="1097"/>
                  <a:pt x="485" y="1086"/>
                  <a:pt x="530" y="1086"/>
                </a:cubicBezTo>
                <a:cubicBezTo>
                  <a:pt x="530" y="1060"/>
                  <a:pt x="530" y="1033"/>
                  <a:pt x="530" y="1007"/>
                </a:cubicBezTo>
                <a:cubicBezTo>
                  <a:pt x="568" y="995"/>
                  <a:pt x="557" y="999"/>
                  <a:pt x="557" y="953"/>
                </a:cubicBezTo>
                <a:cubicBezTo>
                  <a:pt x="584" y="953"/>
                  <a:pt x="593" y="953"/>
                  <a:pt x="584" y="927"/>
                </a:cubicBezTo>
              </a:path>
              <a:path w="1589" h="1855" extrusionOk="0">
                <a:moveTo>
                  <a:pt x="80" y="1589"/>
                </a:moveTo>
                <a:cubicBezTo>
                  <a:pt x="80" y="1534"/>
                  <a:pt x="93" y="1608"/>
                  <a:pt x="107" y="1615"/>
                </a:cubicBezTo>
                <a:cubicBezTo>
                  <a:pt x="142" y="1632"/>
                  <a:pt x="134" y="1675"/>
                  <a:pt x="161" y="1696"/>
                </a:cubicBezTo>
                <a:cubicBezTo>
                  <a:pt x="170" y="1703"/>
                  <a:pt x="208" y="1741"/>
                  <a:pt x="211" y="1747"/>
                </a:cubicBezTo>
                <a:cubicBezTo>
                  <a:pt x="226" y="1778"/>
                  <a:pt x="211" y="1814"/>
                  <a:pt x="238" y="1827"/>
                </a:cubicBezTo>
                <a:cubicBezTo>
                  <a:pt x="280" y="1847"/>
                  <a:pt x="265" y="1860"/>
                  <a:pt x="265" y="1801"/>
                </a:cubicBezTo>
                <a:cubicBezTo>
                  <a:pt x="265" y="1710"/>
                  <a:pt x="266" y="1616"/>
                  <a:pt x="292" y="1563"/>
                </a:cubicBezTo>
                <a:cubicBezTo>
                  <a:pt x="292" y="1536"/>
                  <a:pt x="292" y="1527"/>
                  <a:pt x="319" y="1536"/>
                </a:cubicBezTo>
              </a:path>
              <a:path w="1589" h="1855" extrusionOk="0">
                <a:moveTo>
                  <a:pt x="611" y="1642"/>
                </a:moveTo>
                <a:cubicBezTo>
                  <a:pt x="601" y="1603"/>
                  <a:pt x="593" y="1567"/>
                  <a:pt x="557" y="1563"/>
                </a:cubicBezTo>
                <a:cubicBezTo>
                  <a:pt x="494" y="1555"/>
                  <a:pt x="503" y="1577"/>
                  <a:pt x="477" y="1615"/>
                </a:cubicBezTo>
                <a:cubicBezTo>
                  <a:pt x="454" y="1650"/>
                  <a:pt x="428" y="1678"/>
                  <a:pt x="423" y="1721"/>
                </a:cubicBezTo>
                <a:cubicBezTo>
                  <a:pt x="423" y="1730"/>
                  <a:pt x="423" y="1738"/>
                  <a:pt x="423" y="1747"/>
                </a:cubicBezTo>
                <a:cubicBezTo>
                  <a:pt x="446" y="1765"/>
                  <a:pt x="494" y="1796"/>
                  <a:pt x="530" y="1775"/>
                </a:cubicBezTo>
                <a:cubicBezTo>
                  <a:pt x="558" y="1759"/>
                  <a:pt x="581" y="1696"/>
                  <a:pt x="584" y="1668"/>
                </a:cubicBezTo>
                <a:cubicBezTo>
                  <a:pt x="584" y="1642"/>
                  <a:pt x="584" y="1633"/>
                  <a:pt x="584" y="1615"/>
                </a:cubicBezTo>
                <a:cubicBezTo>
                  <a:pt x="584" y="1546"/>
                  <a:pt x="584" y="1656"/>
                  <a:pt x="584" y="1668"/>
                </a:cubicBezTo>
                <a:cubicBezTo>
                  <a:pt x="584" y="1724"/>
                  <a:pt x="576" y="1758"/>
                  <a:pt x="611" y="1801"/>
                </a:cubicBezTo>
                <a:cubicBezTo>
                  <a:pt x="654" y="1853"/>
                  <a:pt x="677" y="1813"/>
                  <a:pt x="715" y="1775"/>
                </a:cubicBezTo>
                <a:cubicBezTo>
                  <a:pt x="748" y="1742"/>
                  <a:pt x="747" y="1701"/>
                  <a:pt x="769" y="1668"/>
                </a:cubicBezTo>
                <a:cubicBezTo>
                  <a:pt x="801" y="1621"/>
                  <a:pt x="818" y="1569"/>
                  <a:pt x="823" y="1510"/>
                </a:cubicBezTo>
                <a:cubicBezTo>
                  <a:pt x="827" y="1458"/>
                  <a:pt x="823" y="1404"/>
                  <a:pt x="823" y="1351"/>
                </a:cubicBezTo>
                <a:cubicBezTo>
                  <a:pt x="792" y="1361"/>
                  <a:pt x="774" y="1386"/>
                  <a:pt x="769" y="1430"/>
                </a:cubicBezTo>
                <a:cubicBezTo>
                  <a:pt x="762" y="1492"/>
                  <a:pt x="736" y="1745"/>
                  <a:pt x="796" y="1775"/>
                </a:cubicBezTo>
                <a:cubicBezTo>
                  <a:pt x="846" y="1800"/>
                  <a:pt x="888" y="1753"/>
                  <a:pt x="900" y="1747"/>
                </a:cubicBezTo>
                <a:cubicBezTo>
                  <a:pt x="962" y="1715"/>
                  <a:pt x="926" y="1720"/>
                  <a:pt x="954" y="1668"/>
                </a:cubicBezTo>
                <a:cubicBezTo>
                  <a:pt x="978" y="1625"/>
                  <a:pt x="980" y="1616"/>
                  <a:pt x="980" y="1563"/>
                </a:cubicBezTo>
                <a:cubicBezTo>
                  <a:pt x="980" y="1491"/>
                  <a:pt x="980" y="1603"/>
                  <a:pt x="980" y="1615"/>
                </a:cubicBezTo>
                <a:cubicBezTo>
                  <a:pt x="980" y="1633"/>
                  <a:pt x="1011" y="1680"/>
                  <a:pt x="1034" y="1668"/>
                </a:cubicBezTo>
                <a:cubicBezTo>
                  <a:pt x="1069" y="1650"/>
                  <a:pt x="1063" y="1645"/>
                  <a:pt x="1085" y="1615"/>
                </a:cubicBezTo>
                <a:cubicBezTo>
                  <a:pt x="1094" y="1606"/>
                  <a:pt x="1102" y="1598"/>
                  <a:pt x="1111" y="1589"/>
                </a:cubicBezTo>
                <a:cubicBezTo>
                  <a:pt x="1111" y="1580"/>
                  <a:pt x="1111" y="1572"/>
                  <a:pt x="1111" y="1563"/>
                </a:cubicBezTo>
                <a:cubicBezTo>
                  <a:pt x="1111" y="1617"/>
                  <a:pt x="1101" y="1655"/>
                  <a:pt x="1138" y="1696"/>
                </a:cubicBezTo>
                <a:cubicBezTo>
                  <a:pt x="1179" y="1741"/>
                  <a:pt x="1205" y="1721"/>
                  <a:pt x="1246" y="1696"/>
                </a:cubicBezTo>
                <a:cubicBezTo>
                  <a:pt x="1278" y="1677"/>
                  <a:pt x="1308" y="1658"/>
                  <a:pt x="1323" y="1615"/>
                </a:cubicBezTo>
                <a:cubicBezTo>
                  <a:pt x="1335" y="1581"/>
                  <a:pt x="1323" y="1521"/>
                  <a:pt x="1323" y="1484"/>
                </a:cubicBezTo>
                <a:cubicBezTo>
                  <a:pt x="1278" y="1495"/>
                  <a:pt x="1251" y="1513"/>
                  <a:pt x="1246" y="1563"/>
                </a:cubicBezTo>
                <a:cubicBezTo>
                  <a:pt x="1242" y="1604"/>
                  <a:pt x="1193" y="1646"/>
                  <a:pt x="1219" y="1696"/>
                </a:cubicBezTo>
                <a:cubicBezTo>
                  <a:pt x="1239" y="1735"/>
                  <a:pt x="1285" y="1787"/>
                  <a:pt x="1323" y="1801"/>
                </a:cubicBezTo>
                <a:cubicBezTo>
                  <a:pt x="1377" y="1820"/>
                  <a:pt x="1442" y="1798"/>
                  <a:pt x="1484" y="1775"/>
                </a:cubicBezTo>
                <a:cubicBezTo>
                  <a:pt x="1535" y="1747"/>
                  <a:pt x="1553" y="1737"/>
                  <a:pt x="1588" y="1721"/>
                </a:cubicBezTo>
              </a:path>
            </a:pathLst>
          </a:custGeom>
          <a:noFill/>
          <a:ln w="19050" cap="rnd">
            <a:solidFill>
              <a:srgbClr val="FF0000"/>
            </a:solidFill>
            <a:round/>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7462" name="Freeform 6"/>
          <p:cNvSpPr>
            <a:spLocks noRot="1" noChangeAspect="1" noEditPoints="1" noChangeArrowheads="1" noChangeShapeType="1" noTextEdit="1"/>
          </p:cNvSpPr>
          <p:nvPr/>
        </p:nvSpPr>
        <p:spPr bwMode="auto">
          <a:xfrm>
            <a:off x="508000" y="7235825"/>
            <a:ext cx="1382713" cy="463550"/>
          </a:xfrm>
          <a:custGeom>
            <a:avLst/>
            <a:gdLst>
              <a:gd name="T0" fmla="+- 0 1907 1352"/>
              <a:gd name="T1" fmla="*/ T0 w 3680"/>
              <a:gd name="T2" fmla="+- 0 19964 19461"/>
              <a:gd name="T3" fmla="*/ 19964 h 1245"/>
              <a:gd name="T4" fmla="+- 0 1933 1352"/>
              <a:gd name="T5" fmla="*/ T4 w 3680"/>
              <a:gd name="T6" fmla="+- 0 20388 19461"/>
              <a:gd name="T7" fmla="*/ 20388 h 1245"/>
              <a:gd name="T8" fmla="+- 0 1802 1352"/>
              <a:gd name="T9" fmla="*/ T8 w 3680"/>
              <a:gd name="T10" fmla="+- 0 19990 19461"/>
              <a:gd name="T11" fmla="*/ 19990 h 1245"/>
              <a:gd name="T12" fmla="+- 0 1880 1352"/>
              <a:gd name="T13" fmla="*/ T12 w 3680"/>
              <a:gd name="T14" fmla="+- 0 19805 19461"/>
              <a:gd name="T15" fmla="*/ 19805 h 1245"/>
              <a:gd name="T16" fmla="+- 0 2145 1352"/>
              <a:gd name="T17" fmla="*/ T16 w 3680"/>
              <a:gd name="T18" fmla="+- 0 19910 19461"/>
              <a:gd name="T19" fmla="*/ 19910 h 1245"/>
              <a:gd name="T20" fmla="+- 0 1960 1352"/>
              <a:gd name="T21" fmla="*/ T20 w 3680"/>
              <a:gd name="T22" fmla="+- 0 20043 19461"/>
              <a:gd name="T23" fmla="*/ 20043 h 1245"/>
              <a:gd name="T24" fmla="+- 0 1352 1352"/>
              <a:gd name="T25" fmla="*/ T24 w 3680"/>
              <a:gd name="T26" fmla="+- 0 19699 19461"/>
              <a:gd name="T27" fmla="*/ 19699 h 1245"/>
              <a:gd name="T28" fmla="+- 0 1403 1352"/>
              <a:gd name="T29" fmla="*/ T28 w 3680"/>
              <a:gd name="T30" fmla="+- 0 19726 19461"/>
              <a:gd name="T31" fmla="*/ 19726 h 1245"/>
              <a:gd name="T32" fmla="+- 0 1510 1352"/>
              <a:gd name="T33" fmla="*/ T32 w 3680"/>
              <a:gd name="T34" fmla="+- 0 20308 19461"/>
              <a:gd name="T35" fmla="*/ 20308 h 1245"/>
              <a:gd name="T36" fmla="+- 0 1591 1352"/>
              <a:gd name="T37" fmla="*/ T36 w 3680"/>
              <a:gd name="T38" fmla="+- 0 20572 19461"/>
              <a:gd name="T39" fmla="*/ 20572 h 1245"/>
              <a:gd name="T40" fmla="+- 0 1483 1352"/>
              <a:gd name="T41" fmla="*/ T40 w 3680"/>
              <a:gd name="T42" fmla="+- 0 19566 19461"/>
              <a:gd name="T43" fmla="*/ 19566 h 1245"/>
              <a:gd name="T44" fmla="+- 0 1826 1352"/>
              <a:gd name="T45" fmla="*/ T44 w 3680"/>
              <a:gd name="T46" fmla="+- 0 19487 19461"/>
              <a:gd name="T47" fmla="*/ 19487 h 1245"/>
              <a:gd name="T48" fmla="+- 0 2515 1352"/>
              <a:gd name="T49" fmla="*/ T48 w 3680"/>
              <a:gd name="T50" fmla="+- 0 19487 19461"/>
              <a:gd name="T51" fmla="*/ 19487 h 1245"/>
              <a:gd name="T52" fmla="+- 0 2699 1352"/>
              <a:gd name="T53" fmla="*/ T52 w 3680"/>
              <a:gd name="T54" fmla="+- 0 19593 19461"/>
              <a:gd name="T55" fmla="*/ 19593 h 1245"/>
              <a:gd name="T56" fmla="+- 0 2753 1352"/>
              <a:gd name="T57" fmla="*/ T56 w 3680"/>
              <a:gd name="T58" fmla="+- 0 20360 19461"/>
              <a:gd name="T59" fmla="*/ 20360 h 1245"/>
              <a:gd name="T60" fmla="+- 0 2753 1352"/>
              <a:gd name="T61" fmla="*/ T60 w 3680"/>
              <a:gd name="T62" fmla="+- 0 20651 19461"/>
              <a:gd name="T63" fmla="*/ 20651 h 1245"/>
              <a:gd name="T64" fmla="+- 0 2515 1352"/>
              <a:gd name="T65" fmla="*/ T64 w 3680"/>
              <a:gd name="T66" fmla="+- 0 20679 19461"/>
              <a:gd name="T67" fmla="*/ 20679 h 1245"/>
              <a:gd name="T68" fmla="+- 0 2041 1352"/>
              <a:gd name="T69" fmla="*/ T68 w 3680"/>
              <a:gd name="T70" fmla="+- 0 20625 19461"/>
              <a:gd name="T71" fmla="*/ 20625 h 1245"/>
              <a:gd name="T72" fmla="+- 0 1564 1352"/>
              <a:gd name="T73" fmla="*/ T72 w 3680"/>
              <a:gd name="T74" fmla="+- 0 20679 19461"/>
              <a:gd name="T75" fmla="*/ 20679 h 1245"/>
              <a:gd name="T76" fmla="+- 0 3072 1352"/>
              <a:gd name="T77" fmla="*/ T76 w 3680"/>
              <a:gd name="T78" fmla="+- 0 20122 19461"/>
              <a:gd name="T79" fmla="*/ 20122 h 1245"/>
              <a:gd name="T80" fmla="+- 0 3099 1352"/>
              <a:gd name="T81" fmla="*/ T80 w 3680"/>
              <a:gd name="T82" fmla="+- 0 20255 19461"/>
              <a:gd name="T83" fmla="*/ 20255 h 1245"/>
              <a:gd name="T84" fmla="+- 0 3203 1352"/>
              <a:gd name="T85" fmla="*/ T84 w 3680"/>
              <a:gd name="T86" fmla="+- 0 20255 19461"/>
              <a:gd name="T87" fmla="*/ 20255 h 1245"/>
              <a:gd name="T88" fmla="+- 0 3892 1352"/>
              <a:gd name="T89" fmla="*/ T88 w 3680"/>
              <a:gd name="T90" fmla="+- 0 19857 19461"/>
              <a:gd name="T91" fmla="*/ 19857 h 1245"/>
              <a:gd name="T92" fmla="+- 0 3946 1352"/>
              <a:gd name="T93" fmla="*/ T92 w 3680"/>
              <a:gd name="T94" fmla="+- 0 19910 19461"/>
              <a:gd name="T95" fmla="*/ 19910 h 1245"/>
              <a:gd name="T96" fmla="+- 0 3946 1352"/>
              <a:gd name="T97" fmla="*/ T96 w 3680"/>
              <a:gd name="T98" fmla="+- 0 19831 19461"/>
              <a:gd name="T99" fmla="*/ 19831 h 1245"/>
              <a:gd name="T100" fmla="+- 0 4050 1352"/>
              <a:gd name="T101" fmla="*/ T100 w 3680"/>
              <a:gd name="T102" fmla="+- 0 19831 19461"/>
              <a:gd name="T103" fmla="*/ 19831 h 1245"/>
              <a:gd name="T104" fmla="+- 0 4103 1352"/>
              <a:gd name="T105" fmla="*/ T104 w 3680"/>
              <a:gd name="T106" fmla="+- 0 19805 19461"/>
              <a:gd name="T107" fmla="*/ 19805 h 1245"/>
              <a:gd name="T108" fmla="+- 0 4184 1352"/>
              <a:gd name="T109" fmla="*/ T108 w 3680"/>
              <a:gd name="T110" fmla="+- 0 19964 19461"/>
              <a:gd name="T111" fmla="*/ 19964 h 1245"/>
              <a:gd name="T112" fmla="+- 0 4315 1352"/>
              <a:gd name="T113" fmla="*/ T112 w 3680"/>
              <a:gd name="T114" fmla="+- 0 19778 19461"/>
              <a:gd name="T115" fmla="*/ 19778 h 1245"/>
              <a:gd name="T116" fmla="+- 0 4234 1352"/>
              <a:gd name="T117" fmla="*/ T116 w 3680"/>
              <a:gd name="T118" fmla="+- 0 19936 19461"/>
              <a:gd name="T119" fmla="*/ 19936 h 1245"/>
              <a:gd name="T120" fmla="+- 0 4315 1352"/>
              <a:gd name="T121" fmla="*/ T120 w 3680"/>
              <a:gd name="T122" fmla="+- 0 19831 19461"/>
              <a:gd name="T123" fmla="*/ 19831 h 1245"/>
              <a:gd name="T124" fmla="+- 0 4315 1352"/>
              <a:gd name="T125" fmla="*/ T124 w 3680"/>
              <a:gd name="T126" fmla="+- 0 19936 19461"/>
              <a:gd name="T127" fmla="*/ 19936 h 1245"/>
              <a:gd name="T128" fmla="+- 0 4473 1352"/>
              <a:gd name="T129" fmla="*/ T128 w 3680"/>
              <a:gd name="T130" fmla="+- 0 19805 19461"/>
              <a:gd name="T131" fmla="*/ 19805 h 1245"/>
              <a:gd name="T132" fmla="+- 0 4473 1352"/>
              <a:gd name="T133" fmla="*/ T132 w 3680"/>
              <a:gd name="T134" fmla="+- 0 19619 19461"/>
              <a:gd name="T135" fmla="*/ 19619 h 1245"/>
              <a:gd name="T136" fmla="+- 0 4527 1352"/>
              <a:gd name="T137" fmla="*/ T136 w 3680"/>
              <a:gd name="T138" fmla="+- 0 19857 19461"/>
              <a:gd name="T139" fmla="*/ 19857 h 1245"/>
              <a:gd name="T140" fmla="+- 0 4527 1352"/>
              <a:gd name="T141" fmla="*/ T140 w 3680"/>
              <a:gd name="T142" fmla="+- 0 19831 19461"/>
              <a:gd name="T143" fmla="*/ 19831 h 1245"/>
              <a:gd name="T144" fmla="+- 0 4527 1352"/>
              <a:gd name="T145" fmla="*/ T144 w 3680"/>
              <a:gd name="T146" fmla="+- 0 19857 19461"/>
              <a:gd name="T147" fmla="*/ 19857 h 1245"/>
              <a:gd name="T148" fmla="+- 0 4711 1352"/>
              <a:gd name="T149" fmla="*/ T148 w 3680"/>
              <a:gd name="T150" fmla="+- 0 19936 19461"/>
              <a:gd name="T151" fmla="*/ 19936 h 1245"/>
              <a:gd name="T152" fmla="+- 0 4819 1352"/>
              <a:gd name="T153" fmla="*/ T152 w 3680"/>
              <a:gd name="T154" fmla="+- 0 19805 19461"/>
              <a:gd name="T155" fmla="*/ 19805 h 1245"/>
              <a:gd name="T156" fmla="+- 0 4738 1352"/>
              <a:gd name="T157" fmla="*/ T156 w 3680"/>
              <a:gd name="T158" fmla="+- 0 19805 19461"/>
              <a:gd name="T159" fmla="*/ 19805 h 1245"/>
              <a:gd name="T160" fmla="+- 0 5004 1352"/>
              <a:gd name="T161" fmla="*/ T160 w 3680"/>
              <a:gd name="T162" fmla="+- 0 19910 19461"/>
              <a:gd name="T163" fmla="*/ 19910 h 124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 ang="0">
                <a:pos x="T117" y="T119"/>
              </a:cxn>
              <a:cxn ang="0">
                <a:pos x="T121" y="T123"/>
              </a:cxn>
              <a:cxn ang="0">
                <a:pos x="T125" y="T127"/>
              </a:cxn>
              <a:cxn ang="0">
                <a:pos x="T129" y="T131"/>
              </a:cxn>
              <a:cxn ang="0">
                <a:pos x="T133" y="T135"/>
              </a:cxn>
              <a:cxn ang="0">
                <a:pos x="T137" y="T139"/>
              </a:cxn>
              <a:cxn ang="0">
                <a:pos x="T141" y="T143"/>
              </a:cxn>
              <a:cxn ang="0">
                <a:pos x="T145" y="T147"/>
              </a:cxn>
              <a:cxn ang="0">
                <a:pos x="T149" y="T151"/>
              </a:cxn>
              <a:cxn ang="0">
                <a:pos x="T153" y="T155"/>
              </a:cxn>
              <a:cxn ang="0">
                <a:pos x="T157" y="T159"/>
              </a:cxn>
              <a:cxn ang="0">
                <a:pos x="T161" y="T163"/>
              </a:cxn>
            </a:cxnLst>
            <a:rect l="0" t="0" r="r" b="b"/>
            <a:pathLst>
              <a:path w="3680" h="1245" extrusionOk="0">
                <a:moveTo>
                  <a:pt x="528" y="396"/>
                </a:moveTo>
                <a:cubicBezTo>
                  <a:pt x="539" y="438"/>
                  <a:pt x="555" y="454"/>
                  <a:pt x="555" y="503"/>
                </a:cubicBezTo>
                <a:cubicBezTo>
                  <a:pt x="555" y="548"/>
                  <a:pt x="581" y="581"/>
                  <a:pt x="581" y="635"/>
                </a:cubicBezTo>
                <a:cubicBezTo>
                  <a:pt x="581" y="732"/>
                  <a:pt x="581" y="830"/>
                  <a:pt x="581" y="927"/>
                </a:cubicBezTo>
                <a:cubicBezTo>
                  <a:pt x="608" y="927"/>
                  <a:pt x="617" y="927"/>
                  <a:pt x="608" y="899"/>
                </a:cubicBezTo>
              </a:path>
              <a:path w="3680" h="1245" extrusionOk="0">
                <a:moveTo>
                  <a:pt x="450" y="529"/>
                </a:moveTo>
                <a:cubicBezTo>
                  <a:pt x="432" y="505"/>
                  <a:pt x="405" y="459"/>
                  <a:pt x="424" y="423"/>
                </a:cubicBezTo>
                <a:cubicBezTo>
                  <a:pt x="444" y="386"/>
                  <a:pt x="490" y="348"/>
                  <a:pt x="528" y="344"/>
                </a:cubicBezTo>
                <a:cubicBezTo>
                  <a:pt x="601" y="336"/>
                  <a:pt x="655" y="351"/>
                  <a:pt x="712" y="370"/>
                </a:cubicBezTo>
                <a:cubicBezTo>
                  <a:pt x="755" y="384"/>
                  <a:pt x="787" y="397"/>
                  <a:pt x="793" y="449"/>
                </a:cubicBezTo>
                <a:cubicBezTo>
                  <a:pt x="796" y="471"/>
                  <a:pt x="761" y="504"/>
                  <a:pt x="739" y="529"/>
                </a:cubicBezTo>
                <a:cubicBezTo>
                  <a:pt x="712" y="559"/>
                  <a:pt x="647" y="578"/>
                  <a:pt x="608" y="582"/>
                </a:cubicBezTo>
                <a:cubicBezTo>
                  <a:pt x="568" y="586"/>
                  <a:pt x="574" y="638"/>
                  <a:pt x="555" y="582"/>
                </a:cubicBezTo>
              </a:path>
              <a:path w="3680" h="1245" extrusionOk="0">
                <a:moveTo>
                  <a:pt x="0" y="238"/>
                </a:moveTo>
                <a:cubicBezTo>
                  <a:pt x="0" y="202"/>
                  <a:pt x="11" y="126"/>
                  <a:pt x="27" y="158"/>
                </a:cubicBezTo>
                <a:cubicBezTo>
                  <a:pt x="33" y="169"/>
                  <a:pt x="49" y="256"/>
                  <a:pt x="51" y="265"/>
                </a:cubicBezTo>
                <a:cubicBezTo>
                  <a:pt x="68" y="350"/>
                  <a:pt x="94" y="441"/>
                  <a:pt x="104" y="529"/>
                </a:cubicBezTo>
                <a:cubicBezTo>
                  <a:pt x="116" y="638"/>
                  <a:pt x="143" y="740"/>
                  <a:pt x="158" y="847"/>
                </a:cubicBezTo>
                <a:cubicBezTo>
                  <a:pt x="168" y="916"/>
                  <a:pt x="194" y="974"/>
                  <a:pt x="212" y="1032"/>
                </a:cubicBezTo>
                <a:cubicBezTo>
                  <a:pt x="227" y="1079"/>
                  <a:pt x="226" y="1075"/>
                  <a:pt x="239" y="1111"/>
                </a:cubicBezTo>
              </a:path>
              <a:path w="3680" h="1245" extrusionOk="0">
                <a:moveTo>
                  <a:pt x="104" y="212"/>
                </a:moveTo>
                <a:cubicBezTo>
                  <a:pt x="104" y="136"/>
                  <a:pt x="105" y="140"/>
                  <a:pt x="131" y="105"/>
                </a:cubicBezTo>
                <a:cubicBezTo>
                  <a:pt x="148" y="82"/>
                  <a:pt x="188" y="61"/>
                  <a:pt x="239" y="53"/>
                </a:cubicBezTo>
                <a:cubicBezTo>
                  <a:pt x="316" y="40"/>
                  <a:pt x="396" y="29"/>
                  <a:pt x="474" y="26"/>
                </a:cubicBezTo>
                <a:cubicBezTo>
                  <a:pt x="602" y="21"/>
                  <a:pt x="725" y="15"/>
                  <a:pt x="847" y="0"/>
                </a:cubicBezTo>
                <a:cubicBezTo>
                  <a:pt x="957" y="-14"/>
                  <a:pt x="1062" y="13"/>
                  <a:pt x="1163" y="26"/>
                </a:cubicBezTo>
                <a:cubicBezTo>
                  <a:pt x="1235" y="35"/>
                  <a:pt x="1266" y="19"/>
                  <a:pt x="1324" y="53"/>
                </a:cubicBezTo>
                <a:cubicBezTo>
                  <a:pt x="1357" y="72"/>
                  <a:pt x="1344" y="84"/>
                  <a:pt x="1347" y="132"/>
                </a:cubicBezTo>
                <a:cubicBezTo>
                  <a:pt x="1351" y="211"/>
                  <a:pt x="1361" y="271"/>
                  <a:pt x="1374" y="344"/>
                </a:cubicBezTo>
                <a:cubicBezTo>
                  <a:pt x="1404" y="521"/>
                  <a:pt x="1379" y="725"/>
                  <a:pt x="1401" y="899"/>
                </a:cubicBezTo>
                <a:cubicBezTo>
                  <a:pt x="1410" y="972"/>
                  <a:pt x="1418" y="1050"/>
                  <a:pt x="1428" y="1111"/>
                </a:cubicBezTo>
                <a:cubicBezTo>
                  <a:pt x="1436" y="1158"/>
                  <a:pt x="1402" y="1183"/>
                  <a:pt x="1401" y="1190"/>
                </a:cubicBezTo>
                <a:cubicBezTo>
                  <a:pt x="1389" y="1251"/>
                  <a:pt x="1412" y="1235"/>
                  <a:pt x="1347" y="1244"/>
                </a:cubicBezTo>
                <a:cubicBezTo>
                  <a:pt x="1275" y="1253"/>
                  <a:pt x="1219" y="1227"/>
                  <a:pt x="1163" y="1218"/>
                </a:cubicBezTo>
                <a:cubicBezTo>
                  <a:pt x="1119" y="1211"/>
                  <a:pt x="1098" y="1197"/>
                  <a:pt x="1058" y="1190"/>
                </a:cubicBezTo>
                <a:cubicBezTo>
                  <a:pt x="941" y="1169"/>
                  <a:pt x="794" y="1180"/>
                  <a:pt x="689" y="1164"/>
                </a:cubicBezTo>
                <a:cubicBezTo>
                  <a:pt x="572" y="1146"/>
                  <a:pt x="444" y="1174"/>
                  <a:pt x="343" y="1190"/>
                </a:cubicBezTo>
                <a:cubicBezTo>
                  <a:pt x="295" y="1198"/>
                  <a:pt x="250" y="1210"/>
                  <a:pt x="212" y="1218"/>
                </a:cubicBezTo>
                <a:cubicBezTo>
                  <a:pt x="186" y="1223"/>
                  <a:pt x="157" y="1215"/>
                  <a:pt x="131" y="1218"/>
                </a:cubicBezTo>
              </a:path>
              <a:path w="3680" h="1245" extrusionOk="0">
                <a:moveTo>
                  <a:pt x="1720" y="661"/>
                </a:moveTo>
                <a:cubicBezTo>
                  <a:pt x="1775" y="661"/>
                  <a:pt x="1863" y="679"/>
                  <a:pt x="1878" y="635"/>
                </a:cubicBezTo>
              </a:path>
              <a:path w="3680" h="1245" extrusionOk="0">
                <a:moveTo>
                  <a:pt x="1747" y="794"/>
                </a:moveTo>
                <a:cubicBezTo>
                  <a:pt x="1747" y="803"/>
                  <a:pt x="1747" y="811"/>
                  <a:pt x="1747" y="820"/>
                </a:cubicBezTo>
                <a:cubicBezTo>
                  <a:pt x="1794" y="820"/>
                  <a:pt x="1808" y="799"/>
                  <a:pt x="1851" y="794"/>
                </a:cubicBezTo>
                <a:cubicBezTo>
                  <a:pt x="1860" y="794"/>
                  <a:pt x="1869" y="794"/>
                  <a:pt x="1878" y="794"/>
                </a:cubicBezTo>
              </a:path>
              <a:path w="3680" h="1245" extrusionOk="0">
                <a:moveTo>
                  <a:pt x="2540" y="396"/>
                </a:moveTo>
                <a:cubicBezTo>
                  <a:pt x="2540" y="370"/>
                  <a:pt x="2540" y="361"/>
                  <a:pt x="2540" y="344"/>
                </a:cubicBezTo>
                <a:cubicBezTo>
                  <a:pt x="2565" y="376"/>
                  <a:pt x="2589" y="408"/>
                  <a:pt x="2594" y="449"/>
                </a:cubicBezTo>
                <a:cubicBezTo>
                  <a:pt x="2601" y="507"/>
                  <a:pt x="2594" y="510"/>
                  <a:pt x="2594" y="449"/>
                </a:cubicBezTo>
                <a:cubicBezTo>
                  <a:pt x="2594" y="380"/>
                  <a:pt x="2573" y="411"/>
                  <a:pt x="2594" y="370"/>
                </a:cubicBezTo>
                <a:cubicBezTo>
                  <a:pt x="2619" y="322"/>
                  <a:pt x="2572" y="317"/>
                  <a:pt x="2647" y="317"/>
                </a:cubicBezTo>
                <a:cubicBezTo>
                  <a:pt x="2673" y="317"/>
                  <a:pt x="2695" y="346"/>
                  <a:pt x="2698" y="370"/>
                </a:cubicBezTo>
                <a:cubicBezTo>
                  <a:pt x="2701" y="395"/>
                  <a:pt x="2698" y="424"/>
                  <a:pt x="2698" y="449"/>
                </a:cubicBezTo>
                <a:cubicBezTo>
                  <a:pt x="2700" y="440"/>
                  <a:pt x="2733" y="338"/>
                  <a:pt x="2751" y="344"/>
                </a:cubicBezTo>
                <a:cubicBezTo>
                  <a:pt x="2768" y="350"/>
                  <a:pt x="2778" y="392"/>
                  <a:pt x="2778" y="423"/>
                </a:cubicBezTo>
                <a:cubicBezTo>
                  <a:pt x="2778" y="477"/>
                  <a:pt x="2820" y="465"/>
                  <a:pt x="2832" y="503"/>
                </a:cubicBezTo>
              </a:path>
              <a:path w="3680" h="1245" extrusionOk="0">
                <a:moveTo>
                  <a:pt x="2963" y="370"/>
                </a:moveTo>
                <a:cubicBezTo>
                  <a:pt x="2963" y="344"/>
                  <a:pt x="2963" y="335"/>
                  <a:pt x="2963" y="317"/>
                </a:cubicBezTo>
                <a:cubicBezTo>
                  <a:pt x="2936" y="324"/>
                  <a:pt x="2888" y="358"/>
                  <a:pt x="2882" y="370"/>
                </a:cubicBezTo>
                <a:cubicBezTo>
                  <a:pt x="2871" y="391"/>
                  <a:pt x="2882" y="450"/>
                  <a:pt x="2882" y="475"/>
                </a:cubicBezTo>
                <a:cubicBezTo>
                  <a:pt x="2917" y="464"/>
                  <a:pt x="2915" y="433"/>
                  <a:pt x="2936" y="423"/>
                </a:cubicBezTo>
                <a:cubicBezTo>
                  <a:pt x="2971" y="406"/>
                  <a:pt x="2963" y="419"/>
                  <a:pt x="2963" y="370"/>
                </a:cubicBezTo>
                <a:cubicBezTo>
                  <a:pt x="2963" y="300"/>
                  <a:pt x="2963" y="411"/>
                  <a:pt x="2963" y="423"/>
                </a:cubicBezTo>
                <a:cubicBezTo>
                  <a:pt x="2963" y="449"/>
                  <a:pt x="2963" y="458"/>
                  <a:pt x="2963" y="475"/>
                </a:cubicBezTo>
                <a:cubicBezTo>
                  <a:pt x="2991" y="475"/>
                  <a:pt x="3058" y="468"/>
                  <a:pt x="3071" y="449"/>
                </a:cubicBezTo>
                <a:cubicBezTo>
                  <a:pt x="3079" y="438"/>
                  <a:pt x="3118" y="357"/>
                  <a:pt x="3121" y="344"/>
                </a:cubicBezTo>
                <a:cubicBezTo>
                  <a:pt x="3135" y="281"/>
                  <a:pt x="3136" y="67"/>
                  <a:pt x="3094" y="53"/>
                </a:cubicBezTo>
                <a:cubicBezTo>
                  <a:pt x="3100" y="78"/>
                  <a:pt x="3108" y="136"/>
                  <a:pt x="3121" y="158"/>
                </a:cubicBezTo>
                <a:cubicBezTo>
                  <a:pt x="3151" y="210"/>
                  <a:pt x="3148" y="223"/>
                  <a:pt x="3148" y="291"/>
                </a:cubicBezTo>
                <a:cubicBezTo>
                  <a:pt x="3148" y="333"/>
                  <a:pt x="3175" y="348"/>
                  <a:pt x="3175" y="396"/>
                </a:cubicBezTo>
                <a:cubicBezTo>
                  <a:pt x="3175" y="405"/>
                  <a:pt x="3175" y="414"/>
                  <a:pt x="3175" y="423"/>
                </a:cubicBezTo>
                <a:cubicBezTo>
                  <a:pt x="3175" y="497"/>
                  <a:pt x="3171" y="377"/>
                  <a:pt x="3175" y="370"/>
                </a:cubicBezTo>
                <a:cubicBezTo>
                  <a:pt x="3196" y="334"/>
                  <a:pt x="3199" y="327"/>
                  <a:pt x="3228" y="317"/>
                </a:cubicBezTo>
                <a:cubicBezTo>
                  <a:pt x="3228" y="371"/>
                  <a:pt x="3228" y="383"/>
                  <a:pt x="3175" y="396"/>
                </a:cubicBezTo>
                <a:cubicBezTo>
                  <a:pt x="3189" y="439"/>
                  <a:pt x="3216" y="424"/>
                  <a:pt x="3255" y="449"/>
                </a:cubicBezTo>
                <a:cubicBezTo>
                  <a:pt x="3279" y="465"/>
                  <a:pt x="3323" y="495"/>
                  <a:pt x="3359" y="475"/>
                </a:cubicBezTo>
                <a:cubicBezTo>
                  <a:pt x="3380" y="464"/>
                  <a:pt x="3437" y="429"/>
                  <a:pt x="3440" y="423"/>
                </a:cubicBezTo>
                <a:cubicBezTo>
                  <a:pt x="3457" y="388"/>
                  <a:pt x="3467" y="397"/>
                  <a:pt x="3467" y="344"/>
                </a:cubicBezTo>
                <a:cubicBezTo>
                  <a:pt x="3467" y="335"/>
                  <a:pt x="3467" y="326"/>
                  <a:pt x="3467" y="317"/>
                </a:cubicBezTo>
                <a:cubicBezTo>
                  <a:pt x="3433" y="317"/>
                  <a:pt x="3396" y="326"/>
                  <a:pt x="3386" y="344"/>
                </a:cubicBezTo>
                <a:cubicBezTo>
                  <a:pt x="3370" y="374"/>
                  <a:pt x="3382" y="460"/>
                  <a:pt x="3413" y="475"/>
                </a:cubicBezTo>
                <a:cubicBezTo>
                  <a:pt x="3478" y="506"/>
                  <a:pt x="3599" y="466"/>
                  <a:pt x="3652" y="449"/>
                </a:cubicBezTo>
                <a:cubicBezTo>
                  <a:pt x="3661" y="449"/>
                  <a:pt x="3670" y="449"/>
                  <a:pt x="3679" y="449"/>
                </a:cubicBezTo>
              </a:path>
            </a:pathLst>
          </a:custGeom>
          <a:noFill/>
          <a:ln w="19050" cap="rnd">
            <a:solidFill>
              <a:srgbClr val="FF0000"/>
            </a:solidFill>
            <a:round/>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7463" name="Freeform 7"/>
          <p:cNvSpPr>
            <a:spLocks noRot="1" noChangeAspect="1" noEditPoints="1" noChangeArrowheads="1" noChangeShapeType="1" noTextEdit="1"/>
          </p:cNvSpPr>
          <p:nvPr/>
        </p:nvSpPr>
        <p:spPr bwMode="auto">
          <a:xfrm>
            <a:off x="2208213" y="7304088"/>
            <a:ext cx="665162" cy="157162"/>
          </a:xfrm>
          <a:custGeom>
            <a:avLst/>
            <a:gdLst>
              <a:gd name="T0" fmla="+- 0 6593 5877"/>
              <a:gd name="T1" fmla="*/ T0 w 1775"/>
              <a:gd name="T2" fmla="+- 0 19726 19645"/>
              <a:gd name="T3" fmla="*/ 19726 h 425"/>
              <a:gd name="T4" fmla="+- 0 6619 5877"/>
              <a:gd name="T5" fmla="*/ T4 w 1775"/>
              <a:gd name="T6" fmla="+- 0 19831 19645"/>
              <a:gd name="T7" fmla="*/ 19831 h 425"/>
              <a:gd name="T8" fmla="+- 0 6643 5877"/>
              <a:gd name="T9" fmla="*/ T8 w 1775"/>
              <a:gd name="T10" fmla="+- 0 19831 19645"/>
              <a:gd name="T11" fmla="*/ 19831 h 425"/>
              <a:gd name="T12" fmla="+- 0 6670 5877"/>
              <a:gd name="T13" fmla="*/ T12 w 1775"/>
              <a:gd name="T14" fmla="+- 0 19726 19645"/>
              <a:gd name="T15" fmla="*/ 19726 h 425"/>
              <a:gd name="T16" fmla="+- 0 6724 5877"/>
              <a:gd name="T17" fmla="*/ T16 w 1775"/>
              <a:gd name="T18" fmla="+- 0 19699 19645"/>
              <a:gd name="T19" fmla="*/ 19699 h 425"/>
              <a:gd name="T20" fmla="+- 0 6750 5877"/>
              <a:gd name="T21" fmla="*/ T20 w 1775"/>
              <a:gd name="T22" fmla="+- 0 19778 19645"/>
              <a:gd name="T23" fmla="*/ 19778 h 425"/>
              <a:gd name="T24" fmla="+- 0 6750 5877"/>
              <a:gd name="T25" fmla="*/ T24 w 1775"/>
              <a:gd name="T26" fmla="+- 0 19805 19645"/>
              <a:gd name="T27" fmla="*/ 19805 h 425"/>
              <a:gd name="T28" fmla="+- 0 6831 5877"/>
              <a:gd name="T29" fmla="*/ T28 w 1775"/>
              <a:gd name="T30" fmla="+- 0 19752 19645"/>
              <a:gd name="T31" fmla="*/ 19752 h 425"/>
              <a:gd name="T32" fmla="+- 0 6855 5877"/>
              <a:gd name="T33" fmla="*/ T32 w 1775"/>
              <a:gd name="T34" fmla="+- 0 19699 19645"/>
              <a:gd name="T35" fmla="*/ 19699 h 425"/>
              <a:gd name="T36" fmla="+- 0 6881 5877"/>
              <a:gd name="T37" fmla="*/ T36 w 1775"/>
              <a:gd name="T38" fmla="+- 0 19805 19645"/>
              <a:gd name="T39" fmla="*/ 19805 h 425"/>
              <a:gd name="T40" fmla="+- 0 6908 5877"/>
              <a:gd name="T41" fmla="*/ T40 w 1775"/>
              <a:gd name="T42" fmla="+- 0 19857 19645"/>
              <a:gd name="T43" fmla="*/ 19857 h 425"/>
              <a:gd name="T44" fmla="+- 0 7043 5877"/>
              <a:gd name="T45" fmla="*/ T44 w 1775"/>
              <a:gd name="T46" fmla="+- 0 19726 19645"/>
              <a:gd name="T47" fmla="*/ 19726 h 425"/>
              <a:gd name="T48" fmla="+- 0 7043 5877"/>
              <a:gd name="T49" fmla="*/ T48 w 1775"/>
              <a:gd name="T50" fmla="+- 0 19673 19645"/>
              <a:gd name="T51" fmla="*/ 19673 h 425"/>
              <a:gd name="T52" fmla="+- 0 6989 5877"/>
              <a:gd name="T53" fmla="*/ T52 w 1775"/>
              <a:gd name="T54" fmla="+- 0 19726 19645"/>
              <a:gd name="T55" fmla="*/ 19726 h 425"/>
              <a:gd name="T56" fmla="+- 0 6962 5877"/>
              <a:gd name="T57" fmla="*/ T56 w 1775"/>
              <a:gd name="T58" fmla="+- 0 19805 19645"/>
              <a:gd name="T59" fmla="*/ 19805 h 425"/>
              <a:gd name="T60" fmla="+- 0 7043 5877"/>
              <a:gd name="T61" fmla="*/ T60 w 1775"/>
              <a:gd name="T62" fmla="+- 0 19857 19645"/>
              <a:gd name="T63" fmla="*/ 19857 h 425"/>
              <a:gd name="T64" fmla="+- 0 7120 5877"/>
              <a:gd name="T65" fmla="*/ T64 w 1775"/>
              <a:gd name="T66" fmla="+- 0 19805 19645"/>
              <a:gd name="T67" fmla="*/ 19805 h 425"/>
              <a:gd name="T68" fmla="+- 0 7147 5877"/>
              <a:gd name="T69" fmla="*/ T68 w 1775"/>
              <a:gd name="T70" fmla="+- 0 19726 19645"/>
              <a:gd name="T71" fmla="*/ 19726 h 425"/>
              <a:gd name="T72" fmla="+- 0 7066 5877"/>
              <a:gd name="T73" fmla="*/ T72 w 1775"/>
              <a:gd name="T74" fmla="+- 0 19699 19645"/>
              <a:gd name="T75" fmla="*/ 19699 h 425"/>
              <a:gd name="T76" fmla="+- 0 7043 5877"/>
              <a:gd name="T77" fmla="*/ T76 w 1775"/>
              <a:gd name="T78" fmla="+- 0 19726 19645"/>
              <a:gd name="T79" fmla="*/ 19726 h 425"/>
              <a:gd name="T80" fmla="+- 0 7227 5877"/>
              <a:gd name="T81" fmla="*/ T80 w 1775"/>
              <a:gd name="T82" fmla="+- 0 19699 19645"/>
              <a:gd name="T83" fmla="*/ 19699 h 425"/>
              <a:gd name="T84" fmla="+- 0 7305 5877"/>
              <a:gd name="T85" fmla="*/ T84 w 1775"/>
              <a:gd name="T86" fmla="+- 0 19805 19645"/>
              <a:gd name="T87" fmla="*/ 19805 h 425"/>
              <a:gd name="T88" fmla="+- 0 7358 5877"/>
              <a:gd name="T89" fmla="*/ T88 w 1775"/>
              <a:gd name="T90" fmla="+- 0 19831 19645"/>
              <a:gd name="T91" fmla="*/ 19831 h 425"/>
              <a:gd name="T92" fmla="+- 0 7358 5877"/>
              <a:gd name="T93" fmla="*/ T92 w 1775"/>
              <a:gd name="T94" fmla="+- 0 19726 19645"/>
              <a:gd name="T95" fmla="*/ 19726 h 425"/>
              <a:gd name="T96" fmla="+- 0 7439 5877"/>
              <a:gd name="T97" fmla="*/ T96 w 1775"/>
              <a:gd name="T98" fmla="+- 0 19752 19645"/>
              <a:gd name="T99" fmla="*/ 19752 h 425"/>
              <a:gd name="T100" fmla="+- 0 7516 5877"/>
              <a:gd name="T101" fmla="*/ T100 w 1775"/>
              <a:gd name="T102" fmla="+- 0 19726 19645"/>
              <a:gd name="T103" fmla="*/ 19726 h 425"/>
              <a:gd name="T104" fmla="+- 0 7516 5877"/>
              <a:gd name="T105" fmla="*/ T104 w 1775"/>
              <a:gd name="T106" fmla="+- 0 19645 19645"/>
              <a:gd name="T107" fmla="*/ 19645 h 425"/>
              <a:gd name="T108" fmla="+- 0 7466 5877"/>
              <a:gd name="T109" fmla="*/ T108 w 1775"/>
              <a:gd name="T110" fmla="+- 0 19726 19645"/>
              <a:gd name="T111" fmla="*/ 19726 h 425"/>
              <a:gd name="T112" fmla="+- 0 7466 5877"/>
              <a:gd name="T113" fmla="*/ T112 w 1775"/>
              <a:gd name="T114" fmla="+- 0 19831 19645"/>
              <a:gd name="T115" fmla="*/ 19831 h 425"/>
              <a:gd name="T116" fmla="+- 0 7543 5877"/>
              <a:gd name="T117" fmla="*/ T116 w 1775"/>
              <a:gd name="T118" fmla="+- 0 19910 19645"/>
              <a:gd name="T119" fmla="*/ 19910 h 425"/>
              <a:gd name="T120" fmla="+- 0 7651 5877"/>
              <a:gd name="T121" fmla="*/ T120 w 1775"/>
              <a:gd name="T122" fmla="+- 0 19910 19645"/>
              <a:gd name="T123" fmla="*/ 19910 h 425"/>
              <a:gd name="T124" fmla="+- 0 5958 5877"/>
              <a:gd name="T125" fmla="*/ T124 w 1775"/>
              <a:gd name="T126" fmla="+- 0 19857 19645"/>
              <a:gd name="T127" fmla="*/ 19857 h 425"/>
              <a:gd name="T128" fmla="+- 0 5958 5877"/>
              <a:gd name="T129" fmla="*/ T128 w 1775"/>
              <a:gd name="T130" fmla="+- 0 19831 19645"/>
              <a:gd name="T131" fmla="*/ 19831 h 425"/>
              <a:gd name="T132" fmla="+- 0 5981 5877"/>
              <a:gd name="T133" fmla="*/ T132 w 1775"/>
              <a:gd name="T134" fmla="+- 0 20069 19645"/>
              <a:gd name="T135" fmla="*/ 20069 h 425"/>
              <a:gd name="T136" fmla="+- 0 5877 5877"/>
              <a:gd name="T137" fmla="*/ T136 w 1775"/>
              <a:gd name="T138" fmla="+- 0 19964 19645"/>
              <a:gd name="T139" fmla="*/ 19964 h 425"/>
              <a:gd name="T140" fmla="+- 0 5981 5877"/>
              <a:gd name="T141" fmla="*/ T140 w 1775"/>
              <a:gd name="T142" fmla="+- 0 19936 19645"/>
              <a:gd name="T143" fmla="*/ 19936 h 425"/>
              <a:gd name="T144" fmla="+- 0 6089 5877"/>
              <a:gd name="T145" fmla="*/ T144 w 1775"/>
              <a:gd name="T146" fmla="+- 0 19910 19645"/>
              <a:gd name="T147" fmla="*/ 19910 h 42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 ang="0">
                <a:pos x="T117" y="T119"/>
              </a:cxn>
              <a:cxn ang="0">
                <a:pos x="T121" y="T123"/>
              </a:cxn>
              <a:cxn ang="0">
                <a:pos x="T125" y="T127"/>
              </a:cxn>
              <a:cxn ang="0">
                <a:pos x="T129" y="T131"/>
              </a:cxn>
              <a:cxn ang="0">
                <a:pos x="T133" y="T135"/>
              </a:cxn>
              <a:cxn ang="0">
                <a:pos x="T137" y="T139"/>
              </a:cxn>
              <a:cxn ang="0">
                <a:pos x="T141" y="T143"/>
              </a:cxn>
              <a:cxn ang="0">
                <a:pos x="T145" y="T147"/>
              </a:cxn>
            </a:cxnLst>
            <a:rect l="0" t="0" r="r" b="b"/>
            <a:pathLst>
              <a:path w="1775" h="425" extrusionOk="0">
                <a:moveTo>
                  <a:pt x="716" y="81"/>
                </a:moveTo>
                <a:cubicBezTo>
                  <a:pt x="716" y="129"/>
                  <a:pt x="737" y="144"/>
                  <a:pt x="742" y="186"/>
                </a:cubicBezTo>
                <a:cubicBezTo>
                  <a:pt x="748" y="238"/>
                  <a:pt x="746" y="250"/>
                  <a:pt x="766" y="186"/>
                </a:cubicBezTo>
                <a:cubicBezTo>
                  <a:pt x="777" y="149"/>
                  <a:pt x="772" y="112"/>
                  <a:pt x="793" y="81"/>
                </a:cubicBezTo>
                <a:cubicBezTo>
                  <a:pt x="817" y="57"/>
                  <a:pt x="823" y="48"/>
                  <a:pt x="847" y="54"/>
                </a:cubicBezTo>
                <a:cubicBezTo>
                  <a:pt x="847" y="113"/>
                  <a:pt x="868" y="90"/>
                  <a:pt x="873" y="133"/>
                </a:cubicBezTo>
                <a:cubicBezTo>
                  <a:pt x="873" y="142"/>
                  <a:pt x="873" y="151"/>
                  <a:pt x="873" y="160"/>
                </a:cubicBezTo>
                <a:cubicBezTo>
                  <a:pt x="900" y="153"/>
                  <a:pt x="948" y="119"/>
                  <a:pt x="954" y="107"/>
                </a:cubicBezTo>
                <a:cubicBezTo>
                  <a:pt x="954" y="78"/>
                  <a:pt x="956" y="66"/>
                  <a:pt x="978" y="54"/>
                </a:cubicBezTo>
                <a:cubicBezTo>
                  <a:pt x="1008" y="95"/>
                  <a:pt x="1004" y="109"/>
                  <a:pt x="1004" y="160"/>
                </a:cubicBezTo>
                <a:cubicBezTo>
                  <a:pt x="1004" y="202"/>
                  <a:pt x="1018" y="174"/>
                  <a:pt x="1031" y="212"/>
                </a:cubicBezTo>
              </a:path>
              <a:path w="1775" h="425" extrusionOk="0">
                <a:moveTo>
                  <a:pt x="1166" y="81"/>
                </a:moveTo>
                <a:cubicBezTo>
                  <a:pt x="1166" y="54"/>
                  <a:pt x="1166" y="46"/>
                  <a:pt x="1166" y="28"/>
                </a:cubicBezTo>
                <a:cubicBezTo>
                  <a:pt x="1130" y="40"/>
                  <a:pt x="1134" y="70"/>
                  <a:pt x="1112" y="81"/>
                </a:cubicBezTo>
                <a:cubicBezTo>
                  <a:pt x="1075" y="100"/>
                  <a:pt x="1085" y="108"/>
                  <a:pt x="1085" y="160"/>
                </a:cubicBezTo>
                <a:cubicBezTo>
                  <a:pt x="1085" y="216"/>
                  <a:pt x="1122" y="212"/>
                  <a:pt x="1166" y="212"/>
                </a:cubicBezTo>
                <a:cubicBezTo>
                  <a:pt x="1211" y="212"/>
                  <a:pt x="1228" y="167"/>
                  <a:pt x="1243" y="160"/>
                </a:cubicBezTo>
                <a:cubicBezTo>
                  <a:pt x="1251" y="156"/>
                  <a:pt x="1304" y="107"/>
                  <a:pt x="1270" y="81"/>
                </a:cubicBezTo>
                <a:cubicBezTo>
                  <a:pt x="1244" y="61"/>
                  <a:pt x="1236" y="54"/>
                  <a:pt x="1189" y="54"/>
                </a:cubicBezTo>
                <a:cubicBezTo>
                  <a:pt x="1165" y="54"/>
                  <a:pt x="1157" y="55"/>
                  <a:pt x="1166" y="81"/>
                </a:cubicBezTo>
              </a:path>
              <a:path w="1775" h="425" extrusionOk="0">
                <a:moveTo>
                  <a:pt x="1350" y="54"/>
                </a:moveTo>
                <a:cubicBezTo>
                  <a:pt x="1373" y="84"/>
                  <a:pt x="1389" y="142"/>
                  <a:pt x="1428" y="160"/>
                </a:cubicBezTo>
                <a:cubicBezTo>
                  <a:pt x="1465" y="177"/>
                  <a:pt x="1442" y="173"/>
                  <a:pt x="1481" y="186"/>
                </a:cubicBezTo>
                <a:cubicBezTo>
                  <a:pt x="1481" y="162"/>
                  <a:pt x="1481" y="18"/>
                  <a:pt x="1481" y="81"/>
                </a:cubicBezTo>
                <a:cubicBezTo>
                  <a:pt x="1481" y="125"/>
                  <a:pt x="1525" y="107"/>
                  <a:pt x="1562" y="107"/>
                </a:cubicBezTo>
                <a:cubicBezTo>
                  <a:pt x="1596" y="107"/>
                  <a:pt x="1631" y="100"/>
                  <a:pt x="1639" y="81"/>
                </a:cubicBezTo>
                <a:cubicBezTo>
                  <a:pt x="1647" y="63"/>
                  <a:pt x="1639" y="19"/>
                  <a:pt x="1639" y="0"/>
                </a:cubicBezTo>
                <a:cubicBezTo>
                  <a:pt x="1588" y="15"/>
                  <a:pt x="1589" y="30"/>
                  <a:pt x="1589" y="81"/>
                </a:cubicBezTo>
                <a:cubicBezTo>
                  <a:pt x="1589" y="150"/>
                  <a:pt x="1566" y="119"/>
                  <a:pt x="1589" y="186"/>
                </a:cubicBezTo>
                <a:cubicBezTo>
                  <a:pt x="1600" y="218"/>
                  <a:pt x="1626" y="257"/>
                  <a:pt x="1666" y="265"/>
                </a:cubicBezTo>
                <a:cubicBezTo>
                  <a:pt x="1720" y="265"/>
                  <a:pt x="1738" y="265"/>
                  <a:pt x="1774" y="265"/>
                </a:cubicBezTo>
              </a:path>
              <a:path w="1775" h="425" extrusionOk="0">
                <a:moveTo>
                  <a:pt x="81" y="212"/>
                </a:moveTo>
                <a:cubicBezTo>
                  <a:pt x="81" y="203"/>
                  <a:pt x="81" y="195"/>
                  <a:pt x="81" y="186"/>
                </a:cubicBezTo>
                <a:cubicBezTo>
                  <a:pt x="81" y="245"/>
                  <a:pt x="59" y="407"/>
                  <a:pt x="104" y="424"/>
                </a:cubicBezTo>
              </a:path>
              <a:path w="1775" h="425" extrusionOk="0">
                <a:moveTo>
                  <a:pt x="0" y="319"/>
                </a:moveTo>
                <a:cubicBezTo>
                  <a:pt x="43" y="286"/>
                  <a:pt x="65" y="313"/>
                  <a:pt x="104" y="291"/>
                </a:cubicBezTo>
                <a:cubicBezTo>
                  <a:pt x="148" y="266"/>
                  <a:pt x="158" y="265"/>
                  <a:pt x="212" y="265"/>
                </a:cubicBezTo>
              </a:path>
            </a:pathLst>
          </a:custGeom>
          <a:noFill/>
          <a:ln w="19050" cap="rnd">
            <a:solidFill>
              <a:srgbClr val="FF0000"/>
            </a:solidFill>
            <a:round/>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7464" name="Freeform 8"/>
          <p:cNvSpPr>
            <a:spLocks noRot="1" noChangeAspect="1" noEditPoints="1" noChangeArrowheads="1" noChangeShapeType="1" noTextEdit="1"/>
          </p:cNvSpPr>
          <p:nvPr/>
        </p:nvSpPr>
        <p:spPr bwMode="auto">
          <a:xfrm>
            <a:off x="1939925" y="7540625"/>
            <a:ext cx="1054100" cy="69850"/>
          </a:xfrm>
          <a:custGeom>
            <a:avLst/>
            <a:gdLst>
              <a:gd name="T0" fmla="+- 0 5188 5162"/>
              <a:gd name="T1" fmla="*/ T0 w 2805"/>
              <a:gd name="T2" fmla="+- 0 20467 20281"/>
              <a:gd name="T3" fmla="*/ 20467 h 187"/>
              <a:gd name="T4" fmla="+- 0 5162 5162"/>
              <a:gd name="T5" fmla="*/ T4 w 2805"/>
              <a:gd name="T6" fmla="+- 0 20439 20281"/>
              <a:gd name="T7" fmla="*/ 20439 h 187"/>
              <a:gd name="T8" fmla="+- 0 7940 5162"/>
              <a:gd name="T9" fmla="*/ T8 w 2805"/>
              <a:gd name="T10" fmla="+- 0 20281 20281"/>
              <a:gd name="T11" fmla="*/ 20281 h 187"/>
              <a:gd name="T12" fmla="+- 0 7966 5162"/>
              <a:gd name="T13" fmla="*/ T12 w 2805"/>
              <a:gd name="T14" fmla="+- 0 20308 20281"/>
              <a:gd name="T15" fmla="*/ 20308 h 187"/>
            </a:gdLst>
            <a:ahLst/>
            <a:cxnLst>
              <a:cxn ang="0">
                <a:pos x="T1" y="T3"/>
              </a:cxn>
              <a:cxn ang="0">
                <a:pos x="T5" y="T7"/>
              </a:cxn>
              <a:cxn ang="0">
                <a:pos x="T9" y="T11"/>
              </a:cxn>
              <a:cxn ang="0">
                <a:pos x="T13" y="T15"/>
              </a:cxn>
            </a:cxnLst>
            <a:rect l="0" t="0" r="r" b="b"/>
            <a:pathLst>
              <a:path w="2805" h="187" extrusionOk="0">
                <a:moveTo>
                  <a:pt x="26" y="186"/>
                </a:moveTo>
                <a:cubicBezTo>
                  <a:pt x="-1" y="186"/>
                  <a:pt x="-9" y="185"/>
                  <a:pt x="0" y="158"/>
                </a:cubicBezTo>
              </a:path>
              <a:path w="2805" h="187" extrusionOk="0">
                <a:moveTo>
                  <a:pt x="2778" y="0"/>
                </a:moveTo>
                <a:cubicBezTo>
                  <a:pt x="2804" y="0"/>
                  <a:pt x="2813" y="0"/>
                  <a:pt x="2804" y="27"/>
                </a:cubicBezTo>
              </a:path>
            </a:pathLst>
          </a:custGeom>
          <a:noFill/>
          <a:ln w="19050" cap="rnd">
            <a:solidFill>
              <a:srgbClr val="FF0000"/>
            </a:solidFill>
            <a:round/>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7465" name="Freeform 9"/>
          <p:cNvSpPr>
            <a:spLocks noRot="1" noChangeAspect="1" noEditPoints="1" noChangeArrowheads="1" noChangeShapeType="1" noTextEdit="1"/>
          </p:cNvSpPr>
          <p:nvPr/>
        </p:nvSpPr>
        <p:spPr bwMode="auto">
          <a:xfrm>
            <a:off x="1371600" y="7519988"/>
            <a:ext cx="757238" cy="287337"/>
          </a:xfrm>
          <a:custGeom>
            <a:avLst/>
            <a:gdLst>
              <a:gd name="T0" fmla="+- 0 3734 3653"/>
              <a:gd name="T1" fmla="*/ T0 w 2013"/>
              <a:gd name="T2" fmla="+- 0 20546 20228"/>
              <a:gd name="T3" fmla="*/ 20546 h 769"/>
              <a:gd name="T4" fmla="+- 0 3811 3653"/>
              <a:gd name="T5" fmla="*/ T4 w 2013"/>
              <a:gd name="T6" fmla="+- 0 20758 20228"/>
              <a:gd name="T7" fmla="*/ 20758 h 769"/>
              <a:gd name="T8" fmla="+- 0 3734 3653"/>
              <a:gd name="T9" fmla="*/ T8 w 2013"/>
              <a:gd name="T10" fmla="+- 0 20625 20228"/>
              <a:gd name="T11" fmla="*/ 20625 h 769"/>
              <a:gd name="T12" fmla="+- 0 3919 3653"/>
              <a:gd name="T13" fmla="*/ T12 w 2013"/>
              <a:gd name="T14" fmla="+- 0 20572 20228"/>
              <a:gd name="T15" fmla="*/ 20572 h 769"/>
              <a:gd name="T16" fmla="+- 0 3811 3653"/>
              <a:gd name="T17" fmla="*/ T16 w 2013"/>
              <a:gd name="T18" fmla="+- 0 20705 20228"/>
              <a:gd name="T19" fmla="*/ 20705 h 769"/>
              <a:gd name="T20" fmla="+- 0 3999 3653"/>
              <a:gd name="T21" fmla="*/ T20 w 2013"/>
              <a:gd name="T22" fmla="+- 0 20625 20228"/>
              <a:gd name="T23" fmla="*/ 20625 h 769"/>
              <a:gd name="T24" fmla="+- 0 3999 3653"/>
              <a:gd name="T25" fmla="*/ T24 w 2013"/>
              <a:gd name="T26" fmla="+- 0 20599 20228"/>
              <a:gd name="T27" fmla="*/ 20599 h 769"/>
              <a:gd name="T28" fmla="+- 0 4077 3653"/>
              <a:gd name="T29" fmla="*/ T28 w 2013"/>
              <a:gd name="T30" fmla="+- 0 20493 20228"/>
              <a:gd name="T31" fmla="*/ 20493 h 769"/>
              <a:gd name="T32" fmla="+- 0 4130 3653"/>
              <a:gd name="T33" fmla="*/ T32 w 2013"/>
              <a:gd name="T34" fmla="+- 0 20546 20228"/>
              <a:gd name="T35" fmla="*/ 20546 h 769"/>
              <a:gd name="T36" fmla="+- 0 4211 3653"/>
              <a:gd name="T37" fmla="*/ T36 w 2013"/>
              <a:gd name="T38" fmla="+- 0 20651 20228"/>
              <a:gd name="T39" fmla="*/ 20651 h 769"/>
              <a:gd name="T40" fmla="+- 0 4157 3653"/>
              <a:gd name="T41" fmla="*/ T40 w 2013"/>
              <a:gd name="T42" fmla="+- 0 20546 20228"/>
              <a:gd name="T43" fmla="*/ 20546 h 769"/>
              <a:gd name="T44" fmla="+- 0 4369 3653"/>
              <a:gd name="T45" fmla="*/ T44 w 2013"/>
              <a:gd name="T46" fmla="+- 0 20519 20228"/>
              <a:gd name="T47" fmla="*/ 20519 h 769"/>
              <a:gd name="T48" fmla="+- 0 4315 3653"/>
              <a:gd name="T49" fmla="*/ T48 w 2013"/>
              <a:gd name="T50" fmla="+- 0 20679 20228"/>
              <a:gd name="T51" fmla="*/ 20679 h 769"/>
              <a:gd name="T52" fmla="+- 0 4423 3653"/>
              <a:gd name="T53" fmla="*/ T52 w 2013"/>
              <a:gd name="T54" fmla="+- 0 20546 20228"/>
              <a:gd name="T55" fmla="*/ 20546 h 769"/>
              <a:gd name="T56" fmla="+- 0 4423 3653"/>
              <a:gd name="T57" fmla="*/ T56 w 2013"/>
              <a:gd name="T58" fmla="+- 0 20334 20228"/>
              <a:gd name="T59" fmla="*/ 20334 h 769"/>
              <a:gd name="T60" fmla="+- 0 4473 3653"/>
              <a:gd name="T61" fmla="*/ T60 w 2013"/>
              <a:gd name="T62" fmla="+- 0 20599 20228"/>
              <a:gd name="T63" fmla="*/ 20599 h 769"/>
              <a:gd name="T64" fmla="+- 0 4554 3653"/>
              <a:gd name="T65" fmla="*/ T64 w 2013"/>
              <a:gd name="T66" fmla="+- 0 20599 20228"/>
              <a:gd name="T67" fmla="*/ 20599 h 769"/>
              <a:gd name="T68" fmla="+- 0 4685 3653"/>
              <a:gd name="T69" fmla="*/ T68 w 2013"/>
              <a:gd name="T70" fmla="+- 0 20546 20228"/>
              <a:gd name="T71" fmla="*/ 20546 h 769"/>
              <a:gd name="T72" fmla="+- 0 4873 3653"/>
              <a:gd name="T73" fmla="*/ T72 w 2013"/>
              <a:gd name="T74" fmla="+- 0 20519 20228"/>
              <a:gd name="T75" fmla="*/ 20519 h 769"/>
              <a:gd name="T76" fmla="+- 0 4819 3653"/>
              <a:gd name="T77" fmla="*/ T76 w 2013"/>
              <a:gd name="T78" fmla="+- 0 20625 20228"/>
              <a:gd name="T79" fmla="*/ 20625 h 769"/>
              <a:gd name="T80" fmla="+- 0 4977 3653"/>
              <a:gd name="T81" fmla="*/ T80 w 2013"/>
              <a:gd name="T82" fmla="+- 0 20546 20228"/>
              <a:gd name="T83" fmla="*/ 20546 h 769"/>
              <a:gd name="T84" fmla="+- 0 5004 3653"/>
              <a:gd name="T85" fmla="*/ T84 w 2013"/>
              <a:gd name="T86" fmla="+- 0 20255 20228"/>
              <a:gd name="T87" fmla="*/ 20255 h 769"/>
              <a:gd name="T88" fmla="+- 0 5004 3653"/>
              <a:gd name="T89" fmla="*/ T88 w 2013"/>
              <a:gd name="T90" fmla="+- 0 20519 20228"/>
              <a:gd name="T91" fmla="*/ 20519 h 769"/>
              <a:gd name="T92" fmla="+- 0 5057 3653"/>
              <a:gd name="T93" fmla="*/ T92 w 2013"/>
              <a:gd name="T94" fmla="+- 0 20519 20228"/>
              <a:gd name="T95" fmla="*/ 20519 h 769"/>
              <a:gd name="T96" fmla="+- 0 5108 3653"/>
              <a:gd name="T97" fmla="*/ T96 w 2013"/>
              <a:gd name="T98" fmla="+- 0 20439 20228"/>
              <a:gd name="T99" fmla="*/ 20439 h 769"/>
              <a:gd name="T100" fmla="+- 0 5135 3653"/>
              <a:gd name="T101" fmla="*/ T100 w 2013"/>
              <a:gd name="T102" fmla="+- 0 20599 20228"/>
              <a:gd name="T103" fmla="*/ 20599 h 769"/>
              <a:gd name="T104" fmla="+- 0 4896 3653"/>
              <a:gd name="T105" fmla="*/ T104 w 2013"/>
              <a:gd name="T106" fmla="+- 0 20334 20228"/>
              <a:gd name="T107" fmla="*/ 20334 h 769"/>
              <a:gd name="T108" fmla="+- 0 5004 3653"/>
              <a:gd name="T109" fmla="*/ T108 w 2013"/>
              <a:gd name="T110" fmla="+- 0 20334 20228"/>
              <a:gd name="T111" fmla="*/ 20334 h 769"/>
              <a:gd name="T112" fmla="+- 0 5242 3653"/>
              <a:gd name="T113" fmla="*/ T112 w 2013"/>
              <a:gd name="T114" fmla="+- 0 20493 20228"/>
              <a:gd name="T115" fmla="*/ 20493 h 769"/>
              <a:gd name="T116" fmla="+- 0 5188 3653"/>
              <a:gd name="T117" fmla="*/ T116 w 2013"/>
              <a:gd name="T118" fmla="+- 0 20572 20228"/>
              <a:gd name="T119" fmla="*/ 20572 h 769"/>
              <a:gd name="T120" fmla="+- 0 5269 3653"/>
              <a:gd name="T121" fmla="*/ T120 w 2013"/>
              <a:gd name="T122" fmla="+- 0 20572 20228"/>
              <a:gd name="T123" fmla="*/ 20572 h 769"/>
              <a:gd name="T124" fmla="+- 0 5373 3653"/>
              <a:gd name="T125" fmla="*/ T124 w 2013"/>
              <a:gd name="T126" fmla="+- 0 20467 20228"/>
              <a:gd name="T127" fmla="*/ 20467 h 769"/>
              <a:gd name="T128" fmla="+- 0 5427 3653"/>
              <a:gd name="T129" fmla="*/ T128 w 2013"/>
              <a:gd name="T130" fmla="+- 0 20519 20228"/>
              <a:gd name="T131" fmla="*/ 20519 h 769"/>
              <a:gd name="T132" fmla="+- 0 5558 3653"/>
              <a:gd name="T133" fmla="*/ T132 w 2013"/>
              <a:gd name="T134" fmla="+- 0 20546 20228"/>
              <a:gd name="T135" fmla="*/ 20546 h 769"/>
              <a:gd name="T136" fmla="+- 0 3653 3653"/>
              <a:gd name="T137" fmla="*/ T136 w 2013"/>
              <a:gd name="T138" fmla="+- 0 20414 20228"/>
              <a:gd name="T139" fmla="*/ 20414 h 769"/>
              <a:gd name="T140" fmla="+- 0 3892 3653"/>
              <a:gd name="T141" fmla="*/ T140 w 2013"/>
              <a:gd name="T142" fmla="+- 0 20996 20228"/>
              <a:gd name="T143" fmla="*/ 20996 h 769"/>
              <a:gd name="T144" fmla="+- 0 5639 3653"/>
              <a:gd name="T145" fmla="*/ T144 w 2013"/>
              <a:gd name="T146" fmla="+- 0 20281 20228"/>
              <a:gd name="T147" fmla="*/ 20281 h 769"/>
              <a:gd name="T148" fmla="+- 0 5639 3653"/>
              <a:gd name="T149" fmla="*/ T148 w 2013"/>
              <a:gd name="T150" fmla="+- 0 20572 20228"/>
              <a:gd name="T151" fmla="*/ 20572 h 769"/>
              <a:gd name="T152" fmla="+- 0 5508 3653"/>
              <a:gd name="T153" fmla="*/ T152 w 2013"/>
              <a:gd name="T154" fmla="+- 0 20837 20228"/>
              <a:gd name="T155" fmla="*/ 20837 h 769"/>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 ang="0">
                <a:pos x="T117" y="T119"/>
              </a:cxn>
              <a:cxn ang="0">
                <a:pos x="T121" y="T123"/>
              </a:cxn>
              <a:cxn ang="0">
                <a:pos x="T125" y="T127"/>
              </a:cxn>
              <a:cxn ang="0">
                <a:pos x="T129" y="T131"/>
              </a:cxn>
              <a:cxn ang="0">
                <a:pos x="T133" y="T135"/>
              </a:cxn>
              <a:cxn ang="0">
                <a:pos x="T137" y="T139"/>
              </a:cxn>
              <a:cxn ang="0">
                <a:pos x="T141" y="T143"/>
              </a:cxn>
              <a:cxn ang="0">
                <a:pos x="T145" y="T147"/>
              </a:cxn>
              <a:cxn ang="0">
                <a:pos x="T149" y="T151"/>
              </a:cxn>
              <a:cxn ang="0">
                <a:pos x="T153" y="T155"/>
              </a:cxn>
            </a:cxnLst>
            <a:rect l="0" t="0" r="r" b="b"/>
            <a:pathLst>
              <a:path w="2013" h="769" extrusionOk="0">
                <a:moveTo>
                  <a:pt x="108" y="371"/>
                </a:moveTo>
                <a:cubicBezTo>
                  <a:pt x="84" y="347"/>
                  <a:pt x="75" y="342"/>
                  <a:pt x="81" y="318"/>
                </a:cubicBezTo>
                <a:cubicBezTo>
                  <a:pt x="93" y="352"/>
                  <a:pt x="92" y="353"/>
                  <a:pt x="108" y="397"/>
                </a:cubicBezTo>
                <a:cubicBezTo>
                  <a:pt x="122" y="435"/>
                  <a:pt x="151" y="494"/>
                  <a:pt x="158" y="530"/>
                </a:cubicBezTo>
                <a:cubicBezTo>
                  <a:pt x="171" y="600"/>
                  <a:pt x="144" y="582"/>
                  <a:pt x="185" y="635"/>
                </a:cubicBezTo>
              </a:path>
              <a:path w="2013" h="769" extrusionOk="0">
                <a:moveTo>
                  <a:pt x="81" y="397"/>
                </a:moveTo>
                <a:cubicBezTo>
                  <a:pt x="81" y="371"/>
                  <a:pt x="81" y="362"/>
                  <a:pt x="81" y="344"/>
                </a:cubicBezTo>
                <a:cubicBezTo>
                  <a:pt x="143" y="344"/>
                  <a:pt x="204" y="344"/>
                  <a:pt x="266" y="344"/>
                </a:cubicBezTo>
                <a:cubicBezTo>
                  <a:pt x="253" y="394"/>
                  <a:pt x="240" y="402"/>
                  <a:pt x="212" y="423"/>
                </a:cubicBezTo>
                <a:cubicBezTo>
                  <a:pt x="185" y="451"/>
                  <a:pt x="177" y="460"/>
                  <a:pt x="158" y="477"/>
                </a:cubicBezTo>
              </a:path>
              <a:path w="2013" h="769" extrusionOk="0">
                <a:moveTo>
                  <a:pt x="293" y="318"/>
                </a:moveTo>
                <a:cubicBezTo>
                  <a:pt x="305" y="354"/>
                  <a:pt x="330" y="351"/>
                  <a:pt x="346" y="397"/>
                </a:cubicBezTo>
                <a:cubicBezTo>
                  <a:pt x="360" y="438"/>
                  <a:pt x="343" y="437"/>
                  <a:pt x="370" y="477"/>
                </a:cubicBezTo>
                <a:cubicBezTo>
                  <a:pt x="370" y="426"/>
                  <a:pt x="358" y="412"/>
                  <a:pt x="346" y="371"/>
                </a:cubicBezTo>
                <a:cubicBezTo>
                  <a:pt x="335" y="334"/>
                  <a:pt x="337" y="269"/>
                  <a:pt x="370" y="265"/>
                </a:cubicBezTo>
                <a:cubicBezTo>
                  <a:pt x="397" y="265"/>
                  <a:pt x="406" y="265"/>
                  <a:pt x="424" y="265"/>
                </a:cubicBezTo>
              </a:path>
              <a:path w="2013" h="769" extrusionOk="0">
                <a:moveTo>
                  <a:pt x="531" y="318"/>
                </a:moveTo>
                <a:cubicBezTo>
                  <a:pt x="504" y="318"/>
                  <a:pt x="495" y="318"/>
                  <a:pt x="477" y="318"/>
                </a:cubicBezTo>
                <a:cubicBezTo>
                  <a:pt x="477" y="362"/>
                  <a:pt x="477" y="407"/>
                  <a:pt x="477" y="451"/>
                </a:cubicBezTo>
                <a:cubicBezTo>
                  <a:pt x="536" y="451"/>
                  <a:pt x="532" y="438"/>
                  <a:pt x="558" y="423"/>
                </a:cubicBezTo>
                <a:cubicBezTo>
                  <a:pt x="586" y="407"/>
                  <a:pt x="597" y="387"/>
                  <a:pt x="608" y="344"/>
                </a:cubicBezTo>
                <a:cubicBezTo>
                  <a:pt x="567" y="334"/>
                  <a:pt x="552" y="318"/>
                  <a:pt x="504" y="318"/>
                </a:cubicBezTo>
              </a:path>
              <a:path w="2013" h="769" extrusionOk="0">
                <a:moveTo>
                  <a:pt x="743" y="344"/>
                </a:moveTo>
                <a:cubicBezTo>
                  <a:pt x="743" y="314"/>
                  <a:pt x="740" y="302"/>
                  <a:pt x="716" y="291"/>
                </a:cubicBezTo>
                <a:cubicBezTo>
                  <a:pt x="704" y="328"/>
                  <a:pt x="678" y="323"/>
                  <a:pt x="662" y="371"/>
                </a:cubicBezTo>
                <a:cubicBezTo>
                  <a:pt x="655" y="391"/>
                  <a:pt x="662" y="430"/>
                  <a:pt x="662" y="451"/>
                </a:cubicBezTo>
                <a:cubicBezTo>
                  <a:pt x="720" y="451"/>
                  <a:pt x="719" y="435"/>
                  <a:pt x="743" y="423"/>
                </a:cubicBezTo>
                <a:cubicBezTo>
                  <a:pt x="798" y="395"/>
                  <a:pt x="746" y="384"/>
                  <a:pt x="770" y="318"/>
                </a:cubicBezTo>
                <a:cubicBezTo>
                  <a:pt x="785" y="275"/>
                  <a:pt x="793" y="262"/>
                  <a:pt x="793" y="211"/>
                </a:cubicBezTo>
                <a:cubicBezTo>
                  <a:pt x="793" y="173"/>
                  <a:pt x="796" y="79"/>
                  <a:pt x="770" y="106"/>
                </a:cubicBezTo>
                <a:cubicBezTo>
                  <a:pt x="737" y="141"/>
                  <a:pt x="788" y="211"/>
                  <a:pt x="793" y="239"/>
                </a:cubicBezTo>
                <a:cubicBezTo>
                  <a:pt x="799" y="273"/>
                  <a:pt x="790" y="351"/>
                  <a:pt x="820" y="371"/>
                </a:cubicBezTo>
                <a:cubicBezTo>
                  <a:pt x="848" y="390"/>
                  <a:pt x="889" y="395"/>
                  <a:pt x="901" y="371"/>
                </a:cubicBezTo>
                <a:cubicBezTo>
                  <a:pt x="938" y="297"/>
                  <a:pt x="861" y="338"/>
                  <a:pt x="901" y="371"/>
                </a:cubicBezTo>
                <a:cubicBezTo>
                  <a:pt x="924" y="390"/>
                  <a:pt x="996" y="367"/>
                  <a:pt x="1008" y="344"/>
                </a:cubicBezTo>
                <a:cubicBezTo>
                  <a:pt x="1008" y="319"/>
                  <a:pt x="1007" y="310"/>
                  <a:pt x="1032" y="318"/>
                </a:cubicBezTo>
                <a:cubicBezTo>
                  <a:pt x="1032" y="364"/>
                  <a:pt x="1031" y="360"/>
                  <a:pt x="1058" y="397"/>
                </a:cubicBezTo>
              </a:path>
              <a:path w="2013" h="769" extrusionOk="0">
                <a:moveTo>
                  <a:pt x="1220" y="291"/>
                </a:moveTo>
                <a:cubicBezTo>
                  <a:pt x="1185" y="274"/>
                  <a:pt x="1145" y="269"/>
                  <a:pt x="1139" y="318"/>
                </a:cubicBezTo>
                <a:cubicBezTo>
                  <a:pt x="1132" y="374"/>
                  <a:pt x="1155" y="376"/>
                  <a:pt x="1166" y="397"/>
                </a:cubicBezTo>
                <a:cubicBezTo>
                  <a:pt x="1193" y="449"/>
                  <a:pt x="1197" y="413"/>
                  <a:pt x="1243" y="397"/>
                </a:cubicBezTo>
                <a:cubicBezTo>
                  <a:pt x="1258" y="392"/>
                  <a:pt x="1315" y="348"/>
                  <a:pt x="1324" y="318"/>
                </a:cubicBezTo>
                <a:cubicBezTo>
                  <a:pt x="1340" y="263"/>
                  <a:pt x="1363" y="218"/>
                  <a:pt x="1378" y="160"/>
                </a:cubicBezTo>
                <a:cubicBezTo>
                  <a:pt x="1393" y="100"/>
                  <a:pt x="1362" y="49"/>
                  <a:pt x="1351" y="27"/>
                </a:cubicBezTo>
                <a:cubicBezTo>
                  <a:pt x="1337" y="-1"/>
                  <a:pt x="1327" y="33"/>
                  <a:pt x="1324" y="80"/>
                </a:cubicBezTo>
                <a:cubicBezTo>
                  <a:pt x="1318" y="161"/>
                  <a:pt x="1332" y="217"/>
                  <a:pt x="1351" y="291"/>
                </a:cubicBezTo>
                <a:cubicBezTo>
                  <a:pt x="1364" y="343"/>
                  <a:pt x="1342" y="351"/>
                  <a:pt x="1378" y="397"/>
                </a:cubicBezTo>
                <a:cubicBezTo>
                  <a:pt x="1378" y="344"/>
                  <a:pt x="1390" y="334"/>
                  <a:pt x="1404" y="291"/>
                </a:cubicBezTo>
                <a:cubicBezTo>
                  <a:pt x="1406" y="286"/>
                  <a:pt x="1425" y="216"/>
                  <a:pt x="1431" y="211"/>
                </a:cubicBezTo>
                <a:cubicBezTo>
                  <a:pt x="1439" y="211"/>
                  <a:pt x="1447" y="211"/>
                  <a:pt x="1455" y="211"/>
                </a:cubicBezTo>
                <a:cubicBezTo>
                  <a:pt x="1443" y="252"/>
                  <a:pt x="1431" y="236"/>
                  <a:pt x="1431" y="291"/>
                </a:cubicBezTo>
                <a:cubicBezTo>
                  <a:pt x="1431" y="319"/>
                  <a:pt x="1473" y="367"/>
                  <a:pt x="1482" y="371"/>
                </a:cubicBezTo>
                <a:cubicBezTo>
                  <a:pt x="1491" y="371"/>
                  <a:pt x="1500" y="371"/>
                  <a:pt x="1509" y="371"/>
                </a:cubicBezTo>
              </a:path>
              <a:path w="2013" h="769" extrusionOk="0">
                <a:moveTo>
                  <a:pt x="1243" y="106"/>
                </a:moveTo>
                <a:cubicBezTo>
                  <a:pt x="1243" y="115"/>
                  <a:pt x="1243" y="123"/>
                  <a:pt x="1243" y="132"/>
                </a:cubicBezTo>
                <a:cubicBezTo>
                  <a:pt x="1284" y="102"/>
                  <a:pt x="1299" y="106"/>
                  <a:pt x="1351" y="106"/>
                </a:cubicBezTo>
                <a:cubicBezTo>
                  <a:pt x="1378" y="106"/>
                  <a:pt x="1386" y="106"/>
                  <a:pt x="1404" y="106"/>
                </a:cubicBezTo>
              </a:path>
              <a:path w="2013" h="769" extrusionOk="0">
                <a:moveTo>
                  <a:pt x="1589" y="265"/>
                </a:moveTo>
                <a:cubicBezTo>
                  <a:pt x="1562" y="265"/>
                  <a:pt x="1553" y="265"/>
                  <a:pt x="1562" y="239"/>
                </a:cubicBezTo>
                <a:cubicBezTo>
                  <a:pt x="1551" y="280"/>
                  <a:pt x="1535" y="296"/>
                  <a:pt x="1535" y="344"/>
                </a:cubicBezTo>
                <a:cubicBezTo>
                  <a:pt x="1535" y="371"/>
                  <a:pt x="1535" y="379"/>
                  <a:pt x="1535" y="397"/>
                </a:cubicBezTo>
                <a:cubicBezTo>
                  <a:pt x="1604" y="397"/>
                  <a:pt x="1582" y="367"/>
                  <a:pt x="1616" y="344"/>
                </a:cubicBezTo>
                <a:cubicBezTo>
                  <a:pt x="1655" y="318"/>
                  <a:pt x="1646" y="305"/>
                  <a:pt x="1589" y="291"/>
                </a:cubicBezTo>
              </a:path>
              <a:path w="2013" h="769" extrusionOk="0">
                <a:moveTo>
                  <a:pt x="1720" y="239"/>
                </a:moveTo>
                <a:cubicBezTo>
                  <a:pt x="1720" y="274"/>
                  <a:pt x="1720" y="309"/>
                  <a:pt x="1720" y="344"/>
                </a:cubicBezTo>
                <a:cubicBezTo>
                  <a:pt x="1754" y="333"/>
                  <a:pt x="1763" y="325"/>
                  <a:pt x="1774" y="291"/>
                </a:cubicBezTo>
                <a:cubicBezTo>
                  <a:pt x="1821" y="276"/>
                  <a:pt x="1797" y="251"/>
                  <a:pt x="1828" y="291"/>
                </a:cubicBezTo>
                <a:cubicBezTo>
                  <a:pt x="1854" y="326"/>
                  <a:pt x="1867" y="318"/>
                  <a:pt x="1905" y="318"/>
                </a:cubicBezTo>
              </a:path>
              <a:path w="2013" h="769" extrusionOk="0">
                <a:moveTo>
                  <a:pt x="81" y="132"/>
                </a:moveTo>
                <a:cubicBezTo>
                  <a:pt x="39" y="132"/>
                  <a:pt x="10" y="139"/>
                  <a:pt x="0" y="186"/>
                </a:cubicBezTo>
                <a:cubicBezTo>
                  <a:pt x="-18" y="270"/>
                  <a:pt x="-39" y="640"/>
                  <a:pt x="27" y="689"/>
                </a:cubicBezTo>
                <a:cubicBezTo>
                  <a:pt x="100" y="743"/>
                  <a:pt x="149" y="760"/>
                  <a:pt x="239" y="768"/>
                </a:cubicBezTo>
              </a:path>
              <a:path w="2013" h="769" extrusionOk="0">
                <a:moveTo>
                  <a:pt x="1986" y="106"/>
                </a:moveTo>
                <a:cubicBezTo>
                  <a:pt x="1986" y="80"/>
                  <a:pt x="1986" y="71"/>
                  <a:pt x="1986" y="53"/>
                </a:cubicBezTo>
                <a:cubicBezTo>
                  <a:pt x="2002" y="103"/>
                  <a:pt x="2012" y="79"/>
                  <a:pt x="2012" y="160"/>
                </a:cubicBezTo>
                <a:cubicBezTo>
                  <a:pt x="2012" y="231"/>
                  <a:pt x="2015" y="279"/>
                  <a:pt x="1986" y="344"/>
                </a:cubicBezTo>
                <a:cubicBezTo>
                  <a:pt x="1948" y="429"/>
                  <a:pt x="1886" y="500"/>
                  <a:pt x="1855" y="583"/>
                </a:cubicBezTo>
                <a:cubicBezTo>
                  <a:pt x="1855" y="592"/>
                  <a:pt x="1855" y="600"/>
                  <a:pt x="1855" y="609"/>
                </a:cubicBezTo>
              </a:path>
            </a:pathLst>
          </a:custGeom>
          <a:noFill/>
          <a:ln w="19050" cap="rnd">
            <a:solidFill>
              <a:srgbClr val="FF0000"/>
            </a:solidFill>
            <a:round/>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7466" name="Freeform 10"/>
          <p:cNvSpPr>
            <a:spLocks noRot="1" noChangeAspect="1" noEditPoints="1" noChangeArrowheads="1" noChangeShapeType="1" noTextEdit="1"/>
          </p:cNvSpPr>
          <p:nvPr/>
        </p:nvSpPr>
        <p:spPr bwMode="auto">
          <a:xfrm>
            <a:off x="2466975" y="7481888"/>
            <a:ext cx="765175" cy="325437"/>
          </a:xfrm>
          <a:custGeom>
            <a:avLst/>
            <a:gdLst>
              <a:gd name="T0" fmla="+- 0 6881 6566"/>
              <a:gd name="T1" fmla="*/ T0 w 2036"/>
              <a:gd name="T2" fmla="+- 0 20439 20122"/>
              <a:gd name="T3" fmla="*/ 20439 h 875"/>
              <a:gd name="T4" fmla="+- 0 6804 6566"/>
              <a:gd name="T5" fmla="*/ T4 w 2036"/>
              <a:gd name="T6" fmla="+- 0 20360 20122"/>
              <a:gd name="T7" fmla="*/ 20360 h 875"/>
              <a:gd name="T8" fmla="+- 0 6935 6566"/>
              <a:gd name="T9" fmla="*/ T8 w 2036"/>
              <a:gd name="T10" fmla="+- 0 20599 20122"/>
              <a:gd name="T11" fmla="*/ 20599 h 875"/>
              <a:gd name="T12" fmla="+- 0 7043 6566"/>
              <a:gd name="T13" fmla="*/ T12 w 2036"/>
              <a:gd name="T14" fmla="+- 0 20467 20122"/>
              <a:gd name="T15" fmla="*/ 20467 h 875"/>
              <a:gd name="T16" fmla="+- 0 7016 6566"/>
              <a:gd name="T17" fmla="*/ T16 w 2036"/>
              <a:gd name="T18" fmla="+- 0 20572 20122"/>
              <a:gd name="T19" fmla="*/ 20572 h 875"/>
              <a:gd name="T20" fmla="+- 0 7066 6566"/>
              <a:gd name="T21" fmla="*/ T20 w 2036"/>
              <a:gd name="T22" fmla="+- 0 20467 20122"/>
              <a:gd name="T23" fmla="*/ 20467 h 875"/>
              <a:gd name="T24" fmla="+- 0 7201 6566"/>
              <a:gd name="T25" fmla="*/ T24 w 2036"/>
              <a:gd name="T26" fmla="+- 0 20414 20122"/>
              <a:gd name="T27" fmla="*/ 20414 h 875"/>
              <a:gd name="T28" fmla="+- 0 7254 6566"/>
              <a:gd name="T29" fmla="*/ T28 w 2036"/>
              <a:gd name="T30" fmla="+- 0 20519 20122"/>
              <a:gd name="T31" fmla="*/ 20519 h 875"/>
              <a:gd name="T32" fmla="+- 0 7332 6566"/>
              <a:gd name="T33" fmla="*/ T32 w 2036"/>
              <a:gd name="T34" fmla="+- 0 20705 20122"/>
              <a:gd name="T35" fmla="*/ 20705 h 875"/>
              <a:gd name="T36" fmla="+- 0 7227 6566"/>
              <a:gd name="T37" fmla="*/ T36 w 2036"/>
              <a:gd name="T38" fmla="+- 0 20784 20122"/>
              <a:gd name="T39" fmla="*/ 20784 h 875"/>
              <a:gd name="T40" fmla="+- 0 7332 6566"/>
              <a:gd name="T41" fmla="*/ T40 w 2036"/>
              <a:gd name="T42" fmla="+- 0 20546 20122"/>
              <a:gd name="T43" fmla="*/ 20546 h 875"/>
              <a:gd name="T44" fmla="+- 0 7412 6566"/>
              <a:gd name="T45" fmla="*/ T44 w 2036"/>
              <a:gd name="T46" fmla="+- 0 20467 20122"/>
              <a:gd name="T47" fmla="*/ 20467 h 875"/>
              <a:gd name="T48" fmla="+- 0 7493 6566"/>
              <a:gd name="T49" fmla="*/ T48 w 2036"/>
              <a:gd name="T50" fmla="+- 0 20546 20122"/>
              <a:gd name="T51" fmla="*/ 20546 h 875"/>
              <a:gd name="T52" fmla="+- 0 7597 6566"/>
              <a:gd name="T53" fmla="*/ T52 w 2036"/>
              <a:gd name="T54" fmla="+- 0 20414 20122"/>
              <a:gd name="T55" fmla="*/ 20414 h 875"/>
              <a:gd name="T56" fmla="+- 0 7624 6566"/>
              <a:gd name="T57" fmla="*/ T56 w 2036"/>
              <a:gd name="T58" fmla="+- 0 20519 20122"/>
              <a:gd name="T59" fmla="*/ 20519 h 875"/>
              <a:gd name="T60" fmla="+- 0 7466 6566"/>
              <a:gd name="T61" fmla="*/ T60 w 2036"/>
              <a:gd name="T62" fmla="+- 0 20202 20122"/>
              <a:gd name="T63" fmla="*/ 20202 h 875"/>
              <a:gd name="T64" fmla="+- 0 7704 6566"/>
              <a:gd name="T65" fmla="*/ T64 w 2036"/>
              <a:gd name="T66" fmla="+- 0 20255 20122"/>
              <a:gd name="T67" fmla="*/ 20255 h 875"/>
              <a:gd name="T68" fmla="+- 0 7782 6566"/>
              <a:gd name="T69" fmla="*/ T68 w 2036"/>
              <a:gd name="T70" fmla="+- 0 20467 20122"/>
              <a:gd name="T71" fmla="*/ 20467 h 875"/>
              <a:gd name="T72" fmla="+- 0 7835 6566"/>
              <a:gd name="T73" fmla="*/ T72 w 2036"/>
              <a:gd name="T74" fmla="+- 0 20414 20122"/>
              <a:gd name="T75" fmla="*/ 20414 h 875"/>
              <a:gd name="T76" fmla="+- 0 7916 6566"/>
              <a:gd name="T77" fmla="*/ T76 w 2036"/>
              <a:gd name="T78" fmla="+- 0 20439 20122"/>
              <a:gd name="T79" fmla="*/ 20439 h 875"/>
              <a:gd name="T80" fmla="+- 0 7966 6566"/>
              <a:gd name="T81" fmla="*/ T80 w 2036"/>
              <a:gd name="T82" fmla="+- 0 20493 20122"/>
              <a:gd name="T83" fmla="*/ 20493 h 875"/>
              <a:gd name="T84" fmla="+- 0 8128 6566"/>
              <a:gd name="T85" fmla="*/ T84 w 2036"/>
              <a:gd name="T86" fmla="+- 0 20414 20122"/>
              <a:gd name="T87" fmla="*/ 20414 h 875"/>
              <a:gd name="T88" fmla="+- 0 8128 6566"/>
              <a:gd name="T89" fmla="*/ T88 w 2036"/>
              <a:gd name="T90" fmla="+- 0 20546 20122"/>
              <a:gd name="T91" fmla="*/ 20546 h 875"/>
              <a:gd name="T92" fmla="+- 0 8259 6566"/>
              <a:gd name="T93" fmla="*/ T92 w 2036"/>
              <a:gd name="T94" fmla="+- 0 20414 20122"/>
              <a:gd name="T95" fmla="*/ 20414 h 875"/>
              <a:gd name="T96" fmla="+- 0 8286 6566"/>
              <a:gd name="T97" fmla="*/ T96 w 2036"/>
              <a:gd name="T98" fmla="+- 0 20519 20122"/>
              <a:gd name="T99" fmla="*/ 20519 h 875"/>
              <a:gd name="T100" fmla="+- 0 7755 6566"/>
              <a:gd name="T101" fmla="*/ T100 w 2036"/>
              <a:gd name="T102" fmla="+- 0 20360 20122"/>
              <a:gd name="T103" fmla="*/ 20360 h 875"/>
              <a:gd name="T104" fmla="+- 0 7916 6566"/>
              <a:gd name="T105" fmla="*/ T104 w 2036"/>
              <a:gd name="T106" fmla="+- 0 20308 20122"/>
              <a:gd name="T107" fmla="*/ 20308 h 875"/>
              <a:gd name="T108" fmla="+- 0 6643 6566"/>
              <a:gd name="T109" fmla="*/ T108 w 2036"/>
              <a:gd name="T110" fmla="+- 0 20202 20122"/>
              <a:gd name="T111" fmla="*/ 20202 h 875"/>
              <a:gd name="T112" fmla="+- 0 6566 6566"/>
              <a:gd name="T113" fmla="*/ T112 w 2036"/>
              <a:gd name="T114" fmla="+- 0 20439 20122"/>
              <a:gd name="T115" fmla="*/ 20439 h 875"/>
              <a:gd name="T116" fmla="+- 0 6724 6566"/>
              <a:gd name="T117" fmla="*/ T116 w 2036"/>
              <a:gd name="T118" fmla="+- 0 20970 20122"/>
              <a:gd name="T119" fmla="*/ 20970 h 875"/>
              <a:gd name="T120" fmla="+- 0 8497 6566"/>
              <a:gd name="T121" fmla="*/ T120 w 2036"/>
              <a:gd name="T122" fmla="+- 0 20148 20122"/>
              <a:gd name="T123" fmla="*/ 20148 h 875"/>
              <a:gd name="T124" fmla="+- 0 8578 6566"/>
              <a:gd name="T125" fmla="*/ T124 w 2036"/>
              <a:gd name="T126" fmla="+- 0 20202 20122"/>
              <a:gd name="T127" fmla="*/ 20202 h 875"/>
              <a:gd name="T128" fmla="+- 0 8497 6566"/>
              <a:gd name="T129" fmla="*/ T128 w 2036"/>
              <a:gd name="T130" fmla="+- 0 20679 20122"/>
              <a:gd name="T131" fmla="*/ 20679 h 87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 ang="0">
                <a:pos x="T117" y="T119"/>
              </a:cxn>
              <a:cxn ang="0">
                <a:pos x="T121" y="T123"/>
              </a:cxn>
              <a:cxn ang="0">
                <a:pos x="T125" y="T127"/>
              </a:cxn>
              <a:cxn ang="0">
                <a:pos x="T129" y="T131"/>
              </a:cxn>
            </a:cxnLst>
            <a:rect l="0" t="0" r="r" b="b"/>
            <a:pathLst>
              <a:path w="2036" h="875" extrusionOk="0">
                <a:moveTo>
                  <a:pt x="289" y="424"/>
                </a:moveTo>
                <a:cubicBezTo>
                  <a:pt x="299" y="382"/>
                  <a:pt x="315" y="365"/>
                  <a:pt x="315" y="317"/>
                </a:cubicBezTo>
                <a:cubicBezTo>
                  <a:pt x="315" y="255"/>
                  <a:pt x="324" y="208"/>
                  <a:pt x="289" y="159"/>
                </a:cubicBezTo>
                <a:cubicBezTo>
                  <a:pt x="262" y="169"/>
                  <a:pt x="242" y="198"/>
                  <a:pt x="238" y="238"/>
                </a:cubicBezTo>
                <a:cubicBezTo>
                  <a:pt x="231" y="300"/>
                  <a:pt x="226" y="378"/>
                  <a:pt x="265" y="424"/>
                </a:cubicBezTo>
                <a:cubicBezTo>
                  <a:pt x="302" y="467"/>
                  <a:pt x="314" y="477"/>
                  <a:pt x="369" y="477"/>
                </a:cubicBezTo>
                <a:cubicBezTo>
                  <a:pt x="412" y="477"/>
                  <a:pt x="456" y="471"/>
                  <a:pt x="477" y="424"/>
                </a:cubicBezTo>
                <a:cubicBezTo>
                  <a:pt x="485" y="407"/>
                  <a:pt x="477" y="364"/>
                  <a:pt x="477" y="345"/>
                </a:cubicBezTo>
                <a:cubicBezTo>
                  <a:pt x="428" y="345"/>
                  <a:pt x="402" y="342"/>
                  <a:pt x="396" y="397"/>
                </a:cubicBezTo>
                <a:cubicBezTo>
                  <a:pt x="393" y="426"/>
                  <a:pt x="426" y="447"/>
                  <a:pt x="450" y="450"/>
                </a:cubicBezTo>
                <a:cubicBezTo>
                  <a:pt x="481" y="454"/>
                  <a:pt x="520" y="438"/>
                  <a:pt x="527" y="424"/>
                </a:cubicBezTo>
                <a:cubicBezTo>
                  <a:pt x="547" y="385"/>
                  <a:pt x="525" y="353"/>
                  <a:pt x="500" y="345"/>
                </a:cubicBezTo>
              </a:path>
              <a:path w="2036" h="875" extrusionOk="0">
                <a:moveTo>
                  <a:pt x="661" y="371"/>
                </a:moveTo>
                <a:cubicBezTo>
                  <a:pt x="682" y="330"/>
                  <a:pt x="680" y="306"/>
                  <a:pt x="635" y="292"/>
                </a:cubicBezTo>
                <a:cubicBezTo>
                  <a:pt x="635" y="349"/>
                  <a:pt x="622" y="332"/>
                  <a:pt x="608" y="371"/>
                </a:cubicBezTo>
                <a:cubicBezTo>
                  <a:pt x="622" y="410"/>
                  <a:pt x="641" y="397"/>
                  <a:pt x="688" y="397"/>
                </a:cubicBezTo>
                <a:cubicBezTo>
                  <a:pt x="743" y="397"/>
                  <a:pt x="739" y="433"/>
                  <a:pt x="739" y="477"/>
                </a:cubicBezTo>
                <a:cubicBezTo>
                  <a:pt x="739" y="513"/>
                  <a:pt x="789" y="542"/>
                  <a:pt x="766" y="583"/>
                </a:cubicBezTo>
                <a:cubicBezTo>
                  <a:pt x="756" y="601"/>
                  <a:pt x="720" y="660"/>
                  <a:pt x="715" y="662"/>
                </a:cubicBezTo>
                <a:cubicBezTo>
                  <a:pt x="688" y="662"/>
                  <a:pt x="679" y="662"/>
                  <a:pt x="661" y="662"/>
                </a:cubicBezTo>
                <a:cubicBezTo>
                  <a:pt x="668" y="636"/>
                  <a:pt x="675" y="580"/>
                  <a:pt x="688" y="557"/>
                </a:cubicBezTo>
                <a:cubicBezTo>
                  <a:pt x="717" y="505"/>
                  <a:pt x="720" y="471"/>
                  <a:pt x="766" y="424"/>
                </a:cubicBezTo>
                <a:cubicBezTo>
                  <a:pt x="790" y="400"/>
                  <a:pt x="804" y="352"/>
                  <a:pt x="819" y="345"/>
                </a:cubicBezTo>
                <a:cubicBezTo>
                  <a:pt x="828" y="345"/>
                  <a:pt x="837" y="345"/>
                  <a:pt x="846" y="345"/>
                </a:cubicBezTo>
                <a:cubicBezTo>
                  <a:pt x="858" y="380"/>
                  <a:pt x="889" y="376"/>
                  <a:pt x="900" y="397"/>
                </a:cubicBezTo>
                <a:cubicBezTo>
                  <a:pt x="900" y="424"/>
                  <a:pt x="900" y="433"/>
                  <a:pt x="927" y="424"/>
                </a:cubicBezTo>
                <a:cubicBezTo>
                  <a:pt x="962" y="386"/>
                  <a:pt x="972" y="352"/>
                  <a:pt x="1004" y="317"/>
                </a:cubicBezTo>
                <a:cubicBezTo>
                  <a:pt x="1013" y="309"/>
                  <a:pt x="1022" y="300"/>
                  <a:pt x="1031" y="292"/>
                </a:cubicBezTo>
                <a:cubicBezTo>
                  <a:pt x="1061" y="301"/>
                  <a:pt x="1081" y="310"/>
                  <a:pt x="1085" y="345"/>
                </a:cubicBezTo>
                <a:cubicBezTo>
                  <a:pt x="1091" y="389"/>
                  <a:pt x="1091" y="386"/>
                  <a:pt x="1058" y="397"/>
                </a:cubicBezTo>
              </a:path>
              <a:path w="2036" h="875" extrusionOk="0">
                <a:moveTo>
                  <a:pt x="846" y="106"/>
                </a:moveTo>
                <a:cubicBezTo>
                  <a:pt x="846" y="65"/>
                  <a:pt x="865" y="80"/>
                  <a:pt x="900" y="80"/>
                </a:cubicBezTo>
              </a:path>
              <a:path w="2036" h="875" extrusionOk="0">
                <a:moveTo>
                  <a:pt x="1138" y="159"/>
                </a:moveTo>
                <a:cubicBezTo>
                  <a:pt x="1138" y="150"/>
                  <a:pt x="1138" y="142"/>
                  <a:pt x="1138" y="133"/>
                </a:cubicBezTo>
                <a:cubicBezTo>
                  <a:pt x="1176" y="147"/>
                  <a:pt x="1165" y="178"/>
                  <a:pt x="1189" y="212"/>
                </a:cubicBezTo>
                <a:cubicBezTo>
                  <a:pt x="1220" y="257"/>
                  <a:pt x="1216" y="289"/>
                  <a:pt x="1216" y="345"/>
                </a:cubicBezTo>
                <a:cubicBezTo>
                  <a:pt x="1216" y="375"/>
                  <a:pt x="1219" y="386"/>
                  <a:pt x="1243" y="397"/>
                </a:cubicBezTo>
                <a:cubicBezTo>
                  <a:pt x="1243" y="361"/>
                  <a:pt x="1229" y="311"/>
                  <a:pt x="1269" y="292"/>
                </a:cubicBezTo>
                <a:cubicBezTo>
                  <a:pt x="1296" y="292"/>
                  <a:pt x="1305" y="292"/>
                  <a:pt x="1323" y="292"/>
                </a:cubicBezTo>
              </a:path>
              <a:path w="2036" h="875" extrusionOk="0">
                <a:moveTo>
                  <a:pt x="1350" y="317"/>
                </a:moveTo>
                <a:cubicBezTo>
                  <a:pt x="1358" y="317"/>
                  <a:pt x="1366" y="317"/>
                  <a:pt x="1374" y="317"/>
                </a:cubicBezTo>
                <a:cubicBezTo>
                  <a:pt x="1374" y="362"/>
                  <a:pt x="1363" y="359"/>
                  <a:pt x="1400" y="371"/>
                </a:cubicBezTo>
                <a:cubicBezTo>
                  <a:pt x="1400" y="397"/>
                  <a:pt x="1400" y="406"/>
                  <a:pt x="1427" y="397"/>
                </a:cubicBezTo>
              </a:path>
              <a:path w="2036" h="875" extrusionOk="0">
                <a:moveTo>
                  <a:pt x="1562" y="292"/>
                </a:moveTo>
                <a:cubicBezTo>
                  <a:pt x="1532" y="301"/>
                  <a:pt x="1512" y="310"/>
                  <a:pt x="1508" y="345"/>
                </a:cubicBezTo>
                <a:cubicBezTo>
                  <a:pt x="1501" y="401"/>
                  <a:pt x="1521" y="393"/>
                  <a:pt x="1562" y="424"/>
                </a:cubicBezTo>
                <a:cubicBezTo>
                  <a:pt x="1578" y="419"/>
                  <a:pt x="1625" y="399"/>
                  <a:pt x="1639" y="371"/>
                </a:cubicBezTo>
                <a:cubicBezTo>
                  <a:pt x="1648" y="353"/>
                  <a:pt x="1661" y="307"/>
                  <a:pt x="1693" y="292"/>
                </a:cubicBezTo>
                <a:cubicBezTo>
                  <a:pt x="1720" y="292"/>
                  <a:pt x="1728" y="292"/>
                  <a:pt x="1746" y="292"/>
                </a:cubicBezTo>
                <a:cubicBezTo>
                  <a:pt x="1746" y="343"/>
                  <a:pt x="1750" y="357"/>
                  <a:pt x="1720" y="397"/>
                </a:cubicBezTo>
              </a:path>
              <a:path w="2036" h="875" extrusionOk="0">
                <a:moveTo>
                  <a:pt x="1162" y="238"/>
                </a:moveTo>
                <a:cubicBezTo>
                  <a:pt x="1171" y="238"/>
                  <a:pt x="1180" y="238"/>
                  <a:pt x="1189" y="238"/>
                </a:cubicBezTo>
                <a:cubicBezTo>
                  <a:pt x="1203" y="199"/>
                  <a:pt x="1222" y="212"/>
                  <a:pt x="1269" y="212"/>
                </a:cubicBezTo>
                <a:cubicBezTo>
                  <a:pt x="1315" y="212"/>
                  <a:pt x="1312" y="213"/>
                  <a:pt x="1350" y="186"/>
                </a:cubicBezTo>
              </a:path>
              <a:path w="2036" h="875" extrusionOk="0">
                <a:moveTo>
                  <a:pt x="131" y="133"/>
                </a:moveTo>
                <a:cubicBezTo>
                  <a:pt x="93" y="104"/>
                  <a:pt x="89" y="115"/>
                  <a:pt x="77" y="80"/>
                </a:cubicBezTo>
                <a:cubicBezTo>
                  <a:pt x="70" y="104"/>
                  <a:pt x="69" y="130"/>
                  <a:pt x="53" y="159"/>
                </a:cubicBezTo>
                <a:cubicBezTo>
                  <a:pt x="33" y="196"/>
                  <a:pt x="6" y="271"/>
                  <a:pt x="0" y="317"/>
                </a:cubicBezTo>
                <a:cubicBezTo>
                  <a:pt x="-16" y="435"/>
                  <a:pt x="13" y="553"/>
                  <a:pt x="27" y="662"/>
                </a:cubicBezTo>
                <a:cubicBezTo>
                  <a:pt x="40" y="767"/>
                  <a:pt x="63" y="798"/>
                  <a:pt x="158" y="848"/>
                </a:cubicBezTo>
                <a:cubicBezTo>
                  <a:pt x="176" y="857"/>
                  <a:pt x="193" y="865"/>
                  <a:pt x="211" y="874"/>
                </a:cubicBezTo>
              </a:path>
              <a:path w="2036" h="875" extrusionOk="0">
                <a:moveTo>
                  <a:pt x="1931" y="26"/>
                </a:moveTo>
                <a:cubicBezTo>
                  <a:pt x="1931" y="17"/>
                  <a:pt x="1931" y="9"/>
                  <a:pt x="1931" y="0"/>
                </a:cubicBezTo>
                <a:cubicBezTo>
                  <a:pt x="1951" y="6"/>
                  <a:pt x="1997" y="47"/>
                  <a:pt x="2012" y="80"/>
                </a:cubicBezTo>
                <a:cubicBezTo>
                  <a:pt x="2038" y="136"/>
                  <a:pt x="2035" y="204"/>
                  <a:pt x="2035" y="266"/>
                </a:cubicBezTo>
                <a:cubicBezTo>
                  <a:pt x="2035" y="385"/>
                  <a:pt x="1977" y="455"/>
                  <a:pt x="1931" y="557"/>
                </a:cubicBezTo>
                <a:cubicBezTo>
                  <a:pt x="1922" y="583"/>
                  <a:pt x="1913" y="610"/>
                  <a:pt x="1904" y="636"/>
                </a:cubicBezTo>
              </a:path>
            </a:pathLst>
          </a:custGeom>
          <a:noFill/>
          <a:ln w="19050" cap="rnd">
            <a:solidFill>
              <a:srgbClr val="FF0000"/>
            </a:solidFill>
            <a:round/>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7467" name="Freeform 11"/>
          <p:cNvSpPr>
            <a:spLocks noRot="1" noChangeAspect="1" noEditPoints="1" noChangeArrowheads="1" noChangeShapeType="1" noTextEdit="1"/>
          </p:cNvSpPr>
          <p:nvPr/>
        </p:nvSpPr>
        <p:spPr bwMode="auto">
          <a:xfrm>
            <a:off x="1751013" y="7943850"/>
            <a:ext cx="1063625" cy="315913"/>
          </a:xfrm>
          <a:custGeom>
            <a:avLst/>
            <a:gdLst>
              <a:gd name="T0" fmla="+- 0 5108 4661"/>
              <a:gd name="T1" fmla="*/ T0 w 2833"/>
              <a:gd name="T2" fmla="+- 0 21843 21366"/>
              <a:gd name="T3" fmla="*/ 21843 h 849"/>
              <a:gd name="T4" fmla="+- 0 4923 4661"/>
              <a:gd name="T5" fmla="*/ T4 w 2833"/>
              <a:gd name="T6" fmla="+- 0 21737 21366"/>
              <a:gd name="T7" fmla="*/ 21737 h 849"/>
              <a:gd name="T8" fmla="+- 0 4819 4661"/>
              <a:gd name="T9" fmla="*/ T8 w 2833"/>
              <a:gd name="T10" fmla="+- 0 21578 21366"/>
              <a:gd name="T11" fmla="*/ 21578 h 849"/>
              <a:gd name="T12" fmla="+- 0 4711 4661"/>
              <a:gd name="T13" fmla="*/ T12 w 2833"/>
              <a:gd name="T14" fmla="+- 0 21394 21366"/>
              <a:gd name="T15" fmla="*/ 21394 h 849"/>
              <a:gd name="T16" fmla="+- 0 4661 4661"/>
              <a:gd name="T17" fmla="*/ T16 w 2833"/>
              <a:gd name="T18" fmla="+- 0 21525 21366"/>
              <a:gd name="T19" fmla="*/ 21525 h 849"/>
              <a:gd name="T20" fmla="+- 0 4685 4661"/>
              <a:gd name="T21" fmla="*/ T20 w 2833"/>
              <a:gd name="T22" fmla="+- 0 21366 21366"/>
              <a:gd name="T23" fmla="*/ 21366 h 849"/>
              <a:gd name="T24" fmla="+- 0 4819 4661"/>
              <a:gd name="T25" fmla="*/ T24 w 2833"/>
              <a:gd name="T26" fmla="+- 0 21446 21366"/>
              <a:gd name="T27" fmla="*/ 21446 h 849"/>
              <a:gd name="T28" fmla="+- 0 4711 4661"/>
              <a:gd name="T29" fmla="*/ T28 w 2833"/>
              <a:gd name="T30" fmla="+- 0 21525 21366"/>
              <a:gd name="T31" fmla="*/ 21525 h 849"/>
              <a:gd name="T32" fmla="+- 0 5481 4661"/>
              <a:gd name="T33" fmla="*/ T32 w 2833"/>
              <a:gd name="T34" fmla="+- 0 21897 21366"/>
              <a:gd name="T35" fmla="*/ 21897 h 849"/>
              <a:gd name="T36" fmla="+- 0 5454 4661"/>
              <a:gd name="T37" fmla="*/ T36 w 2833"/>
              <a:gd name="T38" fmla="+- 0 22055 21366"/>
              <a:gd name="T39" fmla="*/ 22055 h 849"/>
              <a:gd name="T40" fmla="+- 0 5585 4661"/>
              <a:gd name="T41" fmla="*/ T40 w 2833"/>
              <a:gd name="T42" fmla="+- 0 21923 21366"/>
              <a:gd name="T43" fmla="*/ 21923 h 849"/>
              <a:gd name="T44" fmla="+- 0 5692 4661"/>
              <a:gd name="T45" fmla="*/ T44 w 2833"/>
              <a:gd name="T46" fmla="+- 0 21869 21366"/>
              <a:gd name="T47" fmla="*/ 21869 h 849"/>
              <a:gd name="T48" fmla="+- 0 5746 4661"/>
              <a:gd name="T49" fmla="*/ T48 w 2833"/>
              <a:gd name="T50" fmla="+- 0 22002 21366"/>
              <a:gd name="T51" fmla="*/ 22002 h 849"/>
              <a:gd name="T52" fmla="+- 0 5823 4661"/>
              <a:gd name="T53" fmla="*/ T52 w 2833"/>
              <a:gd name="T54" fmla="+- 0 21923 21366"/>
              <a:gd name="T55" fmla="*/ 21923 h 849"/>
              <a:gd name="T56" fmla="+- 0 5931 4661"/>
              <a:gd name="T57" fmla="*/ T56 w 2833"/>
              <a:gd name="T58" fmla="+- 0 21949 21366"/>
              <a:gd name="T59" fmla="*/ 21949 h 849"/>
              <a:gd name="T60" fmla="+- 0 6035 4661"/>
              <a:gd name="T61" fmla="*/ T60 w 2833"/>
              <a:gd name="T62" fmla="+- 0 21976 21366"/>
              <a:gd name="T63" fmla="*/ 21976 h 849"/>
              <a:gd name="T64" fmla="+- 0 6089 4661"/>
              <a:gd name="T65" fmla="*/ T64 w 2833"/>
              <a:gd name="T66" fmla="+- 0 21843 21366"/>
              <a:gd name="T67" fmla="*/ 21843 h 849"/>
              <a:gd name="T68" fmla="+- 0 6458 4661"/>
              <a:gd name="T69" fmla="*/ T68 w 2833"/>
              <a:gd name="T70" fmla="+- 0 22028 21366"/>
              <a:gd name="T71" fmla="*/ 22028 h 849"/>
              <a:gd name="T72" fmla="+- 0 6566 4661"/>
              <a:gd name="T73" fmla="*/ T72 w 2833"/>
              <a:gd name="T74" fmla="+- 0 21869 21366"/>
              <a:gd name="T75" fmla="*/ 21869 h 849"/>
              <a:gd name="T76" fmla="+- 0 6539 4661"/>
              <a:gd name="T77" fmla="*/ T76 w 2833"/>
              <a:gd name="T78" fmla="+- 0 21816 21366"/>
              <a:gd name="T79" fmla="*/ 21816 h 849"/>
              <a:gd name="T80" fmla="+- 0 6593 4661"/>
              <a:gd name="T81" fmla="*/ T80 w 2833"/>
              <a:gd name="T82" fmla="+- 0 22135 21366"/>
              <a:gd name="T83" fmla="*/ 22135 h 849"/>
              <a:gd name="T84" fmla="+- 0 6593 4661"/>
              <a:gd name="T85" fmla="*/ T84 w 2833"/>
              <a:gd name="T86" fmla="+- 0 22002 21366"/>
              <a:gd name="T87" fmla="*/ 22002 h 849"/>
              <a:gd name="T88" fmla="+- 0 6777 4661"/>
              <a:gd name="T89" fmla="*/ T88 w 2833"/>
              <a:gd name="T90" fmla="+- 0 21923 21366"/>
              <a:gd name="T91" fmla="*/ 21923 h 849"/>
              <a:gd name="T92" fmla="+- 0 6724 4661"/>
              <a:gd name="T93" fmla="*/ T92 w 2833"/>
              <a:gd name="T94" fmla="+- 0 22002 21366"/>
              <a:gd name="T95" fmla="*/ 22002 h 849"/>
              <a:gd name="T96" fmla="+- 0 6855 4661"/>
              <a:gd name="T97" fmla="*/ T96 w 2833"/>
              <a:gd name="T98" fmla="+- 0 21923 21366"/>
              <a:gd name="T99" fmla="*/ 21923 h 849"/>
              <a:gd name="T100" fmla="+- 0 7043 4661"/>
              <a:gd name="T101" fmla="*/ T100 w 2833"/>
              <a:gd name="T102" fmla="+- 0 21869 21366"/>
              <a:gd name="T103" fmla="*/ 21869 h 849"/>
              <a:gd name="T104" fmla="+- 0 7043 4661"/>
              <a:gd name="T105" fmla="*/ T104 w 2833"/>
              <a:gd name="T106" fmla="+- 0 22028 21366"/>
              <a:gd name="T107" fmla="*/ 22028 h 849"/>
              <a:gd name="T108" fmla="+- 0 7174 4661"/>
              <a:gd name="T109" fmla="*/ T108 w 2833"/>
              <a:gd name="T110" fmla="+- 0 21897 21366"/>
              <a:gd name="T111" fmla="*/ 21897 h 849"/>
              <a:gd name="T112" fmla="+- 0 7147 4661"/>
              <a:gd name="T113" fmla="*/ T112 w 2833"/>
              <a:gd name="T114" fmla="+- 0 22002 21366"/>
              <a:gd name="T115" fmla="*/ 22002 h 849"/>
              <a:gd name="T116" fmla="+- 0 7254 4661"/>
              <a:gd name="T117" fmla="*/ T116 w 2833"/>
              <a:gd name="T118" fmla="+- 0 21949 21366"/>
              <a:gd name="T119" fmla="*/ 21949 h 849"/>
              <a:gd name="T120" fmla="+- 0 7358 4661"/>
              <a:gd name="T121" fmla="*/ T120 w 2833"/>
              <a:gd name="T122" fmla="+- 0 21976 21366"/>
              <a:gd name="T123" fmla="*/ 21976 h 849"/>
              <a:gd name="T124" fmla="+- 0 7466 4661"/>
              <a:gd name="T125" fmla="*/ T124 w 2833"/>
              <a:gd name="T126" fmla="+- 0 21949 21366"/>
              <a:gd name="T127" fmla="*/ 21949 h 849"/>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 ang="0">
                <a:pos x="T117" y="T119"/>
              </a:cxn>
              <a:cxn ang="0">
                <a:pos x="T121" y="T123"/>
              </a:cxn>
              <a:cxn ang="0">
                <a:pos x="T125" y="T127"/>
              </a:cxn>
            </a:cxnLst>
            <a:rect l="0" t="0" r="r" b="b"/>
            <a:pathLst>
              <a:path w="2833" h="849" extrusionOk="0">
                <a:moveTo>
                  <a:pt x="581" y="503"/>
                </a:moveTo>
                <a:cubicBezTo>
                  <a:pt x="516" y="503"/>
                  <a:pt x="479" y="494"/>
                  <a:pt x="447" y="477"/>
                </a:cubicBezTo>
                <a:cubicBezTo>
                  <a:pt x="420" y="463"/>
                  <a:pt x="373" y="437"/>
                  <a:pt x="343" y="424"/>
                </a:cubicBezTo>
                <a:cubicBezTo>
                  <a:pt x="333" y="420"/>
                  <a:pt x="269" y="381"/>
                  <a:pt x="262" y="371"/>
                </a:cubicBezTo>
                <a:cubicBezTo>
                  <a:pt x="248" y="350"/>
                  <a:pt x="223" y="329"/>
                  <a:pt x="212" y="292"/>
                </a:cubicBezTo>
                <a:cubicBezTo>
                  <a:pt x="203" y="262"/>
                  <a:pt x="188" y="245"/>
                  <a:pt x="158" y="212"/>
                </a:cubicBezTo>
                <a:cubicBezTo>
                  <a:pt x="140" y="192"/>
                  <a:pt x="118" y="116"/>
                  <a:pt x="104" y="107"/>
                </a:cubicBezTo>
                <a:cubicBezTo>
                  <a:pt x="67" y="83"/>
                  <a:pt x="70" y="-11"/>
                  <a:pt x="50" y="28"/>
                </a:cubicBezTo>
                <a:cubicBezTo>
                  <a:pt x="43" y="42"/>
                  <a:pt x="32" y="126"/>
                  <a:pt x="24" y="133"/>
                </a:cubicBezTo>
                <a:cubicBezTo>
                  <a:pt x="3" y="151"/>
                  <a:pt x="0" y="200"/>
                  <a:pt x="0" y="159"/>
                </a:cubicBezTo>
                <a:cubicBezTo>
                  <a:pt x="0" y="119"/>
                  <a:pt x="24" y="100"/>
                  <a:pt x="24" y="54"/>
                </a:cubicBezTo>
                <a:cubicBezTo>
                  <a:pt x="24" y="27"/>
                  <a:pt x="24" y="18"/>
                  <a:pt x="24" y="0"/>
                </a:cubicBezTo>
                <a:cubicBezTo>
                  <a:pt x="59" y="28"/>
                  <a:pt x="97" y="32"/>
                  <a:pt x="131" y="54"/>
                </a:cubicBezTo>
                <a:cubicBezTo>
                  <a:pt x="140" y="63"/>
                  <a:pt x="149" y="71"/>
                  <a:pt x="158" y="80"/>
                </a:cubicBezTo>
                <a:cubicBezTo>
                  <a:pt x="139" y="94"/>
                  <a:pt x="56" y="100"/>
                  <a:pt x="50" y="107"/>
                </a:cubicBezTo>
                <a:cubicBezTo>
                  <a:pt x="50" y="133"/>
                  <a:pt x="50" y="142"/>
                  <a:pt x="50" y="159"/>
                </a:cubicBezTo>
              </a:path>
              <a:path w="2833" h="849" extrusionOk="0">
                <a:moveTo>
                  <a:pt x="897" y="610"/>
                </a:moveTo>
                <a:cubicBezTo>
                  <a:pt x="893" y="592"/>
                  <a:pt x="846" y="518"/>
                  <a:pt x="820" y="531"/>
                </a:cubicBezTo>
                <a:cubicBezTo>
                  <a:pt x="798" y="542"/>
                  <a:pt x="809" y="597"/>
                  <a:pt x="793" y="610"/>
                </a:cubicBezTo>
                <a:cubicBezTo>
                  <a:pt x="777" y="623"/>
                  <a:pt x="731" y="658"/>
                  <a:pt x="793" y="689"/>
                </a:cubicBezTo>
                <a:cubicBezTo>
                  <a:pt x="830" y="707"/>
                  <a:pt x="874" y="683"/>
                  <a:pt x="897" y="662"/>
                </a:cubicBezTo>
                <a:cubicBezTo>
                  <a:pt x="910" y="650"/>
                  <a:pt x="950" y="577"/>
                  <a:pt x="924" y="557"/>
                </a:cubicBezTo>
                <a:cubicBezTo>
                  <a:pt x="897" y="536"/>
                  <a:pt x="862" y="572"/>
                  <a:pt x="847" y="583"/>
                </a:cubicBezTo>
              </a:path>
              <a:path w="2833" h="849" extrusionOk="0">
                <a:moveTo>
                  <a:pt x="1031" y="503"/>
                </a:moveTo>
                <a:cubicBezTo>
                  <a:pt x="1031" y="564"/>
                  <a:pt x="1052" y="539"/>
                  <a:pt x="1058" y="583"/>
                </a:cubicBezTo>
                <a:cubicBezTo>
                  <a:pt x="1058" y="613"/>
                  <a:pt x="1061" y="625"/>
                  <a:pt x="1085" y="636"/>
                </a:cubicBezTo>
                <a:cubicBezTo>
                  <a:pt x="1123" y="622"/>
                  <a:pt x="1113" y="611"/>
                  <a:pt x="1135" y="583"/>
                </a:cubicBezTo>
                <a:cubicBezTo>
                  <a:pt x="1144" y="574"/>
                  <a:pt x="1153" y="566"/>
                  <a:pt x="1162" y="557"/>
                </a:cubicBezTo>
                <a:cubicBezTo>
                  <a:pt x="1162" y="599"/>
                  <a:pt x="1145" y="631"/>
                  <a:pt x="1189" y="636"/>
                </a:cubicBezTo>
                <a:cubicBezTo>
                  <a:pt x="1237" y="642"/>
                  <a:pt x="1255" y="602"/>
                  <a:pt x="1270" y="583"/>
                </a:cubicBezTo>
                <a:cubicBezTo>
                  <a:pt x="1297" y="548"/>
                  <a:pt x="1290" y="542"/>
                  <a:pt x="1320" y="531"/>
                </a:cubicBezTo>
                <a:cubicBezTo>
                  <a:pt x="1351" y="541"/>
                  <a:pt x="1369" y="566"/>
                  <a:pt x="1374" y="610"/>
                </a:cubicBezTo>
                <a:cubicBezTo>
                  <a:pt x="1382" y="677"/>
                  <a:pt x="1374" y="571"/>
                  <a:pt x="1374" y="557"/>
                </a:cubicBezTo>
                <a:cubicBezTo>
                  <a:pt x="1374" y="507"/>
                  <a:pt x="1419" y="494"/>
                  <a:pt x="1428" y="477"/>
                </a:cubicBezTo>
                <a:cubicBezTo>
                  <a:pt x="1446" y="442"/>
                  <a:pt x="1431" y="450"/>
                  <a:pt x="1481" y="450"/>
                </a:cubicBezTo>
              </a:path>
              <a:path w="2833" h="849" extrusionOk="0">
                <a:moveTo>
                  <a:pt x="1797" y="662"/>
                </a:moveTo>
                <a:cubicBezTo>
                  <a:pt x="1826" y="653"/>
                  <a:pt x="1847" y="643"/>
                  <a:pt x="1851" y="610"/>
                </a:cubicBezTo>
                <a:cubicBezTo>
                  <a:pt x="1857" y="563"/>
                  <a:pt x="1891" y="545"/>
                  <a:pt x="1905" y="503"/>
                </a:cubicBezTo>
                <a:cubicBezTo>
                  <a:pt x="1921" y="454"/>
                  <a:pt x="1890" y="433"/>
                  <a:pt x="1878" y="398"/>
                </a:cubicBezTo>
                <a:cubicBezTo>
                  <a:pt x="1859" y="341"/>
                  <a:pt x="1878" y="426"/>
                  <a:pt x="1878" y="450"/>
                </a:cubicBezTo>
                <a:cubicBezTo>
                  <a:pt x="1878" y="511"/>
                  <a:pt x="1901" y="553"/>
                  <a:pt x="1905" y="610"/>
                </a:cubicBezTo>
                <a:cubicBezTo>
                  <a:pt x="1908" y="650"/>
                  <a:pt x="1913" y="734"/>
                  <a:pt x="1932" y="769"/>
                </a:cubicBezTo>
                <a:cubicBezTo>
                  <a:pt x="1946" y="795"/>
                  <a:pt x="1958" y="870"/>
                  <a:pt x="1958" y="822"/>
                </a:cubicBezTo>
                <a:cubicBezTo>
                  <a:pt x="1958" y="747"/>
                  <a:pt x="1953" y="698"/>
                  <a:pt x="1932" y="636"/>
                </a:cubicBezTo>
                <a:cubicBezTo>
                  <a:pt x="1932" y="610"/>
                  <a:pt x="1932" y="601"/>
                  <a:pt x="1932" y="583"/>
                </a:cubicBezTo>
                <a:cubicBezTo>
                  <a:pt x="1990" y="583"/>
                  <a:pt x="2100" y="603"/>
                  <a:pt x="2116" y="557"/>
                </a:cubicBezTo>
                <a:cubicBezTo>
                  <a:pt x="2099" y="507"/>
                  <a:pt x="2082" y="533"/>
                  <a:pt x="2063" y="557"/>
                </a:cubicBezTo>
                <a:cubicBezTo>
                  <a:pt x="2025" y="606"/>
                  <a:pt x="2028" y="610"/>
                  <a:pt x="2063" y="636"/>
                </a:cubicBezTo>
                <a:cubicBezTo>
                  <a:pt x="2092" y="658"/>
                  <a:pt x="2145" y="672"/>
                  <a:pt x="2170" y="636"/>
                </a:cubicBezTo>
                <a:cubicBezTo>
                  <a:pt x="2180" y="622"/>
                  <a:pt x="2210" y="589"/>
                  <a:pt x="2194" y="557"/>
                </a:cubicBezTo>
                <a:cubicBezTo>
                  <a:pt x="2169" y="508"/>
                  <a:pt x="2126" y="527"/>
                  <a:pt x="2116" y="557"/>
                </a:cubicBezTo>
              </a:path>
              <a:path w="2833" h="849" extrusionOk="0">
                <a:moveTo>
                  <a:pt x="2382" y="503"/>
                </a:moveTo>
                <a:cubicBezTo>
                  <a:pt x="2329" y="517"/>
                  <a:pt x="2328" y="529"/>
                  <a:pt x="2328" y="583"/>
                </a:cubicBezTo>
                <a:cubicBezTo>
                  <a:pt x="2328" y="611"/>
                  <a:pt x="2340" y="672"/>
                  <a:pt x="2382" y="662"/>
                </a:cubicBezTo>
                <a:cubicBezTo>
                  <a:pt x="2407" y="656"/>
                  <a:pt x="2453" y="613"/>
                  <a:pt x="2459" y="610"/>
                </a:cubicBezTo>
                <a:cubicBezTo>
                  <a:pt x="2499" y="591"/>
                  <a:pt x="2493" y="492"/>
                  <a:pt x="2513" y="531"/>
                </a:cubicBezTo>
                <a:cubicBezTo>
                  <a:pt x="2521" y="547"/>
                  <a:pt x="2486" y="571"/>
                  <a:pt x="2486" y="610"/>
                </a:cubicBezTo>
                <a:cubicBezTo>
                  <a:pt x="2486" y="619"/>
                  <a:pt x="2486" y="627"/>
                  <a:pt x="2486" y="636"/>
                </a:cubicBezTo>
                <a:cubicBezTo>
                  <a:pt x="2513" y="636"/>
                  <a:pt x="2581" y="629"/>
                  <a:pt x="2593" y="610"/>
                </a:cubicBezTo>
                <a:cubicBezTo>
                  <a:pt x="2593" y="601"/>
                  <a:pt x="2593" y="592"/>
                  <a:pt x="2593" y="583"/>
                </a:cubicBezTo>
                <a:cubicBezTo>
                  <a:pt x="2602" y="619"/>
                  <a:pt x="2611" y="658"/>
                  <a:pt x="2644" y="662"/>
                </a:cubicBezTo>
                <a:cubicBezTo>
                  <a:pt x="2687" y="667"/>
                  <a:pt x="2676" y="620"/>
                  <a:pt x="2697" y="610"/>
                </a:cubicBezTo>
                <a:cubicBezTo>
                  <a:pt x="2732" y="593"/>
                  <a:pt x="2724" y="606"/>
                  <a:pt x="2724" y="557"/>
                </a:cubicBezTo>
                <a:cubicBezTo>
                  <a:pt x="2784" y="557"/>
                  <a:pt x="2761" y="578"/>
                  <a:pt x="2805" y="583"/>
                </a:cubicBezTo>
                <a:cubicBezTo>
                  <a:pt x="2854" y="589"/>
                  <a:pt x="2838" y="625"/>
                  <a:pt x="2805" y="636"/>
                </a:cubicBezTo>
              </a:path>
            </a:pathLst>
          </a:custGeom>
          <a:noFill/>
          <a:ln w="19050" cap="rnd">
            <a:solidFill>
              <a:srgbClr val="FF0000"/>
            </a:solidFill>
            <a:round/>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7468" name="Freeform 12"/>
          <p:cNvSpPr>
            <a:spLocks noRot="1" noChangeAspect="1" noEditPoints="1" noChangeArrowheads="1" noChangeShapeType="1" noTextEdit="1"/>
          </p:cNvSpPr>
          <p:nvPr/>
        </p:nvSpPr>
        <p:spPr bwMode="auto">
          <a:xfrm>
            <a:off x="3171825" y="8021638"/>
            <a:ext cx="708025" cy="188912"/>
          </a:xfrm>
          <a:custGeom>
            <a:avLst/>
            <a:gdLst>
              <a:gd name="T0" fmla="+- 0 9502 8443"/>
              <a:gd name="T1" fmla="*/ T0 w 1883"/>
              <a:gd name="T2" fmla="+- 0 21897 21578"/>
              <a:gd name="T3" fmla="*/ 21897 h 504"/>
              <a:gd name="T4" fmla="+- 0 9344 8443"/>
              <a:gd name="T5" fmla="*/ T4 w 1883"/>
              <a:gd name="T6" fmla="+- 0 21869 21578"/>
              <a:gd name="T7" fmla="*/ 21869 h 504"/>
              <a:gd name="T8" fmla="+- 0 9159 8443"/>
              <a:gd name="T9" fmla="*/ T8 w 1883"/>
              <a:gd name="T10" fmla="+- 0 21843 21578"/>
              <a:gd name="T11" fmla="*/ 21843 h 504"/>
              <a:gd name="T12" fmla="+- 0 8974 8443"/>
              <a:gd name="T13" fmla="*/ T12 w 1883"/>
              <a:gd name="T14" fmla="+- 0 21816 21578"/>
              <a:gd name="T15" fmla="*/ 21816 h 504"/>
              <a:gd name="T16" fmla="+- 0 8867 8443"/>
              <a:gd name="T17" fmla="*/ T16 w 1883"/>
              <a:gd name="T18" fmla="+- 0 21790 21578"/>
              <a:gd name="T19" fmla="*/ 21790 h 504"/>
              <a:gd name="T20" fmla="+- 0 8763 8443"/>
              <a:gd name="T21" fmla="*/ T20 w 1883"/>
              <a:gd name="T22" fmla="+- 0 21764 21578"/>
              <a:gd name="T23" fmla="*/ 21764 h 504"/>
              <a:gd name="T24" fmla="+- 0 8682 8443"/>
              <a:gd name="T25" fmla="*/ T24 w 1883"/>
              <a:gd name="T26" fmla="+- 0 21737 21578"/>
              <a:gd name="T27" fmla="*/ 21737 h 504"/>
              <a:gd name="T28" fmla="+- 0 8578 8443"/>
              <a:gd name="T29" fmla="*/ T28 w 1883"/>
              <a:gd name="T30" fmla="+- 0 21685 21578"/>
              <a:gd name="T31" fmla="*/ 21685 h 504"/>
              <a:gd name="T32" fmla="+- 0 8524 8443"/>
              <a:gd name="T33" fmla="*/ T32 w 1883"/>
              <a:gd name="T34" fmla="+- 0 21632 21578"/>
              <a:gd name="T35" fmla="*/ 21632 h 504"/>
              <a:gd name="T36" fmla="+- 0 8470 8443"/>
              <a:gd name="T37" fmla="*/ T36 w 1883"/>
              <a:gd name="T38" fmla="+- 0 21578 21578"/>
              <a:gd name="T39" fmla="*/ 21578 h 504"/>
              <a:gd name="T40" fmla="+- 0 8497 8443"/>
              <a:gd name="T41" fmla="*/ T40 w 1883"/>
              <a:gd name="T42" fmla="+- 0 21737 21578"/>
              <a:gd name="T43" fmla="*/ 21737 h 504"/>
              <a:gd name="T44" fmla="+- 0 8497 8443"/>
              <a:gd name="T45" fmla="*/ T44 w 1883"/>
              <a:gd name="T46" fmla="+- 0 21737 21578"/>
              <a:gd name="T47" fmla="*/ 21737 h 504"/>
              <a:gd name="T48" fmla="+- 0 8470 8443"/>
              <a:gd name="T49" fmla="*/ T48 w 1883"/>
              <a:gd name="T50" fmla="+- 0 21658 21578"/>
              <a:gd name="T51" fmla="*/ 21658 h 504"/>
              <a:gd name="T52" fmla="+- 0 8443 8443"/>
              <a:gd name="T53" fmla="*/ T52 w 1883"/>
              <a:gd name="T54" fmla="+- 0 21578 21578"/>
              <a:gd name="T55" fmla="*/ 21578 h 504"/>
              <a:gd name="T56" fmla="+- 0 8551 8443"/>
              <a:gd name="T57" fmla="*/ T56 w 1883"/>
              <a:gd name="T58" fmla="+- 0 21632 21578"/>
              <a:gd name="T59" fmla="*/ 21632 h 504"/>
              <a:gd name="T60" fmla="+- 0 8551 8443"/>
              <a:gd name="T61" fmla="*/ T60 w 1883"/>
              <a:gd name="T62" fmla="+- 0 21685 21578"/>
              <a:gd name="T63" fmla="*/ 21685 h 504"/>
              <a:gd name="T64" fmla="+- 0 8524 8443"/>
              <a:gd name="T65" fmla="*/ T64 w 1883"/>
              <a:gd name="T66" fmla="+- 0 21737 21578"/>
              <a:gd name="T67" fmla="*/ 21737 h 504"/>
              <a:gd name="T68" fmla="+- 0 9794 8443"/>
              <a:gd name="T69" fmla="*/ T68 w 1883"/>
              <a:gd name="T70" fmla="+- 0 21816 21578"/>
              <a:gd name="T71" fmla="*/ 21816 h 504"/>
              <a:gd name="T72" fmla="+- 0 9713 8443"/>
              <a:gd name="T73" fmla="*/ T72 w 1883"/>
              <a:gd name="T74" fmla="+- 0 21764 21578"/>
              <a:gd name="T75" fmla="*/ 21764 h 504"/>
              <a:gd name="T76" fmla="+- 0 9663 8443"/>
              <a:gd name="T77" fmla="*/ T76 w 1883"/>
              <a:gd name="T78" fmla="+- 0 21843 21578"/>
              <a:gd name="T79" fmla="*/ 21843 h 504"/>
              <a:gd name="T80" fmla="+- 0 9636 8443"/>
              <a:gd name="T81" fmla="*/ T80 w 1883"/>
              <a:gd name="T82" fmla="+- 0 21949 21578"/>
              <a:gd name="T83" fmla="*/ 21949 h 504"/>
              <a:gd name="T84" fmla="+- 0 9686 8443"/>
              <a:gd name="T85" fmla="*/ T84 w 1883"/>
              <a:gd name="T86" fmla="+- 0 22028 21578"/>
              <a:gd name="T87" fmla="*/ 22028 h 504"/>
              <a:gd name="T88" fmla="+- 0 9848 8443"/>
              <a:gd name="T89" fmla="*/ T88 w 1883"/>
              <a:gd name="T90" fmla="+- 0 22002 21578"/>
              <a:gd name="T91" fmla="*/ 22002 h 504"/>
              <a:gd name="T92" fmla="+- 0 10086 8443"/>
              <a:gd name="T93" fmla="*/ T92 w 1883"/>
              <a:gd name="T94" fmla="+- 0 21843 21578"/>
              <a:gd name="T95" fmla="*/ 21843 h 504"/>
              <a:gd name="T96" fmla="+- 0 10059 8443"/>
              <a:gd name="T97" fmla="*/ T96 w 1883"/>
              <a:gd name="T98" fmla="+- 0 21816 21578"/>
              <a:gd name="T99" fmla="*/ 21816 h 504"/>
              <a:gd name="T100" fmla="+- 0 9979 8443"/>
              <a:gd name="T101" fmla="*/ T100 w 1883"/>
              <a:gd name="T102" fmla="+- 0 21843 21578"/>
              <a:gd name="T103" fmla="*/ 21843 h 504"/>
              <a:gd name="T104" fmla="+- 0 9979 8443"/>
              <a:gd name="T105" fmla="*/ T104 w 1883"/>
              <a:gd name="T106" fmla="+- 0 21897 21578"/>
              <a:gd name="T107" fmla="*/ 21897 h 504"/>
              <a:gd name="T108" fmla="+- 0 9952 8443"/>
              <a:gd name="T109" fmla="*/ T108 w 1883"/>
              <a:gd name="T110" fmla="+- 0 21897 21578"/>
              <a:gd name="T111" fmla="*/ 21897 h 504"/>
              <a:gd name="T112" fmla="+- 0 9555 8443"/>
              <a:gd name="T113" fmla="*/ T112 w 1883"/>
              <a:gd name="T114" fmla="+- 0 21685 21578"/>
              <a:gd name="T115" fmla="*/ 21685 h 504"/>
              <a:gd name="T116" fmla="+- 0 9502 8443"/>
              <a:gd name="T117" fmla="*/ T116 w 1883"/>
              <a:gd name="T118" fmla="+- 0 21658 21578"/>
              <a:gd name="T119" fmla="*/ 21658 h 504"/>
              <a:gd name="T120" fmla="+- 0 9451 8443"/>
              <a:gd name="T121" fmla="*/ T120 w 1883"/>
              <a:gd name="T122" fmla="+- 0 21711 21578"/>
              <a:gd name="T123" fmla="*/ 21711 h 504"/>
              <a:gd name="T124" fmla="+- 0 9475 8443"/>
              <a:gd name="T125" fmla="*/ T124 w 1883"/>
              <a:gd name="T126" fmla="+- 0 21816 21578"/>
              <a:gd name="T127" fmla="*/ 21816 h 504"/>
              <a:gd name="T128" fmla="+- 0 9528 8443"/>
              <a:gd name="T129" fmla="*/ T128 w 1883"/>
              <a:gd name="T130" fmla="+- 0 21869 21578"/>
              <a:gd name="T131" fmla="*/ 21869 h 504"/>
              <a:gd name="T132" fmla="+- 0 9502 8443"/>
              <a:gd name="T133" fmla="*/ T132 w 1883"/>
              <a:gd name="T134" fmla="+- 0 21949 21578"/>
              <a:gd name="T135" fmla="*/ 21949 h 504"/>
              <a:gd name="T136" fmla="+- 0 9424 8443"/>
              <a:gd name="T137" fmla="*/ T136 w 1883"/>
              <a:gd name="T138" fmla="+- 0 21976 21578"/>
              <a:gd name="T139" fmla="*/ 21976 h 504"/>
              <a:gd name="T140" fmla="+- 0 9397 8443"/>
              <a:gd name="T141" fmla="*/ T140 w 1883"/>
              <a:gd name="T142" fmla="+- 0 21949 21578"/>
              <a:gd name="T143" fmla="*/ 21949 h 504"/>
              <a:gd name="T144" fmla="+- 0 9979 8443"/>
              <a:gd name="T145" fmla="*/ T144 w 1883"/>
              <a:gd name="T146" fmla="+- 0 21869 21578"/>
              <a:gd name="T147" fmla="*/ 21869 h 504"/>
              <a:gd name="T148" fmla="+- 0 10005 8443"/>
              <a:gd name="T149" fmla="*/ T148 w 1883"/>
              <a:gd name="T150" fmla="+- 0 21843 21578"/>
              <a:gd name="T151" fmla="*/ 21843 h 504"/>
              <a:gd name="T152" fmla="+- 0 9979 8443"/>
              <a:gd name="T153" fmla="*/ T152 w 1883"/>
              <a:gd name="T154" fmla="+- 0 22002 21578"/>
              <a:gd name="T155" fmla="*/ 22002 h 504"/>
              <a:gd name="T156" fmla="+- 0 9979 8443"/>
              <a:gd name="T157" fmla="*/ T156 w 1883"/>
              <a:gd name="T158" fmla="+- 0 22055 21578"/>
              <a:gd name="T159" fmla="*/ 22055 h 504"/>
              <a:gd name="T160" fmla="+- 0 10005 8443"/>
              <a:gd name="T161" fmla="*/ T160 w 1883"/>
              <a:gd name="T162" fmla="+- 0 21949 21578"/>
              <a:gd name="T163" fmla="*/ 21949 h 504"/>
              <a:gd name="T164" fmla="+- 0 10059 8443"/>
              <a:gd name="T165" fmla="*/ T164 w 1883"/>
              <a:gd name="T166" fmla="+- 0 21869 21578"/>
              <a:gd name="T167" fmla="*/ 21869 h 504"/>
              <a:gd name="T168" fmla="+- 0 10086 8443"/>
              <a:gd name="T169" fmla="*/ T168 w 1883"/>
              <a:gd name="T170" fmla="+- 0 21843 21578"/>
              <a:gd name="T171" fmla="*/ 21843 h 504"/>
              <a:gd name="T172" fmla="+- 0 10136 8443"/>
              <a:gd name="T173" fmla="*/ T172 w 1883"/>
              <a:gd name="T174" fmla="+- 0 21949 21578"/>
              <a:gd name="T175" fmla="*/ 21949 h 504"/>
              <a:gd name="T176" fmla="+- 0 10163 8443"/>
              <a:gd name="T177" fmla="*/ T176 w 1883"/>
              <a:gd name="T178" fmla="+- 0 21949 21578"/>
              <a:gd name="T179" fmla="*/ 21949 h 504"/>
              <a:gd name="T180" fmla="+- 0 10217 8443"/>
              <a:gd name="T181" fmla="*/ T180 w 1883"/>
              <a:gd name="T182" fmla="+- 0 21897 21578"/>
              <a:gd name="T183" fmla="*/ 21897 h 504"/>
              <a:gd name="T184" fmla="+- 0 10271 8443"/>
              <a:gd name="T185" fmla="*/ T184 w 1883"/>
              <a:gd name="T186" fmla="+- 0 21843 21578"/>
              <a:gd name="T187" fmla="*/ 21843 h 504"/>
              <a:gd name="T188" fmla="+- 0 10298 8443"/>
              <a:gd name="T189" fmla="*/ T188 w 1883"/>
              <a:gd name="T190" fmla="+- 0 21843 21578"/>
              <a:gd name="T191" fmla="*/ 21843 h 504"/>
              <a:gd name="T192" fmla="+- 0 10325 8443"/>
              <a:gd name="T193" fmla="*/ T192 w 1883"/>
              <a:gd name="T194" fmla="+- 0 21976 21578"/>
              <a:gd name="T195" fmla="*/ 21976 h 504"/>
              <a:gd name="T196" fmla="+- 0 10325 8443"/>
              <a:gd name="T197" fmla="*/ T196 w 1883"/>
              <a:gd name="T198" fmla="+- 0 22055 21578"/>
              <a:gd name="T199" fmla="*/ 22055 h 50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 ang="0">
                <a:pos x="T117" y="T119"/>
              </a:cxn>
              <a:cxn ang="0">
                <a:pos x="T121" y="T123"/>
              </a:cxn>
              <a:cxn ang="0">
                <a:pos x="T125" y="T127"/>
              </a:cxn>
              <a:cxn ang="0">
                <a:pos x="T129" y="T131"/>
              </a:cxn>
              <a:cxn ang="0">
                <a:pos x="T133" y="T135"/>
              </a:cxn>
              <a:cxn ang="0">
                <a:pos x="T137" y="T139"/>
              </a:cxn>
              <a:cxn ang="0">
                <a:pos x="T141" y="T143"/>
              </a:cxn>
              <a:cxn ang="0">
                <a:pos x="T145" y="T147"/>
              </a:cxn>
              <a:cxn ang="0">
                <a:pos x="T149" y="T151"/>
              </a:cxn>
              <a:cxn ang="0">
                <a:pos x="T153" y="T155"/>
              </a:cxn>
              <a:cxn ang="0">
                <a:pos x="T157" y="T159"/>
              </a:cxn>
              <a:cxn ang="0">
                <a:pos x="T161" y="T163"/>
              </a:cxn>
              <a:cxn ang="0">
                <a:pos x="T165" y="T167"/>
              </a:cxn>
              <a:cxn ang="0">
                <a:pos x="T169" y="T171"/>
              </a:cxn>
              <a:cxn ang="0">
                <a:pos x="T173" y="T175"/>
              </a:cxn>
              <a:cxn ang="0">
                <a:pos x="T177" y="T179"/>
              </a:cxn>
              <a:cxn ang="0">
                <a:pos x="T181" y="T183"/>
              </a:cxn>
              <a:cxn ang="0">
                <a:pos x="T185" y="T187"/>
              </a:cxn>
              <a:cxn ang="0">
                <a:pos x="T189" y="T191"/>
              </a:cxn>
              <a:cxn ang="0">
                <a:pos x="T193" y="T195"/>
              </a:cxn>
              <a:cxn ang="0">
                <a:pos x="T197" y="T199"/>
              </a:cxn>
            </a:cxnLst>
            <a:rect l="0" t="0" r="r" b="b"/>
            <a:pathLst>
              <a:path w="1883" h="504" extrusionOk="0">
                <a:moveTo>
                  <a:pt x="1059" y="319"/>
                </a:moveTo>
                <a:cubicBezTo>
                  <a:pt x="991" y="319"/>
                  <a:pt x="957" y="310"/>
                  <a:pt x="901" y="291"/>
                </a:cubicBezTo>
                <a:cubicBezTo>
                  <a:pt x="845" y="272"/>
                  <a:pt x="770" y="282"/>
                  <a:pt x="716" y="265"/>
                </a:cubicBezTo>
                <a:cubicBezTo>
                  <a:pt x="657" y="246"/>
                  <a:pt x="587" y="257"/>
                  <a:pt x="531" y="238"/>
                </a:cubicBezTo>
                <a:cubicBezTo>
                  <a:pt x="492" y="225"/>
                  <a:pt x="470" y="212"/>
                  <a:pt x="424" y="212"/>
                </a:cubicBezTo>
                <a:cubicBezTo>
                  <a:pt x="375" y="212"/>
                  <a:pt x="363" y="191"/>
                  <a:pt x="320" y="186"/>
                </a:cubicBezTo>
                <a:cubicBezTo>
                  <a:pt x="271" y="181"/>
                  <a:pt x="269" y="181"/>
                  <a:pt x="239" y="159"/>
                </a:cubicBezTo>
                <a:cubicBezTo>
                  <a:pt x="222" y="146"/>
                  <a:pt x="141" y="117"/>
                  <a:pt x="135" y="107"/>
                </a:cubicBezTo>
                <a:cubicBezTo>
                  <a:pt x="122" y="85"/>
                  <a:pt x="88" y="68"/>
                  <a:pt x="81" y="54"/>
                </a:cubicBezTo>
                <a:cubicBezTo>
                  <a:pt x="60" y="13"/>
                  <a:pt x="42" y="47"/>
                  <a:pt x="27" y="0"/>
                </a:cubicBezTo>
                <a:cubicBezTo>
                  <a:pt x="27" y="68"/>
                  <a:pt x="35" y="104"/>
                  <a:pt x="54" y="159"/>
                </a:cubicBezTo>
                <a:cubicBezTo>
                  <a:pt x="69" y="204"/>
                  <a:pt x="54" y="227"/>
                  <a:pt x="54" y="159"/>
                </a:cubicBezTo>
                <a:cubicBezTo>
                  <a:pt x="54" y="117"/>
                  <a:pt x="27" y="139"/>
                  <a:pt x="27" y="80"/>
                </a:cubicBezTo>
                <a:cubicBezTo>
                  <a:pt x="27" y="46"/>
                  <a:pt x="8" y="32"/>
                  <a:pt x="0" y="0"/>
                </a:cubicBezTo>
                <a:cubicBezTo>
                  <a:pt x="33" y="26"/>
                  <a:pt x="65" y="49"/>
                  <a:pt x="108" y="54"/>
                </a:cubicBezTo>
                <a:cubicBezTo>
                  <a:pt x="114" y="55"/>
                  <a:pt x="140" y="82"/>
                  <a:pt x="108" y="107"/>
                </a:cubicBezTo>
                <a:cubicBezTo>
                  <a:pt x="79" y="130"/>
                  <a:pt x="81" y="105"/>
                  <a:pt x="81" y="159"/>
                </a:cubicBezTo>
              </a:path>
              <a:path w="1883" h="504" extrusionOk="0">
                <a:moveTo>
                  <a:pt x="1351" y="238"/>
                </a:moveTo>
                <a:cubicBezTo>
                  <a:pt x="1341" y="209"/>
                  <a:pt x="1297" y="195"/>
                  <a:pt x="1270" y="186"/>
                </a:cubicBezTo>
                <a:cubicBezTo>
                  <a:pt x="1243" y="220"/>
                  <a:pt x="1224" y="232"/>
                  <a:pt x="1220" y="265"/>
                </a:cubicBezTo>
                <a:cubicBezTo>
                  <a:pt x="1215" y="308"/>
                  <a:pt x="1193" y="323"/>
                  <a:pt x="1193" y="371"/>
                </a:cubicBezTo>
                <a:cubicBezTo>
                  <a:pt x="1193" y="415"/>
                  <a:pt x="1198" y="435"/>
                  <a:pt x="1243" y="450"/>
                </a:cubicBezTo>
                <a:cubicBezTo>
                  <a:pt x="1293" y="467"/>
                  <a:pt x="1368" y="450"/>
                  <a:pt x="1405" y="424"/>
                </a:cubicBezTo>
              </a:path>
              <a:path w="1883" h="504" extrusionOk="0">
                <a:moveTo>
                  <a:pt x="1643" y="265"/>
                </a:moveTo>
                <a:cubicBezTo>
                  <a:pt x="1631" y="230"/>
                  <a:pt x="1619" y="239"/>
                  <a:pt x="1616" y="238"/>
                </a:cubicBezTo>
                <a:cubicBezTo>
                  <a:pt x="1564" y="217"/>
                  <a:pt x="1571" y="261"/>
                  <a:pt x="1536" y="265"/>
                </a:cubicBezTo>
                <a:cubicBezTo>
                  <a:pt x="1447" y="276"/>
                  <a:pt x="1572" y="291"/>
                  <a:pt x="1536" y="319"/>
                </a:cubicBezTo>
                <a:cubicBezTo>
                  <a:pt x="1527" y="319"/>
                  <a:pt x="1518" y="319"/>
                  <a:pt x="1509" y="319"/>
                </a:cubicBezTo>
              </a:path>
              <a:path w="1883" h="504" extrusionOk="0">
                <a:moveTo>
                  <a:pt x="1112" y="107"/>
                </a:moveTo>
                <a:cubicBezTo>
                  <a:pt x="1069" y="93"/>
                  <a:pt x="1101" y="94"/>
                  <a:pt x="1059" y="80"/>
                </a:cubicBezTo>
                <a:cubicBezTo>
                  <a:pt x="1043" y="129"/>
                  <a:pt x="1014" y="81"/>
                  <a:pt x="1008" y="133"/>
                </a:cubicBezTo>
                <a:cubicBezTo>
                  <a:pt x="1005" y="158"/>
                  <a:pt x="1016" y="228"/>
                  <a:pt x="1032" y="238"/>
                </a:cubicBezTo>
                <a:cubicBezTo>
                  <a:pt x="1077" y="267"/>
                  <a:pt x="1085" y="213"/>
                  <a:pt x="1085" y="291"/>
                </a:cubicBezTo>
                <a:cubicBezTo>
                  <a:pt x="1085" y="324"/>
                  <a:pt x="1077" y="362"/>
                  <a:pt x="1059" y="371"/>
                </a:cubicBezTo>
                <a:cubicBezTo>
                  <a:pt x="1023" y="388"/>
                  <a:pt x="1034" y="398"/>
                  <a:pt x="981" y="398"/>
                </a:cubicBezTo>
                <a:cubicBezTo>
                  <a:pt x="954" y="398"/>
                  <a:pt x="945" y="398"/>
                  <a:pt x="954" y="371"/>
                </a:cubicBezTo>
              </a:path>
              <a:path w="1883" h="504" extrusionOk="0">
                <a:moveTo>
                  <a:pt x="1536" y="291"/>
                </a:moveTo>
                <a:cubicBezTo>
                  <a:pt x="1545" y="282"/>
                  <a:pt x="1553" y="274"/>
                  <a:pt x="1562" y="265"/>
                </a:cubicBezTo>
                <a:cubicBezTo>
                  <a:pt x="1562" y="332"/>
                  <a:pt x="1554" y="369"/>
                  <a:pt x="1536" y="424"/>
                </a:cubicBezTo>
                <a:cubicBezTo>
                  <a:pt x="1533" y="434"/>
                  <a:pt x="1536" y="548"/>
                  <a:pt x="1536" y="477"/>
                </a:cubicBezTo>
                <a:cubicBezTo>
                  <a:pt x="1536" y="460"/>
                  <a:pt x="1553" y="387"/>
                  <a:pt x="1562" y="371"/>
                </a:cubicBezTo>
                <a:cubicBezTo>
                  <a:pt x="1584" y="332"/>
                  <a:pt x="1597" y="315"/>
                  <a:pt x="1616" y="291"/>
                </a:cubicBezTo>
                <a:cubicBezTo>
                  <a:pt x="1625" y="282"/>
                  <a:pt x="1634" y="274"/>
                  <a:pt x="1643" y="265"/>
                </a:cubicBezTo>
                <a:cubicBezTo>
                  <a:pt x="1647" y="282"/>
                  <a:pt x="1683" y="364"/>
                  <a:pt x="1693" y="371"/>
                </a:cubicBezTo>
                <a:cubicBezTo>
                  <a:pt x="1702" y="371"/>
                  <a:pt x="1711" y="371"/>
                  <a:pt x="1720" y="371"/>
                </a:cubicBezTo>
                <a:cubicBezTo>
                  <a:pt x="1755" y="360"/>
                  <a:pt x="1753" y="329"/>
                  <a:pt x="1774" y="319"/>
                </a:cubicBezTo>
                <a:cubicBezTo>
                  <a:pt x="1801" y="306"/>
                  <a:pt x="1811" y="273"/>
                  <a:pt x="1828" y="265"/>
                </a:cubicBezTo>
                <a:cubicBezTo>
                  <a:pt x="1837" y="265"/>
                  <a:pt x="1846" y="265"/>
                  <a:pt x="1855" y="265"/>
                </a:cubicBezTo>
                <a:cubicBezTo>
                  <a:pt x="1855" y="332"/>
                  <a:pt x="1865" y="366"/>
                  <a:pt x="1882" y="398"/>
                </a:cubicBezTo>
                <a:cubicBezTo>
                  <a:pt x="1888" y="409"/>
                  <a:pt x="1882" y="548"/>
                  <a:pt x="1882" y="477"/>
                </a:cubicBezTo>
              </a:path>
            </a:pathLst>
          </a:custGeom>
          <a:noFill/>
          <a:ln w="19050" cap="rnd">
            <a:solidFill>
              <a:srgbClr val="FF0000"/>
            </a:solidFill>
            <a:round/>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7469" name="Freeform 13"/>
          <p:cNvSpPr>
            <a:spLocks noRot="1" noChangeAspect="1" noEditPoints="1" noChangeArrowheads="1" noChangeShapeType="1" noTextEdit="1"/>
          </p:cNvSpPr>
          <p:nvPr/>
        </p:nvSpPr>
        <p:spPr bwMode="auto">
          <a:xfrm>
            <a:off x="1303338" y="7146925"/>
            <a:ext cx="1987550" cy="817563"/>
          </a:xfrm>
          <a:custGeom>
            <a:avLst/>
            <a:gdLst>
              <a:gd name="T0" fmla="+- 0 3495 3469"/>
              <a:gd name="T1" fmla="*/ T0 w 5295"/>
              <a:gd name="T2" fmla="+- 0 19354 19223"/>
              <a:gd name="T3" fmla="*/ 19354 h 2198"/>
              <a:gd name="T4" fmla="+- 0 3495 3469"/>
              <a:gd name="T5" fmla="*/ T4 w 5295"/>
              <a:gd name="T6" fmla="+- 0 19433 19223"/>
              <a:gd name="T7" fmla="*/ 19433 h 2198"/>
              <a:gd name="T8" fmla="+- 0 3522 3469"/>
              <a:gd name="T9" fmla="*/ T8 w 5295"/>
              <a:gd name="T10" fmla="+- 0 20572 19223"/>
              <a:gd name="T11" fmla="*/ 20572 h 2198"/>
              <a:gd name="T12" fmla="+- 0 3495 3469"/>
              <a:gd name="T13" fmla="*/ T12 w 5295"/>
              <a:gd name="T14" fmla="+- 0 21313 19223"/>
              <a:gd name="T15" fmla="*/ 21313 h 2198"/>
              <a:gd name="T16" fmla="+- 0 3495 3469"/>
              <a:gd name="T17" fmla="*/ T16 w 5295"/>
              <a:gd name="T18" fmla="+- 0 21366 19223"/>
              <a:gd name="T19" fmla="*/ 21366 h 2198"/>
              <a:gd name="T20" fmla="+- 0 3573 3469"/>
              <a:gd name="T21" fmla="*/ T20 w 5295"/>
              <a:gd name="T22" fmla="+- 0 21340 19223"/>
              <a:gd name="T23" fmla="*/ 21340 h 2198"/>
              <a:gd name="T24" fmla="+- 0 3707 3469"/>
              <a:gd name="T25" fmla="*/ T24 w 5295"/>
              <a:gd name="T26" fmla="+- 0 21287 19223"/>
              <a:gd name="T27" fmla="*/ 21287 h 2198"/>
              <a:gd name="T28" fmla="+- 0 4130 3469"/>
              <a:gd name="T29" fmla="*/ T28 w 5295"/>
              <a:gd name="T30" fmla="+- 0 21261 19223"/>
              <a:gd name="T31" fmla="*/ 21261 h 2198"/>
              <a:gd name="T32" fmla="+- 0 4792 3469"/>
              <a:gd name="T33" fmla="*/ T32 w 5295"/>
              <a:gd name="T34" fmla="+- 0 21234 19223"/>
              <a:gd name="T35" fmla="*/ 21234 h 2198"/>
              <a:gd name="T36" fmla="+- 0 5084 3469"/>
              <a:gd name="T37" fmla="*/ T36 w 5295"/>
              <a:gd name="T38" fmla="+- 0 21261 19223"/>
              <a:gd name="T39" fmla="*/ 21261 h 2198"/>
              <a:gd name="T40" fmla="+- 0 5665 3469"/>
              <a:gd name="T41" fmla="*/ T40 w 5295"/>
              <a:gd name="T42" fmla="+- 0 21234 19223"/>
              <a:gd name="T43" fmla="*/ 21234 h 2198"/>
              <a:gd name="T44" fmla="+- 0 5719 3469"/>
              <a:gd name="T45" fmla="*/ T44 w 5295"/>
              <a:gd name="T46" fmla="+- 0 21154 19223"/>
              <a:gd name="T47" fmla="*/ 21154 h 2198"/>
              <a:gd name="T48" fmla="+- 0 5746 3469"/>
              <a:gd name="T49" fmla="*/ T48 w 5295"/>
              <a:gd name="T50" fmla="+- 0 21049 19223"/>
              <a:gd name="T51" fmla="*/ 21049 h 2198"/>
              <a:gd name="T52" fmla="+- 0 5770 3469"/>
              <a:gd name="T53" fmla="*/ T52 w 5295"/>
              <a:gd name="T54" fmla="+- 0 20917 19223"/>
              <a:gd name="T55" fmla="*/ 20917 h 2198"/>
              <a:gd name="T56" fmla="+- 0 5796 3469"/>
              <a:gd name="T57" fmla="*/ T56 w 5295"/>
              <a:gd name="T58" fmla="+- 0 20493 19223"/>
              <a:gd name="T59" fmla="*/ 20493 h 2198"/>
              <a:gd name="T60" fmla="+- 0 5770 3469"/>
              <a:gd name="T61" fmla="*/ T60 w 5295"/>
              <a:gd name="T62" fmla="+- 0 20043 19223"/>
              <a:gd name="T63" fmla="*/ 20043 h 2198"/>
              <a:gd name="T64" fmla="+- 0 5746 3469"/>
              <a:gd name="T65" fmla="*/ T64 w 5295"/>
              <a:gd name="T66" fmla="+- 0 19831 19223"/>
              <a:gd name="T67" fmla="*/ 19831 h 2198"/>
              <a:gd name="T68" fmla="+- 0 5719 3469"/>
              <a:gd name="T69" fmla="*/ T68 w 5295"/>
              <a:gd name="T70" fmla="+- 0 19566 19223"/>
              <a:gd name="T71" fmla="*/ 19566 h 2198"/>
              <a:gd name="T72" fmla="+- 0 5719 3469"/>
              <a:gd name="T73" fmla="*/ T72 w 5295"/>
              <a:gd name="T74" fmla="+- 0 19328 19223"/>
              <a:gd name="T75" fmla="*/ 19328 h 2198"/>
              <a:gd name="T76" fmla="+- 0 5558 3469"/>
              <a:gd name="T77" fmla="*/ T76 w 5295"/>
              <a:gd name="T78" fmla="+- 0 19302 19223"/>
              <a:gd name="T79" fmla="*/ 19302 h 2198"/>
              <a:gd name="T80" fmla="+- 0 5481 3469"/>
              <a:gd name="T81" fmla="*/ T80 w 5295"/>
              <a:gd name="T82" fmla="+- 0 19275 19223"/>
              <a:gd name="T83" fmla="*/ 19275 h 2198"/>
              <a:gd name="T84" fmla="+- 0 5346 3469"/>
              <a:gd name="T85" fmla="*/ T84 w 5295"/>
              <a:gd name="T86" fmla="+- 0 19249 19223"/>
              <a:gd name="T87" fmla="*/ 19249 h 2198"/>
              <a:gd name="T88" fmla="+- 0 5084 3469"/>
              <a:gd name="T89" fmla="*/ T88 w 5295"/>
              <a:gd name="T90" fmla="+- 0 19223 19223"/>
              <a:gd name="T91" fmla="*/ 19223 h 2198"/>
              <a:gd name="T92" fmla="+- 0 3946 3469"/>
              <a:gd name="T93" fmla="*/ T92 w 5295"/>
              <a:gd name="T94" fmla="+- 0 19249 19223"/>
              <a:gd name="T95" fmla="*/ 19249 h 2198"/>
              <a:gd name="T96" fmla="+- 0 3761 3469"/>
              <a:gd name="T97" fmla="*/ T96 w 5295"/>
              <a:gd name="T98" fmla="+- 0 19275 19223"/>
              <a:gd name="T99" fmla="*/ 19275 h 2198"/>
              <a:gd name="T100" fmla="+- 0 3522 3469"/>
              <a:gd name="T101" fmla="*/ T100 w 5295"/>
              <a:gd name="T102" fmla="+- 0 19302 19223"/>
              <a:gd name="T103" fmla="*/ 19302 h 2198"/>
              <a:gd name="T104" fmla="+- 0 3495 3469"/>
              <a:gd name="T105" fmla="*/ T104 w 5295"/>
              <a:gd name="T106" fmla="+- 0 19302 19223"/>
              <a:gd name="T107" fmla="*/ 19302 h 2198"/>
              <a:gd name="T108" fmla="+- 0 6169 3469"/>
              <a:gd name="T109" fmla="*/ T108 w 5295"/>
              <a:gd name="T110" fmla="+- 0 19302 19223"/>
              <a:gd name="T111" fmla="*/ 19302 h 2198"/>
              <a:gd name="T112" fmla="+- 0 6169 3469"/>
              <a:gd name="T113" fmla="*/ T112 w 5295"/>
              <a:gd name="T114" fmla="+- 0 19381 19223"/>
              <a:gd name="T115" fmla="*/ 19381 h 2198"/>
              <a:gd name="T116" fmla="+- 0 6193 3469"/>
              <a:gd name="T117" fmla="*/ T116 w 5295"/>
              <a:gd name="T118" fmla="+- 0 20572 19223"/>
              <a:gd name="T119" fmla="*/ 20572 h 2198"/>
              <a:gd name="T120" fmla="+- 0 6220 3469"/>
              <a:gd name="T121" fmla="*/ T120 w 5295"/>
              <a:gd name="T122" fmla="+- 0 20891 19223"/>
              <a:gd name="T123" fmla="*/ 20891 h 2198"/>
              <a:gd name="T124" fmla="+- 0 6247 3469"/>
              <a:gd name="T125" fmla="*/ T124 w 5295"/>
              <a:gd name="T126" fmla="+- 0 21366 19223"/>
              <a:gd name="T127" fmla="*/ 21366 h 2198"/>
              <a:gd name="T128" fmla="+- 0 6327 3469"/>
              <a:gd name="T129" fmla="*/ T128 w 5295"/>
              <a:gd name="T130" fmla="+- 0 21394 19223"/>
              <a:gd name="T131" fmla="*/ 21394 h 2198"/>
              <a:gd name="T132" fmla="+- 0 6431 3469"/>
              <a:gd name="T133" fmla="*/ T132 w 5295"/>
              <a:gd name="T134" fmla="+- 0 21420 19223"/>
              <a:gd name="T135" fmla="*/ 21420 h 2198"/>
              <a:gd name="T136" fmla="+- 0 7570 3469"/>
              <a:gd name="T137" fmla="*/ T136 w 5295"/>
              <a:gd name="T138" fmla="+- 0 21394 19223"/>
              <a:gd name="T139" fmla="*/ 21394 h 2198"/>
              <a:gd name="T140" fmla="+- 0 7835 3469"/>
              <a:gd name="T141" fmla="*/ T140 w 5295"/>
              <a:gd name="T142" fmla="+- 0 21366 19223"/>
              <a:gd name="T143" fmla="*/ 21366 h 2198"/>
              <a:gd name="T144" fmla="+- 0 8101 3469"/>
              <a:gd name="T145" fmla="*/ T144 w 5295"/>
              <a:gd name="T146" fmla="+- 0 21340 19223"/>
              <a:gd name="T147" fmla="*/ 21340 h 2198"/>
              <a:gd name="T148" fmla="+- 0 8312 3469"/>
              <a:gd name="T149" fmla="*/ T148 w 5295"/>
              <a:gd name="T150" fmla="+- 0 21313 19223"/>
              <a:gd name="T151" fmla="*/ 21313 h 2198"/>
              <a:gd name="T152" fmla="+- 0 8443 3469"/>
              <a:gd name="T153" fmla="*/ T152 w 5295"/>
              <a:gd name="T154" fmla="+- 0 21287 19223"/>
              <a:gd name="T155" fmla="*/ 21287 h 2198"/>
              <a:gd name="T156" fmla="+- 0 8601 3469"/>
              <a:gd name="T157" fmla="*/ T156 w 5295"/>
              <a:gd name="T158" fmla="+- 0 21261 19223"/>
              <a:gd name="T159" fmla="*/ 21261 h 2198"/>
              <a:gd name="T160" fmla="+- 0 8682 3469"/>
              <a:gd name="T161" fmla="*/ T160 w 5295"/>
              <a:gd name="T162" fmla="+- 0 21234 19223"/>
              <a:gd name="T163" fmla="*/ 21234 h 2198"/>
              <a:gd name="T164" fmla="+- 0 8709 3469"/>
              <a:gd name="T165" fmla="*/ T164 w 5295"/>
              <a:gd name="T166" fmla="+- 0 21128 19223"/>
              <a:gd name="T167" fmla="*/ 21128 h 2198"/>
              <a:gd name="T168" fmla="+- 0 8736 3469"/>
              <a:gd name="T169" fmla="*/ T168 w 5295"/>
              <a:gd name="T170" fmla="+- 0 21049 19223"/>
              <a:gd name="T171" fmla="*/ 21049 h 2198"/>
              <a:gd name="T172" fmla="+- 0 8763 3469"/>
              <a:gd name="T173" fmla="*/ T172 w 5295"/>
              <a:gd name="T174" fmla="+- 0 20917 19223"/>
              <a:gd name="T175" fmla="*/ 20917 h 2198"/>
              <a:gd name="T176" fmla="+- 0 8736 3469"/>
              <a:gd name="T177" fmla="*/ T176 w 5295"/>
              <a:gd name="T178" fmla="+- 0 20069 19223"/>
              <a:gd name="T179" fmla="*/ 20069 h 2198"/>
              <a:gd name="T180" fmla="+- 0 8709 3469"/>
              <a:gd name="T181" fmla="*/ T180 w 5295"/>
              <a:gd name="T182" fmla="+- 0 19778 19223"/>
              <a:gd name="T183" fmla="*/ 19778 h 2198"/>
              <a:gd name="T184" fmla="+- 0 8655 3469"/>
              <a:gd name="T185" fmla="*/ T184 w 5295"/>
              <a:gd name="T186" fmla="+- 0 19566 19223"/>
              <a:gd name="T187" fmla="*/ 19566 h 2198"/>
              <a:gd name="T188" fmla="+- 0 8628 3469"/>
              <a:gd name="T189" fmla="*/ T188 w 5295"/>
              <a:gd name="T190" fmla="+- 0 19407 19223"/>
              <a:gd name="T191" fmla="*/ 19407 h 2198"/>
              <a:gd name="T192" fmla="+- 0 8628 3469"/>
              <a:gd name="T193" fmla="*/ T192 w 5295"/>
              <a:gd name="T194" fmla="+- 0 19302 19223"/>
              <a:gd name="T195" fmla="*/ 19302 h 2198"/>
              <a:gd name="T196" fmla="+- 0 8551 3469"/>
              <a:gd name="T197" fmla="*/ T196 w 5295"/>
              <a:gd name="T198" fmla="+- 0 19354 19223"/>
              <a:gd name="T199" fmla="*/ 19354 h 2198"/>
              <a:gd name="T200" fmla="+- 0 8443 3469"/>
              <a:gd name="T201" fmla="*/ T200 w 5295"/>
              <a:gd name="T202" fmla="+- 0 19328 19223"/>
              <a:gd name="T203" fmla="*/ 19328 h 2198"/>
              <a:gd name="T204" fmla="+- 0 8312 3469"/>
              <a:gd name="T205" fmla="*/ T204 w 5295"/>
              <a:gd name="T206" fmla="+- 0 19302 19223"/>
              <a:gd name="T207" fmla="*/ 19302 h 2198"/>
              <a:gd name="T208" fmla="+- 0 7916 3469"/>
              <a:gd name="T209" fmla="*/ T208 w 5295"/>
              <a:gd name="T210" fmla="+- 0 19328 19223"/>
              <a:gd name="T211" fmla="*/ 19328 h 2198"/>
              <a:gd name="T212" fmla="+- 0 7704 3469"/>
              <a:gd name="T213" fmla="*/ T212 w 5295"/>
              <a:gd name="T214" fmla="+- 0 19354 19223"/>
              <a:gd name="T215" fmla="*/ 19354 h 2198"/>
              <a:gd name="T216" fmla="+- 0 7493 3469"/>
              <a:gd name="T217" fmla="*/ T216 w 5295"/>
              <a:gd name="T218" fmla="+- 0 19381 19223"/>
              <a:gd name="T219" fmla="*/ 19381 h 2198"/>
              <a:gd name="T220" fmla="+- 0 6619 3469"/>
              <a:gd name="T221" fmla="*/ T220 w 5295"/>
              <a:gd name="T222" fmla="+- 0 19354 19223"/>
              <a:gd name="T223" fmla="*/ 19354 h 2198"/>
              <a:gd name="T224" fmla="+- 0 6193 3469"/>
              <a:gd name="T225" fmla="*/ T224 w 5295"/>
              <a:gd name="T226" fmla="+- 0 19381 19223"/>
              <a:gd name="T227" fmla="*/ 19381 h 2198"/>
              <a:gd name="T228" fmla="+- 0 6089 3469"/>
              <a:gd name="T229" fmla="*/ T228 w 5295"/>
              <a:gd name="T230" fmla="+- 0 19354 19223"/>
              <a:gd name="T231" fmla="*/ 19354 h 2198"/>
              <a:gd name="T232" fmla="+- 0 6062 3469"/>
              <a:gd name="T233" fmla="*/ T232 w 5295"/>
              <a:gd name="T234" fmla="+- 0 19328 19223"/>
              <a:gd name="T235" fmla="*/ 19328 h 219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 ang="0">
                <a:pos x="T117" y="T119"/>
              </a:cxn>
              <a:cxn ang="0">
                <a:pos x="T121" y="T123"/>
              </a:cxn>
              <a:cxn ang="0">
                <a:pos x="T125" y="T127"/>
              </a:cxn>
              <a:cxn ang="0">
                <a:pos x="T129" y="T131"/>
              </a:cxn>
              <a:cxn ang="0">
                <a:pos x="T133" y="T135"/>
              </a:cxn>
              <a:cxn ang="0">
                <a:pos x="T137" y="T139"/>
              </a:cxn>
              <a:cxn ang="0">
                <a:pos x="T141" y="T143"/>
              </a:cxn>
              <a:cxn ang="0">
                <a:pos x="T145" y="T147"/>
              </a:cxn>
              <a:cxn ang="0">
                <a:pos x="T149" y="T151"/>
              </a:cxn>
              <a:cxn ang="0">
                <a:pos x="T153" y="T155"/>
              </a:cxn>
              <a:cxn ang="0">
                <a:pos x="T157" y="T159"/>
              </a:cxn>
              <a:cxn ang="0">
                <a:pos x="T161" y="T163"/>
              </a:cxn>
              <a:cxn ang="0">
                <a:pos x="T165" y="T167"/>
              </a:cxn>
              <a:cxn ang="0">
                <a:pos x="T169" y="T171"/>
              </a:cxn>
              <a:cxn ang="0">
                <a:pos x="T173" y="T175"/>
              </a:cxn>
              <a:cxn ang="0">
                <a:pos x="T177" y="T179"/>
              </a:cxn>
              <a:cxn ang="0">
                <a:pos x="T181" y="T183"/>
              </a:cxn>
              <a:cxn ang="0">
                <a:pos x="T185" y="T187"/>
              </a:cxn>
              <a:cxn ang="0">
                <a:pos x="T189" y="T191"/>
              </a:cxn>
              <a:cxn ang="0">
                <a:pos x="T193" y="T195"/>
              </a:cxn>
              <a:cxn ang="0">
                <a:pos x="T197" y="T199"/>
              </a:cxn>
              <a:cxn ang="0">
                <a:pos x="T201" y="T203"/>
              </a:cxn>
              <a:cxn ang="0">
                <a:pos x="T205" y="T207"/>
              </a:cxn>
              <a:cxn ang="0">
                <a:pos x="T209" y="T211"/>
              </a:cxn>
              <a:cxn ang="0">
                <a:pos x="T213" y="T215"/>
              </a:cxn>
              <a:cxn ang="0">
                <a:pos x="T217" y="T219"/>
              </a:cxn>
              <a:cxn ang="0">
                <a:pos x="T221" y="T223"/>
              </a:cxn>
              <a:cxn ang="0">
                <a:pos x="T225" y="T227"/>
              </a:cxn>
              <a:cxn ang="0">
                <a:pos x="T229" y="T231"/>
              </a:cxn>
              <a:cxn ang="0">
                <a:pos x="T233" y="T235"/>
              </a:cxn>
            </a:cxnLst>
            <a:rect l="0" t="0" r="r" b="b"/>
            <a:pathLst>
              <a:path w="5295" h="2198" extrusionOk="0">
                <a:moveTo>
                  <a:pt x="26" y="131"/>
                </a:moveTo>
                <a:cubicBezTo>
                  <a:pt x="26" y="170"/>
                  <a:pt x="23" y="172"/>
                  <a:pt x="26" y="210"/>
                </a:cubicBezTo>
                <a:cubicBezTo>
                  <a:pt x="57" y="589"/>
                  <a:pt x="10" y="974"/>
                  <a:pt x="53" y="1349"/>
                </a:cubicBezTo>
                <a:cubicBezTo>
                  <a:pt x="80" y="1586"/>
                  <a:pt x="57" y="1870"/>
                  <a:pt x="26" y="2090"/>
                </a:cubicBezTo>
                <a:cubicBezTo>
                  <a:pt x="26" y="2117"/>
                  <a:pt x="26" y="2125"/>
                  <a:pt x="26" y="2143"/>
                </a:cubicBezTo>
                <a:cubicBezTo>
                  <a:pt x="61" y="2128"/>
                  <a:pt x="60" y="2133"/>
                  <a:pt x="104" y="2117"/>
                </a:cubicBezTo>
                <a:cubicBezTo>
                  <a:pt x="149" y="2101"/>
                  <a:pt x="188" y="2070"/>
                  <a:pt x="238" y="2064"/>
                </a:cubicBezTo>
                <a:cubicBezTo>
                  <a:pt x="374" y="2047"/>
                  <a:pt x="530" y="2049"/>
                  <a:pt x="661" y="2038"/>
                </a:cubicBezTo>
                <a:cubicBezTo>
                  <a:pt x="879" y="2019"/>
                  <a:pt x="1112" y="2027"/>
                  <a:pt x="1323" y="2011"/>
                </a:cubicBezTo>
                <a:cubicBezTo>
                  <a:pt x="1428" y="2003"/>
                  <a:pt x="1520" y="2029"/>
                  <a:pt x="1615" y="2038"/>
                </a:cubicBezTo>
                <a:cubicBezTo>
                  <a:pt x="1751" y="2051"/>
                  <a:pt x="2114" y="2081"/>
                  <a:pt x="2196" y="2011"/>
                </a:cubicBezTo>
                <a:cubicBezTo>
                  <a:pt x="2223" y="1988"/>
                  <a:pt x="2236" y="1967"/>
                  <a:pt x="2250" y="1931"/>
                </a:cubicBezTo>
                <a:cubicBezTo>
                  <a:pt x="2265" y="1892"/>
                  <a:pt x="2271" y="1871"/>
                  <a:pt x="2277" y="1826"/>
                </a:cubicBezTo>
                <a:cubicBezTo>
                  <a:pt x="2283" y="1784"/>
                  <a:pt x="2298" y="1725"/>
                  <a:pt x="2301" y="1694"/>
                </a:cubicBezTo>
                <a:cubicBezTo>
                  <a:pt x="2315" y="1556"/>
                  <a:pt x="2318" y="1402"/>
                  <a:pt x="2327" y="1270"/>
                </a:cubicBezTo>
                <a:cubicBezTo>
                  <a:pt x="2338" y="1117"/>
                  <a:pt x="2313" y="964"/>
                  <a:pt x="2301" y="820"/>
                </a:cubicBezTo>
                <a:cubicBezTo>
                  <a:pt x="2295" y="748"/>
                  <a:pt x="2284" y="676"/>
                  <a:pt x="2277" y="608"/>
                </a:cubicBezTo>
                <a:cubicBezTo>
                  <a:pt x="2268" y="520"/>
                  <a:pt x="2258" y="417"/>
                  <a:pt x="2250" y="343"/>
                </a:cubicBezTo>
                <a:cubicBezTo>
                  <a:pt x="2241" y="266"/>
                  <a:pt x="2250" y="183"/>
                  <a:pt x="2250" y="105"/>
                </a:cubicBezTo>
                <a:cubicBezTo>
                  <a:pt x="2183" y="100"/>
                  <a:pt x="2146" y="100"/>
                  <a:pt x="2089" y="79"/>
                </a:cubicBezTo>
                <a:cubicBezTo>
                  <a:pt x="2051" y="65"/>
                  <a:pt x="2066" y="61"/>
                  <a:pt x="2012" y="52"/>
                </a:cubicBezTo>
                <a:cubicBezTo>
                  <a:pt x="1963" y="44"/>
                  <a:pt x="1921" y="30"/>
                  <a:pt x="1877" y="26"/>
                </a:cubicBezTo>
                <a:cubicBezTo>
                  <a:pt x="1791" y="18"/>
                  <a:pt x="1695" y="7"/>
                  <a:pt x="1615" y="0"/>
                </a:cubicBezTo>
                <a:cubicBezTo>
                  <a:pt x="1246" y="-31"/>
                  <a:pt x="837" y="-13"/>
                  <a:pt x="477" y="26"/>
                </a:cubicBezTo>
                <a:cubicBezTo>
                  <a:pt x="417" y="33"/>
                  <a:pt x="340" y="47"/>
                  <a:pt x="292" y="52"/>
                </a:cubicBezTo>
                <a:cubicBezTo>
                  <a:pt x="209" y="61"/>
                  <a:pt x="124" y="66"/>
                  <a:pt x="53" y="79"/>
                </a:cubicBezTo>
                <a:cubicBezTo>
                  <a:pt x="27" y="84"/>
                  <a:pt x="52" y="75"/>
                  <a:pt x="26" y="79"/>
                </a:cubicBezTo>
              </a:path>
              <a:path w="5295" h="2198" extrusionOk="0">
                <a:moveTo>
                  <a:pt x="2700" y="79"/>
                </a:moveTo>
                <a:cubicBezTo>
                  <a:pt x="2700" y="123"/>
                  <a:pt x="2700" y="114"/>
                  <a:pt x="2700" y="158"/>
                </a:cubicBezTo>
                <a:cubicBezTo>
                  <a:pt x="2700" y="555"/>
                  <a:pt x="2688" y="956"/>
                  <a:pt x="2724" y="1349"/>
                </a:cubicBezTo>
                <a:cubicBezTo>
                  <a:pt x="2734" y="1456"/>
                  <a:pt x="2748" y="1562"/>
                  <a:pt x="2751" y="1668"/>
                </a:cubicBezTo>
                <a:cubicBezTo>
                  <a:pt x="2755" y="1788"/>
                  <a:pt x="2710" y="2069"/>
                  <a:pt x="2778" y="2143"/>
                </a:cubicBezTo>
                <a:cubicBezTo>
                  <a:pt x="2811" y="2179"/>
                  <a:pt x="2799" y="2155"/>
                  <a:pt x="2858" y="2171"/>
                </a:cubicBezTo>
                <a:cubicBezTo>
                  <a:pt x="2892" y="2180"/>
                  <a:pt x="2931" y="2194"/>
                  <a:pt x="2962" y="2197"/>
                </a:cubicBezTo>
                <a:cubicBezTo>
                  <a:pt x="3335" y="2231"/>
                  <a:pt x="3737" y="2195"/>
                  <a:pt x="4101" y="2171"/>
                </a:cubicBezTo>
                <a:cubicBezTo>
                  <a:pt x="4191" y="2165"/>
                  <a:pt x="4284" y="2151"/>
                  <a:pt x="4366" y="2143"/>
                </a:cubicBezTo>
                <a:cubicBezTo>
                  <a:pt x="4464" y="2134"/>
                  <a:pt x="4535" y="2141"/>
                  <a:pt x="4632" y="2117"/>
                </a:cubicBezTo>
                <a:cubicBezTo>
                  <a:pt x="4703" y="2100"/>
                  <a:pt x="4770" y="2102"/>
                  <a:pt x="4843" y="2090"/>
                </a:cubicBezTo>
                <a:cubicBezTo>
                  <a:pt x="4888" y="2083"/>
                  <a:pt x="4930" y="2069"/>
                  <a:pt x="4974" y="2064"/>
                </a:cubicBezTo>
                <a:cubicBezTo>
                  <a:pt x="5023" y="2059"/>
                  <a:pt x="5121" y="2039"/>
                  <a:pt x="5132" y="2038"/>
                </a:cubicBezTo>
                <a:cubicBezTo>
                  <a:pt x="5189" y="2031"/>
                  <a:pt x="5187" y="2049"/>
                  <a:pt x="5213" y="2011"/>
                </a:cubicBezTo>
                <a:cubicBezTo>
                  <a:pt x="5234" y="1980"/>
                  <a:pt x="5226" y="1938"/>
                  <a:pt x="5240" y="1905"/>
                </a:cubicBezTo>
                <a:cubicBezTo>
                  <a:pt x="5256" y="1869"/>
                  <a:pt x="5253" y="1876"/>
                  <a:pt x="5267" y="1826"/>
                </a:cubicBezTo>
                <a:cubicBezTo>
                  <a:pt x="5280" y="1778"/>
                  <a:pt x="5292" y="1751"/>
                  <a:pt x="5294" y="1694"/>
                </a:cubicBezTo>
                <a:cubicBezTo>
                  <a:pt x="5303" y="1411"/>
                  <a:pt x="5298" y="1122"/>
                  <a:pt x="5267" y="846"/>
                </a:cubicBezTo>
                <a:cubicBezTo>
                  <a:pt x="5256" y="752"/>
                  <a:pt x="5257" y="649"/>
                  <a:pt x="5240" y="555"/>
                </a:cubicBezTo>
                <a:cubicBezTo>
                  <a:pt x="5227" y="485"/>
                  <a:pt x="5194" y="414"/>
                  <a:pt x="5186" y="343"/>
                </a:cubicBezTo>
                <a:cubicBezTo>
                  <a:pt x="5180" y="292"/>
                  <a:pt x="5163" y="221"/>
                  <a:pt x="5159" y="184"/>
                </a:cubicBezTo>
                <a:cubicBezTo>
                  <a:pt x="5155" y="149"/>
                  <a:pt x="5162" y="114"/>
                  <a:pt x="5159" y="79"/>
                </a:cubicBezTo>
                <a:cubicBezTo>
                  <a:pt x="5142" y="89"/>
                  <a:pt x="5130" y="133"/>
                  <a:pt x="5082" y="131"/>
                </a:cubicBezTo>
                <a:cubicBezTo>
                  <a:pt x="5057" y="130"/>
                  <a:pt x="5014" y="105"/>
                  <a:pt x="4974" y="105"/>
                </a:cubicBezTo>
                <a:cubicBezTo>
                  <a:pt x="4924" y="105"/>
                  <a:pt x="4879" y="82"/>
                  <a:pt x="4843" y="79"/>
                </a:cubicBezTo>
                <a:cubicBezTo>
                  <a:pt x="4708" y="67"/>
                  <a:pt x="4573" y="95"/>
                  <a:pt x="4447" y="105"/>
                </a:cubicBezTo>
                <a:cubicBezTo>
                  <a:pt x="4372" y="111"/>
                  <a:pt x="4308" y="125"/>
                  <a:pt x="4235" y="131"/>
                </a:cubicBezTo>
                <a:cubicBezTo>
                  <a:pt x="4165" y="137"/>
                  <a:pt x="4087" y="153"/>
                  <a:pt x="4024" y="158"/>
                </a:cubicBezTo>
                <a:cubicBezTo>
                  <a:pt x="3738" y="182"/>
                  <a:pt x="3426" y="162"/>
                  <a:pt x="3150" y="131"/>
                </a:cubicBezTo>
                <a:cubicBezTo>
                  <a:pt x="3012" y="115"/>
                  <a:pt x="2840" y="167"/>
                  <a:pt x="2724" y="158"/>
                </a:cubicBezTo>
                <a:cubicBezTo>
                  <a:pt x="2680" y="155"/>
                  <a:pt x="2657" y="146"/>
                  <a:pt x="2620" y="131"/>
                </a:cubicBezTo>
                <a:cubicBezTo>
                  <a:pt x="2620" y="105"/>
                  <a:pt x="2620" y="96"/>
                  <a:pt x="2593" y="105"/>
                </a:cubicBezTo>
              </a:path>
            </a:pathLst>
          </a:custGeom>
          <a:noFill/>
          <a:ln w="19050" cap="rnd">
            <a:solidFill>
              <a:srgbClr val="FF0000"/>
            </a:solidFill>
            <a:round/>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163185433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a:ln/>
        </p:spPr>
      </p:sp>
      <p:sp>
        <p:nvSpPr>
          <p:cNvPr id="69635" name="Notes Placeholder 2"/>
          <p:cNvSpPr>
            <a:spLocks noGrp="1"/>
          </p:cNvSpPr>
          <p:nvPr>
            <p:ph type="body" idx="1"/>
          </p:nvPr>
        </p:nvSpPr>
        <p:spPr>
          <a:noFill/>
          <a:ln/>
        </p:spPr>
        <p:txBody>
          <a:bodyPr/>
          <a:lstStyle/>
          <a:p>
            <a:r>
              <a:rPr lang="en-US" sz="1000" dirty="0" smtClean="0"/>
              <a:t>Example: Sharp: C = low cost and reasonably timely, A = new plant, P = new 8 x 40” panels, moving 17 outside suppliers and service providers inside to work as “one virtual company”, hyper JIT. (how set up terms? Suppliers built and pay own facility, rent land from Sharp, but can sell to outside).  Should glass supplier Corning also move?</a:t>
            </a:r>
          </a:p>
          <a:p>
            <a:r>
              <a:rPr lang="en-US" sz="1000" dirty="0" smtClean="0"/>
              <a:t>We have viewed ops as resources applied to processes. Obviously the choice of resources and processes gives ops certain competencies: they affect what the organization can and cannot do. We will summarize the competencies by 4 dimensions &amp; prioritize them: order winners vs. qualifiers.</a:t>
            </a:r>
          </a:p>
          <a:p>
            <a:pPr lvl="1">
              <a:buFontTx/>
              <a:buChar char="–"/>
            </a:pPr>
            <a:r>
              <a:rPr lang="en-US" sz="1000" dirty="0" smtClean="0"/>
              <a:t>What are our distinctive </a:t>
            </a:r>
            <a:r>
              <a:rPr lang="en-US" sz="1000" i="1" dirty="0" smtClean="0"/>
              <a:t>capabilities </a:t>
            </a:r>
            <a:r>
              <a:rPr lang="en-US" sz="1000" dirty="0" smtClean="0"/>
              <a:t>or </a:t>
            </a:r>
            <a:r>
              <a:rPr lang="en-US" sz="1000" i="1" dirty="0" smtClean="0"/>
              <a:t>competences</a:t>
            </a:r>
            <a:r>
              <a:rPr lang="en-US" sz="1000" dirty="0" smtClean="0"/>
              <a:t>?</a:t>
            </a:r>
          </a:p>
          <a:p>
            <a:pPr lvl="2">
              <a:buFontTx/>
              <a:buChar char="–"/>
            </a:pPr>
            <a:r>
              <a:rPr lang="en-US" sz="900" dirty="0" smtClean="0"/>
              <a:t>“The combinations of resources and processes that underpin sustainable competitive advantage for a specific firm competing in a specific market.”</a:t>
            </a:r>
          </a:p>
          <a:p>
            <a:pPr lvl="2">
              <a:buFontTx/>
              <a:buChar char="–"/>
            </a:pPr>
            <a:r>
              <a:rPr lang="en-US" sz="900" dirty="0" smtClean="0"/>
              <a:t>“Abilities that customers value but that competitors cannot replicate.”</a:t>
            </a:r>
            <a:endParaRPr lang="en-US" sz="900" i="1" dirty="0" smtClean="0">
              <a:solidFill>
                <a:srgbClr val="FF3300"/>
              </a:solidFill>
            </a:endParaRPr>
          </a:p>
          <a:p>
            <a:pPr lvl="1"/>
            <a:r>
              <a:rPr lang="en-US" sz="1000" i="1" dirty="0" smtClean="0">
                <a:solidFill>
                  <a:srgbClr val="FF3300"/>
                </a:solidFill>
              </a:rPr>
              <a:t>Are competencies fully determined by resources and processes?</a:t>
            </a:r>
            <a:r>
              <a:rPr lang="en-US" sz="1000" i="1" dirty="0" smtClean="0"/>
              <a:t> </a:t>
            </a:r>
            <a:r>
              <a:rPr lang="en-US" sz="1000" dirty="0" smtClean="0"/>
              <a:t>Values = standards by which employees set priorities. When they are set automatically (by process) they constitute the culture, which allows decentralized aligned decision making.</a:t>
            </a:r>
          </a:p>
          <a:p>
            <a:r>
              <a:rPr lang="en-US" sz="1000" dirty="0" smtClean="0"/>
              <a:t>Value = 3 P’s = profit, people, planet</a:t>
            </a:r>
          </a:p>
          <a:p>
            <a:r>
              <a:rPr lang="en-US" sz="1000" dirty="0" smtClean="0"/>
              <a:t>Consider profit: We thus have a clear metric for evaluation and improvement of OS: NPV</a:t>
            </a:r>
          </a:p>
          <a:p>
            <a:pPr lvl="1"/>
            <a:r>
              <a:rPr lang="en-US" sz="1000" dirty="0" smtClean="0"/>
              <a:t>We always want to make sure our recommendations are financially sound.  After all, </a:t>
            </a:r>
            <a:r>
              <a:rPr lang="en-US" sz="1000" i="1" dirty="0" smtClean="0"/>
              <a:t>why are we in business?</a:t>
            </a:r>
          </a:p>
          <a:p>
            <a:pPr lvl="1"/>
            <a:r>
              <a:rPr lang="en-US" sz="1000" dirty="0" smtClean="0"/>
              <a:t>Performance metrics: many, including survival, growth, profits, shareholder value and others.  Our metric will be profit flows, that is the complete current and future stream of profits.  From this, most other financial metrics can be deduced.  </a:t>
            </a:r>
          </a:p>
          <a:p>
            <a:r>
              <a:rPr lang="en-US" sz="1000" dirty="0" smtClean="0">
                <a:solidFill>
                  <a:srgbClr val="FF3300"/>
                </a:solidFill>
              </a:rPr>
              <a:t>The main advantages for NPV of cash flows are</a:t>
            </a:r>
            <a:r>
              <a:rPr lang="en-US" sz="1000" dirty="0" smtClean="0"/>
              <a:t>: </a:t>
            </a:r>
          </a:p>
          <a:p>
            <a:pPr lvl="1">
              <a:buFontTx/>
              <a:buAutoNum type="arabicPeriod"/>
            </a:pPr>
            <a:r>
              <a:rPr lang="en-US" sz="1000" dirty="0" smtClean="0"/>
              <a:t>In-line with financial theory</a:t>
            </a:r>
          </a:p>
          <a:p>
            <a:pPr lvl="1">
              <a:buFontTx/>
              <a:buAutoNum type="arabicPeriod"/>
            </a:pPr>
            <a:r>
              <a:rPr lang="en-US" sz="1000" dirty="0" smtClean="0"/>
              <a:t>Cash flows are harder to manipulate than a single measure; </a:t>
            </a:r>
          </a:p>
          <a:p>
            <a:pPr lvl="1">
              <a:buFontTx/>
              <a:buAutoNum type="arabicPeriod"/>
            </a:pPr>
            <a:r>
              <a:rPr lang="en-US" sz="1000" dirty="0" smtClean="0"/>
              <a:t>they recognize the longer term and temporal character of many decisions, yours as well as your competitors’ </a:t>
            </a:r>
          </a:p>
          <a:p>
            <a:pPr lvl="1">
              <a:buFontTx/>
              <a:buAutoNum type="arabicPeriod"/>
            </a:pPr>
            <a:r>
              <a:rPr lang="en-US" sz="1000" dirty="0" smtClean="0"/>
              <a:t>they allow us to incorporate risk attitudes and uncertainty.</a:t>
            </a:r>
          </a:p>
          <a:p>
            <a:r>
              <a:rPr lang="en-US" sz="1000" dirty="0" smtClean="0">
                <a:solidFill>
                  <a:srgbClr val="FF3300"/>
                </a:solidFill>
              </a:rPr>
              <a:t>But be cognizant that not everything is properly expressed in money!  Always consider people + planet!</a:t>
            </a:r>
            <a:endParaRPr lang="en-US" sz="1000" dirty="0" smtClean="0"/>
          </a:p>
          <a:p>
            <a:pPr lvl="1"/>
            <a:endParaRPr lang="en-US" sz="1000" dirty="0" smtClean="0"/>
          </a:p>
          <a:p>
            <a:r>
              <a:rPr lang="en-US" sz="1000" dirty="0" smtClean="0"/>
              <a:t>Maximizing NPV gives us a quantitative tool, but it only works well for determining correct parameter choice + choice between alternatives.</a:t>
            </a:r>
          </a:p>
          <a:p>
            <a:pPr lvl="1"/>
            <a:r>
              <a:rPr lang="en-US" sz="1000" dirty="0" smtClean="0"/>
              <a:t>The next slide details the typical components of the resource and process view that you can work on; abstractly, these are the “parameters” you could optimize over</a:t>
            </a:r>
          </a:p>
          <a:p>
            <a:pPr lvl="1"/>
            <a:r>
              <a:rPr lang="en-US" sz="1000" dirty="0" smtClean="0"/>
              <a:t>To come up with the alternatives, we use qualitative judgment and experience.</a:t>
            </a:r>
          </a:p>
          <a:p>
            <a:pPr lvl="2"/>
            <a:r>
              <a:rPr lang="en-US" sz="900" dirty="0" smtClean="0"/>
              <a:t>A qualitative tool to help us: alignment and 3 questions framework.</a:t>
            </a:r>
          </a:p>
          <a:p>
            <a:endParaRPr lang="en-US" dirty="0" smtClean="0"/>
          </a:p>
        </p:txBody>
      </p:sp>
      <p:sp>
        <p:nvSpPr>
          <p:cNvPr id="4" name="Header Placeholder 3"/>
          <p:cNvSpPr>
            <a:spLocks noGrp="1"/>
          </p:cNvSpPr>
          <p:nvPr>
            <p:ph type="hdr" sz="quarter"/>
          </p:nvPr>
        </p:nvSpPr>
        <p:spPr/>
        <p:txBody>
          <a:bodyPr/>
          <a:lstStyle/>
          <a:p>
            <a:pPr>
              <a:defRPr/>
            </a:pPr>
            <a:r>
              <a:rPr lang="en-US" smtClean="0"/>
              <a:t>Operations Strategy Week #1: Concept &amp; Framework</a:t>
            </a:r>
            <a:endParaRPr lang="en-US"/>
          </a:p>
        </p:txBody>
      </p:sp>
      <p:sp>
        <p:nvSpPr>
          <p:cNvPr id="5" name="Date Placeholder 4"/>
          <p:cNvSpPr>
            <a:spLocks noGrp="1"/>
          </p:cNvSpPr>
          <p:nvPr>
            <p:ph type="dt" sz="quarter" idx="1"/>
          </p:nvPr>
        </p:nvSpPr>
        <p:spPr/>
        <p:txBody>
          <a:bodyPr/>
          <a:lstStyle/>
          <a:p>
            <a:pPr>
              <a:defRPr/>
            </a:pPr>
            <a:fld id="{B44486B7-123A-48BF-9C9B-E099245DECE4}" type="datetime1">
              <a:rPr lang="en-US" smtClean="0"/>
              <a:pPr>
                <a:defRPr/>
              </a:pPr>
              <a:t>4/5/17</a:t>
            </a:fld>
            <a:endParaRPr lang="en-US"/>
          </a:p>
        </p:txBody>
      </p:sp>
      <p:sp>
        <p:nvSpPr>
          <p:cNvPr id="6" name="Footer Placeholder 5"/>
          <p:cNvSpPr>
            <a:spLocks noGrp="1"/>
          </p:cNvSpPr>
          <p:nvPr>
            <p:ph type="ftr" sz="quarter" idx="4"/>
          </p:nvPr>
        </p:nvSpPr>
        <p:spPr/>
        <p:txBody>
          <a:bodyPr/>
          <a:lstStyle/>
          <a:p>
            <a:pPr>
              <a:defRPr/>
            </a:pPr>
            <a:r>
              <a:rPr lang="en-US" smtClean="0"/>
              <a:t>© Van Mieghem</a:t>
            </a:r>
            <a:endParaRPr lang="en-US"/>
          </a:p>
        </p:txBody>
      </p:sp>
      <p:sp>
        <p:nvSpPr>
          <p:cNvPr id="7" name="Slide Number Placeholder 6"/>
          <p:cNvSpPr>
            <a:spLocks noGrp="1"/>
          </p:cNvSpPr>
          <p:nvPr>
            <p:ph type="sldNum" sz="quarter" idx="5"/>
          </p:nvPr>
        </p:nvSpPr>
        <p:spPr/>
        <p:txBody>
          <a:bodyPr/>
          <a:lstStyle/>
          <a:p>
            <a:pPr>
              <a:defRPr/>
            </a:pPr>
            <a:fld id="{5556D21B-6C70-42B1-A140-CFD4CF8BA539}" type="slidenum">
              <a:rPr lang="en-US" smtClean="0"/>
              <a:pPr>
                <a:defRPr/>
              </a:pPr>
              <a:t>14</a:t>
            </a:fld>
            <a:endParaRPr lang="en-US"/>
          </a:p>
        </p:txBody>
      </p:sp>
    </p:spTree>
    <p:extLst>
      <p:ext uri="{BB962C8B-B14F-4D97-AF65-F5344CB8AC3E}">
        <p14:creationId xmlns:p14="http://schemas.microsoft.com/office/powerpoint/2010/main" val="106213570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Use this to lead to “what is a good process?”</a:t>
            </a:r>
          </a:p>
          <a:p>
            <a:r>
              <a:rPr lang="en-US" dirty="0" smtClean="0"/>
              <a:t>The three perspectives are highly interrelated:</a:t>
            </a:r>
          </a:p>
          <a:p>
            <a:r>
              <a:rPr lang="en-US" dirty="0" smtClean="0"/>
              <a:t>Here we see the competencies</a:t>
            </a:r>
            <a:r>
              <a:rPr lang="en-US" baseline="0" dirty="0" smtClean="0"/>
              <a:t> = value prop &gt; determines customer benefit</a:t>
            </a:r>
          </a:p>
          <a:p>
            <a:r>
              <a:rPr lang="en-US" baseline="0" dirty="0" smtClean="0"/>
              <a:t>Asset = train</a:t>
            </a:r>
          </a:p>
          <a:p>
            <a:r>
              <a:rPr lang="en-US" baseline="0" dirty="0" smtClean="0"/>
              <a:t>Process = how to get highest value out of the asset?  Need to increase frequency &gt; need punctuality!</a:t>
            </a:r>
          </a:p>
          <a:p>
            <a:endParaRPr lang="en-US" baseline="0" dirty="0" smtClean="0"/>
          </a:p>
          <a:p>
            <a:r>
              <a:rPr lang="en-US" baseline="0" dirty="0" smtClean="0"/>
              <a:t>Value = customer benefit – process cost!</a:t>
            </a:r>
            <a:endParaRPr lang="en-US" dirty="0"/>
          </a:p>
        </p:txBody>
      </p:sp>
      <p:sp>
        <p:nvSpPr>
          <p:cNvPr id="4" name="Footer Placeholder 3"/>
          <p:cNvSpPr>
            <a:spLocks noGrp="1"/>
          </p:cNvSpPr>
          <p:nvPr>
            <p:ph type="ftr" sz="quarter" idx="10"/>
          </p:nvPr>
        </p:nvSpPr>
        <p:spPr/>
        <p:txBody>
          <a:bodyPr/>
          <a:lstStyle/>
          <a:p>
            <a:r>
              <a:rPr lang="en-US" smtClean="0"/>
              <a:t>J.A. Van Mieghem/Operations/Strategy</a:t>
            </a:r>
            <a:endParaRPr lang="en-US"/>
          </a:p>
        </p:txBody>
      </p:sp>
    </p:spTree>
    <p:extLst>
      <p:ext uri="{BB962C8B-B14F-4D97-AF65-F5344CB8AC3E}">
        <p14:creationId xmlns:p14="http://schemas.microsoft.com/office/powerpoint/2010/main" val="18291902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ChangeArrowheads="1"/>
          </p:cNvSpPr>
          <p:nvPr>
            <p:ph type="hdr" sz="quarter"/>
          </p:nvPr>
        </p:nvSpPr>
        <p:spPr/>
        <p:txBody>
          <a:bodyPr/>
          <a:lstStyle/>
          <a:p>
            <a:pPr>
              <a:defRPr/>
            </a:pPr>
            <a:r>
              <a:rPr lang="en-US" smtClean="0"/>
              <a:t>Operations Strategy Week #1: Concept &amp; Framework</a:t>
            </a:r>
          </a:p>
        </p:txBody>
      </p:sp>
      <p:sp>
        <p:nvSpPr>
          <p:cNvPr id="65539" name="Rectangle 3"/>
          <p:cNvSpPr>
            <a:spLocks noGrp="1" noChangeArrowheads="1"/>
          </p:cNvSpPr>
          <p:nvPr>
            <p:ph type="dt" sz="quarter" idx="1"/>
          </p:nvPr>
        </p:nvSpPr>
        <p:spPr/>
        <p:txBody>
          <a:bodyPr/>
          <a:lstStyle/>
          <a:p>
            <a:pPr>
              <a:defRPr/>
            </a:pPr>
            <a:fld id="{5A16EBE9-C0FA-4F03-A841-DAB958100F2E}" type="datetime1">
              <a:rPr lang="en-US" smtClean="0"/>
              <a:pPr>
                <a:defRPr/>
              </a:pPr>
              <a:t>4/5/17</a:t>
            </a:fld>
            <a:endParaRPr lang="en-US" smtClean="0"/>
          </a:p>
        </p:txBody>
      </p:sp>
      <p:sp>
        <p:nvSpPr>
          <p:cNvPr id="65540" name="Rectangle 6"/>
          <p:cNvSpPr>
            <a:spLocks noGrp="1" noChangeArrowheads="1"/>
          </p:cNvSpPr>
          <p:nvPr>
            <p:ph type="ftr" sz="quarter" idx="4"/>
          </p:nvPr>
        </p:nvSpPr>
        <p:spPr/>
        <p:txBody>
          <a:bodyPr/>
          <a:lstStyle/>
          <a:p>
            <a:pPr>
              <a:defRPr/>
            </a:pPr>
            <a:r>
              <a:rPr lang="en-US" smtClean="0"/>
              <a:t>© Van Mieghem</a:t>
            </a:r>
          </a:p>
        </p:txBody>
      </p:sp>
      <p:sp>
        <p:nvSpPr>
          <p:cNvPr id="65541" name="Rectangle 7"/>
          <p:cNvSpPr>
            <a:spLocks noGrp="1" noChangeArrowheads="1"/>
          </p:cNvSpPr>
          <p:nvPr>
            <p:ph type="sldNum" sz="quarter" idx="5"/>
          </p:nvPr>
        </p:nvSpPr>
        <p:spPr/>
        <p:txBody>
          <a:bodyPr/>
          <a:lstStyle/>
          <a:p>
            <a:pPr>
              <a:defRPr/>
            </a:pPr>
            <a:fld id="{64898D63-9D47-4520-8362-BC3DFCEC883B}" type="slidenum">
              <a:rPr lang="en-US" smtClean="0"/>
              <a:pPr>
                <a:defRPr/>
              </a:pPr>
              <a:t>17</a:t>
            </a:fld>
            <a:endParaRPr lang="en-US" smtClean="0"/>
          </a:p>
        </p:txBody>
      </p:sp>
      <p:sp>
        <p:nvSpPr>
          <p:cNvPr id="64518" name="Rectangle 2"/>
          <p:cNvSpPr>
            <a:spLocks noGrp="1" noRot="1" noChangeAspect="1" noChangeArrowheads="1" noTextEdit="1"/>
          </p:cNvSpPr>
          <p:nvPr>
            <p:ph type="sldImg"/>
          </p:nvPr>
        </p:nvSpPr>
        <p:spPr>
          <a:xfrm>
            <a:off x="1546225" y="323850"/>
            <a:ext cx="4221163" cy="3165475"/>
          </a:xfrm>
          <a:ln/>
        </p:spPr>
      </p:sp>
      <p:sp>
        <p:nvSpPr>
          <p:cNvPr id="64519" name="Rectangle 3"/>
          <p:cNvSpPr>
            <a:spLocks noGrp="1" noChangeArrowheads="1"/>
          </p:cNvSpPr>
          <p:nvPr>
            <p:ph type="body" idx="1"/>
          </p:nvPr>
        </p:nvSpPr>
        <p:spPr>
          <a:noFill/>
          <a:ln/>
        </p:spPr>
        <p:txBody>
          <a:bodyPr/>
          <a:lstStyle/>
          <a:p>
            <a:r>
              <a:rPr lang="en-US" i="1" dirty="0" smtClean="0">
                <a:solidFill>
                  <a:srgbClr val="FF3300"/>
                </a:solidFill>
              </a:rPr>
              <a:t>How would you define “strategy?”</a:t>
            </a:r>
          </a:p>
          <a:p>
            <a:r>
              <a:rPr lang="en-US" i="1" dirty="0" smtClean="0">
                <a:solidFill>
                  <a:srgbClr val="FF3300"/>
                </a:solidFill>
              </a:rPr>
              <a:t>What do believe is characteristic about “competitive strategy?” vs. OS?</a:t>
            </a:r>
          </a:p>
          <a:p>
            <a:pPr lvl="1"/>
            <a:r>
              <a:rPr lang="en-US" dirty="0" smtClean="0"/>
              <a:t>CS = Focus is on “WHAT”</a:t>
            </a:r>
          </a:p>
          <a:p>
            <a:pPr lvl="2"/>
            <a:r>
              <a:rPr lang="en-US" dirty="0" smtClean="0"/>
              <a:t>1. what industry? &gt; attractiveness of </a:t>
            </a:r>
            <a:r>
              <a:rPr lang="en-US" dirty="0" smtClean="0">
                <a:solidFill>
                  <a:srgbClr val="FF3300"/>
                </a:solidFill>
              </a:rPr>
              <a:t>industries</a:t>
            </a:r>
            <a:r>
              <a:rPr lang="en-US" dirty="0" smtClean="0"/>
              <a:t>. (5 forces)</a:t>
            </a:r>
          </a:p>
          <a:p>
            <a:pPr lvl="2"/>
            <a:r>
              <a:rPr lang="en-US" dirty="0" smtClean="0"/>
              <a:t>2. what competitive position? &gt; Determinants of relative competitive positioning within an industry</a:t>
            </a:r>
          </a:p>
          <a:p>
            <a:pPr lvl="1"/>
            <a:r>
              <a:rPr lang="en-US" dirty="0" smtClean="0"/>
              <a:t>OS = Focus is on “HOW”</a:t>
            </a:r>
          </a:p>
          <a:p>
            <a:pPr lvl="2"/>
            <a:r>
              <a:rPr lang="en-US" dirty="0" smtClean="0"/>
              <a:t>1. how achieve that competitive position</a:t>
            </a:r>
          </a:p>
          <a:p>
            <a:pPr lvl="2"/>
            <a:r>
              <a:rPr lang="en-US" dirty="0" smtClean="0"/>
              <a:t>2. how configure the operating system: competencies, assets and process?</a:t>
            </a:r>
          </a:p>
          <a:p>
            <a:r>
              <a:rPr lang="en-US" dirty="0" smtClean="0"/>
              <a:t>The boundary between comp </a:t>
            </a:r>
            <a:r>
              <a:rPr lang="en-US" dirty="0" err="1" smtClean="0"/>
              <a:t>strat</a:t>
            </a:r>
            <a:r>
              <a:rPr lang="en-US" dirty="0" smtClean="0"/>
              <a:t> and ops </a:t>
            </a:r>
            <a:r>
              <a:rPr lang="en-US" dirty="0" err="1" smtClean="0"/>
              <a:t>strat</a:t>
            </a:r>
            <a:r>
              <a:rPr lang="en-US" dirty="0" smtClean="0"/>
              <a:t> is murky to define, but is fairly intuitive.  For example: Harley-Davidson; Chrysler</a:t>
            </a:r>
          </a:p>
          <a:p>
            <a:pPr lvl="1"/>
            <a:r>
              <a:rPr lang="en-US" i="1" dirty="0" smtClean="0">
                <a:solidFill>
                  <a:srgbClr val="FF3300"/>
                </a:solidFill>
              </a:rPr>
              <a:t>Should HD move into perfumes? Or Should Chrysler sell baby-seats?</a:t>
            </a:r>
          </a:p>
          <a:p>
            <a:pPr lvl="2"/>
            <a:r>
              <a:rPr lang="en-US" dirty="0" smtClean="0"/>
              <a:t>Chrysler earns $90 for every seat it sells (don’t know whether they make them or outsource)</a:t>
            </a:r>
          </a:p>
          <a:p>
            <a:pPr lvl="2"/>
            <a:r>
              <a:rPr lang="en-US" dirty="0" smtClean="0"/>
              <a:t>New market, new industry &gt; comp. </a:t>
            </a:r>
            <a:r>
              <a:rPr lang="en-US" dirty="0" err="1" smtClean="0"/>
              <a:t>strat</a:t>
            </a:r>
            <a:r>
              <a:rPr lang="en-US" dirty="0" smtClean="0"/>
              <a:t>.; not really for us</a:t>
            </a:r>
          </a:p>
          <a:p>
            <a:pPr lvl="1"/>
            <a:r>
              <a:rPr lang="en-US" i="1" dirty="0" smtClean="0">
                <a:solidFill>
                  <a:srgbClr val="FF3300"/>
                </a:solidFill>
              </a:rPr>
              <a:t>Our current market is growing as is competition, what should we do?</a:t>
            </a:r>
          </a:p>
          <a:p>
            <a:pPr lvl="2"/>
            <a:r>
              <a:rPr lang="en-US" dirty="0" smtClean="0"/>
              <a:t>That’s week # 3 (Harley case)</a:t>
            </a:r>
          </a:p>
          <a:p>
            <a:pPr lvl="2"/>
            <a:endParaRPr lang="en-US" dirty="0" smtClean="0"/>
          </a:p>
          <a:p>
            <a:pPr lvl="1"/>
            <a:r>
              <a:rPr lang="en-US" dirty="0" smtClean="0"/>
              <a:t>An example that is a hybrid and is both CS and OS: </a:t>
            </a:r>
            <a:r>
              <a:rPr lang="en-US" dirty="0" smtClean="0">
                <a:solidFill>
                  <a:srgbClr val="FF3300"/>
                </a:solidFill>
              </a:rPr>
              <a:t>HP printers &amp; cartridges</a:t>
            </a:r>
            <a:r>
              <a:rPr lang="en-US" dirty="0" smtClean="0"/>
              <a:t> (WSJ Sep24/25, 2002)</a:t>
            </a:r>
          </a:p>
          <a:p>
            <a:pPr lvl="2"/>
            <a:r>
              <a:rPr lang="en-US" dirty="0" smtClean="0"/>
              <a:t>This is the classic model of giving away razors to sell razor blades (comp. </a:t>
            </a:r>
            <a:r>
              <a:rPr lang="en-US" dirty="0" err="1" smtClean="0"/>
              <a:t>Strat</a:t>
            </a:r>
            <a:r>
              <a:rPr lang="en-US" dirty="0" smtClean="0"/>
              <a:t>)</a:t>
            </a:r>
          </a:p>
          <a:p>
            <a:pPr lvl="2"/>
            <a:r>
              <a:rPr lang="en-US" dirty="0" smtClean="0"/>
              <a:t>A key competitive strategy question is: how protect the cash cow? &gt; Operations can help:</a:t>
            </a:r>
          </a:p>
          <a:p>
            <a:pPr lvl="3"/>
            <a:r>
              <a:rPr lang="en-US" dirty="0" smtClean="0"/>
              <a:t>Build in smart chip</a:t>
            </a:r>
          </a:p>
          <a:p>
            <a:pPr lvl="3"/>
            <a:r>
              <a:rPr lang="en-US" dirty="0" smtClean="0"/>
              <a:t>Prevent “remanufacturers”: Be careful with “outsourcing partners”</a:t>
            </a:r>
          </a:p>
          <a:p>
            <a:r>
              <a:rPr lang="en-US" dirty="0" smtClean="0"/>
              <a:t>It is important to keep the linkage between CS and OS; this is clearly demonstrated in the Sharp example: the operations strategy is intricately connected to the CS!</a:t>
            </a:r>
          </a:p>
          <a:p>
            <a:r>
              <a:rPr lang="en-US" dirty="0" smtClean="0"/>
              <a:t>Let’s now look at the connection between OS and OM</a:t>
            </a:r>
          </a:p>
        </p:txBody>
      </p:sp>
    </p:spTree>
    <p:extLst>
      <p:ext uri="{BB962C8B-B14F-4D97-AF65-F5344CB8AC3E}">
        <p14:creationId xmlns:p14="http://schemas.microsoft.com/office/powerpoint/2010/main" val="200810868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Slide Image Placeholder 1"/>
          <p:cNvSpPr>
            <a:spLocks noGrp="1" noRot="1" noChangeAspect="1" noTextEdit="1"/>
          </p:cNvSpPr>
          <p:nvPr>
            <p:ph type="sldImg"/>
          </p:nvPr>
        </p:nvSpPr>
        <p:spPr>
          <a:ln/>
        </p:spPr>
      </p:sp>
      <p:sp>
        <p:nvSpPr>
          <p:cNvPr id="65539" name="Notes Placeholder 2"/>
          <p:cNvSpPr>
            <a:spLocks noGrp="1"/>
          </p:cNvSpPr>
          <p:nvPr>
            <p:ph type="body" idx="1"/>
          </p:nvPr>
        </p:nvSpPr>
        <p:spPr>
          <a:xfrm>
            <a:off x="282663" y="3494476"/>
            <a:ext cx="6735417" cy="5800725"/>
          </a:xfrm>
          <a:noFill/>
          <a:ln/>
        </p:spPr>
        <p:txBody>
          <a:bodyPr/>
          <a:lstStyle/>
          <a:p>
            <a:r>
              <a:rPr lang="en-US" sz="1100" dirty="0" err="1" smtClean="0"/>
              <a:t>Redux</a:t>
            </a:r>
            <a:r>
              <a:rPr lang="en-US" sz="1100" dirty="0" smtClean="0"/>
              <a:t> = Revisited. (‘</a:t>
            </a:r>
            <a:r>
              <a:rPr lang="en-US" sz="1100" dirty="0" err="1" smtClean="0"/>
              <a:t>reducere</a:t>
            </a:r>
            <a:r>
              <a:rPr lang="en-US" sz="1100" dirty="0" smtClean="0"/>
              <a:t>” = to bring back)  </a:t>
            </a:r>
          </a:p>
          <a:p>
            <a:r>
              <a:rPr lang="en-US" sz="1100" dirty="0" err="1" smtClean="0"/>
              <a:t>Globality</a:t>
            </a:r>
            <a:r>
              <a:rPr lang="en-US" sz="1100" dirty="0" smtClean="0"/>
              <a:t> also means learning from American pop-culture.  Think of your Kellogg team having an assignment just like Kenny’s team to understand how corporations work.</a:t>
            </a:r>
          </a:p>
          <a:p>
            <a:pPr lvl="1"/>
            <a:r>
              <a:rPr lang="en-US" sz="1100" dirty="0" smtClean="0"/>
              <a:t>The boys face more pressure from their teacher (Mr. Garrison) when he tells them that they need to do another presentation, this time on business "corporations," like </a:t>
            </a:r>
            <a:r>
              <a:rPr lang="en-US" sz="1100" dirty="0" err="1" smtClean="0"/>
              <a:t>Harbucks</a:t>
            </a:r>
            <a:r>
              <a:rPr lang="en-US" sz="1100" dirty="0" smtClean="0"/>
              <a:t>. The boys know nothing about the subject and are at wits end until they see the Underpants Gnomes for themselves, following them to their underpants-processing underground lair out of curiosity. The Underpants Gnomes are businessmen of sorts, and they claim to know a lot about corporations, so the boys eagerly ply them for answers. The Gnomes explain that their business plan is as follows:</a:t>
            </a:r>
          </a:p>
          <a:p>
            <a:pPr lvl="1"/>
            <a:r>
              <a:rPr lang="en-US" sz="1100" dirty="0" smtClean="0"/>
              <a:t>Phase 1: Collect Underpants</a:t>
            </a:r>
            <a:br>
              <a:rPr lang="en-US" sz="1100" dirty="0" smtClean="0"/>
            </a:br>
            <a:r>
              <a:rPr lang="en-US" sz="1100" dirty="0" smtClean="0"/>
              <a:t>Phase 2: ?</a:t>
            </a:r>
            <a:br>
              <a:rPr lang="en-US" sz="1100" dirty="0" smtClean="0"/>
            </a:br>
            <a:r>
              <a:rPr lang="en-US" sz="1100" dirty="0" smtClean="0"/>
              <a:t>Phase 3: Profit</a:t>
            </a:r>
          </a:p>
          <a:p>
            <a:pPr lvl="1"/>
            <a:r>
              <a:rPr lang="en-US" sz="1100" dirty="0" smtClean="0"/>
              <a:t>Source: </a:t>
            </a:r>
            <a:r>
              <a:rPr lang="en-US" sz="1100" dirty="0" smtClean="0">
                <a:hlinkClick r:id="rId3"/>
              </a:rPr>
              <a:t>http://www.southparkzone.com/episode.php?vid=217</a:t>
            </a:r>
            <a:endParaRPr lang="en-US" sz="1100" dirty="0" smtClean="0"/>
          </a:p>
          <a:p>
            <a:r>
              <a:rPr lang="en-US" sz="1100" dirty="0" smtClean="0"/>
              <a:t>Most start-ups work like: 1. have a good idea, 2. ???, 3. make money.</a:t>
            </a:r>
          </a:p>
          <a:p>
            <a:pPr lvl="1"/>
            <a:r>
              <a:rPr lang="en-US" sz="1100" dirty="0" smtClean="0"/>
              <a:t>Let’s look at a business example like this: Rent the Runway</a:t>
            </a:r>
          </a:p>
          <a:p>
            <a:r>
              <a:rPr lang="en-US" sz="1100" dirty="0" smtClean="0"/>
              <a:t>Underpants:</a:t>
            </a:r>
          </a:p>
          <a:p>
            <a:pPr lvl="1"/>
            <a:r>
              <a:rPr lang="en-US" sz="1100" dirty="0" smtClean="0"/>
              <a:t>http://en.wikipedia.org/wiki/Gnomes_(South_Park)</a:t>
            </a:r>
          </a:p>
          <a:p>
            <a:pPr lvl="1"/>
            <a:r>
              <a:rPr lang="en-US" sz="1100" dirty="0" smtClean="0"/>
              <a:t>http://www.southparkstudios.com/clips/151040/the-underpants-business</a:t>
            </a:r>
          </a:p>
          <a:p>
            <a:pPr lvl="1"/>
            <a:r>
              <a:rPr lang="en-US" sz="1100" dirty="0" smtClean="0"/>
              <a:t>"</a:t>
            </a:r>
            <a:r>
              <a:rPr lang="en-US" sz="1100" b="1" dirty="0" smtClean="0"/>
              <a:t>Gnomes</a:t>
            </a:r>
            <a:r>
              <a:rPr lang="en-US" sz="1100" dirty="0" smtClean="0"/>
              <a:t>" (often referred to as "</a:t>
            </a:r>
            <a:r>
              <a:rPr lang="en-US" sz="1100" b="1" dirty="0" smtClean="0"/>
              <a:t>Underpants Gnomes</a:t>
            </a:r>
            <a:r>
              <a:rPr lang="en-US" sz="1100" dirty="0" smtClean="0"/>
              <a:t>") is the 30th episode of </a:t>
            </a:r>
            <a:r>
              <a:rPr lang="en-US" sz="1100" dirty="0" smtClean="0">
                <a:hlinkClick r:id="rId4" action="ppaction://hlinkfile" tooltip="Comedy Central"/>
              </a:rPr>
              <a:t>Comedy Central</a:t>
            </a:r>
            <a:r>
              <a:rPr lang="en-US" sz="1100" dirty="0" smtClean="0"/>
              <a:t>'s </a:t>
            </a:r>
            <a:r>
              <a:rPr lang="en-US" sz="1100" dirty="0" smtClean="0">
                <a:hlinkClick r:id="rId5" action="ppaction://hlinkfile" tooltip="List of animated television series"/>
              </a:rPr>
              <a:t>animated series</a:t>
            </a:r>
            <a:r>
              <a:rPr lang="en-US" sz="1100" dirty="0" smtClean="0"/>
              <a:t> </a:t>
            </a:r>
            <a:r>
              <a:rPr lang="en-US" sz="1100" i="1" dirty="0" smtClean="0">
                <a:hlinkClick r:id="rId6" action="ppaction://hlinkfile" tooltip="South Park"/>
              </a:rPr>
              <a:t>South Park</a:t>
            </a:r>
            <a:r>
              <a:rPr lang="en-US" sz="1100" dirty="0" smtClean="0"/>
              <a:t>. (2</a:t>
            </a:r>
            <a:r>
              <a:rPr lang="en-US" sz="1100" baseline="30000" dirty="0" smtClean="0"/>
              <a:t>nd</a:t>
            </a:r>
            <a:r>
              <a:rPr lang="en-US" sz="1100" dirty="0" smtClean="0"/>
              <a:t> episode, 17) It was originally broadcast on December 16, 1998. </a:t>
            </a:r>
          </a:p>
          <a:p>
            <a:pPr lvl="1"/>
            <a:r>
              <a:rPr lang="en-US" sz="1100" dirty="0" smtClean="0"/>
              <a:t>"Gnomes" is a critique of American </a:t>
            </a:r>
            <a:r>
              <a:rPr lang="en-US" sz="1100" dirty="0" smtClean="0">
                <a:hlinkClick r:id="rId7" action="ppaction://hlinkfile" tooltip="Capitalism"/>
              </a:rPr>
              <a:t>capitalism</a:t>
            </a:r>
            <a:r>
              <a:rPr lang="en-US" sz="1100" dirty="0" smtClean="0"/>
              <a:t> and mass consumerism.</a:t>
            </a:r>
            <a:r>
              <a:rPr lang="en-US" sz="1100" baseline="30000" dirty="0" smtClean="0">
                <a:hlinkClick r:id="" action="ppaction://hlinkfile"/>
              </a:rPr>
              <a:t>[3][4]</a:t>
            </a:r>
            <a:r>
              <a:rPr lang="en-US" sz="1100" dirty="0" smtClean="0"/>
              <a:t> The episode satirizes the common complaint of large corporations lacking scruples and driving seemingly wholesome smaller independent companies out of business. </a:t>
            </a:r>
          </a:p>
          <a:p>
            <a:pPr lvl="1"/>
            <a:r>
              <a:rPr lang="en-US" sz="1100" dirty="0" smtClean="0"/>
              <a:t>The gnome characters and their underpants collection represent the ordinary business activity of capitalism that takes place on a regular basis in front of everyone, but is seldom noticed, understood or appreciated by society. Cantor suggests the fact that the gnomes are accused of theft is symbolic of the way businesses are unfairly accused of sinister activities by those who do not understand them. He also said fact the that the gnomes themselves do not understand their own business plan or why they steal the underwear could represent the notion that businessmen themselves often lack the economic knowledge needed to explain their activity and profits to the public.</a:t>
            </a:r>
            <a:r>
              <a:rPr lang="en-US" sz="1100" baseline="30000" dirty="0" smtClean="0">
                <a:hlinkClick r:id="" action="ppaction://hlinkfile"/>
              </a:rPr>
              <a:t>[8]</a:t>
            </a:r>
            <a:r>
              <a:rPr lang="en-US" sz="1100" dirty="0" smtClean="0"/>
              <a:t> Pop culture scholars Carl Rhodes and Robert Westwood said the gnomes, by forgoing Mr. </a:t>
            </a:r>
            <a:r>
              <a:rPr lang="en-US" sz="1100" dirty="0" err="1" smtClean="0"/>
              <a:t>Tweek's</a:t>
            </a:r>
            <a:r>
              <a:rPr lang="en-US" sz="1100" dirty="0" smtClean="0"/>
              <a:t> notions of high-mindedness and openly acknowledging their quest of profits, engage in a "pure, 'libertarian' capitalism - one in which profit is the only animus and in which if that is the end, any means are justified."</a:t>
            </a:r>
            <a:r>
              <a:rPr lang="en-US" sz="1100" baseline="30000" dirty="0" smtClean="0">
                <a:hlinkClick r:id="" action="ppaction://hlinkfile"/>
              </a:rPr>
              <a:t>[4]</a:t>
            </a:r>
            <a:r>
              <a:rPr lang="en-US" sz="1100" dirty="0" smtClean="0"/>
              <a:t/>
            </a:r>
            <a:br>
              <a:rPr lang="en-US" sz="1100" dirty="0" smtClean="0"/>
            </a:br>
            <a:endParaRPr lang="en-US" sz="1100" dirty="0" smtClean="0"/>
          </a:p>
          <a:p>
            <a:pPr lvl="1"/>
            <a:endParaRPr lang="en-US" sz="1100" dirty="0" smtClean="0"/>
          </a:p>
          <a:p>
            <a:endParaRPr lang="en-US" sz="1100" dirty="0" smtClean="0"/>
          </a:p>
        </p:txBody>
      </p:sp>
      <p:sp>
        <p:nvSpPr>
          <p:cNvPr id="4" name="Header Placeholder 3"/>
          <p:cNvSpPr>
            <a:spLocks noGrp="1"/>
          </p:cNvSpPr>
          <p:nvPr>
            <p:ph type="hdr" sz="quarter"/>
          </p:nvPr>
        </p:nvSpPr>
        <p:spPr/>
        <p:txBody>
          <a:bodyPr/>
          <a:lstStyle/>
          <a:p>
            <a:pPr>
              <a:defRPr/>
            </a:pPr>
            <a:r>
              <a:rPr lang="en-US" smtClean="0"/>
              <a:t>Operations Strategy Week #1: Concept &amp; Framework</a:t>
            </a:r>
            <a:endParaRPr lang="en-US"/>
          </a:p>
        </p:txBody>
      </p:sp>
      <p:sp>
        <p:nvSpPr>
          <p:cNvPr id="5" name="Date Placeholder 4"/>
          <p:cNvSpPr>
            <a:spLocks noGrp="1"/>
          </p:cNvSpPr>
          <p:nvPr>
            <p:ph type="dt" sz="quarter" idx="1"/>
          </p:nvPr>
        </p:nvSpPr>
        <p:spPr/>
        <p:txBody>
          <a:bodyPr/>
          <a:lstStyle/>
          <a:p>
            <a:pPr>
              <a:defRPr/>
            </a:pPr>
            <a:fld id="{DFD9FA15-3606-4DB7-B65E-E824110B15C4}" type="datetime1">
              <a:rPr lang="en-US" smtClean="0"/>
              <a:pPr>
                <a:defRPr/>
              </a:pPr>
              <a:t>4/5/17</a:t>
            </a:fld>
            <a:endParaRPr lang="en-US"/>
          </a:p>
        </p:txBody>
      </p:sp>
      <p:sp>
        <p:nvSpPr>
          <p:cNvPr id="6" name="Footer Placeholder 5"/>
          <p:cNvSpPr>
            <a:spLocks noGrp="1"/>
          </p:cNvSpPr>
          <p:nvPr>
            <p:ph type="ftr" sz="quarter" idx="4"/>
          </p:nvPr>
        </p:nvSpPr>
        <p:spPr/>
        <p:txBody>
          <a:bodyPr/>
          <a:lstStyle/>
          <a:p>
            <a:pPr>
              <a:defRPr/>
            </a:pPr>
            <a:r>
              <a:rPr lang="en-US" smtClean="0"/>
              <a:t>© Van Mieghem</a:t>
            </a:r>
            <a:endParaRPr lang="en-US"/>
          </a:p>
        </p:txBody>
      </p:sp>
      <p:sp>
        <p:nvSpPr>
          <p:cNvPr id="7" name="Slide Number Placeholder 6"/>
          <p:cNvSpPr>
            <a:spLocks noGrp="1"/>
          </p:cNvSpPr>
          <p:nvPr>
            <p:ph type="sldNum" sz="quarter" idx="5"/>
          </p:nvPr>
        </p:nvSpPr>
        <p:spPr/>
        <p:txBody>
          <a:bodyPr/>
          <a:lstStyle/>
          <a:p>
            <a:pPr>
              <a:defRPr/>
            </a:pPr>
            <a:fld id="{9A2E737C-3DB5-4D40-B78A-8684303D68B8}" type="slidenum">
              <a:rPr lang="en-US" smtClean="0"/>
              <a:pPr>
                <a:defRPr/>
              </a:pPr>
              <a:t>18</a:t>
            </a:fld>
            <a:endParaRPr lang="en-US"/>
          </a:p>
        </p:txBody>
      </p:sp>
    </p:spTree>
    <p:extLst>
      <p:ext uri="{BB962C8B-B14F-4D97-AF65-F5344CB8AC3E}">
        <p14:creationId xmlns:p14="http://schemas.microsoft.com/office/powerpoint/2010/main" val="42960531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1"/>
          <p:cNvSpPr>
            <a:spLocks noGrp="1" noRot="1" noChangeAspect="1" noChangeArrowheads="1" noTextEdit="1"/>
          </p:cNvSpPr>
          <p:nvPr>
            <p:ph type="sldImg"/>
          </p:nvPr>
        </p:nvSpPr>
        <p:spPr>
          <a:ln/>
        </p:spPr>
      </p:sp>
      <p:sp>
        <p:nvSpPr>
          <p:cNvPr id="66563" name="Rectangle 2"/>
          <p:cNvSpPr>
            <a:spLocks noGrp="1" noChangeArrowheads="1"/>
          </p:cNvSpPr>
          <p:nvPr>
            <p:ph type="body" idx="1"/>
          </p:nvPr>
        </p:nvSpPr>
        <p:spPr>
          <a:noFill/>
          <a:ln/>
        </p:spPr>
        <p:txBody>
          <a:bodyPr/>
          <a:lstStyle/>
          <a:p>
            <a:pPr marL="120211" indent="-120211">
              <a:buSzPct val="80000"/>
              <a:buFontTx/>
              <a:buChar char="•"/>
            </a:pPr>
            <a:r>
              <a:rPr lang="en-US" dirty="0" smtClean="0"/>
              <a:t>Great idea: why buy the special dress if you only need it for one party?  Just rent it!</a:t>
            </a:r>
          </a:p>
          <a:p>
            <a:pPr marL="120211" indent="-120211">
              <a:buSzPct val="80000"/>
              <a:buFontTx/>
              <a:buChar char="•"/>
            </a:pPr>
            <a:r>
              <a:rPr lang="en-US" dirty="0" smtClean="0"/>
              <a:t>A Netflix for fashion.</a:t>
            </a:r>
          </a:p>
          <a:p>
            <a:pPr marL="120211" indent="-120211">
              <a:buSzPct val="80000"/>
              <a:buFontTx/>
              <a:buChar char="•"/>
            </a:pPr>
            <a:r>
              <a:rPr lang="en-US" dirty="0" smtClean="0"/>
              <a:t>Bain Capital Ventures provided seed financing, which the company used to build its inventory of 160 styles </a:t>
            </a:r>
          </a:p>
          <a:p>
            <a:pPr marL="120211" indent="-120211">
              <a:buSzPct val="80000"/>
              <a:buFontTx/>
              <a:buChar char="•"/>
            </a:pPr>
            <a:r>
              <a:rPr lang="en-US" dirty="0" smtClean="0"/>
              <a:t>The idea is to give each person two sizes (“you get a back-up size absolutely free so there’s no need to worry about fit”).  Now does this makes sense?</a:t>
            </a:r>
          </a:p>
          <a:p>
            <a:pPr marL="120211" indent="-120211">
              <a:buSzPct val="80000"/>
              <a:buFontTx/>
              <a:buChar char="•"/>
            </a:pPr>
            <a:r>
              <a:rPr lang="en-US" u="sng" dirty="0" smtClean="0">
                <a:hlinkClick r:id="rId3"/>
              </a:rPr>
              <a:t>http://operationsroom.wordpress.com/2009/11/23/fashionable-renting/</a:t>
            </a:r>
            <a:r>
              <a:rPr lang="en-US" dirty="0" smtClean="0"/>
              <a:t/>
            </a:r>
            <a:br>
              <a:rPr lang="en-US" dirty="0" smtClean="0"/>
            </a:br>
            <a:endParaRPr lang="en-US" dirty="0" smtClean="0"/>
          </a:p>
          <a:p>
            <a:pPr marL="120211" indent="-120211">
              <a:buSzPct val="80000"/>
              <a:buFontTx/>
              <a:buChar char="•"/>
            </a:pPr>
            <a:r>
              <a:rPr lang="en-US" dirty="0" smtClean="0"/>
              <a:t>http://www.renttherunway.com/story</a:t>
            </a:r>
          </a:p>
          <a:p>
            <a:r>
              <a:rPr lang="en-US" dirty="0" smtClean="0"/>
              <a:t>Co-founders Jennifer Hyman (</a:t>
            </a:r>
            <a:r>
              <a:rPr lang="en-US" dirty="0" err="1" smtClean="0"/>
              <a:t>Jenn</a:t>
            </a:r>
            <a:r>
              <a:rPr lang="en-US" dirty="0" smtClean="0"/>
              <a:t>) and Jennifer Fleiss (Jenny) met as </a:t>
            </a:r>
            <a:r>
              <a:rPr lang="en-US" dirty="0" err="1" smtClean="0"/>
              <a:t>sectionmates</a:t>
            </a:r>
            <a:r>
              <a:rPr lang="en-US" dirty="0" smtClean="0"/>
              <a:t> at Harvard Business School, where over frequent girls nights, they became fast friends. During a trip home to New York City, </a:t>
            </a:r>
            <a:r>
              <a:rPr lang="en-US" dirty="0" err="1" smtClean="0"/>
              <a:t>Jenn</a:t>
            </a:r>
            <a:r>
              <a:rPr lang="en-US" dirty="0" smtClean="0"/>
              <a:t> watched her sister Becky struggle with a </a:t>
            </a:r>
            <a:r>
              <a:rPr lang="en-US" b="1" dirty="0" smtClean="0"/>
              <a:t>‘closet full of clothes but nothing to wear’ </a:t>
            </a:r>
            <a:r>
              <a:rPr lang="en-US" dirty="0" smtClean="0"/>
              <a:t>moment. Becky had an upcoming wedding and wanted something gorgeous—</a:t>
            </a:r>
            <a:r>
              <a:rPr lang="en-US" dirty="0" err="1" smtClean="0"/>
              <a:t>Hervé</a:t>
            </a:r>
            <a:r>
              <a:rPr lang="en-US" dirty="0" smtClean="0"/>
              <a:t> Léger maybe, or </a:t>
            </a:r>
            <a:r>
              <a:rPr lang="en-US" dirty="0" err="1" smtClean="0"/>
              <a:t>Proenza</a:t>
            </a:r>
            <a:r>
              <a:rPr lang="en-US" dirty="0" smtClean="0"/>
              <a:t>—but her modest salary meant that everything high-end was out of reach. What if, </a:t>
            </a:r>
            <a:r>
              <a:rPr lang="en-US" dirty="0" err="1" smtClean="0"/>
              <a:t>Jenn</a:t>
            </a:r>
            <a:r>
              <a:rPr lang="en-US" dirty="0" smtClean="0"/>
              <a:t> thought, the </a:t>
            </a:r>
            <a:r>
              <a:rPr lang="en-US" dirty="0" err="1" smtClean="0"/>
              <a:t>Beckys</a:t>
            </a:r>
            <a:r>
              <a:rPr lang="en-US" dirty="0" smtClean="0"/>
              <a:t> of this world could have access to their </a:t>
            </a:r>
            <a:r>
              <a:rPr lang="en-US" b="1" dirty="0" smtClean="0"/>
              <a:t>dream closet – a new dress for every occasion? </a:t>
            </a:r>
            <a:r>
              <a:rPr lang="en-US" dirty="0" smtClean="0"/>
              <a:t>And what if designers were able to get their pieces into the hands of </a:t>
            </a:r>
            <a:r>
              <a:rPr lang="en-US" b="1" dirty="0" smtClean="0"/>
              <a:t>young, fashionable women </a:t>
            </a:r>
            <a:r>
              <a:rPr lang="en-US" dirty="0" smtClean="0"/>
              <a:t>and build an addiction for designer fashion? </a:t>
            </a:r>
          </a:p>
          <a:p>
            <a:r>
              <a:rPr lang="en-US" dirty="0" smtClean="0"/>
              <a:t/>
            </a:r>
            <a:br>
              <a:rPr lang="en-US" dirty="0" smtClean="0"/>
            </a:br>
            <a:r>
              <a:rPr lang="en-US" dirty="0" smtClean="0"/>
              <a:t>Cut to: Cambridge, Massachusetts, several days later. </a:t>
            </a:r>
            <a:r>
              <a:rPr lang="en-US" dirty="0" err="1" smtClean="0"/>
              <a:t>Jenn</a:t>
            </a:r>
            <a:r>
              <a:rPr lang="en-US" dirty="0" smtClean="0"/>
              <a:t> told Jenny about Becky’s dilemma, and, this being business school, they started creating a company. A few business plans later (okay, more than a few), along with formative meetings with top designers and retailers, and was born in </a:t>
            </a:r>
            <a:r>
              <a:rPr lang="en-US" b="1" dirty="0" smtClean="0"/>
              <a:t>New York City.</a:t>
            </a:r>
          </a:p>
          <a:p>
            <a:r>
              <a:rPr lang="en-US" dirty="0" smtClean="0"/>
              <a:t>It’s a community designed to fill the needs of women just like </a:t>
            </a:r>
            <a:r>
              <a:rPr lang="en-US" dirty="0" err="1" smtClean="0"/>
              <a:t>Jenn</a:t>
            </a:r>
            <a:r>
              <a:rPr lang="en-US" dirty="0" smtClean="0"/>
              <a:t>, Jenny and Becky—women who know and </a:t>
            </a:r>
            <a:r>
              <a:rPr lang="en-US" b="1" dirty="0" smtClean="0"/>
              <a:t>love high fashion, </a:t>
            </a:r>
            <a:r>
              <a:rPr lang="en-US" dirty="0" smtClean="0"/>
              <a:t>who want to </a:t>
            </a:r>
            <a:r>
              <a:rPr lang="en-US" b="1" dirty="0" smtClean="0"/>
              <a:t>look glamorous </a:t>
            </a:r>
            <a:r>
              <a:rPr lang="en-US" dirty="0" smtClean="0"/>
              <a:t>for all their nights out and </a:t>
            </a:r>
            <a:r>
              <a:rPr lang="en-US" b="1" dirty="0" smtClean="0"/>
              <a:t>experiment with new brands </a:t>
            </a:r>
            <a:r>
              <a:rPr lang="en-US" dirty="0" smtClean="0"/>
              <a:t>without the anxiety of investing in piece after piece. Users benefit from the expertise of </a:t>
            </a:r>
            <a:r>
              <a:rPr lang="en-US" b="1" dirty="0" smtClean="0"/>
              <a:t>professional stylists </a:t>
            </a:r>
            <a:r>
              <a:rPr lang="en-US" dirty="0" smtClean="0"/>
              <a:t>and the shared wisdom of like-minded fashion-forward members. Through exclusive relationships with top designers, is able to continually update its stock with the latest pieces. And to think: it all started with that age-old complaint: I don’t have anything to wear. Now you do, and you’re going to </a:t>
            </a:r>
            <a:r>
              <a:rPr lang="en-US" b="1" dirty="0" smtClean="0"/>
              <a:t>look amazing!</a:t>
            </a:r>
            <a:endParaRPr lang="en-US" b="1" dirty="0"/>
          </a:p>
        </p:txBody>
      </p:sp>
    </p:spTree>
    <p:extLst>
      <p:ext uri="{BB962C8B-B14F-4D97-AF65-F5344CB8AC3E}">
        <p14:creationId xmlns:p14="http://schemas.microsoft.com/office/powerpoint/2010/main" val="5365079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1"/>
          <p:cNvSpPr>
            <a:spLocks noGrp="1" noRot="1" noChangeAspect="1" noChangeArrowheads="1" noTextEdit="1"/>
          </p:cNvSpPr>
          <p:nvPr>
            <p:ph type="sldImg"/>
          </p:nvPr>
        </p:nvSpPr>
        <p:spPr>
          <a:ln/>
        </p:spPr>
      </p:sp>
      <p:sp>
        <p:nvSpPr>
          <p:cNvPr id="67587" name="Rectangle 2"/>
          <p:cNvSpPr>
            <a:spLocks noGrp="1" noChangeArrowheads="1"/>
          </p:cNvSpPr>
          <p:nvPr>
            <p:ph type="body" idx="1"/>
          </p:nvPr>
        </p:nvSpPr>
        <p:spPr>
          <a:noFill/>
          <a:ln/>
        </p:spPr>
        <p:txBody>
          <a:bodyPr/>
          <a:lstStyle/>
          <a:p>
            <a:pPr marL="159732" indent="-159732">
              <a:buSzPct val="80000"/>
              <a:buFontTx/>
              <a:buChar char="•"/>
            </a:pPr>
            <a:r>
              <a:rPr lang="en-US" dirty="0" smtClean="0"/>
              <a:t>So you need 10 rentals just to break even on purchasing costs—no including processing costs, etc.  How long does the season need to be to make money?</a:t>
            </a:r>
          </a:p>
          <a:p>
            <a:pPr marL="633985" lvl="1" indent="-159732">
              <a:buSzPct val="80000"/>
            </a:pPr>
            <a:r>
              <a:rPr lang="en-US" dirty="0" smtClean="0"/>
              <a:t>4 sizes for each style. 4 copies of each size. 16 x 160 = 2,560 dresses.</a:t>
            </a:r>
          </a:p>
          <a:p>
            <a:pPr marL="633985" lvl="1" indent="-159732">
              <a:buSzPct val="80000"/>
            </a:pPr>
            <a:r>
              <a:rPr lang="en-US" dirty="0" smtClean="0"/>
              <a:t>At $500 that is 1.3 million in inventory.</a:t>
            </a:r>
          </a:p>
          <a:p>
            <a:pPr marL="633985" lvl="1" indent="-159732">
              <a:buSzPct val="80000"/>
            </a:pPr>
            <a:r>
              <a:rPr lang="en-US" dirty="0" smtClean="0"/>
              <a:t>Unlikely to be sustainable.</a:t>
            </a:r>
          </a:p>
          <a:p>
            <a:r>
              <a:rPr lang="en-US" dirty="0" smtClean="0"/>
              <a:t>The idea must have been sold on quick volume growth and lack of seasonality a la </a:t>
            </a:r>
            <a:r>
              <a:rPr lang="en-US" dirty="0" err="1" smtClean="0"/>
              <a:t>Webvan</a:t>
            </a:r>
            <a:r>
              <a:rPr lang="en-US" dirty="0" smtClean="0"/>
              <a:t>:</a:t>
            </a:r>
          </a:p>
          <a:p>
            <a:pPr lvl="1"/>
            <a:r>
              <a:rPr lang="en-US" dirty="0" smtClean="0"/>
              <a:t> Assume they buy the dress 50% of retail, so then it 5 rentals to pay for the $1000 dress. But you must add cleaning, sending, and other variable cost + OH, so say, 10 rentals to cover cost.</a:t>
            </a:r>
          </a:p>
          <a:p>
            <a:pPr lvl="1"/>
            <a:r>
              <a:rPr lang="en-US" dirty="0" smtClean="0"/>
              <a:t> If each dress were rented </a:t>
            </a:r>
            <a:r>
              <a:rPr lang="en-US" u="sng" dirty="0" smtClean="0"/>
              <a:t>out immediately and continuously </a:t>
            </a:r>
            <a:r>
              <a:rPr lang="en-US" dirty="0" smtClean="0"/>
              <a:t>one day upon receiving (a la Netflix), that would take 15x4 days  = 60 days, so the other 300 days per year would bring in profit ($100 revenue – variable cost must be positive).</a:t>
            </a:r>
          </a:p>
          <a:p>
            <a:r>
              <a:rPr lang="en-US" dirty="0" smtClean="0"/>
              <a:t>But:</a:t>
            </a:r>
          </a:p>
          <a:p>
            <a:pPr>
              <a:buNone/>
            </a:pPr>
            <a:r>
              <a:rPr lang="en-US" dirty="0" smtClean="0"/>
              <a:t>	(1) most dresses are seasonal (and change quickly with fashion). If it’s a classic black dress – you buy one and don’t rent one. </a:t>
            </a:r>
            <a:br>
              <a:rPr lang="en-US" dirty="0" smtClean="0"/>
            </a:br>
            <a:r>
              <a:rPr lang="en-US" dirty="0" smtClean="0"/>
              <a:t>(2) These will be mostly utilized on weekends. </a:t>
            </a:r>
            <a:br>
              <a:rPr lang="en-US" dirty="0" smtClean="0"/>
            </a:br>
            <a:r>
              <a:rPr lang="en-US" dirty="0" smtClean="0"/>
              <a:t>Scale helps, but not too much. </a:t>
            </a:r>
          </a:p>
          <a:p>
            <a:endParaRPr lang="en-US" dirty="0" smtClean="0"/>
          </a:p>
          <a:p>
            <a:r>
              <a:rPr lang="en-US" dirty="0" smtClean="0"/>
              <a:t>The point here is that we will come back to evaluate a similar business with Peapod</a:t>
            </a:r>
          </a:p>
          <a:p>
            <a:pPr marL="159732" indent="-159732">
              <a:buSzPct val="80000"/>
              <a:buFontTx/>
              <a:buChar char="•"/>
            </a:pPr>
            <a:endParaRPr lang="en-US" dirty="0" smtClean="0"/>
          </a:p>
          <a:p>
            <a:pPr marL="159732" indent="-159732">
              <a:buSzPct val="80000"/>
              <a:buFontTx/>
              <a:buChar char="•"/>
            </a:pPr>
            <a:r>
              <a:rPr lang="en-US" dirty="0" smtClean="0"/>
              <a:t>There was another business but with bags—that may make more sense.  Also: in 2010, B&amp;N is moving into renting textbooks, which seems a better model: larger 42.5% of retail (so only two rentals brake even) AND longer time at customer AND predictable </a:t>
            </a:r>
            <a:r>
              <a:rPr lang="en-US" u="sng" dirty="0" smtClean="0">
                <a:hlinkClick r:id="rId3"/>
              </a:rPr>
              <a:t>http://operationsroom.wordpress.com/2010/01/17/renting-textbooks/</a:t>
            </a:r>
            <a:endParaRPr lang="en-US" dirty="0" smtClean="0"/>
          </a:p>
          <a:p>
            <a:pPr marL="159732" indent="-159732"/>
            <a:endParaRPr lang="en-US" dirty="0" smtClean="0"/>
          </a:p>
          <a:p>
            <a:pPr marL="159732" indent="-159732"/>
            <a:r>
              <a:rPr lang="en-US" dirty="0" smtClean="0"/>
              <a:t>Point: we need to build and evaluate the operations system in order to understand whether this is a sustainable model.</a:t>
            </a:r>
          </a:p>
        </p:txBody>
      </p:sp>
    </p:spTree>
    <p:extLst>
      <p:ext uri="{BB962C8B-B14F-4D97-AF65-F5344CB8AC3E}">
        <p14:creationId xmlns:p14="http://schemas.microsoft.com/office/powerpoint/2010/main" val="195345463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noChangeArrowheads="1"/>
          </p:cNvSpPr>
          <p:nvPr>
            <p:ph type="hdr" sz="quarter"/>
          </p:nvPr>
        </p:nvSpPr>
        <p:spPr/>
        <p:txBody>
          <a:bodyPr/>
          <a:lstStyle/>
          <a:p>
            <a:pPr>
              <a:defRPr/>
            </a:pPr>
            <a:r>
              <a:rPr lang="en-US" smtClean="0"/>
              <a:t>Operations Strategy Week #1: Concept &amp; Framework</a:t>
            </a:r>
          </a:p>
        </p:txBody>
      </p:sp>
      <p:sp>
        <p:nvSpPr>
          <p:cNvPr id="66563" name="Rectangle 3"/>
          <p:cNvSpPr>
            <a:spLocks noGrp="1" noChangeArrowheads="1"/>
          </p:cNvSpPr>
          <p:nvPr>
            <p:ph type="dt" sz="quarter" idx="1"/>
          </p:nvPr>
        </p:nvSpPr>
        <p:spPr/>
        <p:txBody>
          <a:bodyPr/>
          <a:lstStyle/>
          <a:p>
            <a:pPr>
              <a:defRPr/>
            </a:pPr>
            <a:fld id="{BE2FC510-34B2-4E68-8528-D614FE1D3A96}" type="datetime1">
              <a:rPr lang="en-US" smtClean="0"/>
              <a:pPr>
                <a:defRPr/>
              </a:pPr>
              <a:t>4/5/17</a:t>
            </a:fld>
            <a:endParaRPr lang="en-US" smtClean="0"/>
          </a:p>
        </p:txBody>
      </p:sp>
      <p:sp>
        <p:nvSpPr>
          <p:cNvPr id="66564" name="Rectangle 6"/>
          <p:cNvSpPr>
            <a:spLocks noGrp="1" noChangeArrowheads="1"/>
          </p:cNvSpPr>
          <p:nvPr>
            <p:ph type="ftr" sz="quarter" idx="4"/>
          </p:nvPr>
        </p:nvSpPr>
        <p:spPr/>
        <p:txBody>
          <a:bodyPr/>
          <a:lstStyle/>
          <a:p>
            <a:pPr>
              <a:defRPr/>
            </a:pPr>
            <a:r>
              <a:rPr lang="en-US" smtClean="0"/>
              <a:t>© Van Mieghem</a:t>
            </a:r>
          </a:p>
        </p:txBody>
      </p:sp>
      <p:sp>
        <p:nvSpPr>
          <p:cNvPr id="66565" name="Rectangle 7"/>
          <p:cNvSpPr>
            <a:spLocks noGrp="1" noChangeArrowheads="1"/>
          </p:cNvSpPr>
          <p:nvPr>
            <p:ph type="sldNum" sz="quarter" idx="5"/>
          </p:nvPr>
        </p:nvSpPr>
        <p:spPr/>
        <p:txBody>
          <a:bodyPr/>
          <a:lstStyle/>
          <a:p>
            <a:pPr>
              <a:defRPr/>
            </a:pPr>
            <a:fld id="{B91985D4-1C91-4705-92C9-A1091C515A3C}" type="slidenum">
              <a:rPr lang="en-US" smtClean="0"/>
              <a:pPr>
                <a:defRPr/>
              </a:pPr>
              <a:t>21</a:t>
            </a:fld>
            <a:endParaRPr lang="en-US" smtClean="0"/>
          </a:p>
        </p:txBody>
      </p:sp>
      <p:sp>
        <p:nvSpPr>
          <p:cNvPr id="68614" name="Rectangle 2"/>
          <p:cNvSpPr>
            <a:spLocks noGrp="1" noRot="1" noChangeAspect="1" noChangeArrowheads="1" noTextEdit="1"/>
          </p:cNvSpPr>
          <p:nvPr>
            <p:ph type="sldImg"/>
          </p:nvPr>
        </p:nvSpPr>
        <p:spPr>
          <a:xfrm>
            <a:off x="1546225" y="323850"/>
            <a:ext cx="4221163" cy="3165475"/>
          </a:xfrm>
          <a:ln/>
        </p:spPr>
      </p:sp>
      <p:sp>
        <p:nvSpPr>
          <p:cNvPr id="68615" name="Rectangle 3"/>
          <p:cNvSpPr>
            <a:spLocks noGrp="1" noChangeArrowheads="1"/>
          </p:cNvSpPr>
          <p:nvPr>
            <p:ph type="body" idx="1"/>
          </p:nvPr>
        </p:nvSpPr>
        <p:spPr>
          <a:noFill/>
          <a:ln/>
        </p:spPr>
        <p:txBody>
          <a:bodyPr/>
          <a:lstStyle/>
          <a:p>
            <a:r>
              <a:rPr lang="en-US" sz="1000" dirty="0" smtClean="0"/>
              <a:t>For example: </a:t>
            </a:r>
            <a:r>
              <a:rPr lang="en-US" sz="1000" dirty="0" smtClean="0">
                <a:solidFill>
                  <a:srgbClr val="FF3300"/>
                </a:solidFill>
              </a:rPr>
              <a:t>Singapore Airlines: </a:t>
            </a:r>
            <a:r>
              <a:rPr lang="en-US" sz="1000" i="1" dirty="0" smtClean="0">
                <a:solidFill>
                  <a:srgbClr val="FF3300"/>
                </a:solidFill>
              </a:rPr>
              <a:t>give some examples of OM decisions that are taken every day, vs. OS decisions</a:t>
            </a:r>
            <a:r>
              <a:rPr lang="en-US" sz="1000" i="1" dirty="0" smtClean="0"/>
              <a:t>:</a:t>
            </a:r>
            <a:endParaRPr lang="en-US" sz="1000" dirty="0" smtClean="0"/>
          </a:p>
          <a:p>
            <a:r>
              <a:rPr lang="en-US" sz="1000" dirty="0" smtClean="0"/>
              <a:t>Many OM decisions are taken every day:</a:t>
            </a:r>
          </a:p>
          <a:p>
            <a:pPr lvl="1"/>
            <a:r>
              <a:rPr lang="en-US" sz="1000" dirty="0" smtClean="0"/>
              <a:t>scheduling aircrew to flights (efficient use of staff, accommodate individual staff preferences, within safety regulations)</a:t>
            </a:r>
          </a:p>
          <a:p>
            <a:pPr lvl="1"/>
            <a:r>
              <a:rPr lang="en-US" sz="1000" dirty="0" smtClean="0"/>
              <a:t>devising procedures and training to continuously improve </a:t>
            </a:r>
            <a:r>
              <a:rPr lang="en-US" sz="1000" dirty="0" err="1" smtClean="0"/>
              <a:t>QoS</a:t>
            </a:r>
            <a:r>
              <a:rPr lang="en-US" sz="1000" dirty="0" smtClean="0"/>
              <a:t> by air and ground staff</a:t>
            </a:r>
          </a:p>
          <a:p>
            <a:pPr lvl="1"/>
            <a:r>
              <a:rPr lang="en-US" sz="1000" dirty="0" smtClean="0"/>
              <a:t>reducing on-ground time for aircraft between flights</a:t>
            </a:r>
          </a:p>
          <a:p>
            <a:pPr lvl="1"/>
            <a:r>
              <a:rPr lang="en-US" sz="1000" dirty="0" smtClean="0"/>
              <a:t>scheduling timing &amp; extent of aircraft maintenance</a:t>
            </a:r>
          </a:p>
          <a:p>
            <a:pPr lvl="1"/>
            <a:r>
              <a:rPr lang="en-US" sz="1000" dirty="0" smtClean="0"/>
              <a:t>managing delivery of refreshments and other items to the aircraft</a:t>
            </a:r>
          </a:p>
          <a:p>
            <a:endParaRPr lang="en-US" sz="1000" dirty="0" smtClean="0"/>
          </a:p>
          <a:p>
            <a:r>
              <a:rPr lang="en-US" sz="1000" dirty="0" smtClean="0"/>
              <a:t>OS decisions: (start anticipating the framework):</a:t>
            </a:r>
          </a:p>
          <a:p>
            <a:r>
              <a:rPr lang="en-US" sz="1000" dirty="0" smtClean="0"/>
              <a:t>1 Asset decisions:</a:t>
            </a:r>
          </a:p>
          <a:p>
            <a:pPr lvl="1"/>
            <a:r>
              <a:rPr lang="en-US" sz="1000" dirty="0" smtClean="0"/>
              <a:t>Sizing &amp; Timing: determining number and type of </a:t>
            </a:r>
            <a:r>
              <a:rPr lang="en-US" sz="1000" b="1" dirty="0" smtClean="0"/>
              <a:t>aircraft that forms the capacity</a:t>
            </a:r>
            <a:r>
              <a:rPr lang="en-US" sz="1000" dirty="0" smtClean="0"/>
              <a:t> of its long-haul passenger, local </a:t>
            </a:r>
            <a:r>
              <a:rPr lang="en-US" sz="1000" dirty="0" err="1" smtClean="0"/>
              <a:t>Silkair</a:t>
            </a:r>
            <a:r>
              <a:rPr lang="en-US" sz="1000" dirty="0" smtClean="0"/>
              <a:t> and cargo operations, and </a:t>
            </a:r>
            <a:r>
              <a:rPr lang="en-US" sz="1000" b="1" dirty="0" smtClean="0"/>
              <a:t>timing purchase options</a:t>
            </a:r>
            <a:r>
              <a:rPr lang="en-US" sz="1000" dirty="0" smtClean="0"/>
              <a:t> with aircraft suppliers</a:t>
            </a:r>
          </a:p>
          <a:p>
            <a:pPr lvl="1"/>
            <a:r>
              <a:rPr lang="en-US" sz="1000" dirty="0" smtClean="0"/>
              <a:t>Types: deciding </a:t>
            </a:r>
            <a:r>
              <a:rPr lang="en-US" sz="1000" b="1" dirty="0" smtClean="0"/>
              <a:t>relative balance of investment</a:t>
            </a:r>
            <a:r>
              <a:rPr lang="en-US" sz="1000" dirty="0" smtClean="0"/>
              <a:t> in aircraft, in-flight services, terminal facilities, cargo warehouses, handling equipment, etc.</a:t>
            </a:r>
          </a:p>
          <a:p>
            <a:pPr lvl="1"/>
            <a:r>
              <a:rPr lang="en-US" sz="1000" dirty="0" smtClean="0"/>
              <a:t>Location: configuring location and scope of the group’s maintenance and other operations</a:t>
            </a:r>
          </a:p>
          <a:p>
            <a:r>
              <a:rPr lang="en-US" sz="1000" dirty="0" smtClean="0"/>
              <a:t>2. Activity decisions:</a:t>
            </a:r>
          </a:p>
          <a:p>
            <a:pPr lvl="1"/>
            <a:r>
              <a:rPr lang="en-US" sz="1000" dirty="0" smtClean="0"/>
              <a:t>approach to choosing which noncore services (food prep, cleaning, maintenance, etc.) to subcontract and which to keep in-house</a:t>
            </a:r>
          </a:p>
          <a:p>
            <a:pPr lvl="1"/>
            <a:r>
              <a:rPr lang="en-US" sz="1000" dirty="0" smtClean="0"/>
              <a:t>defining organizational structure, commercial relationships, and boundaries between various parts of the group</a:t>
            </a:r>
          </a:p>
        </p:txBody>
      </p:sp>
    </p:spTree>
    <p:extLst>
      <p:ext uri="{BB962C8B-B14F-4D97-AF65-F5344CB8AC3E}">
        <p14:creationId xmlns:p14="http://schemas.microsoft.com/office/powerpoint/2010/main" val="98198788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a:ln/>
        </p:spPr>
      </p:sp>
      <p:sp>
        <p:nvSpPr>
          <p:cNvPr id="69635" name="Notes Placeholder 2"/>
          <p:cNvSpPr>
            <a:spLocks noGrp="1"/>
          </p:cNvSpPr>
          <p:nvPr>
            <p:ph type="body" idx="1"/>
          </p:nvPr>
        </p:nvSpPr>
        <p:spPr>
          <a:noFill/>
          <a:ln/>
        </p:spPr>
        <p:txBody>
          <a:bodyPr/>
          <a:lstStyle/>
          <a:p>
            <a:r>
              <a:rPr lang="en-US" sz="1000" dirty="0" smtClean="0"/>
              <a:t>Example: Sharp: C = low cost and reasonably timely, A = new plant, P = new 8 x 40” panels, moving 17 outside suppliers and service providers inside to work as “one virtual company”, hyper JIT. (how set up terms? Suppliers built and pay own facility, rent land from Sharp, but can sell to outside).  Should glass supplier Corning also move?</a:t>
            </a:r>
          </a:p>
          <a:p>
            <a:r>
              <a:rPr lang="en-US" sz="1000" dirty="0" smtClean="0"/>
              <a:t>We have viewed ops as resources applied to processes. Obviously the choice of resources and processes gives ops certain competencies: they affect what the organization can and cannot do. We will summarize the competencies by 4 dimensions &amp; prioritize them: order winners vs. qualifiers.</a:t>
            </a:r>
          </a:p>
          <a:p>
            <a:pPr lvl="1">
              <a:buFontTx/>
              <a:buChar char="–"/>
            </a:pPr>
            <a:r>
              <a:rPr lang="en-US" sz="1000" dirty="0" smtClean="0"/>
              <a:t>What are our distinctive </a:t>
            </a:r>
            <a:r>
              <a:rPr lang="en-US" sz="1000" i="1" dirty="0" smtClean="0"/>
              <a:t>capabilities </a:t>
            </a:r>
            <a:r>
              <a:rPr lang="en-US" sz="1000" dirty="0" smtClean="0"/>
              <a:t>or </a:t>
            </a:r>
            <a:r>
              <a:rPr lang="en-US" sz="1000" i="1" dirty="0" smtClean="0"/>
              <a:t>competences</a:t>
            </a:r>
            <a:r>
              <a:rPr lang="en-US" sz="1000" dirty="0" smtClean="0"/>
              <a:t>?</a:t>
            </a:r>
          </a:p>
          <a:p>
            <a:pPr lvl="2">
              <a:buFontTx/>
              <a:buChar char="–"/>
            </a:pPr>
            <a:r>
              <a:rPr lang="en-US" sz="900" dirty="0" smtClean="0"/>
              <a:t>“The combinations of resources and processes that underpin sustainable competitive advantage for a specific firm competing in a specific market.”</a:t>
            </a:r>
          </a:p>
          <a:p>
            <a:pPr lvl="2">
              <a:buFontTx/>
              <a:buChar char="–"/>
            </a:pPr>
            <a:r>
              <a:rPr lang="en-US" sz="900" dirty="0" smtClean="0"/>
              <a:t>“Abilities that customers value but that competitors cannot replicate.”</a:t>
            </a:r>
            <a:endParaRPr lang="en-US" sz="900" i="1" dirty="0" smtClean="0">
              <a:solidFill>
                <a:srgbClr val="FF3300"/>
              </a:solidFill>
            </a:endParaRPr>
          </a:p>
          <a:p>
            <a:pPr lvl="1"/>
            <a:r>
              <a:rPr lang="en-US" sz="1000" i="1" dirty="0" smtClean="0">
                <a:solidFill>
                  <a:srgbClr val="FF3300"/>
                </a:solidFill>
              </a:rPr>
              <a:t>Are competencies fully determined by resources and processes?</a:t>
            </a:r>
            <a:r>
              <a:rPr lang="en-US" sz="1000" i="1" dirty="0" smtClean="0"/>
              <a:t> </a:t>
            </a:r>
            <a:r>
              <a:rPr lang="en-US" sz="1000" dirty="0" smtClean="0"/>
              <a:t>Values = standards by which employees set priorities. When they are set automatically (by process) they constitute the culture, which allows decentralized aligned decision making.</a:t>
            </a:r>
          </a:p>
          <a:p>
            <a:r>
              <a:rPr lang="en-US" sz="1000" dirty="0" smtClean="0"/>
              <a:t>Value = 3 P’s = profit, people, planet</a:t>
            </a:r>
          </a:p>
          <a:p>
            <a:r>
              <a:rPr lang="en-US" sz="1000" dirty="0" smtClean="0"/>
              <a:t>Consider profit: We thus have a clear metric for evaluation and improvement of OS: NPV</a:t>
            </a:r>
          </a:p>
          <a:p>
            <a:pPr lvl="1"/>
            <a:r>
              <a:rPr lang="en-US" sz="1000" dirty="0" smtClean="0"/>
              <a:t>We always want to make sure our recommendations are financially sound.  After all, </a:t>
            </a:r>
            <a:r>
              <a:rPr lang="en-US" sz="1000" i="1" dirty="0" smtClean="0"/>
              <a:t>why are we in business?</a:t>
            </a:r>
          </a:p>
          <a:p>
            <a:pPr lvl="1"/>
            <a:r>
              <a:rPr lang="en-US" sz="1000" dirty="0" smtClean="0"/>
              <a:t>Performance metrics: many, including survival, growth, profits, shareholder value and others.  Our metric will be profit flows, that is the complete current and future stream of profits.  From this, most other financial metrics can be deduced.  </a:t>
            </a:r>
          </a:p>
          <a:p>
            <a:r>
              <a:rPr lang="en-US" sz="1000" dirty="0" smtClean="0">
                <a:solidFill>
                  <a:srgbClr val="FF3300"/>
                </a:solidFill>
              </a:rPr>
              <a:t>The main advantages for NPV of cash flows are</a:t>
            </a:r>
            <a:r>
              <a:rPr lang="en-US" sz="1000" dirty="0" smtClean="0"/>
              <a:t>: </a:t>
            </a:r>
          </a:p>
          <a:p>
            <a:pPr lvl="1">
              <a:buFontTx/>
              <a:buAutoNum type="arabicPeriod"/>
            </a:pPr>
            <a:r>
              <a:rPr lang="en-US" sz="1000" dirty="0" smtClean="0"/>
              <a:t>In-line with financial theory</a:t>
            </a:r>
          </a:p>
          <a:p>
            <a:pPr lvl="1">
              <a:buFontTx/>
              <a:buAutoNum type="arabicPeriod"/>
            </a:pPr>
            <a:r>
              <a:rPr lang="en-US" sz="1000" dirty="0" smtClean="0"/>
              <a:t>Cash flows are harder to manipulate than a single measure; </a:t>
            </a:r>
          </a:p>
          <a:p>
            <a:pPr lvl="1">
              <a:buFontTx/>
              <a:buAutoNum type="arabicPeriod"/>
            </a:pPr>
            <a:r>
              <a:rPr lang="en-US" sz="1000" dirty="0" smtClean="0"/>
              <a:t>they recognize the longer term and temporal character of many decisions, yours as well as your competitors’ </a:t>
            </a:r>
          </a:p>
          <a:p>
            <a:pPr lvl="1">
              <a:buFontTx/>
              <a:buAutoNum type="arabicPeriod"/>
            </a:pPr>
            <a:r>
              <a:rPr lang="en-US" sz="1000" dirty="0" smtClean="0"/>
              <a:t>they allow us to incorporate risk attitudes and uncertainty.</a:t>
            </a:r>
          </a:p>
          <a:p>
            <a:r>
              <a:rPr lang="en-US" sz="1000" dirty="0" smtClean="0">
                <a:solidFill>
                  <a:srgbClr val="FF3300"/>
                </a:solidFill>
              </a:rPr>
              <a:t>But be cognizant that not everything is properly expressed in money!  Always consider people + planet!</a:t>
            </a:r>
            <a:endParaRPr lang="en-US" sz="1000" dirty="0" smtClean="0"/>
          </a:p>
          <a:p>
            <a:pPr lvl="1"/>
            <a:endParaRPr lang="en-US" sz="1000" dirty="0" smtClean="0"/>
          </a:p>
          <a:p>
            <a:r>
              <a:rPr lang="en-US" sz="1000" dirty="0" smtClean="0"/>
              <a:t>Maximizing NPV gives us a quantitative tool, but it only works well for determining correct parameter choice + choice between alternatives.</a:t>
            </a:r>
          </a:p>
          <a:p>
            <a:pPr lvl="1"/>
            <a:r>
              <a:rPr lang="en-US" sz="1000" dirty="0" smtClean="0"/>
              <a:t>The next slide details the typical components of the resource and process view that you can work on; abstractly, these are the “parameters” you could optimize over</a:t>
            </a:r>
          </a:p>
          <a:p>
            <a:pPr lvl="1"/>
            <a:r>
              <a:rPr lang="en-US" sz="1000" dirty="0" smtClean="0"/>
              <a:t>To come up with the alternatives, we use qualitative judgment and experience.</a:t>
            </a:r>
          </a:p>
          <a:p>
            <a:pPr lvl="2"/>
            <a:r>
              <a:rPr lang="en-US" sz="900" dirty="0" smtClean="0"/>
              <a:t>A qualitative tool to help us: alignment and 3 questions framework.</a:t>
            </a:r>
          </a:p>
          <a:p>
            <a:endParaRPr lang="en-US" dirty="0" smtClean="0"/>
          </a:p>
        </p:txBody>
      </p:sp>
      <p:sp>
        <p:nvSpPr>
          <p:cNvPr id="4" name="Header Placeholder 3"/>
          <p:cNvSpPr>
            <a:spLocks noGrp="1"/>
          </p:cNvSpPr>
          <p:nvPr>
            <p:ph type="hdr" sz="quarter"/>
          </p:nvPr>
        </p:nvSpPr>
        <p:spPr/>
        <p:txBody>
          <a:bodyPr/>
          <a:lstStyle/>
          <a:p>
            <a:pPr>
              <a:defRPr/>
            </a:pPr>
            <a:r>
              <a:rPr lang="en-US" smtClean="0"/>
              <a:t>Operations Strategy Week #1: Concept &amp; Framework</a:t>
            </a:r>
            <a:endParaRPr lang="en-US"/>
          </a:p>
        </p:txBody>
      </p:sp>
      <p:sp>
        <p:nvSpPr>
          <p:cNvPr id="5" name="Date Placeholder 4"/>
          <p:cNvSpPr>
            <a:spLocks noGrp="1"/>
          </p:cNvSpPr>
          <p:nvPr>
            <p:ph type="dt" sz="quarter" idx="1"/>
          </p:nvPr>
        </p:nvSpPr>
        <p:spPr/>
        <p:txBody>
          <a:bodyPr/>
          <a:lstStyle/>
          <a:p>
            <a:pPr>
              <a:defRPr/>
            </a:pPr>
            <a:fld id="{B44486B7-123A-48BF-9C9B-E099245DECE4}" type="datetime1">
              <a:rPr lang="en-US" smtClean="0"/>
              <a:pPr>
                <a:defRPr/>
              </a:pPr>
              <a:t>4/5/17</a:t>
            </a:fld>
            <a:endParaRPr lang="en-US"/>
          </a:p>
        </p:txBody>
      </p:sp>
      <p:sp>
        <p:nvSpPr>
          <p:cNvPr id="6" name="Footer Placeholder 5"/>
          <p:cNvSpPr>
            <a:spLocks noGrp="1"/>
          </p:cNvSpPr>
          <p:nvPr>
            <p:ph type="ftr" sz="quarter" idx="4"/>
          </p:nvPr>
        </p:nvSpPr>
        <p:spPr/>
        <p:txBody>
          <a:bodyPr/>
          <a:lstStyle/>
          <a:p>
            <a:pPr>
              <a:defRPr/>
            </a:pPr>
            <a:r>
              <a:rPr lang="en-US" smtClean="0"/>
              <a:t>© Van Mieghem</a:t>
            </a:r>
            <a:endParaRPr lang="en-US"/>
          </a:p>
        </p:txBody>
      </p:sp>
      <p:sp>
        <p:nvSpPr>
          <p:cNvPr id="7" name="Slide Number Placeholder 6"/>
          <p:cNvSpPr>
            <a:spLocks noGrp="1"/>
          </p:cNvSpPr>
          <p:nvPr>
            <p:ph type="sldNum" sz="quarter" idx="5"/>
          </p:nvPr>
        </p:nvSpPr>
        <p:spPr/>
        <p:txBody>
          <a:bodyPr/>
          <a:lstStyle/>
          <a:p>
            <a:pPr>
              <a:defRPr/>
            </a:pPr>
            <a:fld id="{5556D21B-6C70-42B1-A140-CFD4CF8BA539}" type="slidenum">
              <a:rPr lang="en-US" smtClean="0"/>
              <a:pPr>
                <a:defRPr/>
              </a:pPr>
              <a:t>22</a:t>
            </a:fld>
            <a:endParaRPr lang="en-US"/>
          </a:p>
        </p:txBody>
      </p:sp>
    </p:spTree>
    <p:extLst>
      <p:ext uri="{BB962C8B-B14F-4D97-AF65-F5344CB8AC3E}">
        <p14:creationId xmlns:p14="http://schemas.microsoft.com/office/powerpoint/2010/main" val="85848877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a:ln/>
        </p:spPr>
      </p:sp>
      <p:sp>
        <p:nvSpPr>
          <p:cNvPr id="69635" name="Notes Placeholder 2"/>
          <p:cNvSpPr>
            <a:spLocks noGrp="1"/>
          </p:cNvSpPr>
          <p:nvPr>
            <p:ph type="body" idx="1"/>
          </p:nvPr>
        </p:nvSpPr>
        <p:spPr>
          <a:noFill/>
          <a:ln/>
        </p:spPr>
        <p:txBody>
          <a:bodyPr/>
          <a:lstStyle/>
          <a:p>
            <a:endParaRPr lang="en-US" dirty="0" smtClean="0"/>
          </a:p>
        </p:txBody>
      </p:sp>
      <p:sp>
        <p:nvSpPr>
          <p:cNvPr id="4" name="Header Placeholder 3"/>
          <p:cNvSpPr>
            <a:spLocks noGrp="1"/>
          </p:cNvSpPr>
          <p:nvPr>
            <p:ph type="hdr" sz="quarter"/>
          </p:nvPr>
        </p:nvSpPr>
        <p:spPr/>
        <p:txBody>
          <a:bodyPr/>
          <a:lstStyle/>
          <a:p>
            <a:pPr>
              <a:defRPr/>
            </a:pPr>
            <a:r>
              <a:rPr lang="en-US" smtClean="0">
                <a:solidFill>
                  <a:prstClr val="black"/>
                </a:solidFill>
              </a:rPr>
              <a:t>Operations Strategy Week #1: Concept &amp; Framework</a:t>
            </a:r>
            <a:endParaRPr lang="en-US">
              <a:solidFill>
                <a:prstClr val="black"/>
              </a:solidFill>
            </a:endParaRPr>
          </a:p>
        </p:txBody>
      </p:sp>
      <p:sp>
        <p:nvSpPr>
          <p:cNvPr id="5" name="Date Placeholder 4"/>
          <p:cNvSpPr>
            <a:spLocks noGrp="1"/>
          </p:cNvSpPr>
          <p:nvPr>
            <p:ph type="dt" sz="quarter" idx="1"/>
          </p:nvPr>
        </p:nvSpPr>
        <p:spPr/>
        <p:txBody>
          <a:bodyPr/>
          <a:lstStyle/>
          <a:p>
            <a:pPr>
              <a:defRPr/>
            </a:pPr>
            <a:fld id="{B44486B7-123A-48BF-9C9B-E099245DECE4}" type="datetime1">
              <a:rPr lang="en-US" smtClean="0">
                <a:solidFill>
                  <a:prstClr val="black"/>
                </a:solidFill>
              </a:rPr>
              <a:pPr>
                <a:defRPr/>
              </a:pPr>
              <a:t>4/5/17</a:t>
            </a:fld>
            <a:endParaRPr lang="en-US">
              <a:solidFill>
                <a:prstClr val="black"/>
              </a:solidFill>
            </a:endParaRPr>
          </a:p>
        </p:txBody>
      </p:sp>
      <p:sp>
        <p:nvSpPr>
          <p:cNvPr id="6" name="Footer Placeholder 5"/>
          <p:cNvSpPr>
            <a:spLocks noGrp="1"/>
          </p:cNvSpPr>
          <p:nvPr>
            <p:ph type="ftr" sz="quarter" idx="4"/>
          </p:nvPr>
        </p:nvSpPr>
        <p:spPr/>
        <p:txBody>
          <a:bodyPr/>
          <a:lstStyle/>
          <a:p>
            <a:pPr>
              <a:defRPr/>
            </a:pPr>
            <a:r>
              <a:rPr lang="en-US" smtClean="0">
                <a:solidFill>
                  <a:prstClr val="black"/>
                </a:solidFill>
              </a:rPr>
              <a:t>© Van Mieghem</a:t>
            </a:r>
            <a:endParaRPr lang="en-US">
              <a:solidFill>
                <a:prstClr val="black"/>
              </a:solidFill>
            </a:endParaRPr>
          </a:p>
        </p:txBody>
      </p:sp>
      <p:sp>
        <p:nvSpPr>
          <p:cNvPr id="7" name="Slide Number Placeholder 6"/>
          <p:cNvSpPr>
            <a:spLocks noGrp="1"/>
          </p:cNvSpPr>
          <p:nvPr>
            <p:ph type="sldNum" sz="quarter" idx="5"/>
          </p:nvPr>
        </p:nvSpPr>
        <p:spPr/>
        <p:txBody>
          <a:bodyPr/>
          <a:lstStyle/>
          <a:p>
            <a:pPr>
              <a:defRPr/>
            </a:pPr>
            <a:fld id="{5556D21B-6C70-42B1-A140-CFD4CF8BA539}" type="slidenum">
              <a:rPr lang="en-US" smtClean="0">
                <a:solidFill>
                  <a:prstClr val="black"/>
                </a:solidFill>
              </a:rPr>
              <a:pPr>
                <a:defRPr/>
              </a:pPr>
              <a:t>23</a:t>
            </a:fld>
            <a:endParaRPr lang="en-US">
              <a:solidFill>
                <a:prstClr val="black"/>
              </a:solidFill>
            </a:endParaRPr>
          </a:p>
        </p:txBody>
      </p:sp>
    </p:spTree>
    <p:extLst>
      <p:ext uri="{BB962C8B-B14F-4D97-AF65-F5344CB8AC3E}">
        <p14:creationId xmlns:p14="http://schemas.microsoft.com/office/powerpoint/2010/main" val="182565045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Asset-intense v asset-light</a:t>
            </a:r>
          </a:p>
          <a:p>
            <a:r>
              <a:rPr lang="en-US" dirty="0" smtClean="0"/>
              <a:t>Arguable</a:t>
            </a:r>
            <a:r>
              <a:rPr lang="en-US" baseline="0" dirty="0" smtClean="0"/>
              <a:t> commonality: provide value through operational excellence to LARGE audiences</a:t>
            </a:r>
          </a:p>
          <a:p>
            <a:pPr lvl="1"/>
            <a:r>
              <a:rPr lang="en-US" baseline="0" smtClean="0"/>
              <a:t>Often: “</a:t>
            </a:r>
            <a:r>
              <a:rPr lang="en-US" sz="1200" kern="1200" smtClean="0">
                <a:solidFill>
                  <a:schemeClr val="tx1"/>
                </a:solidFill>
                <a:latin typeface="Times New Roman" pitchFamily="18" charset="0"/>
                <a:ea typeface="+mn-ea"/>
                <a:cs typeface="+mn-cs"/>
              </a:rPr>
              <a:t>We continue to think of our primary mission to reduce the complexity and cost</a:t>
            </a:r>
            <a:r>
              <a:rPr lang="en-US" baseline="0" smtClean="0"/>
              <a:t>“</a:t>
            </a:r>
            <a:endParaRPr lang="en-US" dirty="0" smtClean="0"/>
          </a:p>
          <a:p>
            <a:r>
              <a:rPr lang="en-US" dirty="0" smtClean="0"/>
              <a:t>V = </a:t>
            </a:r>
            <a:r>
              <a:rPr lang="en-US" sz="1600" kern="1200" dirty="0" smtClean="0">
                <a:solidFill>
                  <a:schemeClr val="tx1"/>
                </a:solidFill>
                <a:latin typeface="Arial" charset="0"/>
                <a:ea typeface="+mn-ea"/>
                <a:cs typeface="+mn-cs"/>
              </a:rPr>
              <a:t>Vanguard: From: </a:t>
            </a:r>
            <a:r>
              <a:rPr lang="en-US" sz="1600" kern="1200" dirty="0" err="1" smtClean="0">
                <a:solidFill>
                  <a:schemeClr val="tx1"/>
                </a:solidFill>
                <a:latin typeface="Arial" charset="0"/>
                <a:ea typeface="+mn-ea"/>
                <a:cs typeface="+mn-cs"/>
              </a:rPr>
              <a:t>www.ft.com</a:t>
            </a:r>
            <a:r>
              <a:rPr lang="en-US" sz="1600" kern="1200" dirty="0" smtClean="0">
                <a:solidFill>
                  <a:schemeClr val="tx1"/>
                </a:solidFill>
                <a:latin typeface="Arial" charset="0"/>
                <a:ea typeface="+mn-ea"/>
                <a:cs typeface="+mn-cs"/>
              </a:rPr>
              <a:t> Dec 8, 2014</a:t>
            </a:r>
          </a:p>
          <a:p>
            <a:r>
              <a:rPr lang="en-US" sz="1200" kern="1200" dirty="0" smtClean="0">
                <a:solidFill>
                  <a:schemeClr val="tx1"/>
                </a:solidFill>
                <a:latin typeface="Times New Roman" pitchFamily="18" charset="0"/>
                <a:ea typeface="+mn-ea"/>
                <a:cs typeface="+mn-cs"/>
              </a:rPr>
              <a:t>When Jack </a:t>
            </a:r>
            <a:r>
              <a:rPr lang="en-US" sz="1200" kern="1200" dirty="0" err="1" smtClean="0">
                <a:solidFill>
                  <a:schemeClr val="tx1"/>
                </a:solidFill>
                <a:latin typeface="Times New Roman" pitchFamily="18" charset="0"/>
                <a:ea typeface="+mn-ea"/>
                <a:cs typeface="+mn-cs"/>
              </a:rPr>
              <a:t>Bogle</a:t>
            </a:r>
            <a:r>
              <a:rPr lang="en-US" sz="1200" kern="1200" dirty="0" smtClean="0">
                <a:solidFill>
                  <a:schemeClr val="tx1"/>
                </a:solidFill>
                <a:latin typeface="Times New Roman" pitchFamily="18" charset="0"/>
                <a:ea typeface="+mn-ea"/>
                <a:cs typeface="+mn-cs"/>
              </a:rPr>
              <a:t> launched a low-fee mutual fund company in 1975, he took inspiration from HMS Vanguard, Admiral Horatio Nelson’s flagship at the battle of the Nile, for its name and logo.</a:t>
            </a:r>
            <a:r>
              <a:rPr lang="en-US" sz="1200" kern="1200" baseline="0" dirty="0" smtClean="0">
                <a:solidFill>
                  <a:schemeClr val="tx1"/>
                </a:solidFill>
                <a:latin typeface="Times New Roman" pitchFamily="18" charset="0"/>
                <a:ea typeface="+mn-ea"/>
                <a:cs typeface="+mn-cs"/>
              </a:rPr>
              <a:t>  </a:t>
            </a:r>
            <a:r>
              <a:rPr lang="en-US" sz="1200" kern="1200" dirty="0" smtClean="0">
                <a:solidFill>
                  <a:schemeClr val="tx1"/>
                </a:solidFill>
                <a:latin typeface="Times New Roman" pitchFamily="18" charset="0"/>
                <a:ea typeface="+mn-ea"/>
                <a:cs typeface="+mn-cs"/>
              </a:rPr>
              <a:t>Now, on the eve of its 40th anniversary, Vanguard’s growth has made it the equivalent of a flotilla of modern battleships, sailing into new territory and increasingly willing to flaunt its firepower.</a:t>
            </a:r>
          </a:p>
          <a:p>
            <a:r>
              <a:rPr lang="en-US" sz="1200" kern="1200" dirty="0" smtClean="0">
                <a:solidFill>
                  <a:schemeClr val="tx1"/>
                </a:solidFill>
                <a:latin typeface="Times New Roman" pitchFamily="18" charset="0"/>
                <a:ea typeface="+mn-ea"/>
                <a:cs typeface="+mn-cs"/>
              </a:rPr>
              <a:t>Executives </a:t>
            </a:r>
            <a:r>
              <a:rPr lang="en-US" sz="1200" kern="1200" dirty="0" err="1" smtClean="0">
                <a:solidFill>
                  <a:schemeClr val="tx1"/>
                </a:solidFill>
                <a:latin typeface="Times New Roman" pitchFamily="18" charset="0"/>
                <a:ea typeface="+mn-ea"/>
                <a:cs typeface="+mn-cs"/>
              </a:rPr>
              <a:t>at</a:t>
            </a:r>
            <a:r>
              <a:rPr lang="en-US" sz="1200" kern="1200" dirty="0" err="1" smtClean="0">
                <a:solidFill>
                  <a:schemeClr val="tx1"/>
                </a:solidFill>
                <a:latin typeface="Times New Roman" pitchFamily="18" charset="0"/>
                <a:ea typeface="+mn-ea"/>
                <a:cs typeface="+mn-cs"/>
                <a:hlinkClick r:id="rId3"/>
              </a:rPr>
              <a:t>Vanguard’s</a:t>
            </a:r>
            <a:r>
              <a:rPr lang="en-US" sz="1200" kern="1200" dirty="0" smtClean="0">
                <a:solidFill>
                  <a:schemeClr val="tx1"/>
                </a:solidFill>
                <a:latin typeface="Times New Roman" pitchFamily="18" charset="0"/>
                <a:ea typeface="+mn-ea"/>
                <a:cs typeface="+mn-cs"/>
                <a:hlinkClick r:id="rId3"/>
              </a:rPr>
              <a:t> Valley Forge, Pennsylvania headquarters have been quietly working on a way to give simple but effective portfolio advice to US savers. It promises to offer the service at a fraction of the cost of the average financial adviser, 0.3 per cent of assets annually compared with an industry average of more than 1 per cent.</a:t>
            </a:r>
          </a:p>
          <a:p>
            <a:r>
              <a:rPr lang="en-US" sz="1200" kern="1200" dirty="0" smtClean="0">
                <a:solidFill>
                  <a:schemeClr val="tx1"/>
                </a:solidFill>
                <a:latin typeface="Times New Roman" pitchFamily="18" charset="0"/>
                <a:ea typeface="+mn-ea"/>
                <a:cs typeface="+mn-cs"/>
              </a:rPr>
              <a:t>Using mainly online tools, including webcam chats with advisers, it will avoid the expensive infrastructure of existing financial adviser chains.</a:t>
            </a:r>
          </a:p>
          <a:p>
            <a:r>
              <a:rPr lang="en-US" sz="1200" kern="1200" dirty="0" smtClean="0">
                <a:solidFill>
                  <a:schemeClr val="tx1"/>
                </a:solidFill>
                <a:latin typeface="Times New Roman" pitchFamily="18" charset="0"/>
                <a:ea typeface="+mn-ea"/>
                <a:cs typeface="+mn-cs"/>
              </a:rPr>
              <a:t>“Can we provide really super-high quality advice at a very low cost and do that in a very large way, and change that market? I think we can,” says </a:t>
            </a:r>
            <a:r>
              <a:rPr lang="en-US" sz="1200" kern="1200" dirty="0" err="1" smtClean="0">
                <a:solidFill>
                  <a:schemeClr val="tx1"/>
                </a:solidFill>
                <a:latin typeface="Times New Roman" pitchFamily="18" charset="0"/>
                <a:ea typeface="+mn-ea"/>
                <a:cs typeface="+mn-cs"/>
              </a:rPr>
              <a:t>Mr</a:t>
            </a:r>
            <a:r>
              <a:rPr lang="en-US" sz="1200" kern="1200" dirty="0" smtClean="0">
                <a:solidFill>
                  <a:schemeClr val="tx1"/>
                </a:solidFill>
                <a:latin typeface="Times New Roman" pitchFamily="18" charset="0"/>
                <a:ea typeface="+mn-ea"/>
                <a:cs typeface="+mn-cs"/>
              </a:rPr>
              <a:t> McNabb.</a:t>
            </a:r>
          </a:p>
          <a:p>
            <a:r>
              <a:rPr lang="en-US" sz="1200" kern="1200" dirty="0" smtClean="0">
                <a:solidFill>
                  <a:schemeClr val="tx1"/>
                </a:solidFill>
                <a:latin typeface="Times New Roman" pitchFamily="18" charset="0"/>
                <a:ea typeface="+mn-ea"/>
                <a:cs typeface="+mn-cs"/>
              </a:rPr>
              <a:t>“We continue to think of our primary mission to reduce the complexity and cost of investing across the board.”</a:t>
            </a:r>
          </a:p>
          <a:p>
            <a:endParaRPr lang="en-US" sz="1200" kern="1200" dirty="0" smtClean="0">
              <a:solidFill>
                <a:schemeClr val="tx1"/>
              </a:solidFill>
              <a:latin typeface="Times New Roman" pitchFamily="18" charset="0"/>
              <a:ea typeface="+mn-ea"/>
              <a:cs typeface="+mn-cs"/>
            </a:endParaRPr>
          </a:p>
          <a:p>
            <a:pPr lvl="1"/>
            <a:endParaRPr lang="en-US" dirty="0"/>
          </a:p>
        </p:txBody>
      </p:sp>
      <p:sp>
        <p:nvSpPr>
          <p:cNvPr id="4" name="Slide Number Placeholder 3"/>
          <p:cNvSpPr>
            <a:spLocks noGrp="1"/>
          </p:cNvSpPr>
          <p:nvPr>
            <p:ph type="sldNum" sz="quarter" idx="10"/>
          </p:nvPr>
        </p:nvSpPr>
        <p:spPr/>
        <p:txBody>
          <a:bodyPr/>
          <a:lstStyle/>
          <a:p>
            <a:pPr>
              <a:defRPr/>
            </a:pPr>
            <a:fld id="{3C3A632B-FBDE-46D4-BF6F-6D14421E6342}" type="slidenum">
              <a:rPr lang="en-US" smtClean="0"/>
              <a:pPr>
                <a:defRPr/>
              </a:pPr>
              <a:t>2</a:t>
            </a:fld>
            <a:endParaRPr lang="en-US" dirty="0"/>
          </a:p>
        </p:txBody>
      </p:sp>
    </p:spTree>
    <p:extLst>
      <p:ext uri="{BB962C8B-B14F-4D97-AF65-F5344CB8AC3E}">
        <p14:creationId xmlns:p14="http://schemas.microsoft.com/office/powerpoint/2010/main" val="43547789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a:ln/>
        </p:spPr>
      </p:sp>
      <p:sp>
        <p:nvSpPr>
          <p:cNvPr id="69635" name="Notes Placeholder 2"/>
          <p:cNvSpPr>
            <a:spLocks noGrp="1"/>
          </p:cNvSpPr>
          <p:nvPr>
            <p:ph type="body" idx="1"/>
          </p:nvPr>
        </p:nvSpPr>
        <p:spPr>
          <a:noFill/>
          <a:ln/>
        </p:spPr>
        <p:txBody>
          <a:bodyPr/>
          <a:lstStyle/>
          <a:p>
            <a:endParaRPr lang="en-US" dirty="0" smtClean="0"/>
          </a:p>
        </p:txBody>
      </p:sp>
      <p:sp>
        <p:nvSpPr>
          <p:cNvPr id="4" name="Header Placeholder 3"/>
          <p:cNvSpPr>
            <a:spLocks noGrp="1"/>
          </p:cNvSpPr>
          <p:nvPr>
            <p:ph type="hdr" sz="quarter"/>
          </p:nvPr>
        </p:nvSpPr>
        <p:spPr/>
        <p:txBody>
          <a:bodyPr/>
          <a:lstStyle/>
          <a:p>
            <a:pPr>
              <a:defRPr/>
            </a:pPr>
            <a:r>
              <a:rPr lang="en-US" smtClean="0">
                <a:solidFill>
                  <a:prstClr val="black"/>
                </a:solidFill>
              </a:rPr>
              <a:t>Operations Strategy Week #1: Concept &amp; Framework</a:t>
            </a:r>
            <a:endParaRPr lang="en-US">
              <a:solidFill>
                <a:prstClr val="black"/>
              </a:solidFill>
            </a:endParaRPr>
          </a:p>
        </p:txBody>
      </p:sp>
      <p:sp>
        <p:nvSpPr>
          <p:cNvPr id="5" name="Date Placeholder 4"/>
          <p:cNvSpPr>
            <a:spLocks noGrp="1"/>
          </p:cNvSpPr>
          <p:nvPr>
            <p:ph type="dt" sz="quarter" idx="1"/>
          </p:nvPr>
        </p:nvSpPr>
        <p:spPr/>
        <p:txBody>
          <a:bodyPr/>
          <a:lstStyle/>
          <a:p>
            <a:pPr>
              <a:defRPr/>
            </a:pPr>
            <a:fld id="{B44486B7-123A-48BF-9C9B-E099245DECE4}" type="datetime1">
              <a:rPr lang="en-US" smtClean="0">
                <a:solidFill>
                  <a:prstClr val="black"/>
                </a:solidFill>
              </a:rPr>
              <a:pPr>
                <a:defRPr/>
              </a:pPr>
              <a:t>4/5/17</a:t>
            </a:fld>
            <a:endParaRPr lang="en-US">
              <a:solidFill>
                <a:prstClr val="black"/>
              </a:solidFill>
            </a:endParaRPr>
          </a:p>
        </p:txBody>
      </p:sp>
      <p:sp>
        <p:nvSpPr>
          <p:cNvPr id="6" name="Footer Placeholder 5"/>
          <p:cNvSpPr>
            <a:spLocks noGrp="1"/>
          </p:cNvSpPr>
          <p:nvPr>
            <p:ph type="ftr" sz="quarter" idx="4"/>
          </p:nvPr>
        </p:nvSpPr>
        <p:spPr/>
        <p:txBody>
          <a:bodyPr/>
          <a:lstStyle/>
          <a:p>
            <a:pPr>
              <a:defRPr/>
            </a:pPr>
            <a:r>
              <a:rPr lang="en-US" smtClean="0">
                <a:solidFill>
                  <a:prstClr val="black"/>
                </a:solidFill>
              </a:rPr>
              <a:t>© Van Mieghem</a:t>
            </a:r>
            <a:endParaRPr lang="en-US">
              <a:solidFill>
                <a:prstClr val="black"/>
              </a:solidFill>
            </a:endParaRPr>
          </a:p>
        </p:txBody>
      </p:sp>
      <p:sp>
        <p:nvSpPr>
          <p:cNvPr id="7" name="Slide Number Placeholder 6"/>
          <p:cNvSpPr>
            <a:spLocks noGrp="1"/>
          </p:cNvSpPr>
          <p:nvPr>
            <p:ph type="sldNum" sz="quarter" idx="5"/>
          </p:nvPr>
        </p:nvSpPr>
        <p:spPr/>
        <p:txBody>
          <a:bodyPr/>
          <a:lstStyle/>
          <a:p>
            <a:pPr>
              <a:defRPr/>
            </a:pPr>
            <a:fld id="{5556D21B-6C70-42B1-A140-CFD4CF8BA539}" type="slidenum">
              <a:rPr lang="en-US" smtClean="0">
                <a:solidFill>
                  <a:prstClr val="black"/>
                </a:solidFill>
              </a:rPr>
              <a:pPr>
                <a:defRPr/>
              </a:pPr>
              <a:t>24</a:t>
            </a:fld>
            <a:endParaRPr lang="en-US">
              <a:solidFill>
                <a:prstClr val="black"/>
              </a:solidFill>
            </a:endParaRPr>
          </a:p>
        </p:txBody>
      </p:sp>
    </p:spTree>
    <p:extLst>
      <p:ext uri="{BB962C8B-B14F-4D97-AF65-F5344CB8AC3E}">
        <p14:creationId xmlns:p14="http://schemas.microsoft.com/office/powerpoint/2010/main" val="46089927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latin typeface="Times New Roman" pitchFamily="18" charset="0"/>
                <a:ea typeface="+mn-ea"/>
                <a:cs typeface="+mn-cs"/>
              </a:rPr>
              <a:t>THURSDAY, SEPTEMBER 4, 2014</a:t>
            </a:r>
          </a:p>
          <a:p>
            <a:endParaRPr lang="en-US" sz="1200" kern="1200" dirty="0" smtClean="0">
              <a:solidFill>
                <a:schemeClr val="tx1"/>
              </a:solidFill>
              <a:latin typeface="Times New Roman" pitchFamily="18" charset="0"/>
              <a:ea typeface="+mn-ea"/>
              <a:cs typeface="+mn-cs"/>
            </a:endParaRPr>
          </a:p>
          <a:p>
            <a:r>
              <a:rPr lang="en-US" sz="1200" kern="1200" dirty="0" smtClean="0">
                <a:solidFill>
                  <a:schemeClr val="tx1"/>
                </a:solidFill>
                <a:latin typeface="Times New Roman" pitchFamily="18" charset="0"/>
                <a:ea typeface="+mn-ea"/>
                <a:cs typeface="+mn-cs"/>
              </a:rPr>
              <a:t>CARSON CITY, NV – Governor Brian Sandoval and </a:t>
            </a:r>
            <a:r>
              <a:rPr lang="en-US" sz="1200" kern="1200" dirty="0" err="1" smtClean="0">
                <a:solidFill>
                  <a:schemeClr val="tx1"/>
                </a:solidFill>
                <a:latin typeface="Times New Roman" pitchFamily="18" charset="0"/>
                <a:ea typeface="+mn-ea"/>
                <a:cs typeface="+mn-cs"/>
              </a:rPr>
              <a:t>Elon</a:t>
            </a:r>
            <a:r>
              <a:rPr lang="en-US" sz="1200" kern="1200" dirty="0" smtClean="0">
                <a:solidFill>
                  <a:schemeClr val="tx1"/>
                </a:solidFill>
                <a:latin typeface="Times New Roman" pitchFamily="18" charset="0"/>
                <a:ea typeface="+mn-ea"/>
                <a:cs typeface="+mn-cs"/>
              </a:rPr>
              <a:t> Musk, Chairman and CEO of Tesla Motors, announced today that Nevada has been selected as the official site for the Tesla </a:t>
            </a:r>
            <a:r>
              <a:rPr lang="en-US" sz="1200" kern="1200" dirty="0" err="1" smtClean="0">
                <a:solidFill>
                  <a:schemeClr val="tx1"/>
                </a:solidFill>
                <a:latin typeface="Times New Roman" pitchFamily="18" charset="0"/>
                <a:ea typeface="+mn-ea"/>
                <a:cs typeface="+mn-cs"/>
              </a:rPr>
              <a:t>Gigafactory</a:t>
            </a:r>
            <a:r>
              <a:rPr lang="en-US" sz="1200" kern="1200" dirty="0" smtClean="0">
                <a:solidFill>
                  <a:schemeClr val="tx1"/>
                </a:solidFill>
                <a:latin typeface="Times New Roman" pitchFamily="18" charset="0"/>
                <a:ea typeface="+mn-ea"/>
                <a:cs typeface="+mn-cs"/>
              </a:rPr>
              <a:t>.</a:t>
            </a:r>
            <a:endParaRPr lang="en-US" dirty="0"/>
          </a:p>
        </p:txBody>
      </p:sp>
      <p:sp>
        <p:nvSpPr>
          <p:cNvPr id="4" name="Header Placeholder 3"/>
          <p:cNvSpPr>
            <a:spLocks noGrp="1"/>
          </p:cNvSpPr>
          <p:nvPr>
            <p:ph type="hdr" sz="quarter" idx="10"/>
          </p:nvPr>
        </p:nvSpPr>
        <p:spPr/>
        <p:txBody>
          <a:bodyPr/>
          <a:lstStyle/>
          <a:p>
            <a:pPr>
              <a:defRPr/>
            </a:pPr>
            <a:r>
              <a:rPr lang="en-US" smtClean="0"/>
              <a:t>Operations Strategy Week #1: Concept &amp; Framework</a:t>
            </a:r>
            <a:endParaRPr lang="en-US"/>
          </a:p>
        </p:txBody>
      </p:sp>
      <p:sp>
        <p:nvSpPr>
          <p:cNvPr id="5" name="Date Placeholder 4"/>
          <p:cNvSpPr>
            <a:spLocks noGrp="1"/>
          </p:cNvSpPr>
          <p:nvPr>
            <p:ph type="dt" idx="11"/>
          </p:nvPr>
        </p:nvSpPr>
        <p:spPr/>
        <p:txBody>
          <a:bodyPr/>
          <a:lstStyle/>
          <a:p>
            <a:pPr>
              <a:defRPr/>
            </a:pPr>
            <a:fld id="{577F2C5D-8CAA-4F71-8536-926EBD83E312}" type="datetime1">
              <a:rPr lang="en-US" smtClean="0"/>
              <a:pPr>
                <a:defRPr/>
              </a:pPr>
              <a:t>4/5/17</a:t>
            </a:fld>
            <a:endParaRPr lang="en-US"/>
          </a:p>
        </p:txBody>
      </p:sp>
      <p:sp>
        <p:nvSpPr>
          <p:cNvPr id="6" name="Footer Placeholder 5"/>
          <p:cNvSpPr>
            <a:spLocks noGrp="1"/>
          </p:cNvSpPr>
          <p:nvPr>
            <p:ph type="ftr" sz="quarter" idx="12"/>
          </p:nvPr>
        </p:nvSpPr>
        <p:spPr/>
        <p:txBody>
          <a:bodyPr/>
          <a:lstStyle/>
          <a:p>
            <a:pPr>
              <a:defRPr/>
            </a:pPr>
            <a:r>
              <a:rPr lang="en-US" smtClean="0"/>
              <a:t>© Van Mieghem</a:t>
            </a:r>
            <a:endParaRPr lang="en-US"/>
          </a:p>
        </p:txBody>
      </p:sp>
      <p:sp>
        <p:nvSpPr>
          <p:cNvPr id="7" name="Slide Number Placeholder 6"/>
          <p:cNvSpPr>
            <a:spLocks noGrp="1"/>
          </p:cNvSpPr>
          <p:nvPr>
            <p:ph type="sldNum" sz="quarter" idx="13"/>
          </p:nvPr>
        </p:nvSpPr>
        <p:spPr/>
        <p:txBody>
          <a:bodyPr/>
          <a:lstStyle/>
          <a:p>
            <a:pPr>
              <a:defRPr/>
            </a:pPr>
            <a:fld id="{B167D6DD-B4B5-43AC-8C39-6CD236D1941C}" type="slidenum">
              <a:rPr lang="en-US" smtClean="0"/>
              <a:pPr>
                <a:defRPr/>
              </a:pPr>
              <a:t>26</a:t>
            </a:fld>
            <a:endParaRPr lang="en-US"/>
          </a:p>
        </p:txBody>
      </p:sp>
    </p:spTree>
    <p:extLst>
      <p:ext uri="{BB962C8B-B14F-4D97-AF65-F5344CB8AC3E}">
        <p14:creationId xmlns:p14="http://schemas.microsoft.com/office/powerpoint/2010/main" val="145204407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Rather than launching new stores in carefully- selected spots and building slowly, Target acquired 124 locations in 2013 in one fell swoop by buying all the outlets from a failed discounter called Zellers, whose stores were in dismal locations. In addition, Target suffered from supply-chain problems that yielded empty shelves and high prices, and it added up to an unmitigated disaster.</a:t>
            </a:r>
            <a:endParaRPr lang="en-US" dirty="0"/>
          </a:p>
        </p:txBody>
      </p:sp>
      <p:sp>
        <p:nvSpPr>
          <p:cNvPr id="4" name="Header Placeholder 3"/>
          <p:cNvSpPr>
            <a:spLocks noGrp="1"/>
          </p:cNvSpPr>
          <p:nvPr>
            <p:ph type="hdr" sz="quarter" idx="10"/>
          </p:nvPr>
        </p:nvSpPr>
        <p:spPr/>
        <p:txBody>
          <a:bodyPr/>
          <a:lstStyle/>
          <a:p>
            <a:pPr>
              <a:defRPr/>
            </a:pPr>
            <a:r>
              <a:rPr lang="en-US" smtClean="0"/>
              <a:t>Operations Strategy Week #1: Concept &amp; Framework</a:t>
            </a:r>
            <a:endParaRPr lang="en-US"/>
          </a:p>
        </p:txBody>
      </p:sp>
      <p:sp>
        <p:nvSpPr>
          <p:cNvPr id="5" name="Date Placeholder 4"/>
          <p:cNvSpPr>
            <a:spLocks noGrp="1"/>
          </p:cNvSpPr>
          <p:nvPr>
            <p:ph type="dt" idx="11"/>
          </p:nvPr>
        </p:nvSpPr>
        <p:spPr/>
        <p:txBody>
          <a:bodyPr/>
          <a:lstStyle/>
          <a:p>
            <a:pPr>
              <a:defRPr/>
            </a:pPr>
            <a:fld id="{577F2C5D-8CAA-4F71-8536-926EBD83E312}" type="datetime1">
              <a:rPr lang="en-US" smtClean="0"/>
              <a:pPr>
                <a:defRPr/>
              </a:pPr>
              <a:t>4/5/17</a:t>
            </a:fld>
            <a:endParaRPr lang="en-US"/>
          </a:p>
        </p:txBody>
      </p:sp>
      <p:sp>
        <p:nvSpPr>
          <p:cNvPr id="6" name="Footer Placeholder 5"/>
          <p:cNvSpPr>
            <a:spLocks noGrp="1"/>
          </p:cNvSpPr>
          <p:nvPr>
            <p:ph type="ftr" sz="quarter" idx="12"/>
          </p:nvPr>
        </p:nvSpPr>
        <p:spPr/>
        <p:txBody>
          <a:bodyPr/>
          <a:lstStyle/>
          <a:p>
            <a:pPr>
              <a:defRPr/>
            </a:pPr>
            <a:r>
              <a:rPr lang="en-US" smtClean="0"/>
              <a:t>© Van Mieghem</a:t>
            </a:r>
            <a:endParaRPr lang="en-US"/>
          </a:p>
        </p:txBody>
      </p:sp>
      <p:sp>
        <p:nvSpPr>
          <p:cNvPr id="7" name="Slide Number Placeholder 6"/>
          <p:cNvSpPr>
            <a:spLocks noGrp="1"/>
          </p:cNvSpPr>
          <p:nvPr>
            <p:ph type="sldNum" sz="quarter" idx="13"/>
          </p:nvPr>
        </p:nvSpPr>
        <p:spPr/>
        <p:txBody>
          <a:bodyPr/>
          <a:lstStyle/>
          <a:p>
            <a:pPr>
              <a:defRPr/>
            </a:pPr>
            <a:fld id="{B167D6DD-B4B5-43AC-8C39-6CD236D1941C}" type="slidenum">
              <a:rPr lang="en-US" smtClean="0"/>
              <a:pPr>
                <a:defRPr/>
              </a:pPr>
              <a:t>27</a:t>
            </a:fld>
            <a:endParaRPr lang="en-US"/>
          </a:p>
        </p:txBody>
      </p:sp>
    </p:spTree>
    <p:extLst>
      <p:ext uri="{BB962C8B-B14F-4D97-AF65-F5344CB8AC3E}">
        <p14:creationId xmlns:p14="http://schemas.microsoft.com/office/powerpoint/2010/main" val="135372472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https://</a:t>
            </a:r>
            <a:r>
              <a:rPr lang="en-US" dirty="0" err="1" smtClean="0"/>
              <a:t>www.linkedin.com</a:t>
            </a:r>
            <a:r>
              <a:rPr lang="en-US" dirty="0" smtClean="0"/>
              <a:t>/pulse/robots-take-over-apparel-production-</a:t>
            </a:r>
            <a:r>
              <a:rPr lang="en-US" dirty="0" err="1" smtClean="0"/>
              <a:t>susanna</a:t>
            </a:r>
            <a:r>
              <a:rPr lang="en-US" dirty="0" smtClean="0"/>
              <a:t>-</a:t>
            </a:r>
            <a:r>
              <a:rPr lang="en-US" dirty="0" err="1" smtClean="0"/>
              <a:t>koelblin</a:t>
            </a:r>
            <a:endParaRPr lang="en-US" dirty="0" smtClean="0"/>
          </a:p>
          <a:p>
            <a:endParaRPr lang="en-US" dirty="0" smtClean="0"/>
          </a:p>
          <a:p>
            <a:r>
              <a:rPr lang="en-US" sz="1200" b="0" i="0" kern="1200" dirty="0" smtClean="0">
                <a:solidFill>
                  <a:schemeClr val="tx1"/>
                </a:solidFill>
                <a:effectLst/>
                <a:latin typeface="Times New Roman" pitchFamily="18" charset="0"/>
                <a:ea typeface="+mn-ea"/>
                <a:cs typeface="+mn-cs"/>
              </a:rPr>
              <a:t>The shoes made in Germany would sell at a similar price to those produced in Asia, where Adidas employs around one million workers. Arch-rival Nike is also developing its robot-operated factory.</a:t>
            </a:r>
            <a:endParaRPr lang="en-US" dirty="0"/>
          </a:p>
        </p:txBody>
      </p:sp>
      <p:sp>
        <p:nvSpPr>
          <p:cNvPr id="4" name="Header Placeholder 3"/>
          <p:cNvSpPr>
            <a:spLocks noGrp="1"/>
          </p:cNvSpPr>
          <p:nvPr>
            <p:ph type="hdr" sz="quarter" idx="10"/>
          </p:nvPr>
        </p:nvSpPr>
        <p:spPr/>
        <p:txBody>
          <a:bodyPr/>
          <a:lstStyle/>
          <a:p>
            <a:pPr>
              <a:defRPr/>
            </a:pPr>
            <a:r>
              <a:rPr lang="en-US" smtClean="0"/>
              <a:t>Operations Strategy Week #1: Concept &amp; Framework</a:t>
            </a:r>
            <a:endParaRPr lang="en-US"/>
          </a:p>
        </p:txBody>
      </p:sp>
      <p:sp>
        <p:nvSpPr>
          <p:cNvPr id="5" name="Date Placeholder 4"/>
          <p:cNvSpPr>
            <a:spLocks noGrp="1"/>
          </p:cNvSpPr>
          <p:nvPr>
            <p:ph type="dt" idx="11"/>
          </p:nvPr>
        </p:nvSpPr>
        <p:spPr/>
        <p:txBody>
          <a:bodyPr/>
          <a:lstStyle/>
          <a:p>
            <a:pPr>
              <a:defRPr/>
            </a:pPr>
            <a:fld id="{577F2C5D-8CAA-4F71-8536-926EBD83E312}" type="datetime1">
              <a:rPr lang="en-US" smtClean="0"/>
              <a:pPr>
                <a:defRPr/>
              </a:pPr>
              <a:t>4/5/17</a:t>
            </a:fld>
            <a:endParaRPr lang="en-US"/>
          </a:p>
        </p:txBody>
      </p:sp>
      <p:sp>
        <p:nvSpPr>
          <p:cNvPr id="6" name="Footer Placeholder 5"/>
          <p:cNvSpPr>
            <a:spLocks noGrp="1"/>
          </p:cNvSpPr>
          <p:nvPr>
            <p:ph type="ftr" sz="quarter" idx="12"/>
          </p:nvPr>
        </p:nvSpPr>
        <p:spPr/>
        <p:txBody>
          <a:bodyPr/>
          <a:lstStyle/>
          <a:p>
            <a:pPr>
              <a:defRPr/>
            </a:pPr>
            <a:r>
              <a:rPr lang="en-US" smtClean="0"/>
              <a:t>© Van Mieghem</a:t>
            </a:r>
            <a:endParaRPr lang="en-US"/>
          </a:p>
        </p:txBody>
      </p:sp>
      <p:sp>
        <p:nvSpPr>
          <p:cNvPr id="7" name="Slide Number Placeholder 6"/>
          <p:cNvSpPr>
            <a:spLocks noGrp="1"/>
          </p:cNvSpPr>
          <p:nvPr>
            <p:ph type="sldNum" sz="quarter" idx="13"/>
          </p:nvPr>
        </p:nvSpPr>
        <p:spPr/>
        <p:txBody>
          <a:bodyPr/>
          <a:lstStyle/>
          <a:p>
            <a:pPr>
              <a:defRPr/>
            </a:pPr>
            <a:fld id="{B167D6DD-B4B5-43AC-8C39-6CD236D1941C}" type="slidenum">
              <a:rPr lang="en-US" smtClean="0"/>
              <a:pPr>
                <a:defRPr/>
              </a:pPr>
              <a:t>28</a:t>
            </a:fld>
            <a:endParaRPr lang="en-US"/>
          </a:p>
        </p:txBody>
      </p:sp>
    </p:spTree>
    <p:extLst>
      <p:ext uri="{BB962C8B-B14F-4D97-AF65-F5344CB8AC3E}">
        <p14:creationId xmlns:p14="http://schemas.microsoft.com/office/powerpoint/2010/main" val="144996653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latin typeface="Times New Roman" pitchFamily="18" charset="0"/>
                <a:ea typeface="+mn-ea"/>
                <a:cs typeface="+mn-cs"/>
              </a:rPr>
              <a:t>Routine and manual occupations, such as assembly-line manufacturing, have been computerized for decades, or outsourced to cheaper foreign labor. Many routine and cognitive occupations, such as bank tellers, have met the same fate. Non-routine and cognitive occupations, such as doctors, journalists and computer programmers, have not been as susceptible to computerization, and presumably that will continue.</a:t>
            </a:r>
            <a:endParaRPr lang="en-US" dirty="0"/>
          </a:p>
        </p:txBody>
      </p:sp>
      <p:sp>
        <p:nvSpPr>
          <p:cNvPr id="4" name="Header Placeholder 3"/>
          <p:cNvSpPr>
            <a:spLocks noGrp="1"/>
          </p:cNvSpPr>
          <p:nvPr>
            <p:ph type="hdr" sz="quarter" idx="10"/>
          </p:nvPr>
        </p:nvSpPr>
        <p:spPr/>
        <p:txBody>
          <a:bodyPr/>
          <a:lstStyle/>
          <a:p>
            <a:pPr>
              <a:defRPr/>
            </a:pPr>
            <a:r>
              <a:rPr lang="en-US" smtClean="0"/>
              <a:t>Operations Strategy Week #1: Concept &amp; Framework</a:t>
            </a:r>
            <a:endParaRPr lang="en-US"/>
          </a:p>
        </p:txBody>
      </p:sp>
      <p:sp>
        <p:nvSpPr>
          <p:cNvPr id="5" name="Date Placeholder 4"/>
          <p:cNvSpPr>
            <a:spLocks noGrp="1"/>
          </p:cNvSpPr>
          <p:nvPr>
            <p:ph type="dt" idx="11"/>
          </p:nvPr>
        </p:nvSpPr>
        <p:spPr/>
        <p:txBody>
          <a:bodyPr/>
          <a:lstStyle/>
          <a:p>
            <a:pPr>
              <a:defRPr/>
            </a:pPr>
            <a:fld id="{577F2C5D-8CAA-4F71-8536-926EBD83E312}" type="datetime1">
              <a:rPr lang="en-US" smtClean="0"/>
              <a:pPr>
                <a:defRPr/>
              </a:pPr>
              <a:t>4/5/17</a:t>
            </a:fld>
            <a:endParaRPr lang="en-US"/>
          </a:p>
        </p:txBody>
      </p:sp>
      <p:sp>
        <p:nvSpPr>
          <p:cNvPr id="6" name="Footer Placeholder 5"/>
          <p:cNvSpPr>
            <a:spLocks noGrp="1"/>
          </p:cNvSpPr>
          <p:nvPr>
            <p:ph type="ftr" sz="quarter" idx="12"/>
          </p:nvPr>
        </p:nvSpPr>
        <p:spPr/>
        <p:txBody>
          <a:bodyPr/>
          <a:lstStyle/>
          <a:p>
            <a:pPr>
              <a:defRPr/>
            </a:pPr>
            <a:r>
              <a:rPr lang="en-US" smtClean="0"/>
              <a:t>© Van Mieghem</a:t>
            </a:r>
            <a:endParaRPr lang="en-US"/>
          </a:p>
        </p:txBody>
      </p:sp>
      <p:sp>
        <p:nvSpPr>
          <p:cNvPr id="7" name="Slide Number Placeholder 6"/>
          <p:cNvSpPr>
            <a:spLocks noGrp="1"/>
          </p:cNvSpPr>
          <p:nvPr>
            <p:ph type="sldNum" sz="quarter" idx="13"/>
          </p:nvPr>
        </p:nvSpPr>
        <p:spPr/>
        <p:txBody>
          <a:bodyPr/>
          <a:lstStyle/>
          <a:p>
            <a:pPr>
              <a:defRPr/>
            </a:pPr>
            <a:fld id="{B167D6DD-B4B5-43AC-8C39-6CD236D1941C}" type="slidenum">
              <a:rPr lang="en-US" smtClean="0"/>
              <a:pPr>
                <a:defRPr/>
              </a:pPr>
              <a:t>30</a:t>
            </a:fld>
            <a:endParaRPr lang="en-US"/>
          </a:p>
        </p:txBody>
      </p:sp>
    </p:spTree>
    <p:extLst>
      <p:ext uri="{BB962C8B-B14F-4D97-AF65-F5344CB8AC3E}">
        <p14:creationId xmlns:p14="http://schemas.microsoft.com/office/powerpoint/2010/main" val="56838654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latin typeface="Times New Roman" pitchFamily="18" charset="0"/>
                <a:ea typeface="+mn-ea"/>
                <a:cs typeface="+mn-cs"/>
              </a:rPr>
              <a:t>The likelihood of technology replacing workers is hard to quantify, but Frey and Osborne attempt to do just that in their 2013 paper. Using detailed job descriptions for more than 700 occupations, the Oxford researchers evaluate each occupation in three areas: “Perception and Manipulation,” such as coordinated, dexterous hand movements, or working in cramped spaces; “Creative Intelligence,” such as composing a musical score; and “Social Intelligence,” such as negotiating with and persuading other people. Frey and Osborne then calculate the probabilities whether, within 20 years, such work could be computerized. Again, they’re not predicting whether these jobs will be computerized.</a:t>
            </a:r>
            <a:endParaRPr lang="en-US" dirty="0"/>
          </a:p>
        </p:txBody>
      </p:sp>
      <p:sp>
        <p:nvSpPr>
          <p:cNvPr id="4" name="Header Placeholder 3"/>
          <p:cNvSpPr>
            <a:spLocks noGrp="1"/>
          </p:cNvSpPr>
          <p:nvPr>
            <p:ph type="hdr" sz="quarter" idx="10"/>
          </p:nvPr>
        </p:nvSpPr>
        <p:spPr/>
        <p:txBody>
          <a:bodyPr/>
          <a:lstStyle/>
          <a:p>
            <a:pPr>
              <a:defRPr/>
            </a:pPr>
            <a:r>
              <a:rPr lang="en-US" smtClean="0"/>
              <a:t>Operations Strategy Week #1: Concept &amp; Framework</a:t>
            </a:r>
            <a:endParaRPr lang="en-US"/>
          </a:p>
        </p:txBody>
      </p:sp>
      <p:sp>
        <p:nvSpPr>
          <p:cNvPr id="5" name="Date Placeholder 4"/>
          <p:cNvSpPr>
            <a:spLocks noGrp="1"/>
          </p:cNvSpPr>
          <p:nvPr>
            <p:ph type="dt" idx="11"/>
          </p:nvPr>
        </p:nvSpPr>
        <p:spPr/>
        <p:txBody>
          <a:bodyPr/>
          <a:lstStyle/>
          <a:p>
            <a:pPr>
              <a:defRPr/>
            </a:pPr>
            <a:fld id="{577F2C5D-8CAA-4F71-8536-926EBD83E312}" type="datetime1">
              <a:rPr lang="en-US" smtClean="0"/>
              <a:pPr>
                <a:defRPr/>
              </a:pPr>
              <a:t>4/5/17</a:t>
            </a:fld>
            <a:endParaRPr lang="en-US"/>
          </a:p>
        </p:txBody>
      </p:sp>
      <p:sp>
        <p:nvSpPr>
          <p:cNvPr id="6" name="Footer Placeholder 5"/>
          <p:cNvSpPr>
            <a:spLocks noGrp="1"/>
          </p:cNvSpPr>
          <p:nvPr>
            <p:ph type="ftr" sz="quarter" idx="12"/>
          </p:nvPr>
        </p:nvSpPr>
        <p:spPr/>
        <p:txBody>
          <a:bodyPr/>
          <a:lstStyle/>
          <a:p>
            <a:pPr>
              <a:defRPr/>
            </a:pPr>
            <a:r>
              <a:rPr lang="en-US" smtClean="0"/>
              <a:t>© Van Mieghem</a:t>
            </a:r>
            <a:endParaRPr lang="en-US"/>
          </a:p>
        </p:txBody>
      </p:sp>
      <p:sp>
        <p:nvSpPr>
          <p:cNvPr id="7" name="Slide Number Placeholder 6"/>
          <p:cNvSpPr>
            <a:spLocks noGrp="1"/>
          </p:cNvSpPr>
          <p:nvPr>
            <p:ph type="sldNum" sz="quarter" idx="13"/>
          </p:nvPr>
        </p:nvSpPr>
        <p:spPr/>
        <p:txBody>
          <a:bodyPr/>
          <a:lstStyle/>
          <a:p>
            <a:pPr>
              <a:defRPr/>
            </a:pPr>
            <a:fld id="{B167D6DD-B4B5-43AC-8C39-6CD236D1941C}" type="slidenum">
              <a:rPr lang="en-US" smtClean="0"/>
              <a:pPr>
                <a:defRPr/>
              </a:pPr>
              <a:t>31</a:t>
            </a:fld>
            <a:endParaRPr lang="en-US"/>
          </a:p>
        </p:txBody>
      </p:sp>
    </p:spTree>
    <p:extLst>
      <p:ext uri="{BB962C8B-B14F-4D97-AF65-F5344CB8AC3E}">
        <p14:creationId xmlns:p14="http://schemas.microsoft.com/office/powerpoint/2010/main" val="77130610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Nice:instead</a:t>
            </a:r>
            <a:r>
              <a:rPr lang="en-US" dirty="0" smtClean="0"/>
              <a:t> of a “job”, look at the fraction of time spent in the main activities of that job. [numbers under each bar,</a:t>
            </a:r>
            <a:r>
              <a:rPr lang="en-US" baseline="0" dirty="0" smtClean="0"/>
              <a:t> which sum to 100%].  THIS IS A PROCESS/ACTIVITY view of a job.</a:t>
            </a:r>
          </a:p>
          <a:p>
            <a:r>
              <a:rPr lang="en-US" baseline="0" dirty="0" smtClean="0"/>
              <a:t>then, technical potential = given current robotics/automation technology, what fraction (again % of time) of those activities can be automated?</a:t>
            </a:r>
          </a:p>
          <a:p>
            <a:endParaRPr lang="en-US" baseline="0" dirty="0" smtClean="0"/>
          </a:p>
          <a:p>
            <a:r>
              <a:rPr lang="en-US" dirty="0" smtClean="0"/>
              <a:t>http://</a:t>
            </a:r>
            <a:r>
              <a:rPr lang="en-US" dirty="0" err="1" smtClean="0"/>
              <a:t>www.mckinsey.com</a:t>
            </a:r>
            <a:r>
              <a:rPr lang="en-US" dirty="0" smtClean="0"/>
              <a:t>/business-functions/digital-</a:t>
            </a:r>
            <a:r>
              <a:rPr lang="en-US" dirty="0" err="1" smtClean="0"/>
              <a:t>mckinsey</a:t>
            </a:r>
            <a:r>
              <a:rPr lang="en-US" dirty="0" smtClean="0"/>
              <a:t>/our-insights/where-machines-could-replace-humans-and-where-they-cant-yet</a:t>
            </a:r>
            <a:endParaRPr lang="en-US" dirty="0"/>
          </a:p>
        </p:txBody>
      </p:sp>
      <p:sp>
        <p:nvSpPr>
          <p:cNvPr id="4" name="Header Placeholder 3"/>
          <p:cNvSpPr>
            <a:spLocks noGrp="1"/>
          </p:cNvSpPr>
          <p:nvPr>
            <p:ph type="hdr" sz="quarter" idx="10"/>
          </p:nvPr>
        </p:nvSpPr>
        <p:spPr/>
        <p:txBody>
          <a:bodyPr/>
          <a:lstStyle/>
          <a:p>
            <a:pPr>
              <a:defRPr/>
            </a:pPr>
            <a:r>
              <a:rPr lang="en-US" smtClean="0"/>
              <a:t>Operations Strategy Week #1: Concept &amp; Framework</a:t>
            </a:r>
            <a:endParaRPr lang="en-US"/>
          </a:p>
        </p:txBody>
      </p:sp>
      <p:sp>
        <p:nvSpPr>
          <p:cNvPr id="5" name="Date Placeholder 4"/>
          <p:cNvSpPr>
            <a:spLocks noGrp="1"/>
          </p:cNvSpPr>
          <p:nvPr>
            <p:ph type="dt" idx="11"/>
          </p:nvPr>
        </p:nvSpPr>
        <p:spPr/>
        <p:txBody>
          <a:bodyPr/>
          <a:lstStyle/>
          <a:p>
            <a:pPr>
              <a:defRPr/>
            </a:pPr>
            <a:fld id="{577F2C5D-8CAA-4F71-8536-926EBD83E312}" type="datetime1">
              <a:rPr lang="en-US" smtClean="0"/>
              <a:pPr>
                <a:defRPr/>
              </a:pPr>
              <a:t>4/5/17</a:t>
            </a:fld>
            <a:endParaRPr lang="en-US"/>
          </a:p>
        </p:txBody>
      </p:sp>
      <p:sp>
        <p:nvSpPr>
          <p:cNvPr id="6" name="Footer Placeholder 5"/>
          <p:cNvSpPr>
            <a:spLocks noGrp="1"/>
          </p:cNvSpPr>
          <p:nvPr>
            <p:ph type="ftr" sz="quarter" idx="12"/>
          </p:nvPr>
        </p:nvSpPr>
        <p:spPr/>
        <p:txBody>
          <a:bodyPr/>
          <a:lstStyle/>
          <a:p>
            <a:pPr>
              <a:defRPr/>
            </a:pPr>
            <a:r>
              <a:rPr lang="en-US" smtClean="0"/>
              <a:t>© Van Mieghem</a:t>
            </a:r>
            <a:endParaRPr lang="en-US"/>
          </a:p>
        </p:txBody>
      </p:sp>
      <p:sp>
        <p:nvSpPr>
          <p:cNvPr id="7" name="Slide Number Placeholder 6"/>
          <p:cNvSpPr>
            <a:spLocks noGrp="1"/>
          </p:cNvSpPr>
          <p:nvPr>
            <p:ph type="sldNum" sz="quarter" idx="13"/>
          </p:nvPr>
        </p:nvSpPr>
        <p:spPr/>
        <p:txBody>
          <a:bodyPr/>
          <a:lstStyle/>
          <a:p>
            <a:pPr>
              <a:defRPr/>
            </a:pPr>
            <a:fld id="{B167D6DD-B4B5-43AC-8C39-6CD236D1941C}" type="slidenum">
              <a:rPr lang="en-US" smtClean="0"/>
              <a:pPr>
                <a:defRPr/>
              </a:pPr>
              <a:t>32</a:t>
            </a:fld>
            <a:endParaRPr lang="en-US"/>
          </a:p>
        </p:txBody>
      </p:sp>
    </p:spTree>
    <p:extLst>
      <p:ext uri="{BB962C8B-B14F-4D97-AF65-F5344CB8AC3E}">
        <p14:creationId xmlns:p14="http://schemas.microsoft.com/office/powerpoint/2010/main" val="94694996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Carlos Ghosn:A</a:t>
            </a:r>
            <a:r>
              <a:rPr lang="en-US" baseline="0" dirty="0" smtClean="0"/>
              <a:t> CEO with lots of operational experience, including 17 years at Michelin. (see below).</a:t>
            </a:r>
          </a:p>
          <a:p>
            <a:r>
              <a:rPr lang="en-US" baseline="0" dirty="0" smtClean="0"/>
              <a:t>Managing the merger with Nissan requires a complex set of operational decisions regarding the combined global network.</a:t>
            </a:r>
          </a:p>
          <a:p>
            <a:r>
              <a:rPr lang="en-US" dirty="0" smtClean="0"/>
              <a:t>Carlos Ghosn touring a factory</a:t>
            </a:r>
            <a:r>
              <a:rPr lang="en-US" baseline="0" dirty="0" smtClean="0"/>
              <a:t> in France, reportedly corrected a line worker: </a:t>
            </a:r>
            <a:r>
              <a:rPr lang="en-US" dirty="0" smtClean="0"/>
              <a:t>“You’re putting</a:t>
            </a:r>
            <a:r>
              <a:rPr lang="en-US" baseline="0" dirty="0" smtClean="0"/>
              <a:t> that part in the wrong slot”</a:t>
            </a:r>
          </a:p>
          <a:p>
            <a:endParaRPr lang="en-US" dirty="0" smtClean="0"/>
          </a:p>
          <a:p>
            <a:pPr marL="0" indent="0" defTabSz="966529" eaLnBrk="1" fontAlgn="auto" hangingPunct="1">
              <a:spcBef>
                <a:spcPts val="0"/>
              </a:spcBef>
              <a:spcAft>
                <a:spcPts val="0"/>
              </a:spcAft>
              <a:buNone/>
              <a:defRPr/>
            </a:pPr>
            <a:r>
              <a:rPr lang="en-US" dirty="0" smtClean="0"/>
              <a:t>Bio</a:t>
            </a:r>
            <a:r>
              <a:rPr lang="en-US" baseline="0" dirty="0" smtClean="0"/>
              <a:t> source: </a:t>
            </a:r>
            <a:r>
              <a:rPr lang="en-US" dirty="0" smtClean="0"/>
              <a:t>http://investing.businessweek.com/businessweek/research/stocks/people/person.asp?personId=752502&amp;ticker=NSANY:US</a:t>
            </a:r>
          </a:p>
          <a:p>
            <a:r>
              <a:rPr lang="en-US" dirty="0" smtClean="0"/>
              <a:t>Joined Michelin in 1978 as Plant Manager in 1978. </a:t>
            </a:r>
          </a:p>
          <a:p>
            <a:r>
              <a:rPr lang="en-US" dirty="0" smtClean="0"/>
              <a:t>From 1979 to 1996, he served in various capacities with Michelin in the U.S. and Brazil, including Chairman, President and Chief Executive Officer of Michelin North America Inc. from 1990 to 1996. </a:t>
            </a:r>
          </a:p>
          <a:p>
            <a:pPr marL="0" indent="0" defTabSz="966529" eaLnBrk="1" fontAlgn="auto" hangingPunct="1">
              <a:spcBef>
                <a:spcPts val="0"/>
              </a:spcBef>
              <a:spcAft>
                <a:spcPts val="0"/>
              </a:spcAft>
              <a:buNone/>
              <a:defRPr/>
            </a:pPr>
            <a:r>
              <a:rPr lang="en-US" dirty="0" smtClean="0"/>
              <a:t>Executive Vice President of Renault</a:t>
            </a:r>
            <a:r>
              <a:rPr lang="en-US" baseline="0" dirty="0" smtClean="0"/>
              <a:t> </a:t>
            </a:r>
            <a:r>
              <a:rPr lang="en-US" dirty="0" smtClean="0"/>
              <a:t>from 1996 to 1999, where he was responsible for advanced research, car engineering and development, car manufacturing, power train operations and purchasing. </a:t>
            </a:r>
          </a:p>
          <a:p>
            <a:pPr marL="0" indent="0" defTabSz="966529" eaLnBrk="1" fontAlgn="auto" hangingPunct="1">
              <a:spcBef>
                <a:spcPts val="0"/>
              </a:spcBef>
              <a:spcAft>
                <a:spcPts val="0"/>
              </a:spcAft>
              <a:buNone/>
              <a:defRPr/>
            </a:pPr>
            <a:r>
              <a:rPr lang="en-US" dirty="0" smtClean="0"/>
              <a:t>COO of Nissan from 1999 to 2001.</a:t>
            </a:r>
          </a:p>
          <a:p>
            <a:pPr marL="0" indent="0" defTabSz="966529" eaLnBrk="1" fontAlgn="auto" hangingPunct="1">
              <a:spcBef>
                <a:spcPts val="0"/>
              </a:spcBef>
              <a:spcAft>
                <a:spcPts val="0"/>
              </a:spcAft>
              <a:buNone/>
              <a:defRPr/>
            </a:pPr>
            <a:r>
              <a:rPr lang="en-US" dirty="0" smtClean="0"/>
              <a:t>CEO</a:t>
            </a:r>
            <a:r>
              <a:rPr lang="en-US" baseline="0" dirty="0" smtClean="0"/>
              <a:t> of Nissan since 2001</a:t>
            </a:r>
          </a:p>
          <a:p>
            <a:pPr marL="0" indent="0" defTabSz="966529" eaLnBrk="1" fontAlgn="auto" hangingPunct="1">
              <a:spcBef>
                <a:spcPts val="0"/>
              </a:spcBef>
              <a:spcAft>
                <a:spcPts val="0"/>
              </a:spcAft>
              <a:buNone/>
              <a:defRPr/>
            </a:pPr>
            <a:r>
              <a:rPr lang="en-US" baseline="0" dirty="0" smtClean="0"/>
              <a:t>CEO of Renault since 2005</a:t>
            </a:r>
            <a:endParaRPr lang="en-US" dirty="0" smtClean="0"/>
          </a:p>
          <a:p>
            <a:endParaRPr lang="en-US" dirty="0" smtClean="0"/>
          </a:p>
          <a:p>
            <a:endParaRPr lang="en-US" dirty="0" smtClean="0"/>
          </a:p>
        </p:txBody>
      </p:sp>
      <p:sp>
        <p:nvSpPr>
          <p:cNvPr id="4" name="Slide Number Placeholder 3"/>
          <p:cNvSpPr>
            <a:spLocks noGrp="1"/>
          </p:cNvSpPr>
          <p:nvPr>
            <p:ph type="sldNum" sz="quarter" idx="10"/>
          </p:nvPr>
        </p:nvSpPr>
        <p:spPr/>
        <p:txBody>
          <a:bodyPr/>
          <a:lstStyle/>
          <a:p>
            <a:fld id="{17C3E648-BC6C-4447-AE49-48CE751105D7}" type="slidenum">
              <a:rPr lang="en-US" smtClean="0"/>
              <a:pPr/>
              <a:t>34</a:t>
            </a:fld>
            <a:endParaRPr lang="en-US" dirty="0"/>
          </a:p>
        </p:txBody>
      </p:sp>
    </p:spTree>
    <p:extLst>
      <p:ext uri="{BB962C8B-B14F-4D97-AF65-F5344CB8AC3E}">
        <p14:creationId xmlns:p14="http://schemas.microsoft.com/office/powerpoint/2010/main" val="185293875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a:ln/>
        </p:spPr>
      </p:sp>
      <p:sp>
        <p:nvSpPr>
          <p:cNvPr id="69635" name="Notes Placeholder 2"/>
          <p:cNvSpPr>
            <a:spLocks noGrp="1"/>
          </p:cNvSpPr>
          <p:nvPr>
            <p:ph type="body" idx="1"/>
          </p:nvPr>
        </p:nvSpPr>
        <p:spPr>
          <a:noFill/>
          <a:ln/>
        </p:spPr>
        <p:txBody>
          <a:bodyPr/>
          <a:lstStyle/>
          <a:p>
            <a:r>
              <a:rPr lang="en-US" sz="1000" dirty="0" smtClean="0"/>
              <a:t>Example: Sharp: C = low cost and reasonably timely, A = new plant, P = new 8 x 40” panels, moving 17 outside suppliers and service providers inside to work as “one virtual company”, hyper JIT. (how set up terms? Suppliers built and pay own facility, rent land from Sharp, but can sell to outside).  Should glass supplier Corning also move?</a:t>
            </a:r>
          </a:p>
          <a:p>
            <a:r>
              <a:rPr lang="en-US" sz="1000" dirty="0" smtClean="0"/>
              <a:t>We have viewed ops as resources applied to processes. Obviously the choice of resources and processes gives ops certain competencies: they affect what the organization can and cannot do. We will summarize the competencies by 4 dimensions &amp; prioritize them: order winners vs. qualifiers.</a:t>
            </a:r>
          </a:p>
          <a:p>
            <a:pPr lvl="1">
              <a:buFontTx/>
              <a:buChar char="–"/>
            </a:pPr>
            <a:r>
              <a:rPr lang="en-US" sz="1000" dirty="0" smtClean="0"/>
              <a:t>What are our distinctive </a:t>
            </a:r>
            <a:r>
              <a:rPr lang="en-US" sz="1000" i="1" dirty="0" smtClean="0"/>
              <a:t>capabilities </a:t>
            </a:r>
            <a:r>
              <a:rPr lang="en-US" sz="1000" dirty="0" smtClean="0"/>
              <a:t>or </a:t>
            </a:r>
            <a:r>
              <a:rPr lang="en-US" sz="1000" i="1" dirty="0" smtClean="0"/>
              <a:t>competences</a:t>
            </a:r>
            <a:r>
              <a:rPr lang="en-US" sz="1000" dirty="0" smtClean="0"/>
              <a:t>?</a:t>
            </a:r>
          </a:p>
          <a:p>
            <a:pPr lvl="2">
              <a:buFontTx/>
              <a:buChar char="–"/>
            </a:pPr>
            <a:r>
              <a:rPr lang="en-US" sz="900" dirty="0" smtClean="0"/>
              <a:t>“The combinations of resources and processes that underpin sustainable competitive advantage for a specific firm competing in a specific market.”</a:t>
            </a:r>
          </a:p>
          <a:p>
            <a:pPr lvl="2">
              <a:buFontTx/>
              <a:buChar char="–"/>
            </a:pPr>
            <a:r>
              <a:rPr lang="en-US" sz="900" dirty="0" smtClean="0"/>
              <a:t>“Abilities that customers value but that competitors cannot replicate.”</a:t>
            </a:r>
            <a:endParaRPr lang="en-US" sz="900" i="1" dirty="0" smtClean="0">
              <a:solidFill>
                <a:srgbClr val="FF3300"/>
              </a:solidFill>
            </a:endParaRPr>
          </a:p>
          <a:p>
            <a:pPr lvl="1"/>
            <a:r>
              <a:rPr lang="en-US" sz="1000" i="1" dirty="0" smtClean="0">
                <a:solidFill>
                  <a:srgbClr val="FF3300"/>
                </a:solidFill>
              </a:rPr>
              <a:t>Are competencies fully determined by resources and processes?</a:t>
            </a:r>
            <a:r>
              <a:rPr lang="en-US" sz="1000" i="1" dirty="0" smtClean="0"/>
              <a:t> </a:t>
            </a:r>
            <a:r>
              <a:rPr lang="en-US" sz="1000" dirty="0" smtClean="0"/>
              <a:t>Values = standards by which employees set priorities. When they are set automatically (by process) they constitute the culture, which allows decentralized aligned decision making.</a:t>
            </a:r>
          </a:p>
          <a:p>
            <a:r>
              <a:rPr lang="en-US" sz="1000" dirty="0" smtClean="0"/>
              <a:t>Value = 3 P’s = profit, people, planet</a:t>
            </a:r>
          </a:p>
          <a:p>
            <a:r>
              <a:rPr lang="en-US" sz="1000" dirty="0" smtClean="0"/>
              <a:t>Consider profit: We thus have a clear metric for evaluation and improvement of OS: NPV</a:t>
            </a:r>
          </a:p>
          <a:p>
            <a:pPr lvl="1"/>
            <a:r>
              <a:rPr lang="en-US" sz="1000" dirty="0" smtClean="0"/>
              <a:t>We always want to make sure our recommendations are financially sound.  After all, </a:t>
            </a:r>
            <a:r>
              <a:rPr lang="en-US" sz="1000" i="1" dirty="0" smtClean="0"/>
              <a:t>why are we in business?</a:t>
            </a:r>
          </a:p>
          <a:p>
            <a:pPr lvl="1"/>
            <a:r>
              <a:rPr lang="en-US" sz="1000" dirty="0" smtClean="0"/>
              <a:t>Performance metrics: many, including survival, growth, profits, shareholder value and others.  Our metric will be profit flows, that is the complete current and future stream of profits.  From this, most other financial metrics can be deduced.  </a:t>
            </a:r>
          </a:p>
          <a:p>
            <a:r>
              <a:rPr lang="en-US" sz="1000" dirty="0" smtClean="0">
                <a:solidFill>
                  <a:srgbClr val="FF3300"/>
                </a:solidFill>
              </a:rPr>
              <a:t>The main advantages for NPV of cash flows are</a:t>
            </a:r>
            <a:r>
              <a:rPr lang="en-US" sz="1000" dirty="0" smtClean="0"/>
              <a:t>: </a:t>
            </a:r>
          </a:p>
          <a:p>
            <a:pPr lvl="1">
              <a:buFontTx/>
              <a:buAutoNum type="arabicPeriod"/>
            </a:pPr>
            <a:r>
              <a:rPr lang="en-US" sz="1000" dirty="0" smtClean="0"/>
              <a:t>In-line with financial theory</a:t>
            </a:r>
          </a:p>
          <a:p>
            <a:pPr lvl="1">
              <a:buFontTx/>
              <a:buAutoNum type="arabicPeriod"/>
            </a:pPr>
            <a:r>
              <a:rPr lang="en-US" sz="1000" dirty="0" smtClean="0"/>
              <a:t>Cash flows are harder to manipulate than a single measure; </a:t>
            </a:r>
          </a:p>
          <a:p>
            <a:pPr lvl="1">
              <a:buFontTx/>
              <a:buAutoNum type="arabicPeriod"/>
            </a:pPr>
            <a:r>
              <a:rPr lang="en-US" sz="1000" dirty="0" smtClean="0"/>
              <a:t>they recognize the longer term and temporal character of many decisions, yours as well as your competitors’ </a:t>
            </a:r>
          </a:p>
          <a:p>
            <a:pPr lvl="1">
              <a:buFontTx/>
              <a:buAutoNum type="arabicPeriod"/>
            </a:pPr>
            <a:r>
              <a:rPr lang="en-US" sz="1000" dirty="0" smtClean="0"/>
              <a:t>they allow us to incorporate risk attitudes and uncertainty.</a:t>
            </a:r>
          </a:p>
          <a:p>
            <a:r>
              <a:rPr lang="en-US" sz="1000" dirty="0" smtClean="0">
                <a:solidFill>
                  <a:srgbClr val="FF3300"/>
                </a:solidFill>
              </a:rPr>
              <a:t>But be cognizant that not everything is properly expressed in money!  Always consider people + planet!</a:t>
            </a:r>
            <a:endParaRPr lang="en-US" sz="1000" dirty="0" smtClean="0"/>
          </a:p>
          <a:p>
            <a:pPr lvl="1"/>
            <a:endParaRPr lang="en-US" sz="1000" dirty="0" smtClean="0"/>
          </a:p>
          <a:p>
            <a:r>
              <a:rPr lang="en-US" sz="1000" dirty="0" smtClean="0"/>
              <a:t>Maximizing NPV gives us a quantitative tool, but it only works well for determining correct parameter choice + choice between alternatives.</a:t>
            </a:r>
          </a:p>
          <a:p>
            <a:pPr lvl="1"/>
            <a:r>
              <a:rPr lang="en-US" sz="1000" dirty="0" smtClean="0"/>
              <a:t>The next slide details the typical components of the resource and process view that you can work on; abstractly, these are the “parameters” you could optimize over</a:t>
            </a:r>
          </a:p>
          <a:p>
            <a:pPr lvl="1"/>
            <a:r>
              <a:rPr lang="en-US" sz="1000" dirty="0" smtClean="0"/>
              <a:t>To come up with the alternatives, we use qualitative judgment and experience.</a:t>
            </a:r>
          </a:p>
          <a:p>
            <a:pPr lvl="2"/>
            <a:r>
              <a:rPr lang="en-US" sz="900" dirty="0" smtClean="0"/>
              <a:t>A qualitative tool to help us: alignment and 3 questions framework.</a:t>
            </a:r>
          </a:p>
          <a:p>
            <a:endParaRPr lang="en-US" dirty="0" smtClean="0"/>
          </a:p>
        </p:txBody>
      </p:sp>
      <p:sp>
        <p:nvSpPr>
          <p:cNvPr id="4" name="Header Placeholder 3"/>
          <p:cNvSpPr>
            <a:spLocks noGrp="1"/>
          </p:cNvSpPr>
          <p:nvPr>
            <p:ph type="hdr" sz="quarter"/>
          </p:nvPr>
        </p:nvSpPr>
        <p:spPr/>
        <p:txBody>
          <a:bodyPr/>
          <a:lstStyle/>
          <a:p>
            <a:pPr>
              <a:defRPr/>
            </a:pPr>
            <a:r>
              <a:rPr lang="en-US" smtClean="0">
                <a:solidFill>
                  <a:prstClr val="black"/>
                </a:solidFill>
              </a:rPr>
              <a:t>Operations Strategy Week #1: Concept &amp; Framework</a:t>
            </a:r>
            <a:endParaRPr lang="en-US">
              <a:solidFill>
                <a:prstClr val="black"/>
              </a:solidFill>
            </a:endParaRPr>
          </a:p>
        </p:txBody>
      </p:sp>
      <p:sp>
        <p:nvSpPr>
          <p:cNvPr id="5" name="Date Placeholder 4"/>
          <p:cNvSpPr>
            <a:spLocks noGrp="1"/>
          </p:cNvSpPr>
          <p:nvPr>
            <p:ph type="dt" sz="quarter" idx="1"/>
          </p:nvPr>
        </p:nvSpPr>
        <p:spPr/>
        <p:txBody>
          <a:bodyPr/>
          <a:lstStyle/>
          <a:p>
            <a:pPr>
              <a:defRPr/>
            </a:pPr>
            <a:fld id="{B44486B7-123A-48BF-9C9B-E099245DECE4}" type="datetime1">
              <a:rPr lang="en-US" smtClean="0">
                <a:solidFill>
                  <a:prstClr val="black"/>
                </a:solidFill>
              </a:rPr>
              <a:pPr>
                <a:defRPr/>
              </a:pPr>
              <a:t>4/5/17</a:t>
            </a:fld>
            <a:endParaRPr lang="en-US">
              <a:solidFill>
                <a:prstClr val="black"/>
              </a:solidFill>
            </a:endParaRPr>
          </a:p>
        </p:txBody>
      </p:sp>
      <p:sp>
        <p:nvSpPr>
          <p:cNvPr id="6" name="Footer Placeholder 5"/>
          <p:cNvSpPr>
            <a:spLocks noGrp="1"/>
          </p:cNvSpPr>
          <p:nvPr>
            <p:ph type="ftr" sz="quarter" idx="4"/>
          </p:nvPr>
        </p:nvSpPr>
        <p:spPr/>
        <p:txBody>
          <a:bodyPr/>
          <a:lstStyle/>
          <a:p>
            <a:pPr>
              <a:defRPr/>
            </a:pPr>
            <a:r>
              <a:rPr lang="en-US" smtClean="0">
                <a:solidFill>
                  <a:prstClr val="black"/>
                </a:solidFill>
              </a:rPr>
              <a:t>© Van Mieghem</a:t>
            </a:r>
            <a:endParaRPr lang="en-US">
              <a:solidFill>
                <a:prstClr val="black"/>
              </a:solidFill>
            </a:endParaRPr>
          </a:p>
        </p:txBody>
      </p:sp>
      <p:sp>
        <p:nvSpPr>
          <p:cNvPr id="7" name="Slide Number Placeholder 6"/>
          <p:cNvSpPr>
            <a:spLocks noGrp="1"/>
          </p:cNvSpPr>
          <p:nvPr>
            <p:ph type="sldNum" sz="quarter" idx="5"/>
          </p:nvPr>
        </p:nvSpPr>
        <p:spPr/>
        <p:txBody>
          <a:bodyPr/>
          <a:lstStyle/>
          <a:p>
            <a:pPr>
              <a:defRPr/>
            </a:pPr>
            <a:fld id="{5556D21B-6C70-42B1-A140-CFD4CF8BA539}" type="slidenum">
              <a:rPr lang="en-US" smtClean="0">
                <a:solidFill>
                  <a:prstClr val="black"/>
                </a:solidFill>
              </a:rPr>
              <a:pPr>
                <a:defRPr/>
              </a:pPr>
              <a:t>35</a:t>
            </a:fld>
            <a:endParaRPr lang="en-US">
              <a:solidFill>
                <a:prstClr val="black"/>
              </a:solidFill>
            </a:endParaRPr>
          </a:p>
        </p:txBody>
      </p:sp>
    </p:spTree>
    <p:extLst>
      <p:ext uri="{BB962C8B-B14F-4D97-AF65-F5344CB8AC3E}">
        <p14:creationId xmlns:p14="http://schemas.microsoft.com/office/powerpoint/2010/main" val="152937052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7"/>
          <p:cNvSpPr txBox="1">
            <a:spLocks noGrp="1" noChangeArrowheads="1"/>
          </p:cNvSpPr>
          <p:nvPr/>
        </p:nvSpPr>
        <p:spPr bwMode="auto">
          <a:xfrm>
            <a:off x="4143375" y="9120188"/>
            <a:ext cx="3170238" cy="4794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101202" tIns="50602" rIns="101202" bIns="50602" anchor="b"/>
          <a:lstStyle>
            <a:lvl1pPr eaLnBrk="0" hangingPunct="0">
              <a:defRPr sz="2400" i="1">
                <a:solidFill>
                  <a:schemeClr val="tx1"/>
                </a:solidFill>
                <a:latin typeface="Times New Roman" charset="0"/>
                <a:ea typeface="ＭＳ Ｐゴシック" charset="0"/>
                <a:cs typeface="ＭＳ Ｐゴシック" charset="0"/>
              </a:defRPr>
            </a:lvl1pPr>
            <a:lvl2pPr marL="37931725" indent="-37474525" eaLnBrk="0" hangingPunct="0">
              <a:defRPr sz="2400" i="1">
                <a:solidFill>
                  <a:schemeClr val="tx1"/>
                </a:solidFill>
                <a:latin typeface="Times New Roman" charset="0"/>
                <a:ea typeface="ＭＳ Ｐゴシック" charset="0"/>
              </a:defRPr>
            </a:lvl2pPr>
            <a:lvl3pPr eaLnBrk="0" hangingPunct="0">
              <a:defRPr sz="2400" i="1">
                <a:solidFill>
                  <a:schemeClr val="tx1"/>
                </a:solidFill>
                <a:latin typeface="Times New Roman" charset="0"/>
                <a:ea typeface="ＭＳ Ｐゴシック" charset="0"/>
              </a:defRPr>
            </a:lvl3pPr>
            <a:lvl4pPr eaLnBrk="0" hangingPunct="0">
              <a:defRPr sz="2400" i="1">
                <a:solidFill>
                  <a:schemeClr val="tx1"/>
                </a:solidFill>
                <a:latin typeface="Times New Roman" charset="0"/>
                <a:ea typeface="ＭＳ Ｐゴシック" charset="0"/>
              </a:defRPr>
            </a:lvl4pPr>
            <a:lvl5pPr eaLnBrk="0" hangingPunct="0">
              <a:defRPr sz="2400" i="1">
                <a:solidFill>
                  <a:schemeClr val="tx1"/>
                </a:solidFill>
                <a:latin typeface="Times New Roman" charset="0"/>
                <a:ea typeface="ＭＳ Ｐゴシック" charset="0"/>
              </a:defRPr>
            </a:lvl5pPr>
            <a:lvl6pPr marL="457200" eaLnBrk="0" fontAlgn="base" hangingPunct="0">
              <a:spcBef>
                <a:spcPct val="0"/>
              </a:spcBef>
              <a:spcAft>
                <a:spcPct val="0"/>
              </a:spcAft>
              <a:defRPr sz="2400" i="1">
                <a:solidFill>
                  <a:schemeClr val="tx1"/>
                </a:solidFill>
                <a:latin typeface="Times New Roman" charset="0"/>
                <a:ea typeface="ＭＳ Ｐゴシック" charset="0"/>
              </a:defRPr>
            </a:lvl6pPr>
            <a:lvl7pPr marL="914400" eaLnBrk="0" fontAlgn="base" hangingPunct="0">
              <a:spcBef>
                <a:spcPct val="0"/>
              </a:spcBef>
              <a:spcAft>
                <a:spcPct val="0"/>
              </a:spcAft>
              <a:defRPr sz="2400" i="1">
                <a:solidFill>
                  <a:schemeClr val="tx1"/>
                </a:solidFill>
                <a:latin typeface="Times New Roman" charset="0"/>
                <a:ea typeface="ＭＳ Ｐゴシック" charset="0"/>
              </a:defRPr>
            </a:lvl7pPr>
            <a:lvl8pPr marL="1371600" eaLnBrk="0" fontAlgn="base" hangingPunct="0">
              <a:spcBef>
                <a:spcPct val="0"/>
              </a:spcBef>
              <a:spcAft>
                <a:spcPct val="0"/>
              </a:spcAft>
              <a:defRPr sz="2400" i="1">
                <a:solidFill>
                  <a:schemeClr val="tx1"/>
                </a:solidFill>
                <a:latin typeface="Times New Roman" charset="0"/>
                <a:ea typeface="ＭＳ Ｐゴシック" charset="0"/>
              </a:defRPr>
            </a:lvl8pPr>
            <a:lvl9pPr marL="1828800" eaLnBrk="0" fontAlgn="base" hangingPunct="0">
              <a:spcBef>
                <a:spcPct val="0"/>
              </a:spcBef>
              <a:spcAft>
                <a:spcPct val="0"/>
              </a:spcAft>
              <a:defRPr sz="2400" i="1">
                <a:solidFill>
                  <a:schemeClr val="tx1"/>
                </a:solidFill>
                <a:latin typeface="Times New Roman" charset="0"/>
                <a:ea typeface="ＭＳ Ｐゴシック" charset="0"/>
              </a:defRPr>
            </a:lvl9pPr>
          </a:lstStyle>
          <a:p>
            <a:pPr algn="r" eaLnBrk="1" hangingPunct="1"/>
            <a:fld id="{1ACA1C3E-A7FB-C042-B93D-A31C9E6A57D5}" type="slidenum">
              <a:rPr lang="en-US"/>
              <a:pPr algn="r" eaLnBrk="1" hangingPunct="1"/>
              <a:t>37</a:t>
            </a:fld>
            <a:endParaRPr lang="en-US"/>
          </a:p>
        </p:txBody>
      </p:sp>
      <p:sp>
        <p:nvSpPr>
          <p:cNvPr id="62467" name="Rectangle 2"/>
          <p:cNvSpPr>
            <a:spLocks noGrp="1" noRot="1" noChangeAspect="1" noChangeArrowheads="1" noTextEdit="1"/>
          </p:cNvSpPr>
          <p:nvPr>
            <p:ph type="sldImg"/>
          </p:nvPr>
        </p:nvSpPr>
        <p:spPr>
          <a:xfrm>
            <a:off x="1257300" y="717550"/>
            <a:ext cx="4800600" cy="3600450"/>
          </a:xfrm>
          <a:ln/>
        </p:spPr>
      </p:sp>
      <p:sp>
        <p:nvSpPr>
          <p:cNvPr id="62468" name="Notes Placeholder 6"/>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101202" tIns="50602" rIns="101202" bIns="50602"/>
          <a:lstStyle/>
          <a:p>
            <a:pPr eaLnBrk="1" hangingPunct="1"/>
            <a:r>
              <a:rPr lang="en-US" sz="1200" u="sng">
                <a:latin typeface="Times New Roman" charset="0"/>
                <a:ea typeface="ＭＳ Ｐゴシック" charset="0"/>
                <a:cs typeface="ＭＳ Ｐゴシック" charset="0"/>
              </a:rPr>
              <a:t>Revenue Coverage Optimization</a:t>
            </a:r>
          </a:p>
          <a:p>
            <a:pPr eaLnBrk="1" hangingPunct="1"/>
            <a:r>
              <a:rPr lang="en-US" sz="1200">
                <a:latin typeface="Times New Roman" charset="0"/>
                <a:ea typeface="ＭＳ Ｐゴシック" charset="0"/>
                <a:cs typeface="ＭＳ Ｐゴシック" charset="0"/>
              </a:rPr>
              <a:t>We built a product portfolio management approach around this idea of order coverage. The Revenue Coverage Optimization tool, or RCO, finds the portfolio of a given size that maximizes the revenue, margin or order coverage against a given set of historical orders. In fact, it generates a </a:t>
            </a:r>
            <a:r>
              <a:rPr lang="en-US" sz="1200" i="1">
                <a:latin typeface="Times New Roman" charset="0"/>
                <a:ea typeface="ＭＳ Ｐゴシック" charset="0"/>
                <a:cs typeface="ＭＳ Ｐゴシック" charset="0"/>
              </a:rPr>
              <a:t>ranking</a:t>
            </a:r>
            <a:r>
              <a:rPr lang="en-US" sz="1200">
                <a:latin typeface="Times New Roman" charset="0"/>
                <a:ea typeface="ＭＳ Ｐゴシック" charset="0"/>
                <a:cs typeface="ＭＳ Ｐゴシック" charset="0"/>
              </a:rPr>
              <a:t> of products along the efficient frontier of coverage and portfolio size. </a:t>
            </a:r>
          </a:p>
          <a:p>
            <a:pPr eaLnBrk="1" hangingPunct="1"/>
            <a:endParaRPr lang="en-US" sz="1200">
              <a:latin typeface="Times New Roman" charset="0"/>
              <a:ea typeface="ＭＳ Ｐゴシック" charset="0"/>
              <a:cs typeface="ＭＳ Ｐゴシック" charset="0"/>
            </a:endParaRPr>
          </a:p>
          <a:p>
            <a:pPr eaLnBrk="1" hangingPunct="1"/>
            <a:r>
              <a:rPr lang="en-US" sz="1200">
                <a:latin typeface="Times New Roman" charset="0"/>
                <a:ea typeface="ＭＳ Ｐゴシック" charset="0"/>
                <a:cs typeface="ＭＳ Ｐゴシック" charset="0"/>
              </a:rPr>
              <a:t>Here</a:t>
            </a:r>
            <a:r>
              <a:rPr lang="ja-JP" altLang="en-US" sz="1200">
                <a:latin typeface="Times New Roman" charset="0"/>
                <a:ea typeface="ＭＳ Ｐゴシック" charset="0"/>
                <a:cs typeface="ＭＳ Ｐゴシック" charset="0"/>
              </a:rPr>
              <a:t>’</a:t>
            </a:r>
            <a:r>
              <a:rPr lang="en-US" sz="1200">
                <a:latin typeface="Times New Roman" charset="0"/>
                <a:ea typeface="ＭＳ Ｐゴシック" charset="0"/>
                <a:cs typeface="ＭＳ Ｐゴシック" charset="0"/>
              </a:rPr>
              <a:t>s a sample from a revenue-coverage based ranking from one HP business. It shows only the top 10 products in the ranking. The last column shows the cumulative percentage of revenue covered by adding each product to the portfolio of those above it. </a:t>
            </a:r>
          </a:p>
          <a:p>
            <a:pPr eaLnBrk="1" hangingPunct="1"/>
            <a:endParaRPr lang="en-US" sz="1200">
              <a:latin typeface="Times New Roman" charset="0"/>
              <a:ea typeface="ＭＳ Ｐゴシック" charset="0"/>
              <a:cs typeface="ＭＳ Ｐゴシック" charset="0"/>
            </a:endParaRPr>
          </a:p>
          <a:p>
            <a:pPr eaLnBrk="1" hangingPunct="1"/>
            <a:r>
              <a:rPr lang="en-US" sz="1200">
                <a:latin typeface="Times New Roman" charset="0"/>
                <a:ea typeface="ＭＳ Ｐゴシック" charset="0"/>
                <a:cs typeface="ＭＳ Ｐゴシック" charset="0"/>
              </a:rPr>
              <a:t>This curve is the efficient frontier of revenue coverage and portfolio size from the RCO ranking. </a:t>
            </a:r>
            <a:br>
              <a:rPr lang="en-US" sz="1200">
                <a:latin typeface="Times New Roman" charset="0"/>
                <a:ea typeface="ＭＳ Ｐゴシック" charset="0"/>
                <a:cs typeface="ＭＳ Ｐゴシック" charset="0"/>
              </a:rPr>
            </a:br>
            <a:r>
              <a:rPr lang="en-US" sz="1200">
                <a:latin typeface="Times New Roman" charset="0"/>
                <a:ea typeface="ＭＳ Ｐゴシック" charset="0"/>
                <a:cs typeface="ＭＳ Ｐゴシック" charset="0"/>
              </a:rPr>
              <a:t/>
            </a:r>
            <a:br>
              <a:rPr lang="en-US" sz="1200">
                <a:latin typeface="Times New Roman" charset="0"/>
                <a:ea typeface="ＭＳ Ｐゴシック" charset="0"/>
                <a:cs typeface="ＭＳ Ｐゴシック" charset="0"/>
              </a:rPr>
            </a:br>
            <a:r>
              <a:rPr lang="en-US" sz="1200">
                <a:latin typeface="Times New Roman" charset="0"/>
                <a:ea typeface="ＭＳ Ｐゴシック" charset="0"/>
                <a:cs typeface="ＭＳ Ｐゴシック" charset="0"/>
              </a:rPr>
              <a:t>[click] It has a strong Pareto affect, where it typically takes less than a quarter of the products to cover 80% of the revenue. Later, Kathy will discuss how HP</a:t>
            </a:r>
            <a:r>
              <a:rPr lang="ja-JP" altLang="en-US" sz="1200">
                <a:latin typeface="Times New Roman" charset="0"/>
                <a:ea typeface="ＭＳ Ｐゴシック" charset="0"/>
                <a:cs typeface="ＭＳ Ｐゴシック" charset="0"/>
              </a:rPr>
              <a:t>’</a:t>
            </a:r>
            <a:r>
              <a:rPr lang="en-US" sz="1200">
                <a:latin typeface="Times New Roman" charset="0"/>
                <a:ea typeface="ＭＳ Ｐゴシック" charset="0"/>
                <a:cs typeface="ＭＳ Ｐゴシック" charset="0"/>
              </a:rPr>
              <a:t>s Personal Systems Group dramatically improved order fulfillment for PCs by shifting their inventory investment to this core portfolio of products</a:t>
            </a:r>
          </a:p>
          <a:p>
            <a:pPr eaLnBrk="1" hangingPunct="1"/>
            <a:r>
              <a:rPr lang="en-US" sz="1200">
                <a:latin typeface="Times New Roman" charset="0"/>
                <a:ea typeface="ＭＳ Ｐゴシック" charset="0"/>
                <a:cs typeface="ＭＳ Ｐゴシック" charset="0"/>
              </a:rPr>
              <a:t>Beyond this core portfolio, we can also use RCO to identify:</a:t>
            </a:r>
          </a:p>
          <a:p>
            <a:pPr eaLnBrk="1" hangingPunct="1">
              <a:buFontTx/>
              <a:buChar char="-"/>
            </a:pPr>
            <a:r>
              <a:rPr lang="en-US" sz="1200">
                <a:latin typeface="Times New Roman" charset="0"/>
                <a:ea typeface="ＭＳ Ｐゴシック" charset="0"/>
                <a:cs typeface="ＭＳ Ｐゴシック" charset="0"/>
              </a:rPr>
              <a:t> [click] An </a:t>
            </a:r>
            <a:r>
              <a:rPr lang="ja-JP" altLang="en-US" sz="1200">
                <a:latin typeface="Times New Roman" charset="0"/>
                <a:ea typeface="ＭＳ Ｐゴシック" charset="0"/>
                <a:cs typeface="ＭＳ Ｐゴシック" charset="0"/>
              </a:rPr>
              <a:t>“</a:t>
            </a:r>
            <a:r>
              <a:rPr lang="en-US" sz="1200">
                <a:latin typeface="Times New Roman" charset="0"/>
                <a:ea typeface="ＭＳ Ｐゴシック" charset="0"/>
                <a:cs typeface="ＭＳ Ｐゴシック" charset="0"/>
              </a:rPr>
              <a:t>extended portfolio</a:t>
            </a:r>
            <a:r>
              <a:rPr lang="ja-JP" altLang="en-US" sz="1200">
                <a:latin typeface="Times New Roman" charset="0"/>
                <a:ea typeface="ＭＳ Ｐゴシック" charset="0"/>
                <a:cs typeface="ＭＳ Ｐゴシック" charset="0"/>
              </a:rPr>
              <a:t>”</a:t>
            </a:r>
            <a:r>
              <a:rPr lang="en-US" sz="1200">
                <a:latin typeface="Times New Roman" charset="0"/>
                <a:ea typeface="ＭＳ Ｐゴシック" charset="0"/>
                <a:cs typeface="ＭＳ Ｐゴシック" charset="0"/>
              </a:rPr>
              <a:t> of products that are less critical, but still produce some incremental revenue coverage,</a:t>
            </a:r>
          </a:p>
          <a:p>
            <a:pPr eaLnBrk="1" hangingPunct="1">
              <a:buFontTx/>
              <a:buChar char="-"/>
            </a:pPr>
            <a:r>
              <a:rPr lang="en-US" sz="1200">
                <a:latin typeface="Times New Roman" charset="0"/>
                <a:ea typeface="ＭＳ Ｐゴシック" charset="0"/>
                <a:cs typeface="ＭＳ Ｐゴシック" charset="0"/>
              </a:rPr>
              <a:t> [click] And finally, a group of products that contribute little or nothing to revenue coverage, and can be considered for discontinuance.  HP</a:t>
            </a:r>
            <a:r>
              <a:rPr lang="ja-JP" altLang="en-US" sz="1200">
                <a:latin typeface="Times New Roman" charset="0"/>
                <a:ea typeface="ＭＳ Ｐゴシック" charset="0"/>
                <a:cs typeface="ＭＳ Ｐゴシック" charset="0"/>
              </a:rPr>
              <a:t>’</a:t>
            </a:r>
            <a:r>
              <a:rPr lang="en-US" sz="1200">
                <a:latin typeface="Times New Roman" charset="0"/>
                <a:ea typeface="ＭＳ Ｐゴシック" charset="0"/>
                <a:cs typeface="ＭＳ Ｐゴシック" charset="0"/>
              </a:rPr>
              <a:t>s business critical systems group used this part of the curve to justify discontinuance of over 3000 products over the last 4 years. This is a much safer approach than using a product</a:t>
            </a:r>
            <a:r>
              <a:rPr lang="ja-JP" altLang="en-US" sz="1200">
                <a:latin typeface="Times New Roman" charset="0"/>
                <a:ea typeface="ＭＳ Ｐゴシック" charset="0"/>
                <a:cs typeface="ＭＳ Ｐゴシック" charset="0"/>
              </a:rPr>
              <a:t>’</a:t>
            </a:r>
            <a:r>
              <a:rPr lang="en-US" sz="1200">
                <a:latin typeface="Times New Roman" charset="0"/>
                <a:ea typeface="ＭＳ Ｐゴシック" charset="0"/>
                <a:cs typeface="ＭＳ Ｐゴシック" charset="0"/>
              </a:rPr>
              <a:t>s individual revenue as a criterion for discontinuance. </a:t>
            </a:r>
          </a:p>
        </p:txBody>
      </p:sp>
    </p:spTree>
    <p:extLst>
      <p:ext uri="{BB962C8B-B14F-4D97-AF65-F5344CB8AC3E}">
        <p14:creationId xmlns:p14="http://schemas.microsoft.com/office/powerpoint/2010/main" val="89869315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A0CAFD6-F702-45F8-86D4-6B0E536AEA4D}" type="slidenum">
              <a:rPr lang="en-US" smtClean="0">
                <a:solidFill>
                  <a:prstClr val="black"/>
                </a:solidFill>
              </a:rPr>
              <a:pPr/>
              <a:t>3</a:t>
            </a:fld>
            <a:endParaRPr lang="en-US">
              <a:solidFill>
                <a:prstClr val="black"/>
              </a:solidFill>
            </a:endParaRPr>
          </a:p>
        </p:txBody>
      </p:sp>
    </p:spTree>
    <p:extLst>
      <p:ext uri="{BB962C8B-B14F-4D97-AF65-F5344CB8AC3E}">
        <p14:creationId xmlns:p14="http://schemas.microsoft.com/office/powerpoint/2010/main" val="17990928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a:ln/>
        </p:spPr>
      </p:sp>
      <p:sp>
        <p:nvSpPr>
          <p:cNvPr id="69635" name="Notes Placeholder 2"/>
          <p:cNvSpPr>
            <a:spLocks noGrp="1"/>
          </p:cNvSpPr>
          <p:nvPr>
            <p:ph type="body" idx="1"/>
          </p:nvPr>
        </p:nvSpPr>
        <p:spPr>
          <a:noFill/>
          <a:ln/>
        </p:spPr>
        <p:txBody>
          <a:bodyPr/>
          <a:lstStyle/>
          <a:p>
            <a:r>
              <a:rPr lang="en-US" sz="1000" dirty="0" smtClean="0"/>
              <a:t>Example: Sharp: C = low cost and reasonably timely, A = new plant, P = new 8 x 40” panels, moving 17 outside suppliers and service providers inside to work as “one virtual company”, hyper JIT. (how set up terms? Suppliers built and pay own facility, rent land from Sharp, but can sell to outside).  Should glass supplier Corning also move?</a:t>
            </a:r>
          </a:p>
          <a:p>
            <a:r>
              <a:rPr lang="en-US" sz="1000" dirty="0" smtClean="0"/>
              <a:t>We have viewed ops as resources applied to processes. Obviously the choice of resources and processes gives ops certain competencies: they affect what the organization can and cannot do. We will summarize the competencies by 4 dimensions &amp; prioritize them: order winners vs. qualifiers.</a:t>
            </a:r>
          </a:p>
          <a:p>
            <a:pPr lvl="1">
              <a:buFontTx/>
              <a:buChar char="–"/>
            </a:pPr>
            <a:r>
              <a:rPr lang="en-US" sz="1000" dirty="0" smtClean="0"/>
              <a:t>What are our distinctive </a:t>
            </a:r>
            <a:r>
              <a:rPr lang="en-US" sz="1000" i="1" dirty="0" smtClean="0"/>
              <a:t>capabilities </a:t>
            </a:r>
            <a:r>
              <a:rPr lang="en-US" sz="1000" dirty="0" smtClean="0"/>
              <a:t>or </a:t>
            </a:r>
            <a:r>
              <a:rPr lang="en-US" sz="1000" i="1" dirty="0" smtClean="0"/>
              <a:t>competences</a:t>
            </a:r>
            <a:r>
              <a:rPr lang="en-US" sz="1000" dirty="0" smtClean="0"/>
              <a:t>?</a:t>
            </a:r>
          </a:p>
          <a:p>
            <a:pPr lvl="2">
              <a:buFontTx/>
              <a:buChar char="–"/>
            </a:pPr>
            <a:r>
              <a:rPr lang="en-US" sz="900" dirty="0" smtClean="0"/>
              <a:t>“The combinations of resources and processes that underpin sustainable competitive advantage for a specific firm competing in a specific market.”</a:t>
            </a:r>
          </a:p>
          <a:p>
            <a:pPr lvl="2">
              <a:buFontTx/>
              <a:buChar char="–"/>
            </a:pPr>
            <a:r>
              <a:rPr lang="en-US" sz="900" dirty="0" smtClean="0"/>
              <a:t>“Abilities that customers value but that competitors cannot replicate.”</a:t>
            </a:r>
            <a:endParaRPr lang="en-US" sz="900" i="1" dirty="0" smtClean="0">
              <a:solidFill>
                <a:srgbClr val="FF3300"/>
              </a:solidFill>
            </a:endParaRPr>
          </a:p>
          <a:p>
            <a:pPr lvl="1"/>
            <a:r>
              <a:rPr lang="en-US" sz="1000" i="1" dirty="0" smtClean="0">
                <a:solidFill>
                  <a:srgbClr val="FF3300"/>
                </a:solidFill>
              </a:rPr>
              <a:t>Are competencies fully determined by resources and processes?</a:t>
            </a:r>
            <a:r>
              <a:rPr lang="en-US" sz="1000" i="1" dirty="0" smtClean="0"/>
              <a:t> </a:t>
            </a:r>
            <a:r>
              <a:rPr lang="en-US" sz="1000" dirty="0" smtClean="0"/>
              <a:t>Values = standards by which employees set priorities. When they are set automatically (by process) they constitute the culture, which allows decentralized aligned decision making.</a:t>
            </a:r>
          </a:p>
          <a:p>
            <a:r>
              <a:rPr lang="en-US" sz="1000" dirty="0" smtClean="0"/>
              <a:t>Value = 3 P’s = profit, people, planet</a:t>
            </a:r>
          </a:p>
          <a:p>
            <a:r>
              <a:rPr lang="en-US" sz="1000" dirty="0" smtClean="0"/>
              <a:t>Consider profit: We thus have a clear metric for evaluation and improvement of OS: NPV</a:t>
            </a:r>
          </a:p>
          <a:p>
            <a:pPr lvl="1"/>
            <a:r>
              <a:rPr lang="en-US" sz="1000" dirty="0" smtClean="0"/>
              <a:t>We always want to make sure our recommendations are financially sound.  After all, </a:t>
            </a:r>
            <a:r>
              <a:rPr lang="en-US" sz="1000" i="1" dirty="0" smtClean="0"/>
              <a:t>why are we in business?</a:t>
            </a:r>
          </a:p>
          <a:p>
            <a:pPr lvl="1"/>
            <a:r>
              <a:rPr lang="en-US" sz="1000" dirty="0" smtClean="0"/>
              <a:t>Performance metrics: many, including survival, growth, profits, shareholder value and others.  Our metric will be profit flows, that is the complete current and future stream of profits.  From this, most other financial metrics can be deduced.  </a:t>
            </a:r>
          </a:p>
          <a:p>
            <a:r>
              <a:rPr lang="en-US" sz="1000" dirty="0" smtClean="0">
                <a:solidFill>
                  <a:srgbClr val="FF3300"/>
                </a:solidFill>
              </a:rPr>
              <a:t>The main advantages for NPV of cash flows are</a:t>
            </a:r>
            <a:r>
              <a:rPr lang="en-US" sz="1000" dirty="0" smtClean="0"/>
              <a:t>: </a:t>
            </a:r>
          </a:p>
          <a:p>
            <a:pPr lvl="1">
              <a:buFontTx/>
              <a:buAutoNum type="arabicPeriod"/>
            </a:pPr>
            <a:r>
              <a:rPr lang="en-US" sz="1000" dirty="0" smtClean="0"/>
              <a:t>In-line with financial theory</a:t>
            </a:r>
          </a:p>
          <a:p>
            <a:pPr lvl="1">
              <a:buFontTx/>
              <a:buAutoNum type="arabicPeriod"/>
            </a:pPr>
            <a:r>
              <a:rPr lang="en-US" sz="1000" dirty="0" smtClean="0"/>
              <a:t>Cash flows are harder to manipulate than a single measure; </a:t>
            </a:r>
          </a:p>
          <a:p>
            <a:pPr lvl="1">
              <a:buFontTx/>
              <a:buAutoNum type="arabicPeriod"/>
            </a:pPr>
            <a:r>
              <a:rPr lang="en-US" sz="1000" dirty="0" smtClean="0"/>
              <a:t>they recognize the longer term and temporal character of many decisions, yours as well as your competitors’ </a:t>
            </a:r>
          </a:p>
          <a:p>
            <a:pPr lvl="1">
              <a:buFontTx/>
              <a:buAutoNum type="arabicPeriod"/>
            </a:pPr>
            <a:r>
              <a:rPr lang="en-US" sz="1000" dirty="0" smtClean="0"/>
              <a:t>they allow us to incorporate risk attitudes and uncertainty.</a:t>
            </a:r>
          </a:p>
          <a:p>
            <a:r>
              <a:rPr lang="en-US" sz="1000" dirty="0" smtClean="0">
                <a:solidFill>
                  <a:srgbClr val="FF3300"/>
                </a:solidFill>
              </a:rPr>
              <a:t>But be cognizant that not everything is properly expressed in money!  Always consider people + planet!</a:t>
            </a:r>
            <a:endParaRPr lang="en-US" sz="1000" dirty="0" smtClean="0"/>
          </a:p>
          <a:p>
            <a:pPr lvl="1"/>
            <a:endParaRPr lang="en-US" sz="1000" dirty="0" smtClean="0"/>
          </a:p>
          <a:p>
            <a:r>
              <a:rPr lang="en-US" sz="1000" dirty="0" smtClean="0"/>
              <a:t>Maximizing NPV gives us a quantitative tool, but it only works well for determining correct parameter choice + choice between alternatives.</a:t>
            </a:r>
          </a:p>
          <a:p>
            <a:pPr lvl="1"/>
            <a:r>
              <a:rPr lang="en-US" sz="1000" dirty="0" smtClean="0"/>
              <a:t>The next slide details the typical components of the resource and process view that you can work on; abstractly, these are the “parameters” you could optimize over</a:t>
            </a:r>
          </a:p>
          <a:p>
            <a:pPr lvl="1"/>
            <a:r>
              <a:rPr lang="en-US" sz="1000" dirty="0" smtClean="0"/>
              <a:t>To come up with the alternatives, we use qualitative judgment and experience.</a:t>
            </a:r>
          </a:p>
          <a:p>
            <a:pPr lvl="2"/>
            <a:r>
              <a:rPr lang="en-US" sz="900" dirty="0" smtClean="0"/>
              <a:t>A qualitative tool to help us: alignment and 3 questions framework.</a:t>
            </a:r>
          </a:p>
          <a:p>
            <a:endParaRPr lang="en-US" dirty="0" smtClean="0"/>
          </a:p>
        </p:txBody>
      </p:sp>
      <p:sp>
        <p:nvSpPr>
          <p:cNvPr id="4" name="Header Placeholder 3"/>
          <p:cNvSpPr>
            <a:spLocks noGrp="1"/>
          </p:cNvSpPr>
          <p:nvPr>
            <p:ph type="hdr" sz="quarter"/>
          </p:nvPr>
        </p:nvSpPr>
        <p:spPr/>
        <p:txBody>
          <a:bodyPr/>
          <a:lstStyle/>
          <a:p>
            <a:pPr>
              <a:defRPr/>
            </a:pPr>
            <a:r>
              <a:rPr lang="en-US" smtClean="0">
                <a:solidFill>
                  <a:prstClr val="black"/>
                </a:solidFill>
              </a:rPr>
              <a:t>Operations Strategy Week #1: Concept &amp; Framework</a:t>
            </a:r>
            <a:endParaRPr lang="en-US">
              <a:solidFill>
                <a:prstClr val="black"/>
              </a:solidFill>
            </a:endParaRPr>
          </a:p>
        </p:txBody>
      </p:sp>
      <p:sp>
        <p:nvSpPr>
          <p:cNvPr id="5" name="Date Placeholder 4"/>
          <p:cNvSpPr>
            <a:spLocks noGrp="1"/>
          </p:cNvSpPr>
          <p:nvPr>
            <p:ph type="dt" sz="quarter" idx="1"/>
          </p:nvPr>
        </p:nvSpPr>
        <p:spPr/>
        <p:txBody>
          <a:bodyPr/>
          <a:lstStyle/>
          <a:p>
            <a:pPr>
              <a:defRPr/>
            </a:pPr>
            <a:fld id="{B44486B7-123A-48BF-9C9B-E099245DECE4}" type="datetime1">
              <a:rPr lang="en-US" smtClean="0">
                <a:solidFill>
                  <a:prstClr val="black"/>
                </a:solidFill>
              </a:rPr>
              <a:pPr>
                <a:defRPr/>
              </a:pPr>
              <a:t>4/5/17</a:t>
            </a:fld>
            <a:endParaRPr lang="en-US">
              <a:solidFill>
                <a:prstClr val="black"/>
              </a:solidFill>
            </a:endParaRPr>
          </a:p>
        </p:txBody>
      </p:sp>
      <p:sp>
        <p:nvSpPr>
          <p:cNvPr id="6" name="Footer Placeholder 5"/>
          <p:cNvSpPr>
            <a:spLocks noGrp="1"/>
          </p:cNvSpPr>
          <p:nvPr>
            <p:ph type="ftr" sz="quarter" idx="4"/>
          </p:nvPr>
        </p:nvSpPr>
        <p:spPr/>
        <p:txBody>
          <a:bodyPr/>
          <a:lstStyle/>
          <a:p>
            <a:pPr>
              <a:defRPr/>
            </a:pPr>
            <a:r>
              <a:rPr lang="en-US" smtClean="0">
                <a:solidFill>
                  <a:prstClr val="black"/>
                </a:solidFill>
              </a:rPr>
              <a:t>© Van Mieghem</a:t>
            </a:r>
            <a:endParaRPr lang="en-US">
              <a:solidFill>
                <a:prstClr val="black"/>
              </a:solidFill>
            </a:endParaRPr>
          </a:p>
        </p:txBody>
      </p:sp>
      <p:sp>
        <p:nvSpPr>
          <p:cNvPr id="7" name="Slide Number Placeholder 6"/>
          <p:cNvSpPr>
            <a:spLocks noGrp="1"/>
          </p:cNvSpPr>
          <p:nvPr>
            <p:ph type="sldNum" sz="quarter" idx="5"/>
          </p:nvPr>
        </p:nvSpPr>
        <p:spPr/>
        <p:txBody>
          <a:bodyPr/>
          <a:lstStyle/>
          <a:p>
            <a:pPr>
              <a:defRPr/>
            </a:pPr>
            <a:fld id="{5556D21B-6C70-42B1-A140-CFD4CF8BA539}" type="slidenum">
              <a:rPr lang="en-US" smtClean="0">
                <a:solidFill>
                  <a:prstClr val="black"/>
                </a:solidFill>
              </a:rPr>
              <a:pPr>
                <a:defRPr/>
              </a:pPr>
              <a:t>39</a:t>
            </a:fld>
            <a:endParaRPr lang="en-US">
              <a:solidFill>
                <a:prstClr val="black"/>
              </a:solidFill>
            </a:endParaRPr>
          </a:p>
        </p:txBody>
      </p:sp>
    </p:spTree>
    <p:extLst>
      <p:ext uri="{BB962C8B-B14F-4D97-AF65-F5344CB8AC3E}">
        <p14:creationId xmlns:p14="http://schemas.microsoft.com/office/powerpoint/2010/main" val="23704969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1" name="Rectangle 2"/>
          <p:cNvSpPr>
            <a:spLocks noGrp="1" noChangeArrowheads="1"/>
          </p:cNvSpPr>
          <p:nvPr>
            <p:ph type="hdr" sz="quarter"/>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65200" eaLnBrk="0" hangingPunct="0">
              <a:defRPr sz="2400">
                <a:solidFill>
                  <a:schemeClr val="tx1"/>
                </a:solidFill>
                <a:latin typeface="Times New Roman" charset="0"/>
                <a:ea typeface="ＭＳ Ｐゴシック" charset="0"/>
                <a:cs typeface="ＭＳ Ｐゴシック" charset="0"/>
              </a:defRPr>
            </a:lvl1pPr>
            <a:lvl2pPr marL="742950" indent="-285750" defTabSz="965200" eaLnBrk="0" hangingPunct="0">
              <a:defRPr sz="2400">
                <a:solidFill>
                  <a:schemeClr val="tx1"/>
                </a:solidFill>
                <a:latin typeface="Times New Roman" charset="0"/>
                <a:ea typeface="ＭＳ Ｐゴシック" charset="0"/>
              </a:defRPr>
            </a:lvl2pPr>
            <a:lvl3pPr marL="1143000" indent="-228600" defTabSz="965200" eaLnBrk="0" hangingPunct="0">
              <a:defRPr sz="2400">
                <a:solidFill>
                  <a:schemeClr val="tx1"/>
                </a:solidFill>
                <a:latin typeface="Times New Roman" charset="0"/>
                <a:ea typeface="ＭＳ Ｐゴシック" charset="0"/>
              </a:defRPr>
            </a:lvl3pPr>
            <a:lvl4pPr marL="1600200" indent="-228600" defTabSz="965200" eaLnBrk="0" hangingPunct="0">
              <a:defRPr sz="2400">
                <a:solidFill>
                  <a:schemeClr val="tx1"/>
                </a:solidFill>
                <a:latin typeface="Times New Roman" charset="0"/>
                <a:ea typeface="ＭＳ Ｐゴシック" charset="0"/>
              </a:defRPr>
            </a:lvl4pPr>
            <a:lvl5pPr marL="2057400" indent="-228600" defTabSz="965200" eaLnBrk="0" hangingPunct="0">
              <a:defRPr sz="2400">
                <a:solidFill>
                  <a:schemeClr val="tx1"/>
                </a:solidFill>
                <a:latin typeface="Times New Roman" charset="0"/>
                <a:ea typeface="ＭＳ Ｐゴシック" charset="0"/>
              </a:defRPr>
            </a:lvl5pPr>
            <a:lvl6pPr marL="2514600" indent="-228600" defTabSz="9652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defTabSz="9652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defTabSz="9652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defTabSz="965200" eaLnBrk="0" fontAlgn="base" hangingPunct="0">
              <a:spcBef>
                <a:spcPct val="0"/>
              </a:spcBef>
              <a:spcAft>
                <a:spcPct val="0"/>
              </a:spcAft>
              <a:defRPr sz="2400">
                <a:solidFill>
                  <a:schemeClr val="tx1"/>
                </a:solidFill>
                <a:latin typeface="Times New Roman" charset="0"/>
                <a:ea typeface="ＭＳ Ｐゴシック" charset="0"/>
              </a:defRPr>
            </a:lvl9pPr>
          </a:lstStyle>
          <a:p>
            <a:r>
              <a:rPr lang="en-US" sz="1000"/>
              <a:t>OPNS454 Week10: Course Summary</a:t>
            </a:r>
          </a:p>
        </p:txBody>
      </p:sp>
      <p:sp>
        <p:nvSpPr>
          <p:cNvPr id="10242" name="Rectangle 3"/>
          <p:cNvSpPr>
            <a:spLocks noGrp="1" noChangeArrowheads="1"/>
          </p:cNvSpPr>
          <p:nvPr>
            <p:ph type="dt" sz="quarter"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65200" eaLnBrk="0" hangingPunct="0">
              <a:defRPr sz="2400">
                <a:solidFill>
                  <a:schemeClr val="tx1"/>
                </a:solidFill>
                <a:latin typeface="Times New Roman" charset="0"/>
                <a:ea typeface="ＭＳ Ｐゴシック" charset="0"/>
                <a:cs typeface="ＭＳ Ｐゴシック" charset="0"/>
              </a:defRPr>
            </a:lvl1pPr>
            <a:lvl2pPr marL="742950" indent="-285750" defTabSz="965200" eaLnBrk="0" hangingPunct="0">
              <a:defRPr sz="2400">
                <a:solidFill>
                  <a:schemeClr val="tx1"/>
                </a:solidFill>
                <a:latin typeface="Times New Roman" charset="0"/>
                <a:ea typeface="ＭＳ Ｐゴシック" charset="0"/>
              </a:defRPr>
            </a:lvl2pPr>
            <a:lvl3pPr marL="1143000" indent="-228600" defTabSz="965200" eaLnBrk="0" hangingPunct="0">
              <a:defRPr sz="2400">
                <a:solidFill>
                  <a:schemeClr val="tx1"/>
                </a:solidFill>
                <a:latin typeface="Times New Roman" charset="0"/>
                <a:ea typeface="ＭＳ Ｐゴシック" charset="0"/>
              </a:defRPr>
            </a:lvl3pPr>
            <a:lvl4pPr marL="1600200" indent="-228600" defTabSz="965200" eaLnBrk="0" hangingPunct="0">
              <a:defRPr sz="2400">
                <a:solidFill>
                  <a:schemeClr val="tx1"/>
                </a:solidFill>
                <a:latin typeface="Times New Roman" charset="0"/>
                <a:ea typeface="ＭＳ Ｐゴシック" charset="0"/>
              </a:defRPr>
            </a:lvl4pPr>
            <a:lvl5pPr marL="2057400" indent="-228600" defTabSz="965200" eaLnBrk="0" hangingPunct="0">
              <a:defRPr sz="2400">
                <a:solidFill>
                  <a:schemeClr val="tx1"/>
                </a:solidFill>
                <a:latin typeface="Times New Roman" charset="0"/>
                <a:ea typeface="ＭＳ Ｐゴシック" charset="0"/>
              </a:defRPr>
            </a:lvl5pPr>
            <a:lvl6pPr marL="2514600" indent="-228600" defTabSz="9652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defTabSz="9652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defTabSz="9652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defTabSz="965200" eaLnBrk="0" fontAlgn="base" hangingPunct="0">
              <a:spcBef>
                <a:spcPct val="0"/>
              </a:spcBef>
              <a:spcAft>
                <a:spcPct val="0"/>
              </a:spcAft>
              <a:defRPr sz="2400">
                <a:solidFill>
                  <a:schemeClr val="tx1"/>
                </a:solidFill>
                <a:latin typeface="Times New Roman" charset="0"/>
                <a:ea typeface="ＭＳ Ｐゴシック" charset="0"/>
              </a:defRPr>
            </a:lvl9pPr>
          </a:lstStyle>
          <a:p>
            <a:fld id="{A4D5736D-F090-1D48-8DE5-51FA57EFD1B5}" type="datetime1">
              <a:rPr lang="en-US" sz="1000"/>
              <a:pPr/>
              <a:t>4/5/17</a:t>
            </a:fld>
            <a:endParaRPr lang="en-US" sz="1000"/>
          </a:p>
        </p:txBody>
      </p:sp>
      <p:sp>
        <p:nvSpPr>
          <p:cNvPr id="10243" name="Rectangle 6"/>
          <p:cNvSpPr>
            <a:spLocks noGrp="1" noChangeArrowheads="1"/>
          </p:cNvSpPr>
          <p:nvPr>
            <p:ph type="ftr" sz="quarter" idx="4"/>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65200" eaLnBrk="0" hangingPunct="0">
              <a:defRPr sz="2400">
                <a:solidFill>
                  <a:schemeClr val="tx1"/>
                </a:solidFill>
                <a:latin typeface="Times New Roman" charset="0"/>
                <a:ea typeface="ＭＳ Ｐゴシック" charset="0"/>
                <a:cs typeface="ＭＳ Ｐゴシック" charset="0"/>
              </a:defRPr>
            </a:lvl1pPr>
            <a:lvl2pPr marL="742950" indent="-285750" defTabSz="965200" eaLnBrk="0" hangingPunct="0">
              <a:defRPr sz="2400">
                <a:solidFill>
                  <a:schemeClr val="tx1"/>
                </a:solidFill>
                <a:latin typeface="Times New Roman" charset="0"/>
                <a:ea typeface="ＭＳ Ｐゴシック" charset="0"/>
              </a:defRPr>
            </a:lvl2pPr>
            <a:lvl3pPr marL="1143000" indent="-228600" defTabSz="965200" eaLnBrk="0" hangingPunct="0">
              <a:defRPr sz="2400">
                <a:solidFill>
                  <a:schemeClr val="tx1"/>
                </a:solidFill>
                <a:latin typeface="Times New Roman" charset="0"/>
                <a:ea typeface="ＭＳ Ｐゴシック" charset="0"/>
              </a:defRPr>
            </a:lvl3pPr>
            <a:lvl4pPr marL="1600200" indent="-228600" defTabSz="965200" eaLnBrk="0" hangingPunct="0">
              <a:defRPr sz="2400">
                <a:solidFill>
                  <a:schemeClr val="tx1"/>
                </a:solidFill>
                <a:latin typeface="Times New Roman" charset="0"/>
                <a:ea typeface="ＭＳ Ｐゴシック" charset="0"/>
              </a:defRPr>
            </a:lvl4pPr>
            <a:lvl5pPr marL="2057400" indent="-228600" defTabSz="965200" eaLnBrk="0" hangingPunct="0">
              <a:defRPr sz="2400">
                <a:solidFill>
                  <a:schemeClr val="tx1"/>
                </a:solidFill>
                <a:latin typeface="Times New Roman" charset="0"/>
                <a:ea typeface="ＭＳ Ｐゴシック" charset="0"/>
              </a:defRPr>
            </a:lvl5pPr>
            <a:lvl6pPr marL="2514600" indent="-228600" defTabSz="9652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defTabSz="9652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defTabSz="9652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defTabSz="965200" eaLnBrk="0" fontAlgn="base" hangingPunct="0">
              <a:spcBef>
                <a:spcPct val="0"/>
              </a:spcBef>
              <a:spcAft>
                <a:spcPct val="0"/>
              </a:spcAft>
              <a:defRPr sz="2400">
                <a:solidFill>
                  <a:schemeClr val="tx1"/>
                </a:solidFill>
                <a:latin typeface="Times New Roman" charset="0"/>
                <a:ea typeface="ＭＳ Ｐゴシック" charset="0"/>
              </a:defRPr>
            </a:lvl9pPr>
          </a:lstStyle>
          <a:p>
            <a:r>
              <a:rPr lang="en-US" sz="1000"/>
              <a:t>© Van Mieghem</a:t>
            </a:r>
          </a:p>
        </p:txBody>
      </p:sp>
      <p:sp>
        <p:nvSpPr>
          <p:cNvPr id="10244" name="Rectangle 2"/>
          <p:cNvSpPr>
            <a:spLocks noGrp="1" noRot="1" noChangeAspect="1" noChangeArrowheads="1" noTextEdit="1"/>
          </p:cNvSpPr>
          <p:nvPr>
            <p:ph type="sldImg"/>
          </p:nvPr>
        </p:nvSpPr>
        <p:spPr>
          <a:ln/>
        </p:spPr>
      </p:sp>
      <p:sp>
        <p:nvSpPr>
          <p:cNvPr id="10245" name="Rectangle 3"/>
          <p:cNvSpPr>
            <a:spLocks noGrp="1" noChangeArrowheads="1"/>
          </p:cNvSpPr>
          <p:nvPr>
            <p:ph type="body" idx="1"/>
          </p:nvPr>
        </p:nvSpPr>
        <p:spPr>
          <a:xfrm>
            <a:off x="325438" y="4092575"/>
            <a:ext cx="6989762" cy="5256213"/>
          </a:xfr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marL="207963" indent="-207963"/>
            <a:r>
              <a:rPr lang="en-US">
                <a:latin typeface="Times New Roman" charset="0"/>
                <a:ea typeface="ＭＳ Ｐゴシック" charset="0"/>
                <a:cs typeface="ＭＳ Ｐゴシック" charset="0"/>
              </a:rPr>
              <a:t>In a sense, the entire course was about two key questions.  [Talk through this course summary as if it</a:t>
            </a:r>
            <a:r>
              <a:rPr lang="ja-JP" altLang="en-US">
                <a:latin typeface="Times New Roman" charset="0"/>
                <a:ea typeface="ＭＳ Ｐゴシック" charset="0"/>
                <a:cs typeface="ＭＳ Ｐゴシック" charset="0"/>
              </a:rPr>
              <a:t>’</a:t>
            </a:r>
            <a:r>
              <a:rPr lang="en-US" altLang="ja-JP">
                <a:latin typeface="Times New Roman" charset="0"/>
                <a:ea typeface="ＭＳ Ｐゴシック" charset="0"/>
                <a:cs typeface="ＭＳ Ｐゴシック" charset="0"/>
              </a:rPr>
              <a:t>s the first time the students are hearing this.]</a:t>
            </a:r>
          </a:p>
          <a:p>
            <a:pPr marL="207963" indent="-207963"/>
            <a:endParaRPr lang="en-US">
              <a:latin typeface="Times New Roman" charset="0"/>
              <a:ea typeface="ＭＳ Ｐゴシック" charset="0"/>
              <a:cs typeface="ＭＳ Ｐゴシック" charset="0"/>
            </a:endParaRPr>
          </a:p>
          <a:p>
            <a:pPr marL="207963" indent="-207963"/>
            <a:r>
              <a:rPr lang="en-US">
                <a:latin typeface="Times New Roman" charset="0"/>
                <a:ea typeface="ＭＳ Ｐゴシック" charset="0"/>
                <a:cs typeface="ＭＳ Ｐゴシック" charset="0"/>
              </a:rPr>
              <a:t>To answer question 1, we must address the key elements in OS and know how to evaluate their collective impact.</a:t>
            </a:r>
          </a:p>
          <a:p>
            <a:pPr marL="665163" lvl="1" indent="-207963">
              <a:buFontTx/>
              <a:buChar char="•"/>
            </a:pPr>
            <a:r>
              <a:rPr lang="en-US">
                <a:latin typeface="Times New Roman" charset="0"/>
                <a:ea typeface="ＭＳ Ｐゴシック" charset="0"/>
              </a:rPr>
              <a:t>Use the framework</a:t>
            </a:r>
          </a:p>
          <a:p>
            <a:pPr marL="665163" lvl="1" indent="-207963">
              <a:buFontTx/>
              <a:buChar char="•"/>
            </a:pPr>
            <a:r>
              <a:rPr lang="en-US">
                <a:latin typeface="Times New Roman" charset="0"/>
                <a:ea typeface="ＭＳ Ｐゴシック" charset="0"/>
              </a:rPr>
              <a:t>Evaluate qualitatively and financially</a:t>
            </a:r>
          </a:p>
          <a:p>
            <a:pPr marL="207963" indent="-207963"/>
            <a:r>
              <a:rPr lang="en-US">
                <a:latin typeface="Times New Roman" charset="0"/>
                <a:ea typeface="ＭＳ Ｐゴシック" charset="0"/>
                <a:cs typeface="ＭＳ Ｐゴシック" charset="0"/>
              </a:rPr>
              <a:t>To answer question 2, we must know the drivers of each element and configure/optimize the operational system consistent with our competitive strategy.</a:t>
            </a:r>
          </a:p>
          <a:p>
            <a:pPr marL="665163" lvl="1" indent="-207963">
              <a:buFontTx/>
              <a:buChar char="•"/>
            </a:pPr>
            <a:r>
              <a:rPr lang="en-US">
                <a:latin typeface="Times New Roman" charset="0"/>
                <a:ea typeface="ＭＳ Ｐゴシック" charset="0"/>
              </a:rPr>
              <a:t>Understand the trade-offs among different drivers and of the operational system</a:t>
            </a:r>
          </a:p>
          <a:p>
            <a:pPr marL="665163" lvl="1" indent="-207963">
              <a:buFontTx/>
              <a:buChar char="•"/>
            </a:pPr>
            <a:r>
              <a:rPr lang="en-US">
                <a:latin typeface="Times New Roman" charset="0"/>
                <a:ea typeface="ＭＳ Ｐゴシック" charset="0"/>
              </a:rPr>
              <a:t>Tailor the operational system to the competitive strategy (= optimize)</a:t>
            </a:r>
          </a:p>
          <a:p>
            <a:pPr marL="665163" lvl="1" indent="-207963">
              <a:buFontTx/>
              <a:buChar char="•"/>
            </a:pPr>
            <a:endParaRPr lang="en-US">
              <a:latin typeface="Times New Roman" charset="0"/>
              <a:ea typeface="ＭＳ Ｐゴシック" charset="0"/>
            </a:endParaRPr>
          </a:p>
          <a:p>
            <a:pPr marL="207963" indent="-207963"/>
            <a:r>
              <a:rPr lang="en-US">
                <a:latin typeface="Times New Roman" charset="0"/>
                <a:ea typeface="ＭＳ Ｐゴシック" charset="0"/>
                <a:cs typeface="ＭＳ Ｐゴシック" charset="0"/>
              </a:rPr>
              <a:t>The course has three parts:</a:t>
            </a:r>
          </a:p>
          <a:p>
            <a:pPr marL="207963" indent="-207963"/>
            <a:r>
              <a:rPr lang="en-US">
                <a:latin typeface="Times New Roman" charset="0"/>
                <a:ea typeface="ＭＳ Ｐゴシック" charset="0"/>
                <a:cs typeface="ＭＳ Ｐゴシック" charset="0"/>
              </a:rPr>
              <a:t>Part I introduces the framework + evaluates whether operations makes CA sustainable.</a:t>
            </a:r>
          </a:p>
          <a:p>
            <a:pPr marL="207963" indent="-207963"/>
            <a:r>
              <a:rPr lang="en-US">
                <a:latin typeface="Times New Roman" charset="0"/>
                <a:ea typeface="ＭＳ Ｐゴシック" charset="0"/>
                <a:cs typeface="ＭＳ Ｐゴシック" charset="0"/>
              </a:rPr>
              <a:t>Parts II and III investigate each element in the framework in detail to:</a:t>
            </a:r>
          </a:p>
          <a:p>
            <a:pPr marL="665163" lvl="1" indent="-207963">
              <a:buFontTx/>
              <a:buAutoNum type="arabicPeriod"/>
            </a:pPr>
            <a:r>
              <a:rPr lang="en-US">
                <a:latin typeface="Times New Roman" charset="0"/>
                <a:ea typeface="ＭＳ Ｐゴシック" charset="0"/>
              </a:rPr>
              <a:t>establish its drivers and the trade-offs</a:t>
            </a:r>
          </a:p>
          <a:p>
            <a:pPr marL="665163" lvl="1" indent="-207963">
              <a:buFontTx/>
              <a:buAutoNum type="arabicPeriod"/>
            </a:pPr>
            <a:r>
              <a:rPr lang="en-US">
                <a:latin typeface="Times New Roman" charset="0"/>
                <a:ea typeface="ＭＳ Ｐゴシック" charset="0"/>
              </a:rPr>
              <a:t>Tailor and optimize the operations strategy</a:t>
            </a:r>
          </a:p>
          <a:p>
            <a:pPr marL="207963" indent="-207963"/>
            <a:r>
              <a:rPr lang="en-US">
                <a:latin typeface="Times New Roman" charset="0"/>
                <a:ea typeface="ＭＳ Ｐゴシック" charset="0"/>
                <a:cs typeface="ＭＳ Ｐゴシック" charset="0"/>
              </a:rPr>
              <a:t>Part II focuses on the assets while Part III focuses on the activities.</a:t>
            </a:r>
          </a:p>
          <a:p>
            <a:pPr marL="207963" indent="-207963"/>
            <a:endParaRPr lang="en-US">
              <a:latin typeface="Times New Roman" charset="0"/>
              <a:ea typeface="ＭＳ Ｐゴシック" charset="0"/>
              <a:cs typeface="ＭＳ Ｐゴシック" charset="0"/>
            </a:endParaRPr>
          </a:p>
          <a:p>
            <a:pPr marL="207963" indent="-207963"/>
            <a:endParaRPr lang="en-US">
              <a:latin typeface="Times New Roman" charset="0"/>
              <a:ea typeface="ＭＳ Ｐゴシック" charset="0"/>
              <a:cs typeface="ＭＳ Ｐゴシック" charset="0"/>
            </a:endParaRPr>
          </a:p>
          <a:p>
            <a:pPr marL="207963" indent="-207963">
              <a:buFontTx/>
              <a:buAutoNum type="arabicPeriod"/>
            </a:pPr>
            <a:endParaRPr lang="en-US">
              <a:latin typeface="Times New Roman" charset="0"/>
              <a:ea typeface="ＭＳ Ｐゴシック" charset="0"/>
              <a:cs typeface="ＭＳ Ｐゴシック" charset="0"/>
            </a:endParaRPr>
          </a:p>
        </p:txBody>
      </p:sp>
    </p:spTree>
    <p:extLst>
      <p:ext uri="{BB962C8B-B14F-4D97-AF65-F5344CB8AC3E}">
        <p14:creationId xmlns:p14="http://schemas.microsoft.com/office/powerpoint/2010/main" val="168120610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9" name="Rectangle 2"/>
          <p:cNvSpPr>
            <a:spLocks noGrp="1" noChangeArrowheads="1"/>
          </p:cNvSpPr>
          <p:nvPr>
            <p:ph type="hdr" sz="quarter"/>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65200" eaLnBrk="0" hangingPunct="0">
              <a:defRPr sz="2400">
                <a:solidFill>
                  <a:schemeClr val="tx1"/>
                </a:solidFill>
                <a:latin typeface="Times New Roman" charset="0"/>
                <a:ea typeface="ＭＳ Ｐゴシック" charset="0"/>
                <a:cs typeface="ＭＳ Ｐゴシック" charset="0"/>
              </a:defRPr>
            </a:lvl1pPr>
            <a:lvl2pPr marL="742950" indent="-285750" defTabSz="965200" eaLnBrk="0" hangingPunct="0">
              <a:defRPr sz="2400">
                <a:solidFill>
                  <a:schemeClr val="tx1"/>
                </a:solidFill>
                <a:latin typeface="Times New Roman" charset="0"/>
                <a:ea typeface="ＭＳ Ｐゴシック" charset="0"/>
              </a:defRPr>
            </a:lvl2pPr>
            <a:lvl3pPr marL="1143000" indent="-228600" defTabSz="965200" eaLnBrk="0" hangingPunct="0">
              <a:defRPr sz="2400">
                <a:solidFill>
                  <a:schemeClr val="tx1"/>
                </a:solidFill>
                <a:latin typeface="Times New Roman" charset="0"/>
                <a:ea typeface="ＭＳ Ｐゴシック" charset="0"/>
              </a:defRPr>
            </a:lvl3pPr>
            <a:lvl4pPr marL="1600200" indent="-228600" defTabSz="965200" eaLnBrk="0" hangingPunct="0">
              <a:defRPr sz="2400">
                <a:solidFill>
                  <a:schemeClr val="tx1"/>
                </a:solidFill>
                <a:latin typeface="Times New Roman" charset="0"/>
                <a:ea typeface="ＭＳ Ｐゴシック" charset="0"/>
              </a:defRPr>
            </a:lvl4pPr>
            <a:lvl5pPr marL="2057400" indent="-228600" defTabSz="965200" eaLnBrk="0" hangingPunct="0">
              <a:defRPr sz="2400">
                <a:solidFill>
                  <a:schemeClr val="tx1"/>
                </a:solidFill>
                <a:latin typeface="Times New Roman" charset="0"/>
                <a:ea typeface="ＭＳ Ｐゴシック" charset="0"/>
              </a:defRPr>
            </a:lvl5pPr>
            <a:lvl6pPr marL="2514600" indent="-228600" defTabSz="9652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defTabSz="9652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defTabSz="9652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defTabSz="965200" eaLnBrk="0" fontAlgn="base" hangingPunct="0">
              <a:spcBef>
                <a:spcPct val="0"/>
              </a:spcBef>
              <a:spcAft>
                <a:spcPct val="0"/>
              </a:spcAft>
              <a:defRPr sz="2400">
                <a:solidFill>
                  <a:schemeClr val="tx1"/>
                </a:solidFill>
                <a:latin typeface="Times New Roman" charset="0"/>
                <a:ea typeface="ＭＳ Ｐゴシック" charset="0"/>
              </a:defRPr>
            </a:lvl9pPr>
          </a:lstStyle>
          <a:p>
            <a:r>
              <a:rPr lang="en-US" sz="1000"/>
              <a:t>OPNS454 Week10: Course Summary</a:t>
            </a:r>
          </a:p>
        </p:txBody>
      </p:sp>
      <p:sp>
        <p:nvSpPr>
          <p:cNvPr id="12290" name="Rectangle 3"/>
          <p:cNvSpPr>
            <a:spLocks noGrp="1" noChangeArrowheads="1"/>
          </p:cNvSpPr>
          <p:nvPr>
            <p:ph type="dt" sz="quarter"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65200" eaLnBrk="0" hangingPunct="0">
              <a:defRPr sz="2400">
                <a:solidFill>
                  <a:schemeClr val="tx1"/>
                </a:solidFill>
                <a:latin typeface="Times New Roman" charset="0"/>
                <a:ea typeface="ＭＳ Ｐゴシック" charset="0"/>
                <a:cs typeface="ＭＳ Ｐゴシック" charset="0"/>
              </a:defRPr>
            </a:lvl1pPr>
            <a:lvl2pPr marL="742950" indent="-285750" defTabSz="965200" eaLnBrk="0" hangingPunct="0">
              <a:defRPr sz="2400">
                <a:solidFill>
                  <a:schemeClr val="tx1"/>
                </a:solidFill>
                <a:latin typeface="Times New Roman" charset="0"/>
                <a:ea typeface="ＭＳ Ｐゴシック" charset="0"/>
              </a:defRPr>
            </a:lvl2pPr>
            <a:lvl3pPr marL="1143000" indent="-228600" defTabSz="965200" eaLnBrk="0" hangingPunct="0">
              <a:defRPr sz="2400">
                <a:solidFill>
                  <a:schemeClr val="tx1"/>
                </a:solidFill>
                <a:latin typeface="Times New Roman" charset="0"/>
                <a:ea typeface="ＭＳ Ｐゴシック" charset="0"/>
              </a:defRPr>
            </a:lvl3pPr>
            <a:lvl4pPr marL="1600200" indent="-228600" defTabSz="965200" eaLnBrk="0" hangingPunct="0">
              <a:defRPr sz="2400">
                <a:solidFill>
                  <a:schemeClr val="tx1"/>
                </a:solidFill>
                <a:latin typeface="Times New Roman" charset="0"/>
                <a:ea typeface="ＭＳ Ｐゴシック" charset="0"/>
              </a:defRPr>
            </a:lvl4pPr>
            <a:lvl5pPr marL="2057400" indent="-228600" defTabSz="965200" eaLnBrk="0" hangingPunct="0">
              <a:defRPr sz="2400">
                <a:solidFill>
                  <a:schemeClr val="tx1"/>
                </a:solidFill>
                <a:latin typeface="Times New Roman" charset="0"/>
                <a:ea typeface="ＭＳ Ｐゴシック" charset="0"/>
              </a:defRPr>
            </a:lvl5pPr>
            <a:lvl6pPr marL="2514600" indent="-228600" defTabSz="9652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defTabSz="9652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defTabSz="9652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defTabSz="965200" eaLnBrk="0" fontAlgn="base" hangingPunct="0">
              <a:spcBef>
                <a:spcPct val="0"/>
              </a:spcBef>
              <a:spcAft>
                <a:spcPct val="0"/>
              </a:spcAft>
              <a:defRPr sz="2400">
                <a:solidFill>
                  <a:schemeClr val="tx1"/>
                </a:solidFill>
                <a:latin typeface="Times New Roman" charset="0"/>
                <a:ea typeface="ＭＳ Ｐゴシック" charset="0"/>
              </a:defRPr>
            </a:lvl9pPr>
          </a:lstStyle>
          <a:p>
            <a:fld id="{D873399E-34E8-514A-9C36-0B90B84261F9}" type="datetime1">
              <a:rPr lang="en-US" sz="1000"/>
              <a:pPr/>
              <a:t>4/5/17</a:t>
            </a:fld>
            <a:endParaRPr lang="en-US" sz="1000"/>
          </a:p>
        </p:txBody>
      </p:sp>
      <p:sp>
        <p:nvSpPr>
          <p:cNvPr id="12291" name="Rectangle 6"/>
          <p:cNvSpPr>
            <a:spLocks noGrp="1" noChangeArrowheads="1"/>
          </p:cNvSpPr>
          <p:nvPr>
            <p:ph type="ftr" sz="quarter" idx="4"/>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65200" eaLnBrk="0" hangingPunct="0">
              <a:defRPr sz="2400">
                <a:solidFill>
                  <a:schemeClr val="tx1"/>
                </a:solidFill>
                <a:latin typeface="Times New Roman" charset="0"/>
                <a:ea typeface="ＭＳ Ｐゴシック" charset="0"/>
                <a:cs typeface="ＭＳ Ｐゴシック" charset="0"/>
              </a:defRPr>
            </a:lvl1pPr>
            <a:lvl2pPr marL="742950" indent="-285750" defTabSz="965200" eaLnBrk="0" hangingPunct="0">
              <a:defRPr sz="2400">
                <a:solidFill>
                  <a:schemeClr val="tx1"/>
                </a:solidFill>
                <a:latin typeface="Times New Roman" charset="0"/>
                <a:ea typeface="ＭＳ Ｐゴシック" charset="0"/>
              </a:defRPr>
            </a:lvl2pPr>
            <a:lvl3pPr marL="1143000" indent="-228600" defTabSz="965200" eaLnBrk="0" hangingPunct="0">
              <a:defRPr sz="2400">
                <a:solidFill>
                  <a:schemeClr val="tx1"/>
                </a:solidFill>
                <a:latin typeface="Times New Roman" charset="0"/>
                <a:ea typeface="ＭＳ Ｐゴシック" charset="0"/>
              </a:defRPr>
            </a:lvl3pPr>
            <a:lvl4pPr marL="1600200" indent="-228600" defTabSz="965200" eaLnBrk="0" hangingPunct="0">
              <a:defRPr sz="2400">
                <a:solidFill>
                  <a:schemeClr val="tx1"/>
                </a:solidFill>
                <a:latin typeface="Times New Roman" charset="0"/>
                <a:ea typeface="ＭＳ Ｐゴシック" charset="0"/>
              </a:defRPr>
            </a:lvl4pPr>
            <a:lvl5pPr marL="2057400" indent="-228600" defTabSz="965200" eaLnBrk="0" hangingPunct="0">
              <a:defRPr sz="2400">
                <a:solidFill>
                  <a:schemeClr val="tx1"/>
                </a:solidFill>
                <a:latin typeface="Times New Roman" charset="0"/>
                <a:ea typeface="ＭＳ Ｐゴシック" charset="0"/>
              </a:defRPr>
            </a:lvl5pPr>
            <a:lvl6pPr marL="2514600" indent="-228600" defTabSz="9652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defTabSz="9652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defTabSz="9652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defTabSz="965200" eaLnBrk="0" fontAlgn="base" hangingPunct="0">
              <a:spcBef>
                <a:spcPct val="0"/>
              </a:spcBef>
              <a:spcAft>
                <a:spcPct val="0"/>
              </a:spcAft>
              <a:defRPr sz="2400">
                <a:solidFill>
                  <a:schemeClr val="tx1"/>
                </a:solidFill>
                <a:latin typeface="Times New Roman" charset="0"/>
                <a:ea typeface="ＭＳ Ｐゴシック" charset="0"/>
              </a:defRPr>
            </a:lvl9pPr>
          </a:lstStyle>
          <a:p>
            <a:r>
              <a:rPr lang="en-US" sz="1000"/>
              <a:t>© Van Mieghem</a:t>
            </a:r>
          </a:p>
        </p:txBody>
      </p:sp>
      <p:sp>
        <p:nvSpPr>
          <p:cNvPr id="12292" name="Rectangle 2"/>
          <p:cNvSpPr>
            <a:spLocks noGrp="1" noRot="1" noChangeAspect="1" noChangeArrowheads="1" noTextEdit="1"/>
          </p:cNvSpPr>
          <p:nvPr>
            <p:ph type="sldImg"/>
          </p:nvPr>
        </p:nvSpPr>
        <p:spPr>
          <a:ln/>
        </p:spPr>
      </p:sp>
      <p:sp>
        <p:nvSpPr>
          <p:cNvPr id="12293" name="Rectangle 3"/>
          <p:cNvSpPr>
            <a:spLocks noGrp="1" noChangeArrowheads="1"/>
          </p:cNvSpPr>
          <p:nvPr>
            <p:ph type="body" idx="1"/>
          </p:nvPr>
        </p:nvSpPr>
        <p:spPr>
          <a:xfrm>
            <a:off x="325438" y="4092575"/>
            <a:ext cx="6989762" cy="5256213"/>
          </a:xfr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marL="207963" indent="-207963"/>
            <a:endParaRPr lang="en-US" dirty="0">
              <a:latin typeface="Times New Roman" charset="0"/>
              <a:ea typeface="ＭＳ Ｐゴシック" charset="0"/>
              <a:cs typeface="ＭＳ Ｐゴシック" charset="0"/>
            </a:endParaRPr>
          </a:p>
          <a:p>
            <a:pPr marL="207963" indent="-207963"/>
            <a:endParaRPr lang="en-US" dirty="0">
              <a:latin typeface="Times New Roman" charset="0"/>
              <a:ea typeface="ＭＳ Ｐゴシック" charset="0"/>
              <a:cs typeface="ＭＳ Ｐゴシック" charset="0"/>
            </a:endParaRPr>
          </a:p>
          <a:p>
            <a:pPr marL="207963" indent="-207963">
              <a:buFontTx/>
              <a:buAutoNum type="arabicPeriod"/>
            </a:pPr>
            <a:endParaRPr lang="en-US" dirty="0">
              <a:latin typeface="Times New Roman" charset="0"/>
              <a:ea typeface="ＭＳ Ｐゴシック" charset="0"/>
              <a:cs typeface="ＭＳ Ｐゴシック" charset="0"/>
            </a:endParaRPr>
          </a:p>
        </p:txBody>
      </p:sp>
    </p:spTree>
    <p:extLst>
      <p:ext uri="{BB962C8B-B14F-4D97-AF65-F5344CB8AC3E}">
        <p14:creationId xmlns:p14="http://schemas.microsoft.com/office/powerpoint/2010/main" val="158862954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Grp="1" noChangeArrowheads="1"/>
          </p:cNvSpPr>
          <p:nvPr>
            <p:ph type="hdr" sz="quarter"/>
          </p:nvPr>
        </p:nvSpPr>
        <p:spPr/>
        <p:txBody>
          <a:bodyPr/>
          <a:lstStyle/>
          <a:p>
            <a:pPr>
              <a:defRPr/>
            </a:pPr>
            <a:r>
              <a:rPr lang="en-US" smtClean="0"/>
              <a:t>Operations Strategy Week #1: Concept &amp; Framework</a:t>
            </a:r>
          </a:p>
        </p:txBody>
      </p:sp>
      <p:sp>
        <p:nvSpPr>
          <p:cNvPr id="70659" name="Rectangle 3"/>
          <p:cNvSpPr>
            <a:spLocks noGrp="1" noChangeArrowheads="1"/>
          </p:cNvSpPr>
          <p:nvPr>
            <p:ph type="dt" sz="quarter" idx="1"/>
          </p:nvPr>
        </p:nvSpPr>
        <p:spPr/>
        <p:txBody>
          <a:bodyPr/>
          <a:lstStyle/>
          <a:p>
            <a:pPr>
              <a:defRPr/>
            </a:pPr>
            <a:fld id="{919B4F30-1120-456B-A411-05CD9191A699}" type="datetime1">
              <a:rPr lang="en-US" smtClean="0"/>
              <a:pPr>
                <a:defRPr/>
              </a:pPr>
              <a:t>4/5/17</a:t>
            </a:fld>
            <a:endParaRPr lang="en-US" smtClean="0"/>
          </a:p>
        </p:txBody>
      </p:sp>
      <p:sp>
        <p:nvSpPr>
          <p:cNvPr id="70660" name="Rectangle 6"/>
          <p:cNvSpPr>
            <a:spLocks noGrp="1" noChangeArrowheads="1"/>
          </p:cNvSpPr>
          <p:nvPr>
            <p:ph type="ftr" sz="quarter" idx="4"/>
          </p:nvPr>
        </p:nvSpPr>
        <p:spPr/>
        <p:txBody>
          <a:bodyPr/>
          <a:lstStyle/>
          <a:p>
            <a:pPr>
              <a:defRPr/>
            </a:pPr>
            <a:r>
              <a:rPr lang="en-US" smtClean="0"/>
              <a:t>© Van Mieghem</a:t>
            </a:r>
          </a:p>
        </p:txBody>
      </p:sp>
      <p:sp>
        <p:nvSpPr>
          <p:cNvPr id="70661" name="Rectangle 7"/>
          <p:cNvSpPr>
            <a:spLocks noGrp="1" noChangeArrowheads="1"/>
          </p:cNvSpPr>
          <p:nvPr>
            <p:ph type="sldNum" sz="quarter" idx="5"/>
          </p:nvPr>
        </p:nvSpPr>
        <p:spPr/>
        <p:txBody>
          <a:bodyPr/>
          <a:lstStyle/>
          <a:p>
            <a:pPr>
              <a:defRPr/>
            </a:pPr>
            <a:fld id="{4E5E53E9-C1DC-4C9F-9E24-AD125D59E088}" type="slidenum">
              <a:rPr lang="en-US" smtClean="0"/>
              <a:pPr>
                <a:defRPr/>
              </a:pPr>
              <a:t>42</a:t>
            </a:fld>
            <a:endParaRPr lang="en-US" smtClean="0"/>
          </a:p>
        </p:txBody>
      </p:sp>
      <p:sp>
        <p:nvSpPr>
          <p:cNvPr id="79878" name="Rectangle 2"/>
          <p:cNvSpPr>
            <a:spLocks noGrp="1" noRot="1" noChangeAspect="1" noChangeArrowheads="1" noTextEdit="1"/>
          </p:cNvSpPr>
          <p:nvPr>
            <p:ph type="sldImg"/>
          </p:nvPr>
        </p:nvSpPr>
        <p:spPr>
          <a:xfrm>
            <a:off x="1546225" y="323850"/>
            <a:ext cx="4221163" cy="3165475"/>
          </a:xfrm>
          <a:ln/>
        </p:spPr>
      </p:sp>
      <p:sp>
        <p:nvSpPr>
          <p:cNvPr id="79879" name="Rectangle 3"/>
          <p:cNvSpPr>
            <a:spLocks noGrp="1" noChangeArrowheads="1"/>
          </p:cNvSpPr>
          <p:nvPr>
            <p:ph type="body" idx="1"/>
          </p:nvPr>
        </p:nvSpPr>
        <p:spPr>
          <a:xfrm>
            <a:off x="0" y="4561226"/>
            <a:ext cx="7315200" cy="4320213"/>
          </a:xfrm>
          <a:noFill/>
          <a:ln/>
        </p:spPr>
        <p:txBody>
          <a:bodyPr/>
          <a:lstStyle/>
          <a:p>
            <a:r>
              <a:rPr lang="en-US" dirty="0" smtClean="0"/>
              <a:t>This entire Swiss watch case discussions takes at least ½ hour, typically 40 to 50min.</a:t>
            </a:r>
          </a:p>
          <a:p>
            <a:endParaRPr lang="en-US" dirty="0" smtClean="0"/>
          </a:p>
          <a:p>
            <a:r>
              <a:rPr lang="en-US" dirty="0" smtClean="0"/>
              <a:t>Objectives: Use this case to illustrate:</a:t>
            </a:r>
          </a:p>
          <a:p>
            <a:pPr lvl="1"/>
            <a:r>
              <a:rPr lang="en-US" dirty="0" smtClean="0"/>
              <a:t>Our framework + the key decisions in OS:</a:t>
            </a:r>
          </a:p>
          <a:p>
            <a:pPr lvl="1"/>
            <a:r>
              <a:rPr lang="en-US" dirty="0" smtClean="0"/>
              <a:t>The connection between OS and comp strategy in a global context. </a:t>
            </a:r>
            <a:r>
              <a:rPr lang="en-US" i="1" dirty="0" smtClean="0"/>
              <a:t>It is similar to the China-US interaction now.</a:t>
            </a:r>
            <a:endParaRPr lang="en-US" dirty="0" smtClean="0"/>
          </a:p>
          <a:p>
            <a:pPr lvl="1"/>
            <a:r>
              <a:rPr lang="en-US" dirty="0" smtClean="0"/>
              <a:t>Formulate improved OS</a:t>
            </a:r>
          </a:p>
          <a:p>
            <a:pPr lvl="1"/>
            <a:r>
              <a:rPr lang="en-US" dirty="0" smtClean="0"/>
              <a:t>Give you a glimpse of our topic for next week: The role of trade-offs and how OS can help change and defend a competitive position. </a:t>
            </a:r>
            <a:r>
              <a:rPr lang="en-US" i="1" dirty="0" smtClean="0"/>
              <a:t>The case for next week will ask you to use these concepts and add a financial analysis.</a:t>
            </a:r>
            <a:endParaRPr lang="en-US" dirty="0" smtClean="0"/>
          </a:p>
        </p:txBody>
      </p:sp>
    </p:spTree>
    <p:extLst>
      <p:ext uri="{BB962C8B-B14F-4D97-AF65-F5344CB8AC3E}">
        <p14:creationId xmlns:p14="http://schemas.microsoft.com/office/powerpoint/2010/main" val="43252924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ChangeArrowheads="1"/>
          </p:cNvSpPr>
          <p:nvPr>
            <p:ph type="hdr" sz="quarter"/>
          </p:nvPr>
        </p:nvSpPr>
        <p:spPr/>
        <p:txBody>
          <a:bodyPr/>
          <a:lstStyle/>
          <a:p>
            <a:pPr>
              <a:defRPr/>
            </a:pPr>
            <a:r>
              <a:rPr lang="en-US" smtClean="0"/>
              <a:t>Operations Strategy Week #1: Concept &amp; Framework</a:t>
            </a:r>
          </a:p>
        </p:txBody>
      </p:sp>
      <p:sp>
        <p:nvSpPr>
          <p:cNvPr id="72707" name="Rectangle 3"/>
          <p:cNvSpPr>
            <a:spLocks noGrp="1" noChangeArrowheads="1"/>
          </p:cNvSpPr>
          <p:nvPr>
            <p:ph type="dt" sz="quarter" idx="1"/>
          </p:nvPr>
        </p:nvSpPr>
        <p:spPr/>
        <p:txBody>
          <a:bodyPr/>
          <a:lstStyle/>
          <a:p>
            <a:pPr>
              <a:defRPr/>
            </a:pPr>
            <a:fld id="{21B9164B-45A3-4839-B651-1BDEB3B53BDF}" type="datetime1">
              <a:rPr lang="en-US" smtClean="0"/>
              <a:pPr>
                <a:defRPr/>
              </a:pPr>
              <a:t>4/5/17</a:t>
            </a:fld>
            <a:endParaRPr lang="en-US" smtClean="0"/>
          </a:p>
        </p:txBody>
      </p:sp>
      <p:sp>
        <p:nvSpPr>
          <p:cNvPr id="72708" name="Rectangle 6"/>
          <p:cNvSpPr>
            <a:spLocks noGrp="1" noChangeArrowheads="1"/>
          </p:cNvSpPr>
          <p:nvPr>
            <p:ph type="ftr" sz="quarter" idx="4"/>
          </p:nvPr>
        </p:nvSpPr>
        <p:spPr/>
        <p:txBody>
          <a:bodyPr/>
          <a:lstStyle/>
          <a:p>
            <a:pPr>
              <a:defRPr/>
            </a:pPr>
            <a:r>
              <a:rPr lang="en-US" smtClean="0"/>
              <a:t>© Van Mieghem</a:t>
            </a:r>
          </a:p>
        </p:txBody>
      </p:sp>
      <p:sp>
        <p:nvSpPr>
          <p:cNvPr id="72709" name="Rectangle 7"/>
          <p:cNvSpPr>
            <a:spLocks noGrp="1" noChangeArrowheads="1"/>
          </p:cNvSpPr>
          <p:nvPr>
            <p:ph type="sldNum" sz="quarter" idx="5"/>
          </p:nvPr>
        </p:nvSpPr>
        <p:spPr/>
        <p:txBody>
          <a:bodyPr/>
          <a:lstStyle/>
          <a:p>
            <a:pPr>
              <a:defRPr/>
            </a:pPr>
            <a:fld id="{6F204EBB-6149-4477-B158-607B9BA8894C}" type="slidenum">
              <a:rPr lang="en-US" smtClean="0"/>
              <a:pPr>
                <a:defRPr/>
              </a:pPr>
              <a:t>43</a:t>
            </a:fld>
            <a:endParaRPr lang="en-US" smtClean="0"/>
          </a:p>
        </p:txBody>
      </p:sp>
      <p:sp>
        <p:nvSpPr>
          <p:cNvPr id="81926" name="Rectangle 2"/>
          <p:cNvSpPr>
            <a:spLocks noGrp="1" noRot="1" noChangeAspect="1" noChangeArrowheads="1" noTextEdit="1"/>
          </p:cNvSpPr>
          <p:nvPr>
            <p:ph type="sldImg"/>
          </p:nvPr>
        </p:nvSpPr>
        <p:spPr>
          <a:xfrm>
            <a:off x="1546225" y="323850"/>
            <a:ext cx="4221163" cy="3165475"/>
          </a:xfrm>
          <a:ln/>
        </p:spPr>
      </p:sp>
      <p:sp>
        <p:nvSpPr>
          <p:cNvPr id="81927" name="Rectangle 3"/>
          <p:cNvSpPr>
            <a:spLocks noGrp="1" noChangeArrowheads="1"/>
          </p:cNvSpPr>
          <p:nvPr>
            <p:ph type="body" idx="1"/>
          </p:nvPr>
        </p:nvSpPr>
        <p:spPr>
          <a:noFill/>
          <a:ln/>
        </p:spPr>
        <p:txBody>
          <a:bodyPr/>
          <a:lstStyle/>
          <a:p>
            <a:r>
              <a:rPr lang="en-US" dirty="0" smtClean="0"/>
              <a:t>Now over to ACTION: If you were Hayek,</a:t>
            </a:r>
          </a:p>
          <a:p>
            <a:pPr lvl="1"/>
            <a:r>
              <a:rPr lang="en-US" dirty="0" smtClean="0"/>
              <a:t>How would you start your analysis? </a:t>
            </a:r>
          </a:p>
          <a:p>
            <a:pPr lvl="2"/>
            <a:r>
              <a:rPr lang="en-US" dirty="0" smtClean="0"/>
              <a:t>Qualitative assessment:</a:t>
            </a:r>
          </a:p>
          <a:p>
            <a:pPr lvl="3"/>
            <a:r>
              <a:rPr lang="en-US" dirty="0" smtClean="0"/>
              <a:t>Probably between stage 1 &amp; 2</a:t>
            </a:r>
          </a:p>
          <a:p>
            <a:pPr lvl="3"/>
            <a:r>
              <a:rPr lang="en-US" dirty="0" smtClean="0"/>
              <a:t>Is the OS aligned?  The Swiss have a tailored operational system </a:t>
            </a:r>
            <a:r>
              <a:rPr lang="en-US" i="1" dirty="0" smtClean="0"/>
              <a:t>if </a:t>
            </a:r>
            <a:r>
              <a:rPr lang="en-US" dirty="0" smtClean="0"/>
              <a:t>they stick with high-end, small volume luxury only.  The problem is that that volume is insufficient for the two big watch groups to survive.</a:t>
            </a:r>
          </a:p>
          <a:p>
            <a:pPr lvl="2"/>
            <a:r>
              <a:rPr lang="en-US" dirty="0" smtClean="0"/>
              <a:t>If they want to defend their position, they may also want to have a presence in mid-market. </a:t>
            </a:r>
            <a:r>
              <a:rPr lang="en-US" i="1" dirty="0" smtClean="0"/>
              <a:t>This is a new value prop (almost same Q, but lower p) and needs new operational system.</a:t>
            </a:r>
            <a:r>
              <a:rPr lang="en-US" dirty="0" smtClean="0"/>
              <a:t> </a:t>
            </a:r>
          </a:p>
          <a:p>
            <a:pPr lvl="3"/>
            <a:r>
              <a:rPr lang="en-US" dirty="0" smtClean="0"/>
              <a:t>So this case is as much about CS (changing positions) as OS (new operating system)</a:t>
            </a:r>
          </a:p>
          <a:p>
            <a:pPr lvl="2"/>
            <a:endParaRPr lang="en-US" dirty="0" smtClean="0"/>
          </a:p>
          <a:p>
            <a:pPr lvl="1"/>
            <a:r>
              <a:rPr lang="en-US" dirty="0" smtClean="0"/>
              <a:t>What would you ask? </a:t>
            </a:r>
          </a:p>
          <a:p>
            <a:pPr lvl="2"/>
            <a:r>
              <a:rPr lang="en-US" dirty="0" smtClean="0"/>
              <a:t>“Is it worth it?  Like FedEx-UPS: is value (</a:t>
            </a:r>
            <a:r>
              <a:rPr lang="en-US" dirty="0" smtClean="0">
                <a:latin typeface="Symbol" pitchFamily="18" charset="2"/>
              </a:rPr>
              <a:t>D</a:t>
            </a:r>
            <a:r>
              <a:rPr lang="en-US" dirty="0" smtClean="0"/>
              <a:t>Q) &gt; </a:t>
            </a:r>
            <a:r>
              <a:rPr lang="en-US" dirty="0" smtClean="0">
                <a:latin typeface="Symbol" pitchFamily="18" charset="2"/>
              </a:rPr>
              <a:t>D</a:t>
            </a:r>
            <a:r>
              <a:rPr lang="en-US" dirty="0" smtClean="0"/>
              <a:t>C? Ask customer delta-value.</a:t>
            </a:r>
          </a:p>
          <a:p>
            <a:pPr lvl="2"/>
            <a:r>
              <a:rPr lang="en-US" dirty="0" smtClean="0"/>
              <a:t>Draw value(</a:t>
            </a:r>
            <a:r>
              <a:rPr lang="en-US" dirty="0" smtClean="0">
                <a:latin typeface="Symbol" pitchFamily="18" charset="2"/>
              </a:rPr>
              <a:t>D</a:t>
            </a:r>
            <a:r>
              <a:rPr lang="en-US" dirty="0" smtClean="0"/>
              <a:t>Q) and </a:t>
            </a:r>
            <a:r>
              <a:rPr lang="en-US" dirty="0" smtClean="0">
                <a:latin typeface="Symbol" pitchFamily="18" charset="2"/>
              </a:rPr>
              <a:t>D</a:t>
            </a:r>
            <a:r>
              <a:rPr lang="en-US" dirty="0" smtClean="0"/>
              <a:t>C on the Q-c positioning graph.</a:t>
            </a:r>
          </a:p>
          <a:p>
            <a:pPr lvl="2"/>
            <a:r>
              <a:rPr lang="en-US" dirty="0" smtClean="0"/>
              <a:t>After the customer, how continue analysis? Investigate processes and delta-C and all sources of delta-C.</a:t>
            </a:r>
          </a:p>
          <a:p>
            <a:pPr lvl="3"/>
            <a:r>
              <a:rPr lang="en-US" dirty="0" smtClean="0"/>
              <a:t>This competitive cost analysis is exactly what we’ll do next week!</a:t>
            </a:r>
          </a:p>
          <a:p>
            <a:pPr lvl="2"/>
            <a:r>
              <a:rPr lang="en-US" dirty="0" smtClean="0"/>
              <a:t>The question here is whether the current position is sustainable and sufficiently profitable in the LR.</a:t>
            </a:r>
          </a:p>
          <a:p>
            <a:pPr lvl="1"/>
            <a:endParaRPr lang="en-US" dirty="0" smtClean="0"/>
          </a:p>
          <a:p>
            <a:pPr lvl="1"/>
            <a:r>
              <a:rPr lang="en-US" dirty="0" smtClean="0"/>
              <a:t>Given your analysis, what should Hayek do?</a:t>
            </a:r>
          </a:p>
          <a:p>
            <a:pPr lvl="2"/>
            <a:r>
              <a:rPr lang="en-US" dirty="0" smtClean="0"/>
              <a:t>walk away?</a:t>
            </a:r>
          </a:p>
          <a:p>
            <a:pPr lvl="2"/>
            <a:r>
              <a:rPr lang="en-US" dirty="0" smtClean="0"/>
              <a:t>change? Can it be done?</a:t>
            </a:r>
          </a:p>
          <a:p>
            <a:endParaRPr lang="en-US" dirty="0" smtClean="0"/>
          </a:p>
          <a:p>
            <a:r>
              <a:rPr lang="en-US" dirty="0" smtClean="0"/>
              <a:t>* Handout the one-pager Swiss Watch Industry Part II (what happened)</a:t>
            </a:r>
          </a:p>
          <a:p>
            <a:endParaRPr lang="en-US" dirty="0" smtClean="0"/>
          </a:p>
        </p:txBody>
      </p:sp>
    </p:spTree>
    <p:extLst>
      <p:ext uri="{BB962C8B-B14F-4D97-AF65-F5344CB8AC3E}">
        <p14:creationId xmlns:p14="http://schemas.microsoft.com/office/powerpoint/2010/main" val="28684200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pPr>
              <a:defRPr/>
            </a:pPr>
            <a:r>
              <a:rPr lang="en-US" smtClean="0">
                <a:solidFill>
                  <a:prstClr val="black"/>
                </a:solidFill>
              </a:rPr>
              <a:t>Operations Strategy Week #1: Concept &amp; Framework</a:t>
            </a:r>
            <a:endParaRPr lang="en-US">
              <a:solidFill>
                <a:prstClr val="black"/>
              </a:solidFill>
            </a:endParaRPr>
          </a:p>
        </p:txBody>
      </p:sp>
      <p:sp>
        <p:nvSpPr>
          <p:cNvPr id="5" name="Date Placeholder 4"/>
          <p:cNvSpPr>
            <a:spLocks noGrp="1"/>
          </p:cNvSpPr>
          <p:nvPr>
            <p:ph type="dt" idx="11"/>
          </p:nvPr>
        </p:nvSpPr>
        <p:spPr/>
        <p:txBody>
          <a:bodyPr/>
          <a:lstStyle/>
          <a:p>
            <a:pPr>
              <a:defRPr/>
            </a:pPr>
            <a:fld id="{577F2C5D-8CAA-4F71-8536-926EBD83E312}" type="datetime1">
              <a:rPr lang="en-US" smtClean="0">
                <a:solidFill>
                  <a:prstClr val="black"/>
                </a:solidFill>
              </a:rPr>
              <a:pPr>
                <a:defRPr/>
              </a:pPr>
              <a:t>4/5/17</a:t>
            </a:fld>
            <a:endParaRPr lang="en-US">
              <a:solidFill>
                <a:prstClr val="black"/>
              </a:solidFill>
            </a:endParaRPr>
          </a:p>
        </p:txBody>
      </p:sp>
      <p:sp>
        <p:nvSpPr>
          <p:cNvPr id="6" name="Footer Placeholder 5"/>
          <p:cNvSpPr>
            <a:spLocks noGrp="1"/>
          </p:cNvSpPr>
          <p:nvPr>
            <p:ph type="ftr" sz="quarter" idx="12"/>
          </p:nvPr>
        </p:nvSpPr>
        <p:spPr/>
        <p:txBody>
          <a:bodyPr/>
          <a:lstStyle/>
          <a:p>
            <a:pPr>
              <a:defRPr/>
            </a:pPr>
            <a:r>
              <a:rPr lang="en-US" smtClean="0">
                <a:solidFill>
                  <a:prstClr val="black"/>
                </a:solidFill>
              </a:rPr>
              <a:t>© Van Mieghem</a:t>
            </a:r>
            <a:endParaRPr lang="en-US">
              <a:solidFill>
                <a:prstClr val="black"/>
              </a:solidFill>
            </a:endParaRPr>
          </a:p>
        </p:txBody>
      </p:sp>
      <p:sp>
        <p:nvSpPr>
          <p:cNvPr id="7" name="Slide Number Placeholder 6"/>
          <p:cNvSpPr>
            <a:spLocks noGrp="1"/>
          </p:cNvSpPr>
          <p:nvPr>
            <p:ph type="sldNum" sz="quarter" idx="13"/>
          </p:nvPr>
        </p:nvSpPr>
        <p:spPr/>
        <p:txBody>
          <a:bodyPr/>
          <a:lstStyle/>
          <a:p>
            <a:pPr>
              <a:defRPr/>
            </a:pPr>
            <a:fld id="{B167D6DD-B4B5-43AC-8C39-6CD236D1941C}" type="slidenum">
              <a:rPr lang="en-US" smtClean="0">
                <a:solidFill>
                  <a:prstClr val="black"/>
                </a:solidFill>
              </a:rPr>
              <a:pPr>
                <a:defRPr/>
              </a:pPr>
              <a:t>44</a:t>
            </a:fld>
            <a:endParaRPr lang="en-US">
              <a:solidFill>
                <a:prstClr val="black"/>
              </a:solidFill>
            </a:endParaRPr>
          </a:p>
        </p:txBody>
      </p:sp>
    </p:spTree>
    <p:extLst>
      <p:ext uri="{BB962C8B-B14F-4D97-AF65-F5344CB8AC3E}">
        <p14:creationId xmlns:p14="http://schemas.microsoft.com/office/powerpoint/2010/main" val="77889157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ChangeArrowheads="1"/>
          </p:cNvSpPr>
          <p:nvPr>
            <p:ph type="hdr" sz="quarter"/>
          </p:nvPr>
        </p:nvSpPr>
        <p:spPr/>
        <p:txBody>
          <a:bodyPr/>
          <a:lstStyle/>
          <a:p>
            <a:pPr>
              <a:defRPr/>
            </a:pPr>
            <a:r>
              <a:rPr lang="en-US" smtClean="0">
                <a:solidFill>
                  <a:prstClr val="black"/>
                </a:solidFill>
              </a:rPr>
              <a:t>Operations Strategy Week #1: Concept &amp; Framework</a:t>
            </a:r>
          </a:p>
        </p:txBody>
      </p:sp>
      <p:sp>
        <p:nvSpPr>
          <p:cNvPr id="76803" name="Rectangle 3"/>
          <p:cNvSpPr>
            <a:spLocks noGrp="1" noChangeArrowheads="1"/>
          </p:cNvSpPr>
          <p:nvPr>
            <p:ph type="dt" sz="quarter" idx="1"/>
          </p:nvPr>
        </p:nvSpPr>
        <p:spPr/>
        <p:txBody>
          <a:bodyPr/>
          <a:lstStyle/>
          <a:p>
            <a:pPr>
              <a:defRPr/>
            </a:pPr>
            <a:fld id="{B3F529C0-1F88-4F78-B022-26498F7F4DB6}" type="datetime1">
              <a:rPr lang="en-US" smtClean="0">
                <a:solidFill>
                  <a:prstClr val="black"/>
                </a:solidFill>
              </a:rPr>
              <a:pPr>
                <a:defRPr/>
              </a:pPr>
              <a:t>4/5/17</a:t>
            </a:fld>
            <a:endParaRPr lang="en-US" smtClean="0">
              <a:solidFill>
                <a:prstClr val="black"/>
              </a:solidFill>
            </a:endParaRPr>
          </a:p>
        </p:txBody>
      </p:sp>
      <p:sp>
        <p:nvSpPr>
          <p:cNvPr id="76804" name="Rectangle 6"/>
          <p:cNvSpPr>
            <a:spLocks noGrp="1" noChangeArrowheads="1"/>
          </p:cNvSpPr>
          <p:nvPr>
            <p:ph type="ftr" sz="quarter" idx="4"/>
          </p:nvPr>
        </p:nvSpPr>
        <p:spPr/>
        <p:txBody>
          <a:bodyPr/>
          <a:lstStyle/>
          <a:p>
            <a:pPr>
              <a:defRPr/>
            </a:pPr>
            <a:r>
              <a:rPr lang="en-US" smtClean="0">
                <a:solidFill>
                  <a:prstClr val="black"/>
                </a:solidFill>
              </a:rPr>
              <a:t>© Van Mieghem</a:t>
            </a:r>
          </a:p>
        </p:txBody>
      </p:sp>
      <p:sp>
        <p:nvSpPr>
          <p:cNvPr id="76805" name="Rectangle 7"/>
          <p:cNvSpPr>
            <a:spLocks noGrp="1" noChangeArrowheads="1"/>
          </p:cNvSpPr>
          <p:nvPr>
            <p:ph type="sldNum" sz="quarter" idx="5"/>
          </p:nvPr>
        </p:nvSpPr>
        <p:spPr/>
        <p:txBody>
          <a:bodyPr/>
          <a:lstStyle/>
          <a:p>
            <a:pPr>
              <a:defRPr/>
            </a:pPr>
            <a:fld id="{E41BA824-E5C8-4B15-9E7F-44A06107C14B}" type="slidenum">
              <a:rPr lang="en-US" smtClean="0">
                <a:solidFill>
                  <a:prstClr val="black"/>
                </a:solidFill>
              </a:rPr>
              <a:pPr>
                <a:defRPr/>
              </a:pPr>
              <a:t>45</a:t>
            </a:fld>
            <a:endParaRPr lang="en-US" smtClean="0">
              <a:solidFill>
                <a:prstClr val="black"/>
              </a:solidFill>
            </a:endParaRPr>
          </a:p>
        </p:txBody>
      </p:sp>
      <p:sp>
        <p:nvSpPr>
          <p:cNvPr id="86022" name="Rectangle 2"/>
          <p:cNvSpPr>
            <a:spLocks noGrp="1" noRot="1" noChangeAspect="1" noChangeArrowheads="1" noTextEdit="1"/>
          </p:cNvSpPr>
          <p:nvPr>
            <p:ph type="sldImg"/>
          </p:nvPr>
        </p:nvSpPr>
        <p:spPr>
          <a:xfrm>
            <a:off x="1546225" y="323850"/>
            <a:ext cx="4221163" cy="3165475"/>
          </a:xfrm>
          <a:ln/>
        </p:spPr>
      </p:sp>
      <p:sp>
        <p:nvSpPr>
          <p:cNvPr id="62471" name="Rectangle 3"/>
          <p:cNvSpPr>
            <a:spLocks noGrp="1" noChangeArrowheads="1"/>
          </p:cNvSpPr>
          <p:nvPr>
            <p:ph type="body" idx="1"/>
          </p:nvPr>
        </p:nvSpPr>
        <p:spPr>
          <a:xfrm>
            <a:off x="289892" y="3566020"/>
            <a:ext cx="6869595" cy="5656445"/>
          </a:xfrm>
          <a:ln/>
        </p:spPr>
        <p:txBody>
          <a:bodyPr/>
          <a:lstStyle/>
          <a:p>
            <a:pPr>
              <a:defRPr/>
            </a:pPr>
            <a:r>
              <a:rPr lang="en-US" dirty="0" smtClean="0"/>
              <a:t>The key question here what to develop a competency change to cut cost while keeping Q constant:</a:t>
            </a:r>
          </a:p>
          <a:p>
            <a:pPr>
              <a:defRPr/>
            </a:pPr>
            <a:endParaRPr lang="en-US" dirty="0" smtClean="0"/>
          </a:p>
          <a:p>
            <a:pPr>
              <a:defRPr/>
            </a:pPr>
            <a:endParaRPr lang="en-US" dirty="0" smtClean="0"/>
          </a:p>
          <a:p>
            <a:pPr>
              <a:defRPr/>
            </a:pPr>
            <a:r>
              <a:rPr lang="en-US" i="1" dirty="0" smtClean="0"/>
              <a:t>How? </a:t>
            </a:r>
            <a:r>
              <a:rPr lang="en-US" dirty="0" smtClean="0"/>
              <a:t>Recall that competency is multi-dimensional.  Bring in Flex!</a:t>
            </a:r>
          </a:p>
          <a:p>
            <a:pPr lvl="1">
              <a:defRPr/>
            </a:pPr>
            <a:r>
              <a:rPr lang="en-US" dirty="0" smtClean="0"/>
              <a:t>One (Gad) could make an analogy with Blue Ocean Strategy but with ops: traditionally, the industry worked in two dimensions (Q </a:t>
            </a:r>
            <a:r>
              <a:rPr lang="en-US" dirty="0" err="1" smtClean="0"/>
              <a:t>vs</a:t>
            </a:r>
            <a:r>
              <a:rPr lang="en-US" dirty="0" smtClean="0"/>
              <a:t> cost).  Swatch needed to keep perception of Q but lower cost, so bring in new dimensions:</a:t>
            </a:r>
          </a:p>
          <a:p>
            <a:pPr marL="1185634" lvl="2" indent="-237127">
              <a:buFont typeface="+mj-lt"/>
              <a:buAutoNum type="arabicPeriod"/>
              <a:defRPr/>
            </a:pPr>
            <a:r>
              <a:rPr lang="en-US" dirty="0" smtClean="0"/>
              <a:t>reduce operational flexibility (on the parts) </a:t>
            </a:r>
          </a:p>
          <a:p>
            <a:pPr marL="1185634" lvl="2" indent="-237127">
              <a:buFont typeface="+mj-lt"/>
              <a:buAutoNum type="arabicPeriod"/>
              <a:defRPr/>
            </a:pPr>
            <a:r>
              <a:rPr lang="en-US" dirty="0" smtClean="0"/>
              <a:t>increase customization (on the cosmetic exterior).</a:t>
            </a:r>
          </a:p>
          <a:p>
            <a:pPr>
              <a:defRPr/>
            </a:pPr>
            <a:endParaRPr lang="en-US" dirty="0" smtClean="0"/>
          </a:p>
          <a:p>
            <a:pPr>
              <a:defRPr/>
            </a:pPr>
            <a:r>
              <a:rPr lang="en-US" dirty="0" smtClean="0"/>
              <a:t>This is an academic representation</a:t>
            </a:r>
          </a:p>
          <a:p>
            <a:pPr lvl="1">
              <a:defRPr/>
            </a:pPr>
            <a:r>
              <a:rPr lang="en-US" dirty="0" smtClean="0"/>
              <a:t>One could make a case that some dimension of quality (accuracy) remained pretty constant, while appearance to the younger segment may have increased.  Yet, luxury statement and durability (plastic vs. metal) definitely decreased</a:t>
            </a:r>
          </a:p>
          <a:p>
            <a:pPr lvl="2">
              <a:defRPr/>
            </a:pPr>
            <a:r>
              <a:rPr lang="en-US" dirty="0" smtClean="0"/>
              <a:t>However, while ETA movements have reduced the cost of the mechanical movements significantly, they still cost a few hundred dollars per piece if they are made for luxury watches.  </a:t>
            </a:r>
            <a:r>
              <a:rPr lang="en-US" i="1" dirty="0" smtClean="0">
                <a:solidFill>
                  <a:srgbClr val="FF3300"/>
                </a:solidFill>
              </a:rPr>
              <a:t>This leads to a nice conversation on how ETA mechanical movements contributed to the transformation of luxury segments of Swiss watches</a:t>
            </a:r>
            <a:r>
              <a:rPr lang="en-US" i="1" dirty="0" smtClean="0"/>
              <a:t>.  </a:t>
            </a:r>
            <a:r>
              <a:rPr lang="en-US" dirty="0" smtClean="0"/>
              <a:t>The interesting fact is that some luxury watch makers like IWC buy ETA movements, dissemble them and add polish or replace parts to pursue more precision to balance cost and quality/uniqueness.</a:t>
            </a:r>
          </a:p>
          <a:p>
            <a:pPr lvl="2">
              <a:defRPr/>
            </a:pPr>
            <a:r>
              <a:rPr lang="en-US" dirty="0" smtClean="0"/>
              <a:t>This is similar to what’s happening to luxury jeans today! See NYT Sep 26, 2007: “Reborn in the USA”: a wave of luxury jeans makers rises from the ruins of an industry in LA.</a:t>
            </a:r>
          </a:p>
          <a:p>
            <a:pPr lvl="1">
              <a:defRPr/>
            </a:pPr>
            <a:r>
              <a:rPr lang="en-US" dirty="0" smtClean="0"/>
              <a:t>In any case, assume Q remains relatively constant; the MAIN tradeoff made was between reduced operational flexibility, increased cosmetic variety, and reduced cost.</a:t>
            </a:r>
          </a:p>
          <a:p>
            <a:pPr>
              <a:defRPr/>
            </a:pPr>
            <a:r>
              <a:rPr lang="en-US" dirty="0" smtClean="0"/>
              <a:t>The point is:</a:t>
            </a:r>
          </a:p>
          <a:p>
            <a:pPr lvl="1">
              <a:defRPr/>
            </a:pPr>
            <a:r>
              <a:rPr lang="en-US" dirty="0" smtClean="0"/>
              <a:t>There are multiple dimensions for trade-offs</a:t>
            </a:r>
          </a:p>
          <a:p>
            <a:pPr lvl="2">
              <a:defRPr/>
            </a:pPr>
            <a:r>
              <a:rPr lang="en-US" dirty="0" smtClean="0"/>
              <a:t>Key is to have internal (“hard”) process-related variety be low, while “cosmetic” easy variety (in the eyes of the customer) it is high.</a:t>
            </a:r>
          </a:p>
          <a:p>
            <a:pPr lvl="1">
              <a:defRPr/>
            </a:pPr>
            <a:r>
              <a:rPr lang="en-US" dirty="0" smtClean="0"/>
              <a:t>Swatch moved the frontier out (= role of OS) which allowed it to radically </a:t>
            </a:r>
            <a:r>
              <a:rPr lang="en-US" dirty="0" err="1" smtClean="0"/>
              <a:t>chang</a:t>
            </a:r>
            <a:r>
              <a:rPr lang="en-US" dirty="0" smtClean="0"/>
              <a:t> position (= role of CS)</a:t>
            </a:r>
          </a:p>
        </p:txBody>
      </p:sp>
      <p:grpSp>
        <p:nvGrpSpPr>
          <p:cNvPr id="2" name="Group 16"/>
          <p:cNvGrpSpPr/>
          <p:nvPr/>
        </p:nvGrpSpPr>
        <p:grpSpPr>
          <a:xfrm>
            <a:off x="4658400" y="3870976"/>
            <a:ext cx="2320814" cy="837824"/>
            <a:chOff x="4033919" y="3870974"/>
            <a:chExt cx="2945295" cy="1606082"/>
          </a:xfrm>
        </p:grpSpPr>
        <p:sp>
          <p:nvSpPr>
            <p:cNvPr id="86024" name="Line 4"/>
            <p:cNvSpPr>
              <a:spLocks noChangeShapeType="1"/>
            </p:cNvSpPr>
            <p:nvPr/>
          </p:nvSpPr>
          <p:spPr bwMode="auto">
            <a:xfrm>
              <a:off x="4414918" y="4977671"/>
              <a:ext cx="2208143" cy="0"/>
            </a:xfrm>
            <a:prstGeom prst="line">
              <a:avLst/>
            </a:prstGeom>
            <a:noFill/>
            <a:ln w="9525">
              <a:solidFill>
                <a:schemeClr val="tx1"/>
              </a:solidFill>
              <a:round/>
              <a:headEnd/>
              <a:tailEnd type="triangle" w="med" len="med"/>
            </a:ln>
          </p:spPr>
          <p:txBody>
            <a:bodyPr wrap="none" lIns="91427" tIns="45714" rIns="91427" bIns="45714">
              <a:spAutoFit/>
            </a:bodyPr>
            <a:lstStyle/>
            <a:p>
              <a:endParaRPr lang="en-US" sz="1600">
                <a:solidFill>
                  <a:prstClr val="black"/>
                </a:solidFill>
              </a:endParaRPr>
            </a:p>
          </p:txBody>
        </p:sp>
        <p:sp>
          <p:nvSpPr>
            <p:cNvPr id="86025" name="Line 5"/>
            <p:cNvSpPr>
              <a:spLocks noChangeShapeType="1"/>
            </p:cNvSpPr>
            <p:nvPr/>
          </p:nvSpPr>
          <p:spPr bwMode="auto">
            <a:xfrm flipV="1">
              <a:off x="4426513" y="3895569"/>
              <a:ext cx="0" cy="1082102"/>
            </a:xfrm>
            <a:prstGeom prst="line">
              <a:avLst/>
            </a:prstGeom>
            <a:noFill/>
            <a:ln w="9525">
              <a:solidFill>
                <a:schemeClr val="tx1"/>
              </a:solidFill>
              <a:round/>
              <a:headEnd/>
              <a:tailEnd type="triangle" w="med" len="med"/>
            </a:ln>
          </p:spPr>
          <p:txBody>
            <a:bodyPr wrap="none" lIns="91427" tIns="45714" rIns="91427" bIns="45714">
              <a:spAutoFit/>
            </a:bodyPr>
            <a:lstStyle/>
            <a:p>
              <a:endParaRPr lang="en-US" sz="1600">
                <a:solidFill>
                  <a:prstClr val="black"/>
                </a:solidFill>
              </a:endParaRPr>
            </a:p>
          </p:txBody>
        </p:sp>
        <p:sp>
          <p:nvSpPr>
            <p:cNvPr id="86026" name="Oval 6"/>
            <p:cNvSpPr>
              <a:spLocks noChangeArrowheads="1"/>
            </p:cNvSpPr>
            <p:nvPr/>
          </p:nvSpPr>
          <p:spPr bwMode="auto">
            <a:xfrm>
              <a:off x="4658427" y="3965106"/>
              <a:ext cx="259729" cy="893841"/>
            </a:xfrm>
            <a:prstGeom prst="ellipse">
              <a:avLst/>
            </a:prstGeom>
            <a:solidFill>
              <a:schemeClr val="accent1"/>
            </a:solidFill>
            <a:ln w="9525" algn="ctr">
              <a:solidFill>
                <a:schemeClr val="tx1"/>
              </a:solidFill>
              <a:prstDash val="dash"/>
              <a:round/>
              <a:headEnd/>
              <a:tailEnd/>
            </a:ln>
          </p:spPr>
          <p:txBody>
            <a:bodyPr wrap="none" lIns="91427" tIns="45714" rIns="91427" bIns="45714" anchor="ctr">
              <a:spAutoFit/>
            </a:bodyPr>
            <a:lstStyle/>
            <a:p>
              <a:endParaRPr lang="en-US" sz="1600">
                <a:solidFill>
                  <a:prstClr val="black"/>
                </a:solidFill>
              </a:endParaRPr>
            </a:p>
          </p:txBody>
        </p:sp>
        <p:sp>
          <p:nvSpPr>
            <p:cNvPr id="86027" name="Oval 7"/>
            <p:cNvSpPr>
              <a:spLocks noChangeArrowheads="1"/>
            </p:cNvSpPr>
            <p:nvPr/>
          </p:nvSpPr>
          <p:spPr bwMode="auto">
            <a:xfrm>
              <a:off x="5935606" y="4583215"/>
              <a:ext cx="259729" cy="893841"/>
            </a:xfrm>
            <a:prstGeom prst="ellipse">
              <a:avLst/>
            </a:prstGeom>
            <a:solidFill>
              <a:schemeClr val="accent1"/>
            </a:solidFill>
            <a:ln w="9525" algn="ctr">
              <a:solidFill>
                <a:schemeClr val="tx1"/>
              </a:solidFill>
              <a:prstDash val="dash"/>
              <a:round/>
              <a:headEnd/>
              <a:tailEnd/>
            </a:ln>
          </p:spPr>
          <p:txBody>
            <a:bodyPr wrap="none" lIns="91427" tIns="45714" rIns="91427" bIns="45714" anchor="ctr">
              <a:spAutoFit/>
            </a:bodyPr>
            <a:lstStyle/>
            <a:p>
              <a:endParaRPr lang="en-US" sz="1600">
                <a:solidFill>
                  <a:prstClr val="black"/>
                </a:solidFill>
              </a:endParaRPr>
            </a:p>
          </p:txBody>
        </p:sp>
        <p:sp>
          <p:nvSpPr>
            <p:cNvPr id="86028" name="Line 8"/>
            <p:cNvSpPr>
              <a:spLocks noChangeShapeType="1"/>
            </p:cNvSpPr>
            <p:nvPr/>
          </p:nvSpPr>
          <p:spPr bwMode="auto">
            <a:xfrm>
              <a:off x="4426513" y="4115268"/>
              <a:ext cx="2552701" cy="0"/>
            </a:xfrm>
            <a:prstGeom prst="line">
              <a:avLst/>
            </a:prstGeom>
            <a:noFill/>
            <a:ln w="9525">
              <a:solidFill>
                <a:schemeClr val="tx1"/>
              </a:solidFill>
              <a:prstDash val="dash"/>
              <a:round/>
              <a:headEnd/>
              <a:tailEnd/>
            </a:ln>
          </p:spPr>
          <p:txBody>
            <a:bodyPr wrap="none" lIns="91427" tIns="45714" rIns="91427" bIns="45714">
              <a:spAutoFit/>
            </a:bodyPr>
            <a:lstStyle/>
            <a:p>
              <a:endParaRPr lang="en-US" sz="1600">
                <a:solidFill>
                  <a:prstClr val="black"/>
                </a:solidFill>
              </a:endParaRPr>
            </a:p>
          </p:txBody>
        </p:sp>
        <p:sp>
          <p:nvSpPr>
            <p:cNvPr id="86029" name="Freeform 9"/>
            <p:cNvSpPr>
              <a:spLocks/>
            </p:cNvSpPr>
            <p:nvPr/>
          </p:nvSpPr>
          <p:spPr bwMode="auto">
            <a:xfrm>
              <a:off x="4756162" y="3870974"/>
              <a:ext cx="184704" cy="635648"/>
            </a:xfrm>
            <a:custGeom>
              <a:avLst/>
              <a:gdLst>
                <a:gd name="T0" fmla="*/ 0 w 1101"/>
                <a:gd name="T1" fmla="*/ 2147483647 h 119"/>
                <a:gd name="T2" fmla="*/ 2147483647 w 1101"/>
                <a:gd name="T3" fmla="*/ 2147483647 h 119"/>
                <a:gd name="T4" fmla="*/ 2147483647 w 1101"/>
                <a:gd name="T5" fmla="*/ 2147483647 h 119"/>
                <a:gd name="T6" fmla="*/ 2147483647 w 1101"/>
                <a:gd name="T7" fmla="*/ 2147483647 h 119"/>
                <a:gd name="T8" fmla="*/ 0 60000 65536"/>
                <a:gd name="T9" fmla="*/ 0 60000 65536"/>
                <a:gd name="T10" fmla="*/ 0 60000 65536"/>
                <a:gd name="T11" fmla="*/ 0 60000 65536"/>
                <a:gd name="T12" fmla="*/ 0 w 1101"/>
                <a:gd name="T13" fmla="*/ 0 h 119"/>
                <a:gd name="T14" fmla="*/ 1101 w 1101"/>
                <a:gd name="T15" fmla="*/ 119 h 119"/>
              </a:gdLst>
              <a:ahLst/>
              <a:cxnLst>
                <a:cxn ang="T8">
                  <a:pos x="T0" y="T1"/>
                </a:cxn>
                <a:cxn ang="T9">
                  <a:pos x="T2" y="T3"/>
                </a:cxn>
                <a:cxn ang="T10">
                  <a:pos x="T4" y="T5"/>
                </a:cxn>
                <a:cxn ang="T11">
                  <a:pos x="T6" y="T7"/>
                </a:cxn>
              </a:cxnLst>
              <a:rect l="T12" t="T13" r="T14" b="T15"/>
              <a:pathLst>
                <a:path w="1101" h="119">
                  <a:moveTo>
                    <a:pt x="0" y="119"/>
                  </a:moveTo>
                  <a:cubicBezTo>
                    <a:pt x="113" y="83"/>
                    <a:pt x="226" y="47"/>
                    <a:pt x="355" y="30"/>
                  </a:cubicBezTo>
                  <a:cubicBezTo>
                    <a:pt x="484" y="13"/>
                    <a:pt x="652" y="0"/>
                    <a:pt x="776" y="15"/>
                  </a:cubicBezTo>
                  <a:cubicBezTo>
                    <a:pt x="900" y="30"/>
                    <a:pt x="1000" y="74"/>
                    <a:pt x="1101" y="119"/>
                  </a:cubicBezTo>
                </a:path>
              </a:pathLst>
            </a:custGeom>
            <a:noFill/>
            <a:ln w="9525">
              <a:solidFill>
                <a:schemeClr val="tx1"/>
              </a:solidFill>
              <a:prstDash val="dash"/>
              <a:round/>
              <a:headEnd/>
              <a:tailEnd type="triangle" w="med" len="med"/>
            </a:ln>
          </p:spPr>
          <p:txBody>
            <a:bodyPr wrap="none" lIns="91427" tIns="45714" rIns="91427" bIns="45714">
              <a:spAutoFit/>
            </a:bodyPr>
            <a:lstStyle/>
            <a:p>
              <a:endParaRPr lang="en-US" sz="1600">
                <a:solidFill>
                  <a:prstClr val="black"/>
                </a:solidFill>
              </a:endParaRPr>
            </a:p>
          </p:txBody>
        </p:sp>
        <p:sp>
          <p:nvSpPr>
            <p:cNvPr id="86030" name="Text Box 10"/>
            <p:cNvSpPr txBox="1">
              <a:spLocks noChangeArrowheads="1"/>
            </p:cNvSpPr>
            <p:nvPr/>
          </p:nvSpPr>
          <p:spPr bwMode="auto">
            <a:xfrm>
              <a:off x="6034997" y="4567781"/>
              <a:ext cx="270849" cy="528771"/>
            </a:xfrm>
            <a:prstGeom prst="rect">
              <a:avLst/>
            </a:prstGeom>
            <a:noFill/>
            <a:ln w="9525" algn="ctr">
              <a:noFill/>
              <a:prstDash val="dash"/>
              <a:miter lim="800000"/>
              <a:headEnd/>
              <a:tailEnd/>
            </a:ln>
          </p:spPr>
          <p:txBody>
            <a:bodyPr wrap="none" lIns="96015" tIns="48008" rIns="96015" bIns="48008">
              <a:spAutoFit/>
            </a:bodyPr>
            <a:lstStyle/>
            <a:p>
              <a:pPr defTabSz="960035"/>
              <a:r>
                <a:rPr lang="en-US" sz="1200" dirty="0">
                  <a:solidFill>
                    <a:prstClr val="black"/>
                  </a:solidFill>
                </a:rPr>
                <a:t>J</a:t>
              </a:r>
            </a:p>
          </p:txBody>
        </p:sp>
        <p:sp>
          <p:nvSpPr>
            <p:cNvPr id="86031" name="Text Box 12"/>
            <p:cNvSpPr txBox="1">
              <a:spLocks noChangeArrowheads="1"/>
            </p:cNvSpPr>
            <p:nvPr/>
          </p:nvSpPr>
          <p:spPr bwMode="auto">
            <a:xfrm>
              <a:off x="4623640" y="4107070"/>
              <a:ext cx="296497" cy="528771"/>
            </a:xfrm>
            <a:prstGeom prst="rect">
              <a:avLst/>
            </a:prstGeom>
            <a:noFill/>
            <a:ln w="9525" algn="ctr">
              <a:noFill/>
              <a:prstDash val="dash"/>
              <a:miter lim="800000"/>
              <a:headEnd/>
              <a:tailEnd/>
            </a:ln>
          </p:spPr>
          <p:txBody>
            <a:bodyPr wrap="none" lIns="96015" tIns="48008" rIns="96015" bIns="48008">
              <a:spAutoFit/>
            </a:bodyPr>
            <a:lstStyle/>
            <a:p>
              <a:pPr defTabSz="960035"/>
              <a:r>
                <a:rPr lang="en-US" sz="1200" dirty="0">
                  <a:solidFill>
                    <a:prstClr val="black"/>
                  </a:solidFill>
                </a:rPr>
                <a:t>S</a:t>
              </a:r>
            </a:p>
          </p:txBody>
        </p:sp>
        <p:sp>
          <p:nvSpPr>
            <p:cNvPr id="86032" name="Text Box 13"/>
            <p:cNvSpPr txBox="1">
              <a:spLocks noChangeArrowheads="1"/>
            </p:cNvSpPr>
            <p:nvPr/>
          </p:nvSpPr>
          <p:spPr bwMode="auto">
            <a:xfrm>
              <a:off x="4033919" y="3890649"/>
              <a:ext cx="302909" cy="499876"/>
            </a:xfrm>
            <a:prstGeom prst="rect">
              <a:avLst/>
            </a:prstGeom>
            <a:noFill/>
            <a:ln w="9525" algn="ctr">
              <a:noFill/>
              <a:prstDash val="dash"/>
              <a:miter lim="800000"/>
              <a:headEnd/>
              <a:tailEnd/>
            </a:ln>
          </p:spPr>
          <p:txBody>
            <a:bodyPr wrap="none" lIns="96015" tIns="48008" rIns="96015" bIns="48008">
              <a:spAutoFit/>
            </a:bodyPr>
            <a:lstStyle/>
            <a:p>
              <a:pPr defTabSz="960035"/>
              <a:r>
                <a:rPr lang="en-US" sz="1100" i="1" dirty="0">
                  <a:solidFill>
                    <a:prstClr val="black"/>
                  </a:solidFill>
                </a:rPr>
                <a:t>Q</a:t>
              </a:r>
            </a:p>
          </p:txBody>
        </p:sp>
      </p:grpSp>
    </p:spTree>
    <p:extLst>
      <p:ext uri="{BB962C8B-B14F-4D97-AF65-F5344CB8AC3E}">
        <p14:creationId xmlns:p14="http://schemas.microsoft.com/office/powerpoint/2010/main" val="191788936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2"/>
          <p:cNvSpPr>
            <a:spLocks noGrp="1" noChangeArrowheads="1"/>
          </p:cNvSpPr>
          <p:nvPr>
            <p:ph type="hdr" sz="quarter"/>
          </p:nvPr>
        </p:nvSpPr>
        <p:spPr/>
        <p:txBody>
          <a:bodyPr/>
          <a:lstStyle/>
          <a:p>
            <a:pPr>
              <a:defRPr/>
            </a:pPr>
            <a:r>
              <a:rPr lang="en-US" smtClean="0"/>
              <a:t>Operations Strategy Week #1: Concept &amp; Framework</a:t>
            </a:r>
          </a:p>
        </p:txBody>
      </p:sp>
      <p:sp>
        <p:nvSpPr>
          <p:cNvPr id="74755" name="Rectangle 3"/>
          <p:cNvSpPr>
            <a:spLocks noGrp="1" noChangeArrowheads="1"/>
          </p:cNvSpPr>
          <p:nvPr>
            <p:ph type="dt" sz="quarter" idx="1"/>
          </p:nvPr>
        </p:nvSpPr>
        <p:spPr/>
        <p:txBody>
          <a:bodyPr/>
          <a:lstStyle/>
          <a:p>
            <a:pPr>
              <a:defRPr/>
            </a:pPr>
            <a:fld id="{B339A901-30D9-49F4-8E83-F5147CC15B50}" type="datetime1">
              <a:rPr lang="en-US" smtClean="0"/>
              <a:pPr>
                <a:defRPr/>
              </a:pPr>
              <a:t>4/5/17</a:t>
            </a:fld>
            <a:endParaRPr lang="en-US" smtClean="0"/>
          </a:p>
        </p:txBody>
      </p:sp>
      <p:sp>
        <p:nvSpPr>
          <p:cNvPr id="74756" name="Rectangle 6"/>
          <p:cNvSpPr>
            <a:spLocks noGrp="1" noChangeArrowheads="1"/>
          </p:cNvSpPr>
          <p:nvPr>
            <p:ph type="ftr" sz="quarter" idx="4"/>
          </p:nvPr>
        </p:nvSpPr>
        <p:spPr/>
        <p:txBody>
          <a:bodyPr/>
          <a:lstStyle/>
          <a:p>
            <a:pPr>
              <a:defRPr/>
            </a:pPr>
            <a:r>
              <a:rPr lang="en-US" smtClean="0"/>
              <a:t>© Van Mieghem</a:t>
            </a:r>
          </a:p>
        </p:txBody>
      </p:sp>
      <p:sp>
        <p:nvSpPr>
          <p:cNvPr id="74757" name="Rectangle 7"/>
          <p:cNvSpPr>
            <a:spLocks noGrp="1" noChangeArrowheads="1"/>
          </p:cNvSpPr>
          <p:nvPr>
            <p:ph type="sldNum" sz="quarter" idx="5"/>
          </p:nvPr>
        </p:nvSpPr>
        <p:spPr/>
        <p:txBody>
          <a:bodyPr/>
          <a:lstStyle/>
          <a:p>
            <a:pPr>
              <a:defRPr/>
            </a:pPr>
            <a:fld id="{7728280E-F50D-48DE-85D0-44BC06D735A8}" type="slidenum">
              <a:rPr lang="en-US" smtClean="0"/>
              <a:pPr>
                <a:defRPr/>
              </a:pPr>
              <a:t>46</a:t>
            </a:fld>
            <a:endParaRPr lang="en-US" smtClean="0"/>
          </a:p>
        </p:txBody>
      </p:sp>
      <p:sp>
        <p:nvSpPr>
          <p:cNvPr id="83974" name="Rectangle 2"/>
          <p:cNvSpPr>
            <a:spLocks noGrp="1" noRot="1" noChangeAspect="1" noChangeArrowheads="1" noTextEdit="1"/>
          </p:cNvSpPr>
          <p:nvPr>
            <p:ph type="sldImg"/>
          </p:nvPr>
        </p:nvSpPr>
        <p:spPr>
          <a:ln/>
        </p:spPr>
      </p:sp>
      <p:sp>
        <p:nvSpPr>
          <p:cNvPr id="83975" name="Rectangle 3"/>
          <p:cNvSpPr>
            <a:spLocks noGrp="1" noChangeArrowheads="1"/>
          </p:cNvSpPr>
          <p:nvPr>
            <p:ph type="body" idx="1"/>
          </p:nvPr>
        </p:nvSpPr>
        <p:spPr>
          <a:noFill/>
          <a:ln/>
        </p:spPr>
        <p:txBody>
          <a:bodyPr/>
          <a:lstStyle/>
          <a:p>
            <a:endParaRPr lang="en-US" smtClean="0"/>
          </a:p>
        </p:txBody>
      </p:sp>
    </p:spTree>
    <p:extLst>
      <p:ext uri="{BB962C8B-B14F-4D97-AF65-F5344CB8AC3E}">
        <p14:creationId xmlns:p14="http://schemas.microsoft.com/office/powerpoint/2010/main" val="200029097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ChangeArrowheads="1"/>
          </p:cNvSpPr>
          <p:nvPr>
            <p:ph type="hdr" sz="quarter"/>
          </p:nvPr>
        </p:nvSpPr>
        <p:spPr/>
        <p:txBody>
          <a:bodyPr/>
          <a:lstStyle/>
          <a:p>
            <a:pPr>
              <a:defRPr/>
            </a:pPr>
            <a:r>
              <a:rPr lang="en-US" smtClean="0"/>
              <a:t>Operations Strategy Week #1: Concept &amp; Framework</a:t>
            </a:r>
          </a:p>
        </p:txBody>
      </p:sp>
      <p:sp>
        <p:nvSpPr>
          <p:cNvPr id="75779" name="Rectangle 3"/>
          <p:cNvSpPr>
            <a:spLocks noGrp="1" noChangeArrowheads="1"/>
          </p:cNvSpPr>
          <p:nvPr>
            <p:ph type="dt" sz="quarter" idx="1"/>
          </p:nvPr>
        </p:nvSpPr>
        <p:spPr/>
        <p:txBody>
          <a:bodyPr/>
          <a:lstStyle/>
          <a:p>
            <a:pPr>
              <a:defRPr/>
            </a:pPr>
            <a:fld id="{7C39FCFC-18F8-44B6-BC7F-11161ADAE608}" type="datetime1">
              <a:rPr lang="en-US" smtClean="0"/>
              <a:pPr>
                <a:defRPr/>
              </a:pPr>
              <a:t>4/5/17</a:t>
            </a:fld>
            <a:endParaRPr lang="en-US" smtClean="0"/>
          </a:p>
        </p:txBody>
      </p:sp>
      <p:sp>
        <p:nvSpPr>
          <p:cNvPr id="75780" name="Rectangle 6"/>
          <p:cNvSpPr>
            <a:spLocks noGrp="1" noChangeArrowheads="1"/>
          </p:cNvSpPr>
          <p:nvPr>
            <p:ph type="ftr" sz="quarter" idx="4"/>
          </p:nvPr>
        </p:nvSpPr>
        <p:spPr/>
        <p:txBody>
          <a:bodyPr/>
          <a:lstStyle/>
          <a:p>
            <a:pPr>
              <a:defRPr/>
            </a:pPr>
            <a:r>
              <a:rPr lang="en-US" smtClean="0"/>
              <a:t>© Van Mieghem</a:t>
            </a:r>
          </a:p>
        </p:txBody>
      </p:sp>
      <p:sp>
        <p:nvSpPr>
          <p:cNvPr id="75781" name="Rectangle 7"/>
          <p:cNvSpPr>
            <a:spLocks noGrp="1" noChangeArrowheads="1"/>
          </p:cNvSpPr>
          <p:nvPr>
            <p:ph type="sldNum" sz="quarter" idx="5"/>
          </p:nvPr>
        </p:nvSpPr>
        <p:spPr/>
        <p:txBody>
          <a:bodyPr/>
          <a:lstStyle/>
          <a:p>
            <a:pPr>
              <a:defRPr/>
            </a:pPr>
            <a:fld id="{D97524FC-65B6-499A-AE13-41E6D88E384E}" type="slidenum">
              <a:rPr lang="en-US" smtClean="0"/>
              <a:pPr>
                <a:defRPr/>
              </a:pPr>
              <a:t>47</a:t>
            </a:fld>
            <a:endParaRPr lang="en-US" smtClean="0"/>
          </a:p>
        </p:txBody>
      </p:sp>
      <p:sp>
        <p:nvSpPr>
          <p:cNvPr id="84998" name="Rectangle 2"/>
          <p:cNvSpPr>
            <a:spLocks noGrp="1" noRot="1" noChangeAspect="1" noChangeArrowheads="1" noTextEdit="1"/>
          </p:cNvSpPr>
          <p:nvPr>
            <p:ph type="sldImg"/>
          </p:nvPr>
        </p:nvSpPr>
        <p:spPr>
          <a:ln/>
        </p:spPr>
      </p:sp>
      <p:sp>
        <p:nvSpPr>
          <p:cNvPr id="84999" name="Rectangle 3"/>
          <p:cNvSpPr>
            <a:spLocks noGrp="1" noChangeArrowheads="1"/>
          </p:cNvSpPr>
          <p:nvPr>
            <p:ph type="body" idx="1"/>
          </p:nvPr>
        </p:nvSpPr>
        <p:spPr>
          <a:noFill/>
          <a:ln/>
        </p:spPr>
        <p:txBody>
          <a:bodyPr/>
          <a:lstStyle/>
          <a:p>
            <a:endParaRPr lang="en-US" smtClean="0"/>
          </a:p>
        </p:txBody>
      </p:sp>
    </p:spTree>
    <p:extLst>
      <p:ext uri="{BB962C8B-B14F-4D97-AF65-F5344CB8AC3E}">
        <p14:creationId xmlns:p14="http://schemas.microsoft.com/office/powerpoint/2010/main" val="3390623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hlinkClick r:id="rId3"/>
              </a:rPr>
              <a:t>http://www.nytimes.com/2010/12/31/business/global/31sushi.html?_r=1&amp;pagewanted=print</a:t>
            </a:r>
            <a:endParaRPr lang="en-US" dirty="0" smtClean="0"/>
          </a:p>
          <a:p>
            <a:r>
              <a:rPr lang="en-US" dirty="0" smtClean="0"/>
              <a:t>Marty’s blog: I see two interesting points in Kura’s set up. </a:t>
            </a:r>
          </a:p>
          <a:p>
            <a:pPr lvl="1"/>
            <a:r>
              <a:rPr lang="en-US" dirty="0" smtClean="0"/>
              <a:t>First, they have managed to do away with the order counter. They are offering sit down service where the customer gets to immediately move into their own space as opposed to having to stare at a menu sign at the counter to make their choices. </a:t>
            </a:r>
          </a:p>
          <a:p>
            <a:pPr lvl="1"/>
            <a:r>
              <a:rPr lang="en-US" dirty="0" smtClean="0"/>
              <a:t>The second is just the category they are in. At least in the US, sushi generally draws a premium and even grocery stores go through the motions of pretending that sushi is special. Out local Whole Foods, for example, dresses the staff preparing sushi differently to signal that sushi is different. But it doesn’t have to be. Kura shows that sushi is just another product and that good process design and smart investment can result in a good product delivered at a very reasonable price.</a:t>
            </a:r>
            <a:endParaRPr lang="en-US" dirty="0"/>
          </a:p>
        </p:txBody>
      </p:sp>
      <p:sp>
        <p:nvSpPr>
          <p:cNvPr id="4" name="Header Placeholder 3"/>
          <p:cNvSpPr>
            <a:spLocks noGrp="1"/>
          </p:cNvSpPr>
          <p:nvPr>
            <p:ph type="hdr" sz="quarter" idx="10"/>
          </p:nvPr>
        </p:nvSpPr>
        <p:spPr/>
        <p:txBody>
          <a:bodyPr/>
          <a:lstStyle/>
          <a:p>
            <a:pPr>
              <a:defRPr/>
            </a:pPr>
            <a:r>
              <a:rPr lang="en-US" smtClean="0"/>
              <a:t>Operations Strategy Week #1: Concept &amp; Framework</a:t>
            </a:r>
            <a:endParaRPr lang="en-US"/>
          </a:p>
        </p:txBody>
      </p:sp>
      <p:sp>
        <p:nvSpPr>
          <p:cNvPr id="5" name="Date Placeholder 4"/>
          <p:cNvSpPr>
            <a:spLocks noGrp="1"/>
          </p:cNvSpPr>
          <p:nvPr>
            <p:ph type="dt" idx="11"/>
          </p:nvPr>
        </p:nvSpPr>
        <p:spPr/>
        <p:txBody>
          <a:bodyPr/>
          <a:lstStyle/>
          <a:p>
            <a:pPr>
              <a:defRPr/>
            </a:pPr>
            <a:fld id="{577F2C5D-8CAA-4F71-8536-926EBD83E312}" type="datetime1">
              <a:rPr lang="en-US" smtClean="0"/>
              <a:pPr>
                <a:defRPr/>
              </a:pPr>
              <a:t>4/5/17</a:t>
            </a:fld>
            <a:endParaRPr lang="en-US"/>
          </a:p>
        </p:txBody>
      </p:sp>
      <p:sp>
        <p:nvSpPr>
          <p:cNvPr id="6" name="Footer Placeholder 5"/>
          <p:cNvSpPr>
            <a:spLocks noGrp="1"/>
          </p:cNvSpPr>
          <p:nvPr>
            <p:ph type="ftr" sz="quarter" idx="12"/>
          </p:nvPr>
        </p:nvSpPr>
        <p:spPr/>
        <p:txBody>
          <a:bodyPr/>
          <a:lstStyle/>
          <a:p>
            <a:pPr>
              <a:defRPr/>
            </a:pPr>
            <a:r>
              <a:rPr lang="en-US" smtClean="0"/>
              <a:t>© Van Mieghem</a:t>
            </a:r>
            <a:endParaRPr lang="en-US"/>
          </a:p>
        </p:txBody>
      </p:sp>
      <p:sp>
        <p:nvSpPr>
          <p:cNvPr id="7" name="Slide Number Placeholder 6"/>
          <p:cNvSpPr>
            <a:spLocks noGrp="1"/>
          </p:cNvSpPr>
          <p:nvPr>
            <p:ph type="sldNum" sz="quarter" idx="13"/>
          </p:nvPr>
        </p:nvSpPr>
        <p:spPr/>
        <p:txBody>
          <a:bodyPr/>
          <a:lstStyle/>
          <a:p>
            <a:pPr>
              <a:defRPr/>
            </a:pPr>
            <a:fld id="{B167D6DD-B4B5-43AC-8C39-6CD236D1941C}" type="slidenum">
              <a:rPr lang="en-US" smtClean="0"/>
              <a:pPr>
                <a:defRPr/>
              </a:pPr>
              <a:t>50</a:t>
            </a:fld>
            <a:endParaRPr lang="en-US"/>
          </a:p>
        </p:txBody>
      </p:sp>
    </p:spTree>
    <p:extLst>
      <p:ext uri="{BB962C8B-B14F-4D97-AF65-F5344CB8AC3E}">
        <p14:creationId xmlns:p14="http://schemas.microsoft.com/office/powerpoint/2010/main" val="154353381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ChangeArrowheads="1"/>
          </p:cNvSpPr>
          <p:nvPr>
            <p:ph type="hdr" sz="quarter"/>
          </p:nvPr>
        </p:nvSpPr>
        <p:spPr/>
        <p:txBody>
          <a:bodyPr/>
          <a:lstStyle/>
          <a:p>
            <a:pPr>
              <a:defRPr/>
            </a:pPr>
            <a:r>
              <a:rPr lang="en-US" smtClean="0"/>
              <a:t>Operations Strategy Week #1: Concept &amp; Framework</a:t>
            </a:r>
          </a:p>
        </p:txBody>
      </p:sp>
      <p:sp>
        <p:nvSpPr>
          <p:cNvPr id="55299" name="Rectangle 3"/>
          <p:cNvSpPr>
            <a:spLocks noGrp="1" noChangeArrowheads="1"/>
          </p:cNvSpPr>
          <p:nvPr>
            <p:ph type="dt" sz="quarter" idx="1"/>
          </p:nvPr>
        </p:nvSpPr>
        <p:spPr/>
        <p:txBody>
          <a:bodyPr/>
          <a:lstStyle/>
          <a:p>
            <a:pPr>
              <a:defRPr/>
            </a:pPr>
            <a:fld id="{49CACC31-1D1E-4252-8919-3BEDD82DF047}" type="datetime1">
              <a:rPr lang="en-US" smtClean="0"/>
              <a:pPr>
                <a:defRPr/>
              </a:pPr>
              <a:t>4/5/17</a:t>
            </a:fld>
            <a:endParaRPr lang="en-US" smtClean="0"/>
          </a:p>
        </p:txBody>
      </p:sp>
      <p:sp>
        <p:nvSpPr>
          <p:cNvPr id="55300" name="Rectangle 6"/>
          <p:cNvSpPr>
            <a:spLocks noGrp="1" noChangeArrowheads="1"/>
          </p:cNvSpPr>
          <p:nvPr>
            <p:ph type="ftr" sz="quarter" idx="4"/>
          </p:nvPr>
        </p:nvSpPr>
        <p:spPr/>
        <p:txBody>
          <a:bodyPr/>
          <a:lstStyle/>
          <a:p>
            <a:pPr>
              <a:defRPr/>
            </a:pPr>
            <a:r>
              <a:rPr lang="en-US" smtClean="0"/>
              <a:t>© Van Mieghem</a:t>
            </a:r>
          </a:p>
        </p:txBody>
      </p:sp>
      <p:sp>
        <p:nvSpPr>
          <p:cNvPr id="55301" name="Rectangle 7"/>
          <p:cNvSpPr>
            <a:spLocks noGrp="1" noChangeArrowheads="1"/>
          </p:cNvSpPr>
          <p:nvPr>
            <p:ph type="sldNum" sz="quarter" idx="5"/>
          </p:nvPr>
        </p:nvSpPr>
        <p:spPr/>
        <p:txBody>
          <a:bodyPr/>
          <a:lstStyle/>
          <a:p>
            <a:pPr>
              <a:defRPr/>
            </a:pPr>
            <a:fld id="{5C5FC999-A913-48EC-BFF7-B67E2ABE1E26}" type="slidenum">
              <a:rPr lang="en-US" smtClean="0"/>
              <a:pPr>
                <a:defRPr/>
              </a:pPr>
              <a:t>4</a:t>
            </a:fld>
            <a:endParaRPr lang="en-US" smtClean="0"/>
          </a:p>
        </p:txBody>
      </p:sp>
      <p:sp>
        <p:nvSpPr>
          <p:cNvPr id="57350" name="Rectangle 4"/>
          <p:cNvSpPr>
            <a:spLocks noGrp="1" noRot="1" noChangeAspect="1" noChangeArrowheads="1" noTextEdit="1"/>
          </p:cNvSpPr>
          <p:nvPr>
            <p:ph type="sldImg"/>
          </p:nvPr>
        </p:nvSpPr>
        <p:spPr>
          <a:ln/>
        </p:spPr>
      </p:sp>
      <p:sp>
        <p:nvSpPr>
          <p:cNvPr id="57351" name="Rectangle 5"/>
          <p:cNvSpPr>
            <a:spLocks noGrp="1" noChangeArrowheads="1"/>
          </p:cNvSpPr>
          <p:nvPr>
            <p:ph type="body" idx="1"/>
          </p:nvPr>
        </p:nvSpPr>
        <p:spPr>
          <a:noFill/>
          <a:ln/>
        </p:spPr>
        <p:txBody>
          <a:bodyPr/>
          <a:lstStyle/>
          <a:p>
            <a:r>
              <a:rPr lang="en-US" dirty="0" smtClean="0"/>
              <a:t>We</a:t>
            </a:r>
            <a:r>
              <a:rPr lang="en-US" baseline="0" dirty="0" smtClean="0"/>
              <a:t> will begin with some motivation, then move to introductions and course expectations, and then discuss OS and a framework.</a:t>
            </a:r>
          </a:p>
          <a:p>
            <a:r>
              <a:rPr lang="en-US" baseline="0" dirty="0" smtClean="0"/>
              <a:t>Today you will leave with the idea of what OS is; ground rules for the course; tools to describe and evaluate </a:t>
            </a:r>
            <a:r>
              <a:rPr lang="en-US" baseline="0" dirty="0" err="1" smtClean="0"/>
              <a:t>OpsStrat</a:t>
            </a:r>
            <a:r>
              <a:rPr lang="en-US" baseline="0" dirty="0" smtClean="0"/>
              <a:t>.</a:t>
            </a:r>
          </a:p>
          <a:p>
            <a:r>
              <a:rPr lang="en-US" dirty="0" smtClean="0"/>
              <a:t>Motivate: situation (growth of ops and appreciation); complication (appreciation is not enough; need a coherent system = OS); solution (this course will equip</a:t>
            </a:r>
            <a:r>
              <a:rPr lang="en-US" baseline="0" dirty="0" smtClean="0"/>
              <a:t> you)</a:t>
            </a:r>
            <a:endParaRPr lang="en-US" dirty="0" smtClean="0"/>
          </a:p>
          <a:p>
            <a:r>
              <a:rPr lang="en-US" dirty="0" smtClean="0"/>
              <a:t>Next slide: Is this class for you? What are you looking for?</a:t>
            </a:r>
          </a:p>
          <a:p>
            <a:r>
              <a:rPr lang="en-US" dirty="0" smtClean="0"/>
              <a:t>In this course, we will study how to build and evaluate the firm’s OS:</a:t>
            </a:r>
          </a:p>
          <a:p>
            <a:pPr lvl="1"/>
            <a:r>
              <a:rPr lang="en-US" dirty="0" smtClean="0"/>
              <a:t>In a computer system, the OS is the layer between: user – apps – OS – hardware</a:t>
            </a:r>
          </a:p>
          <a:p>
            <a:pPr lvl="1"/>
            <a:r>
              <a:rPr lang="en-US" dirty="0" smtClean="0"/>
              <a:t>For an organization, the OS is  the layer between: customers – products – OS – input components (material/labor &amp; capital/suppliers &amp; partners/broader environment)</a:t>
            </a:r>
          </a:p>
          <a:p>
            <a:pPr>
              <a:buFont typeface="Wingdings" pitchFamily="2" charset="2"/>
              <a:buNone/>
            </a:pPr>
            <a:endParaRPr lang="en-US" sz="1000" dirty="0" smtClean="0"/>
          </a:p>
          <a:p>
            <a:pPr>
              <a:buFont typeface="Wingdings" pitchFamily="2" charset="2"/>
              <a:buNone/>
            </a:pPr>
            <a:r>
              <a:rPr lang="en-US" sz="1000" dirty="0" smtClean="0"/>
              <a:t>Executed time plan for 1.5hr day class Winter 2011 (second time teaching a day class after 10 years of 10 3hr night classes):</a:t>
            </a:r>
          </a:p>
          <a:p>
            <a:pPr>
              <a:buFont typeface="Wingdings" pitchFamily="2" charset="2"/>
              <a:buAutoNum type="arabicPeriod"/>
            </a:pPr>
            <a:r>
              <a:rPr lang="en-US" sz="1000" dirty="0" smtClean="0"/>
              <a:t>0:00: my intro &amp; Why OS? Approach?  For whom?</a:t>
            </a:r>
          </a:p>
          <a:p>
            <a:pPr>
              <a:buFont typeface="Wingdings" pitchFamily="2" charset="2"/>
              <a:buAutoNum type="arabicPeriod"/>
            </a:pPr>
            <a:r>
              <a:rPr lang="en-US" sz="1000" dirty="0" smtClean="0"/>
              <a:t>0:20: admin (syllabus) and expectations, followed by my and student introductions (=15-20min)</a:t>
            </a:r>
          </a:p>
          <a:p>
            <a:pPr>
              <a:buFont typeface="Wingdings" pitchFamily="2" charset="2"/>
              <a:buAutoNum type="arabicPeriod"/>
            </a:pPr>
            <a:r>
              <a:rPr lang="en-US" sz="1000" dirty="0" smtClean="0"/>
              <a:t>1:00: Concept of OS (</a:t>
            </a:r>
            <a:r>
              <a:rPr lang="en-US" sz="1000" dirty="0" err="1" smtClean="0"/>
              <a:t>vs</a:t>
            </a:r>
            <a:r>
              <a:rPr lang="en-US" sz="1000" dirty="0" smtClean="0"/>
              <a:t> OM </a:t>
            </a:r>
            <a:r>
              <a:rPr lang="en-US" sz="1000" dirty="0" err="1" smtClean="0"/>
              <a:t>vs</a:t>
            </a:r>
            <a:r>
              <a:rPr lang="en-US" sz="1000" dirty="0" smtClean="0"/>
              <a:t> </a:t>
            </a:r>
            <a:r>
              <a:rPr lang="en-US" sz="1000" dirty="0" err="1" smtClean="0"/>
              <a:t>CompS</a:t>
            </a:r>
            <a:r>
              <a:rPr lang="en-US" sz="1000" dirty="0" smtClean="0"/>
              <a:t>  </a:t>
            </a:r>
            <a:r>
              <a:rPr lang="en-US" sz="1000" dirty="0" err="1" smtClean="0"/>
              <a:t>vs</a:t>
            </a:r>
            <a:r>
              <a:rPr lang="en-US" sz="1000" dirty="0" smtClean="0"/>
              <a:t> SCM)</a:t>
            </a:r>
          </a:p>
          <a:p>
            <a:pPr>
              <a:buFont typeface="Wingdings" pitchFamily="2" charset="2"/>
              <a:buAutoNum type="arabicPeriod"/>
            </a:pPr>
            <a:r>
              <a:rPr lang="en-US" sz="1000" dirty="0" smtClean="0"/>
              <a:t>1:20: Framework + Value-max. “We’ll use the Swiss Watch case next class to flesh out the framework.”  Discuss projects as intro of framework.</a:t>
            </a:r>
          </a:p>
          <a:p>
            <a:pPr>
              <a:buFont typeface="Wingdings" pitchFamily="2" charset="2"/>
              <a:buAutoNum type="arabicPeriod"/>
            </a:pPr>
            <a:r>
              <a:rPr lang="en-US" sz="1000" dirty="0" smtClean="0"/>
              <a:t>1:30: close.</a:t>
            </a:r>
          </a:p>
          <a:p>
            <a:pPr>
              <a:buFont typeface="Wingdings" pitchFamily="2" charset="2"/>
              <a:buNone/>
            </a:pPr>
            <a:endParaRPr lang="en-US" sz="1000" dirty="0" smtClean="0"/>
          </a:p>
          <a:p>
            <a:pPr>
              <a:buFont typeface="Wingdings" pitchFamily="2" charset="2"/>
              <a:buNone/>
            </a:pPr>
            <a:r>
              <a:rPr lang="en-US" sz="1000" dirty="0" smtClean="0"/>
              <a:t>Executed time plan for 3 hr night class Winter 2009 with 42 students:</a:t>
            </a:r>
          </a:p>
          <a:p>
            <a:pPr>
              <a:buFont typeface="Wingdings" pitchFamily="2" charset="2"/>
              <a:buNone/>
            </a:pPr>
            <a:endParaRPr lang="en-US" sz="1000" dirty="0" smtClean="0"/>
          </a:p>
          <a:p>
            <a:r>
              <a:rPr lang="en-US" sz="1000" dirty="0" smtClean="0"/>
              <a:t>Same as below, but I’ll move the FedEx-UPS </a:t>
            </a:r>
            <a:r>
              <a:rPr lang="en-US" sz="1000" dirty="0" err="1" smtClean="0"/>
              <a:t>minicase</a:t>
            </a:r>
            <a:r>
              <a:rPr lang="en-US" sz="1000" dirty="0" smtClean="0"/>
              <a:t> to week 2 so I can bring the frontier diagrams of DC forward (to set them up for the ACC case).</a:t>
            </a:r>
          </a:p>
          <a:p>
            <a:pPr>
              <a:buFont typeface="Wingdings" pitchFamily="2" charset="2"/>
              <a:buAutoNum type="arabicPeriod"/>
            </a:pPr>
            <a:r>
              <a:rPr lang="en-US" sz="1000" dirty="0" smtClean="0"/>
              <a:t>0:00: my &amp; their introductions (=15-20min) + admin (syllabus) and expectations</a:t>
            </a:r>
          </a:p>
          <a:p>
            <a:pPr>
              <a:buFont typeface="Wingdings" pitchFamily="2" charset="2"/>
              <a:buAutoNum type="arabicPeriod"/>
            </a:pPr>
            <a:r>
              <a:rPr lang="en-US" sz="1000" dirty="0" smtClean="0"/>
              <a:t>1:20: Framework slide and directly into Swiss Watch to illustrate it.</a:t>
            </a:r>
          </a:p>
          <a:p>
            <a:pPr>
              <a:buFont typeface="Wingdings" pitchFamily="2" charset="2"/>
              <a:buAutoNum type="arabicPeriod"/>
            </a:pPr>
            <a:r>
              <a:rPr lang="en-US" sz="1000" dirty="0" smtClean="0"/>
              <a:t>1:40-1:55: break</a:t>
            </a:r>
          </a:p>
          <a:p>
            <a:pPr>
              <a:buFont typeface="Wingdings" pitchFamily="2" charset="2"/>
              <a:buAutoNum type="arabicPeriod"/>
            </a:pPr>
            <a:r>
              <a:rPr lang="en-US" sz="1000" dirty="0" smtClean="0"/>
              <a:t>1:55-2:25: Swatch Part II</a:t>
            </a:r>
          </a:p>
          <a:p>
            <a:pPr>
              <a:buFont typeface="Wingdings" pitchFamily="2" charset="2"/>
              <a:buAutoNum type="arabicPeriod"/>
            </a:pPr>
            <a:r>
              <a:rPr lang="en-US" sz="1000" dirty="0" smtClean="0"/>
              <a:t>2:25-2:45: quant tools: competitive competency plots</a:t>
            </a:r>
          </a:p>
          <a:p>
            <a:pPr>
              <a:buFont typeface="Wingdings" pitchFamily="2" charset="2"/>
              <a:buAutoNum type="arabicPeriod"/>
            </a:pPr>
            <a:r>
              <a:rPr lang="en-US" sz="1000" dirty="0" smtClean="0"/>
              <a:t>2:45-3:00: </a:t>
            </a:r>
            <a:r>
              <a:rPr lang="en-US" sz="1000" dirty="0" err="1" smtClean="0"/>
              <a:t>qual</a:t>
            </a:r>
            <a:r>
              <a:rPr lang="en-US" sz="1000" dirty="0" smtClean="0"/>
              <a:t> tools: description and tailoring tools</a:t>
            </a:r>
          </a:p>
          <a:p>
            <a:r>
              <a:rPr lang="en-US" sz="1000" dirty="0" smtClean="0"/>
              <a:t>I thought this worked reasonably well—could probably prune some slides (at beginning and near end).</a:t>
            </a:r>
          </a:p>
          <a:p>
            <a:pPr>
              <a:buFont typeface="Wingdings" pitchFamily="2" charset="2"/>
              <a:buNone/>
            </a:pPr>
            <a:endParaRPr lang="en-US" sz="1000" dirty="0" smtClean="0"/>
          </a:p>
          <a:p>
            <a:pPr>
              <a:buFont typeface="Wingdings" pitchFamily="2" charset="2"/>
              <a:buNone/>
            </a:pPr>
            <a:r>
              <a:rPr lang="en-US" sz="1000" dirty="0" smtClean="0"/>
              <a:t>Time plan for 1.5hr day class Fall 2007 (after 9 years of night classes, this is the first time I teach this class in the day):</a:t>
            </a:r>
          </a:p>
          <a:p>
            <a:pPr>
              <a:buFont typeface="Wingdings" pitchFamily="2" charset="2"/>
              <a:buAutoNum type="arabicPeriod"/>
            </a:pPr>
            <a:r>
              <a:rPr lang="en-US" sz="1000" dirty="0" smtClean="0"/>
              <a:t>0:00: my &amp; their introductions (=15-20min) + admin (syllabus) and expectations &gt; go fast to start FedEx UPS at 0:30!</a:t>
            </a:r>
          </a:p>
          <a:p>
            <a:pPr>
              <a:buFont typeface="Wingdings" pitchFamily="2" charset="2"/>
              <a:buAutoNum type="arabicPeriod"/>
            </a:pPr>
            <a:r>
              <a:rPr lang="en-US" sz="1000" dirty="0" smtClean="0"/>
              <a:t>0:30: FedEx-UPS bang</a:t>
            </a:r>
          </a:p>
          <a:p>
            <a:pPr>
              <a:buFont typeface="Wingdings" pitchFamily="2" charset="2"/>
              <a:buAutoNum type="arabicPeriod"/>
            </a:pPr>
            <a:r>
              <a:rPr lang="en-US" sz="1000" dirty="0" smtClean="0"/>
              <a:t>1:00: What do ops leaders do: for whom is this course?</a:t>
            </a:r>
          </a:p>
          <a:p>
            <a:pPr>
              <a:buFont typeface="Wingdings" pitchFamily="2" charset="2"/>
              <a:buAutoNum type="arabicPeriod"/>
            </a:pPr>
            <a:r>
              <a:rPr lang="en-US" sz="1000" dirty="0" smtClean="0"/>
              <a:t>1:10: Concept of OS (</a:t>
            </a:r>
            <a:r>
              <a:rPr lang="en-US" sz="1000" dirty="0" err="1" smtClean="0"/>
              <a:t>vs</a:t>
            </a:r>
            <a:r>
              <a:rPr lang="en-US" sz="1000" dirty="0" smtClean="0"/>
              <a:t> OM and </a:t>
            </a:r>
            <a:r>
              <a:rPr lang="en-US" sz="1000" dirty="0" err="1" smtClean="0"/>
              <a:t>CompS</a:t>
            </a:r>
            <a:r>
              <a:rPr lang="en-US" sz="1000" dirty="0" smtClean="0"/>
              <a:t>)</a:t>
            </a:r>
          </a:p>
          <a:p>
            <a:pPr>
              <a:buFont typeface="Wingdings" pitchFamily="2" charset="2"/>
              <a:buAutoNum type="arabicPeriod"/>
            </a:pPr>
            <a:r>
              <a:rPr lang="en-US" sz="1000" dirty="0" smtClean="0"/>
              <a:t>1:20: Framework + Value-max + Alignment principles. “We’ll use the Swiss Watch case next class to flesh out the framework.”</a:t>
            </a:r>
          </a:p>
          <a:p>
            <a:pPr>
              <a:buFont typeface="Wingdings" pitchFamily="2" charset="2"/>
              <a:buAutoNum type="arabicPeriod"/>
            </a:pPr>
            <a:r>
              <a:rPr lang="en-US" sz="1000" dirty="0" smtClean="0"/>
              <a:t>1:30: close.</a:t>
            </a:r>
          </a:p>
          <a:p>
            <a:endParaRPr lang="en-US" sz="1000" dirty="0" smtClean="0"/>
          </a:p>
          <a:p>
            <a:endParaRPr lang="en-US" sz="1000" dirty="0" smtClean="0"/>
          </a:p>
          <a:p>
            <a:pPr>
              <a:buFont typeface="Wingdings" pitchFamily="2" charset="2"/>
              <a:buNone/>
            </a:pPr>
            <a:r>
              <a:rPr lang="en-US" sz="1000" dirty="0" smtClean="0"/>
              <a:t>Executed times for 3hr night classes: (Three actual times are given: for Mon/Tue Winter 2007 with two full classes; Mon/Tue 2005 45 and 60students; Wed/</a:t>
            </a:r>
            <a:r>
              <a:rPr lang="en-US" sz="1000" dirty="0" err="1" smtClean="0"/>
              <a:t>Th</a:t>
            </a:r>
            <a:r>
              <a:rPr lang="en-US" sz="1000" dirty="0" smtClean="0"/>
              <a:t> 2004 classes, both full 65 students)</a:t>
            </a:r>
          </a:p>
          <a:p>
            <a:endParaRPr lang="en-US" sz="1000" dirty="0" smtClean="0"/>
          </a:p>
          <a:p>
            <a:r>
              <a:rPr lang="en-US" sz="1000" dirty="0" smtClean="0"/>
              <a:t>6:30pm (6:35/6:30; ): my &amp; their introductions (=15-20min) + admin and expectations  &gt; must start on time + start FedEx UPS at 7:00!</a:t>
            </a:r>
          </a:p>
          <a:p>
            <a:r>
              <a:rPr lang="en-US" sz="1000" dirty="0" smtClean="0"/>
              <a:t>7:00 (7:07; 7:12/7:08; 7:12/7:07): FedEx-UPS bang</a:t>
            </a:r>
          </a:p>
          <a:p>
            <a:r>
              <a:rPr lang="en-US" sz="1000" dirty="0" smtClean="0"/>
              <a:t>7:20 (7:37/	): What do ops leaders do + what is course about</a:t>
            </a:r>
          </a:p>
          <a:p>
            <a:r>
              <a:rPr lang="en-US" sz="1000" dirty="0" smtClean="0"/>
              <a:t>7:30 (7:45; 7:45/7:43; 7:35/7:29): What do we mean by OS (contrast with CS and OM, define OS)</a:t>
            </a:r>
          </a:p>
          <a:p>
            <a:r>
              <a:rPr lang="en-US" sz="1000" dirty="0" smtClean="0"/>
              <a:t>7:40 (7:57; 8:05/8:12; 8:00/7:59): A framework (alignment and SOA)</a:t>
            </a:r>
          </a:p>
          <a:p>
            <a:r>
              <a:rPr lang="en-US" sz="1000" dirty="0" smtClean="0"/>
              <a:t>8:00 (8:04-8:21; 8:15/8:15; 8:11/8:08): break.  Try to enforce as trial for moving to day class. In 2007, continued framework after break, then started Swiss watch at 8:38 by tying back to framework.</a:t>
            </a:r>
          </a:p>
          <a:p>
            <a:r>
              <a:rPr lang="en-US" sz="1000" dirty="0" smtClean="0"/>
              <a:t>8:15 (8:38; 8:34/8:30; 8:27/8:25): Swatch part I</a:t>
            </a:r>
          </a:p>
          <a:p>
            <a:r>
              <a:rPr lang="en-US" sz="1000" dirty="0" smtClean="0"/>
              <a:t>8:40 (9:00; 9:00/8:59; 8:47/8:47): Swatch part II (starting SOP + introducing key elements)</a:t>
            </a:r>
          </a:p>
          <a:p>
            <a:r>
              <a:rPr lang="en-US" sz="1000" dirty="0" smtClean="0"/>
              <a:t>9:10 (9:15; 9:24/9:19; 9:24/9:18): war map, detail framework drivers, retail banking, balanced scorecard map</a:t>
            </a:r>
          </a:p>
          <a:p>
            <a:r>
              <a:rPr lang="en-US" sz="1000" dirty="0" smtClean="0"/>
              <a:t>9:25 (9:28/9:26; 9:27/9:24): summary</a:t>
            </a:r>
          </a:p>
          <a:p>
            <a:r>
              <a:rPr lang="en-US" sz="1000" dirty="0" smtClean="0"/>
              <a:t>9:30 (9:30/9:25; ): finish. (Timing worked well in 05, finished at 9:30/9:25.)</a:t>
            </a:r>
          </a:p>
        </p:txBody>
      </p:sp>
    </p:spTree>
    <p:extLst>
      <p:ext uri="{BB962C8B-B14F-4D97-AF65-F5344CB8AC3E}">
        <p14:creationId xmlns:p14="http://schemas.microsoft.com/office/powerpoint/2010/main" val="25442102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a:bodyPr>
          <a:lstStyle/>
          <a:p>
            <a:r>
              <a:rPr lang="en-US" dirty="0" smtClean="0"/>
              <a:t>The third area we will cover is turnarounds.</a:t>
            </a:r>
          </a:p>
          <a:p>
            <a:endParaRPr lang="en-US" dirty="0" smtClean="0"/>
          </a:p>
          <a:p>
            <a:pPr defTabSz="966485">
              <a:defRPr/>
            </a:pPr>
            <a:r>
              <a:rPr lang="en-US" dirty="0" smtClean="0"/>
              <a:t>One way to look at turnarounds is to consider two extremes.</a:t>
            </a:r>
          </a:p>
          <a:p>
            <a:pPr defTabSz="966485">
              <a:defRPr/>
            </a:pPr>
            <a:endParaRPr lang="en-US" dirty="0" smtClean="0"/>
          </a:p>
          <a:p>
            <a:pPr defTabSz="966485">
              <a:defRPr/>
            </a:pPr>
            <a:r>
              <a:rPr lang="en-US" dirty="0" smtClean="0"/>
              <a:t>In 1982, Andrew Sigler became CEO at Champion International, a paper manufacturer, and led what might be called an organization-focused turnaround.  Sigler launched “Champion Way,” whose goal was to develop employee competence.  He delegated detailed change.  His style was to focus on developing a culture of trust, and he encouraged employees to problem-solve.  The reward was both skill-based, with some profit-sharing with the company.</a:t>
            </a:r>
          </a:p>
          <a:p>
            <a:endParaRPr lang="en-US" dirty="0" smtClean="0"/>
          </a:p>
          <a:p>
            <a:pPr defTabSz="966485">
              <a:defRPr/>
            </a:pPr>
            <a:r>
              <a:rPr lang="en-US" dirty="0" smtClean="0"/>
              <a:t>In 1994, Al</a:t>
            </a:r>
            <a:r>
              <a:rPr lang="en-US" baseline="0" dirty="0" smtClean="0"/>
              <a:t> Dunlap, nicknamed Chainsaw Al, joined Scott Paper as CEO.  In just one year, he forged what might be called an operations and economics-focused turnaround.  He was focused on maximizing shareholder value.  He was </a:t>
            </a:r>
            <a:r>
              <a:rPr lang="en-US" dirty="0" smtClean="0"/>
              <a:t>directive, top down.  He focused on operational improvements, restructuring and paring down of assets, with a plan that had almost military precision.  The rewards are richly financial; Dunlap himself was paid over $100 million.</a:t>
            </a:r>
          </a:p>
          <a:p>
            <a:pPr defTabSz="966485">
              <a:defRPr/>
            </a:pPr>
            <a:endParaRPr lang="en-US" dirty="0" smtClean="0"/>
          </a:p>
          <a:p>
            <a:pPr defTabSz="966485">
              <a:defRPr/>
            </a:pPr>
            <a:r>
              <a:rPr lang="en-US" baseline="0" dirty="0" smtClean="0"/>
              <a:t>Of course, no turnaround is singularly organizational or operational.  But there are many researchers and managers believe it is even worse to try to do both at the same time.  So which type of change do you think works better, and when?</a:t>
            </a:r>
          </a:p>
          <a:p>
            <a:pPr defTabSz="966485">
              <a:defRPr/>
            </a:pPr>
            <a:endParaRPr lang="en-US" baseline="0" dirty="0" smtClean="0"/>
          </a:p>
          <a:p>
            <a:pPr defTabSz="966485">
              <a:defRPr/>
            </a:pPr>
            <a:r>
              <a:rPr lang="en-US" baseline="0" dirty="0" smtClean="0"/>
              <a:t>[RESULTS:</a:t>
            </a:r>
          </a:p>
          <a:p>
            <a:pPr defTabSz="966485">
              <a:defRPr/>
            </a:pPr>
            <a:r>
              <a:rPr lang="en-US" dirty="0" smtClean="0"/>
              <a:t>Champion “had not seen a significant increase in the economic value of the company in more than a decade” </a:t>
            </a:r>
          </a:p>
          <a:p>
            <a:pPr defTabSz="966485">
              <a:defRPr/>
            </a:pPr>
            <a:r>
              <a:rPr lang="en-US" baseline="0" dirty="0" smtClean="0"/>
              <a:t>Scott Paper’s </a:t>
            </a:r>
            <a:r>
              <a:rPr lang="en-US" dirty="0" smtClean="0"/>
              <a:t>market value from $3 billion in 1994 to $9 billion in 1995.  And then Scott Paper imploded].</a:t>
            </a:r>
          </a:p>
          <a:p>
            <a:pPr defTabSz="966485">
              <a:defRPr/>
            </a:pPr>
            <a:endParaRPr lang="en-US" dirty="0" smtClean="0"/>
          </a:p>
          <a:p>
            <a:pPr defTabSz="966485">
              <a:defRPr/>
            </a:pPr>
            <a:r>
              <a:rPr lang="en-US" dirty="0" smtClean="0"/>
              <a:t>We will study new theories about how to do turnarounds.  In particular, Beer and </a:t>
            </a:r>
            <a:r>
              <a:rPr lang="en-US" dirty="0" err="1" smtClean="0"/>
              <a:t>Nohria</a:t>
            </a:r>
            <a:r>
              <a:rPr lang="en-US" dirty="0" smtClean="0"/>
              <a:t> argue that it is possible to do both, but sequentially.</a:t>
            </a:r>
          </a:p>
          <a:p>
            <a:pPr defTabSz="966485">
              <a:defRPr/>
            </a:pPr>
            <a:endParaRPr lang="en-US" dirty="0" smtClean="0"/>
          </a:p>
          <a:p>
            <a:pPr defTabSz="966485">
              <a:defRPr/>
            </a:pPr>
            <a:r>
              <a:rPr lang="en-US" dirty="0" smtClean="0"/>
              <a:t>In Operations Forensics, we will focus on operations-focused turnarounds as the third major area in our course, but I also want to recognize upfront that both types of turnarounds are important.</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F625BCB5-4109-4E77-8D15-B7AB1A4B5B57}" type="slidenum">
              <a:rPr lang="en-US" smtClean="0"/>
              <a:pPr/>
              <a:t>51</a:t>
            </a:fld>
            <a:endParaRPr lang="en-US"/>
          </a:p>
        </p:txBody>
      </p:sp>
    </p:spTree>
    <p:extLst>
      <p:ext uri="{BB962C8B-B14F-4D97-AF65-F5344CB8AC3E}">
        <p14:creationId xmlns:p14="http://schemas.microsoft.com/office/powerpoint/2010/main" val="57040655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r>
              <a:rPr lang="en-US" b="1" i="1" dirty="0">
                <a:latin typeface="+mn-lt"/>
              </a:rPr>
              <a:t>Quality management</a:t>
            </a:r>
            <a:r>
              <a:rPr lang="en-US" dirty="0">
                <a:latin typeface="+mn-lt"/>
              </a:rPr>
              <a:t>.  How do we maintain or improve quality—a particularly tall order during turnaround situations.  We will see that a key is to drive down variability.</a:t>
            </a:r>
          </a:p>
          <a:p>
            <a:pPr lvl="0"/>
            <a:r>
              <a:rPr lang="en-US" b="1" i="1" dirty="0">
                <a:latin typeface="+mn-lt"/>
              </a:rPr>
              <a:t>Innovation management</a:t>
            </a:r>
            <a:r>
              <a:rPr lang="en-US" dirty="0">
                <a:latin typeface="+mn-lt"/>
              </a:rPr>
              <a:t>.  Like quality, innovation is often relegated to a backseat in turnaround situations.</a:t>
            </a:r>
          </a:p>
          <a:p>
            <a:pPr lvl="0"/>
            <a:r>
              <a:rPr lang="en-US" b="1" i="1" dirty="0">
                <a:latin typeface="+mn-lt"/>
              </a:rPr>
              <a:t>Revenue management</a:t>
            </a:r>
            <a:r>
              <a:rPr lang="en-US" dirty="0">
                <a:latin typeface="+mn-lt"/>
              </a:rPr>
              <a:t>.  How do we maximize value from customers while minimizing our asset investments?</a:t>
            </a:r>
          </a:p>
          <a:p>
            <a:pPr lvl="0"/>
            <a:r>
              <a:rPr lang="en-US" b="1" i="1" dirty="0">
                <a:latin typeface="+mn-lt"/>
              </a:rPr>
              <a:t>Performance management</a:t>
            </a:r>
            <a:r>
              <a:rPr lang="en-US" dirty="0">
                <a:latin typeface="+mn-lt"/>
              </a:rPr>
              <a:t>.  How do we measure and track operational improvements?</a:t>
            </a:r>
          </a:p>
          <a:p>
            <a:pPr lvl="0"/>
            <a:r>
              <a:rPr lang="en-US" b="1" i="1" dirty="0">
                <a:latin typeface="+mn-lt"/>
              </a:rPr>
              <a:t>Investor management</a:t>
            </a:r>
            <a:r>
              <a:rPr lang="en-US" dirty="0">
                <a:latin typeface="+mn-lt"/>
              </a:rPr>
              <a:t>.  How do we tell a operational narrative to an audience that might be skeptical, uninterested, or not ready?</a:t>
            </a:r>
          </a:p>
          <a:p>
            <a:endParaRPr lang="en-US" dirty="0"/>
          </a:p>
        </p:txBody>
      </p:sp>
      <p:sp>
        <p:nvSpPr>
          <p:cNvPr id="4" name="Slide Number Placeholder 3"/>
          <p:cNvSpPr>
            <a:spLocks noGrp="1"/>
          </p:cNvSpPr>
          <p:nvPr>
            <p:ph type="sldNum" sz="quarter" idx="10"/>
          </p:nvPr>
        </p:nvSpPr>
        <p:spPr/>
        <p:txBody>
          <a:bodyPr/>
          <a:lstStyle/>
          <a:p>
            <a:fld id="{1D6990ED-D983-4756-B007-3B39AD5370D6}" type="slidenum">
              <a:rPr lang="en-US" smtClean="0"/>
              <a:pPr/>
              <a:t>52</a:t>
            </a:fld>
            <a:endParaRPr lang="en-US"/>
          </a:p>
        </p:txBody>
      </p:sp>
    </p:spTree>
    <p:extLst>
      <p:ext uri="{BB962C8B-B14F-4D97-AF65-F5344CB8AC3E}">
        <p14:creationId xmlns:p14="http://schemas.microsoft.com/office/powerpoint/2010/main" val="45603690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None/>
            </a:pPr>
            <a:r>
              <a:rPr lang="en-US" dirty="0" smtClean="0"/>
              <a:t>We would</a:t>
            </a:r>
            <a:r>
              <a:rPr lang="en-US" baseline="0" dirty="0" smtClean="0"/>
              <a:t> like to discuss here new OS introduction. May not be new from what it seems, but the main changes:</a:t>
            </a:r>
          </a:p>
          <a:p>
            <a:pPr>
              <a:buAutoNum type="arabicParenBoth"/>
            </a:pPr>
            <a:r>
              <a:rPr lang="en-US" baseline="0" dirty="0" smtClean="0"/>
              <a:t>Alignment – no change in strategy, but the processes are more aligned (NPI change). </a:t>
            </a:r>
          </a:p>
          <a:p>
            <a:pPr>
              <a:buAutoNum type="arabicParenBoth"/>
            </a:pPr>
            <a:r>
              <a:rPr lang="en-US" baseline="0" dirty="0" smtClean="0"/>
              <a:t>Defensibility  -  improves (but cannot say too much here for now). </a:t>
            </a:r>
          </a:p>
          <a:p>
            <a:pPr>
              <a:buAutoNum type="arabicParenBoth"/>
            </a:pPr>
            <a:endParaRPr lang="en-US" baseline="0" dirty="0" smtClean="0"/>
          </a:p>
          <a:p>
            <a:pPr>
              <a:buAutoNum type="arabicParenBoth"/>
            </a:pPr>
            <a:r>
              <a:rPr lang="en-US" baseline="0" dirty="0" smtClean="0"/>
              <a:t>The main change is the complexity reduction – number of platforms, suppliers, plants, etc. </a:t>
            </a:r>
          </a:p>
          <a:p>
            <a:pPr>
              <a:buAutoNum type="arabicParenBoth"/>
            </a:pPr>
            <a:endParaRPr lang="en-US" baseline="0" dirty="0" smtClean="0"/>
          </a:p>
          <a:p>
            <a:pPr>
              <a:buNone/>
            </a:pPr>
            <a:r>
              <a:rPr lang="en-US" baseline="0" dirty="0" smtClean="0"/>
              <a:t>VCAP – this is a classical example where the processes and assets interact. It is a combined approach to both assets (reduction) and assets (simplification and more accountable) that makes the impact. What we have not discusses here, is the process by which they reached that (</a:t>
            </a:r>
            <a:r>
              <a:rPr lang="en-US" baseline="0" smtClean="0"/>
              <a:t>through cross </a:t>
            </a:r>
            <a:r>
              <a:rPr lang="en-US" baseline="0" dirty="0" smtClean="0"/>
              <a:t>functional teams that are also cross cultural), but we will get to that towards the end of the class. </a:t>
            </a:r>
          </a:p>
        </p:txBody>
      </p:sp>
      <p:sp>
        <p:nvSpPr>
          <p:cNvPr id="4" name="Header Placeholder 3"/>
          <p:cNvSpPr>
            <a:spLocks noGrp="1"/>
          </p:cNvSpPr>
          <p:nvPr>
            <p:ph type="hdr" sz="quarter" idx="10"/>
          </p:nvPr>
        </p:nvSpPr>
        <p:spPr/>
        <p:txBody>
          <a:bodyPr/>
          <a:lstStyle/>
          <a:p>
            <a:pPr>
              <a:defRPr/>
            </a:pPr>
            <a:r>
              <a:rPr lang="en-US" smtClean="0"/>
              <a:t>Operations Strategy Week #1: Concept &amp; Framework</a:t>
            </a:r>
            <a:endParaRPr lang="en-US"/>
          </a:p>
        </p:txBody>
      </p:sp>
      <p:sp>
        <p:nvSpPr>
          <p:cNvPr id="5" name="Date Placeholder 4"/>
          <p:cNvSpPr>
            <a:spLocks noGrp="1"/>
          </p:cNvSpPr>
          <p:nvPr>
            <p:ph type="dt" idx="11"/>
          </p:nvPr>
        </p:nvSpPr>
        <p:spPr/>
        <p:txBody>
          <a:bodyPr/>
          <a:lstStyle/>
          <a:p>
            <a:pPr>
              <a:defRPr/>
            </a:pPr>
            <a:fld id="{577F2C5D-8CAA-4F71-8536-926EBD83E312}" type="datetime1">
              <a:rPr lang="en-US" smtClean="0"/>
              <a:pPr>
                <a:defRPr/>
              </a:pPr>
              <a:t>4/5/17</a:t>
            </a:fld>
            <a:endParaRPr lang="en-US"/>
          </a:p>
        </p:txBody>
      </p:sp>
      <p:sp>
        <p:nvSpPr>
          <p:cNvPr id="6" name="Footer Placeholder 5"/>
          <p:cNvSpPr>
            <a:spLocks noGrp="1"/>
          </p:cNvSpPr>
          <p:nvPr>
            <p:ph type="ftr" sz="quarter" idx="12"/>
          </p:nvPr>
        </p:nvSpPr>
        <p:spPr/>
        <p:txBody>
          <a:bodyPr/>
          <a:lstStyle/>
          <a:p>
            <a:pPr>
              <a:defRPr/>
            </a:pPr>
            <a:r>
              <a:rPr lang="en-US" smtClean="0"/>
              <a:t>© Van Mieghem</a:t>
            </a:r>
            <a:endParaRPr lang="en-US"/>
          </a:p>
        </p:txBody>
      </p:sp>
      <p:sp>
        <p:nvSpPr>
          <p:cNvPr id="7" name="Slide Number Placeholder 6"/>
          <p:cNvSpPr>
            <a:spLocks noGrp="1"/>
          </p:cNvSpPr>
          <p:nvPr>
            <p:ph type="sldNum" sz="quarter" idx="13"/>
          </p:nvPr>
        </p:nvSpPr>
        <p:spPr/>
        <p:txBody>
          <a:bodyPr/>
          <a:lstStyle/>
          <a:p>
            <a:pPr>
              <a:defRPr/>
            </a:pPr>
            <a:fld id="{B167D6DD-B4B5-43AC-8C39-6CD236D1941C}" type="slidenum">
              <a:rPr lang="en-US" smtClean="0"/>
              <a:pPr>
                <a:defRPr/>
              </a:pPr>
              <a:t>55</a:t>
            </a:fld>
            <a:endParaRPr lang="en-US"/>
          </a:p>
        </p:txBody>
      </p:sp>
    </p:spTree>
    <p:extLst>
      <p:ext uri="{BB962C8B-B14F-4D97-AF65-F5344CB8AC3E}">
        <p14:creationId xmlns:p14="http://schemas.microsoft.com/office/powerpoint/2010/main" val="24312619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p:cNvSpPr>
            <a:spLocks noGrp="1" noChangeArrowheads="1"/>
          </p:cNvSpPr>
          <p:nvPr>
            <p:ph type="hdr" sz="quarter"/>
          </p:nvPr>
        </p:nvSpPr>
        <p:spPr/>
        <p:txBody>
          <a:bodyPr/>
          <a:lstStyle/>
          <a:p>
            <a:pPr>
              <a:defRPr/>
            </a:pPr>
            <a:r>
              <a:rPr lang="en-US" smtClean="0"/>
              <a:t>Operations Strategy Week #1: Concept &amp; Framework</a:t>
            </a:r>
          </a:p>
        </p:txBody>
      </p:sp>
      <p:sp>
        <p:nvSpPr>
          <p:cNvPr id="87043" name="Rectangle 3"/>
          <p:cNvSpPr>
            <a:spLocks noGrp="1" noChangeArrowheads="1"/>
          </p:cNvSpPr>
          <p:nvPr>
            <p:ph type="dt" sz="quarter" idx="1"/>
          </p:nvPr>
        </p:nvSpPr>
        <p:spPr/>
        <p:txBody>
          <a:bodyPr/>
          <a:lstStyle/>
          <a:p>
            <a:pPr>
              <a:defRPr/>
            </a:pPr>
            <a:fld id="{E3F0F826-DF71-403E-9F00-611D56C67627}" type="datetime1">
              <a:rPr lang="en-US" smtClean="0"/>
              <a:pPr>
                <a:defRPr/>
              </a:pPr>
              <a:t>4/5/17</a:t>
            </a:fld>
            <a:endParaRPr lang="en-US" smtClean="0"/>
          </a:p>
        </p:txBody>
      </p:sp>
      <p:sp>
        <p:nvSpPr>
          <p:cNvPr id="87044" name="Rectangle 6"/>
          <p:cNvSpPr>
            <a:spLocks noGrp="1" noChangeArrowheads="1"/>
          </p:cNvSpPr>
          <p:nvPr>
            <p:ph type="ftr" sz="quarter" idx="4"/>
          </p:nvPr>
        </p:nvSpPr>
        <p:spPr/>
        <p:txBody>
          <a:bodyPr/>
          <a:lstStyle/>
          <a:p>
            <a:pPr>
              <a:defRPr/>
            </a:pPr>
            <a:r>
              <a:rPr lang="en-US" smtClean="0"/>
              <a:t>© Van Mieghem</a:t>
            </a:r>
          </a:p>
        </p:txBody>
      </p:sp>
      <p:sp>
        <p:nvSpPr>
          <p:cNvPr id="87045" name="Rectangle 7"/>
          <p:cNvSpPr>
            <a:spLocks noGrp="1" noChangeArrowheads="1"/>
          </p:cNvSpPr>
          <p:nvPr>
            <p:ph type="sldNum" sz="quarter" idx="5"/>
          </p:nvPr>
        </p:nvSpPr>
        <p:spPr/>
        <p:txBody>
          <a:bodyPr/>
          <a:lstStyle/>
          <a:p>
            <a:pPr>
              <a:defRPr/>
            </a:pPr>
            <a:fld id="{8D02F2A2-F593-4AE2-9A8F-9F7434A65696}" type="slidenum">
              <a:rPr lang="en-US" smtClean="0"/>
              <a:pPr>
                <a:defRPr/>
              </a:pPr>
              <a:t>56</a:t>
            </a:fld>
            <a:endParaRPr lang="en-US" smtClean="0"/>
          </a:p>
        </p:txBody>
      </p:sp>
      <p:sp>
        <p:nvSpPr>
          <p:cNvPr id="88070" name="Rectangle 2"/>
          <p:cNvSpPr>
            <a:spLocks noGrp="1" noRot="1" noChangeAspect="1" noChangeArrowheads="1" noTextEdit="1"/>
          </p:cNvSpPr>
          <p:nvPr>
            <p:ph type="sldImg"/>
          </p:nvPr>
        </p:nvSpPr>
        <p:spPr>
          <a:ln/>
        </p:spPr>
      </p:sp>
      <p:sp>
        <p:nvSpPr>
          <p:cNvPr id="88071" name="Rectangle 3"/>
          <p:cNvSpPr>
            <a:spLocks noGrp="1" noChangeArrowheads="1"/>
          </p:cNvSpPr>
          <p:nvPr>
            <p:ph type="body" idx="1"/>
          </p:nvPr>
        </p:nvSpPr>
        <p:spPr>
          <a:noFill/>
          <a:ln/>
        </p:spPr>
        <p:txBody>
          <a:bodyPr/>
          <a:lstStyle/>
          <a:p>
            <a:pPr>
              <a:buFont typeface="Wingdings" pitchFamily="2" charset="2"/>
              <a:buNone/>
            </a:pPr>
            <a:endParaRPr lang="en-US" smtClean="0"/>
          </a:p>
        </p:txBody>
      </p:sp>
    </p:spTree>
    <p:extLst>
      <p:ext uri="{BB962C8B-B14F-4D97-AF65-F5344CB8AC3E}">
        <p14:creationId xmlns:p14="http://schemas.microsoft.com/office/powerpoint/2010/main" val="1708012350"/>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p:cNvSpPr>
            <a:spLocks noGrp="1" noRot="1" noChangeAspect="1" noTextEdit="1"/>
          </p:cNvSpPr>
          <p:nvPr>
            <p:ph type="sldImg"/>
          </p:nvPr>
        </p:nvSpPr>
        <p:spPr>
          <a:ln/>
        </p:spPr>
      </p:sp>
      <p:sp>
        <p:nvSpPr>
          <p:cNvPr id="55299" name="Notes Placeholder 2"/>
          <p:cNvSpPr>
            <a:spLocks noGrp="1"/>
          </p:cNvSpPr>
          <p:nvPr>
            <p:ph type="body" idx="1"/>
          </p:nvPr>
        </p:nvSpPr>
        <p:spPr>
          <a:noFill/>
          <a:ln/>
        </p:spPr>
        <p:txBody>
          <a:bodyPr/>
          <a:lstStyle/>
          <a:p>
            <a:r>
              <a:rPr lang="en-US" dirty="0" smtClean="0"/>
              <a:t>January 2012:</a:t>
            </a:r>
          </a:p>
          <a:p>
            <a:r>
              <a:rPr lang="en-US" dirty="0" smtClean="0"/>
              <a:t>Welcome to Ops </a:t>
            </a:r>
            <a:r>
              <a:rPr lang="en-US" dirty="0" err="1" smtClean="0"/>
              <a:t>Strat</a:t>
            </a:r>
            <a:r>
              <a:rPr lang="en-US" dirty="0" smtClean="0"/>
              <a:t>!  My name is JVM and I’ll be your instructor.  </a:t>
            </a:r>
          </a:p>
          <a:p>
            <a:r>
              <a:rPr lang="en-US" dirty="0" smtClean="0"/>
              <a:t>The agenda for today is (next slide)</a:t>
            </a:r>
          </a:p>
        </p:txBody>
      </p:sp>
      <p:sp>
        <p:nvSpPr>
          <p:cNvPr id="4" name="Header Placeholder 3"/>
          <p:cNvSpPr>
            <a:spLocks noGrp="1"/>
          </p:cNvSpPr>
          <p:nvPr>
            <p:ph type="hdr" sz="quarter"/>
          </p:nvPr>
        </p:nvSpPr>
        <p:spPr/>
        <p:txBody>
          <a:bodyPr/>
          <a:lstStyle/>
          <a:p>
            <a:pPr>
              <a:defRPr/>
            </a:pPr>
            <a:r>
              <a:rPr lang="en-US" smtClean="0"/>
              <a:t>Operations Strategy Week #1: Concept &amp; Framework</a:t>
            </a:r>
            <a:endParaRPr lang="en-US"/>
          </a:p>
        </p:txBody>
      </p:sp>
      <p:sp>
        <p:nvSpPr>
          <p:cNvPr id="5" name="Date Placeholder 4"/>
          <p:cNvSpPr>
            <a:spLocks noGrp="1"/>
          </p:cNvSpPr>
          <p:nvPr>
            <p:ph type="dt" sz="quarter" idx="1"/>
          </p:nvPr>
        </p:nvSpPr>
        <p:spPr/>
        <p:txBody>
          <a:bodyPr/>
          <a:lstStyle/>
          <a:p>
            <a:pPr>
              <a:defRPr/>
            </a:pPr>
            <a:fld id="{DFD9FA15-3606-4DB7-B65E-E824110B15C4}" type="datetime1">
              <a:rPr lang="en-US" smtClean="0"/>
              <a:pPr>
                <a:defRPr/>
              </a:pPr>
              <a:t>4/5/17</a:t>
            </a:fld>
            <a:endParaRPr lang="en-US"/>
          </a:p>
        </p:txBody>
      </p:sp>
      <p:sp>
        <p:nvSpPr>
          <p:cNvPr id="6" name="Footer Placeholder 5"/>
          <p:cNvSpPr>
            <a:spLocks noGrp="1"/>
          </p:cNvSpPr>
          <p:nvPr>
            <p:ph type="ftr" sz="quarter" idx="4"/>
          </p:nvPr>
        </p:nvSpPr>
        <p:spPr/>
        <p:txBody>
          <a:bodyPr/>
          <a:lstStyle/>
          <a:p>
            <a:pPr>
              <a:defRPr/>
            </a:pPr>
            <a:r>
              <a:rPr lang="en-US" smtClean="0"/>
              <a:t>© Van Mieghem</a:t>
            </a:r>
            <a:endParaRPr lang="en-US"/>
          </a:p>
        </p:txBody>
      </p:sp>
      <p:sp>
        <p:nvSpPr>
          <p:cNvPr id="7" name="Slide Number Placeholder 6"/>
          <p:cNvSpPr>
            <a:spLocks noGrp="1"/>
          </p:cNvSpPr>
          <p:nvPr>
            <p:ph type="sldNum" sz="quarter" idx="5"/>
          </p:nvPr>
        </p:nvSpPr>
        <p:spPr/>
        <p:txBody>
          <a:bodyPr/>
          <a:lstStyle/>
          <a:p>
            <a:pPr>
              <a:defRPr/>
            </a:pPr>
            <a:fld id="{79D2B9B7-104B-4AB1-ACC2-0AF16B0AD3A7}" type="slidenum">
              <a:rPr lang="en-US" smtClean="0"/>
              <a:pPr>
                <a:defRPr/>
              </a:pPr>
              <a:t>57</a:t>
            </a:fld>
            <a:endParaRPr lang="en-US"/>
          </a:p>
        </p:txBody>
      </p:sp>
    </p:spTree>
    <p:extLst>
      <p:ext uri="{BB962C8B-B14F-4D97-AF65-F5344CB8AC3E}">
        <p14:creationId xmlns:p14="http://schemas.microsoft.com/office/powerpoint/2010/main" val="114965700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1"/>
          <p:cNvSpPr>
            <a:spLocks noGrp="1" noRot="1" noChangeAspect="1" noChangeArrowheads="1" noTextEdit="1"/>
          </p:cNvSpPr>
          <p:nvPr>
            <p:ph type="sldImg"/>
          </p:nvPr>
        </p:nvSpPr>
        <p:spPr>
          <a:ln/>
        </p:spPr>
      </p:sp>
      <p:sp>
        <p:nvSpPr>
          <p:cNvPr id="58371" name="Rectangle 2"/>
          <p:cNvSpPr>
            <a:spLocks noGrp="1" noChangeArrowheads="1"/>
          </p:cNvSpPr>
          <p:nvPr>
            <p:ph type="body" idx="1"/>
          </p:nvPr>
        </p:nvSpPr>
        <p:spPr>
          <a:noFill/>
          <a:ln/>
        </p:spPr>
        <p:txBody>
          <a:bodyPr/>
          <a:lstStyle/>
          <a:p>
            <a:pPr marL="240420" indent="-240420">
              <a:buSzPct val="80000"/>
              <a:buFontTx/>
              <a:buChar char="•"/>
            </a:pPr>
            <a:r>
              <a:rPr lang="en-US" dirty="0" smtClean="0"/>
              <a:t>Why operations strategy?  Because it is necessary if you want to lead.</a:t>
            </a:r>
          </a:p>
          <a:p>
            <a:pPr marL="714674" lvl="1" indent="-240420">
              <a:buSzPct val="80000"/>
            </a:pPr>
            <a:r>
              <a:rPr lang="en-US" dirty="0" smtClean="0"/>
              <a:t>Before 2007, finance had been the most common functional role.</a:t>
            </a:r>
          </a:p>
          <a:p>
            <a:pPr marL="714674" lvl="1" indent="-240420">
              <a:buSzPct val="80000"/>
            </a:pPr>
            <a:r>
              <a:rPr lang="en-US" dirty="0" smtClean="0"/>
              <a:t>For 2007 and 2008, it’s been ops.</a:t>
            </a:r>
          </a:p>
          <a:p>
            <a:pPr marL="714674" lvl="1" indent="-240420">
              <a:buSzPct val="80000"/>
            </a:pPr>
            <a:r>
              <a:rPr lang="en-US" dirty="0" smtClean="0"/>
              <a:t>2</a:t>
            </a:r>
            <a:r>
              <a:rPr lang="en-US" baseline="30000" dirty="0" smtClean="0"/>
              <a:t>nd</a:t>
            </a:r>
            <a:r>
              <a:rPr lang="en-US" dirty="0" smtClean="0"/>
              <a:t> and 3</a:t>
            </a:r>
            <a:r>
              <a:rPr lang="en-US" baseline="30000" dirty="0" smtClean="0"/>
              <a:t>rd</a:t>
            </a:r>
            <a:r>
              <a:rPr lang="en-US" dirty="0" smtClean="0"/>
              <a:t> are fin and mktg.</a:t>
            </a:r>
          </a:p>
          <a:p>
            <a:pPr marL="240420" indent="-240420">
              <a:buSzPct val="80000"/>
              <a:buFontTx/>
              <a:buChar char="•"/>
            </a:pPr>
            <a:r>
              <a:rPr lang="en-US" dirty="0" smtClean="0"/>
              <a:t>Instead of waiting, you are better of learning it know as it will make you more effective and successful.</a:t>
            </a:r>
          </a:p>
          <a:p>
            <a:pPr marL="240420" indent="-240420">
              <a:buSzPct val="80000"/>
              <a:buFontTx/>
              <a:buChar char="•"/>
            </a:pPr>
            <a:endParaRPr lang="en-US" dirty="0" smtClean="0"/>
          </a:p>
          <a:p>
            <a:r>
              <a:rPr lang="en-US" dirty="0" smtClean="0"/>
              <a:t>Brian Tomlin (BT): A simplistic view of strategy and operations strategy:</a:t>
            </a:r>
          </a:p>
          <a:p>
            <a:pPr lvl="1">
              <a:buFont typeface="Arial" pitchFamily="34" charset="0"/>
              <a:buChar char="•"/>
            </a:pPr>
            <a:r>
              <a:rPr lang="en-US" dirty="0" smtClean="0"/>
              <a:t>My time at BCG – Strategy is anything the executive level team are willing to spend money hiring BCG to do.</a:t>
            </a:r>
          </a:p>
          <a:p>
            <a:pPr lvl="1">
              <a:buFont typeface="Arial" pitchFamily="34" charset="0"/>
              <a:buChar char="•"/>
            </a:pPr>
            <a:r>
              <a:rPr lang="en-US" dirty="0" smtClean="0"/>
              <a:t>By analogy: Ops strategy are those operations related decisions that are made by (or require sign-off) by executive level.</a:t>
            </a:r>
          </a:p>
          <a:p>
            <a:endParaRPr lang="en-US" dirty="0" smtClean="0"/>
          </a:p>
          <a:p>
            <a:r>
              <a:rPr lang="en-US" dirty="0" smtClean="0"/>
              <a:t>In other words, expensive investments and/or decisions with long-term implications and/or urgent in minds of key external stakeholders.</a:t>
            </a:r>
          </a:p>
          <a:p>
            <a:pPr lvl="1">
              <a:buFont typeface="Arial" pitchFamily="34" charset="0"/>
              <a:buChar char="•"/>
            </a:pPr>
            <a:r>
              <a:rPr lang="en-US" dirty="0" smtClean="0"/>
              <a:t>Sharp (hand-out): New Plant cost $11 billion. This kind of investment cannot be made without significant executive level scrutiny and support.  The investment is about more than production: “the future of Japanese hi-tech mfg,” “biggest gamble to remain competitive with rivals from South Korea, Taiwan, and China.”</a:t>
            </a:r>
          </a:p>
          <a:p>
            <a:pPr marL="240420" indent="-240420">
              <a:buSzPct val="80000"/>
              <a:buFontTx/>
              <a:buChar char="•"/>
            </a:pPr>
            <a:endParaRPr lang="en-US" dirty="0" smtClean="0"/>
          </a:p>
          <a:p>
            <a:pPr marL="240420" indent="-240420">
              <a:buSzPct val="80000"/>
              <a:buFontTx/>
              <a:buChar char="•"/>
            </a:pPr>
            <a:endParaRPr lang="en-US" dirty="0" smtClean="0"/>
          </a:p>
          <a:p>
            <a:pPr marL="240420" indent="-240420">
              <a:buSzPct val="80000"/>
              <a:buFontTx/>
              <a:buChar char="•"/>
            </a:pPr>
            <a:r>
              <a:rPr lang="en-US" dirty="0" smtClean="0"/>
              <a:t>What does ops involve from a leadership perspective? What do they do? (next slide)</a:t>
            </a:r>
          </a:p>
        </p:txBody>
      </p:sp>
    </p:spTree>
    <p:extLst>
      <p:ext uri="{BB962C8B-B14F-4D97-AF65-F5344CB8AC3E}">
        <p14:creationId xmlns:p14="http://schemas.microsoft.com/office/powerpoint/2010/main" val="41429322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hdr" sz="quarter"/>
          </p:nvPr>
        </p:nvSpPr>
        <p:spPr/>
        <p:txBody>
          <a:bodyPr/>
          <a:lstStyle/>
          <a:p>
            <a:pPr>
              <a:defRPr/>
            </a:pPr>
            <a:r>
              <a:rPr lang="en-US" smtClean="0"/>
              <a:t>Operations Strategy Week #1: Concept &amp; Framework</a:t>
            </a:r>
          </a:p>
        </p:txBody>
      </p:sp>
      <p:sp>
        <p:nvSpPr>
          <p:cNvPr id="60419" name="Rectangle 3"/>
          <p:cNvSpPr>
            <a:spLocks noGrp="1" noChangeArrowheads="1"/>
          </p:cNvSpPr>
          <p:nvPr>
            <p:ph type="dt" sz="quarter" idx="1"/>
          </p:nvPr>
        </p:nvSpPr>
        <p:spPr/>
        <p:txBody>
          <a:bodyPr/>
          <a:lstStyle/>
          <a:p>
            <a:pPr>
              <a:defRPr/>
            </a:pPr>
            <a:fld id="{9A7DC9A4-767B-4EE3-95FB-81A76F4D1ECA}" type="datetime1">
              <a:rPr lang="en-US" smtClean="0"/>
              <a:pPr>
                <a:defRPr/>
              </a:pPr>
              <a:t>4/5/17</a:t>
            </a:fld>
            <a:endParaRPr lang="en-US" smtClean="0"/>
          </a:p>
        </p:txBody>
      </p:sp>
      <p:sp>
        <p:nvSpPr>
          <p:cNvPr id="60420" name="Rectangle 6"/>
          <p:cNvSpPr>
            <a:spLocks noGrp="1" noChangeArrowheads="1"/>
          </p:cNvSpPr>
          <p:nvPr>
            <p:ph type="ftr" sz="quarter" idx="4"/>
          </p:nvPr>
        </p:nvSpPr>
        <p:spPr/>
        <p:txBody>
          <a:bodyPr/>
          <a:lstStyle/>
          <a:p>
            <a:pPr>
              <a:defRPr/>
            </a:pPr>
            <a:r>
              <a:rPr lang="en-US" smtClean="0"/>
              <a:t>© Van Mieghem</a:t>
            </a:r>
          </a:p>
        </p:txBody>
      </p:sp>
      <p:sp>
        <p:nvSpPr>
          <p:cNvPr id="60421" name="Rectangle 7"/>
          <p:cNvSpPr>
            <a:spLocks noGrp="1" noChangeArrowheads="1"/>
          </p:cNvSpPr>
          <p:nvPr>
            <p:ph type="sldNum" sz="quarter" idx="5"/>
          </p:nvPr>
        </p:nvSpPr>
        <p:spPr/>
        <p:txBody>
          <a:bodyPr/>
          <a:lstStyle/>
          <a:p>
            <a:pPr>
              <a:defRPr/>
            </a:pPr>
            <a:fld id="{BC513F34-8025-46BB-9B11-C9DED1EECB9A}" type="slidenum">
              <a:rPr lang="en-US" smtClean="0"/>
              <a:pPr>
                <a:defRPr/>
              </a:pPr>
              <a:t>7</a:t>
            </a:fld>
            <a:endParaRPr lang="en-US" smtClean="0"/>
          </a:p>
        </p:txBody>
      </p:sp>
      <p:sp>
        <p:nvSpPr>
          <p:cNvPr id="59398" name="Rectangle 2"/>
          <p:cNvSpPr>
            <a:spLocks noGrp="1" noRot="1" noChangeAspect="1" noChangeArrowheads="1" noTextEdit="1"/>
          </p:cNvSpPr>
          <p:nvPr>
            <p:ph type="sldImg"/>
          </p:nvPr>
        </p:nvSpPr>
        <p:spPr>
          <a:ln/>
        </p:spPr>
      </p:sp>
      <p:sp>
        <p:nvSpPr>
          <p:cNvPr id="59399" name="Rectangle 3"/>
          <p:cNvSpPr>
            <a:spLocks noGrp="1" noChangeArrowheads="1"/>
          </p:cNvSpPr>
          <p:nvPr>
            <p:ph type="body" idx="1"/>
          </p:nvPr>
        </p:nvSpPr>
        <p:spPr>
          <a:noFill/>
          <a:ln/>
        </p:spPr>
        <p:txBody>
          <a:bodyPr/>
          <a:lstStyle/>
          <a:p>
            <a:r>
              <a:rPr lang="en-US" smtClean="0"/>
              <a:t>Let us first look at some data on operations strategy. To bring some clarity to the role played by manufacturing executives, in early 2006 Booz Allen Hamilton conducted in-depth surveys and interviews with heads of manufacturing in more than 50 companies based in Europe, the United States, and South America.</a:t>
            </a:r>
          </a:p>
          <a:p>
            <a:pPr>
              <a:buFont typeface="Wingdings" pitchFamily="2" charset="2"/>
              <a:buNone/>
            </a:pPr>
            <a:endParaRPr lang="en-US" smtClean="0"/>
          </a:p>
          <a:p>
            <a:pPr>
              <a:buFont typeface="Wingdings" pitchFamily="2" charset="2"/>
              <a:buNone/>
            </a:pPr>
            <a:endParaRPr lang="en-US" smtClean="0"/>
          </a:p>
          <a:p>
            <a:pPr>
              <a:buFont typeface="Wingdings" pitchFamily="2" charset="2"/>
              <a:buNone/>
            </a:pPr>
            <a:r>
              <a:rPr lang="en-US" smtClean="0"/>
              <a:t>For whom is this course?  Quickly some facts; hopefully you’ll recognize your experience and career aspirations…</a:t>
            </a:r>
          </a:p>
          <a:p>
            <a:endParaRPr lang="en-US" smtClean="0"/>
          </a:p>
          <a:p>
            <a:r>
              <a:rPr lang="en-US" smtClean="0"/>
              <a:t>To lead us into the concept of operations strategy and the objectives of the course, let’s first look at some data: what do actual operations leaders do?  How do they spend their time?</a:t>
            </a:r>
          </a:p>
          <a:p>
            <a:r>
              <a:rPr lang="en-US" smtClean="0"/>
              <a:t>Key point: Manufacturing leaders handle much more than manufacturing. The bars show the percentage of survey respondents who manage other domains, including more than 40 percent who oversee customer service and R&amp;D.</a:t>
            </a:r>
          </a:p>
          <a:p>
            <a:endParaRPr lang="en-US" smtClean="0"/>
          </a:p>
        </p:txBody>
      </p:sp>
    </p:spTree>
    <p:extLst>
      <p:ext uri="{BB962C8B-B14F-4D97-AF65-F5344CB8AC3E}">
        <p14:creationId xmlns:p14="http://schemas.microsoft.com/office/powerpoint/2010/main" val="88426580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ChangeArrowheads="1"/>
          </p:cNvSpPr>
          <p:nvPr>
            <p:ph type="hdr" sz="quarter"/>
          </p:nvPr>
        </p:nvSpPr>
        <p:spPr/>
        <p:txBody>
          <a:bodyPr/>
          <a:lstStyle/>
          <a:p>
            <a:pPr>
              <a:defRPr/>
            </a:pPr>
            <a:r>
              <a:rPr lang="en-US" smtClean="0"/>
              <a:t>Operations Strategy Week #1: Concept &amp; Framework</a:t>
            </a:r>
          </a:p>
        </p:txBody>
      </p:sp>
      <p:sp>
        <p:nvSpPr>
          <p:cNvPr id="62467" name="Rectangle 3"/>
          <p:cNvSpPr>
            <a:spLocks noGrp="1" noChangeArrowheads="1"/>
          </p:cNvSpPr>
          <p:nvPr>
            <p:ph type="dt" sz="quarter" idx="1"/>
          </p:nvPr>
        </p:nvSpPr>
        <p:spPr/>
        <p:txBody>
          <a:bodyPr/>
          <a:lstStyle/>
          <a:p>
            <a:pPr>
              <a:defRPr/>
            </a:pPr>
            <a:fld id="{7C6A47A2-D94E-4F6C-AC61-E053251ECF45}" type="datetime1">
              <a:rPr lang="en-US" smtClean="0"/>
              <a:pPr>
                <a:defRPr/>
              </a:pPr>
              <a:t>4/5/17</a:t>
            </a:fld>
            <a:endParaRPr lang="en-US" smtClean="0"/>
          </a:p>
        </p:txBody>
      </p:sp>
      <p:sp>
        <p:nvSpPr>
          <p:cNvPr id="62468" name="Rectangle 6"/>
          <p:cNvSpPr>
            <a:spLocks noGrp="1" noChangeArrowheads="1"/>
          </p:cNvSpPr>
          <p:nvPr>
            <p:ph type="ftr" sz="quarter" idx="4"/>
          </p:nvPr>
        </p:nvSpPr>
        <p:spPr/>
        <p:txBody>
          <a:bodyPr/>
          <a:lstStyle/>
          <a:p>
            <a:pPr>
              <a:defRPr/>
            </a:pPr>
            <a:r>
              <a:rPr lang="en-US" smtClean="0"/>
              <a:t>© Van Mieghem</a:t>
            </a:r>
          </a:p>
        </p:txBody>
      </p:sp>
      <p:sp>
        <p:nvSpPr>
          <p:cNvPr id="62469" name="Rectangle 7"/>
          <p:cNvSpPr>
            <a:spLocks noGrp="1" noChangeArrowheads="1"/>
          </p:cNvSpPr>
          <p:nvPr>
            <p:ph type="sldNum" sz="quarter" idx="5"/>
          </p:nvPr>
        </p:nvSpPr>
        <p:spPr/>
        <p:txBody>
          <a:bodyPr/>
          <a:lstStyle/>
          <a:p>
            <a:pPr>
              <a:defRPr/>
            </a:pPr>
            <a:fld id="{04C45196-4521-4ED7-898A-ED7F8CEE15A3}" type="slidenum">
              <a:rPr lang="en-US" smtClean="0"/>
              <a:pPr>
                <a:defRPr/>
              </a:pPr>
              <a:t>8</a:t>
            </a:fld>
            <a:endParaRPr lang="en-US" smtClean="0"/>
          </a:p>
        </p:txBody>
      </p:sp>
      <p:sp>
        <p:nvSpPr>
          <p:cNvPr id="60422" name="Rectangle 2"/>
          <p:cNvSpPr>
            <a:spLocks noGrp="1" noRot="1" noChangeAspect="1" noChangeArrowheads="1" noTextEdit="1"/>
          </p:cNvSpPr>
          <p:nvPr>
            <p:ph type="sldImg"/>
          </p:nvPr>
        </p:nvSpPr>
        <p:spPr>
          <a:ln/>
        </p:spPr>
      </p:sp>
      <p:sp>
        <p:nvSpPr>
          <p:cNvPr id="60423" name="Rectangle 3"/>
          <p:cNvSpPr>
            <a:spLocks noGrp="1" noChangeArrowheads="1"/>
          </p:cNvSpPr>
          <p:nvPr>
            <p:ph type="body" idx="1"/>
          </p:nvPr>
        </p:nvSpPr>
        <p:spPr>
          <a:noFill/>
          <a:ln/>
        </p:spPr>
        <p:txBody>
          <a:bodyPr/>
          <a:lstStyle/>
          <a:p>
            <a:r>
              <a:rPr lang="en-US" dirty="0" smtClean="0"/>
              <a:t>The key objective of the firm is to create value—how do operations leaders help?</a:t>
            </a:r>
          </a:p>
          <a:p>
            <a:endParaRPr lang="en-US" dirty="0" smtClean="0"/>
          </a:p>
          <a:p>
            <a:endParaRPr lang="en-US" dirty="0" smtClean="0"/>
          </a:p>
          <a:p>
            <a:r>
              <a:rPr lang="en-US" dirty="0" smtClean="0"/>
              <a:t>Notice that the levers involve structuring the operating system:</a:t>
            </a:r>
          </a:p>
          <a:p>
            <a:pPr lvl="1"/>
            <a:r>
              <a:rPr lang="en-US" dirty="0" smtClean="0"/>
              <a:t>#1 = Systems/processes = EXACTLY what the course is about:</a:t>
            </a:r>
          </a:p>
          <a:p>
            <a:pPr marL="1104900" marR="0" lvl="2" indent="-190500" algn="l" defTabSz="914400" rtl="0" eaLnBrk="0" fontAlgn="base" latinLnBrk="0" hangingPunct="0">
              <a:lnSpc>
                <a:spcPct val="100000"/>
              </a:lnSpc>
              <a:spcBef>
                <a:spcPct val="30000"/>
              </a:spcBef>
              <a:spcAft>
                <a:spcPct val="0"/>
              </a:spcAft>
              <a:buClrTx/>
              <a:buSzPct val="40000"/>
              <a:buFont typeface="Wingdings" pitchFamily="2" charset="2"/>
              <a:buChar char="q"/>
              <a:tabLst/>
              <a:defRPr/>
            </a:pPr>
            <a:r>
              <a:rPr lang="en-US" dirty="0" smtClean="0"/>
              <a:t>The course is about building the infrastructure to make better decisions on operations-related issues</a:t>
            </a:r>
          </a:p>
          <a:p>
            <a:pPr lvl="1"/>
            <a:r>
              <a:rPr lang="en-US" dirty="0" smtClean="0"/>
              <a:t>People (= human resources)</a:t>
            </a:r>
          </a:p>
          <a:p>
            <a:pPr lvl="1"/>
            <a:r>
              <a:rPr lang="en-US" dirty="0" smtClean="0"/>
              <a:t># 2 = </a:t>
            </a:r>
            <a:r>
              <a:rPr lang="en-US" dirty="0" err="1" smtClean="0"/>
              <a:t>Interfunctional</a:t>
            </a:r>
            <a:r>
              <a:rPr lang="en-US" dirty="0" smtClean="0"/>
              <a:t> integration</a:t>
            </a:r>
          </a:p>
          <a:p>
            <a:pPr lvl="2"/>
            <a:r>
              <a:rPr lang="en-US" dirty="0" smtClean="0"/>
              <a:t>We will talk about integration with marketing and finance.</a:t>
            </a:r>
          </a:p>
          <a:p>
            <a:pPr lvl="1"/>
            <a:r>
              <a:rPr lang="en-US" dirty="0" smtClean="0"/>
              <a:t>Good LT planning (=strategy)</a:t>
            </a:r>
          </a:p>
          <a:p>
            <a:pPr lvl="1"/>
            <a:r>
              <a:rPr lang="en-US" dirty="0" smtClean="0"/>
              <a:t>Decreasing complexity (=focus)</a:t>
            </a:r>
          </a:p>
          <a:p>
            <a:pPr lvl="1"/>
            <a:endParaRPr lang="en-US" dirty="0" smtClean="0"/>
          </a:p>
          <a:p>
            <a:r>
              <a:rPr lang="en-US" dirty="0" smtClean="0"/>
              <a:t>Point = </a:t>
            </a:r>
          </a:p>
          <a:p>
            <a:pPr lvl="1">
              <a:buFont typeface="+mj-lt"/>
              <a:buAutoNum type="arabicPeriod"/>
            </a:pPr>
            <a:r>
              <a:rPr lang="en-US" dirty="0" smtClean="0"/>
              <a:t>these are exactly the levers that we will be studying</a:t>
            </a:r>
          </a:p>
          <a:p>
            <a:pPr lvl="1">
              <a:buFont typeface="+mj-lt"/>
              <a:buAutoNum type="arabicPeriod"/>
            </a:pPr>
            <a:r>
              <a:rPr lang="en-US" dirty="0" smtClean="0"/>
              <a:t>The course is about building the infrastructure to make better decisions on operations-related issues</a:t>
            </a:r>
          </a:p>
          <a:p>
            <a:endParaRPr lang="en-US" dirty="0" smtClean="0"/>
          </a:p>
          <a:p>
            <a:pPr lvl="1"/>
            <a:r>
              <a:rPr lang="en-US" dirty="0" smtClean="0"/>
              <a:t>Now that we know what ops leaders do, let’s discuss what &amp; how we will do in this class</a:t>
            </a:r>
          </a:p>
          <a:p>
            <a:pPr lvl="1"/>
            <a:endParaRPr lang="en-US" dirty="0" smtClean="0"/>
          </a:p>
          <a:p>
            <a:pPr lvl="1"/>
            <a:endParaRPr lang="en-US" dirty="0" smtClean="0"/>
          </a:p>
        </p:txBody>
      </p:sp>
    </p:spTree>
    <p:extLst>
      <p:ext uri="{BB962C8B-B14F-4D97-AF65-F5344CB8AC3E}">
        <p14:creationId xmlns:p14="http://schemas.microsoft.com/office/powerpoint/2010/main" val="126859781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marR="0" indent="-228600" algn="l" defTabSz="914400" rtl="0" eaLnBrk="0" fontAlgn="base" latinLnBrk="0" hangingPunct="0">
              <a:lnSpc>
                <a:spcPct val="100000"/>
              </a:lnSpc>
              <a:spcBef>
                <a:spcPct val="30000"/>
              </a:spcBef>
              <a:spcAft>
                <a:spcPct val="0"/>
              </a:spcAft>
              <a:buClrTx/>
              <a:buSzTx/>
              <a:buFont typeface="Wingdings" pitchFamily="2" charset="2"/>
              <a:buChar char="Ø"/>
              <a:tabLst/>
              <a:defRPr/>
            </a:pPr>
            <a:r>
              <a:rPr lang="en-US" sz="1200" kern="1200" dirty="0" smtClean="0">
                <a:solidFill>
                  <a:schemeClr val="tx1"/>
                </a:solidFill>
                <a:effectLst/>
                <a:latin typeface="Times New Roman" pitchFamily="18" charset="0"/>
                <a:ea typeface="+mn-ea"/>
                <a:cs typeface="+mn-cs"/>
              </a:rPr>
              <a:t>motto [Italian; French = mot = word]</a:t>
            </a:r>
            <a:r>
              <a:rPr lang="en-US" sz="1200" kern="1200" baseline="0" dirty="0" smtClean="0">
                <a:solidFill>
                  <a:schemeClr val="tx1"/>
                </a:solidFill>
                <a:effectLst/>
                <a:latin typeface="Times New Roman" pitchFamily="18" charset="0"/>
                <a:ea typeface="+mn-ea"/>
                <a:cs typeface="+mn-cs"/>
              </a:rPr>
              <a:t> </a:t>
            </a:r>
            <a:r>
              <a:rPr lang="en-US" sz="1200" kern="1200" dirty="0" smtClean="0">
                <a:solidFill>
                  <a:schemeClr val="tx1"/>
                </a:solidFill>
                <a:effectLst/>
                <a:latin typeface="Times New Roman" pitchFamily="18" charset="0"/>
                <a:ea typeface="+mn-ea"/>
                <a:cs typeface="+mn-cs"/>
              </a:rPr>
              <a:t>= a short sentence or phrase chosen as encapsulating the beliefs or ideals guiding an individual, family, or institution.</a:t>
            </a:r>
          </a:p>
          <a:p>
            <a:pPr marL="228600" marR="0" indent="-228600" algn="l" defTabSz="914400" rtl="0" eaLnBrk="0" fontAlgn="base" latinLnBrk="0" hangingPunct="0">
              <a:lnSpc>
                <a:spcPct val="100000"/>
              </a:lnSpc>
              <a:spcBef>
                <a:spcPct val="30000"/>
              </a:spcBef>
              <a:spcAft>
                <a:spcPct val="0"/>
              </a:spcAft>
              <a:buClrTx/>
              <a:buSzTx/>
              <a:buFont typeface="Wingdings" pitchFamily="2" charset="2"/>
              <a:buChar char="Ø"/>
              <a:tabLst/>
              <a:defRPr/>
            </a:pPr>
            <a:r>
              <a:rPr lang="en-US" sz="1200" kern="1200" dirty="0" smtClean="0">
                <a:solidFill>
                  <a:schemeClr val="tx1"/>
                </a:solidFill>
                <a:effectLst/>
                <a:latin typeface="Times New Roman" pitchFamily="18" charset="0"/>
                <a:ea typeface="+mn-ea"/>
                <a:cs typeface="+mn-cs"/>
              </a:rPr>
              <a:t>Etymology [Greek</a:t>
            </a:r>
            <a:r>
              <a:rPr lang="en-US" sz="1200" kern="1200" baseline="0" dirty="0" smtClean="0">
                <a:solidFill>
                  <a:schemeClr val="tx1"/>
                </a:solidFill>
                <a:effectLst/>
                <a:latin typeface="Times New Roman" pitchFamily="18" charset="0"/>
                <a:ea typeface="+mn-ea"/>
                <a:cs typeface="+mn-cs"/>
              </a:rPr>
              <a:t> etymon = true meaning of the word [according to its origin]</a:t>
            </a:r>
          </a:p>
          <a:p>
            <a:pPr marL="228600" marR="0" indent="-228600" algn="l" defTabSz="914400" rtl="0" eaLnBrk="0" fontAlgn="base" latinLnBrk="0" hangingPunct="0">
              <a:lnSpc>
                <a:spcPct val="100000"/>
              </a:lnSpc>
              <a:spcBef>
                <a:spcPct val="30000"/>
              </a:spcBef>
              <a:spcAft>
                <a:spcPct val="0"/>
              </a:spcAft>
              <a:buClrTx/>
              <a:buSzTx/>
              <a:buFont typeface="Wingdings" pitchFamily="2" charset="2"/>
              <a:buChar char="Ø"/>
              <a:tabLst/>
              <a:defRPr/>
            </a:pPr>
            <a:endParaRPr lang="en-US" sz="1200" kern="1200" baseline="0" dirty="0" smtClean="0">
              <a:solidFill>
                <a:schemeClr val="tx1"/>
              </a:solidFill>
              <a:effectLst/>
              <a:latin typeface="Times New Roman" pitchFamily="18" charset="0"/>
              <a:ea typeface="+mn-ea"/>
              <a:cs typeface="+mn-cs"/>
            </a:endParaRPr>
          </a:p>
          <a:p>
            <a:pPr rtl="0" fontAlgn="ctr"/>
            <a:r>
              <a:rPr lang="en-US" sz="1200" kern="1200" dirty="0" smtClean="0">
                <a:solidFill>
                  <a:schemeClr val="tx1"/>
                </a:solidFill>
                <a:effectLst/>
                <a:latin typeface="Times New Roman" pitchFamily="18" charset="0"/>
                <a:ea typeface="+mn-ea"/>
                <a:cs typeface="+mn-cs"/>
              </a:rPr>
              <a:t>My goals = Your challenge:</a:t>
            </a:r>
          </a:p>
          <a:p>
            <a:pPr lvl="1" rtl="0" fontAlgn="ctr"/>
            <a:r>
              <a:rPr lang="en-US" sz="1200" kern="1200" dirty="0" smtClean="0">
                <a:solidFill>
                  <a:schemeClr val="tx1"/>
                </a:solidFill>
                <a:effectLst/>
                <a:latin typeface="Times New Roman" pitchFamily="18" charset="0"/>
                <a:ea typeface="+mn-ea"/>
                <a:cs typeface="+mn-cs"/>
              </a:rPr>
              <a:t>Critical thinking to connect strategy and execution</a:t>
            </a:r>
          </a:p>
          <a:p>
            <a:pPr lvl="1" rtl="0" fontAlgn="ctr"/>
            <a:r>
              <a:rPr lang="en-US" sz="1200" kern="1200" dirty="0" smtClean="0">
                <a:solidFill>
                  <a:schemeClr val="tx1"/>
                </a:solidFill>
                <a:effectLst/>
                <a:latin typeface="Times New Roman" pitchFamily="18" charset="0"/>
                <a:ea typeface="+mn-ea"/>
                <a:cs typeface="+mn-cs"/>
              </a:rPr>
              <a:t>Grounded in operational reality = specific metrics and milestones quantitatively tied to value</a:t>
            </a:r>
          </a:p>
          <a:p>
            <a:pPr marL="228600" marR="0" indent="-228600" algn="l" defTabSz="914400" rtl="0" eaLnBrk="0" fontAlgn="base" latinLnBrk="0" hangingPunct="0">
              <a:lnSpc>
                <a:spcPct val="100000"/>
              </a:lnSpc>
              <a:spcBef>
                <a:spcPct val="30000"/>
              </a:spcBef>
              <a:spcAft>
                <a:spcPct val="0"/>
              </a:spcAft>
              <a:buClrTx/>
              <a:buSzTx/>
              <a:buFont typeface="Wingdings" pitchFamily="2" charset="2"/>
              <a:buChar char="Ø"/>
              <a:tabLst/>
              <a:defRPr/>
            </a:pPr>
            <a:endParaRPr lang="en-US" sz="1200" kern="1200" dirty="0" smtClean="0">
              <a:solidFill>
                <a:schemeClr val="tx1"/>
              </a:solidFill>
              <a:effectLst/>
              <a:latin typeface="Times New Roman" pitchFamily="18" charset="0"/>
              <a:ea typeface="+mn-ea"/>
              <a:cs typeface="+mn-cs"/>
            </a:endParaRPr>
          </a:p>
          <a:p>
            <a:endParaRPr lang="en-US" dirty="0"/>
          </a:p>
        </p:txBody>
      </p:sp>
      <p:sp>
        <p:nvSpPr>
          <p:cNvPr id="4" name="Header Placeholder 3"/>
          <p:cNvSpPr>
            <a:spLocks noGrp="1"/>
          </p:cNvSpPr>
          <p:nvPr>
            <p:ph type="hdr" sz="quarter" idx="10"/>
          </p:nvPr>
        </p:nvSpPr>
        <p:spPr/>
        <p:txBody>
          <a:bodyPr/>
          <a:lstStyle/>
          <a:p>
            <a:pPr>
              <a:defRPr/>
            </a:pPr>
            <a:r>
              <a:rPr lang="en-US" smtClean="0"/>
              <a:t>Operations Strategy Week #1: Concept &amp; Framework</a:t>
            </a:r>
            <a:endParaRPr lang="en-US"/>
          </a:p>
        </p:txBody>
      </p:sp>
      <p:sp>
        <p:nvSpPr>
          <p:cNvPr id="5" name="Date Placeholder 4"/>
          <p:cNvSpPr>
            <a:spLocks noGrp="1"/>
          </p:cNvSpPr>
          <p:nvPr>
            <p:ph type="dt" idx="11"/>
          </p:nvPr>
        </p:nvSpPr>
        <p:spPr/>
        <p:txBody>
          <a:bodyPr/>
          <a:lstStyle/>
          <a:p>
            <a:pPr>
              <a:defRPr/>
            </a:pPr>
            <a:fld id="{577F2C5D-8CAA-4F71-8536-926EBD83E312}" type="datetime1">
              <a:rPr lang="en-US" smtClean="0"/>
              <a:pPr>
                <a:defRPr/>
              </a:pPr>
              <a:t>4/5/17</a:t>
            </a:fld>
            <a:endParaRPr lang="en-US"/>
          </a:p>
        </p:txBody>
      </p:sp>
      <p:sp>
        <p:nvSpPr>
          <p:cNvPr id="6" name="Footer Placeholder 5"/>
          <p:cNvSpPr>
            <a:spLocks noGrp="1"/>
          </p:cNvSpPr>
          <p:nvPr>
            <p:ph type="ftr" sz="quarter" idx="12"/>
          </p:nvPr>
        </p:nvSpPr>
        <p:spPr/>
        <p:txBody>
          <a:bodyPr/>
          <a:lstStyle/>
          <a:p>
            <a:pPr>
              <a:defRPr/>
            </a:pPr>
            <a:r>
              <a:rPr lang="en-US" smtClean="0"/>
              <a:t>© Van Mieghem</a:t>
            </a:r>
            <a:endParaRPr lang="en-US"/>
          </a:p>
        </p:txBody>
      </p:sp>
      <p:sp>
        <p:nvSpPr>
          <p:cNvPr id="7" name="Slide Number Placeholder 6"/>
          <p:cNvSpPr>
            <a:spLocks noGrp="1"/>
          </p:cNvSpPr>
          <p:nvPr>
            <p:ph type="sldNum" sz="quarter" idx="13"/>
          </p:nvPr>
        </p:nvSpPr>
        <p:spPr/>
        <p:txBody>
          <a:bodyPr/>
          <a:lstStyle/>
          <a:p>
            <a:pPr>
              <a:defRPr/>
            </a:pPr>
            <a:fld id="{B167D6DD-B4B5-43AC-8C39-6CD236D1941C}" type="slidenum">
              <a:rPr lang="en-US" smtClean="0"/>
              <a:pPr>
                <a:defRPr/>
              </a:pPr>
              <a:t>9</a:t>
            </a:fld>
            <a:endParaRPr lang="en-US"/>
          </a:p>
        </p:txBody>
      </p:sp>
    </p:spTree>
    <p:extLst>
      <p:ext uri="{BB962C8B-B14F-4D97-AF65-F5344CB8AC3E}">
        <p14:creationId xmlns:p14="http://schemas.microsoft.com/office/powerpoint/2010/main" val="83935405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Grp="1" noChangeArrowheads="1"/>
          </p:cNvSpPr>
          <p:nvPr>
            <p:ph type="hdr" sz="quarter"/>
          </p:nvPr>
        </p:nvSpPr>
        <p:spPr/>
        <p:txBody>
          <a:bodyPr/>
          <a:lstStyle/>
          <a:p>
            <a:pPr>
              <a:defRPr/>
            </a:pPr>
            <a:r>
              <a:rPr lang="en-US" smtClean="0"/>
              <a:t>Operations Strategy Week #1: Concept &amp; Framework</a:t>
            </a:r>
          </a:p>
        </p:txBody>
      </p:sp>
      <p:sp>
        <p:nvSpPr>
          <p:cNvPr id="63491" name="Rectangle 3"/>
          <p:cNvSpPr>
            <a:spLocks noGrp="1" noChangeArrowheads="1"/>
          </p:cNvSpPr>
          <p:nvPr>
            <p:ph type="dt" sz="quarter" idx="1"/>
          </p:nvPr>
        </p:nvSpPr>
        <p:spPr/>
        <p:txBody>
          <a:bodyPr/>
          <a:lstStyle/>
          <a:p>
            <a:pPr>
              <a:defRPr/>
            </a:pPr>
            <a:fld id="{06D0E045-3836-40FE-8A1B-ADD2BBBE4C9A}" type="datetime1">
              <a:rPr lang="en-US" smtClean="0"/>
              <a:pPr>
                <a:defRPr/>
              </a:pPr>
              <a:t>4/5/17</a:t>
            </a:fld>
            <a:endParaRPr lang="en-US" smtClean="0"/>
          </a:p>
        </p:txBody>
      </p:sp>
      <p:sp>
        <p:nvSpPr>
          <p:cNvPr id="63492" name="Rectangle 6"/>
          <p:cNvSpPr>
            <a:spLocks noGrp="1" noChangeArrowheads="1"/>
          </p:cNvSpPr>
          <p:nvPr>
            <p:ph type="ftr" sz="quarter" idx="4"/>
          </p:nvPr>
        </p:nvSpPr>
        <p:spPr/>
        <p:txBody>
          <a:bodyPr/>
          <a:lstStyle/>
          <a:p>
            <a:pPr>
              <a:defRPr/>
            </a:pPr>
            <a:r>
              <a:rPr lang="en-US" smtClean="0"/>
              <a:t>© Van Mieghem</a:t>
            </a:r>
          </a:p>
        </p:txBody>
      </p:sp>
      <p:sp>
        <p:nvSpPr>
          <p:cNvPr id="63493" name="Rectangle 7"/>
          <p:cNvSpPr>
            <a:spLocks noGrp="1" noChangeArrowheads="1"/>
          </p:cNvSpPr>
          <p:nvPr>
            <p:ph type="sldNum" sz="quarter" idx="5"/>
          </p:nvPr>
        </p:nvSpPr>
        <p:spPr/>
        <p:txBody>
          <a:bodyPr/>
          <a:lstStyle/>
          <a:p>
            <a:pPr>
              <a:defRPr/>
            </a:pPr>
            <a:fld id="{AAADB25C-0930-4D73-A330-6C6837D4A242}" type="slidenum">
              <a:rPr lang="en-US" smtClean="0"/>
              <a:pPr>
                <a:defRPr/>
              </a:pPr>
              <a:t>10</a:t>
            </a:fld>
            <a:endParaRPr lang="en-US" smtClean="0"/>
          </a:p>
        </p:txBody>
      </p:sp>
      <p:sp>
        <p:nvSpPr>
          <p:cNvPr id="61446" name="Rectangle 4"/>
          <p:cNvSpPr>
            <a:spLocks noGrp="1" noRot="1" noChangeAspect="1" noChangeArrowheads="1" noTextEdit="1"/>
          </p:cNvSpPr>
          <p:nvPr>
            <p:ph type="sldImg"/>
          </p:nvPr>
        </p:nvSpPr>
        <p:spPr>
          <a:ln/>
        </p:spPr>
      </p:sp>
      <p:sp>
        <p:nvSpPr>
          <p:cNvPr id="61447" name="Rectangle 5"/>
          <p:cNvSpPr>
            <a:spLocks noGrp="1" noChangeArrowheads="1"/>
          </p:cNvSpPr>
          <p:nvPr>
            <p:ph type="body" idx="1"/>
          </p:nvPr>
        </p:nvSpPr>
        <p:spPr>
          <a:noFill/>
          <a:ln/>
        </p:spPr>
        <p:txBody>
          <a:bodyPr/>
          <a:lstStyle/>
          <a:p>
            <a:r>
              <a:rPr lang="en-US" dirty="0" smtClean="0"/>
              <a:t>Goals: today we’ll discuss the key elements of OS; next class we’ll do the second part.</a:t>
            </a:r>
          </a:p>
          <a:p>
            <a:r>
              <a:rPr lang="en-US" dirty="0" smtClean="0"/>
              <a:t>It is important to set expectations on </a:t>
            </a:r>
            <a:r>
              <a:rPr lang="en-US" i="1" dirty="0" smtClean="0"/>
              <a:t>how </a:t>
            </a:r>
            <a:r>
              <a:rPr lang="en-US" dirty="0" smtClean="0"/>
              <a:t>we will do this:</a:t>
            </a:r>
          </a:p>
          <a:p>
            <a:r>
              <a:rPr lang="en-US" dirty="0" smtClean="0"/>
              <a:t>Approach #1: </a:t>
            </a:r>
            <a:r>
              <a:rPr lang="en-US" i="1" dirty="0" smtClean="0"/>
              <a:t>emphasize the connecting of strategy and operations: “what can I learn from operations to guide strategy and, vice versa, how does strategy guide the configuration of the operational system?”</a:t>
            </a:r>
          </a:p>
          <a:p>
            <a:pPr lvl="1"/>
            <a:r>
              <a:rPr lang="en-US" dirty="0" smtClean="0"/>
              <a:t>For each case, ask what the strategic questions are and ask how operations impact that answer. </a:t>
            </a:r>
          </a:p>
          <a:p>
            <a:r>
              <a:rPr lang="en-US" dirty="0" smtClean="0"/>
              <a:t>Approach #2: integrate and provide a balanced view of the firm by applying known tools to more complex settings:</a:t>
            </a:r>
          </a:p>
          <a:p>
            <a:pPr lvl="1"/>
            <a:r>
              <a:rPr lang="en-US" dirty="0" smtClean="0"/>
              <a:t>Will use stuff you know: capacity, inventory, queuing; cost accounting; finance (NPV); economics &amp; competitive analysis. MIX of QUANT and QUAL!</a:t>
            </a:r>
          </a:p>
          <a:p>
            <a:pPr lvl="1"/>
            <a:r>
              <a:rPr lang="en-US" dirty="0" smtClean="0">
                <a:solidFill>
                  <a:srgbClr val="FF3300"/>
                </a:solidFill>
              </a:rPr>
              <a:t>This will force you to “assimilate what you (thought you) know, but had not yet internalized”</a:t>
            </a:r>
          </a:p>
          <a:p>
            <a:pPr lvl="1"/>
            <a:r>
              <a:rPr lang="en-US" dirty="0" err="1" smtClean="0">
                <a:solidFill>
                  <a:srgbClr val="FF3300"/>
                </a:solidFill>
              </a:rPr>
              <a:t>Appyling</a:t>
            </a:r>
            <a:r>
              <a:rPr lang="en-US" dirty="0" smtClean="0">
                <a:solidFill>
                  <a:srgbClr val="FF3300"/>
                </a:solidFill>
              </a:rPr>
              <a:t> frameworks/theory using models &amp; tools is difficult: it requires</a:t>
            </a:r>
          </a:p>
          <a:p>
            <a:pPr lvl="3"/>
            <a:r>
              <a:rPr lang="en-US" dirty="0" smtClean="0">
                <a:solidFill>
                  <a:srgbClr val="FF3300"/>
                </a:solidFill>
              </a:rPr>
              <a:t>1. Judgment, 2. Approximations and assumptions</a:t>
            </a:r>
          </a:p>
          <a:p>
            <a:pPr lvl="3"/>
            <a:r>
              <a:rPr lang="en-US" dirty="0" smtClean="0">
                <a:solidFill>
                  <a:srgbClr val="FF3300"/>
                </a:solidFill>
              </a:rPr>
              <a:t>Sensitivity of results to these assumptions</a:t>
            </a:r>
          </a:p>
          <a:p>
            <a:pPr lvl="2"/>
            <a:r>
              <a:rPr lang="en-US" dirty="0" smtClean="0">
                <a:solidFill>
                  <a:srgbClr val="FF3300"/>
                </a:solidFill>
              </a:rPr>
              <a:t>Who has taken fin decisions? This class is similar in that it applies theory from core courses to applications; whereas they focus on finance, we focus on ops.</a:t>
            </a:r>
          </a:p>
          <a:p>
            <a:r>
              <a:rPr lang="en-US" dirty="0" smtClean="0"/>
              <a:t>One can add (from Galvin’s book):</a:t>
            </a:r>
          </a:p>
          <a:p>
            <a:pPr lvl="1"/>
            <a:r>
              <a:rPr lang="en-US" dirty="0" smtClean="0"/>
              <a:t>- perspective: we consider decisions involving operations in a broader context that includes marketing and competitive concerns, and evaluate them against financial and strategic imperatives. G: Students are exposed to a wide range of competitive environments; each requires the integration of business and operations strategies and the focus of manufacturing on a narrow set of goals.</a:t>
            </a:r>
          </a:p>
          <a:p>
            <a:pPr lvl="1"/>
            <a:r>
              <a:rPr lang="en-US" dirty="0" smtClean="0"/>
              <a:t>- tools: Galvin: To assist in the above process—and, also, to ensure effective implementation—a number of tools are provided.  Two classes:</a:t>
            </a:r>
          </a:p>
          <a:p>
            <a:pPr lvl="2"/>
            <a:r>
              <a:rPr lang="en-US" dirty="0" smtClean="0"/>
              <a:t>1. Largely technical tools, of interest primarily to ops specialists: e.g., SPC and measurement of total factor productivity</a:t>
            </a:r>
          </a:p>
          <a:p>
            <a:pPr lvl="2"/>
            <a:r>
              <a:rPr lang="en-US" dirty="0" smtClean="0"/>
              <a:t>2. Conceptual and strategic tools to assist general managers planning to compete through superior ops: e.g., focused factories and the four stages of mfg.</a:t>
            </a:r>
          </a:p>
        </p:txBody>
      </p:sp>
    </p:spTree>
    <p:extLst>
      <p:ext uri="{BB962C8B-B14F-4D97-AF65-F5344CB8AC3E}">
        <p14:creationId xmlns:p14="http://schemas.microsoft.com/office/powerpoint/2010/main" val="110584609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40647" name="Rectangle 7"/>
          <p:cNvSpPr>
            <a:spLocks noGrp="1" noChangeArrowheads="1"/>
          </p:cNvSpPr>
          <p:nvPr>
            <p:ph type="ctrTitle"/>
          </p:nvPr>
        </p:nvSpPr>
        <p:spPr>
          <a:xfrm>
            <a:off x="685800" y="1622425"/>
            <a:ext cx="7772400" cy="1470025"/>
          </a:xfrm>
        </p:spPr>
        <p:txBody>
          <a:bodyPr/>
          <a:lstStyle>
            <a:lvl1pPr algn="ctr">
              <a:defRPr sz="3200"/>
            </a:lvl1pPr>
          </a:lstStyle>
          <a:p>
            <a:r>
              <a:rPr lang="en-US"/>
              <a:t>Click to edit Master title style</a:t>
            </a:r>
          </a:p>
        </p:txBody>
      </p:sp>
      <p:sp>
        <p:nvSpPr>
          <p:cNvPr id="240648" name="Rectangle 8"/>
          <p:cNvSpPr>
            <a:spLocks noGrp="1" noChangeArrowheads="1"/>
          </p:cNvSpPr>
          <p:nvPr>
            <p:ph type="subTitle" idx="1"/>
          </p:nvPr>
        </p:nvSpPr>
        <p:spPr>
          <a:xfrm>
            <a:off x="1371600" y="3378200"/>
            <a:ext cx="6400800" cy="1752600"/>
          </a:xfrm>
        </p:spPr>
        <p:txBody>
          <a:bodyPr/>
          <a:lstStyle>
            <a:lvl1pPr marL="0" indent="0" algn="ctr">
              <a:buFont typeface="Wingdings" pitchFamily="2" charset="2"/>
              <a:buNone/>
              <a:defRPr/>
            </a:lvl1pPr>
          </a:lstStyle>
          <a:p>
            <a:r>
              <a:rPr lang="en-US"/>
              <a:t>Click to edit Master subtitle style</a:t>
            </a:r>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10350" y="7938"/>
            <a:ext cx="2076450" cy="655796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81000" y="7938"/>
            <a:ext cx="6076950" cy="655796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381000" y="7938"/>
            <a:ext cx="83058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4514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6613" y="1114425"/>
            <a:ext cx="4038600" cy="26495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6613" y="3916363"/>
            <a:ext cx="4038600" cy="264953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B2E47FD0-71A8-4B25-A9F8-AB97F04DB914}" type="datetimeFigureOut">
              <a:rPr lang="en-US"/>
              <a:pPr>
                <a:defRPr/>
              </a:pPr>
              <a:t>4/5/17</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C5BFE924-593F-4140-90CB-B0D8A0B7E6FD}" type="slidenum">
              <a:rPr lang="en-US"/>
              <a:pPr>
                <a:defRPr/>
              </a:pPr>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F2A3D3FA-1E78-45C4-9BFB-F0D1A2DF5164}" type="datetimeFigureOut">
              <a:rPr lang="en-US"/>
              <a:pPr>
                <a:defRPr/>
              </a:pPr>
              <a:t>4/5/17</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70F1916E-1131-4139-933A-1894DDBCBD41}" type="slidenum">
              <a:rPr lang="en-US"/>
              <a:pPr>
                <a:defRPr/>
              </a:pPr>
              <a:t>‹#›</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B5F4B570-4A01-4EDA-9C4A-C6B990C69596}" type="datetimeFigureOut">
              <a:rPr lang="en-US"/>
              <a:pPr>
                <a:defRPr/>
              </a:pPr>
              <a:t>4/5/17</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692BEFBB-707B-437A-83B5-3FAFCF97950A}" type="slidenum">
              <a:rPr lang="en-US"/>
              <a:pPr>
                <a:defRPr/>
              </a:pPr>
              <a:t>‹#›</a:t>
            </a:fld>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BBE69A0C-DB83-4EED-8929-A662853A7364}" type="datetimeFigureOut">
              <a:rPr lang="en-US"/>
              <a:pPr>
                <a:defRPr/>
              </a:pPr>
              <a:t>4/5/17</a:t>
            </a:fld>
            <a:endParaRPr lang="en-US"/>
          </a:p>
        </p:txBody>
      </p:sp>
      <p:sp>
        <p:nvSpPr>
          <p:cNvPr id="6" name="Footer Placeholder 5"/>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7" name="Slide Number Placeholder 6"/>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DD09CEC8-8F76-4FD7-8EC8-0E928A3733CA}" type="slidenum">
              <a:rPr lang="en-US"/>
              <a:pPr>
                <a:defRPr/>
              </a:pPr>
              <a:t>‹#›</a:t>
            </a:fld>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1E3E2596-C0E3-4224-AC7A-EE9407B0C03A}" type="datetimeFigureOut">
              <a:rPr lang="en-US"/>
              <a:pPr>
                <a:defRPr/>
              </a:pPr>
              <a:t>4/5/17</a:t>
            </a:fld>
            <a:endParaRPr lang="en-US"/>
          </a:p>
        </p:txBody>
      </p:sp>
      <p:sp>
        <p:nvSpPr>
          <p:cNvPr id="8" name="Footer Placeholder 7"/>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9" name="Slide Number Placeholder 8"/>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58218988-1486-4922-8FC8-B1CCC74485DA}" type="slidenum">
              <a:rPr lang="en-US"/>
              <a:pPr>
                <a:defRPr/>
              </a:pPr>
              <a:t>‹#›</a:t>
            </a:fld>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631306EA-FE26-4FA8-B2A8-843E4282EAFF}" type="datetimeFigureOut">
              <a:rPr lang="en-US"/>
              <a:pPr>
                <a:defRPr/>
              </a:pPr>
              <a:t>4/5/17</a:t>
            </a:fld>
            <a:endParaRPr lang="en-US"/>
          </a:p>
        </p:txBody>
      </p:sp>
      <p:sp>
        <p:nvSpPr>
          <p:cNvPr id="4" name="Footer Placeholder 3"/>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5" name="Slide Number Placeholder 4"/>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48952FF5-6903-4F02-B174-776067D1F0D0}" type="slidenum">
              <a:rPr lang="en-US"/>
              <a:pPr>
                <a:defRPr/>
              </a:pPr>
              <a:t>‹#›</a:t>
            </a:fld>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AA57AA6A-6EFC-4C1F-B4C6-AD63658B6313}" type="datetimeFigureOut">
              <a:rPr lang="en-US"/>
              <a:pPr>
                <a:defRPr/>
              </a:pPr>
              <a:t>4/5/17</a:t>
            </a:fld>
            <a:endParaRPr lang="en-US"/>
          </a:p>
        </p:txBody>
      </p:sp>
      <p:sp>
        <p:nvSpPr>
          <p:cNvPr id="3" name="Footer Placeholder 2"/>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4" name="Slide Number Placeholder 3"/>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7B8BE08C-A522-4DE9-AAE3-3C37F6F57A46}"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B8D03050-0DA5-4FB6-A7EE-0EB4786E7731}" type="datetimeFigureOut">
              <a:rPr lang="en-US"/>
              <a:pPr>
                <a:defRPr/>
              </a:pPr>
              <a:t>4/5/17</a:t>
            </a:fld>
            <a:endParaRPr lang="en-US"/>
          </a:p>
        </p:txBody>
      </p:sp>
      <p:sp>
        <p:nvSpPr>
          <p:cNvPr id="6" name="Footer Placeholder 5"/>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7" name="Slide Number Placeholder 6"/>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9829163B-0CE6-4A91-883A-B575DA4A7E5C}" type="slidenum">
              <a:rPr lang="en-US"/>
              <a:pPr>
                <a:defRPr/>
              </a:pPr>
              <a:t>‹#›</a:t>
            </a:fld>
            <a:endParaRPr 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5B401855-AE2D-4AB3-B126-B2E23D704240}" type="datetimeFigureOut">
              <a:rPr lang="en-US"/>
              <a:pPr>
                <a:defRPr/>
              </a:pPr>
              <a:t>4/5/17</a:t>
            </a:fld>
            <a:endParaRPr lang="en-US"/>
          </a:p>
        </p:txBody>
      </p:sp>
      <p:sp>
        <p:nvSpPr>
          <p:cNvPr id="6" name="Footer Placeholder 5"/>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7" name="Slide Number Placeholder 6"/>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33D24552-F289-40C2-AD6B-9594B2A3CF7C}" type="slidenum">
              <a:rPr lang="en-US"/>
              <a:pPr>
                <a:defRPr/>
              </a:pPr>
              <a:t>‹#›</a:t>
            </a:fld>
            <a:endParaRPr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82775B9B-6552-4739-A467-0C5A52F4FBED}" type="datetimeFigureOut">
              <a:rPr lang="en-US"/>
              <a:pPr>
                <a:defRPr/>
              </a:pPr>
              <a:t>4/5/17</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CAD98CFA-1E34-4BC1-9651-B36112073309}" type="slidenum">
              <a:rPr lang="en-US"/>
              <a:pPr>
                <a:defRPr/>
              </a:pPr>
              <a:t>‹#›</a:t>
            </a:fld>
            <a:endParaRPr 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6F3C5E60-2548-419C-8BB5-457E2DC13388}" type="datetimeFigureOut">
              <a:rPr lang="en-US"/>
              <a:pPr>
                <a:defRPr/>
              </a:pPr>
              <a:t>4/5/17</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6548BAC1-B940-480E-9A5A-730E994E65FA}" type="slidenum">
              <a:rPr lang="en-US"/>
              <a:pPr>
                <a:defRPr/>
              </a:pPr>
              <a:t>‹#›</a:t>
            </a:fld>
            <a:endParaRPr 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40647" name="Rectangle 7"/>
          <p:cNvSpPr>
            <a:spLocks noGrp="1" noChangeArrowheads="1"/>
          </p:cNvSpPr>
          <p:nvPr>
            <p:ph type="ctrTitle"/>
          </p:nvPr>
        </p:nvSpPr>
        <p:spPr>
          <a:xfrm>
            <a:off x="685800" y="1622425"/>
            <a:ext cx="7772400" cy="1470025"/>
          </a:xfrm>
        </p:spPr>
        <p:txBody>
          <a:bodyPr/>
          <a:lstStyle>
            <a:lvl1pPr algn="ctr">
              <a:defRPr sz="3200"/>
            </a:lvl1pPr>
          </a:lstStyle>
          <a:p>
            <a:r>
              <a:rPr lang="en-US"/>
              <a:t>Click to edit Master title style</a:t>
            </a:r>
          </a:p>
        </p:txBody>
      </p:sp>
      <p:sp>
        <p:nvSpPr>
          <p:cNvPr id="240648" name="Rectangle 8"/>
          <p:cNvSpPr>
            <a:spLocks noGrp="1" noChangeArrowheads="1"/>
          </p:cNvSpPr>
          <p:nvPr>
            <p:ph type="subTitle" idx="1"/>
          </p:nvPr>
        </p:nvSpPr>
        <p:spPr>
          <a:xfrm>
            <a:off x="1371600" y="3378200"/>
            <a:ext cx="6400800" cy="1752600"/>
          </a:xfrm>
        </p:spPr>
        <p:txBody>
          <a:bodyPr/>
          <a:lstStyle>
            <a:lvl1pPr marL="0" indent="0" algn="ctr">
              <a:buFont typeface="Wingdings" pitchFamily="2" charset="2"/>
              <a:buNone/>
              <a:defRPr/>
            </a:lvl1pPr>
          </a:lstStyle>
          <a:p>
            <a:r>
              <a:rPr lang="en-US"/>
              <a:t>Click to edit Master subtitle style</a:t>
            </a:r>
          </a:p>
        </p:txBody>
      </p:sp>
    </p:spTree>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4038600" cy="54514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514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10350" y="7938"/>
            <a:ext cx="2076450" cy="655796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81000" y="7938"/>
            <a:ext cx="6076950" cy="655796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xAndTwoObj">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381000" y="7938"/>
            <a:ext cx="83058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4514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6613" y="1114425"/>
            <a:ext cx="4038600" cy="26495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6613" y="3916363"/>
            <a:ext cx="4038600" cy="264953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40647" name="Rectangle 7"/>
          <p:cNvSpPr>
            <a:spLocks noGrp="1" noChangeArrowheads="1"/>
          </p:cNvSpPr>
          <p:nvPr>
            <p:ph type="ctrTitle"/>
          </p:nvPr>
        </p:nvSpPr>
        <p:spPr>
          <a:xfrm>
            <a:off x="685800" y="1622425"/>
            <a:ext cx="7772400" cy="1470025"/>
          </a:xfrm>
        </p:spPr>
        <p:txBody>
          <a:bodyPr/>
          <a:lstStyle>
            <a:lvl1pPr algn="ctr">
              <a:defRPr sz="3200"/>
            </a:lvl1pPr>
          </a:lstStyle>
          <a:p>
            <a:r>
              <a:rPr lang="en-US"/>
              <a:t>Click to edit Master title style</a:t>
            </a:r>
          </a:p>
        </p:txBody>
      </p:sp>
      <p:sp>
        <p:nvSpPr>
          <p:cNvPr id="240648" name="Rectangle 8"/>
          <p:cNvSpPr>
            <a:spLocks noGrp="1" noChangeArrowheads="1"/>
          </p:cNvSpPr>
          <p:nvPr>
            <p:ph type="subTitle" idx="1"/>
          </p:nvPr>
        </p:nvSpPr>
        <p:spPr>
          <a:xfrm>
            <a:off x="1371600" y="3378200"/>
            <a:ext cx="6400800" cy="1752600"/>
          </a:xfrm>
        </p:spPr>
        <p:txBody>
          <a:bodyPr/>
          <a:lstStyle>
            <a:lvl1pPr marL="0" indent="0" algn="ctr">
              <a:buFont typeface="Wingdings" pitchFamily="2" charset="2"/>
              <a:buNone/>
              <a:defRPr/>
            </a:lvl1pPr>
          </a:lstStyle>
          <a:p>
            <a:r>
              <a:rPr lang="en-US"/>
              <a:t>Click to edit Master subtitle style</a:t>
            </a:r>
          </a:p>
        </p:txBody>
      </p:sp>
    </p:spTree>
  </p:cSld>
  <p:clrMapOvr>
    <a:masterClrMapping/>
  </p:clrMapOvr>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4038600" cy="54514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514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4038600" cy="54514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514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10350" y="7938"/>
            <a:ext cx="2076450" cy="655796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81000" y="7938"/>
            <a:ext cx="6076950" cy="655796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xAndTwoObj">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381000" y="7938"/>
            <a:ext cx="83058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4514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6613" y="1114425"/>
            <a:ext cx="4038600" cy="26495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6613" y="3916363"/>
            <a:ext cx="4038600" cy="264953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40647" name="Rectangle 7"/>
          <p:cNvSpPr>
            <a:spLocks noGrp="1" noChangeArrowheads="1"/>
          </p:cNvSpPr>
          <p:nvPr>
            <p:ph type="ctrTitle"/>
          </p:nvPr>
        </p:nvSpPr>
        <p:spPr>
          <a:xfrm>
            <a:off x="685800" y="1622425"/>
            <a:ext cx="7772400" cy="1470025"/>
          </a:xfrm>
        </p:spPr>
        <p:txBody>
          <a:bodyPr/>
          <a:lstStyle>
            <a:lvl1pPr algn="ctr">
              <a:defRPr sz="3200"/>
            </a:lvl1pPr>
          </a:lstStyle>
          <a:p>
            <a:r>
              <a:rPr lang="en-US"/>
              <a:t>Click to edit Master title style</a:t>
            </a:r>
          </a:p>
        </p:txBody>
      </p:sp>
      <p:sp>
        <p:nvSpPr>
          <p:cNvPr id="240648" name="Rectangle 8"/>
          <p:cNvSpPr>
            <a:spLocks noGrp="1" noChangeArrowheads="1"/>
          </p:cNvSpPr>
          <p:nvPr>
            <p:ph type="subTitle" idx="1"/>
          </p:nvPr>
        </p:nvSpPr>
        <p:spPr>
          <a:xfrm>
            <a:off x="1371600" y="3378200"/>
            <a:ext cx="6400800" cy="1752600"/>
          </a:xfrm>
        </p:spPr>
        <p:txBody>
          <a:bodyPr/>
          <a:lstStyle>
            <a:lvl1pPr marL="0" indent="0" algn="ctr">
              <a:buFont typeface="Wingdings" pitchFamily="2" charset="2"/>
              <a:buNone/>
              <a:defRPr/>
            </a:lvl1pPr>
          </a:lstStyle>
          <a:p>
            <a:r>
              <a:rPr lang="en-US"/>
              <a:t>Click to edit Master subtitle style</a:t>
            </a:r>
          </a:p>
        </p:txBody>
      </p:sp>
    </p:spTree>
  </p:cSld>
  <p:clrMapOvr>
    <a:masterClrMapping/>
  </p:clrMapOvr>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4038600" cy="54514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514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10350" y="7938"/>
            <a:ext cx="2076450" cy="655796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81000" y="7938"/>
            <a:ext cx="6076950" cy="655796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xAndTwoObj">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381000" y="7938"/>
            <a:ext cx="83058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4514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6613" y="1114425"/>
            <a:ext cx="4038600" cy="26495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6613" y="3916363"/>
            <a:ext cx="4038600" cy="264953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40647" name="Rectangle 7"/>
          <p:cNvSpPr>
            <a:spLocks noGrp="1" noChangeArrowheads="1"/>
          </p:cNvSpPr>
          <p:nvPr>
            <p:ph type="ctrTitle"/>
          </p:nvPr>
        </p:nvSpPr>
        <p:spPr>
          <a:xfrm>
            <a:off x="685800" y="1622425"/>
            <a:ext cx="7772400" cy="1470025"/>
          </a:xfrm>
        </p:spPr>
        <p:txBody>
          <a:bodyPr/>
          <a:lstStyle>
            <a:lvl1pPr algn="ctr">
              <a:defRPr sz="3200"/>
            </a:lvl1pPr>
          </a:lstStyle>
          <a:p>
            <a:r>
              <a:rPr lang="en-US"/>
              <a:t>Click to edit Master title style</a:t>
            </a:r>
          </a:p>
        </p:txBody>
      </p:sp>
      <p:sp>
        <p:nvSpPr>
          <p:cNvPr id="240648" name="Rectangle 8"/>
          <p:cNvSpPr>
            <a:spLocks noGrp="1" noChangeArrowheads="1"/>
          </p:cNvSpPr>
          <p:nvPr>
            <p:ph type="subTitle" idx="1"/>
          </p:nvPr>
        </p:nvSpPr>
        <p:spPr>
          <a:xfrm>
            <a:off x="1371600" y="3378200"/>
            <a:ext cx="6400800" cy="1752600"/>
          </a:xfrm>
        </p:spPr>
        <p:txBody>
          <a:bodyPr/>
          <a:lstStyle>
            <a:lvl1pPr marL="0" indent="0" algn="ctr">
              <a:buFont typeface="Wingdings" pitchFamily="2" charset="2"/>
              <a:buNone/>
              <a:defRPr/>
            </a:lvl1pPr>
          </a:lstStyle>
          <a:p>
            <a:r>
              <a:rPr lang="en-US"/>
              <a:t>Click to edit Master subtitle style</a:t>
            </a:r>
          </a:p>
        </p:txBody>
      </p:sp>
    </p:spTree>
  </p:cSld>
  <p:clrMapOvr>
    <a:masterClrMapping/>
  </p:clrMapOvr>
  <p:timing>
    <p:tnLst>
      <p:par>
        <p:cTn id="1" dur="indefinite" restart="never" nodeType="tmRoot"/>
      </p:par>
    </p:tn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4038600" cy="54514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514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10350" y="7938"/>
            <a:ext cx="2076450" cy="655796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81000" y="7938"/>
            <a:ext cx="6076950" cy="655796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xAndTwoObj">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381000" y="7938"/>
            <a:ext cx="83058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4514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6613" y="1114425"/>
            <a:ext cx="4038600" cy="26495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6613" y="3916363"/>
            <a:ext cx="4038600" cy="264953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normAutofit/>
          </a:bodyPr>
          <a:lstStyle>
            <a:lvl1pPr>
              <a:defRPr sz="3600"/>
            </a:lvl1pPr>
          </a:lstStyle>
          <a:p>
            <a:r>
              <a:rPr lang="en-US" dirty="0" smtClean="0"/>
              <a:t>Click to edit Master title style</a:t>
            </a:r>
            <a:endParaRPr lang="en-US"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Tree>
    <p:extLst>
      <p:ext uri="{BB962C8B-B14F-4D97-AF65-F5344CB8AC3E}">
        <p14:creationId xmlns:p14="http://schemas.microsoft.com/office/powerpoint/2010/main" val="546038764"/>
      </p:ext>
    </p:extLst>
  </p:cSld>
  <p:clrMapOvr>
    <a:masterClrMapping/>
  </p:clrMapOvr>
  <p:timing>
    <p:tnLst>
      <p:par>
        <p:cTn id="1" dur="indefinite" restart="never" nodeType="tmRoot"/>
      </p:par>
    </p:tnLst>
  </p:timing>
</p:sldLayout>
</file>

<file path=ppt/slideLayouts/slideLayout7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200"/>
            </a:lvl1pPr>
          </a:lstStyle>
          <a:p>
            <a:r>
              <a:rPr lang="en-US" dirty="0" smtClean="0"/>
              <a:t>Click to edit Master title style</a:t>
            </a:r>
            <a:endParaRPr lang="en-US" dirty="0"/>
          </a:p>
        </p:txBody>
      </p:sp>
      <p:sp>
        <p:nvSpPr>
          <p:cNvPr id="3" name="Content Placeholder 2"/>
          <p:cNvSpPr>
            <a:spLocks noGrp="1"/>
          </p:cNvSpPr>
          <p:nvPr>
            <p:ph idx="1"/>
          </p:nvPr>
        </p:nvSpPr>
        <p:spPr>
          <a:xfrm>
            <a:off x="457200" y="1600200"/>
            <a:ext cx="8229600" cy="4724400"/>
          </a:xfrm>
        </p:spPr>
        <p:txBody>
          <a:bodyPr/>
          <a:lstStyle>
            <a:lvl1pPr>
              <a:defRPr sz="2400"/>
            </a:lvl1pPr>
            <a:lvl2pPr>
              <a:defRPr sz="2000"/>
            </a:lvl2pPr>
            <a:lvl3pPr>
              <a:defRPr sz="1800"/>
            </a:lvl3pPr>
            <a:lvl4pPr>
              <a:defRPr sz="1600"/>
            </a:lvl4pPr>
            <a:lvl5pPr>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10"/>
          </p:nvPr>
        </p:nvSpPr>
        <p:spPr>
          <a:xfrm>
            <a:off x="457200" y="6492875"/>
            <a:ext cx="2133600" cy="365125"/>
          </a:xfrm>
        </p:spPr>
        <p:txBody>
          <a:bodyPr/>
          <a:lstStyle>
            <a:lvl1pPr>
              <a:defRPr sz="1000"/>
            </a:lvl1pPr>
          </a:lstStyle>
          <a:p>
            <a:fld id="{4EC77582-AD04-3B43-8B6B-DABAD5D639D8}" type="datetime1">
              <a:rPr lang="en-US" smtClean="0">
                <a:solidFill>
                  <a:prstClr val="black">
                    <a:tint val="75000"/>
                  </a:prstClr>
                </a:solidFill>
              </a:rPr>
              <a:pPr/>
              <a:t>4/5/17</a:t>
            </a:fld>
            <a:endParaRPr lang="en-US">
              <a:solidFill>
                <a:prstClr val="black">
                  <a:tint val="75000"/>
                </a:prstClr>
              </a:solidFill>
            </a:endParaRPr>
          </a:p>
        </p:txBody>
      </p:sp>
      <p:sp>
        <p:nvSpPr>
          <p:cNvPr id="5" name="Footer Placeholder 4"/>
          <p:cNvSpPr>
            <a:spLocks noGrp="1"/>
          </p:cNvSpPr>
          <p:nvPr>
            <p:ph type="ftr" sz="quarter" idx="11"/>
          </p:nvPr>
        </p:nvSpPr>
        <p:spPr>
          <a:xfrm>
            <a:off x="3124200" y="6492875"/>
            <a:ext cx="2895600" cy="365125"/>
          </a:xfrm>
        </p:spPr>
        <p:txBody>
          <a:bodyPr/>
          <a:lstStyle>
            <a:lvl1pPr>
              <a:defRPr sz="1000"/>
            </a:lvl1pPr>
          </a:lstStyle>
          <a:p>
            <a:r>
              <a:rPr lang="en-US" smtClean="0">
                <a:solidFill>
                  <a:prstClr val="black">
                    <a:tint val="75000"/>
                  </a:prstClr>
                </a:solidFill>
              </a:rPr>
              <a:t>Prof. Jan Van Mieghem</a:t>
            </a:r>
            <a:endParaRPr lang="en-US" dirty="0">
              <a:solidFill>
                <a:prstClr val="black">
                  <a:tint val="75000"/>
                </a:prstClr>
              </a:solidFill>
            </a:endParaRPr>
          </a:p>
        </p:txBody>
      </p:sp>
      <p:sp>
        <p:nvSpPr>
          <p:cNvPr id="6" name="Slide Number Placeholder 5"/>
          <p:cNvSpPr>
            <a:spLocks noGrp="1"/>
          </p:cNvSpPr>
          <p:nvPr>
            <p:ph type="sldNum" sz="quarter" idx="12"/>
          </p:nvPr>
        </p:nvSpPr>
        <p:spPr>
          <a:xfrm>
            <a:off x="6553200" y="6492875"/>
            <a:ext cx="2133600" cy="365125"/>
          </a:xfrm>
        </p:spPr>
        <p:txBody>
          <a:bodyPr/>
          <a:lstStyle>
            <a:lvl1pPr>
              <a:defRPr sz="1000"/>
            </a:lvl1pPr>
          </a:lstStyle>
          <a:p>
            <a:fld id="{AF6D9E54-7766-41BF-8B8C-C44759EB8701}"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551878279"/>
      </p:ext>
    </p:extLst>
  </p:cSld>
  <p:clrMapOvr>
    <a:masterClrMapping/>
  </p:clrMapOvr>
  <p:timing>
    <p:tnLst>
      <p:par>
        <p:cTn id="1" dur="indefinite" restart="never" nodeType="tmRoot"/>
      </p:par>
    </p:tnLst>
  </p:timing>
</p:sldLayout>
</file>

<file path=ppt/slideLayouts/slideLayout7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2296F17-B307-B747-9D32-FC9042B78743}" type="datetime1">
              <a:rPr lang="en-US" smtClean="0">
                <a:solidFill>
                  <a:prstClr val="black">
                    <a:tint val="75000"/>
                  </a:prstClr>
                </a:solidFill>
              </a:rPr>
              <a:pPr/>
              <a:t>4/5/17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r>
              <a:rPr lang="en-US" dirty="0" smtClean="0">
                <a:solidFill>
                  <a:prstClr val="black">
                    <a:tint val="75000"/>
                  </a:prstClr>
                </a:solidFill>
              </a:rPr>
              <a:t>Prof. Jan Van Mieghem</a:t>
            </a: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AF6D9E54-7766-41BF-8B8C-C44759EB8701}"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09059815"/>
      </p:ext>
    </p:extLst>
  </p:cSld>
  <p:clrMapOvr>
    <a:masterClrMapping/>
  </p:clrMapOvr>
  <p:timing>
    <p:tnLst>
      <p:par>
        <p:cTn id="1" dur="indefinite" restart="never" nodeType="tmRoot"/>
      </p:par>
    </p:tnLst>
  </p:timing>
</p:sldLayout>
</file>

<file path=ppt/slideLayouts/slideLayout7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200"/>
            </a:lvl1pPr>
          </a:lstStyle>
          <a:p>
            <a:r>
              <a:rPr lang="en-US" dirty="0" smtClean="0"/>
              <a:t>Click to edit Master title style</a:t>
            </a:r>
            <a:endParaRPr lang="en-US" dirty="0"/>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E8E2AA6C-0B21-DB49-99CD-466F68EB4317}" type="datetime1">
              <a:rPr lang="en-US" smtClean="0">
                <a:solidFill>
                  <a:prstClr val="black">
                    <a:tint val="75000"/>
                  </a:prstClr>
                </a:solidFill>
              </a:rPr>
              <a:pPr/>
              <a:t>4/5/17</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r>
              <a:rPr lang="en-US" dirty="0" smtClean="0">
                <a:solidFill>
                  <a:prstClr val="black">
                    <a:tint val="75000"/>
                  </a:prstClr>
                </a:solidFill>
              </a:rPr>
              <a:t>Prof. Jan Van Mieghem</a:t>
            </a: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AF6D9E54-7766-41BF-8B8C-C44759EB8701}"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007247467"/>
      </p:ext>
    </p:extLst>
  </p:cSld>
  <p:clrMapOvr>
    <a:masterClrMapping/>
  </p:clrMapOvr>
  <p:timing>
    <p:tnLst>
      <p:par>
        <p:cTn id="1" dur="indefinite" restart="never" nodeType="tmRoot"/>
      </p:par>
    </p:tnLst>
  </p:timing>
</p:sldLayout>
</file>

<file path=ppt/slideLayouts/slideLayout7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200"/>
            </a:lvl1pPr>
          </a:lstStyle>
          <a:p>
            <a:r>
              <a:rPr lang="en-US" dirty="0" smtClean="0"/>
              <a:t>Click to edit Master title style</a:t>
            </a:r>
            <a:endParaRPr lang="en-US" dirty="0"/>
          </a:p>
        </p:txBody>
      </p:sp>
      <p:sp>
        <p:nvSpPr>
          <p:cNvPr id="3" name="Date Placeholder 2"/>
          <p:cNvSpPr>
            <a:spLocks noGrp="1"/>
          </p:cNvSpPr>
          <p:nvPr>
            <p:ph type="dt" sz="half" idx="10"/>
          </p:nvPr>
        </p:nvSpPr>
        <p:spPr>
          <a:xfrm>
            <a:off x="457200" y="6569075"/>
            <a:ext cx="2133600" cy="365125"/>
          </a:xfrm>
        </p:spPr>
        <p:txBody>
          <a:bodyPr/>
          <a:lstStyle>
            <a:lvl1pPr>
              <a:defRPr sz="1000"/>
            </a:lvl1pPr>
          </a:lstStyle>
          <a:p>
            <a:fld id="{6BF74F7F-A4BD-2F41-B26B-8F827A19A5CD}" type="datetime1">
              <a:rPr lang="en-US" smtClean="0">
                <a:solidFill>
                  <a:prstClr val="black">
                    <a:tint val="75000"/>
                  </a:prstClr>
                </a:solidFill>
              </a:rPr>
              <a:pPr/>
              <a:t>4/5/17</a:t>
            </a:fld>
            <a:endParaRPr lang="en-US">
              <a:solidFill>
                <a:prstClr val="black">
                  <a:tint val="75000"/>
                </a:prstClr>
              </a:solidFill>
            </a:endParaRPr>
          </a:p>
        </p:txBody>
      </p:sp>
      <p:sp>
        <p:nvSpPr>
          <p:cNvPr id="4" name="Footer Placeholder 3"/>
          <p:cNvSpPr>
            <a:spLocks noGrp="1"/>
          </p:cNvSpPr>
          <p:nvPr>
            <p:ph type="ftr" sz="quarter" idx="11"/>
          </p:nvPr>
        </p:nvSpPr>
        <p:spPr>
          <a:xfrm>
            <a:off x="3124200" y="6569075"/>
            <a:ext cx="2895600" cy="365125"/>
          </a:xfrm>
        </p:spPr>
        <p:txBody>
          <a:bodyPr/>
          <a:lstStyle>
            <a:lvl1pPr>
              <a:defRPr sz="1000"/>
            </a:lvl1pPr>
          </a:lstStyle>
          <a:p>
            <a:r>
              <a:rPr lang="en-US" smtClean="0">
                <a:solidFill>
                  <a:prstClr val="black">
                    <a:tint val="75000"/>
                  </a:prstClr>
                </a:solidFill>
              </a:rPr>
              <a:t>Prof. Jan Van Mieghem</a:t>
            </a:r>
            <a:endParaRPr lang="en-US" dirty="0">
              <a:solidFill>
                <a:prstClr val="black">
                  <a:tint val="75000"/>
                </a:prstClr>
              </a:solidFill>
            </a:endParaRPr>
          </a:p>
        </p:txBody>
      </p:sp>
      <p:sp>
        <p:nvSpPr>
          <p:cNvPr id="5" name="Slide Number Placeholder 4"/>
          <p:cNvSpPr>
            <a:spLocks noGrp="1"/>
          </p:cNvSpPr>
          <p:nvPr>
            <p:ph type="sldNum" sz="quarter" idx="12"/>
          </p:nvPr>
        </p:nvSpPr>
        <p:spPr>
          <a:xfrm>
            <a:off x="6553200" y="6569075"/>
            <a:ext cx="2133600" cy="365125"/>
          </a:xfrm>
        </p:spPr>
        <p:txBody>
          <a:bodyPr/>
          <a:lstStyle>
            <a:lvl1pPr>
              <a:defRPr sz="1000"/>
            </a:lvl1pPr>
          </a:lstStyle>
          <a:p>
            <a:fld id="{AF6D9E54-7766-41BF-8B8C-C44759EB8701}"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979951642"/>
      </p:ext>
    </p:extLst>
  </p:cSld>
  <p:clrMapOvr>
    <a:masterClrMapping/>
  </p:clrMapOvr>
  <p:timing>
    <p:tnLst>
      <p:par>
        <p:cTn id="1" dur="indefinite" restart="never" nodeType="tmRoot"/>
      </p:par>
    </p:tnLst>
  </p:timing>
</p:sldLayout>
</file>

<file path=ppt/slideLayouts/slideLayout7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7DD02FD-39D1-8B49-B677-65ABCF658488}" type="datetime1">
              <a:rPr lang="en-US" smtClean="0">
                <a:solidFill>
                  <a:prstClr val="black">
                    <a:tint val="75000"/>
                  </a:prstClr>
                </a:solidFill>
              </a:rPr>
              <a:pPr/>
              <a:t>4/5/17</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r>
              <a:rPr lang="en-US" dirty="0" smtClean="0">
                <a:solidFill>
                  <a:prstClr val="black">
                    <a:tint val="75000"/>
                  </a:prstClr>
                </a:solidFill>
              </a:rPr>
              <a:t>Prof. Jan Van Mieghem</a:t>
            </a:r>
            <a:endParaRPr lang="en-US" dirty="0">
              <a:solidFill>
                <a:prstClr val="black">
                  <a:tint val="75000"/>
                </a:prstClr>
              </a:solidFill>
            </a:endParaRPr>
          </a:p>
        </p:txBody>
      </p:sp>
      <p:sp>
        <p:nvSpPr>
          <p:cNvPr id="4" name="Slide Number Placeholder 3"/>
          <p:cNvSpPr>
            <a:spLocks noGrp="1"/>
          </p:cNvSpPr>
          <p:nvPr>
            <p:ph type="sldNum" sz="quarter" idx="12"/>
          </p:nvPr>
        </p:nvSpPr>
        <p:spPr/>
        <p:txBody>
          <a:bodyPr/>
          <a:lstStyle/>
          <a:p>
            <a:fld id="{AF6D9E54-7766-41BF-8B8C-C44759EB8701}"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329528885"/>
      </p:ext>
    </p:extLst>
  </p:cSld>
  <p:clrMapOvr>
    <a:masterClrMapping/>
  </p:clrMapOvr>
  <p:timing>
    <p:tnLst>
      <p:par>
        <p:cTn id="1" dur="indefinite" restart="never" nodeType="tmRoot"/>
      </p:par>
    </p:tnLst>
  </p:timing>
</p:sldLayout>
</file>

<file path=ppt/slideLayouts/slideLayout78.xml><?xml version="1.0" encoding="utf-8"?>
<p:sldLayout xmlns:a="http://schemas.openxmlformats.org/drawingml/2006/main" xmlns:r="http://schemas.openxmlformats.org/officeDocument/2006/relationships" xmlns:p="http://schemas.openxmlformats.org/presentationml/2006/main" type="chart">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381000" y="7938"/>
            <a:ext cx="8305800" cy="955675"/>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455613" y="1114425"/>
            <a:ext cx="8229600" cy="5286375"/>
          </a:xfrm>
        </p:spPr>
        <p:txBody>
          <a:bodyPr/>
          <a:lstStyle/>
          <a:p>
            <a:endParaRPr lang="en-US"/>
          </a:p>
        </p:txBody>
      </p:sp>
    </p:spTree>
    <p:extLst>
      <p:ext uri="{BB962C8B-B14F-4D97-AF65-F5344CB8AC3E}">
        <p14:creationId xmlns:p14="http://schemas.microsoft.com/office/powerpoint/2010/main" val="1729476029"/>
      </p:ext>
    </p:extLst>
  </p:cSld>
  <p:clrMapOvr>
    <a:masterClrMapping/>
  </p:clrMapOvr>
  <p:timing>
    <p:tnLst>
      <p:par>
        <p:cTn id="1" dur="indefinite" restart="never" nodeType="tmRoot"/>
      </p:par>
    </p:tnLst>
  </p:timing>
</p:sldLayout>
</file>

<file path=ppt/slideLayouts/slideLayout79.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5613" y="1114425"/>
            <a:ext cx="8229600" cy="5429250"/>
          </a:xfrm>
        </p:spPr>
        <p:txBody>
          <a:bodyPr/>
          <a:lstStyle/>
          <a:p>
            <a:endParaRPr lang="en-US"/>
          </a:p>
        </p:txBody>
      </p:sp>
    </p:spTree>
    <p:extLst>
      <p:ext uri="{BB962C8B-B14F-4D97-AF65-F5344CB8AC3E}">
        <p14:creationId xmlns:p14="http://schemas.microsoft.com/office/powerpoint/2010/main" val="107650442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objOverTx">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8229600" cy="261461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5613" y="3881438"/>
            <a:ext cx="8229600" cy="26146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84531810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3.xml"/><Relationship Id="rId12" Type="http://schemas.openxmlformats.org/officeDocument/2006/relationships/theme" Target="../theme/theme2.xml"/><Relationship Id="rId1" Type="http://schemas.openxmlformats.org/officeDocument/2006/relationships/slideLayout" Target="../slideLayouts/slideLayout13.xml"/><Relationship Id="rId2" Type="http://schemas.openxmlformats.org/officeDocument/2006/relationships/slideLayout" Target="../slideLayouts/slideLayout14.xml"/><Relationship Id="rId3" Type="http://schemas.openxmlformats.org/officeDocument/2006/relationships/slideLayout" Target="../slideLayouts/slideLayout15.xml"/><Relationship Id="rId4" Type="http://schemas.openxmlformats.org/officeDocument/2006/relationships/slideLayout" Target="../slideLayouts/slideLayout16.xml"/><Relationship Id="rId5" Type="http://schemas.openxmlformats.org/officeDocument/2006/relationships/slideLayout" Target="../slideLayouts/slideLayout17.xml"/><Relationship Id="rId6" Type="http://schemas.openxmlformats.org/officeDocument/2006/relationships/slideLayout" Target="../slideLayouts/slideLayout18.xml"/><Relationship Id="rId7" Type="http://schemas.openxmlformats.org/officeDocument/2006/relationships/slideLayout" Target="../slideLayouts/slideLayout19.xml"/><Relationship Id="rId8" Type="http://schemas.openxmlformats.org/officeDocument/2006/relationships/slideLayout" Target="../slideLayouts/slideLayout20.xml"/><Relationship Id="rId9" Type="http://schemas.openxmlformats.org/officeDocument/2006/relationships/slideLayout" Target="../slideLayouts/slideLayout21.xml"/><Relationship Id="rId10" Type="http://schemas.openxmlformats.org/officeDocument/2006/relationships/slideLayout" Target="../slideLayouts/slideLayout22.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34.xml"/><Relationship Id="rId12" Type="http://schemas.openxmlformats.org/officeDocument/2006/relationships/slideLayout" Target="../slideLayouts/slideLayout35.xml"/><Relationship Id="rId13" Type="http://schemas.openxmlformats.org/officeDocument/2006/relationships/theme" Target="../theme/theme3.xml"/><Relationship Id="rId1" Type="http://schemas.openxmlformats.org/officeDocument/2006/relationships/slideLayout" Target="../slideLayouts/slideLayout24.xml"/><Relationship Id="rId2" Type="http://schemas.openxmlformats.org/officeDocument/2006/relationships/slideLayout" Target="../slideLayouts/slideLayout25.xml"/><Relationship Id="rId3" Type="http://schemas.openxmlformats.org/officeDocument/2006/relationships/slideLayout" Target="../slideLayouts/slideLayout26.xml"/><Relationship Id="rId4" Type="http://schemas.openxmlformats.org/officeDocument/2006/relationships/slideLayout" Target="../slideLayouts/slideLayout27.xml"/><Relationship Id="rId5" Type="http://schemas.openxmlformats.org/officeDocument/2006/relationships/slideLayout" Target="../slideLayouts/slideLayout28.xml"/><Relationship Id="rId6" Type="http://schemas.openxmlformats.org/officeDocument/2006/relationships/slideLayout" Target="../slideLayouts/slideLayout29.xml"/><Relationship Id="rId7" Type="http://schemas.openxmlformats.org/officeDocument/2006/relationships/slideLayout" Target="../slideLayouts/slideLayout30.xml"/><Relationship Id="rId8" Type="http://schemas.openxmlformats.org/officeDocument/2006/relationships/slideLayout" Target="../slideLayouts/slideLayout31.xml"/><Relationship Id="rId9" Type="http://schemas.openxmlformats.org/officeDocument/2006/relationships/slideLayout" Target="../slideLayouts/slideLayout32.xml"/><Relationship Id="rId10" Type="http://schemas.openxmlformats.org/officeDocument/2006/relationships/slideLayout" Target="../slideLayouts/slideLayout33.xml"/></Relationships>
</file>

<file path=ppt/slideMasters/_rels/slideMaster4.xml.rels><?xml version="1.0" encoding="UTF-8" standalone="yes"?>
<Relationships xmlns="http://schemas.openxmlformats.org/package/2006/relationships"><Relationship Id="rId11" Type="http://schemas.openxmlformats.org/officeDocument/2006/relationships/slideLayout" Target="../slideLayouts/slideLayout46.xml"/><Relationship Id="rId12" Type="http://schemas.openxmlformats.org/officeDocument/2006/relationships/slideLayout" Target="../slideLayouts/slideLayout47.xml"/><Relationship Id="rId13" Type="http://schemas.openxmlformats.org/officeDocument/2006/relationships/theme" Target="../theme/theme4.xml"/><Relationship Id="rId1" Type="http://schemas.openxmlformats.org/officeDocument/2006/relationships/slideLayout" Target="../slideLayouts/slideLayout36.xml"/><Relationship Id="rId2" Type="http://schemas.openxmlformats.org/officeDocument/2006/relationships/slideLayout" Target="../slideLayouts/slideLayout37.xml"/><Relationship Id="rId3" Type="http://schemas.openxmlformats.org/officeDocument/2006/relationships/slideLayout" Target="../slideLayouts/slideLayout38.xml"/><Relationship Id="rId4" Type="http://schemas.openxmlformats.org/officeDocument/2006/relationships/slideLayout" Target="../slideLayouts/slideLayout39.xml"/><Relationship Id="rId5" Type="http://schemas.openxmlformats.org/officeDocument/2006/relationships/slideLayout" Target="../slideLayouts/slideLayout40.xml"/><Relationship Id="rId6" Type="http://schemas.openxmlformats.org/officeDocument/2006/relationships/slideLayout" Target="../slideLayouts/slideLayout41.xml"/><Relationship Id="rId7" Type="http://schemas.openxmlformats.org/officeDocument/2006/relationships/slideLayout" Target="../slideLayouts/slideLayout42.xml"/><Relationship Id="rId8" Type="http://schemas.openxmlformats.org/officeDocument/2006/relationships/slideLayout" Target="../slideLayouts/slideLayout43.xml"/><Relationship Id="rId9" Type="http://schemas.openxmlformats.org/officeDocument/2006/relationships/slideLayout" Target="../slideLayouts/slideLayout44.xml"/><Relationship Id="rId10" Type="http://schemas.openxmlformats.org/officeDocument/2006/relationships/slideLayout" Target="../slideLayouts/slideLayout45.xml"/></Relationships>
</file>

<file path=ppt/slideMasters/_rels/slideMaster5.xml.rels><?xml version="1.0" encoding="UTF-8" standalone="yes"?>
<Relationships xmlns="http://schemas.openxmlformats.org/package/2006/relationships"><Relationship Id="rId11" Type="http://schemas.openxmlformats.org/officeDocument/2006/relationships/slideLayout" Target="../slideLayouts/slideLayout58.xml"/><Relationship Id="rId12" Type="http://schemas.openxmlformats.org/officeDocument/2006/relationships/slideLayout" Target="../slideLayouts/slideLayout59.xml"/><Relationship Id="rId13" Type="http://schemas.openxmlformats.org/officeDocument/2006/relationships/theme" Target="../theme/theme5.xml"/><Relationship Id="rId1" Type="http://schemas.openxmlformats.org/officeDocument/2006/relationships/slideLayout" Target="../slideLayouts/slideLayout48.xml"/><Relationship Id="rId2" Type="http://schemas.openxmlformats.org/officeDocument/2006/relationships/slideLayout" Target="../slideLayouts/slideLayout49.xml"/><Relationship Id="rId3" Type="http://schemas.openxmlformats.org/officeDocument/2006/relationships/slideLayout" Target="../slideLayouts/slideLayout50.xml"/><Relationship Id="rId4" Type="http://schemas.openxmlformats.org/officeDocument/2006/relationships/slideLayout" Target="../slideLayouts/slideLayout51.xml"/><Relationship Id="rId5" Type="http://schemas.openxmlformats.org/officeDocument/2006/relationships/slideLayout" Target="../slideLayouts/slideLayout52.xml"/><Relationship Id="rId6" Type="http://schemas.openxmlformats.org/officeDocument/2006/relationships/slideLayout" Target="../slideLayouts/slideLayout53.xml"/><Relationship Id="rId7" Type="http://schemas.openxmlformats.org/officeDocument/2006/relationships/slideLayout" Target="../slideLayouts/slideLayout54.xml"/><Relationship Id="rId8" Type="http://schemas.openxmlformats.org/officeDocument/2006/relationships/slideLayout" Target="../slideLayouts/slideLayout55.xml"/><Relationship Id="rId9" Type="http://schemas.openxmlformats.org/officeDocument/2006/relationships/slideLayout" Target="../slideLayouts/slideLayout56.xml"/><Relationship Id="rId10" Type="http://schemas.openxmlformats.org/officeDocument/2006/relationships/slideLayout" Target="../slideLayouts/slideLayout57.xml"/></Relationships>
</file>

<file path=ppt/slideMasters/_rels/slideMaster6.xml.rels><?xml version="1.0" encoding="UTF-8" standalone="yes"?>
<Relationships xmlns="http://schemas.openxmlformats.org/package/2006/relationships"><Relationship Id="rId11" Type="http://schemas.openxmlformats.org/officeDocument/2006/relationships/slideLayout" Target="../slideLayouts/slideLayout70.xml"/><Relationship Id="rId12" Type="http://schemas.openxmlformats.org/officeDocument/2006/relationships/slideLayout" Target="../slideLayouts/slideLayout71.xml"/><Relationship Id="rId13" Type="http://schemas.openxmlformats.org/officeDocument/2006/relationships/theme" Target="../theme/theme6.xml"/><Relationship Id="rId1" Type="http://schemas.openxmlformats.org/officeDocument/2006/relationships/slideLayout" Target="../slideLayouts/slideLayout60.xml"/><Relationship Id="rId2" Type="http://schemas.openxmlformats.org/officeDocument/2006/relationships/slideLayout" Target="../slideLayouts/slideLayout61.xml"/><Relationship Id="rId3" Type="http://schemas.openxmlformats.org/officeDocument/2006/relationships/slideLayout" Target="../slideLayouts/slideLayout62.xml"/><Relationship Id="rId4" Type="http://schemas.openxmlformats.org/officeDocument/2006/relationships/slideLayout" Target="../slideLayouts/slideLayout63.xml"/><Relationship Id="rId5" Type="http://schemas.openxmlformats.org/officeDocument/2006/relationships/slideLayout" Target="../slideLayouts/slideLayout64.xml"/><Relationship Id="rId6" Type="http://schemas.openxmlformats.org/officeDocument/2006/relationships/slideLayout" Target="../slideLayouts/slideLayout65.xml"/><Relationship Id="rId7" Type="http://schemas.openxmlformats.org/officeDocument/2006/relationships/slideLayout" Target="../slideLayouts/slideLayout66.xml"/><Relationship Id="rId8" Type="http://schemas.openxmlformats.org/officeDocument/2006/relationships/slideLayout" Target="../slideLayouts/slideLayout67.xml"/><Relationship Id="rId9" Type="http://schemas.openxmlformats.org/officeDocument/2006/relationships/slideLayout" Target="../slideLayouts/slideLayout68.xml"/><Relationship Id="rId10" Type="http://schemas.openxmlformats.org/officeDocument/2006/relationships/slideLayout" Target="../slideLayouts/slideLayout69.xml"/></Relationships>
</file>

<file path=ppt/slideMasters/_rels/slideMaster7.xml.rels><?xml version="1.0" encoding="UTF-8" standalone="yes"?>
<Relationships xmlns="http://schemas.openxmlformats.org/package/2006/relationships"><Relationship Id="rId3" Type="http://schemas.openxmlformats.org/officeDocument/2006/relationships/slideLayout" Target="../slideLayouts/slideLayout74.xml"/><Relationship Id="rId4" Type="http://schemas.openxmlformats.org/officeDocument/2006/relationships/slideLayout" Target="../slideLayouts/slideLayout75.xml"/><Relationship Id="rId5" Type="http://schemas.openxmlformats.org/officeDocument/2006/relationships/slideLayout" Target="../slideLayouts/slideLayout76.xml"/><Relationship Id="rId6" Type="http://schemas.openxmlformats.org/officeDocument/2006/relationships/slideLayout" Target="../slideLayouts/slideLayout77.xml"/><Relationship Id="rId7" Type="http://schemas.openxmlformats.org/officeDocument/2006/relationships/slideLayout" Target="../slideLayouts/slideLayout78.xml"/><Relationship Id="rId8" Type="http://schemas.openxmlformats.org/officeDocument/2006/relationships/slideLayout" Target="../slideLayouts/slideLayout79.xml"/><Relationship Id="rId9" Type="http://schemas.openxmlformats.org/officeDocument/2006/relationships/slideLayout" Target="../slideLayouts/slideLayout80.xml"/><Relationship Id="rId10" Type="http://schemas.openxmlformats.org/officeDocument/2006/relationships/theme" Target="../theme/theme7.xml"/><Relationship Id="rId1" Type="http://schemas.openxmlformats.org/officeDocument/2006/relationships/slideLayout" Target="../slideLayouts/slideLayout72.xml"/><Relationship Id="rId2" Type="http://schemas.openxmlformats.org/officeDocument/2006/relationships/slideLayout" Target="../slideLayouts/slideLayout7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EAEAEA"/>
        </a:solidFill>
        <a:effectLst/>
      </p:bgPr>
    </p:bg>
    <p:spTree>
      <p:nvGrpSpPr>
        <p:cNvPr id="1" name=""/>
        <p:cNvGrpSpPr/>
        <p:nvPr/>
      </p:nvGrpSpPr>
      <p:grpSpPr>
        <a:xfrm>
          <a:off x="0" y="0"/>
          <a:ext cx="0" cy="0"/>
          <a:chOff x="0" y="0"/>
          <a:chExt cx="0" cy="0"/>
        </a:xfrm>
      </p:grpSpPr>
      <p:sp>
        <p:nvSpPr>
          <p:cNvPr id="238594" name="Line 2"/>
          <p:cNvSpPr>
            <a:spLocks noChangeShapeType="1"/>
          </p:cNvSpPr>
          <p:nvPr/>
        </p:nvSpPr>
        <p:spPr bwMode="auto">
          <a:xfrm>
            <a:off x="12700" y="6615113"/>
            <a:ext cx="9131300" cy="1587"/>
          </a:xfrm>
          <a:prstGeom prst="line">
            <a:avLst/>
          </a:prstGeom>
          <a:noFill/>
          <a:ln w="12700">
            <a:solidFill>
              <a:schemeClr val="tx1"/>
            </a:solidFill>
            <a:round/>
            <a:headEnd type="none" w="sm" len="sm"/>
            <a:tailEnd type="none" w="sm" len="sm"/>
          </a:ln>
          <a:effectLst/>
        </p:spPr>
        <p:txBody>
          <a:bodyPr wrap="none" anchor="ctr"/>
          <a:lstStyle/>
          <a:p>
            <a:pPr>
              <a:defRPr/>
            </a:pPr>
            <a:endParaRPr lang="en-US">
              <a:latin typeface="Arial" charset="0"/>
              <a:cs typeface="+mn-cs"/>
            </a:endParaRPr>
          </a:p>
        </p:txBody>
      </p:sp>
      <p:sp>
        <p:nvSpPr>
          <p:cNvPr id="238595" name="Rectangle 3"/>
          <p:cNvSpPr>
            <a:spLocks noChangeArrowheads="1"/>
          </p:cNvSpPr>
          <p:nvPr/>
        </p:nvSpPr>
        <p:spPr bwMode="auto">
          <a:xfrm>
            <a:off x="4310063" y="6643688"/>
            <a:ext cx="701675" cy="214312"/>
          </a:xfrm>
          <a:prstGeom prst="rect">
            <a:avLst/>
          </a:prstGeom>
          <a:noFill/>
          <a:ln w="9525">
            <a:noFill/>
            <a:miter lim="800000"/>
            <a:headEnd/>
            <a:tailEnd/>
          </a:ln>
          <a:effectLst/>
        </p:spPr>
        <p:txBody>
          <a:bodyPr lIns="92075" tIns="46038" rIns="92075" bIns="46038">
            <a:spAutoFit/>
          </a:bodyPr>
          <a:lstStyle/>
          <a:p>
            <a:pPr eaLnBrk="0" hangingPunct="0">
              <a:defRPr/>
            </a:pPr>
            <a:r>
              <a:rPr lang="en-US" sz="800">
                <a:solidFill>
                  <a:schemeClr val="accent2"/>
                </a:solidFill>
                <a:latin typeface="Arial" charset="0"/>
                <a:cs typeface="+mn-cs"/>
              </a:rPr>
              <a:t>Slide </a:t>
            </a:r>
            <a:fld id="{1F9BBF32-5465-418D-A795-32376668CDA1}" type="slidenum">
              <a:rPr lang="en-US" sz="800">
                <a:solidFill>
                  <a:schemeClr val="accent2"/>
                </a:solidFill>
                <a:latin typeface="Arial" charset="0"/>
                <a:cs typeface="+mn-cs"/>
              </a:rPr>
              <a:pPr eaLnBrk="0" hangingPunct="0">
                <a:defRPr/>
              </a:pPr>
              <a:t>‹#›</a:t>
            </a:fld>
            <a:endParaRPr lang="en-US" sz="800">
              <a:solidFill>
                <a:schemeClr val="accent2"/>
              </a:solidFill>
              <a:latin typeface="Arial" charset="0"/>
              <a:cs typeface="+mn-cs"/>
            </a:endParaRPr>
          </a:p>
        </p:txBody>
      </p:sp>
      <p:sp>
        <p:nvSpPr>
          <p:cNvPr id="238596" name="Rectangle 4"/>
          <p:cNvSpPr>
            <a:spLocks noChangeArrowheads="1"/>
          </p:cNvSpPr>
          <p:nvPr/>
        </p:nvSpPr>
        <p:spPr bwMode="auto">
          <a:xfrm>
            <a:off x="33338" y="6643688"/>
            <a:ext cx="3644900" cy="214312"/>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a:solidFill>
                  <a:schemeClr val="accent2"/>
                </a:solidFill>
                <a:latin typeface="Arial" charset="0"/>
                <a:cs typeface="+mn-cs"/>
              </a:rPr>
              <a:t>OPNS454: Operations Strategy</a:t>
            </a:r>
          </a:p>
        </p:txBody>
      </p:sp>
      <p:sp>
        <p:nvSpPr>
          <p:cNvPr id="238597" name="Rectangle 5"/>
          <p:cNvSpPr>
            <a:spLocks noChangeArrowheads="1"/>
          </p:cNvSpPr>
          <p:nvPr/>
        </p:nvSpPr>
        <p:spPr bwMode="auto">
          <a:xfrm>
            <a:off x="7273925" y="6643688"/>
            <a:ext cx="1838325" cy="214312"/>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dirty="0">
                <a:solidFill>
                  <a:schemeClr val="accent2"/>
                </a:solidFill>
                <a:latin typeface="Arial" charset="0"/>
                <a:cs typeface="Arial" charset="0"/>
              </a:rPr>
              <a:t>© Van Mieghem</a:t>
            </a:r>
          </a:p>
        </p:txBody>
      </p:sp>
      <p:sp>
        <p:nvSpPr>
          <p:cNvPr id="238598" name="Line 6"/>
          <p:cNvSpPr>
            <a:spLocks noChangeShapeType="1"/>
          </p:cNvSpPr>
          <p:nvPr/>
        </p:nvSpPr>
        <p:spPr bwMode="auto">
          <a:xfrm>
            <a:off x="0" y="987425"/>
            <a:ext cx="9131300" cy="0"/>
          </a:xfrm>
          <a:prstGeom prst="line">
            <a:avLst/>
          </a:prstGeom>
          <a:noFill/>
          <a:ln w="50800">
            <a:solidFill>
              <a:schemeClr val="tx1"/>
            </a:solidFill>
            <a:round/>
            <a:headEnd type="none" w="sm" len="sm"/>
            <a:tailEnd type="none" w="sm" len="sm"/>
          </a:ln>
          <a:effectLst/>
        </p:spPr>
        <p:txBody>
          <a:bodyPr wrap="none" anchor="ctr"/>
          <a:lstStyle/>
          <a:p>
            <a:pPr>
              <a:defRPr/>
            </a:pPr>
            <a:endParaRPr lang="en-US">
              <a:latin typeface="Arial" charset="0"/>
              <a:cs typeface="+mn-cs"/>
            </a:endParaRPr>
          </a:p>
        </p:txBody>
      </p:sp>
      <p:sp>
        <p:nvSpPr>
          <p:cNvPr id="2055" name="Rectangle 7"/>
          <p:cNvSpPr>
            <a:spLocks noGrp="1" noChangeArrowheads="1"/>
          </p:cNvSpPr>
          <p:nvPr>
            <p:ph type="title"/>
          </p:nvPr>
        </p:nvSpPr>
        <p:spPr bwMode="auto">
          <a:xfrm>
            <a:off x="381000" y="7938"/>
            <a:ext cx="8305800" cy="955675"/>
          </a:xfrm>
          <a:prstGeom prst="rect">
            <a:avLst/>
          </a:prstGeom>
          <a:noFill/>
          <a:ln w="9525">
            <a:noFill/>
            <a:miter lim="800000"/>
            <a:headEnd/>
            <a:tailEnd/>
          </a:ln>
        </p:spPr>
        <p:txBody>
          <a:bodyPr vert="horz" wrap="square" lIns="92075" tIns="46038" rIns="92075" bIns="46038" numCol="1" anchor="b" anchorCtr="0" compatLnSpc="1">
            <a:prstTxWarp prst="textNoShape">
              <a:avLst/>
            </a:prstTxWarp>
          </a:bodyPr>
          <a:lstStyle/>
          <a:p>
            <a:pPr lvl="0"/>
            <a:r>
              <a:rPr lang="en-US" smtClean="0"/>
              <a:t>Click to edit Master title style</a:t>
            </a:r>
          </a:p>
        </p:txBody>
      </p:sp>
      <p:sp>
        <p:nvSpPr>
          <p:cNvPr id="2056" name="Rectangle 8"/>
          <p:cNvSpPr>
            <a:spLocks noGrp="1" noChangeArrowheads="1"/>
          </p:cNvSpPr>
          <p:nvPr>
            <p:ph type="body" idx="1"/>
          </p:nvPr>
        </p:nvSpPr>
        <p:spPr bwMode="auto">
          <a:xfrm>
            <a:off x="455613" y="1114425"/>
            <a:ext cx="8229600" cy="5451475"/>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4050" r:id="rId1"/>
    <p:sldLayoutId id="2147484038" r:id="rId2"/>
    <p:sldLayoutId id="2147484039" r:id="rId3"/>
    <p:sldLayoutId id="2147484040" r:id="rId4"/>
    <p:sldLayoutId id="2147484041" r:id="rId5"/>
    <p:sldLayoutId id="2147484042" r:id="rId6"/>
    <p:sldLayoutId id="2147484043" r:id="rId7"/>
    <p:sldLayoutId id="2147484044" r:id="rId8"/>
    <p:sldLayoutId id="2147484045" r:id="rId9"/>
    <p:sldLayoutId id="2147484046" r:id="rId10"/>
    <p:sldLayoutId id="2147484047" r:id="rId11"/>
    <p:sldLayoutId id="2147484049" r:id="rId12"/>
  </p:sldLayoutIdLst>
  <p:txStyles>
    <p:titleStyle>
      <a:lvl1pPr algn="l" rtl="0" eaLnBrk="0" fontAlgn="base" hangingPunct="0">
        <a:spcBef>
          <a:spcPct val="0"/>
        </a:spcBef>
        <a:spcAft>
          <a:spcPct val="0"/>
        </a:spcAft>
        <a:defRPr sz="2800">
          <a:solidFill>
            <a:schemeClr val="accent2"/>
          </a:solidFill>
          <a:latin typeface="+mj-lt"/>
          <a:ea typeface="+mj-ea"/>
          <a:cs typeface="+mj-cs"/>
        </a:defRPr>
      </a:lvl1pPr>
      <a:lvl2pPr algn="l" rtl="0" eaLnBrk="0" fontAlgn="base" hangingPunct="0">
        <a:spcBef>
          <a:spcPct val="0"/>
        </a:spcBef>
        <a:spcAft>
          <a:spcPct val="0"/>
        </a:spcAft>
        <a:defRPr sz="2800">
          <a:solidFill>
            <a:schemeClr val="accent2"/>
          </a:solidFill>
          <a:latin typeface="Times New Roman" pitchFamily="18" charset="0"/>
        </a:defRPr>
      </a:lvl2pPr>
      <a:lvl3pPr algn="l" rtl="0" eaLnBrk="0" fontAlgn="base" hangingPunct="0">
        <a:spcBef>
          <a:spcPct val="0"/>
        </a:spcBef>
        <a:spcAft>
          <a:spcPct val="0"/>
        </a:spcAft>
        <a:defRPr sz="2800">
          <a:solidFill>
            <a:schemeClr val="accent2"/>
          </a:solidFill>
          <a:latin typeface="Times New Roman" pitchFamily="18" charset="0"/>
        </a:defRPr>
      </a:lvl3pPr>
      <a:lvl4pPr algn="l" rtl="0" eaLnBrk="0" fontAlgn="base" hangingPunct="0">
        <a:spcBef>
          <a:spcPct val="0"/>
        </a:spcBef>
        <a:spcAft>
          <a:spcPct val="0"/>
        </a:spcAft>
        <a:defRPr sz="2800">
          <a:solidFill>
            <a:schemeClr val="accent2"/>
          </a:solidFill>
          <a:latin typeface="Times New Roman" pitchFamily="18" charset="0"/>
        </a:defRPr>
      </a:lvl4pPr>
      <a:lvl5pPr algn="l" rtl="0" eaLnBrk="0" fontAlgn="base" hangingPunct="0">
        <a:spcBef>
          <a:spcPct val="0"/>
        </a:spcBef>
        <a:spcAft>
          <a:spcPct val="0"/>
        </a:spcAft>
        <a:defRPr sz="2800">
          <a:solidFill>
            <a:schemeClr val="accent2"/>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sz="1600">
          <a:solidFill>
            <a:schemeClr val="tx1"/>
          </a:solidFill>
          <a:latin typeface="+mn-lt"/>
        </a:defRPr>
      </a:lvl3pPr>
      <a:lvl4pPr marL="1600200" indent="-228600" algn="l" rtl="0" eaLnBrk="0" fontAlgn="base" hangingPunct="0">
        <a:spcBef>
          <a:spcPct val="20000"/>
        </a:spcBef>
        <a:spcAft>
          <a:spcPct val="0"/>
        </a:spcAft>
        <a:buChar char="•"/>
        <a:defRPr sz="14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4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074"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3075"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a:defRPr sz="1200">
                <a:solidFill>
                  <a:srgbClr val="898989"/>
                </a:solidFill>
                <a:latin typeface="Calibri" pitchFamily="34" charset="0"/>
              </a:defRPr>
            </a:lvl1pPr>
          </a:lstStyle>
          <a:p>
            <a:fld id="{E9F126D7-A52D-45E1-B0EE-8FBCDA4A9E6E}" type="datetimeFigureOut">
              <a:rPr lang="en-US"/>
              <a:pPr/>
              <a:t>4/5/17</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wrap="square" lIns="91440" tIns="45720" rIns="91440" bIns="45720" numCol="1" anchor="ctr" anchorCtr="0" compatLnSpc="1">
            <a:prstTxWarp prst="textNoShape">
              <a:avLst/>
            </a:prstTxWarp>
          </a:bodyPr>
          <a:lstStyle>
            <a:lvl1pPr algn="ctr">
              <a:defRPr sz="1200">
                <a:solidFill>
                  <a:srgbClr val="898989"/>
                </a:solidFill>
                <a:latin typeface="Calibri" pitchFamily="34" charset="0"/>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latin typeface="Calibri" pitchFamily="34" charset="0"/>
              </a:defRPr>
            </a:lvl1pPr>
          </a:lstStyle>
          <a:p>
            <a:fld id="{57C75DD1-9790-46BC-90C8-69A161A1A96B}"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4051" r:id="rId1"/>
    <p:sldLayoutId id="2147484052" r:id="rId2"/>
    <p:sldLayoutId id="2147484053" r:id="rId3"/>
    <p:sldLayoutId id="2147484054" r:id="rId4"/>
    <p:sldLayoutId id="2147484055" r:id="rId5"/>
    <p:sldLayoutId id="2147484056" r:id="rId6"/>
    <p:sldLayoutId id="2147484057" r:id="rId7"/>
    <p:sldLayoutId id="2147484058" r:id="rId8"/>
    <p:sldLayoutId id="2147484059" r:id="rId9"/>
    <p:sldLayoutId id="2147484060" r:id="rId10"/>
    <p:sldLayoutId id="2147484061" r:id="rId11"/>
  </p:sldLayoutIdLst>
  <p:txStyles>
    <p:titleStyle>
      <a:lvl1pPr algn="ctr" defTabSz="457200" rtl="0" fontAlgn="base">
        <a:spcBef>
          <a:spcPct val="0"/>
        </a:spcBef>
        <a:spcAft>
          <a:spcPct val="0"/>
        </a:spcAft>
        <a:defRPr sz="4400" kern="1200">
          <a:solidFill>
            <a:schemeClr val="tx1"/>
          </a:solidFill>
          <a:latin typeface="+mj-lt"/>
          <a:ea typeface="+mj-ea"/>
          <a:cs typeface="+mj-cs"/>
        </a:defRPr>
      </a:lvl1pPr>
      <a:lvl2pPr algn="ctr" defTabSz="457200" rtl="0" fontAlgn="base">
        <a:spcBef>
          <a:spcPct val="0"/>
        </a:spcBef>
        <a:spcAft>
          <a:spcPct val="0"/>
        </a:spcAft>
        <a:defRPr sz="4400">
          <a:solidFill>
            <a:schemeClr val="tx1"/>
          </a:solidFill>
          <a:latin typeface="Calibri" pitchFamily="34" charset="0"/>
        </a:defRPr>
      </a:lvl2pPr>
      <a:lvl3pPr algn="ctr" defTabSz="457200" rtl="0" fontAlgn="base">
        <a:spcBef>
          <a:spcPct val="0"/>
        </a:spcBef>
        <a:spcAft>
          <a:spcPct val="0"/>
        </a:spcAft>
        <a:defRPr sz="4400">
          <a:solidFill>
            <a:schemeClr val="tx1"/>
          </a:solidFill>
          <a:latin typeface="Calibri" pitchFamily="34" charset="0"/>
        </a:defRPr>
      </a:lvl3pPr>
      <a:lvl4pPr algn="ctr" defTabSz="457200" rtl="0" fontAlgn="base">
        <a:spcBef>
          <a:spcPct val="0"/>
        </a:spcBef>
        <a:spcAft>
          <a:spcPct val="0"/>
        </a:spcAft>
        <a:defRPr sz="4400">
          <a:solidFill>
            <a:schemeClr val="tx1"/>
          </a:solidFill>
          <a:latin typeface="Calibri" pitchFamily="34" charset="0"/>
        </a:defRPr>
      </a:lvl4pPr>
      <a:lvl5pPr algn="ctr" defTabSz="457200" rtl="0" fontAlgn="base">
        <a:spcBef>
          <a:spcPct val="0"/>
        </a:spcBef>
        <a:spcAft>
          <a:spcPct val="0"/>
        </a:spcAft>
        <a:defRPr sz="4400">
          <a:solidFill>
            <a:schemeClr val="tx1"/>
          </a:solidFill>
          <a:latin typeface="Calibri" pitchFamily="34" charset="0"/>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p:titleStyle>
    <p:bodyStyle>
      <a:lvl1pPr marL="342900" indent="-342900" algn="l" defTabSz="457200" rtl="0" fontAlgn="base">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defTabSz="457200" rtl="0" fontAlgn="base">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defTabSz="457200" rtl="0" fontAlgn="base">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defTabSz="457200" rtl="0" fontAlgn="base">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defTabSz="457200" rtl="0" fontAlgn="base">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38595" name="Rectangle 3"/>
          <p:cNvSpPr>
            <a:spLocks noChangeArrowheads="1"/>
          </p:cNvSpPr>
          <p:nvPr/>
        </p:nvSpPr>
        <p:spPr bwMode="auto">
          <a:xfrm>
            <a:off x="4310063" y="6643688"/>
            <a:ext cx="701675" cy="214312"/>
          </a:xfrm>
          <a:prstGeom prst="rect">
            <a:avLst/>
          </a:prstGeom>
          <a:noFill/>
          <a:ln w="9525">
            <a:noFill/>
            <a:miter lim="800000"/>
            <a:headEnd/>
            <a:tailEnd/>
          </a:ln>
          <a:effectLst/>
        </p:spPr>
        <p:txBody>
          <a:bodyPr lIns="92075" tIns="46038" rIns="92075" bIns="46038">
            <a:spAutoFit/>
          </a:bodyPr>
          <a:lstStyle/>
          <a:p>
            <a:pPr eaLnBrk="0" hangingPunct="0">
              <a:defRPr/>
            </a:pPr>
            <a:r>
              <a:rPr lang="en-US" sz="800">
                <a:solidFill>
                  <a:srgbClr val="FFFFFF"/>
                </a:solidFill>
                <a:latin typeface="Arial" charset="0"/>
              </a:rPr>
              <a:t>Slide </a:t>
            </a:r>
            <a:fld id="{1F9BBF32-5465-418D-A795-32376668CDA1}" type="slidenum">
              <a:rPr lang="en-US" sz="800">
                <a:solidFill>
                  <a:srgbClr val="FFFFFF"/>
                </a:solidFill>
                <a:latin typeface="Arial" charset="0"/>
              </a:rPr>
              <a:pPr eaLnBrk="0" hangingPunct="0">
                <a:defRPr/>
              </a:pPr>
              <a:t>‹#›</a:t>
            </a:fld>
            <a:endParaRPr lang="en-US" sz="800">
              <a:solidFill>
                <a:srgbClr val="FFFFFF"/>
              </a:solidFill>
              <a:latin typeface="Arial" charset="0"/>
            </a:endParaRPr>
          </a:p>
        </p:txBody>
      </p:sp>
      <p:sp>
        <p:nvSpPr>
          <p:cNvPr id="238596" name="Rectangle 4"/>
          <p:cNvSpPr>
            <a:spLocks noChangeArrowheads="1"/>
          </p:cNvSpPr>
          <p:nvPr/>
        </p:nvSpPr>
        <p:spPr bwMode="auto">
          <a:xfrm>
            <a:off x="33338" y="6643688"/>
            <a:ext cx="3644900" cy="214312"/>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dirty="0" smtClean="0">
                <a:solidFill>
                  <a:srgbClr val="FFFFFF"/>
                </a:solidFill>
                <a:latin typeface="Arial" charset="0"/>
              </a:rPr>
              <a:t>Operations </a:t>
            </a:r>
            <a:r>
              <a:rPr lang="en-US" sz="800" dirty="0">
                <a:solidFill>
                  <a:srgbClr val="FFFFFF"/>
                </a:solidFill>
                <a:latin typeface="Arial" charset="0"/>
              </a:rPr>
              <a:t>Strategy</a:t>
            </a:r>
          </a:p>
        </p:txBody>
      </p:sp>
      <p:sp>
        <p:nvSpPr>
          <p:cNvPr id="238597" name="Rectangle 5"/>
          <p:cNvSpPr>
            <a:spLocks noChangeArrowheads="1"/>
          </p:cNvSpPr>
          <p:nvPr/>
        </p:nvSpPr>
        <p:spPr bwMode="auto">
          <a:xfrm>
            <a:off x="7273925" y="6643688"/>
            <a:ext cx="1838325" cy="214312"/>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dirty="0">
                <a:solidFill>
                  <a:srgbClr val="FFFFFF"/>
                </a:solidFill>
                <a:latin typeface="Arial" charset="0"/>
                <a:cs typeface="Arial" charset="0"/>
              </a:rPr>
              <a:t>© Van Mieghem</a:t>
            </a:r>
          </a:p>
        </p:txBody>
      </p:sp>
      <p:sp>
        <p:nvSpPr>
          <p:cNvPr id="2055" name="Rectangle 7"/>
          <p:cNvSpPr>
            <a:spLocks noGrp="1" noChangeArrowheads="1"/>
          </p:cNvSpPr>
          <p:nvPr>
            <p:ph type="title"/>
          </p:nvPr>
        </p:nvSpPr>
        <p:spPr bwMode="auto">
          <a:xfrm>
            <a:off x="381000" y="7938"/>
            <a:ext cx="8305800" cy="955675"/>
          </a:xfrm>
          <a:prstGeom prst="rect">
            <a:avLst/>
          </a:prstGeom>
          <a:noFill/>
          <a:ln w="9525">
            <a:noFill/>
            <a:miter lim="800000"/>
            <a:headEnd/>
            <a:tailEnd/>
          </a:ln>
        </p:spPr>
        <p:txBody>
          <a:bodyPr vert="horz" wrap="square" lIns="92075" tIns="46038" rIns="92075" bIns="46038" numCol="1" anchor="b" anchorCtr="0" compatLnSpc="1">
            <a:prstTxWarp prst="textNoShape">
              <a:avLst/>
            </a:prstTxWarp>
          </a:bodyPr>
          <a:lstStyle/>
          <a:p>
            <a:pPr lvl="0"/>
            <a:r>
              <a:rPr lang="en-US" smtClean="0"/>
              <a:t>Click to edit Master title style</a:t>
            </a:r>
          </a:p>
        </p:txBody>
      </p:sp>
      <p:sp>
        <p:nvSpPr>
          <p:cNvPr id="2056" name="Rectangle 8"/>
          <p:cNvSpPr>
            <a:spLocks noGrp="1" noChangeArrowheads="1"/>
          </p:cNvSpPr>
          <p:nvPr>
            <p:ph type="body" idx="1"/>
          </p:nvPr>
        </p:nvSpPr>
        <p:spPr bwMode="auto">
          <a:xfrm>
            <a:off x="455613" y="1114425"/>
            <a:ext cx="8229600" cy="5451475"/>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4063" r:id="rId1"/>
    <p:sldLayoutId id="2147484064" r:id="rId2"/>
    <p:sldLayoutId id="2147484065" r:id="rId3"/>
    <p:sldLayoutId id="2147484066" r:id="rId4"/>
    <p:sldLayoutId id="2147484067" r:id="rId5"/>
    <p:sldLayoutId id="2147484068" r:id="rId6"/>
    <p:sldLayoutId id="2147484069" r:id="rId7"/>
    <p:sldLayoutId id="2147484070" r:id="rId8"/>
    <p:sldLayoutId id="2147484071" r:id="rId9"/>
    <p:sldLayoutId id="2147484072" r:id="rId10"/>
    <p:sldLayoutId id="2147484073" r:id="rId11"/>
    <p:sldLayoutId id="2147484074" r:id="rId12"/>
  </p:sldLayoutIdLst>
  <p:txStyles>
    <p:titleStyle>
      <a:lvl1pPr algn="l" rtl="0" eaLnBrk="0" fontAlgn="base" hangingPunct="0">
        <a:spcBef>
          <a:spcPct val="0"/>
        </a:spcBef>
        <a:spcAft>
          <a:spcPct val="0"/>
        </a:spcAft>
        <a:defRPr sz="2800">
          <a:solidFill>
            <a:schemeClr val="bg1"/>
          </a:solidFill>
          <a:latin typeface="+mj-lt"/>
          <a:ea typeface="+mj-ea"/>
          <a:cs typeface="+mj-cs"/>
        </a:defRPr>
      </a:lvl1pPr>
      <a:lvl2pPr algn="l" rtl="0" eaLnBrk="0" fontAlgn="base" hangingPunct="0">
        <a:spcBef>
          <a:spcPct val="0"/>
        </a:spcBef>
        <a:spcAft>
          <a:spcPct val="0"/>
        </a:spcAft>
        <a:defRPr sz="2800">
          <a:solidFill>
            <a:schemeClr val="accent2"/>
          </a:solidFill>
          <a:latin typeface="Times New Roman" pitchFamily="18" charset="0"/>
        </a:defRPr>
      </a:lvl2pPr>
      <a:lvl3pPr algn="l" rtl="0" eaLnBrk="0" fontAlgn="base" hangingPunct="0">
        <a:spcBef>
          <a:spcPct val="0"/>
        </a:spcBef>
        <a:spcAft>
          <a:spcPct val="0"/>
        </a:spcAft>
        <a:defRPr sz="2800">
          <a:solidFill>
            <a:schemeClr val="accent2"/>
          </a:solidFill>
          <a:latin typeface="Times New Roman" pitchFamily="18" charset="0"/>
        </a:defRPr>
      </a:lvl3pPr>
      <a:lvl4pPr algn="l" rtl="0" eaLnBrk="0" fontAlgn="base" hangingPunct="0">
        <a:spcBef>
          <a:spcPct val="0"/>
        </a:spcBef>
        <a:spcAft>
          <a:spcPct val="0"/>
        </a:spcAft>
        <a:defRPr sz="2800">
          <a:solidFill>
            <a:schemeClr val="accent2"/>
          </a:solidFill>
          <a:latin typeface="Times New Roman" pitchFamily="18" charset="0"/>
        </a:defRPr>
      </a:lvl4pPr>
      <a:lvl5pPr algn="l" rtl="0" eaLnBrk="0" fontAlgn="base" hangingPunct="0">
        <a:spcBef>
          <a:spcPct val="0"/>
        </a:spcBef>
        <a:spcAft>
          <a:spcPct val="0"/>
        </a:spcAft>
        <a:defRPr sz="2800">
          <a:solidFill>
            <a:schemeClr val="accent2"/>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000">
          <a:solidFill>
            <a:schemeClr val="bg1"/>
          </a:solidFill>
          <a:latin typeface="+mn-lt"/>
          <a:ea typeface="+mn-ea"/>
          <a:cs typeface="+mn-cs"/>
        </a:defRPr>
      </a:lvl1pPr>
      <a:lvl2pPr marL="742950" indent="-285750" algn="l" rtl="0" eaLnBrk="0" fontAlgn="base" hangingPunct="0">
        <a:spcBef>
          <a:spcPct val="20000"/>
        </a:spcBef>
        <a:spcAft>
          <a:spcPct val="0"/>
        </a:spcAft>
        <a:buSzPct val="85000"/>
        <a:buChar char="–"/>
        <a:defRPr>
          <a:solidFill>
            <a:schemeClr val="bg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sz="1600">
          <a:solidFill>
            <a:schemeClr val="bg1"/>
          </a:solidFill>
          <a:latin typeface="+mn-lt"/>
        </a:defRPr>
      </a:lvl3pPr>
      <a:lvl4pPr marL="1600200" indent="-228600" algn="l" rtl="0" eaLnBrk="0" fontAlgn="base" hangingPunct="0">
        <a:spcBef>
          <a:spcPct val="20000"/>
        </a:spcBef>
        <a:spcAft>
          <a:spcPct val="0"/>
        </a:spcAft>
        <a:buChar char="•"/>
        <a:defRPr sz="1400">
          <a:solidFill>
            <a:schemeClr val="bg1"/>
          </a:solidFill>
          <a:latin typeface="+mn-lt"/>
        </a:defRPr>
      </a:lvl4pPr>
      <a:lvl5pPr marL="2057400" indent="-228600" algn="l" rtl="0" eaLnBrk="0" fontAlgn="base" hangingPunct="0">
        <a:spcBef>
          <a:spcPct val="20000"/>
        </a:spcBef>
        <a:spcAft>
          <a:spcPct val="0"/>
        </a:spcAft>
        <a:buFont typeface="Times New Roman" pitchFamily="18" charset="0"/>
        <a:buChar char="−"/>
        <a:defRPr sz="1400">
          <a:solidFill>
            <a:schemeClr val="bg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38595" name="Rectangle 3"/>
          <p:cNvSpPr>
            <a:spLocks noChangeArrowheads="1"/>
          </p:cNvSpPr>
          <p:nvPr/>
        </p:nvSpPr>
        <p:spPr bwMode="auto">
          <a:xfrm>
            <a:off x="4310063" y="6643688"/>
            <a:ext cx="701675" cy="214312"/>
          </a:xfrm>
          <a:prstGeom prst="rect">
            <a:avLst/>
          </a:prstGeom>
          <a:noFill/>
          <a:ln w="9525">
            <a:noFill/>
            <a:miter lim="800000"/>
            <a:headEnd/>
            <a:tailEnd/>
          </a:ln>
          <a:effectLst/>
        </p:spPr>
        <p:txBody>
          <a:bodyPr lIns="92075" tIns="46038" rIns="92075" bIns="46038">
            <a:spAutoFit/>
          </a:bodyPr>
          <a:lstStyle/>
          <a:p>
            <a:pPr eaLnBrk="0" hangingPunct="0">
              <a:defRPr/>
            </a:pPr>
            <a:r>
              <a:rPr lang="en-US" sz="800">
                <a:solidFill>
                  <a:srgbClr val="FFFFFF"/>
                </a:solidFill>
                <a:latin typeface="Arial" charset="0"/>
              </a:rPr>
              <a:t>Slide </a:t>
            </a:r>
            <a:fld id="{1F9BBF32-5465-418D-A795-32376668CDA1}" type="slidenum">
              <a:rPr lang="en-US" sz="800">
                <a:solidFill>
                  <a:srgbClr val="FFFFFF"/>
                </a:solidFill>
                <a:latin typeface="Arial" charset="0"/>
              </a:rPr>
              <a:pPr eaLnBrk="0" hangingPunct="0">
                <a:defRPr/>
              </a:pPr>
              <a:t>‹#›</a:t>
            </a:fld>
            <a:endParaRPr lang="en-US" sz="800">
              <a:solidFill>
                <a:srgbClr val="FFFFFF"/>
              </a:solidFill>
              <a:latin typeface="Arial" charset="0"/>
            </a:endParaRPr>
          </a:p>
        </p:txBody>
      </p:sp>
      <p:sp>
        <p:nvSpPr>
          <p:cNvPr id="238596" name="Rectangle 4"/>
          <p:cNvSpPr>
            <a:spLocks noChangeArrowheads="1"/>
          </p:cNvSpPr>
          <p:nvPr/>
        </p:nvSpPr>
        <p:spPr bwMode="auto">
          <a:xfrm>
            <a:off x="33338" y="6643688"/>
            <a:ext cx="3644900" cy="214312"/>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dirty="0" smtClean="0">
                <a:solidFill>
                  <a:srgbClr val="FFFFFF"/>
                </a:solidFill>
                <a:latin typeface="Arial" charset="0"/>
              </a:rPr>
              <a:t>Operations </a:t>
            </a:r>
            <a:r>
              <a:rPr lang="en-US" sz="800" dirty="0">
                <a:solidFill>
                  <a:srgbClr val="FFFFFF"/>
                </a:solidFill>
                <a:latin typeface="Arial" charset="0"/>
              </a:rPr>
              <a:t>Strategy</a:t>
            </a:r>
          </a:p>
        </p:txBody>
      </p:sp>
      <p:sp>
        <p:nvSpPr>
          <p:cNvPr id="238597" name="Rectangle 5"/>
          <p:cNvSpPr>
            <a:spLocks noChangeArrowheads="1"/>
          </p:cNvSpPr>
          <p:nvPr/>
        </p:nvSpPr>
        <p:spPr bwMode="auto">
          <a:xfrm>
            <a:off x="7273925" y="6643688"/>
            <a:ext cx="1838325" cy="214312"/>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dirty="0">
                <a:solidFill>
                  <a:srgbClr val="FFFFFF"/>
                </a:solidFill>
                <a:latin typeface="Arial" charset="0"/>
                <a:cs typeface="Arial" charset="0"/>
              </a:rPr>
              <a:t>© Van Mieghem</a:t>
            </a:r>
          </a:p>
        </p:txBody>
      </p:sp>
      <p:sp>
        <p:nvSpPr>
          <p:cNvPr id="2055" name="Rectangle 7"/>
          <p:cNvSpPr>
            <a:spLocks noGrp="1" noChangeArrowheads="1"/>
          </p:cNvSpPr>
          <p:nvPr>
            <p:ph type="title"/>
          </p:nvPr>
        </p:nvSpPr>
        <p:spPr bwMode="auto">
          <a:xfrm>
            <a:off x="381000" y="7938"/>
            <a:ext cx="8305800" cy="955675"/>
          </a:xfrm>
          <a:prstGeom prst="rect">
            <a:avLst/>
          </a:prstGeom>
          <a:noFill/>
          <a:ln w="9525">
            <a:noFill/>
            <a:miter lim="800000"/>
            <a:headEnd/>
            <a:tailEnd/>
          </a:ln>
        </p:spPr>
        <p:txBody>
          <a:bodyPr vert="horz" wrap="square" lIns="92075" tIns="46038" rIns="92075" bIns="46038" numCol="1" anchor="b" anchorCtr="0" compatLnSpc="1">
            <a:prstTxWarp prst="textNoShape">
              <a:avLst/>
            </a:prstTxWarp>
          </a:bodyPr>
          <a:lstStyle/>
          <a:p>
            <a:pPr lvl="0"/>
            <a:r>
              <a:rPr lang="en-US" smtClean="0"/>
              <a:t>Click to edit Master title style</a:t>
            </a:r>
          </a:p>
        </p:txBody>
      </p:sp>
      <p:sp>
        <p:nvSpPr>
          <p:cNvPr id="2056" name="Rectangle 8"/>
          <p:cNvSpPr>
            <a:spLocks noGrp="1" noChangeArrowheads="1"/>
          </p:cNvSpPr>
          <p:nvPr>
            <p:ph type="body" idx="1"/>
          </p:nvPr>
        </p:nvSpPr>
        <p:spPr bwMode="auto">
          <a:xfrm>
            <a:off x="455613" y="1114425"/>
            <a:ext cx="8229600" cy="5451475"/>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4076" r:id="rId1"/>
    <p:sldLayoutId id="2147484077" r:id="rId2"/>
    <p:sldLayoutId id="2147484078" r:id="rId3"/>
    <p:sldLayoutId id="2147484079" r:id="rId4"/>
    <p:sldLayoutId id="2147484080" r:id="rId5"/>
    <p:sldLayoutId id="2147484081" r:id="rId6"/>
    <p:sldLayoutId id="2147484082" r:id="rId7"/>
    <p:sldLayoutId id="2147484083" r:id="rId8"/>
    <p:sldLayoutId id="2147484084" r:id="rId9"/>
    <p:sldLayoutId id="2147484085" r:id="rId10"/>
    <p:sldLayoutId id="2147484086" r:id="rId11"/>
    <p:sldLayoutId id="2147484087" r:id="rId12"/>
  </p:sldLayoutIdLst>
  <p:txStyles>
    <p:titleStyle>
      <a:lvl1pPr algn="l" rtl="0" eaLnBrk="0" fontAlgn="base" hangingPunct="0">
        <a:spcBef>
          <a:spcPct val="0"/>
        </a:spcBef>
        <a:spcAft>
          <a:spcPct val="0"/>
        </a:spcAft>
        <a:defRPr sz="2800">
          <a:solidFill>
            <a:schemeClr val="bg1"/>
          </a:solidFill>
          <a:latin typeface="+mj-lt"/>
          <a:ea typeface="+mj-ea"/>
          <a:cs typeface="+mj-cs"/>
        </a:defRPr>
      </a:lvl1pPr>
      <a:lvl2pPr algn="l" rtl="0" eaLnBrk="0" fontAlgn="base" hangingPunct="0">
        <a:spcBef>
          <a:spcPct val="0"/>
        </a:spcBef>
        <a:spcAft>
          <a:spcPct val="0"/>
        </a:spcAft>
        <a:defRPr sz="2800">
          <a:solidFill>
            <a:schemeClr val="accent2"/>
          </a:solidFill>
          <a:latin typeface="Times New Roman" pitchFamily="18" charset="0"/>
        </a:defRPr>
      </a:lvl2pPr>
      <a:lvl3pPr algn="l" rtl="0" eaLnBrk="0" fontAlgn="base" hangingPunct="0">
        <a:spcBef>
          <a:spcPct val="0"/>
        </a:spcBef>
        <a:spcAft>
          <a:spcPct val="0"/>
        </a:spcAft>
        <a:defRPr sz="2800">
          <a:solidFill>
            <a:schemeClr val="accent2"/>
          </a:solidFill>
          <a:latin typeface="Times New Roman" pitchFamily="18" charset="0"/>
        </a:defRPr>
      </a:lvl3pPr>
      <a:lvl4pPr algn="l" rtl="0" eaLnBrk="0" fontAlgn="base" hangingPunct="0">
        <a:spcBef>
          <a:spcPct val="0"/>
        </a:spcBef>
        <a:spcAft>
          <a:spcPct val="0"/>
        </a:spcAft>
        <a:defRPr sz="2800">
          <a:solidFill>
            <a:schemeClr val="accent2"/>
          </a:solidFill>
          <a:latin typeface="Times New Roman" pitchFamily="18" charset="0"/>
        </a:defRPr>
      </a:lvl4pPr>
      <a:lvl5pPr algn="l" rtl="0" eaLnBrk="0" fontAlgn="base" hangingPunct="0">
        <a:spcBef>
          <a:spcPct val="0"/>
        </a:spcBef>
        <a:spcAft>
          <a:spcPct val="0"/>
        </a:spcAft>
        <a:defRPr sz="2800">
          <a:solidFill>
            <a:schemeClr val="accent2"/>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000">
          <a:solidFill>
            <a:schemeClr val="bg1"/>
          </a:solidFill>
          <a:latin typeface="+mn-lt"/>
          <a:ea typeface="+mn-ea"/>
          <a:cs typeface="+mn-cs"/>
        </a:defRPr>
      </a:lvl1pPr>
      <a:lvl2pPr marL="742950" indent="-285750" algn="l" rtl="0" eaLnBrk="0" fontAlgn="base" hangingPunct="0">
        <a:spcBef>
          <a:spcPct val="20000"/>
        </a:spcBef>
        <a:spcAft>
          <a:spcPct val="0"/>
        </a:spcAft>
        <a:buSzPct val="85000"/>
        <a:buChar char="–"/>
        <a:defRPr>
          <a:solidFill>
            <a:schemeClr val="bg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sz="1600">
          <a:solidFill>
            <a:schemeClr val="bg1"/>
          </a:solidFill>
          <a:latin typeface="+mn-lt"/>
        </a:defRPr>
      </a:lvl3pPr>
      <a:lvl4pPr marL="1600200" indent="-228600" algn="l" rtl="0" eaLnBrk="0" fontAlgn="base" hangingPunct="0">
        <a:spcBef>
          <a:spcPct val="20000"/>
        </a:spcBef>
        <a:spcAft>
          <a:spcPct val="0"/>
        </a:spcAft>
        <a:buChar char="•"/>
        <a:defRPr sz="1400">
          <a:solidFill>
            <a:schemeClr val="bg1"/>
          </a:solidFill>
          <a:latin typeface="+mn-lt"/>
        </a:defRPr>
      </a:lvl4pPr>
      <a:lvl5pPr marL="2057400" indent="-228600" algn="l" rtl="0" eaLnBrk="0" fontAlgn="base" hangingPunct="0">
        <a:spcBef>
          <a:spcPct val="20000"/>
        </a:spcBef>
        <a:spcAft>
          <a:spcPct val="0"/>
        </a:spcAft>
        <a:buFont typeface="Times New Roman" pitchFamily="18" charset="0"/>
        <a:buChar char="−"/>
        <a:defRPr sz="1400">
          <a:solidFill>
            <a:schemeClr val="bg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38595" name="Rectangle 3"/>
          <p:cNvSpPr>
            <a:spLocks noChangeArrowheads="1"/>
          </p:cNvSpPr>
          <p:nvPr/>
        </p:nvSpPr>
        <p:spPr bwMode="auto">
          <a:xfrm>
            <a:off x="4310063" y="6643688"/>
            <a:ext cx="701675" cy="214312"/>
          </a:xfrm>
          <a:prstGeom prst="rect">
            <a:avLst/>
          </a:prstGeom>
          <a:noFill/>
          <a:ln w="9525">
            <a:noFill/>
            <a:miter lim="800000"/>
            <a:headEnd/>
            <a:tailEnd/>
          </a:ln>
          <a:effectLst/>
        </p:spPr>
        <p:txBody>
          <a:bodyPr lIns="92075" tIns="46038" rIns="92075" bIns="46038">
            <a:spAutoFit/>
          </a:bodyPr>
          <a:lstStyle/>
          <a:p>
            <a:pPr eaLnBrk="0" hangingPunct="0">
              <a:defRPr/>
            </a:pPr>
            <a:r>
              <a:rPr lang="en-US" sz="800">
                <a:solidFill>
                  <a:srgbClr val="FFFFFF"/>
                </a:solidFill>
                <a:latin typeface="Arial" charset="0"/>
              </a:rPr>
              <a:t>Slide </a:t>
            </a:r>
            <a:fld id="{1F9BBF32-5465-418D-A795-32376668CDA1}" type="slidenum">
              <a:rPr lang="en-US" sz="800">
                <a:solidFill>
                  <a:srgbClr val="FFFFFF"/>
                </a:solidFill>
                <a:latin typeface="Arial" charset="0"/>
              </a:rPr>
              <a:pPr eaLnBrk="0" hangingPunct="0">
                <a:defRPr/>
              </a:pPr>
              <a:t>‹#›</a:t>
            </a:fld>
            <a:endParaRPr lang="en-US" sz="800">
              <a:solidFill>
                <a:srgbClr val="FFFFFF"/>
              </a:solidFill>
              <a:latin typeface="Arial" charset="0"/>
            </a:endParaRPr>
          </a:p>
        </p:txBody>
      </p:sp>
      <p:sp>
        <p:nvSpPr>
          <p:cNvPr id="238596" name="Rectangle 4"/>
          <p:cNvSpPr>
            <a:spLocks noChangeArrowheads="1"/>
          </p:cNvSpPr>
          <p:nvPr/>
        </p:nvSpPr>
        <p:spPr bwMode="auto">
          <a:xfrm>
            <a:off x="33338" y="6643688"/>
            <a:ext cx="3644900" cy="214312"/>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dirty="0" smtClean="0">
                <a:solidFill>
                  <a:srgbClr val="FFFFFF"/>
                </a:solidFill>
                <a:latin typeface="Arial" charset="0"/>
              </a:rPr>
              <a:t>Operations </a:t>
            </a:r>
            <a:r>
              <a:rPr lang="en-US" sz="800" dirty="0">
                <a:solidFill>
                  <a:srgbClr val="FFFFFF"/>
                </a:solidFill>
                <a:latin typeface="Arial" charset="0"/>
              </a:rPr>
              <a:t>Strategy</a:t>
            </a:r>
          </a:p>
        </p:txBody>
      </p:sp>
      <p:sp>
        <p:nvSpPr>
          <p:cNvPr id="238597" name="Rectangle 5"/>
          <p:cNvSpPr>
            <a:spLocks noChangeArrowheads="1"/>
          </p:cNvSpPr>
          <p:nvPr/>
        </p:nvSpPr>
        <p:spPr bwMode="auto">
          <a:xfrm>
            <a:off x="7273925" y="6643688"/>
            <a:ext cx="1838325" cy="214312"/>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dirty="0">
                <a:solidFill>
                  <a:srgbClr val="FFFFFF"/>
                </a:solidFill>
                <a:latin typeface="Arial" charset="0"/>
                <a:cs typeface="Arial" charset="0"/>
              </a:rPr>
              <a:t>© Van Mieghem</a:t>
            </a:r>
          </a:p>
        </p:txBody>
      </p:sp>
      <p:sp>
        <p:nvSpPr>
          <p:cNvPr id="2055" name="Rectangle 7"/>
          <p:cNvSpPr>
            <a:spLocks noGrp="1" noChangeArrowheads="1"/>
          </p:cNvSpPr>
          <p:nvPr>
            <p:ph type="title"/>
          </p:nvPr>
        </p:nvSpPr>
        <p:spPr bwMode="auto">
          <a:xfrm>
            <a:off x="381000" y="7938"/>
            <a:ext cx="8305800" cy="955675"/>
          </a:xfrm>
          <a:prstGeom prst="rect">
            <a:avLst/>
          </a:prstGeom>
          <a:noFill/>
          <a:ln w="9525">
            <a:noFill/>
            <a:miter lim="800000"/>
            <a:headEnd/>
            <a:tailEnd/>
          </a:ln>
        </p:spPr>
        <p:txBody>
          <a:bodyPr vert="horz" wrap="square" lIns="92075" tIns="46038" rIns="92075" bIns="46038" numCol="1" anchor="b" anchorCtr="0" compatLnSpc="1">
            <a:prstTxWarp prst="textNoShape">
              <a:avLst/>
            </a:prstTxWarp>
          </a:bodyPr>
          <a:lstStyle/>
          <a:p>
            <a:pPr lvl="0"/>
            <a:r>
              <a:rPr lang="en-US" smtClean="0"/>
              <a:t>Click to edit Master title style</a:t>
            </a:r>
          </a:p>
        </p:txBody>
      </p:sp>
      <p:sp>
        <p:nvSpPr>
          <p:cNvPr id="2056" name="Rectangle 8"/>
          <p:cNvSpPr>
            <a:spLocks noGrp="1" noChangeArrowheads="1"/>
          </p:cNvSpPr>
          <p:nvPr>
            <p:ph type="body" idx="1"/>
          </p:nvPr>
        </p:nvSpPr>
        <p:spPr bwMode="auto">
          <a:xfrm>
            <a:off x="455613" y="1114425"/>
            <a:ext cx="8229600" cy="5451475"/>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4089" r:id="rId1"/>
    <p:sldLayoutId id="2147484090" r:id="rId2"/>
    <p:sldLayoutId id="2147484091" r:id="rId3"/>
    <p:sldLayoutId id="2147484092" r:id="rId4"/>
    <p:sldLayoutId id="2147484093" r:id="rId5"/>
    <p:sldLayoutId id="2147484094" r:id="rId6"/>
    <p:sldLayoutId id="2147484095" r:id="rId7"/>
    <p:sldLayoutId id="2147484096" r:id="rId8"/>
    <p:sldLayoutId id="2147484097" r:id="rId9"/>
    <p:sldLayoutId id="2147484098" r:id="rId10"/>
    <p:sldLayoutId id="2147484099" r:id="rId11"/>
    <p:sldLayoutId id="2147484100" r:id="rId12"/>
  </p:sldLayoutIdLst>
  <p:txStyles>
    <p:titleStyle>
      <a:lvl1pPr algn="l" rtl="0" eaLnBrk="0" fontAlgn="base" hangingPunct="0">
        <a:spcBef>
          <a:spcPct val="0"/>
        </a:spcBef>
        <a:spcAft>
          <a:spcPct val="0"/>
        </a:spcAft>
        <a:defRPr sz="2800">
          <a:solidFill>
            <a:schemeClr val="bg1"/>
          </a:solidFill>
          <a:latin typeface="+mj-lt"/>
          <a:ea typeface="+mj-ea"/>
          <a:cs typeface="+mj-cs"/>
        </a:defRPr>
      </a:lvl1pPr>
      <a:lvl2pPr algn="l" rtl="0" eaLnBrk="0" fontAlgn="base" hangingPunct="0">
        <a:spcBef>
          <a:spcPct val="0"/>
        </a:spcBef>
        <a:spcAft>
          <a:spcPct val="0"/>
        </a:spcAft>
        <a:defRPr sz="2800">
          <a:solidFill>
            <a:schemeClr val="accent2"/>
          </a:solidFill>
          <a:latin typeface="Times New Roman" pitchFamily="18" charset="0"/>
        </a:defRPr>
      </a:lvl2pPr>
      <a:lvl3pPr algn="l" rtl="0" eaLnBrk="0" fontAlgn="base" hangingPunct="0">
        <a:spcBef>
          <a:spcPct val="0"/>
        </a:spcBef>
        <a:spcAft>
          <a:spcPct val="0"/>
        </a:spcAft>
        <a:defRPr sz="2800">
          <a:solidFill>
            <a:schemeClr val="accent2"/>
          </a:solidFill>
          <a:latin typeface="Times New Roman" pitchFamily="18" charset="0"/>
        </a:defRPr>
      </a:lvl3pPr>
      <a:lvl4pPr algn="l" rtl="0" eaLnBrk="0" fontAlgn="base" hangingPunct="0">
        <a:spcBef>
          <a:spcPct val="0"/>
        </a:spcBef>
        <a:spcAft>
          <a:spcPct val="0"/>
        </a:spcAft>
        <a:defRPr sz="2800">
          <a:solidFill>
            <a:schemeClr val="accent2"/>
          </a:solidFill>
          <a:latin typeface="Times New Roman" pitchFamily="18" charset="0"/>
        </a:defRPr>
      </a:lvl4pPr>
      <a:lvl5pPr algn="l" rtl="0" eaLnBrk="0" fontAlgn="base" hangingPunct="0">
        <a:spcBef>
          <a:spcPct val="0"/>
        </a:spcBef>
        <a:spcAft>
          <a:spcPct val="0"/>
        </a:spcAft>
        <a:defRPr sz="2800">
          <a:solidFill>
            <a:schemeClr val="accent2"/>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000">
          <a:solidFill>
            <a:schemeClr val="bg1"/>
          </a:solidFill>
          <a:latin typeface="+mn-lt"/>
          <a:ea typeface="+mn-ea"/>
          <a:cs typeface="+mn-cs"/>
        </a:defRPr>
      </a:lvl1pPr>
      <a:lvl2pPr marL="742950" indent="-285750" algn="l" rtl="0" eaLnBrk="0" fontAlgn="base" hangingPunct="0">
        <a:spcBef>
          <a:spcPct val="20000"/>
        </a:spcBef>
        <a:spcAft>
          <a:spcPct val="0"/>
        </a:spcAft>
        <a:buSzPct val="85000"/>
        <a:buChar char="–"/>
        <a:defRPr>
          <a:solidFill>
            <a:schemeClr val="bg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sz="1600">
          <a:solidFill>
            <a:schemeClr val="bg1"/>
          </a:solidFill>
          <a:latin typeface="+mn-lt"/>
        </a:defRPr>
      </a:lvl3pPr>
      <a:lvl4pPr marL="1600200" indent="-228600" algn="l" rtl="0" eaLnBrk="0" fontAlgn="base" hangingPunct="0">
        <a:spcBef>
          <a:spcPct val="20000"/>
        </a:spcBef>
        <a:spcAft>
          <a:spcPct val="0"/>
        </a:spcAft>
        <a:buChar char="•"/>
        <a:defRPr sz="1400">
          <a:solidFill>
            <a:schemeClr val="bg1"/>
          </a:solidFill>
          <a:latin typeface="+mn-lt"/>
        </a:defRPr>
      </a:lvl4pPr>
      <a:lvl5pPr marL="2057400" indent="-228600" algn="l" rtl="0" eaLnBrk="0" fontAlgn="base" hangingPunct="0">
        <a:spcBef>
          <a:spcPct val="20000"/>
        </a:spcBef>
        <a:spcAft>
          <a:spcPct val="0"/>
        </a:spcAft>
        <a:buFont typeface="Times New Roman" pitchFamily="18" charset="0"/>
        <a:buChar char="−"/>
        <a:defRPr sz="1400">
          <a:solidFill>
            <a:schemeClr val="bg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rgbClr val="EAEAEA"/>
        </a:solidFill>
        <a:effectLst/>
      </p:bgPr>
    </p:bg>
    <p:spTree>
      <p:nvGrpSpPr>
        <p:cNvPr id="1" name=""/>
        <p:cNvGrpSpPr/>
        <p:nvPr/>
      </p:nvGrpSpPr>
      <p:grpSpPr>
        <a:xfrm>
          <a:off x="0" y="0"/>
          <a:ext cx="0" cy="0"/>
          <a:chOff x="0" y="0"/>
          <a:chExt cx="0" cy="0"/>
        </a:xfrm>
      </p:grpSpPr>
      <p:sp>
        <p:nvSpPr>
          <p:cNvPr id="238594" name="Line 2"/>
          <p:cNvSpPr>
            <a:spLocks noChangeShapeType="1"/>
          </p:cNvSpPr>
          <p:nvPr/>
        </p:nvSpPr>
        <p:spPr bwMode="auto">
          <a:xfrm>
            <a:off x="12700" y="6615113"/>
            <a:ext cx="9131300" cy="1587"/>
          </a:xfrm>
          <a:prstGeom prst="line">
            <a:avLst/>
          </a:prstGeom>
          <a:noFill/>
          <a:ln w="12700">
            <a:solidFill>
              <a:schemeClr val="tx1"/>
            </a:solidFill>
            <a:round/>
            <a:headEnd type="none" w="sm" len="sm"/>
            <a:tailEnd type="none" w="sm" len="sm"/>
          </a:ln>
          <a:effectLst/>
        </p:spPr>
        <p:txBody>
          <a:bodyPr wrap="none" anchor="ctr"/>
          <a:lstStyle/>
          <a:p>
            <a:pPr>
              <a:defRPr/>
            </a:pPr>
            <a:endParaRPr lang="en-US">
              <a:solidFill>
                <a:srgbClr val="000000"/>
              </a:solidFill>
              <a:latin typeface="Arial" charset="0"/>
            </a:endParaRPr>
          </a:p>
        </p:txBody>
      </p:sp>
      <p:sp>
        <p:nvSpPr>
          <p:cNvPr id="238595" name="Rectangle 3"/>
          <p:cNvSpPr>
            <a:spLocks noChangeArrowheads="1"/>
          </p:cNvSpPr>
          <p:nvPr/>
        </p:nvSpPr>
        <p:spPr bwMode="auto">
          <a:xfrm>
            <a:off x="4310063" y="6643688"/>
            <a:ext cx="701675" cy="214312"/>
          </a:xfrm>
          <a:prstGeom prst="rect">
            <a:avLst/>
          </a:prstGeom>
          <a:noFill/>
          <a:ln w="9525">
            <a:noFill/>
            <a:miter lim="800000"/>
            <a:headEnd/>
            <a:tailEnd/>
          </a:ln>
          <a:effectLst/>
        </p:spPr>
        <p:txBody>
          <a:bodyPr lIns="92075" tIns="46038" rIns="92075" bIns="46038">
            <a:spAutoFit/>
          </a:bodyPr>
          <a:lstStyle/>
          <a:p>
            <a:pPr eaLnBrk="0" hangingPunct="0">
              <a:defRPr/>
            </a:pPr>
            <a:r>
              <a:rPr lang="en-US" sz="800">
                <a:solidFill>
                  <a:srgbClr val="3333CC"/>
                </a:solidFill>
                <a:latin typeface="Arial" charset="0"/>
              </a:rPr>
              <a:t>Slide </a:t>
            </a:r>
            <a:fld id="{1F9BBF32-5465-418D-A795-32376668CDA1}" type="slidenum">
              <a:rPr lang="en-US" sz="800">
                <a:solidFill>
                  <a:srgbClr val="3333CC"/>
                </a:solidFill>
                <a:latin typeface="Arial" charset="0"/>
              </a:rPr>
              <a:pPr eaLnBrk="0" hangingPunct="0">
                <a:defRPr/>
              </a:pPr>
              <a:t>‹#›</a:t>
            </a:fld>
            <a:endParaRPr lang="en-US" sz="800">
              <a:solidFill>
                <a:srgbClr val="3333CC"/>
              </a:solidFill>
              <a:latin typeface="Arial" charset="0"/>
            </a:endParaRPr>
          </a:p>
        </p:txBody>
      </p:sp>
      <p:sp>
        <p:nvSpPr>
          <p:cNvPr id="238596" name="Rectangle 4"/>
          <p:cNvSpPr>
            <a:spLocks noChangeArrowheads="1"/>
          </p:cNvSpPr>
          <p:nvPr/>
        </p:nvSpPr>
        <p:spPr bwMode="auto">
          <a:xfrm>
            <a:off x="33338" y="6643688"/>
            <a:ext cx="3644900" cy="214312"/>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a:solidFill>
                  <a:srgbClr val="3333CC"/>
                </a:solidFill>
                <a:latin typeface="Arial" charset="0"/>
              </a:rPr>
              <a:t>OPNS454: Operations Strategy</a:t>
            </a:r>
          </a:p>
        </p:txBody>
      </p:sp>
      <p:sp>
        <p:nvSpPr>
          <p:cNvPr id="238597" name="Rectangle 5"/>
          <p:cNvSpPr>
            <a:spLocks noChangeArrowheads="1"/>
          </p:cNvSpPr>
          <p:nvPr/>
        </p:nvSpPr>
        <p:spPr bwMode="auto">
          <a:xfrm>
            <a:off x="7273925" y="6643688"/>
            <a:ext cx="1838325" cy="214312"/>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dirty="0">
                <a:solidFill>
                  <a:srgbClr val="3333CC"/>
                </a:solidFill>
                <a:latin typeface="Arial" charset="0"/>
                <a:cs typeface="Arial" charset="0"/>
              </a:rPr>
              <a:t>© Van Mieghem</a:t>
            </a:r>
          </a:p>
        </p:txBody>
      </p:sp>
      <p:sp>
        <p:nvSpPr>
          <p:cNvPr id="238598" name="Line 6"/>
          <p:cNvSpPr>
            <a:spLocks noChangeShapeType="1"/>
          </p:cNvSpPr>
          <p:nvPr/>
        </p:nvSpPr>
        <p:spPr bwMode="auto">
          <a:xfrm>
            <a:off x="0" y="987425"/>
            <a:ext cx="9131300" cy="0"/>
          </a:xfrm>
          <a:prstGeom prst="line">
            <a:avLst/>
          </a:prstGeom>
          <a:noFill/>
          <a:ln w="50800">
            <a:solidFill>
              <a:schemeClr val="tx1"/>
            </a:solidFill>
            <a:round/>
            <a:headEnd type="none" w="sm" len="sm"/>
            <a:tailEnd type="none" w="sm" len="sm"/>
          </a:ln>
          <a:effectLst/>
        </p:spPr>
        <p:txBody>
          <a:bodyPr wrap="none" anchor="ctr"/>
          <a:lstStyle/>
          <a:p>
            <a:pPr>
              <a:defRPr/>
            </a:pPr>
            <a:endParaRPr lang="en-US">
              <a:solidFill>
                <a:srgbClr val="000000"/>
              </a:solidFill>
              <a:latin typeface="Arial" charset="0"/>
            </a:endParaRPr>
          </a:p>
        </p:txBody>
      </p:sp>
      <p:sp>
        <p:nvSpPr>
          <p:cNvPr id="2055" name="Rectangle 7"/>
          <p:cNvSpPr>
            <a:spLocks noGrp="1" noChangeArrowheads="1"/>
          </p:cNvSpPr>
          <p:nvPr>
            <p:ph type="title"/>
          </p:nvPr>
        </p:nvSpPr>
        <p:spPr bwMode="auto">
          <a:xfrm>
            <a:off x="381000" y="7938"/>
            <a:ext cx="8305800" cy="955675"/>
          </a:xfrm>
          <a:prstGeom prst="rect">
            <a:avLst/>
          </a:prstGeom>
          <a:noFill/>
          <a:ln w="9525">
            <a:noFill/>
            <a:miter lim="800000"/>
            <a:headEnd/>
            <a:tailEnd/>
          </a:ln>
        </p:spPr>
        <p:txBody>
          <a:bodyPr vert="horz" wrap="square" lIns="92075" tIns="46038" rIns="92075" bIns="46038" numCol="1" anchor="b" anchorCtr="0" compatLnSpc="1">
            <a:prstTxWarp prst="textNoShape">
              <a:avLst/>
            </a:prstTxWarp>
          </a:bodyPr>
          <a:lstStyle/>
          <a:p>
            <a:pPr lvl="0"/>
            <a:r>
              <a:rPr lang="en-US" smtClean="0"/>
              <a:t>Click to edit Master title style</a:t>
            </a:r>
          </a:p>
        </p:txBody>
      </p:sp>
      <p:sp>
        <p:nvSpPr>
          <p:cNvPr id="2056" name="Rectangle 8"/>
          <p:cNvSpPr>
            <a:spLocks noGrp="1" noChangeArrowheads="1"/>
          </p:cNvSpPr>
          <p:nvPr>
            <p:ph type="body" idx="1"/>
          </p:nvPr>
        </p:nvSpPr>
        <p:spPr bwMode="auto">
          <a:xfrm>
            <a:off x="455613" y="1114425"/>
            <a:ext cx="8229600" cy="5451475"/>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4102" r:id="rId1"/>
    <p:sldLayoutId id="2147484103" r:id="rId2"/>
    <p:sldLayoutId id="2147484104" r:id="rId3"/>
    <p:sldLayoutId id="2147484105" r:id="rId4"/>
    <p:sldLayoutId id="2147484106" r:id="rId5"/>
    <p:sldLayoutId id="2147484107" r:id="rId6"/>
    <p:sldLayoutId id="2147484108" r:id="rId7"/>
    <p:sldLayoutId id="2147484109" r:id="rId8"/>
    <p:sldLayoutId id="2147484110" r:id="rId9"/>
    <p:sldLayoutId id="2147484111" r:id="rId10"/>
    <p:sldLayoutId id="2147484112" r:id="rId11"/>
    <p:sldLayoutId id="2147484113" r:id="rId12"/>
  </p:sldLayoutIdLst>
  <p:txStyles>
    <p:titleStyle>
      <a:lvl1pPr algn="l" rtl="0" eaLnBrk="0" fontAlgn="base" hangingPunct="0">
        <a:spcBef>
          <a:spcPct val="0"/>
        </a:spcBef>
        <a:spcAft>
          <a:spcPct val="0"/>
        </a:spcAft>
        <a:defRPr sz="2800">
          <a:solidFill>
            <a:schemeClr val="accent2"/>
          </a:solidFill>
          <a:latin typeface="+mj-lt"/>
          <a:ea typeface="+mj-ea"/>
          <a:cs typeface="+mj-cs"/>
        </a:defRPr>
      </a:lvl1pPr>
      <a:lvl2pPr algn="l" rtl="0" eaLnBrk="0" fontAlgn="base" hangingPunct="0">
        <a:spcBef>
          <a:spcPct val="0"/>
        </a:spcBef>
        <a:spcAft>
          <a:spcPct val="0"/>
        </a:spcAft>
        <a:defRPr sz="2800">
          <a:solidFill>
            <a:schemeClr val="accent2"/>
          </a:solidFill>
          <a:latin typeface="Times New Roman" pitchFamily="18" charset="0"/>
        </a:defRPr>
      </a:lvl2pPr>
      <a:lvl3pPr algn="l" rtl="0" eaLnBrk="0" fontAlgn="base" hangingPunct="0">
        <a:spcBef>
          <a:spcPct val="0"/>
        </a:spcBef>
        <a:spcAft>
          <a:spcPct val="0"/>
        </a:spcAft>
        <a:defRPr sz="2800">
          <a:solidFill>
            <a:schemeClr val="accent2"/>
          </a:solidFill>
          <a:latin typeface="Times New Roman" pitchFamily="18" charset="0"/>
        </a:defRPr>
      </a:lvl3pPr>
      <a:lvl4pPr algn="l" rtl="0" eaLnBrk="0" fontAlgn="base" hangingPunct="0">
        <a:spcBef>
          <a:spcPct val="0"/>
        </a:spcBef>
        <a:spcAft>
          <a:spcPct val="0"/>
        </a:spcAft>
        <a:defRPr sz="2800">
          <a:solidFill>
            <a:schemeClr val="accent2"/>
          </a:solidFill>
          <a:latin typeface="Times New Roman" pitchFamily="18" charset="0"/>
        </a:defRPr>
      </a:lvl4pPr>
      <a:lvl5pPr algn="l" rtl="0" eaLnBrk="0" fontAlgn="base" hangingPunct="0">
        <a:spcBef>
          <a:spcPct val="0"/>
        </a:spcBef>
        <a:spcAft>
          <a:spcPct val="0"/>
        </a:spcAft>
        <a:defRPr sz="2800">
          <a:solidFill>
            <a:schemeClr val="accent2"/>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sz="1600">
          <a:solidFill>
            <a:schemeClr val="tx1"/>
          </a:solidFill>
          <a:latin typeface="+mn-lt"/>
        </a:defRPr>
      </a:lvl3pPr>
      <a:lvl4pPr marL="1600200" indent="-228600" algn="l" rtl="0" eaLnBrk="0" fontAlgn="base" hangingPunct="0">
        <a:spcBef>
          <a:spcPct val="20000"/>
        </a:spcBef>
        <a:spcAft>
          <a:spcPct val="0"/>
        </a:spcAft>
        <a:buChar char="•"/>
        <a:defRPr sz="14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4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8006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492875"/>
            <a:ext cx="2133600" cy="365125"/>
          </a:xfrm>
          <a:prstGeom prst="rect">
            <a:avLst/>
          </a:prstGeom>
        </p:spPr>
        <p:txBody>
          <a:bodyPr vert="horz" lIns="91440" tIns="45720" rIns="91440" bIns="45720" rtlCol="0" anchor="ctr"/>
          <a:lstStyle>
            <a:lvl1pPr algn="l">
              <a:defRPr sz="1000">
                <a:solidFill>
                  <a:schemeClr val="tx1">
                    <a:tint val="75000"/>
                  </a:schemeClr>
                </a:solidFill>
              </a:defRPr>
            </a:lvl1pPr>
          </a:lstStyle>
          <a:p>
            <a:pPr fontAlgn="auto">
              <a:spcBef>
                <a:spcPts val="0"/>
              </a:spcBef>
              <a:spcAft>
                <a:spcPts val="0"/>
              </a:spcAft>
            </a:pPr>
            <a:fld id="{13122C04-DD49-EC43-91FF-A9F0C40BA43A}" type="datetime1">
              <a:rPr lang="en-US" smtClean="0">
                <a:solidFill>
                  <a:prstClr val="black">
                    <a:tint val="75000"/>
                  </a:prstClr>
                </a:solidFill>
                <a:latin typeface="Calibri"/>
                <a:cs typeface=""/>
              </a:rPr>
              <a:pPr fontAlgn="auto">
                <a:spcBef>
                  <a:spcPts val="0"/>
                </a:spcBef>
                <a:spcAft>
                  <a:spcPts val="0"/>
                </a:spcAft>
              </a:pPr>
              <a:t>4/5/17</a:t>
            </a:fld>
            <a:endParaRPr lang="en-US">
              <a:solidFill>
                <a:prstClr val="black">
                  <a:tint val="75000"/>
                </a:prstClr>
              </a:solidFill>
              <a:latin typeface="Calibri"/>
              <a:cs typeface=""/>
            </a:endParaRPr>
          </a:p>
        </p:txBody>
      </p:sp>
      <p:sp>
        <p:nvSpPr>
          <p:cNvPr id="5" name="Footer Placeholder 4"/>
          <p:cNvSpPr>
            <a:spLocks noGrp="1"/>
          </p:cNvSpPr>
          <p:nvPr>
            <p:ph type="ftr" sz="quarter" idx="3"/>
          </p:nvPr>
        </p:nvSpPr>
        <p:spPr>
          <a:xfrm>
            <a:off x="3124200" y="6492875"/>
            <a:ext cx="2895600" cy="365125"/>
          </a:xfrm>
          <a:prstGeom prst="rect">
            <a:avLst/>
          </a:prstGeom>
        </p:spPr>
        <p:txBody>
          <a:bodyPr vert="horz" lIns="91440" tIns="45720" rIns="91440" bIns="45720" rtlCol="0" anchor="ctr"/>
          <a:lstStyle>
            <a:lvl1pPr algn="ctr">
              <a:defRPr sz="1000">
                <a:solidFill>
                  <a:schemeClr val="tx1">
                    <a:tint val="75000"/>
                  </a:schemeClr>
                </a:solidFill>
              </a:defRPr>
            </a:lvl1pPr>
          </a:lstStyle>
          <a:p>
            <a:pPr fontAlgn="auto">
              <a:spcBef>
                <a:spcPts val="0"/>
              </a:spcBef>
              <a:spcAft>
                <a:spcPts val="0"/>
              </a:spcAft>
            </a:pPr>
            <a:r>
              <a:rPr lang="en-US" dirty="0" smtClean="0">
                <a:solidFill>
                  <a:prstClr val="black">
                    <a:tint val="75000"/>
                  </a:prstClr>
                </a:solidFill>
                <a:latin typeface="Calibri"/>
                <a:cs typeface=""/>
              </a:rPr>
              <a:t>Prof. Jan Van Mieghem</a:t>
            </a:r>
            <a:endParaRPr lang="en-US" dirty="0">
              <a:solidFill>
                <a:prstClr val="black">
                  <a:tint val="75000"/>
                </a:prstClr>
              </a:solidFill>
              <a:latin typeface="Calibri"/>
              <a:cs typeface=""/>
            </a:endParaRPr>
          </a:p>
        </p:txBody>
      </p:sp>
      <p:sp>
        <p:nvSpPr>
          <p:cNvPr id="6" name="Slide Number Placeholder 5"/>
          <p:cNvSpPr>
            <a:spLocks noGrp="1"/>
          </p:cNvSpPr>
          <p:nvPr>
            <p:ph type="sldNum" sz="quarter" idx="4"/>
          </p:nvPr>
        </p:nvSpPr>
        <p:spPr>
          <a:xfrm>
            <a:off x="6553200" y="6492875"/>
            <a:ext cx="2133600" cy="365125"/>
          </a:xfrm>
          <a:prstGeom prst="rect">
            <a:avLst/>
          </a:prstGeom>
        </p:spPr>
        <p:txBody>
          <a:bodyPr vert="horz" lIns="91440" tIns="45720" rIns="91440" bIns="45720" rtlCol="0" anchor="ctr"/>
          <a:lstStyle>
            <a:lvl1pPr algn="r">
              <a:defRPr sz="1000">
                <a:solidFill>
                  <a:schemeClr val="tx1">
                    <a:tint val="75000"/>
                  </a:schemeClr>
                </a:solidFill>
              </a:defRPr>
            </a:lvl1pPr>
          </a:lstStyle>
          <a:p>
            <a:pPr fontAlgn="auto">
              <a:spcBef>
                <a:spcPts val="0"/>
              </a:spcBef>
              <a:spcAft>
                <a:spcPts val="0"/>
              </a:spcAft>
            </a:pPr>
            <a:fld id="{AF6D9E54-7766-41BF-8B8C-C44759EB8701}" type="slidenum">
              <a:rPr lang="en-US" smtClean="0">
                <a:solidFill>
                  <a:prstClr val="black">
                    <a:tint val="75000"/>
                  </a:prstClr>
                </a:solidFill>
                <a:latin typeface="Calibri"/>
                <a:cs typeface=""/>
              </a:rPr>
              <a:pPr fontAlgn="auto">
                <a:spcBef>
                  <a:spcPts val="0"/>
                </a:spcBef>
                <a:spcAft>
                  <a:spcPts val="0"/>
                </a:spcAft>
              </a:pPr>
              <a:t>‹#›</a:t>
            </a:fld>
            <a:endParaRPr lang="en-US">
              <a:solidFill>
                <a:prstClr val="black">
                  <a:tint val="75000"/>
                </a:prstClr>
              </a:solidFill>
              <a:latin typeface="Calibri"/>
              <a:cs typeface=""/>
            </a:endParaRPr>
          </a:p>
        </p:txBody>
      </p:sp>
    </p:spTree>
    <p:extLst>
      <p:ext uri="{BB962C8B-B14F-4D97-AF65-F5344CB8AC3E}">
        <p14:creationId xmlns:p14="http://schemas.microsoft.com/office/powerpoint/2010/main" val="1960477760"/>
      </p:ext>
    </p:extLst>
  </p:cSld>
  <p:clrMap bg1="lt1" tx1="dk1" bg2="lt2" tx2="dk2" accent1="accent1" accent2="accent2" accent3="accent3" accent4="accent4" accent5="accent5" accent6="accent6" hlink="hlink" folHlink="folHlink"/>
  <p:sldLayoutIdLst>
    <p:sldLayoutId id="2147484115" r:id="rId1"/>
    <p:sldLayoutId id="2147484116" r:id="rId2"/>
    <p:sldLayoutId id="2147484117" r:id="rId3"/>
    <p:sldLayoutId id="2147484118" r:id="rId4"/>
    <p:sldLayoutId id="2147484119" r:id="rId5"/>
    <p:sldLayoutId id="2147484120" r:id="rId6"/>
    <p:sldLayoutId id="2147484121" r:id="rId7"/>
    <p:sldLayoutId id="2147484122" r:id="rId8"/>
    <p:sldLayoutId id="2147484123" r:id="rId9"/>
  </p:sldLayoutIdLst>
  <p:timing>
    <p:tnLst>
      <p:par>
        <p:cTn id="1" dur="indefinite" restart="never" nodeType="tmRoot"/>
      </p:par>
    </p:tnLst>
  </p:timing>
  <p:hf hdr="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0.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notesSlide" Target="../notesSlides/notesSlide9.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image" Target="../media/image17.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hyperlink" Target="mailto:yue-yin@kellogg.northwestern.edu" TargetMode="External"/></Relationships>
</file>

<file path=ppt/slides/_rels/slide13.xml.rels><?xml version="1.0" encoding="UTF-8" standalone="yes"?>
<Relationships xmlns="http://schemas.openxmlformats.org/package/2006/relationships"><Relationship Id="rId1" Type="http://schemas.openxmlformats.org/officeDocument/2006/relationships/tags" Target="../tags/tag1.xml"/><Relationship Id="rId2" Type="http://schemas.openxmlformats.org/officeDocument/2006/relationships/slideLayout" Target="../slideLayouts/slideLayout37.xml"/><Relationship Id="rId3" Type="http://schemas.openxmlformats.org/officeDocument/2006/relationships/notesSlide" Target="../notesSlides/notesSlide10.xml"/></Relationships>
</file>

<file path=ppt/slides/_rels/slide14.xml.rels><?xml version="1.0" encoding="UTF-8" standalone="yes"?>
<Relationships xmlns="http://schemas.openxmlformats.org/package/2006/relationships"><Relationship Id="rId3" Type="http://schemas.openxmlformats.org/officeDocument/2006/relationships/diagramData" Target="../diagrams/data1.xml"/><Relationship Id="rId4" Type="http://schemas.openxmlformats.org/officeDocument/2006/relationships/diagramLayout" Target="../diagrams/layout1.xml"/><Relationship Id="rId5" Type="http://schemas.openxmlformats.org/officeDocument/2006/relationships/diagramQuickStyle" Target="../diagrams/quickStyle1.xml"/><Relationship Id="rId6" Type="http://schemas.openxmlformats.org/officeDocument/2006/relationships/diagramColors" Target="../diagrams/colors1.xml"/><Relationship Id="rId7" Type="http://schemas.microsoft.com/office/2007/relationships/diagramDrawing" Target="../diagrams/drawing1.xml"/><Relationship Id="rId1" Type="http://schemas.openxmlformats.org/officeDocument/2006/relationships/slideLayout" Target="../slideLayouts/slideLayout14.xml"/><Relationship Id="rId2" Type="http://schemas.openxmlformats.org/officeDocument/2006/relationships/notesSlide" Target="../notesSlides/notesSlide1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12.xml"/><Relationship Id="rId3" Type="http://schemas.openxmlformats.org/officeDocument/2006/relationships/image" Target="../media/image18.jp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9.xml"/><Relationship Id="rId2" Type="http://schemas.openxmlformats.org/officeDocument/2006/relationships/image" Target="../media/image19.jp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notesSlide" Target="../notesSlides/notesSlide13.xml"/></Relationships>
</file>

<file path=ppt/slides/_rels/slide18.xml.rels><?xml version="1.0" encoding="UTF-8" standalone="yes"?>
<Relationships xmlns="http://schemas.openxmlformats.org/package/2006/relationships"><Relationship Id="rId3" Type="http://schemas.openxmlformats.org/officeDocument/2006/relationships/hyperlink" Target="../Video/Underpants%20gnomes.flv" TargetMode="External"/><Relationship Id="rId4" Type="http://schemas.openxmlformats.org/officeDocument/2006/relationships/image" Target="../media/image20.png"/><Relationship Id="rId5" Type="http://schemas.openxmlformats.org/officeDocument/2006/relationships/image" Target="../media/image21.png"/><Relationship Id="rId1" Type="http://schemas.openxmlformats.org/officeDocument/2006/relationships/slideLayout" Target="../slideLayouts/slideLayout29.xml"/><Relationship Id="rId2" Type="http://schemas.openxmlformats.org/officeDocument/2006/relationships/notesSlide" Target="../notesSlides/notesSlide14.xml"/></Relationships>
</file>

<file path=ppt/slides/_rels/slide19.xml.rels><?xml version="1.0" encoding="UTF-8" standalone="yes"?>
<Relationships xmlns="http://schemas.openxmlformats.org/package/2006/relationships"><Relationship Id="rId3" Type="http://schemas.openxmlformats.org/officeDocument/2006/relationships/hyperlink" Target="http://www.renttherunway.com/" TargetMode="External"/><Relationship Id="rId4" Type="http://schemas.openxmlformats.org/officeDocument/2006/relationships/image" Target="../media/image22.png"/><Relationship Id="rId1" Type="http://schemas.openxmlformats.org/officeDocument/2006/relationships/slideLayout" Target="../slideLayouts/slideLayout25.xml"/><Relationship Id="rId2" Type="http://schemas.openxmlformats.org/officeDocument/2006/relationships/notesSlide" Target="../notesSlides/notesSlide15.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4" Type="http://schemas.openxmlformats.org/officeDocument/2006/relationships/image" Target="../media/image2.png"/><Relationship Id="rId5" Type="http://schemas.openxmlformats.org/officeDocument/2006/relationships/image" Target="../media/image3.png"/><Relationship Id="rId6" Type="http://schemas.openxmlformats.org/officeDocument/2006/relationships/image" Target="../media/image4.png"/><Relationship Id="rId7" Type="http://schemas.openxmlformats.org/officeDocument/2006/relationships/image" Target="../media/image5.png"/><Relationship Id="rId8" Type="http://schemas.openxmlformats.org/officeDocument/2006/relationships/image" Target="../media/image6.png"/><Relationship Id="rId9" Type="http://schemas.openxmlformats.org/officeDocument/2006/relationships/image" Target="../media/image7.png"/><Relationship Id="rId1" Type="http://schemas.openxmlformats.org/officeDocument/2006/relationships/slideLayout" Target="../slideLayouts/slideLayout29.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notesSlide" Target="../notesSlides/notesSlide1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notesSlide" Target="../notesSlides/notesSlide17.xml"/></Relationships>
</file>

<file path=ppt/slides/_rels/slide22.xml.rels><?xml version="1.0" encoding="UTF-8" standalone="yes"?>
<Relationships xmlns="http://schemas.openxmlformats.org/package/2006/relationships"><Relationship Id="rId3" Type="http://schemas.openxmlformats.org/officeDocument/2006/relationships/diagramData" Target="../diagrams/data2.xml"/><Relationship Id="rId4" Type="http://schemas.openxmlformats.org/officeDocument/2006/relationships/diagramLayout" Target="../diagrams/layout2.xml"/><Relationship Id="rId5" Type="http://schemas.openxmlformats.org/officeDocument/2006/relationships/diagramQuickStyle" Target="../diagrams/quickStyle2.xml"/><Relationship Id="rId6" Type="http://schemas.openxmlformats.org/officeDocument/2006/relationships/diagramColors" Target="../diagrams/colors2.xml"/><Relationship Id="rId7" Type="http://schemas.microsoft.com/office/2007/relationships/diagramDrawing" Target="../diagrams/drawing2.xml"/><Relationship Id="rId1" Type="http://schemas.openxmlformats.org/officeDocument/2006/relationships/slideLayout" Target="../slideLayouts/slideLayout14.xml"/><Relationship Id="rId2" Type="http://schemas.openxmlformats.org/officeDocument/2006/relationships/notesSlide" Target="../notesSlides/notesSlide18.xml"/></Relationships>
</file>

<file path=ppt/slides/_rels/slide23.xml.rels><?xml version="1.0" encoding="UTF-8" standalone="yes"?>
<Relationships xmlns="http://schemas.openxmlformats.org/package/2006/relationships"><Relationship Id="rId11" Type="http://schemas.openxmlformats.org/officeDocument/2006/relationships/diagramColors" Target="../diagrams/colors4.xml"/><Relationship Id="rId12" Type="http://schemas.microsoft.com/office/2007/relationships/diagramDrawing" Target="../diagrams/drawing4.xml"/><Relationship Id="rId1" Type="http://schemas.openxmlformats.org/officeDocument/2006/relationships/slideLayout" Target="../slideLayouts/slideLayout14.xml"/><Relationship Id="rId2" Type="http://schemas.openxmlformats.org/officeDocument/2006/relationships/notesSlide" Target="../notesSlides/notesSlide19.xml"/><Relationship Id="rId3" Type="http://schemas.openxmlformats.org/officeDocument/2006/relationships/diagramData" Target="../diagrams/data3.xml"/><Relationship Id="rId4" Type="http://schemas.openxmlformats.org/officeDocument/2006/relationships/diagramLayout" Target="../diagrams/layout3.xml"/><Relationship Id="rId5" Type="http://schemas.openxmlformats.org/officeDocument/2006/relationships/diagramQuickStyle" Target="../diagrams/quickStyle3.xml"/><Relationship Id="rId6" Type="http://schemas.openxmlformats.org/officeDocument/2006/relationships/diagramColors" Target="../diagrams/colors3.xml"/><Relationship Id="rId7" Type="http://schemas.microsoft.com/office/2007/relationships/diagramDrawing" Target="../diagrams/drawing3.xml"/><Relationship Id="rId8" Type="http://schemas.openxmlformats.org/officeDocument/2006/relationships/diagramData" Target="../diagrams/data4.xml"/><Relationship Id="rId9" Type="http://schemas.openxmlformats.org/officeDocument/2006/relationships/diagramLayout" Target="../diagrams/layout4.xml"/><Relationship Id="rId10" Type="http://schemas.openxmlformats.org/officeDocument/2006/relationships/diagramQuickStyle" Target="../diagrams/quickStyle4.xml"/></Relationships>
</file>

<file path=ppt/slides/_rels/slide24.xml.rels><?xml version="1.0" encoding="UTF-8" standalone="yes"?>
<Relationships xmlns="http://schemas.openxmlformats.org/package/2006/relationships"><Relationship Id="rId11" Type="http://schemas.openxmlformats.org/officeDocument/2006/relationships/diagramColors" Target="../diagrams/colors6.xml"/><Relationship Id="rId12" Type="http://schemas.microsoft.com/office/2007/relationships/diagramDrawing" Target="../diagrams/drawing6.xml"/><Relationship Id="rId1" Type="http://schemas.openxmlformats.org/officeDocument/2006/relationships/slideLayout" Target="../slideLayouts/slideLayout14.xml"/><Relationship Id="rId2" Type="http://schemas.openxmlformats.org/officeDocument/2006/relationships/notesSlide" Target="../notesSlides/notesSlide20.xml"/><Relationship Id="rId3" Type="http://schemas.openxmlformats.org/officeDocument/2006/relationships/diagramData" Target="../diagrams/data5.xml"/><Relationship Id="rId4" Type="http://schemas.openxmlformats.org/officeDocument/2006/relationships/diagramLayout" Target="../diagrams/layout5.xml"/><Relationship Id="rId5" Type="http://schemas.openxmlformats.org/officeDocument/2006/relationships/diagramQuickStyle" Target="../diagrams/quickStyle5.xml"/><Relationship Id="rId6" Type="http://schemas.openxmlformats.org/officeDocument/2006/relationships/diagramColors" Target="../diagrams/colors5.xml"/><Relationship Id="rId7" Type="http://schemas.microsoft.com/office/2007/relationships/diagramDrawing" Target="../diagrams/drawing5.xml"/><Relationship Id="rId8" Type="http://schemas.openxmlformats.org/officeDocument/2006/relationships/diagramData" Target="../diagrams/data6.xml"/><Relationship Id="rId9" Type="http://schemas.openxmlformats.org/officeDocument/2006/relationships/diagramLayout" Target="../diagrams/layout6.xml"/><Relationship Id="rId10" Type="http://schemas.openxmlformats.org/officeDocument/2006/relationships/diagramQuickStyle" Target="../diagrams/quickStyle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9.xml"/><Relationship Id="rId2" Type="http://schemas.openxmlformats.org/officeDocument/2006/relationships/image" Target="../media/image23.jpg"/></Relationships>
</file>

<file path=ppt/slides/_rels/slide26.xml.rels><?xml version="1.0" encoding="UTF-8" standalone="yes"?>
<Relationships xmlns="http://schemas.openxmlformats.org/package/2006/relationships"><Relationship Id="rId3" Type="http://schemas.openxmlformats.org/officeDocument/2006/relationships/image" Target="../media/image24.jpg"/><Relationship Id="rId4" Type="http://schemas.openxmlformats.org/officeDocument/2006/relationships/image" Target="../media/image25.png"/><Relationship Id="rId1" Type="http://schemas.openxmlformats.org/officeDocument/2006/relationships/slideLayout" Target="../slideLayouts/slideLayout29.xml"/><Relationship Id="rId2" Type="http://schemas.openxmlformats.org/officeDocument/2006/relationships/notesSlide" Target="../notesSlides/notesSlide21.xml"/></Relationships>
</file>

<file path=ppt/slides/_rels/slide27.xml.rels><?xml version="1.0" encoding="UTF-8" standalone="yes"?>
<Relationships xmlns="http://schemas.openxmlformats.org/package/2006/relationships"><Relationship Id="rId3" Type="http://schemas.openxmlformats.org/officeDocument/2006/relationships/hyperlink" Target="http://www.businesswire.com/news/home/20150401006237/en/Target-Canada-Close-Canadian-Stores-April-12#.VR0qtSmxEig" TargetMode="External"/><Relationship Id="rId4" Type="http://schemas.openxmlformats.org/officeDocument/2006/relationships/image" Target="../media/image26.jpeg"/><Relationship Id="rId1" Type="http://schemas.openxmlformats.org/officeDocument/2006/relationships/slideLayout" Target="../slideLayouts/slideLayout25.xml"/><Relationship Id="rId2" Type="http://schemas.openxmlformats.org/officeDocument/2006/relationships/notesSlide" Target="../notesSlides/notesSlide2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53.xml"/><Relationship Id="rId2" Type="http://schemas.openxmlformats.org/officeDocument/2006/relationships/notesSlide" Target="../notesSlides/notesSlide23.xml"/><Relationship Id="rId3" Type="http://schemas.openxmlformats.org/officeDocument/2006/relationships/image" Target="../media/image27.tiff"/></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53.xml"/><Relationship Id="rId2" Type="http://schemas.openxmlformats.org/officeDocument/2006/relationships/image" Target="../media/image28.tiff"/></Relationships>
</file>

<file path=ppt/slides/_rels/slide3.xml.rels><?xml version="1.0" encoding="UTF-8" standalone="yes"?>
<Relationships xmlns="http://schemas.openxmlformats.org/package/2006/relationships"><Relationship Id="rId3" Type="http://schemas.openxmlformats.org/officeDocument/2006/relationships/image" Target="../media/image8.tiff"/><Relationship Id="rId4" Type="http://schemas.openxmlformats.org/officeDocument/2006/relationships/image" Target="../media/image9.tiff"/><Relationship Id="rId5" Type="http://schemas.openxmlformats.org/officeDocument/2006/relationships/image" Target="../media/image10.tiff"/><Relationship Id="rId6" Type="http://schemas.openxmlformats.org/officeDocument/2006/relationships/image" Target="../media/image11.jpg"/><Relationship Id="rId7" Type="http://schemas.openxmlformats.org/officeDocument/2006/relationships/image" Target="../media/image12.jpeg"/><Relationship Id="rId8" Type="http://schemas.openxmlformats.org/officeDocument/2006/relationships/image" Target="../media/image13.jpeg"/><Relationship Id="rId9" Type="http://schemas.openxmlformats.org/officeDocument/2006/relationships/image" Target="../media/image14.tiff"/><Relationship Id="rId1" Type="http://schemas.openxmlformats.org/officeDocument/2006/relationships/slideLayout" Target="../slideLayouts/slideLayout77.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49.xml"/><Relationship Id="rId2" Type="http://schemas.openxmlformats.org/officeDocument/2006/relationships/notesSlide" Target="../notesSlides/notesSlide24.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9.xml"/><Relationship Id="rId2" Type="http://schemas.openxmlformats.org/officeDocument/2006/relationships/notesSlide" Target="../notesSlides/notesSlide25.xml"/><Relationship Id="rId3" Type="http://schemas.openxmlformats.org/officeDocument/2006/relationships/image" Target="../media/image29.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26.xml"/><Relationship Id="rId3" Type="http://schemas.openxmlformats.org/officeDocument/2006/relationships/image" Target="../media/image30.jpe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image" Target="../media/image30.jpe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9.xml"/><Relationship Id="rId2" Type="http://schemas.openxmlformats.org/officeDocument/2006/relationships/notesSlide" Target="../notesSlides/notesSlide27.xml"/><Relationship Id="rId3" Type="http://schemas.openxmlformats.org/officeDocument/2006/relationships/image" Target="../media/image31.png"/></Relationships>
</file>

<file path=ppt/slides/_rels/slide35.xml.rels><?xml version="1.0" encoding="UTF-8" standalone="yes"?>
<Relationships xmlns="http://schemas.openxmlformats.org/package/2006/relationships"><Relationship Id="rId11" Type="http://schemas.openxmlformats.org/officeDocument/2006/relationships/diagramColors" Target="../diagrams/colors8.xml"/><Relationship Id="rId12" Type="http://schemas.microsoft.com/office/2007/relationships/diagramDrawing" Target="../diagrams/drawing8.xml"/><Relationship Id="rId1" Type="http://schemas.openxmlformats.org/officeDocument/2006/relationships/slideLayout" Target="../slideLayouts/slideLayout14.xml"/><Relationship Id="rId2" Type="http://schemas.openxmlformats.org/officeDocument/2006/relationships/notesSlide" Target="../notesSlides/notesSlide28.xml"/><Relationship Id="rId3" Type="http://schemas.openxmlformats.org/officeDocument/2006/relationships/diagramData" Target="../diagrams/data7.xml"/><Relationship Id="rId4" Type="http://schemas.openxmlformats.org/officeDocument/2006/relationships/diagramLayout" Target="../diagrams/layout7.xml"/><Relationship Id="rId5" Type="http://schemas.openxmlformats.org/officeDocument/2006/relationships/diagramQuickStyle" Target="../diagrams/quickStyle7.xml"/><Relationship Id="rId6" Type="http://schemas.openxmlformats.org/officeDocument/2006/relationships/diagramColors" Target="../diagrams/colors7.xml"/><Relationship Id="rId7" Type="http://schemas.microsoft.com/office/2007/relationships/diagramDrawing" Target="../diagrams/drawing7.xml"/><Relationship Id="rId8" Type="http://schemas.openxmlformats.org/officeDocument/2006/relationships/diagramData" Target="../diagrams/data8.xml"/><Relationship Id="rId9" Type="http://schemas.openxmlformats.org/officeDocument/2006/relationships/diagramLayout" Target="../diagrams/layout8.xml"/><Relationship Id="rId10" Type="http://schemas.openxmlformats.org/officeDocument/2006/relationships/diagramQuickStyle" Target="../diagrams/quickStyle8.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image" Target="../media/image32.png"/><Relationship Id="rId3" Type="http://schemas.openxmlformats.org/officeDocument/2006/relationships/image" Target="../media/image33.png"/></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29.xml"/><Relationship Id="rId4" Type="http://schemas.openxmlformats.org/officeDocument/2006/relationships/image" Target="../media/image34.png"/><Relationship Id="rId5" Type="http://schemas.openxmlformats.org/officeDocument/2006/relationships/chart" Target="../charts/chart1.xml"/><Relationship Id="rId1" Type="http://schemas.openxmlformats.org/officeDocument/2006/relationships/tags" Target="../tags/tag2.xml"/><Relationship Id="rId2" Type="http://schemas.openxmlformats.org/officeDocument/2006/relationships/slideLayout" Target="../slideLayouts/slideLayout19.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image" Target="../media/image35.png"/><Relationship Id="rId3" Type="http://schemas.openxmlformats.org/officeDocument/2006/relationships/image" Target="../media/image36.png"/></Relationships>
</file>

<file path=ppt/slides/_rels/slide39.xml.rels><?xml version="1.0" encoding="UTF-8" standalone="yes"?>
<Relationships xmlns="http://schemas.openxmlformats.org/package/2006/relationships"><Relationship Id="rId9" Type="http://schemas.openxmlformats.org/officeDocument/2006/relationships/diagramLayout" Target="../diagrams/layout10.xml"/><Relationship Id="rId20" Type="http://schemas.openxmlformats.org/officeDocument/2006/relationships/diagramQuickStyle" Target="../diagrams/quickStyle12.xml"/><Relationship Id="rId21" Type="http://schemas.openxmlformats.org/officeDocument/2006/relationships/diagramColors" Target="../diagrams/colors12.xml"/><Relationship Id="rId22" Type="http://schemas.microsoft.com/office/2007/relationships/diagramDrawing" Target="../diagrams/drawing12.xml"/><Relationship Id="rId10" Type="http://schemas.openxmlformats.org/officeDocument/2006/relationships/diagramQuickStyle" Target="../diagrams/quickStyle10.xml"/><Relationship Id="rId11" Type="http://schemas.openxmlformats.org/officeDocument/2006/relationships/diagramColors" Target="../diagrams/colors10.xml"/><Relationship Id="rId12" Type="http://schemas.microsoft.com/office/2007/relationships/diagramDrawing" Target="../diagrams/drawing10.xml"/><Relationship Id="rId13" Type="http://schemas.openxmlformats.org/officeDocument/2006/relationships/diagramData" Target="../diagrams/data11.xml"/><Relationship Id="rId14" Type="http://schemas.openxmlformats.org/officeDocument/2006/relationships/diagramLayout" Target="../diagrams/layout11.xml"/><Relationship Id="rId15" Type="http://schemas.openxmlformats.org/officeDocument/2006/relationships/diagramQuickStyle" Target="../diagrams/quickStyle11.xml"/><Relationship Id="rId16" Type="http://schemas.openxmlformats.org/officeDocument/2006/relationships/diagramColors" Target="../diagrams/colors11.xml"/><Relationship Id="rId17" Type="http://schemas.microsoft.com/office/2007/relationships/diagramDrawing" Target="../diagrams/drawing11.xml"/><Relationship Id="rId18" Type="http://schemas.openxmlformats.org/officeDocument/2006/relationships/diagramData" Target="../diagrams/data12.xml"/><Relationship Id="rId19" Type="http://schemas.openxmlformats.org/officeDocument/2006/relationships/diagramLayout" Target="../diagrams/layout12.xml"/><Relationship Id="rId1" Type="http://schemas.openxmlformats.org/officeDocument/2006/relationships/slideLayout" Target="../slideLayouts/slideLayout14.xml"/><Relationship Id="rId2" Type="http://schemas.openxmlformats.org/officeDocument/2006/relationships/notesSlide" Target="../notesSlides/notesSlide30.xml"/><Relationship Id="rId3" Type="http://schemas.openxmlformats.org/officeDocument/2006/relationships/diagramData" Target="../diagrams/data9.xml"/><Relationship Id="rId4" Type="http://schemas.openxmlformats.org/officeDocument/2006/relationships/diagramLayout" Target="../diagrams/layout9.xml"/><Relationship Id="rId5" Type="http://schemas.openxmlformats.org/officeDocument/2006/relationships/diagramQuickStyle" Target="../diagrams/quickStyle9.xml"/><Relationship Id="rId6" Type="http://schemas.openxmlformats.org/officeDocument/2006/relationships/diagramColors" Target="../diagrams/colors9.xml"/><Relationship Id="rId7" Type="http://schemas.microsoft.com/office/2007/relationships/diagramDrawing" Target="../diagrams/drawing9.xml"/><Relationship Id="rId8" Type="http://schemas.openxmlformats.org/officeDocument/2006/relationships/diagramData" Target="../diagrams/data10.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notesSlide" Target="../notesSlides/notesSlide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31.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32.xml"/></Relationships>
</file>

<file path=ppt/slides/_rels/slide42.xml.rels><?xml version="1.0" encoding="UTF-8" standalone="yes"?>
<Relationships xmlns="http://schemas.openxmlformats.org/package/2006/relationships"><Relationship Id="rId3" Type="http://schemas.openxmlformats.org/officeDocument/2006/relationships/hyperlink" Target="http://www.vstore.com/cgi-bin/pagegen/vstoregifts/ordergifts/page.html?mode=itempage&amp;file=/page/itempagev4/itempage.spl&amp;prodID=1107295" TargetMode="External"/><Relationship Id="rId4" Type="http://schemas.openxmlformats.org/officeDocument/2006/relationships/image" Target="../media/image37.jpeg"/><Relationship Id="rId5" Type="http://schemas.openxmlformats.org/officeDocument/2006/relationships/image" Target="../media/image38.jpeg"/><Relationship Id="rId6" Type="http://schemas.openxmlformats.org/officeDocument/2006/relationships/hyperlink" Target="NULL" TargetMode="External"/><Relationship Id="rId7" Type="http://schemas.openxmlformats.org/officeDocument/2006/relationships/image" Target="../media/image39.jpeg"/><Relationship Id="rId1" Type="http://schemas.openxmlformats.org/officeDocument/2006/relationships/slideLayout" Target="../slideLayouts/slideLayout30.xml"/><Relationship Id="rId2" Type="http://schemas.openxmlformats.org/officeDocument/2006/relationships/notesSlide" Target="../notesSlides/notesSlide33.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notesSlide" Target="../notesSlides/notesSlide34.xml"/></Relationships>
</file>

<file path=ppt/slides/_rels/slide44.xml.rels><?xml version="1.0" encoding="UTF-8" standalone="yes"?>
<Relationships xmlns="http://schemas.openxmlformats.org/package/2006/relationships"><Relationship Id="rId1" Type="http://schemas.openxmlformats.org/officeDocument/2006/relationships/tags" Target="../tags/tag3.xml"/><Relationship Id="rId2" Type="http://schemas.openxmlformats.org/officeDocument/2006/relationships/slideLayout" Target="../slideLayouts/slideLayout53.xml"/><Relationship Id="rId3" Type="http://schemas.openxmlformats.org/officeDocument/2006/relationships/notesSlide" Target="../notesSlides/notesSlide35.xml"/></Relationships>
</file>

<file path=ppt/slides/_rels/slide45.xml.rels><?xml version="1.0" encoding="UTF-8" standalone="yes"?>
<Relationships xmlns="http://schemas.openxmlformats.org/package/2006/relationships"><Relationship Id="rId1" Type="http://schemas.openxmlformats.org/officeDocument/2006/relationships/tags" Target="../tags/tag4.xml"/><Relationship Id="rId2" Type="http://schemas.openxmlformats.org/officeDocument/2006/relationships/slideLayout" Target="../slideLayouts/slideLayout29.xml"/><Relationship Id="rId3" Type="http://schemas.openxmlformats.org/officeDocument/2006/relationships/notesSlide" Target="../notesSlides/notesSlide36.xml"/></Relationships>
</file>

<file path=ppt/slides/_rels/slide46.xml.rels><?xml version="1.0" encoding="UTF-8" standalone="yes"?>
<Relationships xmlns="http://schemas.openxmlformats.org/package/2006/relationships"><Relationship Id="rId3" Type="http://schemas.openxmlformats.org/officeDocument/2006/relationships/image" Target="../media/image40.jpeg"/><Relationship Id="rId4" Type="http://schemas.openxmlformats.org/officeDocument/2006/relationships/image" Target="../media/image41.png"/><Relationship Id="rId1" Type="http://schemas.openxmlformats.org/officeDocument/2006/relationships/slideLayout" Target="../slideLayouts/slideLayout25.xml"/><Relationship Id="rId2" Type="http://schemas.openxmlformats.org/officeDocument/2006/relationships/notesSlide" Target="../notesSlides/notesSlide37.xml"/></Relationships>
</file>

<file path=ppt/slides/_rels/slide47.xml.rels><?xml version="1.0" encoding="UTF-8" standalone="yes"?>
<Relationships xmlns="http://schemas.openxmlformats.org/package/2006/relationships"><Relationship Id="rId3" Type="http://schemas.openxmlformats.org/officeDocument/2006/relationships/image" Target="../media/image42.jpeg"/><Relationship Id="rId4" Type="http://schemas.openxmlformats.org/officeDocument/2006/relationships/image" Target="../media/image43.jpeg"/><Relationship Id="rId5" Type="http://schemas.openxmlformats.org/officeDocument/2006/relationships/image" Target="../media/image44.jpeg"/><Relationship Id="rId6" Type="http://schemas.openxmlformats.org/officeDocument/2006/relationships/image" Target="../media/image45.png"/><Relationship Id="rId7" Type="http://schemas.openxmlformats.org/officeDocument/2006/relationships/image" Target="../media/image46.jpeg"/><Relationship Id="rId1" Type="http://schemas.openxmlformats.org/officeDocument/2006/relationships/slideLayout" Target="../slideLayouts/slideLayout35.xml"/><Relationship Id="rId2" Type="http://schemas.openxmlformats.org/officeDocument/2006/relationships/notesSlide" Target="../notesSlides/notesSlide38.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5.xml.rels><?xml version="1.0" encoding="UTF-8" standalone="yes"?>
<Relationships xmlns="http://schemas.openxmlformats.org/package/2006/relationships"><Relationship Id="rId3" Type="http://schemas.openxmlformats.org/officeDocument/2006/relationships/image" Target="../media/image15.png"/><Relationship Id="rId4" Type="http://schemas.openxmlformats.org/officeDocument/2006/relationships/image" Target="../media/image16.png"/><Relationship Id="rId1" Type="http://schemas.openxmlformats.org/officeDocument/2006/relationships/slideLayout" Target="../slideLayouts/slideLayout25.xml"/><Relationship Id="rId2" Type="http://schemas.openxmlformats.org/officeDocument/2006/relationships/notesSlide" Target="../notesSlides/notesSlide5.xml"/></Relationships>
</file>

<file path=ppt/slides/_rels/slide50.xml.rels><?xml version="1.0" encoding="UTF-8" standalone="yes"?>
<Relationships xmlns="http://schemas.openxmlformats.org/package/2006/relationships"><Relationship Id="rId3" Type="http://schemas.openxmlformats.org/officeDocument/2006/relationships/hyperlink" Target="http://www.myspace.com/video/vid/33401290" TargetMode="External"/><Relationship Id="rId4" Type="http://schemas.openxmlformats.org/officeDocument/2006/relationships/image" Target="../media/image47.jpeg"/><Relationship Id="rId1" Type="http://schemas.openxmlformats.org/officeDocument/2006/relationships/slideLayout" Target="../slideLayouts/slideLayout25.xml"/><Relationship Id="rId2" Type="http://schemas.openxmlformats.org/officeDocument/2006/relationships/notesSlide" Target="../notesSlides/notesSlide39.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notesSlide" Target="../notesSlides/notesSlide40.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notesSlide" Target="../notesSlides/notesSlide41.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notesSlide" Target="../notesSlides/notesSlide4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notesSlide" Target="../notesSlides/notesSlide43.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4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9.xml"/><Relationship Id="rId2" Type="http://schemas.openxmlformats.org/officeDocument/2006/relationships/notesSlide" Target="../notesSlides/notesSlide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9.xml"/><Relationship Id="rId2" Type="http://schemas.openxmlformats.org/officeDocument/2006/relationships/notesSlide" Target="../notesSlides/notesSlide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notesSlide" Target="../notesSlides/notesSlide8.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pPr>
              <a:defRPr/>
            </a:pPr>
            <a:r>
              <a:rPr lang="en-US" sz="5400" b="1" cap="small" dirty="0" smtClean="0">
                <a:solidFill>
                  <a:srgbClr val="FF0000"/>
                </a:solidFill>
                <a:effectLst>
                  <a:outerShdw blurRad="38100" dist="38100" dir="2700000" algn="tl">
                    <a:srgbClr val="000000">
                      <a:alpha val="43137"/>
                    </a:srgbClr>
                  </a:outerShdw>
                </a:effectLst>
              </a:rPr>
              <a:t>Operations Strategy</a:t>
            </a:r>
            <a:endParaRPr lang="en-US" sz="5400" b="1" cap="small" dirty="0">
              <a:solidFill>
                <a:srgbClr val="FF0000"/>
              </a:solidFill>
              <a:effectLst>
                <a:outerShdw blurRad="38100" dist="38100" dir="2700000" algn="tl">
                  <a:srgbClr val="000000">
                    <a:alpha val="43137"/>
                  </a:srgbClr>
                </a:outerShdw>
              </a:effectLst>
            </a:endParaRPr>
          </a:p>
        </p:txBody>
      </p:sp>
      <p:sp>
        <p:nvSpPr>
          <p:cNvPr id="3" name="Subtitle 2"/>
          <p:cNvSpPr>
            <a:spLocks noGrp="1"/>
          </p:cNvSpPr>
          <p:nvPr>
            <p:ph type="subTitle" idx="1"/>
          </p:nvPr>
        </p:nvSpPr>
        <p:spPr>
          <a:xfrm>
            <a:off x="1635369" y="3378200"/>
            <a:ext cx="5873262" cy="1439863"/>
          </a:xfrm>
        </p:spPr>
        <p:txBody>
          <a:bodyPr/>
          <a:lstStyle/>
          <a:p>
            <a:pPr>
              <a:defRPr/>
            </a:pPr>
            <a:r>
              <a:rPr lang="en-US" sz="2800" b="1" cap="small" dirty="0" smtClean="0">
                <a:solidFill>
                  <a:schemeClr val="bg1"/>
                </a:solidFill>
              </a:rPr>
              <a:t>Building and Evaluating the Firm’s Operating System</a:t>
            </a:r>
          </a:p>
          <a:p>
            <a:pPr>
              <a:defRPr/>
            </a:pPr>
            <a:endParaRPr lang="en-US" sz="2800" b="1" cap="small" dirty="0" smtClean="0">
              <a:solidFill>
                <a:schemeClr val="bg1"/>
              </a:solidFill>
            </a:endParaRPr>
          </a:p>
          <a:p>
            <a:pPr>
              <a:defRPr/>
            </a:pPr>
            <a:r>
              <a:rPr lang="en-US" sz="1800" cap="small" dirty="0" smtClean="0">
                <a:solidFill>
                  <a:schemeClr val="bg1"/>
                </a:solidFill>
              </a:rPr>
              <a:t>Jan Van Mieghem</a:t>
            </a:r>
          </a:p>
          <a:p>
            <a:pPr>
              <a:defRPr/>
            </a:pPr>
            <a:endParaRPr lang="en-US" sz="2800" dirty="0">
              <a:solidFill>
                <a:schemeClr val="bg1"/>
              </a:solidFi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lstStyle/>
          <a:p>
            <a:pPr eaLnBrk="1" hangingPunct="1"/>
            <a:r>
              <a:rPr lang="en-US" smtClean="0"/>
              <a:t>Goals &amp; Approach of this course</a:t>
            </a:r>
          </a:p>
        </p:txBody>
      </p:sp>
      <p:sp>
        <p:nvSpPr>
          <p:cNvPr id="141315" name="Rectangle 3"/>
          <p:cNvSpPr>
            <a:spLocks noGrp="1" noChangeArrowheads="1"/>
          </p:cNvSpPr>
          <p:nvPr>
            <p:ph idx="1"/>
          </p:nvPr>
        </p:nvSpPr>
        <p:spPr>
          <a:xfrm>
            <a:off x="354013" y="1098550"/>
            <a:ext cx="8574087" cy="5302250"/>
          </a:xfrm>
        </p:spPr>
        <p:txBody>
          <a:bodyPr/>
          <a:lstStyle/>
          <a:p>
            <a:pPr marL="457200" indent="-457200" eaLnBrk="1" hangingPunct="1"/>
            <a:r>
              <a:rPr lang="en-US" dirty="0" smtClean="0"/>
              <a:t>Goal: by the end of this course you will be able to:</a:t>
            </a:r>
          </a:p>
          <a:p>
            <a:pPr marL="838200" lvl="1" indent="-381000" eaLnBrk="1" hangingPunct="1">
              <a:buFontTx/>
              <a:buAutoNum type="arabicPeriod"/>
            </a:pPr>
            <a:r>
              <a:rPr lang="en-US" dirty="0" smtClean="0">
                <a:solidFill>
                  <a:srgbClr val="FF3300"/>
                </a:solidFill>
              </a:rPr>
              <a:t>Formulate an operations strategy</a:t>
            </a:r>
          </a:p>
          <a:p>
            <a:pPr marL="1257300" lvl="2" indent="-342900" eaLnBrk="1" hangingPunct="1"/>
            <a:r>
              <a:rPr lang="en-US" dirty="0" smtClean="0"/>
              <a:t>Understand the key elements and decisions</a:t>
            </a:r>
          </a:p>
          <a:p>
            <a:pPr marL="838200" lvl="1" indent="-381000" eaLnBrk="1" hangingPunct="1">
              <a:buFontTx/>
              <a:buAutoNum type="arabicPeriod"/>
            </a:pPr>
            <a:r>
              <a:rPr lang="en-US" dirty="0" smtClean="0">
                <a:solidFill>
                  <a:srgbClr val="FF3300"/>
                </a:solidFill>
              </a:rPr>
              <a:t>Analyze, Value and Optimize an operations strategy</a:t>
            </a:r>
          </a:p>
          <a:p>
            <a:pPr marL="1257300" lvl="2" indent="-342900" eaLnBrk="1" hangingPunct="1"/>
            <a:r>
              <a:rPr lang="en-US" dirty="0" smtClean="0"/>
              <a:t>Analyze key drivers/decisions for each element in an ops strategy</a:t>
            </a:r>
          </a:p>
          <a:p>
            <a:pPr marL="1257300" lvl="2" indent="-342900" eaLnBrk="1" hangingPunct="1"/>
            <a:r>
              <a:rPr lang="en-US" dirty="0" smtClean="0"/>
              <a:t>Evaluate them qualitatively and financially</a:t>
            </a:r>
          </a:p>
          <a:p>
            <a:pPr marL="1257300" lvl="2" indent="-342900" eaLnBrk="1" hangingPunct="1"/>
            <a:r>
              <a:rPr lang="en-US" dirty="0" smtClean="0"/>
              <a:t>Develop recommendations and implementation plans</a:t>
            </a:r>
          </a:p>
          <a:p>
            <a:pPr marL="457200" indent="-457200" eaLnBrk="1" hangingPunct="1"/>
            <a:endParaRPr lang="en-US" dirty="0" smtClean="0"/>
          </a:p>
          <a:p>
            <a:pPr marL="457200" indent="-457200" eaLnBrk="1" hangingPunct="1"/>
            <a:r>
              <a:rPr lang="en-US" dirty="0" smtClean="0"/>
              <a:t>Approach:	</a:t>
            </a:r>
            <a:endParaRPr lang="en-US" dirty="0" smtClean="0">
              <a:solidFill>
                <a:srgbClr val="FF3300"/>
              </a:solidFill>
            </a:endParaRPr>
          </a:p>
          <a:p>
            <a:pPr marL="838200" lvl="1" indent="-381000" eaLnBrk="1" hangingPunct="1">
              <a:buFontTx/>
              <a:buAutoNum type="arabicPeriod"/>
            </a:pPr>
            <a:r>
              <a:rPr lang="en-US" dirty="0" smtClean="0">
                <a:solidFill>
                  <a:srgbClr val="FF3300"/>
                </a:solidFill>
              </a:rPr>
              <a:t>Strategic decisions grounded in operational reality</a:t>
            </a:r>
          </a:p>
          <a:p>
            <a:pPr marL="1257300" lvl="2" indent="-342900" eaLnBrk="1" hangingPunct="1"/>
            <a:r>
              <a:rPr lang="en-US" dirty="0" smtClean="0"/>
              <a:t>Each session and case will have strategic level questions</a:t>
            </a:r>
          </a:p>
          <a:p>
            <a:pPr marL="1257300" lvl="2" indent="-342900" eaLnBrk="1" hangingPunct="1"/>
            <a:r>
              <a:rPr lang="en-US" dirty="0" smtClean="0"/>
              <a:t>We will use detailed operational analysis to guide strategic decisions so they are grounded in reality</a:t>
            </a:r>
          </a:p>
          <a:p>
            <a:pPr marL="838200" lvl="1" indent="-381000" eaLnBrk="1" hangingPunct="1">
              <a:buFontTx/>
              <a:buAutoNum type="arabicPeriod"/>
            </a:pPr>
            <a:r>
              <a:rPr lang="en-US" dirty="0" smtClean="0">
                <a:solidFill>
                  <a:srgbClr val="FF3300"/>
                </a:solidFill>
              </a:rPr>
              <a:t>Combine qualitative and quantitative tools </a:t>
            </a:r>
            <a:r>
              <a:rPr lang="en-US" dirty="0" smtClean="0"/>
              <a:t> </a:t>
            </a:r>
          </a:p>
          <a:p>
            <a:pPr marL="1257300" lvl="2" indent="-342900" eaLnBrk="1" hangingPunct="1"/>
            <a:r>
              <a:rPr lang="en-US" dirty="0" smtClean="0"/>
              <a:t>Each session will focus on a key decision in operations strategy; each case will ask for a qualitative </a:t>
            </a:r>
            <a:r>
              <a:rPr lang="en-US" i="1" dirty="0" smtClean="0"/>
              <a:t>and </a:t>
            </a:r>
            <a:r>
              <a:rPr lang="en-US" dirty="0" smtClean="0"/>
              <a:t>quantitative analysis. The approach is as important as the decision.</a:t>
            </a:r>
          </a:p>
          <a:p>
            <a:pPr marL="1257300" lvl="2" indent="-342900" eaLnBrk="1" hangingPunct="1"/>
            <a:r>
              <a:rPr lang="en-US" dirty="0" smtClean="0"/>
              <a:t>We will draw on concepts from operations as well as the basics from finance for overall </a:t>
            </a:r>
            <a:r>
              <a:rPr lang="en-US" i="1" dirty="0" smtClean="0"/>
              <a:t>evaluation </a:t>
            </a:r>
            <a:r>
              <a:rPr lang="en-US" dirty="0" smtClean="0"/>
              <a:t>(NPV, risk) and strategy</a:t>
            </a:r>
          </a:p>
        </p:txBody>
      </p:sp>
      <p:sp>
        <p:nvSpPr>
          <p:cNvPr id="22532" name="AutoShape 4"/>
          <p:cNvSpPr>
            <a:spLocks noChangeArrowheads="1"/>
          </p:cNvSpPr>
          <p:nvPr/>
        </p:nvSpPr>
        <p:spPr bwMode="auto">
          <a:xfrm>
            <a:off x="7588250" y="1466850"/>
            <a:ext cx="1317625" cy="484188"/>
          </a:xfrm>
          <a:prstGeom prst="wedgeRoundRectCallout">
            <a:avLst>
              <a:gd name="adj1" fmla="val -126625"/>
              <a:gd name="adj2" fmla="val 36231"/>
              <a:gd name="adj3" fmla="val 16667"/>
            </a:avLst>
          </a:prstGeom>
          <a:solidFill>
            <a:srgbClr val="CCFFCC"/>
          </a:solidFill>
          <a:ln w="9525">
            <a:solidFill>
              <a:schemeClr val="tx1"/>
            </a:solidFill>
            <a:miter lim="800000"/>
            <a:headEnd/>
            <a:tailEnd/>
          </a:ln>
        </p:spPr>
        <p:txBody>
          <a:bodyPr anchor="ctr"/>
          <a:lstStyle/>
          <a:p>
            <a:pPr algn="ctr" eaLnBrk="0" hangingPunct="0"/>
            <a:r>
              <a:rPr lang="en-US" sz="1800">
                <a:latin typeface="Times New Roman" pitchFamily="18" charset="0"/>
              </a:rPr>
              <a:t>descriptive</a:t>
            </a:r>
          </a:p>
        </p:txBody>
      </p:sp>
      <p:sp>
        <p:nvSpPr>
          <p:cNvPr id="22533" name="AutoShape 5"/>
          <p:cNvSpPr>
            <a:spLocks noChangeArrowheads="1"/>
          </p:cNvSpPr>
          <p:nvPr/>
        </p:nvSpPr>
        <p:spPr bwMode="auto">
          <a:xfrm>
            <a:off x="7588250" y="2139950"/>
            <a:ext cx="1317625" cy="484188"/>
          </a:xfrm>
          <a:prstGeom prst="wedgeRoundRectCallout">
            <a:avLst>
              <a:gd name="adj1" fmla="val -129278"/>
              <a:gd name="adj2" fmla="val -8361"/>
              <a:gd name="adj3" fmla="val 16667"/>
            </a:avLst>
          </a:prstGeom>
          <a:solidFill>
            <a:srgbClr val="CCFFCC"/>
          </a:solidFill>
          <a:ln w="9525">
            <a:solidFill>
              <a:schemeClr val="tx1"/>
            </a:solidFill>
            <a:miter lim="800000"/>
            <a:headEnd/>
            <a:tailEnd/>
          </a:ln>
        </p:spPr>
        <p:txBody>
          <a:bodyPr anchor="ctr"/>
          <a:lstStyle/>
          <a:p>
            <a:pPr algn="ctr" eaLnBrk="0" hangingPunct="0"/>
            <a:r>
              <a:rPr lang="en-US" sz="1800">
                <a:latin typeface="Times New Roman" pitchFamily="18" charset="0"/>
              </a:rPr>
              <a:t>analytic</a:t>
            </a:r>
          </a:p>
        </p:txBody>
      </p:sp>
      <p:sp>
        <p:nvSpPr>
          <p:cNvPr id="22534" name="AutoShape 6"/>
          <p:cNvSpPr>
            <a:spLocks noChangeArrowheads="1"/>
          </p:cNvSpPr>
          <p:nvPr/>
        </p:nvSpPr>
        <p:spPr bwMode="auto">
          <a:xfrm>
            <a:off x="7588250" y="3190875"/>
            <a:ext cx="1516063" cy="484188"/>
          </a:xfrm>
          <a:prstGeom prst="wedgeRoundRectCallout">
            <a:avLst>
              <a:gd name="adj1" fmla="val -117435"/>
              <a:gd name="adj2" fmla="val -62458"/>
              <a:gd name="adj3" fmla="val 16667"/>
            </a:avLst>
          </a:prstGeom>
          <a:solidFill>
            <a:srgbClr val="CCFFCC"/>
          </a:solidFill>
          <a:ln w="9525">
            <a:solidFill>
              <a:schemeClr val="tx1"/>
            </a:solidFill>
            <a:miter lim="800000"/>
            <a:headEnd/>
            <a:tailEnd/>
          </a:ln>
        </p:spPr>
        <p:txBody>
          <a:bodyPr anchor="ctr"/>
          <a:lstStyle/>
          <a:p>
            <a:pPr algn="ctr" eaLnBrk="0" hangingPunct="0"/>
            <a:r>
              <a:rPr lang="en-US" sz="1800">
                <a:latin typeface="Times New Roman" pitchFamily="18" charset="0"/>
              </a:rPr>
              <a:t>insight &amp; action</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41315">
                                            <p:txEl>
                                              <p:pRg st="0" end="0"/>
                                            </p:txEl>
                                          </p:spTgt>
                                        </p:tgtEl>
                                        <p:attrNameLst>
                                          <p:attrName>style.visibility</p:attrName>
                                        </p:attrNameLst>
                                      </p:cBhvr>
                                      <p:to>
                                        <p:strVal val="visible"/>
                                      </p:to>
                                    </p:set>
                                    <p:anim calcmode="lin" valueType="num">
                                      <p:cBhvr additive="base">
                                        <p:cTn id="7" dur="500" fill="hold"/>
                                        <p:tgtEl>
                                          <p:spTgt spid="14131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41315">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41315">
                                            <p:txEl>
                                              <p:pRg st="1" end="1"/>
                                            </p:txEl>
                                          </p:spTgt>
                                        </p:tgtEl>
                                        <p:attrNameLst>
                                          <p:attrName>style.visibility</p:attrName>
                                        </p:attrNameLst>
                                      </p:cBhvr>
                                      <p:to>
                                        <p:strVal val="visible"/>
                                      </p:to>
                                    </p:set>
                                    <p:anim calcmode="lin" valueType="num">
                                      <p:cBhvr additive="base">
                                        <p:cTn id="11" dur="500" fill="hold"/>
                                        <p:tgtEl>
                                          <p:spTgt spid="141315">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141315">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41315">
                                            <p:txEl>
                                              <p:pRg st="2" end="2"/>
                                            </p:txEl>
                                          </p:spTgt>
                                        </p:tgtEl>
                                        <p:attrNameLst>
                                          <p:attrName>style.visibility</p:attrName>
                                        </p:attrNameLst>
                                      </p:cBhvr>
                                      <p:to>
                                        <p:strVal val="visible"/>
                                      </p:to>
                                    </p:set>
                                    <p:anim calcmode="lin" valueType="num">
                                      <p:cBhvr additive="base">
                                        <p:cTn id="15" dur="500" fill="hold"/>
                                        <p:tgtEl>
                                          <p:spTgt spid="141315">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14131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22532"/>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41315">
                                            <p:txEl>
                                              <p:pRg st="3" end="3"/>
                                            </p:txEl>
                                          </p:spTgt>
                                        </p:tgtEl>
                                        <p:attrNameLst>
                                          <p:attrName>style.visibility</p:attrName>
                                        </p:attrNameLst>
                                      </p:cBhvr>
                                      <p:to>
                                        <p:strVal val="visible"/>
                                      </p:to>
                                    </p:set>
                                    <p:anim calcmode="lin" valueType="num">
                                      <p:cBhvr additive="base">
                                        <p:cTn id="25" dur="500" fill="hold"/>
                                        <p:tgtEl>
                                          <p:spTgt spid="141315">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41315">
                                            <p:txEl>
                                              <p:pRg st="3" end="3"/>
                                            </p:txEl>
                                          </p:spTgt>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141315">
                                            <p:txEl>
                                              <p:pRg st="4" end="4"/>
                                            </p:txEl>
                                          </p:spTgt>
                                        </p:tgtEl>
                                        <p:attrNameLst>
                                          <p:attrName>style.visibility</p:attrName>
                                        </p:attrNameLst>
                                      </p:cBhvr>
                                      <p:to>
                                        <p:strVal val="visible"/>
                                      </p:to>
                                    </p:set>
                                    <p:anim calcmode="lin" valueType="num">
                                      <p:cBhvr additive="base">
                                        <p:cTn id="29" dur="500" fill="hold"/>
                                        <p:tgtEl>
                                          <p:spTgt spid="141315">
                                            <p:txEl>
                                              <p:pRg st="4" end="4"/>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141315">
                                            <p:txEl>
                                              <p:pRg st="4" end="4"/>
                                            </p:txEl>
                                          </p:spTgt>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141315">
                                            <p:txEl>
                                              <p:pRg st="5" end="5"/>
                                            </p:txEl>
                                          </p:spTgt>
                                        </p:tgtEl>
                                        <p:attrNameLst>
                                          <p:attrName>style.visibility</p:attrName>
                                        </p:attrNameLst>
                                      </p:cBhvr>
                                      <p:to>
                                        <p:strVal val="visible"/>
                                      </p:to>
                                    </p:set>
                                    <p:anim calcmode="lin" valueType="num">
                                      <p:cBhvr additive="base">
                                        <p:cTn id="33" dur="500" fill="hold"/>
                                        <p:tgtEl>
                                          <p:spTgt spid="141315">
                                            <p:txEl>
                                              <p:pRg st="5" end="5"/>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141315">
                                            <p:txEl>
                                              <p:pRg st="5" end="5"/>
                                            </p:txEl>
                                          </p:spTgt>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141315">
                                            <p:txEl>
                                              <p:pRg st="6" end="6"/>
                                            </p:txEl>
                                          </p:spTgt>
                                        </p:tgtEl>
                                        <p:attrNameLst>
                                          <p:attrName>style.visibility</p:attrName>
                                        </p:attrNameLst>
                                      </p:cBhvr>
                                      <p:to>
                                        <p:strVal val="visible"/>
                                      </p:to>
                                    </p:set>
                                    <p:anim calcmode="lin" valueType="num">
                                      <p:cBhvr additive="base">
                                        <p:cTn id="37" dur="500" fill="hold"/>
                                        <p:tgtEl>
                                          <p:spTgt spid="141315">
                                            <p:txEl>
                                              <p:pRg st="6" end="6"/>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141315">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22533"/>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22534"/>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41315">
                                            <p:txEl>
                                              <p:pRg st="8" end="8"/>
                                            </p:txEl>
                                          </p:spTgt>
                                        </p:tgtEl>
                                        <p:attrNameLst>
                                          <p:attrName>style.visibility</p:attrName>
                                        </p:attrNameLst>
                                      </p:cBhvr>
                                      <p:to>
                                        <p:strVal val="visible"/>
                                      </p:to>
                                    </p:set>
                                    <p:anim calcmode="lin" valueType="num">
                                      <p:cBhvr additive="base">
                                        <p:cTn id="49" dur="500" fill="hold"/>
                                        <p:tgtEl>
                                          <p:spTgt spid="141315">
                                            <p:txEl>
                                              <p:pRg st="8" end="8"/>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141315">
                                            <p:txEl>
                                              <p:pRg st="8" end="8"/>
                                            </p:txEl>
                                          </p:spTgt>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0"/>
                                  </p:stCondLst>
                                  <p:childTnLst>
                                    <p:set>
                                      <p:cBhvr>
                                        <p:cTn id="52" dur="1" fill="hold">
                                          <p:stCondLst>
                                            <p:cond delay="0"/>
                                          </p:stCondLst>
                                        </p:cTn>
                                        <p:tgtEl>
                                          <p:spTgt spid="141315">
                                            <p:txEl>
                                              <p:pRg st="9" end="9"/>
                                            </p:txEl>
                                          </p:spTgt>
                                        </p:tgtEl>
                                        <p:attrNameLst>
                                          <p:attrName>style.visibility</p:attrName>
                                        </p:attrNameLst>
                                      </p:cBhvr>
                                      <p:to>
                                        <p:strVal val="visible"/>
                                      </p:to>
                                    </p:set>
                                    <p:anim calcmode="lin" valueType="num">
                                      <p:cBhvr additive="base">
                                        <p:cTn id="53" dur="500" fill="hold"/>
                                        <p:tgtEl>
                                          <p:spTgt spid="141315">
                                            <p:txEl>
                                              <p:pRg st="9" end="9"/>
                                            </p:txEl>
                                          </p:spTgt>
                                        </p:tgtEl>
                                        <p:attrNameLst>
                                          <p:attrName>ppt_x</p:attrName>
                                        </p:attrNameLst>
                                      </p:cBhvr>
                                      <p:tavLst>
                                        <p:tav tm="0">
                                          <p:val>
                                            <p:strVal val="#ppt_x"/>
                                          </p:val>
                                        </p:tav>
                                        <p:tav tm="100000">
                                          <p:val>
                                            <p:strVal val="#ppt_x"/>
                                          </p:val>
                                        </p:tav>
                                      </p:tavLst>
                                    </p:anim>
                                    <p:anim calcmode="lin" valueType="num">
                                      <p:cBhvr additive="base">
                                        <p:cTn id="54" dur="500" fill="hold"/>
                                        <p:tgtEl>
                                          <p:spTgt spid="141315">
                                            <p:txEl>
                                              <p:pRg st="9" end="9"/>
                                            </p:txEl>
                                          </p:spTgt>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0"/>
                                  </p:stCondLst>
                                  <p:childTnLst>
                                    <p:set>
                                      <p:cBhvr>
                                        <p:cTn id="56" dur="1" fill="hold">
                                          <p:stCondLst>
                                            <p:cond delay="0"/>
                                          </p:stCondLst>
                                        </p:cTn>
                                        <p:tgtEl>
                                          <p:spTgt spid="141315">
                                            <p:txEl>
                                              <p:pRg st="10" end="10"/>
                                            </p:txEl>
                                          </p:spTgt>
                                        </p:tgtEl>
                                        <p:attrNameLst>
                                          <p:attrName>style.visibility</p:attrName>
                                        </p:attrNameLst>
                                      </p:cBhvr>
                                      <p:to>
                                        <p:strVal val="visible"/>
                                      </p:to>
                                    </p:set>
                                    <p:anim calcmode="lin" valueType="num">
                                      <p:cBhvr additive="base">
                                        <p:cTn id="57" dur="500" fill="hold"/>
                                        <p:tgtEl>
                                          <p:spTgt spid="141315">
                                            <p:txEl>
                                              <p:pRg st="10" end="10"/>
                                            </p:txEl>
                                          </p:spTgt>
                                        </p:tgtEl>
                                        <p:attrNameLst>
                                          <p:attrName>ppt_x</p:attrName>
                                        </p:attrNameLst>
                                      </p:cBhvr>
                                      <p:tavLst>
                                        <p:tav tm="0">
                                          <p:val>
                                            <p:strVal val="#ppt_x"/>
                                          </p:val>
                                        </p:tav>
                                        <p:tav tm="100000">
                                          <p:val>
                                            <p:strVal val="#ppt_x"/>
                                          </p:val>
                                        </p:tav>
                                      </p:tavLst>
                                    </p:anim>
                                    <p:anim calcmode="lin" valueType="num">
                                      <p:cBhvr additive="base">
                                        <p:cTn id="58" dur="500" fill="hold"/>
                                        <p:tgtEl>
                                          <p:spTgt spid="141315">
                                            <p:txEl>
                                              <p:pRg st="10" end="10"/>
                                            </p:txEl>
                                          </p:spTgt>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0"/>
                                  </p:stCondLst>
                                  <p:childTnLst>
                                    <p:set>
                                      <p:cBhvr>
                                        <p:cTn id="60" dur="1" fill="hold">
                                          <p:stCondLst>
                                            <p:cond delay="0"/>
                                          </p:stCondLst>
                                        </p:cTn>
                                        <p:tgtEl>
                                          <p:spTgt spid="141315">
                                            <p:txEl>
                                              <p:pRg st="11" end="11"/>
                                            </p:txEl>
                                          </p:spTgt>
                                        </p:tgtEl>
                                        <p:attrNameLst>
                                          <p:attrName>style.visibility</p:attrName>
                                        </p:attrNameLst>
                                      </p:cBhvr>
                                      <p:to>
                                        <p:strVal val="visible"/>
                                      </p:to>
                                    </p:set>
                                    <p:anim calcmode="lin" valueType="num">
                                      <p:cBhvr additive="base">
                                        <p:cTn id="61" dur="500" fill="hold"/>
                                        <p:tgtEl>
                                          <p:spTgt spid="141315">
                                            <p:txEl>
                                              <p:pRg st="11" end="11"/>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141315">
                                            <p:txEl>
                                              <p:pRg st="11" end="11"/>
                                            </p:txEl>
                                          </p:spTgt>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141315">
                                            <p:txEl>
                                              <p:pRg st="12" end="12"/>
                                            </p:txEl>
                                          </p:spTgt>
                                        </p:tgtEl>
                                        <p:attrNameLst>
                                          <p:attrName>style.visibility</p:attrName>
                                        </p:attrNameLst>
                                      </p:cBhvr>
                                      <p:to>
                                        <p:strVal val="visible"/>
                                      </p:to>
                                    </p:set>
                                    <p:anim calcmode="lin" valueType="num">
                                      <p:cBhvr additive="base">
                                        <p:cTn id="67" dur="500" fill="hold"/>
                                        <p:tgtEl>
                                          <p:spTgt spid="141315">
                                            <p:txEl>
                                              <p:pRg st="12" end="12"/>
                                            </p:txEl>
                                          </p:spTgt>
                                        </p:tgtEl>
                                        <p:attrNameLst>
                                          <p:attrName>ppt_x</p:attrName>
                                        </p:attrNameLst>
                                      </p:cBhvr>
                                      <p:tavLst>
                                        <p:tav tm="0">
                                          <p:val>
                                            <p:strVal val="#ppt_x"/>
                                          </p:val>
                                        </p:tav>
                                        <p:tav tm="100000">
                                          <p:val>
                                            <p:strVal val="#ppt_x"/>
                                          </p:val>
                                        </p:tav>
                                      </p:tavLst>
                                    </p:anim>
                                    <p:anim calcmode="lin" valueType="num">
                                      <p:cBhvr additive="base">
                                        <p:cTn id="68" dur="500" fill="hold"/>
                                        <p:tgtEl>
                                          <p:spTgt spid="141315">
                                            <p:txEl>
                                              <p:pRg st="12" end="12"/>
                                            </p:txEl>
                                          </p:spTgt>
                                        </p:tgtEl>
                                        <p:attrNameLst>
                                          <p:attrName>ppt_y</p:attrName>
                                        </p:attrNameLst>
                                      </p:cBhvr>
                                      <p:tavLst>
                                        <p:tav tm="0">
                                          <p:val>
                                            <p:strVal val="1+#ppt_h/2"/>
                                          </p:val>
                                        </p:tav>
                                        <p:tav tm="100000">
                                          <p:val>
                                            <p:strVal val="#ppt_y"/>
                                          </p:val>
                                        </p:tav>
                                      </p:tavLst>
                                    </p:anim>
                                  </p:childTnLst>
                                </p:cTn>
                              </p:par>
                              <p:par>
                                <p:cTn id="69" presetID="2" presetClass="entr" presetSubtype="4" fill="hold" grpId="0" nodeType="withEffect">
                                  <p:stCondLst>
                                    <p:cond delay="0"/>
                                  </p:stCondLst>
                                  <p:childTnLst>
                                    <p:set>
                                      <p:cBhvr>
                                        <p:cTn id="70" dur="1" fill="hold">
                                          <p:stCondLst>
                                            <p:cond delay="0"/>
                                          </p:stCondLst>
                                        </p:cTn>
                                        <p:tgtEl>
                                          <p:spTgt spid="141315">
                                            <p:txEl>
                                              <p:pRg st="13" end="13"/>
                                            </p:txEl>
                                          </p:spTgt>
                                        </p:tgtEl>
                                        <p:attrNameLst>
                                          <p:attrName>style.visibility</p:attrName>
                                        </p:attrNameLst>
                                      </p:cBhvr>
                                      <p:to>
                                        <p:strVal val="visible"/>
                                      </p:to>
                                    </p:set>
                                    <p:anim calcmode="lin" valueType="num">
                                      <p:cBhvr additive="base">
                                        <p:cTn id="71" dur="500" fill="hold"/>
                                        <p:tgtEl>
                                          <p:spTgt spid="141315">
                                            <p:txEl>
                                              <p:pRg st="13" end="13"/>
                                            </p:txEl>
                                          </p:spTgt>
                                        </p:tgtEl>
                                        <p:attrNameLst>
                                          <p:attrName>ppt_x</p:attrName>
                                        </p:attrNameLst>
                                      </p:cBhvr>
                                      <p:tavLst>
                                        <p:tav tm="0">
                                          <p:val>
                                            <p:strVal val="#ppt_x"/>
                                          </p:val>
                                        </p:tav>
                                        <p:tav tm="100000">
                                          <p:val>
                                            <p:strVal val="#ppt_x"/>
                                          </p:val>
                                        </p:tav>
                                      </p:tavLst>
                                    </p:anim>
                                    <p:anim calcmode="lin" valueType="num">
                                      <p:cBhvr additive="base">
                                        <p:cTn id="72" dur="500" fill="hold"/>
                                        <p:tgtEl>
                                          <p:spTgt spid="141315">
                                            <p:txEl>
                                              <p:pRg st="13" end="13"/>
                                            </p:txEl>
                                          </p:spTgt>
                                        </p:tgtEl>
                                        <p:attrNameLst>
                                          <p:attrName>ppt_y</p:attrName>
                                        </p:attrNameLst>
                                      </p:cBhvr>
                                      <p:tavLst>
                                        <p:tav tm="0">
                                          <p:val>
                                            <p:strVal val="1+#ppt_h/2"/>
                                          </p:val>
                                        </p:tav>
                                        <p:tav tm="100000">
                                          <p:val>
                                            <p:strVal val="#ppt_y"/>
                                          </p:val>
                                        </p:tav>
                                      </p:tavLst>
                                    </p:anim>
                                  </p:childTnLst>
                                </p:cTn>
                              </p:par>
                              <p:par>
                                <p:cTn id="73" presetID="2" presetClass="entr" presetSubtype="4" fill="hold" grpId="0" nodeType="withEffect">
                                  <p:stCondLst>
                                    <p:cond delay="0"/>
                                  </p:stCondLst>
                                  <p:childTnLst>
                                    <p:set>
                                      <p:cBhvr>
                                        <p:cTn id="74" dur="1" fill="hold">
                                          <p:stCondLst>
                                            <p:cond delay="0"/>
                                          </p:stCondLst>
                                        </p:cTn>
                                        <p:tgtEl>
                                          <p:spTgt spid="141315">
                                            <p:txEl>
                                              <p:pRg st="14" end="14"/>
                                            </p:txEl>
                                          </p:spTgt>
                                        </p:tgtEl>
                                        <p:attrNameLst>
                                          <p:attrName>style.visibility</p:attrName>
                                        </p:attrNameLst>
                                      </p:cBhvr>
                                      <p:to>
                                        <p:strVal val="visible"/>
                                      </p:to>
                                    </p:set>
                                    <p:anim calcmode="lin" valueType="num">
                                      <p:cBhvr additive="base">
                                        <p:cTn id="75" dur="500" fill="hold"/>
                                        <p:tgtEl>
                                          <p:spTgt spid="141315">
                                            <p:txEl>
                                              <p:pRg st="14" end="14"/>
                                            </p:txEl>
                                          </p:spTgt>
                                        </p:tgtEl>
                                        <p:attrNameLst>
                                          <p:attrName>ppt_x</p:attrName>
                                        </p:attrNameLst>
                                      </p:cBhvr>
                                      <p:tavLst>
                                        <p:tav tm="0">
                                          <p:val>
                                            <p:strVal val="#ppt_x"/>
                                          </p:val>
                                        </p:tav>
                                        <p:tav tm="100000">
                                          <p:val>
                                            <p:strVal val="#ppt_x"/>
                                          </p:val>
                                        </p:tav>
                                      </p:tavLst>
                                    </p:anim>
                                    <p:anim calcmode="lin" valueType="num">
                                      <p:cBhvr additive="base">
                                        <p:cTn id="76" dur="500" fill="hold"/>
                                        <p:tgtEl>
                                          <p:spTgt spid="141315">
                                            <p:txEl>
                                              <p:pRg st="14" end="1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1315" grpId="0" uiExpand="1" build="p"/>
      <p:bldP spid="22532" grpId="0" animBg="1"/>
      <p:bldP spid="22533" grpId="0" animBg="1"/>
      <p:bldP spid="22534"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Prerequisites</a:t>
            </a:r>
            <a:endParaRPr lang="en-US" dirty="0"/>
          </a:p>
        </p:txBody>
      </p:sp>
      <p:sp>
        <p:nvSpPr>
          <p:cNvPr id="3" name="Content Placeholder 2"/>
          <p:cNvSpPr>
            <a:spLocks noGrp="1"/>
          </p:cNvSpPr>
          <p:nvPr>
            <p:ph idx="1"/>
          </p:nvPr>
        </p:nvSpPr>
        <p:spPr/>
        <p:txBody>
          <a:bodyPr/>
          <a:lstStyle/>
          <a:p>
            <a:r>
              <a:rPr lang="en-US" dirty="0" smtClean="0"/>
              <a:t>Core operations course OPNS430</a:t>
            </a:r>
          </a:p>
          <a:p>
            <a:r>
              <a:rPr lang="en-US" dirty="0" smtClean="0"/>
              <a:t>Desire for operations analytics</a:t>
            </a:r>
          </a:p>
          <a:p>
            <a:r>
              <a:rPr lang="en-US" dirty="0" smtClean="0"/>
              <a:t>Comfortable with spreadsheets</a:t>
            </a:r>
          </a:p>
          <a:p>
            <a:r>
              <a:rPr lang="en-US" dirty="0" smtClean="0"/>
              <a:t>Comfortable with ambiguity </a:t>
            </a:r>
          </a:p>
          <a:p>
            <a:r>
              <a:rPr lang="en-US" dirty="0" smtClean="0"/>
              <a:t>Time</a:t>
            </a:r>
          </a:p>
        </p:txBody>
      </p:sp>
      <p:pic>
        <p:nvPicPr>
          <p:cNvPr id="7" name="Picture 6"/>
          <p:cNvPicPr>
            <a:picLocks noChangeAspect="1"/>
          </p:cNvPicPr>
          <p:nvPr/>
        </p:nvPicPr>
        <p:blipFill rotWithShape="1">
          <a:blip r:embed="rId2">
            <a:extLst>
              <a:ext uri="{28A0092B-C50C-407E-A947-70E740481C1C}">
                <a14:useLocalDpi xmlns:a14="http://schemas.microsoft.com/office/drawing/2010/main" val="0"/>
              </a:ext>
            </a:extLst>
          </a:blip>
          <a:srcRect t="11916" b="6775"/>
          <a:stretch/>
        </p:blipFill>
        <p:spPr>
          <a:xfrm>
            <a:off x="3073977" y="2875722"/>
            <a:ext cx="5901579" cy="3707958"/>
          </a:xfrm>
          <a:prstGeom prst="rect">
            <a:avLst/>
          </a:prstGeom>
          <a:solidFill>
            <a:schemeClr val="bg1">
              <a:lumMod val="85000"/>
            </a:schemeClr>
          </a:solidFill>
        </p:spPr>
      </p:pic>
    </p:spTree>
    <p:extLst>
      <p:ext uri="{BB962C8B-B14F-4D97-AF65-F5344CB8AC3E}">
        <p14:creationId xmlns:p14="http://schemas.microsoft.com/office/powerpoint/2010/main" val="13245527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Coaching</a:t>
            </a:r>
            <a:endParaRPr lang="en-US" dirty="0"/>
          </a:p>
        </p:txBody>
      </p:sp>
      <p:sp>
        <p:nvSpPr>
          <p:cNvPr id="3" name="Content Placeholder 2"/>
          <p:cNvSpPr>
            <a:spLocks noGrp="1"/>
          </p:cNvSpPr>
          <p:nvPr>
            <p:ph idx="1"/>
          </p:nvPr>
        </p:nvSpPr>
        <p:spPr/>
        <p:txBody>
          <a:bodyPr/>
          <a:lstStyle/>
          <a:p>
            <a:r>
              <a:rPr lang="en-US" dirty="0" smtClean="0"/>
              <a:t>Open office hours: M + W 1:00pm-2:00pm in Jacobs565</a:t>
            </a:r>
          </a:p>
          <a:p>
            <a:endParaRPr lang="en-US" dirty="0"/>
          </a:p>
          <a:p>
            <a:r>
              <a:rPr lang="en-US" dirty="0" smtClean="0"/>
              <a:t>Tutorials</a:t>
            </a:r>
          </a:p>
          <a:p>
            <a:endParaRPr lang="en-US" dirty="0"/>
          </a:p>
          <a:p>
            <a:r>
              <a:rPr lang="en-US" dirty="0" smtClean="0"/>
              <a:t>TA’s</a:t>
            </a:r>
          </a:p>
          <a:p>
            <a:pPr lvl="1"/>
            <a:r>
              <a:rPr lang="en-US" dirty="0" smtClean="0"/>
              <a:t>Ben Grant</a:t>
            </a:r>
            <a:r>
              <a:rPr lang="en-US" dirty="0"/>
              <a:t>: </a:t>
            </a:r>
            <a:r>
              <a:rPr lang="en-US" dirty="0" err="1"/>
              <a:t>b-grant@kellogg.northwestern.edu</a:t>
            </a:r>
            <a:endParaRPr lang="en-US" dirty="0" smtClean="0"/>
          </a:p>
          <a:p>
            <a:pPr lvl="1"/>
            <a:endParaRPr lang="en-US" dirty="0"/>
          </a:p>
          <a:p>
            <a:pPr lvl="1"/>
            <a:endParaRPr lang="en-US" dirty="0" smtClean="0"/>
          </a:p>
          <a:p>
            <a:pPr lvl="1"/>
            <a:r>
              <a:rPr lang="en-US" dirty="0" smtClean="0"/>
              <a:t>Yue Yin</a:t>
            </a:r>
            <a:r>
              <a:rPr lang="en-US" dirty="0"/>
              <a:t>: </a:t>
            </a:r>
            <a:r>
              <a:rPr lang="en-US" dirty="0" smtClean="0">
                <a:hlinkClick r:id="rId2"/>
              </a:rPr>
              <a:t>yue-yin@kellogg.northwestern.edu</a:t>
            </a:r>
            <a:endParaRPr lang="en-US" dirty="0" smtClean="0"/>
          </a:p>
          <a:p>
            <a:pPr lvl="1"/>
            <a:endParaRPr lang="en-US" dirty="0"/>
          </a:p>
          <a:p>
            <a:r>
              <a:rPr lang="en-US" dirty="0" smtClean="0"/>
              <a:t>Student liaison</a:t>
            </a:r>
            <a:endParaRPr lang="en-US" dirty="0"/>
          </a:p>
          <a:p>
            <a:pPr marL="457200" lvl="1" indent="0">
              <a:buNone/>
            </a:pPr>
            <a:endParaRPr lang="en-US" dirty="0"/>
          </a:p>
        </p:txBody>
      </p:sp>
    </p:spTree>
    <p:extLst>
      <p:ext uri="{BB962C8B-B14F-4D97-AF65-F5344CB8AC3E}">
        <p14:creationId xmlns:p14="http://schemas.microsoft.com/office/powerpoint/2010/main" val="46124432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9" name="Rectangle 8"/>
          <p:cNvSpPr>
            <a:spLocks noGrp="1" noChangeArrowheads="1"/>
          </p:cNvSpPr>
          <p:nvPr>
            <p:ph type="title"/>
          </p:nvPr>
        </p:nvSpPr>
        <p:spPr>
          <a:xfrm>
            <a:off x="381000" y="7938"/>
            <a:ext cx="8577020" cy="955675"/>
          </a:xfrm>
        </p:spPr>
        <p:txBody>
          <a:bodyPr/>
          <a:lstStyle/>
          <a:p>
            <a:pPr eaLnBrk="1" hangingPunct="1"/>
            <a:r>
              <a:rPr lang="en-US" dirty="0" smtClean="0"/>
              <a:t>The Operating System of the Firm = Assets and Processes</a:t>
            </a:r>
            <a:r>
              <a:rPr lang="en-US" sz="2000" dirty="0" smtClean="0"/>
              <a:t/>
            </a:r>
            <a:br>
              <a:rPr lang="en-US" sz="2000" dirty="0" smtClean="0"/>
            </a:br>
            <a:endParaRPr lang="en-US" sz="2000" dirty="0" smtClean="0"/>
          </a:p>
        </p:txBody>
      </p:sp>
      <p:sp>
        <p:nvSpPr>
          <p:cNvPr id="25" name="Rectangle 21"/>
          <p:cNvSpPr>
            <a:spLocks noChangeArrowheads="1"/>
          </p:cNvSpPr>
          <p:nvPr/>
        </p:nvSpPr>
        <p:spPr bwMode="auto">
          <a:xfrm>
            <a:off x="1579563" y="1924050"/>
            <a:ext cx="5994400" cy="3162300"/>
          </a:xfrm>
          <a:prstGeom prst="rect">
            <a:avLst/>
          </a:prstGeom>
          <a:solidFill>
            <a:srgbClr val="FFFFCC"/>
          </a:solidFill>
          <a:ln w="12700">
            <a:solidFill>
              <a:srgbClr val="000000"/>
            </a:solidFill>
            <a:miter lim="800000"/>
            <a:headEnd/>
            <a:tailEnd/>
          </a:ln>
        </p:spPr>
        <p:txBody>
          <a:bodyPr/>
          <a:lstStyle/>
          <a:p>
            <a:endParaRPr lang="en-US">
              <a:latin typeface="Optima"/>
              <a:cs typeface="Optima"/>
            </a:endParaRPr>
          </a:p>
        </p:txBody>
      </p:sp>
      <p:sp>
        <p:nvSpPr>
          <p:cNvPr id="26" name="Rectangle 11"/>
          <p:cNvSpPr>
            <a:spLocks noChangeArrowheads="1"/>
          </p:cNvSpPr>
          <p:nvPr/>
        </p:nvSpPr>
        <p:spPr bwMode="auto">
          <a:xfrm>
            <a:off x="2111375" y="2355850"/>
            <a:ext cx="4889500" cy="2273300"/>
          </a:xfrm>
          <a:prstGeom prst="rect">
            <a:avLst/>
          </a:prstGeom>
          <a:solidFill>
            <a:srgbClr val="E4FFC9"/>
          </a:solidFill>
          <a:ln w="12700">
            <a:solidFill>
              <a:srgbClr val="000000"/>
            </a:solidFill>
            <a:prstDash val="dash"/>
            <a:miter lim="800000"/>
            <a:headEnd/>
            <a:tailEnd/>
          </a:ln>
        </p:spPr>
        <p:txBody>
          <a:bodyPr/>
          <a:lstStyle/>
          <a:p>
            <a:endParaRPr lang="en-US" dirty="0">
              <a:latin typeface="Optima"/>
              <a:cs typeface="Optima"/>
            </a:endParaRPr>
          </a:p>
        </p:txBody>
      </p:sp>
      <p:sp>
        <p:nvSpPr>
          <p:cNvPr id="27" name="Line 12"/>
          <p:cNvSpPr>
            <a:spLocks noChangeShapeType="1"/>
          </p:cNvSpPr>
          <p:nvPr/>
        </p:nvSpPr>
        <p:spPr bwMode="auto">
          <a:xfrm>
            <a:off x="4551363" y="1689100"/>
            <a:ext cx="1587" cy="228600"/>
          </a:xfrm>
          <a:prstGeom prst="line">
            <a:avLst/>
          </a:prstGeom>
          <a:noFill/>
          <a:ln w="19050" cmpd="sng">
            <a:solidFill>
              <a:srgbClr val="FFFFFF"/>
            </a:solidFill>
            <a:round/>
            <a:headEnd/>
            <a:tailEnd/>
          </a:ln>
        </p:spPr>
        <p:txBody>
          <a:bodyPr/>
          <a:lstStyle/>
          <a:p>
            <a:endParaRPr lang="en-US">
              <a:solidFill>
                <a:srgbClr val="FFFFFF"/>
              </a:solidFill>
              <a:latin typeface="Optima"/>
              <a:cs typeface="Optima"/>
            </a:endParaRPr>
          </a:p>
        </p:txBody>
      </p:sp>
      <p:sp>
        <p:nvSpPr>
          <p:cNvPr id="28" name="Rectangle 22"/>
          <p:cNvSpPr>
            <a:spLocks noChangeArrowheads="1"/>
          </p:cNvSpPr>
          <p:nvPr/>
        </p:nvSpPr>
        <p:spPr bwMode="auto">
          <a:xfrm>
            <a:off x="4050205" y="1447800"/>
            <a:ext cx="1026127" cy="184666"/>
          </a:xfrm>
          <a:prstGeom prst="rect">
            <a:avLst/>
          </a:prstGeom>
          <a:noFill/>
          <a:ln w="9525">
            <a:noFill/>
            <a:miter lim="800000"/>
            <a:headEnd/>
            <a:tailEnd/>
          </a:ln>
        </p:spPr>
        <p:txBody>
          <a:bodyPr wrap="none" lIns="0" tIns="0" rIns="0" bIns="0">
            <a:spAutoFit/>
          </a:bodyPr>
          <a:lstStyle/>
          <a:p>
            <a:pPr algn="ctr"/>
            <a:r>
              <a:rPr lang="en-US" sz="1200">
                <a:solidFill>
                  <a:srgbClr val="FFFFFF"/>
                </a:solidFill>
                <a:latin typeface="Optima"/>
                <a:cs typeface="Optima"/>
              </a:rPr>
              <a:t>Capital markets</a:t>
            </a:r>
            <a:endParaRPr lang="en-US">
              <a:solidFill>
                <a:srgbClr val="FFFFFF"/>
              </a:solidFill>
              <a:latin typeface="Optima"/>
              <a:cs typeface="Optima"/>
            </a:endParaRPr>
          </a:p>
        </p:txBody>
      </p:sp>
      <p:sp>
        <p:nvSpPr>
          <p:cNvPr id="29" name="Rectangle 28"/>
          <p:cNvSpPr>
            <a:spLocks noChangeArrowheads="1"/>
          </p:cNvSpPr>
          <p:nvPr/>
        </p:nvSpPr>
        <p:spPr bwMode="auto">
          <a:xfrm>
            <a:off x="4297363" y="2032000"/>
            <a:ext cx="641201" cy="184666"/>
          </a:xfrm>
          <a:prstGeom prst="rect">
            <a:avLst/>
          </a:prstGeom>
          <a:noFill/>
          <a:ln w="9525">
            <a:noFill/>
            <a:miter lim="800000"/>
            <a:headEnd/>
            <a:tailEnd/>
          </a:ln>
        </p:spPr>
        <p:txBody>
          <a:bodyPr wrap="none" lIns="0" tIns="0" rIns="0" bIns="0">
            <a:spAutoFit/>
          </a:bodyPr>
          <a:lstStyle/>
          <a:p>
            <a:r>
              <a:rPr lang="en-US" sz="1200">
                <a:solidFill>
                  <a:srgbClr val="000000"/>
                </a:solidFill>
                <a:latin typeface="Optima"/>
                <a:cs typeface="Optima"/>
              </a:rPr>
              <a:t>FINANCE</a:t>
            </a:r>
            <a:endParaRPr lang="en-US">
              <a:latin typeface="Optima"/>
              <a:cs typeface="Optima"/>
            </a:endParaRPr>
          </a:p>
        </p:txBody>
      </p:sp>
      <p:grpSp>
        <p:nvGrpSpPr>
          <p:cNvPr id="30" name="Group 31"/>
          <p:cNvGrpSpPr>
            <a:grpSpLocks/>
          </p:cNvGrpSpPr>
          <p:nvPr/>
        </p:nvGrpSpPr>
        <p:grpSpPr bwMode="auto">
          <a:xfrm>
            <a:off x="4500563" y="2260600"/>
            <a:ext cx="101600" cy="571500"/>
            <a:chOff x="2480" y="1537"/>
            <a:chExt cx="64" cy="360"/>
          </a:xfrm>
        </p:grpSpPr>
        <p:sp>
          <p:nvSpPr>
            <p:cNvPr id="31" name="Freeform 29"/>
            <p:cNvSpPr>
              <a:spLocks/>
            </p:cNvSpPr>
            <p:nvPr/>
          </p:nvSpPr>
          <p:spPr bwMode="auto">
            <a:xfrm>
              <a:off x="2480" y="1785"/>
              <a:ext cx="64" cy="112"/>
            </a:xfrm>
            <a:custGeom>
              <a:avLst/>
              <a:gdLst>
                <a:gd name="T0" fmla="*/ 32 w 64"/>
                <a:gd name="T1" fmla="*/ 112 h 112"/>
                <a:gd name="T2" fmla="*/ 0 w 64"/>
                <a:gd name="T3" fmla="*/ 0 h 112"/>
                <a:gd name="T4" fmla="*/ 32 w 64"/>
                <a:gd name="T5" fmla="*/ 0 h 112"/>
                <a:gd name="T6" fmla="*/ 64 w 64"/>
                <a:gd name="T7" fmla="*/ 0 h 112"/>
                <a:gd name="T8" fmla="*/ 32 w 64"/>
                <a:gd name="T9" fmla="*/ 112 h 112"/>
                <a:gd name="T10" fmla="*/ 0 60000 65536"/>
                <a:gd name="T11" fmla="*/ 0 60000 65536"/>
                <a:gd name="T12" fmla="*/ 0 60000 65536"/>
                <a:gd name="T13" fmla="*/ 0 60000 65536"/>
                <a:gd name="T14" fmla="*/ 0 60000 65536"/>
                <a:gd name="T15" fmla="*/ 0 w 64"/>
                <a:gd name="T16" fmla="*/ 0 h 112"/>
                <a:gd name="T17" fmla="*/ 64 w 64"/>
                <a:gd name="T18" fmla="*/ 112 h 112"/>
              </a:gdLst>
              <a:ahLst/>
              <a:cxnLst>
                <a:cxn ang="T10">
                  <a:pos x="T0" y="T1"/>
                </a:cxn>
                <a:cxn ang="T11">
                  <a:pos x="T2" y="T3"/>
                </a:cxn>
                <a:cxn ang="T12">
                  <a:pos x="T4" y="T5"/>
                </a:cxn>
                <a:cxn ang="T13">
                  <a:pos x="T6" y="T7"/>
                </a:cxn>
                <a:cxn ang="T14">
                  <a:pos x="T8" y="T9"/>
                </a:cxn>
              </a:cxnLst>
              <a:rect l="T15" t="T16" r="T17" b="T18"/>
              <a:pathLst>
                <a:path w="64" h="112">
                  <a:moveTo>
                    <a:pt x="32" y="112"/>
                  </a:moveTo>
                  <a:lnTo>
                    <a:pt x="0" y="0"/>
                  </a:lnTo>
                  <a:lnTo>
                    <a:pt x="32" y="0"/>
                  </a:lnTo>
                  <a:lnTo>
                    <a:pt x="64" y="0"/>
                  </a:lnTo>
                  <a:lnTo>
                    <a:pt x="32" y="112"/>
                  </a:lnTo>
                  <a:close/>
                </a:path>
              </a:pathLst>
            </a:custGeom>
            <a:solidFill>
              <a:srgbClr val="000000"/>
            </a:solidFill>
            <a:ln w="9525">
              <a:noFill/>
              <a:round/>
              <a:headEnd/>
              <a:tailEnd/>
            </a:ln>
          </p:spPr>
          <p:txBody>
            <a:bodyPr/>
            <a:lstStyle/>
            <a:p>
              <a:endParaRPr lang="en-US">
                <a:latin typeface="Optima"/>
                <a:cs typeface="Optima"/>
              </a:endParaRPr>
            </a:p>
          </p:txBody>
        </p:sp>
        <p:sp>
          <p:nvSpPr>
            <p:cNvPr id="32" name="Line 30"/>
            <p:cNvSpPr>
              <a:spLocks noChangeShapeType="1"/>
            </p:cNvSpPr>
            <p:nvPr/>
          </p:nvSpPr>
          <p:spPr bwMode="auto">
            <a:xfrm>
              <a:off x="2512" y="1537"/>
              <a:ext cx="1" cy="248"/>
            </a:xfrm>
            <a:prstGeom prst="line">
              <a:avLst/>
            </a:prstGeom>
            <a:noFill/>
            <a:ln w="12700">
              <a:solidFill>
                <a:srgbClr val="000000"/>
              </a:solidFill>
              <a:round/>
              <a:headEnd/>
              <a:tailEnd/>
            </a:ln>
          </p:spPr>
          <p:txBody>
            <a:bodyPr/>
            <a:lstStyle/>
            <a:p>
              <a:endParaRPr lang="en-US">
                <a:latin typeface="Optima"/>
                <a:cs typeface="Optima"/>
              </a:endParaRPr>
            </a:p>
          </p:txBody>
        </p:sp>
      </p:grpSp>
      <p:sp>
        <p:nvSpPr>
          <p:cNvPr id="33" name="Rectangle 38"/>
          <p:cNvSpPr>
            <a:spLocks noChangeArrowheads="1"/>
          </p:cNvSpPr>
          <p:nvPr/>
        </p:nvSpPr>
        <p:spPr bwMode="auto">
          <a:xfrm>
            <a:off x="7200900" y="2628900"/>
            <a:ext cx="136808" cy="184666"/>
          </a:xfrm>
          <a:prstGeom prst="rect">
            <a:avLst/>
          </a:prstGeom>
          <a:noFill/>
          <a:ln w="9525">
            <a:noFill/>
            <a:miter lim="800000"/>
            <a:headEnd/>
            <a:tailEnd/>
          </a:ln>
        </p:spPr>
        <p:txBody>
          <a:bodyPr wrap="none" lIns="0" tIns="0" rIns="0" bIns="0">
            <a:spAutoFit/>
          </a:bodyPr>
          <a:lstStyle/>
          <a:p>
            <a:r>
              <a:rPr lang="en-US" sz="1200">
                <a:solidFill>
                  <a:srgbClr val="000000"/>
                </a:solidFill>
                <a:latin typeface="Optima"/>
                <a:cs typeface="Optima"/>
              </a:rPr>
              <a:t>M </a:t>
            </a:r>
            <a:endParaRPr lang="en-US">
              <a:latin typeface="Optima"/>
              <a:cs typeface="Optima"/>
            </a:endParaRPr>
          </a:p>
        </p:txBody>
      </p:sp>
      <p:sp>
        <p:nvSpPr>
          <p:cNvPr id="34" name="Rectangle 39"/>
          <p:cNvSpPr>
            <a:spLocks noChangeArrowheads="1"/>
          </p:cNvSpPr>
          <p:nvPr/>
        </p:nvSpPr>
        <p:spPr bwMode="auto">
          <a:xfrm>
            <a:off x="7200900" y="2832100"/>
            <a:ext cx="102645" cy="184666"/>
          </a:xfrm>
          <a:prstGeom prst="rect">
            <a:avLst/>
          </a:prstGeom>
          <a:noFill/>
          <a:ln w="9525">
            <a:noFill/>
            <a:miter lim="800000"/>
            <a:headEnd/>
            <a:tailEnd/>
          </a:ln>
        </p:spPr>
        <p:txBody>
          <a:bodyPr wrap="none" lIns="0" tIns="0" rIns="0" bIns="0">
            <a:spAutoFit/>
          </a:bodyPr>
          <a:lstStyle/>
          <a:p>
            <a:r>
              <a:rPr lang="en-US" sz="1200">
                <a:solidFill>
                  <a:srgbClr val="000000"/>
                </a:solidFill>
                <a:latin typeface="Optima"/>
                <a:cs typeface="Optima"/>
              </a:rPr>
              <a:t>A</a:t>
            </a:r>
            <a:endParaRPr lang="en-US">
              <a:latin typeface="Optima"/>
              <a:cs typeface="Optima"/>
            </a:endParaRPr>
          </a:p>
        </p:txBody>
      </p:sp>
      <p:sp>
        <p:nvSpPr>
          <p:cNvPr id="35" name="Rectangle 40"/>
          <p:cNvSpPr>
            <a:spLocks noChangeArrowheads="1"/>
          </p:cNvSpPr>
          <p:nvPr/>
        </p:nvSpPr>
        <p:spPr bwMode="auto">
          <a:xfrm>
            <a:off x="7200900" y="3035300"/>
            <a:ext cx="94025" cy="184666"/>
          </a:xfrm>
          <a:prstGeom prst="rect">
            <a:avLst/>
          </a:prstGeom>
          <a:noFill/>
          <a:ln w="9525">
            <a:noFill/>
            <a:miter lim="800000"/>
            <a:headEnd/>
            <a:tailEnd/>
          </a:ln>
        </p:spPr>
        <p:txBody>
          <a:bodyPr wrap="none" lIns="0" tIns="0" rIns="0" bIns="0">
            <a:spAutoFit/>
          </a:bodyPr>
          <a:lstStyle/>
          <a:p>
            <a:r>
              <a:rPr lang="en-US" sz="1200">
                <a:solidFill>
                  <a:srgbClr val="000000"/>
                </a:solidFill>
                <a:latin typeface="Optima"/>
                <a:cs typeface="Optima"/>
              </a:rPr>
              <a:t>R</a:t>
            </a:r>
            <a:endParaRPr lang="en-US">
              <a:latin typeface="Optima"/>
              <a:cs typeface="Optima"/>
            </a:endParaRPr>
          </a:p>
        </p:txBody>
      </p:sp>
      <p:sp>
        <p:nvSpPr>
          <p:cNvPr id="36" name="Rectangle 41"/>
          <p:cNvSpPr>
            <a:spLocks noChangeArrowheads="1"/>
          </p:cNvSpPr>
          <p:nvPr/>
        </p:nvSpPr>
        <p:spPr bwMode="auto">
          <a:xfrm>
            <a:off x="7200900" y="3238500"/>
            <a:ext cx="94025" cy="184666"/>
          </a:xfrm>
          <a:prstGeom prst="rect">
            <a:avLst/>
          </a:prstGeom>
          <a:noFill/>
          <a:ln w="9525">
            <a:noFill/>
            <a:miter lim="800000"/>
            <a:headEnd/>
            <a:tailEnd/>
          </a:ln>
        </p:spPr>
        <p:txBody>
          <a:bodyPr wrap="none" lIns="0" tIns="0" rIns="0" bIns="0">
            <a:spAutoFit/>
          </a:bodyPr>
          <a:lstStyle/>
          <a:p>
            <a:r>
              <a:rPr lang="en-US" sz="1200">
                <a:solidFill>
                  <a:srgbClr val="000000"/>
                </a:solidFill>
                <a:latin typeface="Optima"/>
                <a:cs typeface="Optima"/>
              </a:rPr>
              <a:t>K</a:t>
            </a:r>
            <a:endParaRPr lang="en-US">
              <a:latin typeface="Optima"/>
              <a:cs typeface="Optima"/>
            </a:endParaRPr>
          </a:p>
        </p:txBody>
      </p:sp>
      <p:sp>
        <p:nvSpPr>
          <p:cNvPr id="37" name="Rectangle 42"/>
          <p:cNvSpPr>
            <a:spLocks noChangeArrowheads="1"/>
          </p:cNvSpPr>
          <p:nvPr/>
        </p:nvSpPr>
        <p:spPr bwMode="auto">
          <a:xfrm>
            <a:off x="7200900" y="3441700"/>
            <a:ext cx="76944" cy="184666"/>
          </a:xfrm>
          <a:prstGeom prst="rect">
            <a:avLst/>
          </a:prstGeom>
          <a:noFill/>
          <a:ln w="9525">
            <a:noFill/>
            <a:miter lim="800000"/>
            <a:headEnd/>
            <a:tailEnd/>
          </a:ln>
        </p:spPr>
        <p:txBody>
          <a:bodyPr wrap="none" lIns="0" tIns="0" rIns="0" bIns="0">
            <a:spAutoFit/>
          </a:bodyPr>
          <a:lstStyle/>
          <a:p>
            <a:r>
              <a:rPr lang="en-US" sz="1200">
                <a:solidFill>
                  <a:srgbClr val="000000"/>
                </a:solidFill>
                <a:latin typeface="Optima"/>
                <a:cs typeface="Optima"/>
              </a:rPr>
              <a:t>E</a:t>
            </a:r>
            <a:endParaRPr lang="en-US">
              <a:latin typeface="Optima"/>
              <a:cs typeface="Optima"/>
            </a:endParaRPr>
          </a:p>
        </p:txBody>
      </p:sp>
      <p:sp>
        <p:nvSpPr>
          <p:cNvPr id="38" name="Rectangle 43"/>
          <p:cNvSpPr>
            <a:spLocks noChangeArrowheads="1"/>
          </p:cNvSpPr>
          <p:nvPr/>
        </p:nvSpPr>
        <p:spPr bwMode="auto">
          <a:xfrm>
            <a:off x="7200900" y="3644900"/>
            <a:ext cx="89768" cy="184666"/>
          </a:xfrm>
          <a:prstGeom prst="rect">
            <a:avLst/>
          </a:prstGeom>
          <a:noFill/>
          <a:ln w="9525">
            <a:noFill/>
            <a:miter lim="800000"/>
            <a:headEnd/>
            <a:tailEnd/>
          </a:ln>
        </p:spPr>
        <p:txBody>
          <a:bodyPr wrap="none" lIns="0" tIns="0" rIns="0" bIns="0">
            <a:spAutoFit/>
          </a:bodyPr>
          <a:lstStyle/>
          <a:p>
            <a:r>
              <a:rPr lang="en-US" sz="1200">
                <a:solidFill>
                  <a:srgbClr val="000000"/>
                </a:solidFill>
                <a:latin typeface="Optima"/>
                <a:cs typeface="Optima"/>
              </a:rPr>
              <a:t>T </a:t>
            </a:r>
            <a:endParaRPr lang="en-US">
              <a:latin typeface="Optima"/>
              <a:cs typeface="Optima"/>
            </a:endParaRPr>
          </a:p>
        </p:txBody>
      </p:sp>
      <p:sp>
        <p:nvSpPr>
          <p:cNvPr id="39" name="Rectangle 44"/>
          <p:cNvSpPr>
            <a:spLocks noChangeArrowheads="1"/>
          </p:cNvSpPr>
          <p:nvPr/>
        </p:nvSpPr>
        <p:spPr bwMode="auto">
          <a:xfrm>
            <a:off x="7200900" y="3848100"/>
            <a:ext cx="42781" cy="184666"/>
          </a:xfrm>
          <a:prstGeom prst="rect">
            <a:avLst/>
          </a:prstGeom>
          <a:noFill/>
          <a:ln w="9525">
            <a:noFill/>
            <a:miter lim="800000"/>
            <a:headEnd/>
            <a:tailEnd/>
          </a:ln>
        </p:spPr>
        <p:txBody>
          <a:bodyPr wrap="none" lIns="0" tIns="0" rIns="0" bIns="0">
            <a:spAutoFit/>
          </a:bodyPr>
          <a:lstStyle/>
          <a:p>
            <a:r>
              <a:rPr lang="en-US" sz="1200">
                <a:solidFill>
                  <a:srgbClr val="000000"/>
                </a:solidFill>
                <a:latin typeface="Optima"/>
                <a:cs typeface="Optima"/>
              </a:rPr>
              <a:t>I</a:t>
            </a:r>
            <a:endParaRPr lang="en-US">
              <a:latin typeface="Optima"/>
              <a:cs typeface="Optima"/>
            </a:endParaRPr>
          </a:p>
        </p:txBody>
      </p:sp>
      <p:sp>
        <p:nvSpPr>
          <p:cNvPr id="40" name="Rectangle 45"/>
          <p:cNvSpPr>
            <a:spLocks noChangeArrowheads="1"/>
          </p:cNvSpPr>
          <p:nvPr/>
        </p:nvSpPr>
        <p:spPr bwMode="auto">
          <a:xfrm>
            <a:off x="7200900" y="4051300"/>
            <a:ext cx="119725" cy="184666"/>
          </a:xfrm>
          <a:prstGeom prst="rect">
            <a:avLst/>
          </a:prstGeom>
          <a:noFill/>
          <a:ln w="9525">
            <a:noFill/>
            <a:miter lim="800000"/>
            <a:headEnd/>
            <a:tailEnd/>
          </a:ln>
        </p:spPr>
        <p:txBody>
          <a:bodyPr wrap="none" lIns="0" tIns="0" rIns="0" bIns="0">
            <a:spAutoFit/>
          </a:bodyPr>
          <a:lstStyle/>
          <a:p>
            <a:r>
              <a:rPr lang="en-US" sz="1200">
                <a:solidFill>
                  <a:srgbClr val="000000"/>
                </a:solidFill>
                <a:latin typeface="Optima"/>
                <a:cs typeface="Optima"/>
              </a:rPr>
              <a:t>N</a:t>
            </a:r>
            <a:endParaRPr lang="en-US">
              <a:latin typeface="Optima"/>
              <a:cs typeface="Optima"/>
            </a:endParaRPr>
          </a:p>
        </p:txBody>
      </p:sp>
      <p:sp>
        <p:nvSpPr>
          <p:cNvPr id="41" name="Rectangle 46"/>
          <p:cNvSpPr>
            <a:spLocks noChangeArrowheads="1"/>
          </p:cNvSpPr>
          <p:nvPr/>
        </p:nvSpPr>
        <p:spPr bwMode="auto">
          <a:xfrm>
            <a:off x="7200900" y="4254500"/>
            <a:ext cx="119725" cy="184666"/>
          </a:xfrm>
          <a:prstGeom prst="rect">
            <a:avLst/>
          </a:prstGeom>
          <a:noFill/>
          <a:ln w="9525">
            <a:noFill/>
            <a:miter lim="800000"/>
            <a:headEnd/>
            <a:tailEnd/>
          </a:ln>
        </p:spPr>
        <p:txBody>
          <a:bodyPr wrap="none" lIns="0" tIns="0" rIns="0" bIns="0">
            <a:spAutoFit/>
          </a:bodyPr>
          <a:lstStyle/>
          <a:p>
            <a:r>
              <a:rPr lang="en-US" sz="1200">
                <a:solidFill>
                  <a:srgbClr val="000000"/>
                </a:solidFill>
                <a:latin typeface="Optima"/>
                <a:cs typeface="Optima"/>
              </a:rPr>
              <a:t>G</a:t>
            </a:r>
            <a:endParaRPr lang="en-US">
              <a:latin typeface="Optima"/>
              <a:cs typeface="Optima"/>
            </a:endParaRPr>
          </a:p>
        </p:txBody>
      </p:sp>
      <p:sp>
        <p:nvSpPr>
          <p:cNvPr id="42" name="Line 47"/>
          <p:cNvSpPr>
            <a:spLocks noChangeShapeType="1"/>
          </p:cNvSpPr>
          <p:nvPr/>
        </p:nvSpPr>
        <p:spPr bwMode="auto">
          <a:xfrm flipV="1">
            <a:off x="4551363" y="5097780"/>
            <a:ext cx="1587" cy="228600"/>
          </a:xfrm>
          <a:prstGeom prst="line">
            <a:avLst/>
          </a:prstGeom>
          <a:noFill/>
          <a:ln w="19050" cmpd="sng">
            <a:solidFill>
              <a:srgbClr val="FFFFFF"/>
            </a:solidFill>
            <a:round/>
            <a:headEnd/>
            <a:tailEnd/>
          </a:ln>
        </p:spPr>
        <p:txBody>
          <a:bodyPr/>
          <a:lstStyle/>
          <a:p>
            <a:endParaRPr lang="en-US">
              <a:solidFill>
                <a:srgbClr val="FFFFFF"/>
              </a:solidFill>
              <a:latin typeface="Optima"/>
              <a:cs typeface="Optima"/>
            </a:endParaRPr>
          </a:p>
        </p:txBody>
      </p:sp>
      <p:sp>
        <p:nvSpPr>
          <p:cNvPr id="43" name="Rectangle 48"/>
          <p:cNvSpPr>
            <a:spLocks noChangeArrowheads="1"/>
          </p:cNvSpPr>
          <p:nvPr/>
        </p:nvSpPr>
        <p:spPr bwMode="auto">
          <a:xfrm>
            <a:off x="3776663" y="4826000"/>
            <a:ext cx="1487792" cy="184666"/>
          </a:xfrm>
          <a:prstGeom prst="rect">
            <a:avLst/>
          </a:prstGeom>
          <a:noFill/>
          <a:ln w="9525">
            <a:noFill/>
            <a:miter lim="800000"/>
            <a:headEnd/>
            <a:tailEnd/>
          </a:ln>
        </p:spPr>
        <p:txBody>
          <a:bodyPr wrap="none" lIns="0" tIns="0" rIns="0" bIns="0">
            <a:spAutoFit/>
          </a:bodyPr>
          <a:lstStyle/>
          <a:p>
            <a:r>
              <a:rPr lang="en-US" sz="1200">
                <a:solidFill>
                  <a:srgbClr val="000000"/>
                </a:solidFill>
                <a:latin typeface="Optima"/>
                <a:cs typeface="Optima"/>
              </a:rPr>
              <a:t>HUMAN RESOURCES</a:t>
            </a:r>
            <a:endParaRPr lang="en-US">
              <a:latin typeface="Optima"/>
              <a:cs typeface="Optima"/>
            </a:endParaRPr>
          </a:p>
        </p:txBody>
      </p:sp>
      <p:sp>
        <p:nvSpPr>
          <p:cNvPr id="44" name="Rectangle 49"/>
          <p:cNvSpPr>
            <a:spLocks noChangeArrowheads="1"/>
          </p:cNvSpPr>
          <p:nvPr/>
        </p:nvSpPr>
        <p:spPr bwMode="auto">
          <a:xfrm>
            <a:off x="4038600" y="5448300"/>
            <a:ext cx="931945" cy="184666"/>
          </a:xfrm>
          <a:prstGeom prst="rect">
            <a:avLst/>
          </a:prstGeom>
          <a:noFill/>
          <a:ln w="9525">
            <a:noFill/>
            <a:miter lim="800000"/>
            <a:headEnd/>
            <a:tailEnd/>
          </a:ln>
        </p:spPr>
        <p:txBody>
          <a:bodyPr wrap="none" lIns="0" tIns="0" rIns="0" bIns="0">
            <a:spAutoFit/>
          </a:bodyPr>
          <a:lstStyle/>
          <a:p>
            <a:r>
              <a:rPr lang="en-US" sz="1200">
                <a:solidFill>
                  <a:srgbClr val="FFFFFF"/>
                </a:solidFill>
                <a:latin typeface="Optima"/>
                <a:cs typeface="Optima"/>
              </a:rPr>
              <a:t>Labor markets </a:t>
            </a:r>
            <a:endParaRPr lang="en-US">
              <a:solidFill>
                <a:srgbClr val="FFFFFF"/>
              </a:solidFill>
              <a:latin typeface="Optima"/>
              <a:cs typeface="Optima"/>
            </a:endParaRPr>
          </a:p>
        </p:txBody>
      </p:sp>
      <p:sp>
        <p:nvSpPr>
          <p:cNvPr id="45" name="Rectangle 52"/>
          <p:cNvSpPr>
            <a:spLocks noChangeArrowheads="1"/>
          </p:cNvSpPr>
          <p:nvPr/>
        </p:nvSpPr>
        <p:spPr bwMode="auto">
          <a:xfrm>
            <a:off x="1828800" y="2743200"/>
            <a:ext cx="85562" cy="184666"/>
          </a:xfrm>
          <a:prstGeom prst="rect">
            <a:avLst/>
          </a:prstGeom>
          <a:noFill/>
          <a:ln w="9525">
            <a:noFill/>
            <a:miter lim="800000"/>
            <a:headEnd/>
            <a:tailEnd/>
          </a:ln>
        </p:spPr>
        <p:txBody>
          <a:bodyPr wrap="none" lIns="0" tIns="0" rIns="0" bIns="0">
            <a:spAutoFit/>
          </a:bodyPr>
          <a:lstStyle/>
          <a:p>
            <a:r>
              <a:rPr lang="en-US" sz="1200">
                <a:solidFill>
                  <a:srgbClr val="000000"/>
                </a:solidFill>
                <a:latin typeface="Optima"/>
                <a:cs typeface="Optima"/>
              </a:rPr>
              <a:t>P </a:t>
            </a:r>
            <a:endParaRPr lang="en-US">
              <a:latin typeface="Optima"/>
              <a:cs typeface="Optima"/>
            </a:endParaRPr>
          </a:p>
        </p:txBody>
      </p:sp>
      <p:sp>
        <p:nvSpPr>
          <p:cNvPr id="46" name="Rectangle 53"/>
          <p:cNvSpPr>
            <a:spLocks noChangeArrowheads="1"/>
          </p:cNvSpPr>
          <p:nvPr/>
        </p:nvSpPr>
        <p:spPr bwMode="auto">
          <a:xfrm>
            <a:off x="1828800" y="2946400"/>
            <a:ext cx="119725" cy="184666"/>
          </a:xfrm>
          <a:prstGeom prst="rect">
            <a:avLst/>
          </a:prstGeom>
          <a:noFill/>
          <a:ln w="9525">
            <a:noFill/>
            <a:miter lim="800000"/>
            <a:headEnd/>
            <a:tailEnd/>
          </a:ln>
        </p:spPr>
        <p:txBody>
          <a:bodyPr wrap="none" lIns="0" tIns="0" rIns="0" bIns="0">
            <a:spAutoFit/>
          </a:bodyPr>
          <a:lstStyle/>
          <a:p>
            <a:r>
              <a:rPr lang="en-US" sz="1200">
                <a:solidFill>
                  <a:srgbClr val="000000"/>
                </a:solidFill>
                <a:latin typeface="Optima"/>
                <a:cs typeface="Optima"/>
              </a:rPr>
              <a:t>U </a:t>
            </a:r>
            <a:endParaRPr lang="en-US">
              <a:latin typeface="Optima"/>
              <a:cs typeface="Optima"/>
            </a:endParaRPr>
          </a:p>
        </p:txBody>
      </p:sp>
      <p:sp>
        <p:nvSpPr>
          <p:cNvPr id="47" name="Rectangle 54"/>
          <p:cNvSpPr>
            <a:spLocks noChangeArrowheads="1"/>
          </p:cNvSpPr>
          <p:nvPr/>
        </p:nvSpPr>
        <p:spPr bwMode="auto">
          <a:xfrm>
            <a:off x="1828800" y="3149600"/>
            <a:ext cx="94025" cy="184666"/>
          </a:xfrm>
          <a:prstGeom prst="rect">
            <a:avLst/>
          </a:prstGeom>
          <a:noFill/>
          <a:ln w="9525">
            <a:noFill/>
            <a:miter lim="800000"/>
            <a:headEnd/>
            <a:tailEnd/>
          </a:ln>
        </p:spPr>
        <p:txBody>
          <a:bodyPr wrap="none" lIns="0" tIns="0" rIns="0" bIns="0">
            <a:spAutoFit/>
          </a:bodyPr>
          <a:lstStyle/>
          <a:p>
            <a:r>
              <a:rPr lang="en-US" sz="1200">
                <a:solidFill>
                  <a:srgbClr val="000000"/>
                </a:solidFill>
                <a:latin typeface="Optima"/>
                <a:cs typeface="Optima"/>
              </a:rPr>
              <a:t>R </a:t>
            </a:r>
            <a:endParaRPr lang="en-US">
              <a:latin typeface="Optima"/>
              <a:cs typeface="Optima"/>
            </a:endParaRPr>
          </a:p>
        </p:txBody>
      </p:sp>
      <p:sp>
        <p:nvSpPr>
          <p:cNvPr id="48" name="Rectangle 55"/>
          <p:cNvSpPr>
            <a:spLocks noChangeArrowheads="1"/>
          </p:cNvSpPr>
          <p:nvPr/>
        </p:nvSpPr>
        <p:spPr bwMode="auto">
          <a:xfrm>
            <a:off x="1828800" y="3352800"/>
            <a:ext cx="102645" cy="184666"/>
          </a:xfrm>
          <a:prstGeom prst="rect">
            <a:avLst/>
          </a:prstGeom>
          <a:noFill/>
          <a:ln w="9525">
            <a:noFill/>
            <a:miter lim="800000"/>
            <a:headEnd/>
            <a:tailEnd/>
          </a:ln>
        </p:spPr>
        <p:txBody>
          <a:bodyPr wrap="none" lIns="0" tIns="0" rIns="0" bIns="0">
            <a:spAutoFit/>
          </a:bodyPr>
          <a:lstStyle/>
          <a:p>
            <a:r>
              <a:rPr lang="en-US" sz="1200">
                <a:solidFill>
                  <a:srgbClr val="000000"/>
                </a:solidFill>
                <a:latin typeface="Optima"/>
                <a:cs typeface="Optima"/>
              </a:rPr>
              <a:t>C </a:t>
            </a:r>
            <a:endParaRPr lang="en-US">
              <a:latin typeface="Optima"/>
              <a:cs typeface="Optima"/>
            </a:endParaRPr>
          </a:p>
        </p:txBody>
      </p:sp>
      <p:sp>
        <p:nvSpPr>
          <p:cNvPr id="49" name="Rectangle 56"/>
          <p:cNvSpPr>
            <a:spLocks noChangeArrowheads="1"/>
          </p:cNvSpPr>
          <p:nvPr/>
        </p:nvSpPr>
        <p:spPr bwMode="auto">
          <a:xfrm>
            <a:off x="1828800" y="3556000"/>
            <a:ext cx="119725" cy="184666"/>
          </a:xfrm>
          <a:prstGeom prst="rect">
            <a:avLst/>
          </a:prstGeom>
          <a:noFill/>
          <a:ln w="9525">
            <a:noFill/>
            <a:miter lim="800000"/>
            <a:headEnd/>
            <a:tailEnd/>
          </a:ln>
        </p:spPr>
        <p:txBody>
          <a:bodyPr wrap="none" lIns="0" tIns="0" rIns="0" bIns="0">
            <a:spAutoFit/>
          </a:bodyPr>
          <a:lstStyle/>
          <a:p>
            <a:r>
              <a:rPr lang="en-US" sz="1200">
                <a:solidFill>
                  <a:srgbClr val="000000"/>
                </a:solidFill>
                <a:latin typeface="Optima"/>
                <a:cs typeface="Optima"/>
              </a:rPr>
              <a:t>H </a:t>
            </a:r>
            <a:endParaRPr lang="en-US">
              <a:latin typeface="Optima"/>
              <a:cs typeface="Optima"/>
            </a:endParaRPr>
          </a:p>
        </p:txBody>
      </p:sp>
      <p:sp>
        <p:nvSpPr>
          <p:cNvPr id="50" name="Rectangle 57"/>
          <p:cNvSpPr>
            <a:spLocks noChangeArrowheads="1"/>
          </p:cNvSpPr>
          <p:nvPr/>
        </p:nvSpPr>
        <p:spPr bwMode="auto">
          <a:xfrm>
            <a:off x="1828800" y="3759200"/>
            <a:ext cx="102645" cy="184666"/>
          </a:xfrm>
          <a:prstGeom prst="rect">
            <a:avLst/>
          </a:prstGeom>
          <a:noFill/>
          <a:ln w="9525">
            <a:noFill/>
            <a:miter lim="800000"/>
            <a:headEnd/>
            <a:tailEnd/>
          </a:ln>
        </p:spPr>
        <p:txBody>
          <a:bodyPr wrap="none" lIns="0" tIns="0" rIns="0" bIns="0">
            <a:spAutoFit/>
          </a:bodyPr>
          <a:lstStyle/>
          <a:p>
            <a:r>
              <a:rPr lang="en-US" sz="1200">
                <a:solidFill>
                  <a:srgbClr val="000000"/>
                </a:solidFill>
                <a:latin typeface="Optima"/>
                <a:cs typeface="Optima"/>
              </a:rPr>
              <a:t>A </a:t>
            </a:r>
            <a:endParaRPr lang="en-US">
              <a:latin typeface="Optima"/>
              <a:cs typeface="Optima"/>
            </a:endParaRPr>
          </a:p>
        </p:txBody>
      </p:sp>
      <p:sp>
        <p:nvSpPr>
          <p:cNvPr id="51" name="Rectangle 58"/>
          <p:cNvSpPr>
            <a:spLocks noChangeArrowheads="1"/>
          </p:cNvSpPr>
          <p:nvPr/>
        </p:nvSpPr>
        <p:spPr bwMode="auto">
          <a:xfrm>
            <a:off x="1828800" y="3962400"/>
            <a:ext cx="76944" cy="184666"/>
          </a:xfrm>
          <a:prstGeom prst="rect">
            <a:avLst/>
          </a:prstGeom>
          <a:noFill/>
          <a:ln w="9525">
            <a:noFill/>
            <a:miter lim="800000"/>
            <a:headEnd/>
            <a:tailEnd/>
          </a:ln>
        </p:spPr>
        <p:txBody>
          <a:bodyPr wrap="none" lIns="0" tIns="0" rIns="0" bIns="0">
            <a:spAutoFit/>
          </a:bodyPr>
          <a:lstStyle/>
          <a:p>
            <a:r>
              <a:rPr lang="en-US" sz="1200">
                <a:solidFill>
                  <a:srgbClr val="000000"/>
                </a:solidFill>
                <a:latin typeface="Optima"/>
                <a:cs typeface="Optima"/>
              </a:rPr>
              <a:t>S </a:t>
            </a:r>
            <a:endParaRPr lang="en-US">
              <a:latin typeface="Optima"/>
              <a:cs typeface="Optima"/>
            </a:endParaRPr>
          </a:p>
        </p:txBody>
      </p:sp>
      <p:sp>
        <p:nvSpPr>
          <p:cNvPr id="52" name="Rectangle 59"/>
          <p:cNvSpPr>
            <a:spLocks noChangeArrowheads="1"/>
          </p:cNvSpPr>
          <p:nvPr/>
        </p:nvSpPr>
        <p:spPr bwMode="auto">
          <a:xfrm>
            <a:off x="1828800" y="4165600"/>
            <a:ext cx="42781" cy="184666"/>
          </a:xfrm>
          <a:prstGeom prst="rect">
            <a:avLst/>
          </a:prstGeom>
          <a:noFill/>
          <a:ln w="9525">
            <a:noFill/>
            <a:miter lim="800000"/>
            <a:headEnd/>
            <a:tailEnd/>
          </a:ln>
        </p:spPr>
        <p:txBody>
          <a:bodyPr wrap="none" lIns="0" tIns="0" rIns="0" bIns="0">
            <a:spAutoFit/>
          </a:bodyPr>
          <a:lstStyle/>
          <a:p>
            <a:r>
              <a:rPr lang="en-US" sz="1200">
                <a:solidFill>
                  <a:srgbClr val="000000"/>
                </a:solidFill>
                <a:latin typeface="Optima"/>
                <a:cs typeface="Optima"/>
              </a:rPr>
              <a:t>I </a:t>
            </a:r>
            <a:endParaRPr lang="en-US">
              <a:latin typeface="Optima"/>
              <a:cs typeface="Optima"/>
            </a:endParaRPr>
          </a:p>
        </p:txBody>
      </p:sp>
      <p:sp>
        <p:nvSpPr>
          <p:cNvPr id="53" name="Rectangle 60"/>
          <p:cNvSpPr>
            <a:spLocks noChangeArrowheads="1"/>
          </p:cNvSpPr>
          <p:nvPr/>
        </p:nvSpPr>
        <p:spPr bwMode="auto">
          <a:xfrm>
            <a:off x="1828800" y="4368800"/>
            <a:ext cx="119725" cy="184666"/>
          </a:xfrm>
          <a:prstGeom prst="rect">
            <a:avLst/>
          </a:prstGeom>
          <a:noFill/>
          <a:ln w="9525">
            <a:noFill/>
            <a:miter lim="800000"/>
            <a:headEnd/>
            <a:tailEnd/>
          </a:ln>
        </p:spPr>
        <p:txBody>
          <a:bodyPr wrap="none" lIns="0" tIns="0" rIns="0" bIns="0">
            <a:spAutoFit/>
          </a:bodyPr>
          <a:lstStyle/>
          <a:p>
            <a:r>
              <a:rPr lang="en-US" sz="1200">
                <a:solidFill>
                  <a:srgbClr val="000000"/>
                </a:solidFill>
                <a:latin typeface="Optima"/>
                <a:cs typeface="Optima"/>
              </a:rPr>
              <a:t>N </a:t>
            </a:r>
            <a:endParaRPr lang="en-US">
              <a:latin typeface="Optima"/>
              <a:cs typeface="Optima"/>
            </a:endParaRPr>
          </a:p>
        </p:txBody>
      </p:sp>
      <p:sp>
        <p:nvSpPr>
          <p:cNvPr id="54" name="Rectangle 61"/>
          <p:cNvSpPr>
            <a:spLocks noChangeArrowheads="1"/>
          </p:cNvSpPr>
          <p:nvPr/>
        </p:nvSpPr>
        <p:spPr bwMode="auto">
          <a:xfrm>
            <a:off x="1828800" y="4572000"/>
            <a:ext cx="119725" cy="184666"/>
          </a:xfrm>
          <a:prstGeom prst="rect">
            <a:avLst/>
          </a:prstGeom>
          <a:noFill/>
          <a:ln w="9525">
            <a:noFill/>
            <a:miter lim="800000"/>
            <a:headEnd/>
            <a:tailEnd/>
          </a:ln>
        </p:spPr>
        <p:txBody>
          <a:bodyPr wrap="none" lIns="0" tIns="0" rIns="0" bIns="0">
            <a:spAutoFit/>
          </a:bodyPr>
          <a:lstStyle/>
          <a:p>
            <a:r>
              <a:rPr lang="en-US" sz="1200">
                <a:solidFill>
                  <a:srgbClr val="000000"/>
                </a:solidFill>
                <a:latin typeface="Optima"/>
                <a:cs typeface="Optima"/>
              </a:rPr>
              <a:t>G</a:t>
            </a:r>
            <a:endParaRPr lang="en-US">
              <a:latin typeface="Optima"/>
              <a:cs typeface="Optima"/>
            </a:endParaRPr>
          </a:p>
        </p:txBody>
      </p:sp>
      <p:sp>
        <p:nvSpPr>
          <p:cNvPr id="55" name="Rectangle 62"/>
          <p:cNvSpPr>
            <a:spLocks noChangeArrowheads="1"/>
          </p:cNvSpPr>
          <p:nvPr/>
        </p:nvSpPr>
        <p:spPr bwMode="auto">
          <a:xfrm>
            <a:off x="8018463" y="2971800"/>
            <a:ext cx="474489" cy="184666"/>
          </a:xfrm>
          <a:prstGeom prst="rect">
            <a:avLst/>
          </a:prstGeom>
          <a:noFill/>
          <a:ln w="9525">
            <a:noFill/>
            <a:miter lim="800000"/>
            <a:headEnd/>
            <a:tailEnd/>
          </a:ln>
        </p:spPr>
        <p:txBody>
          <a:bodyPr wrap="none" lIns="0" tIns="0" rIns="0" bIns="0">
            <a:spAutoFit/>
          </a:bodyPr>
          <a:lstStyle/>
          <a:p>
            <a:r>
              <a:rPr lang="en-US" sz="1200">
                <a:solidFill>
                  <a:srgbClr val="FFFFFF"/>
                </a:solidFill>
                <a:latin typeface="Optima"/>
                <a:cs typeface="Optima"/>
              </a:rPr>
              <a:t>Output </a:t>
            </a:r>
            <a:endParaRPr lang="en-US">
              <a:solidFill>
                <a:srgbClr val="FFFFFF"/>
              </a:solidFill>
              <a:latin typeface="Optima"/>
              <a:cs typeface="Optima"/>
            </a:endParaRPr>
          </a:p>
        </p:txBody>
      </p:sp>
      <p:sp>
        <p:nvSpPr>
          <p:cNvPr id="56" name="Rectangle 63"/>
          <p:cNvSpPr>
            <a:spLocks noChangeArrowheads="1"/>
          </p:cNvSpPr>
          <p:nvPr/>
        </p:nvSpPr>
        <p:spPr bwMode="auto">
          <a:xfrm>
            <a:off x="7993063" y="3175000"/>
            <a:ext cx="525785" cy="184666"/>
          </a:xfrm>
          <a:prstGeom prst="rect">
            <a:avLst/>
          </a:prstGeom>
          <a:noFill/>
          <a:ln w="9525">
            <a:noFill/>
            <a:miter lim="800000"/>
            <a:headEnd/>
            <a:tailEnd/>
          </a:ln>
        </p:spPr>
        <p:txBody>
          <a:bodyPr wrap="none" lIns="0" tIns="0" rIns="0" bIns="0">
            <a:spAutoFit/>
          </a:bodyPr>
          <a:lstStyle/>
          <a:p>
            <a:r>
              <a:rPr lang="en-US" sz="1200">
                <a:solidFill>
                  <a:srgbClr val="FFFFFF"/>
                </a:solidFill>
                <a:latin typeface="Optima"/>
                <a:cs typeface="Optima"/>
              </a:rPr>
              <a:t>product </a:t>
            </a:r>
            <a:endParaRPr lang="en-US">
              <a:solidFill>
                <a:srgbClr val="FFFFFF"/>
              </a:solidFill>
              <a:latin typeface="Optima"/>
              <a:cs typeface="Optima"/>
            </a:endParaRPr>
          </a:p>
        </p:txBody>
      </p:sp>
      <p:sp>
        <p:nvSpPr>
          <p:cNvPr id="57" name="Rectangle 64"/>
          <p:cNvSpPr>
            <a:spLocks noChangeArrowheads="1"/>
          </p:cNvSpPr>
          <p:nvPr/>
        </p:nvSpPr>
        <p:spPr bwMode="auto">
          <a:xfrm>
            <a:off x="7980363" y="3378200"/>
            <a:ext cx="512908" cy="184666"/>
          </a:xfrm>
          <a:prstGeom prst="rect">
            <a:avLst/>
          </a:prstGeom>
          <a:noFill/>
          <a:ln w="9525">
            <a:noFill/>
            <a:miter lim="800000"/>
            <a:headEnd/>
            <a:tailEnd/>
          </a:ln>
        </p:spPr>
        <p:txBody>
          <a:bodyPr wrap="none" lIns="0" tIns="0" rIns="0" bIns="0">
            <a:spAutoFit/>
          </a:bodyPr>
          <a:lstStyle/>
          <a:p>
            <a:r>
              <a:rPr lang="en-US" sz="1200">
                <a:solidFill>
                  <a:srgbClr val="FFFFFF"/>
                </a:solidFill>
                <a:latin typeface="Optima"/>
                <a:cs typeface="Optima"/>
              </a:rPr>
              <a:t>markets</a:t>
            </a:r>
            <a:endParaRPr lang="en-US">
              <a:solidFill>
                <a:srgbClr val="FFFFFF"/>
              </a:solidFill>
              <a:latin typeface="Optima"/>
              <a:cs typeface="Optima"/>
            </a:endParaRPr>
          </a:p>
        </p:txBody>
      </p:sp>
      <p:sp>
        <p:nvSpPr>
          <p:cNvPr id="58" name="Rectangle 65"/>
          <p:cNvSpPr>
            <a:spLocks noChangeArrowheads="1"/>
          </p:cNvSpPr>
          <p:nvPr/>
        </p:nvSpPr>
        <p:spPr bwMode="auto">
          <a:xfrm>
            <a:off x="887413" y="3162300"/>
            <a:ext cx="346249" cy="184666"/>
          </a:xfrm>
          <a:prstGeom prst="rect">
            <a:avLst/>
          </a:prstGeom>
          <a:noFill/>
          <a:ln w="9525">
            <a:noFill/>
            <a:miter lim="800000"/>
            <a:headEnd/>
            <a:tailEnd/>
          </a:ln>
        </p:spPr>
        <p:txBody>
          <a:bodyPr wrap="none" lIns="0" tIns="0" rIns="0" bIns="0">
            <a:spAutoFit/>
          </a:bodyPr>
          <a:lstStyle/>
          <a:p>
            <a:r>
              <a:rPr lang="en-US" sz="1200">
                <a:solidFill>
                  <a:srgbClr val="FFFFFF"/>
                </a:solidFill>
                <a:latin typeface="Optima"/>
                <a:cs typeface="Optima"/>
              </a:rPr>
              <a:t>Input </a:t>
            </a:r>
            <a:endParaRPr lang="en-US">
              <a:solidFill>
                <a:srgbClr val="FFFFFF"/>
              </a:solidFill>
              <a:latin typeface="Optima"/>
              <a:cs typeface="Optima"/>
            </a:endParaRPr>
          </a:p>
        </p:txBody>
      </p:sp>
      <p:sp>
        <p:nvSpPr>
          <p:cNvPr id="59" name="Rectangle 66"/>
          <p:cNvSpPr>
            <a:spLocks noChangeArrowheads="1"/>
          </p:cNvSpPr>
          <p:nvPr/>
        </p:nvSpPr>
        <p:spPr bwMode="auto">
          <a:xfrm>
            <a:off x="785813" y="3365500"/>
            <a:ext cx="525785" cy="184666"/>
          </a:xfrm>
          <a:prstGeom prst="rect">
            <a:avLst/>
          </a:prstGeom>
          <a:noFill/>
          <a:ln w="9525">
            <a:noFill/>
            <a:miter lim="800000"/>
            <a:headEnd/>
            <a:tailEnd/>
          </a:ln>
        </p:spPr>
        <p:txBody>
          <a:bodyPr wrap="none" lIns="0" tIns="0" rIns="0" bIns="0">
            <a:spAutoFit/>
          </a:bodyPr>
          <a:lstStyle/>
          <a:p>
            <a:r>
              <a:rPr lang="en-US" sz="1200">
                <a:solidFill>
                  <a:srgbClr val="FFFFFF"/>
                </a:solidFill>
                <a:latin typeface="Optima"/>
                <a:cs typeface="Optima"/>
              </a:rPr>
              <a:t>product </a:t>
            </a:r>
            <a:endParaRPr lang="en-US">
              <a:solidFill>
                <a:srgbClr val="FFFFFF"/>
              </a:solidFill>
              <a:latin typeface="Optima"/>
              <a:cs typeface="Optima"/>
            </a:endParaRPr>
          </a:p>
        </p:txBody>
      </p:sp>
      <p:sp>
        <p:nvSpPr>
          <p:cNvPr id="60" name="Rectangle 67"/>
          <p:cNvSpPr>
            <a:spLocks noChangeArrowheads="1"/>
          </p:cNvSpPr>
          <p:nvPr/>
        </p:nvSpPr>
        <p:spPr bwMode="auto">
          <a:xfrm>
            <a:off x="773113" y="3568700"/>
            <a:ext cx="512908" cy="184666"/>
          </a:xfrm>
          <a:prstGeom prst="rect">
            <a:avLst/>
          </a:prstGeom>
          <a:noFill/>
          <a:ln w="9525">
            <a:noFill/>
            <a:miter lim="800000"/>
            <a:headEnd/>
            <a:tailEnd/>
          </a:ln>
        </p:spPr>
        <p:txBody>
          <a:bodyPr wrap="none" lIns="0" tIns="0" rIns="0" bIns="0">
            <a:spAutoFit/>
          </a:bodyPr>
          <a:lstStyle/>
          <a:p>
            <a:r>
              <a:rPr lang="en-US" sz="1200">
                <a:solidFill>
                  <a:srgbClr val="FFFFFF"/>
                </a:solidFill>
                <a:latin typeface="Optima"/>
                <a:cs typeface="Optima"/>
              </a:rPr>
              <a:t>markets</a:t>
            </a:r>
            <a:endParaRPr lang="en-US">
              <a:solidFill>
                <a:srgbClr val="FFFFFF"/>
              </a:solidFill>
              <a:latin typeface="Optima"/>
              <a:cs typeface="Optima"/>
            </a:endParaRPr>
          </a:p>
        </p:txBody>
      </p:sp>
      <p:sp>
        <p:nvSpPr>
          <p:cNvPr id="62" name="Line 13"/>
          <p:cNvSpPr>
            <a:spLocks noChangeShapeType="1"/>
          </p:cNvSpPr>
          <p:nvPr/>
        </p:nvSpPr>
        <p:spPr bwMode="auto">
          <a:xfrm>
            <a:off x="3067050" y="2921000"/>
            <a:ext cx="812800" cy="495300"/>
          </a:xfrm>
          <a:prstGeom prst="line">
            <a:avLst/>
          </a:prstGeom>
          <a:noFill/>
          <a:ln w="12700">
            <a:solidFill>
              <a:srgbClr val="000000"/>
            </a:solidFill>
            <a:round/>
            <a:headEnd/>
            <a:tailEnd/>
          </a:ln>
        </p:spPr>
        <p:txBody>
          <a:bodyPr/>
          <a:lstStyle/>
          <a:p>
            <a:endParaRPr lang="en-US">
              <a:latin typeface="Optima"/>
              <a:cs typeface="Optima"/>
            </a:endParaRPr>
          </a:p>
        </p:txBody>
      </p:sp>
      <p:sp>
        <p:nvSpPr>
          <p:cNvPr id="63" name="Line 14"/>
          <p:cNvSpPr>
            <a:spLocks noChangeShapeType="1"/>
          </p:cNvSpPr>
          <p:nvPr/>
        </p:nvSpPr>
        <p:spPr bwMode="auto">
          <a:xfrm flipV="1">
            <a:off x="3067050" y="3543300"/>
            <a:ext cx="812800" cy="622300"/>
          </a:xfrm>
          <a:prstGeom prst="line">
            <a:avLst/>
          </a:prstGeom>
          <a:noFill/>
          <a:ln w="12700">
            <a:solidFill>
              <a:srgbClr val="000000"/>
            </a:solidFill>
            <a:round/>
            <a:headEnd/>
            <a:tailEnd/>
          </a:ln>
        </p:spPr>
        <p:txBody>
          <a:bodyPr/>
          <a:lstStyle/>
          <a:p>
            <a:endParaRPr lang="en-US">
              <a:latin typeface="Optima"/>
              <a:cs typeface="Optima"/>
            </a:endParaRPr>
          </a:p>
        </p:txBody>
      </p:sp>
      <p:sp>
        <p:nvSpPr>
          <p:cNvPr id="64" name="Line 15"/>
          <p:cNvSpPr>
            <a:spLocks noChangeShapeType="1"/>
          </p:cNvSpPr>
          <p:nvPr/>
        </p:nvSpPr>
        <p:spPr bwMode="auto">
          <a:xfrm flipV="1">
            <a:off x="4489450" y="2781300"/>
            <a:ext cx="901700" cy="635000"/>
          </a:xfrm>
          <a:prstGeom prst="line">
            <a:avLst/>
          </a:prstGeom>
          <a:noFill/>
          <a:ln w="12700">
            <a:solidFill>
              <a:srgbClr val="000000"/>
            </a:solidFill>
            <a:round/>
            <a:headEnd/>
            <a:tailEnd/>
          </a:ln>
        </p:spPr>
        <p:txBody>
          <a:bodyPr/>
          <a:lstStyle/>
          <a:p>
            <a:endParaRPr lang="en-US">
              <a:latin typeface="Optima"/>
              <a:cs typeface="Optima"/>
            </a:endParaRPr>
          </a:p>
        </p:txBody>
      </p:sp>
      <p:sp>
        <p:nvSpPr>
          <p:cNvPr id="65" name="Line 16"/>
          <p:cNvSpPr>
            <a:spLocks noChangeShapeType="1"/>
          </p:cNvSpPr>
          <p:nvPr/>
        </p:nvSpPr>
        <p:spPr bwMode="auto">
          <a:xfrm>
            <a:off x="4375150" y="3657600"/>
            <a:ext cx="393700" cy="406400"/>
          </a:xfrm>
          <a:prstGeom prst="line">
            <a:avLst/>
          </a:prstGeom>
          <a:noFill/>
          <a:ln w="12700">
            <a:solidFill>
              <a:srgbClr val="000000"/>
            </a:solidFill>
            <a:round/>
            <a:headEnd/>
            <a:tailEnd/>
          </a:ln>
        </p:spPr>
        <p:txBody>
          <a:bodyPr/>
          <a:lstStyle/>
          <a:p>
            <a:endParaRPr lang="en-US">
              <a:latin typeface="Optima"/>
              <a:cs typeface="Optima"/>
            </a:endParaRPr>
          </a:p>
        </p:txBody>
      </p:sp>
      <p:sp>
        <p:nvSpPr>
          <p:cNvPr id="66" name="Line 17"/>
          <p:cNvSpPr>
            <a:spLocks noChangeShapeType="1"/>
          </p:cNvSpPr>
          <p:nvPr/>
        </p:nvSpPr>
        <p:spPr bwMode="auto">
          <a:xfrm flipV="1">
            <a:off x="5340350" y="3517900"/>
            <a:ext cx="711200" cy="546100"/>
          </a:xfrm>
          <a:prstGeom prst="line">
            <a:avLst/>
          </a:prstGeom>
          <a:noFill/>
          <a:ln w="12700">
            <a:solidFill>
              <a:srgbClr val="000000"/>
            </a:solidFill>
            <a:round/>
            <a:headEnd/>
            <a:tailEnd/>
          </a:ln>
        </p:spPr>
        <p:txBody>
          <a:bodyPr/>
          <a:lstStyle/>
          <a:p>
            <a:endParaRPr lang="en-US">
              <a:latin typeface="Optima"/>
              <a:cs typeface="Optima"/>
            </a:endParaRPr>
          </a:p>
        </p:txBody>
      </p:sp>
      <p:grpSp>
        <p:nvGrpSpPr>
          <p:cNvPr id="67" name="Group 20"/>
          <p:cNvGrpSpPr>
            <a:grpSpLocks/>
          </p:cNvGrpSpPr>
          <p:nvPr/>
        </p:nvGrpSpPr>
        <p:grpSpPr bwMode="auto">
          <a:xfrm>
            <a:off x="1987550" y="2870200"/>
            <a:ext cx="444500" cy="101600"/>
            <a:chOff x="1144" y="1825"/>
            <a:chExt cx="280" cy="64"/>
          </a:xfrm>
        </p:grpSpPr>
        <p:sp>
          <p:nvSpPr>
            <p:cNvPr id="103" name="Freeform 18"/>
            <p:cNvSpPr>
              <a:spLocks/>
            </p:cNvSpPr>
            <p:nvPr/>
          </p:nvSpPr>
          <p:spPr bwMode="auto">
            <a:xfrm>
              <a:off x="1312" y="1825"/>
              <a:ext cx="112" cy="64"/>
            </a:xfrm>
            <a:custGeom>
              <a:avLst/>
              <a:gdLst>
                <a:gd name="T0" fmla="*/ 112 w 112"/>
                <a:gd name="T1" fmla="*/ 32 h 64"/>
                <a:gd name="T2" fmla="*/ 0 w 112"/>
                <a:gd name="T3" fmla="*/ 64 h 64"/>
                <a:gd name="T4" fmla="*/ 0 w 112"/>
                <a:gd name="T5" fmla="*/ 32 h 64"/>
                <a:gd name="T6" fmla="*/ 0 w 112"/>
                <a:gd name="T7" fmla="*/ 0 h 64"/>
                <a:gd name="T8" fmla="*/ 112 w 112"/>
                <a:gd name="T9" fmla="*/ 32 h 64"/>
                <a:gd name="T10" fmla="*/ 0 60000 65536"/>
                <a:gd name="T11" fmla="*/ 0 60000 65536"/>
                <a:gd name="T12" fmla="*/ 0 60000 65536"/>
                <a:gd name="T13" fmla="*/ 0 60000 65536"/>
                <a:gd name="T14" fmla="*/ 0 60000 65536"/>
                <a:gd name="T15" fmla="*/ 0 w 112"/>
                <a:gd name="T16" fmla="*/ 0 h 64"/>
                <a:gd name="T17" fmla="*/ 112 w 112"/>
                <a:gd name="T18" fmla="*/ 64 h 64"/>
              </a:gdLst>
              <a:ahLst/>
              <a:cxnLst>
                <a:cxn ang="T10">
                  <a:pos x="T0" y="T1"/>
                </a:cxn>
                <a:cxn ang="T11">
                  <a:pos x="T2" y="T3"/>
                </a:cxn>
                <a:cxn ang="T12">
                  <a:pos x="T4" y="T5"/>
                </a:cxn>
                <a:cxn ang="T13">
                  <a:pos x="T6" y="T7"/>
                </a:cxn>
                <a:cxn ang="T14">
                  <a:pos x="T8" y="T9"/>
                </a:cxn>
              </a:cxnLst>
              <a:rect l="T15" t="T16" r="T17" b="T18"/>
              <a:pathLst>
                <a:path w="112" h="64">
                  <a:moveTo>
                    <a:pt x="112" y="32"/>
                  </a:moveTo>
                  <a:lnTo>
                    <a:pt x="0" y="64"/>
                  </a:lnTo>
                  <a:lnTo>
                    <a:pt x="0" y="32"/>
                  </a:lnTo>
                  <a:lnTo>
                    <a:pt x="0" y="0"/>
                  </a:lnTo>
                  <a:lnTo>
                    <a:pt x="112" y="32"/>
                  </a:lnTo>
                  <a:close/>
                </a:path>
              </a:pathLst>
            </a:custGeom>
            <a:solidFill>
              <a:srgbClr val="000000"/>
            </a:solidFill>
            <a:ln w="9525">
              <a:noFill/>
              <a:round/>
              <a:headEnd/>
              <a:tailEnd/>
            </a:ln>
          </p:spPr>
          <p:txBody>
            <a:bodyPr/>
            <a:lstStyle/>
            <a:p>
              <a:endParaRPr lang="en-US">
                <a:latin typeface="Optima"/>
                <a:cs typeface="Optima"/>
              </a:endParaRPr>
            </a:p>
          </p:txBody>
        </p:sp>
        <p:sp>
          <p:nvSpPr>
            <p:cNvPr id="104" name="Line 19"/>
            <p:cNvSpPr>
              <a:spLocks noChangeShapeType="1"/>
            </p:cNvSpPr>
            <p:nvPr/>
          </p:nvSpPr>
          <p:spPr bwMode="auto">
            <a:xfrm>
              <a:off x="1144" y="1857"/>
              <a:ext cx="168" cy="1"/>
            </a:xfrm>
            <a:prstGeom prst="line">
              <a:avLst/>
            </a:prstGeom>
            <a:noFill/>
            <a:ln w="12700">
              <a:solidFill>
                <a:srgbClr val="000000"/>
              </a:solidFill>
              <a:round/>
              <a:headEnd/>
              <a:tailEnd/>
            </a:ln>
          </p:spPr>
          <p:txBody>
            <a:bodyPr/>
            <a:lstStyle/>
            <a:p>
              <a:endParaRPr lang="en-US">
                <a:latin typeface="Optima"/>
                <a:cs typeface="Optima"/>
              </a:endParaRPr>
            </a:p>
          </p:txBody>
        </p:sp>
      </p:grpSp>
      <p:sp>
        <p:nvSpPr>
          <p:cNvPr id="68" name="Line 23"/>
          <p:cNvSpPr>
            <a:spLocks noChangeShapeType="1"/>
          </p:cNvSpPr>
          <p:nvPr/>
        </p:nvSpPr>
        <p:spPr bwMode="auto">
          <a:xfrm>
            <a:off x="4502150" y="3441700"/>
            <a:ext cx="1574800" cy="228600"/>
          </a:xfrm>
          <a:prstGeom prst="line">
            <a:avLst/>
          </a:prstGeom>
          <a:noFill/>
          <a:ln w="12700">
            <a:solidFill>
              <a:srgbClr val="000000"/>
            </a:solidFill>
            <a:round/>
            <a:headEnd/>
            <a:tailEnd/>
          </a:ln>
        </p:spPr>
        <p:txBody>
          <a:bodyPr/>
          <a:lstStyle/>
          <a:p>
            <a:endParaRPr lang="en-US">
              <a:latin typeface="Optima"/>
              <a:cs typeface="Optima"/>
            </a:endParaRPr>
          </a:p>
        </p:txBody>
      </p:sp>
      <p:sp>
        <p:nvSpPr>
          <p:cNvPr id="69" name="Line 24"/>
          <p:cNvSpPr>
            <a:spLocks noChangeShapeType="1"/>
          </p:cNvSpPr>
          <p:nvPr/>
        </p:nvSpPr>
        <p:spPr bwMode="auto">
          <a:xfrm>
            <a:off x="6419850" y="3670300"/>
            <a:ext cx="673100" cy="1588"/>
          </a:xfrm>
          <a:prstGeom prst="line">
            <a:avLst/>
          </a:prstGeom>
          <a:noFill/>
          <a:ln w="12700">
            <a:solidFill>
              <a:srgbClr val="000000"/>
            </a:solidFill>
            <a:round/>
            <a:headEnd/>
            <a:tailEnd/>
          </a:ln>
        </p:spPr>
        <p:txBody>
          <a:bodyPr/>
          <a:lstStyle/>
          <a:p>
            <a:endParaRPr lang="en-US">
              <a:latin typeface="Optima"/>
              <a:cs typeface="Optima"/>
            </a:endParaRPr>
          </a:p>
        </p:txBody>
      </p:sp>
      <p:grpSp>
        <p:nvGrpSpPr>
          <p:cNvPr id="70" name="Group 34"/>
          <p:cNvGrpSpPr>
            <a:grpSpLocks/>
          </p:cNvGrpSpPr>
          <p:nvPr/>
        </p:nvGrpSpPr>
        <p:grpSpPr bwMode="auto">
          <a:xfrm>
            <a:off x="7473950" y="2705100"/>
            <a:ext cx="508000" cy="101600"/>
            <a:chOff x="4600" y="1721"/>
            <a:chExt cx="320" cy="64"/>
          </a:xfrm>
          <a:solidFill>
            <a:schemeClr val="bg1"/>
          </a:solidFill>
        </p:grpSpPr>
        <p:sp>
          <p:nvSpPr>
            <p:cNvPr id="100" name="Freeform 32"/>
            <p:cNvSpPr>
              <a:spLocks/>
            </p:cNvSpPr>
            <p:nvPr/>
          </p:nvSpPr>
          <p:spPr bwMode="auto">
            <a:xfrm>
              <a:off x="4808" y="1721"/>
              <a:ext cx="112" cy="64"/>
            </a:xfrm>
            <a:custGeom>
              <a:avLst/>
              <a:gdLst>
                <a:gd name="T0" fmla="*/ 112 w 112"/>
                <a:gd name="T1" fmla="*/ 32 h 64"/>
                <a:gd name="T2" fmla="*/ 0 w 112"/>
                <a:gd name="T3" fmla="*/ 64 h 64"/>
                <a:gd name="T4" fmla="*/ 0 w 112"/>
                <a:gd name="T5" fmla="*/ 32 h 64"/>
                <a:gd name="T6" fmla="*/ 0 w 112"/>
                <a:gd name="T7" fmla="*/ 0 h 64"/>
                <a:gd name="T8" fmla="*/ 112 w 112"/>
                <a:gd name="T9" fmla="*/ 32 h 64"/>
                <a:gd name="T10" fmla="*/ 0 60000 65536"/>
                <a:gd name="T11" fmla="*/ 0 60000 65536"/>
                <a:gd name="T12" fmla="*/ 0 60000 65536"/>
                <a:gd name="T13" fmla="*/ 0 60000 65536"/>
                <a:gd name="T14" fmla="*/ 0 60000 65536"/>
                <a:gd name="T15" fmla="*/ 0 w 112"/>
                <a:gd name="T16" fmla="*/ 0 h 64"/>
                <a:gd name="T17" fmla="*/ 112 w 112"/>
                <a:gd name="T18" fmla="*/ 64 h 64"/>
              </a:gdLst>
              <a:ahLst/>
              <a:cxnLst>
                <a:cxn ang="T10">
                  <a:pos x="T0" y="T1"/>
                </a:cxn>
                <a:cxn ang="T11">
                  <a:pos x="T2" y="T3"/>
                </a:cxn>
                <a:cxn ang="T12">
                  <a:pos x="T4" y="T5"/>
                </a:cxn>
                <a:cxn ang="T13">
                  <a:pos x="T6" y="T7"/>
                </a:cxn>
                <a:cxn ang="T14">
                  <a:pos x="T8" y="T9"/>
                </a:cxn>
              </a:cxnLst>
              <a:rect l="T15" t="T16" r="T17" b="T18"/>
              <a:pathLst>
                <a:path w="112" h="64">
                  <a:moveTo>
                    <a:pt x="112" y="32"/>
                  </a:moveTo>
                  <a:lnTo>
                    <a:pt x="0" y="64"/>
                  </a:lnTo>
                  <a:lnTo>
                    <a:pt x="0" y="32"/>
                  </a:lnTo>
                  <a:lnTo>
                    <a:pt x="0" y="0"/>
                  </a:lnTo>
                  <a:lnTo>
                    <a:pt x="112" y="32"/>
                  </a:lnTo>
                  <a:close/>
                </a:path>
              </a:pathLst>
            </a:custGeom>
            <a:grpFill/>
            <a:ln w="19050" cmpd="sng">
              <a:solidFill>
                <a:srgbClr val="FFFFFF"/>
              </a:solidFill>
              <a:round/>
              <a:headEnd/>
              <a:tailEnd/>
            </a:ln>
          </p:spPr>
          <p:txBody>
            <a:bodyPr/>
            <a:lstStyle/>
            <a:p>
              <a:endParaRPr lang="en-US">
                <a:latin typeface="Optima"/>
                <a:cs typeface="Optima"/>
              </a:endParaRPr>
            </a:p>
          </p:txBody>
        </p:sp>
        <p:sp>
          <p:nvSpPr>
            <p:cNvPr id="102" name="Line 33"/>
            <p:cNvSpPr>
              <a:spLocks noChangeShapeType="1"/>
            </p:cNvSpPr>
            <p:nvPr/>
          </p:nvSpPr>
          <p:spPr bwMode="auto">
            <a:xfrm>
              <a:off x="4600" y="1753"/>
              <a:ext cx="208" cy="1"/>
            </a:xfrm>
            <a:prstGeom prst="line">
              <a:avLst/>
            </a:prstGeom>
            <a:grpFill/>
            <a:ln w="19050" cmpd="sng">
              <a:solidFill>
                <a:srgbClr val="FFFFFF"/>
              </a:solidFill>
              <a:round/>
              <a:headEnd/>
              <a:tailEnd/>
            </a:ln>
          </p:spPr>
          <p:txBody>
            <a:bodyPr/>
            <a:lstStyle/>
            <a:p>
              <a:endParaRPr lang="en-US">
                <a:latin typeface="Optima"/>
                <a:cs typeface="Optima"/>
              </a:endParaRPr>
            </a:p>
          </p:txBody>
        </p:sp>
      </p:grpSp>
      <p:grpSp>
        <p:nvGrpSpPr>
          <p:cNvPr id="72" name="Group 37"/>
          <p:cNvGrpSpPr>
            <a:grpSpLocks/>
          </p:cNvGrpSpPr>
          <p:nvPr/>
        </p:nvGrpSpPr>
        <p:grpSpPr bwMode="auto">
          <a:xfrm>
            <a:off x="7473950" y="3619500"/>
            <a:ext cx="508000" cy="101600"/>
            <a:chOff x="4600" y="2297"/>
            <a:chExt cx="320" cy="64"/>
          </a:xfrm>
          <a:solidFill>
            <a:srgbClr val="FFFFFF"/>
          </a:solidFill>
        </p:grpSpPr>
        <p:sp>
          <p:nvSpPr>
            <p:cNvPr id="97" name="Freeform 35"/>
            <p:cNvSpPr>
              <a:spLocks/>
            </p:cNvSpPr>
            <p:nvPr/>
          </p:nvSpPr>
          <p:spPr bwMode="auto">
            <a:xfrm>
              <a:off x="4808" y="2297"/>
              <a:ext cx="112" cy="64"/>
            </a:xfrm>
            <a:custGeom>
              <a:avLst/>
              <a:gdLst>
                <a:gd name="T0" fmla="*/ 112 w 112"/>
                <a:gd name="T1" fmla="*/ 32 h 64"/>
                <a:gd name="T2" fmla="*/ 0 w 112"/>
                <a:gd name="T3" fmla="*/ 64 h 64"/>
                <a:gd name="T4" fmla="*/ 0 w 112"/>
                <a:gd name="T5" fmla="*/ 32 h 64"/>
                <a:gd name="T6" fmla="*/ 0 w 112"/>
                <a:gd name="T7" fmla="*/ 0 h 64"/>
                <a:gd name="T8" fmla="*/ 112 w 112"/>
                <a:gd name="T9" fmla="*/ 32 h 64"/>
                <a:gd name="T10" fmla="*/ 0 60000 65536"/>
                <a:gd name="T11" fmla="*/ 0 60000 65536"/>
                <a:gd name="T12" fmla="*/ 0 60000 65536"/>
                <a:gd name="T13" fmla="*/ 0 60000 65536"/>
                <a:gd name="T14" fmla="*/ 0 60000 65536"/>
                <a:gd name="T15" fmla="*/ 0 w 112"/>
                <a:gd name="T16" fmla="*/ 0 h 64"/>
                <a:gd name="T17" fmla="*/ 112 w 112"/>
                <a:gd name="T18" fmla="*/ 64 h 64"/>
              </a:gdLst>
              <a:ahLst/>
              <a:cxnLst>
                <a:cxn ang="T10">
                  <a:pos x="T0" y="T1"/>
                </a:cxn>
                <a:cxn ang="T11">
                  <a:pos x="T2" y="T3"/>
                </a:cxn>
                <a:cxn ang="T12">
                  <a:pos x="T4" y="T5"/>
                </a:cxn>
                <a:cxn ang="T13">
                  <a:pos x="T6" y="T7"/>
                </a:cxn>
                <a:cxn ang="T14">
                  <a:pos x="T8" y="T9"/>
                </a:cxn>
              </a:cxnLst>
              <a:rect l="T15" t="T16" r="T17" b="T18"/>
              <a:pathLst>
                <a:path w="112" h="64">
                  <a:moveTo>
                    <a:pt x="112" y="32"/>
                  </a:moveTo>
                  <a:lnTo>
                    <a:pt x="0" y="64"/>
                  </a:lnTo>
                  <a:lnTo>
                    <a:pt x="0" y="32"/>
                  </a:lnTo>
                  <a:lnTo>
                    <a:pt x="0" y="0"/>
                  </a:lnTo>
                  <a:lnTo>
                    <a:pt x="112" y="32"/>
                  </a:lnTo>
                  <a:close/>
                </a:path>
              </a:pathLst>
            </a:custGeom>
            <a:grpFill/>
            <a:ln w="19050" cmpd="sng">
              <a:solidFill>
                <a:srgbClr val="FFFFFF"/>
              </a:solidFill>
              <a:round/>
              <a:headEnd/>
              <a:tailEnd/>
            </a:ln>
          </p:spPr>
          <p:txBody>
            <a:bodyPr/>
            <a:lstStyle/>
            <a:p>
              <a:endParaRPr lang="en-US">
                <a:latin typeface="Optima"/>
                <a:cs typeface="Optima"/>
              </a:endParaRPr>
            </a:p>
          </p:txBody>
        </p:sp>
        <p:sp>
          <p:nvSpPr>
            <p:cNvPr id="99" name="Line 36"/>
            <p:cNvSpPr>
              <a:spLocks noChangeShapeType="1"/>
            </p:cNvSpPr>
            <p:nvPr/>
          </p:nvSpPr>
          <p:spPr bwMode="auto">
            <a:xfrm>
              <a:off x="4600" y="2329"/>
              <a:ext cx="208" cy="1"/>
            </a:xfrm>
            <a:prstGeom prst="line">
              <a:avLst/>
            </a:prstGeom>
            <a:grpFill/>
            <a:ln w="19050" cmpd="sng">
              <a:solidFill>
                <a:srgbClr val="FFFFFF"/>
              </a:solidFill>
              <a:round/>
              <a:headEnd/>
              <a:tailEnd/>
            </a:ln>
          </p:spPr>
          <p:txBody>
            <a:bodyPr/>
            <a:lstStyle/>
            <a:p>
              <a:endParaRPr lang="en-US">
                <a:latin typeface="Optima"/>
                <a:cs typeface="Optima"/>
              </a:endParaRPr>
            </a:p>
          </p:txBody>
        </p:sp>
      </p:grpSp>
      <p:sp>
        <p:nvSpPr>
          <p:cNvPr id="73" name="Line 51"/>
          <p:cNvSpPr>
            <a:spLocks noChangeShapeType="1"/>
          </p:cNvSpPr>
          <p:nvPr/>
        </p:nvSpPr>
        <p:spPr bwMode="auto">
          <a:xfrm>
            <a:off x="1416050" y="2921000"/>
            <a:ext cx="381000" cy="1588"/>
          </a:xfrm>
          <a:prstGeom prst="line">
            <a:avLst/>
          </a:prstGeom>
          <a:noFill/>
          <a:ln w="12700">
            <a:solidFill>
              <a:srgbClr val="000000"/>
            </a:solidFill>
            <a:round/>
            <a:headEnd/>
            <a:tailEnd/>
          </a:ln>
        </p:spPr>
        <p:txBody>
          <a:bodyPr/>
          <a:lstStyle/>
          <a:p>
            <a:endParaRPr lang="en-US">
              <a:latin typeface="Optima"/>
              <a:cs typeface="Optima"/>
            </a:endParaRPr>
          </a:p>
        </p:txBody>
      </p:sp>
      <p:sp>
        <p:nvSpPr>
          <p:cNvPr id="74" name="Rectangle 68"/>
          <p:cNvSpPr>
            <a:spLocks noChangeArrowheads="1"/>
          </p:cNvSpPr>
          <p:nvPr/>
        </p:nvSpPr>
        <p:spPr bwMode="auto">
          <a:xfrm>
            <a:off x="2476500" y="2800350"/>
            <a:ext cx="660400" cy="342900"/>
          </a:xfrm>
          <a:prstGeom prst="rect">
            <a:avLst/>
          </a:prstGeom>
          <a:solidFill>
            <a:srgbClr val="FFFFFF"/>
          </a:solidFill>
          <a:ln w="12700">
            <a:solidFill>
              <a:srgbClr val="000000"/>
            </a:solidFill>
            <a:miter lim="800000"/>
            <a:headEnd/>
            <a:tailEnd/>
          </a:ln>
        </p:spPr>
        <p:txBody>
          <a:bodyPr anchor="ctr"/>
          <a:lstStyle/>
          <a:p>
            <a:pPr algn="ctr"/>
            <a:r>
              <a:rPr lang="en-US" sz="1800" dirty="0" smtClean="0">
                <a:latin typeface="Optima"/>
                <a:cs typeface="Optima"/>
              </a:rPr>
              <a:t>1</a:t>
            </a:r>
            <a:endParaRPr lang="en-US" sz="1800" dirty="0">
              <a:latin typeface="Optima"/>
              <a:cs typeface="Optima"/>
            </a:endParaRPr>
          </a:p>
        </p:txBody>
      </p:sp>
      <p:sp>
        <p:nvSpPr>
          <p:cNvPr id="75" name="Rectangle 69"/>
          <p:cNvSpPr>
            <a:spLocks noChangeArrowheads="1"/>
          </p:cNvSpPr>
          <p:nvPr/>
        </p:nvSpPr>
        <p:spPr bwMode="auto">
          <a:xfrm>
            <a:off x="2476500" y="3943350"/>
            <a:ext cx="660400" cy="342900"/>
          </a:xfrm>
          <a:prstGeom prst="rect">
            <a:avLst/>
          </a:prstGeom>
          <a:solidFill>
            <a:srgbClr val="FFFFFF"/>
          </a:solidFill>
          <a:ln w="12700">
            <a:solidFill>
              <a:srgbClr val="000000"/>
            </a:solidFill>
            <a:miter lim="800000"/>
            <a:headEnd/>
            <a:tailEnd/>
          </a:ln>
        </p:spPr>
        <p:txBody>
          <a:bodyPr anchor="ctr"/>
          <a:lstStyle/>
          <a:p>
            <a:pPr algn="ctr"/>
            <a:r>
              <a:rPr lang="en-US" sz="2000" dirty="0" smtClean="0">
                <a:latin typeface="Optima"/>
                <a:cs typeface="Optima"/>
              </a:rPr>
              <a:t>2</a:t>
            </a:r>
            <a:endParaRPr lang="en-US" sz="2000" dirty="0">
              <a:latin typeface="Optima"/>
              <a:cs typeface="Optima"/>
            </a:endParaRPr>
          </a:p>
        </p:txBody>
      </p:sp>
      <p:sp>
        <p:nvSpPr>
          <p:cNvPr id="76" name="Rectangle 70"/>
          <p:cNvSpPr>
            <a:spLocks noChangeArrowheads="1"/>
          </p:cNvSpPr>
          <p:nvPr/>
        </p:nvSpPr>
        <p:spPr bwMode="auto">
          <a:xfrm>
            <a:off x="3898900" y="3295650"/>
            <a:ext cx="660400" cy="342900"/>
          </a:xfrm>
          <a:prstGeom prst="rect">
            <a:avLst/>
          </a:prstGeom>
          <a:solidFill>
            <a:srgbClr val="FFFFFF"/>
          </a:solidFill>
          <a:ln w="12700">
            <a:solidFill>
              <a:srgbClr val="000000"/>
            </a:solidFill>
            <a:miter lim="800000"/>
            <a:headEnd/>
            <a:tailEnd/>
          </a:ln>
        </p:spPr>
        <p:txBody>
          <a:bodyPr anchor="ctr"/>
          <a:lstStyle/>
          <a:p>
            <a:pPr algn="ctr"/>
            <a:r>
              <a:rPr lang="en-US" sz="2000" dirty="0" smtClean="0">
                <a:latin typeface="Optima"/>
                <a:cs typeface="Optima"/>
              </a:rPr>
              <a:t>3</a:t>
            </a:r>
            <a:endParaRPr lang="en-US" sz="2000" dirty="0">
              <a:latin typeface="Optima"/>
              <a:cs typeface="Optima"/>
            </a:endParaRPr>
          </a:p>
        </p:txBody>
      </p:sp>
      <p:sp>
        <p:nvSpPr>
          <p:cNvPr id="77" name="Rectangle 71"/>
          <p:cNvSpPr>
            <a:spLocks noChangeArrowheads="1"/>
          </p:cNvSpPr>
          <p:nvPr/>
        </p:nvSpPr>
        <p:spPr bwMode="auto">
          <a:xfrm>
            <a:off x="4749800" y="3943350"/>
            <a:ext cx="660400" cy="342900"/>
          </a:xfrm>
          <a:prstGeom prst="rect">
            <a:avLst/>
          </a:prstGeom>
          <a:solidFill>
            <a:srgbClr val="FFFFFF"/>
          </a:solidFill>
          <a:ln w="12700">
            <a:solidFill>
              <a:srgbClr val="000000"/>
            </a:solidFill>
            <a:miter lim="800000"/>
            <a:headEnd/>
            <a:tailEnd/>
          </a:ln>
        </p:spPr>
        <p:txBody>
          <a:bodyPr anchor="ctr"/>
          <a:lstStyle/>
          <a:p>
            <a:pPr algn="ctr"/>
            <a:r>
              <a:rPr lang="en-US" sz="2000" dirty="0" smtClean="0">
                <a:latin typeface="Optima"/>
                <a:cs typeface="Optima"/>
              </a:rPr>
              <a:t>5</a:t>
            </a:r>
            <a:endParaRPr lang="en-US" sz="2000" dirty="0">
              <a:latin typeface="Optima"/>
              <a:cs typeface="Optima"/>
            </a:endParaRPr>
          </a:p>
        </p:txBody>
      </p:sp>
      <p:sp>
        <p:nvSpPr>
          <p:cNvPr id="78" name="Rectangle 72"/>
          <p:cNvSpPr>
            <a:spLocks noChangeArrowheads="1"/>
          </p:cNvSpPr>
          <p:nvPr/>
        </p:nvSpPr>
        <p:spPr bwMode="auto">
          <a:xfrm>
            <a:off x="5829300" y="3498850"/>
            <a:ext cx="660400" cy="342900"/>
          </a:xfrm>
          <a:prstGeom prst="rect">
            <a:avLst/>
          </a:prstGeom>
          <a:solidFill>
            <a:srgbClr val="FFFFFF"/>
          </a:solidFill>
          <a:ln w="12700">
            <a:solidFill>
              <a:srgbClr val="000000"/>
            </a:solidFill>
            <a:miter lim="800000"/>
            <a:headEnd/>
            <a:tailEnd/>
          </a:ln>
        </p:spPr>
        <p:txBody>
          <a:bodyPr anchor="ctr"/>
          <a:lstStyle/>
          <a:p>
            <a:pPr algn="ctr"/>
            <a:r>
              <a:rPr lang="en-US" sz="2000" dirty="0" smtClean="0">
                <a:latin typeface="Optima"/>
                <a:cs typeface="Optima"/>
              </a:rPr>
              <a:t>6</a:t>
            </a:r>
            <a:endParaRPr lang="en-US" sz="2000" dirty="0">
              <a:latin typeface="Optima"/>
              <a:cs typeface="Optima"/>
            </a:endParaRPr>
          </a:p>
        </p:txBody>
      </p:sp>
      <p:sp>
        <p:nvSpPr>
          <p:cNvPr id="79" name="Line 73"/>
          <p:cNvSpPr>
            <a:spLocks noChangeShapeType="1"/>
          </p:cNvSpPr>
          <p:nvPr/>
        </p:nvSpPr>
        <p:spPr bwMode="auto">
          <a:xfrm>
            <a:off x="5873750" y="2755900"/>
            <a:ext cx="1257300" cy="1588"/>
          </a:xfrm>
          <a:prstGeom prst="line">
            <a:avLst/>
          </a:prstGeom>
          <a:noFill/>
          <a:ln w="12700">
            <a:solidFill>
              <a:srgbClr val="000000"/>
            </a:solidFill>
            <a:round/>
            <a:headEnd/>
            <a:tailEnd/>
          </a:ln>
        </p:spPr>
        <p:txBody>
          <a:bodyPr/>
          <a:lstStyle/>
          <a:p>
            <a:endParaRPr lang="en-US">
              <a:latin typeface="Optima"/>
              <a:cs typeface="Optima"/>
            </a:endParaRPr>
          </a:p>
        </p:txBody>
      </p:sp>
      <p:sp>
        <p:nvSpPr>
          <p:cNvPr id="80" name="Rectangle 74"/>
          <p:cNvSpPr>
            <a:spLocks noChangeArrowheads="1"/>
          </p:cNvSpPr>
          <p:nvPr/>
        </p:nvSpPr>
        <p:spPr bwMode="auto">
          <a:xfrm>
            <a:off x="5334000" y="2546350"/>
            <a:ext cx="660400" cy="342900"/>
          </a:xfrm>
          <a:prstGeom prst="rect">
            <a:avLst/>
          </a:prstGeom>
          <a:solidFill>
            <a:srgbClr val="FFFFFF"/>
          </a:solidFill>
          <a:ln w="12700">
            <a:solidFill>
              <a:srgbClr val="000000"/>
            </a:solidFill>
            <a:miter lim="800000"/>
            <a:headEnd/>
            <a:tailEnd/>
          </a:ln>
        </p:spPr>
        <p:txBody>
          <a:bodyPr anchor="ctr"/>
          <a:lstStyle/>
          <a:p>
            <a:pPr algn="ctr"/>
            <a:r>
              <a:rPr lang="en-US" sz="2000" dirty="0" smtClean="0">
                <a:latin typeface="Optima"/>
                <a:cs typeface="Optima"/>
              </a:rPr>
              <a:t>4</a:t>
            </a:r>
            <a:endParaRPr lang="en-US" sz="2000" dirty="0">
              <a:latin typeface="Optima"/>
              <a:cs typeface="Optima"/>
            </a:endParaRPr>
          </a:p>
        </p:txBody>
      </p:sp>
      <p:grpSp>
        <p:nvGrpSpPr>
          <p:cNvPr id="81" name="Group 79"/>
          <p:cNvGrpSpPr>
            <a:grpSpLocks/>
          </p:cNvGrpSpPr>
          <p:nvPr/>
        </p:nvGrpSpPr>
        <p:grpSpPr bwMode="auto">
          <a:xfrm>
            <a:off x="1416050" y="4013200"/>
            <a:ext cx="1016000" cy="101600"/>
            <a:chOff x="784" y="2545"/>
            <a:chExt cx="640" cy="64"/>
          </a:xfrm>
        </p:grpSpPr>
        <p:grpSp>
          <p:nvGrpSpPr>
            <p:cNvPr id="84" name="Group 77"/>
            <p:cNvGrpSpPr>
              <a:grpSpLocks/>
            </p:cNvGrpSpPr>
            <p:nvPr/>
          </p:nvGrpSpPr>
          <p:grpSpPr bwMode="auto">
            <a:xfrm>
              <a:off x="1144" y="2545"/>
              <a:ext cx="280" cy="64"/>
              <a:chOff x="1144" y="2545"/>
              <a:chExt cx="280" cy="64"/>
            </a:xfrm>
          </p:grpSpPr>
          <p:sp>
            <p:nvSpPr>
              <p:cNvPr id="93" name="Freeform 75"/>
              <p:cNvSpPr>
                <a:spLocks/>
              </p:cNvSpPr>
              <p:nvPr/>
            </p:nvSpPr>
            <p:spPr bwMode="auto">
              <a:xfrm>
                <a:off x="1312" y="2545"/>
                <a:ext cx="112" cy="64"/>
              </a:xfrm>
              <a:custGeom>
                <a:avLst/>
                <a:gdLst>
                  <a:gd name="T0" fmla="*/ 112 w 112"/>
                  <a:gd name="T1" fmla="*/ 32 h 64"/>
                  <a:gd name="T2" fmla="*/ 0 w 112"/>
                  <a:gd name="T3" fmla="*/ 64 h 64"/>
                  <a:gd name="T4" fmla="*/ 0 w 112"/>
                  <a:gd name="T5" fmla="*/ 32 h 64"/>
                  <a:gd name="T6" fmla="*/ 0 w 112"/>
                  <a:gd name="T7" fmla="*/ 0 h 64"/>
                  <a:gd name="T8" fmla="*/ 112 w 112"/>
                  <a:gd name="T9" fmla="*/ 32 h 64"/>
                  <a:gd name="T10" fmla="*/ 0 60000 65536"/>
                  <a:gd name="T11" fmla="*/ 0 60000 65536"/>
                  <a:gd name="T12" fmla="*/ 0 60000 65536"/>
                  <a:gd name="T13" fmla="*/ 0 60000 65536"/>
                  <a:gd name="T14" fmla="*/ 0 60000 65536"/>
                  <a:gd name="T15" fmla="*/ 0 w 112"/>
                  <a:gd name="T16" fmla="*/ 0 h 64"/>
                  <a:gd name="T17" fmla="*/ 112 w 112"/>
                  <a:gd name="T18" fmla="*/ 64 h 64"/>
                </a:gdLst>
                <a:ahLst/>
                <a:cxnLst>
                  <a:cxn ang="T10">
                    <a:pos x="T0" y="T1"/>
                  </a:cxn>
                  <a:cxn ang="T11">
                    <a:pos x="T2" y="T3"/>
                  </a:cxn>
                  <a:cxn ang="T12">
                    <a:pos x="T4" y="T5"/>
                  </a:cxn>
                  <a:cxn ang="T13">
                    <a:pos x="T6" y="T7"/>
                  </a:cxn>
                  <a:cxn ang="T14">
                    <a:pos x="T8" y="T9"/>
                  </a:cxn>
                </a:cxnLst>
                <a:rect l="T15" t="T16" r="T17" b="T18"/>
                <a:pathLst>
                  <a:path w="112" h="64">
                    <a:moveTo>
                      <a:pt x="112" y="32"/>
                    </a:moveTo>
                    <a:lnTo>
                      <a:pt x="0" y="64"/>
                    </a:lnTo>
                    <a:lnTo>
                      <a:pt x="0" y="32"/>
                    </a:lnTo>
                    <a:lnTo>
                      <a:pt x="0" y="0"/>
                    </a:lnTo>
                    <a:lnTo>
                      <a:pt x="112" y="32"/>
                    </a:lnTo>
                    <a:close/>
                  </a:path>
                </a:pathLst>
              </a:custGeom>
              <a:solidFill>
                <a:srgbClr val="000000"/>
              </a:solidFill>
              <a:ln w="9525">
                <a:noFill/>
                <a:round/>
                <a:headEnd/>
                <a:tailEnd/>
              </a:ln>
            </p:spPr>
            <p:txBody>
              <a:bodyPr/>
              <a:lstStyle/>
              <a:p>
                <a:endParaRPr lang="en-US">
                  <a:latin typeface="Optima"/>
                  <a:cs typeface="Optima"/>
                </a:endParaRPr>
              </a:p>
            </p:txBody>
          </p:sp>
          <p:sp>
            <p:nvSpPr>
              <p:cNvPr id="96" name="Line 76"/>
              <p:cNvSpPr>
                <a:spLocks noChangeShapeType="1"/>
              </p:cNvSpPr>
              <p:nvPr/>
            </p:nvSpPr>
            <p:spPr bwMode="auto">
              <a:xfrm>
                <a:off x="1144" y="2577"/>
                <a:ext cx="168" cy="1"/>
              </a:xfrm>
              <a:prstGeom prst="line">
                <a:avLst/>
              </a:prstGeom>
              <a:noFill/>
              <a:ln w="12700">
                <a:solidFill>
                  <a:srgbClr val="000000"/>
                </a:solidFill>
                <a:round/>
                <a:headEnd/>
                <a:tailEnd/>
              </a:ln>
            </p:spPr>
            <p:txBody>
              <a:bodyPr/>
              <a:lstStyle/>
              <a:p>
                <a:endParaRPr lang="en-US">
                  <a:latin typeface="Optima"/>
                  <a:cs typeface="Optima"/>
                </a:endParaRPr>
              </a:p>
            </p:txBody>
          </p:sp>
        </p:grpSp>
        <p:sp>
          <p:nvSpPr>
            <p:cNvPr id="88" name="Line 78"/>
            <p:cNvSpPr>
              <a:spLocks noChangeShapeType="1"/>
            </p:cNvSpPr>
            <p:nvPr/>
          </p:nvSpPr>
          <p:spPr bwMode="auto">
            <a:xfrm>
              <a:off x="784" y="2577"/>
              <a:ext cx="240" cy="1"/>
            </a:xfrm>
            <a:prstGeom prst="line">
              <a:avLst/>
            </a:prstGeom>
            <a:noFill/>
            <a:ln w="12700">
              <a:solidFill>
                <a:srgbClr val="000000"/>
              </a:solidFill>
              <a:round/>
              <a:headEnd/>
              <a:tailEnd/>
            </a:ln>
          </p:spPr>
          <p:txBody>
            <a:bodyPr/>
            <a:lstStyle/>
            <a:p>
              <a:endParaRPr lang="en-US">
                <a:latin typeface="Optima"/>
                <a:cs typeface="Optima"/>
              </a:endParaRPr>
            </a:p>
          </p:txBody>
        </p:sp>
      </p:grpSp>
      <p:sp>
        <p:nvSpPr>
          <p:cNvPr id="105" name="Line 84"/>
          <p:cNvSpPr>
            <a:spLocks noChangeShapeType="1"/>
          </p:cNvSpPr>
          <p:nvPr/>
        </p:nvSpPr>
        <p:spPr bwMode="auto">
          <a:xfrm flipV="1">
            <a:off x="4562475" y="4443413"/>
            <a:ext cx="0" cy="319087"/>
          </a:xfrm>
          <a:prstGeom prst="line">
            <a:avLst/>
          </a:prstGeom>
          <a:noFill/>
          <a:ln w="9525">
            <a:solidFill>
              <a:schemeClr val="tx1"/>
            </a:solidFill>
            <a:round/>
            <a:headEnd/>
            <a:tailEnd type="triangle" w="med" len="med"/>
          </a:ln>
        </p:spPr>
        <p:txBody>
          <a:bodyPr>
            <a:spAutoFit/>
          </a:bodyPr>
          <a:lstStyle/>
          <a:p>
            <a:endParaRPr lang="en-US">
              <a:latin typeface="Optima"/>
              <a:cs typeface="Optima"/>
            </a:endParaRPr>
          </a:p>
        </p:txBody>
      </p:sp>
      <p:cxnSp>
        <p:nvCxnSpPr>
          <p:cNvPr id="4" name="Straight Connector 3"/>
          <p:cNvCxnSpPr/>
          <p:nvPr/>
        </p:nvCxnSpPr>
        <p:spPr bwMode="auto">
          <a:xfrm flipH="1">
            <a:off x="7423150" y="2763520"/>
            <a:ext cx="166370" cy="2540"/>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2" name="Freeform 1"/>
          <p:cNvSpPr/>
          <p:nvPr/>
        </p:nvSpPr>
        <p:spPr>
          <a:xfrm>
            <a:off x="2380081" y="2477672"/>
            <a:ext cx="4369405" cy="2007003"/>
          </a:xfrm>
          <a:custGeom>
            <a:avLst/>
            <a:gdLst>
              <a:gd name="connsiteX0" fmla="*/ 35524 w 4369404"/>
              <a:gd name="connsiteY0" fmla="*/ 88805 h 2007003"/>
              <a:gd name="connsiteX1" fmla="*/ 35524 w 4369404"/>
              <a:gd name="connsiteY1" fmla="*/ 1012382 h 2007003"/>
              <a:gd name="connsiteX2" fmla="*/ 905852 w 4369404"/>
              <a:gd name="connsiteY2" fmla="*/ 1065665 h 2007003"/>
              <a:gd name="connsiteX3" fmla="*/ 2557700 w 4369404"/>
              <a:gd name="connsiteY3" fmla="*/ 2007003 h 2007003"/>
              <a:gd name="connsiteX4" fmla="*/ 4369404 w 4369404"/>
              <a:gd name="connsiteY4" fmla="*/ 1438648 h 2007003"/>
              <a:gd name="connsiteX5" fmla="*/ 4253953 w 4369404"/>
              <a:gd name="connsiteY5" fmla="*/ 0 h 2007003"/>
              <a:gd name="connsiteX6" fmla="*/ 0 w 4369404"/>
              <a:gd name="connsiteY6" fmla="*/ 35522 h 2007003"/>
              <a:gd name="connsiteX0" fmla="*/ 35524 w 4369404"/>
              <a:gd name="connsiteY0" fmla="*/ 88805 h 2007003"/>
              <a:gd name="connsiteX1" fmla="*/ 35524 w 4369404"/>
              <a:gd name="connsiteY1" fmla="*/ 1012382 h 2007003"/>
              <a:gd name="connsiteX2" fmla="*/ 905852 w 4369404"/>
              <a:gd name="connsiteY2" fmla="*/ 1065665 h 2007003"/>
              <a:gd name="connsiteX3" fmla="*/ 2557700 w 4369404"/>
              <a:gd name="connsiteY3" fmla="*/ 2007003 h 2007003"/>
              <a:gd name="connsiteX4" fmla="*/ 4369404 w 4369404"/>
              <a:gd name="connsiteY4" fmla="*/ 1438648 h 2007003"/>
              <a:gd name="connsiteX5" fmla="*/ 4350660 w 4369404"/>
              <a:gd name="connsiteY5" fmla="*/ 0 h 2007003"/>
              <a:gd name="connsiteX6" fmla="*/ 0 w 4369404"/>
              <a:gd name="connsiteY6" fmla="*/ 35522 h 2007003"/>
              <a:gd name="connsiteX0" fmla="*/ 35524 w 4360612"/>
              <a:gd name="connsiteY0" fmla="*/ 88805 h 2007003"/>
              <a:gd name="connsiteX1" fmla="*/ 35524 w 4360612"/>
              <a:gd name="connsiteY1" fmla="*/ 1012382 h 2007003"/>
              <a:gd name="connsiteX2" fmla="*/ 905852 w 4360612"/>
              <a:gd name="connsiteY2" fmla="*/ 1065665 h 2007003"/>
              <a:gd name="connsiteX3" fmla="*/ 2557700 w 4360612"/>
              <a:gd name="connsiteY3" fmla="*/ 2007003 h 2007003"/>
              <a:gd name="connsiteX4" fmla="*/ 4360612 w 4360612"/>
              <a:gd name="connsiteY4" fmla="*/ 1989242 h 2007003"/>
              <a:gd name="connsiteX5" fmla="*/ 4350660 w 4360612"/>
              <a:gd name="connsiteY5" fmla="*/ 0 h 2007003"/>
              <a:gd name="connsiteX6" fmla="*/ 0 w 4360612"/>
              <a:gd name="connsiteY6" fmla="*/ 35522 h 2007003"/>
              <a:gd name="connsiteX0" fmla="*/ 358 w 4325446"/>
              <a:gd name="connsiteY0" fmla="*/ 88805 h 2007003"/>
              <a:gd name="connsiteX1" fmla="*/ 358 w 4325446"/>
              <a:gd name="connsiteY1" fmla="*/ 1012382 h 2007003"/>
              <a:gd name="connsiteX2" fmla="*/ 870686 w 4325446"/>
              <a:gd name="connsiteY2" fmla="*/ 1065665 h 2007003"/>
              <a:gd name="connsiteX3" fmla="*/ 2522534 w 4325446"/>
              <a:gd name="connsiteY3" fmla="*/ 2007003 h 2007003"/>
              <a:gd name="connsiteX4" fmla="*/ 4325446 w 4325446"/>
              <a:gd name="connsiteY4" fmla="*/ 1989242 h 2007003"/>
              <a:gd name="connsiteX5" fmla="*/ 4315494 w 4325446"/>
              <a:gd name="connsiteY5" fmla="*/ 0 h 2007003"/>
              <a:gd name="connsiteX6" fmla="*/ 0 w 4325446"/>
              <a:gd name="connsiteY6" fmla="*/ 35522 h 2007003"/>
              <a:gd name="connsiteX0" fmla="*/ 9150 w 4325446"/>
              <a:gd name="connsiteY0" fmla="*/ 44402 h 2007003"/>
              <a:gd name="connsiteX1" fmla="*/ 358 w 4325446"/>
              <a:gd name="connsiteY1" fmla="*/ 1012382 h 2007003"/>
              <a:gd name="connsiteX2" fmla="*/ 870686 w 4325446"/>
              <a:gd name="connsiteY2" fmla="*/ 1065665 h 2007003"/>
              <a:gd name="connsiteX3" fmla="*/ 2522534 w 4325446"/>
              <a:gd name="connsiteY3" fmla="*/ 2007003 h 2007003"/>
              <a:gd name="connsiteX4" fmla="*/ 4325446 w 4325446"/>
              <a:gd name="connsiteY4" fmla="*/ 1989242 h 2007003"/>
              <a:gd name="connsiteX5" fmla="*/ 4315494 w 4325446"/>
              <a:gd name="connsiteY5" fmla="*/ 0 h 2007003"/>
              <a:gd name="connsiteX6" fmla="*/ 0 w 4325446"/>
              <a:gd name="connsiteY6" fmla="*/ 35522 h 20070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25446" h="2007003">
                <a:moveTo>
                  <a:pt x="9150" y="44402"/>
                </a:moveTo>
                <a:cubicBezTo>
                  <a:pt x="6219" y="367062"/>
                  <a:pt x="3289" y="689722"/>
                  <a:pt x="358" y="1012382"/>
                </a:cubicBezTo>
                <a:lnTo>
                  <a:pt x="870686" y="1065665"/>
                </a:lnTo>
                <a:lnTo>
                  <a:pt x="2522534" y="2007003"/>
                </a:lnTo>
                <a:lnTo>
                  <a:pt x="4325446" y="1989242"/>
                </a:lnTo>
                <a:cubicBezTo>
                  <a:pt x="4322129" y="1326161"/>
                  <a:pt x="4318811" y="663081"/>
                  <a:pt x="4315494" y="0"/>
                </a:cubicBezTo>
                <a:lnTo>
                  <a:pt x="0" y="35522"/>
                </a:lnTo>
              </a:path>
            </a:pathLst>
          </a:custGeom>
          <a:noFill/>
          <a:ln w="38100" cmpd="sng">
            <a:solidFill>
              <a:schemeClr val="accent6"/>
            </a:solidFill>
          </a:ln>
        </p:spPr>
        <p:txBody>
          <a:bodyPr vert="horz" wrap="squar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Arial" charset="0"/>
            </a:endParaRPr>
          </a:p>
        </p:txBody>
      </p:sp>
      <p:cxnSp>
        <p:nvCxnSpPr>
          <p:cNvPr id="112" name="Straight Connector 111"/>
          <p:cNvCxnSpPr/>
          <p:nvPr/>
        </p:nvCxnSpPr>
        <p:spPr bwMode="auto">
          <a:xfrm flipH="1">
            <a:off x="7423150" y="3667760"/>
            <a:ext cx="166370" cy="2540"/>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113" name="Straight Connector 112"/>
          <p:cNvCxnSpPr/>
          <p:nvPr/>
        </p:nvCxnSpPr>
        <p:spPr bwMode="auto">
          <a:xfrm flipH="1">
            <a:off x="1418590" y="2915920"/>
            <a:ext cx="166370" cy="2540"/>
          </a:xfrm>
          <a:prstGeom prst="line">
            <a:avLst/>
          </a:prstGeom>
          <a:solidFill>
            <a:schemeClr val="accent1"/>
          </a:solidFill>
          <a:ln w="19050" cap="flat" cmpd="sng" algn="ctr">
            <a:solidFill>
              <a:srgbClr val="FFFFFF"/>
            </a:solidFill>
            <a:prstDash val="solid"/>
            <a:round/>
            <a:headEnd type="none" w="med" len="med"/>
            <a:tailEnd type="none" w="med" len="med"/>
          </a:ln>
          <a:effectLst/>
        </p:spPr>
      </p:cxnSp>
      <p:cxnSp>
        <p:nvCxnSpPr>
          <p:cNvPr id="114" name="Straight Connector 113"/>
          <p:cNvCxnSpPr/>
          <p:nvPr/>
        </p:nvCxnSpPr>
        <p:spPr bwMode="auto">
          <a:xfrm flipH="1">
            <a:off x="1408430" y="4064000"/>
            <a:ext cx="166370" cy="2540"/>
          </a:xfrm>
          <a:prstGeom prst="line">
            <a:avLst/>
          </a:prstGeom>
          <a:solidFill>
            <a:schemeClr val="accent1"/>
          </a:solidFill>
          <a:ln w="19050" cap="flat" cmpd="sng" algn="ctr">
            <a:solidFill>
              <a:srgbClr val="FFFFFF"/>
            </a:solidFill>
            <a:prstDash val="solid"/>
            <a:round/>
            <a:headEnd type="none" w="med" len="med"/>
            <a:tailEnd type="none" w="med" len="med"/>
          </a:ln>
          <a:effectLst/>
        </p:spPr>
      </p:cxnSp>
      <p:sp>
        <p:nvSpPr>
          <p:cNvPr id="3" name="Rectangle 2"/>
          <p:cNvSpPr/>
          <p:nvPr/>
        </p:nvSpPr>
        <p:spPr bwMode="auto">
          <a:xfrm>
            <a:off x="2388963" y="3809756"/>
            <a:ext cx="1136756" cy="781487"/>
          </a:xfrm>
          <a:prstGeom prst="rect">
            <a:avLst/>
          </a:prstGeom>
          <a:noFill/>
          <a:ln w="38100" cap="flat" cmpd="sng" algn="ctr">
            <a:solidFill>
              <a:schemeClr val="accent6"/>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Arial" charset="0"/>
            </a:endParaRPr>
          </a:p>
        </p:txBody>
      </p:sp>
      <p:sp>
        <p:nvSpPr>
          <p:cNvPr id="5" name="TextBox 4"/>
          <p:cNvSpPr txBox="1"/>
          <p:nvPr/>
        </p:nvSpPr>
        <p:spPr>
          <a:xfrm>
            <a:off x="3200400" y="2514600"/>
            <a:ext cx="1223913" cy="461665"/>
          </a:xfrm>
          <a:prstGeom prst="rect">
            <a:avLst/>
          </a:prstGeom>
          <a:noFill/>
        </p:spPr>
        <p:txBody>
          <a:bodyPr wrap="none" rtlCol="0">
            <a:spAutoFit/>
          </a:bodyPr>
          <a:lstStyle/>
          <a:p>
            <a:r>
              <a:rPr lang="en-US" dirty="0" smtClean="0">
                <a:solidFill>
                  <a:schemeClr val="accent6"/>
                </a:solidFill>
              </a:rPr>
              <a:t>Asset 1</a:t>
            </a:r>
            <a:endParaRPr lang="en-US" dirty="0">
              <a:solidFill>
                <a:schemeClr val="accent6"/>
              </a:solidFill>
            </a:endParaRPr>
          </a:p>
        </p:txBody>
      </p:sp>
      <p:sp>
        <p:nvSpPr>
          <p:cNvPr id="82" name="TextBox 81"/>
          <p:cNvSpPr txBox="1"/>
          <p:nvPr/>
        </p:nvSpPr>
        <p:spPr>
          <a:xfrm>
            <a:off x="2374472" y="4184147"/>
            <a:ext cx="1223913" cy="461665"/>
          </a:xfrm>
          <a:prstGeom prst="rect">
            <a:avLst/>
          </a:prstGeom>
          <a:noFill/>
        </p:spPr>
        <p:txBody>
          <a:bodyPr wrap="none" rtlCol="0">
            <a:spAutoFit/>
          </a:bodyPr>
          <a:lstStyle/>
          <a:p>
            <a:r>
              <a:rPr lang="en-US" dirty="0" smtClean="0">
                <a:solidFill>
                  <a:schemeClr val="accent6"/>
                </a:solidFill>
              </a:rPr>
              <a:t>Asset 2</a:t>
            </a:r>
            <a:endParaRPr lang="en-US" dirty="0">
              <a:solidFill>
                <a:schemeClr val="accent6"/>
              </a:solidFill>
            </a:endParaRPr>
          </a:p>
        </p:txBody>
      </p:sp>
    </p:spTree>
    <p:custDataLst>
      <p:tags r:id="rId1"/>
    </p:custDataLst>
    <p:extLst>
      <p:ext uri="{BB962C8B-B14F-4D97-AF65-F5344CB8AC3E}">
        <p14:creationId xmlns:p14="http://schemas.microsoft.com/office/powerpoint/2010/main" val="2545770456"/>
      </p:ext>
    </p:extLst>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0722" name="Title 1"/>
          <p:cNvSpPr>
            <a:spLocks noGrp="1"/>
          </p:cNvSpPr>
          <p:nvPr>
            <p:ph type="title"/>
          </p:nvPr>
        </p:nvSpPr>
        <p:spPr>
          <a:xfrm>
            <a:off x="457200" y="93663"/>
            <a:ext cx="8229600" cy="911225"/>
          </a:xfrm>
        </p:spPr>
        <p:txBody>
          <a:bodyPr/>
          <a:lstStyle/>
          <a:p>
            <a:pPr algn="l"/>
            <a:r>
              <a:rPr lang="en-US" sz="2800" dirty="0" smtClean="0">
                <a:solidFill>
                  <a:schemeClr val="bg1"/>
                </a:solidFill>
              </a:rPr>
              <a:t>Operations strategy</a:t>
            </a:r>
            <a:br>
              <a:rPr lang="en-US" sz="2800" dirty="0" smtClean="0">
                <a:solidFill>
                  <a:schemeClr val="bg1"/>
                </a:solidFill>
              </a:rPr>
            </a:br>
            <a:r>
              <a:rPr lang="en-US" sz="2800" dirty="0" smtClean="0">
                <a:solidFill>
                  <a:schemeClr val="bg1"/>
                </a:solidFill>
              </a:rPr>
              <a:t>	&amp; Principles of alignment and value maximization</a:t>
            </a:r>
          </a:p>
        </p:txBody>
      </p:sp>
      <p:graphicFrame>
        <p:nvGraphicFramePr>
          <p:cNvPr id="4" name="Content Placeholder 3"/>
          <p:cNvGraphicFramePr>
            <a:graphicFrameLocks noGrp="1"/>
          </p:cNvGraphicFramePr>
          <p:nvPr>
            <p:ph idx="1"/>
          </p:nvPr>
        </p:nvGraphicFramePr>
        <p:xfrm>
          <a:off x="457200" y="1188183"/>
          <a:ext cx="8229600" cy="188921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Double Bracket 4"/>
          <p:cNvSpPr/>
          <p:nvPr/>
        </p:nvSpPr>
        <p:spPr>
          <a:xfrm>
            <a:off x="4935538" y="1458913"/>
            <a:ext cx="3840162" cy="1343025"/>
          </a:xfrm>
          <a:prstGeom prst="bracketPair">
            <a:avLst/>
          </a:prstGeom>
        </p:spPr>
        <p:style>
          <a:lnRef idx="2">
            <a:schemeClr val="accent1"/>
          </a:lnRef>
          <a:fillRef idx="0">
            <a:schemeClr val="accent1"/>
          </a:fillRef>
          <a:effectRef idx="1">
            <a:schemeClr val="accent1"/>
          </a:effectRef>
          <a:fontRef idx="minor">
            <a:schemeClr val="tx1"/>
          </a:fontRef>
        </p:style>
        <p:txBody>
          <a:bodyPr anchor="ctr"/>
          <a:lstStyle/>
          <a:p>
            <a:pPr algn="ctr" defTabSz="457200" fontAlgn="auto">
              <a:spcBef>
                <a:spcPts val="0"/>
              </a:spcBef>
              <a:spcAft>
                <a:spcPts val="0"/>
              </a:spcAft>
              <a:defRPr/>
            </a:pPr>
            <a:endParaRPr lang="en-US" sz="1800">
              <a:solidFill>
                <a:prstClr val="black"/>
              </a:solidFill>
            </a:endParaRPr>
          </a:p>
        </p:txBody>
      </p:sp>
      <p:sp>
        <p:nvSpPr>
          <p:cNvPr id="7" name="Rectangle 6"/>
          <p:cNvSpPr/>
          <p:nvPr/>
        </p:nvSpPr>
        <p:spPr>
          <a:xfrm>
            <a:off x="755472" y="1472186"/>
            <a:ext cx="1001604" cy="989001"/>
          </a:xfrm>
          <a:prstGeom prst="rect">
            <a:avLst/>
          </a:prstGeom>
          <a:noFill/>
        </p:spPr>
        <p:txBody>
          <a:bodyPr vert="wordArtVert" wrap="none" anchor="ctr"/>
          <a:lstStyle/>
          <a:p>
            <a:pPr defTabSz="457200" fontAlgn="auto">
              <a:spcBef>
                <a:spcPts val="0"/>
              </a:spcBef>
              <a:spcAft>
                <a:spcPts val="0"/>
              </a:spcAft>
              <a:defRPr/>
            </a:pPr>
            <a:r>
              <a:rPr lang="en-US" sz="7200" b="1" dirty="0" smtClean="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mn-cs"/>
              </a:rPr>
              <a:t>V</a:t>
            </a:r>
            <a:endPar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mn-cs"/>
            </a:endParaRPr>
          </a:p>
        </p:txBody>
      </p:sp>
      <p:sp>
        <p:nvSpPr>
          <p:cNvPr id="10" name="Rectangle 9"/>
          <p:cNvSpPr/>
          <p:nvPr/>
        </p:nvSpPr>
        <p:spPr>
          <a:xfrm>
            <a:off x="5070389" y="1400326"/>
            <a:ext cx="1302980" cy="1137062"/>
          </a:xfrm>
          <a:prstGeom prst="rect">
            <a:avLst/>
          </a:prstGeom>
          <a:noFill/>
        </p:spPr>
        <p:txBody>
          <a:bodyPr vert="wordArtVert" wrap="none" anchor="ctr"/>
          <a:lstStyle/>
          <a:p>
            <a:pPr defTabSz="457200" fontAlgn="auto">
              <a:spcBef>
                <a:spcPts val="0"/>
              </a:spcBef>
              <a:spcAft>
                <a:spcPts val="0"/>
              </a:spcAft>
              <a:defRPr/>
            </a:pPr>
            <a:r>
              <a:rPr lang="en-US" sz="7200" b="1" dirty="0" smtClean="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Body)"/>
                <a:cs typeface="Calibri (Body)"/>
              </a:rPr>
              <a:t>A</a:t>
            </a:r>
            <a:endPar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mn-cs"/>
            </a:endParaRPr>
          </a:p>
        </p:txBody>
      </p:sp>
      <p:sp>
        <p:nvSpPr>
          <p:cNvPr id="11" name="Rectangle 10"/>
          <p:cNvSpPr/>
          <p:nvPr/>
        </p:nvSpPr>
        <p:spPr>
          <a:xfrm>
            <a:off x="7433739" y="1418213"/>
            <a:ext cx="1177065" cy="1068374"/>
          </a:xfrm>
          <a:prstGeom prst="rect">
            <a:avLst/>
          </a:prstGeom>
          <a:noFill/>
        </p:spPr>
        <p:txBody>
          <a:bodyPr vert="wordArtVert" wrap="none" anchor="ctr"/>
          <a:lstStyle/>
          <a:p>
            <a:pPr defTabSz="457200" fontAlgn="auto">
              <a:spcBef>
                <a:spcPts val="0"/>
              </a:spcBef>
              <a:spcAft>
                <a:spcPts val="0"/>
              </a:spcAft>
              <a:defRPr/>
            </a:pPr>
            <a:r>
              <a:rPr lang="en-US" sz="7200" b="1" dirty="0" smtClean="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Body)"/>
                <a:cs typeface="Calibri (Body)"/>
              </a:rPr>
              <a:t>P</a:t>
            </a:r>
            <a:endPar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mn-cs"/>
            </a:endParaRPr>
          </a:p>
        </p:txBody>
      </p:sp>
      <p:sp>
        <p:nvSpPr>
          <p:cNvPr id="12" name="Rectangle 11"/>
          <p:cNvSpPr/>
          <p:nvPr/>
        </p:nvSpPr>
        <p:spPr>
          <a:xfrm>
            <a:off x="2817360" y="1405676"/>
            <a:ext cx="1001604" cy="877711"/>
          </a:xfrm>
          <a:prstGeom prst="rect">
            <a:avLst/>
          </a:prstGeom>
          <a:noFill/>
        </p:spPr>
        <p:txBody>
          <a:bodyPr vert="wordArtVert" anchor="ctr"/>
          <a:lstStyle/>
          <a:p>
            <a:pPr defTabSz="457200" fontAlgn="auto">
              <a:spcBef>
                <a:spcPts val="0"/>
              </a:spcBef>
              <a:spcAft>
                <a:spcPts val="0"/>
              </a:spcAft>
              <a:defRPr/>
            </a:pPr>
            <a:r>
              <a:rPr lang="en-US" sz="7200" b="1" dirty="0" smtClean="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mn-cs"/>
              </a:rPr>
              <a:t>C</a:t>
            </a:r>
            <a:endPar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mn-cs"/>
            </a:endParaRPr>
          </a:p>
        </p:txBody>
      </p:sp>
      <p:sp>
        <p:nvSpPr>
          <p:cNvPr id="13" name="Rectangle 23"/>
          <p:cNvSpPr txBox="1">
            <a:spLocks noChangeArrowheads="1"/>
          </p:cNvSpPr>
          <p:nvPr/>
        </p:nvSpPr>
        <p:spPr>
          <a:xfrm>
            <a:off x="455613" y="5190325"/>
            <a:ext cx="8229600" cy="788988"/>
          </a:xfrm>
          <a:prstGeom prst="rect">
            <a:avLst/>
          </a:prstGeom>
        </p:spPr>
        <p:txBody>
          <a:bodyPr/>
          <a:lstStyle/>
          <a:p>
            <a:pPr marL="342900" indent="-342900" defTabSz="457200" fontAlgn="auto">
              <a:spcBef>
                <a:spcPct val="20000"/>
              </a:spcBef>
              <a:spcAft>
                <a:spcPts val="0"/>
              </a:spcAft>
              <a:buClr>
                <a:srgbClr val="FF3300"/>
              </a:buClr>
              <a:buFont typeface="Wingdings" pitchFamily="2" charset="2"/>
              <a:buChar char="Ø"/>
              <a:defRPr/>
            </a:pPr>
            <a:r>
              <a:rPr lang="en-US" sz="1800" dirty="0">
                <a:solidFill>
                  <a:schemeClr val="bg1"/>
                </a:solidFill>
                <a:latin typeface="+mn-lt"/>
                <a:cs typeface="+mn-cs"/>
              </a:rPr>
              <a:t>Operations strategy is a plan for </a:t>
            </a:r>
            <a:r>
              <a:rPr lang="en-US" sz="1800" dirty="0" smtClean="0">
                <a:solidFill>
                  <a:schemeClr val="bg1"/>
                </a:solidFill>
                <a:latin typeface="+mn-lt"/>
                <a:cs typeface="+mn-cs"/>
              </a:rPr>
              <a:t>configuring the Operating System, i.e., developing </a:t>
            </a:r>
            <a:r>
              <a:rPr lang="en-US" sz="1800" dirty="0">
                <a:solidFill>
                  <a:schemeClr val="bg1"/>
                </a:solidFill>
                <a:latin typeface="+mn-lt"/>
                <a:cs typeface="+mn-cs"/>
              </a:rPr>
              <a:t>resources and configuring processes such that the resulting </a:t>
            </a:r>
            <a:r>
              <a:rPr lang="en-US" sz="1800" dirty="0" smtClean="0">
                <a:solidFill>
                  <a:schemeClr val="bg1"/>
                </a:solidFill>
                <a:latin typeface="+mn-lt"/>
                <a:cs typeface="+mn-cs"/>
              </a:rPr>
              <a:t>capabilities </a:t>
            </a:r>
            <a:r>
              <a:rPr lang="en-US" sz="1800" dirty="0">
                <a:solidFill>
                  <a:schemeClr val="bg1"/>
                </a:solidFill>
                <a:latin typeface="+mn-lt"/>
                <a:cs typeface="+mn-cs"/>
              </a:rPr>
              <a:t>maximize </a:t>
            </a:r>
            <a:r>
              <a:rPr lang="en-US" sz="1800" dirty="0" smtClean="0">
                <a:solidFill>
                  <a:schemeClr val="bg1"/>
                </a:solidFill>
                <a:latin typeface="+mn-lt"/>
                <a:cs typeface="+mn-cs"/>
              </a:rPr>
              <a:t>value</a:t>
            </a:r>
            <a:endParaRPr lang="en-US" sz="1800" dirty="0">
              <a:solidFill>
                <a:schemeClr val="bg1"/>
              </a:solidFill>
              <a:latin typeface="+mn-lt"/>
              <a:cs typeface="+mn-cs"/>
            </a:endParaRPr>
          </a:p>
        </p:txBody>
      </p:sp>
      <p:sp>
        <p:nvSpPr>
          <p:cNvPr id="2" name="TextBox 1"/>
          <p:cNvSpPr txBox="1"/>
          <p:nvPr/>
        </p:nvSpPr>
        <p:spPr>
          <a:xfrm>
            <a:off x="762000" y="3005667"/>
            <a:ext cx="933268" cy="461665"/>
          </a:xfrm>
          <a:prstGeom prst="rect">
            <a:avLst/>
          </a:prstGeom>
          <a:noFill/>
        </p:spPr>
        <p:txBody>
          <a:bodyPr wrap="none" rtlCol="0">
            <a:spAutoFit/>
          </a:bodyPr>
          <a:lstStyle/>
          <a:p>
            <a:r>
              <a:rPr lang="en-US" dirty="0" smtClean="0">
                <a:solidFill>
                  <a:srgbClr val="FFFFFF"/>
                </a:solidFill>
              </a:rPr>
              <a:t>value</a:t>
            </a:r>
            <a:endParaRPr lang="en-US" dirty="0">
              <a:solidFill>
                <a:srgbClr val="FFFFFF"/>
              </a:solidFill>
            </a:endParaRPr>
          </a:p>
        </p:txBody>
      </p:sp>
      <p:sp>
        <p:nvSpPr>
          <p:cNvPr id="15" name="TextBox 14"/>
          <p:cNvSpPr txBox="1"/>
          <p:nvPr/>
        </p:nvSpPr>
        <p:spPr>
          <a:xfrm>
            <a:off x="2540000" y="3005667"/>
            <a:ext cx="1707318" cy="461665"/>
          </a:xfrm>
          <a:prstGeom prst="rect">
            <a:avLst/>
          </a:prstGeom>
          <a:noFill/>
        </p:spPr>
        <p:txBody>
          <a:bodyPr wrap="none" rtlCol="0">
            <a:spAutoFit/>
          </a:bodyPr>
          <a:lstStyle/>
          <a:p>
            <a:r>
              <a:rPr lang="en-US" dirty="0" smtClean="0">
                <a:solidFill>
                  <a:srgbClr val="FFFFFF"/>
                </a:solidFill>
              </a:rPr>
              <a:t>capabilities</a:t>
            </a:r>
            <a:endParaRPr lang="en-US" dirty="0">
              <a:solidFill>
                <a:srgbClr val="FFFFFF"/>
              </a:solidFill>
            </a:endParaRPr>
          </a:p>
        </p:txBody>
      </p:sp>
      <p:sp>
        <p:nvSpPr>
          <p:cNvPr id="16" name="TextBox 15"/>
          <p:cNvSpPr txBox="1"/>
          <p:nvPr/>
        </p:nvSpPr>
        <p:spPr>
          <a:xfrm>
            <a:off x="5266267" y="3005667"/>
            <a:ext cx="1074182" cy="461665"/>
          </a:xfrm>
          <a:prstGeom prst="rect">
            <a:avLst/>
          </a:prstGeom>
          <a:noFill/>
        </p:spPr>
        <p:txBody>
          <a:bodyPr wrap="none" rtlCol="0">
            <a:spAutoFit/>
          </a:bodyPr>
          <a:lstStyle/>
          <a:p>
            <a:r>
              <a:rPr lang="en-US" dirty="0" smtClean="0">
                <a:solidFill>
                  <a:srgbClr val="FFFFFF"/>
                </a:solidFill>
              </a:rPr>
              <a:t>assets</a:t>
            </a:r>
            <a:endParaRPr lang="en-US" dirty="0">
              <a:solidFill>
                <a:srgbClr val="FFFFFF"/>
              </a:solidFill>
            </a:endParaRPr>
          </a:p>
        </p:txBody>
      </p:sp>
      <p:sp>
        <p:nvSpPr>
          <p:cNvPr id="17" name="TextBox 16"/>
          <p:cNvSpPr txBox="1"/>
          <p:nvPr/>
        </p:nvSpPr>
        <p:spPr>
          <a:xfrm>
            <a:off x="7340600" y="3005667"/>
            <a:ext cx="1587394" cy="461665"/>
          </a:xfrm>
          <a:prstGeom prst="rect">
            <a:avLst/>
          </a:prstGeom>
          <a:noFill/>
        </p:spPr>
        <p:txBody>
          <a:bodyPr wrap="none" rtlCol="0">
            <a:spAutoFit/>
          </a:bodyPr>
          <a:lstStyle/>
          <a:p>
            <a:r>
              <a:rPr lang="en-US" dirty="0" smtClean="0">
                <a:solidFill>
                  <a:srgbClr val="FFFFFF"/>
                </a:solidFill>
              </a:rPr>
              <a:t>processes</a:t>
            </a:r>
            <a:endParaRPr lang="en-US" dirty="0">
              <a:solidFill>
                <a:srgbClr val="FFFFFF"/>
              </a:solidFill>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IMG_0011.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Box 1"/>
          <p:cNvSpPr txBox="1"/>
          <p:nvPr/>
        </p:nvSpPr>
        <p:spPr>
          <a:xfrm>
            <a:off x="4974956" y="2"/>
            <a:ext cx="3161654" cy="584775"/>
          </a:xfrm>
          <a:prstGeom prst="rect">
            <a:avLst/>
          </a:prstGeom>
          <a:solidFill>
            <a:schemeClr val="bg1">
              <a:lumMod val="85000"/>
            </a:schemeClr>
          </a:solidFill>
          <a:ln>
            <a:noFill/>
          </a:ln>
        </p:spPr>
        <p:txBody>
          <a:bodyPr wrap="square" rtlCol="0">
            <a:spAutoFit/>
          </a:bodyPr>
          <a:lstStyle/>
          <a:p>
            <a:r>
              <a:rPr lang="en-US" sz="3200" b="1" smtClean="0"/>
              <a:t>Capabilities</a:t>
            </a:r>
            <a:endParaRPr lang="en-US" sz="3200" b="1"/>
          </a:p>
        </p:txBody>
      </p:sp>
    </p:spTree>
    <p:extLst>
      <p:ext uri="{BB962C8B-B14F-4D97-AF65-F5344CB8AC3E}">
        <p14:creationId xmlns:p14="http://schemas.microsoft.com/office/powerpoint/2010/main" val="151028973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Departures per hour = time between trains</a:t>
            </a:r>
            <a:endParaRPr lang="en-US" dirty="0"/>
          </a:p>
        </p:txBody>
      </p:sp>
      <p:pic>
        <p:nvPicPr>
          <p:cNvPr id="6" name="Picture 5" descr="IMG_0012.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143000"/>
            <a:ext cx="9144000" cy="5451670"/>
          </a:xfrm>
          <a:prstGeom prst="rect">
            <a:avLst/>
          </a:prstGeom>
        </p:spPr>
      </p:pic>
    </p:spTree>
    <p:extLst>
      <p:ext uri="{BB962C8B-B14F-4D97-AF65-F5344CB8AC3E}">
        <p14:creationId xmlns:p14="http://schemas.microsoft.com/office/powerpoint/2010/main" val="127097112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eaLnBrk="1" hangingPunct="1"/>
            <a:r>
              <a:rPr lang="en-US" b="1" smtClean="0"/>
              <a:t>The Concept of Operations Strategy</a:t>
            </a:r>
            <a:br>
              <a:rPr lang="en-US" b="1" smtClean="0"/>
            </a:br>
            <a:r>
              <a:rPr lang="en-US" b="1" smtClean="0"/>
              <a:t>	</a:t>
            </a:r>
            <a:r>
              <a:rPr lang="en-US" smtClean="0"/>
              <a:t>Competitive Strategy and Operations Strategy</a:t>
            </a:r>
          </a:p>
        </p:txBody>
      </p:sp>
      <p:sp>
        <p:nvSpPr>
          <p:cNvPr id="129027" name="Rectangle 3"/>
          <p:cNvSpPr>
            <a:spLocks noGrp="1" noChangeArrowheads="1"/>
          </p:cNvSpPr>
          <p:nvPr>
            <p:ph idx="1"/>
          </p:nvPr>
        </p:nvSpPr>
        <p:spPr>
          <a:xfrm>
            <a:off x="455613" y="1057275"/>
            <a:ext cx="8229600" cy="5549900"/>
          </a:xfrm>
        </p:spPr>
        <p:txBody>
          <a:bodyPr/>
          <a:lstStyle/>
          <a:p>
            <a:pPr eaLnBrk="1" hangingPunct="1"/>
            <a:r>
              <a:rPr lang="en-US" smtClean="0"/>
              <a:t>Competitive strategy: “the search for a favorable competitive position in an industry, the fundamental arena in which competition occurs.  Competitive strategy aims to establish a profitable and sustainable position against the forces that determine industry competition…. The essence of formulating </a:t>
            </a:r>
            <a:r>
              <a:rPr lang="en-US" i="1" smtClean="0"/>
              <a:t>competitive</a:t>
            </a:r>
            <a:r>
              <a:rPr lang="en-US" smtClean="0"/>
              <a:t> strategy is relating a company to its environment.” (Porter)</a:t>
            </a:r>
          </a:p>
          <a:p>
            <a:pPr lvl="1" eaLnBrk="1" hangingPunct="1"/>
            <a:endParaRPr lang="en-US" smtClean="0"/>
          </a:p>
          <a:p>
            <a:pPr eaLnBrk="1" hangingPunct="1"/>
            <a:r>
              <a:rPr lang="en-US" smtClean="0"/>
              <a:t>Operations strategy is strategy with the brightness turned up on choosing real assets (resources) &amp; processes and building future capabilities:</a:t>
            </a:r>
          </a:p>
          <a:p>
            <a:pPr lvl="1" eaLnBrk="1" hangingPunct="1"/>
            <a:r>
              <a:rPr lang="en-US" smtClean="0"/>
              <a:t>It is less about industries and choosing a position, more about </a:t>
            </a:r>
            <a:r>
              <a:rPr lang="en-US" smtClean="0">
                <a:solidFill>
                  <a:srgbClr val="FF3300"/>
                </a:solidFill>
              </a:rPr>
              <a:t>firms </a:t>
            </a:r>
            <a:r>
              <a:rPr lang="en-US" smtClean="0"/>
              <a:t>and </a:t>
            </a:r>
            <a:r>
              <a:rPr lang="en-US" smtClean="0">
                <a:solidFill>
                  <a:srgbClr val="FF3300"/>
                </a:solidFill>
              </a:rPr>
              <a:t>delivering, </a:t>
            </a:r>
            <a:r>
              <a:rPr lang="en-US" smtClean="0"/>
              <a:t>enhancing and protecting the value proposition</a:t>
            </a:r>
          </a:p>
          <a:p>
            <a:pPr lvl="1" eaLnBrk="1" hangingPunct="1"/>
            <a:r>
              <a:rPr lang="en-US" smtClean="0"/>
              <a:t>It must specify all real assets and processes in the value chain and plan for the future being mindful of the company’s strategy, other parts of the organization, and the competition</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12902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129027">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129027">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129027">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9027" grpId="0" build="p" autoUpdateAnimBg="0"/>
    </p:bldLst>
  </p:timing>
</p:sld>
</file>

<file path=ppt/slides/slide1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6626" name="Line 1"/>
          <p:cNvSpPr>
            <a:spLocks noChangeShapeType="1"/>
          </p:cNvSpPr>
          <p:nvPr/>
        </p:nvSpPr>
        <p:spPr bwMode="auto">
          <a:xfrm>
            <a:off x="12700" y="6615113"/>
            <a:ext cx="9131300" cy="0"/>
          </a:xfrm>
          <a:prstGeom prst="line">
            <a:avLst/>
          </a:prstGeom>
          <a:noFill/>
          <a:ln w="18062">
            <a:solidFill>
              <a:srgbClr val="000000"/>
            </a:solidFill>
            <a:round/>
            <a:headEnd/>
            <a:tailEnd/>
          </a:ln>
        </p:spPr>
        <p:txBody>
          <a:bodyPr lIns="64291" tIns="32146" rIns="64291" bIns="32146"/>
          <a:lstStyle/>
          <a:p>
            <a:endParaRPr lang="en-US"/>
          </a:p>
        </p:txBody>
      </p:sp>
      <p:sp>
        <p:nvSpPr>
          <p:cNvPr id="26627" name="Line 5"/>
          <p:cNvSpPr>
            <a:spLocks noChangeShapeType="1"/>
          </p:cNvSpPr>
          <p:nvPr/>
        </p:nvSpPr>
        <p:spPr bwMode="auto">
          <a:xfrm>
            <a:off x="0" y="987425"/>
            <a:ext cx="9131300" cy="0"/>
          </a:xfrm>
          <a:prstGeom prst="line">
            <a:avLst/>
          </a:prstGeom>
          <a:noFill/>
          <a:ln w="72248">
            <a:solidFill>
              <a:srgbClr val="000000"/>
            </a:solidFill>
            <a:round/>
            <a:headEnd/>
            <a:tailEnd/>
          </a:ln>
        </p:spPr>
        <p:txBody>
          <a:bodyPr lIns="64291" tIns="32146" rIns="64291" bIns="32146"/>
          <a:lstStyle/>
          <a:p>
            <a:endParaRPr lang="en-US"/>
          </a:p>
        </p:txBody>
      </p:sp>
      <p:pic>
        <p:nvPicPr>
          <p:cNvPr id="19462" name="Picture 6" descr="image.png">
            <a:hlinkClick r:id="rId3" action="ppaction://hlinkfile"/>
          </p:cNvPr>
          <p:cNvPicPr>
            <a:picLocks noChangeAspect="1"/>
          </p:cNvPicPr>
          <p:nvPr/>
        </p:nvPicPr>
        <p:blipFill>
          <a:blip r:embed="rId4" cstate="print"/>
          <a:srcRect/>
          <a:stretch>
            <a:fillRect/>
          </a:stretch>
        </p:blipFill>
        <p:spPr bwMode="auto">
          <a:xfrm>
            <a:off x="0" y="3970736"/>
            <a:ext cx="3818965" cy="2887264"/>
          </a:xfrm>
          <a:prstGeom prst="rect">
            <a:avLst/>
          </a:prstGeom>
          <a:noFill/>
          <a:ln w="12700">
            <a:noFill/>
            <a:miter lim="0"/>
            <a:headEnd/>
            <a:tailEnd/>
          </a:ln>
        </p:spPr>
      </p:pic>
      <p:sp>
        <p:nvSpPr>
          <p:cNvPr id="19464" name="Rectangle 8"/>
          <p:cNvSpPr>
            <a:spLocks noGrp="1" noChangeArrowheads="1"/>
          </p:cNvSpPr>
          <p:nvPr>
            <p:ph idx="4294967295"/>
          </p:nvPr>
        </p:nvSpPr>
        <p:spPr>
          <a:xfrm>
            <a:off x="4800600" y="1668463"/>
            <a:ext cx="4343400" cy="4524375"/>
          </a:xfrm>
        </p:spPr>
        <p:txBody>
          <a:bodyPr lIns="88896" tIns="50798" rIns="88896" bIns="50798"/>
          <a:lstStyle/>
          <a:p>
            <a:pPr marL="468313" indent="-468313" defTabSz="912813">
              <a:spcBef>
                <a:spcPts val="275"/>
              </a:spcBef>
              <a:buSzTx/>
              <a:buFont typeface="Wingdings" pitchFamily="2" charset="2"/>
              <a:buNone/>
            </a:pPr>
            <a:r>
              <a:rPr lang="en-US" sz="2700" dirty="0" smtClean="0">
                <a:latin typeface="Optima" charset="0"/>
                <a:ea typeface="Optima" charset="0"/>
                <a:cs typeface="Optima" charset="0"/>
                <a:sym typeface="Optima" charset="0"/>
              </a:rPr>
              <a:t>The Underpants Gnomes have a three-phase business plan:</a:t>
            </a:r>
          </a:p>
          <a:p>
            <a:pPr marL="514350" indent="-514350" defTabSz="912813">
              <a:spcBef>
                <a:spcPts val="275"/>
              </a:spcBef>
              <a:buFont typeface="+mj-lt"/>
              <a:buAutoNum type="arabicPeriod"/>
            </a:pPr>
            <a:r>
              <a:rPr lang="en-US" sz="2700" dirty="0" smtClean="0">
                <a:latin typeface="Optima" charset="0"/>
                <a:ea typeface="Optima" charset="0"/>
                <a:cs typeface="Optima" charset="0"/>
                <a:sym typeface="Optima" charset="0"/>
              </a:rPr>
              <a:t>Collect underpants</a:t>
            </a:r>
          </a:p>
          <a:p>
            <a:pPr marL="514350" indent="-514350" defTabSz="912813">
              <a:spcBef>
                <a:spcPts val="275"/>
              </a:spcBef>
              <a:buFont typeface="+mj-lt"/>
              <a:buAutoNum type="arabicPeriod"/>
            </a:pPr>
            <a:r>
              <a:rPr lang="en-US" sz="2700" dirty="0" smtClean="0">
                <a:latin typeface="Optima" charset="0"/>
                <a:ea typeface="Optima" charset="0"/>
                <a:cs typeface="Optima" charset="0"/>
                <a:sym typeface="Optima" charset="0"/>
              </a:rPr>
              <a:t> ?</a:t>
            </a:r>
          </a:p>
          <a:p>
            <a:pPr marL="514350" indent="-514350" defTabSz="912813">
              <a:spcBef>
                <a:spcPts val="275"/>
              </a:spcBef>
              <a:buFont typeface="+mj-lt"/>
              <a:buAutoNum type="arabicPeriod"/>
            </a:pPr>
            <a:r>
              <a:rPr lang="en-US" sz="2700" dirty="0" smtClean="0">
                <a:latin typeface="Optima" charset="0"/>
                <a:ea typeface="Optima" charset="0"/>
                <a:cs typeface="Optima" charset="0"/>
                <a:sym typeface="Optima" charset="0"/>
              </a:rPr>
              <a:t>Profit </a:t>
            </a:r>
            <a:endParaRPr lang="en-US" dirty="0" smtClean="0"/>
          </a:p>
        </p:txBody>
      </p:sp>
      <p:pic>
        <p:nvPicPr>
          <p:cNvPr id="19465" name="Picture 9" descr="image.png">
            <a:hlinkClick r:id="rId3" action="ppaction://hlinkfile"/>
          </p:cNvPr>
          <p:cNvPicPr>
            <a:picLocks noChangeAspect="1"/>
          </p:cNvPicPr>
          <p:nvPr/>
        </p:nvPicPr>
        <p:blipFill>
          <a:blip r:embed="rId5" cstate="print"/>
          <a:srcRect/>
          <a:stretch>
            <a:fillRect/>
          </a:stretch>
        </p:blipFill>
        <p:spPr bwMode="auto">
          <a:xfrm>
            <a:off x="0" y="1058955"/>
            <a:ext cx="3808413" cy="2857500"/>
          </a:xfrm>
          <a:prstGeom prst="rect">
            <a:avLst/>
          </a:prstGeom>
          <a:noFill/>
          <a:ln w="12700">
            <a:noFill/>
            <a:miter lim="0"/>
            <a:headEnd/>
            <a:tailEnd/>
          </a:ln>
        </p:spPr>
      </p:pic>
      <p:sp>
        <p:nvSpPr>
          <p:cNvPr id="2" name="Title 1"/>
          <p:cNvSpPr>
            <a:spLocks noGrp="1"/>
          </p:cNvSpPr>
          <p:nvPr>
            <p:ph type="title"/>
          </p:nvPr>
        </p:nvSpPr>
        <p:spPr/>
        <p:txBody>
          <a:bodyPr/>
          <a:lstStyle/>
          <a:p>
            <a:r>
              <a:rPr lang="en-US" dirty="0">
                <a:latin typeface="Optima" charset="0"/>
                <a:ea typeface="Optima" charset="0"/>
                <a:cs typeface="Optima" charset="0"/>
                <a:sym typeface="Optima" charset="0"/>
              </a:rPr>
              <a:t>What is operations management? (</a:t>
            </a:r>
            <a:r>
              <a:rPr lang="en-US" dirty="0" err="1">
                <a:latin typeface="Optima" charset="0"/>
                <a:ea typeface="Optima" charset="0"/>
                <a:cs typeface="Optima" charset="0"/>
                <a:sym typeface="Optima" charset="0"/>
              </a:rPr>
              <a:t>Redux</a:t>
            </a:r>
            <a:r>
              <a:rPr lang="en-US" dirty="0">
                <a:latin typeface="Optima" charset="0"/>
                <a:ea typeface="Optima" charset="0"/>
                <a:cs typeface="Optima" charset="0"/>
                <a:sym typeface="Optima" charset="0"/>
              </a:rPr>
              <a:t>?)</a:t>
            </a:r>
            <a:endParaRPr lang="en-US" dirty="0"/>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310144" presetClass="entr" presetSubtype="55292496" fill="hold" nodeType="clickEffect">
                                  <p:stCondLst>
                                    <p:cond delay="0"/>
                                  </p:stCondLst>
                                  <p:childTnLst>
                                    <p:set>
                                      <p:cBhvr>
                                        <p:cTn id="6" dur="1" fill="hold">
                                          <p:stCondLst>
                                            <p:cond delay="499"/>
                                          </p:stCondLst>
                                        </p:cTn>
                                        <p:tgtEl>
                                          <p:spTgt spid="1946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50310144" presetClass="entr" presetSubtype="55271080" fill="hold" grpId="0" nodeType="clickEffect">
                                  <p:stCondLst>
                                    <p:cond delay="0"/>
                                  </p:stCondLst>
                                  <p:childTnLst>
                                    <p:set>
                                      <p:cBhvr>
                                        <p:cTn id="10" dur="1" fill="hold">
                                          <p:stCondLst>
                                            <p:cond delay="499"/>
                                          </p:stCondLst>
                                        </p:cTn>
                                        <p:tgtEl>
                                          <p:spTgt spid="19464">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50310144" presetClass="entr" presetSubtype="55271080" fill="hold" grpId="0" nodeType="clickEffect">
                                  <p:stCondLst>
                                    <p:cond delay="0"/>
                                  </p:stCondLst>
                                  <p:childTnLst>
                                    <p:set>
                                      <p:cBhvr>
                                        <p:cTn id="14" dur="1" fill="hold">
                                          <p:stCondLst>
                                            <p:cond delay="499"/>
                                          </p:stCondLst>
                                        </p:cTn>
                                        <p:tgtEl>
                                          <p:spTgt spid="19464">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50310144" presetClass="entr" presetSubtype="55271080" fill="hold" grpId="0" nodeType="clickEffect">
                                  <p:stCondLst>
                                    <p:cond delay="0"/>
                                  </p:stCondLst>
                                  <p:childTnLst>
                                    <p:set>
                                      <p:cBhvr>
                                        <p:cTn id="18" dur="1" fill="hold">
                                          <p:stCondLst>
                                            <p:cond delay="499"/>
                                          </p:stCondLst>
                                        </p:cTn>
                                        <p:tgtEl>
                                          <p:spTgt spid="19464">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50310144" presetClass="entr" presetSubtype="55271080" fill="hold" grpId="0" nodeType="clickEffect">
                                  <p:stCondLst>
                                    <p:cond delay="0"/>
                                  </p:stCondLst>
                                  <p:childTnLst>
                                    <p:set>
                                      <p:cBhvr>
                                        <p:cTn id="22" dur="1" fill="hold">
                                          <p:stCondLst>
                                            <p:cond delay="499"/>
                                          </p:stCondLst>
                                        </p:cTn>
                                        <p:tgtEl>
                                          <p:spTgt spid="19464">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9465"/>
                                        </p:tgtEl>
                                        <p:attrNameLst>
                                          <p:attrName>style.visibility</p:attrName>
                                        </p:attrNameLst>
                                      </p:cBhvr>
                                      <p:to>
                                        <p:strVal val="visible"/>
                                      </p:to>
                                    </p:set>
                                  </p:childTnLst>
                                </p:cTn>
                              </p:par>
                            </p:childTnLst>
                          </p:cTn>
                        </p:par>
                        <p:par>
                          <p:cTn id="27" fill="hold">
                            <p:stCondLst>
                              <p:cond delay="0"/>
                            </p:stCondLst>
                            <p:childTnLst>
                              <p:par>
                                <p:cTn id="28" presetID="50310144" presetClass="entr" presetSubtype="114368128" fill="hold" nodeType="afterEffect">
                                  <p:stCondLst>
                                    <p:cond delay="0"/>
                                  </p:stCondLst>
                                  <p:childTnLst>
                                    <p:set>
                                      <p:cBhvr>
                                        <p:cTn id="29" dur="1" fill="hold">
                                          <p:stCondLst>
                                            <p:cond delay="499"/>
                                          </p:stCondLst>
                                        </p:cTn>
                                        <p:tgtEl>
                                          <p:spTgt spid="1946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64" grpId="0" uiExpand="1" build="p" autoUpdateAnimBg="0"/>
    </p:bldLst>
  </p:timing>
</p:sld>
</file>

<file path=ppt/slides/slide1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7650" name="Line 1"/>
          <p:cNvSpPr>
            <a:spLocks noChangeShapeType="1"/>
          </p:cNvSpPr>
          <p:nvPr/>
        </p:nvSpPr>
        <p:spPr bwMode="auto">
          <a:xfrm>
            <a:off x="12700" y="6615113"/>
            <a:ext cx="9131300" cy="0"/>
          </a:xfrm>
          <a:prstGeom prst="line">
            <a:avLst/>
          </a:prstGeom>
          <a:noFill/>
          <a:ln w="18062">
            <a:solidFill>
              <a:srgbClr val="000000"/>
            </a:solidFill>
            <a:round/>
            <a:headEnd/>
            <a:tailEnd/>
          </a:ln>
        </p:spPr>
        <p:txBody>
          <a:bodyPr lIns="64291" tIns="32146" rIns="64291" bIns="32146"/>
          <a:lstStyle/>
          <a:p>
            <a:endParaRPr lang="en-US"/>
          </a:p>
        </p:txBody>
      </p:sp>
      <p:sp>
        <p:nvSpPr>
          <p:cNvPr id="27651" name="Line 5"/>
          <p:cNvSpPr>
            <a:spLocks noChangeShapeType="1"/>
          </p:cNvSpPr>
          <p:nvPr/>
        </p:nvSpPr>
        <p:spPr bwMode="auto">
          <a:xfrm>
            <a:off x="0" y="987425"/>
            <a:ext cx="9131300" cy="0"/>
          </a:xfrm>
          <a:prstGeom prst="line">
            <a:avLst/>
          </a:prstGeom>
          <a:noFill/>
          <a:ln w="72248">
            <a:solidFill>
              <a:srgbClr val="000000"/>
            </a:solidFill>
            <a:round/>
            <a:headEnd/>
            <a:tailEnd/>
          </a:ln>
        </p:spPr>
        <p:txBody>
          <a:bodyPr lIns="64291" tIns="32146" rIns="64291" bIns="32146"/>
          <a:lstStyle/>
          <a:p>
            <a:endParaRPr lang="en-US"/>
          </a:p>
        </p:txBody>
      </p:sp>
      <p:sp>
        <p:nvSpPr>
          <p:cNvPr id="20487" name="Rectangle 7"/>
          <p:cNvSpPr>
            <a:spLocks noGrp="1" noChangeArrowheads="1"/>
          </p:cNvSpPr>
          <p:nvPr>
            <p:ph idx="1"/>
          </p:nvPr>
        </p:nvSpPr>
        <p:spPr>
          <a:xfrm>
            <a:off x="455613" y="1114425"/>
            <a:ext cx="8228012" cy="5451475"/>
          </a:xfrm>
        </p:spPr>
        <p:txBody>
          <a:bodyPr lIns="88896" tIns="50798" rIns="88896" bIns="50798"/>
          <a:lstStyle/>
          <a:p>
            <a:pPr marL="457200" indent="-457200" defTabSz="912813">
              <a:spcBef>
                <a:spcPts val="275"/>
              </a:spcBef>
              <a:buClr>
                <a:srgbClr val="000000"/>
              </a:buClr>
            </a:pPr>
            <a:r>
              <a:rPr lang="en-US" dirty="0" smtClean="0">
                <a:latin typeface="Optima" charset="0"/>
                <a:ea typeface="Optima" charset="0"/>
                <a:cs typeface="Optima" charset="0"/>
                <a:sym typeface="Optima" charset="0"/>
              </a:rPr>
              <a:t>Rent the Runway gives users access to high fashion without any of the headaches. There’s no need to scour 20 different stores, worry about a piece selling out, or stress over when you’ll wear an investment dress again. </a:t>
            </a:r>
          </a:p>
          <a:p>
            <a:pPr marL="457200" indent="-457200" defTabSz="912813">
              <a:spcBef>
                <a:spcPts val="275"/>
              </a:spcBef>
              <a:buClr>
                <a:srgbClr val="000000"/>
              </a:buClr>
            </a:pPr>
            <a:r>
              <a:rPr lang="en-US" dirty="0" smtClean="0">
                <a:latin typeface="Optima" charset="0"/>
                <a:ea typeface="Optima" charset="0"/>
                <a:cs typeface="Optima" charset="0"/>
                <a:sym typeface="Optima" charset="0"/>
              </a:rPr>
              <a:t>We buy pieces directly from top designers and then offer rentals at just 10% of retail prices. </a:t>
            </a:r>
          </a:p>
          <a:p>
            <a:pPr marL="663575" lvl="1" indent="-342900" defTabSz="912813">
              <a:spcBef>
                <a:spcPts val="275"/>
              </a:spcBef>
              <a:buClr>
                <a:srgbClr val="000000"/>
              </a:buClr>
            </a:pPr>
            <a:r>
              <a:rPr lang="en-US" dirty="0" smtClean="0">
                <a:latin typeface="Optima" charset="0"/>
                <a:ea typeface="Optima" charset="0"/>
                <a:cs typeface="Optima" charset="0"/>
                <a:sym typeface="Optima" charset="0"/>
              </a:rPr>
              <a:t>Rentals run $50 to $200 for a four-night loan</a:t>
            </a:r>
          </a:p>
          <a:p>
            <a:pPr marL="663575" lvl="1" indent="-342900" defTabSz="912813">
              <a:spcBef>
                <a:spcPts val="275"/>
              </a:spcBef>
              <a:buClr>
                <a:srgbClr val="000000"/>
              </a:buClr>
            </a:pPr>
            <a:r>
              <a:rPr lang="en-US" dirty="0" smtClean="0"/>
              <a:t>you get a back-up size absolutely free so there’s no need to worry about fit</a:t>
            </a:r>
          </a:p>
          <a:p>
            <a:pPr marL="663575" lvl="1" indent="-342900" defTabSz="912813">
              <a:spcBef>
                <a:spcPts val="275"/>
              </a:spcBef>
              <a:buClr>
                <a:srgbClr val="000000"/>
              </a:buClr>
            </a:pPr>
            <a:r>
              <a:rPr lang="en-US" dirty="0" smtClean="0"/>
              <a:t>Returning your dress back to RTR is not only easy, it’s absolutely free!  Just drop your dress in our handy, pre-paid envelope</a:t>
            </a:r>
          </a:p>
        </p:txBody>
      </p:sp>
      <p:pic>
        <p:nvPicPr>
          <p:cNvPr id="22530" name="Picture 2" descr="Rent The Runway">
            <a:hlinkClick r:id="rId3"/>
          </p:cNvPr>
          <p:cNvPicPr>
            <a:picLocks noChangeAspect="1" noChangeArrowheads="1"/>
          </p:cNvPicPr>
          <p:nvPr/>
        </p:nvPicPr>
        <p:blipFill>
          <a:blip r:embed="rId4" cstate="print"/>
          <a:srcRect/>
          <a:stretch>
            <a:fillRect/>
          </a:stretch>
        </p:blipFill>
        <p:spPr bwMode="auto">
          <a:xfrm>
            <a:off x="-11765" y="0"/>
            <a:ext cx="5172702" cy="804643"/>
          </a:xfrm>
          <a:prstGeom prst="rect">
            <a:avLst/>
          </a:prstGeom>
          <a:noFill/>
        </p:spPr>
      </p:pic>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185408" presetClass="entr" presetSubtype="55292072" fill="hold" grpId="0" nodeType="clickEffect">
                                  <p:stCondLst>
                                    <p:cond delay="0"/>
                                  </p:stCondLst>
                                  <p:childTnLst>
                                    <p:set>
                                      <p:cBhvr>
                                        <p:cTn id="6" dur="1" fill="hold">
                                          <p:stCondLst>
                                            <p:cond delay="499"/>
                                          </p:stCondLst>
                                        </p:cTn>
                                        <p:tgtEl>
                                          <p:spTgt spid="2048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55185408" presetClass="entr" presetSubtype="55292072" fill="hold" grpId="0" nodeType="clickEffect">
                                  <p:stCondLst>
                                    <p:cond delay="0"/>
                                  </p:stCondLst>
                                  <p:childTnLst>
                                    <p:set>
                                      <p:cBhvr>
                                        <p:cTn id="10" dur="1" fill="hold">
                                          <p:stCondLst>
                                            <p:cond delay="499"/>
                                          </p:stCondLst>
                                        </p:cTn>
                                        <p:tgtEl>
                                          <p:spTgt spid="20487">
                                            <p:txEl>
                                              <p:pRg st="1" end="1"/>
                                            </p:txEl>
                                          </p:spTgt>
                                        </p:tgtEl>
                                        <p:attrNameLst>
                                          <p:attrName>style.visibility</p:attrName>
                                        </p:attrNameLst>
                                      </p:cBhvr>
                                      <p:to>
                                        <p:strVal val="visible"/>
                                      </p:to>
                                    </p:set>
                                  </p:childTnLst>
                                </p:cTn>
                              </p:par>
                              <p:par>
                                <p:cTn id="11" presetID="55185408" presetClass="entr" presetSubtype="55292072" fill="hold" grpId="0" nodeType="withEffect">
                                  <p:stCondLst>
                                    <p:cond delay="0"/>
                                  </p:stCondLst>
                                  <p:childTnLst>
                                    <p:set>
                                      <p:cBhvr>
                                        <p:cTn id="12" dur="1" fill="hold">
                                          <p:stCondLst>
                                            <p:cond delay="499"/>
                                          </p:stCondLst>
                                        </p:cTn>
                                        <p:tgtEl>
                                          <p:spTgt spid="20487">
                                            <p:txEl>
                                              <p:pRg st="2" end="2"/>
                                            </p:txEl>
                                          </p:spTgt>
                                        </p:tgtEl>
                                        <p:attrNameLst>
                                          <p:attrName>style.visibility</p:attrName>
                                        </p:attrNameLst>
                                      </p:cBhvr>
                                      <p:to>
                                        <p:strVal val="visible"/>
                                      </p:to>
                                    </p:set>
                                  </p:childTnLst>
                                </p:cTn>
                              </p:par>
                              <p:par>
                                <p:cTn id="13" presetID="55185408" presetClass="entr" presetSubtype="55292072" fill="hold" grpId="0" nodeType="withEffect">
                                  <p:stCondLst>
                                    <p:cond delay="0"/>
                                  </p:stCondLst>
                                  <p:childTnLst>
                                    <p:set>
                                      <p:cBhvr>
                                        <p:cTn id="14" dur="1" fill="hold">
                                          <p:stCondLst>
                                            <p:cond delay="499"/>
                                          </p:stCondLst>
                                        </p:cTn>
                                        <p:tgtEl>
                                          <p:spTgt spid="20487">
                                            <p:txEl>
                                              <p:pRg st="3" end="3"/>
                                            </p:txEl>
                                          </p:spTgt>
                                        </p:tgtEl>
                                        <p:attrNameLst>
                                          <p:attrName>style.visibility</p:attrName>
                                        </p:attrNameLst>
                                      </p:cBhvr>
                                      <p:to>
                                        <p:strVal val="visible"/>
                                      </p:to>
                                    </p:set>
                                  </p:childTnLst>
                                </p:cTn>
                              </p:par>
                              <p:par>
                                <p:cTn id="15" presetID="55185408" presetClass="entr" presetSubtype="55292072" fill="hold" grpId="0" nodeType="withEffect">
                                  <p:stCondLst>
                                    <p:cond delay="0"/>
                                  </p:stCondLst>
                                  <p:childTnLst>
                                    <p:set>
                                      <p:cBhvr>
                                        <p:cTn id="16" dur="1" fill="hold">
                                          <p:stCondLst>
                                            <p:cond delay="499"/>
                                          </p:stCondLst>
                                        </p:cTn>
                                        <p:tgtEl>
                                          <p:spTgt spid="20487">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7" grpId="0" build="p" autoUpdateAnimBg="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4294967295"/>
          </p:nvPr>
        </p:nvSpPr>
        <p:spPr>
          <a:xfrm>
            <a:off x="0" y="1219669"/>
            <a:ext cx="8230410" cy="502121"/>
          </a:xfrm>
        </p:spPr>
        <p:txBody>
          <a:bodyPr/>
          <a:lstStyle/>
          <a:p>
            <a:pPr>
              <a:defRPr/>
            </a:pPr>
            <a:endParaRPr lang="en-US" dirty="0" smtClean="0">
              <a:ea typeface="ＭＳ Ｐゴシック" pitchFamily="-65" charset="-128"/>
            </a:endParaRPr>
          </a:p>
          <a:p>
            <a:pPr>
              <a:buFont typeface="Wingdings 3" charset="0"/>
              <a:buChar char=""/>
              <a:defRPr/>
            </a:pPr>
            <a:endParaRPr lang="en-US" dirty="0">
              <a:ea typeface="ＭＳ Ｐゴシック" pitchFamily="-65" charset="-128"/>
            </a:endParaRPr>
          </a:p>
        </p:txBody>
      </p:sp>
      <p:pic>
        <p:nvPicPr>
          <p:cNvPr id="4" name="Picture 3"/>
          <p:cNvPicPr>
            <a:picLocks noChangeAspect="1"/>
          </p:cNvPicPr>
          <p:nvPr/>
        </p:nvPicPr>
        <p:blipFill>
          <a:blip r:embed="rId3"/>
          <a:stretch>
            <a:fillRect/>
          </a:stretch>
        </p:blipFill>
        <p:spPr>
          <a:xfrm>
            <a:off x="4964349" y="4852096"/>
            <a:ext cx="3747205" cy="518363"/>
          </a:xfrm>
          <a:prstGeom prst="rect">
            <a:avLst/>
          </a:prstGeom>
        </p:spPr>
      </p:pic>
      <p:pic>
        <p:nvPicPr>
          <p:cNvPr id="5" name="Picture 4"/>
          <p:cNvPicPr>
            <a:picLocks noChangeAspect="1"/>
          </p:cNvPicPr>
          <p:nvPr/>
        </p:nvPicPr>
        <p:blipFill>
          <a:blip r:embed="rId4"/>
          <a:stretch>
            <a:fillRect/>
          </a:stretch>
        </p:blipFill>
        <p:spPr>
          <a:xfrm>
            <a:off x="0" y="329375"/>
            <a:ext cx="4396676" cy="1037311"/>
          </a:xfrm>
          <a:prstGeom prst="rect">
            <a:avLst/>
          </a:prstGeom>
        </p:spPr>
      </p:pic>
      <p:pic>
        <p:nvPicPr>
          <p:cNvPr id="6" name="Picture 5"/>
          <p:cNvPicPr>
            <a:picLocks noChangeAspect="1"/>
          </p:cNvPicPr>
          <p:nvPr/>
        </p:nvPicPr>
        <p:blipFill>
          <a:blip r:embed="rId5"/>
          <a:stretch>
            <a:fillRect/>
          </a:stretch>
        </p:blipFill>
        <p:spPr>
          <a:xfrm>
            <a:off x="154080" y="2213051"/>
            <a:ext cx="3187700" cy="2552700"/>
          </a:xfrm>
          <a:prstGeom prst="rect">
            <a:avLst/>
          </a:prstGeom>
        </p:spPr>
      </p:pic>
      <p:pic>
        <p:nvPicPr>
          <p:cNvPr id="7" name="Picture 6"/>
          <p:cNvPicPr>
            <a:picLocks noChangeAspect="1"/>
          </p:cNvPicPr>
          <p:nvPr/>
        </p:nvPicPr>
        <p:blipFill>
          <a:blip r:embed="rId6"/>
          <a:stretch>
            <a:fillRect/>
          </a:stretch>
        </p:blipFill>
        <p:spPr>
          <a:xfrm>
            <a:off x="5339567" y="433199"/>
            <a:ext cx="3810000" cy="2133600"/>
          </a:xfrm>
          <a:prstGeom prst="rect">
            <a:avLst/>
          </a:prstGeom>
        </p:spPr>
      </p:pic>
      <p:pic>
        <p:nvPicPr>
          <p:cNvPr id="8" name="Picture 7"/>
          <p:cNvPicPr>
            <a:picLocks noChangeAspect="1"/>
          </p:cNvPicPr>
          <p:nvPr/>
        </p:nvPicPr>
        <p:blipFill>
          <a:blip r:embed="rId7"/>
          <a:stretch>
            <a:fillRect/>
          </a:stretch>
        </p:blipFill>
        <p:spPr>
          <a:xfrm>
            <a:off x="3427668" y="2528288"/>
            <a:ext cx="2471277" cy="1585736"/>
          </a:xfrm>
          <a:prstGeom prst="rect">
            <a:avLst/>
          </a:prstGeom>
        </p:spPr>
      </p:pic>
      <p:pic>
        <p:nvPicPr>
          <p:cNvPr id="2" name="Picture 1"/>
          <p:cNvPicPr>
            <a:picLocks noChangeAspect="1"/>
          </p:cNvPicPr>
          <p:nvPr/>
        </p:nvPicPr>
        <p:blipFill>
          <a:blip r:embed="rId8"/>
          <a:stretch>
            <a:fillRect/>
          </a:stretch>
        </p:blipFill>
        <p:spPr>
          <a:xfrm>
            <a:off x="3774895" y="5609170"/>
            <a:ext cx="1192808" cy="1192808"/>
          </a:xfrm>
          <a:prstGeom prst="rect">
            <a:avLst/>
          </a:prstGeom>
        </p:spPr>
      </p:pic>
      <p:pic>
        <p:nvPicPr>
          <p:cNvPr id="9" name="Picture 8"/>
          <p:cNvPicPr>
            <a:picLocks noChangeAspect="1"/>
          </p:cNvPicPr>
          <p:nvPr/>
        </p:nvPicPr>
        <p:blipFill>
          <a:blip r:embed="rId9"/>
          <a:stretch>
            <a:fillRect/>
          </a:stretch>
        </p:blipFill>
        <p:spPr>
          <a:xfrm>
            <a:off x="264112" y="5357253"/>
            <a:ext cx="3081364" cy="1061132"/>
          </a:xfrm>
          <a:prstGeom prst="rect">
            <a:avLst/>
          </a:prstGeom>
        </p:spPr>
      </p:pic>
    </p:spTree>
    <p:extLst>
      <p:ext uri="{BB962C8B-B14F-4D97-AF65-F5344CB8AC3E}">
        <p14:creationId xmlns:p14="http://schemas.microsoft.com/office/powerpoint/2010/main" val="108899881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8674" name="Line 1"/>
          <p:cNvSpPr>
            <a:spLocks noChangeShapeType="1"/>
          </p:cNvSpPr>
          <p:nvPr/>
        </p:nvSpPr>
        <p:spPr bwMode="auto">
          <a:xfrm>
            <a:off x="12700" y="6615113"/>
            <a:ext cx="9131300" cy="0"/>
          </a:xfrm>
          <a:prstGeom prst="line">
            <a:avLst/>
          </a:prstGeom>
          <a:noFill/>
          <a:ln w="18062">
            <a:solidFill>
              <a:srgbClr val="000000"/>
            </a:solidFill>
            <a:round/>
            <a:headEnd/>
            <a:tailEnd/>
          </a:ln>
        </p:spPr>
        <p:txBody>
          <a:bodyPr lIns="64291" tIns="32146" rIns="64291" bIns="32146"/>
          <a:lstStyle/>
          <a:p>
            <a:endParaRPr lang="en-US"/>
          </a:p>
        </p:txBody>
      </p:sp>
      <p:sp>
        <p:nvSpPr>
          <p:cNvPr id="28675" name="Line 5"/>
          <p:cNvSpPr>
            <a:spLocks noChangeShapeType="1"/>
          </p:cNvSpPr>
          <p:nvPr/>
        </p:nvSpPr>
        <p:spPr bwMode="auto">
          <a:xfrm>
            <a:off x="0" y="987425"/>
            <a:ext cx="9131300" cy="0"/>
          </a:xfrm>
          <a:prstGeom prst="line">
            <a:avLst/>
          </a:prstGeom>
          <a:noFill/>
          <a:ln w="72248">
            <a:solidFill>
              <a:srgbClr val="000000"/>
            </a:solidFill>
            <a:round/>
            <a:headEnd/>
            <a:tailEnd/>
          </a:ln>
        </p:spPr>
        <p:txBody>
          <a:bodyPr lIns="64291" tIns="32146" rIns="64291" bIns="32146"/>
          <a:lstStyle/>
          <a:p>
            <a:endParaRPr lang="en-US"/>
          </a:p>
        </p:txBody>
      </p:sp>
      <p:sp>
        <p:nvSpPr>
          <p:cNvPr id="22534" name="Rectangle 6"/>
          <p:cNvSpPr>
            <a:spLocks noGrp="1" noChangeArrowheads="1"/>
          </p:cNvSpPr>
          <p:nvPr>
            <p:ph idx="1"/>
          </p:nvPr>
        </p:nvSpPr>
        <p:spPr/>
        <p:txBody>
          <a:bodyPr lIns="88896" tIns="50798" rIns="88896" bIns="50798"/>
          <a:lstStyle/>
          <a:p>
            <a:pPr defTabSz="912813">
              <a:lnSpc>
                <a:spcPct val="80000"/>
              </a:lnSpc>
              <a:spcBef>
                <a:spcPts val="275"/>
              </a:spcBef>
              <a:buClr>
                <a:schemeClr val="bg1"/>
              </a:buClr>
              <a:buFont typeface="Arial"/>
              <a:buChar char="•"/>
            </a:pPr>
            <a:r>
              <a:rPr lang="en-US" sz="2700" dirty="0" smtClean="0">
                <a:latin typeface="Optima" charset="0"/>
                <a:ea typeface="Optima" charset="0"/>
                <a:cs typeface="Optima" charset="0"/>
                <a:sym typeface="Optima" charset="0"/>
              </a:rPr>
              <a:t>Started with 160 styles.</a:t>
            </a:r>
          </a:p>
          <a:p>
            <a:pPr marL="665162" lvl="1" indent="-342900" defTabSz="912813">
              <a:lnSpc>
                <a:spcPct val="80000"/>
              </a:lnSpc>
              <a:spcBef>
                <a:spcPts val="275"/>
              </a:spcBef>
              <a:buClr>
                <a:schemeClr val="bg1"/>
              </a:buClr>
              <a:buFont typeface="Arial"/>
              <a:buChar char="•"/>
            </a:pPr>
            <a:r>
              <a:rPr lang="en-US" sz="2400" dirty="0" smtClean="0">
                <a:latin typeface="Optima" charset="0"/>
                <a:ea typeface="Optima" charset="0"/>
                <a:cs typeface="Optima" charset="0"/>
                <a:sym typeface="Optima" charset="0"/>
              </a:rPr>
              <a:t>Need multiple sizes.</a:t>
            </a:r>
          </a:p>
          <a:p>
            <a:pPr marL="665162" lvl="1" indent="-342900" defTabSz="912813">
              <a:lnSpc>
                <a:spcPct val="80000"/>
              </a:lnSpc>
              <a:spcBef>
                <a:spcPts val="275"/>
              </a:spcBef>
              <a:buClr>
                <a:schemeClr val="bg1"/>
              </a:buClr>
              <a:buFont typeface="Arial"/>
              <a:buChar char="•"/>
            </a:pPr>
            <a:r>
              <a:rPr lang="en-US" sz="2400" dirty="0" smtClean="0">
                <a:latin typeface="Optima" charset="0"/>
                <a:ea typeface="Optima" charset="0"/>
                <a:cs typeface="Optima" charset="0"/>
                <a:sym typeface="Optima" charset="0"/>
              </a:rPr>
              <a:t>Sending two dresses with each request.</a:t>
            </a:r>
          </a:p>
          <a:p>
            <a:pPr marL="665162" lvl="1" indent="-342900" defTabSz="912813">
              <a:lnSpc>
                <a:spcPct val="80000"/>
              </a:lnSpc>
              <a:spcBef>
                <a:spcPts val="275"/>
              </a:spcBef>
              <a:buClr>
                <a:schemeClr val="bg1"/>
              </a:buClr>
              <a:buFont typeface="Arial"/>
              <a:buChar char="•"/>
            </a:pPr>
            <a:r>
              <a:rPr lang="en-US" sz="2400" dirty="0" smtClean="0">
                <a:latin typeface="Optima" charset="0"/>
                <a:ea typeface="Optima" charset="0"/>
                <a:cs typeface="Optima" charset="0"/>
                <a:sym typeface="Optima" charset="0"/>
              </a:rPr>
              <a:t>Styles don’t stay in fashion forever.</a:t>
            </a:r>
          </a:p>
          <a:p>
            <a:pPr defTabSz="912813">
              <a:lnSpc>
                <a:spcPct val="80000"/>
              </a:lnSpc>
              <a:spcBef>
                <a:spcPts val="275"/>
              </a:spcBef>
              <a:buClr>
                <a:schemeClr val="bg1"/>
              </a:buClr>
              <a:buFont typeface="Arial"/>
              <a:buChar char="•"/>
            </a:pPr>
            <a:r>
              <a:rPr lang="en-US" sz="2700" dirty="0" smtClean="0">
                <a:latin typeface="Optima" charset="0"/>
                <a:ea typeface="Optima" charset="0"/>
                <a:cs typeface="Optima" charset="0"/>
                <a:sym typeface="Optima" charset="0"/>
              </a:rPr>
              <a:t>Need to pay for shipping, inspection, dry cleaning…</a:t>
            </a:r>
          </a:p>
          <a:p>
            <a:pPr defTabSz="912813">
              <a:lnSpc>
                <a:spcPct val="80000"/>
              </a:lnSpc>
              <a:spcBef>
                <a:spcPts val="275"/>
              </a:spcBef>
              <a:buClr>
                <a:schemeClr val="bg1"/>
              </a:buClr>
              <a:buFont typeface="Arial"/>
              <a:buChar char="•"/>
            </a:pPr>
            <a:r>
              <a:rPr lang="en-US" sz="2700" dirty="0" smtClean="0">
                <a:latin typeface="Optima" charset="0"/>
                <a:ea typeface="Optima" charset="0"/>
                <a:cs typeface="Optima" charset="0"/>
                <a:sym typeface="Optima" charset="0"/>
              </a:rPr>
              <a:t>Demand will spike on weekends.</a:t>
            </a:r>
          </a:p>
          <a:p>
            <a:pPr defTabSz="912813">
              <a:lnSpc>
                <a:spcPct val="80000"/>
              </a:lnSpc>
              <a:spcBef>
                <a:spcPts val="275"/>
              </a:spcBef>
              <a:buClr>
                <a:schemeClr val="bg1"/>
              </a:buClr>
              <a:buFont typeface="Arial"/>
              <a:buChar char="•"/>
            </a:pPr>
            <a:r>
              <a:rPr lang="en-US" sz="2700" dirty="0" smtClean="0">
                <a:latin typeface="Optima" charset="0"/>
                <a:ea typeface="Optima" charset="0"/>
                <a:cs typeface="Optima" charset="0"/>
                <a:sym typeface="Optima" charset="0"/>
              </a:rPr>
              <a:t>Suppose a dress with a $1,000 list price is bought for $500.</a:t>
            </a:r>
          </a:p>
          <a:p>
            <a:pPr marL="665162" lvl="1" indent="-342900" defTabSz="912813">
              <a:lnSpc>
                <a:spcPct val="80000"/>
              </a:lnSpc>
              <a:spcBef>
                <a:spcPts val="275"/>
              </a:spcBef>
              <a:buClr>
                <a:schemeClr val="bg1"/>
              </a:buClr>
              <a:buFont typeface="Arial"/>
              <a:buChar char="•"/>
            </a:pPr>
            <a:r>
              <a:rPr lang="en-US" sz="2400" dirty="0" smtClean="0">
                <a:latin typeface="Optima" charset="0"/>
                <a:ea typeface="Optima" charset="0"/>
                <a:cs typeface="Optima" charset="0"/>
                <a:sym typeface="Optima" charset="0"/>
              </a:rPr>
              <a:t>Need two for one rental.</a:t>
            </a:r>
          </a:p>
          <a:p>
            <a:pPr marL="665162" lvl="1" indent="-342900" defTabSz="912813">
              <a:lnSpc>
                <a:spcPct val="80000"/>
              </a:lnSpc>
              <a:spcBef>
                <a:spcPts val="275"/>
              </a:spcBef>
              <a:buClr>
                <a:schemeClr val="bg1"/>
              </a:buClr>
              <a:buFont typeface="Arial"/>
              <a:buChar char="•"/>
            </a:pPr>
            <a:r>
              <a:rPr lang="en-US" sz="2400" dirty="0" smtClean="0">
                <a:latin typeface="Optima" charset="0"/>
                <a:ea typeface="Optima" charset="0"/>
                <a:cs typeface="Optima" charset="0"/>
                <a:sym typeface="Optima" charset="0"/>
              </a:rPr>
              <a:t>Get $100 per rental.</a:t>
            </a:r>
          </a:p>
          <a:p>
            <a:pPr marL="665162" lvl="1" indent="-342900" defTabSz="912813">
              <a:lnSpc>
                <a:spcPct val="80000"/>
              </a:lnSpc>
              <a:spcBef>
                <a:spcPts val="275"/>
              </a:spcBef>
              <a:buClr>
                <a:schemeClr val="bg1"/>
              </a:buClr>
              <a:buFont typeface="Arial"/>
              <a:buChar char="•"/>
            </a:pPr>
            <a:r>
              <a:rPr lang="en-US" sz="2400" dirty="0" smtClean="0">
                <a:latin typeface="Optima" charset="0"/>
                <a:ea typeface="Optima" charset="0"/>
                <a:cs typeface="Optima" charset="0"/>
                <a:sym typeface="Optima" charset="0"/>
              </a:rPr>
              <a:t>Ten rentals pays for dresses but not shipping etc.</a:t>
            </a:r>
            <a:endParaRPr lang="en-US" dirty="0" smtClean="0"/>
          </a:p>
        </p:txBody>
      </p:sp>
      <p:sp>
        <p:nvSpPr>
          <p:cNvPr id="2" name="Title 1"/>
          <p:cNvSpPr>
            <a:spLocks noGrp="1"/>
          </p:cNvSpPr>
          <p:nvPr>
            <p:ph type="title"/>
          </p:nvPr>
        </p:nvSpPr>
        <p:spPr/>
        <p:txBody>
          <a:bodyPr/>
          <a:lstStyle/>
          <a:p>
            <a:r>
              <a:rPr lang="en-US" dirty="0" smtClean="0"/>
              <a:t>RTR: Will it work?</a:t>
            </a:r>
            <a:endParaRPr lang="en-US" dirty="0"/>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186176" presetClass="entr" presetSubtype="114260176" fill="hold" grpId="0" nodeType="clickEffect">
                                  <p:stCondLst>
                                    <p:cond delay="0"/>
                                  </p:stCondLst>
                                  <p:childTnLst>
                                    <p:set>
                                      <p:cBhvr>
                                        <p:cTn id="6" dur="1" fill="hold">
                                          <p:stCondLst>
                                            <p:cond delay="499"/>
                                          </p:stCondLst>
                                        </p:cTn>
                                        <p:tgtEl>
                                          <p:spTgt spid="22534">
                                            <p:txEl>
                                              <p:pRg st="0" end="0"/>
                                            </p:txEl>
                                          </p:spTgt>
                                        </p:tgtEl>
                                        <p:attrNameLst>
                                          <p:attrName>style.visibility</p:attrName>
                                        </p:attrNameLst>
                                      </p:cBhvr>
                                      <p:to>
                                        <p:strVal val="visible"/>
                                      </p:to>
                                    </p:set>
                                  </p:childTnLst>
                                </p:cTn>
                              </p:par>
                              <p:par>
                                <p:cTn id="7" presetID="55186176" presetClass="entr" presetSubtype="114260176" fill="hold" grpId="0" nodeType="withEffect">
                                  <p:stCondLst>
                                    <p:cond delay="0"/>
                                  </p:stCondLst>
                                  <p:childTnLst>
                                    <p:set>
                                      <p:cBhvr>
                                        <p:cTn id="8" dur="1" fill="hold">
                                          <p:stCondLst>
                                            <p:cond delay="499"/>
                                          </p:stCondLst>
                                        </p:cTn>
                                        <p:tgtEl>
                                          <p:spTgt spid="22534">
                                            <p:txEl>
                                              <p:pRg st="1" end="1"/>
                                            </p:txEl>
                                          </p:spTgt>
                                        </p:tgtEl>
                                        <p:attrNameLst>
                                          <p:attrName>style.visibility</p:attrName>
                                        </p:attrNameLst>
                                      </p:cBhvr>
                                      <p:to>
                                        <p:strVal val="visible"/>
                                      </p:to>
                                    </p:set>
                                  </p:childTnLst>
                                </p:cTn>
                              </p:par>
                              <p:par>
                                <p:cTn id="9" presetID="55186176" presetClass="entr" presetSubtype="114260176" fill="hold" grpId="0" nodeType="withEffect">
                                  <p:stCondLst>
                                    <p:cond delay="0"/>
                                  </p:stCondLst>
                                  <p:childTnLst>
                                    <p:set>
                                      <p:cBhvr>
                                        <p:cTn id="10" dur="1" fill="hold">
                                          <p:stCondLst>
                                            <p:cond delay="499"/>
                                          </p:stCondLst>
                                        </p:cTn>
                                        <p:tgtEl>
                                          <p:spTgt spid="22534">
                                            <p:txEl>
                                              <p:pRg st="2" end="2"/>
                                            </p:txEl>
                                          </p:spTgt>
                                        </p:tgtEl>
                                        <p:attrNameLst>
                                          <p:attrName>style.visibility</p:attrName>
                                        </p:attrNameLst>
                                      </p:cBhvr>
                                      <p:to>
                                        <p:strVal val="visible"/>
                                      </p:to>
                                    </p:set>
                                  </p:childTnLst>
                                </p:cTn>
                              </p:par>
                              <p:par>
                                <p:cTn id="11" presetID="55186176" presetClass="entr" presetSubtype="114260176" fill="hold" grpId="0" nodeType="withEffect">
                                  <p:stCondLst>
                                    <p:cond delay="0"/>
                                  </p:stCondLst>
                                  <p:childTnLst>
                                    <p:set>
                                      <p:cBhvr>
                                        <p:cTn id="12" dur="1" fill="hold">
                                          <p:stCondLst>
                                            <p:cond delay="499"/>
                                          </p:stCondLst>
                                        </p:cTn>
                                        <p:tgtEl>
                                          <p:spTgt spid="22534">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55186176" presetClass="entr" presetSubtype="114260176" fill="hold" grpId="0" nodeType="clickEffect">
                                  <p:stCondLst>
                                    <p:cond delay="0"/>
                                  </p:stCondLst>
                                  <p:childTnLst>
                                    <p:set>
                                      <p:cBhvr>
                                        <p:cTn id="16" dur="1" fill="hold">
                                          <p:stCondLst>
                                            <p:cond delay="499"/>
                                          </p:stCondLst>
                                        </p:cTn>
                                        <p:tgtEl>
                                          <p:spTgt spid="22534">
                                            <p:txEl>
                                              <p:pRg st="4" end="4"/>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55186176" presetClass="entr" presetSubtype="114260176" fill="hold" grpId="0" nodeType="clickEffect">
                                  <p:stCondLst>
                                    <p:cond delay="0"/>
                                  </p:stCondLst>
                                  <p:childTnLst>
                                    <p:set>
                                      <p:cBhvr>
                                        <p:cTn id="20" dur="1" fill="hold">
                                          <p:stCondLst>
                                            <p:cond delay="499"/>
                                          </p:stCondLst>
                                        </p:cTn>
                                        <p:tgtEl>
                                          <p:spTgt spid="22534">
                                            <p:txEl>
                                              <p:pRg st="5" end="5"/>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55186176" presetClass="entr" presetSubtype="114260176" fill="hold" grpId="0" nodeType="clickEffect">
                                  <p:stCondLst>
                                    <p:cond delay="0"/>
                                  </p:stCondLst>
                                  <p:childTnLst>
                                    <p:set>
                                      <p:cBhvr>
                                        <p:cTn id="24" dur="1" fill="hold">
                                          <p:stCondLst>
                                            <p:cond delay="499"/>
                                          </p:stCondLst>
                                        </p:cTn>
                                        <p:tgtEl>
                                          <p:spTgt spid="22534">
                                            <p:txEl>
                                              <p:pRg st="6" end="6"/>
                                            </p:txEl>
                                          </p:spTgt>
                                        </p:tgtEl>
                                        <p:attrNameLst>
                                          <p:attrName>style.visibility</p:attrName>
                                        </p:attrNameLst>
                                      </p:cBhvr>
                                      <p:to>
                                        <p:strVal val="visible"/>
                                      </p:to>
                                    </p:set>
                                  </p:childTnLst>
                                </p:cTn>
                              </p:par>
                              <p:par>
                                <p:cTn id="25" presetID="55186176" presetClass="entr" presetSubtype="114260176" fill="hold" grpId="0" nodeType="withEffect">
                                  <p:stCondLst>
                                    <p:cond delay="0"/>
                                  </p:stCondLst>
                                  <p:childTnLst>
                                    <p:set>
                                      <p:cBhvr>
                                        <p:cTn id="26" dur="1" fill="hold">
                                          <p:stCondLst>
                                            <p:cond delay="499"/>
                                          </p:stCondLst>
                                        </p:cTn>
                                        <p:tgtEl>
                                          <p:spTgt spid="22534">
                                            <p:txEl>
                                              <p:pRg st="7" end="7"/>
                                            </p:txEl>
                                          </p:spTgt>
                                        </p:tgtEl>
                                        <p:attrNameLst>
                                          <p:attrName>style.visibility</p:attrName>
                                        </p:attrNameLst>
                                      </p:cBhvr>
                                      <p:to>
                                        <p:strVal val="visible"/>
                                      </p:to>
                                    </p:set>
                                  </p:childTnLst>
                                </p:cTn>
                              </p:par>
                              <p:par>
                                <p:cTn id="27" presetID="55186176" presetClass="entr" presetSubtype="114260176" fill="hold" grpId="0" nodeType="withEffect">
                                  <p:stCondLst>
                                    <p:cond delay="0"/>
                                  </p:stCondLst>
                                  <p:childTnLst>
                                    <p:set>
                                      <p:cBhvr>
                                        <p:cTn id="28" dur="1" fill="hold">
                                          <p:stCondLst>
                                            <p:cond delay="499"/>
                                          </p:stCondLst>
                                        </p:cTn>
                                        <p:tgtEl>
                                          <p:spTgt spid="22534">
                                            <p:txEl>
                                              <p:pRg st="8" end="8"/>
                                            </p:txEl>
                                          </p:spTgt>
                                        </p:tgtEl>
                                        <p:attrNameLst>
                                          <p:attrName>style.visibility</p:attrName>
                                        </p:attrNameLst>
                                      </p:cBhvr>
                                      <p:to>
                                        <p:strVal val="visible"/>
                                      </p:to>
                                    </p:set>
                                  </p:childTnLst>
                                </p:cTn>
                              </p:par>
                              <p:par>
                                <p:cTn id="29" presetID="55186176" presetClass="entr" presetSubtype="114260176" fill="hold" grpId="0" nodeType="withEffect">
                                  <p:stCondLst>
                                    <p:cond delay="0"/>
                                  </p:stCondLst>
                                  <p:childTnLst>
                                    <p:set>
                                      <p:cBhvr>
                                        <p:cTn id="30" dur="1" fill="hold">
                                          <p:stCondLst>
                                            <p:cond delay="499"/>
                                          </p:stCondLst>
                                        </p:cTn>
                                        <p:tgtEl>
                                          <p:spTgt spid="22534">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4" grpId="0" build="p" autoUpdateAnimBg="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p:txBody>
          <a:bodyPr/>
          <a:lstStyle/>
          <a:p>
            <a:pPr eaLnBrk="1" hangingPunct="1"/>
            <a:r>
              <a:rPr lang="en-US" smtClean="0"/>
              <a:t>Operations Management and Operations Strategy</a:t>
            </a:r>
          </a:p>
        </p:txBody>
      </p:sp>
      <p:sp>
        <p:nvSpPr>
          <p:cNvPr id="29699" name="Rectangle 3"/>
          <p:cNvSpPr>
            <a:spLocks noGrp="1" noChangeArrowheads="1"/>
          </p:cNvSpPr>
          <p:nvPr>
            <p:ph idx="1"/>
          </p:nvPr>
        </p:nvSpPr>
        <p:spPr>
          <a:xfrm>
            <a:off x="455613" y="1114425"/>
            <a:ext cx="8688387" cy="5286375"/>
          </a:xfrm>
        </p:spPr>
        <p:txBody>
          <a:bodyPr/>
          <a:lstStyle/>
          <a:p>
            <a:pPr eaLnBrk="1" hangingPunct="1"/>
            <a:r>
              <a:rPr lang="en-US" sz="2400" b="1" dirty="0" smtClean="0"/>
              <a:t>Operations management</a:t>
            </a:r>
            <a:r>
              <a:rPr lang="en-US" dirty="0" smtClean="0"/>
              <a:t> is</a:t>
            </a:r>
          </a:p>
          <a:p>
            <a:pPr lvl="1" eaLnBrk="1" hangingPunct="1"/>
            <a:r>
              <a:rPr lang="en-US" dirty="0" smtClean="0"/>
              <a:t>more about controlling, managing, and improving operational (daily) repetitive economic activities</a:t>
            </a:r>
          </a:p>
          <a:p>
            <a:pPr lvl="1" eaLnBrk="1" hangingPunct="1"/>
            <a:r>
              <a:rPr lang="en-US" dirty="0" smtClean="0"/>
              <a:t>often concerned with a individual process and given set of resources and products</a:t>
            </a:r>
          </a:p>
          <a:p>
            <a:pPr lvl="1" eaLnBrk="1" hangingPunct="1"/>
            <a:endParaRPr lang="en-US" dirty="0" smtClean="0"/>
          </a:p>
          <a:p>
            <a:pPr eaLnBrk="1" hangingPunct="1"/>
            <a:r>
              <a:rPr lang="en-US" sz="2400" b="1" dirty="0" smtClean="0"/>
              <a:t>Operations strategy</a:t>
            </a:r>
            <a:r>
              <a:rPr lang="en-US" dirty="0" smtClean="0"/>
              <a:t> is </a:t>
            </a:r>
          </a:p>
          <a:p>
            <a:pPr lvl="1" eaLnBrk="1" hangingPunct="1"/>
            <a:r>
              <a:rPr lang="en-US" dirty="0" smtClean="0"/>
              <a:t>about choosing the asset bundle &amp; processes and building future capabilities</a:t>
            </a:r>
          </a:p>
          <a:p>
            <a:pPr lvl="1" eaLnBrk="1" hangingPunct="1"/>
            <a:r>
              <a:rPr lang="en-US" dirty="0" smtClean="0"/>
              <a:t>less about one process, more about the collectivity</a:t>
            </a:r>
          </a:p>
          <a:p>
            <a:pPr lvl="1" eaLnBrk="1" hangingPunct="1"/>
            <a:r>
              <a:rPr lang="en-US" dirty="0" smtClean="0"/>
              <a:t>must specify all resources and processes in the value chain and plan for the future</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0722" name="Title 1"/>
          <p:cNvSpPr>
            <a:spLocks noGrp="1"/>
          </p:cNvSpPr>
          <p:nvPr>
            <p:ph type="title"/>
          </p:nvPr>
        </p:nvSpPr>
        <p:spPr>
          <a:xfrm>
            <a:off x="457200" y="93663"/>
            <a:ext cx="8229600" cy="911225"/>
          </a:xfrm>
        </p:spPr>
        <p:txBody>
          <a:bodyPr/>
          <a:lstStyle/>
          <a:p>
            <a:pPr algn="l"/>
            <a:r>
              <a:rPr lang="en-US" sz="2800" dirty="0" smtClean="0">
                <a:solidFill>
                  <a:schemeClr val="bg1"/>
                </a:solidFill>
              </a:rPr>
              <a:t>Operations strategy</a:t>
            </a:r>
            <a:br>
              <a:rPr lang="en-US" sz="2800" dirty="0" smtClean="0">
                <a:solidFill>
                  <a:schemeClr val="bg1"/>
                </a:solidFill>
              </a:rPr>
            </a:br>
            <a:r>
              <a:rPr lang="en-US" sz="2800" dirty="0" smtClean="0">
                <a:solidFill>
                  <a:schemeClr val="bg1"/>
                </a:solidFill>
              </a:rPr>
              <a:t>	&amp; Principle of value maximization</a:t>
            </a:r>
          </a:p>
        </p:txBody>
      </p:sp>
      <p:graphicFrame>
        <p:nvGraphicFramePr>
          <p:cNvPr id="4" name="Content Placeholder 3"/>
          <p:cNvGraphicFramePr>
            <a:graphicFrameLocks noGrp="1"/>
          </p:cNvGraphicFramePr>
          <p:nvPr>
            <p:ph idx="1"/>
          </p:nvPr>
        </p:nvGraphicFramePr>
        <p:xfrm>
          <a:off x="457200" y="1188183"/>
          <a:ext cx="8229600" cy="188921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Double Bracket 4"/>
          <p:cNvSpPr/>
          <p:nvPr/>
        </p:nvSpPr>
        <p:spPr>
          <a:xfrm>
            <a:off x="4935538" y="1458913"/>
            <a:ext cx="3840162" cy="1343025"/>
          </a:xfrm>
          <a:prstGeom prst="bracketPair">
            <a:avLst/>
          </a:prstGeom>
        </p:spPr>
        <p:style>
          <a:lnRef idx="2">
            <a:schemeClr val="accent1"/>
          </a:lnRef>
          <a:fillRef idx="0">
            <a:schemeClr val="accent1"/>
          </a:fillRef>
          <a:effectRef idx="1">
            <a:schemeClr val="accent1"/>
          </a:effectRef>
          <a:fontRef idx="minor">
            <a:schemeClr val="tx1"/>
          </a:fontRef>
        </p:style>
        <p:txBody>
          <a:bodyPr anchor="ctr"/>
          <a:lstStyle/>
          <a:p>
            <a:pPr algn="ctr" defTabSz="457200" fontAlgn="auto">
              <a:spcBef>
                <a:spcPts val="0"/>
              </a:spcBef>
              <a:spcAft>
                <a:spcPts val="0"/>
              </a:spcAft>
              <a:defRPr/>
            </a:pPr>
            <a:endParaRPr lang="en-US" sz="1800">
              <a:solidFill>
                <a:prstClr val="black"/>
              </a:solidFill>
            </a:endParaRPr>
          </a:p>
        </p:txBody>
      </p:sp>
      <p:sp>
        <p:nvSpPr>
          <p:cNvPr id="7" name="Rectangle 6"/>
          <p:cNvSpPr/>
          <p:nvPr/>
        </p:nvSpPr>
        <p:spPr>
          <a:xfrm>
            <a:off x="755472" y="1422311"/>
            <a:ext cx="1001604" cy="989001"/>
          </a:xfrm>
          <a:prstGeom prst="rect">
            <a:avLst/>
          </a:prstGeom>
          <a:noFill/>
        </p:spPr>
        <p:txBody>
          <a:bodyPr vert="wordArtVert" wrap="none" anchor="ctr"/>
          <a:lstStyle/>
          <a:p>
            <a:pPr defTabSz="457200" fontAlgn="auto">
              <a:spcBef>
                <a:spcPts val="0"/>
              </a:spcBef>
              <a:spcAft>
                <a:spcPts val="0"/>
              </a:spcAft>
              <a:defRPr/>
            </a:pPr>
            <a:r>
              <a:rPr lang="en-US" sz="7200" b="1" dirty="0" smtClean="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mn-cs"/>
              </a:rPr>
              <a:t>V</a:t>
            </a:r>
            <a:endPar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mn-cs"/>
            </a:endParaRPr>
          </a:p>
        </p:txBody>
      </p:sp>
      <p:sp>
        <p:nvSpPr>
          <p:cNvPr id="10" name="Rectangle 9"/>
          <p:cNvSpPr/>
          <p:nvPr/>
        </p:nvSpPr>
        <p:spPr>
          <a:xfrm>
            <a:off x="5070389" y="1350451"/>
            <a:ext cx="1302980" cy="1137062"/>
          </a:xfrm>
          <a:prstGeom prst="rect">
            <a:avLst/>
          </a:prstGeom>
          <a:noFill/>
        </p:spPr>
        <p:txBody>
          <a:bodyPr vert="wordArtVert" wrap="none" anchor="ctr"/>
          <a:lstStyle/>
          <a:p>
            <a:pPr defTabSz="457200" fontAlgn="auto">
              <a:spcBef>
                <a:spcPts val="0"/>
              </a:spcBef>
              <a:spcAft>
                <a:spcPts val="0"/>
              </a:spcAft>
              <a:defRPr/>
            </a:pPr>
            <a:r>
              <a:rPr lang="en-US" sz="7200" b="1" dirty="0" smtClean="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Body)"/>
                <a:cs typeface="Calibri (Body)"/>
              </a:rPr>
              <a:t>A</a:t>
            </a:r>
            <a:endPar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mn-cs"/>
            </a:endParaRPr>
          </a:p>
        </p:txBody>
      </p:sp>
      <p:sp>
        <p:nvSpPr>
          <p:cNvPr id="11" name="Rectangle 10"/>
          <p:cNvSpPr/>
          <p:nvPr/>
        </p:nvSpPr>
        <p:spPr>
          <a:xfrm>
            <a:off x="7433739" y="1368338"/>
            <a:ext cx="1177065" cy="1068374"/>
          </a:xfrm>
          <a:prstGeom prst="rect">
            <a:avLst/>
          </a:prstGeom>
          <a:noFill/>
        </p:spPr>
        <p:txBody>
          <a:bodyPr vert="wordArtVert" wrap="none" anchor="ctr"/>
          <a:lstStyle/>
          <a:p>
            <a:pPr defTabSz="457200" fontAlgn="auto">
              <a:spcBef>
                <a:spcPts val="0"/>
              </a:spcBef>
              <a:spcAft>
                <a:spcPts val="0"/>
              </a:spcAft>
              <a:defRPr/>
            </a:pPr>
            <a:r>
              <a:rPr lang="en-US" sz="7200" b="1" dirty="0" smtClean="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Body)"/>
                <a:cs typeface="Calibri (Body)"/>
              </a:rPr>
              <a:t>P</a:t>
            </a:r>
            <a:endPar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mn-cs"/>
            </a:endParaRPr>
          </a:p>
        </p:txBody>
      </p:sp>
      <p:sp>
        <p:nvSpPr>
          <p:cNvPr id="12" name="Rectangle 11"/>
          <p:cNvSpPr/>
          <p:nvPr/>
        </p:nvSpPr>
        <p:spPr>
          <a:xfrm>
            <a:off x="2817360" y="1355801"/>
            <a:ext cx="1001604" cy="877711"/>
          </a:xfrm>
          <a:prstGeom prst="rect">
            <a:avLst/>
          </a:prstGeom>
          <a:noFill/>
        </p:spPr>
        <p:txBody>
          <a:bodyPr vert="wordArtVert" anchor="ctr"/>
          <a:lstStyle/>
          <a:p>
            <a:pPr defTabSz="457200" fontAlgn="auto">
              <a:spcBef>
                <a:spcPts val="0"/>
              </a:spcBef>
              <a:spcAft>
                <a:spcPts val="0"/>
              </a:spcAft>
              <a:defRPr/>
            </a:pPr>
            <a:r>
              <a:rPr lang="en-US" sz="7200" b="1" dirty="0" smtClean="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mn-cs"/>
              </a:rPr>
              <a:t>C</a:t>
            </a:r>
            <a:endPar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mn-cs"/>
            </a:endParaRPr>
          </a:p>
        </p:txBody>
      </p:sp>
      <p:sp>
        <p:nvSpPr>
          <p:cNvPr id="13" name="Rectangle 23"/>
          <p:cNvSpPr txBox="1">
            <a:spLocks noChangeArrowheads="1"/>
          </p:cNvSpPr>
          <p:nvPr/>
        </p:nvSpPr>
        <p:spPr>
          <a:xfrm>
            <a:off x="455613" y="5190325"/>
            <a:ext cx="8229600" cy="788988"/>
          </a:xfrm>
          <a:prstGeom prst="rect">
            <a:avLst/>
          </a:prstGeom>
        </p:spPr>
        <p:txBody>
          <a:bodyPr/>
          <a:lstStyle/>
          <a:p>
            <a:pPr marL="342900" indent="-342900" defTabSz="457200" fontAlgn="auto">
              <a:spcBef>
                <a:spcPct val="20000"/>
              </a:spcBef>
              <a:spcAft>
                <a:spcPts val="0"/>
              </a:spcAft>
              <a:buClr>
                <a:srgbClr val="FF3300"/>
              </a:buClr>
              <a:buFont typeface="Wingdings" pitchFamily="2" charset="2"/>
              <a:buChar char="Ø"/>
              <a:defRPr/>
            </a:pPr>
            <a:r>
              <a:rPr lang="en-US" sz="1800" dirty="0">
                <a:solidFill>
                  <a:schemeClr val="bg1"/>
                </a:solidFill>
                <a:latin typeface="+mn-lt"/>
                <a:cs typeface="+mn-cs"/>
              </a:rPr>
              <a:t>Operations strategy is a plan for </a:t>
            </a:r>
            <a:r>
              <a:rPr lang="en-US" sz="1800" dirty="0" smtClean="0">
                <a:solidFill>
                  <a:schemeClr val="bg1"/>
                </a:solidFill>
                <a:latin typeface="+mn-lt"/>
                <a:cs typeface="+mn-cs"/>
              </a:rPr>
              <a:t>configuring the Operating System, i.e., developing </a:t>
            </a:r>
            <a:r>
              <a:rPr lang="en-US" sz="1800" dirty="0">
                <a:solidFill>
                  <a:schemeClr val="bg1"/>
                </a:solidFill>
                <a:latin typeface="+mn-lt"/>
                <a:cs typeface="+mn-cs"/>
              </a:rPr>
              <a:t>resources and configuring processes such that the resulting </a:t>
            </a:r>
            <a:r>
              <a:rPr lang="en-US" sz="1800" dirty="0" smtClean="0">
                <a:solidFill>
                  <a:schemeClr val="bg1"/>
                </a:solidFill>
                <a:latin typeface="+mn-lt"/>
                <a:cs typeface="+mn-cs"/>
              </a:rPr>
              <a:t>capabilities </a:t>
            </a:r>
            <a:r>
              <a:rPr lang="en-US" sz="1800" dirty="0">
                <a:solidFill>
                  <a:schemeClr val="bg1"/>
                </a:solidFill>
                <a:latin typeface="+mn-lt"/>
                <a:cs typeface="+mn-cs"/>
              </a:rPr>
              <a:t>maximize </a:t>
            </a:r>
            <a:r>
              <a:rPr lang="en-US" sz="1800" dirty="0" smtClean="0">
                <a:solidFill>
                  <a:schemeClr val="bg1"/>
                </a:solidFill>
                <a:latin typeface="+mn-lt"/>
                <a:cs typeface="+mn-cs"/>
              </a:rPr>
              <a:t>value</a:t>
            </a:r>
            <a:endParaRPr lang="en-US" sz="1800" dirty="0">
              <a:solidFill>
                <a:schemeClr val="bg1"/>
              </a:solidFill>
              <a:latin typeface="+mn-lt"/>
              <a:cs typeface="+mn-cs"/>
            </a:endParaRPr>
          </a:p>
        </p:txBody>
      </p:sp>
      <p:sp>
        <p:nvSpPr>
          <p:cNvPr id="2" name="TextBox 1"/>
          <p:cNvSpPr txBox="1"/>
          <p:nvPr/>
        </p:nvSpPr>
        <p:spPr>
          <a:xfrm>
            <a:off x="762000" y="3005667"/>
            <a:ext cx="948998" cy="461665"/>
          </a:xfrm>
          <a:prstGeom prst="rect">
            <a:avLst/>
          </a:prstGeom>
          <a:noFill/>
        </p:spPr>
        <p:txBody>
          <a:bodyPr wrap="none" rtlCol="0">
            <a:spAutoFit/>
          </a:bodyPr>
          <a:lstStyle/>
          <a:p>
            <a:r>
              <a:rPr lang="en-US" dirty="0">
                <a:solidFill>
                  <a:srgbClr val="FFFFFF"/>
                </a:solidFill>
              </a:rPr>
              <a:t>V</a:t>
            </a:r>
            <a:r>
              <a:rPr lang="en-US" dirty="0" smtClean="0">
                <a:solidFill>
                  <a:srgbClr val="FFFFFF"/>
                </a:solidFill>
              </a:rPr>
              <a:t>alue</a:t>
            </a:r>
            <a:endParaRPr lang="en-US" dirty="0">
              <a:solidFill>
                <a:srgbClr val="FFFFFF"/>
              </a:solidFill>
            </a:endParaRPr>
          </a:p>
        </p:txBody>
      </p:sp>
      <p:sp>
        <p:nvSpPr>
          <p:cNvPr id="15" name="TextBox 14"/>
          <p:cNvSpPr txBox="1"/>
          <p:nvPr/>
        </p:nvSpPr>
        <p:spPr>
          <a:xfrm>
            <a:off x="2540000" y="3005667"/>
            <a:ext cx="1775696" cy="461665"/>
          </a:xfrm>
          <a:prstGeom prst="rect">
            <a:avLst/>
          </a:prstGeom>
          <a:noFill/>
        </p:spPr>
        <p:txBody>
          <a:bodyPr wrap="none" rtlCol="0">
            <a:spAutoFit/>
          </a:bodyPr>
          <a:lstStyle/>
          <a:p>
            <a:r>
              <a:rPr lang="en-US" dirty="0">
                <a:solidFill>
                  <a:srgbClr val="FFFFFF"/>
                </a:solidFill>
              </a:rPr>
              <a:t>C</a:t>
            </a:r>
            <a:r>
              <a:rPr lang="en-US" dirty="0" smtClean="0">
                <a:solidFill>
                  <a:srgbClr val="FFFFFF"/>
                </a:solidFill>
              </a:rPr>
              <a:t>apabilities</a:t>
            </a:r>
            <a:endParaRPr lang="en-US" dirty="0">
              <a:solidFill>
                <a:srgbClr val="FFFFFF"/>
              </a:solidFill>
            </a:endParaRPr>
          </a:p>
        </p:txBody>
      </p:sp>
      <p:sp>
        <p:nvSpPr>
          <p:cNvPr id="16" name="TextBox 15"/>
          <p:cNvSpPr txBox="1"/>
          <p:nvPr/>
        </p:nvSpPr>
        <p:spPr>
          <a:xfrm>
            <a:off x="5266267" y="3005667"/>
            <a:ext cx="1121120" cy="461665"/>
          </a:xfrm>
          <a:prstGeom prst="rect">
            <a:avLst/>
          </a:prstGeom>
          <a:noFill/>
        </p:spPr>
        <p:txBody>
          <a:bodyPr wrap="none" rtlCol="0">
            <a:spAutoFit/>
          </a:bodyPr>
          <a:lstStyle/>
          <a:p>
            <a:r>
              <a:rPr lang="en-US" dirty="0">
                <a:solidFill>
                  <a:srgbClr val="FFFFFF"/>
                </a:solidFill>
              </a:rPr>
              <a:t>A</a:t>
            </a:r>
            <a:r>
              <a:rPr lang="en-US" dirty="0" smtClean="0">
                <a:solidFill>
                  <a:srgbClr val="FFFFFF"/>
                </a:solidFill>
              </a:rPr>
              <a:t>ssets</a:t>
            </a:r>
            <a:endParaRPr lang="en-US" dirty="0">
              <a:solidFill>
                <a:srgbClr val="FFFFFF"/>
              </a:solidFill>
            </a:endParaRPr>
          </a:p>
        </p:txBody>
      </p:sp>
      <p:sp>
        <p:nvSpPr>
          <p:cNvPr id="17" name="TextBox 16"/>
          <p:cNvSpPr txBox="1"/>
          <p:nvPr/>
        </p:nvSpPr>
        <p:spPr>
          <a:xfrm>
            <a:off x="7340600" y="3005667"/>
            <a:ext cx="1621508" cy="461665"/>
          </a:xfrm>
          <a:prstGeom prst="rect">
            <a:avLst/>
          </a:prstGeom>
          <a:noFill/>
        </p:spPr>
        <p:txBody>
          <a:bodyPr wrap="none" rtlCol="0">
            <a:spAutoFit/>
          </a:bodyPr>
          <a:lstStyle/>
          <a:p>
            <a:r>
              <a:rPr lang="en-US" dirty="0">
                <a:solidFill>
                  <a:srgbClr val="FFFFFF"/>
                </a:solidFill>
              </a:rPr>
              <a:t>P</a:t>
            </a:r>
            <a:r>
              <a:rPr lang="en-US" dirty="0" smtClean="0">
                <a:solidFill>
                  <a:srgbClr val="FFFFFF"/>
                </a:solidFill>
              </a:rPr>
              <a:t>rocesses</a:t>
            </a:r>
            <a:endParaRPr lang="en-US" dirty="0">
              <a:solidFill>
                <a:srgbClr val="FFFFFF"/>
              </a:solidFill>
            </a:endParaRPr>
          </a:p>
        </p:txBody>
      </p:sp>
    </p:spTree>
    <p:extLst>
      <p:ext uri="{BB962C8B-B14F-4D97-AF65-F5344CB8AC3E}">
        <p14:creationId xmlns:p14="http://schemas.microsoft.com/office/powerpoint/2010/main" val="154043475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0722" name="Title 1"/>
          <p:cNvSpPr>
            <a:spLocks noGrp="1"/>
          </p:cNvSpPr>
          <p:nvPr>
            <p:ph type="title"/>
          </p:nvPr>
        </p:nvSpPr>
        <p:spPr>
          <a:xfrm>
            <a:off x="457200" y="93663"/>
            <a:ext cx="8229600" cy="911225"/>
          </a:xfrm>
        </p:spPr>
        <p:txBody>
          <a:bodyPr/>
          <a:lstStyle/>
          <a:p>
            <a:pPr algn="l"/>
            <a:r>
              <a:rPr lang="en-US" sz="2800" dirty="0" smtClean="0">
                <a:solidFill>
                  <a:schemeClr val="bg1"/>
                </a:solidFill>
                <a:latin typeface="Optima"/>
                <a:cs typeface="Optima"/>
              </a:rPr>
              <a:t>Operations strategy</a:t>
            </a:r>
            <a:br>
              <a:rPr lang="en-US" sz="2800" dirty="0" smtClean="0">
                <a:solidFill>
                  <a:schemeClr val="bg1"/>
                </a:solidFill>
                <a:latin typeface="Optima"/>
                <a:cs typeface="Optima"/>
              </a:rPr>
            </a:br>
            <a:r>
              <a:rPr lang="en-US" sz="2800" dirty="0" smtClean="0">
                <a:solidFill>
                  <a:schemeClr val="bg1"/>
                </a:solidFill>
                <a:latin typeface="Optima"/>
                <a:cs typeface="Optima"/>
              </a:rPr>
              <a:t>	&amp; Principle of value maximization</a:t>
            </a:r>
          </a:p>
        </p:txBody>
      </p:sp>
      <p:graphicFrame>
        <p:nvGraphicFramePr>
          <p:cNvPr id="14" name="Diagram 13"/>
          <p:cNvGraphicFramePr/>
          <p:nvPr>
            <p:extLst>
              <p:ext uri="{D42A27DB-BD31-4B8C-83A1-F6EECF244321}">
                <p14:modId xmlns:p14="http://schemas.microsoft.com/office/powerpoint/2010/main" val="1763327010"/>
              </p:ext>
            </p:extLst>
          </p:nvPr>
        </p:nvGraphicFramePr>
        <p:xfrm>
          <a:off x="1549400" y="2717800"/>
          <a:ext cx="6159500" cy="36068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21" name="Content Placeholder 3"/>
          <p:cNvGraphicFramePr>
            <a:graphicFrameLocks noGrp="1"/>
          </p:cNvGraphicFramePr>
          <p:nvPr>
            <p:ph idx="1"/>
          </p:nvPr>
        </p:nvGraphicFramePr>
        <p:xfrm>
          <a:off x="457200" y="1188183"/>
          <a:ext cx="8229600" cy="1889218"/>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26" name="Double Bracket 25"/>
          <p:cNvSpPr/>
          <p:nvPr/>
        </p:nvSpPr>
        <p:spPr>
          <a:xfrm>
            <a:off x="4935538" y="1458913"/>
            <a:ext cx="3840162" cy="1343025"/>
          </a:xfrm>
          <a:prstGeom prst="bracketPair">
            <a:avLst/>
          </a:prstGeom>
        </p:spPr>
        <p:style>
          <a:lnRef idx="2">
            <a:schemeClr val="accent1"/>
          </a:lnRef>
          <a:fillRef idx="0">
            <a:schemeClr val="accent1"/>
          </a:fillRef>
          <a:effectRef idx="1">
            <a:schemeClr val="accent1"/>
          </a:effectRef>
          <a:fontRef idx="minor">
            <a:schemeClr val="tx1"/>
          </a:fontRef>
        </p:style>
        <p:txBody>
          <a:bodyPr anchor="ctr"/>
          <a:lstStyle/>
          <a:p>
            <a:pPr algn="ctr" defTabSz="457200" fontAlgn="auto">
              <a:spcBef>
                <a:spcPts val="0"/>
              </a:spcBef>
              <a:spcAft>
                <a:spcPts val="0"/>
              </a:spcAft>
              <a:defRPr/>
            </a:pPr>
            <a:endParaRPr lang="en-US" sz="1800">
              <a:solidFill>
                <a:prstClr val="black"/>
              </a:solidFill>
            </a:endParaRPr>
          </a:p>
        </p:txBody>
      </p:sp>
      <p:sp>
        <p:nvSpPr>
          <p:cNvPr id="27" name="Rectangle 26"/>
          <p:cNvSpPr/>
          <p:nvPr/>
        </p:nvSpPr>
        <p:spPr>
          <a:xfrm>
            <a:off x="755472" y="1472185"/>
            <a:ext cx="1001604" cy="989001"/>
          </a:xfrm>
          <a:prstGeom prst="rect">
            <a:avLst/>
          </a:prstGeom>
          <a:noFill/>
        </p:spPr>
        <p:txBody>
          <a:bodyPr vert="wordArtVert" wrap="none" anchor="ctr"/>
          <a:lstStyle/>
          <a:p>
            <a:pPr defTabSz="457200" fontAlgn="auto">
              <a:spcBef>
                <a:spcPts val="0"/>
              </a:spcBef>
              <a:spcAft>
                <a:spcPts val="0"/>
              </a:spcAft>
              <a:defRPr/>
            </a:pPr>
            <a:r>
              <a:rPr lang="en-US" sz="7200" b="1" dirty="0" smtClean="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mn-cs"/>
              </a:rPr>
              <a:t>V</a:t>
            </a:r>
            <a:endPar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mn-cs"/>
            </a:endParaRPr>
          </a:p>
        </p:txBody>
      </p:sp>
      <p:sp>
        <p:nvSpPr>
          <p:cNvPr id="28" name="Rectangle 27"/>
          <p:cNvSpPr/>
          <p:nvPr/>
        </p:nvSpPr>
        <p:spPr>
          <a:xfrm>
            <a:off x="5070389" y="1400325"/>
            <a:ext cx="1302980" cy="1137062"/>
          </a:xfrm>
          <a:prstGeom prst="rect">
            <a:avLst/>
          </a:prstGeom>
          <a:noFill/>
        </p:spPr>
        <p:txBody>
          <a:bodyPr vert="wordArtVert" wrap="none" anchor="ctr"/>
          <a:lstStyle/>
          <a:p>
            <a:pPr defTabSz="457200" fontAlgn="auto">
              <a:spcBef>
                <a:spcPts val="0"/>
              </a:spcBef>
              <a:spcAft>
                <a:spcPts val="0"/>
              </a:spcAft>
              <a:defRPr/>
            </a:pPr>
            <a:r>
              <a:rPr lang="en-US" sz="7200" b="1" dirty="0" smtClean="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Body)"/>
                <a:cs typeface="Calibri (Body)"/>
              </a:rPr>
              <a:t>A</a:t>
            </a:r>
            <a:endPar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mn-cs"/>
            </a:endParaRPr>
          </a:p>
        </p:txBody>
      </p:sp>
      <p:sp>
        <p:nvSpPr>
          <p:cNvPr id="29" name="Rectangle 28"/>
          <p:cNvSpPr/>
          <p:nvPr/>
        </p:nvSpPr>
        <p:spPr>
          <a:xfrm>
            <a:off x="7433739" y="1418212"/>
            <a:ext cx="1177065" cy="1068374"/>
          </a:xfrm>
          <a:prstGeom prst="rect">
            <a:avLst/>
          </a:prstGeom>
          <a:noFill/>
        </p:spPr>
        <p:txBody>
          <a:bodyPr vert="wordArtVert" wrap="none" anchor="ctr"/>
          <a:lstStyle/>
          <a:p>
            <a:pPr defTabSz="457200" fontAlgn="auto">
              <a:spcBef>
                <a:spcPts val="0"/>
              </a:spcBef>
              <a:spcAft>
                <a:spcPts val="0"/>
              </a:spcAft>
              <a:defRPr/>
            </a:pPr>
            <a:r>
              <a:rPr lang="en-US" sz="7200" b="1" dirty="0" smtClean="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Body)"/>
                <a:cs typeface="Calibri (Body)"/>
              </a:rPr>
              <a:t>P</a:t>
            </a:r>
            <a:endPar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mn-cs"/>
            </a:endParaRPr>
          </a:p>
        </p:txBody>
      </p:sp>
      <p:sp>
        <p:nvSpPr>
          <p:cNvPr id="30" name="Rectangle 29"/>
          <p:cNvSpPr/>
          <p:nvPr/>
        </p:nvSpPr>
        <p:spPr>
          <a:xfrm>
            <a:off x="2817360" y="1405675"/>
            <a:ext cx="1001604" cy="877711"/>
          </a:xfrm>
          <a:prstGeom prst="rect">
            <a:avLst/>
          </a:prstGeom>
          <a:noFill/>
        </p:spPr>
        <p:txBody>
          <a:bodyPr vert="wordArtVert" anchor="ctr"/>
          <a:lstStyle/>
          <a:p>
            <a:pPr defTabSz="457200" fontAlgn="auto">
              <a:spcBef>
                <a:spcPts val="0"/>
              </a:spcBef>
              <a:spcAft>
                <a:spcPts val="0"/>
              </a:spcAft>
              <a:defRPr/>
            </a:pPr>
            <a:r>
              <a:rPr lang="en-US" sz="7200" b="1" dirty="0" smtClean="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mn-cs"/>
              </a:rPr>
              <a:t>C</a:t>
            </a:r>
            <a:endPar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mn-cs"/>
            </a:endParaRPr>
          </a:p>
        </p:txBody>
      </p:sp>
      <p:sp>
        <p:nvSpPr>
          <p:cNvPr id="31" name="TextBox 30"/>
          <p:cNvSpPr txBox="1"/>
          <p:nvPr/>
        </p:nvSpPr>
        <p:spPr>
          <a:xfrm>
            <a:off x="762000" y="3005667"/>
            <a:ext cx="948998" cy="461665"/>
          </a:xfrm>
          <a:prstGeom prst="rect">
            <a:avLst/>
          </a:prstGeom>
          <a:noFill/>
        </p:spPr>
        <p:txBody>
          <a:bodyPr wrap="none" rtlCol="0">
            <a:spAutoFit/>
          </a:bodyPr>
          <a:lstStyle/>
          <a:p>
            <a:r>
              <a:rPr lang="en-US" dirty="0" smtClean="0">
                <a:solidFill>
                  <a:srgbClr val="FFFFFF"/>
                </a:solidFill>
              </a:rPr>
              <a:t>Value</a:t>
            </a:r>
            <a:endParaRPr lang="en-US" dirty="0">
              <a:solidFill>
                <a:srgbClr val="FFFFFF"/>
              </a:solidFill>
            </a:endParaRPr>
          </a:p>
        </p:txBody>
      </p:sp>
      <p:sp>
        <p:nvSpPr>
          <p:cNvPr id="33" name="TextBox 32"/>
          <p:cNvSpPr txBox="1"/>
          <p:nvPr/>
        </p:nvSpPr>
        <p:spPr>
          <a:xfrm>
            <a:off x="5266267" y="3005667"/>
            <a:ext cx="1121120" cy="461665"/>
          </a:xfrm>
          <a:prstGeom prst="rect">
            <a:avLst/>
          </a:prstGeom>
          <a:noFill/>
        </p:spPr>
        <p:txBody>
          <a:bodyPr wrap="none" rtlCol="0">
            <a:spAutoFit/>
          </a:bodyPr>
          <a:lstStyle/>
          <a:p>
            <a:r>
              <a:rPr lang="en-US" dirty="0">
                <a:solidFill>
                  <a:srgbClr val="FFFFFF"/>
                </a:solidFill>
              </a:rPr>
              <a:t>A</a:t>
            </a:r>
            <a:r>
              <a:rPr lang="en-US" dirty="0" smtClean="0">
                <a:solidFill>
                  <a:srgbClr val="FFFFFF"/>
                </a:solidFill>
              </a:rPr>
              <a:t>ssets</a:t>
            </a:r>
            <a:endParaRPr lang="en-US" dirty="0">
              <a:solidFill>
                <a:srgbClr val="FFFFFF"/>
              </a:solidFill>
            </a:endParaRPr>
          </a:p>
        </p:txBody>
      </p:sp>
      <p:sp>
        <p:nvSpPr>
          <p:cNvPr id="34" name="TextBox 33"/>
          <p:cNvSpPr txBox="1"/>
          <p:nvPr/>
        </p:nvSpPr>
        <p:spPr>
          <a:xfrm>
            <a:off x="7340600" y="3005667"/>
            <a:ext cx="1621508" cy="461665"/>
          </a:xfrm>
          <a:prstGeom prst="rect">
            <a:avLst/>
          </a:prstGeom>
          <a:noFill/>
        </p:spPr>
        <p:txBody>
          <a:bodyPr wrap="none" rtlCol="0">
            <a:spAutoFit/>
          </a:bodyPr>
          <a:lstStyle/>
          <a:p>
            <a:r>
              <a:rPr lang="en-US" dirty="0">
                <a:solidFill>
                  <a:srgbClr val="FFFFFF"/>
                </a:solidFill>
              </a:rPr>
              <a:t>P</a:t>
            </a:r>
            <a:r>
              <a:rPr lang="en-US" dirty="0" smtClean="0">
                <a:solidFill>
                  <a:srgbClr val="FFFFFF"/>
                </a:solidFill>
              </a:rPr>
              <a:t>rocesses</a:t>
            </a:r>
            <a:endParaRPr lang="en-US" dirty="0">
              <a:solidFill>
                <a:srgbClr val="FFFFFF"/>
              </a:solidFill>
            </a:endParaRPr>
          </a:p>
        </p:txBody>
      </p:sp>
    </p:spTree>
    <p:extLst>
      <p:ext uri="{BB962C8B-B14F-4D97-AF65-F5344CB8AC3E}">
        <p14:creationId xmlns:p14="http://schemas.microsoft.com/office/powerpoint/2010/main" val="2626136469"/>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0722" name="Title 1"/>
          <p:cNvSpPr>
            <a:spLocks noGrp="1"/>
          </p:cNvSpPr>
          <p:nvPr>
            <p:ph type="title"/>
          </p:nvPr>
        </p:nvSpPr>
        <p:spPr>
          <a:xfrm>
            <a:off x="457200" y="93663"/>
            <a:ext cx="8229600" cy="911225"/>
          </a:xfrm>
        </p:spPr>
        <p:txBody>
          <a:bodyPr/>
          <a:lstStyle/>
          <a:p>
            <a:pPr algn="l"/>
            <a:r>
              <a:rPr lang="en-US" sz="2800" dirty="0" smtClean="0">
                <a:solidFill>
                  <a:schemeClr val="bg1"/>
                </a:solidFill>
                <a:latin typeface="Optima"/>
                <a:cs typeface="Optima"/>
              </a:rPr>
              <a:t>Operations strategy</a:t>
            </a:r>
            <a:br>
              <a:rPr lang="en-US" sz="2800" dirty="0" smtClean="0">
                <a:solidFill>
                  <a:schemeClr val="bg1"/>
                </a:solidFill>
                <a:latin typeface="Optima"/>
                <a:cs typeface="Optima"/>
              </a:rPr>
            </a:br>
            <a:r>
              <a:rPr lang="en-US" sz="2800" dirty="0" smtClean="0">
                <a:solidFill>
                  <a:schemeClr val="bg1"/>
                </a:solidFill>
                <a:latin typeface="Optima"/>
                <a:cs typeface="Optima"/>
              </a:rPr>
              <a:t>	&amp; Principle of value maximization</a:t>
            </a:r>
          </a:p>
        </p:txBody>
      </p:sp>
      <p:graphicFrame>
        <p:nvGraphicFramePr>
          <p:cNvPr id="14" name="Diagram 13"/>
          <p:cNvGraphicFramePr/>
          <p:nvPr>
            <p:extLst>
              <p:ext uri="{D42A27DB-BD31-4B8C-83A1-F6EECF244321}">
                <p14:modId xmlns:p14="http://schemas.microsoft.com/office/powerpoint/2010/main" val="1633550825"/>
              </p:ext>
            </p:extLst>
          </p:nvPr>
        </p:nvGraphicFramePr>
        <p:xfrm>
          <a:off x="4495800" y="2882900"/>
          <a:ext cx="3873500" cy="36068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21" name="Content Placeholder 3"/>
          <p:cNvGraphicFramePr>
            <a:graphicFrameLocks noGrp="1"/>
          </p:cNvGraphicFramePr>
          <p:nvPr>
            <p:ph idx="1"/>
          </p:nvPr>
        </p:nvGraphicFramePr>
        <p:xfrm>
          <a:off x="457200" y="1188183"/>
          <a:ext cx="8229600" cy="1889218"/>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26" name="Double Bracket 25"/>
          <p:cNvSpPr/>
          <p:nvPr/>
        </p:nvSpPr>
        <p:spPr>
          <a:xfrm>
            <a:off x="4935538" y="1458913"/>
            <a:ext cx="3840162" cy="1343025"/>
          </a:xfrm>
          <a:prstGeom prst="bracketPair">
            <a:avLst/>
          </a:prstGeom>
        </p:spPr>
        <p:style>
          <a:lnRef idx="2">
            <a:schemeClr val="accent1"/>
          </a:lnRef>
          <a:fillRef idx="0">
            <a:schemeClr val="accent1"/>
          </a:fillRef>
          <a:effectRef idx="1">
            <a:schemeClr val="accent1"/>
          </a:effectRef>
          <a:fontRef idx="minor">
            <a:schemeClr val="tx1"/>
          </a:fontRef>
        </p:style>
        <p:txBody>
          <a:bodyPr anchor="ctr"/>
          <a:lstStyle/>
          <a:p>
            <a:pPr algn="ctr" defTabSz="457200" fontAlgn="auto">
              <a:spcBef>
                <a:spcPts val="0"/>
              </a:spcBef>
              <a:spcAft>
                <a:spcPts val="0"/>
              </a:spcAft>
              <a:defRPr/>
            </a:pPr>
            <a:endParaRPr lang="en-US" sz="1800">
              <a:solidFill>
                <a:prstClr val="black"/>
              </a:solidFill>
            </a:endParaRPr>
          </a:p>
        </p:txBody>
      </p:sp>
      <p:sp>
        <p:nvSpPr>
          <p:cNvPr id="27" name="Rectangle 26"/>
          <p:cNvSpPr/>
          <p:nvPr/>
        </p:nvSpPr>
        <p:spPr>
          <a:xfrm>
            <a:off x="755472" y="1372433"/>
            <a:ext cx="1001604" cy="989001"/>
          </a:xfrm>
          <a:prstGeom prst="rect">
            <a:avLst/>
          </a:prstGeom>
          <a:noFill/>
        </p:spPr>
        <p:txBody>
          <a:bodyPr vert="wordArtVert" wrap="none" anchor="ctr"/>
          <a:lstStyle/>
          <a:p>
            <a:pPr defTabSz="457200" fontAlgn="auto">
              <a:spcBef>
                <a:spcPts val="0"/>
              </a:spcBef>
              <a:spcAft>
                <a:spcPts val="0"/>
              </a:spcAft>
              <a:defRPr/>
            </a:pPr>
            <a:r>
              <a:rPr lang="en-US" sz="7200" b="1" dirty="0" smtClean="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mn-cs"/>
              </a:rPr>
              <a:t>V</a:t>
            </a:r>
            <a:endPar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mn-cs"/>
            </a:endParaRPr>
          </a:p>
        </p:txBody>
      </p:sp>
      <p:sp>
        <p:nvSpPr>
          <p:cNvPr id="28" name="Rectangle 27"/>
          <p:cNvSpPr/>
          <p:nvPr/>
        </p:nvSpPr>
        <p:spPr>
          <a:xfrm>
            <a:off x="5070389" y="1300573"/>
            <a:ext cx="1302980" cy="1137062"/>
          </a:xfrm>
          <a:prstGeom prst="rect">
            <a:avLst/>
          </a:prstGeom>
          <a:noFill/>
        </p:spPr>
        <p:txBody>
          <a:bodyPr vert="wordArtVert" wrap="none" anchor="ctr"/>
          <a:lstStyle/>
          <a:p>
            <a:pPr defTabSz="457200" fontAlgn="auto">
              <a:spcBef>
                <a:spcPts val="0"/>
              </a:spcBef>
              <a:spcAft>
                <a:spcPts val="0"/>
              </a:spcAft>
              <a:defRPr/>
            </a:pPr>
            <a:r>
              <a:rPr lang="en-US" sz="7200" b="1" dirty="0" smtClean="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Body)"/>
                <a:cs typeface="Calibri (Body)"/>
              </a:rPr>
              <a:t>A</a:t>
            </a:r>
            <a:endPar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mn-cs"/>
            </a:endParaRPr>
          </a:p>
        </p:txBody>
      </p:sp>
      <p:sp>
        <p:nvSpPr>
          <p:cNvPr id="29" name="Rectangle 28"/>
          <p:cNvSpPr/>
          <p:nvPr/>
        </p:nvSpPr>
        <p:spPr>
          <a:xfrm>
            <a:off x="7433739" y="1318460"/>
            <a:ext cx="1177065" cy="1068374"/>
          </a:xfrm>
          <a:prstGeom prst="rect">
            <a:avLst/>
          </a:prstGeom>
          <a:noFill/>
        </p:spPr>
        <p:txBody>
          <a:bodyPr vert="wordArtVert" wrap="none" anchor="ctr"/>
          <a:lstStyle/>
          <a:p>
            <a:pPr defTabSz="457200" fontAlgn="auto">
              <a:spcBef>
                <a:spcPts val="0"/>
              </a:spcBef>
              <a:spcAft>
                <a:spcPts val="0"/>
              </a:spcAft>
              <a:defRPr/>
            </a:pPr>
            <a:r>
              <a:rPr lang="en-US" sz="7200" b="1" dirty="0" smtClean="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Body)"/>
                <a:cs typeface="Calibri (Body)"/>
              </a:rPr>
              <a:t>P</a:t>
            </a:r>
            <a:endPar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mn-cs"/>
            </a:endParaRPr>
          </a:p>
        </p:txBody>
      </p:sp>
      <p:sp>
        <p:nvSpPr>
          <p:cNvPr id="30" name="Rectangle 29"/>
          <p:cNvSpPr/>
          <p:nvPr/>
        </p:nvSpPr>
        <p:spPr>
          <a:xfrm>
            <a:off x="2817360" y="1305923"/>
            <a:ext cx="1001604" cy="877711"/>
          </a:xfrm>
          <a:prstGeom prst="rect">
            <a:avLst/>
          </a:prstGeom>
          <a:noFill/>
        </p:spPr>
        <p:txBody>
          <a:bodyPr vert="wordArtVert" anchor="ctr"/>
          <a:lstStyle/>
          <a:p>
            <a:pPr defTabSz="457200" fontAlgn="auto">
              <a:spcBef>
                <a:spcPts val="0"/>
              </a:spcBef>
              <a:spcAft>
                <a:spcPts val="0"/>
              </a:spcAft>
              <a:defRPr/>
            </a:pPr>
            <a:r>
              <a:rPr lang="en-US" sz="7200" b="1" dirty="0" smtClean="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mn-cs"/>
              </a:rPr>
              <a:t>C</a:t>
            </a:r>
            <a:endPar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mn-cs"/>
            </a:endParaRPr>
          </a:p>
        </p:txBody>
      </p:sp>
      <p:sp>
        <p:nvSpPr>
          <p:cNvPr id="31" name="TextBox 30"/>
          <p:cNvSpPr txBox="1"/>
          <p:nvPr/>
        </p:nvSpPr>
        <p:spPr>
          <a:xfrm>
            <a:off x="762000" y="3005667"/>
            <a:ext cx="948998" cy="461665"/>
          </a:xfrm>
          <a:prstGeom prst="rect">
            <a:avLst/>
          </a:prstGeom>
          <a:noFill/>
        </p:spPr>
        <p:txBody>
          <a:bodyPr wrap="none" rtlCol="0">
            <a:spAutoFit/>
          </a:bodyPr>
          <a:lstStyle/>
          <a:p>
            <a:r>
              <a:rPr lang="en-US" dirty="0">
                <a:solidFill>
                  <a:srgbClr val="FFFFFF"/>
                </a:solidFill>
              </a:rPr>
              <a:t>V</a:t>
            </a:r>
            <a:r>
              <a:rPr lang="en-US" dirty="0" smtClean="0">
                <a:solidFill>
                  <a:srgbClr val="FFFFFF"/>
                </a:solidFill>
              </a:rPr>
              <a:t>alue</a:t>
            </a:r>
            <a:endParaRPr lang="en-US" dirty="0">
              <a:solidFill>
                <a:srgbClr val="FFFFFF"/>
              </a:solidFill>
            </a:endParaRPr>
          </a:p>
        </p:txBody>
      </p:sp>
      <p:sp>
        <p:nvSpPr>
          <p:cNvPr id="32" name="TextBox 31"/>
          <p:cNvSpPr txBox="1"/>
          <p:nvPr/>
        </p:nvSpPr>
        <p:spPr>
          <a:xfrm>
            <a:off x="2540000" y="3005667"/>
            <a:ext cx="1775696" cy="461665"/>
          </a:xfrm>
          <a:prstGeom prst="rect">
            <a:avLst/>
          </a:prstGeom>
          <a:noFill/>
        </p:spPr>
        <p:txBody>
          <a:bodyPr wrap="none" rtlCol="0">
            <a:spAutoFit/>
          </a:bodyPr>
          <a:lstStyle/>
          <a:p>
            <a:r>
              <a:rPr lang="en-US" dirty="0">
                <a:solidFill>
                  <a:srgbClr val="FFFFFF"/>
                </a:solidFill>
              </a:rPr>
              <a:t>C</a:t>
            </a:r>
            <a:r>
              <a:rPr lang="en-US" dirty="0" smtClean="0">
                <a:solidFill>
                  <a:srgbClr val="FFFFFF"/>
                </a:solidFill>
              </a:rPr>
              <a:t>apabilities</a:t>
            </a:r>
            <a:endParaRPr lang="en-US" dirty="0">
              <a:solidFill>
                <a:srgbClr val="FFFFFF"/>
              </a:solidFill>
            </a:endParaRPr>
          </a:p>
        </p:txBody>
      </p:sp>
      <p:sp>
        <p:nvSpPr>
          <p:cNvPr id="34" name="TextBox 33"/>
          <p:cNvSpPr txBox="1"/>
          <p:nvPr/>
        </p:nvSpPr>
        <p:spPr>
          <a:xfrm>
            <a:off x="7340600" y="3005667"/>
            <a:ext cx="1621508" cy="461665"/>
          </a:xfrm>
          <a:prstGeom prst="rect">
            <a:avLst/>
          </a:prstGeom>
          <a:noFill/>
        </p:spPr>
        <p:txBody>
          <a:bodyPr wrap="none" rtlCol="0">
            <a:spAutoFit/>
          </a:bodyPr>
          <a:lstStyle/>
          <a:p>
            <a:r>
              <a:rPr lang="en-US" dirty="0">
                <a:solidFill>
                  <a:srgbClr val="FFFFFF"/>
                </a:solidFill>
              </a:rPr>
              <a:t>P</a:t>
            </a:r>
            <a:r>
              <a:rPr lang="en-US" dirty="0" smtClean="0">
                <a:solidFill>
                  <a:srgbClr val="FFFFFF"/>
                </a:solidFill>
              </a:rPr>
              <a:t>rocesses</a:t>
            </a:r>
            <a:endParaRPr lang="en-US" dirty="0">
              <a:solidFill>
                <a:srgbClr val="FFFFFF"/>
              </a:solidFill>
            </a:endParaRPr>
          </a:p>
        </p:txBody>
      </p:sp>
    </p:spTree>
    <p:extLst>
      <p:ext uri="{BB962C8B-B14F-4D97-AF65-F5344CB8AC3E}">
        <p14:creationId xmlns:p14="http://schemas.microsoft.com/office/powerpoint/2010/main" val="158916669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Optima"/>
                <a:cs typeface="Optima"/>
              </a:rPr>
              <a:t>Asset Sizing &amp; Timing: Tesla</a:t>
            </a:r>
            <a:endParaRPr lang="en-US" dirty="0">
              <a:latin typeface="Optima"/>
              <a:cs typeface="Optima"/>
            </a:endParaRPr>
          </a:p>
        </p:txBody>
      </p:sp>
      <p:pic>
        <p:nvPicPr>
          <p:cNvPr id="4" name="Content Placeholder 3" descr="gigafactory-5-1.jpg"/>
          <p:cNvPicPr>
            <a:picLocks noGrp="1" noChangeAspect="1"/>
          </p:cNvPicPr>
          <p:nvPr>
            <p:ph idx="4294967295"/>
          </p:nvPr>
        </p:nvPicPr>
        <p:blipFill>
          <a:blip r:embed="rId2">
            <a:extLst>
              <a:ext uri="{28A0092B-C50C-407E-A947-70E740481C1C}">
                <a14:useLocalDpi xmlns:a14="http://schemas.microsoft.com/office/drawing/2010/main" val="0"/>
              </a:ext>
            </a:extLst>
          </a:blip>
          <a:srcRect t="910" b="910"/>
          <a:stretch>
            <a:fillRect/>
          </a:stretch>
        </p:blipFill>
        <p:spPr>
          <a:xfrm>
            <a:off x="385824" y="1600200"/>
            <a:ext cx="8229600" cy="4525963"/>
          </a:xfrm>
        </p:spPr>
      </p:pic>
    </p:spTree>
    <p:extLst>
      <p:ext uri="{BB962C8B-B14F-4D97-AF65-F5344CB8AC3E}">
        <p14:creationId xmlns:p14="http://schemas.microsoft.com/office/powerpoint/2010/main" val="3307246741"/>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867592" y="7938"/>
            <a:ext cx="2819207" cy="1583488"/>
          </a:xfrm>
        </p:spPr>
        <p:txBody>
          <a:bodyPr/>
          <a:lstStyle/>
          <a:p>
            <a:pPr algn="r"/>
            <a:r>
              <a:rPr lang="en-US" dirty="0" smtClean="0">
                <a:latin typeface="Optima"/>
                <a:cs typeface="Optima"/>
              </a:rPr>
              <a:t>Asset Location:</a:t>
            </a:r>
            <a:br>
              <a:rPr lang="en-US" dirty="0" smtClean="0">
                <a:latin typeface="Optima"/>
                <a:cs typeface="Optima"/>
              </a:rPr>
            </a:br>
            <a:r>
              <a:rPr lang="en-US" dirty="0" smtClean="0">
                <a:latin typeface="Optima"/>
                <a:cs typeface="Optima"/>
              </a:rPr>
              <a:t>Tesla</a:t>
            </a:r>
            <a:endParaRPr lang="en-US" dirty="0">
              <a:latin typeface="Optima"/>
              <a:cs typeface="Optima"/>
            </a:endParaRPr>
          </a:p>
        </p:txBody>
      </p:sp>
      <p:pic>
        <p:nvPicPr>
          <p:cNvPr id="4" name="Content Placeholder 3" descr="gigafactory-4-1.jpg"/>
          <p:cNvPicPr>
            <a:picLocks noGrp="1" noChangeAspect="1"/>
          </p:cNvPicPr>
          <p:nvPr>
            <p:ph idx="4294967295"/>
          </p:nvPr>
        </p:nvPicPr>
        <p:blipFill>
          <a:blip r:embed="rId3">
            <a:extLst>
              <a:ext uri="{28A0092B-C50C-407E-A947-70E740481C1C}">
                <a14:useLocalDpi xmlns:a14="http://schemas.microsoft.com/office/drawing/2010/main" val="0"/>
              </a:ext>
            </a:extLst>
          </a:blip>
          <a:srcRect t="1115" b="1115"/>
          <a:stretch>
            <a:fillRect/>
          </a:stretch>
        </p:blipFill>
        <p:spPr>
          <a:xfrm>
            <a:off x="0" y="0"/>
            <a:ext cx="5778500" cy="3178175"/>
          </a:xfrm>
        </p:spPr>
      </p:pic>
      <p:pic>
        <p:nvPicPr>
          <p:cNvPr id="3" name="Picture 2"/>
          <p:cNvPicPr>
            <a:picLocks noChangeAspect="1"/>
          </p:cNvPicPr>
          <p:nvPr/>
        </p:nvPicPr>
        <p:blipFill>
          <a:blip r:embed="rId4"/>
          <a:stretch>
            <a:fillRect/>
          </a:stretch>
        </p:blipFill>
        <p:spPr>
          <a:xfrm>
            <a:off x="4209548" y="3158127"/>
            <a:ext cx="4916773" cy="3699872"/>
          </a:xfrm>
          <a:prstGeom prst="rect">
            <a:avLst/>
          </a:prstGeom>
        </p:spPr>
      </p:pic>
    </p:spTree>
    <p:extLst>
      <p:ext uri="{BB962C8B-B14F-4D97-AF65-F5344CB8AC3E}">
        <p14:creationId xmlns:p14="http://schemas.microsoft.com/office/powerpoint/2010/main" val="1277410236"/>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Location, location, location: the 2013-2015 Target capacity expansion into Canada disaster</a:t>
            </a:r>
            <a:endParaRPr lang="en-US" dirty="0"/>
          </a:p>
        </p:txBody>
      </p:sp>
      <p:sp>
        <p:nvSpPr>
          <p:cNvPr id="4" name="Content Placeholder 3"/>
          <p:cNvSpPr>
            <a:spLocks noGrp="1"/>
          </p:cNvSpPr>
          <p:nvPr>
            <p:ph idx="1"/>
          </p:nvPr>
        </p:nvSpPr>
        <p:spPr>
          <a:xfrm>
            <a:off x="457200" y="3447808"/>
            <a:ext cx="8229600" cy="2597231"/>
          </a:xfrm>
        </p:spPr>
        <p:txBody>
          <a:bodyPr/>
          <a:lstStyle/>
          <a:p>
            <a:pPr marL="0" indent="0">
              <a:buNone/>
            </a:pPr>
            <a:r>
              <a:rPr lang="en-US" sz="3200" dirty="0" smtClean="0">
                <a:solidFill>
                  <a:srgbClr val="FF0000"/>
                </a:solidFill>
                <a:latin typeface="Arial" charset="0"/>
                <a:ea typeface="Arial" charset="0"/>
                <a:cs typeface="Arial" charset="0"/>
              </a:rPr>
              <a:t>Missing the</a:t>
            </a:r>
          </a:p>
          <a:p>
            <a:pPr marL="0" indent="0">
              <a:buNone/>
            </a:pPr>
            <a:endParaRPr lang="en-US" dirty="0"/>
          </a:p>
          <a:p>
            <a:pPr marL="0" indent="0">
              <a:buNone/>
            </a:pPr>
            <a:r>
              <a:rPr lang="en-US" dirty="0" smtClean="0"/>
              <a:t>Fortune</a:t>
            </a:r>
            <a:r>
              <a:rPr lang="en-US" dirty="0"/>
              <a:t>, April 2, 2015:</a:t>
            </a:r>
          </a:p>
          <a:p>
            <a:r>
              <a:rPr lang="en-US" dirty="0" smtClean="0"/>
              <a:t>The </a:t>
            </a:r>
            <a:r>
              <a:rPr lang="en-US" dirty="0"/>
              <a:t>discount retailer </a:t>
            </a:r>
            <a:r>
              <a:rPr lang="en-US" dirty="0">
                <a:hlinkClick r:id="rId3"/>
              </a:rPr>
              <a:t>said</a:t>
            </a:r>
            <a:r>
              <a:rPr lang="en-US" dirty="0"/>
              <a:t> late Wednesday that it is closing the last of its 133 stores in the Great White North on April </a:t>
            </a:r>
            <a:r>
              <a:rPr lang="en-US" dirty="0" smtClean="0"/>
              <a:t>12 in </a:t>
            </a:r>
            <a:r>
              <a:rPr lang="en-US" dirty="0"/>
              <a:t>an ignominious end to what turned out to be a $7 billion misadventure that distracted Target while its U.S. business fell behind that of its rivals</a:t>
            </a:r>
            <a:r>
              <a:rPr lang="en-US" dirty="0" smtClean="0"/>
              <a:t>. </a:t>
            </a:r>
            <a:endParaRPr lang="en-US" dirty="0"/>
          </a:p>
        </p:txBody>
      </p:sp>
      <p:pic>
        <p:nvPicPr>
          <p:cNvPr id="1028" name="Picture 4" descr="http://sagecanyonpto.digitalpto.com/files/2014/10/target-logo.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35797" y="1111169"/>
            <a:ext cx="2857500" cy="28575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36941388"/>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Adidas is bringing shoe production back to Germany from Asia. One catch: The workers are robots</a:t>
            </a:r>
            <a:r>
              <a:rPr lang="en-US" dirty="0" smtClean="0"/>
              <a:t>.</a:t>
            </a:r>
            <a:endParaRPr lang="en-US" dirty="0"/>
          </a:p>
        </p:txBody>
      </p:sp>
      <p:pic>
        <p:nvPicPr>
          <p:cNvPr id="4" name="Picture 3"/>
          <p:cNvPicPr>
            <a:picLocks noChangeAspect="1"/>
          </p:cNvPicPr>
          <p:nvPr/>
        </p:nvPicPr>
        <p:blipFill>
          <a:blip r:embed="rId3"/>
          <a:stretch>
            <a:fillRect/>
          </a:stretch>
        </p:blipFill>
        <p:spPr>
          <a:xfrm>
            <a:off x="0" y="1700632"/>
            <a:ext cx="9144000" cy="5143500"/>
          </a:xfrm>
          <a:prstGeom prst="rect">
            <a:avLst/>
          </a:prstGeom>
        </p:spPr>
      </p:pic>
      <p:sp>
        <p:nvSpPr>
          <p:cNvPr id="5" name="Rectangle 4"/>
          <p:cNvSpPr/>
          <p:nvPr/>
        </p:nvSpPr>
        <p:spPr>
          <a:xfrm>
            <a:off x="381000" y="1018198"/>
            <a:ext cx="5043256" cy="954107"/>
          </a:xfrm>
          <a:prstGeom prst="rect">
            <a:avLst/>
          </a:prstGeom>
        </p:spPr>
        <p:txBody>
          <a:bodyPr wrap="square">
            <a:spAutoFit/>
          </a:bodyPr>
          <a:lstStyle/>
          <a:p>
            <a:r>
              <a:rPr lang="en-US" sz="1400" smtClean="0">
                <a:solidFill>
                  <a:schemeClr val="bg1"/>
                </a:solidFill>
                <a:latin typeface="Arial" charset="0"/>
                <a:ea typeface="Arial" charset="0"/>
                <a:cs typeface="Arial" charset="0"/>
              </a:rPr>
              <a:t>Adidas </a:t>
            </a:r>
            <a:r>
              <a:rPr lang="en-US" sz="1400" dirty="0">
                <a:solidFill>
                  <a:schemeClr val="bg1"/>
                </a:solidFill>
                <a:latin typeface="Arial" charset="0"/>
                <a:ea typeface="Arial" charset="0"/>
                <a:cs typeface="Arial" charset="0"/>
              </a:rPr>
              <a:t>has announced it will start marketing its first series of shoes manufactured by robots in Germany from 2017. More than 20 years after Adidas ceased production activities in Germany and moved them to Asia</a:t>
            </a:r>
          </a:p>
        </p:txBody>
      </p:sp>
    </p:spTree>
    <p:extLst>
      <p:ext uri="{BB962C8B-B14F-4D97-AF65-F5344CB8AC3E}">
        <p14:creationId xmlns:p14="http://schemas.microsoft.com/office/powerpoint/2010/main" val="15226499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China has a low concentration of robots relative to its manufacturing workforce </a:t>
            </a:r>
            <a:endParaRPr lang="en-US" dirty="0"/>
          </a:p>
        </p:txBody>
      </p:sp>
      <p:pic>
        <p:nvPicPr>
          <p:cNvPr id="3" name="Picture 2"/>
          <p:cNvPicPr>
            <a:picLocks noChangeAspect="1"/>
          </p:cNvPicPr>
          <p:nvPr/>
        </p:nvPicPr>
        <p:blipFill>
          <a:blip r:embed="rId2"/>
          <a:stretch>
            <a:fillRect/>
          </a:stretch>
        </p:blipFill>
        <p:spPr>
          <a:xfrm>
            <a:off x="0" y="1508723"/>
            <a:ext cx="9144000" cy="5349766"/>
          </a:xfrm>
          <a:prstGeom prst="rect">
            <a:avLst/>
          </a:prstGeom>
        </p:spPr>
      </p:pic>
    </p:spTree>
    <p:extLst>
      <p:ext uri="{BB962C8B-B14F-4D97-AF65-F5344CB8AC3E}">
        <p14:creationId xmlns:p14="http://schemas.microsoft.com/office/powerpoint/2010/main" val="142589756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A68082B6-8D01-CB46-8E42-3DB7AEADEAD4}" type="datetime1">
              <a:rPr lang="en-US" smtClean="0">
                <a:solidFill>
                  <a:prstClr val="black">
                    <a:tint val="75000"/>
                  </a:prstClr>
                </a:solidFill>
              </a:rPr>
              <a:pPr/>
              <a:t>4/5/17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r>
              <a:rPr lang="en-US" smtClean="0">
                <a:solidFill>
                  <a:prstClr val="black">
                    <a:tint val="75000"/>
                  </a:prstClr>
                </a:solidFill>
              </a:rPr>
              <a:t>Prof. Jan Van Mieghem</a:t>
            </a: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AF6D9E54-7766-41BF-8B8C-C44759EB8701}" type="slidenum">
              <a:rPr lang="en-US" smtClean="0">
                <a:solidFill>
                  <a:prstClr val="black">
                    <a:tint val="75000"/>
                  </a:prstClr>
                </a:solidFill>
              </a:rPr>
              <a:pPr/>
              <a:t>3</a:t>
            </a:fld>
            <a:endParaRPr lang="en-US">
              <a:solidFill>
                <a:prstClr val="black">
                  <a:tint val="75000"/>
                </a:prstClr>
              </a:solidFill>
            </a:endParaRPr>
          </a:p>
        </p:txBody>
      </p:sp>
      <p:sp>
        <p:nvSpPr>
          <p:cNvPr id="8" name="AutoShape 4" descr="data:image/webp;base64,UklGRtQqAABXRUJQVlA4IMgqAACwrACdASoEAUQBPrFKnEimI6IUqsXQZAsE5u/DZ4ieQC9pSF/3D/8PzpObe5H4xlH7WOyfJt5x86H+69WnmH/rF56vrl/cr1I+bV/zv2Q96P9v9Qf/B/7P1qvVQ/wX/M9hjy5fZr/wv/c9JnVV/NH+A7VP8R/eP2/89/yD6J/K/l1/gfaayd9fWpl8+++X7L/Hef/+//y/jD8WP7H1CPy3+mf7Hxd9pQAH85/tf/T8MT/S/yfqj9m/+r7gP82/tf/Q9eP994Xn5D/mewD/Sv7//zf8j+Yf04f3H/t/2X+0/dz3K/Uv/q/0XwG/0H+5f971tP//7oP3Q///ui/tn/9DdIkxxI9I0zLi4tgN37iGtCqdDGd8x9w2b7AvEZ4/d3JxLF8MHZ1shBLMSiHv1QMroQvOsiMnclbgOkj+8gIjsgJCVE/RS0AQ+RIypF+wWGOPbZyszRHGUqXqbdHSKNaFU3Hz5KppK31sYNh35kE1DZ9DjXWX34dgVXzNHJALT6sx/TnazvvwDH9vYw8wL5rusjUY+Mi+XOImrmnqJs6xM2ryH2Fg6kWMu1xfL9Rv6haEE7C9dTwqnoz65pdYy5v7i+BHG0dTYOoHL1XSZ/Y6QropKaCsAgFrMwo/W56ZrgTmPunCDfs2emVrXA8mlnvcZJJEeG+op0b4EAyzkuspniuvZjgHNbWNsAVHSlOFE3P/l/Z/c7CClQfyB8ixqtTXIMU4mA58GorlXdux1ggGvz26Zyl4sp1o9KQ3B32LaPIU2GC54CxgSUN6jJ1lxLt0zRS31if3YTcjPbI2JNJWxsF00KCEzeteTuFxJS5DopvuF+pWQmWR+IAGTAwpVEJLnt/wNlLro1Yp9zxKpnkM0dli7apWLJ7AVRrr0FyxPpBc2tDg4Rjol66VPAc3PVOD13nUjBIDx3s3bpzStzDH6py0rockInMkSk805uM2eWtpn5yc/h2rRSyIfKFaIwBP1Y8MBfGfw5iKRPd0Z2dTiNw+nWDvqB6caMrOPoVE28ODdJoAO519rE/8YHE0zAC9+oKHvEjlHHKV268MoB6s2l1Zelbv69/Jv7Bn9JN+d3LvV+mBBaJrU2kMRz53cGUQE8OcUj53C8TLjLpyqxxBaSeIoKh8WTUfA7HP9/2vd7MS+UPz7jRWSQN7H6kiiFTZEo4FI9UsSolx1lWSOcl3nrswaLY8xxRZW6+2EZiDBUJ6BTp6hMOOQi2oJPmd9MvNBNKBZRfLzmaoptSKWpgQqBc4Rnt+nSaw2HADKgBHXnMX/zAw0yf1VZ9n5/KBb7ZficxpciVhrsbrplOz7SyARPr7OYWFHo6IoTATpdyqVFJ3HC1/65Tt3mcVx7e8Ch1yxDqE4pKM7uvAArFR5VMrNpSNxwiSgZtoZvY9IbdEfymOpE8WWMnprzrnDZnX/WdRtBlZAhBrJN5pf96AubivJmjXJRBenPV6SK56wvXQIKC66nG0ARmT/nlqyjSgJ4t7Ys+GxNxrYn+KC+DW7pDhD/6TOgByL4HsrjiGOalQQgUGr4PvSKNgBXk0qjxbE8Hq3HbBA3GZWelz/fn4Ck57WNOyefYHI4mOrWW/i8+wdSQ3S4aGoquY89Ke4VqmpzlZAeBKzHbBBWOFxSwO/WdGMh6T79qclsrLbnvnq4AsguYPZmYwE12NxNGxkvcz6jh1RLJ2VbAyC0OKAEYHrF48up+UEHjjxGPGRpfYF8PC79WwzUVDb2ePh6uVfxl7LQpHyIw3jlXZ/8UVEIcqZxvZlpe7xnA1g/I3a6jEco3DBOeQPByxqSNfUCdWkW1cmz2OtuBqf2NcWXxeHgbs3+Sya+JTuV9xGT3+u5WbXQAAAP7fzrn/aDLSdKugE5nGochMAhpKBQ5Yl6gRzuqnL1W3R/qHx1DM0ptuHAQoA+cGCZ8zT4MUoHCZEZCtQTS5rWJDT1O1PC6cyrw/rfC6n9mnOv8nFfXkd12ujdzz7Bz82IUOE9j2aApo8zugXhZMtXQfZbKziUk/0K0evw7pCXdtptn9CBUTrxQiHLKOCv/jEsoIrgeBuQuynGu/NoP/BrkD45TzSozI/bjeEDmxtfRes1mwIuuylMUr/P3ilqdRHHPEJKMKJMNLxVFaTF9s+I4KdxWLhfWuS4hRbUrejrtrFR8L/R8DmHWbSnxovzyRXNMPoNz6eL33zrLfxsvfe3BVO5fGfAnqFDc1GiJdxnmWx2EA6/bArBGWblXl+u1aG5RBOf74xTBfh5TvUER9gjuIOy3o7uYiwy7YkPqOOxNVIyvekEkCN4LtF1bq52AetNnOG72jrwtolkKzGRxQ4gQPYZKyVCdipa/wDLLJyoomZ5L38ISzic6xq1/F+D/qblRyBzuZIsILc/u5+rApkbXcZry8TAZ/pC9DTrYkniEjEBJ5Dk8FlQ12THObCYm3mZrle+kbU+Knykjpy22wbIIdnezH28b3pCrolHZbyTmRZfPnIbby1cB1W6M4K70SkslpiM7zIM5Ar8ZCR7xBRdWH3iLpbthvgGQQixi5bpPnpcgQzCFbboDqd8qZ4CcUwuyXy2y6rf4szjYrqEmCYjFOx3JU2I3TykMY67jyyP8nzPEQ+4OHlp28OsSgUoF2AQJq8PQrUHda2Ely3nQt5snLgkxGXnPWRi4V5wqNqMbAypZtPqbRqQXSeI77dnNULRFyjOeZW0X9Rklr56Dden56F91XbjeXxY/ADKfXTgDJ4mbHPV+fX3bgQXKizkZS/1mHkcMegx4iLZ3eVuuKqO6XESyaGybfpKdRv9NSFC4+8B7V0uZb7R0nTn7PDwwaFLZUUITHGC0tyEn9fnW6xxSux3eVizPePhl4N2g0tLptcD7NLaVz1dOtsdAY1Bq6Ft18M/4/+mqAFFmIGlo0Rla+R+p0ok2Q12kgbMar254H28t/DRvvFuahRPX8JA1SlYYZ50LU1bwMvFSzp0X1fC1lEiffNXv6moI3EpDpGYPUfj+aHN0e4bVOckKfzr3qfxdAtb8I5gFdPesr/pDJ7uMqMoLAs67vmzE7R0Uxme2onC4zKeKlPrCN6oT+0jC3DoAQaI2qdPfMACezWB1Y7MlQULkU9d0gDOwgFPkXjzlyG62RybWlnZswAQPikHebzfvNvAhaYirlsli9R5IKcgdl1lUrRvnvuBHWcmDoDIZMJA5r4g692vJMlkXEcZmZey/YXabhOsmI2WWYsvHssZGkPWdmtUWaJdOoQlmJpC1OyYy3XiP9M8dqPLxLo0aBfoScVCaV0BYZ2iZ2FIao8d46mt7wcJtUTJarmPIPF2KyqUfCTUvE25wFhzhPrvXL9AsGwwIsUBATNj55OjcUukqT5Ll/Tt6lc30A7xEM3EVuGcla/vyDQBLMSu4GD976hTnmAGgm+50d9dbTNIryCnSNGQ9OqKepGpEF7XfEWCQ7C0kmQmTapSLgY27LmFUYeTeM6j2YDaNoBVTNaNK78FbS3S5TfTekkutr6NK1Du7srhgWwCfCQ8Nv4NqEkS0ni+aOL+Grc0c0tFr+zbP6avIYHmKghKSPwaUgSR7Lh7DLmX7VMg4uTgGI5GbOOvOS/ql2UQutipesgy7a8CyZ//zU1MP4Br7MqgZlSZw5Rc4xYhy44tbiR1NDbsn0GyseyMXbXDYSRA+1kcA+YKhhspZRKqMswCrBXxgtj4bNzWyPqW6kfPxpAwSO1kggB9Kl3nKGoDBEGzecDJ0H8F4K1w59dity4y6Gr7mOpPbNHrJ4xhHu6IjesKOTWp7eJWuG38GfwtwZas8LL5+WZ8jNfD+PZzdKl3h+qxSPCVe82V48y5PJiJ/A3GJ2P4TsUSCuWaRqnkpMIMUjtaAxKpxS5xnR2spsFKMv83fsPqJu2Z9R8EHvz6HtGFxqxh+0CpgyJtY2rS0VnvDrffP7cHIDu+8KxOAL/DQtU/mx21ZfZ7B9LUWTlT9J8T97SmG8dzWztku3BekNk5EIZAMM6u8QKw+N8K23nw8DGhEe1veY8op5x9vha9U0ooLmHFrESv4EQnSEG4R3niNIXqe8N5TvKW1EqHJecUKygli7mhzr8hHV910nnfpaiYVEgiYp9qYMF4ocmj9xd5oiLeHLIhzmjXvk+rcRR2ePnpSMhxqVVg3/yeXeDZjb59yrms3frNnIFvU9vT5IXLDV3X/wko7QLf3xO81yCuuX4kSzkX6SIqTug9e+gtHymSVd12h5ssn5XxXN3xexbbQWkcQVy+3NIMKjQUol905aZtglMeWGGjesMszKsep6BY1EHvG5H1wv/SC02PVNHeq622HxVjbDOYvMN+e6+esWV0KOEB0PZtMMizpoivLKJPXNAVoEctIkaA6YcV9oQQw3g71XSuMCn4SL+b3RSwR5dUEKrZptTh0tnOTCk8K6rr3w3NKZJvGqXOoNjPMkWdrhUswJdDbG5P4PI4PKa2RyyanlL37uUtlCC4nKT+eReAh6NfAJaMDuBlK8dIh4uxlur5CI3/d2CUW6TiaF1elWCF30JMtHHdsRd8fMkKxhvEjGljYvSAUd5qdZURNg+XtAAH6QPCLaiOBbzMObUHX51t4C909QR4hD8F9i6lN8kD8qaZnG4n0OZrCw8XfC9a8EHqRIrJBespS59LGclr2RD9bEQrC/tm+k/tyYxdgGIzpbVB/w+0Eh3qGuZ8+Z9jDdohsDhA0We/4N/SkAiO8NCn76advUd+7CJ46J4R4BWi6OTzN8GlLDOIiSycbvVShCsS16AXx4+d5DYXO46cu8oRNvSO1+MQsE4yCwMd82DB3WsdgG49pyJrFb88VHRE4VQGo4OBTFZ4vaqRP5Vgk+vKKyJVQ2Ma5Pgr7A8HVxpTQBo0Tn4b14WHAR5vgi1mTFEgqRdw9oLBrnJAv5VM2RjIuf1u++MF9KdLowatrqj/ixtYZd0pHP9ipbUGjMN3SKzHDbFtSwKxH3GRfATwHWL4qlbZCJdNKZkqq3XM2OqJ+W7fhjx6tMy0Y7Q8+KKyfLjl8Ptv9q2EU42XZTP1Sev7X/kMmPHdFYyrYCpYH/E7aUgaYCp/VZ1IVBm48FmFtfqm6Wx3V4Q6y+dvcgDS9B7g34c8nZNOKevtXpvw5nibb7vhlKyH2l7i1L5Zq0pKTTvw+YVe4ynzXjLYjrvYxmakzzxC3EU/0KnWx9W0iqqKW07CHhI2lRYy/pWtLlaGFzm/dSIzPZZjgUIr+FN9LADj2jFfORQFAc2zCM/GGdPn2bcEMl248cscg/XB9N/AR87U/qTa/BDHalZ0YR89cnd6ZOusJoOI5Meq0Ntg3HadeHJeiM595e9ARHpdchgoFT/hNrBPkR/iymbOFx82L3XiAfDltdWRnjJFtEPDrUiU8+Jkdh4M4yjysWUZUcNcwhrJEdTwkWFwJF07LtrZzycdpiceSlmFRwB8AAefACm5jo1uasX+P03e3qAw1fPoFhX5GeQLbwtTp/LC87Vz0QwzMp5CxLAg0iMFj1+qozMJrbeR3ix35n1i+TkiPwSS6s3cGuKrS/WX/onQBve+NkWTvusViqb7sL3yPKXIjvggq2D1LlpJ0iRuzhSHK/wK66aPyk5mh833OtLWWlGchLwnvR1Vs9zlAh8S/RC9kM4vt98kEW+T7LPCrS+Qfia1r+jJZNiL2HOuJcrAe60SAcUZk1kY4kQwHk7SPDSRaAiL0GFI47228HYjmev3Ew1BgnJRQy0UL7tROvd2jp+hDteKLwJQxpLsWgdRhHiw5aQqh0+jMfzxT5r73KJndjSlBj32m1bs1SuSJUwK+O883S3gyBmgx7uIx0vb6JzYiVn6xrV+nt7ZaDuylbxVcciq3FSgJLIt4Ct98Cw9bd6rwpmtJ/zePhFwXfYjLGhZcRGiUuNWtIPyG90ECkaXMGfoOaI7+3eM026/PA2yTiZ+tqNadYsqDKzW7/CtKDh3k/288bPhGrehXN7svvfNyrzWVo6/y82XD8qs9TlFbxumKL0CtVvQoBIQkS/W85cZ+NyruwG0280l0rYhDB1HanBFmiFeXF2Q29Gc4MMOG209ojBJEMB0J4LKzsCoguWikUQ/1Wn1J/DeHC+VInIXgDu5oRSGxOzXW0JEC/YJkIP0OcfL60igUw1N6z7CCAN8Ix3GFSOHj+rAGzGQI2ct0Z2o1oFl5hCOjmS3UfL3pllHUa1eAo3MXHtL5bZTJn2rkwQ21yboJQboTpmpkQVCa5xzDZ3oNXXPHFmmtwUuBL3Ajk0ttfzKOYNr3LFEUhPoDduy1R/FKt3IJ+tALmC8TdW2MPV4upFNE54c4SYdz7AnZcX8SBRvb9yv5PqQgoDLBj97J/f2wmP7egN1chrAfHbKi3f1z6HfVG2OxHYhJb8dKyR76yYU8ORU8MJCKmx19IIbtvmPbIPnkV/gxXnC/GtMiaqk87UHQQm5DYebadkEx94piQ9fqLTLUqWU5PyeAOBMT7fRxixyLx97oUVTTLoT8akSj3I4bIX91EcRvKskRCJV1vtFuPCTt20/SQn6tWW+tbZ2KcrpscaXF24HmW60VrcGp004eNTRRSU6jeCMVMha3DNCcSEdv2v6G6MGXINidh5cX+LoTRy/KB+0ThFKPIKzFW9rHbGLjQ2xc/2ZC9vozvGM3XcPG3SQbDdqzcI5TVuxvRIg5TI4JQbWWtrR4ADkRJ2VCZvLjIfVaeM2ocFDW9AKd/MHtHIuV71wdudMIh5NF0mOPoDWCTFrhxHUiHvSnq57TNNXp/63MSzFxSKmHCxjZEnZiuwQAMMPDK/1R0KwWBbvCvCoxLlBw9XXzZsTaBbQtQFb6TBy6F+HC/z6JsooNg9DA4bq6DJOGSsQCtK5jv9hQUHKsZ6tpr3KfVic6pnp7wrtWfGYbAEpS4+mfig89tMGIH7ng6ZlnmnYNLgYmO1Xl3UB02KeYNINwwPO/GPlMrU8Joo0Uf5lazYjoYL808WA1BqHW7tNgLgZPA8l/VLoNJ9iYV3UiAu9gDZoqD2UKlwZUJoFEGewFwqSz/97juatL9RuEX1KrKIhR/JBoAlZqmrhAskgYNeHP+POgtrHaCdu1mpLwubNeTCNcLrPTsTLYrVVLglV/ZMY1LMUtUACdxcfE8W+WYYULGrGkF8Eyt2lWBJ3EwoSA9Q1kntgynx5esnWc92iGIlQCOG3wO2uB7hyugxltHvOQwStVou4qs06MKWchI4TBwBHKnc24iRm8J0326AY7pM1LwojtRuThFdu4t0OcG6D+9D6wnKsPi/vGBOlg6fDeEJ6Bf8P8xCNa210dJX0s6g+K4e2JDQKy/Cxm/seFwhSJXC2Vp6LxW9EmEVkg+0b8IElSokq/UO7KppyGNhzwBbhFOmTXCXLzkuCOYn+qwnONvoQT/gir4nnr72vdq6kM5PdaHxcmdLqcuUstDuEPJvmXVbGfPDIx6A8IXPN6duqtNkqDqMA7A0jres4TMnPI4ucdIffidrd+m3alqilack0WPuW8xh6PCDGeEj/86leUF0SGZO9V3s5VCHtLoFU4M6gEL6ViXQJmfixWnAU7T5+x3cb4QmnsHUPvwaYETaWoZ5/a5iTRz/vByCqCgDldLTdS/gcQdx0laJCyd9ob87CcN9Fxb3L6vhYK9ymL3WTG9/stJKEJMvL2afkpm8NTPM96AA7utbq1nTUOeEAkNrf5F9AeYDZtOWNI6TyU4OGxRWk7q4PMP8DQuKzHwflnVitAYcwc4AlHrZcEqfhTy15v5USezEfP/vhGP5402G5GuWs5o6aHfgMGq4LnH2NUoBYjtKsGwzh1Vgv/CEh304ln/aaN6f4CAS4TMyl+YC7JzPq1GrACkiKFN+dcVQ6WZR2Ahv6kDDtjPU9b4Y7KYo8YpiX44/QJZptiy9rSzkJfo0NV3ULzA2nvBSJLLuzKcL9gZRXyVdKqGF3vDOevEigbLRE9gJdhP7ns9eT8ULICW+Sfgx6lqv+8pGwvJ8C26ah07kfAcblZYnMop/ixjZw/O1BIKIFK74C6oANZBhyG7QaxheH+NxJI/DGHVCfwqm/e0viBQDZmEl7a1O6betMzhXteJYtZjE8cd7/JEwfN5zVjV4miN8yraYsjfdX7EBfNWlaLPRtbWv/ETMxkxH6Weh074UR8qZE6F/jSxSC6REoiyBaTsF+Kj/kTZbB/dXczLcNbv9tsI+QJz/OsJO8NI71Dlk/DdKwQPe0MxBNdGsju1UMNQJKrKf/wpFYnT8FdXRVpOmYuhMYr8MmToNj/tOQgibmcyDXeDIE3l8ClSApwq6SfBDQDE7tJLqHP+hCmfXEuKpdEeL3NIXDcggbbSGJxeWi9gLm+AW5qYoFLych+Q/5qU71dWaCJUS83i4a94Cr/h+n7y059ckv0oW0/Cb8rYsIdE/89fl5BfsoPs788msxcke6P15VuMarepa5m/IRlbGwnzcqmcrNz/zQ7/EQoTCVuPJPa9R/BtISKoDx5AjLNEWb4uhex2sSR+IVKQ5DCYvCeUFti0aO0O6mi4zGk2wc5Ab7R+uM/7UifW/mhKbGL3M8/9tM1PqB/aggVb7r4VtBt5zrXBbQuaTDKJZLfyJITbinzYID6F6g8Wv0gDq+1DyJ1lE/sRrKAkX9Xfu1fVpbMY4Fc1nc6pQXYpQxsGk1J/u2/HOxRoxzke3rTbzXXYXMQXKEwefp8uulR7vXVEs4w2uVlvVkhMPkFd8WC9L8FqHW831jS9WzMl/rVKNArZy9wMGSFrdM30rXoutZavEfx6rlWeAPX529EvtQnnph1lbeUir9gPnfrtMJGgVbiFAcVTEYuLstUQwL1Gwpnv+e/WFix3EAawvDK5rPairGHYGk/W3mBzyF09jHZt07BjPQhp9v4Mx+R0JgpR45i0Attg6p+9uiR+ZzGqp3e7SpagCiXjQPo/Q9eusDlSR7u7IwTK1ta8b6cCMLeQCxAzMqcBge+E0nliggCL6QEY6vFkHQdaU43AyPK1tzmFMjaG4iJSRXqcNqyf38Eg2SlaKY6RbwKr61nuRxMFxq9ppaEVVY+rp1O2K8szKAYD+Sg2n3WL2/5vwtPaa6X/FSiMLzGvG4EV9CKvx5tvcKEeC0Td1ovByHRU3PpJfk8L3eV6Rzts1DL9wM93OfE1AqDafhWUe/6MHHIysPVnIF2Pi/9FN30xXGsqV1PvTShPRbwq3dbniqIkDBxOgtH91+/+PPxYkA+pq6Ls0iWiGWciSkPtP++uxAzsoeJQn0hEnNhFBa8XwXAzNhnTFIWh7V3WQ8ZfEb+iZ4gODtPkVaOLTwCg/Ow6XISKfm06P5Nxv43Pfw5NcYvqcz2krrc+P/GLPycHKjSEUf8Jkh7HdJt9rI674nomtx56l8xGCPjPoS26U8M9GTdjPSROTnOifwU9V7qqHacocnzbz+XueNM/hsPpFn9+s6ja7qGlp6wSrerr8D7Fwurts2LYYXYFCHheEPi83B0szQtvJn7zVjtd5gxTxr71LOWnYFJ6l+QZi8HbvPDqMsOE74dOBxxcptjDWhAFVvNCj7Jg8qWJImXhC7Ffo++Ocf0bXWoT9yKGXdxDKbLcGA0bE813Wh/xuDKnCu3Qg7QZWceMm5cODBBpK+VbVtNlTaEoWg2sLWc8r7fBLBLrzGGwgUN17pu9JG/wKSGJej2uEiX3cXaqQSGYukrNlc2/Vbb6XIAoGC+YfOFQyhC5u09rEoNwt/XGevvNlebLMU+owIhsE/9wCPc69bL2uh58/eFPGbqPLfCCM9ZIm9zoA4I6P1cJuk7nNIh5scdKiYd+1wlBXYaD46Q/DrLckOShCmrqrEnv/lIBLS0fODEmZy/wPXx0QaXDDTtWDJ6oknvArSyIbd/9RvRUBJ3JbberU2UDqxjSIVPuy2qyARGTmcRdR/r3r8KcwYbxYu6uLO+LTCmi2N23facgaQSVMRP9OvDl6qK4WJhMOxjww8GiBmFrznJzqi0cJRpXlsf6wi22tdAjkikJA+e2hdpDSq3yLzX2qcVAhYBoFc4lcYS4kTnZaz4++P295RP0MNMG9zCdW8vkYQE3CLYOTffZ8h2x2QLfjHRqiPEnoYYwmTc/lyKjB/wc/4U8b/J2zKu3vydrc3UY+eJVJ6+WrAokCuxQsnB92u8PYirYevunKxcERN/toGvBZ/fifNxgP6JNKKSG2D1ARioSjDpXheb4t29HLlkFgS9fxLl/UK37PK0y1zhn2RupzHtfVj046bGXaSxFnlOqNO22dmKAOTXtORG+18Gueh0GhijBbmw6/6+BNeRlDVRJg5KDFzzc7pNYtF+rHo4h5KyS2qIj8qJterTr08D8/kh2TUm96OM2Lo8sn2ckgyUAfG4uroGNlly+gJhFY1UgbD9bu1wlM5/MhUYlrdIEvS2ANLd1Jx5p65IT+ul70GarjREizD0h8A1QFL6oveNIsrpehnJkXm+ZCuKu95b5kKSBcZrFFzakCqEsTAH909hCjQiIBuTWKFH720Vp3aPbjrm2b2NLXuz4po3RXhKirpaHqk1DEajLDr5Q0F43Dbej8cqmnfMx9Obkus6cdKWHBpO1QEo8nK9MoNziqLecf1R0nELs+9+5YRuorxgmxXeWwVnZbyRF/g/DhQqFKIuKrxkzy8690vQeGUiBSQjSEcNUzjc0Olxht5EVXiYRuxGS+XeBEFU7FbIZlehkk1NRXt8+u3O2aiUryshO33JjENVstljPTSM55RWLudVBG81Am6Pr3utTP6oUUUcibna43iwemPT0Fk4pjLIWpUumSRvM84GEeJ45qA4DRTIj8qD+KGglr1L/S+4sBh7u5brrw9TvV78B8zPSPqQi+56x58P2l3x3poeTuuYGpBjkTv3mJGYKBA6y6hsXKr+ZZ3YldR1+hKDlgbmz524BBb7eUhBEAcsSJzcReoIX+Bw0VlT5lAYCKgUqjP7mMdE36t56Xy7L0iFpH3rYOSfwhENL4sHYQA8eLgzf4BfyH+wsmvJiu9m6hJrW+9T+kIt5nBXyxnZk3Ev6w0mtNJ/5VP1xWTeMzg1wc1AXuM6B6pKfxk1gyW/DYaK+66cPYXvyuXqfR21Lz/BHbv7lxYCxXne33tUpV5PR6h/qxobMP/X1MQfbFc5N1EF0+s9+dfTucd2mlBv/QRvZW2auvQtSM/OB9qCEuTSAskaDTB3ZOiyfd8DTl6lMCK/gF4SikDH72idv7KbO6tmCEk2mA3KPP5FozXK/91svF+fcZWRdF3hOM0mdauJ6WZjKwgZW2/x1XZN9Zi8SGjDw0DHpdNjZCsFnVJWtxM5FPjikmfHm8/pB4IYXp1A1IDnOfIHvuW9wvCdBbLMgrtYnyUiUZz3RTaDXbDnaQhtQwMOXrVny/JzvddR3fpVFzrXcoYlFwD/m5Sj7DHwmiA+YW1XuN4lK/fg3A+JO9yxGzHW2VGCV2fB/Kk8yQOPpkX7pAxbf6U2gi3xHDub3+ovuda9CXqNGbZMY5fNGQMyZ7jZcB0rtj6Ii+lktZceMt/OF24sNLJcEpacJfF9D/BvaJK6Ad2QgOpwIMbPhF76TJibJQCyJmhWFIFHCrnFhoLfBhqLCm9PZBVizhQ5EXS3Kg4/WYvL3emFAaeWL425Iov5m0Zv+zx1vwesNcli2vBhWl8//hFClIsCrVvelqknIbUBCq6pRcAABwuhlhzz2HYReAod9bwCZ3zaVJrCdXEwwIKGWgVnHUR/RTEeQJd48v/T6/RPDw1z9J4Hr5b8c0J87vv1281kijtD6QeW2GpmK0GUb8YOuIWx8fXMrklYy21QPmZD+BStoxix1Yx09tLWOTbg9y0lYZ756OGOUvUQ0ZIMkcLQtRwU7qw+vm76biRx7zN7a+wIf6spyShu55kmD8FMN9sq1ssOM5/FDryJ/19/nTiefWaqnc8QNWPD+UiUpg5jkgMeyhTe1ks/8NHeRZDORthFDkDjxVRC40TbT7ezfqQYuQNZqn1aKZi7DRjT0z9csxl0ogzZQpmFeZoo1TPeqymG1OC2XxlxbUTheUMbCMQLrjEguWugypHwvfB3EvyLUXhj+Y72QzhFTWVFy1I23891UACOzZ1wOLDVCeLN3rAQoBipckwgk7uoiRC2GkHROGC6zrEofkLWFsOBEvZj5N15lnGlqNANm9B0KVJWg6APp0rky1mBvfDuKlFhtR/dKqIthkQ/TY66BPe4a8l4Ie8OX6vYNvIVv0wEk89gbeHAZz3kYI6DhYnhr7bQ2Xy+fjDqMIBT5I0zF8YdC4xnlMAjJyxiFE5ufwfxd2/3/rZV9rkEs2sBgbHxYPpfgpFhW6gXDbtYEWbT1ga1jV5A5RKcBK9m1RHSxHNW/9yg5bCbpQAJVA2WcWnBNXkl6QL34F14n3bDkSEdm9euAx+/EGe08ngAHeGhKPBUKeZeG/Miu3yN/dyZxm7gUw3q1ao/uq2ZU6K7pj4Rd7xu2MDXehxSlf/ShHBHv65CFQKjgFuGe4IaZECAqJb814UxZ/rmuaF8FudGdH7tcOkrhS/Ow+PViLJuJaBmLQxK5pM/vg2vgpWmSyeGwCU3LH1ZEp/yBWEJlWw3F/tx8ylcSZp4dtK37N2ZtTzrw2On9NCxWbdAlbQ8PdQiqBjbWg7uawJuxgj9W2PvLbDhAJeAftzfVlfm5+6LsbaYFSyn8jdNc+pob/QSbdmdOKD/gQawxSzsIBZiGnD7GT8vG+hd1ZF3DwP3zUhjOLuC2ZFnbePQFI//h+SHp/U9OreqZn3iNQx6upS/yZ5FatPzcE0Gtr3Otk96GRkJeXVi8jAyC0QSkEqW9ig55ujYFQEi6IsmD8BEVsRm1/UzafPwR/+AOaP3S2JXDgmo+s5rMl5P1NA4IXdovZywt8OGqJ118yfeEGn4oX8KCpysGEMV5AN6UB9YqJkZJgjEn0wx7o888PTAuSg/lxxrqY8YISfIebRv7mKptPyzi8A2opH6OOX7o04I+DzGXHra8cgzFSvkrd1weOhVYmitcomXrMfq2sZSLb9yimShXWNs5NogCB3rxfYuo7QINMqaCTdFV6JkaeKPHxRQx2zMj7EJtLJ+7WqirVMNP7fQZ0YzJ+aXOvtjwqah2nccF9gFqAEHP2T/ed7KdWoXeaSigCFvQJtecS4SNqr15/iSMiYZYUKGtb5nbaVm6zUJEW5gDxovcx3sIZXucedarTDLc6EUIYfekkNSFgGPHfONVGdvNTOFoFAYfAJefPuZVS4C04hlM04PC8rcT1+XNB3nX3WI9NSbM6gm6wMRCB0utXeyVSVIJV7WfSDWvEOBO/s5+eVXNtjXfT2CkvG5Yd/cCvUfIJU+IA6ULHS+Vb4AXeeM6fq8UHZdd5cI92Td4CvEFAcE2MSeLGMfmybEY/y3P60uslOmEeVkmDs6C89x/ki0kP+P5aTurW6SBzX1R/b4rkCthNAMMPEmvjzHPzvVAGk+mbxRe+ivFOK6jkN41h3k06B/tWxe8/TNBCDMQTLkPcI0SAagoAl0RrR6FqlOopJtcwBQyUXYjh1OgHunh08zglqrJFUU2QOuFZoDevMbUYB61xQuSXz+VS6wALR37awi7BSMnUjHdiAGoIbd3H5I0YSEe2wm7VWurgtuWXRDDYrdc1Ie7aExcZtknGWzZwL0YaGgXC1H/TAFlSQ/7GS7qXOloN2SIseez7kCVXwl22IFYYkvMWMfbsgT5wzTkdVah74Cd4Aiu2AuPYnfc1ZSAH3l1DwXSMC4K8LKO/F/JrE7dmjLU6s17u99Dx9hwt5NhxcTxM/SdANXDoHebDRYqe1//EjEJP8pU1sY8rutlwc2h5CQGeJONeZB+0+YZWvHKwCIuEKojxm+zZs/CGayUwJWlal4Aldn9ouqk4OwokKgrFB69Ah4FUulKqy7i/iGiaHdCaII7UR9gml0rst8Mdm2YOn+bmATKzb5xByC6ZwwEX14iYaTdMLHKJbafWkTrFyfmEtInhifVFWz5HS8Tzaz2+o8kFZaG+lq9ascN6nRZ9XthyL1gEcO6LAOJxodlDGXq1cl+uYygeXAaOFpZT3jVL4s942wUHQeoYasMFLhSxKniPssedraGNMaUCWJCcBcHsK9wn46lDQyKa+luWdhpCjsRO4RgIk/bAMwarRzSvCnieOH8BVSzez/ElFJRY2WLB+nwOkiVBgt0bM8uBD8dO8swrpXj+HVjZhnlWm8rm4YMWYcAiEmgtov61RyHdOZRzTOwrVUCxRirYwBAmcsvdQhGFkmkj7/9QGoHeQJ4uvA0zTWjaHKoDopGxKVGmLPcivZTdHVLsdI/QmGrFWbWur+wOsL9GDTxQWI80dECTY9yNI5Tqg2HiurMpF9sI1HN5Yh7Pkt4S4JD34sn2wLvyfywERsrgzKDOLqFccGmwEgPlsEJIjcN4Q4zrKHp9ko0oQgmhmJh/+LF2WK6u9aRYBJjZFWDOnVRnsTQlFKTlryxwkRDcy4fyxoTWMr3t907g/CY9U5IcIFg5p8eMHZfnWYOBzAXGs40yEhRQdgamIipOij0ctYsFo6BpVFwVWBEW94/AhKOxBgwRMot9+AHGOxsTYJkvWnPX3C7wANG73vcIOUqlcX1pqIoRi/3BXNaSS6iQALy0tyEgAAAAA=="/>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sz="1800">
              <a:solidFill>
                <a:prstClr val="black"/>
              </a:solidFill>
              <a:latin typeface="Calibri"/>
              <a:cs typeface=""/>
            </a:endParaRPr>
          </a:p>
        </p:txBody>
      </p:sp>
      <p:sp>
        <p:nvSpPr>
          <p:cNvPr id="9" name="AutoShape 6" descr="data:image/webp;base64,UklGRtQqAABXRUJQVlA4IMgqAACwrACdASoEAUQBPrFKnEimI6IUqsXQZAsE5u/DZ4ieQC9pSF/3D/8PzpObe5H4xlH7WOyfJt5x86H+69WnmH/rF56vrl/cr1I+bV/zv2Q96P9v9Qf/B/7P1qvVQ/wX/M9hjy5fZr/wv/c9JnVV/NH+A7VP8R/eP2/89/yD6J/K/l1/gfaayd9fWpl8+++X7L/Hef/+//y/jD8WP7H1CPy3+mf7Hxd9pQAH85/tf/T8MT/S/yfqj9m/+r7gP82/tf/Q9eP994Xn5D/mewD/Sv7//zf8j+Yf04f3H/t/2X+0/dz3K/Uv/q/0XwG/0H+5f971tP//7oP3Q///ui/tn/9DdIkxxI9I0zLi4tgN37iGtCqdDGd8x9w2b7AvEZ4/d3JxLF8MHZ1shBLMSiHv1QMroQvOsiMnclbgOkj+8gIjsgJCVE/RS0AQ+RIypF+wWGOPbZyszRHGUqXqbdHSKNaFU3Hz5KppK31sYNh35kE1DZ9DjXWX34dgVXzNHJALT6sx/TnazvvwDH9vYw8wL5rusjUY+Mi+XOImrmnqJs6xM2ryH2Fg6kWMu1xfL9Rv6haEE7C9dTwqnoz65pdYy5v7i+BHG0dTYOoHL1XSZ/Y6QropKaCsAgFrMwo/W56ZrgTmPunCDfs2emVrXA8mlnvcZJJEeG+op0b4EAyzkuspniuvZjgHNbWNsAVHSlOFE3P/l/Z/c7CClQfyB8ixqtTXIMU4mA58GorlXdux1ggGvz26Zyl4sp1o9KQ3B32LaPIU2GC54CxgSUN6jJ1lxLt0zRS31if3YTcjPbI2JNJWxsF00KCEzeteTuFxJS5DopvuF+pWQmWR+IAGTAwpVEJLnt/wNlLro1Yp9zxKpnkM0dli7apWLJ7AVRrr0FyxPpBc2tDg4Rjol66VPAc3PVOD13nUjBIDx3s3bpzStzDH6py0rockInMkSk805uM2eWtpn5yc/h2rRSyIfKFaIwBP1Y8MBfGfw5iKRPd0Z2dTiNw+nWDvqB6caMrOPoVE28ODdJoAO519rE/8YHE0zAC9+oKHvEjlHHKV268MoB6s2l1Zelbv69/Jv7Bn9JN+d3LvV+mBBaJrU2kMRz53cGUQE8OcUj53C8TLjLpyqxxBaSeIoKh8WTUfA7HP9/2vd7MS+UPz7jRWSQN7H6kiiFTZEo4FI9UsSolx1lWSOcl3nrswaLY8xxRZW6+2EZiDBUJ6BTp6hMOOQi2oJPmd9MvNBNKBZRfLzmaoptSKWpgQqBc4Rnt+nSaw2HADKgBHXnMX/zAw0yf1VZ9n5/KBb7ZficxpciVhrsbrplOz7SyARPr7OYWFHo6IoTATpdyqVFJ3HC1/65Tt3mcVx7e8Ch1yxDqE4pKM7uvAArFR5VMrNpSNxwiSgZtoZvY9IbdEfymOpE8WWMnprzrnDZnX/WdRtBlZAhBrJN5pf96AubivJmjXJRBenPV6SK56wvXQIKC66nG0ARmT/nlqyjSgJ4t7Ys+GxNxrYn+KC+DW7pDhD/6TOgByL4HsrjiGOalQQgUGr4PvSKNgBXk0qjxbE8Hq3HbBA3GZWelz/fn4Ck57WNOyefYHI4mOrWW/i8+wdSQ3S4aGoquY89Ke4VqmpzlZAeBKzHbBBWOFxSwO/WdGMh6T79qclsrLbnvnq4AsguYPZmYwE12NxNGxkvcz6jh1RLJ2VbAyC0OKAEYHrF48up+UEHjjxGPGRpfYF8PC79WwzUVDb2ePh6uVfxl7LQpHyIw3jlXZ/8UVEIcqZxvZlpe7xnA1g/I3a6jEco3DBOeQPByxqSNfUCdWkW1cmz2OtuBqf2NcWXxeHgbs3+Sya+JTuV9xGT3+u5WbXQAAAP7fzrn/aDLSdKugE5nGochMAhpKBQ5Yl6gRzuqnL1W3R/qHx1DM0ptuHAQoA+cGCZ8zT4MUoHCZEZCtQTS5rWJDT1O1PC6cyrw/rfC6n9mnOv8nFfXkd12ujdzz7Bz82IUOE9j2aApo8zugXhZMtXQfZbKziUk/0K0evw7pCXdtptn9CBUTrxQiHLKOCv/jEsoIrgeBuQuynGu/NoP/BrkD45TzSozI/bjeEDmxtfRes1mwIuuylMUr/P3ilqdRHHPEJKMKJMNLxVFaTF9s+I4KdxWLhfWuS4hRbUrejrtrFR8L/R8DmHWbSnxovzyRXNMPoNz6eL33zrLfxsvfe3BVO5fGfAnqFDc1GiJdxnmWx2EA6/bArBGWblXl+u1aG5RBOf74xTBfh5TvUER9gjuIOy3o7uYiwy7YkPqOOxNVIyvekEkCN4LtF1bq52AetNnOG72jrwtolkKzGRxQ4gQPYZKyVCdipa/wDLLJyoomZ5L38ISzic6xq1/F+D/qblRyBzuZIsILc/u5+rApkbXcZry8TAZ/pC9DTrYkniEjEBJ5Dk8FlQ12THObCYm3mZrle+kbU+Knykjpy22wbIIdnezH28b3pCrolHZbyTmRZfPnIbby1cB1W6M4K70SkslpiM7zIM5Ar8ZCR7xBRdWH3iLpbthvgGQQixi5bpPnpcgQzCFbboDqd8qZ4CcUwuyXy2y6rf4szjYrqEmCYjFOx3JU2I3TykMY67jyyP8nzPEQ+4OHlp28OsSgUoF2AQJq8PQrUHda2Ely3nQt5snLgkxGXnPWRi4V5wqNqMbAypZtPqbRqQXSeI77dnNULRFyjOeZW0X9Rklr56Dden56F91XbjeXxY/ADKfXTgDJ4mbHPV+fX3bgQXKizkZS/1mHkcMegx4iLZ3eVuuKqO6XESyaGybfpKdRv9NSFC4+8B7V0uZb7R0nTn7PDwwaFLZUUITHGC0tyEn9fnW6xxSux3eVizPePhl4N2g0tLptcD7NLaVz1dOtsdAY1Bq6Ft18M/4/+mqAFFmIGlo0Rla+R+p0ok2Q12kgbMar254H28t/DRvvFuahRPX8JA1SlYYZ50LU1bwMvFSzp0X1fC1lEiffNXv6moI3EpDpGYPUfj+aHN0e4bVOckKfzr3qfxdAtb8I5gFdPesr/pDJ7uMqMoLAs67vmzE7R0Uxme2onC4zKeKlPrCN6oT+0jC3DoAQaI2qdPfMACezWB1Y7MlQULkU9d0gDOwgFPkXjzlyG62RybWlnZswAQPikHebzfvNvAhaYirlsli9R5IKcgdl1lUrRvnvuBHWcmDoDIZMJA5r4g692vJMlkXEcZmZey/YXabhOsmI2WWYsvHssZGkPWdmtUWaJdOoQlmJpC1OyYy3XiP9M8dqPLxLo0aBfoScVCaV0BYZ2iZ2FIao8d46mt7wcJtUTJarmPIPF2KyqUfCTUvE25wFhzhPrvXL9AsGwwIsUBATNj55OjcUukqT5Ll/Tt6lc30A7xEM3EVuGcla/vyDQBLMSu4GD976hTnmAGgm+50d9dbTNIryCnSNGQ9OqKepGpEF7XfEWCQ7C0kmQmTapSLgY27LmFUYeTeM6j2YDaNoBVTNaNK78FbS3S5TfTekkutr6NK1Du7srhgWwCfCQ8Nv4NqEkS0ni+aOL+Grc0c0tFr+zbP6avIYHmKghKSPwaUgSR7Lh7DLmX7VMg4uTgGI5GbOOvOS/ql2UQutipesgy7a8CyZ//zU1MP4Br7MqgZlSZw5Rc4xYhy44tbiR1NDbsn0GyseyMXbXDYSRA+1kcA+YKhhspZRKqMswCrBXxgtj4bNzWyPqW6kfPxpAwSO1kggB9Kl3nKGoDBEGzecDJ0H8F4K1w59dity4y6Gr7mOpPbNHrJ4xhHu6IjesKOTWp7eJWuG38GfwtwZas8LL5+WZ8jNfD+PZzdKl3h+qxSPCVe82V48y5PJiJ/A3GJ2P4TsUSCuWaRqnkpMIMUjtaAxKpxS5xnR2spsFKMv83fsPqJu2Z9R8EHvz6HtGFxqxh+0CpgyJtY2rS0VnvDrffP7cHIDu+8KxOAL/DQtU/mx21ZfZ7B9LUWTlT9J8T97SmG8dzWztku3BekNk5EIZAMM6u8QKw+N8K23nw8DGhEe1veY8op5x9vha9U0ooLmHFrESv4EQnSEG4R3niNIXqe8N5TvKW1EqHJecUKygli7mhzr8hHV910nnfpaiYVEgiYp9qYMF4ocmj9xd5oiLeHLIhzmjXvk+rcRR2ePnpSMhxqVVg3/yeXeDZjb59yrms3frNnIFvU9vT5IXLDV3X/wko7QLf3xO81yCuuX4kSzkX6SIqTug9e+gtHymSVd12h5ssn5XxXN3xexbbQWkcQVy+3NIMKjQUol905aZtglMeWGGjesMszKsep6BY1EHvG5H1wv/SC02PVNHeq622HxVjbDOYvMN+e6+esWV0KOEB0PZtMMizpoivLKJPXNAVoEctIkaA6YcV9oQQw3g71XSuMCn4SL+b3RSwR5dUEKrZptTh0tnOTCk8K6rr3w3NKZJvGqXOoNjPMkWdrhUswJdDbG5P4PI4PKa2RyyanlL37uUtlCC4nKT+eReAh6NfAJaMDuBlK8dIh4uxlur5CI3/d2CUW6TiaF1elWCF30JMtHHdsRd8fMkKxhvEjGljYvSAUd5qdZURNg+XtAAH6QPCLaiOBbzMObUHX51t4C909QR4hD8F9i6lN8kD8qaZnG4n0OZrCw8XfC9a8EHqRIrJBespS59LGclr2RD9bEQrC/tm+k/tyYxdgGIzpbVB/w+0Eh3qGuZ8+Z9jDdohsDhA0We/4N/SkAiO8NCn76advUd+7CJ46J4R4BWi6OTzN8GlLDOIiSycbvVShCsS16AXx4+d5DYXO46cu8oRNvSO1+MQsE4yCwMd82DB3WsdgG49pyJrFb88VHRE4VQGo4OBTFZ4vaqRP5Vgk+vKKyJVQ2Ma5Pgr7A8HVxpTQBo0Tn4b14WHAR5vgi1mTFEgqRdw9oLBrnJAv5VM2RjIuf1u++MF9KdLowatrqj/ixtYZd0pHP9ipbUGjMN3SKzHDbFtSwKxH3GRfATwHWL4qlbZCJdNKZkqq3XM2OqJ+W7fhjx6tMy0Y7Q8+KKyfLjl8Ptv9q2EU42XZTP1Sev7X/kMmPHdFYyrYCpYH/E7aUgaYCp/VZ1IVBm48FmFtfqm6Wx3V4Q6y+dvcgDS9B7g34c8nZNOKevtXpvw5nibb7vhlKyH2l7i1L5Zq0pKTTvw+YVe4ynzXjLYjrvYxmakzzxC3EU/0KnWx9W0iqqKW07CHhI2lRYy/pWtLlaGFzm/dSIzPZZjgUIr+FN9LADj2jFfORQFAc2zCM/GGdPn2bcEMl248cscg/XB9N/AR87U/qTa/BDHalZ0YR89cnd6ZOusJoOI5Meq0Ntg3HadeHJeiM595e9ARHpdchgoFT/hNrBPkR/iymbOFx82L3XiAfDltdWRnjJFtEPDrUiU8+Jkdh4M4yjysWUZUcNcwhrJEdTwkWFwJF07LtrZzycdpiceSlmFRwB8AAefACm5jo1uasX+P03e3qAw1fPoFhX5GeQLbwtTp/LC87Vz0QwzMp5CxLAg0iMFj1+qozMJrbeR3ix35n1i+TkiPwSS6s3cGuKrS/WX/onQBve+NkWTvusViqb7sL3yPKXIjvggq2D1LlpJ0iRuzhSHK/wK66aPyk5mh833OtLWWlGchLwnvR1Vs9zlAh8S/RC9kM4vt98kEW+T7LPCrS+Qfia1r+jJZNiL2HOuJcrAe60SAcUZk1kY4kQwHk7SPDSRaAiL0GFI47228HYjmev3Ew1BgnJRQy0UL7tROvd2jp+hDteKLwJQxpLsWgdRhHiw5aQqh0+jMfzxT5r73KJndjSlBj32m1bs1SuSJUwK+O883S3gyBmgx7uIx0vb6JzYiVn6xrV+nt7ZaDuylbxVcciq3FSgJLIt4Ct98Cw9bd6rwpmtJ/zePhFwXfYjLGhZcRGiUuNWtIPyG90ECkaXMGfoOaI7+3eM026/PA2yTiZ+tqNadYsqDKzW7/CtKDh3k/288bPhGrehXN7svvfNyrzWVo6/y82XD8qs9TlFbxumKL0CtVvQoBIQkS/W85cZ+NyruwG0280l0rYhDB1HanBFmiFeXF2Q29Gc4MMOG209ojBJEMB0J4LKzsCoguWikUQ/1Wn1J/DeHC+VInIXgDu5oRSGxOzXW0JEC/YJkIP0OcfL60igUw1N6z7CCAN8Ix3GFSOHj+rAGzGQI2ct0Z2o1oFl5hCOjmS3UfL3pllHUa1eAo3MXHtL5bZTJn2rkwQ21yboJQboTpmpkQVCa5xzDZ3oNXXPHFmmtwUuBL3Ajk0ttfzKOYNr3LFEUhPoDduy1R/FKt3IJ+tALmC8TdW2MPV4upFNE54c4SYdz7AnZcX8SBRvb9yv5PqQgoDLBj97J/f2wmP7egN1chrAfHbKi3f1z6HfVG2OxHYhJb8dKyR76yYU8ORU8MJCKmx19IIbtvmPbIPnkV/gxXnC/GtMiaqk87UHQQm5DYebadkEx94piQ9fqLTLUqWU5PyeAOBMT7fRxixyLx97oUVTTLoT8akSj3I4bIX91EcRvKskRCJV1vtFuPCTt20/SQn6tWW+tbZ2KcrpscaXF24HmW60VrcGp004eNTRRSU6jeCMVMha3DNCcSEdv2v6G6MGXINidh5cX+LoTRy/KB+0ThFKPIKzFW9rHbGLjQ2xc/2ZC9vozvGM3XcPG3SQbDdqzcI5TVuxvRIg5TI4JQbWWtrR4ADkRJ2VCZvLjIfVaeM2ocFDW9AKd/MHtHIuV71wdudMIh5NF0mOPoDWCTFrhxHUiHvSnq57TNNXp/63MSzFxSKmHCxjZEnZiuwQAMMPDK/1R0KwWBbvCvCoxLlBw9XXzZsTaBbQtQFb6TBy6F+HC/z6JsooNg9DA4bq6DJOGSsQCtK5jv9hQUHKsZ6tpr3KfVic6pnp7wrtWfGYbAEpS4+mfig89tMGIH7ng6ZlnmnYNLgYmO1Xl3UB02KeYNINwwPO/GPlMrU8Joo0Uf5lazYjoYL808WA1BqHW7tNgLgZPA8l/VLoNJ9iYV3UiAu9gDZoqD2UKlwZUJoFEGewFwqSz/97juatL9RuEX1KrKIhR/JBoAlZqmrhAskgYNeHP+POgtrHaCdu1mpLwubNeTCNcLrPTsTLYrVVLglV/ZMY1LMUtUACdxcfE8W+WYYULGrGkF8Eyt2lWBJ3EwoSA9Q1kntgynx5esnWc92iGIlQCOG3wO2uB7hyugxltHvOQwStVou4qs06MKWchI4TBwBHKnc24iRm8J0326AY7pM1LwojtRuThFdu4t0OcG6D+9D6wnKsPi/vGBOlg6fDeEJ6Bf8P8xCNa210dJX0s6g+K4e2JDQKy/Cxm/seFwhSJXC2Vp6LxW9EmEVkg+0b8IElSokq/UO7KppyGNhzwBbhFOmTXCXLzkuCOYn+qwnONvoQT/gir4nnr72vdq6kM5PdaHxcmdLqcuUstDuEPJvmXVbGfPDIx6A8IXPN6duqtNkqDqMA7A0jres4TMnPI4ucdIffidrd+m3alqilack0WPuW8xh6PCDGeEj/86leUF0SGZO9V3s5VCHtLoFU4M6gEL6ViXQJmfixWnAU7T5+x3cb4QmnsHUPvwaYETaWoZ5/a5iTRz/vByCqCgDldLTdS/gcQdx0laJCyd9ob87CcN9Fxb3L6vhYK9ymL3WTG9/stJKEJMvL2afkpm8NTPM96AA7utbq1nTUOeEAkNrf5F9AeYDZtOWNI6TyU4OGxRWk7q4PMP8DQuKzHwflnVitAYcwc4AlHrZcEqfhTy15v5USezEfP/vhGP5402G5GuWs5o6aHfgMGq4LnH2NUoBYjtKsGwzh1Vgv/CEh304ln/aaN6f4CAS4TMyl+YC7JzPq1GrACkiKFN+dcVQ6WZR2Ahv6kDDtjPU9b4Y7KYo8YpiX44/QJZptiy9rSzkJfo0NV3ULzA2nvBSJLLuzKcL9gZRXyVdKqGF3vDOevEigbLRE9gJdhP7ns9eT8ULICW+Sfgx6lqv+8pGwvJ8C26ah07kfAcblZYnMop/ixjZw/O1BIKIFK74C6oANZBhyG7QaxheH+NxJI/DGHVCfwqm/e0viBQDZmEl7a1O6betMzhXteJYtZjE8cd7/JEwfN5zVjV4miN8yraYsjfdX7EBfNWlaLPRtbWv/ETMxkxH6Weh074UR8qZE6F/jSxSC6REoiyBaTsF+Kj/kTZbB/dXczLcNbv9tsI+QJz/OsJO8NI71Dlk/DdKwQPe0MxBNdGsju1UMNQJKrKf/wpFYnT8FdXRVpOmYuhMYr8MmToNj/tOQgibmcyDXeDIE3l8ClSApwq6SfBDQDE7tJLqHP+hCmfXEuKpdEeL3NIXDcggbbSGJxeWi9gLm+AW5qYoFLych+Q/5qU71dWaCJUS83i4a94Cr/h+n7y059ckv0oW0/Cb8rYsIdE/89fl5BfsoPs788msxcke6P15VuMarepa5m/IRlbGwnzcqmcrNz/zQ7/EQoTCVuPJPa9R/BtISKoDx5AjLNEWb4uhex2sSR+IVKQ5DCYvCeUFti0aO0O6mi4zGk2wc5Ab7R+uM/7UifW/mhKbGL3M8/9tM1PqB/aggVb7r4VtBt5zrXBbQuaTDKJZLfyJITbinzYID6F6g8Wv0gDq+1DyJ1lE/sRrKAkX9Xfu1fVpbMY4Fc1nc6pQXYpQxsGk1J/u2/HOxRoxzke3rTbzXXYXMQXKEwefp8uulR7vXVEs4w2uVlvVkhMPkFd8WC9L8FqHW831jS9WzMl/rVKNArZy9wMGSFrdM30rXoutZavEfx6rlWeAPX529EvtQnnph1lbeUir9gPnfrtMJGgVbiFAcVTEYuLstUQwL1Gwpnv+e/WFix3EAawvDK5rPairGHYGk/W3mBzyF09jHZt07BjPQhp9v4Mx+R0JgpR45i0Attg6p+9uiR+ZzGqp3e7SpagCiXjQPo/Q9eusDlSR7u7IwTK1ta8b6cCMLeQCxAzMqcBge+E0nliggCL6QEY6vFkHQdaU43AyPK1tzmFMjaG4iJSRXqcNqyf38Eg2SlaKY6RbwKr61nuRxMFxq9ppaEVVY+rp1O2K8szKAYD+Sg2n3WL2/5vwtPaa6X/FSiMLzGvG4EV9CKvx5tvcKEeC0Td1ovByHRU3PpJfk8L3eV6Rzts1DL9wM93OfE1AqDafhWUe/6MHHIysPVnIF2Pi/9FN30xXGsqV1PvTShPRbwq3dbniqIkDBxOgtH91+/+PPxYkA+pq6Ls0iWiGWciSkPtP++uxAzsoeJQn0hEnNhFBa8XwXAzNhnTFIWh7V3WQ8ZfEb+iZ4gODtPkVaOLTwCg/Ow6XISKfm06P5Nxv43Pfw5NcYvqcz2krrc+P/GLPycHKjSEUf8Jkh7HdJt9rI674nomtx56l8xGCPjPoS26U8M9GTdjPSROTnOifwU9V7qqHacocnzbz+XueNM/hsPpFn9+s6ja7qGlp6wSrerr8D7Fwurts2LYYXYFCHheEPi83B0szQtvJn7zVjtd5gxTxr71LOWnYFJ6l+QZi8HbvPDqMsOE74dOBxxcptjDWhAFVvNCj7Jg8qWJImXhC7Ffo++Ocf0bXWoT9yKGXdxDKbLcGA0bE813Wh/xuDKnCu3Qg7QZWceMm5cODBBpK+VbVtNlTaEoWg2sLWc8r7fBLBLrzGGwgUN17pu9JG/wKSGJej2uEiX3cXaqQSGYukrNlc2/Vbb6XIAoGC+YfOFQyhC5u09rEoNwt/XGevvNlebLMU+owIhsE/9wCPc69bL2uh58/eFPGbqPLfCCM9ZIm9zoA4I6P1cJuk7nNIh5scdKiYd+1wlBXYaD46Q/DrLckOShCmrqrEnv/lIBLS0fODEmZy/wPXx0QaXDDTtWDJ6oknvArSyIbd/9RvRUBJ3JbberU2UDqxjSIVPuy2qyARGTmcRdR/r3r8KcwYbxYu6uLO+LTCmi2N23facgaQSVMRP9OvDl6qK4WJhMOxjww8GiBmFrznJzqi0cJRpXlsf6wi22tdAjkikJA+e2hdpDSq3yLzX2qcVAhYBoFc4lcYS4kTnZaz4++P295RP0MNMG9zCdW8vkYQE3CLYOTffZ8h2x2QLfjHRqiPEnoYYwmTc/lyKjB/wc/4U8b/J2zKu3vydrc3UY+eJVJ6+WrAokCuxQsnB92u8PYirYevunKxcERN/toGvBZ/fifNxgP6JNKKSG2D1ARioSjDpXheb4t29HLlkFgS9fxLl/UK37PK0y1zhn2RupzHtfVj046bGXaSxFnlOqNO22dmKAOTXtORG+18Gueh0GhijBbmw6/6+BNeRlDVRJg5KDFzzc7pNYtF+rHo4h5KyS2qIj8qJterTr08D8/kh2TUm96OM2Lo8sn2ckgyUAfG4uroGNlly+gJhFY1UgbD9bu1wlM5/MhUYlrdIEvS2ANLd1Jx5p65IT+ul70GarjREizD0h8A1QFL6oveNIsrpehnJkXm+ZCuKu95b5kKSBcZrFFzakCqEsTAH909hCjQiIBuTWKFH720Vp3aPbjrm2b2NLXuz4po3RXhKirpaHqk1DEajLDr5Q0F43Dbej8cqmnfMx9Obkus6cdKWHBpO1QEo8nK9MoNziqLecf1R0nELs+9+5YRuorxgmxXeWwVnZbyRF/g/DhQqFKIuKrxkzy8690vQeGUiBSQjSEcNUzjc0Olxht5EVXiYRuxGS+XeBEFU7FbIZlehkk1NRXt8+u3O2aiUryshO33JjENVstljPTSM55RWLudVBG81Am6Pr3utTP6oUUUcibna43iwemPT0Fk4pjLIWpUumSRvM84GEeJ45qA4DRTIj8qD+KGglr1L/S+4sBh7u5brrw9TvV78B8zPSPqQi+56x58P2l3x3poeTuuYGpBjkTv3mJGYKBA6y6hsXKr+ZZ3YldR1+hKDlgbmz524BBb7eUhBEAcsSJzcReoIX+Bw0VlT5lAYCKgUqjP7mMdE36t56Xy7L0iFpH3rYOSfwhENL4sHYQA8eLgzf4BfyH+wsmvJiu9m6hJrW+9T+kIt5nBXyxnZk3Ev6w0mtNJ/5VP1xWTeMzg1wc1AXuM6B6pKfxk1gyW/DYaK+66cPYXvyuXqfR21Lz/BHbv7lxYCxXne33tUpV5PR6h/qxobMP/X1MQfbFc5N1EF0+s9+dfTucd2mlBv/QRvZW2auvQtSM/OB9qCEuTSAskaDTB3ZOiyfd8DTl6lMCK/gF4SikDH72idv7KbO6tmCEk2mA3KPP5FozXK/91svF+fcZWRdF3hOM0mdauJ6WZjKwgZW2/x1XZN9Zi8SGjDw0DHpdNjZCsFnVJWtxM5FPjikmfHm8/pB4IYXp1A1IDnOfIHvuW9wvCdBbLMgrtYnyUiUZz3RTaDXbDnaQhtQwMOXrVny/JzvddR3fpVFzrXcoYlFwD/m5Sj7DHwmiA+YW1XuN4lK/fg3A+JO9yxGzHW2VGCV2fB/Kk8yQOPpkX7pAxbf6U2gi3xHDub3+ovuda9CXqNGbZMY5fNGQMyZ7jZcB0rtj6Ii+lktZceMt/OF24sNLJcEpacJfF9D/BvaJK6Ad2QgOpwIMbPhF76TJibJQCyJmhWFIFHCrnFhoLfBhqLCm9PZBVizhQ5EXS3Kg4/WYvL3emFAaeWL425Iov5m0Zv+zx1vwesNcli2vBhWl8//hFClIsCrVvelqknIbUBCq6pRcAABwuhlhzz2HYReAod9bwCZ3zaVJrCdXEwwIKGWgVnHUR/RTEeQJd48v/T6/RPDw1z9J4Hr5b8c0J87vv1281kijtD6QeW2GpmK0GUb8YOuIWx8fXMrklYy21QPmZD+BStoxix1Yx09tLWOTbg9y0lYZ756OGOUvUQ0ZIMkcLQtRwU7qw+vm76biRx7zN7a+wIf6spyShu55kmD8FMN9sq1ssOM5/FDryJ/19/nTiefWaqnc8QNWPD+UiUpg5jkgMeyhTe1ks/8NHeRZDORthFDkDjxVRC40TbT7ezfqQYuQNZqn1aKZi7DRjT0z9csxl0ogzZQpmFeZoo1TPeqymG1OC2XxlxbUTheUMbCMQLrjEguWugypHwvfB3EvyLUXhj+Y72QzhFTWVFy1I23891UACOzZ1wOLDVCeLN3rAQoBipckwgk7uoiRC2GkHROGC6zrEofkLWFsOBEvZj5N15lnGlqNANm9B0KVJWg6APp0rky1mBvfDuKlFhtR/dKqIthkQ/TY66BPe4a8l4Ie8OX6vYNvIVv0wEk89gbeHAZz3kYI6DhYnhr7bQ2Xy+fjDqMIBT5I0zF8YdC4xnlMAjJyxiFE5ufwfxd2/3/rZV9rkEs2sBgbHxYPpfgpFhW6gXDbtYEWbT1ga1jV5A5RKcBK9m1RHSxHNW/9yg5bCbpQAJVA2WcWnBNXkl6QL34F14n3bDkSEdm9euAx+/EGe08ngAHeGhKPBUKeZeG/Miu3yN/dyZxm7gUw3q1ao/uq2ZU6K7pj4Rd7xu2MDXehxSlf/ShHBHv65CFQKjgFuGe4IaZECAqJb814UxZ/rmuaF8FudGdH7tcOkrhS/Ow+PViLJuJaBmLQxK5pM/vg2vgpWmSyeGwCU3LH1ZEp/yBWEJlWw3F/tx8ylcSZp4dtK37N2ZtTzrw2On9NCxWbdAlbQ8PdQiqBjbWg7uawJuxgj9W2PvLbDhAJeAftzfVlfm5+6LsbaYFSyn8jdNc+pob/QSbdmdOKD/gQawxSzsIBZiGnD7GT8vG+hd1ZF3DwP3zUhjOLuC2ZFnbePQFI//h+SHp/U9OreqZn3iNQx6upS/yZ5FatPzcE0Gtr3Otk96GRkJeXVi8jAyC0QSkEqW9ig55ujYFQEi6IsmD8BEVsRm1/UzafPwR/+AOaP3S2JXDgmo+s5rMl5P1NA4IXdovZywt8OGqJ118yfeEGn4oX8KCpysGEMV5AN6UB9YqJkZJgjEn0wx7o888PTAuSg/lxxrqY8YISfIebRv7mKptPyzi8A2opH6OOX7o04I+DzGXHra8cgzFSvkrd1weOhVYmitcomXrMfq2sZSLb9yimShXWNs5NogCB3rxfYuo7QINMqaCTdFV6JkaeKPHxRQx2zMj7EJtLJ+7WqirVMNP7fQZ0YzJ+aXOvtjwqah2nccF9gFqAEHP2T/ed7KdWoXeaSigCFvQJtecS4SNqr15/iSMiYZYUKGtb5nbaVm6zUJEW5gDxovcx3sIZXucedarTDLc6EUIYfekkNSFgGPHfONVGdvNTOFoFAYfAJefPuZVS4C04hlM04PC8rcT1+XNB3nX3WI9NSbM6gm6wMRCB0utXeyVSVIJV7WfSDWvEOBO/s5+eVXNtjXfT2CkvG5Yd/cCvUfIJU+IA6ULHS+Vb4AXeeM6fq8UHZdd5cI92Td4CvEFAcE2MSeLGMfmybEY/y3P60uslOmEeVkmDs6C89x/ki0kP+P5aTurW6SBzX1R/b4rkCthNAMMPEmvjzHPzvVAGk+mbxRe+ivFOK6jkN41h3k06B/tWxe8/TNBCDMQTLkPcI0SAagoAl0RrR6FqlOopJtcwBQyUXYjh1OgHunh08zglqrJFUU2QOuFZoDevMbUYB61xQuSXz+VS6wALR37awi7BSMnUjHdiAGoIbd3H5I0YSEe2wm7VWurgtuWXRDDYrdc1Ie7aExcZtknGWzZwL0YaGgXC1H/TAFlSQ/7GS7qXOloN2SIseez7kCVXwl22IFYYkvMWMfbsgT5wzTkdVah74Cd4Aiu2AuPYnfc1ZSAH3l1DwXSMC4K8LKO/F/JrE7dmjLU6s17u99Dx9hwt5NhxcTxM/SdANXDoHebDRYqe1//EjEJP8pU1sY8rutlwc2h5CQGeJONeZB+0+YZWvHKwCIuEKojxm+zZs/CGayUwJWlal4Aldn9ouqk4OwokKgrFB69Ah4FUulKqy7i/iGiaHdCaII7UR9gml0rst8Mdm2YOn+bmATKzb5xByC6ZwwEX14iYaTdMLHKJbafWkTrFyfmEtInhifVFWz5HS8Tzaz2+o8kFZaG+lq9ascN6nRZ9XthyL1gEcO6LAOJxodlDGXq1cl+uYygeXAaOFpZT3jVL4s942wUHQeoYasMFLhSxKniPssedraGNMaUCWJCcBcHsK9wn46lDQyKa+luWdhpCjsRO4RgIk/bAMwarRzSvCnieOH8BVSzez/ElFJRY2WLB+nwOkiVBgt0bM8uBD8dO8swrpXj+HVjZhnlWm8rm4YMWYcAiEmgtov61RyHdOZRzTOwrVUCxRirYwBAmcsvdQhGFkmkj7/9QGoHeQJ4uvA0zTWjaHKoDopGxKVGmLPcivZTdHVLsdI/QmGrFWbWur+wOsL9GDTxQWI80dECTY9yNI5Tqg2HiurMpF9sI1HN5Yh7Pkt4S4JD34sn2wLvyfywERsrgzKDOLqFccGmwEgPlsEJIjcN4Q4zrKHp9ko0oQgmhmJh/+LF2WK6u9aRYBJjZFWDOnVRnsTQlFKTlryxwkRDcy4fyxoTWMr3t907g/CY9U5IcIFg5p8eMHZfnWYOBzAXGs40yEhRQdgamIipOij0ctYsFo6BpVFwVWBEW94/AhKOxBgwRMot9+AHGOxsTYJkvWnPX3C7wANG73vcIOUqlcX1pqIoRi/3BXNaSS6iQALy0tyEgAAAAA=="/>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sz="1800">
              <a:solidFill>
                <a:prstClr val="black"/>
              </a:solidFill>
              <a:latin typeface="Calibri"/>
              <a:cs typeface=""/>
            </a:endParaRPr>
          </a:p>
        </p:txBody>
      </p:sp>
      <p:sp>
        <p:nvSpPr>
          <p:cNvPr id="10" name="AutoShape 8" descr="data:image/webp;base64,UklGRtQqAABXRUJQVlA4IMgqAACwrACdASoEAUQBPrFKnEimI6IUqsXQZAsE5u/DZ4ieQC9pSF/3D/8PzpObe5H4xlH7WOyfJt5x86H+69WnmH/rF56vrl/cr1I+bV/zv2Q96P9v9Qf/B/7P1qvVQ/wX/M9hjy5fZr/wv/c9JnVV/NH+A7VP8R/eP2/89/yD6J/K/l1/gfaayd9fWpl8+++X7L/Hef/+//y/jD8WP7H1CPy3+mf7Hxd9pQAH85/tf/T8MT/S/yfqj9m/+r7gP82/tf/Q9eP994Xn5D/mewD/Sv7//zf8j+Yf04f3H/t/2X+0/dz3K/Uv/q/0XwG/0H+5f971tP//7oP3Q///ui/tn/9DdIkxxI9I0zLi4tgN37iGtCqdDGd8x9w2b7AvEZ4/d3JxLF8MHZ1shBLMSiHv1QMroQvOsiMnclbgOkj+8gIjsgJCVE/RS0AQ+RIypF+wWGOPbZyszRHGUqXqbdHSKNaFU3Hz5KppK31sYNh35kE1DZ9DjXWX34dgVXzNHJALT6sx/TnazvvwDH9vYw8wL5rusjUY+Mi+XOImrmnqJs6xM2ryH2Fg6kWMu1xfL9Rv6haEE7C9dTwqnoz65pdYy5v7i+BHG0dTYOoHL1XSZ/Y6QropKaCsAgFrMwo/W56ZrgTmPunCDfs2emVrXA8mlnvcZJJEeG+op0b4EAyzkuspniuvZjgHNbWNsAVHSlOFE3P/l/Z/c7CClQfyB8ixqtTXIMU4mA58GorlXdux1ggGvz26Zyl4sp1o9KQ3B32LaPIU2GC54CxgSUN6jJ1lxLt0zRS31if3YTcjPbI2JNJWxsF00KCEzeteTuFxJS5DopvuF+pWQmWR+IAGTAwpVEJLnt/wNlLro1Yp9zxKpnkM0dli7apWLJ7AVRrr0FyxPpBc2tDg4Rjol66VPAc3PVOD13nUjBIDx3s3bpzStzDH6py0rockInMkSk805uM2eWtpn5yc/h2rRSyIfKFaIwBP1Y8MBfGfw5iKRPd0Z2dTiNw+nWDvqB6caMrOPoVE28ODdJoAO519rE/8YHE0zAC9+oKHvEjlHHKV268MoB6s2l1Zelbv69/Jv7Bn9JN+d3LvV+mBBaJrU2kMRz53cGUQE8OcUj53C8TLjLpyqxxBaSeIoKh8WTUfA7HP9/2vd7MS+UPz7jRWSQN7H6kiiFTZEo4FI9UsSolx1lWSOcl3nrswaLY8xxRZW6+2EZiDBUJ6BTp6hMOOQi2oJPmd9MvNBNKBZRfLzmaoptSKWpgQqBc4Rnt+nSaw2HADKgBHXnMX/zAw0yf1VZ9n5/KBb7ZficxpciVhrsbrplOz7SyARPr7OYWFHo6IoTATpdyqVFJ3HC1/65Tt3mcVx7e8Ch1yxDqE4pKM7uvAArFR5VMrNpSNxwiSgZtoZvY9IbdEfymOpE8WWMnprzrnDZnX/WdRtBlZAhBrJN5pf96AubivJmjXJRBenPV6SK56wvXQIKC66nG0ARmT/nlqyjSgJ4t7Ys+GxNxrYn+KC+DW7pDhD/6TOgByL4HsrjiGOalQQgUGr4PvSKNgBXk0qjxbE8Hq3HbBA3GZWelz/fn4Ck57WNOyefYHI4mOrWW/i8+wdSQ3S4aGoquY89Ke4VqmpzlZAeBKzHbBBWOFxSwO/WdGMh6T79qclsrLbnvnq4AsguYPZmYwE12NxNGxkvcz6jh1RLJ2VbAyC0OKAEYHrF48up+UEHjjxGPGRpfYF8PC79WwzUVDb2ePh6uVfxl7LQpHyIw3jlXZ/8UVEIcqZxvZlpe7xnA1g/I3a6jEco3DBOeQPByxqSNfUCdWkW1cmz2OtuBqf2NcWXxeHgbs3+Sya+JTuV9xGT3+u5WbXQAAAP7fzrn/aDLSdKugE5nGochMAhpKBQ5Yl6gRzuqnL1W3R/qHx1DM0ptuHAQoA+cGCZ8zT4MUoHCZEZCtQTS5rWJDT1O1PC6cyrw/rfC6n9mnOv8nFfXkd12ujdzz7Bz82IUOE9j2aApo8zugXhZMtXQfZbKziUk/0K0evw7pCXdtptn9CBUTrxQiHLKOCv/jEsoIrgeBuQuynGu/NoP/BrkD45TzSozI/bjeEDmxtfRes1mwIuuylMUr/P3ilqdRHHPEJKMKJMNLxVFaTF9s+I4KdxWLhfWuS4hRbUrejrtrFR8L/R8DmHWbSnxovzyRXNMPoNz6eL33zrLfxsvfe3BVO5fGfAnqFDc1GiJdxnmWx2EA6/bArBGWblXl+u1aG5RBOf74xTBfh5TvUER9gjuIOy3o7uYiwy7YkPqOOxNVIyvekEkCN4LtF1bq52AetNnOG72jrwtolkKzGRxQ4gQPYZKyVCdipa/wDLLJyoomZ5L38ISzic6xq1/F+D/qblRyBzuZIsILc/u5+rApkbXcZry8TAZ/pC9DTrYkniEjEBJ5Dk8FlQ12THObCYm3mZrle+kbU+Knykjpy22wbIIdnezH28b3pCrolHZbyTmRZfPnIbby1cB1W6M4K70SkslpiM7zIM5Ar8ZCR7xBRdWH3iLpbthvgGQQixi5bpPnpcgQzCFbboDqd8qZ4CcUwuyXy2y6rf4szjYrqEmCYjFOx3JU2I3TykMY67jyyP8nzPEQ+4OHlp28OsSgUoF2AQJq8PQrUHda2Ely3nQt5snLgkxGXnPWRi4V5wqNqMbAypZtPqbRqQXSeI77dnNULRFyjOeZW0X9Rklr56Dden56F91XbjeXxY/ADKfXTgDJ4mbHPV+fX3bgQXKizkZS/1mHkcMegx4iLZ3eVuuKqO6XESyaGybfpKdRv9NSFC4+8B7V0uZb7R0nTn7PDwwaFLZUUITHGC0tyEn9fnW6xxSux3eVizPePhl4N2g0tLptcD7NLaVz1dOtsdAY1Bq6Ft18M/4/+mqAFFmIGlo0Rla+R+p0ok2Q12kgbMar254H28t/DRvvFuahRPX8JA1SlYYZ50LU1bwMvFSzp0X1fC1lEiffNXv6moI3EpDpGYPUfj+aHN0e4bVOckKfzr3qfxdAtb8I5gFdPesr/pDJ7uMqMoLAs67vmzE7R0Uxme2onC4zKeKlPrCN6oT+0jC3DoAQaI2qdPfMACezWB1Y7MlQULkU9d0gDOwgFPkXjzlyG62RybWlnZswAQPikHebzfvNvAhaYirlsli9R5IKcgdl1lUrRvnvuBHWcmDoDIZMJA5r4g692vJMlkXEcZmZey/YXabhOsmI2WWYsvHssZGkPWdmtUWaJdOoQlmJpC1OyYy3XiP9M8dqPLxLo0aBfoScVCaV0BYZ2iZ2FIao8d46mt7wcJtUTJarmPIPF2KyqUfCTUvE25wFhzhPrvXL9AsGwwIsUBATNj55OjcUukqT5Ll/Tt6lc30A7xEM3EVuGcla/vyDQBLMSu4GD976hTnmAGgm+50d9dbTNIryCnSNGQ9OqKepGpEF7XfEWCQ7C0kmQmTapSLgY27LmFUYeTeM6j2YDaNoBVTNaNK78FbS3S5TfTekkutr6NK1Du7srhgWwCfCQ8Nv4NqEkS0ni+aOL+Grc0c0tFr+zbP6avIYHmKghKSPwaUgSR7Lh7DLmX7VMg4uTgGI5GbOOvOS/ql2UQutipesgy7a8CyZ//zU1MP4Br7MqgZlSZw5Rc4xYhy44tbiR1NDbsn0GyseyMXbXDYSRA+1kcA+YKhhspZRKqMswCrBXxgtj4bNzWyPqW6kfPxpAwSO1kggB9Kl3nKGoDBEGzecDJ0H8F4K1w59dity4y6Gr7mOpPbNHrJ4xhHu6IjesKOTWp7eJWuG38GfwtwZas8LL5+WZ8jNfD+PZzdKl3h+qxSPCVe82V48y5PJiJ/A3GJ2P4TsUSCuWaRqnkpMIMUjtaAxKpxS5xnR2spsFKMv83fsPqJu2Z9R8EHvz6HtGFxqxh+0CpgyJtY2rS0VnvDrffP7cHIDu+8KxOAL/DQtU/mx21ZfZ7B9LUWTlT9J8T97SmG8dzWztku3BekNk5EIZAMM6u8QKw+N8K23nw8DGhEe1veY8op5x9vha9U0ooLmHFrESv4EQnSEG4R3niNIXqe8N5TvKW1EqHJecUKygli7mhzr8hHV910nnfpaiYVEgiYp9qYMF4ocmj9xd5oiLeHLIhzmjXvk+rcRR2ePnpSMhxqVVg3/yeXeDZjb59yrms3frNnIFvU9vT5IXLDV3X/wko7QLf3xO81yCuuX4kSzkX6SIqTug9e+gtHymSVd12h5ssn5XxXN3xexbbQWkcQVy+3NIMKjQUol905aZtglMeWGGjesMszKsep6BY1EHvG5H1wv/SC02PVNHeq622HxVjbDOYvMN+e6+esWV0KOEB0PZtMMizpoivLKJPXNAVoEctIkaA6YcV9oQQw3g71XSuMCn4SL+b3RSwR5dUEKrZptTh0tnOTCk8K6rr3w3NKZJvGqXOoNjPMkWdrhUswJdDbG5P4PI4PKa2RyyanlL37uUtlCC4nKT+eReAh6NfAJaMDuBlK8dIh4uxlur5CI3/d2CUW6TiaF1elWCF30JMtHHdsRd8fMkKxhvEjGljYvSAUd5qdZURNg+XtAAH6QPCLaiOBbzMObUHX51t4C909QR4hD8F9i6lN8kD8qaZnG4n0OZrCw8XfC9a8EHqRIrJBespS59LGclr2RD9bEQrC/tm+k/tyYxdgGIzpbVB/w+0Eh3qGuZ8+Z9jDdohsDhA0We/4N/SkAiO8NCn76advUd+7CJ46J4R4BWi6OTzN8GlLDOIiSycbvVShCsS16AXx4+d5DYXO46cu8oRNvSO1+MQsE4yCwMd82DB3WsdgG49pyJrFb88VHRE4VQGo4OBTFZ4vaqRP5Vgk+vKKyJVQ2Ma5Pgr7A8HVxpTQBo0Tn4b14WHAR5vgi1mTFEgqRdw9oLBrnJAv5VM2RjIuf1u++MF9KdLowatrqj/ixtYZd0pHP9ipbUGjMN3SKzHDbFtSwKxH3GRfATwHWL4qlbZCJdNKZkqq3XM2OqJ+W7fhjx6tMy0Y7Q8+KKyfLjl8Ptv9q2EU42XZTP1Sev7X/kMmPHdFYyrYCpYH/E7aUgaYCp/VZ1IVBm48FmFtfqm6Wx3V4Q6y+dvcgDS9B7g34c8nZNOKevtXpvw5nibb7vhlKyH2l7i1L5Zq0pKTTvw+YVe4ynzXjLYjrvYxmakzzxC3EU/0KnWx9W0iqqKW07CHhI2lRYy/pWtLlaGFzm/dSIzPZZjgUIr+FN9LADj2jFfORQFAc2zCM/GGdPn2bcEMl248cscg/XB9N/AR87U/qTa/BDHalZ0YR89cnd6ZOusJoOI5Meq0Ntg3HadeHJeiM595e9ARHpdchgoFT/hNrBPkR/iymbOFx82L3XiAfDltdWRnjJFtEPDrUiU8+Jkdh4M4yjysWUZUcNcwhrJEdTwkWFwJF07LtrZzycdpiceSlmFRwB8AAefACm5jo1uasX+P03e3qAw1fPoFhX5GeQLbwtTp/LC87Vz0QwzMp5CxLAg0iMFj1+qozMJrbeR3ix35n1i+TkiPwSS6s3cGuKrS/WX/onQBve+NkWTvusViqb7sL3yPKXIjvggq2D1LlpJ0iRuzhSHK/wK66aPyk5mh833OtLWWlGchLwnvR1Vs9zlAh8S/RC9kM4vt98kEW+T7LPCrS+Qfia1r+jJZNiL2HOuJcrAe60SAcUZk1kY4kQwHk7SPDSRaAiL0GFI47228HYjmev3Ew1BgnJRQy0UL7tROvd2jp+hDteKLwJQxpLsWgdRhHiw5aQqh0+jMfzxT5r73KJndjSlBj32m1bs1SuSJUwK+O883S3gyBmgx7uIx0vb6JzYiVn6xrV+nt7ZaDuylbxVcciq3FSgJLIt4Ct98Cw9bd6rwpmtJ/zePhFwXfYjLGhZcRGiUuNWtIPyG90ECkaXMGfoOaI7+3eM026/PA2yTiZ+tqNadYsqDKzW7/CtKDh3k/288bPhGrehXN7svvfNyrzWVo6/y82XD8qs9TlFbxumKL0CtVvQoBIQkS/W85cZ+NyruwG0280l0rYhDB1HanBFmiFeXF2Q29Gc4MMOG209ojBJEMB0J4LKzsCoguWikUQ/1Wn1J/DeHC+VInIXgDu5oRSGxOzXW0JEC/YJkIP0OcfL60igUw1N6z7CCAN8Ix3GFSOHj+rAGzGQI2ct0Z2o1oFl5hCOjmS3UfL3pllHUa1eAo3MXHtL5bZTJn2rkwQ21yboJQboTpmpkQVCa5xzDZ3oNXXPHFmmtwUuBL3Ajk0ttfzKOYNr3LFEUhPoDduy1R/FKt3IJ+tALmC8TdW2MPV4upFNE54c4SYdz7AnZcX8SBRvb9yv5PqQgoDLBj97J/f2wmP7egN1chrAfHbKi3f1z6HfVG2OxHYhJb8dKyR76yYU8ORU8MJCKmx19IIbtvmPbIPnkV/gxXnC/GtMiaqk87UHQQm5DYebadkEx94piQ9fqLTLUqWU5PyeAOBMT7fRxixyLx97oUVTTLoT8akSj3I4bIX91EcRvKskRCJV1vtFuPCTt20/SQn6tWW+tbZ2KcrpscaXF24HmW60VrcGp004eNTRRSU6jeCMVMha3DNCcSEdv2v6G6MGXINidh5cX+LoTRy/KB+0ThFKPIKzFW9rHbGLjQ2xc/2ZC9vozvGM3XcPG3SQbDdqzcI5TVuxvRIg5TI4JQbWWtrR4ADkRJ2VCZvLjIfVaeM2ocFDW9AKd/MHtHIuV71wdudMIh5NF0mOPoDWCTFrhxHUiHvSnq57TNNXp/63MSzFxSKmHCxjZEnZiuwQAMMPDK/1R0KwWBbvCvCoxLlBw9XXzZsTaBbQtQFb6TBy6F+HC/z6JsooNg9DA4bq6DJOGSsQCtK5jv9hQUHKsZ6tpr3KfVic6pnp7wrtWfGYbAEpS4+mfig89tMGIH7ng6ZlnmnYNLgYmO1Xl3UB02KeYNINwwPO/GPlMrU8Joo0Uf5lazYjoYL808WA1BqHW7tNgLgZPA8l/VLoNJ9iYV3UiAu9gDZoqD2UKlwZUJoFEGewFwqSz/97juatL9RuEX1KrKIhR/JBoAlZqmrhAskgYNeHP+POgtrHaCdu1mpLwubNeTCNcLrPTsTLYrVVLglV/ZMY1LMUtUACdxcfE8W+WYYULGrGkF8Eyt2lWBJ3EwoSA9Q1kntgynx5esnWc92iGIlQCOG3wO2uB7hyugxltHvOQwStVou4qs06MKWchI4TBwBHKnc24iRm8J0326AY7pM1LwojtRuThFdu4t0OcG6D+9D6wnKsPi/vGBOlg6fDeEJ6Bf8P8xCNa210dJX0s6g+K4e2JDQKy/Cxm/seFwhSJXC2Vp6LxW9EmEVkg+0b8IElSokq/UO7KppyGNhzwBbhFOmTXCXLzkuCOYn+qwnONvoQT/gir4nnr72vdq6kM5PdaHxcmdLqcuUstDuEPJvmXVbGfPDIx6A8IXPN6duqtNkqDqMA7A0jres4TMnPI4ucdIffidrd+m3alqilack0WPuW8xh6PCDGeEj/86leUF0SGZO9V3s5VCHtLoFU4M6gEL6ViXQJmfixWnAU7T5+x3cb4QmnsHUPvwaYETaWoZ5/a5iTRz/vByCqCgDldLTdS/gcQdx0laJCyd9ob87CcN9Fxb3L6vhYK9ymL3WTG9/stJKEJMvL2afkpm8NTPM96AA7utbq1nTUOeEAkNrf5F9AeYDZtOWNI6TyU4OGxRWk7q4PMP8DQuKzHwflnVitAYcwc4AlHrZcEqfhTy15v5USezEfP/vhGP5402G5GuWs5o6aHfgMGq4LnH2NUoBYjtKsGwzh1Vgv/CEh304ln/aaN6f4CAS4TMyl+YC7JzPq1GrACkiKFN+dcVQ6WZR2Ahv6kDDtjPU9b4Y7KYo8YpiX44/QJZptiy9rSzkJfo0NV3ULzA2nvBSJLLuzKcL9gZRXyVdKqGF3vDOevEigbLRE9gJdhP7ns9eT8ULICW+Sfgx6lqv+8pGwvJ8C26ah07kfAcblZYnMop/ixjZw/O1BIKIFK74C6oANZBhyG7QaxheH+NxJI/DGHVCfwqm/e0viBQDZmEl7a1O6betMzhXteJYtZjE8cd7/JEwfN5zVjV4miN8yraYsjfdX7EBfNWlaLPRtbWv/ETMxkxH6Weh074UR8qZE6F/jSxSC6REoiyBaTsF+Kj/kTZbB/dXczLcNbv9tsI+QJz/OsJO8NI71Dlk/DdKwQPe0MxBNdGsju1UMNQJKrKf/wpFYnT8FdXRVpOmYuhMYr8MmToNj/tOQgibmcyDXeDIE3l8ClSApwq6SfBDQDE7tJLqHP+hCmfXEuKpdEeL3NIXDcggbbSGJxeWi9gLm+AW5qYoFLych+Q/5qU71dWaCJUS83i4a94Cr/h+n7y059ckv0oW0/Cb8rYsIdE/89fl5BfsoPs788msxcke6P15VuMarepa5m/IRlbGwnzcqmcrNz/zQ7/EQoTCVuPJPa9R/BtISKoDx5AjLNEWb4uhex2sSR+IVKQ5DCYvCeUFti0aO0O6mi4zGk2wc5Ab7R+uM/7UifW/mhKbGL3M8/9tM1PqB/aggVb7r4VtBt5zrXBbQuaTDKJZLfyJITbinzYID6F6g8Wv0gDq+1DyJ1lE/sRrKAkX9Xfu1fVpbMY4Fc1nc6pQXYpQxsGk1J/u2/HOxRoxzke3rTbzXXYXMQXKEwefp8uulR7vXVEs4w2uVlvVkhMPkFd8WC9L8FqHW831jS9WzMl/rVKNArZy9wMGSFrdM30rXoutZavEfx6rlWeAPX529EvtQnnph1lbeUir9gPnfrtMJGgVbiFAcVTEYuLstUQwL1Gwpnv+e/WFix3EAawvDK5rPairGHYGk/W3mBzyF09jHZt07BjPQhp9v4Mx+R0JgpR45i0Attg6p+9uiR+ZzGqp3e7SpagCiXjQPo/Q9eusDlSR7u7IwTK1ta8b6cCMLeQCxAzMqcBge+E0nliggCL6QEY6vFkHQdaU43AyPK1tzmFMjaG4iJSRXqcNqyf38Eg2SlaKY6RbwKr61nuRxMFxq9ppaEVVY+rp1O2K8szKAYD+Sg2n3WL2/5vwtPaa6X/FSiMLzGvG4EV9CKvx5tvcKEeC0Td1ovByHRU3PpJfk8L3eV6Rzts1DL9wM93OfE1AqDafhWUe/6MHHIysPVnIF2Pi/9FN30xXGsqV1PvTShPRbwq3dbniqIkDBxOgtH91+/+PPxYkA+pq6Ls0iWiGWciSkPtP++uxAzsoeJQn0hEnNhFBa8XwXAzNhnTFIWh7V3WQ8ZfEb+iZ4gODtPkVaOLTwCg/Ow6XISKfm06P5Nxv43Pfw5NcYvqcz2krrc+P/GLPycHKjSEUf8Jkh7HdJt9rI674nomtx56l8xGCPjPoS26U8M9GTdjPSROTnOifwU9V7qqHacocnzbz+XueNM/hsPpFn9+s6ja7qGlp6wSrerr8D7Fwurts2LYYXYFCHheEPi83B0szQtvJn7zVjtd5gxTxr71LOWnYFJ6l+QZi8HbvPDqMsOE74dOBxxcptjDWhAFVvNCj7Jg8qWJImXhC7Ffo++Ocf0bXWoT9yKGXdxDKbLcGA0bE813Wh/xuDKnCu3Qg7QZWceMm5cODBBpK+VbVtNlTaEoWg2sLWc8r7fBLBLrzGGwgUN17pu9JG/wKSGJej2uEiX3cXaqQSGYukrNlc2/Vbb6XIAoGC+YfOFQyhC5u09rEoNwt/XGevvNlebLMU+owIhsE/9wCPc69bL2uh58/eFPGbqPLfCCM9ZIm9zoA4I6P1cJuk7nNIh5scdKiYd+1wlBXYaD46Q/DrLckOShCmrqrEnv/lIBLS0fODEmZy/wPXx0QaXDDTtWDJ6oknvArSyIbd/9RvRUBJ3JbberU2UDqxjSIVPuy2qyARGTmcRdR/r3r8KcwYbxYu6uLO+LTCmi2N23facgaQSVMRP9OvDl6qK4WJhMOxjww8GiBmFrznJzqi0cJRpXlsf6wi22tdAjkikJA+e2hdpDSq3yLzX2qcVAhYBoFc4lcYS4kTnZaz4++P295RP0MNMG9zCdW8vkYQE3CLYOTffZ8h2x2QLfjHRqiPEnoYYwmTc/lyKjB/wc/4U8b/J2zKu3vydrc3UY+eJVJ6+WrAokCuxQsnB92u8PYirYevunKxcERN/toGvBZ/fifNxgP6JNKKSG2D1ARioSjDpXheb4t29HLlkFgS9fxLl/UK37PK0y1zhn2RupzHtfVj046bGXaSxFnlOqNO22dmKAOTXtORG+18Gueh0GhijBbmw6/6+BNeRlDVRJg5KDFzzc7pNYtF+rHo4h5KyS2qIj8qJterTr08D8/kh2TUm96OM2Lo8sn2ckgyUAfG4uroGNlly+gJhFY1UgbD9bu1wlM5/MhUYlrdIEvS2ANLd1Jx5p65IT+ul70GarjREizD0h8A1QFL6oveNIsrpehnJkXm+ZCuKu95b5kKSBcZrFFzakCqEsTAH909hCjQiIBuTWKFH720Vp3aPbjrm2b2NLXuz4po3RXhKirpaHqk1DEajLDr5Q0F43Dbej8cqmnfMx9Obkus6cdKWHBpO1QEo8nK9MoNziqLecf1R0nELs+9+5YRuorxgmxXeWwVnZbyRF/g/DhQqFKIuKrxkzy8690vQeGUiBSQjSEcNUzjc0Olxht5EVXiYRuxGS+XeBEFU7FbIZlehkk1NRXt8+u3O2aiUryshO33JjENVstljPTSM55RWLudVBG81Am6Pr3utTP6oUUUcibna43iwemPT0Fk4pjLIWpUumSRvM84GEeJ45qA4DRTIj8qD+KGglr1L/S+4sBh7u5brrw9TvV78B8zPSPqQi+56x58P2l3x3poeTuuYGpBjkTv3mJGYKBA6y6hsXKr+ZZ3YldR1+hKDlgbmz524BBb7eUhBEAcsSJzcReoIX+Bw0VlT5lAYCKgUqjP7mMdE36t56Xy7L0iFpH3rYOSfwhENL4sHYQA8eLgzf4BfyH+wsmvJiu9m6hJrW+9T+kIt5nBXyxnZk3Ev6w0mtNJ/5VP1xWTeMzg1wc1AXuM6B6pKfxk1gyW/DYaK+66cPYXvyuXqfR21Lz/BHbv7lxYCxXne33tUpV5PR6h/qxobMP/X1MQfbFc5N1EF0+s9+dfTucd2mlBv/QRvZW2auvQtSM/OB9qCEuTSAskaDTB3ZOiyfd8DTl6lMCK/gF4SikDH72idv7KbO6tmCEk2mA3KPP5FozXK/91svF+fcZWRdF3hOM0mdauJ6WZjKwgZW2/x1XZN9Zi8SGjDw0DHpdNjZCsFnVJWtxM5FPjikmfHm8/pB4IYXp1A1IDnOfIHvuW9wvCdBbLMgrtYnyUiUZz3RTaDXbDnaQhtQwMOXrVny/JzvddR3fpVFzrXcoYlFwD/m5Sj7DHwmiA+YW1XuN4lK/fg3A+JO9yxGzHW2VGCV2fB/Kk8yQOPpkX7pAxbf6U2gi3xHDub3+ovuda9CXqNGbZMY5fNGQMyZ7jZcB0rtj6Ii+lktZceMt/OF24sNLJcEpacJfF9D/BvaJK6Ad2QgOpwIMbPhF76TJibJQCyJmhWFIFHCrnFhoLfBhqLCm9PZBVizhQ5EXS3Kg4/WYvL3emFAaeWL425Iov5m0Zv+zx1vwesNcli2vBhWl8//hFClIsCrVvelqknIbUBCq6pRcAABwuhlhzz2HYReAod9bwCZ3zaVJrCdXEwwIKGWgVnHUR/RTEeQJd48v/T6/RPDw1z9J4Hr5b8c0J87vv1281kijtD6QeW2GpmK0GUb8YOuIWx8fXMrklYy21QPmZD+BStoxix1Yx09tLWOTbg9y0lYZ756OGOUvUQ0ZIMkcLQtRwU7qw+vm76biRx7zN7a+wIf6spyShu55kmD8FMN9sq1ssOM5/FDryJ/19/nTiefWaqnc8QNWPD+UiUpg5jkgMeyhTe1ks/8NHeRZDORthFDkDjxVRC40TbT7ezfqQYuQNZqn1aKZi7DRjT0z9csxl0ogzZQpmFeZoo1TPeqymG1OC2XxlxbUTheUMbCMQLrjEguWugypHwvfB3EvyLUXhj+Y72QzhFTWVFy1I23891UACOzZ1wOLDVCeLN3rAQoBipckwgk7uoiRC2GkHROGC6zrEofkLWFsOBEvZj5N15lnGlqNANm9B0KVJWg6APp0rky1mBvfDuKlFhtR/dKqIthkQ/TY66BPe4a8l4Ie8OX6vYNvIVv0wEk89gbeHAZz3kYI6DhYnhr7bQ2Xy+fjDqMIBT5I0zF8YdC4xnlMAjJyxiFE5ufwfxd2/3/rZV9rkEs2sBgbHxYPpfgpFhW6gXDbtYEWbT1ga1jV5A5RKcBK9m1RHSxHNW/9yg5bCbpQAJVA2WcWnBNXkl6QL34F14n3bDkSEdm9euAx+/EGe08ngAHeGhKPBUKeZeG/Miu3yN/dyZxm7gUw3q1ao/uq2ZU6K7pj4Rd7xu2MDXehxSlf/ShHBHv65CFQKjgFuGe4IaZECAqJb814UxZ/rmuaF8FudGdH7tcOkrhS/Ow+PViLJuJaBmLQxK5pM/vg2vgpWmSyeGwCU3LH1ZEp/yBWEJlWw3F/tx8ylcSZp4dtK37N2ZtTzrw2On9NCxWbdAlbQ8PdQiqBjbWg7uawJuxgj9W2PvLbDhAJeAftzfVlfm5+6LsbaYFSyn8jdNc+pob/QSbdmdOKD/gQawxSzsIBZiGnD7GT8vG+hd1ZF3DwP3zUhjOLuC2ZFnbePQFI//h+SHp/U9OreqZn3iNQx6upS/yZ5FatPzcE0Gtr3Otk96GRkJeXVi8jAyC0QSkEqW9ig55ujYFQEi6IsmD8BEVsRm1/UzafPwR/+AOaP3S2JXDgmo+s5rMl5P1NA4IXdovZywt8OGqJ118yfeEGn4oX8KCpysGEMV5AN6UB9YqJkZJgjEn0wx7o888PTAuSg/lxxrqY8YISfIebRv7mKptPyzi8A2opH6OOX7o04I+DzGXHra8cgzFSvkrd1weOhVYmitcomXrMfq2sZSLb9yimShXWNs5NogCB3rxfYuo7QINMqaCTdFV6JkaeKPHxRQx2zMj7EJtLJ+7WqirVMNP7fQZ0YzJ+aXOvtjwqah2nccF9gFqAEHP2T/ed7KdWoXeaSigCFvQJtecS4SNqr15/iSMiYZYUKGtb5nbaVm6zUJEW5gDxovcx3sIZXucedarTDLc6EUIYfekkNSFgGPHfONVGdvNTOFoFAYfAJefPuZVS4C04hlM04PC8rcT1+XNB3nX3WI9NSbM6gm6wMRCB0utXeyVSVIJV7WfSDWvEOBO/s5+eVXNtjXfT2CkvG5Yd/cCvUfIJU+IA6ULHS+Vb4AXeeM6fq8UHZdd5cI92Td4CvEFAcE2MSeLGMfmybEY/y3P60uslOmEeVkmDs6C89x/ki0kP+P5aTurW6SBzX1R/b4rkCthNAMMPEmvjzHPzvVAGk+mbxRe+ivFOK6jkN41h3k06B/tWxe8/TNBCDMQTLkPcI0SAagoAl0RrR6FqlOopJtcwBQyUXYjh1OgHunh08zglqrJFUU2QOuFZoDevMbUYB61xQuSXz+VS6wALR37awi7BSMnUjHdiAGoIbd3H5I0YSEe2wm7VWurgtuWXRDDYrdc1Ie7aExcZtknGWzZwL0YaGgXC1H/TAFlSQ/7GS7qXOloN2SIseez7kCVXwl22IFYYkvMWMfbsgT5wzTkdVah74Cd4Aiu2AuPYnfc1ZSAH3l1DwXSMC4K8LKO/F/JrE7dmjLU6s17u99Dx9hwt5NhxcTxM/SdANXDoHebDRYqe1//EjEJP8pU1sY8rutlwc2h5CQGeJONeZB+0+YZWvHKwCIuEKojxm+zZs/CGayUwJWlal4Aldn9ouqk4OwokKgrFB69Ah4FUulKqy7i/iGiaHdCaII7UR9gml0rst8Mdm2YOn+bmATKzb5xByC6ZwwEX14iYaTdMLHKJbafWkTrFyfmEtInhifVFWz5HS8Tzaz2+o8kFZaG+lq9ascN6nRZ9XthyL1gEcO6LAOJxodlDGXq1cl+uYygeXAaOFpZT3jVL4s942wUHQeoYasMFLhSxKniPssedraGNMaUCWJCcBcHsK9wn46lDQyKa+luWdhpCjsRO4RgIk/bAMwarRzSvCnieOH8BVSzez/ElFJRY2WLB+nwOkiVBgt0bM8uBD8dO8swrpXj+HVjZhnlWm8rm4YMWYcAiEmgtov61RyHdOZRzTOwrVUCxRirYwBAmcsvdQhGFkmkj7/9QGoHeQJ4uvA0zTWjaHKoDopGxKVGmLPcivZTdHVLsdI/QmGrFWbWur+wOsL9GDTxQWI80dECTY9yNI5Tqg2HiurMpF9sI1HN5Yh7Pkt4S4JD34sn2wLvyfywERsrgzKDOLqFccGmwEgPlsEJIjcN4Q4zrKHp9ko0oQgmhmJh/+LF2WK6u9aRYBJjZFWDOnVRnsTQlFKTlryxwkRDcy4fyxoTWMr3t907g/CY9U5IcIFg5p8eMHZfnWYOBzAXGs40yEhRQdgamIipOij0ctYsFo6BpVFwVWBEW94/AhKOxBgwRMot9+AHGOxsTYJkvWnPX3C7wANG73vcIOUqlcX1pqIoRi/3BXNaSS6iQALy0tyEgAAAAA=="/>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sz="1800">
              <a:solidFill>
                <a:prstClr val="black"/>
              </a:solidFill>
              <a:latin typeface="Calibri"/>
              <a:cs typeface=""/>
            </a:endParaRPr>
          </a:p>
        </p:txBody>
      </p:sp>
      <p:sp>
        <p:nvSpPr>
          <p:cNvPr id="11" name="TextBox 10"/>
          <p:cNvSpPr txBox="1"/>
          <p:nvPr/>
        </p:nvSpPr>
        <p:spPr>
          <a:xfrm>
            <a:off x="838200" y="3429000"/>
            <a:ext cx="8207888" cy="2862322"/>
          </a:xfrm>
          <a:prstGeom prst="rect">
            <a:avLst/>
          </a:prstGeom>
          <a:noFill/>
        </p:spPr>
        <p:txBody>
          <a:bodyPr wrap="none" rtlCol="0">
            <a:spAutoFit/>
          </a:bodyPr>
          <a:lstStyle/>
          <a:p>
            <a:pPr fontAlgn="auto">
              <a:spcBef>
                <a:spcPts val="0"/>
              </a:spcBef>
              <a:spcAft>
                <a:spcPts val="0"/>
              </a:spcAft>
            </a:pPr>
            <a:r>
              <a:rPr lang="en-US" sz="1800" dirty="0" smtClean="0">
                <a:solidFill>
                  <a:prstClr val="black"/>
                </a:solidFill>
                <a:latin typeface="Calibri"/>
                <a:cs typeface=""/>
              </a:rPr>
              <a:t>Position:		Harold L. Stuart Distinguished Professor of Managerial Economics,</a:t>
            </a:r>
          </a:p>
          <a:p>
            <a:pPr fontAlgn="auto">
              <a:spcBef>
                <a:spcPts val="0"/>
              </a:spcBef>
              <a:spcAft>
                <a:spcPts val="0"/>
              </a:spcAft>
            </a:pPr>
            <a:r>
              <a:rPr lang="en-US" sz="1800" dirty="0">
                <a:solidFill>
                  <a:prstClr val="black"/>
                </a:solidFill>
                <a:latin typeface="Calibri"/>
                <a:cs typeface=""/>
              </a:rPr>
              <a:t>	</a:t>
            </a:r>
            <a:r>
              <a:rPr lang="en-US" sz="1800" dirty="0" smtClean="0">
                <a:solidFill>
                  <a:prstClr val="black"/>
                </a:solidFill>
                <a:latin typeface="Calibri"/>
                <a:cs typeface=""/>
              </a:rPr>
              <a:t>	Professor of Operations Management </a:t>
            </a:r>
            <a:br>
              <a:rPr lang="en-US" sz="1800" dirty="0" smtClean="0">
                <a:solidFill>
                  <a:prstClr val="black"/>
                </a:solidFill>
                <a:latin typeface="Calibri"/>
                <a:cs typeface=""/>
              </a:rPr>
            </a:br>
            <a:r>
              <a:rPr lang="en-US" sz="1800" dirty="0" smtClean="0">
                <a:solidFill>
                  <a:prstClr val="black"/>
                </a:solidFill>
                <a:latin typeface="Calibri"/>
                <a:cs typeface=""/>
              </a:rPr>
              <a:t>		Kellogg School of Management (since ’95)</a:t>
            </a:r>
          </a:p>
          <a:p>
            <a:pPr fontAlgn="auto">
              <a:spcBef>
                <a:spcPts val="0"/>
              </a:spcBef>
              <a:spcAft>
                <a:spcPts val="0"/>
              </a:spcAft>
            </a:pPr>
            <a:endParaRPr lang="en-US" sz="1800" dirty="0">
              <a:solidFill>
                <a:prstClr val="black"/>
              </a:solidFill>
              <a:latin typeface="Calibri"/>
              <a:cs typeface=""/>
            </a:endParaRPr>
          </a:p>
          <a:p>
            <a:pPr fontAlgn="auto">
              <a:spcBef>
                <a:spcPts val="0"/>
              </a:spcBef>
              <a:spcAft>
                <a:spcPts val="0"/>
              </a:spcAft>
            </a:pPr>
            <a:r>
              <a:rPr lang="en-US" sz="1800" dirty="0" smtClean="0">
                <a:solidFill>
                  <a:prstClr val="black"/>
                </a:solidFill>
                <a:latin typeface="Calibri"/>
                <a:cs typeface=""/>
              </a:rPr>
              <a:t>Research:		Capacity investment, global sourcing, risk and flexibility, dynamic </a:t>
            </a:r>
          </a:p>
          <a:p>
            <a:pPr fontAlgn="auto">
              <a:spcBef>
                <a:spcPts val="0"/>
              </a:spcBef>
              <a:spcAft>
                <a:spcPts val="0"/>
              </a:spcAft>
            </a:pPr>
            <a:r>
              <a:rPr lang="en-US" sz="1800" dirty="0">
                <a:solidFill>
                  <a:prstClr val="black"/>
                </a:solidFill>
                <a:latin typeface="Calibri"/>
                <a:cs typeface=""/>
              </a:rPr>
              <a:t>	</a:t>
            </a:r>
            <a:r>
              <a:rPr lang="en-US" sz="1800" dirty="0" smtClean="0">
                <a:solidFill>
                  <a:prstClr val="black"/>
                </a:solidFill>
                <a:latin typeface="Calibri"/>
                <a:cs typeface=""/>
              </a:rPr>
              <a:t>	stochastic control, collaboration, health care operations, MOOCs </a:t>
            </a:r>
          </a:p>
          <a:p>
            <a:pPr fontAlgn="auto">
              <a:spcBef>
                <a:spcPts val="0"/>
              </a:spcBef>
              <a:spcAft>
                <a:spcPts val="0"/>
              </a:spcAft>
            </a:pPr>
            <a:endParaRPr lang="en-US" sz="1800" dirty="0">
              <a:solidFill>
                <a:prstClr val="black"/>
              </a:solidFill>
              <a:latin typeface="Calibri"/>
              <a:cs typeface=""/>
            </a:endParaRPr>
          </a:p>
          <a:p>
            <a:pPr fontAlgn="auto">
              <a:spcBef>
                <a:spcPts val="0"/>
              </a:spcBef>
              <a:spcAft>
                <a:spcPts val="0"/>
              </a:spcAft>
            </a:pPr>
            <a:r>
              <a:rPr lang="en-US" sz="1800" dirty="0" smtClean="0">
                <a:solidFill>
                  <a:prstClr val="black"/>
                </a:solidFill>
                <a:latin typeface="Calibri"/>
                <a:cs typeface=""/>
              </a:rPr>
              <a:t>Hobbies:		</a:t>
            </a:r>
            <a:r>
              <a:rPr lang="en-US" sz="1800" dirty="0" smtClean="0">
                <a:solidFill>
                  <a:prstClr val="black"/>
                </a:solidFill>
                <a:latin typeface="Consolas" charset="0"/>
                <a:cs typeface=""/>
              </a:rPr>
              <a:t>🚴</a:t>
            </a:r>
            <a:endParaRPr lang="en-US" sz="1800" dirty="0" smtClean="0">
              <a:solidFill>
                <a:prstClr val="black"/>
              </a:solidFill>
              <a:latin typeface="Calibri"/>
              <a:cs typeface=""/>
            </a:endParaRPr>
          </a:p>
          <a:p>
            <a:pPr fontAlgn="auto">
              <a:spcBef>
                <a:spcPts val="0"/>
              </a:spcBef>
              <a:spcAft>
                <a:spcPts val="0"/>
              </a:spcAft>
            </a:pPr>
            <a:endParaRPr lang="en-US" sz="1800" dirty="0">
              <a:solidFill>
                <a:prstClr val="black"/>
              </a:solidFill>
              <a:latin typeface="Calibri"/>
              <a:cs typeface=""/>
            </a:endParaRPr>
          </a:p>
          <a:p>
            <a:pPr fontAlgn="auto">
              <a:spcBef>
                <a:spcPts val="0"/>
              </a:spcBef>
              <a:spcAft>
                <a:spcPts val="0"/>
              </a:spcAft>
            </a:pPr>
            <a:r>
              <a:rPr lang="en-US" sz="1800" dirty="0" smtClean="0">
                <a:solidFill>
                  <a:prstClr val="black"/>
                </a:solidFill>
                <a:latin typeface="Calibri"/>
                <a:cs typeface=""/>
              </a:rPr>
              <a:t>Family:		Married (Shannon Cahill) with 4 children </a:t>
            </a:r>
            <a:endParaRPr lang="en-US" sz="1800" dirty="0">
              <a:solidFill>
                <a:prstClr val="black"/>
              </a:solidFill>
              <a:latin typeface="Calibri"/>
              <a:cs typeface=""/>
            </a:endParaRPr>
          </a:p>
        </p:txBody>
      </p:sp>
      <p:pic>
        <p:nvPicPr>
          <p:cNvPr id="7" name="Picture 6"/>
          <p:cNvPicPr>
            <a:picLocks noChangeAspect="1"/>
          </p:cNvPicPr>
          <p:nvPr/>
        </p:nvPicPr>
        <p:blipFill rotWithShape="1">
          <a:blip r:embed="rId3"/>
          <a:srcRect l="10734" t="9335" r="10734" b="38664"/>
          <a:stretch/>
        </p:blipFill>
        <p:spPr>
          <a:xfrm>
            <a:off x="7825830" y="2109601"/>
            <a:ext cx="1318170" cy="1285216"/>
          </a:xfrm>
          <a:prstGeom prst="rect">
            <a:avLst/>
          </a:prstGeom>
        </p:spPr>
      </p:pic>
      <p:pic>
        <p:nvPicPr>
          <p:cNvPr id="12" name="Picture 11"/>
          <p:cNvPicPr>
            <a:picLocks noChangeAspect="1"/>
          </p:cNvPicPr>
          <p:nvPr/>
        </p:nvPicPr>
        <p:blipFill>
          <a:blip r:embed="rId4"/>
          <a:stretch>
            <a:fillRect/>
          </a:stretch>
        </p:blipFill>
        <p:spPr>
          <a:xfrm>
            <a:off x="7836927" y="837758"/>
            <a:ext cx="1318170" cy="1138899"/>
          </a:xfrm>
          <a:prstGeom prst="rect">
            <a:avLst/>
          </a:prstGeom>
        </p:spPr>
      </p:pic>
      <p:pic>
        <p:nvPicPr>
          <p:cNvPr id="13" name="Picture 12"/>
          <p:cNvPicPr>
            <a:picLocks noChangeAspect="1"/>
          </p:cNvPicPr>
          <p:nvPr/>
        </p:nvPicPr>
        <p:blipFill>
          <a:blip r:embed="rId5"/>
          <a:stretch>
            <a:fillRect/>
          </a:stretch>
        </p:blipFill>
        <p:spPr>
          <a:xfrm>
            <a:off x="7825830" y="7937"/>
            <a:ext cx="1318170" cy="694237"/>
          </a:xfrm>
          <a:prstGeom prst="rect">
            <a:avLst/>
          </a:prstGeom>
        </p:spPr>
      </p:pic>
      <p:pic>
        <p:nvPicPr>
          <p:cNvPr id="14" name="Picture 1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96716" y="160337"/>
            <a:ext cx="2708484" cy="3234480"/>
          </a:xfrm>
          <a:prstGeom prst="rect">
            <a:avLst/>
          </a:prstGeom>
        </p:spPr>
      </p:pic>
      <p:pic>
        <p:nvPicPr>
          <p:cNvPr id="15" name="Picture 14"/>
          <p:cNvPicPr>
            <a:picLocks noChangeAspect="1"/>
          </p:cNvPicPr>
          <p:nvPr/>
        </p:nvPicPr>
        <p:blipFill rotWithShape="1">
          <a:blip r:embed="rId7" cstate="print">
            <a:extLst>
              <a:ext uri="{28A0092B-C50C-407E-A947-70E740481C1C}">
                <a14:useLocalDpi xmlns:a14="http://schemas.microsoft.com/office/drawing/2010/main" val="0"/>
              </a:ext>
            </a:extLst>
          </a:blip>
          <a:srcRect/>
          <a:stretch/>
        </p:blipFill>
        <p:spPr>
          <a:xfrm rot="5400000">
            <a:off x="4198585" y="464785"/>
            <a:ext cx="3387894" cy="2540536"/>
          </a:xfrm>
          <a:prstGeom prst="rect">
            <a:avLst/>
          </a:prstGeom>
        </p:spPr>
      </p:pic>
      <p:pic>
        <p:nvPicPr>
          <p:cNvPr id="1034" name="Picture 10"/>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829654" y="35972"/>
            <a:ext cx="2679678" cy="33588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 name="Picture 1"/>
          <p:cNvPicPr>
            <a:picLocks noChangeAspect="1"/>
          </p:cNvPicPr>
          <p:nvPr/>
        </p:nvPicPr>
        <p:blipFill>
          <a:blip r:embed="rId9"/>
          <a:stretch>
            <a:fillRect/>
          </a:stretch>
        </p:blipFill>
        <p:spPr>
          <a:xfrm>
            <a:off x="4571999" y="0"/>
            <a:ext cx="2623642" cy="3429000"/>
          </a:xfrm>
          <a:prstGeom prst="rect">
            <a:avLst/>
          </a:prstGeom>
        </p:spPr>
      </p:pic>
    </p:spTree>
    <p:extLst>
      <p:ext uri="{BB962C8B-B14F-4D97-AF65-F5344CB8AC3E}">
        <p14:creationId xmlns:p14="http://schemas.microsoft.com/office/powerpoint/2010/main" val="30257756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2"/>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3"/>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1">
                                            <p:txEl>
                                              <p:pRg st="8" end="8"/>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1">
                                            <p:txEl>
                                              <p:pRg st="6" end="6"/>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5"/>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1034"/>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2"/>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11">
                                            <p:txEl>
                                              <p:pRg st="0" end="0"/>
                                            </p:txEl>
                                          </p:spTgt>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11">
                                            <p:txEl>
                                              <p:pRg st="1" end="1"/>
                                            </p:txEl>
                                          </p:spTgt>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11">
                                            <p:txEl>
                                              <p:pRg st="3" end="3"/>
                                            </p:txEl>
                                          </p:spTgt>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11">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Asset Types: Human Resources</a:t>
            </a:r>
            <a:endParaRPr lang="en-US" dirty="0"/>
          </a:p>
        </p:txBody>
      </p:sp>
      <p:sp>
        <p:nvSpPr>
          <p:cNvPr id="5" name="Content Placeholder 4"/>
          <p:cNvSpPr>
            <a:spLocks noGrp="1"/>
          </p:cNvSpPr>
          <p:nvPr>
            <p:ph idx="1"/>
          </p:nvPr>
        </p:nvSpPr>
        <p:spPr/>
        <p:txBody>
          <a:bodyPr/>
          <a:lstStyle/>
          <a:p>
            <a:r>
              <a:rPr lang="en-US" dirty="0" smtClean="0"/>
              <a:t>Generalists </a:t>
            </a:r>
            <a:r>
              <a:rPr lang="en-US" dirty="0" err="1" smtClean="0"/>
              <a:t>vs</a:t>
            </a:r>
            <a:r>
              <a:rPr lang="en-US" dirty="0" smtClean="0"/>
              <a:t> Specialists</a:t>
            </a:r>
          </a:p>
          <a:p>
            <a:endParaRPr lang="en-US" dirty="0" smtClean="0"/>
          </a:p>
          <a:p>
            <a:r>
              <a:rPr lang="en-US" dirty="0" smtClean="0"/>
              <a:t>Frey and Osborne (2013): use 3 dimensions to classify occupations</a:t>
            </a:r>
          </a:p>
          <a:p>
            <a:pPr lvl="1"/>
            <a:r>
              <a:rPr lang="en-US" dirty="0" smtClean="0"/>
              <a:t>Perception and Manipulation</a:t>
            </a:r>
          </a:p>
          <a:p>
            <a:pPr lvl="1"/>
            <a:r>
              <a:rPr lang="en-US" dirty="0" smtClean="0"/>
              <a:t>Creative intelligence</a:t>
            </a:r>
          </a:p>
          <a:p>
            <a:pPr lvl="1"/>
            <a:r>
              <a:rPr lang="en-US" dirty="0" smtClean="0"/>
              <a:t>Social intelligence</a:t>
            </a:r>
          </a:p>
          <a:p>
            <a:pPr lvl="1"/>
            <a:endParaRPr lang="en-US" dirty="0"/>
          </a:p>
          <a:p>
            <a:r>
              <a:rPr lang="en-US" dirty="0" err="1" smtClean="0"/>
              <a:t>Autor</a:t>
            </a:r>
            <a:r>
              <a:rPr lang="en-US" dirty="0" smtClean="0"/>
              <a:t>, Levy and </a:t>
            </a:r>
            <a:r>
              <a:rPr lang="en-US" dirty="0" err="1" smtClean="0"/>
              <a:t>Murnane</a:t>
            </a:r>
            <a:r>
              <a:rPr lang="en-US" dirty="0" smtClean="0"/>
              <a:t> (2003) use 4 types:</a:t>
            </a:r>
          </a:p>
          <a:p>
            <a:pPr lvl="1"/>
            <a:r>
              <a:rPr lang="en-US" dirty="0"/>
              <a:t>routine and manual; </a:t>
            </a:r>
            <a:endParaRPr lang="en-US" dirty="0" smtClean="0"/>
          </a:p>
          <a:p>
            <a:pPr lvl="1"/>
            <a:r>
              <a:rPr lang="en-US" dirty="0" smtClean="0"/>
              <a:t>non</a:t>
            </a:r>
            <a:r>
              <a:rPr lang="en-US" dirty="0"/>
              <a:t>-routine and manual; </a:t>
            </a:r>
            <a:endParaRPr lang="en-US" dirty="0" smtClean="0"/>
          </a:p>
          <a:p>
            <a:pPr lvl="1"/>
            <a:r>
              <a:rPr lang="en-US" dirty="0" smtClean="0"/>
              <a:t>routine </a:t>
            </a:r>
            <a:r>
              <a:rPr lang="en-US" dirty="0"/>
              <a:t>and cognitive; and </a:t>
            </a:r>
            <a:endParaRPr lang="en-US" dirty="0" smtClean="0"/>
          </a:p>
          <a:p>
            <a:pPr lvl="1"/>
            <a:r>
              <a:rPr lang="en-US" dirty="0" smtClean="0"/>
              <a:t>non</a:t>
            </a:r>
            <a:r>
              <a:rPr lang="en-US" dirty="0"/>
              <a:t>-routine and cognitive</a:t>
            </a:r>
            <a:endParaRPr lang="en-US" dirty="0" smtClean="0"/>
          </a:p>
          <a:p>
            <a:pPr lvl="1"/>
            <a:endParaRPr lang="en-US" dirty="0"/>
          </a:p>
        </p:txBody>
      </p:sp>
      <p:sp>
        <p:nvSpPr>
          <p:cNvPr id="6" name="TextBox 5"/>
          <p:cNvSpPr txBox="1"/>
          <p:nvPr/>
        </p:nvSpPr>
        <p:spPr>
          <a:xfrm>
            <a:off x="442079" y="6325505"/>
            <a:ext cx="5404043" cy="276999"/>
          </a:xfrm>
          <a:prstGeom prst="rect">
            <a:avLst/>
          </a:prstGeom>
          <a:noFill/>
        </p:spPr>
        <p:txBody>
          <a:bodyPr wrap="none" rtlCol="0">
            <a:spAutoFit/>
          </a:bodyPr>
          <a:lstStyle/>
          <a:p>
            <a:r>
              <a:rPr lang="en-US" sz="1200" dirty="0" smtClean="0">
                <a:solidFill>
                  <a:schemeClr val="bg1"/>
                </a:solidFill>
              </a:rPr>
              <a:t>Source: http</a:t>
            </a:r>
            <a:r>
              <a:rPr lang="en-US" sz="1200" dirty="0">
                <a:solidFill>
                  <a:schemeClr val="bg1"/>
                </a:solidFill>
              </a:rPr>
              <a:t>://</a:t>
            </a:r>
            <a:r>
              <a:rPr lang="en-US" sz="1200" dirty="0" err="1">
                <a:solidFill>
                  <a:schemeClr val="bg1"/>
                </a:solidFill>
              </a:rPr>
              <a:t>fivethirtyeight.com</a:t>
            </a:r>
            <a:r>
              <a:rPr lang="en-US" sz="1200" dirty="0">
                <a:solidFill>
                  <a:schemeClr val="bg1"/>
                </a:solidFill>
              </a:rPr>
              <a:t>/features/your-new-fast-food-worker-a-robot/</a:t>
            </a:r>
          </a:p>
        </p:txBody>
      </p:sp>
    </p:spTree>
    <p:extLst>
      <p:ext uri="{BB962C8B-B14F-4D97-AF65-F5344CB8AC3E}">
        <p14:creationId xmlns:p14="http://schemas.microsoft.com/office/powerpoint/2010/main" val="1772502177"/>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sz="3200" dirty="0" smtClean="0">
                <a:latin typeface="Optima"/>
                <a:cs typeface="Optima"/>
              </a:rPr>
              <a:t>Asset Type: The </a:t>
            </a:r>
            <a:r>
              <a:rPr lang="en-US" sz="3200" dirty="0">
                <a:latin typeface="Optima"/>
                <a:cs typeface="Optima"/>
              </a:rPr>
              <a:t>likelihood of </a:t>
            </a:r>
            <a:r>
              <a:rPr lang="en-US" sz="3200" dirty="0" smtClean="0">
                <a:latin typeface="Optima"/>
                <a:cs typeface="Optima"/>
              </a:rPr>
              <a:t>machines (automation) </a:t>
            </a:r>
            <a:r>
              <a:rPr lang="en-US" sz="3200" dirty="0">
                <a:latin typeface="Optima"/>
                <a:cs typeface="Optima"/>
              </a:rPr>
              <a:t>replacing workers</a:t>
            </a:r>
          </a:p>
        </p:txBody>
      </p:sp>
      <p:pic>
        <p:nvPicPr>
          <p:cNvPr id="4" name="Content Placeholder 3" descr="Screen Shot 2014-04-03 at 8.21.23 PM.png"/>
          <p:cNvPicPr>
            <a:picLocks noGrp="1" noChangeAspect="1"/>
          </p:cNvPicPr>
          <p:nvPr>
            <p:ph idx="4294967295"/>
          </p:nvPr>
        </p:nvPicPr>
        <p:blipFill>
          <a:blip r:embed="rId3">
            <a:extLst>
              <a:ext uri="{28A0092B-C50C-407E-A947-70E740481C1C}">
                <a14:useLocalDpi xmlns:a14="http://schemas.microsoft.com/office/drawing/2010/main" val="0"/>
              </a:ext>
            </a:extLst>
          </a:blip>
          <a:srcRect t="-3778" b="-3778"/>
          <a:stretch>
            <a:fillRect/>
          </a:stretch>
        </p:blipFill>
        <p:spPr>
          <a:xfrm>
            <a:off x="406279" y="1397000"/>
            <a:ext cx="8601075" cy="4729163"/>
          </a:xfrm>
        </p:spPr>
      </p:pic>
      <p:sp>
        <p:nvSpPr>
          <p:cNvPr id="5" name="TextBox 4"/>
          <p:cNvSpPr txBox="1"/>
          <p:nvPr/>
        </p:nvSpPr>
        <p:spPr>
          <a:xfrm>
            <a:off x="602835" y="6229056"/>
            <a:ext cx="5647700" cy="430887"/>
          </a:xfrm>
          <a:prstGeom prst="rect">
            <a:avLst/>
          </a:prstGeom>
          <a:noFill/>
        </p:spPr>
        <p:txBody>
          <a:bodyPr wrap="none" rtlCol="0">
            <a:spAutoFit/>
          </a:bodyPr>
          <a:lstStyle/>
          <a:p>
            <a:r>
              <a:rPr lang="en-US" sz="1100" dirty="0" smtClean="0">
                <a:solidFill>
                  <a:srgbClr val="FFFFFF"/>
                </a:solidFill>
              </a:rPr>
              <a:t>Source: Frey &amp; Osborne (2013). 702 jobs rated in:</a:t>
            </a:r>
          </a:p>
          <a:p>
            <a:r>
              <a:rPr lang="en-US" sz="1100" dirty="0" smtClean="0">
                <a:solidFill>
                  <a:srgbClr val="FFFFFF"/>
                </a:solidFill>
              </a:rPr>
              <a:t>http</a:t>
            </a:r>
            <a:r>
              <a:rPr lang="en-US" sz="1100" dirty="0">
                <a:solidFill>
                  <a:srgbClr val="FFFFFF"/>
                </a:solidFill>
              </a:rPr>
              <a:t>://</a:t>
            </a:r>
            <a:r>
              <a:rPr lang="en-US" sz="1100" dirty="0" err="1">
                <a:solidFill>
                  <a:srgbClr val="FFFFFF"/>
                </a:solidFill>
              </a:rPr>
              <a:t>www.oxfordmartin.ox.ac.uk</a:t>
            </a:r>
            <a:r>
              <a:rPr lang="en-US" sz="1100" dirty="0">
                <a:solidFill>
                  <a:srgbClr val="FFFFFF"/>
                </a:solidFill>
              </a:rPr>
              <a:t>/downloads/academic/</a:t>
            </a:r>
            <a:r>
              <a:rPr lang="en-US" sz="1100" dirty="0" err="1">
                <a:solidFill>
                  <a:srgbClr val="FFFFFF"/>
                </a:solidFill>
              </a:rPr>
              <a:t>The_Future_of_Employment.pdf</a:t>
            </a:r>
            <a:endParaRPr lang="en-US" sz="1100" dirty="0">
              <a:solidFill>
                <a:srgbClr val="FFFFFF"/>
              </a:solidFill>
            </a:endParaRPr>
          </a:p>
        </p:txBody>
      </p:sp>
    </p:spTree>
    <p:extLst>
      <p:ext uri="{BB962C8B-B14F-4D97-AF65-F5344CB8AC3E}">
        <p14:creationId xmlns:p14="http://schemas.microsoft.com/office/powerpoint/2010/main" val="1610783818"/>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8000" y="0"/>
            <a:ext cx="7026515" cy="10859160"/>
          </a:xfrm>
          <a:prstGeom prst="rect">
            <a:avLst/>
          </a:prstGeom>
        </p:spPr>
      </p:pic>
    </p:spTree>
    <p:extLst>
      <p:ext uri="{BB962C8B-B14F-4D97-AF65-F5344CB8AC3E}">
        <p14:creationId xmlns:p14="http://schemas.microsoft.com/office/powerpoint/2010/main" val="482209901"/>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extBox 1"/>
          <p:cNvSpPr txBox="1"/>
          <p:nvPr/>
        </p:nvSpPr>
        <p:spPr>
          <a:xfrm>
            <a:off x="0" y="4209151"/>
            <a:ext cx="9240991" cy="461665"/>
          </a:xfrm>
          <a:prstGeom prst="rect">
            <a:avLst/>
          </a:prstGeom>
          <a:noFill/>
        </p:spPr>
        <p:txBody>
          <a:bodyPr wrap="none" rtlCol="0">
            <a:spAutoFit/>
          </a:bodyPr>
          <a:lstStyle/>
          <a:p>
            <a:r>
              <a:rPr lang="en-US" sz="1200" smtClean="0"/>
              <a:t>Source:</a:t>
            </a:r>
          </a:p>
          <a:p>
            <a:r>
              <a:rPr lang="en-US" sz="1200" dirty="0" err="1" smtClean="0"/>
              <a:t>www.mckinsey.com</a:t>
            </a:r>
            <a:r>
              <a:rPr lang="en-US" sz="1200" dirty="0" smtClean="0"/>
              <a:t>/business-functions/digital-</a:t>
            </a:r>
            <a:r>
              <a:rPr lang="en-US" sz="1200" dirty="0" err="1" smtClean="0"/>
              <a:t>mckinsey</a:t>
            </a:r>
            <a:r>
              <a:rPr lang="en-US" sz="1200" dirty="0" smtClean="0"/>
              <a:t>/our-insights/where-machines-could-replace-humans-and-where-they-cant-yet</a:t>
            </a:r>
            <a:endParaRPr lang="en-US" sz="1200"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80358" y="-6523668"/>
            <a:ext cx="7092042" cy="10960429"/>
          </a:xfrm>
          <a:prstGeom prst="rect">
            <a:avLst/>
          </a:prstGeom>
        </p:spPr>
      </p:pic>
    </p:spTree>
    <p:extLst>
      <p:ext uri="{BB962C8B-B14F-4D97-AF65-F5344CB8AC3E}">
        <p14:creationId xmlns:p14="http://schemas.microsoft.com/office/powerpoint/2010/main" val="1214770446"/>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29698" name="Picture 2"/>
          <p:cNvPicPr>
            <a:picLocks noChangeAspect="1" noChangeArrowheads="1"/>
          </p:cNvPicPr>
          <p:nvPr/>
        </p:nvPicPr>
        <p:blipFill>
          <a:blip r:embed="rId3" cstate="print"/>
          <a:srcRect/>
          <a:stretch>
            <a:fillRect/>
          </a:stretch>
        </p:blipFill>
        <p:spPr bwMode="auto">
          <a:xfrm>
            <a:off x="1143000" y="1295400"/>
            <a:ext cx="6796954" cy="5334000"/>
          </a:xfrm>
          <a:prstGeom prst="rect">
            <a:avLst/>
          </a:prstGeom>
          <a:noFill/>
          <a:ln w="9525">
            <a:noFill/>
            <a:miter lim="800000"/>
            <a:headEnd/>
            <a:tailEnd/>
          </a:ln>
        </p:spPr>
      </p:pic>
      <p:sp>
        <p:nvSpPr>
          <p:cNvPr id="4" name="TextBox 3"/>
          <p:cNvSpPr txBox="1"/>
          <p:nvPr/>
        </p:nvSpPr>
        <p:spPr>
          <a:xfrm>
            <a:off x="0" y="6642556"/>
            <a:ext cx="1619354" cy="215444"/>
          </a:xfrm>
          <a:prstGeom prst="rect">
            <a:avLst/>
          </a:prstGeom>
          <a:noFill/>
        </p:spPr>
        <p:txBody>
          <a:bodyPr wrap="none" rtlCol="0">
            <a:spAutoFit/>
          </a:bodyPr>
          <a:lstStyle/>
          <a:p>
            <a:r>
              <a:rPr lang="en-US" sz="800" dirty="0" smtClean="0"/>
              <a:t>Source: Renault Atlas March 2010.</a:t>
            </a:r>
            <a:endParaRPr lang="en-US" sz="800" dirty="0"/>
          </a:p>
        </p:txBody>
      </p:sp>
      <p:sp>
        <p:nvSpPr>
          <p:cNvPr id="5" name="Title 4"/>
          <p:cNvSpPr>
            <a:spLocks noGrp="1"/>
          </p:cNvSpPr>
          <p:nvPr>
            <p:ph type="title"/>
          </p:nvPr>
        </p:nvSpPr>
        <p:spPr/>
        <p:txBody>
          <a:bodyPr/>
          <a:lstStyle/>
          <a:p>
            <a:r>
              <a:rPr lang="en-US" dirty="0" smtClean="0"/>
              <a:t>Asset Strategy defines Global Network</a:t>
            </a:r>
            <a:endParaRPr lang="en-US" dirty="0"/>
          </a:p>
        </p:txBody>
      </p:sp>
      <p:sp>
        <p:nvSpPr>
          <p:cNvPr id="6" name="Rectangle 5"/>
          <p:cNvSpPr/>
          <p:nvPr/>
        </p:nvSpPr>
        <p:spPr bwMode="auto">
          <a:xfrm>
            <a:off x="4912962" y="1596324"/>
            <a:ext cx="2216258" cy="707886"/>
          </a:xfrm>
          <a:prstGeom prst="rect">
            <a:avLst/>
          </a:prstGeom>
          <a:solidFill>
            <a:schemeClr val="bg1"/>
          </a:solidFill>
          <a:ln w="9525" cap="flat" cmpd="sng" algn="ctr">
            <a:no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000" b="0" i="0" u="none" strike="noStrike" cap="none" normalizeH="0" baseline="0" dirty="0" smtClean="0">
              <a:ln>
                <a:noFill/>
              </a:ln>
              <a:solidFill>
                <a:schemeClr val="tx1"/>
              </a:solidFill>
              <a:effectLst/>
              <a:latin typeface="Arial" charset="0"/>
            </a:endParaRPr>
          </a:p>
          <a:p>
            <a:pPr marL="0" marR="0" indent="0" algn="l" defTabSz="914400" rtl="0" eaLnBrk="1" fontAlgn="base" latinLnBrk="0" hangingPunct="1">
              <a:lnSpc>
                <a:spcPct val="100000"/>
              </a:lnSpc>
              <a:spcBef>
                <a:spcPct val="0"/>
              </a:spcBef>
              <a:spcAft>
                <a:spcPct val="0"/>
              </a:spcAft>
              <a:buClrTx/>
              <a:buSzTx/>
              <a:buFontTx/>
              <a:buNone/>
              <a:tabLst/>
            </a:pPr>
            <a:endParaRPr kumimoji="0" lang="en-US" sz="2000" b="0" i="0" u="none" strike="noStrike" cap="none" normalizeH="0" baseline="0" dirty="0" smtClean="0">
              <a:ln>
                <a:noFill/>
              </a:ln>
              <a:solidFill>
                <a:schemeClr val="tx1"/>
              </a:solidFill>
              <a:effectLst/>
              <a:latin typeface="Arial" charset="0"/>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0722" name="Title 1"/>
          <p:cNvSpPr>
            <a:spLocks noGrp="1"/>
          </p:cNvSpPr>
          <p:nvPr>
            <p:ph type="title"/>
          </p:nvPr>
        </p:nvSpPr>
        <p:spPr>
          <a:xfrm>
            <a:off x="457200" y="93663"/>
            <a:ext cx="8229600" cy="911225"/>
          </a:xfrm>
        </p:spPr>
        <p:txBody>
          <a:bodyPr/>
          <a:lstStyle/>
          <a:p>
            <a:pPr algn="l"/>
            <a:r>
              <a:rPr lang="en-US" sz="2800" dirty="0" smtClean="0">
                <a:solidFill>
                  <a:schemeClr val="bg1"/>
                </a:solidFill>
                <a:latin typeface="Optima"/>
                <a:cs typeface="Optima"/>
              </a:rPr>
              <a:t>Operations strategy</a:t>
            </a:r>
            <a:br>
              <a:rPr lang="en-US" sz="2800" dirty="0" smtClean="0">
                <a:solidFill>
                  <a:schemeClr val="bg1"/>
                </a:solidFill>
                <a:latin typeface="Optima"/>
                <a:cs typeface="Optima"/>
              </a:rPr>
            </a:br>
            <a:r>
              <a:rPr lang="en-US" sz="2800" dirty="0" smtClean="0">
                <a:solidFill>
                  <a:schemeClr val="bg1"/>
                </a:solidFill>
                <a:latin typeface="Optima"/>
                <a:cs typeface="Optima"/>
              </a:rPr>
              <a:t>	&amp; Principle of value maximization</a:t>
            </a:r>
          </a:p>
        </p:txBody>
      </p:sp>
      <p:graphicFrame>
        <p:nvGraphicFramePr>
          <p:cNvPr id="26" name="Diagram 25"/>
          <p:cNvGraphicFramePr/>
          <p:nvPr>
            <p:extLst>
              <p:ext uri="{D42A27DB-BD31-4B8C-83A1-F6EECF244321}">
                <p14:modId xmlns:p14="http://schemas.microsoft.com/office/powerpoint/2010/main" val="1478038378"/>
              </p:ext>
            </p:extLst>
          </p:nvPr>
        </p:nvGraphicFramePr>
        <p:xfrm>
          <a:off x="6962642" y="2942581"/>
          <a:ext cx="3096105" cy="36068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13" name="Content Placeholder 3"/>
          <p:cNvGraphicFramePr>
            <a:graphicFrameLocks noGrp="1"/>
          </p:cNvGraphicFramePr>
          <p:nvPr>
            <p:ph idx="1"/>
          </p:nvPr>
        </p:nvGraphicFramePr>
        <p:xfrm>
          <a:off x="457200" y="1188183"/>
          <a:ext cx="8229600" cy="1889218"/>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14" name="Double Bracket 13"/>
          <p:cNvSpPr/>
          <p:nvPr/>
        </p:nvSpPr>
        <p:spPr>
          <a:xfrm>
            <a:off x="4935538" y="1458913"/>
            <a:ext cx="3840162" cy="1343025"/>
          </a:xfrm>
          <a:prstGeom prst="bracketPair">
            <a:avLst/>
          </a:prstGeom>
        </p:spPr>
        <p:style>
          <a:lnRef idx="2">
            <a:schemeClr val="accent1"/>
          </a:lnRef>
          <a:fillRef idx="0">
            <a:schemeClr val="accent1"/>
          </a:fillRef>
          <a:effectRef idx="1">
            <a:schemeClr val="accent1"/>
          </a:effectRef>
          <a:fontRef idx="minor">
            <a:schemeClr val="tx1"/>
          </a:fontRef>
        </p:style>
        <p:txBody>
          <a:bodyPr anchor="ctr"/>
          <a:lstStyle/>
          <a:p>
            <a:pPr algn="ctr" defTabSz="457200" fontAlgn="auto">
              <a:spcBef>
                <a:spcPts val="0"/>
              </a:spcBef>
              <a:spcAft>
                <a:spcPts val="0"/>
              </a:spcAft>
              <a:defRPr/>
            </a:pPr>
            <a:endParaRPr lang="en-US" sz="1800">
              <a:solidFill>
                <a:prstClr val="black"/>
              </a:solidFill>
            </a:endParaRPr>
          </a:p>
        </p:txBody>
      </p:sp>
      <p:sp>
        <p:nvSpPr>
          <p:cNvPr id="21" name="Rectangle 20"/>
          <p:cNvSpPr/>
          <p:nvPr/>
        </p:nvSpPr>
        <p:spPr>
          <a:xfrm>
            <a:off x="755472" y="1455561"/>
            <a:ext cx="1001604" cy="989001"/>
          </a:xfrm>
          <a:prstGeom prst="rect">
            <a:avLst/>
          </a:prstGeom>
          <a:noFill/>
        </p:spPr>
        <p:txBody>
          <a:bodyPr vert="wordArtVert" wrap="none" anchor="ctr"/>
          <a:lstStyle/>
          <a:p>
            <a:pPr defTabSz="457200" fontAlgn="auto">
              <a:spcBef>
                <a:spcPts val="0"/>
              </a:spcBef>
              <a:spcAft>
                <a:spcPts val="0"/>
              </a:spcAft>
              <a:defRPr/>
            </a:pPr>
            <a:r>
              <a:rPr lang="en-US" sz="7200" b="1" dirty="0" smtClean="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mn-cs"/>
              </a:rPr>
              <a:t>V</a:t>
            </a:r>
            <a:endPar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mn-cs"/>
            </a:endParaRPr>
          </a:p>
        </p:txBody>
      </p:sp>
      <p:sp>
        <p:nvSpPr>
          <p:cNvPr id="25" name="Rectangle 24"/>
          <p:cNvSpPr/>
          <p:nvPr/>
        </p:nvSpPr>
        <p:spPr>
          <a:xfrm>
            <a:off x="5070389" y="1383701"/>
            <a:ext cx="1302980" cy="1137062"/>
          </a:xfrm>
          <a:prstGeom prst="rect">
            <a:avLst/>
          </a:prstGeom>
          <a:noFill/>
        </p:spPr>
        <p:txBody>
          <a:bodyPr vert="wordArtVert" wrap="none" anchor="ctr"/>
          <a:lstStyle/>
          <a:p>
            <a:pPr defTabSz="457200" fontAlgn="auto">
              <a:spcBef>
                <a:spcPts val="0"/>
              </a:spcBef>
              <a:spcAft>
                <a:spcPts val="0"/>
              </a:spcAft>
              <a:defRPr/>
            </a:pPr>
            <a:r>
              <a:rPr lang="en-US" sz="7200" b="1" dirty="0" smtClean="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Body)"/>
                <a:cs typeface="Calibri (Body)"/>
              </a:rPr>
              <a:t>A</a:t>
            </a:r>
            <a:endPar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mn-cs"/>
            </a:endParaRPr>
          </a:p>
        </p:txBody>
      </p:sp>
      <p:sp>
        <p:nvSpPr>
          <p:cNvPr id="27" name="Rectangle 26"/>
          <p:cNvSpPr/>
          <p:nvPr/>
        </p:nvSpPr>
        <p:spPr>
          <a:xfrm>
            <a:off x="7433739" y="1401588"/>
            <a:ext cx="1177065" cy="1068374"/>
          </a:xfrm>
          <a:prstGeom prst="rect">
            <a:avLst/>
          </a:prstGeom>
          <a:noFill/>
        </p:spPr>
        <p:txBody>
          <a:bodyPr vert="wordArtVert" wrap="none" anchor="ctr"/>
          <a:lstStyle/>
          <a:p>
            <a:pPr defTabSz="457200" fontAlgn="auto">
              <a:spcBef>
                <a:spcPts val="0"/>
              </a:spcBef>
              <a:spcAft>
                <a:spcPts val="0"/>
              </a:spcAft>
              <a:defRPr/>
            </a:pPr>
            <a:r>
              <a:rPr lang="en-US" sz="7200" b="1" dirty="0" smtClean="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Body)"/>
                <a:cs typeface="Calibri (Body)"/>
              </a:rPr>
              <a:t>P</a:t>
            </a:r>
            <a:endPar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mn-cs"/>
            </a:endParaRPr>
          </a:p>
        </p:txBody>
      </p:sp>
      <p:sp>
        <p:nvSpPr>
          <p:cNvPr id="28" name="Rectangle 27"/>
          <p:cNvSpPr/>
          <p:nvPr/>
        </p:nvSpPr>
        <p:spPr>
          <a:xfrm>
            <a:off x="2817360" y="1389051"/>
            <a:ext cx="1001604" cy="877711"/>
          </a:xfrm>
          <a:prstGeom prst="rect">
            <a:avLst/>
          </a:prstGeom>
          <a:noFill/>
        </p:spPr>
        <p:txBody>
          <a:bodyPr vert="wordArtVert" anchor="ctr"/>
          <a:lstStyle/>
          <a:p>
            <a:pPr defTabSz="457200" fontAlgn="auto">
              <a:spcBef>
                <a:spcPts val="0"/>
              </a:spcBef>
              <a:spcAft>
                <a:spcPts val="0"/>
              </a:spcAft>
              <a:defRPr/>
            </a:pPr>
            <a:r>
              <a:rPr lang="en-US" sz="7200" b="1" dirty="0" smtClean="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mn-cs"/>
              </a:rPr>
              <a:t>C</a:t>
            </a:r>
            <a:endPar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mn-cs"/>
            </a:endParaRPr>
          </a:p>
        </p:txBody>
      </p:sp>
      <p:sp>
        <p:nvSpPr>
          <p:cNvPr id="29" name="TextBox 28"/>
          <p:cNvSpPr txBox="1"/>
          <p:nvPr/>
        </p:nvSpPr>
        <p:spPr>
          <a:xfrm>
            <a:off x="762000" y="3005667"/>
            <a:ext cx="948998" cy="461665"/>
          </a:xfrm>
          <a:prstGeom prst="rect">
            <a:avLst/>
          </a:prstGeom>
          <a:noFill/>
        </p:spPr>
        <p:txBody>
          <a:bodyPr wrap="none" rtlCol="0">
            <a:spAutoFit/>
          </a:bodyPr>
          <a:lstStyle/>
          <a:p>
            <a:r>
              <a:rPr lang="en-US" dirty="0">
                <a:solidFill>
                  <a:srgbClr val="FFFFFF"/>
                </a:solidFill>
              </a:rPr>
              <a:t>V</a:t>
            </a:r>
            <a:r>
              <a:rPr lang="en-US" dirty="0" smtClean="0">
                <a:solidFill>
                  <a:srgbClr val="FFFFFF"/>
                </a:solidFill>
              </a:rPr>
              <a:t>alue</a:t>
            </a:r>
            <a:endParaRPr lang="en-US" dirty="0">
              <a:solidFill>
                <a:srgbClr val="FFFFFF"/>
              </a:solidFill>
            </a:endParaRPr>
          </a:p>
        </p:txBody>
      </p:sp>
      <p:sp>
        <p:nvSpPr>
          <p:cNvPr id="30" name="TextBox 29"/>
          <p:cNvSpPr txBox="1"/>
          <p:nvPr/>
        </p:nvSpPr>
        <p:spPr>
          <a:xfrm>
            <a:off x="2540000" y="3005667"/>
            <a:ext cx="1775696" cy="461665"/>
          </a:xfrm>
          <a:prstGeom prst="rect">
            <a:avLst/>
          </a:prstGeom>
          <a:noFill/>
        </p:spPr>
        <p:txBody>
          <a:bodyPr wrap="none" rtlCol="0">
            <a:spAutoFit/>
          </a:bodyPr>
          <a:lstStyle/>
          <a:p>
            <a:r>
              <a:rPr lang="en-US" dirty="0">
                <a:solidFill>
                  <a:srgbClr val="FFFFFF"/>
                </a:solidFill>
              </a:rPr>
              <a:t>C</a:t>
            </a:r>
            <a:r>
              <a:rPr lang="en-US" dirty="0" smtClean="0">
                <a:solidFill>
                  <a:srgbClr val="FFFFFF"/>
                </a:solidFill>
              </a:rPr>
              <a:t>apabilities</a:t>
            </a:r>
            <a:endParaRPr lang="en-US" dirty="0">
              <a:solidFill>
                <a:srgbClr val="FFFFFF"/>
              </a:solidFill>
            </a:endParaRPr>
          </a:p>
        </p:txBody>
      </p:sp>
      <p:sp>
        <p:nvSpPr>
          <p:cNvPr id="31" name="TextBox 30"/>
          <p:cNvSpPr txBox="1"/>
          <p:nvPr/>
        </p:nvSpPr>
        <p:spPr>
          <a:xfrm>
            <a:off x="5266267" y="3005667"/>
            <a:ext cx="1121120" cy="461665"/>
          </a:xfrm>
          <a:prstGeom prst="rect">
            <a:avLst/>
          </a:prstGeom>
          <a:noFill/>
        </p:spPr>
        <p:txBody>
          <a:bodyPr wrap="none" rtlCol="0">
            <a:spAutoFit/>
          </a:bodyPr>
          <a:lstStyle/>
          <a:p>
            <a:r>
              <a:rPr lang="en-US" dirty="0">
                <a:solidFill>
                  <a:srgbClr val="FFFFFF"/>
                </a:solidFill>
              </a:rPr>
              <a:t>A</a:t>
            </a:r>
            <a:r>
              <a:rPr lang="en-US" dirty="0" smtClean="0">
                <a:solidFill>
                  <a:srgbClr val="FFFFFF"/>
                </a:solidFill>
              </a:rPr>
              <a:t>ssets</a:t>
            </a:r>
            <a:endParaRPr lang="en-US" dirty="0">
              <a:solidFill>
                <a:srgbClr val="FFFFFF"/>
              </a:solidFill>
            </a:endParaRPr>
          </a:p>
        </p:txBody>
      </p:sp>
    </p:spTree>
    <p:extLst>
      <p:ext uri="{BB962C8B-B14F-4D97-AF65-F5344CB8AC3E}">
        <p14:creationId xmlns:p14="http://schemas.microsoft.com/office/powerpoint/2010/main" val="1098017489"/>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534400" cy="1143000"/>
          </a:xfrm>
        </p:spPr>
        <p:txBody>
          <a:bodyPr/>
          <a:lstStyle/>
          <a:p>
            <a:pPr algn="l"/>
            <a:r>
              <a:rPr lang="en-US" sz="4000" dirty="0" smtClean="0">
                <a:latin typeface="Optima"/>
                <a:cs typeface="Optima"/>
              </a:rPr>
              <a:t>Sourcing delivery…to your customers</a:t>
            </a:r>
            <a:endParaRPr lang="en-US" sz="4000" dirty="0">
              <a:latin typeface="Optima"/>
              <a:cs typeface="Optima"/>
            </a:endParaRPr>
          </a:p>
        </p:txBody>
      </p:sp>
      <p:pic>
        <p:nvPicPr>
          <p:cNvPr id="4" name="Content Placeholder 3" descr="Screen Shot 2014-04-03 at 8.39.20 PM.png"/>
          <p:cNvPicPr>
            <a:picLocks noGrp="1" noChangeAspect="1"/>
          </p:cNvPicPr>
          <p:nvPr>
            <p:ph idx="1"/>
          </p:nvPr>
        </p:nvPicPr>
        <p:blipFill>
          <a:blip r:embed="rId2">
            <a:extLst>
              <a:ext uri="{28A0092B-C50C-407E-A947-70E740481C1C}">
                <a14:useLocalDpi xmlns:a14="http://schemas.microsoft.com/office/drawing/2010/main" val="0"/>
              </a:ext>
            </a:extLst>
          </a:blip>
          <a:srcRect t="-92803" b="-92803"/>
          <a:stretch>
            <a:fillRect/>
          </a:stretch>
        </p:blipFill>
        <p:spPr>
          <a:xfrm>
            <a:off x="876300" y="2332037"/>
            <a:ext cx="7658100" cy="4525963"/>
          </a:xfrm>
        </p:spPr>
      </p:pic>
      <p:pic>
        <p:nvPicPr>
          <p:cNvPr id="6" name="Picture 5" descr="Screen Shot 2014-04-03 at 8.39.09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549400"/>
            <a:ext cx="8178800" cy="1778000"/>
          </a:xfrm>
          <a:prstGeom prst="rect">
            <a:avLst/>
          </a:prstGeom>
        </p:spPr>
      </p:pic>
    </p:spTree>
    <p:extLst>
      <p:ext uri="{BB962C8B-B14F-4D97-AF65-F5344CB8AC3E}">
        <p14:creationId xmlns:p14="http://schemas.microsoft.com/office/powerpoint/2010/main" val="1819812534"/>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1443" name="Rectangle 2"/>
          <p:cNvSpPr>
            <a:spLocks noGrp="1" noChangeArrowheads="1"/>
          </p:cNvSpPr>
          <p:nvPr>
            <p:ph type="title" idx="4294967295"/>
          </p:nvPr>
        </p:nvSpPr>
        <p:spPr>
          <a:xfrm>
            <a:off x="428625" y="114300"/>
            <a:ext cx="8297863" cy="800100"/>
          </a:xfrm>
        </p:spPr>
        <p:txBody>
          <a:bodyPr/>
          <a:lstStyle/>
          <a:p>
            <a:pPr algn="l" eaLnBrk="1" hangingPunct="1"/>
            <a:r>
              <a:rPr lang="en-US" sz="4000" dirty="0" smtClean="0">
                <a:latin typeface="Optima" charset="0"/>
                <a:ea typeface="MS PGothic" charset="0"/>
                <a:cs typeface="MS PGothic" charset="0"/>
              </a:rPr>
              <a:t>Demand: Assortment Management</a:t>
            </a:r>
            <a:endParaRPr lang="en-US" sz="4000" dirty="0">
              <a:latin typeface="Optima" charset="0"/>
              <a:ea typeface="MS PGothic" charset="0"/>
              <a:cs typeface="MS PGothic" charset="0"/>
            </a:endParaRPr>
          </a:p>
        </p:txBody>
      </p:sp>
      <p:pic>
        <p:nvPicPr>
          <p:cNvPr id="61450" name="Picture 3"/>
          <p:cNvPicPr>
            <a:picLocks noChangeAspect="1" noChangeArrowheads="1"/>
          </p:cNvPicPr>
          <p:nvPr/>
        </p:nvPicPr>
        <p:blipFill>
          <a:blip r:embed="rId4">
            <a:extLst>
              <a:ext uri="{28A0092B-C50C-407E-A947-70E740481C1C}">
                <a14:useLocalDpi xmlns:a14="http://schemas.microsoft.com/office/drawing/2010/main" val="0"/>
              </a:ext>
            </a:extLst>
          </a:blip>
          <a:srcRect b="11626"/>
          <a:stretch>
            <a:fillRect/>
          </a:stretch>
        </p:blipFill>
        <p:spPr bwMode="auto">
          <a:xfrm>
            <a:off x="623888" y="965200"/>
            <a:ext cx="3897312" cy="25574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25400">
                <a:solidFill>
                  <a:srgbClr val="000000"/>
                </a:solidFill>
                <a:miter lim="800000"/>
                <a:headEnd/>
                <a:tailEnd type="none" w="lg" len="sm"/>
              </a14:hiddenLine>
            </a:ext>
          </a:extLst>
        </p:spPr>
      </p:pic>
      <p:grpSp>
        <p:nvGrpSpPr>
          <p:cNvPr id="2" name="Group 1"/>
          <p:cNvGrpSpPr/>
          <p:nvPr/>
        </p:nvGrpSpPr>
        <p:grpSpPr>
          <a:xfrm>
            <a:off x="3149600" y="3378200"/>
            <a:ext cx="5500296" cy="3311525"/>
            <a:chOff x="5143500" y="4203700"/>
            <a:chExt cx="3963596" cy="2498725"/>
          </a:xfrm>
        </p:grpSpPr>
        <p:sp>
          <p:nvSpPr>
            <p:cNvPr id="6149" name="Rectangle 6"/>
            <p:cNvSpPr>
              <a:spLocks noChangeArrowheads="1"/>
            </p:cNvSpPr>
            <p:nvPr/>
          </p:nvSpPr>
          <p:spPr bwMode="auto">
            <a:xfrm>
              <a:off x="5808663" y="4449763"/>
              <a:ext cx="703262" cy="1701800"/>
            </a:xfrm>
            <a:prstGeom prst="rect">
              <a:avLst/>
            </a:prstGeom>
            <a:solidFill>
              <a:srgbClr val="64B900">
                <a:alpha val="30196"/>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pPr eaLnBrk="0" hangingPunct="0"/>
              <a:endParaRPr lang="en-US"/>
            </a:p>
          </p:txBody>
        </p:sp>
        <p:sp>
          <p:nvSpPr>
            <p:cNvPr id="6150" name="Rectangle 7"/>
            <p:cNvSpPr>
              <a:spLocks noChangeArrowheads="1"/>
            </p:cNvSpPr>
            <p:nvPr/>
          </p:nvSpPr>
          <p:spPr bwMode="auto">
            <a:xfrm>
              <a:off x="7518400" y="4449763"/>
              <a:ext cx="1000125" cy="1701800"/>
            </a:xfrm>
            <a:prstGeom prst="rect">
              <a:avLst/>
            </a:prstGeom>
            <a:solidFill>
              <a:srgbClr val="0000FF">
                <a:alpha val="30196"/>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pPr eaLnBrk="0" hangingPunct="0"/>
              <a:endParaRPr lang="en-US"/>
            </a:p>
          </p:txBody>
        </p:sp>
        <p:sp>
          <p:nvSpPr>
            <p:cNvPr id="6151" name="Rectangle 8"/>
            <p:cNvSpPr>
              <a:spLocks noChangeArrowheads="1"/>
            </p:cNvSpPr>
            <p:nvPr/>
          </p:nvSpPr>
          <p:spPr bwMode="auto">
            <a:xfrm>
              <a:off x="6489700" y="4449763"/>
              <a:ext cx="1033463" cy="1701800"/>
            </a:xfrm>
            <a:prstGeom prst="rect">
              <a:avLst/>
            </a:prstGeom>
            <a:solidFill>
              <a:schemeClr val="accent2">
                <a:alpha val="30196"/>
              </a:scheme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pPr eaLnBrk="0" hangingPunct="0"/>
              <a:endParaRPr lang="en-US"/>
            </a:p>
          </p:txBody>
        </p:sp>
        <p:sp>
          <p:nvSpPr>
            <p:cNvPr id="61448" name="Rectangle 9"/>
            <p:cNvSpPr>
              <a:spLocks noChangeArrowheads="1"/>
            </p:cNvSpPr>
            <p:nvPr/>
          </p:nvSpPr>
          <p:spPr bwMode="auto">
            <a:xfrm>
              <a:off x="6708775" y="6397625"/>
              <a:ext cx="1419225" cy="30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r>
                <a:rPr lang="en-US" sz="1400">
                  <a:latin typeface="Futura Hv" charset="0"/>
                </a:rPr>
                <a:t># of products</a:t>
              </a:r>
            </a:p>
          </p:txBody>
        </p:sp>
        <p:sp>
          <p:nvSpPr>
            <p:cNvPr id="61449" name="Rectangle 10"/>
            <p:cNvSpPr>
              <a:spLocks noChangeArrowheads="1"/>
            </p:cNvSpPr>
            <p:nvPr/>
          </p:nvSpPr>
          <p:spPr bwMode="auto">
            <a:xfrm rot="-5400000">
              <a:off x="4251325" y="5095875"/>
              <a:ext cx="2089150" cy="30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r>
                <a:rPr lang="en-US" sz="1400">
                  <a:latin typeface="Futura Hv" charset="0"/>
                </a:rPr>
                <a:t>% of revenue covered</a:t>
              </a:r>
            </a:p>
          </p:txBody>
        </p:sp>
        <p:graphicFrame>
          <p:nvGraphicFramePr>
            <p:cNvPr id="13" name="Content Placeholder 17"/>
            <p:cNvGraphicFramePr>
              <a:graphicFrameLocks/>
            </p:cNvGraphicFramePr>
            <p:nvPr>
              <p:extLst>
                <p:ext uri="{D42A27DB-BD31-4B8C-83A1-F6EECF244321}">
                  <p14:modId xmlns:p14="http://schemas.microsoft.com/office/powerpoint/2010/main" val="572247672"/>
                </p:ext>
              </p:extLst>
            </p:nvPr>
          </p:nvGraphicFramePr>
          <p:xfrm>
            <a:off x="5286210" y="4351930"/>
            <a:ext cx="3820886" cy="2334985"/>
          </p:xfrm>
          <a:graphic>
            <a:graphicData uri="http://schemas.openxmlformats.org/drawingml/2006/chart">
              <c:chart xmlns:c="http://schemas.openxmlformats.org/drawingml/2006/chart" xmlns:r="http://schemas.openxmlformats.org/officeDocument/2006/relationships" r:id="rId5"/>
            </a:graphicData>
          </a:graphic>
        </p:graphicFrame>
      </p:grpSp>
    </p:spTree>
    <p:custDataLst>
      <p:tags r:id="rId1"/>
    </p:custDataLst>
    <p:extLst>
      <p:ext uri="{BB962C8B-B14F-4D97-AF65-F5344CB8AC3E}">
        <p14:creationId xmlns:p14="http://schemas.microsoft.com/office/powerpoint/2010/main" val="223837936"/>
      </p:ext>
    </p:extLst>
  </p:cSld>
  <p:clrMapOvr>
    <a:masterClrMapping/>
  </p:clrMapOv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534400" cy="1143000"/>
          </a:xfrm>
        </p:spPr>
        <p:txBody>
          <a:bodyPr/>
          <a:lstStyle/>
          <a:p>
            <a:pPr algn="l"/>
            <a:r>
              <a:rPr lang="en-US" sz="4000" dirty="0" smtClean="0">
                <a:latin typeface="Optima"/>
                <a:cs typeface="Optima"/>
              </a:rPr>
              <a:t>Risk Management</a:t>
            </a:r>
            <a:endParaRPr lang="en-US" sz="4000" dirty="0">
              <a:latin typeface="Optima"/>
              <a:cs typeface="Optima"/>
            </a:endParaRPr>
          </a:p>
        </p:txBody>
      </p:sp>
      <p:pic>
        <p:nvPicPr>
          <p:cNvPr id="5" name="Picture 4" descr="Screen Shot 2014-04-03 at 8.55.16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8300" y="1676400"/>
            <a:ext cx="8255000" cy="1473200"/>
          </a:xfrm>
          <a:prstGeom prst="rect">
            <a:avLst/>
          </a:prstGeom>
        </p:spPr>
      </p:pic>
      <p:pic>
        <p:nvPicPr>
          <p:cNvPr id="7" name="Picture 6" descr="Screen Shot 2014-04-03 at 8.55.29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11200" y="3657600"/>
            <a:ext cx="8216900" cy="1549400"/>
          </a:xfrm>
          <a:prstGeom prst="rect">
            <a:avLst/>
          </a:prstGeom>
        </p:spPr>
      </p:pic>
    </p:spTree>
    <p:extLst>
      <p:ext uri="{BB962C8B-B14F-4D97-AF65-F5344CB8AC3E}">
        <p14:creationId xmlns:p14="http://schemas.microsoft.com/office/powerpoint/2010/main" val="1881815606"/>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0722" name="Title 1"/>
          <p:cNvSpPr>
            <a:spLocks noGrp="1"/>
          </p:cNvSpPr>
          <p:nvPr>
            <p:ph type="title"/>
          </p:nvPr>
        </p:nvSpPr>
        <p:spPr>
          <a:xfrm>
            <a:off x="457200" y="93663"/>
            <a:ext cx="8229600" cy="911225"/>
          </a:xfrm>
        </p:spPr>
        <p:txBody>
          <a:bodyPr/>
          <a:lstStyle/>
          <a:p>
            <a:pPr algn="l"/>
            <a:r>
              <a:rPr lang="en-US" sz="2800" dirty="0" smtClean="0">
                <a:solidFill>
                  <a:schemeClr val="bg1"/>
                </a:solidFill>
                <a:latin typeface="Optima"/>
                <a:cs typeface="Optima"/>
              </a:rPr>
              <a:t>Operations strategy</a:t>
            </a:r>
            <a:br>
              <a:rPr lang="en-US" sz="2800" dirty="0" smtClean="0">
                <a:solidFill>
                  <a:schemeClr val="bg1"/>
                </a:solidFill>
                <a:latin typeface="Optima"/>
                <a:cs typeface="Optima"/>
              </a:rPr>
            </a:br>
            <a:r>
              <a:rPr lang="en-US" sz="2800" dirty="0" smtClean="0">
                <a:solidFill>
                  <a:schemeClr val="bg1"/>
                </a:solidFill>
                <a:latin typeface="Optima"/>
                <a:cs typeface="Optima"/>
              </a:rPr>
              <a:t>	&amp; Principle of value maximization</a:t>
            </a:r>
          </a:p>
        </p:txBody>
      </p:sp>
      <p:graphicFrame>
        <p:nvGraphicFramePr>
          <p:cNvPr id="14" name="Diagram 13"/>
          <p:cNvGraphicFramePr/>
          <p:nvPr>
            <p:extLst>
              <p:ext uri="{D42A27DB-BD31-4B8C-83A1-F6EECF244321}">
                <p14:modId xmlns:p14="http://schemas.microsoft.com/office/powerpoint/2010/main" val="973024534"/>
              </p:ext>
            </p:extLst>
          </p:nvPr>
        </p:nvGraphicFramePr>
        <p:xfrm>
          <a:off x="4495800" y="2882900"/>
          <a:ext cx="3873500" cy="36068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21" name="Content Placeholder 3"/>
          <p:cNvGraphicFramePr>
            <a:graphicFrameLocks noGrp="1"/>
          </p:cNvGraphicFramePr>
          <p:nvPr>
            <p:ph idx="1"/>
          </p:nvPr>
        </p:nvGraphicFramePr>
        <p:xfrm>
          <a:off x="457200" y="1188183"/>
          <a:ext cx="8229600" cy="1889218"/>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26" name="Double Bracket 25"/>
          <p:cNvSpPr/>
          <p:nvPr/>
        </p:nvSpPr>
        <p:spPr>
          <a:xfrm>
            <a:off x="4935538" y="1458913"/>
            <a:ext cx="3840162" cy="1343025"/>
          </a:xfrm>
          <a:prstGeom prst="bracketPair">
            <a:avLst/>
          </a:prstGeom>
        </p:spPr>
        <p:style>
          <a:lnRef idx="2">
            <a:schemeClr val="accent1"/>
          </a:lnRef>
          <a:fillRef idx="0">
            <a:schemeClr val="accent1"/>
          </a:fillRef>
          <a:effectRef idx="1">
            <a:schemeClr val="accent1"/>
          </a:effectRef>
          <a:fontRef idx="minor">
            <a:schemeClr val="tx1"/>
          </a:fontRef>
        </p:style>
        <p:txBody>
          <a:bodyPr anchor="ctr"/>
          <a:lstStyle/>
          <a:p>
            <a:pPr algn="ctr" defTabSz="457200" fontAlgn="auto">
              <a:spcBef>
                <a:spcPts val="0"/>
              </a:spcBef>
              <a:spcAft>
                <a:spcPts val="0"/>
              </a:spcAft>
              <a:defRPr/>
            </a:pPr>
            <a:endParaRPr lang="en-US" sz="1800">
              <a:solidFill>
                <a:prstClr val="black"/>
              </a:solidFill>
              <a:latin typeface="Calibri"/>
            </a:endParaRPr>
          </a:p>
        </p:txBody>
      </p:sp>
      <p:sp>
        <p:nvSpPr>
          <p:cNvPr id="27" name="Rectangle 26"/>
          <p:cNvSpPr/>
          <p:nvPr/>
        </p:nvSpPr>
        <p:spPr>
          <a:xfrm>
            <a:off x="755472" y="1422312"/>
            <a:ext cx="1001604" cy="989001"/>
          </a:xfrm>
          <a:prstGeom prst="rect">
            <a:avLst/>
          </a:prstGeom>
          <a:noFill/>
        </p:spPr>
        <p:txBody>
          <a:bodyPr vert="wordArtVert" wrap="none" anchor="ctr"/>
          <a:lstStyle/>
          <a:p>
            <a:pPr defTabSz="457200" fontAlgn="auto">
              <a:spcBef>
                <a:spcPts val="0"/>
              </a:spcBef>
              <a:spcAft>
                <a:spcPts val="0"/>
              </a:spcAft>
              <a:defRPr/>
            </a:pPr>
            <a:r>
              <a:rPr lang="en-US" sz="7200" b="1" dirty="0" smtClean="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rPr>
              <a:t>V</a:t>
            </a:r>
            <a:endPar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ndParaRPr>
          </a:p>
        </p:txBody>
      </p:sp>
      <p:sp>
        <p:nvSpPr>
          <p:cNvPr id="28" name="Rectangle 27"/>
          <p:cNvSpPr/>
          <p:nvPr/>
        </p:nvSpPr>
        <p:spPr>
          <a:xfrm>
            <a:off x="5070389" y="1350452"/>
            <a:ext cx="1302980" cy="1137062"/>
          </a:xfrm>
          <a:prstGeom prst="rect">
            <a:avLst/>
          </a:prstGeom>
          <a:noFill/>
        </p:spPr>
        <p:txBody>
          <a:bodyPr vert="wordArtVert" wrap="none" anchor="ctr"/>
          <a:lstStyle/>
          <a:p>
            <a:pPr defTabSz="457200" fontAlgn="auto">
              <a:spcBef>
                <a:spcPts val="0"/>
              </a:spcBef>
              <a:spcAft>
                <a:spcPts val="0"/>
              </a:spcAft>
              <a:defRPr/>
            </a:pPr>
            <a:r>
              <a:rPr lang="en-US" sz="7200" b="1" dirty="0" smtClean="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Body)"/>
                <a:cs typeface="Calibri (Body)"/>
              </a:rPr>
              <a:t>A</a:t>
            </a:r>
            <a:endPar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ndParaRPr>
          </a:p>
        </p:txBody>
      </p:sp>
      <p:sp>
        <p:nvSpPr>
          <p:cNvPr id="29" name="Rectangle 28"/>
          <p:cNvSpPr/>
          <p:nvPr/>
        </p:nvSpPr>
        <p:spPr>
          <a:xfrm>
            <a:off x="7433739" y="1368339"/>
            <a:ext cx="1177065" cy="1068374"/>
          </a:xfrm>
          <a:prstGeom prst="rect">
            <a:avLst/>
          </a:prstGeom>
          <a:noFill/>
        </p:spPr>
        <p:txBody>
          <a:bodyPr vert="wordArtVert" wrap="none" anchor="ctr"/>
          <a:lstStyle/>
          <a:p>
            <a:pPr defTabSz="457200" fontAlgn="auto">
              <a:spcBef>
                <a:spcPts val="0"/>
              </a:spcBef>
              <a:spcAft>
                <a:spcPts val="0"/>
              </a:spcAft>
              <a:defRPr/>
            </a:pPr>
            <a:r>
              <a:rPr lang="en-US" sz="7200" b="1" dirty="0" smtClean="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Body)"/>
                <a:cs typeface="Calibri (Body)"/>
              </a:rPr>
              <a:t>P</a:t>
            </a:r>
            <a:endPar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ndParaRPr>
          </a:p>
        </p:txBody>
      </p:sp>
      <p:sp>
        <p:nvSpPr>
          <p:cNvPr id="30" name="Rectangle 29"/>
          <p:cNvSpPr/>
          <p:nvPr/>
        </p:nvSpPr>
        <p:spPr>
          <a:xfrm>
            <a:off x="2817360" y="1355802"/>
            <a:ext cx="1001604" cy="877711"/>
          </a:xfrm>
          <a:prstGeom prst="rect">
            <a:avLst/>
          </a:prstGeom>
          <a:noFill/>
        </p:spPr>
        <p:txBody>
          <a:bodyPr vert="wordArtVert" anchor="ctr"/>
          <a:lstStyle/>
          <a:p>
            <a:pPr defTabSz="457200" fontAlgn="auto">
              <a:spcBef>
                <a:spcPts val="0"/>
              </a:spcBef>
              <a:spcAft>
                <a:spcPts val="0"/>
              </a:spcAft>
              <a:defRPr/>
            </a:pPr>
            <a:r>
              <a:rPr lang="en-US" sz="7200" b="1" dirty="0" smtClean="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rPr>
              <a:t>C</a:t>
            </a:r>
            <a:endPar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ndParaRPr>
          </a:p>
        </p:txBody>
      </p:sp>
      <p:sp>
        <p:nvSpPr>
          <p:cNvPr id="31" name="TextBox 30"/>
          <p:cNvSpPr txBox="1"/>
          <p:nvPr/>
        </p:nvSpPr>
        <p:spPr>
          <a:xfrm>
            <a:off x="762000" y="3005667"/>
            <a:ext cx="948998" cy="461665"/>
          </a:xfrm>
          <a:prstGeom prst="rect">
            <a:avLst/>
          </a:prstGeom>
          <a:noFill/>
        </p:spPr>
        <p:txBody>
          <a:bodyPr wrap="none" rtlCol="0">
            <a:spAutoFit/>
          </a:bodyPr>
          <a:lstStyle/>
          <a:p>
            <a:r>
              <a:rPr lang="en-US" dirty="0">
                <a:solidFill>
                  <a:srgbClr val="FFFFFF"/>
                </a:solidFill>
              </a:rPr>
              <a:t>V</a:t>
            </a:r>
            <a:r>
              <a:rPr lang="en-US" dirty="0" smtClean="0">
                <a:solidFill>
                  <a:srgbClr val="FFFFFF"/>
                </a:solidFill>
              </a:rPr>
              <a:t>alue</a:t>
            </a:r>
            <a:endParaRPr lang="en-US" dirty="0">
              <a:solidFill>
                <a:srgbClr val="FFFFFF"/>
              </a:solidFill>
            </a:endParaRPr>
          </a:p>
        </p:txBody>
      </p:sp>
      <p:graphicFrame>
        <p:nvGraphicFramePr>
          <p:cNvPr id="13" name="Diagram 12"/>
          <p:cNvGraphicFramePr/>
          <p:nvPr>
            <p:extLst>
              <p:ext uri="{D42A27DB-BD31-4B8C-83A1-F6EECF244321}">
                <p14:modId xmlns:p14="http://schemas.microsoft.com/office/powerpoint/2010/main" val="535371033"/>
              </p:ext>
            </p:extLst>
          </p:nvPr>
        </p:nvGraphicFramePr>
        <p:xfrm>
          <a:off x="6962642" y="2942581"/>
          <a:ext cx="3096105" cy="3606800"/>
        </p:xfrm>
        <a:graphic>
          <a:graphicData uri="http://schemas.openxmlformats.org/drawingml/2006/diagram">
            <dgm:relIds xmlns:dgm="http://schemas.openxmlformats.org/drawingml/2006/diagram" xmlns:r="http://schemas.openxmlformats.org/officeDocument/2006/relationships" r:dm="rId13" r:lo="rId14" r:qs="rId15" r:cs="rId16"/>
          </a:graphicData>
        </a:graphic>
      </p:graphicFrame>
      <p:graphicFrame>
        <p:nvGraphicFramePr>
          <p:cNvPr id="15" name="Diagram 14"/>
          <p:cNvGraphicFramePr/>
          <p:nvPr>
            <p:extLst>
              <p:ext uri="{D42A27DB-BD31-4B8C-83A1-F6EECF244321}">
                <p14:modId xmlns:p14="http://schemas.microsoft.com/office/powerpoint/2010/main" val="1756811191"/>
              </p:ext>
            </p:extLst>
          </p:nvPr>
        </p:nvGraphicFramePr>
        <p:xfrm>
          <a:off x="2229653" y="2717800"/>
          <a:ext cx="2791912" cy="3606800"/>
        </p:xfrm>
        <a:graphic>
          <a:graphicData uri="http://schemas.openxmlformats.org/drawingml/2006/diagram">
            <dgm:relIds xmlns:dgm="http://schemas.openxmlformats.org/drawingml/2006/diagram" xmlns:r="http://schemas.openxmlformats.org/officeDocument/2006/relationships" r:dm="rId18" r:lo="rId19" r:qs="rId20" r:cs="rId21"/>
          </a:graphicData>
        </a:graphic>
      </p:graphicFrame>
      <p:sp>
        <p:nvSpPr>
          <p:cNvPr id="2" name="TextBox 1"/>
          <p:cNvSpPr txBox="1"/>
          <p:nvPr/>
        </p:nvSpPr>
        <p:spPr>
          <a:xfrm>
            <a:off x="-309966" y="759417"/>
            <a:ext cx="184731" cy="461665"/>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180856866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18434" name="Rectangle 2"/>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a:p>
        </p:txBody>
      </p:sp>
      <p:sp>
        <p:nvSpPr>
          <p:cNvPr id="18435" name="Rectangle 3"/>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a:p>
        </p:txBody>
      </p:sp>
      <p:sp>
        <p:nvSpPr>
          <p:cNvPr id="18436" name="Rectangle 4"/>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a:p>
        </p:txBody>
      </p:sp>
      <p:sp>
        <p:nvSpPr>
          <p:cNvPr id="18437" name="Rectangle 5"/>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a:p>
        </p:txBody>
      </p:sp>
      <p:sp>
        <p:nvSpPr>
          <p:cNvPr id="18438" name="Rectangle 6"/>
          <p:cNvSpPr>
            <a:spLocks noChangeArrowheads="1"/>
          </p:cNvSpPr>
          <p:nvPr/>
        </p:nvSpPr>
        <p:spPr bwMode="auto">
          <a:xfrm>
            <a:off x="0" y="0"/>
            <a:ext cx="9144000" cy="1465263"/>
          </a:xfrm>
          <a:prstGeom prst="rect">
            <a:avLst/>
          </a:prstGeom>
          <a:noFill/>
          <a:ln w="9525">
            <a:noFill/>
            <a:miter lim="800000"/>
            <a:headEnd/>
            <a:tailEnd/>
          </a:ln>
        </p:spPr>
        <p:txBody>
          <a:bodyPr lIns="92075" tIns="46038" rIns="92075" bIns="46038">
            <a:spAutoFit/>
          </a:bodyPr>
          <a:lstStyle/>
          <a:p>
            <a:pPr eaLnBrk="0" hangingPunct="0">
              <a:spcBef>
                <a:spcPct val="50000"/>
              </a:spcBef>
            </a:pPr>
            <a:r>
              <a:rPr lang="en-US" sz="3600" dirty="0">
                <a:solidFill>
                  <a:schemeClr val="bg1"/>
                </a:solidFill>
                <a:latin typeface="Garamond" pitchFamily="18" charset="0"/>
              </a:rPr>
              <a:t>Operations Strategy </a:t>
            </a:r>
            <a:r>
              <a:rPr lang="en-US" sz="3600" dirty="0" smtClean="0">
                <a:solidFill>
                  <a:schemeClr val="bg1"/>
                </a:solidFill>
                <a:latin typeface="Garamond" pitchFamily="18" charset="0"/>
              </a:rPr>
              <a:t>(1</a:t>
            </a:r>
            <a:r>
              <a:rPr lang="en-US" sz="3600" dirty="0">
                <a:solidFill>
                  <a:schemeClr val="bg1"/>
                </a:solidFill>
                <a:latin typeface="Garamond" pitchFamily="18" charset="0"/>
              </a:rPr>
              <a:t>)</a:t>
            </a:r>
          </a:p>
          <a:p>
            <a:pPr algn="ctr" eaLnBrk="0" hangingPunct="0">
              <a:spcBef>
                <a:spcPct val="50000"/>
              </a:spcBef>
            </a:pPr>
            <a:r>
              <a:rPr lang="en-US" sz="3600" dirty="0">
                <a:solidFill>
                  <a:srgbClr val="FF3300"/>
                </a:solidFill>
                <a:latin typeface="Garamond" pitchFamily="18" charset="0"/>
              </a:rPr>
              <a:t>Concept &amp; Framework</a:t>
            </a:r>
          </a:p>
        </p:txBody>
      </p:sp>
      <p:sp>
        <p:nvSpPr>
          <p:cNvPr id="18439" name="Rectangle 7"/>
          <p:cNvSpPr>
            <a:spLocks noGrp="1" noChangeArrowheads="1"/>
          </p:cNvSpPr>
          <p:nvPr>
            <p:ph idx="1"/>
          </p:nvPr>
        </p:nvSpPr>
        <p:spPr>
          <a:xfrm>
            <a:off x="457200" y="2339975"/>
            <a:ext cx="8261350" cy="4137025"/>
          </a:xfrm>
        </p:spPr>
        <p:txBody>
          <a:bodyPr/>
          <a:lstStyle/>
          <a:p>
            <a:pPr eaLnBrk="1" hangingPunct="1">
              <a:buClr>
                <a:srgbClr val="FF3300"/>
              </a:buClr>
            </a:pPr>
            <a:r>
              <a:rPr lang="en-US" dirty="0" smtClean="0">
                <a:solidFill>
                  <a:schemeClr val="bg1"/>
                </a:solidFill>
              </a:rPr>
              <a:t>Course introduction and expectations</a:t>
            </a:r>
          </a:p>
          <a:p>
            <a:pPr lvl="2" eaLnBrk="1" hangingPunct="1">
              <a:buClr>
                <a:srgbClr val="FF3300"/>
              </a:buClr>
            </a:pPr>
            <a:endParaRPr lang="en-US" dirty="0" smtClean="0">
              <a:solidFill>
                <a:schemeClr val="bg1"/>
              </a:solidFill>
            </a:endParaRPr>
          </a:p>
          <a:p>
            <a:pPr eaLnBrk="1" hangingPunct="1">
              <a:buClr>
                <a:srgbClr val="FF3300"/>
              </a:buClr>
            </a:pPr>
            <a:r>
              <a:rPr lang="en-US" dirty="0" smtClean="0">
                <a:solidFill>
                  <a:schemeClr val="bg1"/>
                </a:solidFill>
              </a:rPr>
              <a:t>Explain the Concept of Operations Strategy</a:t>
            </a:r>
          </a:p>
          <a:p>
            <a:pPr lvl="2" eaLnBrk="1" hangingPunct="1">
              <a:buClr>
                <a:srgbClr val="FF3300"/>
              </a:buClr>
              <a:buFont typeface="Wingdings" pitchFamily="2" charset="2"/>
              <a:buNone/>
            </a:pPr>
            <a:endParaRPr lang="en-US" dirty="0" smtClean="0">
              <a:solidFill>
                <a:schemeClr val="bg1"/>
              </a:solidFill>
            </a:endParaRPr>
          </a:p>
          <a:p>
            <a:pPr eaLnBrk="1" hangingPunct="1">
              <a:buClr>
                <a:srgbClr val="FF3300"/>
              </a:buClr>
            </a:pPr>
            <a:r>
              <a:rPr lang="en-US" dirty="0" smtClean="0">
                <a:solidFill>
                  <a:schemeClr val="bg1"/>
                </a:solidFill>
              </a:rPr>
              <a:t>Introduce the VCAP Framework for Operations Strategy</a:t>
            </a:r>
          </a:p>
          <a:p>
            <a:pPr lvl="2" eaLnBrk="1" hangingPunct="1">
              <a:buClr>
                <a:srgbClr val="FF3300"/>
              </a:buClr>
              <a:buFont typeface="Wingdings" pitchFamily="2" charset="2"/>
              <a:buNone/>
            </a:pPr>
            <a:endParaRPr lang="en-US" dirty="0" smtClean="0">
              <a:solidFill>
                <a:schemeClr val="bg1"/>
              </a:solidFill>
            </a:endParaRPr>
          </a:p>
          <a:p>
            <a:pPr eaLnBrk="1" hangingPunct="1">
              <a:buClr>
                <a:srgbClr val="FF3300"/>
              </a:buClr>
            </a:pPr>
            <a:r>
              <a:rPr lang="en-US" dirty="0" smtClean="0">
                <a:solidFill>
                  <a:schemeClr val="bg1"/>
                </a:solidFill>
              </a:rPr>
              <a:t>Example of the Framework</a:t>
            </a:r>
          </a:p>
          <a:p>
            <a:pPr lvl="2" eaLnBrk="1" hangingPunct="1">
              <a:buClr>
                <a:srgbClr val="FF3300"/>
              </a:buClr>
            </a:pPr>
            <a:r>
              <a:rPr lang="en-US" b="1" dirty="0" smtClean="0">
                <a:solidFill>
                  <a:schemeClr val="bg1"/>
                </a:solidFill>
              </a:rPr>
              <a:t>Mini-case 1: </a:t>
            </a:r>
            <a:r>
              <a:rPr lang="en-US" i="1" dirty="0" smtClean="0">
                <a:solidFill>
                  <a:schemeClr val="bg1"/>
                </a:solidFill>
              </a:rPr>
              <a:t>Swiss Watch Industry</a:t>
            </a:r>
          </a:p>
        </p:txBody>
      </p:sp>
    </p:spTree>
  </p:cSld>
  <p:clrMapOvr>
    <a:masterClrMapping/>
  </p:clrMapOv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2"/>
          <p:cNvSpPr>
            <a:spLocks noGrp="1" noChangeArrowheads="1"/>
          </p:cNvSpPr>
          <p:nvPr>
            <p:ph type="title"/>
          </p:nvPr>
        </p:nvSpPr>
        <p:spPr/>
        <p:txBody>
          <a:bodyPr/>
          <a:lstStyle/>
          <a:p>
            <a:pPr eaLnBrk="1" hangingPunct="1"/>
            <a:r>
              <a:rPr lang="en-US">
                <a:latin typeface="Times New Roman" charset="0"/>
                <a:ea typeface="ＭＳ Ｐゴシック" charset="0"/>
                <a:cs typeface="ＭＳ Ｐゴシック" charset="0"/>
              </a:rPr>
              <a:t>Operating System Design Roadmap</a:t>
            </a:r>
            <a:br>
              <a:rPr lang="en-US">
                <a:latin typeface="Times New Roman" charset="0"/>
                <a:ea typeface="ＭＳ Ｐゴシック" charset="0"/>
                <a:cs typeface="ＭＳ Ｐゴシック" charset="0"/>
              </a:rPr>
            </a:br>
            <a:r>
              <a:rPr lang="en-US">
                <a:latin typeface="Times New Roman" charset="0"/>
                <a:ea typeface="ＭＳ Ｐゴシック" charset="0"/>
                <a:cs typeface="ＭＳ Ｐゴシック" charset="0"/>
              </a:rPr>
              <a:t>	</a:t>
            </a:r>
          </a:p>
        </p:txBody>
      </p:sp>
      <p:sp>
        <p:nvSpPr>
          <p:cNvPr id="6" name="Text Box 3"/>
          <p:cNvSpPr txBox="1"/>
          <p:nvPr/>
        </p:nvSpPr>
        <p:spPr>
          <a:xfrm>
            <a:off x="3352800" y="1625600"/>
            <a:ext cx="1828800" cy="685800"/>
          </a:xfrm>
          <a:prstGeom prst="rect">
            <a:avLst/>
          </a:prstGeom>
          <a:ln/>
          <a:extLst>
            <a:ext uri="{C572A759-6A51-4108-AA02-DFA0A04FC94B}">
              <ma14:wrappingTextBoxFlag xmlns:ma14="http://schemas.microsoft.com/office/mac/drawingml/2011/main"/>
            </a:ext>
          </a:extLst>
        </p:spPr>
        <p:style>
          <a:lnRef idx="2">
            <a:schemeClr val="accent2"/>
          </a:lnRef>
          <a:fillRef idx="1">
            <a:schemeClr val="lt1"/>
          </a:fillRef>
          <a:effectRef idx="0">
            <a:schemeClr val="accent2"/>
          </a:effectRef>
          <a:fontRef idx="minor">
            <a:schemeClr val="dk1"/>
          </a:fontRef>
        </p:style>
        <p:txBody>
          <a:bodyPr anchor="ctr"/>
          <a:lstStyle/>
          <a:p>
            <a:pPr algn="ctr">
              <a:spcBef>
                <a:spcPts val="0"/>
              </a:spcBef>
              <a:spcAft>
                <a:spcPts val="0"/>
              </a:spcAft>
              <a:defRPr/>
            </a:pPr>
            <a:r>
              <a:rPr lang="en-US" sz="1200" dirty="0">
                <a:latin typeface="Optima"/>
                <a:ea typeface="ＭＳ 明朝"/>
                <a:cs typeface="Optima"/>
              </a:rPr>
              <a:t>Is the Operating System </a:t>
            </a:r>
            <a:r>
              <a:rPr lang="en-US" sz="1200" b="1" dirty="0">
                <a:latin typeface="Optima"/>
                <a:ea typeface="ＭＳ 明朝"/>
                <a:cs typeface="Optima"/>
              </a:rPr>
              <a:t>aligned </a:t>
            </a:r>
            <a:r>
              <a:rPr lang="en-US" sz="1200" dirty="0">
                <a:latin typeface="Optima"/>
                <a:ea typeface="ＭＳ 明朝"/>
                <a:cs typeface="Optima"/>
              </a:rPr>
              <a:t>with the strategy of the firm?</a:t>
            </a:r>
          </a:p>
        </p:txBody>
      </p:sp>
      <p:sp>
        <p:nvSpPr>
          <p:cNvPr id="7" name="Text Box 4"/>
          <p:cNvSpPr txBox="1"/>
          <p:nvPr/>
        </p:nvSpPr>
        <p:spPr>
          <a:xfrm>
            <a:off x="3352800" y="2755900"/>
            <a:ext cx="1828800" cy="685800"/>
          </a:xfrm>
          <a:prstGeom prst="rect">
            <a:avLst/>
          </a:prstGeom>
          <a:ln/>
          <a:extLst>
            <a:ext uri="{C572A759-6A51-4108-AA02-DFA0A04FC94B}">
              <ma14:wrappingTextBoxFlag xmlns:ma14="http://schemas.microsoft.com/office/mac/drawingml/2011/main"/>
            </a:ext>
          </a:extLst>
        </p:spPr>
        <p:style>
          <a:lnRef idx="2">
            <a:schemeClr val="accent2"/>
          </a:lnRef>
          <a:fillRef idx="1">
            <a:schemeClr val="lt1"/>
          </a:fillRef>
          <a:effectRef idx="0">
            <a:schemeClr val="accent2"/>
          </a:effectRef>
          <a:fontRef idx="minor">
            <a:schemeClr val="dk1"/>
          </a:fontRef>
        </p:style>
        <p:txBody>
          <a:bodyPr anchor="ctr"/>
          <a:lstStyle/>
          <a:p>
            <a:pPr algn="ctr">
              <a:spcBef>
                <a:spcPts val="0"/>
              </a:spcBef>
              <a:spcAft>
                <a:spcPts val="0"/>
              </a:spcAft>
              <a:defRPr/>
            </a:pPr>
            <a:r>
              <a:rPr lang="en-US" sz="1200" dirty="0">
                <a:latin typeface="Optima"/>
                <a:ea typeface="ＭＳ 明朝"/>
                <a:cs typeface="Optima"/>
              </a:rPr>
              <a:t>Is the current OS maximizing </a:t>
            </a:r>
            <a:r>
              <a:rPr lang="en-US" sz="1200" b="1" dirty="0" smtClean="0">
                <a:latin typeface="Optima"/>
                <a:ea typeface="ＭＳ 明朝"/>
                <a:cs typeface="Optima"/>
              </a:rPr>
              <a:t>value</a:t>
            </a:r>
            <a:r>
              <a:rPr lang="en-US" sz="1200" dirty="0">
                <a:latin typeface="Optima"/>
                <a:ea typeface="ＭＳ 明朝"/>
                <a:cs typeface="Optima"/>
              </a:rPr>
              <a:t>?</a:t>
            </a:r>
          </a:p>
        </p:txBody>
      </p:sp>
      <p:cxnSp>
        <p:nvCxnSpPr>
          <p:cNvPr id="8" name="Straight Arrow Connector 7"/>
          <p:cNvCxnSpPr>
            <a:stCxn id="6" idx="2"/>
            <a:endCxn id="7" idx="0"/>
          </p:cNvCxnSpPr>
          <p:nvPr/>
        </p:nvCxnSpPr>
        <p:spPr>
          <a:xfrm>
            <a:off x="4267200" y="2311400"/>
            <a:ext cx="0" cy="4445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9" name="Text Box 6"/>
          <p:cNvSpPr txBox="1"/>
          <p:nvPr/>
        </p:nvSpPr>
        <p:spPr>
          <a:xfrm>
            <a:off x="3352800" y="3784600"/>
            <a:ext cx="1828800" cy="685800"/>
          </a:xfrm>
          <a:prstGeom prst="rect">
            <a:avLst/>
          </a:prstGeom>
          <a:ln/>
          <a:extLst>
            <a:ext uri="{C572A759-6A51-4108-AA02-DFA0A04FC94B}">
              <ma14:wrappingTextBoxFlag xmlns:ma14="http://schemas.microsoft.com/office/mac/drawingml/2011/main"/>
            </a:ext>
          </a:extLst>
        </p:spPr>
        <p:style>
          <a:lnRef idx="2">
            <a:schemeClr val="accent2"/>
          </a:lnRef>
          <a:fillRef idx="1">
            <a:schemeClr val="lt1"/>
          </a:fillRef>
          <a:effectRef idx="0">
            <a:schemeClr val="accent2"/>
          </a:effectRef>
          <a:fontRef idx="minor">
            <a:schemeClr val="dk1"/>
          </a:fontRef>
        </p:style>
        <p:txBody>
          <a:bodyPr anchor="ctr"/>
          <a:lstStyle/>
          <a:p>
            <a:pPr algn="ctr">
              <a:spcBef>
                <a:spcPts val="0"/>
              </a:spcBef>
              <a:spcAft>
                <a:spcPts val="0"/>
              </a:spcAft>
              <a:defRPr/>
            </a:pPr>
            <a:r>
              <a:rPr lang="en-US" sz="1200">
                <a:latin typeface="Optima"/>
                <a:ea typeface="ＭＳ 明朝"/>
                <a:cs typeface="Optima"/>
              </a:rPr>
              <a:t>Is the current position </a:t>
            </a:r>
            <a:r>
              <a:rPr lang="en-US" sz="1200" b="1">
                <a:latin typeface="Optima"/>
                <a:ea typeface="ＭＳ 明朝"/>
                <a:cs typeface="Optima"/>
              </a:rPr>
              <a:t>defensible</a:t>
            </a:r>
            <a:r>
              <a:rPr lang="en-US" sz="1200">
                <a:latin typeface="Optima"/>
                <a:ea typeface="ＭＳ 明朝"/>
                <a:cs typeface="Optima"/>
              </a:rPr>
              <a:t> using the current OS?</a:t>
            </a:r>
          </a:p>
        </p:txBody>
      </p:sp>
      <p:cxnSp>
        <p:nvCxnSpPr>
          <p:cNvPr id="10" name="Straight Arrow Connector 9"/>
          <p:cNvCxnSpPr>
            <a:stCxn id="7" idx="2"/>
            <a:endCxn id="9" idx="0"/>
          </p:cNvCxnSpPr>
          <p:nvPr/>
        </p:nvCxnSpPr>
        <p:spPr>
          <a:xfrm>
            <a:off x="4267200" y="3441700"/>
            <a:ext cx="0" cy="3429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7" name="Straight Arrow Connector 16"/>
          <p:cNvCxnSpPr/>
          <p:nvPr/>
        </p:nvCxnSpPr>
        <p:spPr>
          <a:xfrm>
            <a:off x="1752600" y="1930400"/>
            <a:ext cx="1600200" cy="0"/>
          </a:xfrm>
          <a:prstGeom prst="straightConnector1">
            <a:avLst/>
          </a:prstGeom>
          <a:ln>
            <a:solidFill>
              <a:srgbClr val="4F81BD"/>
            </a:solidFill>
            <a:prstDash val="sysDash"/>
            <a:tailEnd type="arrow"/>
          </a:ln>
        </p:spPr>
        <p:style>
          <a:lnRef idx="2">
            <a:schemeClr val="accent1"/>
          </a:lnRef>
          <a:fillRef idx="0">
            <a:schemeClr val="accent1"/>
          </a:fillRef>
          <a:effectRef idx="1">
            <a:schemeClr val="accent1"/>
          </a:effectRef>
          <a:fontRef idx="minor">
            <a:schemeClr val="tx1"/>
          </a:fontRef>
        </p:style>
      </p:cxnSp>
      <p:sp>
        <p:nvSpPr>
          <p:cNvPr id="18" name="Text Box 32"/>
          <p:cNvSpPr txBox="1"/>
          <p:nvPr/>
        </p:nvSpPr>
        <p:spPr>
          <a:xfrm>
            <a:off x="1524000" y="1930400"/>
            <a:ext cx="1335088" cy="342900"/>
          </a:xfrm>
          <a:prstGeom prst="rect">
            <a:avLst/>
          </a:prstGeom>
          <a:noFill/>
          <a:ln>
            <a:noFill/>
          </a:ln>
          <a:effectLst/>
          <a:extLst>
            <a:ext uri="{C572A759-6A51-4108-AA02-DFA0A04FC94B}">
              <ma14:wrappingTextBoxFlag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wrap="none"/>
          <a:lstStyle/>
          <a:p>
            <a:pPr>
              <a:spcBef>
                <a:spcPts val="0"/>
              </a:spcBef>
              <a:spcAft>
                <a:spcPts val="0"/>
              </a:spcAft>
              <a:defRPr/>
            </a:pPr>
            <a:r>
              <a:rPr lang="en-US" sz="1200" dirty="0">
                <a:latin typeface="Optima"/>
                <a:ea typeface="ＭＳ 明朝"/>
                <a:cs typeface="Optima"/>
              </a:rPr>
              <a:t>Business Strategy</a:t>
            </a:r>
          </a:p>
        </p:txBody>
      </p:sp>
      <p:cxnSp>
        <p:nvCxnSpPr>
          <p:cNvPr id="19" name="Straight Arrow Connector 18"/>
          <p:cNvCxnSpPr/>
          <p:nvPr/>
        </p:nvCxnSpPr>
        <p:spPr>
          <a:xfrm>
            <a:off x="1752600" y="2959100"/>
            <a:ext cx="1600200" cy="0"/>
          </a:xfrm>
          <a:prstGeom prst="straightConnector1">
            <a:avLst/>
          </a:prstGeom>
          <a:ln>
            <a:solidFill>
              <a:srgbClr val="4F81BD"/>
            </a:solidFill>
            <a:prstDash val="sysDash"/>
            <a:tailEnd type="arrow"/>
          </a:ln>
        </p:spPr>
        <p:style>
          <a:lnRef idx="2">
            <a:schemeClr val="accent1"/>
          </a:lnRef>
          <a:fillRef idx="0">
            <a:schemeClr val="accent1"/>
          </a:fillRef>
          <a:effectRef idx="1">
            <a:schemeClr val="accent1"/>
          </a:effectRef>
          <a:fontRef idx="minor">
            <a:schemeClr val="tx1"/>
          </a:fontRef>
        </p:style>
      </p:cxnSp>
      <p:sp>
        <p:nvSpPr>
          <p:cNvPr id="20" name="Text Box 34"/>
          <p:cNvSpPr txBox="1"/>
          <p:nvPr/>
        </p:nvSpPr>
        <p:spPr>
          <a:xfrm>
            <a:off x="1524000" y="2959100"/>
            <a:ext cx="1547813" cy="457200"/>
          </a:xfrm>
          <a:prstGeom prst="rect">
            <a:avLst/>
          </a:prstGeom>
          <a:noFill/>
          <a:ln>
            <a:noFill/>
          </a:ln>
          <a:effectLst/>
          <a:extLst>
            <a:ext uri="{C572A759-6A51-4108-AA02-DFA0A04FC94B}">
              <ma14:wrappingTextBoxFlag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wrap="none"/>
          <a:lstStyle/>
          <a:p>
            <a:pPr>
              <a:spcBef>
                <a:spcPts val="0"/>
              </a:spcBef>
              <a:spcAft>
                <a:spcPts val="0"/>
              </a:spcAft>
              <a:defRPr/>
            </a:pPr>
            <a:r>
              <a:rPr lang="en-US" sz="1200" dirty="0">
                <a:latin typeface="Optima"/>
                <a:ea typeface="ＭＳ 明朝"/>
                <a:cs typeface="Optima"/>
              </a:rPr>
              <a:t>Financial statements</a:t>
            </a:r>
          </a:p>
          <a:p>
            <a:pPr>
              <a:spcBef>
                <a:spcPts val="0"/>
              </a:spcBef>
              <a:spcAft>
                <a:spcPts val="0"/>
              </a:spcAft>
              <a:defRPr/>
            </a:pPr>
            <a:r>
              <a:rPr lang="en-US" sz="1200" dirty="0">
                <a:latin typeface="Optima"/>
                <a:ea typeface="ＭＳ 明朝"/>
                <a:cs typeface="Optima"/>
              </a:rPr>
              <a:t>Industry comparable</a:t>
            </a:r>
          </a:p>
          <a:p>
            <a:pPr>
              <a:spcBef>
                <a:spcPts val="0"/>
              </a:spcBef>
              <a:spcAft>
                <a:spcPts val="0"/>
              </a:spcAft>
              <a:defRPr/>
            </a:pPr>
            <a:r>
              <a:rPr lang="en-US" sz="1200" dirty="0">
                <a:latin typeface="Optima"/>
                <a:ea typeface="ＭＳ 明朝"/>
                <a:cs typeface="Optima"/>
              </a:rPr>
              <a:t> </a:t>
            </a:r>
          </a:p>
          <a:p>
            <a:pPr>
              <a:spcBef>
                <a:spcPts val="0"/>
              </a:spcBef>
              <a:spcAft>
                <a:spcPts val="0"/>
              </a:spcAft>
              <a:defRPr/>
            </a:pPr>
            <a:r>
              <a:rPr lang="en-US" sz="1200" dirty="0">
                <a:latin typeface="Optima"/>
                <a:ea typeface="ＭＳ 明朝"/>
                <a:cs typeface="Optima"/>
              </a:rPr>
              <a:t> </a:t>
            </a:r>
          </a:p>
        </p:txBody>
      </p:sp>
      <p:cxnSp>
        <p:nvCxnSpPr>
          <p:cNvPr id="21" name="Straight Arrow Connector 20"/>
          <p:cNvCxnSpPr/>
          <p:nvPr/>
        </p:nvCxnSpPr>
        <p:spPr>
          <a:xfrm>
            <a:off x="1752600" y="3987800"/>
            <a:ext cx="1600200" cy="0"/>
          </a:xfrm>
          <a:prstGeom prst="straightConnector1">
            <a:avLst/>
          </a:prstGeom>
          <a:ln>
            <a:solidFill>
              <a:srgbClr val="4F81BD"/>
            </a:solidFill>
            <a:prstDash val="sysDash"/>
            <a:tailEnd type="arrow"/>
          </a:ln>
        </p:spPr>
        <p:style>
          <a:lnRef idx="2">
            <a:schemeClr val="accent1"/>
          </a:lnRef>
          <a:fillRef idx="0">
            <a:schemeClr val="accent1"/>
          </a:fillRef>
          <a:effectRef idx="1">
            <a:schemeClr val="accent1"/>
          </a:effectRef>
          <a:fontRef idx="minor">
            <a:schemeClr val="tx1"/>
          </a:fontRef>
        </p:style>
      </p:cxnSp>
      <p:sp>
        <p:nvSpPr>
          <p:cNvPr id="22" name="Text Box 36"/>
          <p:cNvSpPr txBox="1"/>
          <p:nvPr/>
        </p:nvSpPr>
        <p:spPr>
          <a:xfrm>
            <a:off x="1409700" y="3987800"/>
            <a:ext cx="1762125" cy="457200"/>
          </a:xfrm>
          <a:prstGeom prst="rect">
            <a:avLst/>
          </a:prstGeom>
          <a:noFill/>
          <a:ln>
            <a:noFill/>
          </a:ln>
          <a:effectLst/>
          <a:extLst>
            <a:ext uri="{C572A759-6A51-4108-AA02-DFA0A04FC94B}">
              <ma14:wrappingTextBoxFlag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wrap="none"/>
          <a:lstStyle/>
          <a:p>
            <a:pPr>
              <a:spcBef>
                <a:spcPts val="0"/>
              </a:spcBef>
              <a:spcAft>
                <a:spcPts val="0"/>
              </a:spcAft>
              <a:defRPr/>
            </a:pPr>
            <a:r>
              <a:rPr lang="en-US" sz="1200" dirty="0">
                <a:latin typeface="Optima"/>
                <a:ea typeface="ＭＳ 明朝"/>
                <a:cs typeface="Optima"/>
              </a:rPr>
              <a:t>Competitive intelligence</a:t>
            </a:r>
          </a:p>
          <a:p>
            <a:pPr>
              <a:spcBef>
                <a:spcPts val="0"/>
              </a:spcBef>
              <a:spcAft>
                <a:spcPts val="0"/>
              </a:spcAft>
              <a:defRPr/>
            </a:pPr>
            <a:r>
              <a:rPr lang="en-US" sz="1200" dirty="0">
                <a:latin typeface="Optima"/>
                <a:ea typeface="ＭＳ 明朝"/>
                <a:cs typeface="Optima"/>
              </a:rPr>
              <a:t>Cost data</a:t>
            </a:r>
          </a:p>
          <a:p>
            <a:pPr>
              <a:spcBef>
                <a:spcPts val="0"/>
              </a:spcBef>
              <a:spcAft>
                <a:spcPts val="0"/>
              </a:spcAft>
              <a:defRPr/>
            </a:pPr>
            <a:r>
              <a:rPr lang="en-US" sz="1200" dirty="0">
                <a:latin typeface="Optima"/>
                <a:ea typeface="ＭＳ 明朝"/>
                <a:cs typeface="Optima"/>
              </a:rPr>
              <a:t> </a:t>
            </a:r>
          </a:p>
          <a:p>
            <a:pPr>
              <a:spcBef>
                <a:spcPts val="0"/>
              </a:spcBef>
              <a:spcAft>
                <a:spcPts val="0"/>
              </a:spcAft>
              <a:defRPr/>
            </a:pPr>
            <a:r>
              <a:rPr lang="en-US" sz="1200" dirty="0">
                <a:latin typeface="Optima"/>
                <a:ea typeface="ＭＳ 明朝"/>
                <a:cs typeface="Optima"/>
              </a:rPr>
              <a:t> </a:t>
            </a:r>
          </a:p>
        </p:txBody>
      </p:sp>
      <p:sp>
        <p:nvSpPr>
          <p:cNvPr id="45" name="Text Box 8"/>
          <p:cNvSpPr txBox="1"/>
          <p:nvPr/>
        </p:nvSpPr>
        <p:spPr>
          <a:xfrm>
            <a:off x="3352800" y="4826000"/>
            <a:ext cx="1828800" cy="685800"/>
          </a:xfrm>
          <a:prstGeom prst="rect">
            <a:avLst/>
          </a:prstGeom>
          <a:ln/>
          <a:extLst>
            <a:ext uri="{C572A759-6A51-4108-AA02-DFA0A04FC94B}">
              <ma14:wrappingTextBoxFlag xmlns:ma14="http://schemas.microsoft.com/office/mac/drawingml/2011/main"/>
            </a:ext>
          </a:extLst>
        </p:spPr>
        <p:style>
          <a:lnRef idx="2">
            <a:schemeClr val="accent2"/>
          </a:lnRef>
          <a:fillRef idx="1">
            <a:schemeClr val="lt1"/>
          </a:fillRef>
          <a:effectRef idx="0">
            <a:schemeClr val="accent2"/>
          </a:effectRef>
          <a:fontRef idx="minor">
            <a:schemeClr val="dk1"/>
          </a:fontRef>
        </p:style>
        <p:txBody>
          <a:bodyPr anchor="ctr"/>
          <a:lstStyle/>
          <a:p>
            <a:pPr algn="ctr">
              <a:spcBef>
                <a:spcPts val="0"/>
              </a:spcBef>
              <a:spcAft>
                <a:spcPts val="0"/>
              </a:spcAft>
              <a:defRPr/>
            </a:pPr>
            <a:r>
              <a:rPr lang="en-US" sz="1200" dirty="0">
                <a:latin typeface="Optima"/>
                <a:ea typeface="ＭＳ 明朝"/>
                <a:cs typeface="Times New Roman"/>
              </a:rPr>
              <a:t>For each key activity: Make or Buy?</a:t>
            </a:r>
          </a:p>
        </p:txBody>
      </p:sp>
      <p:cxnSp>
        <p:nvCxnSpPr>
          <p:cNvPr id="46" name="Straight Arrow Connector 45"/>
          <p:cNvCxnSpPr>
            <a:stCxn id="9" idx="2"/>
            <a:endCxn id="45" idx="0"/>
          </p:cNvCxnSpPr>
          <p:nvPr/>
        </p:nvCxnSpPr>
        <p:spPr>
          <a:xfrm>
            <a:off x="4267200" y="4470400"/>
            <a:ext cx="0" cy="3556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47" name="Straight Arrow Connector 46"/>
          <p:cNvCxnSpPr/>
          <p:nvPr/>
        </p:nvCxnSpPr>
        <p:spPr>
          <a:xfrm>
            <a:off x="1752600" y="4927600"/>
            <a:ext cx="1600200" cy="0"/>
          </a:xfrm>
          <a:prstGeom prst="straightConnector1">
            <a:avLst/>
          </a:prstGeom>
          <a:ln>
            <a:solidFill>
              <a:srgbClr val="4F81BD"/>
            </a:solidFill>
            <a:prstDash val="sysDash"/>
            <a:tailEnd type="arrow"/>
          </a:ln>
        </p:spPr>
        <p:style>
          <a:lnRef idx="2">
            <a:schemeClr val="accent1"/>
          </a:lnRef>
          <a:fillRef idx="0">
            <a:schemeClr val="accent1"/>
          </a:fillRef>
          <a:effectRef idx="1">
            <a:schemeClr val="accent1"/>
          </a:effectRef>
          <a:fontRef idx="minor">
            <a:schemeClr val="tx1"/>
          </a:fontRef>
        </p:style>
      </p:cxnSp>
      <p:sp>
        <p:nvSpPr>
          <p:cNvPr id="48" name="Text Box 39"/>
          <p:cNvSpPr txBox="1"/>
          <p:nvPr/>
        </p:nvSpPr>
        <p:spPr>
          <a:xfrm>
            <a:off x="381000" y="4749800"/>
            <a:ext cx="2438400" cy="800100"/>
          </a:xfrm>
          <a:prstGeom prst="rect">
            <a:avLst/>
          </a:prstGeom>
          <a:noFill/>
          <a:ln>
            <a:noFill/>
          </a:ln>
          <a:effectLst/>
          <a:extLst>
            <a:ext uri="{C572A759-6A51-4108-AA02-DFA0A04FC94B}">
              <ma14:wrappingTextBoxFlag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wrap="none"/>
          <a:lstStyle/>
          <a:p>
            <a:pPr>
              <a:spcBef>
                <a:spcPts val="0"/>
              </a:spcBef>
              <a:spcAft>
                <a:spcPts val="0"/>
              </a:spcAft>
              <a:defRPr/>
            </a:pPr>
            <a:r>
              <a:rPr lang="en-US" sz="1200" b="1" dirty="0">
                <a:latin typeface="Optima"/>
                <a:ea typeface="ＭＳ 明朝"/>
                <a:cs typeface="Times New Roman"/>
              </a:rPr>
              <a:t>Risk</a:t>
            </a:r>
            <a:r>
              <a:rPr lang="en-US" sz="1200" dirty="0">
                <a:latin typeface="Optima"/>
                <a:ea typeface="ＭＳ 明朝"/>
                <a:cs typeface="Times New Roman"/>
              </a:rPr>
              <a:t> Assessment</a:t>
            </a:r>
          </a:p>
          <a:p>
            <a:pPr>
              <a:spcBef>
                <a:spcPts val="0"/>
              </a:spcBef>
              <a:spcAft>
                <a:spcPts val="0"/>
              </a:spcAft>
              <a:defRPr/>
            </a:pPr>
            <a:r>
              <a:rPr lang="en-US" sz="1200" dirty="0">
                <a:latin typeface="Optima"/>
                <a:ea typeface="ＭＳ 明朝"/>
                <a:cs typeface="Times New Roman"/>
              </a:rPr>
              <a:t>Cost, sales and technology forecast</a:t>
            </a:r>
          </a:p>
          <a:p>
            <a:pPr>
              <a:spcBef>
                <a:spcPts val="0"/>
              </a:spcBef>
              <a:spcAft>
                <a:spcPts val="0"/>
              </a:spcAft>
              <a:defRPr/>
            </a:pPr>
            <a:r>
              <a:rPr lang="en-US" sz="1200" dirty="0">
                <a:latin typeface="Optima"/>
                <a:ea typeface="ＭＳ 明朝"/>
                <a:cs typeface="Times New Roman"/>
              </a:rPr>
              <a:t>Supplier base info</a:t>
            </a:r>
          </a:p>
          <a:p>
            <a:pPr>
              <a:spcBef>
                <a:spcPts val="0"/>
              </a:spcBef>
              <a:spcAft>
                <a:spcPts val="0"/>
              </a:spcAft>
              <a:defRPr/>
            </a:pPr>
            <a:r>
              <a:rPr lang="en-US" sz="1200" dirty="0">
                <a:latin typeface="Optima"/>
                <a:ea typeface="ＭＳ 明朝"/>
                <a:cs typeface="Times New Roman"/>
              </a:rPr>
              <a:t>Logistical costs</a:t>
            </a:r>
          </a:p>
          <a:p>
            <a:pPr>
              <a:spcBef>
                <a:spcPts val="0"/>
              </a:spcBef>
              <a:spcAft>
                <a:spcPts val="0"/>
              </a:spcAft>
              <a:defRPr/>
            </a:pPr>
            <a:r>
              <a:rPr lang="en-US" sz="1200" dirty="0">
                <a:latin typeface="Optima"/>
                <a:ea typeface="ＭＳ 明朝"/>
                <a:cs typeface="Times New Roman"/>
              </a:rPr>
              <a:t> </a:t>
            </a:r>
          </a:p>
          <a:p>
            <a:pPr>
              <a:spcBef>
                <a:spcPts val="0"/>
              </a:spcBef>
              <a:spcAft>
                <a:spcPts val="0"/>
              </a:spcAft>
              <a:defRPr/>
            </a:pPr>
            <a:r>
              <a:rPr lang="en-US" sz="1200" dirty="0">
                <a:latin typeface="Optima"/>
                <a:ea typeface="ＭＳ 明朝"/>
                <a:cs typeface="Times New Roman"/>
              </a:rPr>
              <a:t> </a:t>
            </a:r>
          </a:p>
          <a:p>
            <a:pPr>
              <a:spcBef>
                <a:spcPts val="0"/>
              </a:spcBef>
              <a:spcAft>
                <a:spcPts val="0"/>
              </a:spcAft>
              <a:defRPr/>
            </a:pPr>
            <a:r>
              <a:rPr lang="en-US" sz="1200" dirty="0">
                <a:latin typeface="Optima"/>
                <a:ea typeface="ＭＳ 明朝"/>
                <a:cs typeface="Times New Roman"/>
              </a:rPr>
              <a:t> </a:t>
            </a:r>
          </a:p>
        </p:txBody>
      </p:sp>
      <p:cxnSp>
        <p:nvCxnSpPr>
          <p:cNvPr id="50" name="Elbow Connector 49"/>
          <p:cNvCxnSpPr/>
          <p:nvPr/>
        </p:nvCxnSpPr>
        <p:spPr>
          <a:xfrm rot="10800000" flipV="1">
            <a:off x="2095500" y="5359400"/>
            <a:ext cx="1257300" cy="444500"/>
          </a:xfrm>
          <a:prstGeom prst="bentConnector3">
            <a:avLst>
              <a:gd name="adj1" fmla="val 99832"/>
            </a:avLst>
          </a:prstGeom>
          <a:ln>
            <a:tailEnd type="arrow"/>
          </a:ln>
        </p:spPr>
        <p:style>
          <a:lnRef idx="2">
            <a:schemeClr val="accent1"/>
          </a:lnRef>
          <a:fillRef idx="0">
            <a:schemeClr val="accent1"/>
          </a:fillRef>
          <a:effectRef idx="1">
            <a:schemeClr val="accent1"/>
          </a:effectRef>
          <a:fontRef idx="minor">
            <a:schemeClr val="tx1"/>
          </a:fontRef>
        </p:style>
      </p:cxnSp>
      <p:cxnSp>
        <p:nvCxnSpPr>
          <p:cNvPr id="51" name="Elbow Connector 50"/>
          <p:cNvCxnSpPr/>
          <p:nvPr/>
        </p:nvCxnSpPr>
        <p:spPr>
          <a:xfrm>
            <a:off x="5181600" y="5372100"/>
            <a:ext cx="1307123" cy="454269"/>
          </a:xfrm>
          <a:prstGeom prst="bentConnector3">
            <a:avLst>
              <a:gd name="adj1" fmla="val 100160"/>
            </a:avLst>
          </a:prstGeom>
          <a:ln>
            <a:tailEnd type="arrow"/>
          </a:ln>
        </p:spPr>
        <p:style>
          <a:lnRef idx="2">
            <a:schemeClr val="accent1"/>
          </a:lnRef>
          <a:fillRef idx="0">
            <a:schemeClr val="accent1"/>
          </a:fillRef>
          <a:effectRef idx="1">
            <a:schemeClr val="accent1"/>
          </a:effectRef>
          <a:fontRef idx="minor">
            <a:schemeClr val="tx1"/>
          </a:fontRef>
        </p:style>
      </p:cxnSp>
      <p:sp>
        <p:nvSpPr>
          <p:cNvPr id="52" name="Text Box 14"/>
          <p:cNvSpPr txBox="1"/>
          <p:nvPr/>
        </p:nvSpPr>
        <p:spPr>
          <a:xfrm>
            <a:off x="2667000" y="5359400"/>
            <a:ext cx="661988" cy="342900"/>
          </a:xfrm>
          <a:prstGeom prst="rect">
            <a:avLst/>
          </a:prstGeom>
          <a:noFill/>
          <a:ln>
            <a:noFill/>
          </a:ln>
          <a:effectLst/>
          <a:extLst>
            <a:ext uri="{C572A759-6A51-4108-AA02-DFA0A04FC94B}">
              <ma14:wrappingTextBoxFlag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wrap="none"/>
          <a:lstStyle/>
          <a:p>
            <a:pPr>
              <a:spcBef>
                <a:spcPts val="0"/>
              </a:spcBef>
              <a:spcAft>
                <a:spcPts val="0"/>
              </a:spcAft>
              <a:defRPr/>
            </a:pPr>
            <a:r>
              <a:rPr lang="en-US" sz="1200" b="1" dirty="0" smtClean="0">
                <a:ea typeface="ＭＳ 明朝"/>
                <a:cs typeface="Times New Roman"/>
              </a:rPr>
              <a:t>Invest</a:t>
            </a:r>
            <a:endParaRPr lang="en-US" sz="1200" dirty="0">
              <a:ea typeface="ＭＳ 明朝"/>
              <a:cs typeface="Times New Roman"/>
            </a:endParaRPr>
          </a:p>
        </p:txBody>
      </p:sp>
      <p:sp>
        <p:nvSpPr>
          <p:cNvPr id="53" name="Text Box 15"/>
          <p:cNvSpPr txBox="1"/>
          <p:nvPr/>
        </p:nvSpPr>
        <p:spPr>
          <a:xfrm>
            <a:off x="5181600" y="5359400"/>
            <a:ext cx="685800" cy="342900"/>
          </a:xfrm>
          <a:prstGeom prst="rect">
            <a:avLst/>
          </a:prstGeom>
          <a:noFill/>
          <a:ln>
            <a:noFill/>
          </a:ln>
          <a:effectLst/>
          <a:extLst>
            <a:ext uri="{C572A759-6A51-4108-AA02-DFA0A04FC94B}">
              <ma14:wrappingTextBoxFlag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a:lstStyle/>
          <a:p>
            <a:pPr>
              <a:spcBef>
                <a:spcPts val="0"/>
              </a:spcBef>
              <a:spcAft>
                <a:spcPts val="0"/>
              </a:spcAft>
              <a:defRPr/>
            </a:pPr>
            <a:r>
              <a:rPr lang="en-US" sz="1200" b="1" dirty="0" smtClean="0">
                <a:ea typeface="ＭＳ 明朝"/>
                <a:cs typeface="Times New Roman"/>
              </a:rPr>
              <a:t>Source</a:t>
            </a:r>
            <a:endParaRPr lang="en-US" sz="1200" dirty="0">
              <a:ea typeface="ＭＳ 明朝"/>
              <a:cs typeface="Times New Roman"/>
            </a:endParaRPr>
          </a:p>
        </p:txBody>
      </p:sp>
    </p:spTree>
    <p:extLst>
      <p:ext uri="{BB962C8B-B14F-4D97-AF65-F5344CB8AC3E}">
        <p14:creationId xmlns:p14="http://schemas.microsoft.com/office/powerpoint/2010/main" val="50179779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8"/>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nodeType="withGroup">
                            <p:stCondLst>
                              <p:cond delay="0"/>
                            </p:stCondLst>
                            <p:childTnLst>
                              <p:par>
                                <p:cTn id="15" presetID="1" presetClass="entr" presetSubtype="0"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0"/>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9"/>
                                        </p:tgtEl>
                                        <p:attrNameLst>
                                          <p:attrName>style.visibility</p:attrName>
                                        </p:attrNameLst>
                                      </p:cBhvr>
                                      <p:to>
                                        <p:strVal val="visible"/>
                                      </p:to>
                                    </p:set>
                                  </p:childTnLst>
                                </p:cTn>
                              </p:par>
                            </p:childTnLst>
                          </p:cTn>
                        </p:par>
                      </p:childTnLst>
                    </p:cTn>
                  </p:par>
                  <p:par>
                    <p:cTn id="25" fill="hold" nodeType="clickPar">
                      <p:stCondLst>
                        <p:cond delay="indefinite"/>
                      </p:stCondLst>
                      <p:childTnLst>
                        <p:par>
                          <p:cTn id="26" fill="hold" nodeType="withGroup">
                            <p:stCondLst>
                              <p:cond delay="0"/>
                            </p:stCondLst>
                            <p:childTnLst>
                              <p:par>
                                <p:cTn id="27" presetID="1" presetClass="entr" presetSubtype="0" fill="hold" nodeType="clickEffect">
                                  <p:stCondLst>
                                    <p:cond delay="0"/>
                                  </p:stCondLst>
                                  <p:childTnLst>
                                    <p:set>
                                      <p:cBhvr>
                                        <p:cTn id="28" dur="1" fill="hold">
                                          <p:stCondLst>
                                            <p:cond delay="0"/>
                                          </p:stCondLst>
                                        </p:cTn>
                                        <p:tgtEl>
                                          <p:spTgt spid="10"/>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9"/>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withGroup">
                            <p:stCondLst>
                              <p:cond delay="0"/>
                            </p:stCondLst>
                            <p:childTnLst>
                              <p:par>
                                <p:cTn id="33" presetID="1" presetClass="entr" presetSubtype="0" fill="hold" nodeType="clickEffect">
                                  <p:stCondLst>
                                    <p:cond delay="0"/>
                                  </p:stCondLst>
                                  <p:childTnLst>
                                    <p:set>
                                      <p:cBhvr>
                                        <p:cTn id="34" dur="1" fill="hold">
                                          <p:stCondLst>
                                            <p:cond delay="0"/>
                                          </p:stCondLst>
                                        </p:cTn>
                                        <p:tgtEl>
                                          <p:spTgt spid="21"/>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22"/>
                                        </p:tgtEl>
                                        <p:attrNameLst>
                                          <p:attrName>style.visibility</p:attrName>
                                        </p:attrNameLst>
                                      </p:cBhvr>
                                      <p:to>
                                        <p:strVal val="visible"/>
                                      </p:to>
                                    </p:set>
                                  </p:childTnLst>
                                </p:cTn>
                              </p:par>
                            </p:childTnLst>
                          </p:cTn>
                        </p:par>
                      </p:childTnLst>
                    </p:cTn>
                  </p:par>
                  <p:par>
                    <p:cTn id="37" fill="hold" nodeType="clickPar">
                      <p:stCondLst>
                        <p:cond delay="indefinite"/>
                      </p:stCondLst>
                      <p:childTnLst>
                        <p:par>
                          <p:cTn id="38" fill="hold" nodeType="withGroup">
                            <p:stCondLst>
                              <p:cond delay="0"/>
                            </p:stCondLst>
                            <p:childTnLst>
                              <p:par>
                                <p:cTn id="39" presetID="1" presetClass="entr" presetSubtype="0" fill="hold" nodeType="clickEffect">
                                  <p:stCondLst>
                                    <p:cond delay="0"/>
                                  </p:stCondLst>
                                  <p:childTnLst>
                                    <p:set>
                                      <p:cBhvr>
                                        <p:cTn id="40" dur="1" fill="hold">
                                          <p:stCondLst>
                                            <p:cond delay="0"/>
                                          </p:stCondLst>
                                        </p:cTn>
                                        <p:tgtEl>
                                          <p:spTgt spid="46"/>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45"/>
                                        </p:tgtEl>
                                        <p:attrNameLst>
                                          <p:attrName>style.visibility</p:attrName>
                                        </p:attrNameLst>
                                      </p:cBhvr>
                                      <p:to>
                                        <p:strVal val="visible"/>
                                      </p:to>
                                    </p:set>
                                  </p:childTnLst>
                                </p:cTn>
                              </p:par>
                            </p:childTnLst>
                          </p:cTn>
                        </p:par>
                      </p:childTnLst>
                    </p:cTn>
                  </p:par>
                  <p:par>
                    <p:cTn id="43" fill="hold" nodeType="clickPar">
                      <p:stCondLst>
                        <p:cond delay="indefinite"/>
                      </p:stCondLst>
                      <p:childTnLst>
                        <p:par>
                          <p:cTn id="44" fill="hold" nodeType="withGroup">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48"/>
                                        </p:tgtEl>
                                        <p:attrNameLst>
                                          <p:attrName>style.visibility</p:attrName>
                                        </p:attrNameLst>
                                      </p:cBhvr>
                                      <p:to>
                                        <p:strVal val="visible"/>
                                      </p:to>
                                    </p:set>
                                  </p:childTnLst>
                                </p:cTn>
                              </p:par>
                              <p:par>
                                <p:cTn id="47" presetID="1" presetClass="entr" presetSubtype="0" fill="hold" nodeType="withEffect">
                                  <p:stCondLst>
                                    <p:cond delay="0"/>
                                  </p:stCondLst>
                                  <p:childTnLst>
                                    <p:set>
                                      <p:cBhvr>
                                        <p:cTn id="48" dur="1" fill="hold">
                                          <p:stCondLst>
                                            <p:cond delay="0"/>
                                          </p:stCondLst>
                                        </p:cTn>
                                        <p:tgtEl>
                                          <p:spTgt spid="47"/>
                                        </p:tgtEl>
                                        <p:attrNameLst>
                                          <p:attrName>style.visibility</p:attrName>
                                        </p:attrNameLst>
                                      </p:cBhvr>
                                      <p:to>
                                        <p:strVal val="visible"/>
                                      </p:to>
                                    </p:set>
                                  </p:childTnLst>
                                </p:cTn>
                              </p:par>
                            </p:childTnLst>
                          </p:cTn>
                        </p:par>
                      </p:childTnLst>
                    </p:cTn>
                  </p:par>
                  <p:par>
                    <p:cTn id="49" fill="hold" nodeType="clickPar">
                      <p:stCondLst>
                        <p:cond delay="indefinite"/>
                      </p:stCondLst>
                      <p:childTnLst>
                        <p:par>
                          <p:cTn id="50" fill="hold" nodeType="withGroup">
                            <p:stCondLst>
                              <p:cond delay="0"/>
                            </p:stCondLst>
                            <p:childTnLst>
                              <p:par>
                                <p:cTn id="51" presetID="1" presetClass="entr" presetSubtype="0" fill="hold" nodeType="clickEffect">
                                  <p:stCondLst>
                                    <p:cond delay="0"/>
                                  </p:stCondLst>
                                  <p:childTnLst>
                                    <p:set>
                                      <p:cBhvr>
                                        <p:cTn id="52" dur="1" fill="hold">
                                          <p:stCondLst>
                                            <p:cond delay="0"/>
                                          </p:stCondLst>
                                        </p:cTn>
                                        <p:tgtEl>
                                          <p:spTgt spid="50"/>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52"/>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0"/>
                                          </p:stCondLst>
                                        </p:cTn>
                                        <p:tgtEl>
                                          <p:spTgt spid="53"/>
                                        </p:tgtEl>
                                        <p:attrNameLst>
                                          <p:attrName>style.visibility</p:attrName>
                                        </p:attrNameLst>
                                      </p:cBhvr>
                                      <p:to>
                                        <p:strVal val="visible"/>
                                      </p:to>
                                    </p:set>
                                  </p:childTnLst>
                                </p:cTn>
                              </p:par>
                              <p:par>
                                <p:cTn id="57" presetID="1" presetClass="entr" presetSubtype="0" fill="hold" nodeType="withEffect">
                                  <p:stCondLst>
                                    <p:cond delay="0"/>
                                  </p:stCondLst>
                                  <p:childTnLst>
                                    <p:set>
                                      <p:cBhvr>
                                        <p:cTn id="58" dur="1" fill="hold">
                                          <p:stCondLst>
                                            <p:cond delay="0"/>
                                          </p:stCondLst>
                                        </p:cTn>
                                        <p:tgtEl>
                                          <p:spTgt spid="5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9" grpId="0" animBg="1"/>
      <p:bldP spid="18" grpId="0"/>
      <p:bldP spid="20" grpId="0"/>
      <p:bldP spid="22" grpId="0"/>
      <p:bldP spid="45" grpId="0" animBg="1"/>
      <p:bldP spid="48" grpId="0"/>
      <p:bldP spid="52" grpId="0"/>
      <p:bldP spid="53"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Rectangle 2"/>
          <p:cNvSpPr>
            <a:spLocks noGrp="1" noChangeArrowheads="1"/>
          </p:cNvSpPr>
          <p:nvPr>
            <p:ph type="title"/>
          </p:nvPr>
        </p:nvSpPr>
        <p:spPr>
          <a:xfrm>
            <a:off x="152400" y="-169862"/>
            <a:ext cx="8229600" cy="1143000"/>
          </a:xfrm>
        </p:spPr>
        <p:txBody>
          <a:bodyPr/>
          <a:lstStyle/>
          <a:p>
            <a:pPr eaLnBrk="1" hangingPunct="1"/>
            <a:r>
              <a:rPr lang="en-US" dirty="0">
                <a:latin typeface="Optima" charset="0"/>
                <a:ea typeface="ＭＳ Ｐゴシック" charset="0"/>
                <a:cs typeface="Optima" charset="0"/>
              </a:rPr>
              <a:t>Roadmap</a:t>
            </a:r>
            <a:r>
              <a:rPr lang="en-US" dirty="0">
                <a:latin typeface="Times New Roman" charset="0"/>
                <a:ea typeface="ＭＳ Ｐゴシック" charset="0"/>
                <a:cs typeface="ＭＳ Ｐゴシック" charset="0"/>
              </a:rPr>
              <a:t>	</a:t>
            </a:r>
          </a:p>
        </p:txBody>
      </p:sp>
      <p:sp>
        <p:nvSpPr>
          <p:cNvPr id="45" name="Text Box 8"/>
          <p:cNvSpPr txBox="1"/>
          <p:nvPr/>
        </p:nvSpPr>
        <p:spPr>
          <a:xfrm>
            <a:off x="3629342" y="1312863"/>
            <a:ext cx="1828800" cy="685800"/>
          </a:xfrm>
          <a:prstGeom prst="rect">
            <a:avLst/>
          </a:prstGeom>
          <a:ln/>
          <a:extLst>
            <a:ext uri="{C572A759-6A51-4108-AA02-DFA0A04FC94B}">
              <ma14:wrappingTextBoxFlag xmlns:ma14="http://schemas.microsoft.com/office/mac/drawingml/2011/main"/>
            </a:ext>
          </a:extLst>
        </p:spPr>
        <p:style>
          <a:lnRef idx="2">
            <a:schemeClr val="accent2"/>
          </a:lnRef>
          <a:fillRef idx="1">
            <a:schemeClr val="lt1"/>
          </a:fillRef>
          <a:effectRef idx="0">
            <a:schemeClr val="accent2"/>
          </a:effectRef>
          <a:fontRef idx="minor">
            <a:schemeClr val="dk1"/>
          </a:fontRef>
        </p:style>
        <p:txBody>
          <a:bodyPr anchor="ctr"/>
          <a:lstStyle/>
          <a:p>
            <a:pPr algn="ctr">
              <a:spcBef>
                <a:spcPts val="0"/>
              </a:spcBef>
              <a:spcAft>
                <a:spcPts val="0"/>
              </a:spcAft>
              <a:defRPr/>
            </a:pPr>
            <a:r>
              <a:rPr lang="en-US" sz="1200">
                <a:latin typeface="Optima"/>
                <a:ea typeface="ＭＳ 明朝"/>
                <a:cs typeface="Optima"/>
              </a:rPr>
              <a:t>For each key activity: Make or Buy?</a:t>
            </a:r>
          </a:p>
        </p:txBody>
      </p:sp>
      <p:cxnSp>
        <p:nvCxnSpPr>
          <p:cNvPr id="46" name="Straight Arrow Connector 45"/>
          <p:cNvCxnSpPr/>
          <p:nvPr/>
        </p:nvCxnSpPr>
        <p:spPr>
          <a:xfrm>
            <a:off x="4419600" y="969963"/>
            <a:ext cx="0" cy="3429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47" name="Straight Arrow Connector 46"/>
          <p:cNvCxnSpPr/>
          <p:nvPr/>
        </p:nvCxnSpPr>
        <p:spPr>
          <a:xfrm>
            <a:off x="2019300" y="1414463"/>
            <a:ext cx="1600200" cy="0"/>
          </a:xfrm>
          <a:prstGeom prst="straightConnector1">
            <a:avLst/>
          </a:prstGeom>
          <a:ln>
            <a:solidFill>
              <a:srgbClr val="4F81BD"/>
            </a:solidFill>
            <a:prstDash val="sysDash"/>
            <a:tailEnd type="arrow"/>
          </a:ln>
        </p:spPr>
        <p:style>
          <a:lnRef idx="2">
            <a:schemeClr val="accent1"/>
          </a:lnRef>
          <a:fillRef idx="0">
            <a:schemeClr val="accent1"/>
          </a:fillRef>
          <a:effectRef idx="1">
            <a:schemeClr val="accent1"/>
          </a:effectRef>
          <a:fontRef idx="minor">
            <a:schemeClr val="tx1"/>
          </a:fontRef>
        </p:style>
      </p:cxnSp>
      <p:sp>
        <p:nvSpPr>
          <p:cNvPr id="48" name="Text Box 39"/>
          <p:cNvSpPr txBox="1"/>
          <p:nvPr/>
        </p:nvSpPr>
        <p:spPr>
          <a:xfrm>
            <a:off x="647700" y="1236663"/>
            <a:ext cx="2438400" cy="800100"/>
          </a:xfrm>
          <a:prstGeom prst="rect">
            <a:avLst/>
          </a:prstGeom>
          <a:noFill/>
          <a:ln>
            <a:noFill/>
          </a:ln>
          <a:effectLst/>
          <a:extLst>
            <a:ext uri="{C572A759-6A51-4108-AA02-DFA0A04FC94B}">
              <ma14:wrappingTextBoxFlag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wrap="none"/>
          <a:lstStyle/>
          <a:p>
            <a:pPr>
              <a:spcBef>
                <a:spcPts val="0"/>
              </a:spcBef>
              <a:spcAft>
                <a:spcPts val="0"/>
              </a:spcAft>
              <a:defRPr/>
            </a:pPr>
            <a:r>
              <a:rPr lang="en-US" sz="1200" b="1" dirty="0">
                <a:latin typeface="Optima"/>
                <a:ea typeface="ＭＳ 明朝"/>
                <a:cs typeface="Optima"/>
              </a:rPr>
              <a:t>Risk</a:t>
            </a:r>
            <a:r>
              <a:rPr lang="en-US" sz="1200" dirty="0">
                <a:latin typeface="Optima"/>
                <a:ea typeface="ＭＳ 明朝"/>
                <a:cs typeface="Optima"/>
              </a:rPr>
              <a:t> Assessment</a:t>
            </a:r>
          </a:p>
          <a:p>
            <a:pPr>
              <a:spcBef>
                <a:spcPts val="0"/>
              </a:spcBef>
              <a:spcAft>
                <a:spcPts val="0"/>
              </a:spcAft>
              <a:defRPr/>
            </a:pPr>
            <a:r>
              <a:rPr lang="en-US" sz="1200" dirty="0">
                <a:latin typeface="Optima"/>
                <a:ea typeface="ＭＳ 明朝"/>
                <a:cs typeface="Optima"/>
              </a:rPr>
              <a:t>Cost, sales and technology forecast</a:t>
            </a:r>
          </a:p>
          <a:p>
            <a:pPr>
              <a:spcBef>
                <a:spcPts val="0"/>
              </a:spcBef>
              <a:spcAft>
                <a:spcPts val="0"/>
              </a:spcAft>
              <a:defRPr/>
            </a:pPr>
            <a:r>
              <a:rPr lang="en-US" sz="1200" dirty="0">
                <a:latin typeface="Optima"/>
                <a:ea typeface="ＭＳ 明朝"/>
                <a:cs typeface="Optima"/>
              </a:rPr>
              <a:t>Supplier base info</a:t>
            </a:r>
          </a:p>
          <a:p>
            <a:pPr>
              <a:spcBef>
                <a:spcPts val="0"/>
              </a:spcBef>
              <a:spcAft>
                <a:spcPts val="0"/>
              </a:spcAft>
              <a:defRPr/>
            </a:pPr>
            <a:r>
              <a:rPr lang="en-US" sz="1200" dirty="0">
                <a:latin typeface="Optima"/>
                <a:ea typeface="ＭＳ 明朝"/>
                <a:cs typeface="Optima"/>
              </a:rPr>
              <a:t>Logistical costs</a:t>
            </a:r>
          </a:p>
          <a:p>
            <a:pPr>
              <a:spcBef>
                <a:spcPts val="0"/>
              </a:spcBef>
              <a:spcAft>
                <a:spcPts val="0"/>
              </a:spcAft>
              <a:defRPr/>
            </a:pPr>
            <a:r>
              <a:rPr lang="en-US" sz="1200" dirty="0">
                <a:latin typeface="Optima"/>
                <a:ea typeface="ＭＳ 明朝"/>
                <a:cs typeface="Optima"/>
              </a:rPr>
              <a:t> </a:t>
            </a:r>
          </a:p>
          <a:p>
            <a:pPr>
              <a:spcBef>
                <a:spcPts val="0"/>
              </a:spcBef>
              <a:spcAft>
                <a:spcPts val="0"/>
              </a:spcAft>
              <a:defRPr/>
            </a:pPr>
            <a:r>
              <a:rPr lang="en-US" sz="1200" dirty="0">
                <a:latin typeface="Optima"/>
                <a:ea typeface="ＭＳ 明朝"/>
                <a:cs typeface="Optima"/>
              </a:rPr>
              <a:t> </a:t>
            </a:r>
          </a:p>
          <a:p>
            <a:pPr>
              <a:spcBef>
                <a:spcPts val="0"/>
              </a:spcBef>
              <a:spcAft>
                <a:spcPts val="0"/>
              </a:spcAft>
              <a:defRPr/>
            </a:pPr>
            <a:r>
              <a:rPr lang="en-US" sz="1200" dirty="0">
                <a:latin typeface="Optima"/>
                <a:ea typeface="ＭＳ 明朝"/>
                <a:cs typeface="Optima"/>
              </a:rPr>
              <a:t> </a:t>
            </a:r>
          </a:p>
        </p:txBody>
      </p:sp>
      <p:sp>
        <p:nvSpPr>
          <p:cNvPr id="49" name="Line Callout 2 (Border and Accent Bar) 48"/>
          <p:cNvSpPr/>
          <p:nvPr/>
        </p:nvSpPr>
        <p:spPr>
          <a:xfrm>
            <a:off x="6019800" y="457200"/>
            <a:ext cx="1828800" cy="1028700"/>
          </a:xfrm>
          <a:prstGeom prst="accentBorderCallout2">
            <a:avLst>
              <a:gd name="adj1" fmla="val 18750"/>
              <a:gd name="adj2" fmla="val -8333"/>
              <a:gd name="adj3" fmla="val 18750"/>
              <a:gd name="adj4" fmla="val -16667"/>
              <a:gd name="adj5" fmla="val 81388"/>
              <a:gd name="adj6" fmla="val -37076"/>
            </a:avLst>
          </a:prstGeom>
        </p:spPr>
        <p:style>
          <a:lnRef idx="2">
            <a:schemeClr val="dk1"/>
          </a:lnRef>
          <a:fillRef idx="1">
            <a:schemeClr val="lt1"/>
          </a:fillRef>
          <a:effectRef idx="0">
            <a:schemeClr val="dk1"/>
          </a:effectRef>
          <a:fontRef idx="minor">
            <a:schemeClr val="dk1"/>
          </a:fontRef>
        </p:style>
        <p:txBody>
          <a:bodyPr anchor="ctr"/>
          <a:lstStyle/>
          <a:p>
            <a:pPr>
              <a:spcBef>
                <a:spcPts val="0"/>
              </a:spcBef>
              <a:spcAft>
                <a:spcPts val="0"/>
              </a:spcAft>
              <a:defRPr/>
            </a:pPr>
            <a:endParaRPr lang="en-US" sz="1200" dirty="0">
              <a:latin typeface="Optima"/>
              <a:ea typeface="ＭＳ 明朝"/>
              <a:cs typeface="Optima"/>
            </a:endParaRPr>
          </a:p>
          <a:p>
            <a:pPr>
              <a:spcBef>
                <a:spcPts val="0"/>
              </a:spcBef>
              <a:spcAft>
                <a:spcPts val="0"/>
              </a:spcAft>
              <a:defRPr/>
            </a:pPr>
            <a:r>
              <a:rPr lang="en-US" sz="1200" dirty="0">
                <a:latin typeface="Optima"/>
                <a:ea typeface="ＭＳ 明朝"/>
                <a:cs typeface="Optima"/>
              </a:rPr>
              <a:t>Strategic Sourcing Framework</a:t>
            </a:r>
          </a:p>
          <a:p>
            <a:pPr>
              <a:spcBef>
                <a:spcPts val="0"/>
              </a:spcBef>
              <a:spcAft>
                <a:spcPts val="0"/>
              </a:spcAft>
              <a:defRPr/>
            </a:pPr>
            <a:r>
              <a:rPr lang="en-US" sz="1200" dirty="0">
                <a:latin typeface="Optima"/>
                <a:ea typeface="ＭＳ 明朝"/>
                <a:cs typeface="Optima"/>
              </a:rPr>
              <a:t>Feasible? Aligned? Necessary? Management capability?</a:t>
            </a:r>
          </a:p>
          <a:p>
            <a:pPr algn="ctr">
              <a:spcBef>
                <a:spcPts val="0"/>
              </a:spcBef>
              <a:spcAft>
                <a:spcPts val="0"/>
              </a:spcAft>
              <a:defRPr/>
            </a:pPr>
            <a:r>
              <a:rPr lang="en-US" sz="1200" dirty="0">
                <a:latin typeface="Optima"/>
                <a:ea typeface="ＭＳ 明朝"/>
                <a:cs typeface="Optima"/>
              </a:rPr>
              <a:t> </a:t>
            </a:r>
          </a:p>
        </p:txBody>
      </p:sp>
      <p:cxnSp>
        <p:nvCxnSpPr>
          <p:cNvPr id="50" name="Elbow Connector 49"/>
          <p:cNvCxnSpPr>
            <a:endCxn id="27" idx="0"/>
          </p:cNvCxnSpPr>
          <p:nvPr/>
        </p:nvCxnSpPr>
        <p:spPr>
          <a:xfrm rot="10800000" flipV="1">
            <a:off x="2368038" y="1846262"/>
            <a:ext cx="1251463" cy="211137"/>
          </a:xfrm>
          <a:prstGeom prst="bentConnector2">
            <a:avLst/>
          </a:prstGeom>
          <a:ln>
            <a:tailEnd type="arrow"/>
          </a:ln>
        </p:spPr>
        <p:style>
          <a:lnRef idx="2">
            <a:schemeClr val="accent1"/>
          </a:lnRef>
          <a:fillRef idx="0">
            <a:schemeClr val="accent1"/>
          </a:fillRef>
          <a:effectRef idx="1">
            <a:schemeClr val="accent1"/>
          </a:effectRef>
          <a:fontRef idx="minor">
            <a:schemeClr val="tx1"/>
          </a:fontRef>
        </p:style>
      </p:cxnSp>
      <p:cxnSp>
        <p:nvCxnSpPr>
          <p:cNvPr id="51" name="Elbow Connector 50"/>
          <p:cNvCxnSpPr>
            <a:endCxn id="26" idx="0"/>
          </p:cNvCxnSpPr>
          <p:nvPr/>
        </p:nvCxnSpPr>
        <p:spPr>
          <a:xfrm>
            <a:off x="5448300" y="1858963"/>
            <a:ext cx="1269025" cy="198437"/>
          </a:xfrm>
          <a:prstGeom prst="bentConnector2">
            <a:avLst/>
          </a:prstGeom>
          <a:ln>
            <a:tailEnd type="arrow"/>
          </a:ln>
        </p:spPr>
        <p:style>
          <a:lnRef idx="2">
            <a:schemeClr val="accent1"/>
          </a:lnRef>
          <a:fillRef idx="0">
            <a:schemeClr val="accent1"/>
          </a:fillRef>
          <a:effectRef idx="1">
            <a:schemeClr val="accent1"/>
          </a:effectRef>
          <a:fontRef idx="minor">
            <a:schemeClr val="tx1"/>
          </a:fontRef>
        </p:style>
      </p:cxnSp>
      <p:sp>
        <p:nvSpPr>
          <p:cNvPr id="52" name="Text Box 14"/>
          <p:cNvSpPr txBox="1"/>
          <p:nvPr/>
        </p:nvSpPr>
        <p:spPr>
          <a:xfrm>
            <a:off x="2933700" y="1591392"/>
            <a:ext cx="661988" cy="342900"/>
          </a:xfrm>
          <a:prstGeom prst="rect">
            <a:avLst/>
          </a:prstGeom>
          <a:noFill/>
          <a:ln>
            <a:noFill/>
          </a:ln>
          <a:effectLst/>
          <a:extLst>
            <a:ext uri="{C572A759-6A51-4108-AA02-DFA0A04FC94B}">
              <ma14:wrappingTextBoxFlag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wrap="none"/>
          <a:lstStyle/>
          <a:p>
            <a:pPr>
              <a:spcBef>
                <a:spcPts val="0"/>
              </a:spcBef>
              <a:spcAft>
                <a:spcPts val="0"/>
              </a:spcAft>
              <a:defRPr/>
            </a:pPr>
            <a:r>
              <a:rPr lang="en-US" sz="1200" b="1" dirty="0" smtClean="0">
                <a:latin typeface="Optima"/>
                <a:ea typeface="ＭＳ 明朝"/>
                <a:cs typeface="Optima"/>
              </a:rPr>
              <a:t>Invest</a:t>
            </a:r>
            <a:endParaRPr lang="en-US" sz="1200" dirty="0">
              <a:latin typeface="Optima"/>
              <a:ea typeface="ＭＳ 明朝"/>
              <a:cs typeface="Optima"/>
            </a:endParaRPr>
          </a:p>
        </p:txBody>
      </p:sp>
      <p:sp>
        <p:nvSpPr>
          <p:cNvPr id="53" name="Text Box 15"/>
          <p:cNvSpPr txBox="1"/>
          <p:nvPr/>
        </p:nvSpPr>
        <p:spPr>
          <a:xfrm>
            <a:off x="5448300" y="1629492"/>
            <a:ext cx="776654" cy="342900"/>
          </a:xfrm>
          <a:prstGeom prst="rect">
            <a:avLst/>
          </a:prstGeom>
          <a:noFill/>
          <a:ln>
            <a:noFill/>
          </a:ln>
          <a:effectLst/>
          <a:extLst>
            <a:ext uri="{C572A759-6A51-4108-AA02-DFA0A04FC94B}">
              <ma14:wrappingTextBoxFlag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a:lstStyle/>
          <a:p>
            <a:pPr>
              <a:spcBef>
                <a:spcPts val="0"/>
              </a:spcBef>
              <a:spcAft>
                <a:spcPts val="0"/>
              </a:spcAft>
              <a:defRPr/>
            </a:pPr>
            <a:r>
              <a:rPr lang="en-US" sz="1200" b="1" dirty="0" smtClean="0">
                <a:latin typeface="Optima"/>
                <a:ea typeface="ＭＳ 明朝"/>
                <a:cs typeface="Optima"/>
              </a:rPr>
              <a:t>Source</a:t>
            </a:r>
            <a:endParaRPr lang="en-US" sz="1200" dirty="0">
              <a:latin typeface="Optima"/>
              <a:ea typeface="ＭＳ 明朝"/>
              <a:cs typeface="Optima"/>
            </a:endParaRPr>
          </a:p>
        </p:txBody>
      </p:sp>
      <p:sp>
        <p:nvSpPr>
          <p:cNvPr id="26" name="Text Box 10"/>
          <p:cNvSpPr txBox="1"/>
          <p:nvPr/>
        </p:nvSpPr>
        <p:spPr>
          <a:xfrm>
            <a:off x="5802925" y="2057400"/>
            <a:ext cx="1828800" cy="2057400"/>
          </a:xfrm>
          <a:prstGeom prst="rect">
            <a:avLst/>
          </a:prstGeom>
          <a:ln/>
          <a:extLst>
            <a:ext uri="{C572A759-6A51-4108-AA02-DFA0A04FC94B}">
              <ma14:wrappingTextBoxFlag xmlns:ma14="http://schemas.microsoft.com/office/mac/drawingml/2011/main"/>
            </a:ext>
          </a:extLst>
        </p:spPr>
        <p:style>
          <a:lnRef idx="2">
            <a:schemeClr val="accent2"/>
          </a:lnRef>
          <a:fillRef idx="1">
            <a:schemeClr val="lt1"/>
          </a:fillRef>
          <a:effectRef idx="0">
            <a:schemeClr val="accent2"/>
          </a:effectRef>
          <a:fontRef idx="minor">
            <a:schemeClr val="dk1"/>
          </a:fontRef>
        </p:style>
        <p:txBody>
          <a:bodyPr/>
          <a:lstStyle/>
          <a:p>
            <a:pPr>
              <a:spcBef>
                <a:spcPts val="0"/>
              </a:spcBef>
              <a:spcAft>
                <a:spcPts val="0"/>
              </a:spcAft>
              <a:defRPr/>
            </a:pPr>
            <a:r>
              <a:rPr lang="en-US" sz="1200">
                <a:latin typeface="Optima"/>
                <a:ea typeface="ＭＳ 明朝"/>
                <a:cs typeface="Optima"/>
              </a:rPr>
              <a:t>Long term relationship or market buy?</a:t>
            </a:r>
          </a:p>
          <a:p>
            <a:pPr>
              <a:spcBef>
                <a:spcPts val="0"/>
              </a:spcBef>
              <a:spcAft>
                <a:spcPts val="0"/>
              </a:spcAft>
              <a:defRPr/>
            </a:pPr>
            <a:r>
              <a:rPr lang="en-US" sz="1200">
                <a:latin typeface="Optima"/>
                <a:ea typeface="ＭＳ 明朝"/>
                <a:cs typeface="Optima"/>
              </a:rPr>
              <a:t> </a:t>
            </a:r>
          </a:p>
          <a:p>
            <a:pPr>
              <a:spcBef>
                <a:spcPts val="0"/>
              </a:spcBef>
              <a:spcAft>
                <a:spcPts val="0"/>
              </a:spcAft>
              <a:defRPr/>
            </a:pPr>
            <a:r>
              <a:rPr lang="en-US" sz="1200">
                <a:latin typeface="Optima"/>
                <a:ea typeface="ＭＳ 明朝"/>
                <a:cs typeface="Optima"/>
              </a:rPr>
              <a:t>Dual of single sourcing?</a:t>
            </a:r>
          </a:p>
          <a:p>
            <a:pPr>
              <a:spcBef>
                <a:spcPts val="0"/>
              </a:spcBef>
              <a:spcAft>
                <a:spcPts val="0"/>
              </a:spcAft>
              <a:defRPr/>
            </a:pPr>
            <a:r>
              <a:rPr lang="en-US" sz="1200">
                <a:latin typeface="Optima"/>
                <a:ea typeface="ＭＳ 明朝"/>
                <a:cs typeface="Optima"/>
              </a:rPr>
              <a:t> </a:t>
            </a:r>
          </a:p>
          <a:p>
            <a:pPr>
              <a:spcBef>
                <a:spcPts val="0"/>
              </a:spcBef>
              <a:spcAft>
                <a:spcPts val="0"/>
              </a:spcAft>
              <a:defRPr/>
            </a:pPr>
            <a:r>
              <a:rPr lang="en-US" sz="1200">
                <a:latin typeface="Optima"/>
                <a:ea typeface="ＭＳ 明朝"/>
                <a:cs typeface="Optima"/>
              </a:rPr>
              <a:t>Onshore or offshore?</a:t>
            </a:r>
          </a:p>
          <a:p>
            <a:pPr>
              <a:spcBef>
                <a:spcPts val="0"/>
              </a:spcBef>
              <a:spcAft>
                <a:spcPts val="0"/>
              </a:spcAft>
              <a:defRPr/>
            </a:pPr>
            <a:r>
              <a:rPr lang="en-US" sz="1200">
                <a:latin typeface="Optima"/>
                <a:ea typeface="ＭＳ 明朝"/>
                <a:cs typeface="Optima"/>
              </a:rPr>
              <a:t> </a:t>
            </a:r>
          </a:p>
          <a:p>
            <a:pPr>
              <a:spcBef>
                <a:spcPts val="0"/>
              </a:spcBef>
              <a:spcAft>
                <a:spcPts val="0"/>
              </a:spcAft>
              <a:defRPr/>
            </a:pPr>
            <a:r>
              <a:rPr lang="en-US" sz="1200">
                <a:latin typeface="Optima"/>
                <a:ea typeface="ＭＳ 明朝"/>
                <a:cs typeface="Optima"/>
              </a:rPr>
              <a:t>Which supplier?</a:t>
            </a:r>
          </a:p>
          <a:p>
            <a:pPr>
              <a:spcBef>
                <a:spcPts val="0"/>
              </a:spcBef>
              <a:spcAft>
                <a:spcPts val="0"/>
              </a:spcAft>
              <a:defRPr/>
            </a:pPr>
            <a:r>
              <a:rPr lang="en-US" sz="1200">
                <a:latin typeface="Optima"/>
                <a:ea typeface="ＭＳ 明朝"/>
                <a:cs typeface="Optima"/>
              </a:rPr>
              <a:t> </a:t>
            </a:r>
          </a:p>
          <a:p>
            <a:pPr>
              <a:spcBef>
                <a:spcPts val="0"/>
              </a:spcBef>
              <a:spcAft>
                <a:spcPts val="0"/>
              </a:spcAft>
              <a:defRPr/>
            </a:pPr>
            <a:r>
              <a:rPr lang="en-US" sz="1200">
                <a:latin typeface="Optima"/>
                <a:ea typeface="ＭＳ 明朝"/>
                <a:cs typeface="Optima"/>
              </a:rPr>
              <a:t>How do you manage the relationship?</a:t>
            </a:r>
          </a:p>
          <a:p>
            <a:pPr>
              <a:spcBef>
                <a:spcPts val="0"/>
              </a:spcBef>
              <a:spcAft>
                <a:spcPts val="0"/>
              </a:spcAft>
              <a:defRPr/>
            </a:pPr>
            <a:r>
              <a:rPr lang="en-US" sz="1200">
                <a:latin typeface="Optima"/>
                <a:ea typeface="ＭＳ 明朝"/>
                <a:cs typeface="Optima"/>
              </a:rPr>
              <a:t> </a:t>
            </a:r>
          </a:p>
          <a:p>
            <a:pPr>
              <a:spcBef>
                <a:spcPts val="0"/>
              </a:spcBef>
              <a:spcAft>
                <a:spcPts val="0"/>
              </a:spcAft>
              <a:defRPr/>
            </a:pPr>
            <a:r>
              <a:rPr lang="en-US" sz="1200">
                <a:latin typeface="Optima"/>
                <a:ea typeface="ＭＳ 明朝"/>
                <a:cs typeface="Optima"/>
              </a:rPr>
              <a:t> </a:t>
            </a:r>
          </a:p>
          <a:p>
            <a:pPr>
              <a:spcBef>
                <a:spcPts val="0"/>
              </a:spcBef>
              <a:spcAft>
                <a:spcPts val="0"/>
              </a:spcAft>
              <a:defRPr/>
            </a:pPr>
            <a:r>
              <a:rPr lang="en-US" sz="1200">
                <a:latin typeface="Optima"/>
                <a:ea typeface="ＭＳ 明朝"/>
                <a:cs typeface="Optima"/>
              </a:rPr>
              <a:t> </a:t>
            </a:r>
          </a:p>
          <a:p>
            <a:pPr>
              <a:spcBef>
                <a:spcPts val="0"/>
              </a:spcBef>
              <a:spcAft>
                <a:spcPts val="0"/>
              </a:spcAft>
              <a:defRPr/>
            </a:pPr>
            <a:r>
              <a:rPr lang="en-US" sz="1200">
                <a:latin typeface="Optima"/>
                <a:ea typeface="ＭＳ 明朝"/>
                <a:cs typeface="Optima"/>
              </a:rPr>
              <a:t> </a:t>
            </a:r>
          </a:p>
        </p:txBody>
      </p:sp>
      <p:sp>
        <p:nvSpPr>
          <p:cNvPr id="27" name="Text Box 11"/>
          <p:cNvSpPr txBox="1"/>
          <p:nvPr/>
        </p:nvSpPr>
        <p:spPr>
          <a:xfrm>
            <a:off x="1453637" y="2057400"/>
            <a:ext cx="1828800" cy="2057400"/>
          </a:xfrm>
          <a:prstGeom prst="rect">
            <a:avLst/>
          </a:prstGeom>
          <a:ln/>
          <a:extLst>
            <a:ext uri="{C572A759-6A51-4108-AA02-DFA0A04FC94B}">
              <ma14:wrappingTextBoxFlag xmlns:ma14="http://schemas.microsoft.com/office/mac/drawingml/2011/main"/>
            </a:ext>
          </a:extLst>
        </p:spPr>
        <p:style>
          <a:lnRef idx="2">
            <a:schemeClr val="accent2"/>
          </a:lnRef>
          <a:fillRef idx="1">
            <a:schemeClr val="lt1"/>
          </a:fillRef>
          <a:effectRef idx="0">
            <a:schemeClr val="accent2"/>
          </a:effectRef>
          <a:fontRef idx="minor">
            <a:schemeClr val="dk1"/>
          </a:fontRef>
        </p:style>
        <p:txBody>
          <a:bodyPr/>
          <a:lstStyle/>
          <a:p>
            <a:pPr>
              <a:spcBef>
                <a:spcPts val="0"/>
              </a:spcBef>
              <a:spcAft>
                <a:spcPts val="0"/>
              </a:spcAft>
              <a:defRPr/>
            </a:pPr>
            <a:r>
              <a:rPr lang="en-US" sz="1200" dirty="0">
                <a:latin typeface="Optima"/>
                <a:ea typeface="ＭＳ 明朝"/>
                <a:cs typeface="Optima"/>
              </a:rPr>
              <a:t>Size?</a:t>
            </a:r>
          </a:p>
          <a:p>
            <a:pPr>
              <a:spcBef>
                <a:spcPts val="0"/>
              </a:spcBef>
              <a:spcAft>
                <a:spcPts val="0"/>
              </a:spcAft>
              <a:defRPr/>
            </a:pPr>
            <a:r>
              <a:rPr lang="en-US" sz="1200" dirty="0">
                <a:latin typeface="Optima"/>
                <a:ea typeface="ＭＳ 明朝"/>
                <a:cs typeface="Optima"/>
              </a:rPr>
              <a:t> </a:t>
            </a:r>
          </a:p>
          <a:p>
            <a:pPr>
              <a:spcBef>
                <a:spcPts val="0"/>
              </a:spcBef>
              <a:spcAft>
                <a:spcPts val="0"/>
              </a:spcAft>
              <a:defRPr/>
            </a:pPr>
            <a:r>
              <a:rPr lang="en-US" sz="1200" dirty="0">
                <a:latin typeface="Optima"/>
                <a:ea typeface="ＭＳ 明朝"/>
                <a:cs typeface="Optima"/>
              </a:rPr>
              <a:t>Timing? (Lagging or Leading)</a:t>
            </a:r>
          </a:p>
          <a:p>
            <a:pPr>
              <a:spcBef>
                <a:spcPts val="0"/>
              </a:spcBef>
              <a:spcAft>
                <a:spcPts val="0"/>
              </a:spcAft>
              <a:defRPr/>
            </a:pPr>
            <a:r>
              <a:rPr lang="en-US" sz="1200" dirty="0">
                <a:latin typeface="Optima"/>
                <a:ea typeface="ＭＳ 明朝"/>
                <a:cs typeface="Optima"/>
              </a:rPr>
              <a:t> </a:t>
            </a:r>
          </a:p>
          <a:p>
            <a:pPr>
              <a:spcBef>
                <a:spcPts val="0"/>
              </a:spcBef>
              <a:spcAft>
                <a:spcPts val="0"/>
              </a:spcAft>
              <a:defRPr/>
            </a:pPr>
            <a:r>
              <a:rPr lang="en-US" sz="1200" dirty="0">
                <a:latin typeface="Optima"/>
                <a:ea typeface="ＭＳ 明朝"/>
                <a:cs typeface="Optima"/>
              </a:rPr>
              <a:t>Flexible or dedicated?</a:t>
            </a:r>
          </a:p>
          <a:p>
            <a:pPr>
              <a:spcBef>
                <a:spcPts val="0"/>
              </a:spcBef>
              <a:spcAft>
                <a:spcPts val="0"/>
              </a:spcAft>
              <a:defRPr/>
            </a:pPr>
            <a:r>
              <a:rPr lang="en-US" sz="1200" dirty="0">
                <a:latin typeface="Optima"/>
                <a:ea typeface="ＭＳ 明朝"/>
                <a:cs typeface="Optima"/>
              </a:rPr>
              <a:t> </a:t>
            </a:r>
          </a:p>
          <a:p>
            <a:pPr>
              <a:spcBef>
                <a:spcPts val="0"/>
              </a:spcBef>
              <a:spcAft>
                <a:spcPts val="0"/>
              </a:spcAft>
              <a:defRPr/>
            </a:pPr>
            <a:r>
              <a:rPr lang="en-US" sz="1200" dirty="0">
                <a:latin typeface="Optima"/>
                <a:ea typeface="ＭＳ 明朝"/>
                <a:cs typeface="Optima"/>
              </a:rPr>
              <a:t>Onshore or offshore?</a:t>
            </a:r>
          </a:p>
          <a:p>
            <a:pPr>
              <a:spcBef>
                <a:spcPts val="0"/>
              </a:spcBef>
              <a:spcAft>
                <a:spcPts val="0"/>
              </a:spcAft>
              <a:defRPr/>
            </a:pPr>
            <a:r>
              <a:rPr lang="en-US" sz="1200" dirty="0">
                <a:latin typeface="Optima"/>
                <a:ea typeface="ＭＳ 明朝"/>
                <a:cs typeface="Optima"/>
              </a:rPr>
              <a:t> </a:t>
            </a:r>
          </a:p>
          <a:p>
            <a:pPr>
              <a:spcBef>
                <a:spcPts val="0"/>
              </a:spcBef>
              <a:spcAft>
                <a:spcPts val="0"/>
              </a:spcAft>
              <a:defRPr/>
            </a:pPr>
            <a:r>
              <a:rPr lang="en-US" sz="1200" dirty="0">
                <a:latin typeface="Optima"/>
                <a:ea typeface="ＭＳ 明朝"/>
                <a:cs typeface="Optima"/>
              </a:rPr>
              <a:t>Technology?</a:t>
            </a:r>
          </a:p>
          <a:p>
            <a:pPr>
              <a:spcBef>
                <a:spcPts val="0"/>
              </a:spcBef>
              <a:spcAft>
                <a:spcPts val="0"/>
              </a:spcAft>
              <a:defRPr/>
            </a:pPr>
            <a:r>
              <a:rPr lang="en-US" sz="1200" dirty="0">
                <a:latin typeface="Optima"/>
                <a:ea typeface="ＭＳ 明朝"/>
                <a:cs typeface="Optima"/>
              </a:rPr>
              <a:t> </a:t>
            </a:r>
          </a:p>
          <a:p>
            <a:pPr>
              <a:spcBef>
                <a:spcPts val="0"/>
              </a:spcBef>
              <a:spcAft>
                <a:spcPts val="0"/>
              </a:spcAft>
              <a:defRPr/>
            </a:pPr>
            <a:r>
              <a:rPr lang="en-US" sz="1200" dirty="0">
                <a:latin typeface="Optima"/>
                <a:ea typeface="ＭＳ 明朝"/>
                <a:cs typeface="Optima"/>
              </a:rPr>
              <a:t> </a:t>
            </a:r>
          </a:p>
          <a:p>
            <a:pPr>
              <a:spcBef>
                <a:spcPts val="0"/>
              </a:spcBef>
              <a:spcAft>
                <a:spcPts val="0"/>
              </a:spcAft>
              <a:defRPr/>
            </a:pPr>
            <a:r>
              <a:rPr lang="en-US" sz="1200" dirty="0">
                <a:latin typeface="Optima"/>
                <a:ea typeface="ＭＳ 明朝"/>
                <a:cs typeface="Optima"/>
              </a:rPr>
              <a:t> </a:t>
            </a:r>
          </a:p>
          <a:p>
            <a:pPr>
              <a:spcBef>
                <a:spcPts val="0"/>
              </a:spcBef>
              <a:spcAft>
                <a:spcPts val="0"/>
              </a:spcAft>
              <a:defRPr/>
            </a:pPr>
            <a:r>
              <a:rPr lang="en-US" sz="1200" dirty="0">
                <a:latin typeface="Optima"/>
                <a:ea typeface="ＭＳ 明朝"/>
                <a:cs typeface="Optima"/>
              </a:rPr>
              <a:t> </a:t>
            </a:r>
          </a:p>
          <a:p>
            <a:pPr>
              <a:spcBef>
                <a:spcPts val="0"/>
              </a:spcBef>
              <a:spcAft>
                <a:spcPts val="0"/>
              </a:spcAft>
              <a:defRPr/>
            </a:pPr>
            <a:r>
              <a:rPr lang="en-US" sz="1200" dirty="0">
                <a:latin typeface="Optima"/>
                <a:ea typeface="ＭＳ 明朝"/>
                <a:cs typeface="Optima"/>
              </a:rPr>
              <a:t> </a:t>
            </a:r>
          </a:p>
          <a:p>
            <a:pPr>
              <a:spcBef>
                <a:spcPts val="0"/>
              </a:spcBef>
              <a:spcAft>
                <a:spcPts val="0"/>
              </a:spcAft>
              <a:defRPr/>
            </a:pPr>
            <a:r>
              <a:rPr lang="en-US" sz="1200" dirty="0">
                <a:latin typeface="Optima"/>
                <a:ea typeface="ＭＳ 明朝"/>
                <a:cs typeface="Optima"/>
              </a:rPr>
              <a:t> </a:t>
            </a:r>
          </a:p>
        </p:txBody>
      </p:sp>
      <p:cxnSp>
        <p:nvCxnSpPr>
          <p:cNvPr id="28" name="Elbow Connector 27"/>
          <p:cNvCxnSpPr>
            <a:stCxn id="27" idx="2"/>
            <a:endCxn id="30" idx="1"/>
          </p:cNvCxnSpPr>
          <p:nvPr/>
        </p:nvCxnSpPr>
        <p:spPr>
          <a:xfrm rot="16200000" flipH="1">
            <a:off x="2827239" y="3655597"/>
            <a:ext cx="342900" cy="1261305"/>
          </a:xfrm>
          <a:prstGeom prst="bentConnector2">
            <a:avLst/>
          </a:prstGeom>
          <a:ln>
            <a:tailEnd type="arrow"/>
          </a:ln>
        </p:spPr>
        <p:style>
          <a:lnRef idx="2">
            <a:schemeClr val="accent1"/>
          </a:lnRef>
          <a:fillRef idx="0">
            <a:schemeClr val="accent1"/>
          </a:fillRef>
          <a:effectRef idx="1">
            <a:schemeClr val="accent1"/>
          </a:effectRef>
          <a:fontRef idx="minor">
            <a:schemeClr val="tx1"/>
          </a:fontRef>
        </p:style>
      </p:cxnSp>
      <p:cxnSp>
        <p:nvCxnSpPr>
          <p:cNvPr id="29" name="Elbow Connector 28"/>
          <p:cNvCxnSpPr>
            <a:stCxn id="26" idx="2"/>
            <a:endCxn id="30" idx="3"/>
          </p:cNvCxnSpPr>
          <p:nvPr/>
        </p:nvCxnSpPr>
        <p:spPr>
          <a:xfrm rot="5400000">
            <a:off x="5916284" y="3656659"/>
            <a:ext cx="342900" cy="1259183"/>
          </a:xfrm>
          <a:prstGeom prst="bentConnector2">
            <a:avLst/>
          </a:prstGeom>
          <a:ln>
            <a:tailEnd type="arrow"/>
          </a:ln>
        </p:spPr>
        <p:style>
          <a:lnRef idx="2">
            <a:schemeClr val="accent1"/>
          </a:lnRef>
          <a:fillRef idx="0">
            <a:schemeClr val="accent1"/>
          </a:fillRef>
          <a:effectRef idx="1">
            <a:schemeClr val="accent1"/>
          </a:effectRef>
          <a:fontRef idx="minor">
            <a:schemeClr val="tx1"/>
          </a:fontRef>
        </p:style>
      </p:cxnSp>
      <p:sp>
        <p:nvSpPr>
          <p:cNvPr id="30" name="Text Box 18"/>
          <p:cNvSpPr txBox="1"/>
          <p:nvPr/>
        </p:nvSpPr>
        <p:spPr>
          <a:xfrm>
            <a:off x="3629342" y="4114800"/>
            <a:ext cx="1828800" cy="685800"/>
          </a:xfrm>
          <a:prstGeom prst="rect">
            <a:avLst/>
          </a:prstGeom>
          <a:ln/>
          <a:extLst>
            <a:ext uri="{C572A759-6A51-4108-AA02-DFA0A04FC94B}">
              <ma14:wrappingTextBoxFlag xmlns:ma14="http://schemas.microsoft.com/office/mac/drawingml/2011/main"/>
            </a:ext>
          </a:extLst>
        </p:spPr>
        <p:style>
          <a:lnRef idx="2">
            <a:schemeClr val="accent2"/>
          </a:lnRef>
          <a:fillRef idx="1">
            <a:schemeClr val="lt1"/>
          </a:fillRef>
          <a:effectRef idx="0">
            <a:schemeClr val="accent2"/>
          </a:effectRef>
          <a:fontRef idx="minor">
            <a:schemeClr val="dk1"/>
          </a:fontRef>
        </p:style>
        <p:txBody>
          <a:bodyPr anchor="ctr"/>
          <a:lstStyle/>
          <a:p>
            <a:pPr algn="ctr">
              <a:spcBef>
                <a:spcPts val="0"/>
              </a:spcBef>
              <a:spcAft>
                <a:spcPts val="0"/>
              </a:spcAft>
              <a:defRPr/>
            </a:pPr>
            <a:r>
              <a:rPr lang="en-US" sz="1200">
                <a:latin typeface="Optima"/>
                <a:ea typeface="ＭＳ 明朝"/>
                <a:cs typeface="Optima"/>
              </a:rPr>
              <a:t>Is the system too </a:t>
            </a:r>
            <a:r>
              <a:rPr lang="en-US" sz="1200" b="1">
                <a:latin typeface="Optima"/>
                <a:ea typeface="ＭＳ 明朝"/>
                <a:cs typeface="Optima"/>
              </a:rPr>
              <a:t>complex</a:t>
            </a:r>
            <a:r>
              <a:rPr lang="en-US" sz="1200">
                <a:latin typeface="Optima"/>
                <a:ea typeface="ＭＳ 明朝"/>
                <a:cs typeface="Optima"/>
              </a:rPr>
              <a:t>?</a:t>
            </a:r>
          </a:p>
        </p:txBody>
      </p:sp>
      <p:sp>
        <p:nvSpPr>
          <p:cNvPr id="42" name="Text Box 19"/>
          <p:cNvSpPr txBox="1"/>
          <p:nvPr/>
        </p:nvSpPr>
        <p:spPr>
          <a:xfrm>
            <a:off x="3629342" y="5105400"/>
            <a:ext cx="1828800" cy="685800"/>
          </a:xfrm>
          <a:prstGeom prst="rect">
            <a:avLst/>
          </a:prstGeom>
          <a:ln/>
          <a:extLst>
            <a:ext uri="{C572A759-6A51-4108-AA02-DFA0A04FC94B}">
              <ma14:wrappingTextBoxFlag xmlns:ma14="http://schemas.microsoft.com/office/mac/drawingml/2011/main"/>
            </a:ext>
          </a:extLst>
        </p:spPr>
        <p:style>
          <a:lnRef idx="2">
            <a:schemeClr val="accent2"/>
          </a:lnRef>
          <a:fillRef idx="1">
            <a:schemeClr val="lt1"/>
          </a:fillRef>
          <a:effectRef idx="0">
            <a:schemeClr val="accent2"/>
          </a:effectRef>
          <a:fontRef idx="minor">
            <a:schemeClr val="dk1"/>
          </a:fontRef>
        </p:style>
        <p:txBody>
          <a:bodyPr anchor="ctr"/>
          <a:lstStyle/>
          <a:p>
            <a:pPr algn="ctr">
              <a:spcBef>
                <a:spcPts val="0"/>
              </a:spcBef>
              <a:spcAft>
                <a:spcPts val="0"/>
              </a:spcAft>
              <a:defRPr/>
            </a:pPr>
            <a:r>
              <a:rPr lang="en-US" sz="1200">
                <a:latin typeface="Optima"/>
                <a:ea typeface="ＭＳ 明朝"/>
                <a:cs typeface="Optima"/>
              </a:rPr>
              <a:t>Is the OS improving fast enough?</a:t>
            </a:r>
          </a:p>
        </p:txBody>
      </p:sp>
      <p:cxnSp>
        <p:nvCxnSpPr>
          <p:cNvPr id="43" name="Straight Arrow Connector 42"/>
          <p:cNvCxnSpPr>
            <a:stCxn id="30" idx="2"/>
            <a:endCxn id="42" idx="0"/>
          </p:cNvCxnSpPr>
          <p:nvPr/>
        </p:nvCxnSpPr>
        <p:spPr>
          <a:xfrm>
            <a:off x="4543742" y="4800600"/>
            <a:ext cx="0" cy="3048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55" name="Text Box 20"/>
          <p:cNvSpPr txBox="1"/>
          <p:nvPr/>
        </p:nvSpPr>
        <p:spPr>
          <a:xfrm>
            <a:off x="3629342" y="6019800"/>
            <a:ext cx="1828800" cy="685800"/>
          </a:xfrm>
          <a:prstGeom prst="rect">
            <a:avLst/>
          </a:prstGeom>
          <a:ln/>
          <a:extLst>
            <a:ext uri="{C572A759-6A51-4108-AA02-DFA0A04FC94B}">
              <ma14:wrappingTextBoxFlag xmlns:ma14="http://schemas.microsoft.com/office/mac/drawingml/2011/main"/>
            </a:ext>
          </a:extLst>
        </p:spPr>
        <p:style>
          <a:lnRef idx="2">
            <a:schemeClr val="accent2"/>
          </a:lnRef>
          <a:fillRef idx="1">
            <a:schemeClr val="lt1"/>
          </a:fillRef>
          <a:effectRef idx="0">
            <a:schemeClr val="accent2"/>
          </a:effectRef>
          <a:fontRef idx="minor">
            <a:schemeClr val="dk1"/>
          </a:fontRef>
        </p:style>
        <p:txBody>
          <a:bodyPr anchor="ctr"/>
          <a:lstStyle/>
          <a:p>
            <a:pPr algn="ctr">
              <a:spcBef>
                <a:spcPts val="0"/>
              </a:spcBef>
              <a:spcAft>
                <a:spcPts val="0"/>
              </a:spcAft>
              <a:defRPr/>
            </a:pPr>
            <a:r>
              <a:rPr lang="en-US" sz="1200">
                <a:latin typeface="Optima"/>
                <a:ea typeface="ＭＳ 明朝"/>
                <a:cs typeface="Optima"/>
              </a:rPr>
              <a:t>Are there any new trends, competitors or risks?</a:t>
            </a:r>
          </a:p>
        </p:txBody>
      </p:sp>
      <p:cxnSp>
        <p:nvCxnSpPr>
          <p:cNvPr id="56" name="Straight Arrow Connector 55"/>
          <p:cNvCxnSpPr>
            <a:stCxn id="42" idx="2"/>
            <a:endCxn id="55" idx="0"/>
          </p:cNvCxnSpPr>
          <p:nvPr/>
        </p:nvCxnSpPr>
        <p:spPr>
          <a:xfrm>
            <a:off x="4543742" y="5791200"/>
            <a:ext cx="0" cy="2286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57" name="Elbow Connector 56"/>
          <p:cNvCxnSpPr>
            <a:stCxn id="55" idx="3"/>
          </p:cNvCxnSpPr>
          <p:nvPr/>
        </p:nvCxnSpPr>
        <p:spPr>
          <a:xfrm flipV="1">
            <a:off x="5458142" y="-1600200"/>
            <a:ext cx="2695258" cy="7962900"/>
          </a:xfrm>
          <a:prstGeom prst="bentConnector2">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78909589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7"/>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28"/>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9"/>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0"/>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43"/>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42"/>
                                        </p:tgtEl>
                                        <p:attrNameLst>
                                          <p:attrName>style.visibility</p:attrName>
                                        </p:attrNameLst>
                                      </p:cBhvr>
                                      <p:to>
                                        <p:strVal val="visible"/>
                                      </p:to>
                                    </p:set>
                                  </p:childTnLst>
                                </p:cTn>
                              </p:par>
                            </p:childTnLst>
                          </p:cTn>
                        </p:par>
                      </p:childTnLst>
                    </p:cTn>
                  </p:par>
                  <p:par>
                    <p:cTn id="25" fill="hold" nodeType="clickPar">
                      <p:stCondLst>
                        <p:cond delay="indefinite"/>
                      </p:stCondLst>
                      <p:childTnLst>
                        <p:par>
                          <p:cTn id="26" fill="hold" nodeType="withGroup">
                            <p:stCondLst>
                              <p:cond delay="0"/>
                            </p:stCondLst>
                            <p:childTnLst>
                              <p:par>
                                <p:cTn id="27" presetID="1" presetClass="entr" presetSubtype="0" fill="hold" nodeType="clickEffect">
                                  <p:stCondLst>
                                    <p:cond delay="0"/>
                                  </p:stCondLst>
                                  <p:childTnLst>
                                    <p:set>
                                      <p:cBhvr>
                                        <p:cTn id="28" dur="1" fill="hold">
                                          <p:stCondLst>
                                            <p:cond delay="0"/>
                                          </p:stCondLst>
                                        </p:cTn>
                                        <p:tgtEl>
                                          <p:spTgt spid="56"/>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55"/>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5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animBg="1"/>
      <p:bldP spid="30" grpId="0" animBg="1"/>
      <p:bldP spid="42" grpId="0" animBg="1"/>
      <p:bldP spid="55"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3010" name="Group 3074"/>
          <p:cNvGrpSpPr>
            <a:grpSpLocks/>
          </p:cNvGrpSpPr>
          <p:nvPr/>
        </p:nvGrpSpPr>
        <p:grpSpPr bwMode="auto">
          <a:xfrm>
            <a:off x="2786063" y="2663825"/>
            <a:ext cx="3571875" cy="1509713"/>
            <a:chOff x="0" y="0"/>
            <a:chExt cx="2250" cy="951"/>
          </a:xfrm>
        </p:grpSpPr>
        <p:sp>
          <p:nvSpPr>
            <p:cNvPr id="43017" name="Rectangle 3075"/>
            <p:cNvSpPr>
              <a:spLocks noChangeArrowheads="1"/>
            </p:cNvSpPr>
            <p:nvPr/>
          </p:nvSpPr>
          <p:spPr bwMode="auto">
            <a:xfrm>
              <a:off x="0" y="0"/>
              <a:ext cx="2250" cy="0"/>
            </a:xfrm>
            <a:prstGeom prst="rect">
              <a:avLst/>
            </a:prstGeom>
            <a:noFill/>
            <a:ln w="9525">
              <a:noFill/>
              <a:prstDash val="dash"/>
              <a:miter lim="800000"/>
              <a:headEnd/>
              <a:tailEnd/>
            </a:ln>
          </p:spPr>
          <p:txBody>
            <a:bodyPr>
              <a:spAutoFit/>
            </a:bodyPr>
            <a:lstStyle/>
            <a:p>
              <a:endParaRPr lang="en-US"/>
            </a:p>
          </p:txBody>
        </p:sp>
        <p:sp>
          <p:nvSpPr>
            <p:cNvPr id="43018" name="Rectangle 3076"/>
            <p:cNvSpPr>
              <a:spLocks noChangeArrowheads="1"/>
            </p:cNvSpPr>
            <p:nvPr/>
          </p:nvSpPr>
          <p:spPr bwMode="auto">
            <a:xfrm>
              <a:off x="0" y="0"/>
              <a:ext cx="2250" cy="951"/>
            </a:xfrm>
            <a:prstGeom prst="rect">
              <a:avLst/>
            </a:prstGeom>
            <a:noFill/>
            <a:ln w="9525">
              <a:noFill/>
              <a:prstDash val="dash"/>
              <a:miter lim="800000"/>
              <a:headEnd/>
              <a:tailEnd/>
            </a:ln>
          </p:spPr>
          <p:txBody>
            <a:bodyPr anchor="ctr"/>
            <a:lstStyle/>
            <a:p>
              <a:pPr algn="ctr" eaLnBrk="0" hangingPunct="0"/>
              <a:r>
                <a:rPr lang="en-US">
                  <a:latin typeface="Times New Roman" pitchFamily="18" charset="0"/>
                </a:rPr>
                <a:t>  </a:t>
              </a:r>
              <a:r>
                <a:rPr lang="en-US" sz="9300">
                  <a:latin typeface="Times New Roman" pitchFamily="18" charset="0"/>
                </a:rPr>
                <a:t> </a:t>
              </a:r>
              <a:r>
                <a:rPr lang="en-US">
                  <a:latin typeface="Times New Roman" pitchFamily="18" charset="0"/>
                </a:rPr>
                <a:t>                  </a:t>
              </a:r>
            </a:p>
          </p:txBody>
        </p:sp>
      </p:grpSp>
      <p:pic>
        <p:nvPicPr>
          <p:cNvPr id="43011" name="Picture 3077" descr="1107295_130_165">
            <a:hlinkClick r:id="rId3"/>
          </p:cNvPr>
          <p:cNvPicPr>
            <a:picLocks noChangeAspect="1" noChangeArrowheads="1"/>
          </p:cNvPicPr>
          <p:nvPr/>
        </p:nvPicPr>
        <p:blipFill>
          <a:blip r:embed="rId4" cstate="print"/>
          <a:srcRect/>
          <a:stretch>
            <a:fillRect/>
          </a:stretch>
        </p:blipFill>
        <p:spPr bwMode="auto">
          <a:xfrm>
            <a:off x="7342188" y="2347913"/>
            <a:ext cx="1485900" cy="1885950"/>
          </a:xfrm>
          <a:prstGeom prst="rect">
            <a:avLst/>
          </a:prstGeom>
          <a:noFill/>
          <a:ln w="9525">
            <a:noFill/>
            <a:miter lim="800000"/>
            <a:headEnd/>
            <a:tailEnd/>
          </a:ln>
        </p:spPr>
      </p:pic>
      <p:sp>
        <p:nvSpPr>
          <p:cNvPr id="43012" name="Rectangle 3078"/>
          <p:cNvSpPr>
            <a:spLocks noChangeArrowheads="1"/>
          </p:cNvSpPr>
          <p:nvPr/>
        </p:nvSpPr>
        <p:spPr bwMode="auto">
          <a:xfrm>
            <a:off x="-1487488" y="2692400"/>
            <a:ext cx="9144001" cy="0"/>
          </a:xfrm>
          <a:prstGeom prst="rect">
            <a:avLst/>
          </a:prstGeom>
          <a:noFill/>
          <a:ln w="9525">
            <a:noFill/>
            <a:prstDash val="dash"/>
            <a:miter lim="800000"/>
            <a:headEnd/>
            <a:tailEnd/>
          </a:ln>
        </p:spPr>
        <p:txBody>
          <a:bodyPr>
            <a:spAutoFit/>
          </a:bodyPr>
          <a:lstStyle/>
          <a:p>
            <a:endParaRPr lang="en-US"/>
          </a:p>
        </p:txBody>
      </p:sp>
      <p:pic>
        <p:nvPicPr>
          <p:cNvPr id="43013" name="Picture 3079" descr="en_header_matterhorn"/>
          <p:cNvPicPr>
            <a:picLocks noChangeAspect="1" noChangeArrowheads="1"/>
          </p:cNvPicPr>
          <p:nvPr/>
        </p:nvPicPr>
        <p:blipFill>
          <a:blip r:embed="rId5" cstate="print"/>
          <a:srcRect/>
          <a:stretch>
            <a:fillRect/>
          </a:stretch>
        </p:blipFill>
        <p:spPr bwMode="auto">
          <a:xfrm>
            <a:off x="519113" y="677863"/>
            <a:ext cx="8229600" cy="1428750"/>
          </a:xfrm>
          <a:prstGeom prst="rect">
            <a:avLst/>
          </a:prstGeom>
          <a:noFill/>
          <a:ln w="9525">
            <a:noFill/>
            <a:miter lim="800000"/>
            <a:headEnd/>
            <a:tailEnd/>
          </a:ln>
        </p:spPr>
      </p:pic>
      <p:pic>
        <p:nvPicPr>
          <p:cNvPr id="43014" name="Picture 3080" descr="25249">
            <a:hlinkClick r:id="rId6" invalidUrl="http://www.2000watches.com/watches/Html/Images/swiss army/25249.jpg"/>
          </p:cNvPr>
          <p:cNvPicPr>
            <a:picLocks noChangeAspect="1" noChangeArrowheads="1"/>
          </p:cNvPicPr>
          <p:nvPr/>
        </p:nvPicPr>
        <p:blipFill>
          <a:blip r:embed="rId7" cstate="print"/>
          <a:srcRect/>
          <a:stretch>
            <a:fillRect/>
          </a:stretch>
        </p:blipFill>
        <p:spPr bwMode="auto">
          <a:xfrm>
            <a:off x="5519738" y="2655888"/>
            <a:ext cx="1658937" cy="2924175"/>
          </a:xfrm>
          <a:prstGeom prst="rect">
            <a:avLst/>
          </a:prstGeom>
          <a:noFill/>
          <a:ln w="9525">
            <a:noFill/>
            <a:miter lim="800000"/>
            <a:headEnd/>
            <a:tailEnd/>
          </a:ln>
        </p:spPr>
      </p:pic>
      <p:sp>
        <p:nvSpPr>
          <p:cNvPr id="43015" name="Text Box 3081"/>
          <p:cNvSpPr txBox="1">
            <a:spLocks noChangeArrowheads="1"/>
          </p:cNvSpPr>
          <p:nvPr/>
        </p:nvSpPr>
        <p:spPr bwMode="auto">
          <a:xfrm>
            <a:off x="461963" y="2703513"/>
            <a:ext cx="4486275" cy="944562"/>
          </a:xfrm>
          <a:prstGeom prst="rect">
            <a:avLst/>
          </a:prstGeom>
          <a:noFill/>
          <a:ln w="9525">
            <a:noFill/>
            <a:prstDash val="dash"/>
            <a:miter lim="800000"/>
            <a:headEnd/>
            <a:tailEnd/>
          </a:ln>
        </p:spPr>
        <p:txBody>
          <a:bodyPr wrap="none">
            <a:spAutoFit/>
          </a:bodyPr>
          <a:lstStyle/>
          <a:p>
            <a:pPr eaLnBrk="0" hangingPunct="0"/>
            <a:r>
              <a:rPr lang="en-US">
                <a:latin typeface="Times New Roman" pitchFamily="18" charset="0"/>
              </a:rPr>
              <a:t>Mini-Case 1:</a:t>
            </a:r>
          </a:p>
          <a:p>
            <a:pPr eaLnBrk="0" hangingPunct="0"/>
            <a:r>
              <a:rPr lang="en-US" sz="3200">
                <a:latin typeface="Times New Roman" pitchFamily="18" charset="0"/>
              </a:rPr>
              <a:t>The Swiss Watch Industry</a:t>
            </a:r>
          </a:p>
        </p:txBody>
      </p:sp>
      <p:sp>
        <p:nvSpPr>
          <p:cNvPr id="43016" name="Rounded Rectangle 25"/>
          <p:cNvSpPr>
            <a:spLocks noChangeArrowheads="1"/>
          </p:cNvSpPr>
          <p:nvPr/>
        </p:nvSpPr>
        <p:spPr bwMode="auto">
          <a:xfrm>
            <a:off x="555625" y="4995863"/>
            <a:ext cx="2062163" cy="388937"/>
          </a:xfrm>
          <a:prstGeom prst="roundRect">
            <a:avLst>
              <a:gd name="adj" fmla="val 50000"/>
            </a:avLst>
          </a:prstGeom>
          <a:solidFill>
            <a:srgbClr val="FFFFCC"/>
          </a:solidFill>
          <a:ln w="9525" algn="ctr">
            <a:solidFill>
              <a:srgbClr val="FFFFCC"/>
            </a:solidFill>
            <a:prstDash val="dash"/>
            <a:round/>
            <a:headEnd/>
            <a:tailEnd/>
          </a:ln>
        </p:spPr>
        <p:txBody>
          <a:bodyPr wrap="none">
            <a:spAutoFit/>
          </a:bodyPr>
          <a:lstStyle/>
          <a:p>
            <a:r>
              <a:rPr lang="en-US" sz="1200"/>
              <a:t>Slides handed out in class</a:t>
            </a: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title"/>
          </p:nvPr>
        </p:nvSpPr>
        <p:spPr/>
        <p:txBody>
          <a:bodyPr/>
          <a:lstStyle/>
          <a:p>
            <a:pPr eaLnBrk="1" hangingPunct="1"/>
            <a:r>
              <a:rPr lang="en-US" sz="2400" smtClean="0"/>
              <a:t>Nicholas Hayek (you) must determine a strategy to “improve the situation.”  How do you start?  What questions do you ask?</a:t>
            </a:r>
          </a:p>
        </p:txBody>
      </p:sp>
      <p:sp>
        <p:nvSpPr>
          <p:cNvPr id="45059" name="Rectangle 3"/>
          <p:cNvSpPr>
            <a:spLocks noGrp="1" noChangeArrowheads="1"/>
          </p:cNvSpPr>
          <p:nvPr>
            <p:ph idx="1"/>
          </p:nvPr>
        </p:nvSpPr>
        <p:spPr/>
        <p:txBody>
          <a:bodyPr/>
          <a:lstStyle/>
          <a:p>
            <a:pPr eaLnBrk="1" hangingPunct="1"/>
            <a:endParaRPr lang="en-US" smtClean="0"/>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Swiss Watch Case: Assessment of current </a:t>
            </a:r>
            <a:r>
              <a:rPr lang="en-US" dirty="0" err="1" smtClean="0"/>
              <a:t>OpsStrat</a:t>
            </a:r>
            <a:endParaRPr lang="en-US" dirty="0"/>
          </a:p>
        </p:txBody>
      </p:sp>
      <p:sp>
        <p:nvSpPr>
          <p:cNvPr id="4" name="Line 4"/>
          <p:cNvSpPr>
            <a:spLocks noChangeShapeType="1"/>
          </p:cNvSpPr>
          <p:nvPr/>
        </p:nvSpPr>
        <p:spPr bwMode="auto">
          <a:xfrm>
            <a:off x="4668584" y="4736355"/>
            <a:ext cx="3862467" cy="0"/>
          </a:xfrm>
          <a:prstGeom prst="line">
            <a:avLst/>
          </a:prstGeom>
          <a:noFill/>
          <a:ln w="12700">
            <a:solidFill>
              <a:schemeClr val="bg1"/>
            </a:solidFill>
            <a:round/>
            <a:headEnd type="none" w="sm" len="sm"/>
            <a:tailEnd type="triangle" w="med" len="med"/>
          </a:ln>
        </p:spPr>
        <p:txBody>
          <a:bodyPr wrap="none" anchor="ctr"/>
          <a:lstStyle/>
          <a:p>
            <a:endParaRPr lang="en-US">
              <a:solidFill>
                <a:srgbClr val="FFFFFF"/>
              </a:solidFill>
            </a:endParaRPr>
          </a:p>
        </p:txBody>
      </p:sp>
      <p:sp>
        <p:nvSpPr>
          <p:cNvPr id="5" name="Line 5"/>
          <p:cNvSpPr>
            <a:spLocks noChangeShapeType="1"/>
          </p:cNvSpPr>
          <p:nvPr/>
        </p:nvSpPr>
        <p:spPr bwMode="auto">
          <a:xfrm flipV="1">
            <a:off x="4679547" y="1809724"/>
            <a:ext cx="0" cy="2930525"/>
          </a:xfrm>
          <a:prstGeom prst="line">
            <a:avLst/>
          </a:prstGeom>
          <a:noFill/>
          <a:ln w="12700">
            <a:solidFill>
              <a:schemeClr val="bg1"/>
            </a:solidFill>
            <a:round/>
            <a:headEnd type="none" w="sm" len="sm"/>
            <a:tailEnd type="triangle" w="med" len="med"/>
          </a:ln>
        </p:spPr>
        <p:txBody>
          <a:bodyPr wrap="none" anchor="ctr"/>
          <a:lstStyle/>
          <a:p>
            <a:endParaRPr lang="en-US">
              <a:solidFill>
                <a:srgbClr val="FFFFFF"/>
              </a:solidFill>
            </a:endParaRPr>
          </a:p>
        </p:txBody>
      </p:sp>
      <p:sp>
        <p:nvSpPr>
          <p:cNvPr id="6" name="Arc 6"/>
          <p:cNvSpPr>
            <a:spLocks/>
          </p:cNvSpPr>
          <p:nvPr/>
        </p:nvSpPr>
        <p:spPr bwMode="auto">
          <a:xfrm>
            <a:off x="4680256" y="2190528"/>
            <a:ext cx="3422650" cy="2540000"/>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9525" cap="rnd">
            <a:solidFill>
              <a:schemeClr val="bg1"/>
            </a:solidFill>
            <a:round/>
            <a:headEnd type="none" w="sm" len="sm"/>
            <a:tailEnd type="none" w="sm" len="sm"/>
          </a:ln>
        </p:spPr>
        <p:txBody>
          <a:bodyPr wrap="none" anchor="ctr"/>
          <a:lstStyle/>
          <a:p>
            <a:endParaRPr lang="en-US">
              <a:solidFill>
                <a:srgbClr val="FFFFFF"/>
              </a:solidFill>
            </a:endParaRPr>
          </a:p>
        </p:txBody>
      </p:sp>
      <p:sp>
        <p:nvSpPr>
          <p:cNvPr id="7" name="Rectangle 7"/>
          <p:cNvSpPr>
            <a:spLocks noChangeArrowheads="1"/>
          </p:cNvSpPr>
          <p:nvPr/>
        </p:nvSpPr>
        <p:spPr bwMode="auto">
          <a:xfrm>
            <a:off x="6908191" y="4815730"/>
            <a:ext cx="1586011" cy="369974"/>
          </a:xfrm>
          <a:prstGeom prst="rect">
            <a:avLst/>
          </a:prstGeom>
          <a:noFill/>
          <a:ln w="9525">
            <a:noFill/>
            <a:miter lim="800000"/>
            <a:headEnd/>
            <a:tailEnd/>
          </a:ln>
        </p:spPr>
        <p:txBody>
          <a:bodyPr wrap="none" lIns="92075" tIns="46038" rIns="92075" bIns="46038">
            <a:spAutoFit/>
          </a:bodyPr>
          <a:lstStyle/>
          <a:p>
            <a:pPr algn="ctr" defTabSz="762000" eaLnBrk="0" hangingPunct="0"/>
            <a:r>
              <a:rPr lang="en-US" sz="1800" dirty="0">
                <a:solidFill>
                  <a:srgbClr val="FFFFFF"/>
                </a:solidFill>
                <a:latin typeface="Times New Roman" pitchFamily="18" charset="0"/>
              </a:rPr>
              <a:t>Cost efficiency</a:t>
            </a:r>
          </a:p>
        </p:txBody>
      </p:sp>
      <p:sp>
        <p:nvSpPr>
          <p:cNvPr id="8" name="Rectangle 8"/>
          <p:cNvSpPr>
            <a:spLocks noChangeArrowheads="1"/>
          </p:cNvSpPr>
          <p:nvPr/>
        </p:nvSpPr>
        <p:spPr bwMode="auto">
          <a:xfrm>
            <a:off x="3943096" y="1418480"/>
            <a:ext cx="878446" cy="369974"/>
          </a:xfrm>
          <a:prstGeom prst="rect">
            <a:avLst/>
          </a:prstGeom>
          <a:noFill/>
          <a:ln w="9525">
            <a:noFill/>
            <a:miter lim="800000"/>
            <a:headEnd/>
            <a:tailEnd/>
          </a:ln>
        </p:spPr>
        <p:txBody>
          <a:bodyPr wrap="none" lIns="92075" tIns="46038" rIns="92075" bIns="46038">
            <a:spAutoFit/>
          </a:bodyPr>
          <a:lstStyle/>
          <a:p>
            <a:pPr defTabSz="762000" eaLnBrk="0" hangingPunct="0"/>
            <a:r>
              <a:rPr lang="en-US" sz="1800" dirty="0">
                <a:solidFill>
                  <a:srgbClr val="FFFFFF"/>
                </a:solidFill>
                <a:latin typeface="Times New Roman" pitchFamily="18" charset="0"/>
              </a:rPr>
              <a:t>Quality</a:t>
            </a:r>
          </a:p>
        </p:txBody>
      </p:sp>
      <p:sp>
        <p:nvSpPr>
          <p:cNvPr id="10" name="Rectangle 10"/>
          <p:cNvSpPr>
            <a:spLocks noChangeArrowheads="1"/>
          </p:cNvSpPr>
          <p:nvPr/>
        </p:nvSpPr>
        <p:spPr bwMode="auto">
          <a:xfrm>
            <a:off x="6339608" y="3323480"/>
            <a:ext cx="1244600" cy="733425"/>
          </a:xfrm>
          <a:prstGeom prst="rect">
            <a:avLst/>
          </a:prstGeom>
          <a:noFill/>
          <a:ln w="9525">
            <a:noFill/>
            <a:miter lim="800000"/>
            <a:headEnd/>
            <a:tailEnd/>
          </a:ln>
        </p:spPr>
        <p:txBody>
          <a:bodyPr wrap="none" lIns="92075" tIns="46038" rIns="92075" bIns="46038">
            <a:spAutoFit/>
          </a:bodyPr>
          <a:lstStyle/>
          <a:p>
            <a:pPr algn="r" defTabSz="762000" eaLnBrk="0" hangingPunct="0"/>
            <a:r>
              <a:rPr lang="en-US" sz="2100" i="1" dirty="0">
                <a:solidFill>
                  <a:srgbClr val="3333CC"/>
                </a:solidFill>
                <a:latin typeface="Times New Roman" pitchFamily="18" charset="0"/>
              </a:rPr>
              <a:t>Japanese </a:t>
            </a:r>
          </a:p>
          <a:p>
            <a:pPr algn="r" defTabSz="762000" eaLnBrk="0" hangingPunct="0"/>
            <a:r>
              <a:rPr lang="en-US" sz="2100" i="1" dirty="0">
                <a:solidFill>
                  <a:srgbClr val="3333CC"/>
                </a:solidFill>
                <a:latin typeface="Times New Roman" pitchFamily="18" charset="0"/>
              </a:rPr>
              <a:t>Firms</a:t>
            </a:r>
          </a:p>
        </p:txBody>
      </p:sp>
      <p:sp>
        <p:nvSpPr>
          <p:cNvPr id="11" name="Oval 11"/>
          <p:cNvSpPr>
            <a:spLocks noChangeArrowheads="1"/>
          </p:cNvSpPr>
          <p:nvPr/>
        </p:nvSpPr>
        <p:spPr bwMode="auto">
          <a:xfrm>
            <a:off x="7006152" y="3130048"/>
            <a:ext cx="152400" cy="152400"/>
          </a:xfrm>
          <a:prstGeom prst="ellipse">
            <a:avLst/>
          </a:prstGeom>
          <a:solidFill>
            <a:schemeClr val="accent2"/>
          </a:solidFill>
          <a:ln w="12700">
            <a:solidFill>
              <a:schemeClr val="bg1"/>
            </a:solidFill>
            <a:round/>
            <a:headEnd type="none" w="sm" len="sm"/>
            <a:tailEnd type="none" w="sm" len="sm"/>
          </a:ln>
        </p:spPr>
        <p:txBody>
          <a:bodyPr wrap="none" anchor="ctr"/>
          <a:lstStyle/>
          <a:p>
            <a:endParaRPr lang="en-US">
              <a:solidFill>
                <a:srgbClr val="FFFFFF"/>
              </a:solidFill>
            </a:endParaRPr>
          </a:p>
        </p:txBody>
      </p:sp>
      <p:sp>
        <p:nvSpPr>
          <p:cNvPr id="12" name="Oval 21"/>
          <p:cNvSpPr>
            <a:spLocks noChangeArrowheads="1"/>
          </p:cNvSpPr>
          <p:nvPr/>
        </p:nvSpPr>
        <p:spPr bwMode="auto">
          <a:xfrm>
            <a:off x="5270246" y="2364630"/>
            <a:ext cx="152400" cy="152400"/>
          </a:xfrm>
          <a:prstGeom prst="ellipse">
            <a:avLst/>
          </a:prstGeom>
          <a:solidFill>
            <a:srgbClr val="FF0000"/>
          </a:solidFill>
          <a:ln w="12700">
            <a:solidFill>
              <a:schemeClr val="bg1"/>
            </a:solidFill>
            <a:round/>
            <a:headEnd type="none" w="sm" len="sm"/>
            <a:tailEnd type="none" w="sm" len="sm"/>
          </a:ln>
        </p:spPr>
        <p:txBody>
          <a:bodyPr wrap="none" anchor="ctr"/>
          <a:lstStyle/>
          <a:p>
            <a:endParaRPr lang="en-US" dirty="0">
              <a:solidFill>
                <a:srgbClr val="FF0000"/>
              </a:solidFill>
            </a:endParaRPr>
          </a:p>
        </p:txBody>
      </p:sp>
      <p:sp>
        <p:nvSpPr>
          <p:cNvPr id="13" name="Rectangle 10"/>
          <p:cNvSpPr>
            <a:spLocks noChangeArrowheads="1"/>
          </p:cNvSpPr>
          <p:nvPr/>
        </p:nvSpPr>
        <p:spPr bwMode="auto">
          <a:xfrm>
            <a:off x="4753663" y="2506217"/>
            <a:ext cx="851195" cy="739306"/>
          </a:xfrm>
          <a:prstGeom prst="rect">
            <a:avLst/>
          </a:prstGeom>
          <a:noFill/>
          <a:ln w="9525">
            <a:noFill/>
            <a:miter lim="800000"/>
            <a:headEnd/>
            <a:tailEnd/>
          </a:ln>
        </p:spPr>
        <p:txBody>
          <a:bodyPr wrap="none" lIns="92075" tIns="46038" rIns="92075" bIns="46038">
            <a:spAutoFit/>
          </a:bodyPr>
          <a:lstStyle/>
          <a:p>
            <a:pPr defTabSz="762000" eaLnBrk="0" hangingPunct="0"/>
            <a:r>
              <a:rPr lang="en-US" sz="2100" i="1" dirty="0" smtClean="0">
                <a:solidFill>
                  <a:srgbClr val="FF0000"/>
                </a:solidFill>
                <a:latin typeface="Times New Roman" pitchFamily="18" charset="0"/>
              </a:rPr>
              <a:t>Swiss </a:t>
            </a:r>
            <a:endParaRPr lang="en-US" sz="2100" i="1" dirty="0">
              <a:solidFill>
                <a:srgbClr val="FF0000"/>
              </a:solidFill>
              <a:latin typeface="Times New Roman" pitchFamily="18" charset="0"/>
            </a:endParaRPr>
          </a:p>
          <a:p>
            <a:pPr defTabSz="762000" eaLnBrk="0" hangingPunct="0"/>
            <a:r>
              <a:rPr lang="en-US" sz="2100" i="1" dirty="0">
                <a:solidFill>
                  <a:srgbClr val="FF0000"/>
                </a:solidFill>
                <a:latin typeface="Times New Roman" pitchFamily="18" charset="0"/>
              </a:rPr>
              <a:t>Firms</a:t>
            </a:r>
          </a:p>
        </p:txBody>
      </p:sp>
      <p:sp>
        <p:nvSpPr>
          <p:cNvPr id="14" name="Rectangle 7"/>
          <p:cNvSpPr>
            <a:spLocks noChangeArrowheads="1"/>
          </p:cNvSpPr>
          <p:nvPr/>
        </p:nvSpPr>
        <p:spPr bwMode="auto">
          <a:xfrm>
            <a:off x="6509285" y="2087608"/>
            <a:ext cx="1047403" cy="646973"/>
          </a:xfrm>
          <a:prstGeom prst="rect">
            <a:avLst/>
          </a:prstGeom>
          <a:noFill/>
          <a:ln w="9525">
            <a:noFill/>
            <a:miter lim="800000"/>
            <a:headEnd/>
            <a:tailEnd/>
          </a:ln>
        </p:spPr>
        <p:txBody>
          <a:bodyPr wrap="none" lIns="92075" tIns="46038" rIns="92075" bIns="46038">
            <a:spAutoFit/>
          </a:bodyPr>
          <a:lstStyle/>
          <a:p>
            <a:pPr algn="ctr" defTabSz="762000" eaLnBrk="0" hangingPunct="0"/>
            <a:r>
              <a:rPr lang="en-US" sz="1800" dirty="0" smtClean="0">
                <a:solidFill>
                  <a:srgbClr val="FFFFFF"/>
                </a:solidFill>
                <a:latin typeface="Times New Roman" pitchFamily="18" charset="0"/>
              </a:rPr>
              <a:t>Efficient </a:t>
            </a:r>
          </a:p>
          <a:p>
            <a:pPr algn="ctr" defTabSz="762000" eaLnBrk="0" hangingPunct="0"/>
            <a:r>
              <a:rPr lang="en-US" sz="1800" dirty="0" smtClean="0">
                <a:solidFill>
                  <a:srgbClr val="FFFFFF"/>
                </a:solidFill>
                <a:latin typeface="Times New Roman" pitchFamily="18" charset="0"/>
              </a:rPr>
              <a:t>Frontier</a:t>
            </a:r>
            <a:endParaRPr lang="en-US" sz="1800" dirty="0">
              <a:solidFill>
                <a:srgbClr val="FFFFFF"/>
              </a:solidFill>
              <a:latin typeface="Times New Roman" pitchFamily="18" charset="0"/>
            </a:endParaRPr>
          </a:p>
        </p:txBody>
      </p:sp>
      <p:cxnSp>
        <p:nvCxnSpPr>
          <p:cNvPr id="16" name="Straight Arrow Connector 15"/>
          <p:cNvCxnSpPr>
            <a:stCxn id="12" idx="1"/>
          </p:cNvCxnSpPr>
          <p:nvPr/>
        </p:nvCxnSpPr>
        <p:spPr bwMode="auto">
          <a:xfrm flipH="1" flipV="1">
            <a:off x="5179925" y="2230734"/>
            <a:ext cx="112639" cy="156214"/>
          </a:xfrm>
          <a:prstGeom prst="straightConnector1">
            <a:avLst/>
          </a:prstGeom>
          <a:solidFill>
            <a:schemeClr val="accent1"/>
          </a:solidFill>
          <a:ln w="9525" cap="flat" cmpd="sng" algn="ctr">
            <a:solidFill>
              <a:srgbClr val="FF0000"/>
            </a:solidFill>
            <a:prstDash val="solid"/>
            <a:round/>
            <a:headEnd type="none" w="med" len="med"/>
            <a:tailEnd type="arrow"/>
          </a:ln>
          <a:effectLst/>
        </p:spPr>
      </p:cxnSp>
      <p:cxnSp>
        <p:nvCxnSpPr>
          <p:cNvPr id="18" name="Straight Arrow Connector 17"/>
          <p:cNvCxnSpPr>
            <a:stCxn id="11" idx="0"/>
          </p:cNvCxnSpPr>
          <p:nvPr/>
        </p:nvCxnSpPr>
        <p:spPr bwMode="auto">
          <a:xfrm flipH="1" flipV="1">
            <a:off x="7003702" y="2929096"/>
            <a:ext cx="78650" cy="200952"/>
          </a:xfrm>
          <a:prstGeom prst="straightConnector1">
            <a:avLst/>
          </a:prstGeom>
          <a:solidFill>
            <a:schemeClr val="accent1"/>
          </a:solidFill>
          <a:ln w="9525" cap="flat" cmpd="sng" algn="ctr">
            <a:solidFill>
              <a:schemeClr val="accent2"/>
            </a:solidFill>
            <a:prstDash val="solid"/>
            <a:round/>
            <a:headEnd type="none" w="med" len="med"/>
            <a:tailEnd type="arrow"/>
          </a:ln>
          <a:effectLst/>
        </p:spPr>
      </p:cxnSp>
      <p:sp>
        <p:nvSpPr>
          <p:cNvPr id="24" name="Rectangle 10"/>
          <p:cNvSpPr>
            <a:spLocks noChangeAspect="1" noChangeArrowheads="1"/>
          </p:cNvSpPr>
          <p:nvPr/>
        </p:nvSpPr>
        <p:spPr bwMode="auto">
          <a:xfrm>
            <a:off x="206959" y="3935456"/>
            <a:ext cx="3656946" cy="808370"/>
          </a:xfrm>
          <a:prstGeom prst="rect">
            <a:avLst/>
          </a:prstGeom>
          <a:solidFill>
            <a:schemeClr val="accent2"/>
          </a:solidFill>
          <a:ln w="9525" algn="ctr">
            <a:solidFill>
              <a:schemeClr val="tx1"/>
            </a:solidFill>
            <a:miter lim="800000"/>
            <a:headEnd/>
            <a:tailEnd/>
          </a:ln>
        </p:spPr>
        <p:txBody>
          <a:bodyPr wrap="none" lIns="91427" tIns="45714" rIns="91427" bIns="45714" anchor="ctr"/>
          <a:lstStyle/>
          <a:p>
            <a:pPr algn="ctr"/>
            <a:r>
              <a:rPr lang="en-US" sz="1600" dirty="0">
                <a:solidFill>
                  <a:srgbClr val="FFFFFF"/>
                </a:solidFill>
              </a:rPr>
              <a:t>&lt; $75, 450M units, 90%</a:t>
            </a:r>
          </a:p>
        </p:txBody>
      </p:sp>
      <p:sp>
        <p:nvSpPr>
          <p:cNvPr id="25" name="Rectangle 11"/>
          <p:cNvSpPr>
            <a:spLocks noChangeAspect="1" noChangeArrowheads="1"/>
          </p:cNvSpPr>
          <p:nvPr/>
        </p:nvSpPr>
        <p:spPr bwMode="auto">
          <a:xfrm>
            <a:off x="1505476" y="3289589"/>
            <a:ext cx="1086414" cy="650184"/>
          </a:xfrm>
          <a:prstGeom prst="rect">
            <a:avLst/>
          </a:prstGeom>
          <a:solidFill>
            <a:srgbClr val="FFCCCC"/>
          </a:solidFill>
          <a:ln w="9525" algn="ctr">
            <a:solidFill>
              <a:schemeClr val="tx1"/>
            </a:solidFill>
            <a:miter lim="800000"/>
            <a:headEnd/>
            <a:tailEnd/>
          </a:ln>
        </p:spPr>
        <p:txBody>
          <a:bodyPr wrap="none" lIns="91427" tIns="45714" rIns="91427" bIns="45714" anchor="ctr"/>
          <a:lstStyle/>
          <a:p>
            <a:pPr algn="ctr"/>
            <a:r>
              <a:rPr lang="en-US" sz="1600" dirty="0">
                <a:solidFill>
                  <a:srgbClr val="FFFFFF"/>
                </a:solidFill>
              </a:rPr>
              <a:t>&lt; $450, </a:t>
            </a:r>
            <a:endParaRPr lang="en-US" sz="1600" dirty="0" smtClean="0">
              <a:solidFill>
                <a:srgbClr val="FFFFFF"/>
              </a:solidFill>
            </a:endParaRPr>
          </a:p>
          <a:p>
            <a:pPr algn="ctr"/>
            <a:r>
              <a:rPr lang="en-US" sz="1600" dirty="0" smtClean="0">
                <a:solidFill>
                  <a:srgbClr val="FFFFFF"/>
                </a:solidFill>
              </a:rPr>
              <a:t>42M units</a:t>
            </a:r>
          </a:p>
          <a:p>
            <a:pPr algn="ctr"/>
            <a:r>
              <a:rPr lang="en-US" sz="1600" dirty="0" smtClean="0">
                <a:solidFill>
                  <a:srgbClr val="FFFFFF"/>
                </a:solidFill>
              </a:rPr>
              <a:t>8.4</a:t>
            </a:r>
            <a:r>
              <a:rPr lang="en-US" sz="1600" dirty="0">
                <a:solidFill>
                  <a:srgbClr val="FFFFFF"/>
                </a:solidFill>
              </a:rPr>
              <a:t>%</a:t>
            </a:r>
          </a:p>
        </p:txBody>
      </p:sp>
      <p:sp>
        <p:nvSpPr>
          <p:cNvPr id="26" name="Rectangle 12"/>
          <p:cNvSpPr>
            <a:spLocks noChangeAspect="1" noChangeArrowheads="1"/>
          </p:cNvSpPr>
          <p:nvPr/>
        </p:nvSpPr>
        <p:spPr bwMode="auto">
          <a:xfrm>
            <a:off x="1903826" y="2167280"/>
            <a:ext cx="288058" cy="1124001"/>
          </a:xfrm>
          <a:prstGeom prst="rect">
            <a:avLst/>
          </a:prstGeom>
          <a:solidFill>
            <a:srgbClr val="FF0000"/>
          </a:solidFill>
          <a:ln w="9525" algn="ctr">
            <a:solidFill>
              <a:schemeClr val="tx1"/>
            </a:solidFill>
            <a:miter lim="800000"/>
            <a:headEnd/>
            <a:tailEnd/>
          </a:ln>
        </p:spPr>
        <p:txBody>
          <a:bodyPr wrap="none" lIns="91427" tIns="45714" rIns="91427" bIns="45714" anchor="ctr"/>
          <a:lstStyle/>
          <a:p>
            <a:pPr algn="ctr"/>
            <a:r>
              <a:rPr lang="en-US" sz="1600" dirty="0">
                <a:solidFill>
                  <a:srgbClr val="FFFFFF"/>
                </a:solidFill>
              </a:rPr>
              <a:t>&gt; $450, 8M units, 1.6%</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5"/>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8"/>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3"/>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12"/>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0"/>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11"/>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6"/>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14"/>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16"/>
                                        </p:tgtEl>
                                        <p:attrNameLst>
                                          <p:attrName>style.visibility</p:attrName>
                                        </p:attrNameLst>
                                      </p:cBhvr>
                                      <p:to>
                                        <p:strVal val="visible"/>
                                      </p:to>
                                    </p:set>
                                  </p:childTnLst>
                                </p:cTn>
                              </p:par>
                              <p:par>
                                <p:cTn id="47" presetID="1" presetClass="entr" presetSubtype="0" fill="hold" nodeType="withEffect">
                                  <p:stCondLst>
                                    <p:cond delay="0"/>
                                  </p:stCondLst>
                                  <p:childTnLst>
                                    <p:set>
                                      <p:cBhvr>
                                        <p:cTn id="48"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p:bldP spid="8" grpId="0"/>
      <p:bldP spid="10" grpId="0"/>
      <p:bldP spid="11" grpId="0" animBg="1"/>
      <p:bldP spid="12" grpId="0" animBg="1"/>
      <p:bldP spid="13" grpId="0"/>
      <p:bldP spid="14" grpId="0"/>
      <p:bldP spid="24" grpId="0" animBg="1"/>
      <p:bldP spid="25" grpId="0" animBg="1"/>
      <p:bldP spid="26"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title"/>
          </p:nvPr>
        </p:nvSpPr>
        <p:spPr/>
        <p:txBody>
          <a:bodyPr/>
          <a:lstStyle/>
          <a:p>
            <a:pPr eaLnBrk="1" hangingPunct="1"/>
            <a:r>
              <a:rPr lang="en-US" i="1" dirty="0" smtClean="0"/>
              <a:t>Swatch: </a:t>
            </a:r>
            <a:r>
              <a:rPr lang="en-US" dirty="0" smtClean="0"/>
              <a:t>Dynamics in Capabilities “C – Space”</a:t>
            </a:r>
            <a:endParaRPr lang="en-US" i="1" dirty="0" smtClean="0"/>
          </a:p>
        </p:txBody>
      </p:sp>
      <p:sp>
        <p:nvSpPr>
          <p:cNvPr id="49159" name="Line 4"/>
          <p:cNvSpPr>
            <a:spLocks noChangeShapeType="1"/>
          </p:cNvSpPr>
          <p:nvPr/>
        </p:nvSpPr>
        <p:spPr bwMode="auto">
          <a:xfrm>
            <a:off x="3392488" y="4384675"/>
            <a:ext cx="4383088" cy="0"/>
          </a:xfrm>
          <a:prstGeom prst="line">
            <a:avLst/>
          </a:prstGeom>
          <a:noFill/>
          <a:ln w="12700">
            <a:solidFill>
              <a:schemeClr val="bg1"/>
            </a:solidFill>
            <a:round/>
            <a:headEnd type="none" w="sm" len="sm"/>
            <a:tailEnd type="triangle" w="med" len="med"/>
          </a:ln>
        </p:spPr>
        <p:txBody>
          <a:bodyPr wrap="none" anchor="ctr"/>
          <a:lstStyle/>
          <a:p>
            <a:endParaRPr lang="en-US">
              <a:solidFill>
                <a:srgbClr val="FFFFFF"/>
              </a:solidFill>
            </a:endParaRPr>
          </a:p>
        </p:txBody>
      </p:sp>
      <p:sp>
        <p:nvSpPr>
          <p:cNvPr id="49160" name="Line 5"/>
          <p:cNvSpPr>
            <a:spLocks noChangeShapeType="1"/>
          </p:cNvSpPr>
          <p:nvPr/>
        </p:nvSpPr>
        <p:spPr bwMode="auto">
          <a:xfrm flipV="1">
            <a:off x="3403451" y="1458044"/>
            <a:ext cx="0" cy="2930525"/>
          </a:xfrm>
          <a:prstGeom prst="line">
            <a:avLst/>
          </a:prstGeom>
          <a:noFill/>
          <a:ln w="12700">
            <a:solidFill>
              <a:schemeClr val="bg1"/>
            </a:solidFill>
            <a:round/>
            <a:headEnd type="none" w="sm" len="sm"/>
            <a:tailEnd type="triangle" w="med" len="med"/>
          </a:ln>
        </p:spPr>
        <p:txBody>
          <a:bodyPr wrap="none" anchor="ctr"/>
          <a:lstStyle/>
          <a:p>
            <a:endParaRPr lang="en-US">
              <a:solidFill>
                <a:srgbClr val="FFFFFF"/>
              </a:solidFill>
            </a:endParaRPr>
          </a:p>
        </p:txBody>
      </p:sp>
      <p:sp>
        <p:nvSpPr>
          <p:cNvPr id="49161" name="Arc 6"/>
          <p:cNvSpPr>
            <a:spLocks/>
          </p:cNvSpPr>
          <p:nvPr/>
        </p:nvSpPr>
        <p:spPr bwMode="auto">
          <a:xfrm>
            <a:off x="3454400" y="1828800"/>
            <a:ext cx="3422650" cy="2540000"/>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9525" cap="rnd">
            <a:solidFill>
              <a:schemeClr val="bg1"/>
            </a:solidFill>
            <a:round/>
            <a:headEnd type="none" w="sm" len="sm"/>
            <a:tailEnd type="none" w="sm" len="sm"/>
          </a:ln>
        </p:spPr>
        <p:txBody>
          <a:bodyPr wrap="none" anchor="ctr"/>
          <a:lstStyle/>
          <a:p>
            <a:endParaRPr lang="en-US">
              <a:solidFill>
                <a:srgbClr val="FFFFFF"/>
              </a:solidFill>
            </a:endParaRPr>
          </a:p>
        </p:txBody>
      </p:sp>
      <p:sp>
        <p:nvSpPr>
          <p:cNvPr id="49162" name="Rectangle 7"/>
          <p:cNvSpPr>
            <a:spLocks noChangeArrowheads="1"/>
          </p:cNvSpPr>
          <p:nvPr/>
        </p:nvSpPr>
        <p:spPr bwMode="auto">
          <a:xfrm>
            <a:off x="6767513" y="4464050"/>
            <a:ext cx="1766888" cy="412750"/>
          </a:xfrm>
          <a:prstGeom prst="rect">
            <a:avLst/>
          </a:prstGeom>
          <a:noFill/>
          <a:ln w="9525">
            <a:noFill/>
            <a:miter lim="800000"/>
            <a:headEnd/>
            <a:tailEnd/>
          </a:ln>
        </p:spPr>
        <p:txBody>
          <a:bodyPr wrap="none" lIns="92075" tIns="46038" rIns="92075" bIns="46038">
            <a:spAutoFit/>
          </a:bodyPr>
          <a:lstStyle/>
          <a:p>
            <a:pPr algn="ctr" defTabSz="762000" eaLnBrk="0" hangingPunct="0"/>
            <a:r>
              <a:rPr lang="en-US" sz="2100" i="1">
                <a:solidFill>
                  <a:srgbClr val="FFFFFF"/>
                </a:solidFill>
                <a:latin typeface="Times New Roman" pitchFamily="18" charset="0"/>
              </a:rPr>
              <a:t>Cost</a:t>
            </a:r>
            <a:r>
              <a:rPr lang="en-US" sz="2100">
                <a:solidFill>
                  <a:srgbClr val="FFFFFF"/>
                </a:solidFill>
                <a:latin typeface="Times New Roman" pitchFamily="18" charset="0"/>
              </a:rPr>
              <a:t> </a:t>
            </a:r>
            <a:r>
              <a:rPr lang="en-US" sz="2100" i="1">
                <a:solidFill>
                  <a:srgbClr val="FFFFFF"/>
                </a:solidFill>
                <a:latin typeface="Times New Roman" pitchFamily="18" charset="0"/>
              </a:rPr>
              <a:t>efficiency</a:t>
            </a:r>
            <a:endParaRPr lang="en-US" sz="2100">
              <a:solidFill>
                <a:srgbClr val="FFFFFF"/>
              </a:solidFill>
              <a:latin typeface="Times New Roman" pitchFamily="18" charset="0"/>
            </a:endParaRPr>
          </a:p>
        </p:txBody>
      </p:sp>
      <p:sp>
        <p:nvSpPr>
          <p:cNvPr id="49163" name="Rectangle 8"/>
          <p:cNvSpPr>
            <a:spLocks noChangeArrowheads="1"/>
          </p:cNvSpPr>
          <p:nvPr/>
        </p:nvSpPr>
        <p:spPr bwMode="auto">
          <a:xfrm>
            <a:off x="2667000" y="1066800"/>
            <a:ext cx="985838" cy="412750"/>
          </a:xfrm>
          <a:prstGeom prst="rect">
            <a:avLst/>
          </a:prstGeom>
          <a:noFill/>
          <a:ln w="9525">
            <a:noFill/>
            <a:miter lim="800000"/>
            <a:headEnd/>
            <a:tailEnd/>
          </a:ln>
        </p:spPr>
        <p:txBody>
          <a:bodyPr wrap="none" lIns="92075" tIns="46038" rIns="92075" bIns="46038">
            <a:spAutoFit/>
          </a:bodyPr>
          <a:lstStyle/>
          <a:p>
            <a:pPr defTabSz="762000" eaLnBrk="0" hangingPunct="0"/>
            <a:r>
              <a:rPr lang="en-US" sz="2100" i="1" dirty="0">
                <a:solidFill>
                  <a:srgbClr val="FFFFFF"/>
                </a:solidFill>
                <a:latin typeface="Times New Roman" pitchFamily="18" charset="0"/>
              </a:rPr>
              <a:t>Quality</a:t>
            </a:r>
          </a:p>
        </p:txBody>
      </p:sp>
      <p:sp>
        <p:nvSpPr>
          <p:cNvPr id="49164" name="Rectangle 9"/>
          <p:cNvSpPr>
            <a:spLocks noChangeArrowheads="1"/>
          </p:cNvSpPr>
          <p:nvPr/>
        </p:nvSpPr>
        <p:spPr bwMode="auto">
          <a:xfrm>
            <a:off x="3366692" y="1724393"/>
            <a:ext cx="776288" cy="412750"/>
          </a:xfrm>
          <a:prstGeom prst="rect">
            <a:avLst/>
          </a:prstGeom>
          <a:noFill/>
          <a:ln w="9525">
            <a:noFill/>
            <a:miter lim="800000"/>
            <a:headEnd/>
            <a:tailEnd/>
          </a:ln>
        </p:spPr>
        <p:txBody>
          <a:bodyPr wrap="none" lIns="92075" tIns="46038" rIns="92075" bIns="46038">
            <a:spAutoFit/>
          </a:bodyPr>
          <a:lstStyle/>
          <a:p>
            <a:pPr defTabSz="762000" eaLnBrk="0" hangingPunct="0"/>
            <a:r>
              <a:rPr lang="en-US" sz="2100" i="1" dirty="0">
                <a:solidFill>
                  <a:srgbClr val="FFFFFF"/>
                </a:solidFill>
                <a:latin typeface="Times New Roman" pitchFamily="18" charset="0"/>
              </a:rPr>
              <a:t>Swiss</a:t>
            </a:r>
          </a:p>
        </p:txBody>
      </p:sp>
      <p:sp>
        <p:nvSpPr>
          <p:cNvPr id="49165" name="Rectangle 10"/>
          <p:cNvSpPr>
            <a:spLocks noChangeArrowheads="1"/>
          </p:cNvSpPr>
          <p:nvPr/>
        </p:nvSpPr>
        <p:spPr bwMode="auto">
          <a:xfrm>
            <a:off x="4495800" y="2971800"/>
            <a:ext cx="1244600" cy="733425"/>
          </a:xfrm>
          <a:prstGeom prst="rect">
            <a:avLst/>
          </a:prstGeom>
          <a:noFill/>
          <a:ln w="9525">
            <a:noFill/>
            <a:miter lim="800000"/>
            <a:headEnd/>
            <a:tailEnd/>
          </a:ln>
        </p:spPr>
        <p:txBody>
          <a:bodyPr wrap="none" lIns="92075" tIns="46038" rIns="92075" bIns="46038">
            <a:spAutoFit/>
          </a:bodyPr>
          <a:lstStyle/>
          <a:p>
            <a:pPr defTabSz="762000" eaLnBrk="0" hangingPunct="0"/>
            <a:r>
              <a:rPr lang="en-US" sz="2100" i="1">
                <a:solidFill>
                  <a:srgbClr val="FFFFFF"/>
                </a:solidFill>
                <a:latin typeface="Times New Roman" pitchFamily="18" charset="0"/>
              </a:rPr>
              <a:t>Japanese </a:t>
            </a:r>
          </a:p>
          <a:p>
            <a:pPr defTabSz="762000" eaLnBrk="0" hangingPunct="0"/>
            <a:r>
              <a:rPr lang="en-US" sz="2100" i="1">
                <a:solidFill>
                  <a:srgbClr val="FFFFFF"/>
                </a:solidFill>
                <a:latin typeface="Times New Roman" pitchFamily="18" charset="0"/>
              </a:rPr>
              <a:t>Firms</a:t>
            </a:r>
          </a:p>
        </p:txBody>
      </p:sp>
      <p:sp>
        <p:nvSpPr>
          <p:cNvPr id="49166" name="Oval 11"/>
          <p:cNvSpPr>
            <a:spLocks noChangeArrowheads="1"/>
          </p:cNvSpPr>
          <p:nvPr/>
        </p:nvSpPr>
        <p:spPr bwMode="auto">
          <a:xfrm>
            <a:off x="5257800" y="2743200"/>
            <a:ext cx="152400" cy="152400"/>
          </a:xfrm>
          <a:prstGeom prst="ellipse">
            <a:avLst/>
          </a:prstGeom>
          <a:solidFill>
            <a:schemeClr val="bg1"/>
          </a:solidFill>
          <a:ln w="12700">
            <a:solidFill>
              <a:schemeClr val="bg1"/>
            </a:solidFill>
            <a:round/>
            <a:headEnd type="none" w="sm" len="sm"/>
            <a:tailEnd type="none" w="sm" len="sm"/>
          </a:ln>
        </p:spPr>
        <p:txBody>
          <a:bodyPr wrap="none" anchor="ctr"/>
          <a:lstStyle/>
          <a:p>
            <a:endParaRPr lang="en-US">
              <a:solidFill>
                <a:srgbClr val="FFFFFF"/>
              </a:solidFill>
            </a:endParaRPr>
          </a:p>
        </p:txBody>
      </p:sp>
      <p:sp>
        <p:nvSpPr>
          <p:cNvPr id="49167" name="Line 12"/>
          <p:cNvSpPr>
            <a:spLocks noChangeShapeType="1"/>
          </p:cNvSpPr>
          <p:nvPr/>
        </p:nvSpPr>
        <p:spPr bwMode="auto">
          <a:xfrm flipH="1">
            <a:off x="1336236" y="4388868"/>
            <a:ext cx="2057400" cy="1600200"/>
          </a:xfrm>
          <a:prstGeom prst="line">
            <a:avLst/>
          </a:prstGeom>
          <a:noFill/>
          <a:ln w="9525">
            <a:solidFill>
              <a:schemeClr val="bg1"/>
            </a:solidFill>
            <a:round/>
            <a:headEnd/>
            <a:tailEnd type="triangle" w="med" len="med"/>
          </a:ln>
        </p:spPr>
        <p:txBody>
          <a:bodyPr wrap="none" anchor="ctr"/>
          <a:lstStyle/>
          <a:p>
            <a:endParaRPr lang="en-US">
              <a:solidFill>
                <a:srgbClr val="FFFFFF"/>
              </a:solidFill>
            </a:endParaRPr>
          </a:p>
        </p:txBody>
      </p:sp>
      <p:sp>
        <p:nvSpPr>
          <p:cNvPr id="49168" name="Arc 13"/>
          <p:cNvSpPr>
            <a:spLocks/>
          </p:cNvSpPr>
          <p:nvPr/>
        </p:nvSpPr>
        <p:spPr bwMode="auto">
          <a:xfrm flipH="1">
            <a:off x="1676400" y="1828800"/>
            <a:ext cx="1752600" cy="3886200"/>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9525">
            <a:solidFill>
              <a:schemeClr val="bg1"/>
            </a:solidFill>
            <a:round/>
            <a:headEnd/>
            <a:tailEnd/>
          </a:ln>
        </p:spPr>
        <p:txBody>
          <a:bodyPr wrap="none" anchor="ctr"/>
          <a:lstStyle/>
          <a:p>
            <a:endParaRPr lang="en-US">
              <a:solidFill>
                <a:srgbClr val="FFFFFF"/>
              </a:solidFill>
            </a:endParaRPr>
          </a:p>
        </p:txBody>
      </p:sp>
      <p:sp>
        <p:nvSpPr>
          <p:cNvPr id="49169" name="Arc 14"/>
          <p:cNvSpPr>
            <a:spLocks/>
          </p:cNvSpPr>
          <p:nvPr/>
        </p:nvSpPr>
        <p:spPr bwMode="auto">
          <a:xfrm flipV="1">
            <a:off x="1676400" y="4419600"/>
            <a:ext cx="5181600" cy="1295400"/>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9525">
            <a:solidFill>
              <a:schemeClr val="bg1"/>
            </a:solidFill>
            <a:round/>
            <a:headEnd/>
            <a:tailEnd/>
          </a:ln>
        </p:spPr>
        <p:txBody>
          <a:bodyPr wrap="none" anchor="ctr"/>
          <a:lstStyle/>
          <a:p>
            <a:endParaRPr lang="en-US">
              <a:solidFill>
                <a:srgbClr val="FFFFFF"/>
              </a:solidFill>
            </a:endParaRPr>
          </a:p>
        </p:txBody>
      </p:sp>
      <p:sp>
        <p:nvSpPr>
          <p:cNvPr id="49170" name="Rectangle 15"/>
          <p:cNvSpPr>
            <a:spLocks noChangeArrowheads="1"/>
          </p:cNvSpPr>
          <p:nvPr/>
        </p:nvSpPr>
        <p:spPr bwMode="auto">
          <a:xfrm>
            <a:off x="1219200" y="5943600"/>
            <a:ext cx="1971675" cy="415925"/>
          </a:xfrm>
          <a:prstGeom prst="rect">
            <a:avLst/>
          </a:prstGeom>
          <a:noFill/>
          <a:ln w="9525">
            <a:noFill/>
            <a:miter lim="800000"/>
            <a:headEnd/>
            <a:tailEnd/>
          </a:ln>
        </p:spPr>
        <p:txBody>
          <a:bodyPr wrap="none" lIns="92075" tIns="46038" rIns="92075" bIns="46038">
            <a:spAutoFit/>
          </a:bodyPr>
          <a:lstStyle/>
          <a:p>
            <a:pPr defTabSz="762000" eaLnBrk="0" hangingPunct="0"/>
            <a:r>
              <a:rPr lang="en-US" sz="2100" i="1">
                <a:solidFill>
                  <a:srgbClr val="FFFFFF"/>
                </a:solidFill>
                <a:latin typeface="Times New Roman" pitchFamily="18" charset="0"/>
              </a:rPr>
              <a:t>Flexibility of OS</a:t>
            </a:r>
          </a:p>
        </p:txBody>
      </p:sp>
      <p:sp>
        <p:nvSpPr>
          <p:cNvPr id="49171" name="Freeform 16"/>
          <p:cNvSpPr>
            <a:spLocks/>
          </p:cNvSpPr>
          <p:nvPr/>
        </p:nvSpPr>
        <p:spPr bwMode="auto">
          <a:xfrm>
            <a:off x="2133600" y="2063750"/>
            <a:ext cx="3581400" cy="990600"/>
          </a:xfrm>
          <a:custGeom>
            <a:avLst/>
            <a:gdLst>
              <a:gd name="T0" fmla="*/ 0 w 2256"/>
              <a:gd name="T1" fmla="*/ 624 h 624"/>
              <a:gd name="T2" fmla="*/ 800 w 2256"/>
              <a:gd name="T3" fmla="*/ 4 h 624"/>
              <a:gd name="T4" fmla="*/ 2256 w 2256"/>
              <a:gd name="T5" fmla="*/ 0 h 624"/>
              <a:gd name="T6" fmla="*/ 2204 w 2256"/>
              <a:gd name="T7" fmla="*/ 132 h 624"/>
              <a:gd name="T8" fmla="*/ 2116 w 2256"/>
              <a:gd name="T9" fmla="*/ 216 h 624"/>
              <a:gd name="T10" fmla="*/ 1939 w 2256"/>
              <a:gd name="T11" fmla="*/ 320 h 624"/>
              <a:gd name="T12" fmla="*/ 1684 w 2256"/>
              <a:gd name="T13" fmla="*/ 424 h 624"/>
              <a:gd name="T14" fmla="*/ 1305 w 2256"/>
              <a:gd name="T15" fmla="*/ 516 h 624"/>
              <a:gd name="T16" fmla="*/ 998 w 2256"/>
              <a:gd name="T17" fmla="*/ 564 h 624"/>
              <a:gd name="T18" fmla="*/ 650 w 2256"/>
              <a:gd name="T19" fmla="*/ 600 h 624"/>
              <a:gd name="T20" fmla="*/ 250 w 2256"/>
              <a:gd name="T21" fmla="*/ 624 h 624"/>
              <a:gd name="T22" fmla="*/ 0 w 2256"/>
              <a:gd name="T23" fmla="*/ 624 h 62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256"/>
              <a:gd name="T37" fmla="*/ 0 h 624"/>
              <a:gd name="T38" fmla="*/ 2256 w 2256"/>
              <a:gd name="T39" fmla="*/ 624 h 62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256" h="624">
                <a:moveTo>
                  <a:pt x="0" y="624"/>
                </a:moveTo>
                <a:lnTo>
                  <a:pt x="800" y="4"/>
                </a:lnTo>
                <a:lnTo>
                  <a:pt x="2256" y="0"/>
                </a:lnTo>
                <a:lnTo>
                  <a:pt x="2204" y="132"/>
                </a:lnTo>
                <a:lnTo>
                  <a:pt x="2116" y="216"/>
                </a:lnTo>
                <a:lnTo>
                  <a:pt x="1939" y="320"/>
                </a:lnTo>
                <a:lnTo>
                  <a:pt x="1684" y="424"/>
                </a:lnTo>
                <a:lnTo>
                  <a:pt x="1305" y="516"/>
                </a:lnTo>
                <a:lnTo>
                  <a:pt x="998" y="564"/>
                </a:lnTo>
                <a:lnTo>
                  <a:pt x="650" y="600"/>
                </a:lnTo>
                <a:lnTo>
                  <a:pt x="250" y="624"/>
                </a:lnTo>
                <a:lnTo>
                  <a:pt x="0" y="624"/>
                </a:lnTo>
                <a:close/>
              </a:path>
            </a:pathLst>
          </a:custGeom>
          <a:solidFill>
            <a:srgbClr val="99FF66"/>
          </a:solidFill>
          <a:ln w="9525">
            <a:solidFill>
              <a:schemeClr val="bg1"/>
            </a:solidFill>
            <a:round/>
            <a:headEnd/>
            <a:tailEnd/>
          </a:ln>
        </p:spPr>
        <p:txBody>
          <a:bodyPr wrap="none" anchor="ctr"/>
          <a:lstStyle/>
          <a:p>
            <a:endParaRPr lang="en-US">
              <a:solidFill>
                <a:srgbClr val="FFFFFF"/>
              </a:solidFill>
            </a:endParaRPr>
          </a:p>
        </p:txBody>
      </p:sp>
      <p:sp>
        <p:nvSpPr>
          <p:cNvPr id="49172" name="Arc 17"/>
          <p:cNvSpPr>
            <a:spLocks/>
          </p:cNvSpPr>
          <p:nvPr/>
        </p:nvSpPr>
        <p:spPr bwMode="auto">
          <a:xfrm flipV="1">
            <a:off x="2209800" y="4343400"/>
            <a:ext cx="3429000" cy="990600"/>
          </a:xfrm>
          <a:custGeom>
            <a:avLst/>
            <a:gdLst>
              <a:gd name="T0" fmla="*/ 0 w 22357"/>
              <a:gd name="T1" fmla="*/ 0 h 21600"/>
              <a:gd name="T2" fmla="*/ 0 w 22357"/>
              <a:gd name="T3" fmla="*/ 0 h 21600"/>
              <a:gd name="T4" fmla="*/ 0 w 22357"/>
              <a:gd name="T5" fmla="*/ 0 h 21600"/>
              <a:gd name="T6" fmla="*/ 0 60000 65536"/>
              <a:gd name="T7" fmla="*/ 0 60000 65536"/>
              <a:gd name="T8" fmla="*/ 0 60000 65536"/>
              <a:gd name="T9" fmla="*/ 0 w 22357"/>
              <a:gd name="T10" fmla="*/ 0 h 21600"/>
              <a:gd name="T11" fmla="*/ 22357 w 22357"/>
              <a:gd name="T12" fmla="*/ 21600 h 21600"/>
            </a:gdLst>
            <a:ahLst/>
            <a:cxnLst>
              <a:cxn ang="T6">
                <a:pos x="T0" y="T1"/>
              </a:cxn>
              <a:cxn ang="T7">
                <a:pos x="T2" y="T3"/>
              </a:cxn>
              <a:cxn ang="T8">
                <a:pos x="T4" y="T5"/>
              </a:cxn>
            </a:cxnLst>
            <a:rect l="T9" t="T10" r="T11" b="T12"/>
            <a:pathLst>
              <a:path w="22357" h="21600" fill="none" extrusionOk="0">
                <a:moveTo>
                  <a:pt x="0" y="13"/>
                </a:moveTo>
                <a:cubicBezTo>
                  <a:pt x="252" y="4"/>
                  <a:pt x="504" y="-1"/>
                  <a:pt x="757" y="0"/>
                </a:cubicBezTo>
                <a:cubicBezTo>
                  <a:pt x="12686" y="0"/>
                  <a:pt x="22357" y="9670"/>
                  <a:pt x="22357" y="21600"/>
                </a:cubicBezTo>
              </a:path>
              <a:path w="22357" h="21600" stroke="0" extrusionOk="0">
                <a:moveTo>
                  <a:pt x="0" y="13"/>
                </a:moveTo>
                <a:cubicBezTo>
                  <a:pt x="252" y="4"/>
                  <a:pt x="504" y="-1"/>
                  <a:pt x="757" y="0"/>
                </a:cubicBezTo>
                <a:cubicBezTo>
                  <a:pt x="12686" y="0"/>
                  <a:pt x="22357" y="9670"/>
                  <a:pt x="22357" y="21600"/>
                </a:cubicBezTo>
                <a:lnTo>
                  <a:pt x="757" y="21600"/>
                </a:lnTo>
                <a:close/>
              </a:path>
            </a:pathLst>
          </a:custGeom>
          <a:noFill/>
          <a:ln w="28575" cap="rnd">
            <a:solidFill>
              <a:schemeClr val="bg1"/>
            </a:solidFill>
            <a:prstDash val="sysDot"/>
            <a:round/>
            <a:headEnd/>
            <a:tailEnd/>
          </a:ln>
        </p:spPr>
        <p:txBody>
          <a:bodyPr wrap="none" anchor="ctr"/>
          <a:lstStyle/>
          <a:p>
            <a:endParaRPr lang="en-US">
              <a:solidFill>
                <a:srgbClr val="FFFFFF"/>
              </a:solidFill>
            </a:endParaRPr>
          </a:p>
        </p:txBody>
      </p:sp>
      <p:sp>
        <p:nvSpPr>
          <p:cNvPr id="49175" name="Line 20"/>
          <p:cNvSpPr>
            <a:spLocks noChangeShapeType="1"/>
          </p:cNvSpPr>
          <p:nvPr/>
        </p:nvSpPr>
        <p:spPr bwMode="auto">
          <a:xfrm flipH="1">
            <a:off x="3061471" y="2073275"/>
            <a:ext cx="1000941" cy="872002"/>
          </a:xfrm>
          <a:prstGeom prst="line">
            <a:avLst/>
          </a:prstGeom>
          <a:noFill/>
          <a:ln w="9525">
            <a:solidFill>
              <a:schemeClr val="bg1"/>
            </a:solidFill>
            <a:prstDash val="sysDot"/>
            <a:round/>
            <a:headEnd/>
            <a:tailEnd/>
          </a:ln>
        </p:spPr>
        <p:txBody>
          <a:bodyPr wrap="none" anchor="ctr"/>
          <a:lstStyle/>
          <a:p>
            <a:endParaRPr lang="en-US">
              <a:solidFill>
                <a:srgbClr val="FFFFFF"/>
              </a:solidFill>
            </a:endParaRPr>
          </a:p>
        </p:txBody>
      </p:sp>
      <p:sp>
        <p:nvSpPr>
          <p:cNvPr id="49176" name="Oval 21"/>
          <p:cNvSpPr>
            <a:spLocks noChangeArrowheads="1"/>
          </p:cNvSpPr>
          <p:nvPr/>
        </p:nvSpPr>
        <p:spPr bwMode="auto">
          <a:xfrm>
            <a:off x="3994150" y="2012950"/>
            <a:ext cx="152400" cy="152400"/>
          </a:xfrm>
          <a:prstGeom prst="ellipse">
            <a:avLst/>
          </a:prstGeom>
          <a:solidFill>
            <a:schemeClr val="bg1"/>
          </a:solidFill>
          <a:ln w="12700">
            <a:solidFill>
              <a:schemeClr val="bg1"/>
            </a:solidFill>
            <a:round/>
            <a:headEnd type="none" w="sm" len="sm"/>
            <a:tailEnd type="none" w="sm" len="sm"/>
          </a:ln>
        </p:spPr>
        <p:txBody>
          <a:bodyPr wrap="none" anchor="ctr"/>
          <a:lstStyle/>
          <a:p>
            <a:endParaRPr lang="en-US">
              <a:solidFill>
                <a:srgbClr val="FFFFFF"/>
              </a:solidFill>
            </a:endParaRPr>
          </a:p>
        </p:txBody>
      </p:sp>
      <p:sp>
        <p:nvSpPr>
          <p:cNvPr id="49177" name="Line 22"/>
          <p:cNvSpPr>
            <a:spLocks noChangeShapeType="1"/>
          </p:cNvSpPr>
          <p:nvPr/>
        </p:nvSpPr>
        <p:spPr bwMode="auto">
          <a:xfrm>
            <a:off x="3027363" y="2971800"/>
            <a:ext cx="0" cy="2286000"/>
          </a:xfrm>
          <a:prstGeom prst="line">
            <a:avLst/>
          </a:prstGeom>
          <a:noFill/>
          <a:ln w="9525">
            <a:solidFill>
              <a:schemeClr val="bg1"/>
            </a:solidFill>
            <a:prstDash val="sysDot"/>
            <a:round/>
            <a:headEnd/>
            <a:tailEnd/>
          </a:ln>
        </p:spPr>
        <p:txBody>
          <a:bodyPr wrap="none" anchor="ctr"/>
          <a:lstStyle/>
          <a:p>
            <a:endParaRPr lang="en-US">
              <a:solidFill>
                <a:srgbClr val="FFFFFF"/>
              </a:solidFill>
            </a:endParaRPr>
          </a:p>
        </p:txBody>
      </p:sp>
      <p:sp>
        <p:nvSpPr>
          <p:cNvPr id="49178" name="Arc 23"/>
          <p:cNvSpPr>
            <a:spLocks/>
          </p:cNvSpPr>
          <p:nvPr/>
        </p:nvSpPr>
        <p:spPr bwMode="auto">
          <a:xfrm flipV="1">
            <a:off x="3142303" y="2212746"/>
            <a:ext cx="2328941" cy="742464"/>
          </a:xfrm>
          <a:custGeom>
            <a:avLst/>
            <a:gdLst>
              <a:gd name="T0" fmla="*/ 0 w 22357"/>
              <a:gd name="T1" fmla="*/ 0 h 21600"/>
              <a:gd name="T2" fmla="*/ 0 w 22357"/>
              <a:gd name="T3" fmla="*/ 0 h 21600"/>
              <a:gd name="T4" fmla="*/ 0 w 22357"/>
              <a:gd name="T5" fmla="*/ 0 h 21600"/>
              <a:gd name="T6" fmla="*/ 0 60000 65536"/>
              <a:gd name="T7" fmla="*/ 0 60000 65536"/>
              <a:gd name="T8" fmla="*/ 0 60000 65536"/>
              <a:gd name="T9" fmla="*/ 0 w 22357"/>
              <a:gd name="T10" fmla="*/ 0 h 21600"/>
              <a:gd name="T11" fmla="*/ 22357 w 22357"/>
              <a:gd name="T12" fmla="*/ 21600 h 21600"/>
              <a:gd name="connsiteX0" fmla="*/ 0 w 22548"/>
              <a:gd name="connsiteY0" fmla="*/ 14 h 21601"/>
              <a:gd name="connsiteX1" fmla="*/ 757 w 22548"/>
              <a:gd name="connsiteY1" fmla="*/ 1 h 21601"/>
              <a:gd name="connsiteX2" fmla="*/ 22357 w 22548"/>
              <a:gd name="connsiteY2" fmla="*/ 21601 h 21601"/>
              <a:gd name="connsiteX0" fmla="*/ 0 w 22548"/>
              <a:gd name="connsiteY0" fmla="*/ 14 h 21601"/>
              <a:gd name="connsiteX1" fmla="*/ 10619 w 22548"/>
              <a:gd name="connsiteY1" fmla="*/ 3404 h 21601"/>
              <a:gd name="connsiteX2" fmla="*/ 22357 w 22548"/>
              <a:gd name="connsiteY2" fmla="*/ 21601 h 21601"/>
              <a:gd name="connsiteX3" fmla="*/ 757 w 22548"/>
              <a:gd name="connsiteY3" fmla="*/ 21601 h 21601"/>
              <a:gd name="connsiteX4" fmla="*/ 0 w 22548"/>
              <a:gd name="connsiteY4" fmla="*/ 14 h 21601"/>
              <a:gd name="connsiteX0" fmla="*/ 0 w 22357"/>
              <a:gd name="connsiteY0" fmla="*/ 14 h 21601"/>
              <a:gd name="connsiteX1" fmla="*/ 757 w 22357"/>
              <a:gd name="connsiteY1" fmla="*/ 1 h 21601"/>
              <a:gd name="connsiteX2" fmla="*/ 22357 w 22357"/>
              <a:gd name="connsiteY2" fmla="*/ 21601 h 21601"/>
              <a:gd name="connsiteX0" fmla="*/ 0 w 22357"/>
              <a:gd name="connsiteY0" fmla="*/ 14 h 21601"/>
              <a:gd name="connsiteX1" fmla="*/ 22357 w 22357"/>
              <a:gd name="connsiteY1" fmla="*/ 21601 h 21601"/>
              <a:gd name="connsiteX2" fmla="*/ 757 w 22357"/>
              <a:gd name="connsiteY2" fmla="*/ 21601 h 21601"/>
              <a:gd name="connsiteX3" fmla="*/ 0 w 22357"/>
              <a:gd name="connsiteY3" fmla="*/ 14 h 21601"/>
              <a:gd name="connsiteX0" fmla="*/ 0 w 22357"/>
              <a:gd name="connsiteY0" fmla="*/ 9 h 21596"/>
              <a:gd name="connsiteX1" fmla="*/ 7378 w 22357"/>
              <a:gd name="connsiteY1" fmla="*/ 2669 h 21596"/>
              <a:gd name="connsiteX2" fmla="*/ 22357 w 22357"/>
              <a:gd name="connsiteY2" fmla="*/ 21596 h 21596"/>
              <a:gd name="connsiteX0" fmla="*/ 0 w 22357"/>
              <a:gd name="connsiteY0" fmla="*/ 9 h 21596"/>
              <a:gd name="connsiteX1" fmla="*/ 22357 w 22357"/>
              <a:gd name="connsiteY1" fmla="*/ 21596 h 21596"/>
              <a:gd name="connsiteX2" fmla="*/ 757 w 22357"/>
              <a:gd name="connsiteY2" fmla="*/ 21596 h 21596"/>
              <a:gd name="connsiteX3" fmla="*/ 0 w 22357"/>
              <a:gd name="connsiteY3" fmla="*/ 9 h 21596"/>
              <a:gd name="connsiteX0" fmla="*/ 0 w 22357"/>
              <a:gd name="connsiteY0" fmla="*/ 9 h 21596"/>
              <a:gd name="connsiteX1" fmla="*/ 7378 w 22357"/>
              <a:gd name="connsiteY1" fmla="*/ 2669 h 21596"/>
              <a:gd name="connsiteX2" fmla="*/ 22357 w 22357"/>
              <a:gd name="connsiteY2" fmla="*/ 21596 h 21596"/>
              <a:gd name="connsiteX0" fmla="*/ 0 w 22357"/>
              <a:gd name="connsiteY0" fmla="*/ 9 h 21596"/>
              <a:gd name="connsiteX1" fmla="*/ 22357 w 22357"/>
              <a:gd name="connsiteY1" fmla="*/ 21596 h 21596"/>
              <a:gd name="connsiteX2" fmla="*/ 757 w 22357"/>
              <a:gd name="connsiteY2" fmla="*/ 21596 h 21596"/>
              <a:gd name="connsiteX3" fmla="*/ 0 w 22357"/>
              <a:gd name="connsiteY3" fmla="*/ 9 h 21596"/>
              <a:gd name="connsiteX0" fmla="*/ 0 w 22357"/>
              <a:gd name="connsiteY0" fmla="*/ 9 h 21596"/>
              <a:gd name="connsiteX1" fmla="*/ 4607 w 22357"/>
              <a:gd name="connsiteY1" fmla="*/ 1211 h 21596"/>
              <a:gd name="connsiteX2" fmla="*/ 22357 w 22357"/>
              <a:gd name="connsiteY2" fmla="*/ 21596 h 21596"/>
              <a:gd name="connsiteX0" fmla="*/ 0 w 22357"/>
              <a:gd name="connsiteY0" fmla="*/ 9 h 21596"/>
              <a:gd name="connsiteX1" fmla="*/ 22357 w 22357"/>
              <a:gd name="connsiteY1" fmla="*/ 21596 h 21596"/>
              <a:gd name="connsiteX2" fmla="*/ 757 w 22357"/>
              <a:gd name="connsiteY2" fmla="*/ 21596 h 21596"/>
              <a:gd name="connsiteX3" fmla="*/ 0 w 22357"/>
              <a:gd name="connsiteY3" fmla="*/ 9 h 21596"/>
              <a:gd name="connsiteX0" fmla="*/ 0 w 22357"/>
              <a:gd name="connsiteY0" fmla="*/ 9 h 21596"/>
              <a:gd name="connsiteX1" fmla="*/ 4607 w 22357"/>
              <a:gd name="connsiteY1" fmla="*/ 1211 h 21596"/>
              <a:gd name="connsiteX2" fmla="*/ 22357 w 22357"/>
              <a:gd name="connsiteY2" fmla="*/ 21596 h 21596"/>
              <a:gd name="connsiteX0" fmla="*/ 0 w 22357"/>
              <a:gd name="connsiteY0" fmla="*/ 9 h 21596"/>
              <a:gd name="connsiteX1" fmla="*/ 22357 w 22357"/>
              <a:gd name="connsiteY1" fmla="*/ 21596 h 21596"/>
              <a:gd name="connsiteX2" fmla="*/ 757 w 22357"/>
              <a:gd name="connsiteY2" fmla="*/ 21596 h 21596"/>
              <a:gd name="connsiteX3" fmla="*/ 0 w 22357"/>
              <a:gd name="connsiteY3" fmla="*/ 9 h 21596"/>
            </a:gdLst>
            <a:ahLst/>
            <a:cxnLst>
              <a:cxn ang="0">
                <a:pos x="connsiteX0" y="connsiteY0"/>
              </a:cxn>
              <a:cxn ang="0">
                <a:pos x="connsiteX1" y="connsiteY1"/>
              </a:cxn>
              <a:cxn ang="0">
                <a:pos x="connsiteX2" y="connsiteY2"/>
              </a:cxn>
              <a:cxn ang="0">
                <a:pos x="connsiteX3" y="connsiteY3"/>
              </a:cxn>
            </a:cxnLst>
            <a:rect l="l" t="t" r="r" b="b"/>
            <a:pathLst>
              <a:path w="22357" h="21596" fill="none" extrusionOk="0">
                <a:moveTo>
                  <a:pt x="0" y="9"/>
                </a:moveTo>
                <a:cubicBezTo>
                  <a:pt x="252" y="0"/>
                  <a:pt x="4354" y="1210"/>
                  <a:pt x="4607" y="1211"/>
                </a:cubicBezTo>
                <a:cubicBezTo>
                  <a:pt x="10760" y="3884"/>
                  <a:pt x="22357" y="9666"/>
                  <a:pt x="22357" y="21596"/>
                </a:cubicBezTo>
              </a:path>
              <a:path w="22357" h="21596" stroke="0" extrusionOk="0">
                <a:moveTo>
                  <a:pt x="0" y="9"/>
                </a:moveTo>
                <a:cubicBezTo>
                  <a:pt x="3600" y="9"/>
                  <a:pt x="22231" y="17998"/>
                  <a:pt x="22357" y="21596"/>
                </a:cubicBezTo>
                <a:lnTo>
                  <a:pt x="757" y="21596"/>
                </a:lnTo>
                <a:cubicBezTo>
                  <a:pt x="505" y="14400"/>
                  <a:pt x="252" y="7205"/>
                  <a:pt x="0" y="9"/>
                </a:cubicBezTo>
                <a:close/>
              </a:path>
            </a:pathLst>
          </a:custGeom>
          <a:noFill/>
          <a:ln w="28575">
            <a:solidFill>
              <a:srgbClr val="FFCCCC"/>
            </a:solidFill>
            <a:round/>
            <a:headEnd type="none" w="med" len="med"/>
            <a:tailEnd type="triangle" w="med" len="med"/>
          </a:ln>
        </p:spPr>
        <p:txBody>
          <a:bodyPr wrap="none" anchor="ctr"/>
          <a:lstStyle/>
          <a:p>
            <a:endParaRPr lang="en-US">
              <a:solidFill>
                <a:srgbClr val="FFFFFF"/>
              </a:solidFill>
            </a:endParaRPr>
          </a:p>
        </p:txBody>
      </p:sp>
      <p:sp>
        <p:nvSpPr>
          <p:cNvPr id="49179" name="Line 24"/>
          <p:cNvSpPr>
            <a:spLocks noChangeShapeType="1"/>
          </p:cNvSpPr>
          <p:nvPr/>
        </p:nvSpPr>
        <p:spPr bwMode="auto">
          <a:xfrm>
            <a:off x="5562600" y="2209800"/>
            <a:ext cx="0" cy="2286000"/>
          </a:xfrm>
          <a:prstGeom prst="line">
            <a:avLst/>
          </a:prstGeom>
          <a:noFill/>
          <a:ln w="9525">
            <a:solidFill>
              <a:schemeClr val="bg1"/>
            </a:solidFill>
            <a:prstDash val="sysDot"/>
            <a:round/>
            <a:headEnd/>
            <a:tailEnd/>
          </a:ln>
        </p:spPr>
        <p:txBody>
          <a:bodyPr wrap="none" anchor="ctr"/>
          <a:lstStyle/>
          <a:p>
            <a:endParaRPr lang="en-US">
              <a:solidFill>
                <a:srgbClr val="FFFFFF"/>
              </a:solidFill>
            </a:endParaRPr>
          </a:p>
        </p:txBody>
      </p:sp>
      <p:sp>
        <p:nvSpPr>
          <p:cNvPr id="49181" name="Rectangle 26"/>
          <p:cNvSpPr>
            <a:spLocks noChangeArrowheads="1"/>
          </p:cNvSpPr>
          <p:nvPr/>
        </p:nvSpPr>
        <p:spPr bwMode="auto">
          <a:xfrm>
            <a:off x="5638800" y="1676400"/>
            <a:ext cx="955675" cy="412750"/>
          </a:xfrm>
          <a:prstGeom prst="rect">
            <a:avLst/>
          </a:prstGeom>
          <a:noFill/>
          <a:ln w="9525">
            <a:noFill/>
            <a:miter lim="800000"/>
            <a:headEnd/>
            <a:tailEnd/>
          </a:ln>
        </p:spPr>
        <p:txBody>
          <a:bodyPr wrap="none" lIns="92075" tIns="46038" rIns="92075" bIns="46038">
            <a:spAutoFit/>
          </a:bodyPr>
          <a:lstStyle/>
          <a:p>
            <a:pPr defTabSz="762000" eaLnBrk="0" hangingPunct="0"/>
            <a:r>
              <a:rPr lang="en-US" sz="2100" i="1" dirty="0">
                <a:solidFill>
                  <a:srgbClr val="FF0000"/>
                </a:solidFill>
                <a:latin typeface="Times New Roman" pitchFamily="18" charset="0"/>
              </a:rPr>
              <a:t>Swatch</a:t>
            </a:r>
          </a:p>
        </p:txBody>
      </p:sp>
      <p:sp>
        <p:nvSpPr>
          <p:cNvPr id="49182" name="Arc 27"/>
          <p:cNvSpPr>
            <a:spLocks/>
          </p:cNvSpPr>
          <p:nvPr/>
        </p:nvSpPr>
        <p:spPr bwMode="auto">
          <a:xfrm>
            <a:off x="3429000" y="1600200"/>
            <a:ext cx="4191000" cy="2768600"/>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28575" cap="rnd">
            <a:solidFill>
              <a:schemeClr val="bg1"/>
            </a:solidFill>
            <a:round/>
            <a:headEnd type="none" w="sm" len="sm"/>
            <a:tailEnd type="none" w="sm" len="sm"/>
          </a:ln>
        </p:spPr>
        <p:txBody>
          <a:bodyPr wrap="none" anchor="ctr"/>
          <a:lstStyle/>
          <a:p>
            <a:endParaRPr lang="en-US">
              <a:solidFill>
                <a:srgbClr val="FFFFFF"/>
              </a:solidFill>
            </a:endParaRPr>
          </a:p>
        </p:txBody>
      </p:sp>
      <p:sp>
        <p:nvSpPr>
          <p:cNvPr id="49183" name="Arc 28"/>
          <p:cNvSpPr>
            <a:spLocks/>
          </p:cNvSpPr>
          <p:nvPr/>
        </p:nvSpPr>
        <p:spPr bwMode="auto">
          <a:xfrm flipV="1">
            <a:off x="1676400" y="4419600"/>
            <a:ext cx="5943600" cy="1295400"/>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28575">
            <a:solidFill>
              <a:schemeClr val="bg1"/>
            </a:solidFill>
            <a:round/>
            <a:headEnd/>
            <a:tailEnd/>
          </a:ln>
        </p:spPr>
        <p:txBody>
          <a:bodyPr wrap="none" anchor="ctr"/>
          <a:lstStyle/>
          <a:p>
            <a:endParaRPr lang="en-US">
              <a:solidFill>
                <a:srgbClr val="FFFFFF"/>
              </a:solidFill>
            </a:endParaRPr>
          </a:p>
        </p:txBody>
      </p:sp>
      <p:sp>
        <p:nvSpPr>
          <p:cNvPr id="49184" name="Arc 29"/>
          <p:cNvSpPr>
            <a:spLocks/>
          </p:cNvSpPr>
          <p:nvPr/>
        </p:nvSpPr>
        <p:spPr bwMode="auto">
          <a:xfrm flipH="1">
            <a:off x="1676400" y="1600200"/>
            <a:ext cx="1752600" cy="4114800"/>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28575">
            <a:solidFill>
              <a:schemeClr val="bg1"/>
            </a:solidFill>
            <a:round/>
            <a:headEnd/>
            <a:tailEnd/>
          </a:ln>
        </p:spPr>
        <p:txBody>
          <a:bodyPr wrap="none" anchor="ctr"/>
          <a:lstStyle/>
          <a:p>
            <a:endParaRPr lang="en-US">
              <a:solidFill>
                <a:srgbClr val="FFFFFF"/>
              </a:solidFill>
            </a:endParaRPr>
          </a:p>
        </p:txBody>
      </p:sp>
      <p:sp>
        <p:nvSpPr>
          <p:cNvPr id="49185" name="Line 30"/>
          <p:cNvSpPr>
            <a:spLocks noChangeShapeType="1"/>
          </p:cNvSpPr>
          <p:nvPr/>
        </p:nvSpPr>
        <p:spPr bwMode="auto">
          <a:xfrm flipV="1">
            <a:off x="3021056" y="4387849"/>
            <a:ext cx="1055644" cy="876265"/>
          </a:xfrm>
          <a:prstGeom prst="line">
            <a:avLst/>
          </a:prstGeom>
          <a:noFill/>
          <a:ln w="9525">
            <a:solidFill>
              <a:schemeClr val="bg1"/>
            </a:solidFill>
            <a:prstDash val="dash"/>
            <a:round/>
            <a:headEnd/>
            <a:tailEnd/>
          </a:ln>
        </p:spPr>
        <p:txBody>
          <a:bodyPr wrap="none" anchor="ctr"/>
          <a:lstStyle/>
          <a:p>
            <a:endParaRPr lang="en-US">
              <a:solidFill>
                <a:srgbClr val="FFFFFF"/>
              </a:solidFill>
            </a:endParaRPr>
          </a:p>
        </p:txBody>
      </p:sp>
      <p:sp>
        <p:nvSpPr>
          <p:cNvPr id="49186" name="Line 31"/>
          <p:cNvSpPr>
            <a:spLocks noChangeShapeType="1"/>
          </p:cNvSpPr>
          <p:nvPr/>
        </p:nvSpPr>
        <p:spPr bwMode="auto">
          <a:xfrm>
            <a:off x="4084638" y="2095500"/>
            <a:ext cx="0" cy="2286000"/>
          </a:xfrm>
          <a:prstGeom prst="line">
            <a:avLst/>
          </a:prstGeom>
          <a:noFill/>
          <a:ln w="9525">
            <a:solidFill>
              <a:schemeClr val="bg1"/>
            </a:solidFill>
            <a:prstDash val="sysDot"/>
            <a:round/>
            <a:headEnd/>
            <a:tailEnd/>
          </a:ln>
        </p:spPr>
        <p:txBody>
          <a:bodyPr wrap="none" anchor="ctr"/>
          <a:lstStyle/>
          <a:p>
            <a:endParaRPr lang="en-US">
              <a:solidFill>
                <a:srgbClr val="FFFFFF"/>
              </a:solidFill>
            </a:endParaRPr>
          </a:p>
        </p:txBody>
      </p:sp>
      <p:sp>
        <p:nvSpPr>
          <p:cNvPr id="49174" name="Oval 19"/>
          <p:cNvSpPr>
            <a:spLocks noChangeArrowheads="1"/>
          </p:cNvSpPr>
          <p:nvPr/>
        </p:nvSpPr>
        <p:spPr bwMode="auto">
          <a:xfrm>
            <a:off x="5425776" y="2057400"/>
            <a:ext cx="152400" cy="152400"/>
          </a:xfrm>
          <a:prstGeom prst="ellipse">
            <a:avLst/>
          </a:prstGeom>
          <a:solidFill>
            <a:srgbClr val="FF9999"/>
          </a:solidFill>
          <a:ln w="12700">
            <a:solidFill>
              <a:schemeClr val="bg1"/>
            </a:solidFill>
            <a:round/>
            <a:headEnd type="none" w="sm" len="sm"/>
            <a:tailEnd type="none" w="sm" len="sm"/>
          </a:ln>
        </p:spPr>
        <p:txBody>
          <a:bodyPr wrap="none" anchor="ctr"/>
          <a:lstStyle/>
          <a:p>
            <a:endParaRPr lang="en-US">
              <a:solidFill>
                <a:srgbClr val="FFFFFF"/>
              </a:solidFill>
            </a:endParaRPr>
          </a:p>
        </p:txBody>
      </p:sp>
      <p:sp>
        <p:nvSpPr>
          <p:cNvPr id="49156" name="AutoShape 32"/>
          <p:cNvSpPr>
            <a:spLocks noChangeArrowheads="1"/>
          </p:cNvSpPr>
          <p:nvPr/>
        </p:nvSpPr>
        <p:spPr bwMode="auto">
          <a:xfrm rot="-2447466">
            <a:off x="6426200" y="2660650"/>
            <a:ext cx="588963" cy="776288"/>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FF3300"/>
          </a:solidFill>
          <a:ln w="9525">
            <a:solidFill>
              <a:schemeClr val="bg1"/>
            </a:solidFill>
            <a:prstDash val="dash"/>
            <a:miter lim="800000"/>
            <a:headEnd/>
            <a:tailEnd/>
          </a:ln>
        </p:spPr>
        <p:txBody>
          <a:bodyPr wrap="none" anchor="ctr"/>
          <a:lstStyle/>
          <a:p>
            <a:endParaRPr lang="en-US">
              <a:solidFill>
                <a:srgbClr val="FFFFFF"/>
              </a:solidFill>
            </a:endParaRPr>
          </a:p>
        </p:txBody>
      </p:sp>
      <p:sp>
        <p:nvSpPr>
          <p:cNvPr id="49157" name="Text Box 33"/>
          <p:cNvSpPr txBox="1">
            <a:spLocks noChangeArrowheads="1"/>
          </p:cNvSpPr>
          <p:nvPr/>
        </p:nvSpPr>
        <p:spPr bwMode="auto">
          <a:xfrm>
            <a:off x="6213475" y="5297488"/>
            <a:ext cx="2371725" cy="457200"/>
          </a:xfrm>
          <a:prstGeom prst="rect">
            <a:avLst/>
          </a:prstGeom>
          <a:noFill/>
          <a:ln w="9525">
            <a:noFill/>
            <a:prstDash val="dash"/>
            <a:miter lim="800000"/>
            <a:headEnd/>
            <a:tailEnd/>
          </a:ln>
        </p:spPr>
        <p:txBody>
          <a:bodyPr wrap="none">
            <a:spAutoFit/>
          </a:bodyPr>
          <a:lstStyle/>
          <a:p>
            <a:pPr algn="ctr" eaLnBrk="0" hangingPunct="0">
              <a:buFontTx/>
              <a:buChar char="•"/>
            </a:pPr>
            <a:r>
              <a:rPr lang="en-US" dirty="0">
                <a:solidFill>
                  <a:srgbClr val="FFFFFF"/>
                </a:solidFill>
                <a:latin typeface="Times New Roman" pitchFamily="18" charset="0"/>
              </a:rPr>
              <a:t> Change Position</a:t>
            </a:r>
          </a:p>
        </p:txBody>
      </p:sp>
      <p:sp>
        <p:nvSpPr>
          <p:cNvPr id="49158" name="Text Box 34"/>
          <p:cNvSpPr txBox="1">
            <a:spLocks noChangeArrowheads="1"/>
          </p:cNvSpPr>
          <p:nvPr/>
        </p:nvSpPr>
        <p:spPr bwMode="auto">
          <a:xfrm>
            <a:off x="6203950" y="5824538"/>
            <a:ext cx="2135188" cy="457200"/>
          </a:xfrm>
          <a:prstGeom prst="rect">
            <a:avLst/>
          </a:prstGeom>
          <a:noFill/>
          <a:ln w="9525">
            <a:noFill/>
            <a:prstDash val="dash"/>
            <a:miter lim="800000"/>
            <a:headEnd/>
            <a:tailEnd/>
          </a:ln>
        </p:spPr>
        <p:txBody>
          <a:bodyPr wrap="none">
            <a:spAutoFit/>
          </a:bodyPr>
          <a:lstStyle/>
          <a:p>
            <a:pPr eaLnBrk="0" hangingPunct="0">
              <a:buFontTx/>
              <a:buChar char="•"/>
            </a:pPr>
            <a:r>
              <a:rPr lang="en-US" dirty="0">
                <a:solidFill>
                  <a:srgbClr val="FFFFFF"/>
                </a:solidFill>
                <a:latin typeface="Times New Roman" pitchFamily="18" charset="0"/>
              </a:rPr>
              <a:t> Move Frontier</a:t>
            </a:r>
          </a:p>
        </p:txBody>
      </p:sp>
      <p:sp>
        <p:nvSpPr>
          <p:cNvPr id="49173" name="Oval 18"/>
          <p:cNvSpPr>
            <a:spLocks noChangeArrowheads="1"/>
          </p:cNvSpPr>
          <p:nvPr/>
        </p:nvSpPr>
        <p:spPr bwMode="auto">
          <a:xfrm>
            <a:off x="2967038" y="2855913"/>
            <a:ext cx="152400" cy="152400"/>
          </a:xfrm>
          <a:prstGeom prst="ellipse">
            <a:avLst/>
          </a:prstGeom>
          <a:solidFill>
            <a:srgbClr val="FF0000"/>
          </a:solidFill>
          <a:ln w="12700">
            <a:solidFill>
              <a:schemeClr val="bg1"/>
            </a:solidFill>
            <a:round/>
            <a:headEnd type="none" w="sm" len="sm"/>
            <a:tailEnd type="none" w="sm" len="sm"/>
          </a:ln>
        </p:spPr>
        <p:txBody>
          <a:bodyPr wrap="none" anchor="ctr"/>
          <a:lstStyle/>
          <a:p>
            <a:endParaRPr lang="en-US">
              <a:solidFill>
                <a:srgbClr val="FFFFFF"/>
              </a:solidFill>
            </a:endParaRPr>
          </a:p>
        </p:txBody>
      </p:sp>
      <p:sp>
        <p:nvSpPr>
          <p:cNvPr id="35" name="Rectangle 9"/>
          <p:cNvSpPr>
            <a:spLocks noChangeArrowheads="1"/>
          </p:cNvSpPr>
          <p:nvPr/>
        </p:nvSpPr>
        <p:spPr bwMode="auto">
          <a:xfrm>
            <a:off x="2195485" y="3038738"/>
            <a:ext cx="776288" cy="412750"/>
          </a:xfrm>
          <a:prstGeom prst="rect">
            <a:avLst/>
          </a:prstGeom>
          <a:noFill/>
          <a:ln w="9525">
            <a:noFill/>
            <a:miter lim="800000"/>
            <a:headEnd/>
            <a:tailEnd/>
          </a:ln>
        </p:spPr>
        <p:txBody>
          <a:bodyPr wrap="none" lIns="92075" tIns="46038" rIns="92075" bIns="46038">
            <a:spAutoFit/>
          </a:bodyPr>
          <a:lstStyle/>
          <a:p>
            <a:pPr defTabSz="762000" eaLnBrk="0" hangingPunct="0"/>
            <a:r>
              <a:rPr lang="en-US" sz="2100" i="1" dirty="0">
                <a:solidFill>
                  <a:srgbClr val="FF0000"/>
                </a:solidFill>
                <a:latin typeface="Times New Roman" pitchFamily="18" charset="0"/>
              </a:rPr>
              <a:t>Swiss</a:t>
            </a:r>
          </a:p>
        </p:txBody>
      </p:sp>
      <p:cxnSp>
        <p:nvCxnSpPr>
          <p:cNvPr id="37" name="Straight Connector 36"/>
          <p:cNvCxnSpPr/>
          <p:nvPr/>
        </p:nvCxnSpPr>
        <p:spPr bwMode="auto">
          <a:xfrm>
            <a:off x="2323889" y="5254012"/>
            <a:ext cx="702219" cy="10104"/>
          </a:xfrm>
          <a:prstGeom prst="line">
            <a:avLst/>
          </a:prstGeom>
          <a:solidFill>
            <a:schemeClr val="accent1"/>
          </a:solidFill>
          <a:ln w="9525" cap="flat" cmpd="sng" algn="ctr">
            <a:solidFill>
              <a:schemeClr val="bg1"/>
            </a:solidFill>
            <a:prstDash val="dash"/>
            <a:round/>
            <a:headEnd type="none" w="med" len="med"/>
            <a:tailEnd type="none" w="med" len="med"/>
          </a:ln>
          <a:effectLst/>
        </p:spPr>
      </p:cxn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916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9170"/>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49175"/>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49173"/>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49177"/>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7"/>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49186"/>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49185"/>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49168"/>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49169"/>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35"/>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49171"/>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49178"/>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49174"/>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49179"/>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49172"/>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49181"/>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49157"/>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49183"/>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49184"/>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49182"/>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0"/>
                                          </p:stCondLst>
                                        </p:cTn>
                                        <p:tgtEl>
                                          <p:spTgt spid="49156"/>
                                        </p:tgtEl>
                                        <p:attrNameLst>
                                          <p:attrName>style.visibility</p:attrName>
                                        </p:attrNameLst>
                                      </p:cBhvr>
                                      <p:to>
                                        <p:strVal val="visible"/>
                                      </p:to>
                                    </p:set>
                                  </p:childTnLst>
                                </p:cTn>
                              </p:par>
                            </p:childTnLst>
                          </p:cTn>
                        </p:par>
                      </p:childTnLst>
                    </p:cTn>
                  </p:par>
                  <p:par>
                    <p:cTn id="57" fill="hold">
                      <p:stCondLst>
                        <p:cond delay="indefinite"/>
                      </p:stCondLst>
                      <p:childTnLst>
                        <p:par>
                          <p:cTn id="58" fill="hold">
                            <p:stCondLst>
                              <p:cond delay="0"/>
                            </p:stCondLst>
                            <p:childTnLst>
                              <p:par>
                                <p:cTn id="59" presetID="1" presetClass="entr" presetSubtype="0" fill="hold" grpId="0" nodeType="clickEffect">
                                  <p:stCondLst>
                                    <p:cond delay="0"/>
                                  </p:stCondLst>
                                  <p:childTnLst>
                                    <p:set>
                                      <p:cBhvr>
                                        <p:cTn id="60" dur="1" fill="hold">
                                          <p:stCondLst>
                                            <p:cond delay="0"/>
                                          </p:stCondLst>
                                        </p:cTn>
                                        <p:tgtEl>
                                          <p:spTgt spid="4915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167" grpId="0" animBg="1"/>
      <p:bldP spid="49168" grpId="0" animBg="1"/>
      <p:bldP spid="49169" grpId="0" animBg="1"/>
      <p:bldP spid="49170" grpId="0"/>
      <p:bldP spid="49171" grpId="0" animBg="1"/>
      <p:bldP spid="49172" grpId="0" animBg="1"/>
      <p:bldP spid="49175" grpId="0" animBg="1"/>
      <p:bldP spid="49177" grpId="0" animBg="1"/>
      <p:bldP spid="49178" grpId="0" animBg="1"/>
      <p:bldP spid="49179" grpId="0" animBg="1"/>
      <p:bldP spid="49181" grpId="0"/>
      <p:bldP spid="49182" grpId="0" animBg="1"/>
      <p:bldP spid="49183" grpId="0" animBg="1"/>
      <p:bldP spid="49184" grpId="0" animBg="1"/>
      <p:bldP spid="49185" grpId="0" animBg="1"/>
      <p:bldP spid="49186" grpId="0" animBg="1"/>
      <p:bldP spid="49174" grpId="0" animBg="1"/>
      <p:bldP spid="49156" grpId="0" animBg="1"/>
      <p:bldP spid="49157" grpId="0"/>
      <p:bldP spid="49158" grpId="0"/>
      <p:bldP spid="49173" grpId="0" animBg="1"/>
      <p:bldP spid="35" grpId="0"/>
    </p:bldLst>
  </p:timing>
</p:sld>
</file>

<file path=ppt/slides/slide46.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pic>
        <p:nvPicPr>
          <p:cNvPr id="47106" name="Picture 4" descr="Swatch_Commerzbank"/>
          <p:cNvPicPr>
            <a:picLocks noChangeAspect="1" noChangeArrowheads="1"/>
          </p:cNvPicPr>
          <p:nvPr/>
        </p:nvPicPr>
        <p:blipFill>
          <a:blip r:embed="rId3" cstate="print"/>
          <a:srcRect l="12354" t="22914" b="10999"/>
          <a:stretch>
            <a:fillRect/>
          </a:stretch>
        </p:blipFill>
        <p:spPr bwMode="auto">
          <a:xfrm>
            <a:off x="2655888" y="11113"/>
            <a:ext cx="6488112" cy="6592887"/>
          </a:xfrm>
          <a:prstGeom prst="rect">
            <a:avLst/>
          </a:prstGeom>
          <a:noFill/>
          <a:ln w="9525">
            <a:noFill/>
            <a:miter lim="800000"/>
            <a:headEnd/>
            <a:tailEnd/>
          </a:ln>
        </p:spPr>
      </p:pic>
      <p:sp>
        <p:nvSpPr>
          <p:cNvPr id="47107" name="Text Box 5"/>
          <p:cNvSpPr txBox="1">
            <a:spLocks noChangeArrowheads="1"/>
          </p:cNvSpPr>
          <p:nvPr/>
        </p:nvSpPr>
        <p:spPr bwMode="auto">
          <a:xfrm>
            <a:off x="11113" y="5127625"/>
            <a:ext cx="2686050" cy="1436688"/>
          </a:xfrm>
          <a:prstGeom prst="rect">
            <a:avLst/>
          </a:prstGeom>
          <a:noFill/>
          <a:ln w="9525" algn="ctr">
            <a:noFill/>
            <a:prstDash val="dash"/>
            <a:miter lim="800000"/>
            <a:headEnd/>
            <a:tailEnd/>
          </a:ln>
        </p:spPr>
        <p:txBody>
          <a:bodyPr>
            <a:spAutoFit/>
          </a:bodyPr>
          <a:lstStyle/>
          <a:p>
            <a:r>
              <a:rPr lang="en-US" sz="800" b="1"/>
              <a:t>RIGHT OF USE</a:t>
            </a:r>
            <a:r>
              <a:rPr lang="en-US" sz="800"/>
              <a:t> </a:t>
            </a:r>
          </a:p>
          <a:p>
            <a:r>
              <a:rPr lang="en-US" sz="800"/>
              <a:t>The image may only be used for editorial purposes. </a:t>
            </a:r>
          </a:p>
          <a:p>
            <a:r>
              <a:rPr lang="en-US" sz="800"/>
              <a:t>Use is free of charge if the source is declared </a:t>
            </a:r>
            <a:r>
              <a:rPr lang="en-US" sz="800" b="1"/>
              <a:t>"Photo: Commerzbank AG"</a:t>
            </a:r>
            <a:r>
              <a:rPr lang="en-US" sz="800"/>
              <a:t> </a:t>
            </a:r>
          </a:p>
          <a:p>
            <a:r>
              <a:rPr lang="en-US" sz="800"/>
              <a:t>and two free copies are sent to the Commerzbank address given below. </a:t>
            </a:r>
          </a:p>
          <a:p>
            <a:r>
              <a:rPr lang="en-US" sz="800"/>
              <a:t>Graphical alterations to the picture are not permitted - except to isolate the main motif. </a:t>
            </a:r>
          </a:p>
          <a:p>
            <a:r>
              <a:rPr lang="en-US" sz="800"/>
              <a:t>Commerzbank AG</a:t>
            </a:r>
            <a:br>
              <a:rPr lang="en-US" sz="800"/>
            </a:br>
            <a:r>
              <a:rPr lang="en-US" sz="800"/>
              <a:t>Corporate Communications - Press Relations 60261 Frankfurt </a:t>
            </a:r>
          </a:p>
        </p:txBody>
      </p:sp>
      <p:pic>
        <p:nvPicPr>
          <p:cNvPr id="47108" name="Picture 6" descr="giant-swatch"/>
          <p:cNvPicPr>
            <a:picLocks noChangeAspect="1" noChangeArrowheads="1"/>
          </p:cNvPicPr>
          <p:nvPr/>
        </p:nvPicPr>
        <p:blipFill>
          <a:blip r:embed="rId4" cstate="print"/>
          <a:srcRect/>
          <a:stretch>
            <a:fillRect/>
          </a:stretch>
        </p:blipFill>
        <p:spPr bwMode="auto">
          <a:xfrm>
            <a:off x="147638" y="4407671"/>
            <a:ext cx="1552575" cy="2095500"/>
          </a:xfrm>
          <a:prstGeom prst="rect">
            <a:avLst/>
          </a:prstGeom>
          <a:noFill/>
          <a:ln w="9525">
            <a:noFill/>
            <a:miter lim="800000"/>
            <a:headEnd/>
            <a:tailEnd/>
          </a:ln>
        </p:spPr>
      </p:pic>
      <p:sp>
        <p:nvSpPr>
          <p:cNvPr id="47109" name="Rectangle 7"/>
          <p:cNvSpPr>
            <a:spLocks noChangeArrowheads="1"/>
          </p:cNvSpPr>
          <p:nvPr/>
        </p:nvSpPr>
        <p:spPr bwMode="auto">
          <a:xfrm>
            <a:off x="77788" y="2674121"/>
            <a:ext cx="2100262" cy="1370012"/>
          </a:xfrm>
          <a:prstGeom prst="rect">
            <a:avLst/>
          </a:prstGeom>
          <a:noFill/>
          <a:ln w="9525" algn="ctr">
            <a:noFill/>
            <a:prstDash val="dash"/>
            <a:miter lim="800000"/>
            <a:headEnd/>
            <a:tailEnd/>
          </a:ln>
        </p:spPr>
        <p:txBody>
          <a:bodyPr anchor="ctr">
            <a:spAutoFit/>
          </a:bodyPr>
          <a:lstStyle/>
          <a:p>
            <a:pPr eaLnBrk="0" hangingPunct="0"/>
            <a:r>
              <a:rPr lang="en-US" sz="1200">
                <a:solidFill>
                  <a:schemeClr val="bg1"/>
                </a:solidFill>
              </a:rPr>
              <a:t>Swatch is listed in the Guinness Book of Records for the 13-ton,</a:t>
            </a:r>
            <a:br>
              <a:rPr lang="en-US" sz="1200">
                <a:solidFill>
                  <a:schemeClr val="bg1"/>
                </a:solidFill>
              </a:rPr>
            </a:br>
            <a:r>
              <a:rPr lang="en-US" sz="1200">
                <a:solidFill>
                  <a:schemeClr val="bg1"/>
                </a:solidFill>
              </a:rPr>
              <a:t>162 meter high giant Swatch at the headquarters of the </a:t>
            </a:r>
            <a:r>
              <a:rPr lang="en-US" sz="1200" b="1">
                <a:solidFill>
                  <a:schemeClr val="bg1"/>
                </a:solidFill>
              </a:rPr>
              <a:t>Commerzbank</a:t>
            </a:r>
            <a:br>
              <a:rPr lang="en-US" sz="1200" b="1">
                <a:solidFill>
                  <a:schemeClr val="bg1"/>
                </a:solidFill>
              </a:rPr>
            </a:br>
            <a:r>
              <a:rPr lang="en-US" sz="1200" b="1">
                <a:solidFill>
                  <a:schemeClr val="bg1"/>
                </a:solidFill>
              </a:rPr>
              <a:t>in Frankfurt</a:t>
            </a:r>
            <a:r>
              <a:rPr lang="en-US" sz="1200">
                <a:solidFill>
                  <a:schemeClr val="bg1"/>
                </a:solidFill>
              </a:rPr>
              <a:t>. </a:t>
            </a:r>
          </a:p>
        </p:txBody>
      </p:sp>
      <p:sp>
        <p:nvSpPr>
          <p:cNvPr id="2" name="Title 1"/>
          <p:cNvSpPr>
            <a:spLocks noGrp="1"/>
          </p:cNvSpPr>
          <p:nvPr>
            <p:ph type="title"/>
          </p:nvPr>
        </p:nvSpPr>
        <p:spPr>
          <a:xfrm>
            <a:off x="381000" y="357069"/>
            <a:ext cx="8305800" cy="1421851"/>
          </a:xfrm>
        </p:spPr>
        <p:txBody>
          <a:bodyPr/>
          <a:lstStyle/>
          <a:p>
            <a:r>
              <a:rPr lang="en-US" sz="3600" dirty="0" smtClean="0">
                <a:latin typeface="Arial" charset="0"/>
                <a:ea typeface="Arial" charset="0"/>
                <a:cs typeface="Arial" charset="0"/>
              </a:rPr>
              <a:t>Swatch</a:t>
            </a:r>
            <a:br>
              <a:rPr lang="en-US" sz="3600" dirty="0" smtClean="0">
                <a:latin typeface="Arial" charset="0"/>
                <a:ea typeface="Arial" charset="0"/>
                <a:cs typeface="Arial" charset="0"/>
              </a:rPr>
            </a:br>
            <a:r>
              <a:rPr lang="en-US" sz="3600" dirty="0" smtClean="0">
                <a:latin typeface="Arial" charset="0"/>
                <a:ea typeface="Arial" charset="0"/>
                <a:cs typeface="Arial" charset="0"/>
              </a:rPr>
              <a:t>Swiss </a:t>
            </a:r>
            <a:br>
              <a:rPr lang="en-US" sz="3600" dirty="0" smtClean="0">
                <a:latin typeface="Arial" charset="0"/>
                <a:ea typeface="Arial" charset="0"/>
                <a:cs typeface="Arial" charset="0"/>
              </a:rPr>
            </a:br>
            <a:r>
              <a:rPr lang="en-US" sz="3600" dirty="0" smtClean="0">
                <a:latin typeface="Arial" charset="0"/>
                <a:ea typeface="Arial" charset="0"/>
                <a:cs typeface="Arial" charset="0"/>
              </a:rPr>
              <a:t>60DM</a:t>
            </a:r>
            <a:endParaRPr lang="en-US" sz="3600" dirty="0">
              <a:latin typeface="Arial" charset="0"/>
              <a:ea typeface="Arial" charset="0"/>
              <a:cs typeface="Arial" charset="0"/>
            </a:endParaRPr>
          </a:p>
        </p:txBody>
      </p:sp>
    </p:spTree>
  </p:cSld>
  <p:clrMapOvr>
    <a:masterClrMapping/>
  </p:clrMapOvr>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48130" name="Rectangle 2"/>
          <p:cNvSpPr>
            <a:spLocks noGrp="1" noChangeArrowheads="1"/>
          </p:cNvSpPr>
          <p:nvPr>
            <p:ph type="title"/>
          </p:nvPr>
        </p:nvSpPr>
        <p:spPr/>
        <p:txBody>
          <a:bodyPr/>
          <a:lstStyle/>
          <a:p>
            <a:pPr eaLnBrk="1" hangingPunct="1"/>
            <a:r>
              <a:rPr lang="en-US" dirty="0" smtClean="0">
                <a:solidFill>
                  <a:schemeClr val="bg1"/>
                </a:solidFill>
              </a:rPr>
              <a:t>Swatch also emphasized innovation capability, which created new opportunities</a:t>
            </a:r>
          </a:p>
        </p:txBody>
      </p:sp>
      <p:sp>
        <p:nvSpPr>
          <p:cNvPr id="48131" name="Rectangle 3"/>
          <p:cNvSpPr>
            <a:spLocks noGrp="1" noChangeArrowheads="1"/>
          </p:cNvSpPr>
          <p:nvPr>
            <p:ph type="body" sz="half" idx="1"/>
          </p:nvPr>
        </p:nvSpPr>
        <p:spPr>
          <a:xfrm>
            <a:off x="455613" y="1114426"/>
            <a:ext cx="3924300" cy="3463318"/>
          </a:xfrm>
        </p:spPr>
        <p:txBody>
          <a:bodyPr/>
          <a:lstStyle/>
          <a:p>
            <a:pPr marL="0" indent="0" eaLnBrk="1" hangingPunct="1">
              <a:buNone/>
            </a:pPr>
            <a:r>
              <a:rPr lang="en-US" sz="1800" dirty="0" smtClean="0"/>
              <a:t>New culture and major</a:t>
            </a:r>
            <a:r>
              <a:rPr lang="en-US" sz="1800" dirty="0" smtClean="0">
                <a:solidFill>
                  <a:schemeClr val="bg1"/>
                </a:solidFill>
              </a:rPr>
              <a:t> push towards establishing an </a:t>
            </a:r>
            <a:r>
              <a:rPr lang="en-US" sz="1800" i="1" dirty="0" smtClean="0">
                <a:solidFill>
                  <a:schemeClr val="bg1"/>
                </a:solidFill>
              </a:rPr>
              <a:t>innovation </a:t>
            </a:r>
            <a:r>
              <a:rPr lang="en-US" sz="1800" dirty="0" smtClean="0">
                <a:solidFill>
                  <a:schemeClr val="bg1"/>
                </a:solidFill>
              </a:rPr>
              <a:t>capability</a:t>
            </a:r>
          </a:p>
          <a:p>
            <a:pPr lvl="1" eaLnBrk="1" hangingPunct="1"/>
            <a:r>
              <a:rPr lang="en-US" sz="1600" dirty="0" smtClean="0">
                <a:solidFill>
                  <a:schemeClr val="bg1"/>
                </a:solidFill>
              </a:rPr>
              <a:t>Swatch became a product design house</a:t>
            </a:r>
          </a:p>
          <a:p>
            <a:pPr lvl="1" eaLnBrk="1" hangingPunct="1"/>
            <a:r>
              <a:rPr lang="en-US" sz="1600" dirty="0" smtClean="0">
                <a:solidFill>
                  <a:schemeClr val="bg1"/>
                </a:solidFill>
              </a:rPr>
              <a:t>Enabled revenue growth through new markets:</a:t>
            </a:r>
          </a:p>
          <a:p>
            <a:pPr lvl="2" eaLnBrk="1" hangingPunct="1"/>
            <a:endParaRPr lang="en-US" sz="1400" dirty="0" smtClean="0">
              <a:solidFill>
                <a:schemeClr val="bg1"/>
              </a:solidFill>
            </a:endParaRPr>
          </a:p>
          <a:p>
            <a:pPr lvl="1" eaLnBrk="1" hangingPunct="1"/>
            <a:r>
              <a:rPr lang="en-US" sz="1600" dirty="0" smtClean="0">
                <a:solidFill>
                  <a:schemeClr val="bg1"/>
                </a:solidFill>
              </a:rPr>
              <a:t>Used operational integration for new production processes: </a:t>
            </a:r>
            <a:r>
              <a:rPr lang="en-US" sz="1600" b="1" dirty="0" err="1" smtClean="0">
                <a:solidFill>
                  <a:schemeClr val="bg1"/>
                </a:solidFill>
              </a:rPr>
              <a:t>smart™ville</a:t>
            </a:r>
            <a:endParaRPr lang="en-US" sz="1600" dirty="0" smtClean="0">
              <a:solidFill>
                <a:schemeClr val="bg1"/>
              </a:solidFill>
            </a:endParaRPr>
          </a:p>
        </p:txBody>
      </p:sp>
      <p:pic>
        <p:nvPicPr>
          <p:cNvPr id="48132" name="Picture 7" descr="CC_Car_picture_S1CL3EB1EA4IAB"/>
          <p:cNvPicPr>
            <a:picLocks noGrp="1" noChangeAspect="1" noChangeArrowheads="1"/>
          </p:cNvPicPr>
          <p:nvPr>
            <p:ph sz="quarter" idx="2"/>
          </p:nvPr>
        </p:nvPicPr>
        <p:blipFill>
          <a:blip r:embed="rId3" cstate="print"/>
          <a:srcRect/>
          <a:stretch>
            <a:fillRect/>
          </a:stretch>
        </p:blipFill>
        <p:spPr>
          <a:xfrm>
            <a:off x="4495375" y="625475"/>
            <a:ext cx="3689350" cy="2292350"/>
          </a:xfrm>
        </p:spPr>
      </p:pic>
      <p:pic>
        <p:nvPicPr>
          <p:cNvPr id="48133" name="Picture 10" descr="CC_Car_picture_S1OL3EB2EA8IAB"/>
          <p:cNvPicPr>
            <a:picLocks noGrp="1" noChangeAspect="1" noChangeArrowheads="1"/>
          </p:cNvPicPr>
          <p:nvPr>
            <p:ph sz="quarter" idx="3"/>
          </p:nvPr>
        </p:nvPicPr>
        <p:blipFill>
          <a:blip r:embed="rId4" cstate="print"/>
          <a:srcRect/>
          <a:stretch>
            <a:fillRect/>
          </a:stretch>
        </p:blipFill>
        <p:spPr>
          <a:xfrm>
            <a:off x="5454650" y="2880519"/>
            <a:ext cx="3689350" cy="2292350"/>
          </a:xfrm>
        </p:spPr>
      </p:pic>
      <p:pic>
        <p:nvPicPr>
          <p:cNvPr id="48134" name="Picture 5" descr="IVO_Exterieur_BodyPanels_000"/>
          <p:cNvPicPr>
            <a:picLocks noChangeAspect="1" noChangeArrowheads="1"/>
          </p:cNvPicPr>
          <p:nvPr/>
        </p:nvPicPr>
        <p:blipFill>
          <a:blip r:embed="rId5" cstate="print"/>
          <a:srcRect/>
          <a:stretch>
            <a:fillRect/>
          </a:stretch>
        </p:blipFill>
        <p:spPr bwMode="auto">
          <a:xfrm>
            <a:off x="3716339" y="5156200"/>
            <a:ext cx="2638425" cy="1701800"/>
          </a:xfrm>
          <a:prstGeom prst="rect">
            <a:avLst/>
          </a:prstGeom>
          <a:noFill/>
          <a:ln w="9525">
            <a:noFill/>
            <a:miter lim="800000"/>
            <a:headEnd/>
            <a:tailEnd/>
          </a:ln>
        </p:spPr>
      </p:pic>
      <p:pic>
        <p:nvPicPr>
          <p:cNvPr id="48135" name="Picture 13" descr="IVO_Logo"/>
          <p:cNvPicPr>
            <a:picLocks noChangeAspect="1" noChangeArrowheads="1"/>
          </p:cNvPicPr>
          <p:nvPr/>
        </p:nvPicPr>
        <p:blipFill>
          <a:blip r:embed="rId6" cstate="print"/>
          <a:srcRect/>
          <a:stretch>
            <a:fillRect/>
          </a:stretch>
        </p:blipFill>
        <p:spPr bwMode="auto">
          <a:xfrm>
            <a:off x="2557481" y="2622488"/>
            <a:ext cx="952500" cy="419100"/>
          </a:xfrm>
          <a:prstGeom prst="rect">
            <a:avLst/>
          </a:prstGeom>
          <a:noFill/>
          <a:ln w="9525">
            <a:noFill/>
            <a:miter lim="800000"/>
            <a:headEnd/>
            <a:tailEnd/>
          </a:ln>
        </p:spPr>
      </p:pic>
      <p:pic>
        <p:nvPicPr>
          <p:cNvPr id="48136" name="Picture 15" descr="IVO_Company_DC_000"/>
          <p:cNvPicPr>
            <a:picLocks noChangeAspect="1" noChangeArrowheads="1"/>
          </p:cNvPicPr>
          <p:nvPr/>
        </p:nvPicPr>
        <p:blipFill>
          <a:blip r:embed="rId7" cstate="print"/>
          <a:srcRect/>
          <a:stretch>
            <a:fillRect/>
          </a:stretch>
        </p:blipFill>
        <p:spPr bwMode="auto">
          <a:xfrm>
            <a:off x="0" y="5048250"/>
            <a:ext cx="3667125" cy="180975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380999" y="-79145"/>
            <a:ext cx="8588829" cy="652462"/>
          </a:xfrm>
        </p:spPr>
        <p:txBody>
          <a:bodyPr/>
          <a:lstStyle/>
          <a:p>
            <a:r>
              <a:rPr lang="en-US" sz="2400" dirty="0" smtClean="0"/>
              <a:t>VCAP </a:t>
            </a:r>
            <a:r>
              <a:rPr lang="en-US" sz="2400" smtClean="0"/>
              <a:t>summary of </a:t>
            </a:r>
            <a:r>
              <a:rPr lang="en-US" sz="2400" i="1" dirty="0"/>
              <a:t>new </a:t>
            </a:r>
            <a:r>
              <a:rPr lang="en-US" sz="2400" dirty="0"/>
              <a:t>operations strategy for Swiss watch makers</a:t>
            </a:r>
          </a:p>
        </p:txBody>
      </p:sp>
      <p:sp>
        <p:nvSpPr>
          <p:cNvPr id="3" name="Content Placeholder 2"/>
          <p:cNvSpPr>
            <a:spLocks noGrp="1"/>
          </p:cNvSpPr>
          <p:nvPr>
            <p:ph idx="1"/>
          </p:nvPr>
        </p:nvSpPr>
        <p:spPr>
          <a:xfrm>
            <a:off x="0" y="649972"/>
            <a:ext cx="9144000" cy="5451475"/>
          </a:xfrm>
        </p:spPr>
        <p:txBody>
          <a:bodyPr/>
          <a:lstStyle/>
          <a:p>
            <a:pPr marL="0" indent="0" eaLnBrk="1" hangingPunct="1">
              <a:lnSpc>
                <a:spcPct val="90000"/>
              </a:lnSpc>
              <a:buNone/>
            </a:pPr>
            <a:r>
              <a:rPr lang="en-US" dirty="0" smtClean="0">
                <a:solidFill>
                  <a:srgbClr val="FF0000"/>
                </a:solidFill>
              </a:rPr>
              <a:t>V = Value: </a:t>
            </a:r>
            <a:r>
              <a:rPr lang="en-US" sz="1400" dirty="0" smtClean="0"/>
              <a:t>Financial </a:t>
            </a:r>
            <a:r>
              <a:rPr lang="en-US" sz="1400" dirty="0"/>
              <a:t>view: work on both levers:</a:t>
            </a:r>
          </a:p>
          <a:p>
            <a:pPr marL="1219200" lvl="2" indent="-304800" eaLnBrk="1" hangingPunct="1">
              <a:lnSpc>
                <a:spcPct val="90000"/>
              </a:lnSpc>
              <a:buFontTx/>
              <a:buChar char="o"/>
            </a:pPr>
            <a:r>
              <a:rPr lang="en-US" sz="1400" dirty="0"/>
              <a:t>Revenue lever: go downstream &amp; build share.</a:t>
            </a:r>
          </a:p>
          <a:p>
            <a:pPr marL="1219200" lvl="2" indent="-304800" eaLnBrk="1" hangingPunct="1">
              <a:lnSpc>
                <a:spcPct val="90000"/>
              </a:lnSpc>
              <a:buFontTx/>
              <a:buChar char="o"/>
            </a:pPr>
            <a:r>
              <a:rPr lang="en-US" sz="1400" dirty="0"/>
              <a:t>Productivity lever: cut cost such that </a:t>
            </a:r>
            <a:r>
              <a:rPr lang="en-US" sz="1400" dirty="0">
                <a:latin typeface="Symbol" pitchFamily="18" charset="2"/>
              </a:rPr>
              <a:t>D</a:t>
            </a:r>
            <a:r>
              <a:rPr lang="en-US" sz="1400" dirty="0"/>
              <a:t>C</a:t>
            </a:r>
            <a:r>
              <a:rPr lang="en-US" sz="1400" baseline="-25000" dirty="0"/>
              <a:t>DL</a:t>
            </a:r>
            <a:r>
              <a:rPr lang="en-US" sz="1400" dirty="0"/>
              <a:t> &lt; value (</a:t>
            </a:r>
            <a:r>
              <a:rPr lang="en-US" sz="1400" dirty="0">
                <a:latin typeface="Symbol" pitchFamily="18" charset="2"/>
              </a:rPr>
              <a:t>D</a:t>
            </a:r>
            <a:r>
              <a:rPr lang="en-US" sz="1400" dirty="0"/>
              <a:t>Q) = 7-10%. “Then cost is taken out of the equation</a:t>
            </a:r>
            <a:r>
              <a:rPr lang="en-US" sz="1400" dirty="0" smtClean="0"/>
              <a:t>.”</a:t>
            </a:r>
          </a:p>
          <a:p>
            <a:pPr marL="6350" indent="0" eaLnBrk="1" hangingPunct="1">
              <a:lnSpc>
                <a:spcPct val="90000"/>
              </a:lnSpc>
              <a:buNone/>
            </a:pPr>
            <a:r>
              <a:rPr lang="en-US" sz="1800" dirty="0" smtClean="0">
                <a:solidFill>
                  <a:srgbClr val="FF0000"/>
                </a:solidFill>
              </a:rPr>
              <a:t>C = Capability</a:t>
            </a:r>
            <a:r>
              <a:rPr lang="en-US" sz="1800" dirty="0">
                <a:solidFill>
                  <a:srgbClr val="FF0000"/>
                </a:solidFill>
              </a:rPr>
              <a:t>: </a:t>
            </a:r>
            <a:endParaRPr lang="en-US" sz="1800" dirty="0" smtClean="0">
              <a:solidFill>
                <a:srgbClr val="FF0000"/>
              </a:solidFill>
            </a:endParaRPr>
          </a:p>
          <a:p>
            <a:pPr marL="800100" lvl="1" indent="-342900" eaLnBrk="1" hangingPunct="1">
              <a:lnSpc>
                <a:spcPct val="90000"/>
              </a:lnSpc>
              <a:buFont typeface="+mj-lt"/>
              <a:buAutoNum type="arabicPeriod"/>
            </a:pPr>
            <a:r>
              <a:rPr lang="en-US" sz="1400" dirty="0" smtClean="0"/>
              <a:t>External customer view: </a:t>
            </a:r>
            <a:r>
              <a:rPr lang="en-US" sz="1400" dirty="0"/>
              <a:t>adjusted value proposition: Keep Q perception + offer a “message” of “joy de vivre</a:t>
            </a:r>
            <a:r>
              <a:rPr lang="en-US" sz="1400" dirty="0" smtClean="0"/>
              <a:t>”</a:t>
            </a:r>
            <a:endParaRPr lang="en-US" sz="1400" dirty="0"/>
          </a:p>
          <a:p>
            <a:pPr marL="1219200" lvl="2" indent="-304800" eaLnBrk="1" hangingPunct="1">
              <a:lnSpc>
                <a:spcPct val="90000"/>
              </a:lnSpc>
              <a:buFontTx/>
              <a:buChar char="o"/>
            </a:pPr>
            <a:r>
              <a:rPr lang="en-US" sz="1400" dirty="0"/>
              <a:t>Cheap fashion (Variety) </a:t>
            </a:r>
          </a:p>
          <a:p>
            <a:pPr marL="1219200" lvl="2" indent="-304800" eaLnBrk="1" hangingPunct="1">
              <a:lnSpc>
                <a:spcPct val="90000"/>
              </a:lnSpc>
              <a:buFontTx/>
              <a:buChar char="o"/>
            </a:pPr>
            <a:r>
              <a:rPr lang="en-US" sz="1400" dirty="0"/>
              <a:t>New brand: “Swatch. Swiss. 60DM.” “affordable fashion and emotion</a:t>
            </a:r>
            <a:r>
              <a:rPr lang="en-US" sz="1400" dirty="0" smtClean="0"/>
              <a:t>”</a:t>
            </a:r>
          </a:p>
          <a:p>
            <a:pPr marL="781050" lvl="1" indent="-381000" eaLnBrk="1" hangingPunct="1">
              <a:lnSpc>
                <a:spcPct val="90000"/>
              </a:lnSpc>
              <a:buFont typeface="Wingdings" pitchFamily="2" charset="2"/>
              <a:buAutoNum type="arabicPeriod"/>
            </a:pPr>
            <a:r>
              <a:rPr lang="en-US" sz="1400" dirty="0" smtClean="0"/>
              <a:t>Internal: hold </a:t>
            </a:r>
            <a:r>
              <a:rPr lang="en-US" sz="1400" dirty="0"/>
              <a:t>Q but build efficiency and variety in miniaturization</a:t>
            </a:r>
          </a:p>
          <a:p>
            <a:pPr marL="0" indent="0" eaLnBrk="1" hangingPunct="1">
              <a:lnSpc>
                <a:spcPct val="90000"/>
              </a:lnSpc>
              <a:buNone/>
            </a:pPr>
            <a:r>
              <a:rPr lang="en-US" sz="1800" dirty="0" smtClean="0">
                <a:solidFill>
                  <a:srgbClr val="FF0000"/>
                </a:solidFill>
              </a:rPr>
              <a:t>A = Asset </a:t>
            </a:r>
            <a:r>
              <a:rPr lang="en-US" sz="1800" dirty="0">
                <a:solidFill>
                  <a:srgbClr val="FF0000"/>
                </a:solidFill>
              </a:rPr>
              <a:t>view:</a:t>
            </a:r>
          </a:p>
          <a:p>
            <a:pPr marL="800100" lvl="1" indent="-342900" eaLnBrk="1" hangingPunct="1">
              <a:lnSpc>
                <a:spcPct val="90000"/>
              </a:lnSpc>
              <a:buFont typeface="Wingdings" pitchFamily="2" charset="2"/>
              <a:buAutoNum type="arabicPeriod"/>
            </a:pPr>
            <a:r>
              <a:rPr lang="en-US" sz="1400" dirty="0"/>
              <a:t>Size: capacity for mass production</a:t>
            </a:r>
          </a:p>
          <a:p>
            <a:pPr marL="800100" lvl="1" indent="-342900" eaLnBrk="1" hangingPunct="1">
              <a:lnSpc>
                <a:spcPct val="90000"/>
              </a:lnSpc>
              <a:buFont typeface="Wingdings" pitchFamily="2" charset="2"/>
              <a:buAutoNum type="arabicPeriod"/>
            </a:pPr>
            <a:r>
              <a:rPr lang="en-US" sz="1400" dirty="0"/>
              <a:t>Timing of capacity adjustments: complete restructuring </a:t>
            </a:r>
            <a:r>
              <a:rPr lang="en-US" sz="1400" i="1" dirty="0"/>
              <a:t>now</a:t>
            </a:r>
          </a:p>
          <a:p>
            <a:pPr marL="800100" lvl="1" indent="-342900" eaLnBrk="1" hangingPunct="1">
              <a:lnSpc>
                <a:spcPct val="90000"/>
              </a:lnSpc>
              <a:buFont typeface="Wingdings" pitchFamily="2" charset="2"/>
              <a:buAutoNum type="arabicPeriod"/>
            </a:pPr>
            <a:r>
              <a:rPr lang="en-US" sz="1400" dirty="0"/>
              <a:t>Type: component capacity (quartz, stepping motors, 1.5V semi-conductors, batteries), injection molding capacity, assembly capacity</a:t>
            </a:r>
          </a:p>
          <a:p>
            <a:pPr marL="800100" lvl="1" indent="-342900" eaLnBrk="1" hangingPunct="1">
              <a:lnSpc>
                <a:spcPct val="90000"/>
              </a:lnSpc>
              <a:buFont typeface="Wingdings" pitchFamily="2" charset="2"/>
              <a:buAutoNum type="arabicPeriod"/>
            </a:pPr>
            <a:r>
              <a:rPr lang="en-US" sz="1400" dirty="0"/>
              <a:t>Location: all centralized in one location in Switzerland</a:t>
            </a:r>
          </a:p>
          <a:p>
            <a:pPr marL="0" indent="0" eaLnBrk="1" hangingPunct="1">
              <a:lnSpc>
                <a:spcPct val="90000"/>
              </a:lnSpc>
              <a:buNone/>
            </a:pPr>
            <a:r>
              <a:rPr lang="en-US" sz="1800" dirty="0" smtClean="0">
                <a:solidFill>
                  <a:srgbClr val="FF0000"/>
                </a:solidFill>
              </a:rPr>
              <a:t>P = Process </a:t>
            </a:r>
            <a:r>
              <a:rPr lang="en-US" sz="1800" dirty="0">
                <a:solidFill>
                  <a:srgbClr val="FF0000"/>
                </a:solidFill>
              </a:rPr>
              <a:t>view:</a:t>
            </a:r>
          </a:p>
          <a:p>
            <a:pPr marL="800100" lvl="1" indent="-342900" eaLnBrk="1" hangingPunct="1">
              <a:lnSpc>
                <a:spcPct val="90000"/>
              </a:lnSpc>
              <a:buFont typeface="Wingdings" pitchFamily="2" charset="2"/>
              <a:buAutoNum type="arabicPeriod"/>
            </a:pPr>
            <a:r>
              <a:rPr lang="en-US" sz="1400" dirty="0"/>
              <a:t>Supply and demand </a:t>
            </a:r>
            <a:r>
              <a:rPr lang="en-US" sz="1400" dirty="0" err="1"/>
              <a:t>mgt</a:t>
            </a:r>
            <a:r>
              <a:rPr lang="en-US" sz="1400" dirty="0"/>
              <a:t>: complete vertical integration of value chain</a:t>
            </a:r>
          </a:p>
          <a:p>
            <a:pPr marL="800100" lvl="1" indent="-342900" eaLnBrk="1" hangingPunct="1">
              <a:lnSpc>
                <a:spcPct val="90000"/>
              </a:lnSpc>
              <a:buFont typeface="Wingdings" pitchFamily="2" charset="2"/>
              <a:buAutoNum type="arabicPeriod"/>
            </a:pPr>
            <a:r>
              <a:rPr lang="en-US" sz="1400" dirty="0"/>
              <a:t>Technology:</a:t>
            </a:r>
          </a:p>
          <a:p>
            <a:pPr marL="1219200" lvl="2" indent="-304800" eaLnBrk="1" hangingPunct="1">
              <a:lnSpc>
                <a:spcPct val="90000"/>
              </a:lnSpc>
              <a:buFontTx/>
              <a:buChar char="o"/>
            </a:pPr>
            <a:r>
              <a:rPr lang="en-US" sz="1400" dirty="0"/>
              <a:t>product design tech for variety</a:t>
            </a:r>
          </a:p>
          <a:p>
            <a:pPr marL="1638300" lvl="3" indent="-266700" eaLnBrk="1" hangingPunct="1">
              <a:lnSpc>
                <a:spcPct val="90000"/>
              </a:lnSpc>
            </a:pPr>
            <a:r>
              <a:rPr lang="en-US" dirty="0"/>
              <a:t>Simplified design down to 51 parts in the movement</a:t>
            </a:r>
          </a:p>
          <a:p>
            <a:pPr marL="1638300" lvl="3" indent="-266700" eaLnBrk="1" hangingPunct="1">
              <a:lnSpc>
                <a:spcPct val="90000"/>
              </a:lnSpc>
            </a:pPr>
            <a:r>
              <a:rPr lang="en-US" dirty="0"/>
              <a:t>Standardize movement (hard V) with adaptable exterior (cosmetic V)</a:t>
            </a:r>
          </a:p>
          <a:p>
            <a:pPr marL="1219200" lvl="2" indent="-304800" eaLnBrk="1" hangingPunct="1">
              <a:lnSpc>
                <a:spcPct val="90000"/>
              </a:lnSpc>
              <a:buFontTx/>
              <a:buChar char="o"/>
            </a:pPr>
            <a:r>
              <a:rPr lang="en-US" sz="1400" dirty="0"/>
              <a:t>Process tech: continuous 24/7 integrated flow, ATO of exterior</a:t>
            </a:r>
          </a:p>
          <a:p>
            <a:pPr marL="1219200" lvl="2" indent="-304800" eaLnBrk="1" hangingPunct="1">
              <a:lnSpc>
                <a:spcPct val="90000"/>
              </a:lnSpc>
              <a:buFontTx/>
              <a:buChar char="o"/>
            </a:pPr>
            <a:r>
              <a:rPr lang="en-US" sz="1400" dirty="0"/>
              <a:t>Information &amp; coordination tech of entire value chain </a:t>
            </a:r>
          </a:p>
          <a:p>
            <a:pPr marL="800100" lvl="1" eaLnBrk="1" hangingPunct="1">
              <a:lnSpc>
                <a:spcPct val="90000"/>
              </a:lnSpc>
              <a:buFont typeface="Wingdings" pitchFamily="2" charset="2"/>
              <a:buAutoNum type="arabicPeriod"/>
            </a:pPr>
            <a:r>
              <a:rPr lang="en-US" sz="1400" dirty="0"/>
              <a:t>Innovation:</a:t>
            </a:r>
          </a:p>
          <a:p>
            <a:pPr marL="1257300" lvl="2" indent="-342900" eaLnBrk="1" hangingPunct="1">
              <a:lnSpc>
                <a:spcPct val="90000"/>
              </a:lnSpc>
              <a:buFont typeface="+mj-lt"/>
              <a:buAutoNum type="arabicPeriod"/>
            </a:pPr>
            <a:r>
              <a:rPr lang="en-US" sz="1200" dirty="0"/>
              <a:t>R&amp;D driven: product (cheap fashion, high Q) and process (hi-tech 1.5V miniaturization) &gt; Smart car w/ reconfigurable panels; telecom pagers, ski watch.</a:t>
            </a:r>
          </a:p>
          <a:p>
            <a:pPr marL="1257300" lvl="2" indent="-342900" eaLnBrk="1" hangingPunct="1">
              <a:lnSpc>
                <a:spcPct val="90000"/>
              </a:lnSpc>
              <a:buFont typeface="+mj-lt"/>
              <a:buAutoNum type="arabicPeriod"/>
            </a:pPr>
            <a:r>
              <a:rPr lang="en-US" sz="1200" dirty="0"/>
              <a:t>New </a:t>
            </a:r>
            <a:r>
              <a:rPr lang="en-US" sz="1200" dirty="0" smtClean="0"/>
              <a:t>capability &amp; culture</a:t>
            </a:r>
            <a:r>
              <a:rPr lang="en-US" sz="1200" dirty="0"/>
              <a:t>: “customer-sensitive design and can-do engineering + can-do mass-production </a:t>
            </a:r>
            <a:r>
              <a:rPr lang="en-US" sz="1200" dirty="0" err="1"/>
              <a:t>inSwiss</a:t>
            </a:r>
            <a:r>
              <a:rPr lang="en-US" sz="1200" dirty="0"/>
              <a:t>”</a:t>
            </a:r>
            <a:endParaRPr lang="en-US" sz="900" dirty="0"/>
          </a:p>
          <a:p>
            <a:endParaRPr lang="en-US" dirty="0"/>
          </a:p>
        </p:txBody>
      </p:sp>
    </p:spTree>
    <p:extLst>
      <p:ext uri="{BB962C8B-B14F-4D97-AF65-F5344CB8AC3E}">
        <p14:creationId xmlns:p14="http://schemas.microsoft.com/office/powerpoint/2010/main" val="3782548048"/>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Learning Points: </a:t>
            </a:r>
            <a:br>
              <a:rPr lang="en-US" dirty="0"/>
            </a:br>
            <a:r>
              <a:rPr lang="en-US" dirty="0"/>
              <a:t>	</a:t>
            </a:r>
            <a:r>
              <a:rPr lang="en-US" i="1" dirty="0" smtClean="0"/>
              <a:t>Swiss </a:t>
            </a:r>
            <a:r>
              <a:rPr lang="en-US" i="1" dirty="0"/>
              <a:t>Watch Industry</a:t>
            </a:r>
            <a:endParaRPr lang="en-US" dirty="0"/>
          </a:p>
        </p:txBody>
      </p:sp>
      <p:sp>
        <p:nvSpPr>
          <p:cNvPr id="3" name="Content Placeholder 2"/>
          <p:cNvSpPr>
            <a:spLocks noGrp="1"/>
          </p:cNvSpPr>
          <p:nvPr>
            <p:ph idx="1"/>
          </p:nvPr>
        </p:nvSpPr>
        <p:spPr/>
        <p:txBody>
          <a:bodyPr/>
          <a:lstStyle/>
          <a:p>
            <a:pPr eaLnBrk="1" hangingPunct="1">
              <a:lnSpc>
                <a:spcPct val="80000"/>
              </a:lnSpc>
            </a:pPr>
            <a:r>
              <a:rPr lang="en-US" sz="1800" dirty="0" smtClean="0"/>
              <a:t>Use VCAP to assess </a:t>
            </a:r>
            <a:r>
              <a:rPr lang="en-US" sz="1800" dirty="0"/>
              <a:t>current operations strategy and </a:t>
            </a:r>
            <a:r>
              <a:rPr lang="en-US" sz="1800" dirty="0" smtClean="0"/>
              <a:t>situation</a:t>
            </a:r>
            <a:endParaRPr lang="en-US" sz="1600" dirty="0"/>
          </a:p>
          <a:p>
            <a:pPr lvl="1" eaLnBrk="1" hangingPunct="1">
              <a:lnSpc>
                <a:spcPct val="80000"/>
              </a:lnSpc>
            </a:pPr>
            <a:r>
              <a:rPr lang="en-US" sz="1600" dirty="0" smtClean="0"/>
              <a:t>The </a:t>
            </a:r>
            <a:r>
              <a:rPr lang="en-US" sz="1600" dirty="0"/>
              <a:t>issue is not changing customer needs</a:t>
            </a:r>
            <a:r>
              <a:rPr lang="en-US" sz="1600" dirty="0" smtClean="0"/>
              <a:t>, but a rival targeting a different (low-end) position with different operating systems (C A P)</a:t>
            </a:r>
          </a:p>
          <a:p>
            <a:pPr lvl="1" eaLnBrk="1" hangingPunct="1">
              <a:lnSpc>
                <a:spcPct val="80000"/>
              </a:lnSpc>
            </a:pPr>
            <a:r>
              <a:rPr lang="en-US" sz="1600" dirty="0" smtClean="0"/>
              <a:t>A new OS can create new opportunities in the market place</a:t>
            </a:r>
            <a:endParaRPr lang="en-US" sz="1600" dirty="0"/>
          </a:p>
          <a:p>
            <a:pPr eaLnBrk="1" hangingPunct="1">
              <a:lnSpc>
                <a:spcPct val="80000"/>
              </a:lnSpc>
            </a:pPr>
            <a:endParaRPr lang="en-US" sz="1800" dirty="0"/>
          </a:p>
          <a:p>
            <a:pPr eaLnBrk="1" hangingPunct="1">
              <a:lnSpc>
                <a:spcPct val="80000"/>
              </a:lnSpc>
            </a:pPr>
            <a:r>
              <a:rPr lang="en-US" sz="1800" i="1" dirty="0" smtClean="0">
                <a:solidFill>
                  <a:srgbClr val="FF0000"/>
                </a:solidFill>
              </a:rPr>
              <a:t>Analytics: C - Space</a:t>
            </a:r>
            <a:r>
              <a:rPr lang="en-US" sz="1800" dirty="0" smtClean="0">
                <a:solidFill>
                  <a:srgbClr val="FF0000"/>
                </a:solidFill>
              </a:rPr>
              <a:t> </a:t>
            </a:r>
            <a:r>
              <a:rPr lang="en-US" sz="1800" dirty="0" smtClean="0"/>
              <a:t>as a tool to:</a:t>
            </a:r>
          </a:p>
          <a:p>
            <a:pPr lvl="1" eaLnBrk="1" hangingPunct="1">
              <a:lnSpc>
                <a:spcPct val="80000"/>
              </a:lnSpc>
            </a:pPr>
            <a:r>
              <a:rPr lang="en-US" sz="1600" dirty="0" smtClean="0"/>
              <a:t>show current competitive positioning and trade-offs (the essence of strategy)</a:t>
            </a:r>
          </a:p>
          <a:p>
            <a:pPr lvl="2" eaLnBrk="1" hangingPunct="1">
              <a:lnSpc>
                <a:spcPct val="80000"/>
              </a:lnSpc>
            </a:pPr>
            <a:r>
              <a:rPr lang="en-US" sz="1400" dirty="0" smtClean="0"/>
              <a:t>multi-dimensional: can keep Q constant while trading off flex and cost</a:t>
            </a:r>
          </a:p>
          <a:p>
            <a:pPr lvl="1" eaLnBrk="1" hangingPunct="1">
              <a:lnSpc>
                <a:spcPct val="80000"/>
              </a:lnSpc>
            </a:pPr>
            <a:r>
              <a:rPr lang="en-US" sz="1600" dirty="0" smtClean="0"/>
              <a:t>show directions of strategic movement </a:t>
            </a:r>
          </a:p>
          <a:p>
            <a:pPr lvl="2" eaLnBrk="1" hangingPunct="1">
              <a:lnSpc>
                <a:spcPct val="80000"/>
              </a:lnSpc>
            </a:pPr>
            <a:r>
              <a:rPr lang="en-US" sz="1400" dirty="0" smtClean="0"/>
              <a:t>Moving to a new position is fraught with risk, yet it is essential to do in certain situations</a:t>
            </a:r>
          </a:p>
          <a:p>
            <a:pPr lvl="1" eaLnBrk="1" hangingPunct="1">
              <a:lnSpc>
                <a:spcPct val="80000"/>
              </a:lnSpc>
            </a:pPr>
            <a:r>
              <a:rPr lang="en-US" sz="1600" dirty="0" smtClean="0"/>
              <a:t>Performance evaluation: depends on </a:t>
            </a:r>
            <a:r>
              <a:rPr lang="en-US" sz="1600" dirty="0" smtClean="0">
                <a:latin typeface="Symbol" pitchFamily="18" charset="2"/>
              </a:rPr>
              <a:t>D</a:t>
            </a:r>
            <a:r>
              <a:rPr lang="en-US" sz="1600" dirty="0" smtClean="0"/>
              <a:t>V versus </a:t>
            </a:r>
            <a:r>
              <a:rPr lang="en-US" sz="1600" dirty="0" smtClean="0">
                <a:latin typeface="Symbol" pitchFamily="18" charset="2"/>
              </a:rPr>
              <a:t>D</a:t>
            </a:r>
            <a:r>
              <a:rPr lang="en-US" sz="1600" dirty="0" smtClean="0"/>
              <a:t>C</a:t>
            </a:r>
          </a:p>
          <a:p>
            <a:pPr lvl="2" eaLnBrk="1" hangingPunct="1">
              <a:lnSpc>
                <a:spcPct val="80000"/>
              </a:lnSpc>
            </a:pPr>
            <a:r>
              <a:rPr lang="en-US" sz="1400" dirty="0" smtClean="0"/>
              <a:t>We will come back to this and will quantify trade-off curves</a:t>
            </a:r>
          </a:p>
          <a:p>
            <a:pPr eaLnBrk="1" hangingPunct="1">
              <a:lnSpc>
                <a:spcPct val="80000"/>
              </a:lnSpc>
            </a:pPr>
            <a:endParaRPr lang="en-US" sz="1800" dirty="0"/>
          </a:p>
          <a:p>
            <a:pPr eaLnBrk="1" hangingPunct="1">
              <a:lnSpc>
                <a:spcPct val="80000"/>
              </a:lnSpc>
            </a:pPr>
            <a:r>
              <a:rPr lang="en-US" sz="1800" dirty="0"/>
              <a:t>Insights</a:t>
            </a:r>
          </a:p>
          <a:p>
            <a:pPr lvl="1" eaLnBrk="1" hangingPunct="1">
              <a:lnSpc>
                <a:spcPct val="80000"/>
              </a:lnSpc>
            </a:pPr>
            <a:r>
              <a:rPr lang="en-US" sz="1600" dirty="0" smtClean="0"/>
              <a:t>One example of how to respond to </a:t>
            </a:r>
            <a:r>
              <a:rPr lang="en-US" sz="1600" i="1" dirty="0" smtClean="0"/>
              <a:t>low-end disruptive innovation</a:t>
            </a:r>
          </a:p>
          <a:p>
            <a:pPr lvl="1" eaLnBrk="1" hangingPunct="1">
              <a:lnSpc>
                <a:spcPct val="80000"/>
              </a:lnSpc>
            </a:pPr>
            <a:r>
              <a:rPr lang="en-US" sz="1600" dirty="0" smtClean="0"/>
              <a:t>Turnarounds </a:t>
            </a:r>
            <a:r>
              <a:rPr lang="en-US" sz="1600" dirty="0"/>
              <a:t>activate </a:t>
            </a:r>
            <a:r>
              <a:rPr lang="en-US" sz="1600" i="1" dirty="0"/>
              <a:t>all </a:t>
            </a:r>
            <a:r>
              <a:rPr lang="en-US" sz="1600" dirty="0"/>
              <a:t>aspects of the business: marketing, product design, process design, and </a:t>
            </a:r>
            <a:r>
              <a:rPr lang="en-US" sz="1600" dirty="0" smtClean="0"/>
              <a:t>operating system</a:t>
            </a:r>
            <a:endParaRPr lang="en-US" sz="1600" dirty="0"/>
          </a:p>
          <a:p>
            <a:pPr lvl="1" eaLnBrk="1" hangingPunct="1">
              <a:lnSpc>
                <a:spcPct val="80000"/>
              </a:lnSpc>
            </a:pPr>
            <a:r>
              <a:rPr lang="en-US" sz="1600" dirty="0"/>
              <a:t>Operations strategy may lead or lag marketing strategy, but it must be congruent</a:t>
            </a:r>
          </a:p>
          <a:p>
            <a:pPr lvl="1" eaLnBrk="1" hangingPunct="1">
              <a:lnSpc>
                <a:spcPct val="80000"/>
              </a:lnSpc>
            </a:pPr>
            <a:r>
              <a:rPr lang="en-US" sz="1600" dirty="0"/>
              <a:t>Illustrates a profitable maverick strategy: no globalization nor production outsourcing</a:t>
            </a:r>
          </a:p>
          <a:p>
            <a:pPr lvl="1" eaLnBrk="1" hangingPunct="1">
              <a:lnSpc>
                <a:spcPct val="80000"/>
              </a:lnSpc>
              <a:buFontTx/>
              <a:buNone/>
            </a:pPr>
            <a:endParaRPr lang="en-US" sz="1600" i="1" dirty="0"/>
          </a:p>
        </p:txBody>
      </p:sp>
    </p:spTree>
    <p:extLst>
      <p:ext uri="{BB962C8B-B14F-4D97-AF65-F5344CB8AC3E}">
        <p14:creationId xmlns:p14="http://schemas.microsoft.com/office/powerpoint/2010/main" val="91463972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Line 1"/>
          <p:cNvSpPr>
            <a:spLocks noChangeShapeType="1"/>
          </p:cNvSpPr>
          <p:nvPr/>
        </p:nvSpPr>
        <p:spPr bwMode="auto">
          <a:xfrm>
            <a:off x="12700" y="6615113"/>
            <a:ext cx="9131300" cy="0"/>
          </a:xfrm>
          <a:prstGeom prst="line">
            <a:avLst/>
          </a:prstGeom>
          <a:noFill/>
          <a:ln w="18062">
            <a:solidFill>
              <a:srgbClr val="000000"/>
            </a:solidFill>
            <a:round/>
            <a:headEnd/>
            <a:tailEnd/>
          </a:ln>
        </p:spPr>
        <p:txBody>
          <a:bodyPr lIns="64291" tIns="32146" rIns="64291" bIns="32146"/>
          <a:lstStyle/>
          <a:p>
            <a:endParaRPr lang="en-US">
              <a:solidFill>
                <a:srgbClr val="FFFFFF"/>
              </a:solidFill>
            </a:endParaRPr>
          </a:p>
        </p:txBody>
      </p:sp>
      <p:sp>
        <p:nvSpPr>
          <p:cNvPr id="19459" name="Line 5"/>
          <p:cNvSpPr>
            <a:spLocks noChangeShapeType="1"/>
          </p:cNvSpPr>
          <p:nvPr/>
        </p:nvSpPr>
        <p:spPr bwMode="auto">
          <a:xfrm>
            <a:off x="0" y="987425"/>
            <a:ext cx="9131300" cy="0"/>
          </a:xfrm>
          <a:prstGeom prst="line">
            <a:avLst/>
          </a:prstGeom>
          <a:noFill/>
          <a:ln w="72248">
            <a:solidFill>
              <a:srgbClr val="000000"/>
            </a:solidFill>
            <a:round/>
            <a:headEnd/>
            <a:tailEnd/>
          </a:ln>
        </p:spPr>
        <p:txBody>
          <a:bodyPr lIns="64291" tIns="32146" rIns="64291" bIns="32146"/>
          <a:lstStyle/>
          <a:p>
            <a:endParaRPr lang="en-US">
              <a:solidFill>
                <a:srgbClr val="FFFFFF"/>
              </a:solidFill>
            </a:endParaRPr>
          </a:p>
        </p:txBody>
      </p:sp>
      <p:sp>
        <p:nvSpPr>
          <p:cNvPr id="19460" name="Rectangle 6"/>
          <p:cNvSpPr>
            <a:spLocks noGrp="1" noChangeArrowheads="1"/>
          </p:cNvSpPr>
          <p:nvPr>
            <p:ph type="title"/>
          </p:nvPr>
        </p:nvSpPr>
        <p:spPr>
          <a:xfrm>
            <a:off x="381000" y="265113"/>
            <a:ext cx="8229600" cy="646112"/>
          </a:xfrm>
        </p:spPr>
        <p:txBody>
          <a:bodyPr lIns="88896" tIns="50798" rIns="88896" bIns="50798"/>
          <a:lstStyle/>
          <a:p>
            <a:pPr defTabSz="912813"/>
            <a:r>
              <a:rPr lang="en-US" sz="2700" smtClean="0">
                <a:latin typeface="Optima" charset="0"/>
                <a:ea typeface="Optima" charset="0"/>
                <a:cs typeface="Optima" charset="0"/>
                <a:sym typeface="Optima" charset="0"/>
              </a:rPr>
              <a:t>“Route to the top” of CEOs of S&amp;P 500 companies</a:t>
            </a:r>
            <a:endParaRPr lang="en-US" smtClean="0"/>
          </a:p>
        </p:txBody>
      </p:sp>
      <p:pic>
        <p:nvPicPr>
          <p:cNvPr id="5127" name="Picture 7" descr="image.png"/>
          <p:cNvPicPr>
            <a:picLocks noChangeAspect="1"/>
          </p:cNvPicPr>
          <p:nvPr/>
        </p:nvPicPr>
        <p:blipFill>
          <a:blip r:embed="rId3" cstate="print">
            <a:alphaModFix/>
          </a:blip>
          <a:srcRect/>
          <a:stretch>
            <a:fillRect/>
          </a:stretch>
        </p:blipFill>
        <p:spPr bwMode="auto">
          <a:xfrm>
            <a:off x="-40217" y="2167158"/>
            <a:ext cx="4279900" cy="2217738"/>
          </a:xfrm>
          <a:prstGeom prst="rect">
            <a:avLst/>
          </a:prstGeom>
          <a:solidFill>
            <a:schemeClr val="accent6">
              <a:lumMod val="20000"/>
              <a:lumOff val="80000"/>
            </a:schemeClr>
          </a:solidFill>
          <a:ln>
            <a:noFill/>
          </a:ln>
        </p:spPr>
      </p:pic>
      <p:pic>
        <p:nvPicPr>
          <p:cNvPr id="5128" name="Picture 8" descr="image.png"/>
          <p:cNvPicPr>
            <a:picLocks noChangeAspect="1"/>
          </p:cNvPicPr>
          <p:nvPr/>
        </p:nvPicPr>
        <p:blipFill rotWithShape="1">
          <a:blip r:embed="rId4" cstate="print"/>
          <a:srcRect l="1230"/>
          <a:stretch/>
        </p:blipFill>
        <p:spPr bwMode="auto">
          <a:xfrm>
            <a:off x="4199466" y="3688296"/>
            <a:ext cx="4758267" cy="2779713"/>
          </a:xfrm>
          <a:prstGeom prst="rect">
            <a:avLst/>
          </a:prstGeom>
          <a:solidFill>
            <a:schemeClr val="accent6">
              <a:lumMod val="20000"/>
              <a:lumOff val="80000"/>
            </a:schemeClr>
          </a:solidFill>
          <a:ln w="12700">
            <a:noFill/>
            <a:miter lim="0"/>
            <a:headEnd/>
            <a:tailEnd/>
          </a:ln>
        </p:spPr>
      </p:pic>
      <p:grpSp>
        <p:nvGrpSpPr>
          <p:cNvPr id="3" name="Group 12"/>
          <p:cNvGrpSpPr>
            <a:grpSpLocks/>
          </p:cNvGrpSpPr>
          <p:nvPr/>
        </p:nvGrpSpPr>
        <p:grpSpPr bwMode="auto">
          <a:xfrm>
            <a:off x="979488" y="4562475"/>
            <a:ext cx="3300412" cy="1077913"/>
            <a:chOff x="0" y="0"/>
            <a:chExt cx="370" cy="121"/>
          </a:xfrm>
        </p:grpSpPr>
        <p:sp>
          <p:nvSpPr>
            <p:cNvPr id="19466" name="AutoShape 13"/>
            <p:cNvSpPr>
              <a:spLocks/>
            </p:cNvSpPr>
            <p:nvPr/>
          </p:nvSpPr>
          <p:spPr bwMode="auto">
            <a:xfrm>
              <a:off x="0" y="0"/>
              <a:ext cx="370" cy="121"/>
            </a:xfrm>
            <a:custGeom>
              <a:avLst/>
              <a:gdLst>
                <a:gd name="T0" fmla="*/ 0 w 21600"/>
                <a:gd name="T1" fmla="*/ 28 h 21600"/>
                <a:gd name="T2" fmla="*/ 0 w 21600"/>
                <a:gd name="T3" fmla="*/ 43 h 21600"/>
                <a:gd name="T4" fmla="*/ 0 w 21600"/>
                <a:gd name="T5" fmla="*/ 67 h 21600"/>
                <a:gd name="T6" fmla="*/ 0 w 21600"/>
                <a:gd name="T7" fmla="*/ 121 h 21600"/>
                <a:gd name="T8" fmla="*/ 199 w 21600"/>
                <a:gd name="T9" fmla="*/ 121 h 21600"/>
                <a:gd name="T10" fmla="*/ 285 w 21600"/>
                <a:gd name="T11" fmla="*/ 121 h 21600"/>
                <a:gd name="T12" fmla="*/ 342 w 21600"/>
                <a:gd name="T13" fmla="*/ 121 h 21600"/>
                <a:gd name="T14" fmla="*/ 342 w 21600"/>
                <a:gd name="T15" fmla="*/ 67 h 21600"/>
                <a:gd name="T16" fmla="*/ 342 w 21600"/>
                <a:gd name="T17" fmla="*/ 43 h 21600"/>
                <a:gd name="T18" fmla="*/ 342 w 21600"/>
                <a:gd name="T19" fmla="*/ 28 h 21600"/>
                <a:gd name="T20" fmla="*/ 285 w 21600"/>
                <a:gd name="T21" fmla="*/ 28 h 21600"/>
                <a:gd name="T22" fmla="*/ 370 w 21600"/>
                <a:gd name="T23" fmla="*/ 0 h 21600"/>
                <a:gd name="T24" fmla="*/ 199 w 21600"/>
                <a:gd name="T25" fmla="*/ 28 h 216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1600"/>
                <a:gd name="T40" fmla="*/ 0 h 21600"/>
                <a:gd name="T41" fmla="*/ 21600 w 21600"/>
                <a:gd name="T42" fmla="*/ 21600 h 2160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1600" h="21600">
                  <a:moveTo>
                    <a:pt x="0" y="4938"/>
                  </a:moveTo>
                  <a:lnTo>
                    <a:pt x="0" y="7715"/>
                  </a:lnTo>
                  <a:lnTo>
                    <a:pt x="0" y="11880"/>
                  </a:lnTo>
                  <a:lnTo>
                    <a:pt x="0" y="21600"/>
                  </a:lnTo>
                  <a:lnTo>
                    <a:pt x="11641" y="21600"/>
                  </a:lnTo>
                  <a:lnTo>
                    <a:pt x="16631" y="21600"/>
                  </a:lnTo>
                  <a:lnTo>
                    <a:pt x="19957" y="21600"/>
                  </a:lnTo>
                  <a:lnTo>
                    <a:pt x="19957" y="11880"/>
                  </a:lnTo>
                  <a:lnTo>
                    <a:pt x="19957" y="7715"/>
                  </a:lnTo>
                  <a:lnTo>
                    <a:pt x="19957" y="4938"/>
                  </a:lnTo>
                  <a:lnTo>
                    <a:pt x="16631" y="4938"/>
                  </a:lnTo>
                  <a:lnTo>
                    <a:pt x="21600" y="0"/>
                  </a:lnTo>
                  <a:lnTo>
                    <a:pt x="11641" y="4938"/>
                  </a:lnTo>
                  <a:close/>
                </a:path>
              </a:pathLst>
            </a:custGeom>
            <a:solidFill>
              <a:srgbClr val="000000">
                <a:alpha val="0"/>
              </a:srgbClr>
            </a:solidFill>
            <a:ln w="13546" cap="flat" cmpd="sng">
              <a:solidFill>
                <a:srgbClr val="FFFFFF"/>
              </a:solidFill>
              <a:prstDash val="solid"/>
              <a:round/>
              <a:headEnd/>
              <a:tailEnd/>
            </a:ln>
          </p:spPr>
          <p:txBody>
            <a:bodyPr lIns="0" tIns="0" rIns="0" bIns="0" anchor="ctr"/>
            <a:lstStyle/>
            <a:p>
              <a:endParaRPr lang="en-US">
                <a:solidFill>
                  <a:srgbClr val="FFFFFF"/>
                </a:solidFill>
              </a:endParaRPr>
            </a:p>
          </p:txBody>
        </p:sp>
        <p:sp>
          <p:nvSpPr>
            <p:cNvPr id="19467" name="Rectangle 14"/>
            <p:cNvSpPr>
              <a:spLocks/>
            </p:cNvSpPr>
            <p:nvPr/>
          </p:nvSpPr>
          <p:spPr bwMode="auto">
            <a:xfrm>
              <a:off x="0" y="27"/>
              <a:ext cx="342" cy="94"/>
            </a:xfrm>
            <a:prstGeom prst="rect">
              <a:avLst/>
            </a:prstGeom>
            <a:noFill/>
            <a:ln w="12700">
              <a:solidFill>
                <a:srgbClr val="FFFFFF"/>
              </a:solidFill>
              <a:miter lim="0"/>
              <a:headEnd/>
              <a:tailEnd/>
            </a:ln>
          </p:spPr>
          <p:txBody>
            <a:bodyPr lIns="126435" tIns="72248" rIns="126435" bIns="72248"/>
            <a:lstStyle/>
            <a:p>
              <a:pPr marL="303213" indent="-303213" defTabSz="912813">
                <a:spcBef>
                  <a:spcPts val="850"/>
                </a:spcBef>
                <a:buClr>
                  <a:srgbClr val="D16349"/>
                </a:buClr>
                <a:buSzPct val="100000"/>
                <a:buFont typeface="TimesNewRomanPSMT" charset="0"/>
                <a:buChar char="■"/>
              </a:pPr>
              <a:r>
                <a:rPr lang="en-US" sz="1500" dirty="0">
                  <a:solidFill>
                    <a:srgbClr val="FFFFFF"/>
                  </a:solidFill>
                  <a:latin typeface="Optima" charset="0"/>
                  <a:sym typeface="Optima" charset="0"/>
                </a:rPr>
                <a:t>31% were in Operations immediately before  becoming CEO</a:t>
              </a:r>
              <a:endParaRPr lang="en-US" dirty="0">
                <a:solidFill>
                  <a:srgbClr val="FFFFFF"/>
                </a:solidFill>
              </a:endParaRPr>
            </a:p>
          </p:txBody>
        </p:sp>
      </p:grpSp>
      <p:sp>
        <p:nvSpPr>
          <p:cNvPr id="5135" name="Rectangle 15"/>
          <p:cNvSpPr>
            <a:spLocks/>
          </p:cNvSpPr>
          <p:nvPr/>
        </p:nvSpPr>
        <p:spPr bwMode="auto">
          <a:xfrm>
            <a:off x="0" y="6128659"/>
            <a:ext cx="4816475" cy="610419"/>
          </a:xfrm>
          <a:prstGeom prst="rect">
            <a:avLst/>
          </a:prstGeom>
          <a:noFill/>
          <a:ln w="12700">
            <a:noFill/>
            <a:miter lim="0"/>
            <a:headEnd/>
            <a:tailEnd/>
          </a:ln>
        </p:spPr>
        <p:txBody>
          <a:bodyPr lIns="88896" tIns="50798" rIns="88896" bIns="50798">
            <a:spAutoFit/>
          </a:bodyPr>
          <a:lstStyle/>
          <a:p>
            <a:pPr defTabSz="912813"/>
            <a:r>
              <a:rPr lang="en-US" sz="1100" dirty="0" smtClean="0">
                <a:solidFill>
                  <a:srgbClr val="FFFFFF"/>
                </a:solidFill>
                <a:latin typeface="Optima" charset="0"/>
                <a:sym typeface="Optima" charset="0"/>
              </a:rPr>
              <a:t>Sources: </a:t>
            </a:r>
          </a:p>
          <a:p>
            <a:pPr defTabSz="912813"/>
            <a:r>
              <a:rPr lang="en-US" sz="1100" dirty="0" smtClean="0">
                <a:solidFill>
                  <a:srgbClr val="FFFFFF"/>
                </a:solidFill>
                <a:latin typeface="Optima" charset="0"/>
                <a:sym typeface="Optima" charset="0"/>
              </a:rPr>
              <a:t>“</a:t>
            </a:r>
            <a:r>
              <a:rPr lang="en-US" sz="1100" dirty="0">
                <a:solidFill>
                  <a:srgbClr val="FFFFFF"/>
                </a:solidFill>
                <a:latin typeface="Optima" charset="0"/>
                <a:sym typeface="Optima" charset="0"/>
              </a:rPr>
              <a:t>Route to the top” Survey, Spencer </a:t>
            </a:r>
            <a:r>
              <a:rPr lang="en-US" sz="1100" dirty="0" smtClean="0">
                <a:solidFill>
                  <a:srgbClr val="FFFFFF"/>
                </a:solidFill>
                <a:latin typeface="Optima" charset="0"/>
                <a:sym typeface="Optima" charset="0"/>
              </a:rPr>
              <a:t>Stuart, </a:t>
            </a:r>
            <a:r>
              <a:rPr lang="en-US" sz="1100" dirty="0">
                <a:solidFill>
                  <a:srgbClr val="FFFFFF"/>
                </a:solidFill>
                <a:latin typeface="Optima" charset="0"/>
                <a:sym typeface="Optima" charset="0"/>
              </a:rPr>
              <a:t>2008</a:t>
            </a:r>
            <a:endParaRPr lang="en-US" sz="1100" dirty="0" smtClean="0">
              <a:solidFill>
                <a:srgbClr val="FFFFFF"/>
              </a:solidFill>
              <a:latin typeface="Optima" charset="0"/>
              <a:sym typeface="Optima" charset="0"/>
            </a:endParaRPr>
          </a:p>
          <a:p>
            <a:pPr defTabSz="912813"/>
            <a:r>
              <a:rPr lang="en-US" sz="1100" dirty="0">
                <a:solidFill>
                  <a:srgbClr val="FFFFFF"/>
                </a:solidFill>
                <a:latin typeface="Optima" charset="0"/>
                <a:sym typeface="Optima" charset="0"/>
              </a:rPr>
              <a:t>“How to become a </a:t>
            </a:r>
            <a:r>
              <a:rPr lang="en-US" sz="1100" dirty="0" err="1" smtClean="0">
                <a:solidFill>
                  <a:srgbClr val="FFFFFF"/>
                </a:solidFill>
                <a:latin typeface="Optima" charset="0"/>
                <a:sym typeface="Optima" charset="0"/>
              </a:rPr>
              <a:t>CEO”Forbes</a:t>
            </a:r>
            <a:r>
              <a:rPr lang="en-US" sz="1100" dirty="0" smtClean="0">
                <a:solidFill>
                  <a:srgbClr val="FFFFFF"/>
                </a:solidFill>
                <a:latin typeface="Optima" charset="0"/>
                <a:sym typeface="Optima" charset="0"/>
              </a:rPr>
              <a:t> Mar 12, 2015</a:t>
            </a:r>
            <a:endParaRPr lang="en-US" sz="1800" dirty="0">
              <a:solidFill>
                <a:srgbClr val="FFFFFF"/>
              </a:solidFill>
            </a:endParaRPr>
          </a:p>
        </p:txBody>
      </p:sp>
      <p:sp>
        <p:nvSpPr>
          <p:cNvPr id="4" name="TextBox 3"/>
          <p:cNvSpPr txBox="1"/>
          <p:nvPr/>
        </p:nvSpPr>
        <p:spPr>
          <a:xfrm>
            <a:off x="5934699" y="1032388"/>
            <a:ext cx="3268992" cy="2417096"/>
          </a:xfrm>
          <a:prstGeom prst="rect">
            <a:avLst/>
          </a:prstGeom>
          <a:noFill/>
        </p:spPr>
        <p:txBody>
          <a:bodyPr wrap="square" rtlCol="0">
            <a:noAutofit/>
          </a:bodyPr>
          <a:lstStyle/>
          <a:p>
            <a:r>
              <a:rPr lang="en-US" sz="1200" dirty="0">
                <a:solidFill>
                  <a:srgbClr val="FFFFFF"/>
                </a:solidFill>
              </a:rPr>
              <a:t>About 94 percent of the S&amp;P 500 CEOs held senior operations positions immediately before ascending to the top job, and </a:t>
            </a:r>
            <a:r>
              <a:rPr lang="en-US" sz="1200" dirty="0">
                <a:solidFill>
                  <a:srgbClr val="FF0000"/>
                </a:solidFill>
              </a:rPr>
              <a:t>the relative scarcity of women overseeing product lines or entire businesses has slowed their advance to the pinnacle</a:t>
            </a:r>
            <a:r>
              <a:rPr lang="en-US" sz="1200" dirty="0">
                <a:solidFill>
                  <a:srgbClr val="FFFFFF"/>
                </a:solidFill>
              </a:rPr>
              <a:t>. The data suggest that the next generation of female executives is not positioned to capitalize on the growing recognition by many companies, </a:t>
            </a:r>
            <a:r>
              <a:rPr lang="en-US" sz="1200" dirty="0" smtClean="0">
                <a:solidFill>
                  <a:srgbClr val="FFFFFF"/>
                </a:solidFill>
              </a:rPr>
              <a:t>including Google and Apple, </a:t>
            </a:r>
            <a:r>
              <a:rPr lang="en-US" sz="1200" dirty="0">
                <a:solidFill>
                  <a:srgbClr val="FFFFFF"/>
                </a:solidFill>
              </a:rPr>
              <a:t>of the lack of diversity within their executive ranks</a:t>
            </a:r>
            <a:r>
              <a:rPr lang="en-US" sz="1200" dirty="0" smtClean="0">
                <a:solidFill>
                  <a:srgbClr val="FFFFFF"/>
                </a:solidFill>
              </a:rPr>
              <a:t>.</a:t>
            </a:r>
          </a:p>
          <a:p>
            <a:r>
              <a:rPr lang="en-US" sz="1200" i="1" dirty="0" smtClean="0">
                <a:solidFill>
                  <a:srgbClr val="FFFFFF"/>
                </a:solidFill>
              </a:rPr>
              <a:t>Business Week Aug 24, 2014</a:t>
            </a:r>
            <a:endParaRPr lang="en-US" sz="1200" i="1" dirty="0">
              <a:solidFill>
                <a:srgbClr val="FFFFFF"/>
              </a:solidFill>
            </a:endParaRPr>
          </a:p>
        </p:txBody>
      </p:sp>
      <p:sp>
        <p:nvSpPr>
          <p:cNvPr id="6" name="Rectangular Callout 5"/>
          <p:cNvSpPr/>
          <p:nvPr/>
        </p:nvSpPr>
        <p:spPr bwMode="auto">
          <a:xfrm>
            <a:off x="36061" y="987568"/>
            <a:ext cx="5687134" cy="638636"/>
          </a:xfrm>
          <a:prstGeom prst="wedgeRectCallout">
            <a:avLst>
              <a:gd name="adj1" fmla="val -35067"/>
              <a:gd name="adj2" fmla="val 138346"/>
            </a:avLst>
          </a:prstGeom>
          <a:noFill/>
          <a:ln w="9525" cap="flat" cmpd="sng" algn="ctr">
            <a:solidFill>
              <a:schemeClr val="bg1"/>
            </a:solidFill>
            <a:prstDash val="solid"/>
            <a:round/>
            <a:headEnd type="none" w="med" len="med"/>
            <a:tailEnd type="none" w="med" len="med"/>
          </a:ln>
          <a:effectLst/>
        </p:spPr>
        <p:txBody>
          <a:bodyPr vert="horz" wrap="none" lIns="91440" tIns="45720" rIns="91440" bIns="45720" numCol="1" rtlCol="0" anchor="t" anchorCtr="0" compatLnSpc="1">
            <a:prstTxWarp prst="textNoShape">
              <a:avLst/>
            </a:prstTxWarp>
            <a:spAutoFit/>
          </a:bodyPr>
          <a:lstStyle/>
          <a:p>
            <a:pPr marL="303213" indent="-303213" defTabSz="912813">
              <a:spcBef>
                <a:spcPts val="850"/>
              </a:spcBef>
              <a:buClr>
                <a:srgbClr val="D16349"/>
              </a:buClr>
              <a:buSzPct val="100000"/>
              <a:buFont typeface="TimesNewRomanPSMT" charset="0"/>
              <a:buChar char="■"/>
            </a:pPr>
            <a:r>
              <a:rPr lang="en-US" sz="1400" dirty="0">
                <a:solidFill>
                  <a:srgbClr val="FFFFFF"/>
                </a:solidFill>
                <a:latin typeface="Optima" charset="0"/>
                <a:ea typeface="Optima" charset="0"/>
                <a:cs typeface="Optima" charset="0"/>
                <a:sym typeface="Optima" charset="0"/>
              </a:rPr>
              <a:t>42% had Operations experience at some point in their career</a:t>
            </a:r>
          </a:p>
          <a:p>
            <a:pPr marL="303213" indent="-303213" defTabSz="912813">
              <a:spcBef>
                <a:spcPts val="850"/>
              </a:spcBef>
              <a:buClr>
                <a:srgbClr val="D16349"/>
              </a:buClr>
              <a:buSzPct val="100000"/>
              <a:buFont typeface="TimesNewRomanPSMT" charset="0"/>
              <a:buChar char="■"/>
            </a:pPr>
            <a:r>
              <a:rPr lang="en-US" sz="1400" dirty="0">
                <a:solidFill>
                  <a:srgbClr val="FFFFFF"/>
                </a:solidFill>
                <a:latin typeface="Optima" charset="0"/>
                <a:ea typeface="Optima" charset="0"/>
                <a:cs typeface="Optima" charset="0"/>
                <a:sym typeface="Optima" charset="0"/>
              </a:rPr>
              <a:t>2015: “</a:t>
            </a:r>
            <a:r>
              <a:rPr lang="en-US" sz="1400" dirty="0">
                <a:solidFill>
                  <a:schemeClr val="bg1"/>
                </a:solidFill>
                <a:latin typeface="Optima" charset="0"/>
                <a:ea typeface="Optima" charset="0"/>
                <a:cs typeface="Optima" charset="0"/>
              </a:rPr>
              <a:t>Three-quarters of Fortune 100 CEOs come from operations.”</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499"/>
                                          </p:stCondLst>
                                        </p:cTn>
                                        <p:tgtEl>
                                          <p:spTgt spid="512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499"/>
                                          </p:stCondLst>
                                        </p:cTn>
                                        <p:tgtEl>
                                          <p:spTgt spid="5128"/>
                                        </p:tgtEl>
                                        <p:attrNameLst>
                                          <p:attrName>style.visibility</p:attrName>
                                        </p:attrNameLst>
                                      </p:cBhvr>
                                      <p:to>
                                        <p:strVal val="visible"/>
                                      </p:to>
                                    </p:set>
                                  </p:childTnLst>
                                </p:cTn>
                              </p:par>
                            </p:childTnLst>
                          </p:cTn>
                        </p:par>
                        <p:par>
                          <p:cTn id="13" fill="hold">
                            <p:stCondLst>
                              <p:cond delay="500"/>
                            </p:stCondLst>
                            <p:childTnLst>
                              <p:par>
                                <p:cTn id="14" presetID="1" presetClass="entr" presetSubtype="0" fill="hold" nodeType="afterEffect">
                                  <p:stCondLst>
                                    <p:cond delay="0"/>
                                  </p:stCondLst>
                                  <p:childTnLst>
                                    <p:set>
                                      <p:cBhvr>
                                        <p:cTn id="15" dur="1" fill="hold">
                                          <p:stCondLst>
                                            <p:cond delay="499"/>
                                          </p:stCondLst>
                                        </p:cTn>
                                        <p:tgtEl>
                                          <p:spTgt spid="3"/>
                                        </p:tgtEl>
                                        <p:attrNameLst>
                                          <p:attrName>style.visibility</p:attrName>
                                        </p:attrNameLst>
                                      </p:cBhvr>
                                      <p:to>
                                        <p:strVal val="visible"/>
                                      </p:to>
                                    </p:set>
                                  </p:childTnLst>
                                </p:cTn>
                              </p:par>
                            </p:childTnLst>
                          </p:cTn>
                        </p:par>
                        <p:par>
                          <p:cTn id="16" fill="hold">
                            <p:stCondLst>
                              <p:cond delay="1000"/>
                            </p:stCondLst>
                            <p:childTnLst>
                              <p:par>
                                <p:cTn id="17" presetID="1" presetClass="entr" presetSubtype="0" fill="hold" grpId="0" nodeType="afterEffect">
                                  <p:stCondLst>
                                    <p:cond delay="0"/>
                                  </p:stCondLst>
                                  <p:childTnLst>
                                    <p:set>
                                      <p:cBhvr>
                                        <p:cTn id="18" dur="1" fill="hold">
                                          <p:stCondLst>
                                            <p:cond delay="499"/>
                                          </p:stCondLst>
                                        </p:cTn>
                                        <p:tgtEl>
                                          <p:spTgt spid="513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35" grpId="0" autoUpdateAnimBg="0"/>
      <p:bldP spid="4" grpId="0"/>
      <p:bldP spid="6"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Kura, Japan</a:t>
            </a:r>
            <a:endParaRPr lang="en-US" dirty="0"/>
          </a:p>
        </p:txBody>
      </p:sp>
      <p:sp>
        <p:nvSpPr>
          <p:cNvPr id="7" name="Content Placeholder 6"/>
          <p:cNvSpPr>
            <a:spLocks noGrp="1"/>
          </p:cNvSpPr>
          <p:nvPr>
            <p:ph idx="1"/>
          </p:nvPr>
        </p:nvSpPr>
        <p:spPr>
          <a:xfrm>
            <a:off x="455612" y="1114425"/>
            <a:ext cx="8164405" cy="5451475"/>
          </a:xfrm>
        </p:spPr>
        <p:txBody>
          <a:bodyPr/>
          <a:lstStyle/>
          <a:p>
            <a:r>
              <a:rPr lang="en-US" dirty="0" smtClean="0"/>
              <a:t>“Instead of placing supervisors at each restaurant, Kura set up central control centers with video links to the stores. At these centers, a small group of managers watch for everything from wayward tuna slices to outdated posters on restaurant walls.</a:t>
            </a:r>
          </a:p>
          <a:p>
            <a:r>
              <a:rPr lang="en-US" dirty="0" smtClean="0"/>
              <a:t>Each Kura store is also highly automated.”</a:t>
            </a:r>
          </a:p>
          <a:p>
            <a:r>
              <a:rPr lang="en-US" dirty="0" smtClean="0"/>
              <a:t>This video shows old sushi being dumped off the conveyor belts:</a:t>
            </a:r>
          </a:p>
          <a:p>
            <a:r>
              <a:rPr lang="en-US" dirty="0" smtClean="0">
                <a:hlinkClick r:id="rId3"/>
              </a:rPr>
              <a:t>http://www.myspace.com/video/vid/33401290#pm_cmp=vid_OEV_P_P</a:t>
            </a:r>
            <a:endParaRPr lang="en-US" dirty="0"/>
          </a:p>
        </p:txBody>
      </p:sp>
      <p:pic>
        <p:nvPicPr>
          <p:cNvPr id="101378" name="Picture 2" descr="http://operationsroom.files.wordpress.com/2010/12/31sushi-popup.jpg"/>
          <p:cNvPicPr>
            <a:picLocks noChangeAspect="1" noChangeArrowheads="1"/>
          </p:cNvPicPr>
          <p:nvPr/>
        </p:nvPicPr>
        <p:blipFill>
          <a:blip r:embed="rId4" cstate="print"/>
          <a:srcRect/>
          <a:stretch>
            <a:fillRect/>
          </a:stretch>
        </p:blipFill>
        <p:spPr bwMode="auto">
          <a:xfrm>
            <a:off x="4212404" y="3178270"/>
            <a:ext cx="4931595" cy="3679729"/>
          </a:xfrm>
          <a:prstGeom prst="rect">
            <a:avLst/>
          </a:prstGeom>
          <a:noFill/>
        </p:spPr>
      </p:pic>
      <p:sp>
        <p:nvSpPr>
          <p:cNvPr id="101379" name="Rectangle 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333333"/>
                </a:solidFill>
                <a:effectLst/>
                <a:latin typeface="Verdana" pitchFamily="34" charset="0"/>
                <a:cs typeface="Times New Roman" pitchFamily="18" charset="0"/>
              </a:rPr>
              <a:t> this video shows old sushi being dumped off the conveyor belts:</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1380"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333333"/>
                </a:solidFill>
                <a:effectLst/>
                <a:latin typeface="Verdana" pitchFamily="34" charset="0"/>
                <a:cs typeface="Times New Roman" pitchFamily="18" charset="0"/>
              </a:rPr>
              <a:t> this video shows old sushi being dumped off the conveyor belts:</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1381"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333333"/>
                </a:solidFill>
                <a:effectLst/>
                <a:latin typeface="Verdana" pitchFamily="34" charset="0"/>
                <a:cs typeface="Times New Roman" pitchFamily="18" charset="0"/>
              </a:rPr>
              <a:t> this video shows old sushi being dumped off the conveyor belts:</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u="sng" dirty="0" smtClean="0"/>
              <a:t>Operational</a:t>
            </a:r>
            <a:r>
              <a:rPr lang="en-US" dirty="0" smtClean="0"/>
              <a:t> Turnarounds</a:t>
            </a:r>
            <a:endParaRPr lang="en-US" dirty="0"/>
          </a:p>
        </p:txBody>
      </p:sp>
      <p:graphicFrame>
        <p:nvGraphicFramePr>
          <p:cNvPr id="5" name="Table 4"/>
          <p:cNvGraphicFramePr>
            <a:graphicFrameLocks noGrp="1"/>
          </p:cNvGraphicFramePr>
          <p:nvPr/>
        </p:nvGraphicFramePr>
        <p:xfrm>
          <a:off x="457199" y="1716705"/>
          <a:ext cx="8153401" cy="3690304"/>
        </p:xfrm>
        <a:graphic>
          <a:graphicData uri="http://schemas.openxmlformats.org/drawingml/2006/table">
            <a:tbl>
              <a:tblPr/>
              <a:tblGrid>
                <a:gridCol w="1602805"/>
                <a:gridCol w="3275298"/>
                <a:gridCol w="3275298"/>
              </a:tblGrid>
              <a:tr h="396796">
                <a:tc>
                  <a:txBody>
                    <a:bodyPr/>
                    <a:lstStyle/>
                    <a:p>
                      <a:pPr marL="0" marR="0">
                        <a:lnSpc>
                          <a:spcPct val="100000"/>
                        </a:lnSpc>
                        <a:spcBef>
                          <a:spcPts val="0"/>
                        </a:spcBef>
                        <a:spcAft>
                          <a:spcPts val="0"/>
                        </a:spcAft>
                      </a:pPr>
                      <a:endParaRPr lang="en-US" sz="2300" dirty="0">
                        <a:latin typeface="+mj-lt"/>
                        <a:ea typeface="Times New Roman"/>
                        <a:cs typeface="Times New Roman"/>
                      </a:endParaRPr>
                    </a:p>
                  </a:txBody>
                  <a:tcPr marL="68580" marR="68580" marT="0" marB="0">
                    <a:lnL w="12700" cap="flat" cmpd="sng" algn="ctr">
                      <a:solidFill>
                        <a:srgbClr val="D9D9D9"/>
                      </a:solidFill>
                      <a:prstDash val="solid"/>
                      <a:round/>
                      <a:headEnd type="none" w="med" len="med"/>
                      <a:tailEnd type="none" w="med" len="med"/>
                    </a:lnL>
                    <a:lnR>
                      <a:noFill/>
                    </a:lnR>
                    <a:lnT w="12700" cap="flat" cmpd="sng" algn="ctr">
                      <a:solidFill>
                        <a:srgbClr val="D9D9D9"/>
                      </a:solidFill>
                      <a:prstDash val="solid"/>
                      <a:round/>
                      <a:headEnd type="none" w="med" len="med"/>
                      <a:tailEnd type="none" w="med" len="med"/>
                    </a:lnT>
                    <a:lnB>
                      <a:noFill/>
                    </a:lnB>
                    <a:solidFill>
                      <a:srgbClr val="BFBFBF"/>
                    </a:solidFill>
                  </a:tcPr>
                </a:tc>
                <a:tc>
                  <a:txBody>
                    <a:bodyPr/>
                    <a:lstStyle/>
                    <a:p>
                      <a:pPr marL="0" marR="0">
                        <a:lnSpc>
                          <a:spcPct val="100000"/>
                        </a:lnSpc>
                        <a:spcBef>
                          <a:spcPts val="0"/>
                        </a:spcBef>
                        <a:spcAft>
                          <a:spcPts val="0"/>
                        </a:spcAft>
                      </a:pPr>
                      <a:r>
                        <a:rPr lang="en-US" sz="2300" dirty="0" smtClean="0">
                          <a:latin typeface="+mj-lt"/>
                          <a:ea typeface="Times New Roman"/>
                          <a:cs typeface="Times New Roman"/>
                        </a:rPr>
                        <a:t>Organization-focused</a:t>
                      </a:r>
                      <a:endParaRPr lang="en-US" sz="2300" dirty="0">
                        <a:latin typeface="+mj-lt"/>
                        <a:ea typeface="Times New Roman"/>
                        <a:cs typeface="Times New Roman"/>
                      </a:endParaRPr>
                    </a:p>
                  </a:txBody>
                  <a:tcPr marL="68580" marR="68580" marT="0" marB="0">
                    <a:lnL>
                      <a:noFill/>
                    </a:lnL>
                    <a:lnR w="12700" cap="flat" cmpd="sng" algn="ctr">
                      <a:noFill/>
                      <a:prstDash val="solid"/>
                      <a:round/>
                      <a:headEnd type="none" w="med" len="med"/>
                      <a:tailEnd type="none" w="med" len="med"/>
                    </a:lnR>
                    <a:lnT w="12700" cap="flat" cmpd="sng" algn="ctr">
                      <a:solidFill>
                        <a:srgbClr val="D9D9D9"/>
                      </a:solidFill>
                      <a:prstDash val="solid"/>
                      <a:round/>
                      <a:headEnd type="none" w="med" len="med"/>
                      <a:tailEnd type="none" w="med" len="med"/>
                    </a:lnT>
                    <a:lnB>
                      <a:noFill/>
                    </a:lnB>
                    <a:solidFill>
                      <a:srgbClr val="BFBFBF"/>
                    </a:solidFill>
                  </a:tcPr>
                </a:tc>
                <a:tc>
                  <a:txBody>
                    <a:bodyPr/>
                    <a:lstStyle/>
                    <a:p>
                      <a:pPr marL="0" marR="0">
                        <a:lnSpc>
                          <a:spcPct val="100000"/>
                        </a:lnSpc>
                        <a:spcBef>
                          <a:spcPts val="0"/>
                        </a:spcBef>
                        <a:spcAft>
                          <a:spcPts val="0"/>
                        </a:spcAft>
                      </a:pPr>
                      <a:r>
                        <a:rPr lang="en-US" sz="2300" dirty="0" smtClean="0">
                          <a:latin typeface="+mj-lt"/>
                          <a:ea typeface="Times New Roman"/>
                          <a:cs typeface="Times New Roman"/>
                        </a:rPr>
                        <a:t>Ops/Econ-focused</a:t>
                      </a:r>
                      <a:endParaRPr lang="en-US" sz="2300" dirty="0">
                        <a:latin typeface="+mj-lt"/>
                        <a:ea typeface="Times New Roman"/>
                        <a:cs typeface="Times New Roman"/>
                      </a:endParaRPr>
                    </a:p>
                  </a:txBody>
                  <a:tcPr marL="68580" marR="68580" marT="0" marB="0">
                    <a:lnL>
                      <a:noFill/>
                    </a:lnL>
                    <a:lnR w="12700" cap="flat" cmpd="sng" algn="ctr">
                      <a:solidFill>
                        <a:srgbClr val="D9D9D9"/>
                      </a:solidFill>
                      <a:prstDash val="solid"/>
                      <a:round/>
                      <a:headEnd type="none" w="med" len="med"/>
                      <a:tailEnd type="none" w="med" len="med"/>
                    </a:lnR>
                    <a:lnT w="12700" cap="flat" cmpd="sng" algn="ctr">
                      <a:solidFill>
                        <a:srgbClr val="D9D9D9"/>
                      </a:solidFill>
                      <a:prstDash val="solid"/>
                      <a:round/>
                      <a:headEnd type="none" w="med" len="med"/>
                      <a:tailEnd type="none" w="med" len="med"/>
                    </a:lnT>
                    <a:lnB>
                      <a:noFill/>
                    </a:lnB>
                    <a:solidFill>
                      <a:srgbClr val="BFBFBF"/>
                    </a:solidFill>
                  </a:tcPr>
                </a:tc>
              </a:tr>
              <a:tr h="488857">
                <a:tc>
                  <a:txBody>
                    <a:bodyPr/>
                    <a:lstStyle/>
                    <a:p>
                      <a:pPr marL="0" marR="0">
                        <a:lnSpc>
                          <a:spcPct val="100000"/>
                        </a:lnSpc>
                        <a:spcBef>
                          <a:spcPts val="0"/>
                        </a:spcBef>
                        <a:spcAft>
                          <a:spcPts val="0"/>
                        </a:spcAft>
                      </a:pPr>
                      <a:endParaRPr lang="en-US" sz="2300" dirty="0">
                        <a:latin typeface="+mj-lt"/>
                        <a:ea typeface="Times New Roman"/>
                        <a:cs typeface="Times New Roman"/>
                      </a:endParaRPr>
                    </a:p>
                  </a:txBody>
                  <a:tcPr marL="68580" marR="68580" marT="0" marB="0">
                    <a:lnL w="12700" cap="flat" cmpd="sng" algn="ctr">
                      <a:solidFill>
                        <a:srgbClr val="D9D9D9"/>
                      </a:solidFill>
                      <a:prstDash val="solid"/>
                      <a:round/>
                      <a:headEnd type="none" w="med" len="med"/>
                      <a:tailEnd type="none" w="med" len="med"/>
                    </a:lnL>
                    <a:lnR>
                      <a:noFill/>
                    </a:lnR>
                    <a:lnT>
                      <a:noFill/>
                    </a:lnT>
                    <a:lnB>
                      <a:noFill/>
                    </a:lnB>
                    <a:solidFill>
                      <a:srgbClr val="D9D9D9"/>
                    </a:solidFill>
                  </a:tcPr>
                </a:tc>
                <a:tc>
                  <a:txBody>
                    <a:bodyPr/>
                    <a:lstStyle/>
                    <a:p>
                      <a:pPr marL="0" marR="0">
                        <a:lnSpc>
                          <a:spcPct val="100000"/>
                        </a:lnSpc>
                        <a:spcBef>
                          <a:spcPts val="0"/>
                        </a:spcBef>
                        <a:spcAft>
                          <a:spcPts val="0"/>
                        </a:spcAft>
                      </a:pPr>
                      <a:r>
                        <a:rPr lang="en-US" sz="2300" b="1" dirty="0" smtClean="0">
                          <a:latin typeface="+mj-lt"/>
                          <a:ea typeface="Times New Roman"/>
                          <a:cs typeface="Times New Roman"/>
                        </a:rPr>
                        <a:t>1981: Champion International</a:t>
                      </a:r>
                      <a:endParaRPr lang="en-US" sz="2300" b="1" dirty="0">
                        <a:latin typeface="+mj-lt"/>
                        <a:ea typeface="Times New Roman"/>
                        <a:cs typeface="Times New Roman"/>
                      </a:endParaRPr>
                    </a:p>
                  </a:txBody>
                  <a:tcPr marL="68580" marR="68580" marT="0" marB="0">
                    <a:lnL>
                      <a:noFill/>
                    </a:lnL>
                    <a:lnR w="12700" cap="flat" cmpd="sng" algn="ctr">
                      <a:noFill/>
                      <a:prstDash val="solid"/>
                      <a:round/>
                      <a:headEnd type="none" w="med" len="med"/>
                      <a:tailEnd type="none" w="med" len="med"/>
                    </a:lnR>
                    <a:lnT>
                      <a:noFill/>
                    </a:lnT>
                    <a:lnB>
                      <a:noFill/>
                    </a:lnB>
                    <a:solidFill>
                      <a:srgbClr val="D9D9D9"/>
                    </a:solidFill>
                  </a:tcPr>
                </a:tc>
                <a:tc>
                  <a:txBody>
                    <a:bodyPr/>
                    <a:lstStyle/>
                    <a:p>
                      <a:pPr marL="0" marR="0">
                        <a:lnSpc>
                          <a:spcPct val="100000"/>
                        </a:lnSpc>
                        <a:spcBef>
                          <a:spcPts val="0"/>
                        </a:spcBef>
                        <a:spcAft>
                          <a:spcPts val="0"/>
                        </a:spcAft>
                      </a:pPr>
                      <a:r>
                        <a:rPr lang="en-US" sz="2300" b="1" dirty="0" smtClean="0">
                          <a:latin typeface="+mj-lt"/>
                          <a:ea typeface="Times New Roman"/>
                          <a:cs typeface="Times New Roman"/>
                        </a:rPr>
                        <a:t>1994: Scott Paper</a:t>
                      </a:r>
                      <a:endParaRPr lang="en-US" sz="2300" b="1" dirty="0">
                        <a:latin typeface="+mj-lt"/>
                        <a:ea typeface="Times New Roman"/>
                        <a:cs typeface="Times New Roman"/>
                      </a:endParaRPr>
                    </a:p>
                  </a:txBody>
                  <a:tcPr marL="68580" marR="68580" marT="0" marB="0">
                    <a:lnL>
                      <a:noFill/>
                    </a:lnL>
                    <a:lnR w="12700" cap="flat" cmpd="sng" algn="ctr">
                      <a:solidFill>
                        <a:srgbClr val="D9D9D9"/>
                      </a:solidFill>
                      <a:prstDash val="solid"/>
                      <a:round/>
                      <a:headEnd type="none" w="med" len="med"/>
                      <a:tailEnd type="none" w="med" len="med"/>
                    </a:lnR>
                    <a:lnT>
                      <a:noFill/>
                    </a:lnT>
                    <a:lnB>
                      <a:noFill/>
                    </a:lnB>
                    <a:solidFill>
                      <a:srgbClr val="D9D9D9"/>
                    </a:solidFill>
                  </a:tcPr>
                </a:tc>
              </a:tr>
              <a:tr h="595194">
                <a:tc>
                  <a:txBody>
                    <a:bodyPr/>
                    <a:lstStyle/>
                    <a:p>
                      <a:pPr marL="0" marR="0">
                        <a:lnSpc>
                          <a:spcPct val="100000"/>
                        </a:lnSpc>
                        <a:spcBef>
                          <a:spcPts val="0"/>
                        </a:spcBef>
                        <a:spcAft>
                          <a:spcPts val="0"/>
                        </a:spcAft>
                      </a:pPr>
                      <a:r>
                        <a:rPr lang="en-US" sz="2300" dirty="0">
                          <a:latin typeface="+mj-lt"/>
                          <a:ea typeface="Times New Roman"/>
                          <a:cs typeface="Times New Roman"/>
                        </a:rPr>
                        <a:t>Goals</a:t>
                      </a:r>
                    </a:p>
                  </a:txBody>
                  <a:tcPr marL="68580" marR="68580" marT="0" marB="0">
                    <a:lnL w="12700" cap="flat" cmpd="sng" algn="ctr">
                      <a:solidFill>
                        <a:srgbClr val="D9D9D9"/>
                      </a:solidFill>
                      <a:prstDash val="solid"/>
                      <a:round/>
                      <a:headEnd type="none" w="med" len="med"/>
                      <a:tailEnd type="none" w="med" len="med"/>
                    </a:lnL>
                    <a:lnR>
                      <a:noFill/>
                    </a:lnR>
                    <a:lnT>
                      <a:noFill/>
                    </a:lnT>
                    <a:lnB>
                      <a:noFill/>
                    </a:lnB>
                    <a:solidFill>
                      <a:srgbClr val="D9D9D9"/>
                    </a:solidFill>
                  </a:tcPr>
                </a:tc>
                <a:tc>
                  <a:txBody>
                    <a:bodyPr/>
                    <a:lstStyle/>
                    <a:p>
                      <a:pPr marL="0" marR="0">
                        <a:lnSpc>
                          <a:spcPct val="100000"/>
                        </a:lnSpc>
                        <a:spcBef>
                          <a:spcPts val="0"/>
                        </a:spcBef>
                        <a:spcAft>
                          <a:spcPts val="0"/>
                        </a:spcAft>
                      </a:pPr>
                      <a:r>
                        <a:rPr lang="en-US" sz="2300" dirty="0">
                          <a:latin typeface="+mj-lt"/>
                          <a:ea typeface="Times New Roman"/>
                          <a:cs typeface="Times New Roman"/>
                        </a:rPr>
                        <a:t>Develop organizational capability</a:t>
                      </a:r>
                    </a:p>
                  </a:txBody>
                  <a:tcPr marL="68580" marR="68580" marT="0" marB="0">
                    <a:lnL>
                      <a:noFill/>
                    </a:lnL>
                    <a:lnR w="12700" cap="flat" cmpd="sng" algn="ctr">
                      <a:noFill/>
                      <a:prstDash val="solid"/>
                      <a:round/>
                      <a:headEnd type="none" w="med" len="med"/>
                      <a:tailEnd type="none" w="med" len="med"/>
                    </a:lnR>
                    <a:lnT>
                      <a:noFill/>
                    </a:lnT>
                    <a:lnB>
                      <a:noFill/>
                    </a:lnB>
                    <a:solidFill>
                      <a:srgbClr val="D9D9D9"/>
                    </a:solidFill>
                  </a:tcPr>
                </a:tc>
                <a:tc>
                  <a:txBody>
                    <a:bodyPr/>
                    <a:lstStyle/>
                    <a:p>
                      <a:pPr marL="0" marR="0">
                        <a:lnSpc>
                          <a:spcPct val="100000"/>
                        </a:lnSpc>
                        <a:spcBef>
                          <a:spcPts val="0"/>
                        </a:spcBef>
                        <a:spcAft>
                          <a:spcPts val="0"/>
                        </a:spcAft>
                      </a:pPr>
                      <a:r>
                        <a:rPr lang="en-US" sz="2300" dirty="0">
                          <a:latin typeface="+mj-lt"/>
                          <a:ea typeface="Times New Roman"/>
                          <a:cs typeface="Times New Roman"/>
                        </a:rPr>
                        <a:t>Maximize shareholder value</a:t>
                      </a:r>
                    </a:p>
                  </a:txBody>
                  <a:tcPr marL="68580" marR="68580" marT="0" marB="0">
                    <a:lnL>
                      <a:noFill/>
                    </a:lnL>
                    <a:lnR w="12700" cap="flat" cmpd="sng" algn="ctr">
                      <a:solidFill>
                        <a:srgbClr val="D9D9D9"/>
                      </a:solidFill>
                      <a:prstDash val="solid"/>
                      <a:round/>
                      <a:headEnd type="none" w="med" len="med"/>
                      <a:tailEnd type="none" w="med" len="med"/>
                    </a:lnR>
                    <a:lnT>
                      <a:noFill/>
                    </a:lnT>
                    <a:lnB>
                      <a:noFill/>
                    </a:lnB>
                    <a:solidFill>
                      <a:srgbClr val="D9D9D9"/>
                    </a:solidFill>
                  </a:tcPr>
                </a:tc>
              </a:tr>
              <a:tr h="396796">
                <a:tc>
                  <a:txBody>
                    <a:bodyPr/>
                    <a:lstStyle/>
                    <a:p>
                      <a:pPr marL="0" marR="0">
                        <a:lnSpc>
                          <a:spcPct val="100000"/>
                        </a:lnSpc>
                        <a:spcBef>
                          <a:spcPts val="0"/>
                        </a:spcBef>
                        <a:spcAft>
                          <a:spcPts val="0"/>
                        </a:spcAft>
                      </a:pPr>
                      <a:r>
                        <a:rPr lang="en-US" sz="2300">
                          <a:latin typeface="+mj-lt"/>
                          <a:ea typeface="Times New Roman"/>
                          <a:cs typeface="Times New Roman"/>
                        </a:rPr>
                        <a:t>Leadership</a:t>
                      </a:r>
                    </a:p>
                  </a:txBody>
                  <a:tcPr marL="68580" marR="68580" marT="0" marB="0">
                    <a:lnL w="12700" cap="flat" cmpd="sng" algn="ctr">
                      <a:solidFill>
                        <a:srgbClr val="D9D9D9"/>
                      </a:solidFill>
                      <a:prstDash val="solid"/>
                      <a:round/>
                      <a:headEnd type="none" w="med" len="med"/>
                      <a:tailEnd type="none" w="med" len="med"/>
                    </a:lnL>
                    <a:lnR>
                      <a:noFill/>
                    </a:lnR>
                    <a:lnT>
                      <a:noFill/>
                    </a:lnT>
                    <a:lnB>
                      <a:noFill/>
                    </a:lnB>
                    <a:solidFill>
                      <a:srgbClr val="D9D9D9"/>
                    </a:solidFill>
                  </a:tcPr>
                </a:tc>
                <a:tc>
                  <a:txBody>
                    <a:bodyPr/>
                    <a:lstStyle/>
                    <a:p>
                      <a:pPr marL="0" marR="0">
                        <a:lnSpc>
                          <a:spcPct val="100000"/>
                        </a:lnSpc>
                        <a:spcBef>
                          <a:spcPts val="0"/>
                        </a:spcBef>
                        <a:spcAft>
                          <a:spcPts val="0"/>
                        </a:spcAft>
                      </a:pPr>
                      <a:r>
                        <a:rPr lang="en-US" sz="2300" dirty="0">
                          <a:latin typeface="+mj-lt"/>
                          <a:ea typeface="Times New Roman"/>
                          <a:cs typeface="Times New Roman"/>
                        </a:rPr>
                        <a:t>Encourage bottom-up</a:t>
                      </a:r>
                    </a:p>
                  </a:txBody>
                  <a:tcPr marL="68580" marR="68580" marT="0" marB="0">
                    <a:lnL>
                      <a:noFill/>
                    </a:lnL>
                    <a:lnR w="12700" cap="flat" cmpd="sng" algn="ctr">
                      <a:noFill/>
                      <a:prstDash val="solid"/>
                      <a:round/>
                      <a:headEnd type="none" w="med" len="med"/>
                      <a:tailEnd type="none" w="med" len="med"/>
                    </a:lnR>
                    <a:lnT>
                      <a:noFill/>
                    </a:lnT>
                    <a:lnB>
                      <a:noFill/>
                    </a:lnB>
                    <a:solidFill>
                      <a:srgbClr val="D9D9D9"/>
                    </a:solidFill>
                  </a:tcPr>
                </a:tc>
                <a:tc>
                  <a:txBody>
                    <a:bodyPr/>
                    <a:lstStyle/>
                    <a:p>
                      <a:pPr marL="0" marR="0">
                        <a:lnSpc>
                          <a:spcPct val="100000"/>
                        </a:lnSpc>
                        <a:spcBef>
                          <a:spcPts val="0"/>
                        </a:spcBef>
                        <a:spcAft>
                          <a:spcPts val="0"/>
                        </a:spcAft>
                      </a:pPr>
                      <a:r>
                        <a:rPr lang="en-US" sz="2300" dirty="0">
                          <a:latin typeface="+mj-lt"/>
                          <a:ea typeface="Times New Roman"/>
                          <a:cs typeface="Times New Roman"/>
                        </a:rPr>
                        <a:t>Manage top-down</a:t>
                      </a:r>
                    </a:p>
                  </a:txBody>
                  <a:tcPr marL="68580" marR="68580" marT="0" marB="0">
                    <a:lnL>
                      <a:noFill/>
                    </a:lnL>
                    <a:lnR w="12700" cap="flat" cmpd="sng" algn="ctr">
                      <a:solidFill>
                        <a:srgbClr val="D9D9D9"/>
                      </a:solidFill>
                      <a:prstDash val="solid"/>
                      <a:round/>
                      <a:headEnd type="none" w="med" len="med"/>
                      <a:tailEnd type="none" w="med" len="med"/>
                    </a:lnR>
                    <a:lnT>
                      <a:noFill/>
                    </a:lnT>
                    <a:lnB>
                      <a:noFill/>
                    </a:lnB>
                    <a:solidFill>
                      <a:srgbClr val="D9D9D9"/>
                    </a:solidFill>
                  </a:tcPr>
                </a:tc>
              </a:tr>
              <a:tr h="488857">
                <a:tc>
                  <a:txBody>
                    <a:bodyPr/>
                    <a:lstStyle/>
                    <a:p>
                      <a:pPr marL="0" marR="0">
                        <a:lnSpc>
                          <a:spcPct val="100000"/>
                        </a:lnSpc>
                        <a:spcBef>
                          <a:spcPts val="0"/>
                        </a:spcBef>
                        <a:spcAft>
                          <a:spcPts val="0"/>
                        </a:spcAft>
                      </a:pPr>
                      <a:r>
                        <a:rPr lang="en-US" sz="2300">
                          <a:latin typeface="+mj-lt"/>
                          <a:ea typeface="Times New Roman"/>
                          <a:cs typeface="Times New Roman"/>
                        </a:rPr>
                        <a:t>Focus</a:t>
                      </a:r>
                    </a:p>
                  </a:txBody>
                  <a:tcPr marL="68580" marR="68580" marT="0" marB="0">
                    <a:lnL w="12700" cap="flat" cmpd="sng" algn="ctr">
                      <a:solidFill>
                        <a:srgbClr val="D9D9D9"/>
                      </a:solidFill>
                      <a:prstDash val="solid"/>
                      <a:round/>
                      <a:headEnd type="none" w="med" len="med"/>
                      <a:tailEnd type="none" w="med" len="med"/>
                    </a:lnL>
                    <a:lnR>
                      <a:noFill/>
                    </a:lnR>
                    <a:lnT>
                      <a:noFill/>
                    </a:lnT>
                    <a:lnB>
                      <a:noFill/>
                    </a:lnB>
                    <a:solidFill>
                      <a:srgbClr val="D9D9D9"/>
                    </a:solidFill>
                  </a:tcPr>
                </a:tc>
                <a:tc>
                  <a:txBody>
                    <a:bodyPr/>
                    <a:lstStyle/>
                    <a:p>
                      <a:pPr marL="0" marR="0">
                        <a:lnSpc>
                          <a:spcPct val="100000"/>
                        </a:lnSpc>
                        <a:spcBef>
                          <a:spcPts val="0"/>
                        </a:spcBef>
                        <a:spcAft>
                          <a:spcPts val="0"/>
                        </a:spcAft>
                      </a:pPr>
                      <a:r>
                        <a:rPr lang="en-US" sz="2300" dirty="0" smtClean="0">
                          <a:latin typeface="+mj-lt"/>
                          <a:ea typeface="Times New Roman"/>
                          <a:cs typeface="Times New Roman"/>
                        </a:rPr>
                        <a:t>Style,</a:t>
                      </a:r>
                      <a:r>
                        <a:rPr lang="en-US" sz="2300" baseline="0" dirty="0" smtClean="0">
                          <a:latin typeface="+mj-lt"/>
                          <a:ea typeface="Times New Roman"/>
                          <a:cs typeface="Times New Roman"/>
                        </a:rPr>
                        <a:t> </a:t>
                      </a:r>
                      <a:r>
                        <a:rPr lang="en-US" sz="2300" dirty="0" smtClean="0">
                          <a:latin typeface="+mj-lt"/>
                          <a:ea typeface="Times New Roman"/>
                          <a:cs typeface="Times New Roman"/>
                        </a:rPr>
                        <a:t>shared </a:t>
                      </a:r>
                      <a:r>
                        <a:rPr lang="en-US" sz="2300" dirty="0">
                          <a:latin typeface="+mj-lt"/>
                          <a:ea typeface="Times New Roman"/>
                          <a:cs typeface="Times New Roman"/>
                        </a:rPr>
                        <a:t>values</a:t>
                      </a:r>
                    </a:p>
                  </a:txBody>
                  <a:tcPr marL="68580" marR="68580" marT="0" marB="0">
                    <a:lnL>
                      <a:noFill/>
                    </a:lnL>
                    <a:lnR w="12700" cap="flat" cmpd="sng" algn="ctr">
                      <a:noFill/>
                      <a:prstDash val="solid"/>
                      <a:round/>
                      <a:headEnd type="none" w="med" len="med"/>
                      <a:tailEnd type="none" w="med" len="med"/>
                    </a:lnR>
                    <a:lnT>
                      <a:noFill/>
                    </a:lnT>
                    <a:lnB>
                      <a:noFill/>
                    </a:lnB>
                    <a:solidFill>
                      <a:srgbClr val="D9D9D9"/>
                    </a:solidFill>
                  </a:tcPr>
                </a:tc>
                <a:tc>
                  <a:txBody>
                    <a:bodyPr/>
                    <a:lstStyle/>
                    <a:p>
                      <a:pPr marL="0" marR="0">
                        <a:lnSpc>
                          <a:spcPct val="100000"/>
                        </a:lnSpc>
                        <a:spcBef>
                          <a:spcPts val="0"/>
                        </a:spcBef>
                        <a:spcAft>
                          <a:spcPts val="0"/>
                        </a:spcAft>
                      </a:pPr>
                      <a:r>
                        <a:rPr lang="en-US" sz="2300" dirty="0" smtClean="0">
                          <a:latin typeface="+mj-lt"/>
                          <a:ea typeface="Times New Roman"/>
                          <a:cs typeface="Times New Roman"/>
                        </a:rPr>
                        <a:t>Processes, structure,</a:t>
                      </a:r>
                      <a:r>
                        <a:rPr lang="en-US" sz="2300" baseline="0" dirty="0" smtClean="0">
                          <a:latin typeface="+mj-lt"/>
                          <a:ea typeface="Times New Roman"/>
                          <a:cs typeface="Times New Roman"/>
                        </a:rPr>
                        <a:t> </a:t>
                      </a:r>
                      <a:r>
                        <a:rPr lang="en-US" sz="2300" dirty="0" smtClean="0">
                          <a:latin typeface="+mj-lt"/>
                          <a:ea typeface="Times New Roman"/>
                          <a:cs typeface="Times New Roman"/>
                        </a:rPr>
                        <a:t>systems</a:t>
                      </a:r>
                      <a:endParaRPr lang="en-US" sz="2300" dirty="0">
                        <a:latin typeface="+mj-lt"/>
                        <a:ea typeface="Times New Roman"/>
                        <a:cs typeface="Times New Roman"/>
                      </a:endParaRPr>
                    </a:p>
                  </a:txBody>
                  <a:tcPr marL="68580" marR="68580" marT="0" marB="0">
                    <a:lnL>
                      <a:noFill/>
                    </a:lnL>
                    <a:lnR w="12700" cap="flat" cmpd="sng" algn="ctr">
                      <a:solidFill>
                        <a:srgbClr val="D9D9D9"/>
                      </a:solidFill>
                      <a:prstDash val="solid"/>
                      <a:round/>
                      <a:headEnd type="none" w="med" len="med"/>
                      <a:tailEnd type="none" w="med" len="med"/>
                    </a:lnR>
                    <a:lnT>
                      <a:noFill/>
                    </a:lnT>
                    <a:lnB>
                      <a:noFill/>
                    </a:lnB>
                    <a:solidFill>
                      <a:srgbClr val="D9D9D9"/>
                    </a:solidFill>
                  </a:tcPr>
                </a:tc>
              </a:tr>
              <a:tr h="396796">
                <a:tc>
                  <a:txBody>
                    <a:bodyPr/>
                    <a:lstStyle/>
                    <a:p>
                      <a:pPr marL="0" marR="0">
                        <a:lnSpc>
                          <a:spcPct val="100000"/>
                        </a:lnSpc>
                        <a:spcBef>
                          <a:spcPts val="0"/>
                        </a:spcBef>
                        <a:spcAft>
                          <a:spcPts val="0"/>
                        </a:spcAft>
                      </a:pPr>
                      <a:r>
                        <a:rPr lang="en-US" sz="2300">
                          <a:latin typeface="+mj-lt"/>
                          <a:ea typeface="Times New Roman"/>
                          <a:cs typeface="Times New Roman"/>
                        </a:rPr>
                        <a:t>Process</a:t>
                      </a:r>
                    </a:p>
                  </a:txBody>
                  <a:tcPr marL="68580" marR="68580" marT="0" marB="0">
                    <a:lnL w="12700" cap="flat" cmpd="sng" algn="ctr">
                      <a:solidFill>
                        <a:srgbClr val="D9D9D9"/>
                      </a:solidFill>
                      <a:prstDash val="solid"/>
                      <a:round/>
                      <a:headEnd type="none" w="med" len="med"/>
                      <a:tailEnd type="none" w="med" len="med"/>
                    </a:lnL>
                    <a:lnR>
                      <a:noFill/>
                    </a:lnR>
                    <a:lnT>
                      <a:noFill/>
                    </a:lnT>
                    <a:lnB>
                      <a:noFill/>
                    </a:lnB>
                    <a:solidFill>
                      <a:srgbClr val="D9D9D9"/>
                    </a:solidFill>
                  </a:tcPr>
                </a:tc>
                <a:tc>
                  <a:txBody>
                    <a:bodyPr/>
                    <a:lstStyle/>
                    <a:p>
                      <a:pPr marL="0" marR="0">
                        <a:lnSpc>
                          <a:spcPct val="100000"/>
                        </a:lnSpc>
                        <a:spcBef>
                          <a:spcPts val="0"/>
                        </a:spcBef>
                        <a:spcAft>
                          <a:spcPts val="0"/>
                        </a:spcAft>
                      </a:pPr>
                      <a:r>
                        <a:rPr lang="en-US" sz="2300" dirty="0">
                          <a:latin typeface="+mj-lt"/>
                          <a:ea typeface="Times New Roman"/>
                          <a:cs typeface="Times New Roman"/>
                        </a:rPr>
                        <a:t>Experiment, evolve</a:t>
                      </a:r>
                    </a:p>
                  </a:txBody>
                  <a:tcPr marL="68580" marR="68580" marT="0" marB="0">
                    <a:lnL>
                      <a:noFill/>
                    </a:lnL>
                    <a:lnR w="12700" cap="flat" cmpd="sng" algn="ctr">
                      <a:noFill/>
                      <a:prstDash val="solid"/>
                      <a:round/>
                      <a:headEnd type="none" w="med" len="med"/>
                      <a:tailEnd type="none" w="med" len="med"/>
                    </a:lnR>
                    <a:lnT>
                      <a:noFill/>
                    </a:lnT>
                    <a:lnB>
                      <a:noFill/>
                    </a:lnB>
                    <a:solidFill>
                      <a:srgbClr val="D9D9D9"/>
                    </a:solidFill>
                  </a:tcPr>
                </a:tc>
                <a:tc>
                  <a:txBody>
                    <a:bodyPr/>
                    <a:lstStyle/>
                    <a:p>
                      <a:pPr marL="0" marR="0">
                        <a:lnSpc>
                          <a:spcPct val="100000"/>
                        </a:lnSpc>
                        <a:spcBef>
                          <a:spcPts val="0"/>
                        </a:spcBef>
                        <a:spcAft>
                          <a:spcPts val="0"/>
                        </a:spcAft>
                      </a:pPr>
                      <a:r>
                        <a:rPr lang="en-US" sz="2300" dirty="0">
                          <a:latin typeface="+mj-lt"/>
                          <a:ea typeface="Times New Roman"/>
                          <a:cs typeface="Times New Roman"/>
                        </a:rPr>
                        <a:t>Plan, execute, debug</a:t>
                      </a:r>
                    </a:p>
                  </a:txBody>
                  <a:tcPr marL="68580" marR="68580" marT="0" marB="0">
                    <a:lnL>
                      <a:noFill/>
                    </a:lnL>
                    <a:lnR w="12700" cap="flat" cmpd="sng" algn="ctr">
                      <a:solidFill>
                        <a:srgbClr val="D9D9D9"/>
                      </a:solidFill>
                      <a:prstDash val="solid"/>
                      <a:round/>
                      <a:headEnd type="none" w="med" len="med"/>
                      <a:tailEnd type="none" w="med" len="med"/>
                    </a:lnR>
                    <a:lnT>
                      <a:noFill/>
                    </a:lnT>
                    <a:lnB>
                      <a:noFill/>
                    </a:lnB>
                    <a:solidFill>
                      <a:srgbClr val="D9D9D9"/>
                    </a:solidFill>
                  </a:tcPr>
                </a:tc>
              </a:tr>
              <a:tr h="396796">
                <a:tc>
                  <a:txBody>
                    <a:bodyPr/>
                    <a:lstStyle/>
                    <a:p>
                      <a:pPr marL="0" marR="0">
                        <a:lnSpc>
                          <a:spcPct val="100000"/>
                        </a:lnSpc>
                        <a:spcBef>
                          <a:spcPts val="0"/>
                        </a:spcBef>
                        <a:spcAft>
                          <a:spcPts val="0"/>
                        </a:spcAft>
                      </a:pPr>
                      <a:r>
                        <a:rPr lang="en-US" sz="2300">
                          <a:latin typeface="+mj-lt"/>
                          <a:ea typeface="Times New Roman"/>
                          <a:cs typeface="Times New Roman"/>
                        </a:rPr>
                        <a:t>Reward</a:t>
                      </a:r>
                    </a:p>
                  </a:txBody>
                  <a:tcPr marL="68580" marR="68580" marT="0" marB="0">
                    <a:lnL w="12700" cap="flat" cmpd="sng" algn="ctr">
                      <a:solidFill>
                        <a:srgbClr val="D9D9D9"/>
                      </a:solidFill>
                      <a:prstDash val="solid"/>
                      <a:round/>
                      <a:headEnd type="none" w="med" len="med"/>
                      <a:tailEnd type="none" w="med" len="med"/>
                    </a:lnL>
                    <a:lnR>
                      <a:noFill/>
                    </a:lnR>
                    <a:lnT>
                      <a:noFill/>
                    </a:lnT>
                    <a:lnB w="12700" cap="flat" cmpd="sng" algn="ctr">
                      <a:solidFill>
                        <a:srgbClr val="D9D9D9"/>
                      </a:solidFill>
                      <a:prstDash val="solid"/>
                      <a:round/>
                      <a:headEnd type="none" w="med" len="med"/>
                      <a:tailEnd type="none" w="med" len="med"/>
                    </a:lnB>
                    <a:solidFill>
                      <a:srgbClr val="D9D9D9"/>
                    </a:solidFill>
                  </a:tcPr>
                </a:tc>
                <a:tc>
                  <a:txBody>
                    <a:bodyPr/>
                    <a:lstStyle/>
                    <a:p>
                      <a:pPr marL="0" marR="0">
                        <a:lnSpc>
                          <a:spcPct val="100000"/>
                        </a:lnSpc>
                        <a:spcBef>
                          <a:spcPts val="0"/>
                        </a:spcBef>
                        <a:spcAft>
                          <a:spcPts val="0"/>
                        </a:spcAft>
                      </a:pPr>
                      <a:r>
                        <a:rPr lang="en-US" sz="2300" dirty="0" smtClean="0">
                          <a:latin typeface="+mj-lt"/>
                          <a:ea typeface="Times New Roman"/>
                          <a:cs typeface="Times New Roman"/>
                        </a:rPr>
                        <a:t>Skills, commitment</a:t>
                      </a:r>
                      <a:endParaRPr lang="en-US" sz="2300" dirty="0">
                        <a:latin typeface="+mj-lt"/>
                        <a:ea typeface="Times New Roman"/>
                        <a:cs typeface="Times New Roman"/>
                      </a:endParaRPr>
                    </a:p>
                  </a:txBody>
                  <a:tcPr marL="68580" marR="68580" marT="0" marB="0">
                    <a:lnL>
                      <a:noFill/>
                    </a:lnL>
                    <a:lnR w="12700" cap="flat" cmpd="sng" algn="ctr">
                      <a:noFill/>
                      <a:prstDash val="solid"/>
                      <a:round/>
                      <a:headEnd type="none" w="med" len="med"/>
                      <a:tailEnd type="none" w="med" len="med"/>
                    </a:lnR>
                    <a:lnT>
                      <a:noFill/>
                    </a:lnT>
                    <a:lnB w="12700" cap="flat" cmpd="sng" algn="ctr">
                      <a:solidFill>
                        <a:srgbClr val="D9D9D9"/>
                      </a:solidFill>
                      <a:prstDash val="solid"/>
                      <a:round/>
                      <a:headEnd type="none" w="med" len="med"/>
                      <a:tailEnd type="none" w="med" len="med"/>
                    </a:lnB>
                    <a:solidFill>
                      <a:srgbClr val="D9D9D9"/>
                    </a:solidFill>
                  </a:tcPr>
                </a:tc>
                <a:tc>
                  <a:txBody>
                    <a:bodyPr/>
                    <a:lstStyle/>
                    <a:p>
                      <a:pPr marL="0" marR="0">
                        <a:lnSpc>
                          <a:spcPct val="100000"/>
                        </a:lnSpc>
                        <a:spcBef>
                          <a:spcPts val="0"/>
                        </a:spcBef>
                        <a:spcAft>
                          <a:spcPts val="0"/>
                        </a:spcAft>
                      </a:pPr>
                      <a:r>
                        <a:rPr lang="en-US" sz="2300" dirty="0">
                          <a:latin typeface="+mj-lt"/>
                          <a:ea typeface="Times New Roman"/>
                          <a:cs typeface="Times New Roman"/>
                        </a:rPr>
                        <a:t>Financial</a:t>
                      </a:r>
                    </a:p>
                  </a:txBody>
                  <a:tcPr marL="68580" marR="68580" marT="0" marB="0">
                    <a:lnL>
                      <a:noFill/>
                    </a:lnL>
                    <a:lnR w="12700" cap="flat" cmpd="sng" algn="ctr">
                      <a:solidFill>
                        <a:srgbClr val="D9D9D9"/>
                      </a:solidFill>
                      <a:prstDash val="solid"/>
                      <a:round/>
                      <a:headEnd type="none" w="med" len="med"/>
                      <a:tailEnd type="none" w="med" len="med"/>
                    </a:lnR>
                    <a:lnT>
                      <a:noFill/>
                    </a:lnT>
                    <a:lnB w="12700" cap="flat" cmpd="sng" algn="ctr">
                      <a:solidFill>
                        <a:srgbClr val="D9D9D9"/>
                      </a:solidFill>
                      <a:prstDash val="solid"/>
                      <a:round/>
                      <a:headEnd type="none" w="med" len="med"/>
                      <a:tailEnd type="none" w="med" len="med"/>
                    </a:lnB>
                    <a:solidFill>
                      <a:srgbClr val="D9D9D9"/>
                    </a:solidFill>
                  </a:tcPr>
                </a:tc>
              </a:tr>
            </a:tbl>
          </a:graphicData>
        </a:graphic>
      </p:graphicFrame>
      <p:sp>
        <p:nvSpPr>
          <p:cNvPr id="6" name="Rounded Rectangle 5"/>
          <p:cNvSpPr/>
          <p:nvPr/>
        </p:nvSpPr>
        <p:spPr>
          <a:xfrm>
            <a:off x="2057400" y="5486400"/>
            <a:ext cx="5029200" cy="685800"/>
          </a:xfrm>
          <a:prstGeom prst="round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dirty="0" smtClean="0">
                <a:latin typeface="+mj-lt"/>
              </a:rPr>
              <a:t>Which works better?  When?</a:t>
            </a:r>
            <a:endParaRPr lang="en-US" sz="2700" dirty="0">
              <a:latin typeface="+mj-lt"/>
            </a:endParaRPr>
          </a:p>
        </p:txBody>
      </p:sp>
      <p:sp>
        <p:nvSpPr>
          <p:cNvPr id="7" name="TextBox 6"/>
          <p:cNvSpPr txBox="1"/>
          <p:nvPr/>
        </p:nvSpPr>
        <p:spPr>
          <a:xfrm>
            <a:off x="304800" y="6400800"/>
            <a:ext cx="6934200" cy="276999"/>
          </a:xfrm>
          <a:prstGeom prst="rect">
            <a:avLst/>
          </a:prstGeom>
          <a:noFill/>
        </p:spPr>
        <p:txBody>
          <a:bodyPr wrap="square" rtlCol="0">
            <a:spAutoFit/>
          </a:bodyPr>
          <a:lstStyle/>
          <a:p>
            <a:r>
              <a:rPr lang="en-US" sz="1200" dirty="0" smtClean="0">
                <a:solidFill>
                  <a:schemeClr val="bg1"/>
                </a:solidFill>
                <a:latin typeface="+mj-lt"/>
              </a:rPr>
              <a:t>Adapted from Beer and </a:t>
            </a:r>
            <a:r>
              <a:rPr lang="en-US" sz="1200" dirty="0" err="1" smtClean="0">
                <a:solidFill>
                  <a:schemeClr val="bg1"/>
                </a:solidFill>
                <a:latin typeface="+mj-lt"/>
              </a:rPr>
              <a:t>Nohria</a:t>
            </a:r>
            <a:r>
              <a:rPr lang="en-US" sz="1200" dirty="0" smtClean="0">
                <a:solidFill>
                  <a:schemeClr val="bg1"/>
                </a:solidFill>
                <a:latin typeface="+mj-lt"/>
              </a:rPr>
              <a:t>, “Cracking the Code of Change,” </a:t>
            </a:r>
            <a:r>
              <a:rPr lang="en-US" sz="1200" i="1" dirty="0" smtClean="0">
                <a:solidFill>
                  <a:schemeClr val="bg1"/>
                </a:solidFill>
                <a:latin typeface="+mj-lt"/>
              </a:rPr>
              <a:t>HBR</a:t>
            </a:r>
            <a:r>
              <a:rPr lang="en-US" sz="1200" dirty="0" smtClean="0">
                <a:solidFill>
                  <a:schemeClr val="bg1"/>
                </a:solidFill>
                <a:latin typeface="+mj-lt"/>
              </a:rPr>
              <a:t> 2000. </a:t>
            </a:r>
            <a:endParaRPr lang="en-US" sz="1200" dirty="0">
              <a:solidFill>
                <a:schemeClr val="bg1"/>
              </a:solidFill>
              <a:latin typeface="+mj-lt"/>
            </a:endParaRPr>
          </a:p>
        </p:txBody>
      </p:sp>
    </p:spTree>
    <p:extLst>
      <p:ext uri="{BB962C8B-B14F-4D97-AF65-F5344CB8AC3E}">
        <p14:creationId xmlns:p14="http://schemas.microsoft.com/office/powerpoint/2010/main" val="3459136765"/>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13843" y="0"/>
            <a:ext cx="8305800" cy="955675"/>
          </a:xfrm>
        </p:spPr>
        <p:txBody>
          <a:bodyPr/>
          <a:lstStyle/>
          <a:p>
            <a:r>
              <a:rPr lang="en-US" dirty="0" smtClean="0"/>
              <a:t>Sustaining Initiatives for Operational Turnaround</a:t>
            </a:r>
            <a:endParaRPr lang="en-US" dirty="0"/>
          </a:p>
        </p:txBody>
      </p:sp>
      <p:sp>
        <p:nvSpPr>
          <p:cNvPr id="5" name="Content Placeholder 4"/>
          <p:cNvSpPr>
            <a:spLocks noGrp="1"/>
          </p:cNvSpPr>
          <p:nvPr>
            <p:ph idx="1"/>
          </p:nvPr>
        </p:nvSpPr>
        <p:spPr>
          <a:xfrm>
            <a:off x="586984" y="1114426"/>
            <a:ext cx="8229600" cy="5451475"/>
          </a:xfrm>
        </p:spPr>
        <p:txBody>
          <a:bodyPr>
            <a:normAutofit/>
          </a:bodyPr>
          <a:lstStyle/>
          <a:p>
            <a:r>
              <a:rPr lang="en-US" b="1" dirty="0"/>
              <a:t>Investor management</a:t>
            </a:r>
            <a:r>
              <a:rPr lang="en-US" dirty="0"/>
              <a:t>.  How do we tell a operational narrative to an audience that might be skeptical, uninterested, or not ready</a:t>
            </a:r>
            <a:r>
              <a:rPr lang="en-US" dirty="0" smtClean="0"/>
              <a:t>?</a:t>
            </a:r>
          </a:p>
          <a:p>
            <a:r>
              <a:rPr lang="en-US" b="1" dirty="0"/>
              <a:t>Performance management</a:t>
            </a:r>
            <a:r>
              <a:rPr lang="en-US" dirty="0"/>
              <a:t>.  How do we measure and track operational improvements</a:t>
            </a:r>
            <a:r>
              <a:rPr lang="en-US" dirty="0" smtClean="0"/>
              <a:t>?</a:t>
            </a:r>
            <a:endParaRPr lang="en-US" dirty="0"/>
          </a:p>
          <a:p>
            <a:r>
              <a:rPr lang="en-US" b="1" dirty="0" smtClean="0"/>
              <a:t>Asset rationalization</a:t>
            </a:r>
          </a:p>
          <a:p>
            <a:r>
              <a:rPr lang="en-US" b="1" dirty="0" smtClean="0"/>
              <a:t>Supply base rationalization </a:t>
            </a:r>
          </a:p>
          <a:p>
            <a:r>
              <a:rPr lang="en-US" b="1" dirty="0" smtClean="0"/>
              <a:t>Demand management</a:t>
            </a:r>
            <a:r>
              <a:rPr lang="en-US" dirty="0" smtClean="0"/>
              <a:t>.  How do we maximize value from customers while minimizing our asset investments?</a:t>
            </a:r>
          </a:p>
          <a:p>
            <a:r>
              <a:rPr lang="en-US" b="1" dirty="0" smtClean="0"/>
              <a:t>Innovation </a:t>
            </a:r>
            <a:r>
              <a:rPr lang="en-US" b="1" dirty="0"/>
              <a:t>management</a:t>
            </a:r>
            <a:r>
              <a:rPr lang="en-US" dirty="0"/>
              <a:t>.  Like quality, innovation is often relegated to a backseat in turnaround situations.</a:t>
            </a:r>
          </a:p>
          <a:p>
            <a:endParaRPr lang="en-US" dirty="0" smtClean="0"/>
          </a:p>
          <a:p>
            <a:endParaRPr lang="en-US" dirty="0"/>
          </a:p>
        </p:txBody>
      </p:sp>
    </p:spTree>
    <p:extLst>
      <p:ext uri="{BB962C8B-B14F-4D97-AF65-F5344CB8AC3E}">
        <p14:creationId xmlns:p14="http://schemas.microsoft.com/office/powerpoint/2010/main" val="1325188763"/>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The Nissan Turnaround Story</a:t>
            </a:r>
            <a:endParaRPr lang="en-US" dirty="0"/>
          </a:p>
        </p:txBody>
      </p:sp>
      <p:sp>
        <p:nvSpPr>
          <p:cNvPr id="5" name="Content Placeholder 4"/>
          <p:cNvSpPr>
            <a:spLocks noGrp="1"/>
          </p:cNvSpPr>
          <p:nvPr>
            <p:ph idx="1"/>
          </p:nvPr>
        </p:nvSpPr>
        <p:spPr/>
        <p:txBody>
          <a:bodyPr/>
          <a:lstStyle/>
          <a:p>
            <a:pPr>
              <a:spcBef>
                <a:spcPct val="40000"/>
              </a:spcBef>
              <a:buClr>
                <a:srgbClr val="000099"/>
              </a:buClr>
              <a:buFontTx/>
              <a:buChar char="•"/>
            </a:pPr>
            <a:r>
              <a:rPr lang="en-US" dirty="0" smtClean="0"/>
              <a:t> </a:t>
            </a:r>
            <a:r>
              <a:rPr lang="en-US" dirty="0" smtClean="0">
                <a:cs typeface="Optima"/>
              </a:rPr>
              <a:t>Renault’s equity investment of 5.4 billion $ for 36% of Nissan’s stock</a:t>
            </a:r>
          </a:p>
          <a:p>
            <a:pPr>
              <a:spcBef>
                <a:spcPct val="40000"/>
              </a:spcBef>
              <a:buClr>
                <a:srgbClr val="000099"/>
              </a:buClr>
              <a:buFontTx/>
              <a:buChar char="•"/>
            </a:pPr>
            <a:r>
              <a:rPr lang="en-US" dirty="0" smtClean="0">
                <a:cs typeface="Optima"/>
              </a:rPr>
              <a:t> Reduces Nissan’s debt</a:t>
            </a:r>
          </a:p>
          <a:p>
            <a:pPr>
              <a:spcBef>
                <a:spcPct val="40000"/>
              </a:spcBef>
              <a:buClr>
                <a:srgbClr val="000099"/>
              </a:buClr>
              <a:buFontTx/>
              <a:buChar char="•"/>
            </a:pPr>
            <a:r>
              <a:rPr lang="en-US" dirty="0" smtClean="0">
                <a:cs typeface="Optima"/>
              </a:rPr>
              <a:t> Renault gains access to Asia and North America</a:t>
            </a:r>
          </a:p>
          <a:p>
            <a:pPr>
              <a:spcBef>
                <a:spcPct val="40000"/>
              </a:spcBef>
              <a:buClr>
                <a:srgbClr val="000099"/>
              </a:buClr>
              <a:buFontTx/>
              <a:buChar char="•"/>
            </a:pPr>
            <a:r>
              <a:rPr lang="en-US" dirty="0" smtClean="0">
                <a:cs typeface="Optima"/>
              </a:rPr>
              <a:t> Synergy in car development, systems manufacturing and component/subsystems purchasing</a:t>
            </a:r>
          </a:p>
          <a:p>
            <a:pPr>
              <a:spcBef>
                <a:spcPct val="40000"/>
              </a:spcBef>
              <a:buClr>
                <a:srgbClr val="000099"/>
              </a:buClr>
              <a:buFontTx/>
              <a:buChar char="•"/>
            </a:pPr>
            <a:r>
              <a:rPr lang="en-US" dirty="0" smtClean="0">
                <a:cs typeface="Optima"/>
              </a:rPr>
              <a:t> Learning in manufacturing and improvement by Renault</a:t>
            </a:r>
          </a:p>
          <a:p>
            <a:pPr>
              <a:spcBef>
                <a:spcPct val="40000"/>
              </a:spcBef>
              <a:buClr>
                <a:srgbClr val="000099"/>
              </a:buClr>
              <a:buFontTx/>
              <a:buChar char="•"/>
            </a:pPr>
            <a:r>
              <a:rPr lang="en-US" dirty="0" smtClean="0">
                <a:cs typeface="Optima"/>
              </a:rPr>
              <a:t> Learning in purchasing, design and marketing by Nissan</a:t>
            </a:r>
          </a:p>
          <a:p>
            <a:pPr>
              <a:buNone/>
            </a:pPr>
            <a:endParaRPr lang="en-US" dirty="0"/>
          </a:p>
        </p:txBody>
      </p:sp>
      <p:sp>
        <p:nvSpPr>
          <p:cNvPr id="7" name="TextBox 6"/>
          <p:cNvSpPr txBox="1"/>
          <p:nvPr/>
        </p:nvSpPr>
        <p:spPr>
          <a:xfrm>
            <a:off x="304800" y="6293706"/>
            <a:ext cx="6934200" cy="276999"/>
          </a:xfrm>
          <a:prstGeom prst="rect">
            <a:avLst/>
          </a:prstGeom>
          <a:noFill/>
        </p:spPr>
        <p:txBody>
          <a:bodyPr wrap="square" rtlCol="0">
            <a:spAutoFit/>
          </a:bodyPr>
          <a:lstStyle/>
          <a:p>
            <a:r>
              <a:rPr lang="en-US" sz="1200" dirty="0" smtClean="0"/>
              <a:t>Source: Prof. L. van der Heyden </a:t>
            </a:r>
            <a:endParaRPr lang="en-US" sz="1200" dirty="0"/>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t>Nissan’s (known) problems</a:t>
            </a:r>
            <a:endParaRPr lang="en-US" dirty="0"/>
          </a:p>
        </p:txBody>
      </p:sp>
      <p:sp>
        <p:nvSpPr>
          <p:cNvPr id="7" name="Content Placeholder 6"/>
          <p:cNvSpPr>
            <a:spLocks noGrp="1"/>
          </p:cNvSpPr>
          <p:nvPr>
            <p:ph idx="1"/>
          </p:nvPr>
        </p:nvSpPr>
        <p:spPr/>
        <p:txBody>
          <a:bodyPr/>
          <a:lstStyle/>
          <a:p>
            <a:pPr>
              <a:spcBef>
                <a:spcPct val="30000"/>
              </a:spcBef>
              <a:buClr>
                <a:srgbClr val="000099"/>
              </a:buClr>
              <a:buFontTx/>
              <a:buChar char="•"/>
            </a:pPr>
            <a:r>
              <a:rPr lang="en-US" dirty="0" smtClean="0">
                <a:cs typeface="Optima"/>
              </a:rPr>
              <a:t> </a:t>
            </a:r>
            <a:r>
              <a:rPr lang="en-US" dirty="0" smtClean="0">
                <a:solidFill>
                  <a:srgbClr val="FF0000"/>
                </a:solidFill>
                <a:cs typeface="Optima"/>
              </a:rPr>
              <a:t>Losses</a:t>
            </a:r>
            <a:r>
              <a:rPr lang="en-US" dirty="0" smtClean="0">
                <a:cs typeface="Optima"/>
              </a:rPr>
              <a:t> in 6 out of the 7 previous years (spent 1 billion $ in interest in 1998 – not invested in new models)</a:t>
            </a:r>
          </a:p>
          <a:p>
            <a:pPr>
              <a:spcBef>
                <a:spcPct val="30000"/>
              </a:spcBef>
              <a:buClr>
                <a:srgbClr val="000099"/>
              </a:buClr>
              <a:buFontTx/>
              <a:buChar char="•"/>
            </a:pPr>
            <a:r>
              <a:rPr lang="en-US" dirty="0" smtClean="0">
                <a:cs typeface="Optima"/>
              </a:rPr>
              <a:t> Only 4 out of 43 models are </a:t>
            </a:r>
            <a:r>
              <a:rPr lang="en-US" dirty="0" smtClean="0">
                <a:solidFill>
                  <a:srgbClr val="FF0000"/>
                </a:solidFill>
                <a:cs typeface="Optima"/>
              </a:rPr>
              <a:t>profitable</a:t>
            </a:r>
          </a:p>
          <a:p>
            <a:pPr>
              <a:spcBef>
                <a:spcPct val="30000"/>
              </a:spcBef>
              <a:buClr>
                <a:srgbClr val="000099"/>
              </a:buClr>
              <a:buFontTx/>
              <a:buChar char="•"/>
            </a:pPr>
            <a:r>
              <a:rPr lang="en-US" dirty="0" smtClean="0">
                <a:cs typeface="Optima"/>
              </a:rPr>
              <a:t> Too many plants : some at 50% </a:t>
            </a:r>
            <a:r>
              <a:rPr lang="en-US" dirty="0" smtClean="0">
                <a:solidFill>
                  <a:srgbClr val="FF0000"/>
                </a:solidFill>
                <a:cs typeface="Optima"/>
              </a:rPr>
              <a:t>capacity</a:t>
            </a:r>
          </a:p>
          <a:p>
            <a:pPr>
              <a:spcBef>
                <a:spcPct val="30000"/>
              </a:spcBef>
              <a:buClr>
                <a:srgbClr val="000099"/>
              </a:buClr>
              <a:buFontTx/>
              <a:buChar char="•"/>
            </a:pPr>
            <a:r>
              <a:rPr lang="en-US" dirty="0" smtClean="0">
                <a:cs typeface="Optima"/>
              </a:rPr>
              <a:t> Too many car </a:t>
            </a:r>
            <a:r>
              <a:rPr lang="en-US" dirty="0" smtClean="0">
                <a:solidFill>
                  <a:srgbClr val="FF0000"/>
                </a:solidFill>
                <a:cs typeface="Optima"/>
              </a:rPr>
              <a:t>platforms</a:t>
            </a:r>
            <a:r>
              <a:rPr lang="en-US" dirty="0" smtClean="0">
                <a:cs typeface="Optima"/>
              </a:rPr>
              <a:t>: 25 (VW has 4)</a:t>
            </a:r>
          </a:p>
          <a:p>
            <a:pPr>
              <a:spcBef>
                <a:spcPct val="30000"/>
              </a:spcBef>
              <a:buClr>
                <a:srgbClr val="000099"/>
              </a:buClr>
              <a:buFontTx/>
              <a:buChar char="•"/>
            </a:pPr>
            <a:r>
              <a:rPr lang="en-US" dirty="0" smtClean="0">
                <a:cs typeface="Optima"/>
              </a:rPr>
              <a:t> Too many </a:t>
            </a:r>
            <a:r>
              <a:rPr lang="en-US" dirty="0" smtClean="0">
                <a:solidFill>
                  <a:srgbClr val="FF0000"/>
                </a:solidFill>
                <a:cs typeface="Optima"/>
              </a:rPr>
              <a:t>suppliers</a:t>
            </a:r>
            <a:r>
              <a:rPr lang="en-US" dirty="0" smtClean="0">
                <a:cs typeface="Optima"/>
              </a:rPr>
              <a:t>: 3,000 (10x Ford) </a:t>
            </a:r>
          </a:p>
          <a:p>
            <a:pPr>
              <a:spcBef>
                <a:spcPct val="30000"/>
              </a:spcBef>
              <a:buClr>
                <a:srgbClr val="000099"/>
              </a:buClr>
              <a:buFontTx/>
              <a:buChar char="•"/>
            </a:pPr>
            <a:r>
              <a:rPr lang="en-US" dirty="0" smtClean="0">
                <a:cs typeface="Optima"/>
              </a:rPr>
              <a:t> Too many </a:t>
            </a:r>
            <a:r>
              <a:rPr lang="en-US" dirty="0" smtClean="0">
                <a:solidFill>
                  <a:srgbClr val="FF0000"/>
                </a:solidFill>
                <a:cs typeface="Optima"/>
              </a:rPr>
              <a:t>dealers</a:t>
            </a:r>
            <a:r>
              <a:rPr lang="en-US" dirty="0" smtClean="0">
                <a:cs typeface="Optima"/>
              </a:rPr>
              <a:t> in Japan</a:t>
            </a:r>
          </a:p>
          <a:p>
            <a:pPr>
              <a:spcBef>
                <a:spcPct val="30000"/>
              </a:spcBef>
              <a:buClr>
                <a:srgbClr val="000099"/>
              </a:buClr>
              <a:buFontTx/>
              <a:buChar char="•"/>
            </a:pPr>
            <a:r>
              <a:rPr lang="en-US" dirty="0" smtClean="0">
                <a:cs typeface="Optima"/>
              </a:rPr>
              <a:t> Tradition: keiretsu (interlocking relationship with suppliers), lifetime employment in Japan</a:t>
            </a:r>
          </a:p>
          <a:p>
            <a:pPr>
              <a:spcBef>
                <a:spcPct val="30000"/>
              </a:spcBef>
              <a:buClr>
                <a:srgbClr val="000099"/>
              </a:buClr>
              <a:buFontTx/>
              <a:buChar char="•"/>
            </a:pPr>
            <a:r>
              <a:rPr lang="en-US" dirty="0" smtClean="0">
                <a:cs typeface="Optima"/>
              </a:rPr>
              <a:t> Chairman </a:t>
            </a:r>
            <a:r>
              <a:rPr lang="en-US" dirty="0" err="1" smtClean="0">
                <a:cs typeface="Optima"/>
              </a:rPr>
              <a:t>Hanawa</a:t>
            </a:r>
            <a:r>
              <a:rPr lang="en-US" dirty="0" smtClean="0">
                <a:cs typeface="Optima"/>
              </a:rPr>
              <a:t> tries to secure financing from known groups in, but all afraid to touch it and walk away -  Chrysler exec: </a:t>
            </a:r>
            <a:r>
              <a:rPr lang="en-US" i="1" dirty="0" smtClean="0">
                <a:cs typeface="Optima"/>
              </a:rPr>
              <a:t>“</a:t>
            </a:r>
            <a:r>
              <a:rPr lang="en-US" i="1" dirty="0" smtClean="0">
                <a:solidFill>
                  <a:srgbClr val="FF0000"/>
                </a:solidFill>
                <a:cs typeface="Optima"/>
              </a:rPr>
              <a:t>Bailing out Nissan is like putting 5 billion $ into a steel container and throwing it in the ocean</a:t>
            </a:r>
            <a:r>
              <a:rPr lang="en-US" i="1" dirty="0" smtClean="0">
                <a:cs typeface="Optima"/>
              </a:rPr>
              <a:t>”</a:t>
            </a:r>
          </a:p>
          <a:p>
            <a:pPr>
              <a:buNone/>
            </a:pPr>
            <a:endParaRPr lang="en-US" dirty="0"/>
          </a:p>
        </p:txBody>
      </p:sp>
      <p:sp>
        <p:nvSpPr>
          <p:cNvPr id="8" name="TextBox 7"/>
          <p:cNvSpPr txBox="1"/>
          <p:nvPr/>
        </p:nvSpPr>
        <p:spPr>
          <a:xfrm>
            <a:off x="304800" y="6293706"/>
            <a:ext cx="6934200" cy="276999"/>
          </a:xfrm>
          <a:prstGeom prst="rect">
            <a:avLst/>
          </a:prstGeom>
          <a:noFill/>
        </p:spPr>
        <p:txBody>
          <a:bodyPr wrap="square" rtlCol="0">
            <a:spAutoFit/>
          </a:bodyPr>
          <a:lstStyle/>
          <a:p>
            <a:r>
              <a:rPr lang="en-US" sz="1200" dirty="0" smtClean="0"/>
              <a:t>Source: Prof. L. van der Heyden </a:t>
            </a:r>
            <a:endParaRPr lang="en-US" sz="1200" dirty="0"/>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04800" y="6293706"/>
            <a:ext cx="6934200" cy="276999"/>
          </a:xfrm>
          <a:prstGeom prst="rect">
            <a:avLst/>
          </a:prstGeom>
          <a:noFill/>
        </p:spPr>
        <p:txBody>
          <a:bodyPr wrap="square" rtlCol="0">
            <a:spAutoFit/>
          </a:bodyPr>
          <a:lstStyle/>
          <a:p>
            <a:r>
              <a:rPr lang="en-US" sz="1200" dirty="0" smtClean="0"/>
              <a:t>Source: Prof. L. van der Heyden </a:t>
            </a:r>
            <a:endParaRPr lang="en-US" sz="1200" dirty="0"/>
          </a:p>
        </p:txBody>
      </p:sp>
      <p:sp>
        <p:nvSpPr>
          <p:cNvPr id="5" name="Title 4"/>
          <p:cNvSpPr>
            <a:spLocks noGrp="1"/>
          </p:cNvSpPr>
          <p:nvPr>
            <p:ph type="title"/>
          </p:nvPr>
        </p:nvSpPr>
        <p:spPr/>
        <p:txBody>
          <a:bodyPr/>
          <a:lstStyle/>
          <a:p>
            <a:r>
              <a:rPr lang="en-US" dirty="0" smtClean="0"/>
              <a:t>Main Changes</a:t>
            </a:r>
            <a:endParaRPr lang="en-US" dirty="0"/>
          </a:p>
        </p:txBody>
      </p:sp>
      <p:sp>
        <p:nvSpPr>
          <p:cNvPr id="6" name="Content Placeholder 5"/>
          <p:cNvSpPr>
            <a:spLocks noGrp="1"/>
          </p:cNvSpPr>
          <p:nvPr>
            <p:ph idx="1"/>
          </p:nvPr>
        </p:nvSpPr>
        <p:spPr/>
        <p:txBody>
          <a:bodyPr/>
          <a:lstStyle/>
          <a:p>
            <a:pPr>
              <a:spcBef>
                <a:spcPct val="25000"/>
              </a:spcBef>
              <a:buClr>
                <a:srgbClr val="000099"/>
              </a:buClr>
            </a:pPr>
            <a:r>
              <a:rPr lang="en-US" sz="1800" dirty="0" smtClean="0">
                <a:cs typeface="Optima"/>
              </a:rPr>
              <a:t>Lifts New Product Development &amp; Design into Marketing (away from Engineering) </a:t>
            </a:r>
          </a:p>
          <a:p>
            <a:pPr lvl="1">
              <a:spcBef>
                <a:spcPct val="25000"/>
              </a:spcBef>
              <a:buClr>
                <a:srgbClr val="000099"/>
              </a:buClr>
            </a:pPr>
            <a:endParaRPr lang="en-US" dirty="0" smtClean="0">
              <a:cs typeface="Optima"/>
            </a:endParaRPr>
          </a:p>
          <a:p>
            <a:pPr>
              <a:spcBef>
                <a:spcPct val="25000"/>
              </a:spcBef>
              <a:buClr>
                <a:srgbClr val="000099"/>
              </a:buClr>
            </a:pPr>
            <a:r>
              <a:rPr lang="en-US" sz="1800" dirty="0" smtClean="0">
                <a:cs typeface="Optima"/>
              </a:rPr>
              <a:t>Closes factories in Japan – with no questions asked on union’s offers for compensation and relocation – unions focus on termination conditions</a:t>
            </a:r>
          </a:p>
          <a:p>
            <a:pPr lvl="1">
              <a:spcBef>
                <a:spcPct val="25000"/>
              </a:spcBef>
              <a:buClr>
                <a:srgbClr val="000099"/>
              </a:buClr>
            </a:pPr>
            <a:endParaRPr lang="en-US" dirty="0" smtClean="0">
              <a:cs typeface="Optima"/>
            </a:endParaRPr>
          </a:p>
          <a:p>
            <a:pPr>
              <a:spcBef>
                <a:spcPct val="25000"/>
              </a:spcBef>
              <a:buClr>
                <a:srgbClr val="000099"/>
              </a:buClr>
            </a:pPr>
            <a:r>
              <a:rPr lang="en-US" sz="1800" dirty="0" smtClean="0">
                <a:cs typeface="Optima"/>
              </a:rPr>
              <a:t>Introduces a performance systems (suppliers and HR)</a:t>
            </a:r>
          </a:p>
          <a:p>
            <a:pPr>
              <a:buNone/>
            </a:pPr>
            <a:endParaRPr lang="en-US" sz="1800" dirty="0"/>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1202" name="Rectangle 2"/>
          <p:cNvSpPr>
            <a:spLocks noGrp="1" noChangeArrowheads="1"/>
          </p:cNvSpPr>
          <p:nvPr>
            <p:ph type="title"/>
          </p:nvPr>
        </p:nvSpPr>
        <p:spPr/>
        <p:txBody>
          <a:bodyPr/>
          <a:lstStyle/>
          <a:p>
            <a:pPr eaLnBrk="1" hangingPunct="1"/>
            <a:r>
              <a:rPr lang="en-US" smtClean="0"/>
              <a:t>Learning Points: </a:t>
            </a:r>
            <a:br>
              <a:rPr lang="en-US" smtClean="0"/>
            </a:br>
            <a:r>
              <a:rPr lang="en-US" smtClean="0"/>
              <a:t>	Concept and Framework</a:t>
            </a:r>
          </a:p>
        </p:txBody>
      </p:sp>
      <p:sp>
        <p:nvSpPr>
          <p:cNvPr id="51203" name="Rectangle 3"/>
          <p:cNvSpPr>
            <a:spLocks noGrp="1" noChangeArrowheads="1"/>
          </p:cNvSpPr>
          <p:nvPr>
            <p:ph idx="1"/>
          </p:nvPr>
        </p:nvSpPr>
        <p:spPr>
          <a:xfrm>
            <a:off x="0" y="766763"/>
            <a:ext cx="9031288" cy="5976937"/>
          </a:xfrm>
        </p:spPr>
        <p:txBody>
          <a:bodyPr/>
          <a:lstStyle/>
          <a:p>
            <a:pPr eaLnBrk="1" hangingPunct="1">
              <a:lnSpc>
                <a:spcPct val="80000"/>
              </a:lnSpc>
            </a:pPr>
            <a:endParaRPr lang="en-US" sz="1800" dirty="0" smtClean="0"/>
          </a:p>
          <a:p>
            <a:pPr eaLnBrk="1" hangingPunct="1">
              <a:lnSpc>
                <a:spcPct val="80000"/>
              </a:lnSpc>
              <a:buClr>
                <a:srgbClr val="FF3300"/>
              </a:buClr>
            </a:pPr>
            <a:r>
              <a:rPr lang="en-US" sz="1800" dirty="0" smtClean="0">
                <a:solidFill>
                  <a:srgbClr val="FF3300"/>
                </a:solidFill>
              </a:rPr>
              <a:t>Course administration and expectations: </a:t>
            </a:r>
            <a:r>
              <a:rPr lang="en-US" sz="1800" dirty="0" smtClean="0"/>
              <a:t>Goals of this course: </a:t>
            </a:r>
          </a:p>
          <a:p>
            <a:pPr lvl="1" eaLnBrk="1" hangingPunct="1">
              <a:lnSpc>
                <a:spcPct val="80000"/>
              </a:lnSpc>
              <a:buFontTx/>
              <a:buAutoNum type="arabicPeriod"/>
            </a:pPr>
            <a:r>
              <a:rPr lang="en-US" sz="1600" dirty="0" smtClean="0"/>
              <a:t>Asses an existing operations strategy (Evaluate OS)</a:t>
            </a:r>
          </a:p>
          <a:p>
            <a:pPr lvl="1" eaLnBrk="1" hangingPunct="1">
              <a:lnSpc>
                <a:spcPct val="80000"/>
              </a:lnSpc>
              <a:buFontTx/>
              <a:buAutoNum type="arabicPeriod"/>
            </a:pPr>
            <a:r>
              <a:rPr lang="en-US" sz="1600" dirty="0" smtClean="0"/>
              <a:t>Improve the operations strategy (Build better OS)</a:t>
            </a:r>
          </a:p>
          <a:p>
            <a:pPr lvl="1" eaLnBrk="1" hangingPunct="1">
              <a:lnSpc>
                <a:spcPct val="80000"/>
              </a:lnSpc>
              <a:buNone/>
            </a:pPr>
            <a:r>
              <a:rPr lang="en-US" sz="1600" dirty="0" smtClean="0"/>
              <a:t>Approach: Combine qualitative and quantitative tools to make strategic decisions that are grounded in operational reality</a:t>
            </a:r>
          </a:p>
          <a:p>
            <a:pPr lvl="1" eaLnBrk="1" hangingPunct="1">
              <a:lnSpc>
                <a:spcPct val="80000"/>
              </a:lnSpc>
              <a:buFontTx/>
              <a:buAutoNum type="arabicPeriod"/>
            </a:pPr>
            <a:endParaRPr lang="en-US" sz="1600" dirty="0" smtClean="0">
              <a:solidFill>
                <a:srgbClr val="FF3300"/>
              </a:solidFill>
            </a:endParaRPr>
          </a:p>
          <a:p>
            <a:pPr eaLnBrk="1" hangingPunct="1">
              <a:lnSpc>
                <a:spcPct val="80000"/>
              </a:lnSpc>
              <a:buClr>
                <a:srgbClr val="FF3300"/>
              </a:buClr>
            </a:pPr>
            <a:r>
              <a:rPr lang="en-US" sz="1800" dirty="0" smtClean="0">
                <a:solidFill>
                  <a:srgbClr val="FF3300"/>
                </a:solidFill>
              </a:rPr>
              <a:t>Explain the Concept of Operations Strategy</a:t>
            </a:r>
          </a:p>
          <a:p>
            <a:pPr lvl="1" eaLnBrk="1" hangingPunct="1">
              <a:lnSpc>
                <a:spcPct val="80000"/>
              </a:lnSpc>
              <a:buFont typeface="Wingdings" pitchFamily="2" charset="2"/>
              <a:buChar char="§"/>
            </a:pPr>
            <a:r>
              <a:rPr lang="en-US" sz="1600" dirty="0" smtClean="0"/>
              <a:t>Relationship to competitive strategy and operations mgt</a:t>
            </a:r>
          </a:p>
          <a:p>
            <a:pPr lvl="1" eaLnBrk="1" hangingPunct="1">
              <a:lnSpc>
                <a:spcPct val="80000"/>
              </a:lnSpc>
              <a:buFont typeface="Wingdings" pitchFamily="2" charset="2"/>
              <a:buChar char="§"/>
            </a:pPr>
            <a:r>
              <a:rPr lang="en-US" sz="1600" dirty="0" smtClean="0"/>
              <a:t>Three complementary views of operations</a:t>
            </a:r>
          </a:p>
          <a:p>
            <a:pPr lvl="1" eaLnBrk="1" hangingPunct="1">
              <a:lnSpc>
                <a:spcPct val="80000"/>
              </a:lnSpc>
              <a:buFont typeface="Wingdings" pitchFamily="2" charset="2"/>
              <a:buChar char="§"/>
            </a:pPr>
            <a:r>
              <a:rPr lang="en-US" sz="1600" dirty="0" smtClean="0"/>
              <a:t>Principle of value maximization</a:t>
            </a:r>
          </a:p>
          <a:p>
            <a:pPr lvl="1" eaLnBrk="1" hangingPunct="1">
              <a:lnSpc>
                <a:spcPct val="80000"/>
              </a:lnSpc>
              <a:buFont typeface="Wingdings" pitchFamily="2" charset="2"/>
              <a:buChar char="§"/>
            </a:pPr>
            <a:r>
              <a:rPr lang="en-US" sz="1600" dirty="0" smtClean="0"/>
              <a:t>A working definition for ops </a:t>
            </a:r>
            <a:r>
              <a:rPr lang="en-US" sz="1600" dirty="0" err="1" smtClean="0"/>
              <a:t>strat</a:t>
            </a:r>
            <a:r>
              <a:rPr lang="en-US" sz="1600" dirty="0" smtClean="0"/>
              <a:t> = VCAP: configuring activity networks and developing assets such that their competencies maximize NPV</a:t>
            </a:r>
          </a:p>
          <a:p>
            <a:pPr lvl="2" eaLnBrk="1" hangingPunct="1">
              <a:lnSpc>
                <a:spcPct val="80000"/>
              </a:lnSpc>
              <a:buClr>
                <a:srgbClr val="FF3300"/>
              </a:buClr>
            </a:pPr>
            <a:endParaRPr lang="en-US" sz="1400" dirty="0" smtClean="0"/>
          </a:p>
          <a:p>
            <a:pPr eaLnBrk="1" hangingPunct="1">
              <a:lnSpc>
                <a:spcPct val="80000"/>
              </a:lnSpc>
              <a:buClr>
                <a:srgbClr val="FF3300"/>
              </a:buClr>
            </a:pPr>
            <a:r>
              <a:rPr lang="en-US" sz="1800" dirty="0" smtClean="0">
                <a:solidFill>
                  <a:srgbClr val="FF3300"/>
                </a:solidFill>
              </a:rPr>
              <a:t>Introduce a Framework for Operations Strategy</a:t>
            </a:r>
          </a:p>
          <a:p>
            <a:pPr lvl="1" eaLnBrk="1" hangingPunct="1">
              <a:lnSpc>
                <a:spcPct val="80000"/>
              </a:lnSpc>
              <a:buFont typeface="Wingdings" pitchFamily="2" charset="2"/>
              <a:buChar char="§"/>
            </a:pPr>
            <a:r>
              <a:rPr lang="en-US" sz="1600" dirty="0" smtClean="0"/>
              <a:t>Principle of Alignment</a:t>
            </a:r>
          </a:p>
          <a:p>
            <a:pPr lvl="1" eaLnBrk="1" hangingPunct="1">
              <a:lnSpc>
                <a:spcPct val="80000"/>
              </a:lnSpc>
              <a:buFont typeface="Wingdings" pitchFamily="2" charset="2"/>
              <a:buChar char="§"/>
            </a:pPr>
            <a:r>
              <a:rPr lang="en-US" sz="1600" dirty="0" smtClean="0"/>
              <a:t>Key decisions in operations strategy</a:t>
            </a:r>
          </a:p>
          <a:p>
            <a:pPr lvl="1" eaLnBrk="1" hangingPunct="1">
              <a:lnSpc>
                <a:spcPct val="80000"/>
              </a:lnSpc>
              <a:buFont typeface="Wingdings" pitchFamily="2" charset="2"/>
              <a:buChar char="§"/>
            </a:pPr>
            <a:r>
              <a:rPr lang="en-US" sz="1600" dirty="0" smtClean="0"/>
              <a:t>Tools to tailor ops </a:t>
            </a:r>
            <a:r>
              <a:rPr lang="en-US" sz="1600" dirty="0" err="1" smtClean="0"/>
              <a:t>strat</a:t>
            </a:r>
            <a:r>
              <a:rPr lang="en-US" sz="1600" dirty="0" smtClean="0"/>
              <a:t> </a:t>
            </a:r>
          </a:p>
          <a:p>
            <a:pPr lvl="2" eaLnBrk="1" hangingPunct="1">
              <a:lnSpc>
                <a:spcPct val="80000"/>
              </a:lnSpc>
              <a:buClr>
                <a:srgbClr val="FF3300"/>
              </a:buClr>
            </a:pPr>
            <a:endParaRPr lang="en-US" sz="1400" dirty="0" smtClean="0"/>
          </a:p>
          <a:p>
            <a:pPr eaLnBrk="1" hangingPunct="1">
              <a:lnSpc>
                <a:spcPct val="80000"/>
              </a:lnSpc>
              <a:buClr>
                <a:srgbClr val="FF3300"/>
              </a:buClr>
            </a:pPr>
            <a:r>
              <a:rPr lang="en-US" sz="1800" dirty="0" smtClean="0">
                <a:solidFill>
                  <a:srgbClr val="FF3300"/>
                </a:solidFill>
              </a:rPr>
              <a:t>Example of the Framework</a:t>
            </a:r>
          </a:p>
          <a:p>
            <a:pPr lvl="1" eaLnBrk="1" hangingPunct="1">
              <a:lnSpc>
                <a:spcPct val="80000"/>
              </a:lnSpc>
              <a:buClr>
                <a:srgbClr val="FF3300"/>
              </a:buClr>
            </a:pPr>
            <a:r>
              <a:rPr lang="en-US" sz="1600" b="1" dirty="0" smtClean="0"/>
              <a:t>Mini-case 1: </a:t>
            </a:r>
            <a:r>
              <a:rPr lang="en-US" sz="1600" i="1" dirty="0" smtClean="0"/>
              <a:t>Swiss Watch Industry</a:t>
            </a:r>
          </a:p>
          <a:p>
            <a:pPr lvl="2" eaLnBrk="1" hangingPunct="1">
              <a:lnSpc>
                <a:spcPct val="80000"/>
              </a:lnSpc>
            </a:pPr>
            <a:r>
              <a:rPr lang="en-US" sz="1400" dirty="0" smtClean="0"/>
              <a:t>Illustrates the framework</a:t>
            </a:r>
          </a:p>
          <a:p>
            <a:pPr lvl="2" eaLnBrk="1" hangingPunct="1">
              <a:lnSpc>
                <a:spcPct val="80000"/>
              </a:lnSpc>
            </a:pPr>
            <a:r>
              <a:rPr lang="en-US" sz="1400" dirty="0" smtClean="0"/>
              <a:t>Qualitative discussion of competency space and impact of moving position </a:t>
            </a:r>
            <a:r>
              <a:rPr lang="en-US" sz="1400" i="1" dirty="0" smtClean="0"/>
              <a:t>and </a:t>
            </a:r>
            <a:r>
              <a:rPr lang="en-US" sz="1400" dirty="0" smtClean="0"/>
              <a:t>frontier (quantification in next classes) </a:t>
            </a:r>
          </a:p>
        </p:txBody>
      </p:sp>
    </p:spTree>
  </p:cSld>
  <p:clrMapOvr>
    <a:masterClrMapping/>
  </p:clrMapOvr>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pPr>
              <a:defRPr/>
            </a:pPr>
            <a:r>
              <a:rPr lang="en-US" cap="small" dirty="0" smtClean="0">
                <a:solidFill>
                  <a:srgbClr val="FF0000"/>
                </a:solidFill>
                <a:effectLst>
                  <a:outerShdw blurRad="38100" dist="38100" dir="2700000" algn="tl">
                    <a:srgbClr val="000000">
                      <a:alpha val="43137"/>
                    </a:srgbClr>
                  </a:outerShdw>
                </a:effectLst>
              </a:rPr>
              <a:t>Strategic Decisions In Operations</a:t>
            </a:r>
            <a:endParaRPr lang="en-US" cap="small" dirty="0">
              <a:solidFill>
                <a:srgbClr val="FF0000"/>
              </a:solidFill>
              <a:effectLst>
                <a:outerShdw blurRad="38100" dist="38100" dir="2700000" algn="tl">
                  <a:srgbClr val="000000">
                    <a:alpha val="43137"/>
                  </a:srgbClr>
                </a:outerShdw>
              </a:effectLst>
            </a:endParaRPr>
          </a:p>
        </p:txBody>
      </p:sp>
      <p:sp>
        <p:nvSpPr>
          <p:cNvPr id="3" name="Subtitle 2"/>
          <p:cNvSpPr>
            <a:spLocks noGrp="1"/>
          </p:cNvSpPr>
          <p:nvPr>
            <p:ph type="subTitle" idx="1"/>
          </p:nvPr>
        </p:nvSpPr>
        <p:spPr>
          <a:xfrm>
            <a:off x="2628900" y="3378200"/>
            <a:ext cx="3886200" cy="1439863"/>
          </a:xfrm>
        </p:spPr>
        <p:txBody>
          <a:bodyPr/>
          <a:lstStyle/>
          <a:p>
            <a:pPr>
              <a:defRPr/>
            </a:pPr>
            <a:r>
              <a:rPr lang="en-US" b="1" cap="small" dirty="0" smtClean="0">
                <a:solidFill>
                  <a:schemeClr val="bg1"/>
                </a:solidFill>
              </a:rPr>
              <a:t>Building and Evaluating the Firm’s Operating System</a:t>
            </a:r>
          </a:p>
          <a:p>
            <a:pPr>
              <a:defRPr/>
            </a:pPr>
            <a:endParaRPr lang="en-US" b="1" cap="small" dirty="0" smtClean="0">
              <a:solidFill>
                <a:schemeClr val="bg1"/>
              </a:solidFill>
            </a:endParaRPr>
          </a:p>
          <a:p>
            <a:pPr>
              <a:defRPr/>
            </a:pPr>
            <a:r>
              <a:rPr lang="en-US" sz="1400" cap="small" dirty="0" smtClean="0">
                <a:solidFill>
                  <a:schemeClr val="bg1"/>
                </a:solidFill>
              </a:rPr>
              <a:t>Jan Van Mieghem</a:t>
            </a:r>
          </a:p>
          <a:p>
            <a:pPr>
              <a:defRPr/>
            </a:pPr>
            <a:endParaRPr lang="en-US" dirty="0">
              <a:solidFill>
                <a:schemeClr val="bg1"/>
              </a:solidFill>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380999" y="7938"/>
            <a:ext cx="8446477" cy="955675"/>
          </a:xfrm>
        </p:spPr>
        <p:txBody>
          <a:bodyPr/>
          <a:lstStyle/>
          <a:p>
            <a:r>
              <a:rPr lang="en-US" dirty="0" smtClean="0"/>
              <a:t>This course provides concepts and tools to help you with: </a:t>
            </a:r>
            <a:endParaRPr lang="en-US" dirty="0"/>
          </a:p>
        </p:txBody>
      </p:sp>
      <p:sp>
        <p:nvSpPr>
          <p:cNvPr id="9" name="Rounded Rectangle 8"/>
          <p:cNvSpPr/>
          <p:nvPr/>
        </p:nvSpPr>
        <p:spPr bwMode="auto">
          <a:xfrm>
            <a:off x="773725" y="2848703"/>
            <a:ext cx="7403124" cy="1191816"/>
          </a:xfrm>
          <a:prstGeom prst="roundRect">
            <a:avLst/>
          </a:prstGeom>
          <a:solidFill>
            <a:schemeClr val="accent1"/>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algn="ctr"/>
            <a:r>
              <a:rPr lang="en-US" sz="3200" dirty="0"/>
              <a:t>How can I create value to my organization/client through operations?</a:t>
            </a:r>
          </a:p>
        </p:txBody>
      </p:sp>
    </p:spTree>
    <p:extLst>
      <p:ext uri="{BB962C8B-B14F-4D97-AF65-F5344CB8AC3E}">
        <p14:creationId xmlns:p14="http://schemas.microsoft.com/office/powerpoint/2010/main" val="173265862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ChangeArrowheads="1"/>
          </p:cNvSpPr>
          <p:nvPr/>
        </p:nvSpPr>
        <p:spPr bwMode="auto">
          <a:xfrm>
            <a:off x="98425" y="1216561"/>
            <a:ext cx="8380413" cy="457200"/>
          </a:xfrm>
          <a:prstGeom prst="rect">
            <a:avLst/>
          </a:prstGeom>
          <a:noFill/>
          <a:ln w="12700" algn="ctr">
            <a:noFill/>
            <a:miter lim="800000"/>
            <a:headEnd/>
            <a:tailEnd/>
          </a:ln>
        </p:spPr>
        <p:txBody>
          <a:bodyPr>
            <a:spAutoFit/>
          </a:bodyPr>
          <a:lstStyle/>
          <a:p>
            <a:pPr eaLnBrk="0" hangingPunct="0"/>
            <a:r>
              <a:rPr lang="en-US" sz="1200" dirty="0">
                <a:solidFill>
                  <a:srgbClr val="FFFFFF"/>
                </a:solidFill>
              </a:rPr>
              <a:t>Manufacturing leaders handle much more than manufacturing: more than 40 percent oversee customer service and R&amp;D.</a:t>
            </a:r>
          </a:p>
          <a:p>
            <a:pPr eaLnBrk="0" hangingPunct="0"/>
            <a:r>
              <a:rPr lang="en-US" sz="1200" dirty="0">
                <a:solidFill>
                  <a:srgbClr val="FFFFFF"/>
                </a:solidFill>
              </a:rPr>
              <a:t>Clearly, for services and non-manufacturing operations, these numbers only increase.</a:t>
            </a:r>
          </a:p>
        </p:txBody>
      </p:sp>
      <p:sp>
        <p:nvSpPr>
          <p:cNvPr id="20483" name="Rectangle 3"/>
          <p:cNvSpPr>
            <a:spLocks noChangeArrowheads="1"/>
          </p:cNvSpPr>
          <p:nvPr/>
        </p:nvSpPr>
        <p:spPr bwMode="auto">
          <a:xfrm>
            <a:off x="642938" y="1863211"/>
            <a:ext cx="7848600" cy="3832225"/>
          </a:xfrm>
          <a:prstGeom prst="rect">
            <a:avLst/>
          </a:prstGeom>
          <a:solidFill>
            <a:srgbClr val="EAEAEA"/>
          </a:solidFill>
          <a:ln w="0">
            <a:noFill/>
            <a:miter lim="800000"/>
            <a:headEnd/>
            <a:tailEnd/>
          </a:ln>
        </p:spPr>
        <p:txBody>
          <a:bodyPr/>
          <a:lstStyle/>
          <a:p>
            <a:endParaRPr lang="en-US"/>
          </a:p>
        </p:txBody>
      </p:sp>
      <p:sp>
        <p:nvSpPr>
          <p:cNvPr id="20484" name="Freeform 4"/>
          <p:cNvSpPr>
            <a:spLocks/>
          </p:cNvSpPr>
          <p:nvPr/>
        </p:nvSpPr>
        <p:spPr bwMode="auto">
          <a:xfrm>
            <a:off x="2119313" y="2048948"/>
            <a:ext cx="133350" cy="3295650"/>
          </a:xfrm>
          <a:custGeom>
            <a:avLst/>
            <a:gdLst>
              <a:gd name="T0" fmla="*/ 0 w 84"/>
              <a:gd name="T1" fmla="*/ 2147483647 h 2076"/>
              <a:gd name="T2" fmla="*/ 2147483647 w 84"/>
              <a:gd name="T3" fmla="*/ 2147483647 h 2076"/>
              <a:gd name="T4" fmla="*/ 2147483647 w 84"/>
              <a:gd name="T5" fmla="*/ 0 h 2076"/>
              <a:gd name="T6" fmla="*/ 0 w 84"/>
              <a:gd name="T7" fmla="*/ 2147483647 h 2076"/>
              <a:gd name="T8" fmla="*/ 0 w 84"/>
              <a:gd name="T9" fmla="*/ 2147483647 h 2076"/>
              <a:gd name="T10" fmla="*/ 0 60000 65536"/>
              <a:gd name="T11" fmla="*/ 0 60000 65536"/>
              <a:gd name="T12" fmla="*/ 0 60000 65536"/>
              <a:gd name="T13" fmla="*/ 0 60000 65536"/>
              <a:gd name="T14" fmla="*/ 0 60000 65536"/>
              <a:gd name="T15" fmla="*/ 0 w 84"/>
              <a:gd name="T16" fmla="*/ 0 h 2076"/>
              <a:gd name="T17" fmla="*/ 84 w 84"/>
              <a:gd name="T18" fmla="*/ 2076 h 2076"/>
            </a:gdLst>
            <a:ahLst/>
            <a:cxnLst>
              <a:cxn ang="T10">
                <a:pos x="T0" y="T1"/>
              </a:cxn>
              <a:cxn ang="T11">
                <a:pos x="T2" y="T3"/>
              </a:cxn>
              <a:cxn ang="T12">
                <a:pos x="T4" y="T5"/>
              </a:cxn>
              <a:cxn ang="T13">
                <a:pos x="T6" y="T7"/>
              </a:cxn>
              <a:cxn ang="T14">
                <a:pos x="T8" y="T9"/>
              </a:cxn>
            </a:cxnLst>
            <a:rect l="T15" t="T16" r="T17" b="T18"/>
            <a:pathLst>
              <a:path w="84" h="2076">
                <a:moveTo>
                  <a:pt x="0" y="2076"/>
                </a:moveTo>
                <a:lnTo>
                  <a:pt x="84" y="2010"/>
                </a:lnTo>
                <a:lnTo>
                  <a:pt x="84" y="0"/>
                </a:lnTo>
                <a:lnTo>
                  <a:pt x="0" y="66"/>
                </a:lnTo>
                <a:lnTo>
                  <a:pt x="0" y="2076"/>
                </a:lnTo>
                <a:close/>
              </a:path>
            </a:pathLst>
          </a:custGeom>
          <a:solidFill>
            <a:srgbClr val="808080"/>
          </a:solidFill>
          <a:ln w="9525">
            <a:noFill/>
            <a:round/>
            <a:headEnd/>
            <a:tailEnd/>
          </a:ln>
        </p:spPr>
        <p:txBody>
          <a:bodyPr/>
          <a:lstStyle/>
          <a:p>
            <a:endParaRPr lang="en-US"/>
          </a:p>
        </p:txBody>
      </p:sp>
      <p:sp>
        <p:nvSpPr>
          <p:cNvPr id="20485" name="Freeform 5"/>
          <p:cNvSpPr>
            <a:spLocks/>
          </p:cNvSpPr>
          <p:nvPr/>
        </p:nvSpPr>
        <p:spPr bwMode="auto">
          <a:xfrm>
            <a:off x="2119313" y="5239823"/>
            <a:ext cx="6210300" cy="104775"/>
          </a:xfrm>
          <a:custGeom>
            <a:avLst/>
            <a:gdLst>
              <a:gd name="T0" fmla="*/ 0 w 3912"/>
              <a:gd name="T1" fmla="*/ 2147483647 h 66"/>
              <a:gd name="T2" fmla="*/ 2147483647 w 3912"/>
              <a:gd name="T3" fmla="*/ 2147483647 h 66"/>
              <a:gd name="T4" fmla="*/ 2147483647 w 3912"/>
              <a:gd name="T5" fmla="*/ 0 h 66"/>
              <a:gd name="T6" fmla="*/ 2147483647 w 3912"/>
              <a:gd name="T7" fmla="*/ 0 h 66"/>
              <a:gd name="T8" fmla="*/ 0 w 3912"/>
              <a:gd name="T9" fmla="*/ 2147483647 h 66"/>
              <a:gd name="T10" fmla="*/ 0 60000 65536"/>
              <a:gd name="T11" fmla="*/ 0 60000 65536"/>
              <a:gd name="T12" fmla="*/ 0 60000 65536"/>
              <a:gd name="T13" fmla="*/ 0 60000 65536"/>
              <a:gd name="T14" fmla="*/ 0 60000 65536"/>
              <a:gd name="T15" fmla="*/ 0 w 3912"/>
              <a:gd name="T16" fmla="*/ 0 h 66"/>
              <a:gd name="T17" fmla="*/ 3912 w 3912"/>
              <a:gd name="T18" fmla="*/ 66 h 66"/>
            </a:gdLst>
            <a:ahLst/>
            <a:cxnLst>
              <a:cxn ang="T10">
                <a:pos x="T0" y="T1"/>
              </a:cxn>
              <a:cxn ang="T11">
                <a:pos x="T2" y="T3"/>
              </a:cxn>
              <a:cxn ang="T12">
                <a:pos x="T4" y="T5"/>
              </a:cxn>
              <a:cxn ang="T13">
                <a:pos x="T6" y="T7"/>
              </a:cxn>
              <a:cxn ang="T14">
                <a:pos x="T8" y="T9"/>
              </a:cxn>
            </a:cxnLst>
            <a:rect l="T15" t="T16" r="T17" b="T18"/>
            <a:pathLst>
              <a:path w="3912" h="66">
                <a:moveTo>
                  <a:pt x="0" y="66"/>
                </a:moveTo>
                <a:lnTo>
                  <a:pt x="3828" y="66"/>
                </a:lnTo>
                <a:lnTo>
                  <a:pt x="3912" y="0"/>
                </a:lnTo>
                <a:lnTo>
                  <a:pt x="84" y="0"/>
                </a:lnTo>
                <a:lnTo>
                  <a:pt x="0" y="66"/>
                </a:lnTo>
                <a:close/>
              </a:path>
            </a:pathLst>
          </a:custGeom>
          <a:solidFill>
            <a:srgbClr val="CCECFF"/>
          </a:solidFill>
          <a:ln w="9525">
            <a:noFill/>
            <a:round/>
            <a:headEnd/>
            <a:tailEnd/>
          </a:ln>
        </p:spPr>
        <p:txBody>
          <a:bodyPr/>
          <a:lstStyle/>
          <a:p>
            <a:endParaRPr lang="en-US"/>
          </a:p>
        </p:txBody>
      </p:sp>
      <p:sp>
        <p:nvSpPr>
          <p:cNvPr id="20486" name="Rectangle 6"/>
          <p:cNvSpPr>
            <a:spLocks noChangeArrowheads="1"/>
          </p:cNvSpPr>
          <p:nvPr/>
        </p:nvSpPr>
        <p:spPr bwMode="auto">
          <a:xfrm>
            <a:off x="2252663" y="2048948"/>
            <a:ext cx="6076950" cy="3190875"/>
          </a:xfrm>
          <a:prstGeom prst="rect">
            <a:avLst/>
          </a:prstGeom>
          <a:solidFill>
            <a:srgbClr val="CCECFF"/>
          </a:solidFill>
          <a:ln w="9525">
            <a:noFill/>
            <a:miter lim="800000"/>
            <a:headEnd/>
            <a:tailEnd/>
          </a:ln>
        </p:spPr>
        <p:txBody>
          <a:bodyPr/>
          <a:lstStyle/>
          <a:p>
            <a:endParaRPr lang="en-US"/>
          </a:p>
        </p:txBody>
      </p:sp>
      <p:sp>
        <p:nvSpPr>
          <p:cNvPr id="20487" name="Freeform 7"/>
          <p:cNvSpPr>
            <a:spLocks/>
          </p:cNvSpPr>
          <p:nvPr/>
        </p:nvSpPr>
        <p:spPr bwMode="auto">
          <a:xfrm>
            <a:off x="2119313" y="2048948"/>
            <a:ext cx="133350" cy="3295650"/>
          </a:xfrm>
          <a:custGeom>
            <a:avLst/>
            <a:gdLst>
              <a:gd name="T0" fmla="*/ 0 w 14"/>
              <a:gd name="T1" fmla="*/ 2147483647 h 346"/>
              <a:gd name="T2" fmla="*/ 2147483647 w 14"/>
              <a:gd name="T3" fmla="*/ 2147483647 h 346"/>
              <a:gd name="T4" fmla="*/ 2147483647 w 14"/>
              <a:gd name="T5" fmla="*/ 0 h 346"/>
              <a:gd name="T6" fmla="*/ 0 60000 65536"/>
              <a:gd name="T7" fmla="*/ 0 60000 65536"/>
              <a:gd name="T8" fmla="*/ 0 60000 65536"/>
              <a:gd name="T9" fmla="*/ 0 w 14"/>
              <a:gd name="T10" fmla="*/ 0 h 346"/>
              <a:gd name="T11" fmla="*/ 14 w 14"/>
              <a:gd name="T12" fmla="*/ 346 h 346"/>
            </a:gdLst>
            <a:ahLst/>
            <a:cxnLst>
              <a:cxn ang="T6">
                <a:pos x="T0" y="T1"/>
              </a:cxn>
              <a:cxn ang="T7">
                <a:pos x="T2" y="T3"/>
              </a:cxn>
              <a:cxn ang="T8">
                <a:pos x="T4" y="T5"/>
              </a:cxn>
            </a:cxnLst>
            <a:rect l="T9" t="T10" r="T11" b="T12"/>
            <a:pathLst>
              <a:path w="14" h="346">
                <a:moveTo>
                  <a:pt x="0" y="346"/>
                </a:moveTo>
                <a:lnTo>
                  <a:pt x="14" y="335"/>
                </a:lnTo>
                <a:lnTo>
                  <a:pt x="14" y="0"/>
                </a:lnTo>
              </a:path>
            </a:pathLst>
          </a:custGeom>
          <a:noFill/>
          <a:ln w="0">
            <a:solidFill>
              <a:srgbClr val="000000"/>
            </a:solidFill>
            <a:round/>
            <a:headEnd/>
            <a:tailEnd/>
          </a:ln>
        </p:spPr>
        <p:txBody>
          <a:bodyPr/>
          <a:lstStyle/>
          <a:p>
            <a:endParaRPr lang="en-US"/>
          </a:p>
        </p:txBody>
      </p:sp>
      <p:sp>
        <p:nvSpPr>
          <p:cNvPr id="20488" name="Freeform 8"/>
          <p:cNvSpPr>
            <a:spLocks/>
          </p:cNvSpPr>
          <p:nvPr/>
        </p:nvSpPr>
        <p:spPr bwMode="auto">
          <a:xfrm>
            <a:off x="2881313" y="2048948"/>
            <a:ext cx="133350" cy="3295650"/>
          </a:xfrm>
          <a:custGeom>
            <a:avLst/>
            <a:gdLst>
              <a:gd name="T0" fmla="*/ 0 w 14"/>
              <a:gd name="T1" fmla="*/ 2147483647 h 346"/>
              <a:gd name="T2" fmla="*/ 2147483647 w 14"/>
              <a:gd name="T3" fmla="*/ 2147483647 h 346"/>
              <a:gd name="T4" fmla="*/ 2147483647 w 14"/>
              <a:gd name="T5" fmla="*/ 0 h 346"/>
              <a:gd name="T6" fmla="*/ 0 60000 65536"/>
              <a:gd name="T7" fmla="*/ 0 60000 65536"/>
              <a:gd name="T8" fmla="*/ 0 60000 65536"/>
              <a:gd name="T9" fmla="*/ 0 w 14"/>
              <a:gd name="T10" fmla="*/ 0 h 346"/>
              <a:gd name="T11" fmla="*/ 14 w 14"/>
              <a:gd name="T12" fmla="*/ 346 h 346"/>
            </a:gdLst>
            <a:ahLst/>
            <a:cxnLst>
              <a:cxn ang="T6">
                <a:pos x="T0" y="T1"/>
              </a:cxn>
              <a:cxn ang="T7">
                <a:pos x="T2" y="T3"/>
              </a:cxn>
              <a:cxn ang="T8">
                <a:pos x="T4" y="T5"/>
              </a:cxn>
            </a:cxnLst>
            <a:rect l="T9" t="T10" r="T11" b="T12"/>
            <a:pathLst>
              <a:path w="14" h="346">
                <a:moveTo>
                  <a:pt x="0" y="346"/>
                </a:moveTo>
                <a:lnTo>
                  <a:pt x="14" y="335"/>
                </a:lnTo>
                <a:lnTo>
                  <a:pt x="14" y="0"/>
                </a:lnTo>
              </a:path>
            </a:pathLst>
          </a:custGeom>
          <a:noFill/>
          <a:ln w="0">
            <a:solidFill>
              <a:srgbClr val="808080"/>
            </a:solidFill>
            <a:prstDash val="dash"/>
            <a:round/>
            <a:headEnd/>
            <a:tailEnd/>
          </a:ln>
        </p:spPr>
        <p:txBody>
          <a:bodyPr/>
          <a:lstStyle/>
          <a:p>
            <a:endParaRPr lang="en-US"/>
          </a:p>
        </p:txBody>
      </p:sp>
      <p:sp>
        <p:nvSpPr>
          <p:cNvPr id="20489" name="Freeform 9"/>
          <p:cNvSpPr>
            <a:spLocks/>
          </p:cNvSpPr>
          <p:nvPr/>
        </p:nvSpPr>
        <p:spPr bwMode="auto">
          <a:xfrm>
            <a:off x="3633788" y="2048948"/>
            <a:ext cx="142875" cy="3295650"/>
          </a:xfrm>
          <a:custGeom>
            <a:avLst/>
            <a:gdLst>
              <a:gd name="T0" fmla="*/ 0 w 15"/>
              <a:gd name="T1" fmla="*/ 2147483647 h 346"/>
              <a:gd name="T2" fmla="*/ 2147483647 w 15"/>
              <a:gd name="T3" fmla="*/ 2147483647 h 346"/>
              <a:gd name="T4" fmla="*/ 2147483647 w 15"/>
              <a:gd name="T5" fmla="*/ 0 h 346"/>
              <a:gd name="T6" fmla="*/ 0 60000 65536"/>
              <a:gd name="T7" fmla="*/ 0 60000 65536"/>
              <a:gd name="T8" fmla="*/ 0 60000 65536"/>
              <a:gd name="T9" fmla="*/ 0 w 15"/>
              <a:gd name="T10" fmla="*/ 0 h 346"/>
              <a:gd name="T11" fmla="*/ 15 w 15"/>
              <a:gd name="T12" fmla="*/ 346 h 346"/>
            </a:gdLst>
            <a:ahLst/>
            <a:cxnLst>
              <a:cxn ang="T6">
                <a:pos x="T0" y="T1"/>
              </a:cxn>
              <a:cxn ang="T7">
                <a:pos x="T2" y="T3"/>
              </a:cxn>
              <a:cxn ang="T8">
                <a:pos x="T4" y="T5"/>
              </a:cxn>
            </a:cxnLst>
            <a:rect l="T9" t="T10" r="T11" b="T12"/>
            <a:pathLst>
              <a:path w="15" h="346">
                <a:moveTo>
                  <a:pt x="0" y="346"/>
                </a:moveTo>
                <a:lnTo>
                  <a:pt x="15" y="335"/>
                </a:lnTo>
                <a:lnTo>
                  <a:pt x="15" y="0"/>
                </a:lnTo>
              </a:path>
            </a:pathLst>
          </a:custGeom>
          <a:noFill/>
          <a:ln w="0">
            <a:solidFill>
              <a:srgbClr val="808080"/>
            </a:solidFill>
            <a:prstDash val="dash"/>
            <a:round/>
            <a:headEnd/>
            <a:tailEnd/>
          </a:ln>
        </p:spPr>
        <p:txBody>
          <a:bodyPr/>
          <a:lstStyle/>
          <a:p>
            <a:endParaRPr lang="en-US"/>
          </a:p>
        </p:txBody>
      </p:sp>
      <p:sp>
        <p:nvSpPr>
          <p:cNvPr id="20490" name="Freeform 10"/>
          <p:cNvSpPr>
            <a:spLocks/>
          </p:cNvSpPr>
          <p:nvPr/>
        </p:nvSpPr>
        <p:spPr bwMode="auto">
          <a:xfrm>
            <a:off x="4395788" y="2048948"/>
            <a:ext cx="133350" cy="3295650"/>
          </a:xfrm>
          <a:custGeom>
            <a:avLst/>
            <a:gdLst>
              <a:gd name="T0" fmla="*/ 0 w 14"/>
              <a:gd name="T1" fmla="*/ 2147483647 h 346"/>
              <a:gd name="T2" fmla="*/ 2147483647 w 14"/>
              <a:gd name="T3" fmla="*/ 2147483647 h 346"/>
              <a:gd name="T4" fmla="*/ 2147483647 w 14"/>
              <a:gd name="T5" fmla="*/ 0 h 346"/>
              <a:gd name="T6" fmla="*/ 0 60000 65536"/>
              <a:gd name="T7" fmla="*/ 0 60000 65536"/>
              <a:gd name="T8" fmla="*/ 0 60000 65536"/>
              <a:gd name="T9" fmla="*/ 0 w 14"/>
              <a:gd name="T10" fmla="*/ 0 h 346"/>
              <a:gd name="T11" fmla="*/ 14 w 14"/>
              <a:gd name="T12" fmla="*/ 346 h 346"/>
            </a:gdLst>
            <a:ahLst/>
            <a:cxnLst>
              <a:cxn ang="T6">
                <a:pos x="T0" y="T1"/>
              </a:cxn>
              <a:cxn ang="T7">
                <a:pos x="T2" y="T3"/>
              </a:cxn>
              <a:cxn ang="T8">
                <a:pos x="T4" y="T5"/>
              </a:cxn>
            </a:cxnLst>
            <a:rect l="T9" t="T10" r="T11" b="T12"/>
            <a:pathLst>
              <a:path w="14" h="346">
                <a:moveTo>
                  <a:pt x="0" y="346"/>
                </a:moveTo>
                <a:lnTo>
                  <a:pt x="14" y="335"/>
                </a:lnTo>
                <a:lnTo>
                  <a:pt x="14" y="0"/>
                </a:lnTo>
              </a:path>
            </a:pathLst>
          </a:custGeom>
          <a:noFill/>
          <a:ln w="0">
            <a:solidFill>
              <a:srgbClr val="808080"/>
            </a:solidFill>
            <a:prstDash val="dash"/>
            <a:round/>
            <a:headEnd/>
            <a:tailEnd/>
          </a:ln>
        </p:spPr>
        <p:txBody>
          <a:bodyPr/>
          <a:lstStyle/>
          <a:p>
            <a:endParaRPr lang="en-US"/>
          </a:p>
        </p:txBody>
      </p:sp>
      <p:sp>
        <p:nvSpPr>
          <p:cNvPr id="20491" name="Freeform 11"/>
          <p:cNvSpPr>
            <a:spLocks/>
          </p:cNvSpPr>
          <p:nvPr/>
        </p:nvSpPr>
        <p:spPr bwMode="auto">
          <a:xfrm>
            <a:off x="5157788" y="2048948"/>
            <a:ext cx="133350" cy="3295650"/>
          </a:xfrm>
          <a:custGeom>
            <a:avLst/>
            <a:gdLst>
              <a:gd name="T0" fmla="*/ 0 w 14"/>
              <a:gd name="T1" fmla="*/ 2147483647 h 346"/>
              <a:gd name="T2" fmla="*/ 2147483647 w 14"/>
              <a:gd name="T3" fmla="*/ 2147483647 h 346"/>
              <a:gd name="T4" fmla="*/ 2147483647 w 14"/>
              <a:gd name="T5" fmla="*/ 0 h 346"/>
              <a:gd name="T6" fmla="*/ 0 60000 65536"/>
              <a:gd name="T7" fmla="*/ 0 60000 65536"/>
              <a:gd name="T8" fmla="*/ 0 60000 65536"/>
              <a:gd name="T9" fmla="*/ 0 w 14"/>
              <a:gd name="T10" fmla="*/ 0 h 346"/>
              <a:gd name="T11" fmla="*/ 14 w 14"/>
              <a:gd name="T12" fmla="*/ 346 h 346"/>
            </a:gdLst>
            <a:ahLst/>
            <a:cxnLst>
              <a:cxn ang="T6">
                <a:pos x="T0" y="T1"/>
              </a:cxn>
              <a:cxn ang="T7">
                <a:pos x="T2" y="T3"/>
              </a:cxn>
              <a:cxn ang="T8">
                <a:pos x="T4" y="T5"/>
              </a:cxn>
            </a:cxnLst>
            <a:rect l="T9" t="T10" r="T11" b="T12"/>
            <a:pathLst>
              <a:path w="14" h="346">
                <a:moveTo>
                  <a:pt x="0" y="346"/>
                </a:moveTo>
                <a:lnTo>
                  <a:pt x="14" y="335"/>
                </a:lnTo>
                <a:lnTo>
                  <a:pt x="14" y="0"/>
                </a:lnTo>
              </a:path>
            </a:pathLst>
          </a:custGeom>
          <a:noFill/>
          <a:ln w="0">
            <a:solidFill>
              <a:srgbClr val="808080"/>
            </a:solidFill>
            <a:prstDash val="dash"/>
            <a:round/>
            <a:headEnd/>
            <a:tailEnd/>
          </a:ln>
        </p:spPr>
        <p:txBody>
          <a:bodyPr/>
          <a:lstStyle/>
          <a:p>
            <a:endParaRPr lang="en-US"/>
          </a:p>
        </p:txBody>
      </p:sp>
      <p:sp>
        <p:nvSpPr>
          <p:cNvPr id="20492" name="Freeform 12"/>
          <p:cNvSpPr>
            <a:spLocks/>
          </p:cNvSpPr>
          <p:nvPr/>
        </p:nvSpPr>
        <p:spPr bwMode="auto">
          <a:xfrm>
            <a:off x="5919788" y="2048948"/>
            <a:ext cx="133350" cy="3295650"/>
          </a:xfrm>
          <a:custGeom>
            <a:avLst/>
            <a:gdLst>
              <a:gd name="T0" fmla="*/ 0 w 14"/>
              <a:gd name="T1" fmla="*/ 2147483647 h 346"/>
              <a:gd name="T2" fmla="*/ 2147483647 w 14"/>
              <a:gd name="T3" fmla="*/ 2147483647 h 346"/>
              <a:gd name="T4" fmla="*/ 2147483647 w 14"/>
              <a:gd name="T5" fmla="*/ 0 h 346"/>
              <a:gd name="T6" fmla="*/ 0 60000 65536"/>
              <a:gd name="T7" fmla="*/ 0 60000 65536"/>
              <a:gd name="T8" fmla="*/ 0 60000 65536"/>
              <a:gd name="T9" fmla="*/ 0 w 14"/>
              <a:gd name="T10" fmla="*/ 0 h 346"/>
              <a:gd name="T11" fmla="*/ 14 w 14"/>
              <a:gd name="T12" fmla="*/ 346 h 346"/>
            </a:gdLst>
            <a:ahLst/>
            <a:cxnLst>
              <a:cxn ang="T6">
                <a:pos x="T0" y="T1"/>
              </a:cxn>
              <a:cxn ang="T7">
                <a:pos x="T2" y="T3"/>
              </a:cxn>
              <a:cxn ang="T8">
                <a:pos x="T4" y="T5"/>
              </a:cxn>
            </a:cxnLst>
            <a:rect l="T9" t="T10" r="T11" b="T12"/>
            <a:pathLst>
              <a:path w="14" h="346">
                <a:moveTo>
                  <a:pt x="0" y="346"/>
                </a:moveTo>
                <a:lnTo>
                  <a:pt x="14" y="335"/>
                </a:lnTo>
                <a:lnTo>
                  <a:pt x="14" y="0"/>
                </a:lnTo>
              </a:path>
            </a:pathLst>
          </a:custGeom>
          <a:noFill/>
          <a:ln w="0">
            <a:solidFill>
              <a:srgbClr val="808080"/>
            </a:solidFill>
            <a:prstDash val="dash"/>
            <a:round/>
            <a:headEnd/>
            <a:tailEnd/>
          </a:ln>
        </p:spPr>
        <p:txBody>
          <a:bodyPr/>
          <a:lstStyle/>
          <a:p>
            <a:endParaRPr lang="en-US"/>
          </a:p>
        </p:txBody>
      </p:sp>
      <p:sp>
        <p:nvSpPr>
          <p:cNvPr id="20493" name="Freeform 13"/>
          <p:cNvSpPr>
            <a:spLocks/>
          </p:cNvSpPr>
          <p:nvPr/>
        </p:nvSpPr>
        <p:spPr bwMode="auto">
          <a:xfrm>
            <a:off x="6672263" y="2048948"/>
            <a:ext cx="142875" cy="3295650"/>
          </a:xfrm>
          <a:custGeom>
            <a:avLst/>
            <a:gdLst>
              <a:gd name="T0" fmla="*/ 0 w 15"/>
              <a:gd name="T1" fmla="*/ 2147483647 h 346"/>
              <a:gd name="T2" fmla="*/ 2147483647 w 15"/>
              <a:gd name="T3" fmla="*/ 2147483647 h 346"/>
              <a:gd name="T4" fmla="*/ 2147483647 w 15"/>
              <a:gd name="T5" fmla="*/ 0 h 346"/>
              <a:gd name="T6" fmla="*/ 0 60000 65536"/>
              <a:gd name="T7" fmla="*/ 0 60000 65536"/>
              <a:gd name="T8" fmla="*/ 0 60000 65536"/>
              <a:gd name="T9" fmla="*/ 0 w 15"/>
              <a:gd name="T10" fmla="*/ 0 h 346"/>
              <a:gd name="T11" fmla="*/ 15 w 15"/>
              <a:gd name="T12" fmla="*/ 346 h 346"/>
            </a:gdLst>
            <a:ahLst/>
            <a:cxnLst>
              <a:cxn ang="T6">
                <a:pos x="T0" y="T1"/>
              </a:cxn>
              <a:cxn ang="T7">
                <a:pos x="T2" y="T3"/>
              </a:cxn>
              <a:cxn ang="T8">
                <a:pos x="T4" y="T5"/>
              </a:cxn>
            </a:cxnLst>
            <a:rect l="T9" t="T10" r="T11" b="T12"/>
            <a:pathLst>
              <a:path w="15" h="346">
                <a:moveTo>
                  <a:pt x="0" y="346"/>
                </a:moveTo>
                <a:lnTo>
                  <a:pt x="15" y="335"/>
                </a:lnTo>
                <a:lnTo>
                  <a:pt x="15" y="0"/>
                </a:lnTo>
              </a:path>
            </a:pathLst>
          </a:custGeom>
          <a:noFill/>
          <a:ln w="0">
            <a:solidFill>
              <a:srgbClr val="808080"/>
            </a:solidFill>
            <a:prstDash val="dash"/>
            <a:round/>
            <a:headEnd/>
            <a:tailEnd/>
          </a:ln>
        </p:spPr>
        <p:txBody>
          <a:bodyPr/>
          <a:lstStyle/>
          <a:p>
            <a:endParaRPr lang="en-US"/>
          </a:p>
        </p:txBody>
      </p:sp>
      <p:sp>
        <p:nvSpPr>
          <p:cNvPr id="20494" name="Freeform 14"/>
          <p:cNvSpPr>
            <a:spLocks/>
          </p:cNvSpPr>
          <p:nvPr/>
        </p:nvSpPr>
        <p:spPr bwMode="auto">
          <a:xfrm>
            <a:off x="7434263" y="2048948"/>
            <a:ext cx="133350" cy="3295650"/>
          </a:xfrm>
          <a:custGeom>
            <a:avLst/>
            <a:gdLst>
              <a:gd name="T0" fmla="*/ 0 w 14"/>
              <a:gd name="T1" fmla="*/ 2147483647 h 346"/>
              <a:gd name="T2" fmla="*/ 2147483647 w 14"/>
              <a:gd name="T3" fmla="*/ 2147483647 h 346"/>
              <a:gd name="T4" fmla="*/ 2147483647 w 14"/>
              <a:gd name="T5" fmla="*/ 0 h 346"/>
              <a:gd name="T6" fmla="*/ 0 60000 65536"/>
              <a:gd name="T7" fmla="*/ 0 60000 65536"/>
              <a:gd name="T8" fmla="*/ 0 60000 65536"/>
              <a:gd name="T9" fmla="*/ 0 w 14"/>
              <a:gd name="T10" fmla="*/ 0 h 346"/>
              <a:gd name="T11" fmla="*/ 14 w 14"/>
              <a:gd name="T12" fmla="*/ 346 h 346"/>
            </a:gdLst>
            <a:ahLst/>
            <a:cxnLst>
              <a:cxn ang="T6">
                <a:pos x="T0" y="T1"/>
              </a:cxn>
              <a:cxn ang="T7">
                <a:pos x="T2" y="T3"/>
              </a:cxn>
              <a:cxn ang="T8">
                <a:pos x="T4" y="T5"/>
              </a:cxn>
            </a:cxnLst>
            <a:rect l="T9" t="T10" r="T11" b="T12"/>
            <a:pathLst>
              <a:path w="14" h="346">
                <a:moveTo>
                  <a:pt x="0" y="346"/>
                </a:moveTo>
                <a:lnTo>
                  <a:pt x="14" y="335"/>
                </a:lnTo>
                <a:lnTo>
                  <a:pt x="14" y="0"/>
                </a:lnTo>
              </a:path>
            </a:pathLst>
          </a:custGeom>
          <a:noFill/>
          <a:ln w="9525">
            <a:solidFill>
              <a:srgbClr val="808080"/>
            </a:solidFill>
            <a:prstDash val="dash"/>
            <a:round/>
            <a:headEnd/>
            <a:tailEnd/>
          </a:ln>
        </p:spPr>
        <p:txBody>
          <a:bodyPr/>
          <a:lstStyle/>
          <a:p>
            <a:endParaRPr lang="en-US"/>
          </a:p>
        </p:txBody>
      </p:sp>
      <p:sp>
        <p:nvSpPr>
          <p:cNvPr id="20495" name="Freeform 15"/>
          <p:cNvSpPr>
            <a:spLocks/>
          </p:cNvSpPr>
          <p:nvPr/>
        </p:nvSpPr>
        <p:spPr bwMode="auto">
          <a:xfrm>
            <a:off x="8196263" y="2048948"/>
            <a:ext cx="133350" cy="3295650"/>
          </a:xfrm>
          <a:custGeom>
            <a:avLst/>
            <a:gdLst>
              <a:gd name="T0" fmla="*/ 0 w 14"/>
              <a:gd name="T1" fmla="*/ 2147483647 h 346"/>
              <a:gd name="T2" fmla="*/ 2147483647 w 14"/>
              <a:gd name="T3" fmla="*/ 2147483647 h 346"/>
              <a:gd name="T4" fmla="*/ 2147483647 w 14"/>
              <a:gd name="T5" fmla="*/ 0 h 346"/>
              <a:gd name="T6" fmla="*/ 0 60000 65536"/>
              <a:gd name="T7" fmla="*/ 0 60000 65536"/>
              <a:gd name="T8" fmla="*/ 0 60000 65536"/>
              <a:gd name="T9" fmla="*/ 0 w 14"/>
              <a:gd name="T10" fmla="*/ 0 h 346"/>
              <a:gd name="T11" fmla="*/ 14 w 14"/>
              <a:gd name="T12" fmla="*/ 346 h 346"/>
            </a:gdLst>
            <a:ahLst/>
            <a:cxnLst>
              <a:cxn ang="T6">
                <a:pos x="T0" y="T1"/>
              </a:cxn>
              <a:cxn ang="T7">
                <a:pos x="T2" y="T3"/>
              </a:cxn>
              <a:cxn ang="T8">
                <a:pos x="T4" y="T5"/>
              </a:cxn>
            </a:cxnLst>
            <a:rect l="T9" t="T10" r="T11" b="T12"/>
            <a:pathLst>
              <a:path w="14" h="346">
                <a:moveTo>
                  <a:pt x="0" y="346"/>
                </a:moveTo>
                <a:lnTo>
                  <a:pt x="14" y="335"/>
                </a:lnTo>
                <a:lnTo>
                  <a:pt x="14" y="0"/>
                </a:lnTo>
              </a:path>
            </a:pathLst>
          </a:custGeom>
          <a:noFill/>
          <a:ln w="0">
            <a:solidFill>
              <a:srgbClr val="000000"/>
            </a:solidFill>
            <a:round/>
            <a:headEnd/>
            <a:tailEnd/>
          </a:ln>
        </p:spPr>
        <p:txBody>
          <a:bodyPr/>
          <a:lstStyle/>
          <a:p>
            <a:endParaRPr lang="en-US"/>
          </a:p>
        </p:txBody>
      </p:sp>
      <p:sp>
        <p:nvSpPr>
          <p:cNvPr id="20496" name="Freeform 16"/>
          <p:cNvSpPr>
            <a:spLocks/>
          </p:cNvSpPr>
          <p:nvPr/>
        </p:nvSpPr>
        <p:spPr bwMode="auto">
          <a:xfrm>
            <a:off x="2119313" y="2048948"/>
            <a:ext cx="133350" cy="3295650"/>
          </a:xfrm>
          <a:custGeom>
            <a:avLst/>
            <a:gdLst>
              <a:gd name="T0" fmla="*/ 2147483647 w 84"/>
              <a:gd name="T1" fmla="*/ 0 h 2076"/>
              <a:gd name="T2" fmla="*/ 0 w 84"/>
              <a:gd name="T3" fmla="*/ 2147483647 h 2076"/>
              <a:gd name="T4" fmla="*/ 0 w 84"/>
              <a:gd name="T5" fmla="*/ 2147483647 h 2076"/>
              <a:gd name="T6" fmla="*/ 2147483647 w 84"/>
              <a:gd name="T7" fmla="*/ 2147483647 h 2076"/>
              <a:gd name="T8" fmla="*/ 2147483647 w 84"/>
              <a:gd name="T9" fmla="*/ 0 h 2076"/>
              <a:gd name="T10" fmla="*/ 0 60000 65536"/>
              <a:gd name="T11" fmla="*/ 0 60000 65536"/>
              <a:gd name="T12" fmla="*/ 0 60000 65536"/>
              <a:gd name="T13" fmla="*/ 0 60000 65536"/>
              <a:gd name="T14" fmla="*/ 0 60000 65536"/>
              <a:gd name="T15" fmla="*/ 0 w 84"/>
              <a:gd name="T16" fmla="*/ 0 h 2076"/>
              <a:gd name="T17" fmla="*/ 84 w 84"/>
              <a:gd name="T18" fmla="*/ 2076 h 2076"/>
            </a:gdLst>
            <a:ahLst/>
            <a:cxnLst>
              <a:cxn ang="T10">
                <a:pos x="T0" y="T1"/>
              </a:cxn>
              <a:cxn ang="T11">
                <a:pos x="T2" y="T3"/>
              </a:cxn>
              <a:cxn ang="T12">
                <a:pos x="T4" y="T5"/>
              </a:cxn>
              <a:cxn ang="T13">
                <a:pos x="T6" y="T7"/>
              </a:cxn>
              <a:cxn ang="T14">
                <a:pos x="T8" y="T9"/>
              </a:cxn>
            </a:cxnLst>
            <a:rect l="T15" t="T16" r="T17" b="T18"/>
            <a:pathLst>
              <a:path w="84" h="2076">
                <a:moveTo>
                  <a:pt x="84" y="0"/>
                </a:moveTo>
                <a:lnTo>
                  <a:pt x="0" y="66"/>
                </a:lnTo>
                <a:lnTo>
                  <a:pt x="0" y="2076"/>
                </a:lnTo>
                <a:lnTo>
                  <a:pt x="84" y="2010"/>
                </a:lnTo>
                <a:lnTo>
                  <a:pt x="84" y="0"/>
                </a:lnTo>
                <a:close/>
              </a:path>
            </a:pathLst>
          </a:custGeom>
          <a:noFill/>
          <a:ln w="0">
            <a:solidFill>
              <a:srgbClr val="000000"/>
            </a:solidFill>
            <a:round/>
            <a:headEnd/>
            <a:tailEnd/>
          </a:ln>
        </p:spPr>
        <p:txBody>
          <a:bodyPr/>
          <a:lstStyle/>
          <a:p>
            <a:endParaRPr lang="en-US"/>
          </a:p>
        </p:txBody>
      </p:sp>
      <p:sp>
        <p:nvSpPr>
          <p:cNvPr id="20497" name="Freeform 17"/>
          <p:cNvSpPr>
            <a:spLocks/>
          </p:cNvSpPr>
          <p:nvPr/>
        </p:nvSpPr>
        <p:spPr bwMode="auto">
          <a:xfrm>
            <a:off x="2119313" y="5239823"/>
            <a:ext cx="6210300" cy="104775"/>
          </a:xfrm>
          <a:custGeom>
            <a:avLst/>
            <a:gdLst>
              <a:gd name="T0" fmla="*/ 0 w 3912"/>
              <a:gd name="T1" fmla="*/ 2147483647 h 66"/>
              <a:gd name="T2" fmla="*/ 2147483647 w 3912"/>
              <a:gd name="T3" fmla="*/ 2147483647 h 66"/>
              <a:gd name="T4" fmla="*/ 2147483647 w 3912"/>
              <a:gd name="T5" fmla="*/ 0 h 66"/>
              <a:gd name="T6" fmla="*/ 2147483647 w 3912"/>
              <a:gd name="T7" fmla="*/ 0 h 66"/>
              <a:gd name="T8" fmla="*/ 0 w 3912"/>
              <a:gd name="T9" fmla="*/ 2147483647 h 66"/>
              <a:gd name="T10" fmla="*/ 0 60000 65536"/>
              <a:gd name="T11" fmla="*/ 0 60000 65536"/>
              <a:gd name="T12" fmla="*/ 0 60000 65536"/>
              <a:gd name="T13" fmla="*/ 0 60000 65536"/>
              <a:gd name="T14" fmla="*/ 0 60000 65536"/>
              <a:gd name="T15" fmla="*/ 0 w 3912"/>
              <a:gd name="T16" fmla="*/ 0 h 66"/>
              <a:gd name="T17" fmla="*/ 3912 w 3912"/>
              <a:gd name="T18" fmla="*/ 66 h 66"/>
            </a:gdLst>
            <a:ahLst/>
            <a:cxnLst>
              <a:cxn ang="T10">
                <a:pos x="T0" y="T1"/>
              </a:cxn>
              <a:cxn ang="T11">
                <a:pos x="T2" y="T3"/>
              </a:cxn>
              <a:cxn ang="T12">
                <a:pos x="T4" y="T5"/>
              </a:cxn>
              <a:cxn ang="T13">
                <a:pos x="T6" y="T7"/>
              </a:cxn>
              <a:cxn ang="T14">
                <a:pos x="T8" y="T9"/>
              </a:cxn>
            </a:cxnLst>
            <a:rect l="T15" t="T16" r="T17" b="T18"/>
            <a:pathLst>
              <a:path w="3912" h="66">
                <a:moveTo>
                  <a:pt x="0" y="66"/>
                </a:moveTo>
                <a:lnTo>
                  <a:pt x="3828" y="66"/>
                </a:lnTo>
                <a:lnTo>
                  <a:pt x="3912" y="0"/>
                </a:lnTo>
                <a:lnTo>
                  <a:pt x="84" y="0"/>
                </a:lnTo>
                <a:lnTo>
                  <a:pt x="0" y="66"/>
                </a:lnTo>
                <a:close/>
              </a:path>
            </a:pathLst>
          </a:custGeom>
          <a:noFill/>
          <a:ln w="9525">
            <a:solidFill>
              <a:srgbClr val="808080"/>
            </a:solidFill>
            <a:round/>
            <a:headEnd/>
            <a:tailEnd/>
          </a:ln>
        </p:spPr>
        <p:txBody>
          <a:bodyPr/>
          <a:lstStyle/>
          <a:p>
            <a:endParaRPr lang="en-US"/>
          </a:p>
        </p:txBody>
      </p:sp>
      <p:sp>
        <p:nvSpPr>
          <p:cNvPr id="20498" name="Rectangle 18"/>
          <p:cNvSpPr>
            <a:spLocks noChangeArrowheads="1"/>
          </p:cNvSpPr>
          <p:nvPr/>
        </p:nvSpPr>
        <p:spPr bwMode="auto">
          <a:xfrm>
            <a:off x="2252663" y="2048948"/>
            <a:ext cx="6076950" cy="3190875"/>
          </a:xfrm>
          <a:prstGeom prst="rect">
            <a:avLst/>
          </a:prstGeom>
          <a:noFill/>
          <a:ln w="9525">
            <a:solidFill>
              <a:srgbClr val="808080"/>
            </a:solidFill>
            <a:miter lim="800000"/>
            <a:headEnd/>
            <a:tailEnd/>
          </a:ln>
        </p:spPr>
        <p:txBody>
          <a:bodyPr/>
          <a:lstStyle/>
          <a:p>
            <a:endParaRPr lang="en-US"/>
          </a:p>
        </p:txBody>
      </p:sp>
      <p:sp>
        <p:nvSpPr>
          <p:cNvPr id="20499" name="Freeform 19"/>
          <p:cNvSpPr>
            <a:spLocks/>
          </p:cNvSpPr>
          <p:nvPr/>
        </p:nvSpPr>
        <p:spPr bwMode="auto">
          <a:xfrm>
            <a:off x="2157413" y="4992173"/>
            <a:ext cx="4686300" cy="47625"/>
          </a:xfrm>
          <a:custGeom>
            <a:avLst/>
            <a:gdLst>
              <a:gd name="T0" fmla="*/ 0 w 2952"/>
              <a:gd name="T1" fmla="*/ 2147483647 h 30"/>
              <a:gd name="T2" fmla="*/ 2147483647 w 2952"/>
              <a:gd name="T3" fmla="*/ 2147483647 h 30"/>
              <a:gd name="T4" fmla="*/ 2147483647 w 2952"/>
              <a:gd name="T5" fmla="*/ 0 h 30"/>
              <a:gd name="T6" fmla="*/ 2147483647 w 2952"/>
              <a:gd name="T7" fmla="*/ 0 h 30"/>
              <a:gd name="T8" fmla="*/ 0 w 2952"/>
              <a:gd name="T9" fmla="*/ 2147483647 h 30"/>
              <a:gd name="T10" fmla="*/ 0 60000 65536"/>
              <a:gd name="T11" fmla="*/ 0 60000 65536"/>
              <a:gd name="T12" fmla="*/ 0 60000 65536"/>
              <a:gd name="T13" fmla="*/ 0 60000 65536"/>
              <a:gd name="T14" fmla="*/ 0 60000 65536"/>
              <a:gd name="T15" fmla="*/ 0 w 2952"/>
              <a:gd name="T16" fmla="*/ 0 h 30"/>
              <a:gd name="T17" fmla="*/ 2952 w 2952"/>
              <a:gd name="T18" fmla="*/ 30 h 30"/>
            </a:gdLst>
            <a:ahLst/>
            <a:cxnLst>
              <a:cxn ang="T10">
                <a:pos x="T0" y="T1"/>
              </a:cxn>
              <a:cxn ang="T11">
                <a:pos x="T2" y="T3"/>
              </a:cxn>
              <a:cxn ang="T12">
                <a:pos x="T4" y="T5"/>
              </a:cxn>
              <a:cxn ang="T13">
                <a:pos x="T6" y="T7"/>
              </a:cxn>
              <a:cxn ang="T14">
                <a:pos x="T8" y="T9"/>
              </a:cxn>
            </a:cxnLst>
            <a:rect l="T15" t="T16" r="T17" b="T18"/>
            <a:pathLst>
              <a:path w="2952" h="30">
                <a:moveTo>
                  <a:pt x="0" y="30"/>
                </a:moveTo>
                <a:lnTo>
                  <a:pt x="2922" y="30"/>
                </a:lnTo>
                <a:lnTo>
                  <a:pt x="2952" y="0"/>
                </a:lnTo>
                <a:lnTo>
                  <a:pt x="36" y="0"/>
                </a:lnTo>
                <a:lnTo>
                  <a:pt x="0" y="30"/>
                </a:lnTo>
                <a:close/>
              </a:path>
            </a:pathLst>
          </a:custGeom>
          <a:solidFill>
            <a:srgbClr val="0000BF"/>
          </a:solidFill>
          <a:ln w="9525">
            <a:solidFill>
              <a:srgbClr val="000000"/>
            </a:solidFill>
            <a:round/>
            <a:headEnd/>
            <a:tailEnd/>
          </a:ln>
        </p:spPr>
        <p:txBody>
          <a:bodyPr/>
          <a:lstStyle/>
          <a:p>
            <a:endParaRPr lang="en-US"/>
          </a:p>
        </p:txBody>
      </p:sp>
      <p:sp>
        <p:nvSpPr>
          <p:cNvPr id="20500" name="Rectangle 20"/>
          <p:cNvSpPr>
            <a:spLocks noChangeArrowheads="1"/>
          </p:cNvSpPr>
          <p:nvPr/>
        </p:nvSpPr>
        <p:spPr bwMode="auto">
          <a:xfrm>
            <a:off x="2157413" y="5039798"/>
            <a:ext cx="4638675" cy="152400"/>
          </a:xfrm>
          <a:prstGeom prst="rect">
            <a:avLst/>
          </a:prstGeom>
          <a:solidFill>
            <a:srgbClr val="0000FF"/>
          </a:solidFill>
          <a:ln w="9525">
            <a:solidFill>
              <a:srgbClr val="000000"/>
            </a:solidFill>
            <a:miter lim="800000"/>
            <a:headEnd/>
            <a:tailEnd/>
          </a:ln>
        </p:spPr>
        <p:txBody>
          <a:bodyPr/>
          <a:lstStyle/>
          <a:p>
            <a:endParaRPr lang="en-US"/>
          </a:p>
        </p:txBody>
      </p:sp>
      <p:sp>
        <p:nvSpPr>
          <p:cNvPr id="20501" name="Freeform 21"/>
          <p:cNvSpPr>
            <a:spLocks/>
          </p:cNvSpPr>
          <p:nvPr/>
        </p:nvSpPr>
        <p:spPr bwMode="auto">
          <a:xfrm>
            <a:off x="6796088" y="4992173"/>
            <a:ext cx="47625" cy="200025"/>
          </a:xfrm>
          <a:custGeom>
            <a:avLst/>
            <a:gdLst>
              <a:gd name="T0" fmla="*/ 2147483647 w 30"/>
              <a:gd name="T1" fmla="*/ 2147483647 h 126"/>
              <a:gd name="T2" fmla="*/ 0 w 30"/>
              <a:gd name="T3" fmla="*/ 2147483647 h 126"/>
              <a:gd name="T4" fmla="*/ 0 w 30"/>
              <a:gd name="T5" fmla="*/ 2147483647 h 126"/>
              <a:gd name="T6" fmla="*/ 2147483647 w 30"/>
              <a:gd name="T7" fmla="*/ 0 h 126"/>
              <a:gd name="T8" fmla="*/ 2147483647 w 30"/>
              <a:gd name="T9" fmla="*/ 2147483647 h 126"/>
              <a:gd name="T10" fmla="*/ 0 60000 65536"/>
              <a:gd name="T11" fmla="*/ 0 60000 65536"/>
              <a:gd name="T12" fmla="*/ 0 60000 65536"/>
              <a:gd name="T13" fmla="*/ 0 60000 65536"/>
              <a:gd name="T14" fmla="*/ 0 60000 65536"/>
              <a:gd name="T15" fmla="*/ 0 w 30"/>
              <a:gd name="T16" fmla="*/ 0 h 126"/>
              <a:gd name="T17" fmla="*/ 30 w 30"/>
              <a:gd name="T18" fmla="*/ 126 h 126"/>
            </a:gdLst>
            <a:ahLst/>
            <a:cxnLst>
              <a:cxn ang="T10">
                <a:pos x="T0" y="T1"/>
              </a:cxn>
              <a:cxn ang="T11">
                <a:pos x="T2" y="T3"/>
              </a:cxn>
              <a:cxn ang="T12">
                <a:pos x="T4" y="T5"/>
              </a:cxn>
              <a:cxn ang="T13">
                <a:pos x="T6" y="T7"/>
              </a:cxn>
              <a:cxn ang="T14">
                <a:pos x="T8" y="T9"/>
              </a:cxn>
            </a:cxnLst>
            <a:rect l="T15" t="T16" r="T17" b="T18"/>
            <a:pathLst>
              <a:path w="30" h="126">
                <a:moveTo>
                  <a:pt x="30" y="102"/>
                </a:moveTo>
                <a:lnTo>
                  <a:pt x="0" y="126"/>
                </a:lnTo>
                <a:lnTo>
                  <a:pt x="0" y="30"/>
                </a:lnTo>
                <a:lnTo>
                  <a:pt x="30" y="0"/>
                </a:lnTo>
                <a:lnTo>
                  <a:pt x="30" y="102"/>
                </a:lnTo>
                <a:close/>
              </a:path>
            </a:pathLst>
          </a:custGeom>
          <a:solidFill>
            <a:srgbClr val="000080"/>
          </a:solidFill>
          <a:ln w="9525">
            <a:solidFill>
              <a:srgbClr val="000000"/>
            </a:solidFill>
            <a:round/>
            <a:headEnd/>
            <a:tailEnd/>
          </a:ln>
        </p:spPr>
        <p:txBody>
          <a:bodyPr/>
          <a:lstStyle/>
          <a:p>
            <a:endParaRPr lang="en-US"/>
          </a:p>
        </p:txBody>
      </p:sp>
      <p:sp>
        <p:nvSpPr>
          <p:cNvPr id="20502" name="Rectangle 22"/>
          <p:cNvSpPr>
            <a:spLocks noChangeArrowheads="1"/>
          </p:cNvSpPr>
          <p:nvPr/>
        </p:nvSpPr>
        <p:spPr bwMode="auto">
          <a:xfrm>
            <a:off x="6854825" y="5027098"/>
            <a:ext cx="252413" cy="152400"/>
          </a:xfrm>
          <a:prstGeom prst="rect">
            <a:avLst/>
          </a:prstGeom>
          <a:noFill/>
          <a:ln w="9525">
            <a:noFill/>
            <a:miter lim="800000"/>
            <a:headEnd/>
            <a:tailEnd/>
          </a:ln>
        </p:spPr>
        <p:txBody>
          <a:bodyPr wrap="none" lIns="0" tIns="0" rIns="0" bIns="0">
            <a:spAutoFit/>
          </a:bodyPr>
          <a:lstStyle/>
          <a:p>
            <a:pPr eaLnBrk="0" hangingPunct="0"/>
            <a:r>
              <a:rPr lang="en-US" sz="1000"/>
              <a:t>61%</a:t>
            </a:r>
            <a:endParaRPr lang="en-US" sz="1200" i="1"/>
          </a:p>
        </p:txBody>
      </p:sp>
      <p:sp>
        <p:nvSpPr>
          <p:cNvPr id="20503" name="Freeform 23"/>
          <p:cNvSpPr>
            <a:spLocks/>
          </p:cNvSpPr>
          <p:nvPr/>
        </p:nvSpPr>
        <p:spPr bwMode="auto">
          <a:xfrm>
            <a:off x="2157413" y="4592123"/>
            <a:ext cx="3781425" cy="47625"/>
          </a:xfrm>
          <a:custGeom>
            <a:avLst/>
            <a:gdLst>
              <a:gd name="T0" fmla="*/ 0 w 2382"/>
              <a:gd name="T1" fmla="*/ 2147483647 h 30"/>
              <a:gd name="T2" fmla="*/ 2147483647 w 2382"/>
              <a:gd name="T3" fmla="*/ 2147483647 h 30"/>
              <a:gd name="T4" fmla="*/ 2147483647 w 2382"/>
              <a:gd name="T5" fmla="*/ 0 h 30"/>
              <a:gd name="T6" fmla="*/ 2147483647 w 2382"/>
              <a:gd name="T7" fmla="*/ 0 h 30"/>
              <a:gd name="T8" fmla="*/ 0 w 2382"/>
              <a:gd name="T9" fmla="*/ 2147483647 h 30"/>
              <a:gd name="T10" fmla="*/ 0 60000 65536"/>
              <a:gd name="T11" fmla="*/ 0 60000 65536"/>
              <a:gd name="T12" fmla="*/ 0 60000 65536"/>
              <a:gd name="T13" fmla="*/ 0 60000 65536"/>
              <a:gd name="T14" fmla="*/ 0 60000 65536"/>
              <a:gd name="T15" fmla="*/ 0 w 2382"/>
              <a:gd name="T16" fmla="*/ 0 h 30"/>
              <a:gd name="T17" fmla="*/ 2382 w 2382"/>
              <a:gd name="T18" fmla="*/ 30 h 30"/>
            </a:gdLst>
            <a:ahLst/>
            <a:cxnLst>
              <a:cxn ang="T10">
                <a:pos x="T0" y="T1"/>
              </a:cxn>
              <a:cxn ang="T11">
                <a:pos x="T2" y="T3"/>
              </a:cxn>
              <a:cxn ang="T12">
                <a:pos x="T4" y="T5"/>
              </a:cxn>
              <a:cxn ang="T13">
                <a:pos x="T6" y="T7"/>
              </a:cxn>
              <a:cxn ang="T14">
                <a:pos x="T8" y="T9"/>
              </a:cxn>
            </a:cxnLst>
            <a:rect l="T15" t="T16" r="T17" b="T18"/>
            <a:pathLst>
              <a:path w="2382" h="30">
                <a:moveTo>
                  <a:pt x="0" y="30"/>
                </a:moveTo>
                <a:lnTo>
                  <a:pt x="2346" y="30"/>
                </a:lnTo>
                <a:lnTo>
                  <a:pt x="2382" y="0"/>
                </a:lnTo>
                <a:lnTo>
                  <a:pt x="36" y="0"/>
                </a:lnTo>
                <a:lnTo>
                  <a:pt x="0" y="30"/>
                </a:lnTo>
                <a:close/>
              </a:path>
            </a:pathLst>
          </a:custGeom>
          <a:solidFill>
            <a:srgbClr val="0000BF"/>
          </a:solidFill>
          <a:ln w="9525">
            <a:solidFill>
              <a:srgbClr val="000000"/>
            </a:solidFill>
            <a:round/>
            <a:headEnd/>
            <a:tailEnd/>
          </a:ln>
        </p:spPr>
        <p:txBody>
          <a:bodyPr/>
          <a:lstStyle/>
          <a:p>
            <a:endParaRPr lang="en-US"/>
          </a:p>
        </p:txBody>
      </p:sp>
      <p:sp>
        <p:nvSpPr>
          <p:cNvPr id="20504" name="Rectangle 24"/>
          <p:cNvSpPr>
            <a:spLocks noChangeArrowheads="1"/>
          </p:cNvSpPr>
          <p:nvPr/>
        </p:nvSpPr>
        <p:spPr bwMode="auto">
          <a:xfrm>
            <a:off x="2157413" y="4639748"/>
            <a:ext cx="3724275" cy="152400"/>
          </a:xfrm>
          <a:prstGeom prst="rect">
            <a:avLst/>
          </a:prstGeom>
          <a:solidFill>
            <a:srgbClr val="0000FF"/>
          </a:solidFill>
          <a:ln w="9525">
            <a:solidFill>
              <a:srgbClr val="000000"/>
            </a:solidFill>
            <a:miter lim="800000"/>
            <a:headEnd/>
            <a:tailEnd/>
          </a:ln>
        </p:spPr>
        <p:txBody>
          <a:bodyPr/>
          <a:lstStyle/>
          <a:p>
            <a:endParaRPr lang="en-US"/>
          </a:p>
        </p:txBody>
      </p:sp>
      <p:sp>
        <p:nvSpPr>
          <p:cNvPr id="20505" name="Freeform 25"/>
          <p:cNvSpPr>
            <a:spLocks/>
          </p:cNvSpPr>
          <p:nvPr/>
        </p:nvSpPr>
        <p:spPr bwMode="auto">
          <a:xfrm>
            <a:off x="5881688" y="4592123"/>
            <a:ext cx="57150" cy="200025"/>
          </a:xfrm>
          <a:custGeom>
            <a:avLst/>
            <a:gdLst>
              <a:gd name="T0" fmla="*/ 2147483647 w 36"/>
              <a:gd name="T1" fmla="*/ 2147483647 h 126"/>
              <a:gd name="T2" fmla="*/ 0 w 36"/>
              <a:gd name="T3" fmla="*/ 2147483647 h 126"/>
              <a:gd name="T4" fmla="*/ 0 w 36"/>
              <a:gd name="T5" fmla="*/ 2147483647 h 126"/>
              <a:gd name="T6" fmla="*/ 2147483647 w 36"/>
              <a:gd name="T7" fmla="*/ 0 h 126"/>
              <a:gd name="T8" fmla="*/ 2147483647 w 36"/>
              <a:gd name="T9" fmla="*/ 2147483647 h 126"/>
              <a:gd name="T10" fmla="*/ 0 60000 65536"/>
              <a:gd name="T11" fmla="*/ 0 60000 65536"/>
              <a:gd name="T12" fmla="*/ 0 60000 65536"/>
              <a:gd name="T13" fmla="*/ 0 60000 65536"/>
              <a:gd name="T14" fmla="*/ 0 60000 65536"/>
              <a:gd name="T15" fmla="*/ 0 w 36"/>
              <a:gd name="T16" fmla="*/ 0 h 126"/>
              <a:gd name="T17" fmla="*/ 36 w 36"/>
              <a:gd name="T18" fmla="*/ 126 h 126"/>
            </a:gdLst>
            <a:ahLst/>
            <a:cxnLst>
              <a:cxn ang="T10">
                <a:pos x="T0" y="T1"/>
              </a:cxn>
              <a:cxn ang="T11">
                <a:pos x="T2" y="T3"/>
              </a:cxn>
              <a:cxn ang="T12">
                <a:pos x="T4" y="T5"/>
              </a:cxn>
              <a:cxn ang="T13">
                <a:pos x="T6" y="T7"/>
              </a:cxn>
              <a:cxn ang="T14">
                <a:pos x="T8" y="T9"/>
              </a:cxn>
            </a:cxnLst>
            <a:rect l="T15" t="T16" r="T17" b="T18"/>
            <a:pathLst>
              <a:path w="36" h="126">
                <a:moveTo>
                  <a:pt x="36" y="102"/>
                </a:moveTo>
                <a:lnTo>
                  <a:pt x="0" y="126"/>
                </a:lnTo>
                <a:lnTo>
                  <a:pt x="0" y="30"/>
                </a:lnTo>
                <a:lnTo>
                  <a:pt x="36" y="0"/>
                </a:lnTo>
                <a:lnTo>
                  <a:pt x="36" y="102"/>
                </a:lnTo>
                <a:close/>
              </a:path>
            </a:pathLst>
          </a:custGeom>
          <a:solidFill>
            <a:srgbClr val="000080"/>
          </a:solidFill>
          <a:ln w="9525">
            <a:solidFill>
              <a:srgbClr val="000000"/>
            </a:solidFill>
            <a:round/>
            <a:headEnd/>
            <a:tailEnd/>
          </a:ln>
        </p:spPr>
        <p:txBody>
          <a:bodyPr/>
          <a:lstStyle/>
          <a:p>
            <a:endParaRPr lang="en-US"/>
          </a:p>
        </p:txBody>
      </p:sp>
      <p:sp>
        <p:nvSpPr>
          <p:cNvPr id="20506" name="Rectangle 26"/>
          <p:cNvSpPr>
            <a:spLocks noChangeArrowheads="1"/>
          </p:cNvSpPr>
          <p:nvPr/>
        </p:nvSpPr>
        <p:spPr bwMode="auto">
          <a:xfrm>
            <a:off x="5989638" y="4627048"/>
            <a:ext cx="252412" cy="152400"/>
          </a:xfrm>
          <a:prstGeom prst="rect">
            <a:avLst/>
          </a:prstGeom>
          <a:noFill/>
          <a:ln w="9525">
            <a:noFill/>
            <a:miter lim="800000"/>
            <a:headEnd/>
            <a:tailEnd/>
          </a:ln>
        </p:spPr>
        <p:txBody>
          <a:bodyPr wrap="none" lIns="0" tIns="0" rIns="0" bIns="0">
            <a:spAutoFit/>
          </a:bodyPr>
          <a:lstStyle/>
          <a:p>
            <a:pPr eaLnBrk="0" hangingPunct="0"/>
            <a:r>
              <a:rPr lang="en-US" sz="1000"/>
              <a:t>49%</a:t>
            </a:r>
            <a:endParaRPr lang="en-US" sz="1200" i="1"/>
          </a:p>
        </p:txBody>
      </p:sp>
      <p:sp>
        <p:nvSpPr>
          <p:cNvPr id="20507" name="Freeform 27"/>
          <p:cNvSpPr>
            <a:spLocks/>
          </p:cNvSpPr>
          <p:nvPr/>
        </p:nvSpPr>
        <p:spPr bwMode="auto">
          <a:xfrm>
            <a:off x="2157413" y="4192073"/>
            <a:ext cx="1647825" cy="47625"/>
          </a:xfrm>
          <a:custGeom>
            <a:avLst/>
            <a:gdLst>
              <a:gd name="T0" fmla="*/ 0 w 1038"/>
              <a:gd name="T1" fmla="*/ 2147483647 h 30"/>
              <a:gd name="T2" fmla="*/ 2147483647 w 1038"/>
              <a:gd name="T3" fmla="*/ 2147483647 h 30"/>
              <a:gd name="T4" fmla="*/ 2147483647 w 1038"/>
              <a:gd name="T5" fmla="*/ 0 h 30"/>
              <a:gd name="T6" fmla="*/ 2147483647 w 1038"/>
              <a:gd name="T7" fmla="*/ 0 h 30"/>
              <a:gd name="T8" fmla="*/ 0 w 1038"/>
              <a:gd name="T9" fmla="*/ 2147483647 h 30"/>
              <a:gd name="T10" fmla="*/ 0 60000 65536"/>
              <a:gd name="T11" fmla="*/ 0 60000 65536"/>
              <a:gd name="T12" fmla="*/ 0 60000 65536"/>
              <a:gd name="T13" fmla="*/ 0 60000 65536"/>
              <a:gd name="T14" fmla="*/ 0 60000 65536"/>
              <a:gd name="T15" fmla="*/ 0 w 1038"/>
              <a:gd name="T16" fmla="*/ 0 h 30"/>
              <a:gd name="T17" fmla="*/ 1038 w 1038"/>
              <a:gd name="T18" fmla="*/ 30 h 30"/>
            </a:gdLst>
            <a:ahLst/>
            <a:cxnLst>
              <a:cxn ang="T10">
                <a:pos x="T0" y="T1"/>
              </a:cxn>
              <a:cxn ang="T11">
                <a:pos x="T2" y="T3"/>
              </a:cxn>
              <a:cxn ang="T12">
                <a:pos x="T4" y="T5"/>
              </a:cxn>
              <a:cxn ang="T13">
                <a:pos x="T6" y="T7"/>
              </a:cxn>
              <a:cxn ang="T14">
                <a:pos x="T8" y="T9"/>
              </a:cxn>
            </a:cxnLst>
            <a:rect l="T15" t="T16" r="T17" b="T18"/>
            <a:pathLst>
              <a:path w="1038" h="30">
                <a:moveTo>
                  <a:pt x="0" y="30"/>
                </a:moveTo>
                <a:lnTo>
                  <a:pt x="1008" y="30"/>
                </a:lnTo>
                <a:lnTo>
                  <a:pt x="1038" y="0"/>
                </a:lnTo>
                <a:lnTo>
                  <a:pt x="36" y="0"/>
                </a:lnTo>
                <a:lnTo>
                  <a:pt x="0" y="30"/>
                </a:lnTo>
                <a:close/>
              </a:path>
            </a:pathLst>
          </a:custGeom>
          <a:solidFill>
            <a:srgbClr val="0000BF"/>
          </a:solidFill>
          <a:ln w="9525">
            <a:solidFill>
              <a:srgbClr val="000000"/>
            </a:solidFill>
            <a:round/>
            <a:headEnd/>
            <a:tailEnd/>
          </a:ln>
        </p:spPr>
        <p:txBody>
          <a:bodyPr/>
          <a:lstStyle/>
          <a:p>
            <a:endParaRPr lang="en-US"/>
          </a:p>
        </p:txBody>
      </p:sp>
      <p:sp>
        <p:nvSpPr>
          <p:cNvPr id="20508" name="Rectangle 28"/>
          <p:cNvSpPr>
            <a:spLocks noChangeArrowheads="1"/>
          </p:cNvSpPr>
          <p:nvPr/>
        </p:nvSpPr>
        <p:spPr bwMode="auto">
          <a:xfrm>
            <a:off x="2157413" y="4239698"/>
            <a:ext cx="1600200" cy="152400"/>
          </a:xfrm>
          <a:prstGeom prst="rect">
            <a:avLst/>
          </a:prstGeom>
          <a:solidFill>
            <a:srgbClr val="0000FF"/>
          </a:solidFill>
          <a:ln w="9525">
            <a:solidFill>
              <a:srgbClr val="000000"/>
            </a:solidFill>
            <a:miter lim="800000"/>
            <a:headEnd/>
            <a:tailEnd/>
          </a:ln>
        </p:spPr>
        <p:txBody>
          <a:bodyPr/>
          <a:lstStyle/>
          <a:p>
            <a:endParaRPr lang="en-US"/>
          </a:p>
        </p:txBody>
      </p:sp>
      <p:sp>
        <p:nvSpPr>
          <p:cNvPr id="20509" name="Freeform 29"/>
          <p:cNvSpPr>
            <a:spLocks/>
          </p:cNvSpPr>
          <p:nvPr/>
        </p:nvSpPr>
        <p:spPr bwMode="auto">
          <a:xfrm>
            <a:off x="3757613" y="4192073"/>
            <a:ext cx="47625" cy="200025"/>
          </a:xfrm>
          <a:custGeom>
            <a:avLst/>
            <a:gdLst>
              <a:gd name="T0" fmla="*/ 2147483647 w 30"/>
              <a:gd name="T1" fmla="*/ 2147483647 h 126"/>
              <a:gd name="T2" fmla="*/ 0 w 30"/>
              <a:gd name="T3" fmla="*/ 2147483647 h 126"/>
              <a:gd name="T4" fmla="*/ 0 w 30"/>
              <a:gd name="T5" fmla="*/ 2147483647 h 126"/>
              <a:gd name="T6" fmla="*/ 2147483647 w 30"/>
              <a:gd name="T7" fmla="*/ 0 h 126"/>
              <a:gd name="T8" fmla="*/ 2147483647 w 30"/>
              <a:gd name="T9" fmla="*/ 2147483647 h 126"/>
              <a:gd name="T10" fmla="*/ 0 60000 65536"/>
              <a:gd name="T11" fmla="*/ 0 60000 65536"/>
              <a:gd name="T12" fmla="*/ 0 60000 65536"/>
              <a:gd name="T13" fmla="*/ 0 60000 65536"/>
              <a:gd name="T14" fmla="*/ 0 60000 65536"/>
              <a:gd name="T15" fmla="*/ 0 w 30"/>
              <a:gd name="T16" fmla="*/ 0 h 126"/>
              <a:gd name="T17" fmla="*/ 30 w 30"/>
              <a:gd name="T18" fmla="*/ 126 h 126"/>
            </a:gdLst>
            <a:ahLst/>
            <a:cxnLst>
              <a:cxn ang="T10">
                <a:pos x="T0" y="T1"/>
              </a:cxn>
              <a:cxn ang="T11">
                <a:pos x="T2" y="T3"/>
              </a:cxn>
              <a:cxn ang="T12">
                <a:pos x="T4" y="T5"/>
              </a:cxn>
              <a:cxn ang="T13">
                <a:pos x="T6" y="T7"/>
              </a:cxn>
              <a:cxn ang="T14">
                <a:pos x="T8" y="T9"/>
              </a:cxn>
            </a:cxnLst>
            <a:rect l="T15" t="T16" r="T17" b="T18"/>
            <a:pathLst>
              <a:path w="30" h="126">
                <a:moveTo>
                  <a:pt x="30" y="102"/>
                </a:moveTo>
                <a:lnTo>
                  <a:pt x="0" y="126"/>
                </a:lnTo>
                <a:lnTo>
                  <a:pt x="0" y="30"/>
                </a:lnTo>
                <a:lnTo>
                  <a:pt x="30" y="0"/>
                </a:lnTo>
                <a:lnTo>
                  <a:pt x="30" y="102"/>
                </a:lnTo>
                <a:close/>
              </a:path>
            </a:pathLst>
          </a:custGeom>
          <a:solidFill>
            <a:srgbClr val="000080"/>
          </a:solidFill>
          <a:ln w="9525">
            <a:solidFill>
              <a:srgbClr val="000000"/>
            </a:solidFill>
            <a:round/>
            <a:headEnd/>
            <a:tailEnd/>
          </a:ln>
        </p:spPr>
        <p:txBody>
          <a:bodyPr/>
          <a:lstStyle/>
          <a:p>
            <a:endParaRPr lang="en-US"/>
          </a:p>
        </p:txBody>
      </p:sp>
      <p:sp>
        <p:nvSpPr>
          <p:cNvPr id="20510" name="Rectangle 30"/>
          <p:cNvSpPr>
            <a:spLocks noChangeArrowheads="1"/>
          </p:cNvSpPr>
          <p:nvPr/>
        </p:nvSpPr>
        <p:spPr bwMode="auto">
          <a:xfrm>
            <a:off x="3816350" y="4226998"/>
            <a:ext cx="252413" cy="152400"/>
          </a:xfrm>
          <a:prstGeom prst="rect">
            <a:avLst/>
          </a:prstGeom>
          <a:noFill/>
          <a:ln w="9525">
            <a:noFill/>
            <a:miter lim="800000"/>
            <a:headEnd/>
            <a:tailEnd/>
          </a:ln>
        </p:spPr>
        <p:txBody>
          <a:bodyPr wrap="none" lIns="0" tIns="0" rIns="0" bIns="0">
            <a:spAutoFit/>
          </a:bodyPr>
          <a:lstStyle/>
          <a:p>
            <a:pPr eaLnBrk="0" hangingPunct="0"/>
            <a:r>
              <a:rPr lang="en-US" sz="1000"/>
              <a:t>21%</a:t>
            </a:r>
            <a:endParaRPr lang="en-US" sz="1200" i="1"/>
          </a:p>
        </p:txBody>
      </p:sp>
      <p:sp>
        <p:nvSpPr>
          <p:cNvPr id="20511" name="Freeform 31"/>
          <p:cNvSpPr>
            <a:spLocks/>
          </p:cNvSpPr>
          <p:nvPr/>
        </p:nvSpPr>
        <p:spPr bwMode="auto">
          <a:xfrm>
            <a:off x="2157413" y="3792023"/>
            <a:ext cx="4457700" cy="47625"/>
          </a:xfrm>
          <a:custGeom>
            <a:avLst/>
            <a:gdLst>
              <a:gd name="T0" fmla="*/ 0 w 2808"/>
              <a:gd name="T1" fmla="*/ 2147483647 h 30"/>
              <a:gd name="T2" fmla="*/ 2147483647 w 2808"/>
              <a:gd name="T3" fmla="*/ 2147483647 h 30"/>
              <a:gd name="T4" fmla="*/ 2147483647 w 2808"/>
              <a:gd name="T5" fmla="*/ 0 h 30"/>
              <a:gd name="T6" fmla="*/ 2147483647 w 2808"/>
              <a:gd name="T7" fmla="*/ 0 h 30"/>
              <a:gd name="T8" fmla="*/ 0 w 2808"/>
              <a:gd name="T9" fmla="*/ 2147483647 h 30"/>
              <a:gd name="T10" fmla="*/ 0 60000 65536"/>
              <a:gd name="T11" fmla="*/ 0 60000 65536"/>
              <a:gd name="T12" fmla="*/ 0 60000 65536"/>
              <a:gd name="T13" fmla="*/ 0 60000 65536"/>
              <a:gd name="T14" fmla="*/ 0 60000 65536"/>
              <a:gd name="T15" fmla="*/ 0 w 2808"/>
              <a:gd name="T16" fmla="*/ 0 h 30"/>
              <a:gd name="T17" fmla="*/ 2808 w 2808"/>
              <a:gd name="T18" fmla="*/ 30 h 30"/>
            </a:gdLst>
            <a:ahLst/>
            <a:cxnLst>
              <a:cxn ang="T10">
                <a:pos x="T0" y="T1"/>
              </a:cxn>
              <a:cxn ang="T11">
                <a:pos x="T2" y="T3"/>
              </a:cxn>
              <a:cxn ang="T12">
                <a:pos x="T4" y="T5"/>
              </a:cxn>
              <a:cxn ang="T13">
                <a:pos x="T6" y="T7"/>
              </a:cxn>
              <a:cxn ang="T14">
                <a:pos x="T8" y="T9"/>
              </a:cxn>
            </a:cxnLst>
            <a:rect l="T15" t="T16" r="T17" b="T18"/>
            <a:pathLst>
              <a:path w="2808" h="30">
                <a:moveTo>
                  <a:pt x="0" y="30"/>
                </a:moveTo>
                <a:lnTo>
                  <a:pt x="2778" y="30"/>
                </a:lnTo>
                <a:lnTo>
                  <a:pt x="2808" y="0"/>
                </a:lnTo>
                <a:lnTo>
                  <a:pt x="36" y="0"/>
                </a:lnTo>
                <a:lnTo>
                  <a:pt x="0" y="30"/>
                </a:lnTo>
                <a:close/>
              </a:path>
            </a:pathLst>
          </a:custGeom>
          <a:solidFill>
            <a:srgbClr val="0000BF"/>
          </a:solidFill>
          <a:ln w="9525">
            <a:solidFill>
              <a:srgbClr val="000000"/>
            </a:solidFill>
            <a:round/>
            <a:headEnd/>
            <a:tailEnd/>
          </a:ln>
        </p:spPr>
        <p:txBody>
          <a:bodyPr/>
          <a:lstStyle/>
          <a:p>
            <a:endParaRPr lang="en-US"/>
          </a:p>
        </p:txBody>
      </p:sp>
      <p:sp>
        <p:nvSpPr>
          <p:cNvPr id="20512" name="Rectangle 32"/>
          <p:cNvSpPr>
            <a:spLocks noChangeArrowheads="1"/>
          </p:cNvSpPr>
          <p:nvPr/>
        </p:nvSpPr>
        <p:spPr bwMode="auto">
          <a:xfrm>
            <a:off x="2157413" y="3839648"/>
            <a:ext cx="4410075" cy="161925"/>
          </a:xfrm>
          <a:prstGeom prst="rect">
            <a:avLst/>
          </a:prstGeom>
          <a:solidFill>
            <a:srgbClr val="0000FF"/>
          </a:solidFill>
          <a:ln w="9525">
            <a:solidFill>
              <a:srgbClr val="000000"/>
            </a:solidFill>
            <a:miter lim="800000"/>
            <a:headEnd/>
            <a:tailEnd/>
          </a:ln>
        </p:spPr>
        <p:txBody>
          <a:bodyPr/>
          <a:lstStyle/>
          <a:p>
            <a:endParaRPr lang="en-US"/>
          </a:p>
        </p:txBody>
      </p:sp>
      <p:sp>
        <p:nvSpPr>
          <p:cNvPr id="20513" name="Freeform 33"/>
          <p:cNvSpPr>
            <a:spLocks/>
          </p:cNvSpPr>
          <p:nvPr/>
        </p:nvSpPr>
        <p:spPr bwMode="auto">
          <a:xfrm>
            <a:off x="6567488" y="3792023"/>
            <a:ext cx="47625" cy="209550"/>
          </a:xfrm>
          <a:custGeom>
            <a:avLst/>
            <a:gdLst>
              <a:gd name="T0" fmla="*/ 2147483647 w 30"/>
              <a:gd name="T1" fmla="*/ 2147483647 h 132"/>
              <a:gd name="T2" fmla="*/ 0 w 30"/>
              <a:gd name="T3" fmla="*/ 2147483647 h 132"/>
              <a:gd name="T4" fmla="*/ 0 w 30"/>
              <a:gd name="T5" fmla="*/ 2147483647 h 132"/>
              <a:gd name="T6" fmla="*/ 2147483647 w 30"/>
              <a:gd name="T7" fmla="*/ 0 h 132"/>
              <a:gd name="T8" fmla="*/ 2147483647 w 30"/>
              <a:gd name="T9" fmla="*/ 2147483647 h 132"/>
              <a:gd name="T10" fmla="*/ 0 60000 65536"/>
              <a:gd name="T11" fmla="*/ 0 60000 65536"/>
              <a:gd name="T12" fmla="*/ 0 60000 65536"/>
              <a:gd name="T13" fmla="*/ 0 60000 65536"/>
              <a:gd name="T14" fmla="*/ 0 60000 65536"/>
              <a:gd name="T15" fmla="*/ 0 w 30"/>
              <a:gd name="T16" fmla="*/ 0 h 132"/>
              <a:gd name="T17" fmla="*/ 30 w 30"/>
              <a:gd name="T18" fmla="*/ 132 h 132"/>
            </a:gdLst>
            <a:ahLst/>
            <a:cxnLst>
              <a:cxn ang="T10">
                <a:pos x="T0" y="T1"/>
              </a:cxn>
              <a:cxn ang="T11">
                <a:pos x="T2" y="T3"/>
              </a:cxn>
              <a:cxn ang="T12">
                <a:pos x="T4" y="T5"/>
              </a:cxn>
              <a:cxn ang="T13">
                <a:pos x="T6" y="T7"/>
              </a:cxn>
              <a:cxn ang="T14">
                <a:pos x="T8" y="T9"/>
              </a:cxn>
            </a:cxnLst>
            <a:rect l="T15" t="T16" r="T17" b="T18"/>
            <a:pathLst>
              <a:path w="30" h="132">
                <a:moveTo>
                  <a:pt x="30" y="102"/>
                </a:moveTo>
                <a:lnTo>
                  <a:pt x="0" y="132"/>
                </a:lnTo>
                <a:lnTo>
                  <a:pt x="0" y="30"/>
                </a:lnTo>
                <a:lnTo>
                  <a:pt x="30" y="0"/>
                </a:lnTo>
                <a:lnTo>
                  <a:pt x="30" y="102"/>
                </a:lnTo>
                <a:close/>
              </a:path>
            </a:pathLst>
          </a:custGeom>
          <a:solidFill>
            <a:srgbClr val="000080"/>
          </a:solidFill>
          <a:ln w="9525">
            <a:solidFill>
              <a:srgbClr val="000000"/>
            </a:solidFill>
            <a:round/>
            <a:headEnd/>
            <a:tailEnd/>
          </a:ln>
        </p:spPr>
        <p:txBody>
          <a:bodyPr/>
          <a:lstStyle/>
          <a:p>
            <a:endParaRPr lang="en-US"/>
          </a:p>
        </p:txBody>
      </p:sp>
      <p:sp>
        <p:nvSpPr>
          <p:cNvPr id="20514" name="Rectangle 34"/>
          <p:cNvSpPr>
            <a:spLocks noChangeArrowheads="1"/>
          </p:cNvSpPr>
          <p:nvPr/>
        </p:nvSpPr>
        <p:spPr bwMode="auto">
          <a:xfrm>
            <a:off x="6626225" y="3826948"/>
            <a:ext cx="252413" cy="152400"/>
          </a:xfrm>
          <a:prstGeom prst="rect">
            <a:avLst/>
          </a:prstGeom>
          <a:noFill/>
          <a:ln w="9525">
            <a:noFill/>
            <a:miter lim="800000"/>
            <a:headEnd/>
            <a:tailEnd/>
          </a:ln>
        </p:spPr>
        <p:txBody>
          <a:bodyPr wrap="none" lIns="0" tIns="0" rIns="0" bIns="0">
            <a:spAutoFit/>
          </a:bodyPr>
          <a:lstStyle/>
          <a:p>
            <a:pPr eaLnBrk="0" hangingPunct="0"/>
            <a:r>
              <a:rPr lang="en-US" sz="1000"/>
              <a:t>58%</a:t>
            </a:r>
            <a:endParaRPr lang="en-US" sz="1200" i="1"/>
          </a:p>
        </p:txBody>
      </p:sp>
      <p:sp>
        <p:nvSpPr>
          <p:cNvPr id="20515" name="Freeform 35"/>
          <p:cNvSpPr>
            <a:spLocks/>
          </p:cNvSpPr>
          <p:nvPr/>
        </p:nvSpPr>
        <p:spPr bwMode="auto">
          <a:xfrm>
            <a:off x="2157413" y="3391973"/>
            <a:ext cx="5524500" cy="47625"/>
          </a:xfrm>
          <a:custGeom>
            <a:avLst/>
            <a:gdLst>
              <a:gd name="T0" fmla="*/ 0 w 3480"/>
              <a:gd name="T1" fmla="*/ 2147483647 h 30"/>
              <a:gd name="T2" fmla="*/ 2147483647 w 3480"/>
              <a:gd name="T3" fmla="*/ 2147483647 h 30"/>
              <a:gd name="T4" fmla="*/ 2147483647 w 3480"/>
              <a:gd name="T5" fmla="*/ 0 h 30"/>
              <a:gd name="T6" fmla="*/ 2147483647 w 3480"/>
              <a:gd name="T7" fmla="*/ 0 h 30"/>
              <a:gd name="T8" fmla="*/ 0 w 3480"/>
              <a:gd name="T9" fmla="*/ 2147483647 h 30"/>
              <a:gd name="T10" fmla="*/ 0 60000 65536"/>
              <a:gd name="T11" fmla="*/ 0 60000 65536"/>
              <a:gd name="T12" fmla="*/ 0 60000 65536"/>
              <a:gd name="T13" fmla="*/ 0 60000 65536"/>
              <a:gd name="T14" fmla="*/ 0 60000 65536"/>
              <a:gd name="T15" fmla="*/ 0 w 3480"/>
              <a:gd name="T16" fmla="*/ 0 h 30"/>
              <a:gd name="T17" fmla="*/ 3480 w 3480"/>
              <a:gd name="T18" fmla="*/ 30 h 30"/>
            </a:gdLst>
            <a:ahLst/>
            <a:cxnLst>
              <a:cxn ang="T10">
                <a:pos x="T0" y="T1"/>
              </a:cxn>
              <a:cxn ang="T11">
                <a:pos x="T2" y="T3"/>
              </a:cxn>
              <a:cxn ang="T12">
                <a:pos x="T4" y="T5"/>
              </a:cxn>
              <a:cxn ang="T13">
                <a:pos x="T6" y="T7"/>
              </a:cxn>
              <a:cxn ang="T14">
                <a:pos x="T8" y="T9"/>
              </a:cxn>
            </a:cxnLst>
            <a:rect l="T15" t="T16" r="T17" b="T18"/>
            <a:pathLst>
              <a:path w="3480" h="30">
                <a:moveTo>
                  <a:pt x="0" y="30"/>
                </a:moveTo>
                <a:lnTo>
                  <a:pt x="3444" y="30"/>
                </a:lnTo>
                <a:lnTo>
                  <a:pt x="3480" y="0"/>
                </a:lnTo>
                <a:lnTo>
                  <a:pt x="36" y="0"/>
                </a:lnTo>
                <a:lnTo>
                  <a:pt x="0" y="30"/>
                </a:lnTo>
                <a:close/>
              </a:path>
            </a:pathLst>
          </a:custGeom>
          <a:solidFill>
            <a:srgbClr val="0000BF"/>
          </a:solidFill>
          <a:ln w="9525">
            <a:solidFill>
              <a:srgbClr val="000000"/>
            </a:solidFill>
            <a:round/>
            <a:headEnd/>
            <a:tailEnd/>
          </a:ln>
        </p:spPr>
        <p:txBody>
          <a:bodyPr/>
          <a:lstStyle/>
          <a:p>
            <a:endParaRPr lang="en-US"/>
          </a:p>
        </p:txBody>
      </p:sp>
      <p:sp>
        <p:nvSpPr>
          <p:cNvPr id="20516" name="Rectangle 36"/>
          <p:cNvSpPr>
            <a:spLocks noChangeArrowheads="1"/>
          </p:cNvSpPr>
          <p:nvPr/>
        </p:nvSpPr>
        <p:spPr bwMode="auto">
          <a:xfrm>
            <a:off x="2157413" y="3439598"/>
            <a:ext cx="5467350" cy="161925"/>
          </a:xfrm>
          <a:prstGeom prst="rect">
            <a:avLst/>
          </a:prstGeom>
          <a:solidFill>
            <a:srgbClr val="0000FF"/>
          </a:solidFill>
          <a:ln w="9525">
            <a:solidFill>
              <a:srgbClr val="000000"/>
            </a:solidFill>
            <a:miter lim="800000"/>
            <a:headEnd/>
            <a:tailEnd/>
          </a:ln>
        </p:spPr>
        <p:txBody>
          <a:bodyPr/>
          <a:lstStyle/>
          <a:p>
            <a:endParaRPr lang="en-US"/>
          </a:p>
        </p:txBody>
      </p:sp>
      <p:sp>
        <p:nvSpPr>
          <p:cNvPr id="20517" name="Freeform 37"/>
          <p:cNvSpPr>
            <a:spLocks/>
          </p:cNvSpPr>
          <p:nvPr/>
        </p:nvSpPr>
        <p:spPr bwMode="auto">
          <a:xfrm>
            <a:off x="7624763" y="3391973"/>
            <a:ext cx="57150" cy="209550"/>
          </a:xfrm>
          <a:custGeom>
            <a:avLst/>
            <a:gdLst>
              <a:gd name="T0" fmla="*/ 2147483647 w 36"/>
              <a:gd name="T1" fmla="*/ 2147483647 h 132"/>
              <a:gd name="T2" fmla="*/ 0 w 36"/>
              <a:gd name="T3" fmla="*/ 2147483647 h 132"/>
              <a:gd name="T4" fmla="*/ 0 w 36"/>
              <a:gd name="T5" fmla="*/ 2147483647 h 132"/>
              <a:gd name="T6" fmla="*/ 2147483647 w 36"/>
              <a:gd name="T7" fmla="*/ 0 h 132"/>
              <a:gd name="T8" fmla="*/ 2147483647 w 36"/>
              <a:gd name="T9" fmla="*/ 2147483647 h 132"/>
              <a:gd name="T10" fmla="*/ 0 60000 65536"/>
              <a:gd name="T11" fmla="*/ 0 60000 65536"/>
              <a:gd name="T12" fmla="*/ 0 60000 65536"/>
              <a:gd name="T13" fmla="*/ 0 60000 65536"/>
              <a:gd name="T14" fmla="*/ 0 60000 65536"/>
              <a:gd name="T15" fmla="*/ 0 w 36"/>
              <a:gd name="T16" fmla="*/ 0 h 132"/>
              <a:gd name="T17" fmla="*/ 36 w 36"/>
              <a:gd name="T18" fmla="*/ 132 h 132"/>
            </a:gdLst>
            <a:ahLst/>
            <a:cxnLst>
              <a:cxn ang="T10">
                <a:pos x="T0" y="T1"/>
              </a:cxn>
              <a:cxn ang="T11">
                <a:pos x="T2" y="T3"/>
              </a:cxn>
              <a:cxn ang="T12">
                <a:pos x="T4" y="T5"/>
              </a:cxn>
              <a:cxn ang="T13">
                <a:pos x="T6" y="T7"/>
              </a:cxn>
              <a:cxn ang="T14">
                <a:pos x="T8" y="T9"/>
              </a:cxn>
            </a:cxnLst>
            <a:rect l="T15" t="T16" r="T17" b="T18"/>
            <a:pathLst>
              <a:path w="36" h="132">
                <a:moveTo>
                  <a:pt x="36" y="102"/>
                </a:moveTo>
                <a:lnTo>
                  <a:pt x="0" y="132"/>
                </a:lnTo>
                <a:lnTo>
                  <a:pt x="0" y="30"/>
                </a:lnTo>
                <a:lnTo>
                  <a:pt x="36" y="0"/>
                </a:lnTo>
                <a:lnTo>
                  <a:pt x="36" y="102"/>
                </a:lnTo>
                <a:close/>
              </a:path>
            </a:pathLst>
          </a:custGeom>
          <a:solidFill>
            <a:srgbClr val="000080"/>
          </a:solidFill>
          <a:ln w="9525">
            <a:solidFill>
              <a:srgbClr val="000000"/>
            </a:solidFill>
            <a:round/>
            <a:headEnd/>
            <a:tailEnd/>
          </a:ln>
        </p:spPr>
        <p:txBody>
          <a:bodyPr/>
          <a:lstStyle/>
          <a:p>
            <a:endParaRPr lang="en-US"/>
          </a:p>
        </p:txBody>
      </p:sp>
      <p:sp>
        <p:nvSpPr>
          <p:cNvPr id="20518" name="Rectangle 38"/>
          <p:cNvSpPr>
            <a:spLocks noChangeArrowheads="1"/>
          </p:cNvSpPr>
          <p:nvPr/>
        </p:nvSpPr>
        <p:spPr bwMode="auto">
          <a:xfrm>
            <a:off x="7693025" y="3426898"/>
            <a:ext cx="252413" cy="152400"/>
          </a:xfrm>
          <a:prstGeom prst="rect">
            <a:avLst/>
          </a:prstGeom>
          <a:noFill/>
          <a:ln w="9525">
            <a:noFill/>
            <a:miter lim="800000"/>
            <a:headEnd/>
            <a:tailEnd/>
          </a:ln>
        </p:spPr>
        <p:txBody>
          <a:bodyPr wrap="none" lIns="0" tIns="0" rIns="0" bIns="0">
            <a:spAutoFit/>
          </a:bodyPr>
          <a:lstStyle/>
          <a:p>
            <a:pPr eaLnBrk="0" hangingPunct="0"/>
            <a:r>
              <a:rPr lang="en-US" sz="1000"/>
              <a:t>72%</a:t>
            </a:r>
            <a:endParaRPr lang="en-US" sz="1200" i="1"/>
          </a:p>
        </p:txBody>
      </p:sp>
      <p:sp>
        <p:nvSpPr>
          <p:cNvPr id="20519" name="Freeform 39"/>
          <p:cNvSpPr>
            <a:spLocks/>
          </p:cNvSpPr>
          <p:nvPr/>
        </p:nvSpPr>
        <p:spPr bwMode="auto">
          <a:xfrm>
            <a:off x="2157413" y="3001448"/>
            <a:ext cx="5143500" cy="38100"/>
          </a:xfrm>
          <a:custGeom>
            <a:avLst/>
            <a:gdLst>
              <a:gd name="T0" fmla="*/ 0 w 3240"/>
              <a:gd name="T1" fmla="*/ 2147483647 h 24"/>
              <a:gd name="T2" fmla="*/ 2147483647 w 3240"/>
              <a:gd name="T3" fmla="*/ 2147483647 h 24"/>
              <a:gd name="T4" fmla="*/ 2147483647 w 3240"/>
              <a:gd name="T5" fmla="*/ 0 h 24"/>
              <a:gd name="T6" fmla="*/ 2147483647 w 3240"/>
              <a:gd name="T7" fmla="*/ 0 h 24"/>
              <a:gd name="T8" fmla="*/ 0 w 3240"/>
              <a:gd name="T9" fmla="*/ 2147483647 h 24"/>
              <a:gd name="T10" fmla="*/ 0 60000 65536"/>
              <a:gd name="T11" fmla="*/ 0 60000 65536"/>
              <a:gd name="T12" fmla="*/ 0 60000 65536"/>
              <a:gd name="T13" fmla="*/ 0 60000 65536"/>
              <a:gd name="T14" fmla="*/ 0 60000 65536"/>
              <a:gd name="T15" fmla="*/ 0 w 3240"/>
              <a:gd name="T16" fmla="*/ 0 h 24"/>
              <a:gd name="T17" fmla="*/ 3240 w 3240"/>
              <a:gd name="T18" fmla="*/ 24 h 24"/>
            </a:gdLst>
            <a:ahLst/>
            <a:cxnLst>
              <a:cxn ang="T10">
                <a:pos x="T0" y="T1"/>
              </a:cxn>
              <a:cxn ang="T11">
                <a:pos x="T2" y="T3"/>
              </a:cxn>
              <a:cxn ang="T12">
                <a:pos x="T4" y="T5"/>
              </a:cxn>
              <a:cxn ang="T13">
                <a:pos x="T6" y="T7"/>
              </a:cxn>
              <a:cxn ang="T14">
                <a:pos x="T8" y="T9"/>
              </a:cxn>
            </a:cxnLst>
            <a:rect l="T15" t="T16" r="T17" b="T18"/>
            <a:pathLst>
              <a:path w="3240" h="24">
                <a:moveTo>
                  <a:pt x="0" y="24"/>
                </a:moveTo>
                <a:lnTo>
                  <a:pt x="3204" y="24"/>
                </a:lnTo>
                <a:lnTo>
                  <a:pt x="3240" y="0"/>
                </a:lnTo>
                <a:lnTo>
                  <a:pt x="36" y="0"/>
                </a:lnTo>
                <a:lnTo>
                  <a:pt x="0" y="24"/>
                </a:lnTo>
                <a:close/>
              </a:path>
            </a:pathLst>
          </a:custGeom>
          <a:solidFill>
            <a:srgbClr val="0000BF"/>
          </a:solidFill>
          <a:ln w="9525">
            <a:solidFill>
              <a:srgbClr val="000000"/>
            </a:solidFill>
            <a:round/>
            <a:headEnd/>
            <a:tailEnd/>
          </a:ln>
        </p:spPr>
        <p:txBody>
          <a:bodyPr/>
          <a:lstStyle/>
          <a:p>
            <a:endParaRPr lang="en-US"/>
          </a:p>
        </p:txBody>
      </p:sp>
      <p:sp>
        <p:nvSpPr>
          <p:cNvPr id="20520" name="Rectangle 40"/>
          <p:cNvSpPr>
            <a:spLocks noChangeArrowheads="1"/>
          </p:cNvSpPr>
          <p:nvPr/>
        </p:nvSpPr>
        <p:spPr bwMode="auto">
          <a:xfrm>
            <a:off x="2157413" y="3039548"/>
            <a:ext cx="5086350" cy="161925"/>
          </a:xfrm>
          <a:prstGeom prst="rect">
            <a:avLst/>
          </a:prstGeom>
          <a:solidFill>
            <a:srgbClr val="0000FF"/>
          </a:solidFill>
          <a:ln w="9525">
            <a:solidFill>
              <a:srgbClr val="000000"/>
            </a:solidFill>
            <a:miter lim="800000"/>
            <a:headEnd/>
            <a:tailEnd/>
          </a:ln>
        </p:spPr>
        <p:txBody>
          <a:bodyPr/>
          <a:lstStyle/>
          <a:p>
            <a:endParaRPr lang="en-US"/>
          </a:p>
        </p:txBody>
      </p:sp>
      <p:sp>
        <p:nvSpPr>
          <p:cNvPr id="20521" name="Freeform 41"/>
          <p:cNvSpPr>
            <a:spLocks/>
          </p:cNvSpPr>
          <p:nvPr/>
        </p:nvSpPr>
        <p:spPr bwMode="auto">
          <a:xfrm>
            <a:off x="7243763" y="3001448"/>
            <a:ext cx="57150" cy="200025"/>
          </a:xfrm>
          <a:custGeom>
            <a:avLst/>
            <a:gdLst>
              <a:gd name="T0" fmla="*/ 2147483647 w 36"/>
              <a:gd name="T1" fmla="*/ 2147483647 h 126"/>
              <a:gd name="T2" fmla="*/ 0 w 36"/>
              <a:gd name="T3" fmla="*/ 2147483647 h 126"/>
              <a:gd name="T4" fmla="*/ 0 w 36"/>
              <a:gd name="T5" fmla="*/ 2147483647 h 126"/>
              <a:gd name="T6" fmla="*/ 2147483647 w 36"/>
              <a:gd name="T7" fmla="*/ 0 h 126"/>
              <a:gd name="T8" fmla="*/ 2147483647 w 36"/>
              <a:gd name="T9" fmla="*/ 2147483647 h 126"/>
              <a:gd name="T10" fmla="*/ 0 60000 65536"/>
              <a:gd name="T11" fmla="*/ 0 60000 65536"/>
              <a:gd name="T12" fmla="*/ 0 60000 65536"/>
              <a:gd name="T13" fmla="*/ 0 60000 65536"/>
              <a:gd name="T14" fmla="*/ 0 60000 65536"/>
              <a:gd name="T15" fmla="*/ 0 w 36"/>
              <a:gd name="T16" fmla="*/ 0 h 126"/>
              <a:gd name="T17" fmla="*/ 36 w 36"/>
              <a:gd name="T18" fmla="*/ 126 h 126"/>
            </a:gdLst>
            <a:ahLst/>
            <a:cxnLst>
              <a:cxn ang="T10">
                <a:pos x="T0" y="T1"/>
              </a:cxn>
              <a:cxn ang="T11">
                <a:pos x="T2" y="T3"/>
              </a:cxn>
              <a:cxn ang="T12">
                <a:pos x="T4" y="T5"/>
              </a:cxn>
              <a:cxn ang="T13">
                <a:pos x="T6" y="T7"/>
              </a:cxn>
              <a:cxn ang="T14">
                <a:pos x="T8" y="T9"/>
              </a:cxn>
            </a:cxnLst>
            <a:rect l="T15" t="T16" r="T17" b="T18"/>
            <a:pathLst>
              <a:path w="36" h="126">
                <a:moveTo>
                  <a:pt x="36" y="96"/>
                </a:moveTo>
                <a:lnTo>
                  <a:pt x="0" y="126"/>
                </a:lnTo>
                <a:lnTo>
                  <a:pt x="0" y="24"/>
                </a:lnTo>
                <a:lnTo>
                  <a:pt x="36" y="0"/>
                </a:lnTo>
                <a:lnTo>
                  <a:pt x="36" y="96"/>
                </a:lnTo>
                <a:close/>
              </a:path>
            </a:pathLst>
          </a:custGeom>
          <a:solidFill>
            <a:srgbClr val="000080"/>
          </a:solidFill>
          <a:ln w="9525">
            <a:solidFill>
              <a:srgbClr val="000000"/>
            </a:solidFill>
            <a:round/>
            <a:headEnd/>
            <a:tailEnd/>
          </a:ln>
        </p:spPr>
        <p:txBody>
          <a:bodyPr/>
          <a:lstStyle/>
          <a:p>
            <a:endParaRPr lang="en-US"/>
          </a:p>
        </p:txBody>
      </p:sp>
      <p:sp>
        <p:nvSpPr>
          <p:cNvPr id="20522" name="Rectangle 42"/>
          <p:cNvSpPr>
            <a:spLocks noChangeArrowheads="1"/>
          </p:cNvSpPr>
          <p:nvPr/>
        </p:nvSpPr>
        <p:spPr bwMode="auto">
          <a:xfrm>
            <a:off x="7312025" y="3026848"/>
            <a:ext cx="252413" cy="152400"/>
          </a:xfrm>
          <a:prstGeom prst="rect">
            <a:avLst/>
          </a:prstGeom>
          <a:noFill/>
          <a:ln w="9525">
            <a:noFill/>
            <a:miter lim="800000"/>
            <a:headEnd/>
            <a:tailEnd/>
          </a:ln>
        </p:spPr>
        <p:txBody>
          <a:bodyPr wrap="none" lIns="0" tIns="0" rIns="0" bIns="0">
            <a:spAutoFit/>
          </a:bodyPr>
          <a:lstStyle/>
          <a:p>
            <a:pPr eaLnBrk="0" hangingPunct="0"/>
            <a:r>
              <a:rPr lang="en-US" sz="1000"/>
              <a:t>67%</a:t>
            </a:r>
            <a:endParaRPr lang="en-US" sz="1200" i="1"/>
          </a:p>
        </p:txBody>
      </p:sp>
      <p:sp>
        <p:nvSpPr>
          <p:cNvPr id="20523" name="Freeform 43"/>
          <p:cNvSpPr>
            <a:spLocks/>
          </p:cNvSpPr>
          <p:nvPr/>
        </p:nvSpPr>
        <p:spPr bwMode="auto">
          <a:xfrm>
            <a:off x="2157413" y="2601398"/>
            <a:ext cx="3629025" cy="38100"/>
          </a:xfrm>
          <a:custGeom>
            <a:avLst/>
            <a:gdLst>
              <a:gd name="T0" fmla="*/ 0 w 2286"/>
              <a:gd name="T1" fmla="*/ 2147483647 h 24"/>
              <a:gd name="T2" fmla="*/ 2147483647 w 2286"/>
              <a:gd name="T3" fmla="*/ 2147483647 h 24"/>
              <a:gd name="T4" fmla="*/ 2147483647 w 2286"/>
              <a:gd name="T5" fmla="*/ 0 h 24"/>
              <a:gd name="T6" fmla="*/ 2147483647 w 2286"/>
              <a:gd name="T7" fmla="*/ 0 h 24"/>
              <a:gd name="T8" fmla="*/ 0 w 2286"/>
              <a:gd name="T9" fmla="*/ 2147483647 h 24"/>
              <a:gd name="T10" fmla="*/ 0 60000 65536"/>
              <a:gd name="T11" fmla="*/ 0 60000 65536"/>
              <a:gd name="T12" fmla="*/ 0 60000 65536"/>
              <a:gd name="T13" fmla="*/ 0 60000 65536"/>
              <a:gd name="T14" fmla="*/ 0 60000 65536"/>
              <a:gd name="T15" fmla="*/ 0 w 2286"/>
              <a:gd name="T16" fmla="*/ 0 h 24"/>
              <a:gd name="T17" fmla="*/ 2286 w 2286"/>
              <a:gd name="T18" fmla="*/ 24 h 24"/>
            </a:gdLst>
            <a:ahLst/>
            <a:cxnLst>
              <a:cxn ang="T10">
                <a:pos x="T0" y="T1"/>
              </a:cxn>
              <a:cxn ang="T11">
                <a:pos x="T2" y="T3"/>
              </a:cxn>
              <a:cxn ang="T12">
                <a:pos x="T4" y="T5"/>
              </a:cxn>
              <a:cxn ang="T13">
                <a:pos x="T6" y="T7"/>
              </a:cxn>
              <a:cxn ang="T14">
                <a:pos x="T8" y="T9"/>
              </a:cxn>
            </a:cxnLst>
            <a:rect l="T15" t="T16" r="T17" b="T18"/>
            <a:pathLst>
              <a:path w="2286" h="24">
                <a:moveTo>
                  <a:pt x="0" y="24"/>
                </a:moveTo>
                <a:lnTo>
                  <a:pt x="2250" y="24"/>
                </a:lnTo>
                <a:lnTo>
                  <a:pt x="2286" y="0"/>
                </a:lnTo>
                <a:lnTo>
                  <a:pt x="36" y="0"/>
                </a:lnTo>
                <a:lnTo>
                  <a:pt x="0" y="24"/>
                </a:lnTo>
                <a:close/>
              </a:path>
            </a:pathLst>
          </a:custGeom>
          <a:solidFill>
            <a:srgbClr val="0000BF"/>
          </a:solidFill>
          <a:ln w="9525">
            <a:solidFill>
              <a:srgbClr val="000000"/>
            </a:solidFill>
            <a:round/>
            <a:headEnd/>
            <a:tailEnd/>
          </a:ln>
        </p:spPr>
        <p:txBody>
          <a:bodyPr/>
          <a:lstStyle/>
          <a:p>
            <a:endParaRPr lang="en-US"/>
          </a:p>
        </p:txBody>
      </p:sp>
      <p:sp>
        <p:nvSpPr>
          <p:cNvPr id="20524" name="Rectangle 44"/>
          <p:cNvSpPr>
            <a:spLocks noChangeArrowheads="1"/>
          </p:cNvSpPr>
          <p:nvPr/>
        </p:nvSpPr>
        <p:spPr bwMode="auto">
          <a:xfrm>
            <a:off x="2157413" y="2639498"/>
            <a:ext cx="3571875" cy="161925"/>
          </a:xfrm>
          <a:prstGeom prst="rect">
            <a:avLst/>
          </a:prstGeom>
          <a:solidFill>
            <a:srgbClr val="0000FF"/>
          </a:solidFill>
          <a:ln w="9525">
            <a:solidFill>
              <a:srgbClr val="000000"/>
            </a:solidFill>
            <a:miter lim="800000"/>
            <a:headEnd/>
            <a:tailEnd/>
          </a:ln>
        </p:spPr>
        <p:txBody>
          <a:bodyPr/>
          <a:lstStyle/>
          <a:p>
            <a:endParaRPr lang="en-US"/>
          </a:p>
        </p:txBody>
      </p:sp>
      <p:sp>
        <p:nvSpPr>
          <p:cNvPr id="20525" name="Freeform 45"/>
          <p:cNvSpPr>
            <a:spLocks/>
          </p:cNvSpPr>
          <p:nvPr/>
        </p:nvSpPr>
        <p:spPr bwMode="auto">
          <a:xfrm>
            <a:off x="5729288" y="2601398"/>
            <a:ext cx="57150" cy="200025"/>
          </a:xfrm>
          <a:custGeom>
            <a:avLst/>
            <a:gdLst>
              <a:gd name="T0" fmla="*/ 2147483647 w 36"/>
              <a:gd name="T1" fmla="*/ 2147483647 h 126"/>
              <a:gd name="T2" fmla="*/ 0 w 36"/>
              <a:gd name="T3" fmla="*/ 2147483647 h 126"/>
              <a:gd name="T4" fmla="*/ 0 w 36"/>
              <a:gd name="T5" fmla="*/ 2147483647 h 126"/>
              <a:gd name="T6" fmla="*/ 2147483647 w 36"/>
              <a:gd name="T7" fmla="*/ 0 h 126"/>
              <a:gd name="T8" fmla="*/ 2147483647 w 36"/>
              <a:gd name="T9" fmla="*/ 2147483647 h 126"/>
              <a:gd name="T10" fmla="*/ 0 60000 65536"/>
              <a:gd name="T11" fmla="*/ 0 60000 65536"/>
              <a:gd name="T12" fmla="*/ 0 60000 65536"/>
              <a:gd name="T13" fmla="*/ 0 60000 65536"/>
              <a:gd name="T14" fmla="*/ 0 60000 65536"/>
              <a:gd name="T15" fmla="*/ 0 w 36"/>
              <a:gd name="T16" fmla="*/ 0 h 126"/>
              <a:gd name="T17" fmla="*/ 36 w 36"/>
              <a:gd name="T18" fmla="*/ 126 h 126"/>
            </a:gdLst>
            <a:ahLst/>
            <a:cxnLst>
              <a:cxn ang="T10">
                <a:pos x="T0" y="T1"/>
              </a:cxn>
              <a:cxn ang="T11">
                <a:pos x="T2" y="T3"/>
              </a:cxn>
              <a:cxn ang="T12">
                <a:pos x="T4" y="T5"/>
              </a:cxn>
              <a:cxn ang="T13">
                <a:pos x="T6" y="T7"/>
              </a:cxn>
              <a:cxn ang="T14">
                <a:pos x="T8" y="T9"/>
              </a:cxn>
            </a:cxnLst>
            <a:rect l="T15" t="T16" r="T17" b="T18"/>
            <a:pathLst>
              <a:path w="36" h="126">
                <a:moveTo>
                  <a:pt x="36" y="96"/>
                </a:moveTo>
                <a:lnTo>
                  <a:pt x="0" y="126"/>
                </a:lnTo>
                <a:lnTo>
                  <a:pt x="0" y="24"/>
                </a:lnTo>
                <a:lnTo>
                  <a:pt x="36" y="0"/>
                </a:lnTo>
                <a:lnTo>
                  <a:pt x="36" y="96"/>
                </a:lnTo>
                <a:close/>
              </a:path>
            </a:pathLst>
          </a:custGeom>
          <a:solidFill>
            <a:srgbClr val="000080"/>
          </a:solidFill>
          <a:ln w="9525">
            <a:solidFill>
              <a:srgbClr val="000000"/>
            </a:solidFill>
            <a:round/>
            <a:headEnd/>
            <a:tailEnd/>
          </a:ln>
        </p:spPr>
        <p:txBody>
          <a:bodyPr/>
          <a:lstStyle/>
          <a:p>
            <a:endParaRPr lang="en-US"/>
          </a:p>
        </p:txBody>
      </p:sp>
      <p:sp>
        <p:nvSpPr>
          <p:cNvPr id="20526" name="Rectangle 46"/>
          <p:cNvSpPr>
            <a:spLocks noChangeArrowheads="1"/>
          </p:cNvSpPr>
          <p:nvPr/>
        </p:nvSpPr>
        <p:spPr bwMode="auto">
          <a:xfrm>
            <a:off x="5797550" y="2626798"/>
            <a:ext cx="252413" cy="152400"/>
          </a:xfrm>
          <a:prstGeom prst="rect">
            <a:avLst/>
          </a:prstGeom>
          <a:noFill/>
          <a:ln w="9525">
            <a:noFill/>
            <a:miter lim="800000"/>
            <a:headEnd/>
            <a:tailEnd/>
          </a:ln>
        </p:spPr>
        <p:txBody>
          <a:bodyPr wrap="none" lIns="0" tIns="0" rIns="0" bIns="0">
            <a:spAutoFit/>
          </a:bodyPr>
          <a:lstStyle/>
          <a:p>
            <a:pPr eaLnBrk="0" hangingPunct="0"/>
            <a:r>
              <a:rPr lang="en-US" sz="1000"/>
              <a:t>47%</a:t>
            </a:r>
            <a:endParaRPr lang="en-US" sz="1200" i="1"/>
          </a:p>
        </p:txBody>
      </p:sp>
      <p:sp>
        <p:nvSpPr>
          <p:cNvPr id="20527" name="Freeform 47"/>
          <p:cNvSpPr>
            <a:spLocks/>
          </p:cNvSpPr>
          <p:nvPr/>
        </p:nvSpPr>
        <p:spPr bwMode="auto">
          <a:xfrm>
            <a:off x="2157413" y="2201348"/>
            <a:ext cx="3400425" cy="38100"/>
          </a:xfrm>
          <a:custGeom>
            <a:avLst/>
            <a:gdLst>
              <a:gd name="T0" fmla="*/ 0 w 2142"/>
              <a:gd name="T1" fmla="*/ 2147483647 h 24"/>
              <a:gd name="T2" fmla="*/ 2147483647 w 2142"/>
              <a:gd name="T3" fmla="*/ 2147483647 h 24"/>
              <a:gd name="T4" fmla="*/ 2147483647 w 2142"/>
              <a:gd name="T5" fmla="*/ 0 h 24"/>
              <a:gd name="T6" fmla="*/ 2147483647 w 2142"/>
              <a:gd name="T7" fmla="*/ 0 h 24"/>
              <a:gd name="T8" fmla="*/ 0 w 2142"/>
              <a:gd name="T9" fmla="*/ 2147483647 h 24"/>
              <a:gd name="T10" fmla="*/ 0 60000 65536"/>
              <a:gd name="T11" fmla="*/ 0 60000 65536"/>
              <a:gd name="T12" fmla="*/ 0 60000 65536"/>
              <a:gd name="T13" fmla="*/ 0 60000 65536"/>
              <a:gd name="T14" fmla="*/ 0 60000 65536"/>
              <a:gd name="T15" fmla="*/ 0 w 2142"/>
              <a:gd name="T16" fmla="*/ 0 h 24"/>
              <a:gd name="T17" fmla="*/ 2142 w 2142"/>
              <a:gd name="T18" fmla="*/ 24 h 24"/>
            </a:gdLst>
            <a:ahLst/>
            <a:cxnLst>
              <a:cxn ang="T10">
                <a:pos x="T0" y="T1"/>
              </a:cxn>
              <a:cxn ang="T11">
                <a:pos x="T2" y="T3"/>
              </a:cxn>
              <a:cxn ang="T12">
                <a:pos x="T4" y="T5"/>
              </a:cxn>
              <a:cxn ang="T13">
                <a:pos x="T6" y="T7"/>
              </a:cxn>
              <a:cxn ang="T14">
                <a:pos x="T8" y="T9"/>
              </a:cxn>
            </a:cxnLst>
            <a:rect l="T15" t="T16" r="T17" b="T18"/>
            <a:pathLst>
              <a:path w="2142" h="24">
                <a:moveTo>
                  <a:pt x="0" y="24"/>
                </a:moveTo>
                <a:lnTo>
                  <a:pt x="2106" y="24"/>
                </a:lnTo>
                <a:lnTo>
                  <a:pt x="2142" y="0"/>
                </a:lnTo>
                <a:lnTo>
                  <a:pt x="36" y="0"/>
                </a:lnTo>
                <a:lnTo>
                  <a:pt x="0" y="24"/>
                </a:lnTo>
                <a:close/>
              </a:path>
            </a:pathLst>
          </a:custGeom>
          <a:solidFill>
            <a:srgbClr val="0000BF"/>
          </a:solidFill>
          <a:ln w="9525">
            <a:solidFill>
              <a:srgbClr val="000000"/>
            </a:solidFill>
            <a:round/>
            <a:headEnd/>
            <a:tailEnd/>
          </a:ln>
        </p:spPr>
        <p:txBody>
          <a:bodyPr/>
          <a:lstStyle/>
          <a:p>
            <a:endParaRPr lang="en-US"/>
          </a:p>
        </p:txBody>
      </p:sp>
      <p:sp>
        <p:nvSpPr>
          <p:cNvPr id="20528" name="Rectangle 48"/>
          <p:cNvSpPr>
            <a:spLocks noChangeArrowheads="1"/>
          </p:cNvSpPr>
          <p:nvPr/>
        </p:nvSpPr>
        <p:spPr bwMode="auto">
          <a:xfrm>
            <a:off x="2157413" y="2239448"/>
            <a:ext cx="3343275" cy="161925"/>
          </a:xfrm>
          <a:prstGeom prst="rect">
            <a:avLst/>
          </a:prstGeom>
          <a:solidFill>
            <a:srgbClr val="0000FF"/>
          </a:solidFill>
          <a:ln w="9525">
            <a:solidFill>
              <a:srgbClr val="000000"/>
            </a:solidFill>
            <a:miter lim="800000"/>
            <a:headEnd/>
            <a:tailEnd/>
          </a:ln>
        </p:spPr>
        <p:txBody>
          <a:bodyPr/>
          <a:lstStyle/>
          <a:p>
            <a:endParaRPr lang="en-US"/>
          </a:p>
        </p:txBody>
      </p:sp>
      <p:sp>
        <p:nvSpPr>
          <p:cNvPr id="20529" name="Freeform 49"/>
          <p:cNvSpPr>
            <a:spLocks/>
          </p:cNvSpPr>
          <p:nvPr/>
        </p:nvSpPr>
        <p:spPr bwMode="auto">
          <a:xfrm>
            <a:off x="5500688" y="2201348"/>
            <a:ext cx="57150" cy="200025"/>
          </a:xfrm>
          <a:custGeom>
            <a:avLst/>
            <a:gdLst>
              <a:gd name="T0" fmla="*/ 2147483647 w 36"/>
              <a:gd name="T1" fmla="*/ 2147483647 h 126"/>
              <a:gd name="T2" fmla="*/ 0 w 36"/>
              <a:gd name="T3" fmla="*/ 2147483647 h 126"/>
              <a:gd name="T4" fmla="*/ 0 w 36"/>
              <a:gd name="T5" fmla="*/ 2147483647 h 126"/>
              <a:gd name="T6" fmla="*/ 2147483647 w 36"/>
              <a:gd name="T7" fmla="*/ 0 h 126"/>
              <a:gd name="T8" fmla="*/ 2147483647 w 36"/>
              <a:gd name="T9" fmla="*/ 2147483647 h 126"/>
              <a:gd name="T10" fmla="*/ 0 60000 65536"/>
              <a:gd name="T11" fmla="*/ 0 60000 65536"/>
              <a:gd name="T12" fmla="*/ 0 60000 65536"/>
              <a:gd name="T13" fmla="*/ 0 60000 65536"/>
              <a:gd name="T14" fmla="*/ 0 60000 65536"/>
              <a:gd name="T15" fmla="*/ 0 w 36"/>
              <a:gd name="T16" fmla="*/ 0 h 126"/>
              <a:gd name="T17" fmla="*/ 36 w 36"/>
              <a:gd name="T18" fmla="*/ 126 h 126"/>
            </a:gdLst>
            <a:ahLst/>
            <a:cxnLst>
              <a:cxn ang="T10">
                <a:pos x="T0" y="T1"/>
              </a:cxn>
              <a:cxn ang="T11">
                <a:pos x="T2" y="T3"/>
              </a:cxn>
              <a:cxn ang="T12">
                <a:pos x="T4" y="T5"/>
              </a:cxn>
              <a:cxn ang="T13">
                <a:pos x="T6" y="T7"/>
              </a:cxn>
              <a:cxn ang="T14">
                <a:pos x="T8" y="T9"/>
              </a:cxn>
            </a:cxnLst>
            <a:rect l="T15" t="T16" r="T17" b="T18"/>
            <a:pathLst>
              <a:path w="36" h="126">
                <a:moveTo>
                  <a:pt x="36" y="96"/>
                </a:moveTo>
                <a:lnTo>
                  <a:pt x="0" y="126"/>
                </a:lnTo>
                <a:lnTo>
                  <a:pt x="0" y="24"/>
                </a:lnTo>
                <a:lnTo>
                  <a:pt x="36" y="0"/>
                </a:lnTo>
                <a:lnTo>
                  <a:pt x="36" y="96"/>
                </a:lnTo>
                <a:close/>
              </a:path>
            </a:pathLst>
          </a:custGeom>
          <a:solidFill>
            <a:srgbClr val="000080"/>
          </a:solidFill>
          <a:ln w="9525">
            <a:solidFill>
              <a:srgbClr val="000000"/>
            </a:solidFill>
            <a:round/>
            <a:headEnd/>
            <a:tailEnd/>
          </a:ln>
        </p:spPr>
        <p:txBody>
          <a:bodyPr/>
          <a:lstStyle/>
          <a:p>
            <a:endParaRPr lang="en-US"/>
          </a:p>
        </p:txBody>
      </p:sp>
      <p:sp>
        <p:nvSpPr>
          <p:cNvPr id="20530" name="Rectangle 50"/>
          <p:cNvSpPr>
            <a:spLocks noChangeArrowheads="1"/>
          </p:cNvSpPr>
          <p:nvPr/>
        </p:nvSpPr>
        <p:spPr bwMode="auto">
          <a:xfrm>
            <a:off x="5568950" y="2226748"/>
            <a:ext cx="252413" cy="152400"/>
          </a:xfrm>
          <a:prstGeom prst="rect">
            <a:avLst/>
          </a:prstGeom>
          <a:noFill/>
          <a:ln w="9525">
            <a:noFill/>
            <a:miter lim="800000"/>
            <a:headEnd/>
            <a:tailEnd/>
          </a:ln>
        </p:spPr>
        <p:txBody>
          <a:bodyPr wrap="none" lIns="0" tIns="0" rIns="0" bIns="0">
            <a:spAutoFit/>
          </a:bodyPr>
          <a:lstStyle/>
          <a:p>
            <a:pPr eaLnBrk="0" hangingPunct="0"/>
            <a:r>
              <a:rPr lang="en-US" sz="1000"/>
              <a:t>44%</a:t>
            </a:r>
            <a:endParaRPr lang="en-US" sz="1200" i="1"/>
          </a:p>
        </p:txBody>
      </p:sp>
      <p:sp>
        <p:nvSpPr>
          <p:cNvPr id="20531" name="Line 51"/>
          <p:cNvSpPr>
            <a:spLocks noChangeShapeType="1"/>
          </p:cNvSpPr>
          <p:nvPr/>
        </p:nvSpPr>
        <p:spPr bwMode="auto">
          <a:xfrm>
            <a:off x="2119313" y="5344598"/>
            <a:ext cx="6076950" cy="1588"/>
          </a:xfrm>
          <a:prstGeom prst="line">
            <a:avLst/>
          </a:prstGeom>
          <a:noFill/>
          <a:ln w="0">
            <a:solidFill>
              <a:srgbClr val="000000"/>
            </a:solidFill>
            <a:round/>
            <a:headEnd/>
            <a:tailEnd/>
          </a:ln>
        </p:spPr>
        <p:txBody>
          <a:bodyPr/>
          <a:lstStyle/>
          <a:p>
            <a:endParaRPr lang="en-US"/>
          </a:p>
        </p:txBody>
      </p:sp>
      <p:sp>
        <p:nvSpPr>
          <p:cNvPr id="20532" name="Line 52"/>
          <p:cNvSpPr>
            <a:spLocks noChangeShapeType="1"/>
          </p:cNvSpPr>
          <p:nvPr/>
        </p:nvSpPr>
        <p:spPr bwMode="auto">
          <a:xfrm>
            <a:off x="2119313" y="5344598"/>
            <a:ext cx="1587" cy="57150"/>
          </a:xfrm>
          <a:prstGeom prst="line">
            <a:avLst/>
          </a:prstGeom>
          <a:noFill/>
          <a:ln w="0">
            <a:solidFill>
              <a:srgbClr val="000000"/>
            </a:solidFill>
            <a:round/>
            <a:headEnd/>
            <a:tailEnd/>
          </a:ln>
        </p:spPr>
        <p:txBody>
          <a:bodyPr/>
          <a:lstStyle/>
          <a:p>
            <a:endParaRPr lang="en-US"/>
          </a:p>
        </p:txBody>
      </p:sp>
      <p:sp>
        <p:nvSpPr>
          <p:cNvPr id="20533" name="Line 53"/>
          <p:cNvSpPr>
            <a:spLocks noChangeShapeType="1"/>
          </p:cNvSpPr>
          <p:nvPr/>
        </p:nvSpPr>
        <p:spPr bwMode="auto">
          <a:xfrm>
            <a:off x="2881313" y="5344598"/>
            <a:ext cx="1587" cy="57150"/>
          </a:xfrm>
          <a:prstGeom prst="line">
            <a:avLst/>
          </a:prstGeom>
          <a:noFill/>
          <a:ln w="0">
            <a:solidFill>
              <a:srgbClr val="000000"/>
            </a:solidFill>
            <a:round/>
            <a:headEnd/>
            <a:tailEnd/>
          </a:ln>
        </p:spPr>
        <p:txBody>
          <a:bodyPr/>
          <a:lstStyle/>
          <a:p>
            <a:endParaRPr lang="en-US"/>
          </a:p>
        </p:txBody>
      </p:sp>
      <p:sp>
        <p:nvSpPr>
          <p:cNvPr id="20534" name="Line 54"/>
          <p:cNvSpPr>
            <a:spLocks noChangeShapeType="1"/>
          </p:cNvSpPr>
          <p:nvPr/>
        </p:nvSpPr>
        <p:spPr bwMode="auto">
          <a:xfrm>
            <a:off x="3633788" y="5344598"/>
            <a:ext cx="1587" cy="57150"/>
          </a:xfrm>
          <a:prstGeom prst="line">
            <a:avLst/>
          </a:prstGeom>
          <a:noFill/>
          <a:ln w="0">
            <a:solidFill>
              <a:srgbClr val="000000"/>
            </a:solidFill>
            <a:round/>
            <a:headEnd/>
            <a:tailEnd/>
          </a:ln>
        </p:spPr>
        <p:txBody>
          <a:bodyPr/>
          <a:lstStyle/>
          <a:p>
            <a:endParaRPr lang="en-US"/>
          </a:p>
        </p:txBody>
      </p:sp>
      <p:sp>
        <p:nvSpPr>
          <p:cNvPr id="20535" name="Line 55"/>
          <p:cNvSpPr>
            <a:spLocks noChangeShapeType="1"/>
          </p:cNvSpPr>
          <p:nvPr/>
        </p:nvSpPr>
        <p:spPr bwMode="auto">
          <a:xfrm>
            <a:off x="4395788" y="5344598"/>
            <a:ext cx="1587" cy="57150"/>
          </a:xfrm>
          <a:prstGeom prst="line">
            <a:avLst/>
          </a:prstGeom>
          <a:noFill/>
          <a:ln w="0">
            <a:solidFill>
              <a:srgbClr val="000000"/>
            </a:solidFill>
            <a:round/>
            <a:headEnd/>
            <a:tailEnd/>
          </a:ln>
        </p:spPr>
        <p:txBody>
          <a:bodyPr/>
          <a:lstStyle/>
          <a:p>
            <a:endParaRPr lang="en-US"/>
          </a:p>
        </p:txBody>
      </p:sp>
      <p:sp>
        <p:nvSpPr>
          <p:cNvPr id="20536" name="Line 56"/>
          <p:cNvSpPr>
            <a:spLocks noChangeShapeType="1"/>
          </p:cNvSpPr>
          <p:nvPr/>
        </p:nvSpPr>
        <p:spPr bwMode="auto">
          <a:xfrm>
            <a:off x="5157788" y="5344598"/>
            <a:ext cx="1587" cy="57150"/>
          </a:xfrm>
          <a:prstGeom prst="line">
            <a:avLst/>
          </a:prstGeom>
          <a:noFill/>
          <a:ln w="0">
            <a:solidFill>
              <a:srgbClr val="000000"/>
            </a:solidFill>
            <a:round/>
            <a:headEnd/>
            <a:tailEnd/>
          </a:ln>
        </p:spPr>
        <p:txBody>
          <a:bodyPr/>
          <a:lstStyle/>
          <a:p>
            <a:endParaRPr lang="en-US"/>
          </a:p>
        </p:txBody>
      </p:sp>
      <p:sp>
        <p:nvSpPr>
          <p:cNvPr id="20537" name="Line 57"/>
          <p:cNvSpPr>
            <a:spLocks noChangeShapeType="1"/>
          </p:cNvSpPr>
          <p:nvPr/>
        </p:nvSpPr>
        <p:spPr bwMode="auto">
          <a:xfrm>
            <a:off x="5919788" y="5344598"/>
            <a:ext cx="1587" cy="57150"/>
          </a:xfrm>
          <a:prstGeom prst="line">
            <a:avLst/>
          </a:prstGeom>
          <a:noFill/>
          <a:ln w="0">
            <a:solidFill>
              <a:srgbClr val="000000"/>
            </a:solidFill>
            <a:round/>
            <a:headEnd/>
            <a:tailEnd/>
          </a:ln>
        </p:spPr>
        <p:txBody>
          <a:bodyPr/>
          <a:lstStyle/>
          <a:p>
            <a:endParaRPr lang="en-US"/>
          </a:p>
        </p:txBody>
      </p:sp>
      <p:sp>
        <p:nvSpPr>
          <p:cNvPr id="20538" name="Line 58"/>
          <p:cNvSpPr>
            <a:spLocks noChangeShapeType="1"/>
          </p:cNvSpPr>
          <p:nvPr/>
        </p:nvSpPr>
        <p:spPr bwMode="auto">
          <a:xfrm>
            <a:off x="6672263" y="5344598"/>
            <a:ext cx="1587" cy="57150"/>
          </a:xfrm>
          <a:prstGeom prst="line">
            <a:avLst/>
          </a:prstGeom>
          <a:noFill/>
          <a:ln w="0">
            <a:solidFill>
              <a:srgbClr val="000000"/>
            </a:solidFill>
            <a:round/>
            <a:headEnd/>
            <a:tailEnd/>
          </a:ln>
        </p:spPr>
        <p:txBody>
          <a:bodyPr/>
          <a:lstStyle/>
          <a:p>
            <a:endParaRPr lang="en-US"/>
          </a:p>
        </p:txBody>
      </p:sp>
      <p:sp>
        <p:nvSpPr>
          <p:cNvPr id="20539" name="Line 59"/>
          <p:cNvSpPr>
            <a:spLocks noChangeShapeType="1"/>
          </p:cNvSpPr>
          <p:nvPr/>
        </p:nvSpPr>
        <p:spPr bwMode="auto">
          <a:xfrm>
            <a:off x="7434263" y="5344598"/>
            <a:ext cx="1587" cy="57150"/>
          </a:xfrm>
          <a:prstGeom prst="line">
            <a:avLst/>
          </a:prstGeom>
          <a:noFill/>
          <a:ln w="0">
            <a:solidFill>
              <a:srgbClr val="000000"/>
            </a:solidFill>
            <a:round/>
            <a:headEnd/>
            <a:tailEnd/>
          </a:ln>
        </p:spPr>
        <p:txBody>
          <a:bodyPr/>
          <a:lstStyle/>
          <a:p>
            <a:endParaRPr lang="en-US"/>
          </a:p>
        </p:txBody>
      </p:sp>
      <p:sp>
        <p:nvSpPr>
          <p:cNvPr id="20540" name="Line 60"/>
          <p:cNvSpPr>
            <a:spLocks noChangeShapeType="1"/>
          </p:cNvSpPr>
          <p:nvPr/>
        </p:nvSpPr>
        <p:spPr bwMode="auto">
          <a:xfrm>
            <a:off x="8196263" y="5344598"/>
            <a:ext cx="1587" cy="57150"/>
          </a:xfrm>
          <a:prstGeom prst="line">
            <a:avLst/>
          </a:prstGeom>
          <a:noFill/>
          <a:ln w="0">
            <a:solidFill>
              <a:srgbClr val="000000"/>
            </a:solidFill>
            <a:round/>
            <a:headEnd/>
            <a:tailEnd/>
          </a:ln>
        </p:spPr>
        <p:txBody>
          <a:bodyPr/>
          <a:lstStyle/>
          <a:p>
            <a:endParaRPr lang="en-US"/>
          </a:p>
        </p:txBody>
      </p:sp>
      <p:sp>
        <p:nvSpPr>
          <p:cNvPr id="20541" name="Rectangle 61"/>
          <p:cNvSpPr>
            <a:spLocks noChangeArrowheads="1"/>
          </p:cNvSpPr>
          <p:nvPr/>
        </p:nvSpPr>
        <p:spPr bwMode="auto">
          <a:xfrm>
            <a:off x="2033588" y="5430323"/>
            <a:ext cx="182562"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0%</a:t>
            </a:r>
            <a:endParaRPr lang="en-US" sz="1200" i="1"/>
          </a:p>
        </p:txBody>
      </p:sp>
      <p:sp>
        <p:nvSpPr>
          <p:cNvPr id="20542" name="Rectangle 62"/>
          <p:cNvSpPr>
            <a:spLocks noChangeArrowheads="1"/>
          </p:cNvSpPr>
          <p:nvPr/>
        </p:nvSpPr>
        <p:spPr bwMode="auto">
          <a:xfrm>
            <a:off x="2757488" y="5430323"/>
            <a:ext cx="252412"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10%</a:t>
            </a:r>
            <a:endParaRPr lang="en-US" sz="1200" i="1"/>
          </a:p>
        </p:txBody>
      </p:sp>
      <p:sp>
        <p:nvSpPr>
          <p:cNvPr id="20543" name="Rectangle 63"/>
          <p:cNvSpPr>
            <a:spLocks noChangeArrowheads="1"/>
          </p:cNvSpPr>
          <p:nvPr/>
        </p:nvSpPr>
        <p:spPr bwMode="auto">
          <a:xfrm>
            <a:off x="3509963" y="5430323"/>
            <a:ext cx="252412"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20%</a:t>
            </a:r>
            <a:endParaRPr lang="en-US" sz="1200" i="1"/>
          </a:p>
        </p:txBody>
      </p:sp>
      <p:sp>
        <p:nvSpPr>
          <p:cNvPr id="20544" name="Rectangle 64"/>
          <p:cNvSpPr>
            <a:spLocks noChangeArrowheads="1"/>
          </p:cNvSpPr>
          <p:nvPr/>
        </p:nvSpPr>
        <p:spPr bwMode="auto">
          <a:xfrm>
            <a:off x="4271963" y="5430323"/>
            <a:ext cx="252412"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30%</a:t>
            </a:r>
            <a:endParaRPr lang="en-US" sz="1200" i="1"/>
          </a:p>
        </p:txBody>
      </p:sp>
      <p:sp>
        <p:nvSpPr>
          <p:cNvPr id="20545" name="Rectangle 65"/>
          <p:cNvSpPr>
            <a:spLocks noChangeArrowheads="1"/>
          </p:cNvSpPr>
          <p:nvPr/>
        </p:nvSpPr>
        <p:spPr bwMode="auto">
          <a:xfrm>
            <a:off x="5033963" y="5430323"/>
            <a:ext cx="252412"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40%</a:t>
            </a:r>
            <a:endParaRPr lang="en-US" sz="1200" i="1"/>
          </a:p>
        </p:txBody>
      </p:sp>
      <p:sp>
        <p:nvSpPr>
          <p:cNvPr id="20546" name="Rectangle 66"/>
          <p:cNvSpPr>
            <a:spLocks noChangeArrowheads="1"/>
          </p:cNvSpPr>
          <p:nvPr/>
        </p:nvSpPr>
        <p:spPr bwMode="auto">
          <a:xfrm>
            <a:off x="5795963" y="5430323"/>
            <a:ext cx="252412"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50%</a:t>
            </a:r>
            <a:endParaRPr lang="en-US" sz="1200" i="1"/>
          </a:p>
        </p:txBody>
      </p:sp>
      <p:sp>
        <p:nvSpPr>
          <p:cNvPr id="20547" name="Rectangle 67"/>
          <p:cNvSpPr>
            <a:spLocks noChangeArrowheads="1"/>
          </p:cNvSpPr>
          <p:nvPr/>
        </p:nvSpPr>
        <p:spPr bwMode="auto">
          <a:xfrm>
            <a:off x="6548438" y="5430323"/>
            <a:ext cx="252412"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60%</a:t>
            </a:r>
            <a:endParaRPr lang="en-US" sz="1200" i="1"/>
          </a:p>
        </p:txBody>
      </p:sp>
      <p:sp>
        <p:nvSpPr>
          <p:cNvPr id="20548" name="Rectangle 68"/>
          <p:cNvSpPr>
            <a:spLocks noChangeArrowheads="1"/>
          </p:cNvSpPr>
          <p:nvPr/>
        </p:nvSpPr>
        <p:spPr bwMode="auto">
          <a:xfrm>
            <a:off x="7310438" y="5430323"/>
            <a:ext cx="252412"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70%</a:t>
            </a:r>
            <a:endParaRPr lang="en-US" sz="1200" i="1"/>
          </a:p>
        </p:txBody>
      </p:sp>
      <p:sp>
        <p:nvSpPr>
          <p:cNvPr id="20549" name="Rectangle 69"/>
          <p:cNvSpPr>
            <a:spLocks noChangeArrowheads="1"/>
          </p:cNvSpPr>
          <p:nvPr/>
        </p:nvSpPr>
        <p:spPr bwMode="auto">
          <a:xfrm>
            <a:off x="8072438" y="5430323"/>
            <a:ext cx="252412"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80%</a:t>
            </a:r>
            <a:endParaRPr lang="en-US" sz="1200" i="1"/>
          </a:p>
        </p:txBody>
      </p:sp>
      <p:sp>
        <p:nvSpPr>
          <p:cNvPr id="20550" name="Line 70"/>
          <p:cNvSpPr>
            <a:spLocks noChangeShapeType="1"/>
          </p:cNvSpPr>
          <p:nvPr/>
        </p:nvSpPr>
        <p:spPr bwMode="auto">
          <a:xfrm flipV="1">
            <a:off x="2119313" y="2153723"/>
            <a:ext cx="1587" cy="3190875"/>
          </a:xfrm>
          <a:prstGeom prst="line">
            <a:avLst/>
          </a:prstGeom>
          <a:noFill/>
          <a:ln w="0">
            <a:solidFill>
              <a:srgbClr val="000000"/>
            </a:solidFill>
            <a:round/>
            <a:headEnd/>
            <a:tailEnd/>
          </a:ln>
        </p:spPr>
        <p:txBody>
          <a:bodyPr/>
          <a:lstStyle/>
          <a:p>
            <a:endParaRPr lang="en-US"/>
          </a:p>
        </p:txBody>
      </p:sp>
      <p:sp>
        <p:nvSpPr>
          <p:cNvPr id="20551" name="Line 71"/>
          <p:cNvSpPr>
            <a:spLocks noChangeShapeType="1"/>
          </p:cNvSpPr>
          <p:nvPr/>
        </p:nvSpPr>
        <p:spPr bwMode="auto">
          <a:xfrm flipH="1">
            <a:off x="2062163" y="2153723"/>
            <a:ext cx="57150" cy="1588"/>
          </a:xfrm>
          <a:prstGeom prst="line">
            <a:avLst/>
          </a:prstGeom>
          <a:noFill/>
          <a:ln w="0">
            <a:solidFill>
              <a:srgbClr val="000000"/>
            </a:solidFill>
            <a:round/>
            <a:headEnd/>
            <a:tailEnd/>
          </a:ln>
        </p:spPr>
        <p:txBody>
          <a:bodyPr/>
          <a:lstStyle/>
          <a:p>
            <a:endParaRPr lang="en-US"/>
          </a:p>
        </p:txBody>
      </p:sp>
      <p:sp>
        <p:nvSpPr>
          <p:cNvPr id="20552" name="Line 72"/>
          <p:cNvSpPr>
            <a:spLocks noChangeShapeType="1"/>
          </p:cNvSpPr>
          <p:nvPr/>
        </p:nvSpPr>
        <p:spPr bwMode="auto">
          <a:xfrm flipH="1">
            <a:off x="2062163" y="2553773"/>
            <a:ext cx="57150" cy="1588"/>
          </a:xfrm>
          <a:prstGeom prst="line">
            <a:avLst/>
          </a:prstGeom>
          <a:noFill/>
          <a:ln w="0">
            <a:solidFill>
              <a:srgbClr val="000000"/>
            </a:solidFill>
            <a:round/>
            <a:headEnd/>
            <a:tailEnd/>
          </a:ln>
        </p:spPr>
        <p:txBody>
          <a:bodyPr/>
          <a:lstStyle/>
          <a:p>
            <a:endParaRPr lang="en-US"/>
          </a:p>
        </p:txBody>
      </p:sp>
      <p:sp>
        <p:nvSpPr>
          <p:cNvPr id="20553" name="Line 73"/>
          <p:cNvSpPr>
            <a:spLocks noChangeShapeType="1"/>
          </p:cNvSpPr>
          <p:nvPr/>
        </p:nvSpPr>
        <p:spPr bwMode="auto">
          <a:xfrm flipH="1">
            <a:off x="2062163" y="2953823"/>
            <a:ext cx="57150" cy="1588"/>
          </a:xfrm>
          <a:prstGeom prst="line">
            <a:avLst/>
          </a:prstGeom>
          <a:noFill/>
          <a:ln w="0">
            <a:solidFill>
              <a:srgbClr val="000000"/>
            </a:solidFill>
            <a:round/>
            <a:headEnd/>
            <a:tailEnd/>
          </a:ln>
        </p:spPr>
        <p:txBody>
          <a:bodyPr/>
          <a:lstStyle/>
          <a:p>
            <a:endParaRPr lang="en-US"/>
          </a:p>
        </p:txBody>
      </p:sp>
      <p:sp>
        <p:nvSpPr>
          <p:cNvPr id="20554" name="Line 74"/>
          <p:cNvSpPr>
            <a:spLocks noChangeShapeType="1"/>
          </p:cNvSpPr>
          <p:nvPr/>
        </p:nvSpPr>
        <p:spPr bwMode="auto">
          <a:xfrm flipH="1">
            <a:off x="2062163" y="3344348"/>
            <a:ext cx="57150" cy="1588"/>
          </a:xfrm>
          <a:prstGeom prst="line">
            <a:avLst/>
          </a:prstGeom>
          <a:noFill/>
          <a:ln w="0">
            <a:solidFill>
              <a:srgbClr val="000000"/>
            </a:solidFill>
            <a:round/>
            <a:headEnd/>
            <a:tailEnd/>
          </a:ln>
        </p:spPr>
        <p:txBody>
          <a:bodyPr/>
          <a:lstStyle/>
          <a:p>
            <a:endParaRPr lang="en-US"/>
          </a:p>
        </p:txBody>
      </p:sp>
      <p:sp>
        <p:nvSpPr>
          <p:cNvPr id="20555" name="Line 75"/>
          <p:cNvSpPr>
            <a:spLocks noChangeShapeType="1"/>
          </p:cNvSpPr>
          <p:nvPr/>
        </p:nvSpPr>
        <p:spPr bwMode="auto">
          <a:xfrm flipH="1">
            <a:off x="2062163" y="3744398"/>
            <a:ext cx="57150" cy="1588"/>
          </a:xfrm>
          <a:prstGeom prst="line">
            <a:avLst/>
          </a:prstGeom>
          <a:noFill/>
          <a:ln w="0">
            <a:solidFill>
              <a:srgbClr val="000000"/>
            </a:solidFill>
            <a:round/>
            <a:headEnd/>
            <a:tailEnd/>
          </a:ln>
        </p:spPr>
        <p:txBody>
          <a:bodyPr/>
          <a:lstStyle/>
          <a:p>
            <a:endParaRPr lang="en-US"/>
          </a:p>
        </p:txBody>
      </p:sp>
      <p:sp>
        <p:nvSpPr>
          <p:cNvPr id="20556" name="Line 76"/>
          <p:cNvSpPr>
            <a:spLocks noChangeShapeType="1"/>
          </p:cNvSpPr>
          <p:nvPr/>
        </p:nvSpPr>
        <p:spPr bwMode="auto">
          <a:xfrm flipH="1">
            <a:off x="2062163" y="4144448"/>
            <a:ext cx="57150" cy="1588"/>
          </a:xfrm>
          <a:prstGeom prst="line">
            <a:avLst/>
          </a:prstGeom>
          <a:noFill/>
          <a:ln w="0">
            <a:solidFill>
              <a:srgbClr val="000000"/>
            </a:solidFill>
            <a:round/>
            <a:headEnd/>
            <a:tailEnd/>
          </a:ln>
        </p:spPr>
        <p:txBody>
          <a:bodyPr/>
          <a:lstStyle/>
          <a:p>
            <a:endParaRPr lang="en-US"/>
          </a:p>
        </p:txBody>
      </p:sp>
      <p:sp>
        <p:nvSpPr>
          <p:cNvPr id="20557" name="Line 77"/>
          <p:cNvSpPr>
            <a:spLocks noChangeShapeType="1"/>
          </p:cNvSpPr>
          <p:nvPr/>
        </p:nvSpPr>
        <p:spPr bwMode="auto">
          <a:xfrm flipH="1">
            <a:off x="2062163" y="4544498"/>
            <a:ext cx="57150" cy="1588"/>
          </a:xfrm>
          <a:prstGeom prst="line">
            <a:avLst/>
          </a:prstGeom>
          <a:noFill/>
          <a:ln w="0">
            <a:solidFill>
              <a:srgbClr val="000000"/>
            </a:solidFill>
            <a:round/>
            <a:headEnd/>
            <a:tailEnd/>
          </a:ln>
        </p:spPr>
        <p:txBody>
          <a:bodyPr/>
          <a:lstStyle/>
          <a:p>
            <a:endParaRPr lang="en-US"/>
          </a:p>
        </p:txBody>
      </p:sp>
      <p:sp>
        <p:nvSpPr>
          <p:cNvPr id="20558" name="Line 78"/>
          <p:cNvSpPr>
            <a:spLocks noChangeShapeType="1"/>
          </p:cNvSpPr>
          <p:nvPr/>
        </p:nvSpPr>
        <p:spPr bwMode="auto">
          <a:xfrm flipH="1">
            <a:off x="2062163" y="4944548"/>
            <a:ext cx="57150" cy="1588"/>
          </a:xfrm>
          <a:prstGeom prst="line">
            <a:avLst/>
          </a:prstGeom>
          <a:noFill/>
          <a:ln w="0">
            <a:solidFill>
              <a:srgbClr val="000000"/>
            </a:solidFill>
            <a:round/>
            <a:headEnd/>
            <a:tailEnd/>
          </a:ln>
        </p:spPr>
        <p:txBody>
          <a:bodyPr/>
          <a:lstStyle/>
          <a:p>
            <a:endParaRPr lang="en-US"/>
          </a:p>
        </p:txBody>
      </p:sp>
      <p:sp>
        <p:nvSpPr>
          <p:cNvPr id="20559" name="Line 79"/>
          <p:cNvSpPr>
            <a:spLocks noChangeShapeType="1"/>
          </p:cNvSpPr>
          <p:nvPr/>
        </p:nvSpPr>
        <p:spPr bwMode="auto">
          <a:xfrm flipH="1">
            <a:off x="2062163" y="5344598"/>
            <a:ext cx="57150" cy="1588"/>
          </a:xfrm>
          <a:prstGeom prst="line">
            <a:avLst/>
          </a:prstGeom>
          <a:noFill/>
          <a:ln w="0">
            <a:solidFill>
              <a:srgbClr val="000000"/>
            </a:solidFill>
            <a:round/>
            <a:headEnd/>
            <a:tailEnd/>
          </a:ln>
        </p:spPr>
        <p:txBody>
          <a:bodyPr/>
          <a:lstStyle/>
          <a:p>
            <a:endParaRPr lang="en-US"/>
          </a:p>
        </p:txBody>
      </p:sp>
      <p:sp>
        <p:nvSpPr>
          <p:cNvPr id="20560" name="Rectangle 80"/>
          <p:cNvSpPr>
            <a:spLocks noChangeArrowheads="1"/>
          </p:cNvSpPr>
          <p:nvPr/>
        </p:nvSpPr>
        <p:spPr bwMode="auto">
          <a:xfrm>
            <a:off x="1319213" y="2277548"/>
            <a:ext cx="738187"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Product R&amp;D</a:t>
            </a:r>
            <a:endParaRPr lang="en-US" sz="1200" i="1"/>
          </a:p>
        </p:txBody>
      </p:sp>
      <p:sp>
        <p:nvSpPr>
          <p:cNvPr id="20561" name="Rectangle 81"/>
          <p:cNvSpPr>
            <a:spLocks noChangeArrowheads="1"/>
          </p:cNvSpPr>
          <p:nvPr/>
        </p:nvSpPr>
        <p:spPr bwMode="auto">
          <a:xfrm>
            <a:off x="1290638" y="2677598"/>
            <a:ext cx="760412"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Process R&amp;D</a:t>
            </a:r>
            <a:endParaRPr lang="en-US" sz="1200" i="1"/>
          </a:p>
        </p:txBody>
      </p:sp>
      <p:sp>
        <p:nvSpPr>
          <p:cNvPr id="20562" name="Rectangle 82"/>
          <p:cNvSpPr>
            <a:spLocks noChangeArrowheads="1"/>
          </p:cNvSpPr>
          <p:nvPr/>
        </p:nvSpPr>
        <p:spPr bwMode="auto">
          <a:xfrm>
            <a:off x="1557338" y="3077648"/>
            <a:ext cx="498475"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Sourcing</a:t>
            </a:r>
            <a:endParaRPr lang="en-US" sz="1200" i="1"/>
          </a:p>
        </p:txBody>
      </p:sp>
      <p:sp>
        <p:nvSpPr>
          <p:cNvPr id="20563" name="Rectangle 83"/>
          <p:cNvSpPr>
            <a:spLocks noChangeArrowheads="1"/>
          </p:cNvSpPr>
          <p:nvPr/>
        </p:nvSpPr>
        <p:spPr bwMode="auto">
          <a:xfrm>
            <a:off x="771525" y="3468173"/>
            <a:ext cx="1276350"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Supply Chain Planning</a:t>
            </a:r>
            <a:endParaRPr lang="en-US" sz="1200" i="1"/>
          </a:p>
        </p:txBody>
      </p:sp>
      <p:sp>
        <p:nvSpPr>
          <p:cNvPr id="20564" name="Rectangle 84"/>
          <p:cNvSpPr>
            <a:spLocks noChangeArrowheads="1"/>
          </p:cNvSpPr>
          <p:nvPr/>
        </p:nvSpPr>
        <p:spPr bwMode="auto">
          <a:xfrm>
            <a:off x="766763" y="3868223"/>
            <a:ext cx="1279525"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Logistics &amp; Distribution</a:t>
            </a:r>
            <a:endParaRPr lang="en-US" sz="1200" i="1"/>
          </a:p>
        </p:txBody>
      </p:sp>
      <p:sp>
        <p:nvSpPr>
          <p:cNvPr id="20565" name="Rectangle 85"/>
          <p:cNvSpPr>
            <a:spLocks noChangeArrowheads="1"/>
          </p:cNvSpPr>
          <p:nvPr/>
        </p:nvSpPr>
        <p:spPr bwMode="auto">
          <a:xfrm>
            <a:off x="1023938" y="4268273"/>
            <a:ext cx="1025525"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Sales &amp; Marketing</a:t>
            </a:r>
            <a:endParaRPr lang="en-US" sz="1200" i="1"/>
          </a:p>
        </p:txBody>
      </p:sp>
      <p:sp>
        <p:nvSpPr>
          <p:cNvPr id="20566" name="Rectangle 86"/>
          <p:cNvSpPr>
            <a:spLocks noChangeArrowheads="1"/>
          </p:cNvSpPr>
          <p:nvPr/>
        </p:nvSpPr>
        <p:spPr bwMode="auto">
          <a:xfrm>
            <a:off x="1071563" y="4668323"/>
            <a:ext cx="1006475"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Customer Service</a:t>
            </a:r>
            <a:endParaRPr lang="en-US" sz="1200" i="1"/>
          </a:p>
        </p:txBody>
      </p:sp>
      <p:sp>
        <p:nvSpPr>
          <p:cNvPr id="20567" name="Rectangle 87"/>
          <p:cNvSpPr>
            <a:spLocks noChangeArrowheads="1"/>
          </p:cNvSpPr>
          <p:nvPr/>
        </p:nvSpPr>
        <p:spPr bwMode="auto">
          <a:xfrm>
            <a:off x="1738313" y="5068373"/>
            <a:ext cx="315912"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Other</a:t>
            </a:r>
            <a:endParaRPr lang="en-US" sz="1200" i="1"/>
          </a:p>
        </p:txBody>
      </p:sp>
      <p:sp>
        <p:nvSpPr>
          <p:cNvPr id="20568" name="Rectangle 89"/>
          <p:cNvSpPr>
            <a:spLocks noChangeArrowheads="1"/>
          </p:cNvSpPr>
          <p:nvPr/>
        </p:nvSpPr>
        <p:spPr bwMode="auto">
          <a:xfrm>
            <a:off x="641350" y="6228327"/>
            <a:ext cx="5357813" cy="396875"/>
          </a:xfrm>
          <a:prstGeom prst="rect">
            <a:avLst/>
          </a:prstGeom>
          <a:noFill/>
          <a:ln w="12700" algn="ctr">
            <a:noFill/>
            <a:miter lim="800000"/>
            <a:headEnd/>
            <a:tailEnd/>
          </a:ln>
        </p:spPr>
        <p:txBody>
          <a:bodyPr>
            <a:spAutoFit/>
          </a:bodyPr>
          <a:lstStyle/>
          <a:p>
            <a:pPr eaLnBrk="0" hangingPunct="0"/>
            <a:r>
              <a:rPr lang="en-US" sz="1000" b="1" dirty="0">
                <a:solidFill>
                  <a:srgbClr val="FFFFFF"/>
                </a:solidFill>
              </a:rPr>
              <a:t>Note: </a:t>
            </a:r>
            <a:r>
              <a:rPr lang="en-US" sz="1000" dirty="0">
                <a:solidFill>
                  <a:srgbClr val="FFFFFF"/>
                </a:solidFill>
              </a:rPr>
              <a:t>Multiple responses possible</a:t>
            </a:r>
          </a:p>
          <a:p>
            <a:pPr eaLnBrk="0" hangingPunct="0"/>
            <a:r>
              <a:rPr lang="en-US" sz="1000" b="1" dirty="0">
                <a:solidFill>
                  <a:srgbClr val="FFFFFF"/>
                </a:solidFill>
              </a:rPr>
              <a:t>Source: </a:t>
            </a:r>
            <a:r>
              <a:rPr lang="en-US" sz="1000" dirty="0">
                <a:solidFill>
                  <a:srgbClr val="FFFFFF"/>
                </a:solidFill>
              </a:rPr>
              <a:t>Booz Allen Hamilton/IPSOS-MORI survey of manufacturing leaders</a:t>
            </a:r>
          </a:p>
        </p:txBody>
      </p:sp>
      <p:sp>
        <p:nvSpPr>
          <p:cNvPr id="20569" name="Rectangle 90"/>
          <p:cNvSpPr>
            <a:spLocks noGrp="1" noChangeArrowheads="1"/>
          </p:cNvSpPr>
          <p:nvPr>
            <p:ph type="title"/>
          </p:nvPr>
        </p:nvSpPr>
        <p:spPr/>
        <p:txBody>
          <a:bodyPr/>
          <a:lstStyle/>
          <a:p>
            <a:pPr eaLnBrk="1" hangingPunct="1"/>
            <a:r>
              <a:rPr lang="en-US" smtClean="0"/>
              <a:t>What do operations leaders do?</a:t>
            </a:r>
            <a:br>
              <a:rPr lang="en-US" smtClean="0"/>
            </a:br>
            <a:r>
              <a:rPr lang="en-US" smtClean="0"/>
              <a:t>	&amp; Course content</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4"/>
          <p:cNvSpPr>
            <a:spLocks noGrp="1" noChangeArrowheads="1"/>
          </p:cNvSpPr>
          <p:nvPr>
            <p:ph type="title"/>
          </p:nvPr>
        </p:nvSpPr>
        <p:spPr/>
        <p:txBody>
          <a:bodyPr/>
          <a:lstStyle/>
          <a:p>
            <a:pPr eaLnBrk="1" hangingPunct="1"/>
            <a:r>
              <a:rPr lang="en-US" smtClean="0"/>
              <a:t>How do operations leaders create value?</a:t>
            </a:r>
          </a:p>
        </p:txBody>
      </p:sp>
      <p:sp>
        <p:nvSpPr>
          <p:cNvPr id="21507" name="Rectangle 5"/>
          <p:cNvSpPr>
            <a:spLocks noChangeArrowheads="1"/>
          </p:cNvSpPr>
          <p:nvPr/>
        </p:nvSpPr>
        <p:spPr bwMode="auto">
          <a:xfrm>
            <a:off x="152400" y="1543050"/>
            <a:ext cx="8728075" cy="4427538"/>
          </a:xfrm>
          <a:prstGeom prst="rect">
            <a:avLst/>
          </a:prstGeom>
          <a:solidFill>
            <a:srgbClr val="EAEAEA"/>
          </a:solidFill>
          <a:ln w="0">
            <a:noFill/>
            <a:miter lim="800000"/>
            <a:headEnd/>
            <a:tailEnd/>
          </a:ln>
        </p:spPr>
        <p:txBody>
          <a:bodyPr/>
          <a:lstStyle/>
          <a:p>
            <a:endParaRPr lang="en-US"/>
          </a:p>
        </p:txBody>
      </p:sp>
      <p:sp>
        <p:nvSpPr>
          <p:cNvPr id="21508" name="Rectangle 6"/>
          <p:cNvSpPr>
            <a:spLocks noChangeArrowheads="1"/>
          </p:cNvSpPr>
          <p:nvPr/>
        </p:nvSpPr>
        <p:spPr bwMode="auto">
          <a:xfrm>
            <a:off x="2362200" y="1876425"/>
            <a:ext cx="6296025" cy="3743325"/>
          </a:xfrm>
          <a:prstGeom prst="rect">
            <a:avLst/>
          </a:prstGeom>
          <a:solidFill>
            <a:srgbClr val="CCECFF"/>
          </a:solidFill>
          <a:ln w="9525">
            <a:solidFill>
              <a:schemeClr val="tx1"/>
            </a:solidFill>
            <a:miter lim="800000"/>
            <a:headEnd/>
            <a:tailEnd/>
          </a:ln>
        </p:spPr>
        <p:txBody>
          <a:bodyPr/>
          <a:lstStyle/>
          <a:p>
            <a:endParaRPr lang="en-US"/>
          </a:p>
        </p:txBody>
      </p:sp>
      <p:sp>
        <p:nvSpPr>
          <p:cNvPr id="21509" name="Rectangle 7"/>
          <p:cNvSpPr>
            <a:spLocks noChangeArrowheads="1"/>
          </p:cNvSpPr>
          <p:nvPr/>
        </p:nvSpPr>
        <p:spPr bwMode="auto">
          <a:xfrm>
            <a:off x="2362200" y="2009775"/>
            <a:ext cx="3400425" cy="190500"/>
          </a:xfrm>
          <a:prstGeom prst="rect">
            <a:avLst/>
          </a:prstGeom>
          <a:solidFill>
            <a:schemeClr val="accent2"/>
          </a:solidFill>
          <a:ln w="9525">
            <a:solidFill>
              <a:srgbClr val="000000"/>
            </a:solidFill>
            <a:miter lim="800000"/>
            <a:headEnd/>
            <a:tailEnd/>
          </a:ln>
        </p:spPr>
        <p:txBody>
          <a:bodyPr/>
          <a:lstStyle/>
          <a:p>
            <a:endParaRPr lang="en-US"/>
          </a:p>
        </p:txBody>
      </p:sp>
      <p:sp>
        <p:nvSpPr>
          <p:cNvPr id="21510" name="Rectangle 8"/>
          <p:cNvSpPr>
            <a:spLocks noChangeArrowheads="1"/>
          </p:cNvSpPr>
          <p:nvPr/>
        </p:nvSpPr>
        <p:spPr bwMode="auto">
          <a:xfrm>
            <a:off x="2362200" y="2476500"/>
            <a:ext cx="2771775" cy="190500"/>
          </a:xfrm>
          <a:prstGeom prst="rect">
            <a:avLst/>
          </a:prstGeom>
          <a:solidFill>
            <a:schemeClr val="accent2"/>
          </a:solidFill>
          <a:ln w="9525">
            <a:solidFill>
              <a:srgbClr val="000000"/>
            </a:solidFill>
            <a:miter lim="800000"/>
            <a:headEnd/>
            <a:tailEnd/>
          </a:ln>
        </p:spPr>
        <p:txBody>
          <a:bodyPr/>
          <a:lstStyle/>
          <a:p>
            <a:endParaRPr lang="en-US"/>
          </a:p>
        </p:txBody>
      </p:sp>
      <p:sp>
        <p:nvSpPr>
          <p:cNvPr id="21511" name="Rectangle 9"/>
          <p:cNvSpPr>
            <a:spLocks noChangeArrowheads="1"/>
          </p:cNvSpPr>
          <p:nvPr/>
        </p:nvSpPr>
        <p:spPr bwMode="auto">
          <a:xfrm>
            <a:off x="2362200" y="2943225"/>
            <a:ext cx="2771775" cy="190500"/>
          </a:xfrm>
          <a:prstGeom prst="rect">
            <a:avLst/>
          </a:prstGeom>
          <a:solidFill>
            <a:schemeClr val="accent2"/>
          </a:solidFill>
          <a:ln w="9525">
            <a:solidFill>
              <a:srgbClr val="000000"/>
            </a:solidFill>
            <a:miter lim="800000"/>
            <a:headEnd/>
            <a:tailEnd/>
          </a:ln>
        </p:spPr>
        <p:txBody>
          <a:bodyPr/>
          <a:lstStyle/>
          <a:p>
            <a:endParaRPr lang="en-US"/>
          </a:p>
        </p:txBody>
      </p:sp>
      <p:sp>
        <p:nvSpPr>
          <p:cNvPr id="21512" name="Rectangle 10"/>
          <p:cNvSpPr>
            <a:spLocks noChangeArrowheads="1"/>
          </p:cNvSpPr>
          <p:nvPr/>
        </p:nvSpPr>
        <p:spPr bwMode="auto">
          <a:xfrm>
            <a:off x="2362200" y="3409950"/>
            <a:ext cx="2514600" cy="200025"/>
          </a:xfrm>
          <a:prstGeom prst="rect">
            <a:avLst/>
          </a:prstGeom>
          <a:solidFill>
            <a:schemeClr val="accent2"/>
          </a:solidFill>
          <a:ln w="9525">
            <a:solidFill>
              <a:srgbClr val="000000"/>
            </a:solidFill>
            <a:miter lim="800000"/>
            <a:headEnd/>
            <a:tailEnd/>
          </a:ln>
        </p:spPr>
        <p:txBody>
          <a:bodyPr/>
          <a:lstStyle/>
          <a:p>
            <a:endParaRPr lang="en-US"/>
          </a:p>
        </p:txBody>
      </p:sp>
      <p:sp>
        <p:nvSpPr>
          <p:cNvPr id="21513" name="Rectangle 11"/>
          <p:cNvSpPr>
            <a:spLocks noChangeArrowheads="1"/>
          </p:cNvSpPr>
          <p:nvPr/>
        </p:nvSpPr>
        <p:spPr bwMode="auto">
          <a:xfrm>
            <a:off x="2362200" y="3886200"/>
            <a:ext cx="2200275" cy="190500"/>
          </a:xfrm>
          <a:prstGeom prst="rect">
            <a:avLst/>
          </a:prstGeom>
          <a:solidFill>
            <a:schemeClr val="accent2"/>
          </a:solidFill>
          <a:ln w="9525">
            <a:solidFill>
              <a:srgbClr val="000000"/>
            </a:solidFill>
            <a:miter lim="800000"/>
            <a:headEnd/>
            <a:tailEnd/>
          </a:ln>
        </p:spPr>
        <p:txBody>
          <a:bodyPr/>
          <a:lstStyle/>
          <a:p>
            <a:endParaRPr lang="en-US"/>
          </a:p>
        </p:txBody>
      </p:sp>
      <p:sp>
        <p:nvSpPr>
          <p:cNvPr id="21514" name="Rectangle 12"/>
          <p:cNvSpPr>
            <a:spLocks noChangeArrowheads="1"/>
          </p:cNvSpPr>
          <p:nvPr/>
        </p:nvSpPr>
        <p:spPr bwMode="auto">
          <a:xfrm>
            <a:off x="2362200" y="4352925"/>
            <a:ext cx="2076450" cy="190500"/>
          </a:xfrm>
          <a:prstGeom prst="rect">
            <a:avLst/>
          </a:prstGeom>
          <a:solidFill>
            <a:schemeClr val="accent2"/>
          </a:solidFill>
          <a:ln w="9525">
            <a:solidFill>
              <a:srgbClr val="000000"/>
            </a:solidFill>
            <a:miter lim="800000"/>
            <a:headEnd/>
            <a:tailEnd/>
          </a:ln>
        </p:spPr>
        <p:txBody>
          <a:bodyPr/>
          <a:lstStyle/>
          <a:p>
            <a:endParaRPr lang="en-US"/>
          </a:p>
        </p:txBody>
      </p:sp>
      <p:sp>
        <p:nvSpPr>
          <p:cNvPr id="21515" name="Rectangle 13"/>
          <p:cNvSpPr>
            <a:spLocks noChangeArrowheads="1"/>
          </p:cNvSpPr>
          <p:nvPr/>
        </p:nvSpPr>
        <p:spPr bwMode="auto">
          <a:xfrm>
            <a:off x="2362200" y="4819650"/>
            <a:ext cx="1447800" cy="190500"/>
          </a:xfrm>
          <a:prstGeom prst="rect">
            <a:avLst/>
          </a:prstGeom>
          <a:solidFill>
            <a:schemeClr val="accent2"/>
          </a:solidFill>
          <a:ln w="9525">
            <a:solidFill>
              <a:srgbClr val="000000"/>
            </a:solidFill>
            <a:miter lim="800000"/>
            <a:headEnd/>
            <a:tailEnd/>
          </a:ln>
        </p:spPr>
        <p:txBody>
          <a:bodyPr/>
          <a:lstStyle/>
          <a:p>
            <a:endParaRPr lang="en-US"/>
          </a:p>
        </p:txBody>
      </p:sp>
      <p:sp>
        <p:nvSpPr>
          <p:cNvPr id="21516" name="Rectangle 14"/>
          <p:cNvSpPr>
            <a:spLocks noChangeArrowheads="1"/>
          </p:cNvSpPr>
          <p:nvPr/>
        </p:nvSpPr>
        <p:spPr bwMode="auto">
          <a:xfrm>
            <a:off x="2362200" y="5286375"/>
            <a:ext cx="1323975" cy="190500"/>
          </a:xfrm>
          <a:prstGeom prst="rect">
            <a:avLst/>
          </a:prstGeom>
          <a:solidFill>
            <a:schemeClr val="accent2"/>
          </a:solidFill>
          <a:ln w="9525">
            <a:solidFill>
              <a:srgbClr val="000000"/>
            </a:solidFill>
            <a:miter lim="800000"/>
            <a:headEnd/>
            <a:tailEnd/>
          </a:ln>
        </p:spPr>
        <p:txBody>
          <a:bodyPr/>
          <a:lstStyle/>
          <a:p>
            <a:endParaRPr lang="en-US"/>
          </a:p>
        </p:txBody>
      </p:sp>
      <p:sp>
        <p:nvSpPr>
          <p:cNvPr id="21517" name="Rectangle 15"/>
          <p:cNvSpPr>
            <a:spLocks noChangeArrowheads="1"/>
          </p:cNvSpPr>
          <p:nvPr/>
        </p:nvSpPr>
        <p:spPr bwMode="auto">
          <a:xfrm>
            <a:off x="5762625" y="2009775"/>
            <a:ext cx="2895600" cy="190500"/>
          </a:xfrm>
          <a:prstGeom prst="rect">
            <a:avLst/>
          </a:prstGeom>
          <a:solidFill>
            <a:srgbClr val="66CCFF"/>
          </a:solidFill>
          <a:ln w="9525">
            <a:solidFill>
              <a:srgbClr val="000000"/>
            </a:solidFill>
            <a:miter lim="800000"/>
            <a:headEnd/>
            <a:tailEnd/>
          </a:ln>
        </p:spPr>
        <p:txBody>
          <a:bodyPr/>
          <a:lstStyle/>
          <a:p>
            <a:endParaRPr lang="en-US"/>
          </a:p>
        </p:txBody>
      </p:sp>
      <p:sp>
        <p:nvSpPr>
          <p:cNvPr id="21518" name="Rectangle 16"/>
          <p:cNvSpPr>
            <a:spLocks noChangeArrowheads="1"/>
          </p:cNvSpPr>
          <p:nvPr/>
        </p:nvSpPr>
        <p:spPr bwMode="auto">
          <a:xfrm>
            <a:off x="5133975" y="2476500"/>
            <a:ext cx="2638425" cy="190500"/>
          </a:xfrm>
          <a:prstGeom prst="rect">
            <a:avLst/>
          </a:prstGeom>
          <a:solidFill>
            <a:srgbClr val="66CCFF"/>
          </a:solidFill>
          <a:ln w="9525">
            <a:solidFill>
              <a:srgbClr val="000000"/>
            </a:solidFill>
            <a:miter lim="800000"/>
            <a:headEnd/>
            <a:tailEnd/>
          </a:ln>
        </p:spPr>
        <p:txBody>
          <a:bodyPr/>
          <a:lstStyle/>
          <a:p>
            <a:endParaRPr lang="en-US"/>
          </a:p>
        </p:txBody>
      </p:sp>
      <p:sp>
        <p:nvSpPr>
          <p:cNvPr id="21519" name="Rectangle 17"/>
          <p:cNvSpPr>
            <a:spLocks noChangeArrowheads="1"/>
          </p:cNvSpPr>
          <p:nvPr/>
        </p:nvSpPr>
        <p:spPr bwMode="auto">
          <a:xfrm>
            <a:off x="5133975" y="2943225"/>
            <a:ext cx="1762125" cy="190500"/>
          </a:xfrm>
          <a:prstGeom prst="rect">
            <a:avLst/>
          </a:prstGeom>
          <a:solidFill>
            <a:srgbClr val="66CCFF"/>
          </a:solidFill>
          <a:ln w="9525">
            <a:solidFill>
              <a:srgbClr val="000000"/>
            </a:solidFill>
            <a:miter lim="800000"/>
            <a:headEnd/>
            <a:tailEnd/>
          </a:ln>
        </p:spPr>
        <p:txBody>
          <a:bodyPr/>
          <a:lstStyle/>
          <a:p>
            <a:endParaRPr lang="en-US"/>
          </a:p>
        </p:txBody>
      </p:sp>
      <p:sp>
        <p:nvSpPr>
          <p:cNvPr id="21520" name="Rectangle 18"/>
          <p:cNvSpPr>
            <a:spLocks noChangeArrowheads="1"/>
          </p:cNvSpPr>
          <p:nvPr/>
        </p:nvSpPr>
        <p:spPr bwMode="auto">
          <a:xfrm>
            <a:off x="4876800" y="3409950"/>
            <a:ext cx="3533775" cy="200025"/>
          </a:xfrm>
          <a:prstGeom prst="rect">
            <a:avLst/>
          </a:prstGeom>
          <a:solidFill>
            <a:srgbClr val="66CCFF"/>
          </a:solidFill>
          <a:ln w="9525">
            <a:solidFill>
              <a:srgbClr val="000000"/>
            </a:solidFill>
            <a:miter lim="800000"/>
            <a:headEnd/>
            <a:tailEnd/>
          </a:ln>
        </p:spPr>
        <p:txBody>
          <a:bodyPr/>
          <a:lstStyle/>
          <a:p>
            <a:endParaRPr lang="en-US"/>
          </a:p>
        </p:txBody>
      </p:sp>
      <p:sp>
        <p:nvSpPr>
          <p:cNvPr id="21521" name="Rectangle 19"/>
          <p:cNvSpPr>
            <a:spLocks noChangeArrowheads="1"/>
          </p:cNvSpPr>
          <p:nvPr/>
        </p:nvSpPr>
        <p:spPr bwMode="auto">
          <a:xfrm>
            <a:off x="4562475" y="3886200"/>
            <a:ext cx="2962275" cy="190500"/>
          </a:xfrm>
          <a:prstGeom prst="rect">
            <a:avLst/>
          </a:prstGeom>
          <a:solidFill>
            <a:srgbClr val="66CCFF"/>
          </a:solidFill>
          <a:ln w="9525">
            <a:solidFill>
              <a:srgbClr val="000000"/>
            </a:solidFill>
            <a:miter lim="800000"/>
            <a:headEnd/>
            <a:tailEnd/>
          </a:ln>
        </p:spPr>
        <p:txBody>
          <a:bodyPr/>
          <a:lstStyle/>
          <a:p>
            <a:endParaRPr lang="en-US"/>
          </a:p>
        </p:txBody>
      </p:sp>
      <p:sp>
        <p:nvSpPr>
          <p:cNvPr id="21522" name="Rectangle 20"/>
          <p:cNvSpPr>
            <a:spLocks noChangeArrowheads="1"/>
          </p:cNvSpPr>
          <p:nvPr/>
        </p:nvSpPr>
        <p:spPr bwMode="auto">
          <a:xfrm>
            <a:off x="4438650" y="4352925"/>
            <a:ext cx="2524125" cy="190500"/>
          </a:xfrm>
          <a:prstGeom prst="rect">
            <a:avLst/>
          </a:prstGeom>
          <a:solidFill>
            <a:srgbClr val="66CCFF"/>
          </a:solidFill>
          <a:ln w="9525">
            <a:solidFill>
              <a:srgbClr val="000000"/>
            </a:solidFill>
            <a:miter lim="800000"/>
            <a:headEnd/>
            <a:tailEnd/>
          </a:ln>
        </p:spPr>
        <p:txBody>
          <a:bodyPr/>
          <a:lstStyle/>
          <a:p>
            <a:endParaRPr lang="en-US"/>
          </a:p>
        </p:txBody>
      </p:sp>
      <p:sp>
        <p:nvSpPr>
          <p:cNvPr id="21523" name="Rectangle 21"/>
          <p:cNvSpPr>
            <a:spLocks noChangeArrowheads="1"/>
          </p:cNvSpPr>
          <p:nvPr/>
        </p:nvSpPr>
        <p:spPr bwMode="auto">
          <a:xfrm>
            <a:off x="3810000" y="4819650"/>
            <a:ext cx="1009650" cy="190500"/>
          </a:xfrm>
          <a:prstGeom prst="rect">
            <a:avLst/>
          </a:prstGeom>
          <a:solidFill>
            <a:srgbClr val="66CCFF"/>
          </a:solidFill>
          <a:ln w="9525">
            <a:solidFill>
              <a:srgbClr val="000000"/>
            </a:solidFill>
            <a:miter lim="800000"/>
            <a:headEnd/>
            <a:tailEnd/>
          </a:ln>
        </p:spPr>
        <p:txBody>
          <a:bodyPr/>
          <a:lstStyle/>
          <a:p>
            <a:endParaRPr lang="en-US"/>
          </a:p>
        </p:txBody>
      </p:sp>
      <p:sp>
        <p:nvSpPr>
          <p:cNvPr id="21524" name="Rectangle 22"/>
          <p:cNvSpPr>
            <a:spLocks noChangeArrowheads="1"/>
          </p:cNvSpPr>
          <p:nvPr/>
        </p:nvSpPr>
        <p:spPr bwMode="auto">
          <a:xfrm>
            <a:off x="3686175" y="5286375"/>
            <a:ext cx="1885950" cy="190500"/>
          </a:xfrm>
          <a:prstGeom prst="rect">
            <a:avLst/>
          </a:prstGeom>
          <a:solidFill>
            <a:srgbClr val="66CCFF"/>
          </a:solidFill>
          <a:ln w="9525">
            <a:solidFill>
              <a:srgbClr val="000000"/>
            </a:solidFill>
            <a:miter lim="800000"/>
            <a:headEnd/>
            <a:tailEnd/>
          </a:ln>
        </p:spPr>
        <p:txBody>
          <a:bodyPr/>
          <a:lstStyle/>
          <a:p>
            <a:endParaRPr lang="en-US"/>
          </a:p>
        </p:txBody>
      </p:sp>
      <p:sp>
        <p:nvSpPr>
          <p:cNvPr id="21525" name="Rectangle 23"/>
          <p:cNvSpPr>
            <a:spLocks noChangeArrowheads="1"/>
          </p:cNvSpPr>
          <p:nvPr/>
        </p:nvSpPr>
        <p:spPr bwMode="auto">
          <a:xfrm>
            <a:off x="7772400" y="2476500"/>
            <a:ext cx="885825" cy="190500"/>
          </a:xfrm>
          <a:prstGeom prst="rect">
            <a:avLst/>
          </a:prstGeom>
          <a:solidFill>
            <a:schemeClr val="folHlink"/>
          </a:solidFill>
          <a:ln w="9525">
            <a:solidFill>
              <a:srgbClr val="000000"/>
            </a:solidFill>
            <a:miter lim="800000"/>
            <a:headEnd/>
            <a:tailEnd/>
          </a:ln>
        </p:spPr>
        <p:txBody>
          <a:bodyPr/>
          <a:lstStyle/>
          <a:p>
            <a:endParaRPr lang="en-US"/>
          </a:p>
        </p:txBody>
      </p:sp>
      <p:sp>
        <p:nvSpPr>
          <p:cNvPr id="21526" name="Rectangle 24"/>
          <p:cNvSpPr>
            <a:spLocks noChangeArrowheads="1"/>
          </p:cNvSpPr>
          <p:nvPr/>
        </p:nvSpPr>
        <p:spPr bwMode="auto">
          <a:xfrm>
            <a:off x="6896100" y="2943225"/>
            <a:ext cx="1638300" cy="190500"/>
          </a:xfrm>
          <a:prstGeom prst="rect">
            <a:avLst/>
          </a:prstGeom>
          <a:solidFill>
            <a:schemeClr val="folHlink"/>
          </a:solidFill>
          <a:ln w="9525">
            <a:solidFill>
              <a:srgbClr val="000000"/>
            </a:solidFill>
            <a:miter lim="800000"/>
            <a:headEnd/>
            <a:tailEnd/>
          </a:ln>
        </p:spPr>
        <p:txBody>
          <a:bodyPr/>
          <a:lstStyle/>
          <a:p>
            <a:endParaRPr lang="en-US"/>
          </a:p>
        </p:txBody>
      </p:sp>
      <p:sp>
        <p:nvSpPr>
          <p:cNvPr id="21527" name="Rectangle 25"/>
          <p:cNvSpPr>
            <a:spLocks noChangeArrowheads="1"/>
          </p:cNvSpPr>
          <p:nvPr/>
        </p:nvSpPr>
        <p:spPr bwMode="auto">
          <a:xfrm>
            <a:off x="8410575" y="3409950"/>
            <a:ext cx="247650" cy="200025"/>
          </a:xfrm>
          <a:prstGeom prst="rect">
            <a:avLst/>
          </a:prstGeom>
          <a:solidFill>
            <a:schemeClr val="folHlink"/>
          </a:solidFill>
          <a:ln w="9525">
            <a:solidFill>
              <a:srgbClr val="000000"/>
            </a:solidFill>
            <a:miter lim="800000"/>
            <a:headEnd/>
            <a:tailEnd/>
          </a:ln>
        </p:spPr>
        <p:txBody>
          <a:bodyPr/>
          <a:lstStyle/>
          <a:p>
            <a:endParaRPr lang="en-US"/>
          </a:p>
        </p:txBody>
      </p:sp>
      <p:sp>
        <p:nvSpPr>
          <p:cNvPr id="21528" name="Rectangle 26"/>
          <p:cNvSpPr>
            <a:spLocks noChangeArrowheads="1"/>
          </p:cNvSpPr>
          <p:nvPr/>
        </p:nvSpPr>
        <p:spPr bwMode="auto">
          <a:xfrm>
            <a:off x="7524750" y="3886200"/>
            <a:ext cx="1133475" cy="190500"/>
          </a:xfrm>
          <a:prstGeom prst="rect">
            <a:avLst/>
          </a:prstGeom>
          <a:solidFill>
            <a:schemeClr val="folHlink"/>
          </a:solidFill>
          <a:ln w="9525">
            <a:solidFill>
              <a:srgbClr val="000000"/>
            </a:solidFill>
            <a:miter lim="800000"/>
            <a:headEnd/>
            <a:tailEnd/>
          </a:ln>
        </p:spPr>
        <p:txBody>
          <a:bodyPr/>
          <a:lstStyle/>
          <a:p>
            <a:endParaRPr lang="en-US"/>
          </a:p>
        </p:txBody>
      </p:sp>
      <p:sp>
        <p:nvSpPr>
          <p:cNvPr id="21529" name="Rectangle 27"/>
          <p:cNvSpPr>
            <a:spLocks noChangeArrowheads="1"/>
          </p:cNvSpPr>
          <p:nvPr/>
        </p:nvSpPr>
        <p:spPr bwMode="auto">
          <a:xfrm>
            <a:off x="6962775" y="4352925"/>
            <a:ext cx="1695450" cy="190500"/>
          </a:xfrm>
          <a:prstGeom prst="rect">
            <a:avLst/>
          </a:prstGeom>
          <a:solidFill>
            <a:schemeClr val="folHlink"/>
          </a:solidFill>
          <a:ln w="9525">
            <a:solidFill>
              <a:srgbClr val="000000"/>
            </a:solidFill>
            <a:miter lim="800000"/>
            <a:headEnd/>
            <a:tailEnd/>
          </a:ln>
        </p:spPr>
        <p:txBody>
          <a:bodyPr/>
          <a:lstStyle/>
          <a:p>
            <a:endParaRPr lang="en-US"/>
          </a:p>
        </p:txBody>
      </p:sp>
      <p:sp>
        <p:nvSpPr>
          <p:cNvPr id="21530" name="Rectangle 28"/>
          <p:cNvSpPr>
            <a:spLocks noChangeArrowheads="1"/>
          </p:cNvSpPr>
          <p:nvPr/>
        </p:nvSpPr>
        <p:spPr bwMode="auto">
          <a:xfrm>
            <a:off x="4819650" y="4819650"/>
            <a:ext cx="2952750" cy="190500"/>
          </a:xfrm>
          <a:prstGeom prst="rect">
            <a:avLst/>
          </a:prstGeom>
          <a:solidFill>
            <a:schemeClr val="folHlink"/>
          </a:solidFill>
          <a:ln w="9525">
            <a:solidFill>
              <a:srgbClr val="000000"/>
            </a:solidFill>
            <a:miter lim="800000"/>
            <a:headEnd/>
            <a:tailEnd/>
          </a:ln>
        </p:spPr>
        <p:txBody>
          <a:bodyPr/>
          <a:lstStyle/>
          <a:p>
            <a:endParaRPr lang="en-US"/>
          </a:p>
        </p:txBody>
      </p:sp>
      <p:sp>
        <p:nvSpPr>
          <p:cNvPr id="21531" name="Rectangle 29"/>
          <p:cNvSpPr>
            <a:spLocks noChangeArrowheads="1"/>
          </p:cNvSpPr>
          <p:nvPr/>
        </p:nvSpPr>
        <p:spPr bwMode="auto">
          <a:xfrm>
            <a:off x="5572125" y="5286375"/>
            <a:ext cx="3086100" cy="190500"/>
          </a:xfrm>
          <a:prstGeom prst="rect">
            <a:avLst/>
          </a:prstGeom>
          <a:solidFill>
            <a:schemeClr val="folHlink"/>
          </a:solidFill>
          <a:ln w="9525">
            <a:solidFill>
              <a:srgbClr val="000000"/>
            </a:solidFill>
            <a:miter lim="800000"/>
            <a:headEnd/>
            <a:tailEnd/>
          </a:ln>
        </p:spPr>
        <p:txBody>
          <a:bodyPr/>
          <a:lstStyle/>
          <a:p>
            <a:endParaRPr lang="en-US"/>
          </a:p>
        </p:txBody>
      </p:sp>
      <p:sp>
        <p:nvSpPr>
          <p:cNvPr id="21532" name="Rectangle 30"/>
          <p:cNvSpPr>
            <a:spLocks noChangeArrowheads="1"/>
          </p:cNvSpPr>
          <p:nvPr/>
        </p:nvSpPr>
        <p:spPr bwMode="auto">
          <a:xfrm>
            <a:off x="8534400" y="2943225"/>
            <a:ext cx="123825" cy="190500"/>
          </a:xfrm>
          <a:prstGeom prst="rect">
            <a:avLst/>
          </a:prstGeom>
          <a:solidFill>
            <a:schemeClr val="tx1"/>
          </a:solidFill>
          <a:ln w="9525">
            <a:solidFill>
              <a:srgbClr val="000000"/>
            </a:solidFill>
            <a:miter lim="800000"/>
            <a:headEnd/>
            <a:tailEnd/>
          </a:ln>
        </p:spPr>
        <p:txBody>
          <a:bodyPr/>
          <a:lstStyle/>
          <a:p>
            <a:endParaRPr lang="en-US"/>
          </a:p>
        </p:txBody>
      </p:sp>
      <p:sp>
        <p:nvSpPr>
          <p:cNvPr id="21533" name="Rectangle 31"/>
          <p:cNvSpPr>
            <a:spLocks noChangeArrowheads="1"/>
          </p:cNvSpPr>
          <p:nvPr/>
        </p:nvSpPr>
        <p:spPr bwMode="auto">
          <a:xfrm>
            <a:off x="7772400" y="4819650"/>
            <a:ext cx="885825" cy="190500"/>
          </a:xfrm>
          <a:prstGeom prst="rect">
            <a:avLst/>
          </a:prstGeom>
          <a:solidFill>
            <a:schemeClr val="tx1"/>
          </a:solidFill>
          <a:ln w="9525">
            <a:solidFill>
              <a:srgbClr val="000000"/>
            </a:solidFill>
            <a:miter lim="800000"/>
            <a:headEnd/>
            <a:tailEnd/>
          </a:ln>
        </p:spPr>
        <p:txBody>
          <a:bodyPr/>
          <a:lstStyle/>
          <a:p>
            <a:endParaRPr lang="en-US"/>
          </a:p>
        </p:txBody>
      </p:sp>
      <p:sp>
        <p:nvSpPr>
          <p:cNvPr id="21534" name="Line 32"/>
          <p:cNvSpPr>
            <a:spLocks noChangeShapeType="1"/>
          </p:cNvSpPr>
          <p:nvPr/>
        </p:nvSpPr>
        <p:spPr bwMode="auto">
          <a:xfrm flipV="1">
            <a:off x="2362200" y="5619750"/>
            <a:ext cx="1588" cy="38100"/>
          </a:xfrm>
          <a:prstGeom prst="line">
            <a:avLst/>
          </a:prstGeom>
          <a:noFill/>
          <a:ln w="0">
            <a:solidFill>
              <a:srgbClr val="000000"/>
            </a:solidFill>
            <a:round/>
            <a:headEnd/>
            <a:tailEnd/>
          </a:ln>
        </p:spPr>
        <p:txBody>
          <a:bodyPr/>
          <a:lstStyle/>
          <a:p>
            <a:endParaRPr lang="en-US"/>
          </a:p>
        </p:txBody>
      </p:sp>
      <p:sp>
        <p:nvSpPr>
          <p:cNvPr id="21535" name="Line 33"/>
          <p:cNvSpPr>
            <a:spLocks noChangeShapeType="1"/>
          </p:cNvSpPr>
          <p:nvPr/>
        </p:nvSpPr>
        <p:spPr bwMode="auto">
          <a:xfrm flipV="1">
            <a:off x="2990850" y="5619750"/>
            <a:ext cx="1588" cy="38100"/>
          </a:xfrm>
          <a:prstGeom prst="line">
            <a:avLst/>
          </a:prstGeom>
          <a:noFill/>
          <a:ln w="0">
            <a:solidFill>
              <a:srgbClr val="000000"/>
            </a:solidFill>
            <a:round/>
            <a:headEnd/>
            <a:tailEnd/>
          </a:ln>
        </p:spPr>
        <p:txBody>
          <a:bodyPr/>
          <a:lstStyle/>
          <a:p>
            <a:endParaRPr lang="en-US"/>
          </a:p>
        </p:txBody>
      </p:sp>
      <p:sp>
        <p:nvSpPr>
          <p:cNvPr id="21536" name="Line 34"/>
          <p:cNvSpPr>
            <a:spLocks noChangeShapeType="1"/>
          </p:cNvSpPr>
          <p:nvPr/>
        </p:nvSpPr>
        <p:spPr bwMode="auto">
          <a:xfrm flipV="1">
            <a:off x="3619500" y="5619750"/>
            <a:ext cx="1588" cy="38100"/>
          </a:xfrm>
          <a:prstGeom prst="line">
            <a:avLst/>
          </a:prstGeom>
          <a:noFill/>
          <a:ln w="0">
            <a:solidFill>
              <a:srgbClr val="000000"/>
            </a:solidFill>
            <a:round/>
            <a:headEnd/>
            <a:tailEnd/>
          </a:ln>
        </p:spPr>
        <p:txBody>
          <a:bodyPr/>
          <a:lstStyle/>
          <a:p>
            <a:endParaRPr lang="en-US"/>
          </a:p>
        </p:txBody>
      </p:sp>
      <p:sp>
        <p:nvSpPr>
          <p:cNvPr id="21537" name="Line 35"/>
          <p:cNvSpPr>
            <a:spLocks noChangeShapeType="1"/>
          </p:cNvSpPr>
          <p:nvPr/>
        </p:nvSpPr>
        <p:spPr bwMode="auto">
          <a:xfrm flipV="1">
            <a:off x="4248150" y="5619750"/>
            <a:ext cx="1588" cy="38100"/>
          </a:xfrm>
          <a:prstGeom prst="line">
            <a:avLst/>
          </a:prstGeom>
          <a:noFill/>
          <a:ln w="0">
            <a:solidFill>
              <a:srgbClr val="000000"/>
            </a:solidFill>
            <a:round/>
            <a:headEnd/>
            <a:tailEnd/>
          </a:ln>
        </p:spPr>
        <p:txBody>
          <a:bodyPr/>
          <a:lstStyle/>
          <a:p>
            <a:endParaRPr lang="en-US"/>
          </a:p>
        </p:txBody>
      </p:sp>
      <p:sp>
        <p:nvSpPr>
          <p:cNvPr id="21538" name="Line 36"/>
          <p:cNvSpPr>
            <a:spLocks noChangeShapeType="1"/>
          </p:cNvSpPr>
          <p:nvPr/>
        </p:nvSpPr>
        <p:spPr bwMode="auto">
          <a:xfrm flipV="1">
            <a:off x="4876800" y="5619750"/>
            <a:ext cx="1588" cy="38100"/>
          </a:xfrm>
          <a:prstGeom prst="line">
            <a:avLst/>
          </a:prstGeom>
          <a:noFill/>
          <a:ln w="0">
            <a:solidFill>
              <a:srgbClr val="000000"/>
            </a:solidFill>
            <a:round/>
            <a:headEnd/>
            <a:tailEnd/>
          </a:ln>
        </p:spPr>
        <p:txBody>
          <a:bodyPr/>
          <a:lstStyle/>
          <a:p>
            <a:endParaRPr lang="en-US"/>
          </a:p>
        </p:txBody>
      </p:sp>
      <p:sp>
        <p:nvSpPr>
          <p:cNvPr id="21539" name="Line 37"/>
          <p:cNvSpPr>
            <a:spLocks noChangeShapeType="1"/>
          </p:cNvSpPr>
          <p:nvPr/>
        </p:nvSpPr>
        <p:spPr bwMode="auto">
          <a:xfrm flipV="1">
            <a:off x="5514975" y="5619750"/>
            <a:ext cx="1588" cy="38100"/>
          </a:xfrm>
          <a:prstGeom prst="line">
            <a:avLst/>
          </a:prstGeom>
          <a:noFill/>
          <a:ln w="0">
            <a:solidFill>
              <a:srgbClr val="000000"/>
            </a:solidFill>
            <a:round/>
            <a:headEnd/>
            <a:tailEnd/>
          </a:ln>
        </p:spPr>
        <p:txBody>
          <a:bodyPr/>
          <a:lstStyle/>
          <a:p>
            <a:endParaRPr lang="en-US"/>
          </a:p>
        </p:txBody>
      </p:sp>
      <p:sp>
        <p:nvSpPr>
          <p:cNvPr id="21540" name="Line 38"/>
          <p:cNvSpPr>
            <a:spLocks noChangeShapeType="1"/>
          </p:cNvSpPr>
          <p:nvPr/>
        </p:nvSpPr>
        <p:spPr bwMode="auto">
          <a:xfrm flipV="1">
            <a:off x="6143625" y="5619750"/>
            <a:ext cx="1588" cy="38100"/>
          </a:xfrm>
          <a:prstGeom prst="line">
            <a:avLst/>
          </a:prstGeom>
          <a:noFill/>
          <a:ln w="0">
            <a:solidFill>
              <a:srgbClr val="000000"/>
            </a:solidFill>
            <a:round/>
            <a:headEnd/>
            <a:tailEnd/>
          </a:ln>
        </p:spPr>
        <p:txBody>
          <a:bodyPr/>
          <a:lstStyle/>
          <a:p>
            <a:endParaRPr lang="en-US"/>
          </a:p>
        </p:txBody>
      </p:sp>
      <p:sp>
        <p:nvSpPr>
          <p:cNvPr id="21541" name="Line 39"/>
          <p:cNvSpPr>
            <a:spLocks noChangeShapeType="1"/>
          </p:cNvSpPr>
          <p:nvPr/>
        </p:nvSpPr>
        <p:spPr bwMode="auto">
          <a:xfrm flipV="1">
            <a:off x="6772275" y="5619750"/>
            <a:ext cx="1588" cy="38100"/>
          </a:xfrm>
          <a:prstGeom prst="line">
            <a:avLst/>
          </a:prstGeom>
          <a:noFill/>
          <a:ln w="0">
            <a:solidFill>
              <a:srgbClr val="000000"/>
            </a:solidFill>
            <a:round/>
            <a:headEnd/>
            <a:tailEnd/>
          </a:ln>
        </p:spPr>
        <p:txBody>
          <a:bodyPr/>
          <a:lstStyle/>
          <a:p>
            <a:endParaRPr lang="en-US"/>
          </a:p>
        </p:txBody>
      </p:sp>
      <p:sp>
        <p:nvSpPr>
          <p:cNvPr id="21542" name="Line 40"/>
          <p:cNvSpPr>
            <a:spLocks noChangeShapeType="1"/>
          </p:cNvSpPr>
          <p:nvPr/>
        </p:nvSpPr>
        <p:spPr bwMode="auto">
          <a:xfrm flipV="1">
            <a:off x="7400925" y="5619750"/>
            <a:ext cx="1588" cy="38100"/>
          </a:xfrm>
          <a:prstGeom prst="line">
            <a:avLst/>
          </a:prstGeom>
          <a:noFill/>
          <a:ln w="0">
            <a:solidFill>
              <a:srgbClr val="000000"/>
            </a:solidFill>
            <a:round/>
            <a:headEnd/>
            <a:tailEnd/>
          </a:ln>
        </p:spPr>
        <p:txBody>
          <a:bodyPr/>
          <a:lstStyle/>
          <a:p>
            <a:endParaRPr lang="en-US"/>
          </a:p>
        </p:txBody>
      </p:sp>
      <p:sp>
        <p:nvSpPr>
          <p:cNvPr id="21543" name="Line 41"/>
          <p:cNvSpPr>
            <a:spLocks noChangeShapeType="1"/>
          </p:cNvSpPr>
          <p:nvPr/>
        </p:nvSpPr>
        <p:spPr bwMode="auto">
          <a:xfrm flipV="1">
            <a:off x="8029575" y="5619750"/>
            <a:ext cx="1588" cy="38100"/>
          </a:xfrm>
          <a:prstGeom prst="line">
            <a:avLst/>
          </a:prstGeom>
          <a:noFill/>
          <a:ln w="0">
            <a:solidFill>
              <a:srgbClr val="000000"/>
            </a:solidFill>
            <a:round/>
            <a:headEnd/>
            <a:tailEnd/>
          </a:ln>
        </p:spPr>
        <p:txBody>
          <a:bodyPr/>
          <a:lstStyle/>
          <a:p>
            <a:endParaRPr lang="en-US"/>
          </a:p>
        </p:txBody>
      </p:sp>
      <p:sp>
        <p:nvSpPr>
          <p:cNvPr id="21544" name="Line 42"/>
          <p:cNvSpPr>
            <a:spLocks noChangeShapeType="1"/>
          </p:cNvSpPr>
          <p:nvPr/>
        </p:nvSpPr>
        <p:spPr bwMode="auto">
          <a:xfrm flipV="1">
            <a:off x="8658225" y="5619750"/>
            <a:ext cx="1588" cy="38100"/>
          </a:xfrm>
          <a:prstGeom prst="line">
            <a:avLst/>
          </a:prstGeom>
          <a:noFill/>
          <a:ln w="0">
            <a:solidFill>
              <a:srgbClr val="000000"/>
            </a:solidFill>
            <a:round/>
            <a:headEnd/>
            <a:tailEnd/>
          </a:ln>
        </p:spPr>
        <p:txBody>
          <a:bodyPr/>
          <a:lstStyle/>
          <a:p>
            <a:endParaRPr lang="en-US"/>
          </a:p>
        </p:txBody>
      </p:sp>
      <p:sp>
        <p:nvSpPr>
          <p:cNvPr id="21545" name="Line 43"/>
          <p:cNvSpPr>
            <a:spLocks noChangeShapeType="1"/>
          </p:cNvSpPr>
          <p:nvPr/>
        </p:nvSpPr>
        <p:spPr bwMode="auto">
          <a:xfrm>
            <a:off x="2324100" y="1876425"/>
            <a:ext cx="38100" cy="1588"/>
          </a:xfrm>
          <a:prstGeom prst="line">
            <a:avLst/>
          </a:prstGeom>
          <a:noFill/>
          <a:ln w="0">
            <a:solidFill>
              <a:srgbClr val="000000"/>
            </a:solidFill>
            <a:round/>
            <a:headEnd/>
            <a:tailEnd/>
          </a:ln>
        </p:spPr>
        <p:txBody>
          <a:bodyPr/>
          <a:lstStyle/>
          <a:p>
            <a:endParaRPr lang="en-US"/>
          </a:p>
        </p:txBody>
      </p:sp>
      <p:sp>
        <p:nvSpPr>
          <p:cNvPr id="21546" name="Line 44"/>
          <p:cNvSpPr>
            <a:spLocks noChangeShapeType="1"/>
          </p:cNvSpPr>
          <p:nvPr/>
        </p:nvSpPr>
        <p:spPr bwMode="auto">
          <a:xfrm>
            <a:off x="2324100" y="2343150"/>
            <a:ext cx="38100" cy="1588"/>
          </a:xfrm>
          <a:prstGeom prst="line">
            <a:avLst/>
          </a:prstGeom>
          <a:noFill/>
          <a:ln w="0">
            <a:solidFill>
              <a:srgbClr val="000000"/>
            </a:solidFill>
            <a:round/>
            <a:headEnd/>
            <a:tailEnd/>
          </a:ln>
        </p:spPr>
        <p:txBody>
          <a:bodyPr/>
          <a:lstStyle/>
          <a:p>
            <a:endParaRPr lang="en-US"/>
          </a:p>
        </p:txBody>
      </p:sp>
      <p:sp>
        <p:nvSpPr>
          <p:cNvPr id="21547" name="Line 45"/>
          <p:cNvSpPr>
            <a:spLocks noChangeShapeType="1"/>
          </p:cNvSpPr>
          <p:nvPr/>
        </p:nvSpPr>
        <p:spPr bwMode="auto">
          <a:xfrm>
            <a:off x="2324100" y="2809875"/>
            <a:ext cx="38100" cy="1588"/>
          </a:xfrm>
          <a:prstGeom prst="line">
            <a:avLst/>
          </a:prstGeom>
          <a:noFill/>
          <a:ln w="0">
            <a:solidFill>
              <a:srgbClr val="000000"/>
            </a:solidFill>
            <a:round/>
            <a:headEnd/>
            <a:tailEnd/>
          </a:ln>
        </p:spPr>
        <p:txBody>
          <a:bodyPr/>
          <a:lstStyle/>
          <a:p>
            <a:endParaRPr lang="en-US"/>
          </a:p>
        </p:txBody>
      </p:sp>
      <p:sp>
        <p:nvSpPr>
          <p:cNvPr id="21548" name="Line 46"/>
          <p:cNvSpPr>
            <a:spLocks noChangeShapeType="1"/>
          </p:cNvSpPr>
          <p:nvPr/>
        </p:nvSpPr>
        <p:spPr bwMode="auto">
          <a:xfrm>
            <a:off x="2324100" y="3276600"/>
            <a:ext cx="38100" cy="1588"/>
          </a:xfrm>
          <a:prstGeom prst="line">
            <a:avLst/>
          </a:prstGeom>
          <a:noFill/>
          <a:ln w="0">
            <a:solidFill>
              <a:srgbClr val="000000"/>
            </a:solidFill>
            <a:round/>
            <a:headEnd/>
            <a:tailEnd/>
          </a:ln>
        </p:spPr>
        <p:txBody>
          <a:bodyPr/>
          <a:lstStyle/>
          <a:p>
            <a:endParaRPr lang="en-US"/>
          </a:p>
        </p:txBody>
      </p:sp>
      <p:sp>
        <p:nvSpPr>
          <p:cNvPr id="21549" name="Line 47"/>
          <p:cNvSpPr>
            <a:spLocks noChangeShapeType="1"/>
          </p:cNvSpPr>
          <p:nvPr/>
        </p:nvSpPr>
        <p:spPr bwMode="auto">
          <a:xfrm>
            <a:off x="2324100" y="3752850"/>
            <a:ext cx="38100" cy="1588"/>
          </a:xfrm>
          <a:prstGeom prst="line">
            <a:avLst/>
          </a:prstGeom>
          <a:noFill/>
          <a:ln w="0">
            <a:solidFill>
              <a:srgbClr val="000000"/>
            </a:solidFill>
            <a:round/>
            <a:headEnd/>
            <a:tailEnd/>
          </a:ln>
        </p:spPr>
        <p:txBody>
          <a:bodyPr/>
          <a:lstStyle/>
          <a:p>
            <a:endParaRPr lang="en-US"/>
          </a:p>
        </p:txBody>
      </p:sp>
      <p:sp>
        <p:nvSpPr>
          <p:cNvPr id="21550" name="Line 48"/>
          <p:cNvSpPr>
            <a:spLocks noChangeShapeType="1"/>
          </p:cNvSpPr>
          <p:nvPr/>
        </p:nvSpPr>
        <p:spPr bwMode="auto">
          <a:xfrm>
            <a:off x="2324100" y="4219575"/>
            <a:ext cx="38100" cy="1588"/>
          </a:xfrm>
          <a:prstGeom prst="line">
            <a:avLst/>
          </a:prstGeom>
          <a:noFill/>
          <a:ln w="0">
            <a:solidFill>
              <a:srgbClr val="000000"/>
            </a:solidFill>
            <a:round/>
            <a:headEnd/>
            <a:tailEnd/>
          </a:ln>
        </p:spPr>
        <p:txBody>
          <a:bodyPr/>
          <a:lstStyle/>
          <a:p>
            <a:endParaRPr lang="en-US"/>
          </a:p>
        </p:txBody>
      </p:sp>
      <p:sp>
        <p:nvSpPr>
          <p:cNvPr id="21551" name="Line 49"/>
          <p:cNvSpPr>
            <a:spLocks noChangeShapeType="1"/>
          </p:cNvSpPr>
          <p:nvPr/>
        </p:nvSpPr>
        <p:spPr bwMode="auto">
          <a:xfrm>
            <a:off x="2324100" y="4686300"/>
            <a:ext cx="38100" cy="1588"/>
          </a:xfrm>
          <a:prstGeom prst="line">
            <a:avLst/>
          </a:prstGeom>
          <a:noFill/>
          <a:ln w="0">
            <a:solidFill>
              <a:srgbClr val="000000"/>
            </a:solidFill>
            <a:round/>
            <a:headEnd/>
            <a:tailEnd/>
          </a:ln>
        </p:spPr>
        <p:txBody>
          <a:bodyPr/>
          <a:lstStyle/>
          <a:p>
            <a:endParaRPr lang="en-US"/>
          </a:p>
        </p:txBody>
      </p:sp>
      <p:sp>
        <p:nvSpPr>
          <p:cNvPr id="21552" name="Line 50"/>
          <p:cNvSpPr>
            <a:spLocks noChangeShapeType="1"/>
          </p:cNvSpPr>
          <p:nvPr/>
        </p:nvSpPr>
        <p:spPr bwMode="auto">
          <a:xfrm>
            <a:off x="2324100" y="5153025"/>
            <a:ext cx="38100" cy="1588"/>
          </a:xfrm>
          <a:prstGeom prst="line">
            <a:avLst/>
          </a:prstGeom>
          <a:noFill/>
          <a:ln w="0">
            <a:solidFill>
              <a:srgbClr val="000000"/>
            </a:solidFill>
            <a:round/>
            <a:headEnd/>
            <a:tailEnd/>
          </a:ln>
        </p:spPr>
        <p:txBody>
          <a:bodyPr/>
          <a:lstStyle/>
          <a:p>
            <a:endParaRPr lang="en-US"/>
          </a:p>
        </p:txBody>
      </p:sp>
      <p:sp>
        <p:nvSpPr>
          <p:cNvPr id="21553" name="Line 51"/>
          <p:cNvSpPr>
            <a:spLocks noChangeShapeType="1"/>
          </p:cNvSpPr>
          <p:nvPr/>
        </p:nvSpPr>
        <p:spPr bwMode="auto">
          <a:xfrm>
            <a:off x="2324100" y="5619750"/>
            <a:ext cx="38100" cy="1588"/>
          </a:xfrm>
          <a:prstGeom prst="line">
            <a:avLst/>
          </a:prstGeom>
          <a:noFill/>
          <a:ln w="0">
            <a:solidFill>
              <a:srgbClr val="000000"/>
            </a:solidFill>
            <a:round/>
            <a:headEnd/>
            <a:tailEnd/>
          </a:ln>
        </p:spPr>
        <p:txBody>
          <a:bodyPr/>
          <a:lstStyle/>
          <a:p>
            <a:endParaRPr lang="en-US"/>
          </a:p>
        </p:txBody>
      </p:sp>
      <p:sp>
        <p:nvSpPr>
          <p:cNvPr id="21554" name="Rectangle 52"/>
          <p:cNvSpPr>
            <a:spLocks noChangeArrowheads="1"/>
          </p:cNvSpPr>
          <p:nvPr/>
        </p:nvSpPr>
        <p:spPr bwMode="auto">
          <a:xfrm>
            <a:off x="3933825" y="2028825"/>
            <a:ext cx="252413" cy="152400"/>
          </a:xfrm>
          <a:prstGeom prst="rect">
            <a:avLst/>
          </a:prstGeom>
          <a:noFill/>
          <a:ln w="9525">
            <a:noFill/>
            <a:miter lim="800000"/>
            <a:headEnd/>
            <a:tailEnd/>
          </a:ln>
        </p:spPr>
        <p:txBody>
          <a:bodyPr wrap="none" lIns="0" tIns="0" rIns="0" bIns="0">
            <a:spAutoFit/>
          </a:bodyPr>
          <a:lstStyle/>
          <a:p>
            <a:pPr eaLnBrk="0" hangingPunct="0"/>
            <a:r>
              <a:rPr lang="en-US" sz="1000">
                <a:solidFill>
                  <a:schemeClr val="bg1"/>
                </a:solidFill>
              </a:rPr>
              <a:t>54%</a:t>
            </a:r>
            <a:endParaRPr lang="en-US" sz="1200" i="1">
              <a:solidFill>
                <a:schemeClr val="bg1"/>
              </a:solidFill>
            </a:endParaRPr>
          </a:p>
        </p:txBody>
      </p:sp>
      <p:sp>
        <p:nvSpPr>
          <p:cNvPr id="21555" name="Rectangle 53"/>
          <p:cNvSpPr>
            <a:spLocks noChangeArrowheads="1"/>
          </p:cNvSpPr>
          <p:nvPr/>
        </p:nvSpPr>
        <p:spPr bwMode="auto">
          <a:xfrm>
            <a:off x="3619500" y="2495550"/>
            <a:ext cx="252413" cy="152400"/>
          </a:xfrm>
          <a:prstGeom prst="rect">
            <a:avLst/>
          </a:prstGeom>
          <a:noFill/>
          <a:ln w="9525">
            <a:noFill/>
            <a:miter lim="800000"/>
            <a:headEnd/>
            <a:tailEnd/>
          </a:ln>
        </p:spPr>
        <p:txBody>
          <a:bodyPr wrap="none" lIns="0" tIns="0" rIns="0" bIns="0">
            <a:spAutoFit/>
          </a:bodyPr>
          <a:lstStyle/>
          <a:p>
            <a:pPr eaLnBrk="0" hangingPunct="0"/>
            <a:r>
              <a:rPr lang="en-US" sz="1000">
                <a:solidFill>
                  <a:schemeClr val="bg1"/>
                </a:solidFill>
              </a:rPr>
              <a:t>44%</a:t>
            </a:r>
            <a:endParaRPr lang="en-US" sz="1200" i="1">
              <a:solidFill>
                <a:schemeClr val="bg1"/>
              </a:solidFill>
            </a:endParaRPr>
          </a:p>
        </p:txBody>
      </p:sp>
      <p:sp>
        <p:nvSpPr>
          <p:cNvPr id="21556" name="Rectangle 54"/>
          <p:cNvSpPr>
            <a:spLocks noChangeArrowheads="1"/>
          </p:cNvSpPr>
          <p:nvPr/>
        </p:nvSpPr>
        <p:spPr bwMode="auto">
          <a:xfrm>
            <a:off x="3619500" y="2962275"/>
            <a:ext cx="252413" cy="152400"/>
          </a:xfrm>
          <a:prstGeom prst="rect">
            <a:avLst/>
          </a:prstGeom>
          <a:noFill/>
          <a:ln w="9525">
            <a:noFill/>
            <a:miter lim="800000"/>
            <a:headEnd/>
            <a:tailEnd/>
          </a:ln>
        </p:spPr>
        <p:txBody>
          <a:bodyPr wrap="none" lIns="0" tIns="0" rIns="0" bIns="0">
            <a:spAutoFit/>
          </a:bodyPr>
          <a:lstStyle/>
          <a:p>
            <a:pPr eaLnBrk="0" hangingPunct="0"/>
            <a:r>
              <a:rPr lang="en-US" sz="1000">
                <a:solidFill>
                  <a:schemeClr val="bg1"/>
                </a:solidFill>
              </a:rPr>
              <a:t>44%</a:t>
            </a:r>
            <a:endParaRPr lang="en-US" sz="1200" i="1">
              <a:solidFill>
                <a:schemeClr val="bg1"/>
              </a:solidFill>
            </a:endParaRPr>
          </a:p>
        </p:txBody>
      </p:sp>
      <p:sp>
        <p:nvSpPr>
          <p:cNvPr id="21557" name="Rectangle 55"/>
          <p:cNvSpPr>
            <a:spLocks noChangeArrowheads="1"/>
          </p:cNvSpPr>
          <p:nvPr/>
        </p:nvSpPr>
        <p:spPr bwMode="auto">
          <a:xfrm>
            <a:off x="3495675" y="3429000"/>
            <a:ext cx="252413" cy="152400"/>
          </a:xfrm>
          <a:prstGeom prst="rect">
            <a:avLst/>
          </a:prstGeom>
          <a:noFill/>
          <a:ln w="9525">
            <a:noFill/>
            <a:miter lim="800000"/>
            <a:headEnd/>
            <a:tailEnd/>
          </a:ln>
        </p:spPr>
        <p:txBody>
          <a:bodyPr wrap="none" lIns="0" tIns="0" rIns="0" bIns="0">
            <a:spAutoFit/>
          </a:bodyPr>
          <a:lstStyle/>
          <a:p>
            <a:pPr eaLnBrk="0" hangingPunct="0"/>
            <a:r>
              <a:rPr lang="en-US" sz="1000">
                <a:solidFill>
                  <a:schemeClr val="bg1"/>
                </a:solidFill>
              </a:rPr>
              <a:t>40%</a:t>
            </a:r>
            <a:endParaRPr lang="en-US" sz="1200" i="1">
              <a:solidFill>
                <a:schemeClr val="bg1"/>
              </a:solidFill>
            </a:endParaRPr>
          </a:p>
        </p:txBody>
      </p:sp>
      <p:sp>
        <p:nvSpPr>
          <p:cNvPr id="21558" name="Rectangle 56"/>
          <p:cNvSpPr>
            <a:spLocks noChangeArrowheads="1"/>
          </p:cNvSpPr>
          <p:nvPr/>
        </p:nvSpPr>
        <p:spPr bwMode="auto">
          <a:xfrm>
            <a:off x="3333750" y="3905250"/>
            <a:ext cx="252413" cy="152400"/>
          </a:xfrm>
          <a:prstGeom prst="rect">
            <a:avLst/>
          </a:prstGeom>
          <a:noFill/>
          <a:ln w="9525">
            <a:noFill/>
            <a:miter lim="800000"/>
            <a:headEnd/>
            <a:tailEnd/>
          </a:ln>
        </p:spPr>
        <p:txBody>
          <a:bodyPr wrap="none" lIns="0" tIns="0" rIns="0" bIns="0">
            <a:spAutoFit/>
          </a:bodyPr>
          <a:lstStyle/>
          <a:p>
            <a:pPr eaLnBrk="0" hangingPunct="0"/>
            <a:r>
              <a:rPr lang="en-US" sz="1000">
                <a:solidFill>
                  <a:schemeClr val="bg1"/>
                </a:solidFill>
              </a:rPr>
              <a:t>35%</a:t>
            </a:r>
            <a:endParaRPr lang="en-US" sz="1200" i="1">
              <a:solidFill>
                <a:schemeClr val="bg1"/>
              </a:solidFill>
            </a:endParaRPr>
          </a:p>
        </p:txBody>
      </p:sp>
      <p:sp>
        <p:nvSpPr>
          <p:cNvPr id="21559" name="Rectangle 57"/>
          <p:cNvSpPr>
            <a:spLocks noChangeArrowheads="1"/>
          </p:cNvSpPr>
          <p:nvPr/>
        </p:nvSpPr>
        <p:spPr bwMode="auto">
          <a:xfrm>
            <a:off x="3276600" y="4371975"/>
            <a:ext cx="252413" cy="152400"/>
          </a:xfrm>
          <a:prstGeom prst="rect">
            <a:avLst/>
          </a:prstGeom>
          <a:noFill/>
          <a:ln w="9525">
            <a:noFill/>
            <a:miter lim="800000"/>
            <a:headEnd/>
            <a:tailEnd/>
          </a:ln>
        </p:spPr>
        <p:txBody>
          <a:bodyPr wrap="none" lIns="0" tIns="0" rIns="0" bIns="0">
            <a:spAutoFit/>
          </a:bodyPr>
          <a:lstStyle/>
          <a:p>
            <a:pPr eaLnBrk="0" hangingPunct="0"/>
            <a:r>
              <a:rPr lang="en-US" sz="1000">
                <a:solidFill>
                  <a:schemeClr val="bg1"/>
                </a:solidFill>
              </a:rPr>
              <a:t>33%</a:t>
            </a:r>
            <a:endParaRPr lang="en-US" sz="1200" i="1">
              <a:solidFill>
                <a:schemeClr val="bg1"/>
              </a:solidFill>
            </a:endParaRPr>
          </a:p>
        </p:txBody>
      </p:sp>
      <p:sp>
        <p:nvSpPr>
          <p:cNvPr id="21560" name="Rectangle 58"/>
          <p:cNvSpPr>
            <a:spLocks noChangeArrowheads="1"/>
          </p:cNvSpPr>
          <p:nvPr/>
        </p:nvSpPr>
        <p:spPr bwMode="auto">
          <a:xfrm>
            <a:off x="2962275" y="4838700"/>
            <a:ext cx="252413" cy="152400"/>
          </a:xfrm>
          <a:prstGeom prst="rect">
            <a:avLst/>
          </a:prstGeom>
          <a:noFill/>
          <a:ln w="9525">
            <a:noFill/>
            <a:miter lim="800000"/>
            <a:headEnd/>
            <a:tailEnd/>
          </a:ln>
        </p:spPr>
        <p:txBody>
          <a:bodyPr wrap="none" lIns="0" tIns="0" rIns="0" bIns="0">
            <a:spAutoFit/>
          </a:bodyPr>
          <a:lstStyle/>
          <a:p>
            <a:pPr eaLnBrk="0" hangingPunct="0"/>
            <a:r>
              <a:rPr lang="en-US" sz="1000">
                <a:solidFill>
                  <a:schemeClr val="bg1"/>
                </a:solidFill>
              </a:rPr>
              <a:t>23%</a:t>
            </a:r>
            <a:endParaRPr lang="en-US" sz="1200" i="1">
              <a:solidFill>
                <a:schemeClr val="bg1"/>
              </a:solidFill>
            </a:endParaRPr>
          </a:p>
        </p:txBody>
      </p:sp>
      <p:sp>
        <p:nvSpPr>
          <p:cNvPr id="21561" name="Rectangle 59"/>
          <p:cNvSpPr>
            <a:spLocks noChangeArrowheads="1"/>
          </p:cNvSpPr>
          <p:nvPr/>
        </p:nvSpPr>
        <p:spPr bwMode="auto">
          <a:xfrm>
            <a:off x="2895600" y="5305425"/>
            <a:ext cx="252413" cy="152400"/>
          </a:xfrm>
          <a:prstGeom prst="rect">
            <a:avLst/>
          </a:prstGeom>
          <a:noFill/>
          <a:ln w="9525">
            <a:noFill/>
            <a:miter lim="800000"/>
            <a:headEnd/>
            <a:tailEnd/>
          </a:ln>
        </p:spPr>
        <p:txBody>
          <a:bodyPr wrap="none" lIns="0" tIns="0" rIns="0" bIns="0">
            <a:spAutoFit/>
          </a:bodyPr>
          <a:lstStyle/>
          <a:p>
            <a:pPr eaLnBrk="0" hangingPunct="0"/>
            <a:r>
              <a:rPr lang="en-US" sz="1000">
                <a:solidFill>
                  <a:schemeClr val="bg1"/>
                </a:solidFill>
              </a:rPr>
              <a:t>21%</a:t>
            </a:r>
            <a:endParaRPr lang="en-US" sz="1200" i="1">
              <a:solidFill>
                <a:schemeClr val="bg1"/>
              </a:solidFill>
            </a:endParaRPr>
          </a:p>
        </p:txBody>
      </p:sp>
      <p:sp>
        <p:nvSpPr>
          <p:cNvPr id="21562" name="Rectangle 60"/>
          <p:cNvSpPr>
            <a:spLocks noChangeArrowheads="1"/>
          </p:cNvSpPr>
          <p:nvPr/>
        </p:nvSpPr>
        <p:spPr bwMode="auto">
          <a:xfrm>
            <a:off x="7086600" y="2028825"/>
            <a:ext cx="252413"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46%</a:t>
            </a:r>
            <a:endParaRPr lang="en-US" sz="1200" i="1"/>
          </a:p>
        </p:txBody>
      </p:sp>
      <p:sp>
        <p:nvSpPr>
          <p:cNvPr id="21563" name="Rectangle 61"/>
          <p:cNvSpPr>
            <a:spLocks noChangeArrowheads="1"/>
          </p:cNvSpPr>
          <p:nvPr/>
        </p:nvSpPr>
        <p:spPr bwMode="auto">
          <a:xfrm>
            <a:off x="6324600" y="2495550"/>
            <a:ext cx="252413"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42%</a:t>
            </a:r>
            <a:endParaRPr lang="en-US" sz="1200" i="1"/>
          </a:p>
        </p:txBody>
      </p:sp>
      <p:sp>
        <p:nvSpPr>
          <p:cNvPr id="21564" name="Rectangle 62"/>
          <p:cNvSpPr>
            <a:spLocks noChangeArrowheads="1"/>
          </p:cNvSpPr>
          <p:nvPr/>
        </p:nvSpPr>
        <p:spPr bwMode="auto">
          <a:xfrm>
            <a:off x="5886450" y="2962275"/>
            <a:ext cx="252413"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28%</a:t>
            </a:r>
            <a:endParaRPr lang="en-US" sz="1200" i="1"/>
          </a:p>
        </p:txBody>
      </p:sp>
      <p:sp>
        <p:nvSpPr>
          <p:cNvPr id="21565" name="Rectangle 63"/>
          <p:cNvSpPr>
            <a:spLocks noChangeArrowheads="1"/>
          </p:cNvSpPr>
          <p:nvPr/>
        </p:nvSpPr>
        <p:spPr bwMode="auto">
          <a:xfrm>
            <a:off x="6515100" y="3429000"/>
            <a:ext cx="252413"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56%</a:t>
            </a:r>
            <a:endParaRPr lang="en-US" sz="1200" i="1"/>
          </a:p>
        </p:txBody>
      </p:sp>
      <p:sp>
        <p:nvSpPr>
          <p:cNvPr id="21566" name="Rectangle 64"/>
          <p:cNvSpPr>
            <a:spLocks noChangeArrowheads="1"/>
          </p:cNvSpPr>
          <p:nvPr/>
        </p:nvSpPr>
        <p:spPr bwMode="auto">
          <a:xfrm>
            <a:off x="5915025" y="3905250"/>
            <a:ext cx="252413"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47%</a:t>
            </a:r>
            <a:endParaRPr lang="en-US" sz="1200" i="1"/>
          </a:p>
        </p:txBody>
      </p:sp>
      <p:sp>
        <p:nvSpPr>
          <p:cNvPr id="21567" name="Rectangle 65"/>
          <p:cNvSpPr>
            <a:spLocks noChangeArrowheads="1"/>
          </p:cNvSpPr>
          <p:nvPr/>
        </p:nvSpPr>
        <p:spPr bwMode="auto">
          <a:xfrm>
            <a:off x="5572125" y="4371975"/>
            <a:ext cx="252413"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40%</a:t>
            </a:r>
            <a:endParaRPr lang="en-US" sz="1200" i="1"/>
          </a:p>
        </p:txBody>
      </p:sp>
      <p:sp>
        <p:nvSpPr>
          <p:cNvPr id="21568" name="Rectangle 66"/>
          <p:cNvSpPr>
            <a:spLocks noChangeArrowheads="1"/>
          </p:cNvSpPr>
          <p:nvPr/>
        </p:nvSpPr>
        <p:spPr bwMode="auto">
          <a:xfrm>
            <a:off x="4191000" y="4838700"/>
            <a:ext cx="252413"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16%</a:t>
            </a:r>
            <a:endParaRPr lang="en-US" sz="1200" i="1"/>
          </a:p>
        </p:txBody>
      </p:sp>
      <p:sp>
        <p:nvSpPr>
          <p:cNvPr id="21569" name="Rectangle 67"/>
          <p:cNvSpPr>
            <a:spLocks noChangeArrowheads="1"/>
          </p:cNvSpPr>
          <p:nvPr/>
        </p:nvSpPr>
        <p:spPr bwMode="auto">
          <a:xfrm>
            <a:off x="4505325" y="5305425"/>
            <a:ext cx="252413"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30%</a:t>
            </a:r>
            <a:endParaRPr lang="en-US" sz="1200" i="1"/>
          </a:p>
        </p:txBody>
      </p:sp>
      <p:sp>
        <p:nvSpPr>
          <p:cNvPr id="21570" name="Rectangle 68"/>
          <p:cNvSpPr>
            <a:spLocks noChangeArrowheads="1"/>
          </p:cNvSpPr>
          <p:nvPr/>
        </p:nvSpPr>
        <p:spPr bwMode="auto">
          <a:xfrm>
            <a:off x="8086725" y="2495550"/>
            <a:ext cx="252413"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14%</a:t>
            </a:r>
            <a:endParaRPr lang="en-US" sz="1200" i="1"/>
          </a:p>
        </p:txBody>
      </p:sp>
      <p:sp>
        <p:nvSpPr>
          <p:cNvPr id="21571" name="Rectangle 69"/>
          <p:cNvSpPr>
            <a:spLocks noChangeArrowheads="1"/>
          </p:cNvSpPr>
          <p:nvPr/>
        </p:nvSpPr>
        <p:spPr bwMode="auto">
          <a:xfrm>
            <a:off x="7591425" y="2962275"/>
            <a:ext cx="252413"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26%</a:t>
            </a:r>
            <a:endParaRPr lang="en-US" sz="1200" i="1"/>
          </a:p>
        </p:txBody>
      </p:sp>
      <p:sp>
        <p:nvSpPr>
          <p:cNvPr id="21572" name="Rectangle 70"/>
          <p:cNvSpPr>
            <a:spLocks noChangeArrowheads="1"/>
          </p:cNvSpPr>
          <p:nvPr/>
        </p:nvSpPr>
        <p:spPr bwMode="auto">
          <a:xfrm>
            <a:off x="8448675" y="3429000"/>
            <a:ext cx="182563"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4%</a:t>
            </a:r>
            <a:endParaRPr lang="en-US" sz="1200" i="1"/>
          </a:p>
        </p:txBody>
      </p:sp>
      <p:sp>
        <p:nvSpPr>
          <p:cNvPr id="21573" name="Rectangle 71"/>
          <p:cNvSpPr>
            <a:spLocks noChangeArrowheads="1"/>
          </p:cNvSpPr>
          <p:nvPr/>
        </p:nvSpPr>
        <p:spPr bwMode="auto">
          <a:xfrm>
            <a:off x="7962900" y="3905250"/>
            <a:ext cx="252413"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18%</a:t>
            </a:r>
            <a:endParaRPr lang="en-US" sz="1200" i="1"/>
          </a:p>
        </p:txBody>
      </p:sp>
      <p:sp>
        <p:nvSpPr>
          <p:cNvPr id="21574" name="Rectangle 72"/>
          <p:cNvSpPr>
            <a:spLocks noChangeArrowheads="1"/>
          </p:cNvSpPr>
          <p:nvPr/>
        </p:nvSpPr>
        <p:spPr bwMode="auto">
          <a:xfrm>
            <a:off x="7686675" y="4371975"/>
            <a:ext cx="252413"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27%</a:t>
            </a:r>
            <a:endParaRPr lang="en-US" sz="1200" i="1"/>
          </a:p>
        </p:txBody>
      </p:sp>
      <p:sp>
        <p:nvSpPr>
          <p:cNvPr id="21575" name="Rectangle 73"/>
          <p:cNvSpPr>
            <a:spLocks noChangeArrowheads="1"/>
          </p:cNvSpPr>
          <p:nvPr/>
        </p:nvSpPr>
        <p:spPr bwMode="auto">
          <a:xfrm>
            <a:off x="6172200" y="4838700"/>
            <a:ext cx="252413"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47%</a:t>
            </a:r>
            <a:endParaRPr lang="en-US" sz="1200" i="1"/>
          </a:p>
        </p:txBody>
      </p:sp>
      <p:sp>
        <p:nvSpPr>
          <p:cNvPr id="21576" name="Rectangle 74"/>
          <p:cNvSpPr>
            <a:spLocks noChangeArrowheads="1"/>
          </p:cNvSpPr>
          <p:nvPr/>
        </p:nvSpPr>
        <p:spPr bwMode="auto">
          <a:xfrm>
            <a:off x="6991350" y="5305425"/>
            <a:ext cx="252413"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49%</a:t>
            </a:r>
            <a:endParaRPr lang="en-US" sz="1200" i="1"/>
          </a:p>
        </p:txBody>
      </p:sp>
      <p:sp>
        <p:nvSpPr>
          <p:cNvPr id="21577" name="Rectangle 75"/>
          <p:cNvSpPr>
            <a:spLocks noChangeArrowheads="1"/>
          </p:cNvSpPr>
          <p:nvPr/>
        </p:nvSpPr>
        <p:spPr bwMode="auto">
          <a:xfrm>
            <a:off x="8578850" y="2962275"/>
            <a:ext cx="182563" cy="152400"/>
          </a:xfrm>
          <a:prstGeom prst="rect">
            <a:avLst/>
          </a:prstGeom>
          <a:noFill/>
          <a:ln w="9525">
            <a:noFill/>
            <a:miter lim="800000"/>
            <a:headEnd/>
            <a:tailEnd/>
          </a:ln>
        </p:spPr>
        <p:txBody>
          <a:bodyPr wrap="none" lIns="0" tIns="0" rIns="0" bIns="0">
            <a:spAutoFit/>
          </a:bodyPr>
          <a:lstStyle/>
          <a:p>
            <a:pPr eaLnBrk="0" hangingPunct="0"/>
            <a:r>
              <a:rPr lang="en-US" sz="1000">
                <a:solidFill>
                  <a:schemeClr val="bg1"/>
                </a:solidFill>
              </a:rPr>
              <a:t>2%</a:t>
            </a:r>
            <a:endParaRPr lang="en-US" sz="1200" i="1">
              <a:solidFill>
                <a:schemeClr val="bg1"/>
              </a:solidFill>
            </a:endParaRPr>
          </a:p>
        </p:txBody>
      </p:sp>
      <p:sp>
        <p:nvSpPr>
          <p:cNvPr id="21578" name="Rectangle 76"/>
          <p:cNvSpPr>
            <a:spLocks noChangeArrowheads="1"/>
          </p:cNvSpPr>
          <p:nvPr/>
        </p:nvSpPr>
        <p:spPr bwMode="auto">
          <a:xfrm>
            <a:off x="8086725" y="4838700"/>
            <a:ext cx="252413" cy="152400"/>
          </a:xfrm>
          <a:prstGeom prst="rect">
            <a:avLst/>
          </a:prstGeom>
          <a:noFill/>
          <a:ln w="9525">
            <a:noFill/>
            <a:miter lim="800000"/>
            <a:headEnd/>
            <a:tailEnd/>
          </a:ln>
        </p:spPr>
        <p:txBody>
          <a:bodyPr wrap="none" lIns="0" tIns="0" rIns="0" bIns="0">
            <a:spAutoFit/>
          </a:bodyPr>
          <a:lstStyle/>
          <a:p>
            <a:pPr eaLnBrk="0" hangingPunct="0"/>
            <a:r>
              <a:rPr lang="en-US" sz="1000">
                <a:solidFill>
                  <a:schemeClr val="bg1"/>
                </a:solidFill>
              </a:rPr>
              <a:t>14%</a:t>
            </a:r>
            <a:endParaRPr lang="en-US" sz="1200" i="1">
              <a:solidFill>
                <a:schemeClr val="bg1"/>
              </a:solidFill>
            </a:endParaRPr>
          </a:p>
        </p:txBody>
      </p:sp>
      <p:sp>
        <p:nvSpPr>
          <p:cNvPr id="21579" name="Rectangle 77"/>
          <p:cNvSpPr>
            <a:spLocks noChangeArrowheads="1"/>
          </p:cNvSpPr>
          <p:nvPr/>
        </p:nvSpPr>
        <p:spPr bwMode="auto">
          <a:xfrm>
            <a:off x="2276475" y="5724525"/>
            <a:ext cx="182563"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0%</a:t>
            </a:r>
            <a:endParaRPr lang="en-US" sz="1200" i="1"/>
          </a:p>
        </p:txBody>
      </p:sp>
      <p:sp>
        <p:nvSpPr>
          <p:cNvPr id="21580" name="Rectangle 78"/>
          <p:cNvSpPr>
            <a:spLocks noChangeArrowheads="1"/>
          </p:cNvSpPr>
          <p:nvPr/>
        </p:nvSpPr>
        <p:spPr bwMode="auto">
          <a:xfrm>
            <a:off x="3495675" y="5724525"/>
            <a:ext cx="252413"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20%</a:t>
            </a:r>
            <a:endParaRPr lang="en-US" sz="1200" i="1"/>
          </a:p>
        </p:txBody>
      </p:sp>
      <p:sp>
        <p:nvSpPr>
          <p:cNvPr id="21581" name="Rectangle 79"/>
          <p:cNvSpPr>
            <a:spLocks noChangeArrowheads="1"/>
          </p:cNvSpPr>
          <p:nvPr/>
        </p:nvSpPr>
        <p:spPr bwMode="auto">
          <a:xfrm>
            <a:off x="4752975" y="5724525"/>
            <a:ext cx="252413"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40%</a:t>
            </a:r>
            <a:endParaRPr lang="en-US" sz="1200" i="1"/>
          </a:p>
        </p:txBody>
      </p:sp>
      <p:sp>
        <p:nvSpPr>
          <p:cNvPr id="21582" name="Rectangle 80"/>
          <p:cNvSpPr>
            <a:spLocks noChangeArrowheads="1"/>
          </p:cNvSpPr>
          <p:nvPr/>
        </p:nvSpPr>
        <p:spPr bwMode="auto">
          <a:xfrm>
            <a:off x="6019800" y="5724525"/>
            <a:ext cx="252413"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60%</a:t>
            </a:r>
            <a:endParaRPr lang="en-US" sz="1200" i="1"/>
          </a:p>
        </p:txBody>
      </p:sp>
      <p:sp>
        <p:nvSpPr>
          <p:cNvPr id="21583" name="Rectangle 81"/>
          <p:cNvSpPr>
            <a:spLocks noChangeArrowheads="1"/>
          </p:cNvSpPr>
          <p:nvPr/>
        </p:nvSpPr>
        <p:spPr bwMode="auto">
          <a:xfrm>
            <a:off x="7277100" y="5724525"/>
            <a:ext cx="252413"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80%</a:t>
            </a:r>
            <a:endParaRPr lang="en-US" sz="1200" i="1"/>
          </a:p>
        </p:txBody>
      </p:sp>
      <p:sp>
        <p:nvSpPr>
          <p:cNvPr id="21584" name="Rectangle 82"/>
          <p:cNvSpPr>
            <a:spLocks noChangeArrowheads="1"/>
          </p:cNvSpPr>
          <p:nvPr/>
        </p:nvSpPr>
        <p:spPr bwMode="auto">
          <a:xfrm>
            <a:off x="8505825" y="5724525"/>
            <a:ext cx="322263"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100%</a:t>
            </a:r>
            <a:endParaRPr lang="en-US" sz="1200" i="1"/>
          </a:p>
        </p:txBody>
      </p:sp>
      <p:sp>
        <p:nvSpPr>
          <p:cNvPr id="21585" name="Rectangle 83"/>
          <p:cNvSpPr>
            <a:spLocks noChangeArrowheads="1"/>
          </p:cNvSpPr>
          <p:nvPr/>
        </p:nvSpPr>
        <p:spPr bwMode="auto">
          <a:xfrm>
            <a:off x="666750" y="2038350"/>
            <a:ext cx="1600200"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Better systems and methods</a:t>
            </a:r>
            <a:endParaRPr lang="en-US" sz="1200" i="1"/>
          </a:p>
        </p:txBody>
      </p:sp>
      <p:sp>
        <p:nvSpPr>
          <p:cNvPr id="21586" name="Rectangle 84"/>
          <p:cNvSpPr>
            <a:spLocks noChangeArrowheads="1"/>
          </p:cNvSpPr>
          <p:nvPr/>
        </p:nvSpPr>
        <p:spPr bwMode="auto">
          <a:xfrm>
            <a:off x="1028700" y="2505075"/>
            <a:ext cx="1263650" cy="152400"/>
          </a:xfrm>
          <a:prstGeom prst="rect">
            <a:avLst/>
          </a:prstGeom>
          <a:noFill/>
          <a:ln w="9525">
            <a:noFill/>
            <a:miter lim="800000"/>
            <a:headEnd/>
            <a:tailEnd/>
          </a:ln>
        </p:spPr>
        <p:txBody>
          <a:bodyPr wrap="none" lIns="0" tIns="0" rIns="0" bIns="0">
            <a:spAutoFit/>
          </a:bodyPr>
          <a:lstStyle/>
          <a:p>
            <a:pPr eaLnBrk="0" hangingPunct="0"/>
            <a:r>
              <a:rPr lang="en-US" sz="1000" dirty="0">
                <a:solidFill>
                  <a:srgbClr val="000000"/>
                </a:solidFill>
              </a:rPr>
              <a:t>Better plant work force</a:t>
            </a:r>
            <a:endParaRPr lang="en-US" sz="1200" i="1" dirty="0"/>
          </a:p>
        </p:txBody>
      </p:sp>
      <p:sp>
        <p:nvSpPr>
          <p:cNvPr id="21587" name="Rectangle 85"/>
          <p:cNvSpPr>
            <a:spLocks noChangeArrowheads="1"/>
          </p:cNvSpPr>
          <p:nvPr/>
        </p:nvSpPr>
        <p:spPr bwMode="auto">
          <a:xfrm>
            <a:off x="1171575" y="2971800"/>
            <a:ext cx="1109663"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Better direct reports</a:t>
            </a:r>
            <a:endParaRPr lang="en-US" sz="1200" i="1"/>
          </a:p>
        </p:txBody>
      </p:sp>
      <p:sp>
        <p:nvSpPr>
          <p:cNvPr id="21588" name="Rectangle 86"/>
          <p:cNvSpPr>
            <a:spLocks noChangeArrowheads="1"/>
          </p:cNvSpPr>
          <p:nvPr/>
        </p:nvSpPr>
        <p:spPr bwMode="auto">
          <a:xfrm>
            <a:off x="342900" y="3352800"/>
            <a:ext cx="1963738"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Better grip on integration with other</a:t>
            </a:r>
            <a:endParaRPr lang="en-US" sz="1200" i="1"/>
          </a:p>
        </p:txBody>
      </p:sp>
      <p:sp>
        <p:nvSpPr>
          <p:cNvPr id="21589" name="Rectangle 87"/>
          <p:cNvSpPr>
            <a:spLocks noChangeArrowheads="1"/>
          </p:cNvSpPr>
          <p:nvPr/>
        </p:nvSpPr>
        <p:spPr bwMode="auto">
          <a:xfrm>
            <a:off x="1057275" y="3514725"/>
            <a:ext cx="504825"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functions</a:t>
            </a:r>
            <a:endParaRPr lang="en-US" sz="1200" i="1"/>
          </a:p>
        </p:txBody>
      </p:sp>
      <p:sp>
        <p:nvSpPr>
          <p:cNvPr id="21590" name="Rectangle 88"/>
          <p:cNvSpPr>
            <a:spLocks noChangeArrowheads="1"/>
          </p:cNvSpPr>
          <p:nvPr/>
        </p:nvSpPr>
        <p:spPr bwMode="auto">
          <a:xfrm>
            <a:off x="266700" y="3905250"/>
            <a:ext cx="2043113"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More time to plan for the longer term</a:t>
            </a:r>
            <a:endParaRPr lang="en-US" sz="1200" i="1"/>
          </a:p>
        </p:txBody>
      </p:sp>
      <p:sp>
        <p:nvSpPr>
          <p:cNvPr id="21591" name="Rectangle 89"/>
          <p:cNvSpPr>
            <a:spLocks noChangeArrowheads="1"/>
          </p:cNvSpPr>
          <p:nvPr/>
        </p:nvSpPr>
        <p:spPr bwMode="auto">
          <a:xfrm>
            <a:off x="542925" y="4286250"/>
            <a:ext cx="1741488"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Less complexity in a number of</a:t>
            </a:r>
            <a:endParaRPr lang="en-US" sz="1200" i="1"/>
          </a:p>
        </p:txBody>
      </p:sp>
      <p:sp>
        <p:nvSpPr>
          <p:cNvPr id="21592" name="Rectangle 90"/>
          <p:cNvSpPr>
            <a:spLocks noChangeArrowheads="1"/>
          </p:cNvSpPr>
          <p:nvPr/>
        </p:nvSpPr>
        <p:spPr bwMode="auto">
          <a:xfrm>
            <a:off x="990600" y="4448175"/>
            <a:ext cx="849313"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different issues</a:t>
            </a:r>
            <a:endParaRPr lang="en-US" sz="1200" i="1"/>
          </a:p>
        </p:txBody>
      </p:sp>
      <p:sp>
        <p:nvSpPr>
          <p:cNvPr id="21593" name="Rectangle 91"/>
          <p:cNvSpPr>
            <a:spLocks noChangeArrowheads="1"/>
          </p:cNvSpPr>
          <p:nvPr/>
        </p:nvSpPr>
        <p:spPr bwMode="auto">
          <a:xfrm>
            <a:off x="933450" y="4838700"/>
            <a:ext cx="1382713"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More cooperative unions</a:t>
            </a:r>
            <a:endParaRPr lang="en-US" sz="1200" i="1"/>
          </a:p>
        </p:txBody>
      </p:sp>
      <p:sp>
        <p:nvSpPr>
          <p:cNvPr id="21594" name="Rectangle 92"/>
          <p:cNvSpPr>
            <a:spLocks noChangeArrowheads="1"/>
          </p:cNvSpPr>
          <p:nvPr/>
        </p:nvSpPr>
        <p:spPr bwMode="auto">
          <a:xfrm>
            <a:off x="390525" y="5305425"/>
            <a:ext cx="1941513"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Fewer administrative requirements</a:t>
            </a:r>
            <a:endParaRPr lang="en-US" sz="1200" i="1"/>
          </a:p>
        </p:txBody>
      </p:sp>
      <p:sp>
        <p:nvSpPr>
          <p:cNvPr id="21595" name="Rectangle 93"/>
          <p:cNvSpPr>
            <a:spLocks noChangeArrowheads="1"/>
          </p:cNvSpPr>
          <p:nvPr/>
        </p:nvSpPr>
        <p:spPr bwMode="auto">
          <a:xfrm>
            <a:off x="820738" y="1560513"/>
            <a:ext cx="1420812" cy="244475"/>
          </a:xfrm>
          <a:prstGeom prst="rect">
            <a:avLst/>
          </a:prstGeom>
          <a:noFill/>
          <a:ln w="12700" algn="ctr">
            <a:noFill/>
            <a:miter lim="800000"/>
            <a:headEnd/>
            <a:tailEnd/>
          </a:ln>
        </p:spPr>
        <p:txBody>
          <a:bodyPr wrap="none">
            <a:spAutoFit/>
          </a:bodyPr>
          <a:lstStyle/>
          <a:p>
            <a:pPr eaLnBrk="0" hangingPunct="0"/>
            <a:r>
              <a:rPr lang="en-US" sz="1000" b="1"/>
              <a:t>Improvement Levers</a:t>
            </a:r>
          </a:p>
        </p:txBody>
      </p:sp>
      <p:sp>
        <p:nvSpPr>
          <p:cNvPr id="21596" name="Rectangle 94"/>
          <p:cNvSpPr>
            <a:spLocks noChangeArrowheads="1"/>
          </p:cNvSpPr>
          <p:nvPr/>
        </p:nvSpPr>
        <p:spPr bwMode="auto">
          <a:xfrm>
            <a:off x="5710238" y="1633538"/>
            <a:ext cx="76200" cy="76200"/>
          </a:xfrm>
          <a:prstGeom prst="rect">
            <a:avLst/>
          </a:prstGeom>
          <a:solidFill>
            <a:srgbClr val="0000FF"/>
          </a:solidFill>
          <a:ln w="9525">
            <a:solidFill>
              <a:srgbClr val="000000"/>
            </a:solidFill>
            <a:miter lim="800000"/>
            <a:headEnd/>
            <a:tailEnd/>
          </a:ln>
        </p:spPr>
        <p:txBody>
          <a:bodyPr/>
          <a:lstStyle/>
          <a:p>
            <a:endParaRPr lang="en-US"/>
          </a:p>
        </p:txBody>
      </p:sp>
      <p:sp>
        <p:nvSpPr>
          <p:cNvPr id="21597" name="Rectangle 95"/>
          <p:cNvSpPr>
            <a:spLocks noChangeArrowheads="1"/>
          </p:cNvSpPr>
          <p:nvPr/>
        </p:nvSpPr>
        <p:spPr bwMode="auto">
          <a:xfrm>
            <a:off x="6110288" y="1639888"/>
            <a:ext cx="76200" cy="76200"/>
          </a:xfrm>
          <a:prstGeom prst="rect">
            <a:avLst/>
          </a:prstGeom>
          <a:solidFill>
            <a:srgbClr val="66CCFF"/>
          </a:solidFill>
          <a:ln w="9525">
            <a:solidFill>
              <a:srgbClr val="000000"/>
            </a:solidFill>
            <a:miter lim="800000"/>
            <a:headEnd/>
            <a:tailEnd/>
          </a:ln>
        </p:spPr>
        <p:txBody>
          <a:bodyPr/>
          <a:lstStyle/>
          <a:p>
            <a:endParaRPr lang="en-US"/>
          </a:p>
        </p:txBody>
      </p:sp>
      <p:sp>
        <p:nvSpPr>
          <p:cNvPr id="21598" name="Rectangle 96"/>
          <p:cNvSpPr>
            <a:spLocks noChangeArrowheads="1"/>
          </p:cNvSpPr>
          <p:nvPr/>
        </p:nvSpPr>
        <p:spPr bwMode="auto">
          <a:xfrm>
            <a:off x="6713538" y="1646238"/>
            <a:ext cx="76200" cy="76200"/>
          </a:xfrm>
          <a:prstGeom prst="rect">
            <a:avLst/>
          </a:prstGeom>
          <a:solidFill>
            <a:schemeClr val="folHlink"/>
          </a:solidFill>
          <a:ln w="9525">
            <a:solidFill>
              <a:srgbClr val="000000"/>
            </a:solidFill>
            <a:miter lim="800000"/>
            <a:headEnd/>
            <a:tailEnd/>
          </a:ln>
        </p:spPr>
        <p:txBody>
          <a:bodyPr/>
          <a:lstStyle/>
          <a:p>
            <a:endParaRPr lang="en-US"/>
          </a:p>
        </p:txBody>
      </p:sp>
      <p:sp>
        <p:nvSpPr>
          <p:cNvPr id="21599" name="Rectangle 97"/>
          <p:cNvSpPr>
            <a:spLocks noChangeArrowheads="1"/>
          </p:cNvSpPr>
          <p:nvPr/>
        </p:nvSpPr>
        <p:spPr bwMode="auto">
          <a:xfrm>
            <a:off x="7653338" y="1639888"/>
            <a:ext cx="76200" cy="76200"/>
          </a:xfrm>
          <a:prstGeom prst="rect">
            <a:avLst/>
          </a:prstGeom>
          <a:solidFill>
            <a:srgbClr val="000000"/>
          </a:solidFill>
          <a:ln w="9525">
            <a:solidFill>
              <a:srgbClr val="000000"/>
            </a:solidFill>
            <a:miter lim="800000"/>
            <a:headEnd/>
            <a:tailEnd/>
          </a:ln>
        </p:spPr>
        <p:txBody>
          <a:bodyPr/>
          <a:lstStyle/>
          <a:p>
            <a:endParaRPr lang="en-US"/>
          </a:p>
        </p:txBody>
      </p:sp>
      <p:sp>
        <p:nvSpPr>
          <p:cNvPr id="21600" name="Rectangle 98"/>
          <p:cNvSpPr>
            <a:spLocks noChangeArrowheads="1"/>
          </p:cNvSpPr>
          <p:nvPr/>
        </p:nvSpPr>
        <p:spPr bwMode="auto">
          <a:xfrm>
            <a:off x="3038475" y="1557338"/>
            <a:ext cx="5011738" cy="244475"/>
          </a:xfrm>
          <a:prstGeom prst="rect">
            <a:avLst/>
          </a:prstGeom>
          <a:noFill/>
          <a:ln w="12700" algn="ctr">
            <a:noFill/>
            <a:miter lim="800000"/>
            <a:headEnd/>
            <a:tailEnd/>
          </a:ln>
        </p:spPr>
        <p:txBody>
          <a:bodyPr wrap="none">
            <a:spAutoFit/>
          </a:bodyPr>
          <a:lstStyle/>
          <a:p>
            <a:pPr eaLnBrk="0" hangingPunct="0"/>
            <a:r>
              <a:rPr lang="en-US" sz="1000" b="1"/>
              <a:t>Percentage of Survey Respondents </a:t>
            </a:r>
            <a:r>
              <a:rPr lang="en-US" sz="1000"/>
              <a:t>stating    High,   Medium,   Low Priority or    N/A</a:t>
            </a:r>
          </a:p>
        </p:txBody>
      </p:sp>
      <p:sp>
        <p:nvSpPr>
          <p:cNvPr id="21601" name="Rectangle 99"/>
          <p:cNvSpPr>
            <a:spLocks noChangeArrowheads="1"/>
          </p:cNvSpPr>
          <p:nvPr/>
        </p:nvSpPr>
        <p:spPr bwMode="auto">
          <a:xfrm>
            <a:off x="184150" y="6389173"/>
            <a:ext cx="5357813" cy="244475"/>
          </a:xfrm>
          <a:prstGeom prst="rect">
            <a:avLst/>
          </a:prstGeom>
          <a:noFill/>
          <a:ln w="12700" algn="ctr">
            <a:noFill/>
            <a:miter lim="800000"/>
            <a:headEnd/>
            <a:tailEnd/>
          </a:ln>
        </p:spPr>
        <p:txBody>
          <a:bodyPr>
            <a:spAutoFit/>
          </a:bodyPr>
          <a:lstStyle/>
          <a:p>
            <a:pPr eaLnBrk="0" hangingPunct="0"/>
            <a:r>
              <a:rPr lang="en-US" sz="1000" b="1">
                <a:solidFill>
                  <a:srgbClr val="FFFFFF"/>
                </a:solidFill>
              </a:rPr>
              <a:t>Source: </a:t>
            </a:r>
            <a:r>
              <a:rPr lang="en-US" sz="1000">
                <a:solidFill>
                  <a:srgbClr val="FFFFFF"/>
                </a:solidFill>
              </a:rPr>
              <a:t>Booz Allen Hamilton/IPSOS-MORI survey of manufacturing leaders</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Goal &amp; Motto of this course</a:t>
            </a:r>
            <a:endParaRPr lang="en-US" dirty="0"/>
          </a:p>
        </p:txBody>
      </p:sp>
      <p:sp>
        <p:nvSpPr>
          <p:cNvPr id="8" name="Rounded Rectangle 7"/>
          <p:cNvSpPr/>
          <p:nvPr/>
        </p:nvSpPr>
        <p:spPr bwMode="auto">
          <a:xfrm>
            <a:off x="773725" y="1477103"/>
            <a:ext cx="7403124" cy="1191816"/>
          </a:xfrm>
          <a:prstGeom prst="roundRect">
            <a:avLst/>
          </a:prstGeom>
          <a:solidFill>
            <a:schemeClr val="accent1"/>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algn="ctr"/>
            <a:r>
              <a:rPr lang="en-US" sz="3200" dirty="0"/>
              <a:t>How can I create value to my organization/client through operations?</a:t>
            </a:r>
          </a:p>
        </p:txBody>
      </p:sp>
      <p:sp>
        <p:nvSpPr>
          <p:cNvPr id="5" name="Rounded Rectangle 4"/>
          <p:cNvSpPr/>
          <p:nvPr/>
        </p:nvSpPr>
        <p:spPr bwMode="auto">
          <a:xfrm>
            <a:off x="785447" y="3546226"/>
            <a:ext cx="7403124" cy="1191816"/>
          </a:xfrm>
          <a:prstGeom prst="roundRect">
            <a:avLst/>
          </a:prstGeom>
          <a:solidFill>
            <a:schemeClr val="accent1"/>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algn="ctr"/>
            <a:r>
              <a:rPr lang="en-US" sz="3200" dirty="0" smtClean="0"/>
              <a:t>Strategic decisions </a:t>
            </a:r>
          </a:p>
          <a:p>
            <a:pPr algn="ctr"/>
            <a:r>
              <a:rPr lang="en-US" sz="3200" dirty="0" smtClean="0"/>
              <a:t>grounded in operational reality</a:t>
            </a:r>
            <a:endParaRPr lang="en-US" sz="3200" dirty="0"/>
          </a:p>
        </p:txBody>
      </p:sp>
      <p:sp>
        <p:nvSpPr>
          <p:cNvPr id="3" name="Up Arrow 2"/>
          <p:cNvSpPr/>
          <p:nvPr/>
        </p:nvSpPr>
        <p:spPr bwMode="auto">
          <a:xfrm>
            <a:off x="3974125" y="2704089"/>
            <a:ext cx="949567" cy="760081"/>
          </a:xfrm>
          <a:prstGeom prst="upArrow">
            <a:avLst/>
          </a:prstGeom>
          <a:solidFill>
            <a:srgbClr val="FFCCCC"/>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Arial" charset="0"/>
            </a:endParaRPr>
          </a:p>
        </p:txBody>
      </p:sp>
    </p:spTree>
    <p:extLst>
      <p:ext uri="{BB962C8B-B14F-4D97-AF65-F5344CB8AC3E}">
        <p14:creationId xmlns:p14="http://schemas.microsoft.com/office/powerpoint/2010/main" val="161213232"/>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HST_TIMELINE" val="23.6|35.9|63.6|138.3"/>
  <p:tag name="HST_TIMELINE_INTERVALS" val="|23.6|12.3|27.6"/>
  <p:tag name="TIMING" val="|23.6|12.3|27.6"/>
  <p:tag name="HST_AUDIO_DURATION" val="138261"/>
  <p:tag name="HST_ACTIVE_THIS_SESSION" val="NO"/>
</p:tagLst>
</file>

<file path=ppt/tags/tag2.xml><?xml version="1.0" encoding="utf-8"?>
<p:tagLst xmlns:a="http://schemas.openxmlformats.org/drawingml/2006/main" xmlns:r="http://schemas.openxmlformats.org/officeDocument/2006/relationships" xmlns:p="http://schemas.openxmlformats.org/presentationml/2006/main">
  <p:tag name="TIMING" val="|45.4|19.3|7.5"/>
</p:tagLst>
</file>

<file path=ppt/tags/tag3.xml><?xml version="1.0" encoding="utf-8"?>
<p:tagLst xmlns:a="http://schemas.openxmlformats.org/drawingml/2006/main" xmlns:r="http://schemas.openxmlformats.org/officeDocument/2006/relationships" xmlns:p="http://schemas.openxmlformats.org/presentationml/2006/main">
  <p:tag name="HST_TIMELINE" val="18.4|30.7|39.5|61.6|76.2|84.9|99.9"/>
  <p:tag name="HST_TIMELINE_INTERVALS" val="|18.4|12.3|8.8|22.0|14.6|8.7"/>
  <p:tag name="TIMING" val="|18.4|12.3|8.8|22.0|14.6|8.7"/>
  <p:tag name="HST_AUDIO_DURATION" val="99920"/>
  <p:tag name="HST_ACTIVE_THIS_SESSION" val="NO"/>
</p:tagLst>
</file>

<file path=ppt/tags/tag4.xml><?xml version="1.0" encoding="utf-8"?>
<p:tagLst xmlns:a="http://schemas.openxmlformats.org/drawingml/2006/main" xmlns:r="http://schemas.openxmlformats.org/officeDocument/2006/relationships" xmlns:p="http://schemas.openxmlformats.org/presentationml/2006/main">
  <p:tag name="HST_TIMELINE" val="32.1|50.7|64.9|115.2|124.7|139.2|142.5"/>
  <p:tag name="HST_TIMELINE_INTERVALS" val="|32.1|18.5|14.2|50.3|9.5|14.5"/>
  <p:tag name="TIMING" val="|32.1|18.5|14.2|50.3|9.5|14.5"/>
  <p:tag name="HST_AUDIO_DURATION" val="142461"/>
  <p:tag name="HST_ACTIVE_THIS_SESSION" val="NO"/>
</p:tagLst>
</file>

<file path=ppt/theme/theme1.xml><?xml version="1.0" encoding="utf-8"?>
<a:theme xmlns:a="http://schemas.openxmlformats.org/drawingml/2006/main" name="Cachon_Slide_Template">
  <a:themeElements>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lnDef>
  </a:objectDefaults>
  <a:extraClrSchemeLst>
    <a:extraClrScheme>
      <a:clrScheme name="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1_Cachon_Slide_Template">
  <a:themeElements>
    <a:clrScheme name="Custom 1">
      <a:dk1>
        <a:srgbClr val="000000"/>
      </a:dk1>
      <a:lt1>
        <a:srgbClr val="FFFFFF"/>
      </a:lt1>
      <a:dk2>
        <a:srgbClr val="000000"/>
      </a:dk2>
      <a:lt2>
        <a:srgbClr val="808080"/>
      </a:lt2>
      <a:accent1>
        <a:srgbClr val="29B7CF"/>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lnDef>
  </a:objectDefaults>
  <a:extraClrSchemeLst>
    <a:extraClrScheme>
      <a:clrScheme name="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2_Cachon_Slide_Template">
  <a:themeElements>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lnDef>
  </a:objectDefaults>
  <a:extraClrSchemeLst>
    <a:extraClrScheme>
      <a:clrScheme name="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3_Cachon_Slide_Template">
  <a:themeElements>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lnDef>
  </a:objectDefaults>
  <a:extraClrSchemeLst>
    <a:extraClrScheme>
      <a:clrScheme name="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4_Cachon_Slide_Template">
  <a:themeElements>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lnDef>
  </a:objectDefaults>
  <a:extraClrSchemeLst>
    <a:extraClrScheme>
      <a:clrScheme name="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Cachon_Slide_Template</Template>
  <TotalTime>30720</TotalTime>
  <Words>10344</Words>
  <Application>Microsoft Macintosh PowerPoint</Application>
  <PresentationFormat>On-screen Show (4:3)</PresentationFormat>
  <Paragraphs>1169</Paragraphs>
  <Slides>57</Slides>
  <Notes>44</Notes>
  <HiddenSlides>0</HiddenSlides>
  <MMClips>0</MMClips>
  <ScaleCrop>false</ScaleCrop>
  <HeadingPairs>
    <vt:vector size="6" baseType="variant">
      <vt:variant>
        <vt:lpstr>Fonts Used</vt:lpstr>
      </vt:variant>
      <vt:variant>
        <vt:i4>16</vt:i4>
      </vt:variant>
      <vt:variant>
        <vt:lpstr>Theme</vt:lpstr>
      </vt:variant>
      <vt:variant>
        <vt:i4>7</vt:i4>
      </vt:variant>
      <vt:variant>
        <vt:lpstr>Slide Titles</vt:lpstr>
      </vt:variant>
      <vt:variant>
        <vt:i4>57</vt:i4>
      </vt:variant>
    </vt:vector>
  </HeadingPairs>
  <TitlesOfParts>
    <vt:vector size="80" baseType="lpstr">
      <vt:lpstr>Calibri</vt:lpstr>
      <vt:lpstr>Calibri (Body)</vt:lpstr>
      <vt:lpstr>Consolas</vt:lpstr>
      <vt:lpstr>Futura Hv</vt:lpstr>
      <vt:lpstr>Garamond</vt:lpstr>
      <vt:lpstr>MS PGothic</vt:lpstr>
      <vt:lpstr>ＭＳ Ｐゴシック</vt:lpstr>
      <vt:lpstr>ＭＳ 明朝</vt:lpstr>
      <vt:lpstr>Optima</vt:lpstr>
      <vt:lpstr>Symbol</vt:lpstr>
      <vt:lpstr>Times New Roman</vt:lpstr>
      <vt:lpstr>TimesNewRomanPSMT</vt:lpstr>
      <vt:lpstr>Verdana</vt:lpstr>
      <vt:lpstr>Wingdings</vt:lpstr>
      <vt:lpstr>Wingdings 3</vt:lpstr>
      <vt:lpstr>Arial</vt:lpstr>
      <vt:lpstr>Cachon_Slide_Template</vt:lpstr>
      <vt:lpstr>Office Theme</vt:lpstr>
      <vt:lpstr>1_Cachon_Slide_Template</vt:lpstr>
      <vt:lpstr>2_Cachon_Slide_Template</vt:lpstr>
      <vt:lpstr>3_Cachon_Slide_Template</vt:lpstr>
      <vt:lpstr>4_Cachon_Slide_Template</vt:lpstr>
      <vt:lpstr>1_Office Theme</vt:lpstr>
      <vt:lpstr>Operations Strategy</vt:lpstr>
      <vt:lpstr>PowerPoint Presentation</vt:lpstr>
      <vt:lpstr>PowerPoint Presentation</vt:lpstr>
      <vt:lpstr>PowerPoint Presentation</vt:lpstr>
      <vt:lpstr>“Route to the top” of CEOs of S&amp;P 500 companies</vt:lpstr>
      <vt:lpstr>This course provides concepts and tools to help you with: </vt:lpstr>
      <vt:lpstr>What do operations leaders do?  &amp; Course content</vt:lpstr>
      <vt:lpstr>How do operations leaders create value?</vt:lpstr>
      <vt:lpstr>Goal &amp; Motto of this course</vt:lpstr>
      <vt:lpstr>Goals &amp; Approach of this course</vt:lpstr>
      <vt:lpstr>Prerequisites</vt:lpstr>
      <vt:lpstr>Coaching</vt:lpstr>
      <vt:lpstr>The Operating System of the Firm = Assets and Processes </vt:lpstr>
      <vt:lpstr>Operations strategy  &amp; Principles of alignment and value maximization</vt:lpstr>
      <vt:lpstr>PowerPoint Presentation</vt:lpstr>
      <vt:lpstr>Departures per hour = time between trains</vt:lpstr>
      <vt:lpstr>The Concept of Operations Strategy  Competitive Strategy and Operations Strategy</vt:lpstr>
      <vt:lpstr>What is operations management? (Redux?)</vt:lpstr>
      <vt:lpstr>PowerPoint Presentation</vt:lpstr>
      <vt:lpstr>RTR: Will it work?</vt:lpstr>
      <vt:lpstr>Operations Management and Operations Strategy</vt:lpstr>
      <vt:lpstr>Operations strategy  &amp; Principle of value maximization</vt:lpstr>
      <vt:lpstr>Operations strategy  &amp; Principle of value maximization</vt:lpstr>
      <vt:lpstr>Operations strategy  &amp; Principle of value maximization</vt:lpstr>
      <vt:lpstr>Asset Sizing &amp; Timing: Tesla</vt:lpstr>
      <vt:lpstr>Asset Location: Tesla</vt:lpstr>
      <vt:lpstr>Location, location, location: the 2013-2015 Target capacity expansion into Canada disaster</vt:lpstr>
      <vt:lpstr>Adidas is bringing shoe production back to Germany from Asia. One catch: The workers are robots.</vt:lpstr>
      <vt:lpstr>China has a low concentration of robots relative to its manufacturing workforce </vt:lpstr>
      <vt:lpstr>Asset Types: Human Resources</vt:lpstr>
      <vt:lpstr>Asset Type: The likelihood of machines (automation) replacing workers</vt:lpstr>
      <vt:lpstr>PowerPoint Presentation</vt:lpstr>
      <vt:lpstr>PowerPoint Presentation</vt:lpstr>
      <vt:lpstr>Asset Strategy defines Global Network</vt:lpstr>
      <vt:lpstr>Operations strategy  &amp; Principle of value maximization</vt:lpstr>
      <vt:lpstr>Sourcing delivery…to your customers</vt:lpstr>
      <vt:lpstr>Demand: Assortment Management</vt:lpstr>
      <vt:lpstr>Risk Management</vt:lpstr>
      <vt:lpstr>Operations strategy  &amp; Principle of value maximization</vt:lpstr>
      <vt:lpstr>Operating System Design Roadmap  </vt:lpstr>
      <vt:lpstr>Roadmap </vt:lpstr>
      <vt:lpstr>PowerPoint Presentation</vt:lpstr>
      <vt:lpstr>Nicholas Hayek (you) must determine a strategy to “improve the situation.”  How do you start?  What questions do you ask?</vt:lpstr>
      <vt:lpstr>Swiss Watch Case: Assessment of current OpsStrat</vt:lpstr>
      <vt:lpstr>Swatch: Dynamics in Capabilities “C – Space”</vt:lpstr>
      <vt:lpstr>Swatch Swiss  60DM</vt:lpstr>
      <vt:lpstr>Swatch also emphasized innovation capability, which created new opportunities</vt:lpstr>
      <vt:lpstr>VCAP summary of new operations strategy for Swiss watch makers</vt:lpstr>
      <vt:lpstr>Learning Points:   Swiss Watch Industry</vt:lpstr>
      <vt:lpstr>Kura, Japan</vt:lpstr>
      <vt:lpstr>Operational Turnarounds</vt:lpstr>
      <vt:lpstr>Sustaining Initiatives for Operational Turnaround</vt:lpstr>
      <vt:lpstr>The Nissan Turnaround Story</vt:lpstr>
      <vt:lpstr>Nissan’s (known) problems</vt:lpstr>
      <vt:lpstr>Main Changes</vt:lpstr>
      <vt:lpstr>Learning Points:   Concept and Framework</vt:lpstr>
      <vt:lpstr>Strategic Decisions In Operations</vt:lpstr>
    </vt:vector>
  </TitlesOfParts>
  <Company>KGSM</Company>
  <LinksUpToDate>false</LinksUpToDate>
  <SharedDoc>false</SharedDoc>
  <HyperlinksChanged>false</HyperlinksChanged>
  <AppVersion>15.0032</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Strategy</dc:title>
  <dc:creator>Jan Van Mieghem</dc:creator>
  <cp:lastModifiedBy>Jan Van Mieghem</cp:lastModifiedBy>
  <cp:revision>1472</cp:revision>
  <cp:lastPrinted>2017-01-04T23:24:39Z</cp:lastPrinted>
  <dcterms:created xsi:type="dcterms:W3CDTF">1998-09-22T23:11:58Z</dcterms:created>
  <dcterms:modified xsi:type="dcterms:W3CDTF">2017-04-05T16:38:10Z</dcterms:modified>
</cp:coreProperties>
</file>