
<file path=[Content_Types].xml><?xml version="1.0" encoding="utf-8"?>
<Types xmlns="http://schemas.openxmlformats.org/package/2006/content-types">
  <Default Extension="xml" ContentType="application/xml"/>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tif" ContentType="image/tif"/>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notesSlides/notesSlide16.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4236" r:id="rId5"/>
    <p:sldMasterId id="2147484360" r:id="rId6"/>
    <p:sldMasterId id="2147484387" r:id="rId7"/>
  </p:sldMasterIdLst>
  <p:notesMasterIdLst>
    <p:notesMasterId r:id="rId51"/>
  </p:notesMasterIdLst>
  <p:handoutMasterIdLst>
    <p:handoutMasterId r:id="rId52"/>
  </p:handoutMasterIdLst>
  <p:sldIdLst>
    <p:sldId id="498" r:id="rId8"/>
    <p:sldId id="499" r:id="rId9"/>
    <p:sldId id="501" r:id="rId10"/>
    <p:sldId id="500" r:id="rId11"/>
    <p:sldId id="505" r:id="rId12"/>
    <p:sldId id="502" r:id="rId13"/>
    <p:sldId id="503" r:id="rId14"/>
    <p:sldId id="504" r:id="rId15"/>
    <p:sldId id="506" r:id="rId16"/>
    <p:sldId id="465" r:id="rId17"/>
    <p:sldId id="461" r:id="rId18"/>
    <p:sldId id="481" r:id="rId19"/>
    <p:sldId id="480" r:id="rId20"/>
    <p:sldId id="470" r:id="rId21"/>
    <p:sldId id="473" r:id="rId22"/>
    <p:sldId id="474" r:id="rId23"/>
    <p:sldId id="475" r:id="rId24"/>
    <p:sldId id="375" r:id="rId25"/>
    <p:sldId id="374" r:id="rId26"/>
    <p:sldId id="471" r:id="rId27"/>
    <p:sldId id="482" r:id="rId28"/>
    <p:sldId id="484" r:id="rId29"/>
    <p:sldId id="483" r:id="rId30"/>
    <p:sldId id="476" r:id="rId31"/>
    <p:sldId id="494" r:id="rId32"/>
    <p:sldId id="508" r:id="rId33"/>
    <p:sldId id="509" r:id="rId34"/>
    <p:sldId id="524" r:id="rId35"/>
    <p:sldId id="525" r:id="rId36"/>
    <p:sldId id="526" r:id="rId37"/>
    <p:sldId id="527" r:id="rId38"/>
    <p:sldId id="511" r:id="rId39"/>
    <p:sldId id="513" r:id="rId40"/>
    <p:sldId id="514" r:id="rId41"/>
    <p:sldId id="515" r:id="rId42"/>
    <p:sldId id="516" r:id="rId43"/>
    <p:sldId id="517" r:id="rId44"/>
    <p:sldId id="518" r:id="rId45"/>
    <p:sldId id="519" r:id="rId46"/>
    <p:sldId id="520" r:id="rId47"/>
    <p:sldId id="521" r:id="rId48"/>
    <p:sldId id="522" r:id="rId49"/>
    <p:sldId id="523" r:id="rId50"/>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CCFF66"/>
    <a:srgbClr val="FF0000"/>
    <a:srgbClr val="FFCCCC"/>
    <a:srgbClr val="EAEAEA"/>
    <a:srgbClr val="FFFF00"/>
    <a:srgbClr val="FFFFCC"/>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15" autoAdjust="0"/>
    <p:restoredTop sz="86473" autoAdjust="0"/>
  </p:normalViewPr>
  <p:slideViewPr>
    <p:cSldViewPr snapToGrid="0">
      <p:cViewPr varScale="1">
        <p:scale>
          <a:sx n="153" d="100"/>
          <a:sy n="153" d="100"/>
        </p:scale>
        <p:origin x="1000" y="184"/>
      </p:cViewPr>
      <p:guideLst>
        <p:guide orient="horz" pos="2160"/>
        <p:guide pos="2880"/>
      </p:guideLst>
    </p:cSldViewPr>
  </p:slideViewPr>
  <p:outlineViewPr>
    <p:cViewPr>
      <p:scale>
        <a:sx n="33" d="100"/>
        <a:sy n="33" d="100"/>
      </p:scale>
      <p:origin x="0" y="-10872"/>
    </p:cViewPr>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49" d="100"/>
          <a:sy n="149" d="100"/>
        </p:scale>
        <p:origin x="5256" y="19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50" Type="http://schemas.openxmlformats.org/officeDocument/2006/relationships/slide" Target="slides/slide43.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elizabethricheda:Dropbox:Ops%20Strategy:Mexico%20China:Mexico_China_Sales%20Forecasting.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Individual</a:t>
            </a:r>
          </a:p>
        </c:rich>
      </c:tx>
      <c:layout>
        <c:manualLayout>
          <c:xMode val="edge"/>
          <c:yMode val="edge"/>
          <c:x val="0.225170776786959"/>
          <c:y val="0.0430682937664579"/>
        </c:manualLayout>
      </c:layout>
      <c:overlay val="0"/>
    </c:title>
    <c:autoTitleDeleted val="0"/>
    <c:plotArea>
      <c:layout/>
      <c:lineChart>
        <c:grouping val="standard"/>
        <c:varyColors val="0"/>
        <c:ser>
          <c:idx val="0"/>
          <c:order val="0"/>
          <c:tx>
            <c:strRef>
              <c:f>'[Mexico_China_Sales Forecasting.xlsx]Historical order data'!$A$11</c:f>
              <c:strCache>
                <c:ptCount val="1"/>
                <c:pt idx="0">
                  <c:v>SKU1</c:v>
                </c:pt>
              </c:strCache>
            </c:strRef>
          </c:tx>
          <c:marker>
            <c:symbol val="none"/>
          </c:marker>
          <c:trendline>
            <c:spPr>
              <a:ln w="57150" cmpd="sng">
                <a:solidFill>
                  <a:srgbClr val="FF0000"/>
                </a:solidFill>
              </a:ln>
            </c:spPr>
            <c:trendlineType val="poly"/>
            <c:order val="2"/>
            <c:dispRSqr val="1"/>
            <c:dispEq val="1"/>
            <c:trendlineLbl>
              <c:layout>
                <c:manualLayout>
                  <c:x val="0.330358330527627"/>
                  <c:y val="-0.706485508536509"/>
                </c:manualLayout>
              </c:layout>
              <c:numFmt formatCode="General" sourceLinked="0"/>
              <c:txPr>
                <a:bodyPr/>
                <a:lstStyle/>
                <a:p>
                  <a:pPr>
                    <a:defRPr sz="1100">
                      <a:solidFill>
                        <a:srgbClr val="FF0000"/>
                      </a:solidFill>
                    </a:defRPr>
                  </a:pPr>
                  <a:endParaRPr lang="en-US"/>
                </a:p>
              </c:txPr>
            </c:trendlineLbl>
          </c:trendline>
          <c:val>
            <c:numRef>
              <c:f>'[Mexico_China_Sales Forecasting.xlsx]Historical order data'!$B$11:$AO$11</c:f>
              <c:numCache>
                <c:formatCode>General</c:formatCode>
                <c:ptCount val="40"/>
                <c:pt idx="0">
                  <c:v>35.0</c:v>
                </c:pt>
                <c:pt idx="1">
                  <c:v>27.0</c:v>
                </c:pt>
                <c:pt idx="2">
                  <c:v>17.0</c:v>
                </c:pt>
                <c:pt idx="3">
                  <c:v>48.0</c:v>
                </c:pt>
                <c:pt idx="4">
                  <c:v>67.0</c:v>
                </c:pt>
                <c:pt idx="5">
                  <c:v>47.0</c:v>
                </c:pt>
                <c:pt idx="6">
                  <c:v>46.0</c:v>
                </c:pt>
                <c:pt idx="7">
                  <c:v>34.0</c:v>
                </c:pt>
                <c:pt idx="8">
                  <c:v>74.0</c:v>
                </c:pt>
                <c:pt idx="9">
                  <c:v>46.0</c:v>
                </c:pt>
                <c:pt idx="10">
                  <c:v>69.0</c:v>
                </c:pt>
                <c:pt idx="11">
                  <c:v>55.0</c:v>
                </c:pt>
                <c:pt idx="12">
                  <c:v>46.0</c:v>
                </c:pt>
                <c:pt idx="13">
                  <c:v>66.0</c:v>
                </c:pt>
                <c:pt idx="14">
                  <c:v>65.0</c:v>
                </c:pt>
                <c:pt idx="15">
                  <c:v>48.0</c:v>
                </c:pt>
                <c:pt idx="16">
                  <c:v>69.0</c:v>
                </c:pt>
                <c:pt idx="17">
                  <c:v>77.0</c:v>
                </c:pt>
                <c:pt idx="18">
                  <c:v>49.0</c:v>
                </c:pt>
                <c:pt idx="19">
                  <c:v>46.0</c:v>
                </c:pt>
                <c:pt idx="20">
                  <c:v>56.0</c:v>
                </c:pt>
                <c:pt idx="21">
                  <c:v>55.0</c:v>
                </c:pt>
                <c:pt idx="22">
                  <c:v>62.0</c:v>
                </c:pt>
                <c:pt idx="23">
                  <c:v>46.0</c:v>
                </c:pt>
                <c:pt idx="24">
                  <c:v>61.0</c:v>
                </c:pt>
                <c:pt idx="25">
                  <c:v>66.0</c:v>
                </c:pt>
                <c:pt idx="26">
                  <c:v>53.0</c:v>
                </c:pt>
                <c:pt idx="27">
                  <c:v>52.0</c:v>
                </c:pt>
                <c:pt idx="28">
                  <c:v>31.0</c:v>
                </c:pt>
                <c:pt idx="29">
                  <c:v>32.0</c:v>
                </c:pt>
                <c:pt idx="30">
                  <c:v>8.0</c:v>
                </c:pt>
                <c:pt idx="31">
                  <c:v>2.0</c:v>
                </c:pt>
                <c:pt idx="32">
                  <c:v>21.0</c:v>
                </c:pt>
                <c:pt idx="33">
                  <c:v>25.0</c:v>
                </c:pt>
                <c:pt idx="34">
                  <c:v>23.0</c:v>
                </c:pt>
                <c:pt idx="35">
                  <c:v>25.0</c:v>
                </c:pt>
                <c:pt idx="36">
                  <c:v>5.0</c:v>
                </c:pt>
                <c:pt idx="37">
                  <c:v>23.0</c:v>
                </c:pt>
                <c:pt idx="38">
                  <c:v>11.0</c:v>
                </c:pt>
                <c:pt idx="39">
                  <c:v>11.0</c:v>
                </c:pt>
              </c:numCache>
            </c:numRef>
          </c:val>
          <c:smooth val="0"/>
        </c:ser>
        <c:ser>
          <c:idx val="1"/>
          <c:order val="1"/>
          <c:tx>
            <c:strRef>
              <c:f>'[Mexico_China_Sales Forecasting.xlsx]Historical order data'!$A$12</c:f>
              <c:strCache>
                <c:ptCount val="1"/>
                <c:pt idx="0">
                  <c:v>SKU2</c:v>
                </c:pt>
              </c:strCache>
            </c:strRef>
          </c:tx>
          <c:marker>
            <c:symbol val="none"/>
          </c:marker>
          <c:val>
            <c:numRef>
              <c:f>'[Mexico_China_Sales Forecasting.xlsx]Historical order data'!$B$12:$AO$12</c:f>
              <c:numCache>
                <c:formatCode>General</c:formatCode>
                <c:ptCount val="40"/>
                <c:pt idx="0">
                  <c:v>28.0</c:v>
                </c:pt>
                <c:pt idx="1">
                  <c:v>31.0</c:v>
                </c:pt>
                <c:pt idx="2">
                  <c:v>48.0</c:v>
                </c:pt>
                <c:pt idx="3">
                  <c:v>26.0</c:v>
                </c:pt>
                <c:pt idx="4">
                  <c:v>84.0</c:v>
                </c:pt>
                <c:pt idx="5">
                  <c:v>61.0</c:v>
                </c:pt>
                <c:pt idx="6">
                  <c:v>19.0</c:v>
                </c:pt>
                <c:pt idx="7">
                  <c:v>33.0</c:v>
                </c:pt>
                <c:pt idx="8">
                  <c:v>48.0</c:v>
                </c:pt>
                <c:pt idx="9">
                  <c:v>24.0</c:v>
                </c:pt>
                <c:pt idx="10">
                  <c:v>43.0</c:v>
                </c:pt>
                <c:pt idx="11">
                  <c:v>66.0</c:v>
                </c:pt>
                <c:pt idx="12">
                  <c:v>48.0</c:v>
                </c:pt>
                <c:pt idx="13">
                  <c:v>49.0</c:v>
                </c:pt>
                <c:pt idx="14">
                  <c:v>35.0</c:v>
                </c:pt>
                <c:pt idx="15">
                  <c:v>42.0</c:v>
                </c:pt>
                <c:pt idx="16">
                  <c:v>30.0</c:v>
                </c:pt>
                <c:pt idx="17">
                  <c:v>55.0</c:v>
                </c:pt>
                <c:pt idx="18">
                  <c:v>43.0</c:v>
                </c:pt>
                <c:pt idx="19">
                  <c:v>62.0</c:v>
                </c:pt>
                <c:pt idx="20">
                  <c:v>69.0</c:v>
                </c:pt>
                <c:pt idx="21">
                  <c:v>66.0</c:v>
                </c:pt>
                <c:pt idx="22">
                  <c:v>49.0</c:v>
                </c:pt>
                <c:pt idx="23">
                  <c:v>42.0</c:v>
                </c:pt>
                <c:pt idx="24">
                  <c:v>32.0</c:v>
                </c:pt>
                <c:pt idx="25">
                  <c:v>52.0</c:v>
                </c:pt>
                <c:pt idx="26">
                  <c:v>64.0</c:v>
                </c:pt>
                <c:pt idx="27">
                  <c:v>45.0</c:v>
                </c:pt>
                <c:pt idx="28">
                  <c:v>47.0</c:v>
                </c:pt>
                <c:pt idx="29">
                  <c:v>59.0</c:v>
                </c:pt>
                <c:pt idx="30">
                  <c:v>1.0</c:v>
                </c:pt>
                <c:pt idx="31">
                  <c:v>28.0</c:v>
                </c:pt>
                <c:pt idx="32">
                  <c:v>19.0</c:v>
                </c:pt>
                <c:pt idx="33">
                  <c:v>27.0</c:v>
                </c:pt>
                <c:pt idx="34">
                  <c:v>32.0</c:v>
                </c:pt>
                <c:pt idx="35">
                  <c:v>6.0</c:v>
                </c:pt>
                <c:pt idx="36">
                  <c:v>23.0</c:v>
                </c:pt>
                <c:pt idx="37">
                  <c:v>17.0</c:v>
                </c:pt>
                <c:pt idx="38">
                  <c:v>26.0</c:v>
                </c:pt>
                <c:pt idx="39">
                  <c:v>28.0</c:v>
                </c:pt>
              </c:numCache>
            </c:numRef>
          </c:val>
          <c:smooth val="0"/>
        </c:ser>
        <c:ser>
          <c:idx val="2"/>
          <c:order val="2"/>
          <c:tx>
            <c:strRef>
              <c:f>'[Mexico_China_Sales Forecasting.xlsx]Historical order data'!$A$13</c:f>
              <c:strCache>
                <c:ptCount val="1"/>
                <c:pt idx="0">
                  <c:v>SKU3</c:v>
                </c:pt>
              </c:strCache>
            </c:strRef>
          </c:tx>
          <c:marker>
            <c:symbol val="none"/>
          </c:marker>
          <c:val>
            <c:numRef>
              <c:f>'[Mexico_China_Sales Forecasting.xlsx]Historical order data'!$B$13:$AO$13</c:f>
              <c:numCache>
                <c:formatCode>General</c:formatCode>
                <c:ptCount val="40"/>
                <c:pt idx="0">
                  <c:v>63.0</c:v>
                </c:pt>
                <c:pt idx="1">
                  <c:v>29.0</c:v>
                </c:pt>
                <c:pt idx="2">
                  <c:v>53.0</c:v>
                </c:pt>
                <c:pt idx="3">
                  <c:v>53.0</c:v>
                </c:pt>
                <c:pt idx="4">
                  <c:v>48.0</c:v>
                </c:pt>
                <c:pt idx="5">
                  <c:v>63.0</c:v>
                </c:pt>
                <c:pt idx="6">
                  <c:v>45.0</c:v>
                </c:pt>
                <c:pt idx="7">
                  <c:v>38.0</c:v>
                </c:pt>
                <c:pt idx="8">
                  <c:v>54.0</c:v>
                </c:pt>
                <c:pt idx="9">
                  <c:v>57.0</c:v>
                </c:pt>
                <c:pt idx="10">
                  <c:v>47.0</c:v>
                </c:pt>
                <c:pt idx="11">
                  <c:v>62.0</c:v>
                </c:pt>
                <c:pt idx="12">
                  <c:v>27.0</c:v>
                </c:pt>
                <c:pt idx="13">
                  <c:v>34.0</c:v>
                </c:pt>
                <c:pt idx="14">
                  <c:v>4.0</c:v>
                </c:pt>
                <c:pt idx="15">
                  <c:v>58.0</c:v>
                </c:pt>
                <c:pt idx="16">
                  <c:v>35.0</c:v>
                </c:pt>
                <c:pt idx="17">
                  <c:v>46.0</c:v>
                </c:pt>
                <c:pt idx="18">
                  <c:v>65.0</c:v>
                </c:pt>
                <c:pt idx="19">
                  <c:v>51.0</c:v>
                </c:pt>
                <c:pt idx="20">
                  <c:v>43.0</c:v>
                </c:pt>
                <c:pt idx="21">
                  <c:v>37.0</c:v>
                </c:pt>
                <c:pt idx="22">
                  <c:v>46.0</c:v>
                </c:pt>
                <c:pt idx="23">
                  <c:v>59.0</c:v>
                </c:pt>
                <c:pt idx="24">
                  <c:v>27.0</c:v>
                </c:pt>
                <c:pt idx="25">
                  <c:v>49.0</c:v>
                </c:pt>
                <c:pt idx="26">
                  <c:v>62.0</c:v>
                </c:pt>
                <c:pt idx="27">
                  <c:v>29.0</c:v>
                </c:pt>
                <c:pt idx="28">
                  <c:v>60.0</c:v>
                </c:pt>
                <c:pt idx="29">
                  <c:v>60.0</c:v>
                </c:pt>
                <c:pt idx="30">
                  <c:v>25.0</c:v>
                </c:pt>
                <c:pt idx="31">
                  <c:v>9.0</c:v>
                </c:pt>
                <c:pt idx="32">
                  <c:v>16.0</c:v>
                </c:pt>
                <c:pt idx="33">
                  <c:v>20.0</c:v>
                </c:pt>
                <c:pt idx="34">
                  <c:v>49.0</c:v>
                </c:pt>
                <c:pt idx="35">
                  <c:v>29.0</c:v>
                </c:pt>
                <c:pt idx="36">
                  <c:v>40.0</c:v>
                </c:pt>
                <c:pt idx="37">
                  <c:v>21.0</c:v>
                </c:pt>
                <c:pt idx="38">
                  <c:v>19.0</c:v>
                </c:pt>
                <c:pt idx="39">
                  <c:v>23.0</c:v>
                </c:pt>
              </c:numCache>
            </c:numRef>
          </c:val>
          <c:smooth val="0"/>
        </c:ser>
        <c:ser>
          <c:idx val="3"/>
          <c:order val="3"/>
          <c:tx>
            <c:strRef>
              <c:f>'[Mexico_China_Sales Forecasting.xlsx]Historical order data'!$A$14</c:f>
              <c:strCache>
                <c:ptCount val="1"/>
                <c:pt idx="0">
                  <c:v>SKU4</c:v>
                </c:pt>
              </c:strCache>
            </c:strRef>
          </c:tx>
          <c:marker>
            <c:symbol val="none"/>
          </c:marker>
          <c:val>
            <c:numRef>
              <c:f>'[Mexico_China_Sales Forecasting.xlsx]Historical order data'!$B$14:$AO$14</c:f>
              <c:numCache>
                <c:formatCode>General</c:formatCode>
                <c:ptCount val="40"/>
                <c:pt idx="0">
                  <c:v>42.0</c:v>
                </c:pt>
                <c:pt idx="1">
                  <c:v>69.0</c:v>
                </c:pt>
                <c:pt idx="2">
                  <c:v>48.0</c:v>
                </c:pt>
                <c:pt idx="3">
                  <c:v>29.0</c:v>
                </c:pt>
                <c:pt idx="4">
                  <c:v>63.0</c:v>
                </c:pt>
                <c:pt idx="5">
                  <c:v>26.0</c:v>
                </c:pt>
                <c:pt idx="6">
                  <c:v>22.0</c:v>
                </c:pt>
                <c:pt idx="7">
                  <c:v>54.0</c:v>
                </c:pt>
                <c:pt idx="8">
                  <c:v>36.0</c:v>
                </c:pt>
                <c:pt idx="9">
                  <c:v>36.0</c:v>
                </c:pt>
                <c:pt idx="10">
                  <c:v>48.0</c:v>
                </c:pt>
                <c:pt idx="11">
                  <c:v>43.0</c:v>
                </c:pt>
                <c:pt idx="12">
                  <c:v>47.0</c:v>
                </c:pt>
                <c:pt idx="13">
                  <c:v>54.0</c:v>
                </c:pt>
                <c:pt idx="14">
                  <c:v>32.0</c:v>
                </c:pt>
                <c:pt idx="15">
                  <c:v>32.0</c:v>
                </c:pt>
                <c:pt idx="16">
                  <c:v>19.0</c:v>
                </c:pt>
                <c:pt idx="17">
                  <c:v>44.0</c:v>
                </c:pt>
                <c:pt idx="18">
                  <c:v>60.0</c:v>
                </c:pt>
                <c:pt idx="19">
                  <c:v>39.0</c:v>
                </c:pt>
                <c:pt idx="20">
                  <c:v>58.0</c:v>
                </c:pt>
                <c:pt idx="21">
                  <c:v>58.0</c:v>
                </c:pt>
                <c:pt idx="22">
                  <c:v>65.0</c:v>
                </c:pt>
                <c:pt idx="23">
                  <c:v>65.0</c:v>
                </c:pt>
                <c:pt idx="24">
                  <c:v>40.0</c:v>
                </c:pt>
                <c:pt idx="25">
                  <c:v>37.0</c:v>
                </c:pt>
                <c:pt idx="26">
                  <c:v>51.0</c:v>
                </c:pt>
                <c:pt idx="27">
                  <c:v>0.0</c:v>
                </c:pt>
                <c:pt idx="28">
                  <c:v>19.0</c:v>
                </c:pt>
                <c:pt idx="29">
                  <c:v>9.0</c:v>
                </c:pt>
                <c:pt idx="30">
                  <c:v>28.0</c:v>
                </c:pt>
                <c:pt idx="31">
                  <c:v>8.0</c:v>
                </c:pt>
                <c:pt idx="32">
                  <c:v>17.0</c:v>
                </c:pt>
                <c:pt idx="33">
                  <c:v>8.0</c:v>
                </c:pt>
                <c:pt idx="34">
                  <c:v>10.0</c:v>
                </c:pt>
                <c:pt idx="35">
                  <c:v>14.0</c:v>
                </c:pt>
                <c:pt idx="36">
                  <c:v>15.0</c:v>
                </c:pt>
                <c:pt idx="37">
                  <c:v>12.0</c:v>
                </c:pt>
                <c:pt idx="38">
                  <c:v>28.0</c:v>
                </c:pt>
                <c:pt idx="39">
                  <c:v>23.0</c:v>
                </c:pt>
              </c:numCache>
            </c:numRef>
          </c:val>
          <c:smooth val="0"/>
        </c:ser>
        <c:ser>
          <c:idx val="4"/>
          <c:order val="4"/>
          <c:tx>
            <c:strRef>
              <c:f>'[Mexico_China_Sales Forecasting.xlsx]Historical order data'!$A$15</c:f>
              <c:strCache>
                <c:ptCount val="1"/>
                <c:pt idx="0">
                  <c:v>SKU5</c:v>
                </c:pt>
              </c:strCache>
            </c:strRef>
          </c:tx>
          <c:marker>
            <c:symbol val="none"/>
          </c:marker>
          <c:val>
            <c:numRef>
              <c:f>'[Mexico_China_Sales Forecasting.xlsx]Historical order data'!$B$15:$AO$15</c:f>
              <c:numCache>
                <c:formatCode>General</c:formatCode>
                <c:ptCount val="40"/>
                <c:pt idx="0">
                  <c:v>40.0</c:v>
                </c:pt>
                <c:pt idx="1">
                  <c:v>72.0</c:v>
                </c:pt>
                <c:pt idx="2">
                  <c:v>71.0</c:v>
                </c:pt>
                <c:pt idx="3">
                  <c:v>51.0</c:v>
                </c:pt>
                <c:pt idx="4">
                  <c:v>44.0</c:v>
                </c:pt>
                <c:pt idx="5">
                  <c:v>58.0</c:v>
                </c:pt>
                <c:pt idx="6">
                  <c:v>40.0</c:v>
                </c:pt>
                <c:pt idx="7">
                  <c:v>48.0</c:v>
                </c:pt>
                <c:pt idx="8">
                  <c:v>42.0</c:v>
                </c:pt>
                <c:pt idx="9">
                  <c:v>52.0</c:v>
                </c:pt>
                <c:pt idx="10">
                  <c:v>67.0</c:v>
                </c:pt>
                <c:pt idx="11">
                  <c:v>61.0</c:v>
                </c:pt>
                <c:pt idx="12">
                  <c:v>67.0</c:v>
                </c:pt>
                <c:pt idx="13">
                  <c:v>36.0</c:v>
                </c:pt>
                <c:pt idx="14">
                  <c:v>53.0</c:v>
                </c:pt>
                <c:pt idx="15">
                  <c:v>35.0</c:v>
                </c:pt>
                <c:pt idx="16">
                  <c:v>56.0</c:v>
                </c:pt>
                <c:pt idx="17">
                  <c:v>55.0</c:v>
                </c:pt>
                <c:pt idx="18">
                  <c:v>69.0</c:v>
                </c:pt>
                <c:pt idx="19">
                  <c:v>66.0</c:v>
                </c:pt>
                <c:pt idx="20">
                  <c:v>60.0</c:v>
                </c:pt>
                <c:pt idx="21">
                  <c:v>42.0</c:v>
                </c:pt>
                <c:pt idx="22">
                  <c:v>43.0</c:v>
                </c:pt>
                <c:pt idx="23">
                  <c:v>19.0</c:v>
                </c:pt>
                <c:pt idx="24">
                  <c:v>43.0</c:v>
                </c:pt>
                <c:pt idx="25">
                  <c:v>27.0</c:v>
                </c:pt>
                <c:pt idx="26">
                  <c:v>64.0</c:v>
                </c:pt>
                <c:pt idx="27">
                  <c:v>36.0</c:v>
                </c:pt>
                <c:pt idx="28">
                  <c:v>14.0</c:v>
                </c:pt>
                <c:pt idx="29">
                  <c:v>28.0</c:v>
                </c:pt>
                <c:pt idx="30">
                  <c:v>0.0</c:v>
                </c:pt>
                <c:pt idx="31">
                  <c:v>23.0</c:v>
                </c:pt>
                <c:pt idx="32">
                  <c:v>21.0</c:v>
                </c:pt>
                <c:pt idx="33">
                  <c:v>13.0</c:v>
                </c:pt>
                <c:pt idx="34">
                  <c:v>24.0</c:v>
                </c:pt>
                <c:pt idx="35">
                  <c:v>26.0</c:v>
                </c:pt>
                <c:pt idx="36">
                  <c:v>27.0</c:v>
                </c:pt>
                <c:pt idx="37">
                  <c:v>21.0</c:v>
                </c:pt>
                <c:pt idx="38">
                  <c:v>23.0</c:v>
                </c:pt>
                <c:pt idx="39">
                  <c:v>10.0</c:v>
                </c:pt>
              </c:numCache>
            </c:numRef>
          </c:val>
          <c:smooth val="0"/>
        </c:ser>
        <c:ser>
          <c:idx val="5"/>
          <c:order val="5"/>
          <c:tx>
            <c:strRef>
              <c:f>'[Mexico_China_Sales Forecasting.xlsx]Historical order data'!$A$16</c:f>
              <c:strCache>
                <c:ptCount val="1"/>
                <c:pt idx="0">
                  <c:v>SKU6</c:v>
                </c:pt>
              </c:strCache>
            </c:strRef>
          </c:tx>
          <c:marker>
            <c:symbol val="none"/>
          </c:marker>
          <c:val>
            <c:numRef>
              <c:f>'[Mexico_China_Sales Forecasting.xlsx]Historical order data'!$B$16:$AO$16</c:f>
              <c:numCache>
                <c:formatCode>General</c:formatCode>
                <c:ptCount val="40"/>
                <c:pt idx="0">
                  <c:v>64.0</c:v>
                </c:pt>
                <c:pt idx="1">
                  <c:v>52.0</c:v>
                </c:pt>
                <c:pt idx="2">
                  <c:v>44.0</c:v>
                </c:pt>
                <c:pt idx="3">
                  <c:v>52.0</c:v>
                </c:pt>
                <c:pt idx="4">
                  <c:v>74.0</c:v>
                </c:pt>
                <c:pt idx="5">
                  <c:v>70.0</c:v>
                </c:pt>
                <c:pt idx="6">
                  <c:v>43.0</c:v>
                </c:pt>
                <c:pt idx="7">
                  <c:v>53.0</c:v>
                </c:pt>
                <c:pt idx="8">
                  <c:v>33.0</c:v>
                </c:pt>
                <c:pt idx="9">
                  <c:v>56.0</c:v>
                </c:pt>
                <c:pt idx="10">
                  <c:v>61.0</c:v>
                </c:pt>
                <c:pt idx="11">
                  <c:v>64.0</c:v>
                </c:pt>
                <c:pt idx="12">
                  <c:v>27.0</c:v>
                </c:pt>
                <c:pt idx="13">
                  <c:v>58.0</c:v>
                </c:pt>
                <c:pt idx="14">
                  <c:v>37.0</c:v>
                </c:pt>
                <c:pt idx="15">
                  <c:v>44.0</c:v>
                </c:pt>
                <c:pt idx="16">
                  <c:v>62.0</c:v>
                </c:pt>
                <c:pt idx="17">
                  <c:v>54.0</c:v>
                </c:pt>
                <c:pt idx="18">
                  <c:v>48.0</c:v>
                </c:pt>
                <c:pt idx="19">
                  <c:v>59.0</c:v>
                </c:pt>
                <c:pt idx="20">
                  <c:v>75.0</c:v>
                </c:pt>
                <c:pt idx="21">
                  <c:v>41.0</c:v>
                </c:pt>
                <c:pt idx="22">
                  <c:v>30.0</c:v>
                </c:pt>
                <c:pt idx="23">
                  <c:v>33.0</c:v>
                </c:pt>
                <c:pt idx="24">
                  <c:v>36.0</c:v>
                </c:pt>
                <c:pt idx="25">
                  <c:v>40.0</c:v>
                </c:pt>
                <c:pt idx="26">
                  <c:v>59.0</c:v>
                </c:pt>
                <c:pt idx="27">
                  <c:v>6.0</c:v>
                </c:pt>
                <c:pt idx="28">
                  <c:v>14.0</c:v>
                </c:pt>
                <c:pt idx="29">
                  <c:v>19.0</c:v>
                </c:pt>
                <c:pt idx="30">
                  <c:v>27.0</c:v>
                </c:pt>
                <c:pt idx="31">
                  <c:v>9.0</c:v>
                </c:pt>
                <c:pt idx="32">
                  <c:v>12.0</c:v>
                </c:pt>
                <c:pt idx="33">
                  <c:v>47.0</c:v>
                </c:pt>
                <c:pt idx="34">
                  <c:v>11.0</c:v>
                </c:pt>
                <c:pt idx="35">
                  <c:v>36.0</c:v>
                </c:pt>
                <c:pt idx="36">
                  <c:v>27.0</c:v>
                </c:pt>
                <c:pt idx="37">
                  <c:v>11.0</c:v>
                </c:pt>
                <c:pt idx="38">
                  <c:v>16.0</c:v>
                </c:pt>
                <c:pt idx="39">
                  <c:v>15.0</c:v>
                </c:pt>
              </c:numCache>
            </c:numRef>
          </c:val>
          <c:smooth val="0"/>
        </c:ser>
        <c:ser>
          <c:idx val="6"/>
          <c:order val="6"/>
          <c:tx>
            <c:strRef>
              <c:f>'[Mexico_China_Sales Forecasting.xlsx]Historical order data'!$A$17</c:f>
              <c:strCache>
                <c:ptCount val="1"/>
                <c:pt idx="0">
                  <c:v>SKU7</c:v>
                </c:pt>
              </c:strCache>
            </c:strRef>
          </c:tx>
          <c:marker>
            <c:symbol val="none"/>
          </c:marker>
          <c:val>
            <c:numRef>
              <c:f>'[Mexico_China_Sales Forecasting.xlsx]Historical order data'!$B$17:$AO$17</c:f>
              <c:numCache>
                <c:formatCode>General</c:formatCode>
                <c:ptCount val="40"/>
                <c:pt idx="0">
                  <c:v>57.0</c:v>
                </c:pt>
                <c:pt idx="1">
                  <c:v>70.0</c:v>
                </c:pt>
                <c:pt idx="2">
                  <c:v>25.0</c:v>
                </c:pt>
                <c:pt idx="3">
                  <c:v>80.0</c:v>
                </c:pt>
                <c:pt idx="4">
                  <c:v>62.0</c:v>
                </c:pt>
                <c:pt idx="5">
                  <c:v>42.0</c:v>
                </c:pt>
                <c:pt idx="6">
                  <c:v>48.0</c:v>
                </c:pt>
                <c:pt idx="7">
                  <c:v>54.0</c:v>
                </c:pt>
                <c:pt idx="8">
                  <c:v>54.0</c:v>
                </c:pt>
                <c:pt idx="9">
                  <c:v>68.0</c:v>
                </c:pt>
                <c:pt idx="10">
                  <c:v>66.0</c:v>
                </c:pt>
                <c:pt idx="11">
                  <c:v>45.0</c:v>
                </c:pt>
                <c:pt idx="12">
                  <c:v>48.0</c:v>
                </c:pt>
                <c:pt idx="13">
                  <c:v>61.0</c:v>
                </c:pt>
                <c:pt idx="14">
                  <c:v>52.0</c:v>
                </c:pt>
                <c:pt idx="15">
                  <c:v>67.0</c:v>
                </c:pt>
                <c:pt idx="16">
                  <c:v>40.0</c:v>
                </c:pt>
                <c:pt idx="17">
                  <c:v>57.0</c:v>
                </c:pt>
                <c:pt idx="18">
                  <c:v>54.0</c:v>
                </c:pt>
                <c:pt idx="19">
                  <c:v>71.0</c:v>
                </c:pt>
                <c:pt idx="20">
                  <c:v>30.0</c:v>
                </c:pt>
                <c:pt idx="21">
                  <c:v>50.0</c:v>
                </c:pt>
                <c:pt idx="22">
                  <c:v>51.0</c:v>
                </c:pt>
                <c:pt idx="23">
                  <c:v>15.0</c:v>
                </c:pt>
                <c:pt idx="24">
                  <c:v>69.0</c:v>
                </c:pt>
                <c:pt idx="25">
                  <c:v>92.0</c:v>
                </c:pt>
                <c:pt idx="26">
                  <c:v>47.0</c:v>
                </c:pt>
                <c:pt idx="27">
                  <c:v>54.0</c:v>
                </c:pt>
                <c:pt idx="28">
                  <c:v>43.0</c:v>
                </c:pt>
                <c:pt idx="29">
                  <c:v>56.0</c:v>
                </c:pt>
                <c:pt idx="30">
                  <c:v>44.0</c:v>
                </c:pt>
                <c:pt idx="31">
                  <c:v>48.0</c:v>
                </c:pt>
                <c:pt idx="32">
                  <c:v>74.0</c:v>
                </c:pt>
                <c:pt idx="33">
                  <c:v>37.0</c:v>
                </c:pt>
                <c:pt idx="34">
                  <c:v>24.0</c:v>
                </c:pt>
                <c:pt idx="35">
                  <c:v>29.0</c:v>
                </c:pt>
                <c:pt idx="36">
                  <c:v>6.0</c:v>
                </c:pt>
                <c:pt idx="37">
                  <c:v>30.0</c:v>
                </c:pt>
                <c:pt idx="38">
                  <c:v>5.0</c:v>
                </c:pt>
                <c:pt idx="39">
                  <c:v>6.0</c:v>
                </c:pt>
              </c:numCache>
            </c:numRef>
          </c:val>
          <c:smooth val="0"/>
        </c:ser>
        <c:ser>
          <c:idx val="7"/>
          <c:order val="7"/>
          <c:tx>
            <c:strRef>
              <c:f>'[Mexico_China_Sales Forecasting.xlsx]Historical order data'!$A$18</c:f>
              <c:strCache>
                <c:ptCount val="1"/>
                <c:pt idx="0">
                  <c:v>SKU8</c:v>
                </c:pt>
              </c:strCache>
            </c:strRef>
          </c:tx>
          <c:marker>
            <c:symbol val="none"/>
          </c:marker>
          <c:val>
            <c:numRef>
              <c:f>'[Mexico_China_Sales Forecasting.xlsx]Historical order data'!$B$18:$AO$18</c:f>
              <c:numCache>
                <c:formatCode>General</c:formatCode>
                <c:ptCount val="40"/>
                <c:pt idx="0">
                  <c:v>41.0</c:v>
                </c:pt>
                <c:pt idx="1">
                  <c:v>49.0</c:v>
                </c:pt>
                <c:pt idx="2">
                  <c:v>48.0</c:v>
                </c:pt>
                <c:pt idx="3">
                  <c:v>72.0</c:v>
                </c:pt>
                <c:pt idx="4">
                  <c:v>80.0</c:v>
                </c:pt>
                <c:pt idx="5">
                  <c:v>35.0</c:v>
                </c:pt>
                <c:pt idx="6">
                  <c:v>40.0</c:v>
                </c:pt>
                <c:pt idx="7">
                  <c:v>58.0</c:v>
                </c:pt>
                <c:pt idx="8">
                  <c:v>44.0</c:v>
                </c:pt>
                <c:pt idx="9">
                  <c:v>80.0</c:v>
                </c:pt>
                <c:pt idx="10">
                  <c:v>75.0</c:v>
                </c:pt>
                <c:pt idx="11">
                  <c:v>58.0</c:v>
                </c:pt>
                <c:pt idx="12">
                  <c:v>58.0</c:v>
                </c:pt>
                <c:pt idx="13">
                  <c:v>45.0</c:v>
                </c:pt>
                <c:pt idx="14">
                  <c:v>61.0</c:v>
                </c:pt>
                <c:pt idx="15">
                  <c:v>67.0</c:v>
                </c:pt>
                <c:pt idx="16">
                  <c:v>52.0</c:v>
                </c:pt>
                <c:pt idx="17">
                  <c:v>79.0</c:v>
                </c:pt>
                <c:pt idx="18">
                  <c:v>60.0</c:v>
                </c:pt>
                <c:pt idx="19">
                  <c:v>48.0</c:v>
                </c:pt>
                <c:pt idx="20">
                  <c:v>56.0</c:v>
                </c:pt>
                <c:pt idx="21">
                  <c:v>66.0</c:v>
                </c:pt>
                <c:pt idx="22">
                  <c:v>44.0</c:v>
                </c:pt>
                <c:pt idx="23">
                  <c:v>49.0</c:v>
                </c:pt>
                <c:pt idx="24">
                  <c:v>86.0</c:v>
                </c:pt>
                <c:pt idx="25">
                  <c:v>43.0</c:v>
                </c:pt>
                <c:pt idx="26">
                  <c:v>64.0</c:v>
                </c:pt>
                <c:pt idx="27">
                  <c:v>62.0</c:v>
                </c:pt>
                <c:pt idx="28">
                  <c:v>74.0</c:v>
                </c:pt>
                <c:pt idx="29">
                  <c:v>58.0</c:v>
                </c:pt>
                <c:pt idx="30">
                  <c:v>13.0</c:v>
                </c:pt>
                <c:pt idx="31">
                  <c:v>37.0</c:v>
                </c:pt>
                <c:pt idx="32">
                  <c:v>58.0</c:v>
                </c:pt>
                <c:pt idx="33">
                  <c:v>54.0</c:v>
                </c:pt>
                <c:pt idx="34">
                  <c:v>10.0</c:v>
                </c:pt>
                <c:pt idx="35">
                  <c:v>24.0</c:v>
                </c:pt>
                <c:pt idx="36">
                  <c:v>6.0</c:v>
                </c:pt>
                <c:pt idx="37">
                  <c:v>20.0</c:v>
                </c:pt>
                <c:pt idx="38">
                  <c:v>21.0</c:v>
                </c:pt>
                <c:pt idx="39">
                  <c:v>19.0</c:v>
                </c:pt>
              </c:numCache>
            </c:numRef>
          </c:val>
          <c:smooth val="0"/>
        </c:ser>
        <c:ser>
          <c:idx val="8"/>
          <c:order val="8"/>
          <c:tx>
            <c:strRef>
              <c:f>'[Mexico_China_Sales Forecasting.xlsx]Historical order data'!$A$19</c:f>
              <c:strCache>
                <c:ptCount val="1"/>
                <c:pt idx="0">
                  <c:v>SKU9</c:v>
                </c:pt>
              </c:strCache>
            </c:strRef>
          </c:tx>
          <c:marker>
            <c:symbol val="none"/>
          </c:marker>
          <c:val>
            <c:numRef>
              <c:f>'[Mexico_China_Sales Forecasting.xlsx]Historical order data'!$B$19:$AO$19</c:f>
              <c:numCache>
                <c:formatCode>General</c:formatCode>
                <c:ptCount val="40"/>
                <c:pt idx="0">
                  <c:v>79.0</c:v>
                </c:pt>
                <c:pt idx="1">
                  <c:v>71.0</c:v>
                </c:pt>
                <c:pt idx="2">
                  <c:v>57.0</c:v>
                </c:pt>
                <c:pt idx="3">
                  <c:v>51.0</c:v>
                </c:pt>
                <c:pt idx="4">
                  <c:v>27.0</c:v>
                </c:pt>
                <c:pt idx="5">
                  <c:v>78.0</c:v>
                </c:pt>
                <c:pt idx="6">
                  <c:v>52.0</c:v>
                </c:pt>
                <c:pt idx="7">
                  <c:v>27.0</c:v>
                </c:pt>
                <c:pt idx="8">
                  <c:v>56.0</c:v>
                </c:pt>
                <c:pt idx="9">
                  <c:v>52.0</c:v>
                </c:pt>
                <c:pt idx="10">
                  <c:v>41.0</c:v>
                </c:pt>
                <c:pt idx="11">
                  <c:v>57.0</c:v>
                </c:pt>
                <c:pt idx="12">
                  <c:v>39.0</c:v>
                </c:pt>
                <c:pt idx="13">
                  <c:v>30.0</c:v>
                </c:pt>
                <c:pt idx="14">
                  <c:v>24.0</c:v>
                </c:pt>
                <c:pt idx="15">
                  <c:v>45.0</c:v>
                </c:pt>
                <c:pt idx="16">
                  <c:v>41.0</c:v>
                </c:pt>
                <c:pt idx="17">
                  <c:v>57.0</c:v>
                </c:pt>
                <c:pt idx="18">
                  <c:v>27.0</c:v>
                </c:pt>
                <c:pt idx="19">
                  <c:v>47.0</c:v>
                </c:pt>
                <c:pt idx="20">
                  <c:v>27.0</c:v>
                </c:pt>
                <c:pt idx="21">
                  <c:v>77.0</c:v>
                </c:pt>
                <c:pt idx="22">
                  <c:v>48.0</c:v>
                </c:pt>
                <c:pt idx="23">
                  <c:v>68.0</c:v>
                </c:pt>
                <c:pt idx="24">
                  <c:v>57.0</c:v>
                </c:pt>
                <c:pt idx="25">
                  <c:v>64.0</c:v>
                </c:pt>
                <c:pt idx="26">
                  <c:v>33.0</c:v>
                </c:pt>
                <c:pt idx="27">
                  <c:v>69.0</c:v>
                </c:pt>
                <c:pt idx="28">
                  <c:v>72.0</c:v>
                </c:pt>
                <c:pt idx="29">
                  <c:v>19.0</c:v>
                </c:pt>
                <c:pt idx="30">
                  <c:v>47.0</c:v>
                </c:pt>
                <c:pt idx="31">
                  <c:v>40.0</c:v>
                </c:pt>
                <c:pt idx="32">
                  <c:v>52.0</c:v>
                </c:pt>
                <c:pt idx="33">
                  <c:v>37.0</c:v>
                </c:pt>
                <c:pt idx="34">
                  <c:v>23.0</c:v>
                </c:pt>
                <c:pt idx="35">
                  <c:v>5.0</c:v>
                </c:pt>
                <c:pt idx="36">
                  <c:v>27.0</c:v>
                </c:pt>
                <c:pt idx="37">
                  <c:v>18.0</c:v>
                </c:pt>
                <c:pt idx="38">
                  <c:v>24.0</c:v>
                </c:pt>
                <c:pt idx="39">
                  <c:v>7.0</c:v>
                </c:pt>
              </c:numCache>
            </c:numRef>
          </c:val>
          <c:smooth val="0"/>
        </c:ser>
        <c:ser>
          <c:idx val="9"/>
          <c:order val="9"/>
          <c:tx>
            <c:strRef>
              <c:f>'[Mexico_China_Sales Forecasting.xlsx]Historical order data'!$A$20</c:f>
              <c:strCache>
                <c:ptCount val="1"/>
                <c:pt idx="0">
                  <c:v>SKU10</c:v>
                </c:pt>
              </c:strCache>
            </c:strRef>
          </c:tx>
          <c:marker>
            <c:symbol val="none"/>
          </c:marker>
          <c:val>
            <c:numRef>
              <c:f>'[Mexico_China_Sales Forecasting.xlsx]Historical order data'!$B$20:$AO$20</c:f>
              <c:numCache>
                <c:formatCode>General</c:formatCode>
                <c:ptCount val="40"/>
                <c:pt idx="0">
                  <c:v>54.0</c:v>
                </c:pt>
                <c:pt idx="1">
                  <c:v>59.0</c:v>
                </c:pt>
                <c:pt idx="2">
                  <c:v>54.0</c:v>
                </c:pt>
                <c:pt idx="3">
                  <c:v>48.0</c:v>
                </c:pt>
                <c:pt idx="4">
                  <c:v>31.0</c:v>
                </c:pt>
                <c:pt idx="5">
                  <c:v>51.0</c:v>
                </c:pt>
                <c:pt idx="6">
                  <c:v>42.0</c:v>
                </c:pt>
                <c:pt idx="7">
                  <c:v>31.0</c:v>
                </c:pt>
                <c:pt idx="8">
                  <c:v>49.0</c:v>
                </c:pt>
                <c:pt idx="9">
                  <c:v>47.0</c:v>
                </c:pt>
                <c:pt idx="10">
                  <c:v>53.0</c:v>
                </c:pt>
                <c:pt idx="11">
                  <c:v>65.0</c:v>
                </c:pt>
                <c:pt idx="12">
                  <c:v>59.0</c:v>
                </c:pt>
                <c:pt idx="13">
                  <c:v>70.0</c:v>
                </c:pt>
                <c:pt idx="14">
                  <c:v>39.0</c:v>
                </c:pt>
                <c:pt idx="15">
                  <c:v>37.0</c:v>
                </c:pt>
                <c:pt idx="16">
                  <c:v>49.0</c:v>
                </c:pt>
                <c:pt idx="17">
                  <c:v>71.0</c:v>
                </c:pt>
                <c:pt idx="18">
                  <c:v>70.0</c:v>
                </c:pt>
                <c:pt idx="19">
                  <c:v>48.0</c:v>
                </c:pt>
                <c:pt idx="20">
                  <c:v>41.0</c:v>
                </c:pt>
                <c:pt idx="21">
                  <c:v>27.0</c:v>
                </c:pt>
                <c:pt idx="22">
                  <c:v>60.0</c:v>
                </c:pt>
                <c:pt idx="23">
                  <c:v>50.0</c:v>
                </c:pt>
                <c:pt idx="24">
                  <c:v>32.0</c:v>
                </c:pt>
                <c:pt idx="25">
                  <c:v>45.0</c:v>
                </c:pt>
                <c:pt idx="26">
                  <c:v>23.0</c:v>
                </c:pt>
                <c:pt idx="27">
                  <c:v>56.0</c:v>
                </c:pt>
                <c:pt idx="28">
                  <c:v>47.0</c:v>
                </c:pt>
                <c:pt idx="29">
                  <c:v>74.0</c:v>
                </c:pt>
                <c:pt idx="30">
                  <c:v>30.0</c:v>
                </c:pt>
                <c:pt idx="31">
                  <c:v>65.0</c:v>
                </c:pt>
                <c:pt idx="32">
                  <c:v>52.0</c:v>
                </c:pt>
                <c:pt idx="33">
                  <c:v>51.0</c:v>
                </c:pt>
                <c:pt idx="34">
                  <c:v>18.0</c:v>
                </c:pt>
                <c:pt idx="35">
                  <c:v>26.0</c:v>
                </c:pt>
                <c:pt idx="36">
                  <c:v>27.0</c:v>
                </c:pt>
                <c:pt idx="37">
                  <c:v>16.0</c:v>
                </c:pt>
                <c:pt idx="38">
                  <c:v>0.0</c:v>
                </c:pt>
                <c:pt idx="39">
                  <c:v>6.0</c:v>
                </c:pt>
              </c:numCache>
            </c:numRef>
          </c:val>
          <c:smooth val="0"/>
        </c:ser>
        <c:dLbls>
          <c:showLegendKey val="0"/>
          <c:showVal val="0"/>
          <c:showCatName val="0"/>
          <c:showSerName val="0"/>
          <c:showPercent val="0"/>
          <c:showBubbleSize val="0"/>
        </c:dLbls>
        <c:smooth val="0"/>
        <c:axId val="178489984"/>
        <c:axId val="178491760"/>
      </c:lineChart>
      <c:catAx>
        <c:axId val="178489984"/>
        <c:scaling>
          <c:orientation val="minMax"/>
        </c:scaling>
        <c:delete val="0"/>
        <c:axPos val="b"/>
        <c:majorTickMark val="out"/>
        <c:minorTickMark val="none"/>
        <c:tickLblPos val="nextTo"/>
        <c:crossAx val="178491760"/>
        <c:crosses val="autoZero"/>
        <c:auto val="1"/>
        <c:lblAlgn val="ctr"/>
        <c:lblOffset val="100"/>
        <c:noMultiLvlLbl val="0"/>
      </c:catAx>
      <c:valAx>
        <c:axId val="178491760"/>
        <c:scaling>
          <c:orientation val="minMax"/>
        </c:scaling>
        <c:delete val="0"/>
        <c:axPos val="l"/>
        <c:majorGridlines/>
        <c:numFmt formatCode="General" sourceLinked="1"/>
        <c:majorTickMark val="out"/>
        <c:minorTickMark val="none"/>
        <c:tickLblPos val="nextTo"/>
        <c:crossAx val="178489984"/>
        <c:crosses val="autoZero"/>
        <c:crossBetween val="between"/>
      </c:valAx>
    </c:plotArea>
    <c:legend>
      <c:legendPos val="r"/>
      <c:layout>
        <c:manualLayout>
          <c:xMode val="edge"/>
          <c:yMode val="edge"/>
          <c:x val="0.712346019247594"/>
          <c:y val="0.478724846894138"/>
          <c:w val="0.287654126567512"/>
          <c:h val="0.521275153105862"/>
        </c:manualLayout>
      </c:layout>
      <c:overlay val="0"/>
    </c:legend>
    <c:plotVisOnly val="1"/>
    <c:dispBlanksAs val="gap"/>
    <c:showDLblsOverMax val="0"/>
  </c:chart>
  <c:spPr>
    <a:solidFill>
      <a:srgbClr val="CCECFF"/>
    </a:solidFill>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0370458"/>
          <c:y val="0.300349"/>
          <c:w val="0.954636"/>
          <c:h val="0.564036"/>
        </c:manualLayout>
      </c:layout>
      <c:barChart>
        <c:barDir val="bar"/>
        <c:grouping val="stacked"/>
        <c:varyColors val="0"/>
        <c:ser>
          <c:idx val="0"/>
          <c:order val="0"/>
          <c:tx>
            <c:strRef>
              <c:f>Sheet1!$A$2</c:f>
              <c:strCache>
                <c:ptCount val="1"/>
                <c:pt idx="0">
                  <c:v>Region 1</c:v>
                </c:pt>
              </c:strCache>
            </c:strRef>
          </c:tx>
          <c:spPr>
            <a:solidFill>
              <a:schemeClr val="accent1">
                <a:satOff val="20231"/>
                <a:lumOff val="-16526"/>
              </a:schemeClr>
            </a:solidFill>
            <a:ln w="12700" cap="flat">
              <a:solidFill>
                <a:schemeClr val="accent6">
                  <a:hueOff val="-101409"/>
                  <a:satOff val="-1395"/>
                  <a:lumOff val="13614"/>
                </a:schemeClr>
              </a:solidFill>
              <a:prstDash val="solid"/>
              <a:miter lim="400000"/>
            </a:ln>
            <a:effectLst>
              <a:outerShdw blurRad="50800" dist="25400" dir="5400000" algn="tl">
                <a:srgbClr val="000000">
                  <a:alpha val="50000"/>
                </a:srgbClr>
              </a:outerShdw>
            </a:effectLst>
          </c:spPr>
          <c:invertIfNegative val="0"/>
          <c:dLbls>
            <c:numFmt formatCode="#,##0%" sourceLinked="0"/>
            <c:spPr>
              <a:noFill/>
              <a:ln>
                <a:noFill/>
              </a:ln>
              <a:effectLst/>
            </c:spPr>
            <c:txPr>
              <a:bodyPr/>
              <a:lstStyle/>
              <a:p>
                <a:pPr>
                  <a:defRPr sz="2100" b="0" i="0" u="none" strike="noStrike">
                    <a:solidFill>
                      <a:srgbClr val="FFFFFF"/>
                    </a:solidFill>
                    <a:latin typeface="Helvetica Neue"/>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pt idx="0">
                  <c:v>Computer</c:v>
                </c:pt>
              </c:strCache>
            </c:strRef>
          </c:cat>
          <c:val>
            <c:numRef>
              <c:f>Sheet1!$B$2:$B$2</c:f>
              <c:numCache>
                <c:formatCode>General</c:formatCode>
                <c:ptCount val="1"/>
                <c:pt idx="0">
                  <c:v>0.27</c:v>
                </c:pt>
              </c:numCache>
            </c:numRef>
          </c:val>
        </c:ser>
        <c:ser>
          <c:idx val="1"/>
          <c:order val="1"/>
          <c:tx>
            <c:strRef>
              <c:f>Sheet1!$A$3</c:f>
              <c:strCache>
                <c:ptCount val="1"/>
                <c:pt idx="0">
                  <c:v>Region 2</c:v>
                </c:pt>
              </c:strCache>
            </c:strRef>
          </c:tx>
          <c:spPr>
            <a:noFill/>
            <a:ln w="12700" cap="flat">
              <a:solidFill>
                <a:schemeClr val="accent6">
                  <a:hueOff val="-101409"/>
                  <a:satOff val="-1395"/>
                  <a:lumOff val="13614"/>
                </a:schemeClr>
              </a:solidFill>
              <a:prstDash val="solid"/>
              <a:miter lim="400000"/>
            </a:ln>
            <a:effectLst>
              <a:outerShdw blurRad="50800" dist="25400" dir="5400000" algn="tl">
                <a:srgbClr val="000000">
                  <a:alpha val="50000"/>
                </a:srgbClr>
              </a:outerShdw>
            </a:effectLst>
          </c:spPr>
          <c:invertIfNegative val="0"/>
          <c:cat>
            <c:strRef>
              <c:f>Sheet1!$B$1:$B$1</c:f>
              <c:strCache>
                <c:ptCount val="1"/>
                <c:pt idx="0">
                  <c:v>Computer</c:v>
                </c:pt>
              </c:strCache>
            </c:strRef>
          </c:cat>
          <c:val>
            <c:numRef>
              <c:f>Sheet1!$B$3:$B$3</c:f>
              <c:numCache>
                <c:formatCode>General</c:formatCode>
                <c:ptCount val="1"/>
                <c:pt idx="0">
                  <c:v>0.73</c:v>
                </c:pt>
              </c:numCache>
            </c:numRef>
          </c:val>
        </c:ser>
        <c:dLbls>
          <c:showLegendKey val="0"/>
          <c:showVal val="0"/>
          <c:showCatName val="0"/>
          <c:showSerName val="0"/>
          <c:showPercent val="0"/>
          <c:showBubbleSize val="0"/>
        </c:dLbls>
        <c:gapWidth val="40"/>
        <c:overlap val="100"/>
        <c:axId val="175554256"/>
        <c:axId val="175558672"/>
      </c:barChart>
      <c:catAx>
        <c:axId val="175554256"/>
        <c:scaling>
          <c:orientation val="maxMin"/>
        </c:scaling>
        <c:delete val="0"/>
        <c:axPos val="l"/>
        <c:numFmt formatCode="General" sourceLinked="0"/>
        <c:majorTickMark val="none"/>
        <c:minorTickMark val="none"/>
        <c:tickLblPos val="none"/>
        <c:spPr>
          <a:ln w="12700" cap="flat">
            <a:noFill/>
            <a:prstDash val="solid"/>
            <a:miter lim="400000"/>
          </a:ln>
        </c:spPr>
        <c:txPr>
          <a:bodyPr rot="0"/>
          <a:lstStyle/>
          <a:p>
            <a:pPr>
              <a:defRPr sz="2200" b="0" i="0" u="none" strike="noStrike">
                <a:solidFill>
                  <a:srgbClr val="000000"/>
                </a:solidFill>
                <a:latin typeface="Helvetica Neue"/>
              </a:defRPr>
            </a:pPr>
            <a:endParaRPr lang="en-US"/>
          </a:p>
        </c:txPr>
        <c:crossAx val="175558672"/>
        <c:crosses val="autoZero"/>
        <c:auto val="1"/>
        <c:lblAlgn val="ctr"/>
        <c:lblOffset val="100"/>
        <c:noMultiLvlLbl val="1"/>
      </c:catAx>
      <c:valAx>
        <c:axId val="175558672"/>
        <c:scaling>
          <c:orientation val="minMax"/>
        </c:scaling>
        <c:delete val="0"/>
        <c:axPos val="t"/>
        <c:numFmt formatCode="General" sourceLinked="0"/>
        <c:majorTickMark val="none"/>
        <c:minorTickMark val="none"/>
        <c:tickLblPos val="none"/>
        <c:spPr>
          <a:ln w="12700" cap="flat">
            <a:noFill/>
            <a:prstDash val="solid"/>
            <a:miter lim="400000"/>
          </a:ln>
        </c:spPr>
        <c:txPr>
          <a:bodyPr rot="0"/>
          <a:lstStyle/>
          <a:p>
            <a:pPr>
              <a:defRPr sz="2200" b="0" i="0" u="none" strike="noStrike">
                <a:solidFill>
                  <a:srgbClr val="000000"/>
                </a:solidFill>
                <a:latin typeface="Helvetica Neue"/>
              </a:defRPr>
            </a:pPr>
            <a:endParaRPr lang="en-US"/>
          </a:p>
        </c:txPr>
        <c:crossAx val="175554256"/>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113055824632364"/>
          <c:y val="0.0410310138210301"/>
          <c:w val="0.865509173370137"/>
          <c:h val="0.747196768694076"/>
        </c:manualLayout>
      </c:layout>
      <c:lineChart>
        <c:grouping val="standard"/>
        <c:varyColors val="0"/>
        <c:ser>
          <c:idx val="0"/>
          <c:order val="0"/>
          <c:tx>
            <c:strRef>
              <c:f>Sheet1!$A$2</c:f>
              <c:strCache>
                <c:ptCount val="1"/>
                <c:pt idx="0">
                  <c:v>5</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circle"/>
            <c:size val="14"/>
            <c:spPr>
              <a:solidFill>
                <a:srgbClr val="FFFFFF"/>
              </a:solidFill>
              <a:ln w="76200" cap="flat">
                <a:solidFill>
                  <a:schemeClr val="accent1">
                    <a:satOff val="12166"/>
                    <a:lumOff val="-13042"/>
                  </a:schemeClr>
                </a:solidFill>
                <a:prstDash val="solid"/>
                <a:miter lim="400000"/>
              </a:ln>
              <a:effectLst/>
            </c:spPr>
          </c:marker>
          <c:cat>
            <c:strRef>
              <c:f>Sheet1!$B$1:$G$1</c:f>
              <c:strCache>
                <c:ptCount val="6"/>
                <c:pt idx="0">
                  <c:v>1</c:v>
                </c:pt>
                <c:pt idx="1">
                  <c:v>2</c:v>
                </c:pt>
                <c:pt idx="2">
                  <c:v>3</c:v>
                </c:pt>
                <c:pt idx="3">
                  <c:v>4</c:v>
                </c:pt>
                <c:pt idx="4">
                  <c:v>5</c:v>
                </c:pt>
                <c:pt idx="5">
                  <c:v>6</c:v>
                </c:pt>
              </c:strCache>
            </c:strRef>
          </c:cat>
          <c:val>
            <c:numRef>
              <c:f>Sheet1!$B$2:$G$2</c:f>
              <c:numCache>
                <c:formatCode>General</c:formatCode>
                <c:ptCount val="6"/>
                <c:pt idx="0">
                  <c:v>2.0</c:v>
                </c:pt>
                <c:pt idx="1">
                  <c:v>10.0</c:v>
                </c:pt>
                <c:pt idx="2">
                  <c:v>5.0</c:v>
                </c:pt>
                <c:pt idx="3">
                  <c:v>6.0</c:v>
                </c:pt>
                <c:pt idx="4">
                  <c:v>3.0</c:v>
                </c:pt>
                <c:pt idx="5">
                  <c:v>1.0</c:v>
                </c:pt>
              </c:numCache>
            </c:numRef>
          </c:val>
          <c:smooth val="0"/>
        </c:ser>
        <c:ser>
          <c:idx val="1"/>
          <c:order val="1"/>
          <c:tx>
            <c:strRef>
              <c:f>Sheet1!$A$3</c:f>
              <c:strCache>
                <c:ptCount val="1"/>
                <c:pt idx="0">
                  <c:v>5S</c:v>
                </c:pt>
              </c:strCache>
            </c:strRef>
          </c:tx>
          <c:spPr>
            <a:ln w="76200" cap="flat">
              <a:solidFill>
                <a:schemeClr val="accent2">
                  <a:hueOff val="-864166"/>
                  <a:satOff val="-6484"/>
                  <a:lumOff val="13843"/>
                </a:schemeClr>
              </a:solidFill>
              <a:prstDash val="solid"/>
              <a:miter lim="400000"/>
            </a:ln>
            <a:effectLst>
              <a:outerShdw blurRad="50800" dist="25400" dir="5400000" algn="tl">
                <a:srgbClr val="000000">
                  <a:alpha val="50000"/>
                </a:srgbClr>
              </a:outerShdw>
            </a:effectLst>
          </c:spPr>
          <c:marker>
            <c:symbol val="circle"/>
            <c:size val="14"/>
            <c:spPr>
              <a:solidFill>
                <a:srgbClr val="FFFFFF"/>
              </a:solidFill>
              <a:ln w="76200" cap="flat">
                <a:solidFill>
                  <a:schemeClr val="accent2">
                    <a:hueOff val="-864166"/>
                    <a:satOff val="-6484"/>
                    <a:lumOff val="13843"/>
                  </a:schemeClr>
                </a:solidFill>
                <a:prstDash val="solid"/>
                <a:miter lim="400000"/>
              </a:ln>
              <a:effectLst/>
            </c:spPr>
          </c:marker>
          <c:cat>
            <c:strRef>
              <c:f>Sheet1!$B$1:$G$1</c:f>
              <c:strCache>
                <c:ptCount val="6"/>
                <c:pt idx="0">
                  <c:v>1</c:v>
                </c:pt>
                <c:pt idx="1">
                  <c:v>2</c:v>
                </c:pt>
                <c:pt idx="2">
                  <c:v>3</c:v>
                </c:pt>
                <c:pt idx="3">
                  <c:v>4</c:v>
                </c:pt>
                <c:pt idx="4">
                  <c:v>5</c:v>
                </c:pt>
                <c:pt idx="5">
                  <c:v>6</c:v>
                </c:pt>
              </c:strCache>
            </c:strRef>
          </c:cat>
          <c:val>
            <c:numRef>
              <c:f>Sheet1!$B$3:$G$3</c:f>
              <c:numCache>
                <c:formatCode>General</c:formatCode>
                <c:ptCount val="6"/>
                <c:pt idx="0">
                  <c:v>2.0</c:v>
                </c:pt>
                <c:pt idx="1">
                  <c:v>9.0</c:v>
                </c:pt>
                <c:pt idx="2">
                  <c:v>7.0</c:v>
                </c:pt>
                <c:pt idx="3">
                  <c:v>6.0</c:v>
                </c:pt>
                <c:pt idx="4">
                  <c:v>2.0</c:v>
                </c:pt>
                <c:pt idx="5">
                  <c:v>1.0</c:v>
                </c:pt>
              </c:numCache>
            </c:numRef>
          </c:val>
          <c:smooth val="0"/>
        </c:ser>
        <c:ser>
          <c:idx val="2"/>
          <c:order val="2"/>
          <c:tx>
            <c:strRef>
              <c:f>Sheet1!$A$4</c:f>
              <c:strCache>
                <c:ptCount val="1"/>
                <c:pt idx="0">
                  <c:v>6</c:v>
                </c:pt>
              </c:strCache>
            </c:strRef>
          </c:tx>
          <c:spPr>
            <a:ln w="76200" cap="flat">
              <a:solidFill>
                <a:schemeClr val="accent5">
                  <a:hueOff val="-485923"/>
                  <a:satOff val="-14474"/>
                  <a:lumOff val="-11330"/>
                </a:schemeClr>
              </a:solidFill>
              <a:prstDash val="solid"/>
              <a:miter lim="400000"/>
            </a:ln>
            <a:effectLst>
              <a:outerShdw blurRad="50800" dist="25400" dir="5400000" algn="tl">
                <a:srgbClr val="000000">
                  <a:alpha val="50000"/>
                </a:srgbClr>
              </a:outerShdw>
            </a:effectLst>
          </c:spPr>
          <c:marker>
            <c:symbol val="circle"/>
            <c:size val="14"/>
            <c:spPr>
              <a:solidFill>
                <a:srgbClr val="FFFFFF"/>
              </a:solidFill>
              <a:ln w="76200" cap="flat">
                <a:solidFill>
                  <a:schemeClr val="accent5">
                    <a:hueOff val="-485923"/>
                    <a:satOff val="-14474"/>
                    <a:lumOff val="-11330"/>
                  </a:schemeClr>
                </a:solidFill>
                <a:prstDash val="solid"/>
                <a:miter lim="400000"/>
              </a:ln>
              <a:effectLst/>
            </c:spPr>
          </c:marker>
          <c:cat>
            <c:strRef>
              <c:f>Sheet1!$B$1:$G$1</c:f>
              <c:strCache>
                <c:ptCount val="6"/>
                <c:pt idx="0">
                  <c:v>1</c:v>
                </c:pt>
                <c:pt idx="1">
                  <c:v>2</c:v>
                </c:pt>
                <c:pt idx="2">
                  <c:v>3</c:v>
                </c:pt>
                <c:pt idx="3">
                  <c:v>4</c:v>
                </c:pt>
                <c:pt idx="4">
                  <c:v>5</c:v>
                </c:pt>
                <c:pt idx="5">
                  <c:v>6</c:v>
                </c:pt>
              </c:strCache>
            </c:strRef>
          </c:cat>
          <c:val>
            <c:numRef>
              <c:f>Sheet1!$B$4:$G$4</c:f>
              <c:numCache>
                <c:formatCode>General</c:formatCode>
                <c:ptCount val="5"/>
                <c:pt idx="0">
                  <c:v>2.0</c:v>
                </c:pt>
                <c:pt idx="1">
                  <c:v>19.0</c:v>
                </c:pt>
                <c:pt idx="2">
                  <c:v>16.0</c:v>
                </c:pt>
                <c:pt idx="3">
                  <c:v>12.0</c:v>
                </c:pt>
                <c:pt idx="4">
                  <c:v>8.0</c:v>
                </c:pt>
              </c:numCache>
            </c:numRef>
          </c:val>
          <c:smooth val="0"/>
        </c:ser>
        <c:dLbls>
          <c:showLegendKey val="0"/>
          <c:showVal val="0"/>
          <c:showCatName val="0"/>
          <c:showSerName val="0"/>
          <c:showPercent val="0"/>
          <c:showBubbleSize val="0"/>
        </c:dLbls>
        <c:marker val="1"/>
        <c:smooth val="0"/>
        <c:axId val="105429616"/>
        <c:axId val="104662000"/>
      </c:lineChart>
      <c:catAx>
        <c:axId val="105429616"/>
        <c:scaling>
          <c:orientation val="minMax"/>
        </c:scaling>
        <c:delete val="0"/>
        <c:axPos val="b"/>
        <c:title>
          <c:tx>
            <c:rich>
              <a:bodyPr rot="0"/>
              <a:lstStyle/>
              <a:p>
                <a:pPr>
                  <a:defRPr sz="1600" b="0" i="0" u="none" strike="noStrike">
                    <a:solidFill>
                      <a:srgbClr val="000000"/>
                    </a:solidFill>
                    <a:latin typeface="Helvetica Neue"/>
                  </a:defRPr>
                </a:pPr>
                <a:r>
                  <a:rPr lang="en-US" sz="1600" b="0" i="0" u="none" strike="noStrike">
                    <a:solidFill>
                      <a:srgbClr val="000000"/>
                    </a:solidFill>
                    <a:latin typeface="Helvetica Neue"/>
                  </a:rPr>
                  <a:t>Quarters </a:t>
                </a:r>
                <a:r>
                  <a:rPr lang="en-US" sz="1600" b="0" i="0" u="none" strike="noStrike" smtClean="0">
                    <a:solidFill>
                      <a:srgbClr val="000000"/>
                    </a:solidFill>
                    <a:latin typeface="Helvetica Neue"/>
                  </a:rPr>
                  <a:t>after </a:t>
                </a:r>
                <a:r>
                  <a:rPr lang="en-US" sz="1600" b="0" i="0" u="none" strike="noStrike" dirty="0">
                    <a:solidFill>
                      <a:srgbClr val="000000"/>
                    </a:solidFill>
                    <a:latin typeface="Helvetica Neue"/>
                  </a:rPr>
                  <a:t>Launch</a:t>
                </a:r>
              </a:p>
            </c:rich>
          </c:tx>
          <c:layout>
            <c:manualLayout>
              <c:xMode val="edge"/>
              <c:yMode val="edge"/>
              <c:x val="0.401922908368416"/>
              <c:y val="0.885896314893458"/>
            </c:manualLayout>
          </c:layout>
          <c:overlay val="1"/>
        </c:title>
        <c:numFmt formatCode="General" sourceLinked="0"/>
        <c:majorTickMark val="none"/>
        <c:minorTickMark val="none"/>
        <c:tickLblPos val="low"/>
        <c:spPr>
          <a:ln w="12700" cap="flat">
            <a:solidFill>
              <a:srgbClr val="8A8B89"/>
            </a:solidFill>
            <a:prstDash val="solid"/>
            <a:miter lim="400000"/>
          </a:ln>
        </c:spPr>
        <c:txPr>
          <a:bodyPr rot="0"/>
          <a:lstStyle/>
          <a:p>
            <a:pPr>
              <a:defRPr sz="1400" b="0" i="0" u="none" strike="noStrike">
                <a:solidFill>
                  <a:srgbClr val="000000"/>
                </a:solidFill>
                <a:latin typeface="Helvetica Neue"/>
              </a:defRPr>
            </a:pPr>
            <a:endParaRPr lang="en-US"/>
          </a:p>
        </c:txPr>
        <c:crossAx val="104662000"/>
        <c:crosses val="autoZero"/>
        <c:auto val="1"/>
        <c:lblAlgn val="ctr"/>
        <c:lblOffset val="100"/>
        <c:noMultiLvlLbl val="1"/>
      </c:catAx>
      <c:valAx>
        <c:axId val="104662000"/>
        <c:scaling>
          <c:orientation val="minMax"/>
        </c:scaling>
        <c:delete val="0"/>
        <c:axPos val="l"/>
        <c:majorGridlines>
          <c:spPr>
            <a:ln w="12700" cap="flat">
              <a:solidFill>
                <a:srgbClr val="8A8B89"/>
              </a:solidFill>
              <a:prstDash val="dash"/>
              <a:miter lim="400000"/>
            </a:ln>
          </c:spPr>
        </c:majorGridlines>
        <c:title>
          <c:tx>
            <c:rich>
              <a:bodyPr rot="-5400000"/>
              <a:lstStyle/>
              <a:p>
                <a:pPr>
                  <a:defRPr sz="1600" b="0" i="0" u="none" strike="noStrike">
                    <a:solidFill>
                      <a:srgbClr val="000000"/>
                    </a:solidFill>
                    <a:latin typeface="Helvetica Neue"/>
                  </a:defRPr>
                </a:pPr>
                <a:r>
                  <a:rPr lang="en-US" sz="1600" b="0" i="0" u="none" strike="noStrike">
                    <a:solidFill>
                      <a:srgbClr val="000000"/>
                    </a:solidFill>
                    <a:latin typeface="Helvetica Neue"/>
                  </a:rPr>
                  <a:t>Units Sold in US (Millions)</a:t>
                </a:r>
              </a:p>
            </c:rich>
          </c:tx>
          <c:layout/>
          <c:overlay val="1"/>
        </c:title>
        <c:numFmt formatCode="General" sourceLinked="0"/>
        <c:majorTickMark val="none"/>
        <c:minorTickMark val="none"/>
        <c:tickLblPos val="nextTo"/>
        <c:spPr>
          <a:ln w="12700" cap="flat">
            <a:solidFill>
              <a:srgbClr val="8A8B89"/>
            </a:solidFill>
            <a:prstDash val="solid"/>
            <a:miter lim="400000"/>
          </a:ln>
        </c:spPr>
        <c:txPr>
          <a:bodyPr rot="0"/>
          <a:lstStyle/>
          <a:p>
            <a:pPr>
              <a:defRPr sz="1600" b="0" i="0" u="none" strike="noStrike">
                <a:solidFill>
                  <a:srgbClr val="000000"/>
                </a:solidFill>
                <a:latin typeface="Helvetica Neue"/>
              </a:defRPr>
            </a:pPr>
            <a:endParaRPr lang="en-US"/>
          </a:p>
        </c:txPr>
        <c:crossAx val="105429616"/>
        <c:crosses val="autoZero"/>
        <c:crossBetween val="midCat"/>
        <c:majorUnit val="5.0"/>
        <c:minorUnit val="2.5"/>
      </c:valAx>
      <c:spPr>
        <a:solidFill>
          <a:srgbClr val="CCECFF"/>
        </a:solidFill>
        <a:ln w="12700" cap="flat">
          <a:noFill/>
          <a:miter lim="400000"/>
        </a:ln>
        <a:effectLst/>
      </c:spPr>
    </c:plotArea>
    <c:plotVisOnly val="1"/>
    <c:dispBlanksAs val="gap"/>
    <c:showDLblsOverMax val="1"/>
  </c:chart>
  <c:spPr>
    <a:solidFill>
      <a:schemeClr val="bg1">
        <a:lumMod val="95000"/>
      </a:schemeClr>
    </a:solid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0831288"/>
          <c:y val="0.156516"/>
          <c:w val="0.882376"/>
          <c:h val="0.76386"/>
        </c:manualLayout>
      </c:layout>
      <c:lineChart>
        <c:grouping val="standard"/>
        <c:varyColors val="0"/>
        <c:ser>
          <c:idx val="0"/>
          <c:order val="0"/>
          <c:tx>
            <c:strRef>
              <c:f>Sheet1!$A$2</c:f>
              <c:strCache>
                <c:ptCount val="1"/>
                <c:pt idx="0">
                  <c:v>Region 1</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none"/>
          </c:marker>
          <c:cat>
            <c:strRef>
              <c:f>Sheet1!$B$1:$K$1</c:f>
              <c:strCache>
                <c:ptCount val="10"/>
                <c:pt idx="0">
                  <c:v>1</c:v>
                </c:pt>
                <c:pt idx="1">
                  <c:v>2</c:v>
                </c:pt>
                <c:pt idx="2">
                  <c:v>3</c:v>
                </c:pt>
                <c:pt idx="3">
                  <c:v>4</c:v>
                </c:pt>
                <c:pt idx="4">
                  <c:v>5</c:v>
                </c:pt>
                <c:pt idx="5">
                  <c:v>6</c:v>
                </c:pt>
                <c:pt idx="6">
                  <c:v>7</c:v>
                </c:pt>
                <c:pt idx="7">
                  <c:v>8</c:v>
                </c:pt>
                <c:pt idx="8">
                  <c:v>9</c:v>
                </c:pt>
                <c:pt idx="9">
                  <c:v>10</c:v>
                </c:pt>
              </c:strCache>
            </c:strRef>
          </c:cat>
          <c:val>
            <c:numRef>
              <c:f>Sheet1!$B$2:$K$2</c:f>
              <c:numCache>
                <c:formatCode>General</c:formatCode>
                <c:ptCount val="10"/>
                <c:pt idx="0">
                  <c:v>1.0</c:v>
                </c:pt>
                <c:pt idx="1">
                  <c:v>2.0</c:v>
                </c:pt>
                <c:pt idx="2">
                  <c:v>3.0</c:v>
                </c:pt>
                <c:pt idx="3">
                  <c:v>4.0</c:v>
                </c:pt>
                <c:pt idx="4">
                  <c:v>4.0</c:v>
                </c:pt>
                <c:pt idx="5">
                  <c:v>4.0</c:v>
                </c:pt>
                <c:pt idx="6">
                  <c:v>4.0</c:v>
                </c:pt>
                <c:pt idx="7">
                  <c:v>4.0</c:v>
                </c:pt>
                <c:pt idx="8">
                  <c:v>2.0</c:v>
                </c:pt>
                <c:pt idx="9">
                  <c:v>0.0</c:v>
                </c:pt>
              </c:numCache>
            </c:numRef>
          </c:val>
          <c:smooth val="0"/>
        </c:ser>
        <c:dLbls>
          <c:showLegendKey val="0"/>
          <c:showVal val="0"/>
          <c:showCatName val="0"/>
          <c:showSerName val="0"/>
          <c:showPercent val="0"/>
          <c:showBubbleSize val="0"/>
        </c:dLbls>
        <c:smooth val="0"/>
        <c:axId val="-337411792"/>
        <c:axId val="-337407376"/>
      </c:lineChart>
      <c:catAx>
        <c:axId val="-337411792"/>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337407376"/>
        <c:crosses val="autoZero"/>
        <c:auto val="1"/>
        <c:lblAlgn val="ctr"/>
        <c:lblOffset val="100"/>
        <c:noMultiLvlLbl val="1"/>
      </c:catAx>
      <c:valAx>
        <c:axId val="-337407376"/>
        <c:scaling>
          <c:orientation val="minMax"/>
        </c:scaling>
        <c:delete val="0"/>
        <c:axPos val="l"/>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337411792"/>
        <c:crosses val="autoZero"/>
        <c:crossBetween val="midCat"/>
        <c:majorUnit val="1.0"/>
        <c:minorUnit val="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0831288"/>
          <c:y val="0.156516"/>
          <c:w val="0.882376"/>
          <c:h val="0.76386"/>
        </c:manualLayout>
      </c:layout>
      <c:lineChart>
        <c:grouping val="standard"/>
        <c:varyColors val="0"/>
        <c:ser>
          <c:idx val="0"/>
          <c:order val="0"/>
          <c:tx>
            <c:strRef>
              <c:f>Sheet1!$A$2</c:f>
              <c:strCache>
                <c:ptCount val="1"/>
                <c:pt idx="0">
                  <c:v>Region 1</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none"/>
          </c:marker>
          <c:cat>
            <c:strRef>
              <c:f>Sheet1!$B$1:$K$1</c:f>
              <c:strCache>
                <c:ptCount val="10"/>
                <c:pt idx="0">
                  <c:v>1</c:v>
                </c:pt>
                <c:pt idx="1">
                  <c:v>2</c:v>
                </c:pt>
                <c:pt idx="2">
                  <c:v>3</c:v>
                </c:pt>
                <c:pt idx="3">
                  <c:v>4</c:v>
                </c:pt>
                <c:pt idx="4">
                  <c:v>5</c:v>
                </c:pt>
                <c:pt idx="5">
                  <c:v>6</c:v>
                </c:pt>
                <c:pt idx="6">
                  <c:v>7</c:v>
                </c:pt>
                <c:pt idx="7">
                  <c:v>8</c:v>
                </c:pt>
                <c:pt idx="8">
                  <c:v>9</c:v>
                </c:pt>
                <c:pt idx="9">
                  <c:v>10</c:v>
                </c:pt>
              </c:strCache>
            </c:strRef>
          </c:cat>
          <c:val>
            <c:numRef>
              <c:f>Sheet1!$B$2:$K$2</c:f>
              <c:numCache>
                <c:formatCode>General</c:formatCode>
                <c:ptCount val="10"/>
                <c:pt idx="0">
                  <c:v>1.0</c:v>
                </c:pt>
                <c:pt idx="1">
                  <c:v>2.0</c:v>
                </c:pt>
                <c:pt idx="2">
                  <c:v>3.0</c:v>
                </c:pt>
                <c:pt idx="3">
                  <c:v>4.0</c:v>
                </c:pt>
                <c:pt idx="4">
                  <c:v>3.5</c:v>
                </c:pt>
                <c:pt idx="5">
                  <c:v>3.0</c:v>
                </c:pt>
                <c:pt idx="6">
                  <c:v>2.5</c:v>
                </c:pt>
                <c:pt idx="7">
                  <c:v>2.0</c:v>
                </c:pt>
                <c:pt idx="8">
                  <c:v>1.5</c:v>
                </c:pt>
                <c:pt idx="9">
                  <c:v>1.0</c:v>
                </c:pt>
              </c:numCache>
            </c:numRef>
          </c:val>
          <c:smooth val="0"/>
        </c:ser>
        <c:dLbls>
          <c:showLegendKey val="0"/>
          <c:showVal val="0"/>
          <c:showCatName val="0"/>
          <c:showSerName val="0"/>
          <c:showPercent val="0"/>
          <c:showBubbleSize val="0"/>
        </c:dLbls>
        <c:smooth val="0"/>
        <c:axId val="-337333152"/>
        <c:axId val="-337328736"/>
      </c:lineChart>
      <c:catAx>
        <c:axId val="-337333152"/>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337328736"/>
        <c:crosses val="autoZero"/>
        <c:auto val="1"/>
        <c:lblAlgn val="ctr"/>
        <c:lblOffset val="100"/>
        <c:noMultiLvlLbl val="1"/>
      </c:catAx>
      <c:valAx>
        <c:axId val="-337328736"/>
        <c:scaling>
          <c:orientation val="minMax"/>
        </c:scaling>
        <c:delete val="0"/>
        <c:axPos val="l"/>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337333152"/>
        <c:crosses val="autoZero"/>
        <c:crossBetween val="midCat"/>
        <c:majorUnit val="1.0"/>
        <c:minorUnit val="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0866046"/>
          <c:y val="0.156516"/>
          <c:w val="0.877458"/>
          <c:h val="0.76386"/>
        </c:manualLayout>
      </c:layout>
      <c:lineChart>
        <c:grouping val="standard"/>
        <c:varyColors val="0"/>
        <c:ser>
          <c:idx val="0"/>
          <c:order val="0"/>
          <c:tx>
            <c:strRef>
              <c:f>Sheet1!$A$2</c:f>
              <c:strCache>
                <c:ptCount val="1"/>
                <c:pt idx="0">
                  <c:v>Region 1</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none"/>
          </c:marker>
          <c:cat>
            <c:strRef>
              <c:f>Sheet1!$B$1:$K$1</c:f>
              <c:strCache>
                <c:ptCount val="10"/>
                <c:pt idx="0">
                  <c:v>1</c:v>
                </c:pt>
                <c:pt idx="1">
                  <c:v>2</c:v>
                </c:pt>
                <c:pt idx="2">
                  <c:v>3</c:v>
                </c:pt>
                <c:pt idx="3">
                  <c:v>4</c:v>
                </c:pt>
                <c:pt idx="4">
                  <c:v>5</c:v>
                </c:pt>
                <c:pt idx="5">
                  <c:v>6</c:v>
                </c:pt>
                <c:pt idx="6">
                  <c:v>7</c:v>
                </c:pt>
                <c:pt idx="7">
                  <c:v>8</c:v>
                </c:pt>
                <c:pt idx="8">
                  <c:v>9</c:v>
                </c:pt>
                <c:pt idx="9">
                  <c:v>10</c:v>
                </c:pt>
              </c:strCache>
            </c:strRef>
          </c:cat>
          <c:val>
            <c:numRef>
              <c:f>Sheet1!$B$2:$K$2</c:f>
              <c:numCache>
                <c:formatCode>General</c:formatCode>
                <c:ptCount val="10"/>
                <c:pt idx="0">
                  <c:v>1.0</c:v>
                </c:pt>
                <c:pt idx="1">
                  <c:v>2.0</c:v>
                </c:pt>
                <c:pt idx="2">
                  <c:v>3.0</c:v>
                </c:pt>
                <c:pt idx="3">
                  <c:v>4.0</c:v>
                </c:pt>
                <c:pt idx="4">
                  <c:v>4.0</c:v>
                </c:pt>
                <c:pt idx="5">
                  <c:v>3.5</c:v>
                </c:pt>
                <c:pt idx="6">
                  <c:v>3.0</c:v>
                </c:pt>
                <c:pt idx="7">
                  <c:v>2.5</c:v>
                </c:pt>
                <c:pt idx="8">
                  <c:v>2.0</c:v>
                </c:pt>
                <c:pt idx="9">
                  <c:v>1.5</c:v>
                </c:pt>
              </c:numCache>
            </c:numRef>
          </c:val>
          <c:smooth val="0"/>
        </c:ser>
        <c:dLbls>
          <c:showLegendKey val="0"/>
          <c:showVal val="0"/>
          <c:showCatName val="0"/>
          <c:showSerName val="0"/>
          <c:showPercent val="0"/>
          <c:showBubbleSize val="0"/>
        </c:dLbls>
        <c:smooth val="0"/>
        <c:axId val="-337363712"/>
        <c:axId val="-337359296"/>
      </c:lineChart>
      <c:catAx>
        <c:axId val="-337363712"/>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337359296"/>
        <c:crosses val="autoZero"/>
        <c:auto val="1"/>
        <c:lblAlgn val="ctr"/>
        <c:lblOffset val="100"/>
        <c:noMultiLvlLbl val="1"/>
      </c:catAx>
      <c:valAx>
        <c:axId val="-337359296"/>
        <c:scaling>
          <c:orientation val="minMax"/>
        </c:scaling>
        <c:delete val="0"/>
        <c:axPos val="l"/>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337363712"/>
        <c:crosses val="autoZero"/>
        <c:crossBetween val="midCat"/>
        <c:majorUnit val="1.0"/>
        <c:minorUnit val="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title>
      <c:tx>
        <c:rich>
          <a:bodyPr rot="0"/>
          <a:lstStyle/>
          <a:p>
            <a:pPr>
              <a:defRPr sz="1800" b="0" i="0" u="none" strike="noStrike">
                <a:solidFill>
                  <a:srgbClr val="000000"/>
                </a:solidFill>
                <a:latin typeface="Helvetica Neue"/>
              </a:defRPr>
            </a:pPr>
            <a:r>
              <a:rPr lang="en-US" sz="1800" b="0" i="0" u="none" strike="noStrike" dirty="0">
                <a:solidFill>
                  <a:srgbClr val="000000"/>
                </a:solidFill>
                <a:latin typeface="Helvetica Neue"/>
              </a:rPr>
              <a:t>Forecast Accuracy Improvement (MAE Reduction)</a:t>
            </a:r>
          </a:p>
        </c:rich>
      </c:tx>
      <c:layout>
        <c:manualLayout>
          <c:xMode val="edge"/>
          <c:yMode val="edge"/>
          <c:x val="0.0"/>
          <c:y val="0.0"/>
          <c:w val="1.0"/>
          <c:h val="0.266839"/>
        </c:manualLayout>
      </c:layout>
      <c:overlay val="1"/>
      <c:spPr>
        <a:noFill/>
        <a:effectLst/>
      </c:spPr>
    </c:title>
    <c:autoTitleDeleted val="0"/>
    <c:plotArea>
      <c:layout>
        <c:manualLayout>
          <c:layoutTarget val="inner"/>
          <c:xMode val="edge"/>
          <c:yMode val="edge"/>
          <c:x val="0.147736"/>
          <c:y val="0.266839"/>
          <c:w val="0.847264"/>
          <c:h val="0.679578"/>
        </c:manualLayout>
      </c:layout>
      <c:barChart>
        <c:barDir val="col"/>
        <c:grouping val="stacked"/>
        <c:varyColors val="0"/>
        <c:ser>
          <c:idx val="0"/>
          <c:order val="0"/>
          <c:tx>
            <c:strRef>
              <c:f>Sheet1!$A$2</c:f>
              <c:strCache>
                <c:ptCount val="1"/>
                <c:pt idx="0">
                  <c:v>Forecast Accuracy</c:v>
                </c:pt>
              </c:strCache>
            </c:strRef>
          </c:tx>
          <c:spPr>
            <a:solidFill>
              <a:schemeClr val="accent2">
                <a:hueOff val="189195"/>
                <a:satOff val="4059"/>
                <a:lumOff val="-14040"/>
              </a:schemeClr>
            </a:solidFill>
            <a:ln w="12700" cap="flat">
              <a:noFill/>
              <a:miter lim="400000"/>
            </a:ln>
            <a:effectLst>
              <a:outerShdw blurRad="50800" dist="25400" dir="5400000" algn="tl">
                <a:srgbClr val="000100">
                  <a:alpha val="50000"/>
                </a:srgbClr>
              </a:outerShdw>
            </a:effectLst>
          </c:spPr>
          <c:invertIfNegative val="0"/>
          <c:dLbls>
            <c:numFmt formatCode="#,##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Known Prob</c:v>
                </c:pt>
                <c:pt idx="1">
                  <c:v>Known Cluster</c:v>
                </c:pt>
                <c:pt idx="2">
                  <c:v>Known PLC</c:v>
                </c:pt>
              </c:strCache>
            </c:strRef>
          </c:cat>
          <c:val>
            <c:numRef>
              <c:f>Sheet1!$B$2:$D$2</c:f>
              <c:numCache>
                <c:formatCode>General</c:formatCode>
                <c:ptCount val="3"/>
                <c:pt idx="0">
                  <c:v>0.034</c:v>
                </c:pt>
                <c:pt idx="1">
                  <c:v>0.092</c:v>
                </c:pt>
                <c:pt idx="2">
                  <c:v>0.14</c:v>
                </c:pt>
              </c:numCache>
            </c:numRef>
          </c:val>
        </c:ser>
        <c:dLbls>
          <c:showLegendKey val="0"/>
          <c:showVal val="0"/>
          <c:showCatName val="0"/>
          <c:showSerName val="0"/>
          <c:showPercent val="0"/>
          <c:showBubbleSize val="0"/>
        </c:dLbls>
        <c:gapWidth val="40"/>
        <c:overlap val="100"/>
        <c:axId val="-336802544"/>
        <c:axId val="-336798768"/>
      </c:barChart>
      <c:catAx>
        <c:axId val="-336802544"/>
        <c:scaling>
          <c:orientation val="minMax"/>
        </c:scaling>
        <c:delete val="0"/>
        <c:axPos val="b"/>
        <c:numFmt formatCode="General" sourceLinked="0"/>
        <c:majorTickMark val="none"/>
        <c:minorTickMark val="none"/>
        <c:tickLblPos val="none"/>
        <c:spPr>
          <a:ln w="12700" cap="flat">
            <a:solidFill>
              <a:srgbClr val="747474"/>
            </a:solidFill>
            <a:prstDash val="solid"/>
            <a:miter lim="400000"/>
          </a:ln>
        </c:spPr>
        <c:txPr>
          <a:bodyPr rot="0"/>
          <a:lstStyle/>
          <a:p>
            <a:pPr>
              <a:defRPr sz="2200" b="0" i="0" u="none" strike="noStrike">
                <a:solidFill>
                  <a:srgbClr val="000000"/>
                </a:solidFill>
                <a:latin typeface="Helvetica Neue"/>
              </a:defRPr>
            </a:pPr>
            <a:endParaRPr lang="en-US"/>
          </a:p>
        </c:txPr>
        <c:crossAx val="-336798768"/>
        <c:crosses val="autoZero"/>
        <c:auto val="1"/>
        <c:lblAlgn val="ctr"/>
        <c:lblOffset val="100"/>
        <c:noMultiLvlLbl val="1"/>
      </c:catAx>
      <c:valAx>
        <c:axId val="-336798768"/>
        <c:scaling>
          <c:orientation val="minMax"/>
          <c:max val="0.16"/>
        </c:scaling>
        <c:delete val="0"/>
        <c:axPos val="l"/>
        <c:majorGridlines>
          <c:spPr>
            <a:ln w="12700" cap="flat">
              <a:solidFill>
                <a:srgbClr val="B3B4B3"/>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sz="1400" b="0" i="0" u="none" strike="noStrike">
                <a:solidFill>
                  <a:srgbClr val="000000"/>
                </a:solidFill>
                <a:latin typeface="Helvetica Neue"/>
              </a:defRPr>
            </a:pPr>
            <a:endParaRPr lang="en-US"/>
          </a:p>
        </c:txPr>
        <c:crossAx val="-336802544"/>
        <c:crosses val="autoZero"/>
        <c:crossBetween val="between"/>
        <c:majorUnit val="0.04"/>
        <c:minorUnit val="0.02"/>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title>
      <c:tx>
        <c:rich>
          <a:bodyPr rot="0"/>
          <a:lstStyle/>
          <a:p>
            <a:pPr>
              <a:defRPr sz="2520" b="0" i="0" u="none" strike="noStrike">
                <a:solidFill>
                  <a:srgbClr val="000000"/>
                </a:solidFill>
                <a:latin typeface="Helvetica Neue"/>
              </a:defRPr>
            </a:pPr>
            <a:r>
              <a:rPr lang="en-US" sz="2520" b="0" i="0" u="none" strike="noStrike">
                <a:solidFill>
                  <a:srgbClr val="000000"/>
                </a:solidFill>
                <a:latin typeface="Helvetica Neue"/>
              </a:rPr>
              <a:t>Saving ($ per unit)</a:t>
            </a:r>
          </a:p>
        </c:rich>
      </c:tx>
      <c:layout>
        <c:manualLayout>
          <c:xMode val="edge"/>
          <c:yMode val="edge"/>
          <c:x val="0.259229"/>
          <c:y val="0.0"/>
          <c:w val="0.481541"/>
          <c:h val="0.183959"/>
        </c:manualLayout>
      </c:layout>
      <c:overlay val="1"/>
      <c:spPr>
        <a:noFill/>
        <a:effectLst/>
      </c:spPr>
    </c:title>
    <c:autoTitleDeleted val="0"/>
    <c:plotArea>
      <c:layout>
        <c:manualLayout>
          <c:layoutTarget val="inner"/>
          <c:xMode val="edge"/>
          <c:yMode val="edge"/>
          <c:x val="0.106858"/>
          <c:y val="0.183959"/>
          <c:w val="0.888142"/>
          <c:h val="0.762651"/>
        </c:manualLayout>
      </c:layout>
      <c:barChart>
        <c:barDir val="col"/>
        <c:grouping val="stacked"/>
        <c:varyColors val="0"/>
        <c:ser>
          <c:idx val="0"/>
          <c:order val="0"/>
          <c:tx>
            <c:strRef>
              <c:f>Sheet1!$A$2</c:f>
              <c:strCache>
                <c:ptCount val="1"/>
                <c:pt idx="0">
                  <c:v>Saving ($)</c:v>
                </c:pt>
              </c:strCache>
            </c:strRef>
          </c:tx>
          <c:spPr>
            <a:solidFill>
              <a:schemeClr val="accent4">
                <a:satOff val="9638"/>
                <a:lumOff val="-12193"/>
              </a:schemeClr>
            </a:solidFill>
            <a:ln w="12700" cap="flat">
              <a:solidFill>
                <a:srgbClr val="000000"/>
              </a:solidFill>
              <a:custDash>
                <a:ds d="200000" sp="200000"/>
              </a:custDash>
              <a:miter lim="400000"/>
            </a:ln>
            <a:effectLst>
              <a:outerShdw blurRad="50800" dist="25400" dir="5400000" algn="tl">
                <a:srgbClr val="000000">
                  <a:alpha val="50000"/>
                </a:srgbClr>
              </a:outerShdw>
            </a:effectLst>
          </c:spPr>
          <c:invertIfNegative val="0"/>
          <c:dLbls>
            <c:dLbl>
              <c:idx val="0"/>
              <c:numFmt formatCode="&quot;$&quot;#,##0.0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dLbl>
            <c:dLbl>
              <c:idx val="1"/>
              <c:numFmt formatCode="&quot;$&quot;#,##0.0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dLbl>
            <c:dLbl>
              <c:idx val="2"/>
              <c:numFmt formatCode="&quot;$&quot;#,##0.0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dLbl>
            <c:numFmt formatCode="&quot;$&quot;#,##0.00" sourceLinked="0"/>
            <c:spPr>
              <a:noFill/>
              <a:ln>
                <a:noFill/>
              </a:ln>
              <a:effectLst/>
            </c:spPr>
            <c:txPr>
              <a:bodyPr/>
              <a:lstStyle/>
              <a:p>
                <a:pPr>
                  <a:defRPr sz="2520" b="0" i="0" u="none" strike="noStrike">
                    <a:solidFill>
                      <a:srgbClr val="FFFFFF"/>
                    </a:solidFill>
                    <a:latin typeface="Helvetica Neue"/>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Known Prob</c:v>
                </c:pt>
                <c:pt idx="1">
                  <c:v>Known Cluster</c:v>
                </c:pt>
                <c:pt idx="2">
                  <c:v>Known PLC</c:v>
                </c:pt>
              </c:strCache>
            </c:strRef>
          </c:cat>
          <c:val>
            <c:numRef>
              <c:f>Sheet1!$B$2:$D$2</c:f>
              <c:numCache>
                <c:formatCode>General</c:formatCode>
                <c:ptCount val="3"/>
                <c:pt idx="0">
                  <c:v>1.5</c:v>
                </c:pt>
                <c:pt idx="1">
                  <c:v>3.8</c:v>
                </c:pt>
                <c:pt idx="2">
                  <c:v>4.7</c:v>
                </c:pt>
              </c:numCache>
            </c:numRef>
          </c:val>
        </c:ser>
        <c:dLbls>
          <c:showLegendKey val="0"/>
          <c:showVal val="0"/>
          <c:showCatName val="0"/>
          <c:showSerName val="0"/>
          <c:showPercent val="0"/>
          <c:showBubbleSize val="0"/>
        </c:dLbls>
        <c:gapWidth val="40"/>
        <c:overlap val="100"/>
        <c:axId val="178899344"/>
        <c:axId val="178903664"/>
      </c:barChart>
      <c:catAx>
        <c:axId val="178899344"/>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1979" b="0" i="0" u="none" strike="noStrike">
                <a:solidFill>
                  <a:srgbClr val="000000"/>
                </a:solidFill>
                <a:latin typeface="Helvetica Neue"/>
              </a:defRPr>
            </a:pPr>
            <a:endParaRPr lang="en-US"/>
          </a:p>
        </c:txPr>
        <c:crossAx val="178903664"/>
        <c:crosses val="autoZero"/>
        <c:auto val="1"/>
        <c:lblAlgn val="ctr"/>
        <c:lblOffset val="100"/>
        <c:noMultiLvlLbl val="1"/>
      </c:catAx>
      <c:valAx>
        <c:axId val="178903664"/>
        <c:scaling>
          <c:orientation val="minMax"/>
          <c:max val="6.0"/>
        </c:scaling>
        <c:delete val="0"/>
        <c:axPos val="l"/>
        <c:majorGridlines>
          <c:spPr>
            <a:ln w="12700" cap="flat">
              <a:solidFill>
                <a:srgbClr val="8A8B89"/>
              </a:solidFill>
              <a:prstDash val="solid"/>
              <a:miter lim="400000"/>
            </a:ln>
          </c:spPr>
        </c:majorGridlines>
        <c:numFmt formatCode="General" sourceLinked="0"/>
        <c:majorTickMark val="none"/>
        <c:minorTickMark val="none"/>
        <c:tickLblPos val="nextTo"/>
        <c:spPr>
          <a:ln w="12700" cap="flat">
            <a:noFill/>
            <a:prstDash val="solid"/>
            <a:miter lim="400000"/>
          </a:ln>
        </c:spPr>
        <c:txPr>
          <a:bodyPr rot="0"/>
          <a:lstStyle/>
          <a:p>
            <a:pPr>
              <a:defRPr sz="1200" b="0" i="0" u="none" strike="noStrike">
                <a:solidFill>
                  <a:srgbClr val="000000"/>
                </a:solidFill>
                <a:latin typeface="Helvetica Neue"/>
              </a:defRPr>
            </a:pPr>
            <a:endParaRPr lang="en-US"/>
          </a:p>
        </c:txPr>
        <c:crossAx val="178899344"/>
        <c:crosses val="autoZero"/>
        <c:crossBetween val="between"/>
        <c:majorUnit val="1.5"/>
        <c:minorUnit val="0.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dirty="0" smtClean="0"/>
              <a:t>Global Sourcing over the Product Life Cycle</a:t>
            </a:r>
            <a:endParaRPr lang="en-US" dirty="0"/>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34165972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2/22/17</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65561054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tuck.sourcinggame.ne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Statistical_model" TargetMode="External"/><Relationship Id="rId4" Type="http://schemas.openxmlformats.org/officeDocument/2006/relationships/hyperlink" Target="https://en.wikipedia.org/wiki/Model_selection" TargetMode="External"/><Relationship Id="rId5" Type="http://schemas.openxmlformats.org/officeDocument/2006/relationships/hyperlink" Target="https://en.wikipedia.org/wiki/Information_theory" TargetMode="External"/><Relationship Id="rId6" Type="http://schemas.openxmlformats.org/officeDocument/2006/relationships/hyperlink" Target="https://en.wikipedia.org/wiki/Goodness_of_fit" TargetMode="External"/><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10</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sz="1000" b="0" i="0" u="none" strike="noStrike" kern="1200" baseline="0" dirty="0" smtClean="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smtClean="0">
                <a:solidFill>
                  <a:schemeClr val="tx1"/>
                </a:solidFill>
                <a:latin typeface="Times New Roman" pitchFamily="18" charset="0"/>
                <a:ea typeface="+mn-ea"/>
                <a:cs typeface="+mn-cs"/>
              </a:rPr>
              <a:t>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sz="1000" b="0" i="0" u="none" strike="noStrike" kern="1200" dirty="0" smtClean="0">
                <a:solidFill>
                  <a:schemeClr val="tx1"/>
                </a:solidFill>
                <a:latin typeface="Times New Roman" pitchFamily="18" charset="0"/>
                <a:ea typeface="+mn-ea"/>
                <a:cs typeface="+mn-cs"/>
              </a:rPr>
              <a:t>Debrief: show summary data and ask teams what they did.</a:t>
            </a:r>
          </a:p>
          <a:p>
            <a:r>
              <a:rPr lang="en-US" sz="1000" b="0" i="0" u="none" strike="noStrike" kern="1200" dirty="0" smtClean="0">
                <a:solidFill>
                  <a:schemeClr val="tx1"/>
                </a:solidFill>
                <a:latin typeface="Times New Roman" pitchFamily="18" charset="0"/>
                <a:ea typeface="+mn-ea"/>
                <a:cs typeface="+mn-cs"/>
              </a:rPr>
              <a:t>Show forecasting</a:t>
            </a:r>
            <a:r>
              <a:rPr lang="en-US" sz="1000" b="0" i="0" u="none" strike="noStrike" kern="1200" baseline="0" dirty="0" smtClean="0">
                <a:solidFill>
                  <a:schemeClr val="tx1"/>
                </a:solidFill>
                <a:latin typeface="Times New Roman" pitchFamily="18" charset="0"/>
                <a:ea typeface="+mn-ea"/>
                <a:cs typeface="+mn-cs"/>
              </a:rPr>
              <a:t> and ask what they did (pick up dynamic strategies)</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in last 10 minutes—next time use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extLst>
      <p:ext uri="{BB962C8B-B14F-4D97-AF65-F5344CB8AC3E}">
        <p14:creationId xmlns:p14="http://schemas.microsoft.com/office/powerpoint/2010/main" val="1260498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20</a:t>
            </a:fld>
            <a:endParaRPr lang="en-US" dirty="0"/>
          </a:p>
        </p:txBody>
      </p:sp>
    </p:spTree>
    <p:extLst>
      <p:ext uri="{BB962C8B-B14F-4D97-AF65-F5344CB8AC3E}">
        <p14:creationId xmlns:p14="http://schemas.microsoft.com/office/powerpoint/2010/main" val="1088563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endParaRPr lang="en-US" dirty="0" smtClean="0"/>
          </a:p>
          <a:p>
            <a:pPr lvl="0"/>
            <a:r>
              <a:rPr lang="en-US" dirty="0"/>
              <a:t>Stationary Sourcing Policy</a:t>
            </a:r>
          </a:p>
          <a:p>
            <a:r>
              <a:rPr lang="en-US" dirty="0"/>
              <a:t>The simplest choice is having a stationary policy (even though the demand distribution changes) and it also gives a good benchmark and opportunity to explain the different policies (before moving onto part B which is a dynamic policy).</a:t>
            </a:r>
          </a:p>
          <a:p>
            <a:endParaRPr lang="en-US" dirty="0"/>
          </a:p>
          <a:p>
            <a:endParaRPr lang="en-US" dirty="0"/>
          </a:p>
          <a:p>
            <a:r>
              <a:rPr lang="en-US" dirty="0"/>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dirty="0"/>
          </a:p>
          <a:p>
            <a:endParaRPr lang="en-US" dirty="0"/>
          </a:p>
          <a:p>
            <a:endParaRPr lang="en-US" dirty="0"/>
          </a:p>
          <a:p>
            <a:r>
              <a:rPr lang="en-US" dirty="0"/>
              <a:t>“Stationary Policy” optimization (using the 200 demand sample paths used below as in Run 3)</a:t>
            </a:r>
          </a:p>
          <a:p>
            <a:endParaRPr lang="en-US" dirty="0" smtClean="0"/>
          </a:p>
          <a:p>
            <a:r>
              <a:rPr lang="en-US" dirty="0"/>
              <a:t>The insights/remarks:</a:t>
            </a:r>
          </a:p>
          <a:p>
            <a:pPr marL="228571" indent="-228571">
              <a:buFont typeface="+mj-lt"/>
              <a:buAutoNum type="arabicPeriod"/>
            </a:pPr>
            <a:r>
              <a:rPr lang="en-US" dirty="0"/>
              <a:t>Single sourcing from Mexico is slightly better profit than single sourcing from China.  </a:t>
            </a:r>
          </a:p>
          <a:p>
            <a:pPr marL="685714" lvl="1" indent="-228571">
              <a:buFont typeface="Arial" pitchFamily="34" charset="0"/>
              <a:buChar char="•"/>
            </a:pPr>
            <a:r>
              <a:rPr lang="en-US" dirty="0"/>
              <a:t>Nice learning lesson that long lead times imply more inventory costs that can nullify the pure sourcing cost advantage of China.</a:t>
            </a:r>
          </a:p>
          <a:p>
            <a:pPr marL="685714" lvl="1" indent="-228571">
              <a:buFont typeface="Arial" pitchFamily="34" charset="0"/>
              <a:buChar char="•"/>
            </a:pPr>
            <a:r>
              <a:rPr lang="en-US" dirty="0"/>
              <a:t>Why is inventory target of China so much higher?  </a:t>
            </a:r>
            <a:r>
              <a:rPr lang="en-US" i="1" dirty="0"/>
              <a:t>Because of higher </a:t>
            </a:r>
            <a:r>
              <a:rPr lang="en-US" i="1" dirty="0" err="1"/>
              <a:t>leadtime</a:t>
            </a:r>
            <a:r>
              <a:rPr lang="en-US" i="1" dirty="0"/>
              <a:t> and lower holding cost.</a:t>
            </a:r>
            <a:endParaRPr lang="en-US" dirty="0"/>
          </a:p>
          <a:p>
            <a:pPr marL="228571" indent="-228571">
              <a:buFont typeface="+mj-lt"/>
              <a:buAutoNum type="arabicPeriod"/>
            </a:pPr>
            <a:r>
              <a:rPr lang="en-US" dirty="0"/>
              <a:t>TBS is about the same as Dual index – so close to optimal</a:t>
            </a:r>
          </a:p>
          <a:p>
            <a:pPr marL="228571" indent="-228571">
              <a:buFont typeface="+mj-lt"/>
              <a:buAutoNum type="arabicPeriod"/>
            </a:pPr>
            <a:r>
              <a:rPr lang="en-US" dirty="0"/>
              <a:t>There is a nice value increment of dual sourcing over single of 3384/3291 = 2.8% in value</a:t>
            </a:r>
          </a:p>
          <a:p>
            <a:pPr marL="228571" indent="-228571">
              <a:buFont typeface="+mj-lt"/>
              <a:buAutoNum type="arabicPeriod"/>
            </a:pPr>
            <a:r>
              <a:rPr lang="en-US" dirty="0"/>
              <a:t>That begs the question: what is controllable by the policy?  What is a good benchmark?</a:t>
            </a:r>
          </a:p>
          <a:p>
            <a:pPr marL="685714" lvl="1" indent="-228571">
              <a:buFont typeface="+mj-lt"/>
              <a:buAutoNum type="arabicPeriod"/>
            </a:pPr>
            <a:r>
              <a:rPr lang="en-US" dirty="0"/>
              <a:t>First best = perfect info = order each demand from China 4 period before and stop ordering 4 period before end of game</a:t>
            </a:r>
          </a:p>
          <a:p>
            <a:pPr marL="685714" lvl="1" indent="-228571">
              <a:buFont typeface="+mj-lt"/>
              <a:buAutoNum type="arabicPeriod"/>
            </a:pPr>
            <a:r>
              <a:rPr lang="en-US" dirty="0"/>
              <a:t>Second best = if students don’t know when the game will end, it is fair to keep ordering until the end (this reduces value)</a:t>
            </a:r>
          </a:p>
          <a:p>
            <a:pPr marL="685714" lvl="1" indent="-228571">
              <a:buFont typeface="+mj-lt"/>
              <a:buAutoNum type="arabicPeriod"/>
            </a:pPr>
            <a:r>
              <a:rPr lang="en-US" dirty="0"/>
              <a:t>Aim is to reduce the mismatch cost, which can be computed as difference with perfect info (or second best) and a 5 to 7% in mismatch cost.</a:t>
            </a:r>
          </a:p>
          <a:p>
            <a:endParaRPr lang="en-US" dirty="0" smtClean="0"/>
          </a:p>
          <a:p>
            <a:pPr lvl="0"/>
            <a:r>
              <a:rPr lang="en-US" dirty="0" smtClean="0"/>
              <a:t>Dynamic Sourcing Policy</a:t>
            </a:r>
          </a:p>
          <a:p>
            <a:r>
              <a:rPr lang="en-US" dirty="0" smtClean="0"/>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dirty="0" smtClean="0"/>
              <a:t>The insights/remarks:</a:t>
            </a:r>
          </a:p>
          <a:p>
            <a:pPr lvl="0"/>
            <a:r>
              <a:rPr lang="en-US" dirty="0" smtClean="0"/>
              <a:t>1. Compared to a stationary policy, using a dynamic policy (that tailors to changing demand distribution):</a:t>
            </a:r>
          </a:p>
          <a:p>
            <a:pPr lvl="1">
              <a:buFont typeface="Arial" pitchFamily="34" charset="0"/>
              <a:buChar char="•"/>
            </a:pPr>
            <a:r>
              <a:rPr lang="en-US" dirty="0" smtClean="0"/>
              <a:t>Yields big improvements: from about $3360 to $4500 = + 34% in value; mismatch cost from 1280 down to 155 = 8-fold improvement!</a:t>
            </a:r>
          </a:p>
          <a:p>
            <a:pPr lvl="1">
              <a:buFont typeface="Arial" pitchFamily="34" charset="0"/>
              <a:buChar char="•"/>
            </a:pPr>
            <a:r>
              <a:rPr lang="en-US" dirty="0" smtClean="0"/>
              <a:t>Allows us to better hedge by “betting more during high-sales” (and getting the upside) but less if anything during decline.</a:t>
            </a:r>
          </a:p>
          <a:p>
            <a:pPr lvl="1">
              <a:buFont typeface="Arial" pitchFamily="34" charset="0"/>
              <a:buChar char="•"/>
            </a:pPr>
            <a:r>
              <a:rPr lang="en-US" dirty="0" smtClean="0"/>
              <a:t>Changes which single source is best: now it is China during high-season and then simply stop sourcing and sell off inventory during decline</a:t>
            </a:r>
          </a:p>
          <a:p>
            <a:pPr lvl="1">
              <a:buFont typeface="Arial" pitchFamily="34" charset="0"/>
              <a:buChar char="•"/>
            </a:pPr>
            <a:r>
              <a:rPr lang="en-US" dirty="0" smtClean="0"/>
              <a:t>Analytics: the option to change parameters in decline phase implies that the salvage value of inventory is close to its cost so that the critical </a:t>
            </a:r>
            <a:r>
              <a:rPr lang="en-US" dirty="0" err="1" smtClean="0"/>
              <a:t>fractile</a:t>
            </a:r>
            <a:r>
              <a:rPr lang="en-US" dirty="0" smtClean="0"/>
              <a:t> solution is near optimal. </a:t>
            </a:r>
          </a:p>
          <a:p>
            <a:pPr lvl="0"/>
            <a:r>
              <a:rPr lang="en-US" dirty="0" smtClean="0"/>
              <a:t>2. Insights for Dual Sourcing</a:t>
            </a:r>
          </a:p>
          <a:p>
            <a:pPr lvl="1">
              <a:buFont typeface="Arial" pitchFamily="34" charset="0"/>
              <a:buChar char="•"/>
            </a:pPr>
            <a:r>
              <a:rPr lang="en-US" dirty="0" smtClean="0"/>
              <a:t>Dual sourcing gives significant improvement over single sourcing: 2.7% in value and 40+% in mismatch cost</a:t>
            </a:r>
          </a:p>
          <a:p>
            <a:pPr lvl="1">
              <a:buFont typeface="Arial" pitchFamily="34" charset="0"/>
              <a:buChar char="•"/>
            </a:pPr>
            <a:r>
              <a:rPr lang="en-US" dirty="0" smtClean="0"/>
              <a:t>TBS is about the same as Dual index – so close to optimal</a:t>
            </a:r>
          </a:p>
          <a:p>
            <a:pPr lvl="1">
              <a:buFont typeface="Arial" pitchFamily="34" charset="0"/>
              <a:buChar char="•"/>
            </a:pPr>
            <a:r>
              <a:rPr lang="en-US" dirty="0" smtClean="0"/>
              <a:t>What is the optimal base allocation for TBS (during high sales season) = fraction offshored?</a:t>
            </a:r>
          </a:p>
          <a:p>
            <a:pPr lvl="2">
              <a:buFontTx/>
              <a:buChar char="-"/>
            </a:pPr>
            <a:r>
              <a:rPr lang="en-US" dirty="0" smtClean="0"/>
              <a:t> Simulation gives 39/50 = 78% of average demand to China.</a:t>
            </a:r>
          </a:p>
          <a:p>
            <a:pPr lvl="2">
              <a:buFontTx/>
              <a:buChar char="-"/>
            </a:pPr>
            <a:r>
              <a:rPr lang="en-US" dirty="0" smtClean="0"/>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p>
          <a:p>
            <a:r>
              <a:rPr lang="en-US" dirty="0" smtClean="0"/>
              <a:t>D(5,:) =  61    50    25    67    16    53    31    75    45    33    12    61    24    38    59    46    21    42    60    73    50    43    50    48     53    57    57    66    52    57    26     0    27    37     6     0    25     8    16    22</a:t>
            </a:r>
          </a:p>
          <a:p>
            <a:r>
              <a:rPr lang="en-US" dirty="0" smtClean="0"/>
              <a:t>mean(D(5,1:30)) = 47.5 and mean(D(5,31:40)) = 16.7</a:t>
            </a:r>
          </a:p>
          <a:p>
            <a:r>
              <a:rPr lang="en-US" dirty="0" smtClean="0"/>
              <a:t>[BB_SSM,BB_SSC,BB_TBS,BB_DI,B_best2,B_best]</a:t>
            </a:r>
          </a:p>
          <a:p>
            <a:r>
              <a:rPr lang="en-US" dirty="0" smtClean="0"/>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22</a:t>
            </a:fld>
            <a:endParaRPr lang="en-US"/>
          </a:p>
        </p:txBody>
      </p:sp>
    </p:spTree>
    <p:extLst>
      <p:ext uri="{BB962C8B-B14F-4D97-AF65-F5344CB8AC3E}">
        <p14:creationId xmlns:p14="http://schemas.microsoft.com/office/powerpoint/2010/main" val="1069454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6170"/>
            <a:r>
              <a:rPr lang="en-US" smtClean="0">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76170"/>
            <a:fld id="{B24080F0-91E0-014F-AC5E-1310A9D95A2D}" type="datetime1">
              <a:rPr lang="en-US" smtClean="0">
                <a:solidFill>
                  <a:prstClr val="black"/>
                </a:solidFill>
              </a:rPr>
              <a:pPr defTabSz="976170"/>
              <a:t>2/22/17</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76170"/>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76170"/>
            <a:fld id="{B5397205-78B2-44DA-A926-D6FF28DA6560}" type="slidenum">
              <a:rPr lang="en-US">
                <a:solidFill>
                  <a:prstClr val="black"/>
                </a:solidFill>
              </a:rPr>
              <a:pPr defTabSz="976170"/>
              <a:t>23</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extLst>
      <p:ext uri="{BB962C8B-B14F-4D97-AF65-F5344CB8AC3E}">
        <p14:creationId xmlns:p14="http://schemas.microsoft.com/office/powerpoint/2010/main" val="2036165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pPr marL="411338" indent="-411338">
              <a:buSzPct val="100000"/>
              <a:buAutoNum type="arabicPeriod"/>
            </a:pPr>
            <a:r>
              <a:t>similar phenomenon holds for apparel and cellphone</a:t>
            </a:r>
          </a:p>
          <a:p>
            <a:endParaRPr/>
          </a:p>
        </p:txBody>
      </p:sp>
    </p:spTree>
    <p:extLst>
      <p:ext uri="{BB962C8B-B14F-4D97-AF65-F5344CB8AC3E}">
        <p14:creationId xmlns:p14="http://schemas.microsoft.com/office/powerpoint/2010/main" val="882598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noRot="1" noChangeAspect="1"/>
          </p:cNvSpPr>
          <p:nvPr>
            <p:ph type="sldImg"/>
          </p:nvPr>
        </p:nvSpPr>
        <p:spPr>
          <a:prstGeom prst="rect">
            <a:avLst/>
          </a:prstGeom>
        </p:spPr>
        <p:txBody>
          <a:bodyPr/>
          <a:lstStyle/>
          <a:p>
            <a:endParaRPr/>
          </a:p>
        </p:txBody>
      </p:sp>
      <p:sp>
        <p:nvSpPr>
          <p:cNvPr id="160" name="Shape 160"/>
          <p:cNvSpPr>
            <a:spLocks noGrp="1"/>
          </p:cNvSpPr>
          <p:nvPr>
            <p:ph type="body" sz="quarter" idx="1"/>
          </p:nvPr>
        </p:nvSpPr>
        <p:spPr>
          <a:prstGeom prst="rect">
            <a:avLst/>
          </a:prstGeom>
        </p:spPr>
        <p:txBody>
          <a:bodyPr/>
          <a:lstStyle/>
          <a:p>
            <a:r>
              <a:t>Launches that exceed or lag forecasts in year 1 are likely to continue doing so. </a:t>
            </a:r>
          </a:p>
          <a:p>
            <a:r>
              <a:t>Business Insights: Executive Opinion; </a:t>
            </a:r>
          </a:p>
        </p:txBody>
      </p:sp>
    </p:spTree>
    <p:extLst>
      <p:ext uri="{BB962C8B-B14F-4D97-AF65-F5344CB8AC3E}">
        <p14:creationId xmlns:p14="http://schemas.microsoft.com/office/powerpoint/2010/main" val="785957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noRot="1" noChangeAspect="1"/>
          </p:cNvSpPr>
          <p:nvPr>
            <p:ph type="sldImg"/>
          </p:nvPr>
        </p:nvSpPr>
        <p:spPr>
          <a:prstGeom prst="rect">
            <a:avLst/>
          </a:prstGeom>
        </p:spPr>
        <p:txBody>
          <a:bodyPr/>
          <a:lstStyle/>
          <a:p>
            <a:endParaRPr/>
          </a:p>
        </p:txBody>
      </p:sp>
      <p:sp>
        <p:nvSpPr>
          <p:cNvPr id="182" name="Shape 182"/>
          <p:cNvSpPr>
            <a:spLocks noGrp="1"/>
          </p:cNvSpPr>
          <p:nvPr>
            <p:ph type="body" sz="quarter" idx="1"/>
          </p:nvPr>
        </p:nvSpPr>
        <p:spPr>
          <a:prstGeom prst="rect">
            <a:avLst/>
          </a:prstGeom>
        </p:spPr>
        <p:txBody>
          <a:bodyPr/>
          <a:lstStyle/>
          <a:p>
            <a:r>
              <a:t>New Products Static Forecasting  </a:t>
            </a:r>
          </a:p>
        </p:txBody>
      </p:sp>
    </p:spTree>
    <p:extLst>
      <p:ext uri="{BB962C8B-B14F-4D97-AF65-F5344CB8AC3E}">
        <p14:creationId xmlns:p14="http://schemas.microsoft.com/office/powerpoint/2010/main" val="1253010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Shape 315"/>
          <p:cNvSpPr>
            <a:spLocks noGrp="1" noRot="1" noChangeAspect="1"/>
          </p:cNvSpPr>
          <p:nvPr>
            <p:ph type="sldImg"/>
          </p:nvPr>
        </p:nvSpPr>
        <p:spPr>
          <a:prstGeom prst="rect">
            <a:avLst/>
          </a:prstGeom>
        </p:spPr>
        <p:txBody>
          <a:bodyPr/>
          <a:lstStyle/>
          <a:p>
            <a:endParaRPr/>
          </a:p>
        </p:txBody>
      </p:sp>
      <p:sp>
        <p:nvSpPr>
          <p:cNvPr id="316" name="Shape 316"/>
          <p:cNvSpPr>
            <a:spLocks noGrp="1"/>
          </p:cNvSpPr>
          <p:nvPr>
            <p:ph type="body" sz="quarter" idx="1"/>
          </p:nvPr>
        </p:nvSpPr>
        <p:spPr>
          <a:prstGeom prst="rect">
            <a:avLst/>
          </a:prstGeom>
        </p:spPr>
        <p:txBody>
          <a:bodyPr/>
          <a:lstStyle/>
          <a:p>
            <a:r>
              <a:rPr dirty="0"/>
              <a:t>explain criterion… higher log </a:t>
            </a:r>
            <a:r>
              <a:rPr dirty="0" smtClean="0"/>
              <a:t>likelihood </a:t>
            </a:r>
            <a:r>
              <a:rPr dirty="0"/>
              <a:t>or lower </a:t>
            </a:r>
            <a:r>
              <a:rPr dirty="0" smtClean="0"/>
              <a:t>AIC </a:t>
            </a:r>
            <a:r>
              <a:rPr dirty="0"/>
              <a:t>is </a:t>
            </a:r>
            <a:r>
              <a:rPr dirty="0" smtClean="0"/>
              <a:t>better</a:t>
            </a:r>
            <a:endParaRPr lang="en-US" dirty="0" smtClean="0"/>
          </a:p>
          <a:p>
            <a:endParaRPr lang="en-US" dirty="0" smtClean="0"/>
          </a:p>
          <a:p>
            <a:r>
              <a:rPr lang="en-US" sz="1000" b="0" i="0" kern="1200" dirty="0" smtClean="0">
                <a:solidFill>
                  <a:schemeClr val="tx1"/>
                </a:solidFill>
                <a:effectLst/>
                <a:latin typeface="Times New Roman" pitchFamily="18" charset="0"/>
                <a:ea typeface="+mn-ea"/>
                <a:cs typeface="+mn-cs"/>
              </a:rPr>
              <a:t>The </a:t>
            </a:r>
            <a:r>
              <a:rPr lang="en-US" sz="1000" b="1" i="0" kern="1200" dirty="0" err="1" smtClean="0">
                <a:solidFill>
                  <a:schemeClr val="tx1"/>
                </a:solidFill>
                <a:effectLst/>
                <a:latin typeface="Times New Roman" pitchFamily="18" charset="0"/>
                <a:ea typeface="+mn-ea"/>
                <a:cs typeface="+mn-cs"/>
              </a:rPr>
              <a:t>Akaike</a:t>
            </a:r>
            <a:r>
              <a:rPr lang="en-US" sz="1000" b="1" i="0" kern="1200" dirty="0" smtClean="0">
                <a:solidFill>
                  <a:schemeClr val="tx1"/>
                </a:solidFill>
                <a:effectLst/>
                <a:latin typeface="Times New Roman" pitchFamily="18" charset="0"/>
                <a:ea typeface="+mn-ea"/>
                <a:cs typeface="+mn-cs"/>
              </a:rPr>
              <a:t> information criterion</a:t>
            </a:r>
            <a:r>
              <a:rPr lang="en-US" sz="1000" b="0" i="0" kern="1200" dirty="0" smtClean="0">
                <a:solidFill>
                  <a:schemeClr val="tx1"/>
                </a:solidFill>
                <a:effectLst/>
                <a:latin typeface="Times New Roman" pitchFamily="18" charset="0"/>
                <a:ea typeface="+mn-ea"/>
                <a:cs typeface="+mn-cs"/>
              </a:rPr>
              <a:t> (</a:t>
            </a:r>
            <a:r>
              <a:rPr lang="en-US" sz="1000" b="1" i="0" kern="1200" dirty="0" smtClean="0">
                <a:solidFill>
                  <a:schemeClr val="tx1"/>
                </a:solidFill>
                <a:effectLst/>
                <a:latin typeface="Times New Roman" pitchFamily="18" charset="0"/>
                <a:ea typeface="+mn-ea"/>
                <a:cs typeface="+mn-cs"/>
              </a:rPr>
              <a:t>AIC</a:t>
            </a:r>
            <a:r>
              <a:rPr lang="en-US" sz="1000" b="0" i="0" kern="1200" dirty="0" smtClean="0">
                <a:solidFill>
                  <a:schemeClr val="tx1"/>
                </a:solidFill>
                <a:effectLst/>
                <a:latin typeface="Times New Roman" pitchFamily="18" charset="0"/>
                <a:ea typeface="+mn-ea"/>
                <a:cs typeface="+mn-cs"/>
              </a:rPr>
              <a:t>) is a measure of the relative quality of </a:t>
            </a:r>
            <a:r>
              <a:rPr lang="en-US" sz="1000" b="0" i="0" u="none" strike="noStrike" kern="1200" dirty="0" smtClean="0">
                <a:solidFill>
                  <a:schemeClr val="tx1"/>
                </a:solidFill>
                <a:effectLst/>
                <a:latin typeface="Times New Roman" pitchFamily="18" charset="0"/>
                <a:ea typeface="+mn-ea"/>
                <a:cs typeface="+mn-cs"/>
                <a:hlinkClick r:id="rId3" tooltip="Statistical model"/>
              </a:rPr>
              <a:t>statistical models</a:t>
            </a:r>
            <a:r>
              <a:rPr lang="en-US" sz="1000" b="0" i="0" kern="1200" dirty="0" smtClean="0">
                <a:solidFill>
                  <a:schemeClr val="tx1"/>
                </a:solidFill>
                <a:effectLst/>
                <a:latin typeface="Times New Roman" pitchFamily="18" charset="0"/>
                <a:ea typeface="+mn-ea"/>
                <a:cs typeface="+mn-cs"/>
              </a:rPr>
              <a:t> for a given set of data. Given a collection of models for the data, AIC estimates the quality of each model, relative to each of the other models. Hence, AIC provides a means for </a:t>
            </a:r>
            <a:r>
              <a:rPr lang="en-US" sz="1000" b="0" i="0" u="none" strike="noStrike" kern="1200" dirty="0" smtClean="0">
                <a:solidFill>
                  <a:schemeClr val="tx1"/>
                </a:solidFill>
                <a:effectLst/>
                <a:latin typeface="Times New Roman" pitchFamily="18" charset="0"/>
                <a:ea typeface="+mn-ea"/>
                <a:cs typeface="+mn-cs"/>
                <a:hlinkClick r:id="rId4" tooltip="Model selection"/>
              </a:rPr>
              <a:t>model selection</a:t>
            </a:r>
            <a:r>
              <a:rPr lang="en-US" sz="1000" b="0" i="0" kern="1200" dirty="0" smtClean="0">
                <a:solidFill>
                  <a:schemeClr val="tx1"/>
                </a:solidFill>
                <a:effectLst/>
                <a:latin typeface="Times New Roman" pitchFamily="18" charset="0"/>
                <a:ea typeface="+mn-ea"/>
                <a:cs typeface="+mn-cs"/>
              </a:rPr>
              <a:t>.</a:t>
            </a:r>
          </a:p>
          <a:p>
            <a:r>
              <a:rPr lang="en-US" sz="1000" b="0" i="0" kern="1200" dirty="0" smtClean="0">
                <a:solidFill>
                  <a:schemeClr val="tx1"/>
                </a:solidFill>
                <a:effectLst/>
                <a:latin typeface="Times New Roman" pitchFamily="18" charset="0"/>
                <a:ea typeface="+mn-ea"/>
                <a:cs typeface="+mn-cs"/>
              </a:rPr>
              <a:t>AIC is founded on </a:t>
            </a:r>
            <a:r>
              <a:rPr lang="en-US" sz="1000" b="0" i="0" u="none" strike="noStrike" kern="1200" dirty="0" smtClean="0">
                <a:solidFill>
                  <a:schemeClr val="tx1"/>
                </a:solidFill>
                <a:effectLst/>
                <a:latin typeface="Times New Roman" pitchFamily="18" charset="0"/>
                <a:ea typeface="+mn-ea"/>
                <a:cs typeface="+mn-cs"/>
                <a:hlinkClick r:id="rId5" tooltip="Information theory"/>
              </a:rPr>
              <a:t>information theory</a:t>
            </a:r>
            <a:r>
              <a:rPr lang="en-US" sz="1000" b="0" i="0" kern="1200" dirty="0" smtClean="0">
                <a:solidFill>
                  <a:schemeClr val="tx1"/>
                </a:solidFill>
                <a:effectLst/>
                <a:latin typeface="Times New Roman" pitchFamily="18" charset="0"/>
                <a:ea typeface="+mn-ea"/>
                <a:cs typeface="+mn-cs"/>
              </a:rPr>
              <a:t>: it offers a relative estimate of the information lost when a given model is used to represent the process that generates the data. In doing so, it deals with the trade-off between the </a:t>
            </a:r>
            <a:r>
              <a:rPr lang="en-US" sz="1000" b="0" i="0" u="none" strike="noStrike" kern="1200" dirty="0" smtClean="0">
                <a:solidFill>
                  <a:schemeClr val="tx1"/>
                </a:solidFill>
                <a:effectLst/>
                <a:latin typeface="Times New Roman" pitchFamily="18" charset="0"/>
                <a:ea typeface="+mn-ea"/>
                <a:cs typeface="+mn-cs"/>
                <a:hlinkClick r:id="rId6" tooltip="Goodness of fit"/>
              </a:rPr>
              <a:t>goodness of fit</a:t>
            </a:r>
            <a:r>
              <a:rPr lang="en-US" sz="1000" b="0" i="0" kern="1200" dirty="0" smtClean="0">
                <a:solidFill>
                  <a:schemeClr val="tx1"/>
                </a:solidFill>
                <a:effectLst/>
                <a:latin typeface="Times New Roman" pitchFamily="18" charset="0"/>
                <a:ea typeface="+mn-ea"/>
                <a:cs typeface="+mn-cs"/>
              </a:rPr>
              <a:t> of the model and the complexity of the model.</a:t>
            </a:r>
          </a:p>
          <a:p>
            <a:endParaRPr lang="en-US" sz="1000" b="0" i="0" kern="1200" dirty="0" smtClean="0">
              <a:solidFill>
                <a:schemeClr val="tx1"/>
              </a:solidFill>
              <a:effectLst/>
              <a:latin typeface="Times New Roman" pitchFamily="18" charset="0"/>
              <a:ea typeface="+mn-ea"/>
              <a:cs typeface="+mn-cs"/>
            </a:endParaRPr>
          </a:p>
          <a:p>
            <a:r>
              <a:rPr lang="en-US" sz="1000" b="0" i="0" kern="1200" dirty="0" smtClean="0">
                <a:solidFill>
                  <a:schemeClr val="tx1"/>
                </a:solidFill>
                <a:effectLst/>
                <a:latin typeface="Times New Roman" pitchFamily="18" charset="0"/>
                <a:ea typeface="+mn-ea"/>
                <a:cs typeface="+mn-cs"/>
              </a:rPr>
              <a:t>AIC = 2 (#parameters) – 2 ln</a:t>
            </a:r>
            <a:r>
              <a:rPr lang="en-US" sz="1000" b="0" i="0" kern="1200" baseline="0" dirty="0" smtClean="0">
                <a:solidFill>
                  <a:schemeClr val="tx1"/>
                </a:solidFill>
                <a:effectLst/>
                <a:latin typeface="Times New Roman" pitchFamily="18" charset="0"/>
                <a:ea typeface="+mn-ea"/>
                <a:cs typeface="+mn-cs"/>
              </a:rPr>
              <a:t> (maximized likelihood)</a:t>
            </a:r>
          </a:p>
          <a:p>
            <a:endParaRPr lang="en-US" sz="1000" b="0" i="0" kern="1200" baseline="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so total # of parameters in the entire analysis (4 per SKU or 4 x 133 = 532).</a:t>
            </a:r>
            <a:r>
              <a:rPr lang="en-US" sz="1000" kern="1200" baseline="0" dirty="0" smtClean="0">
                <a:solidFill>
                  <a:schemeClr val="tx1"/>
                </a:solidFill>
                <a:effectLst/>
                <a:latin typeface="Times New Roman" pitchFamily="18" charset="0"/>
                <a:ea typeface="+mn-ea"/>
                <a:cs typeface="+mn-cs"/>
              </a:rPr>
              <a:t> Check: 2 x 532 – 2 x 7674 = </a:t>
            </a:r>
            <a:endParaRPr lang="en-US" sz="1000" b="0" i="0" kern="1200" dirty="0" smtClean="0">
              <a:solidFill>
                <a:schemeClr val="tx1"/>
              </a:solidFill>
              <a:effectLst/>
              <a:latin typeface="Times New Roman" pitchFamily="18" charset="0"/>
              <a:ea typeface="+mn-ea"/>
              <a:cs typeface="+mn-cs"/>
            </a:endParaRPr>
          </a:p>
          <a:p>
            <a:endParaRPr lang="en-US" sz="1000" b="0" i="0" kern="1200" dirty="0" smtClean="0">
              <a:solidFill>
                <a:schemeClr val="tx1"/>
              </a:solidFill>
              <a:effectLst/>
              <a:latin typeface="Times New Roman" pitchFamily="18" charset="0"/>
              <a:ea typeface="+mn-ea"/>
              <a:cs typeface="+mn-cs"/>
            </a:endParaRPr>
          </a:p>
          <a:p>
            <a:endParaRPr lang="en-US" sz="1000" b="0" i="0" kern="1200" dirty="0" smtClean="0">
              <a:solidFill>
                <a:schemeClr val="tx1"/>
              </a:solidFill>
              <a:effectLst/>
              <a:latin typeface="Times New Roman" pitchFamily="18" charset="0"/>
              <a:ea typeface="+mn-ea"/>
              <a:cs typeface="+mn-cs"/>
            </a:endParaRPr>
          </a:p>
          <a:p>
            <a:endParaRPr dirty="0"/>
          </a:p>
        </p:txBody>
      </p:sp>
    </p:spTree>
    <p:extLst>
      <p:ext uri="{BB962C8B-B14F-4D97-AF65-F5344CB8AC3E}">
        <p14:creationId xmlns:p14="http://schemas.microsoft.com/office/powerpoint/2010/main" val="508033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9"/>
          <p:cNvSpPr>
            <a:spLocks noGrp="1" noRot="1" noChangeAspect="1"/>
          </p:cNvSpPr>
          <p:nvPr>
            <p:ph type="sldImg"/>
          </p:nvPr>
        </p:nvSpPr>
        <p:spPr>
          <a:prstGeom prst="rect">
            <a:avLst/>
          </a:prstGeom>
        </p:spPr>
        <p:txBody>
          <a:bodyPr/>
          <a:lstStyle/>
          <a:p>
            <a:endParaRPr/>
          </a:p>
        </p:txBody>
      </p:sp>
      <p:sp>
        <p:nvSpPr>
          <p:cNvPr id="330" name="Shape 330"/>
          <p:cNvSpPr>
            <a:spLocks noGrp="1"/>
          </p:cNvSpPr>
          <p:nvPr>
            <p:ph type="body" sz="quarter" idx="1"/>
          </p:nvPr>
        </p:nvSpPr>
        <p:spPr>
          <a:prstGeom prst="rect">
            <a:avLst/>
          </a:prstGeom>
        </p:spPr>
        <p:txBody>
          <a:bodyPr/>
          <a:lstStyle/>
          <a:p>
            <a:r>
              <a:t>Normalize by time and normalize by volume</a:t>
            </a:r>
          </a:p>
        </p:txBody>
      </p:sp>
    </p:spTree>
    <p:extLst>
      <p:ext uri="{BB962C8B-B14F-4D97-AF65-F5344CB8AC3E}">
        <p14:creationId xmlns:p14="http://schemas.microsoft.com/office/powerpoint/2010/main" val="139970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a:spLocks noGrp="1" noRot="1" noChangeAspect="1"/>
          </p:cNvSpPr>
          <p:nvPr>
            <p:ph type="sldImg"/>
          </p:nvPr>
        </p:nvSpPr>
        <p:spPr>
          <a:prstGeom prst="rect">
            <a:avLst/>
          </a:prstGeom>
        </p:spPr>
        <p:txBody>
          <a:bodyPr/>
          <a:lstStyle/>
          <a:p>
            <a:endParaRPr/>
          </a:p>
        </p:txBody>
      </p:sp>
      <p:sp>
        <p:nvSpPr>
          <p:cNvPr id="409" name="Shape 409"/>
          <p:cNvSpPr>
            <a:spLocks noGrp="1"/>
          </p:cNvSpPr>
          <p:nvPr>
            <p:ph type="body" sz="quarter" idx="1"/>
          </p:nvPr>
        </p:nvSpPr>
        <p:spPr>
          <a:prstGeom prst="rect">
            <a:avLst/>
          </a:prstGeom>
        </p:spPr>
        <p:txBody>
          <a:bodyPr/>
          <a:lstStyle/>
          <a:p>
            <a:r>
              <a:t>where the $ from </a:t>
            </a:r>
          </a:p>
        </p:txBody>
      </p:sp>
    </p:spTree>
    <p:extLst>
      <p:ext uri="{BB962C8B-B14F-4D97-AF65-F5344CB8AC3E}">
        <p14:creationId xmlns:p14="http://schemas.microsoft.com/office/powerpoint/2010/main" val="1799465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11</a:t>
            </a:fld>
            <a:endParaRPr lang="en-US"/>
          </a:p>
        </p:txBody>
      </p:sp>
    </p:spTree>
    <p:extLst>
      <p:ext uri="{BB962C8B-B14F-4D97-AF65-F5344CB8AC3E}">
        <p14:creationId xmlns:p14="http://schemas.microsoft.com/office/powerpoint/2010/main" val="274632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Charlie </a:t>
            </a:r>
            <a:r>
              <a:rPr lang="en-US" dirty="0" err="1" smtClean="0"/>
              <a:t>Pollak</a:t>
            </a:r>
            <a:r>
              <a:rPr lang="en-US" dirty="0" smtClean="0"/>
              <a:t>, Erica Morris, Vin </a:t>
            </a:r>
            <a:r>
              <a:rPr lang="en-US" dirty="0" err="1" smtClean="0"/>
              <a:t>Sathyamoorthy</a:t>
            </a:r>
            <a:r>
              <a:rPr lang="en-US" dirty="0" smtClean="0"/>
              <a:t>, Justin Wu, Elizabeth </a:t>
            </a:r>
            <a:r>
              <a:rPr lang="en-US" dirty="0" err="1" smtClean="0"/>
              <a:t>Richeda</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12</a:t>
            </a:fld>
            <a:endParaRPr lang="en-US"/>
          </a:p>
        </p:txBody>
      </p:sp>
    </p:spTree>
    <p:extLst>
      <p:ext uri="{BB962C8B-B14F-4D97-AF65-F5344CB8AC3E}">
        <p14:creationId xmlns:p14="http://schemas.microsoft.com/office/powerpoint/2010/main" val="309105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Circled-line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39367" indent="-239367">
              <a:buFont typeface="Arial" pitchFamily="34" charset="0"/>
              <a:buChar char="•"/>
            </a:pPr>
            <a:r>
              <a:rPr lang="en-US" baseline="0" dirty="0" smtClean="0"/>
              <a:t>Average= 39.8 </a:t>
            </a:r>
          </a:p>
          <a:p>
            <a:pPr marL="239367" indent="-239367">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SALES periods 1-(30-epsilon)  and N(17,15) for remainder.</a:t>
            </a:r>
          </a:p>
          <a:p>
            <a:endParaRPr lang="en-US" baseline="0" dirty="0" smtClean="0"/>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a:t>
            </a:r>
            <a:r>
              <a:rPr lang="en-US" baseline="0" dirty="0" err="1" smtClean="0"/>
              <a:t>etc</a:t>
            </a:r>
            <a:endParaRPr lang="en-US" baseline="0" dirty="0" smtClean="0"/>
          </a:p>
          <a:p>
            <a:endParaRPr lang="en-US" baseline="0" dirty="0" smtClean="0"/>
          </a:p>
          <a:p>
            <a:endParaRPr lang="en-US" baseline="0" dirty="0" smtClean="0"/>
          </a:p>
          <a:p>
            <a:r>
              <a:rPr lang="en-US" baseline="0" dirty="0" smtClean="0"/>
              <a:t>So, sample average distributed like N(50, 15/</a:t>
            </a:r>
            <a:r>
              <a:rPr lang="en-US" baseline="0" dirty="0" err="1" smtClean="0"/>
              <a:t>sqrt</a:t>
            </a:r>
            <a:r>
              <a:rPr lang="en-US" baseline="0" dirty="0" smtClean="0"/>
              <a:t>(10-1)) = N(50, 5), so CL at 3 sigma means sample average will fall 98% between 35 and 65.</a:t>
            </a:r>
          </a:p>
          <a:p>
            <a:r>
              <a:rPr lang="en-US" baseline="0" dirty="0" smtClean="0"/>
              <a:t>And end of PLC phase: N(17, 15/3) so CL at 17 plus/minus 15.</a:t>
            </a:r>
          </a:p>
          <a:p>
            <a:endParaRPr lang="en-US" baseline="0" dirty="0" smtClean="0"/>
          </a:p>
          <a:p>
            <a:r>
              <a:rPr lang="en-US" baseline="0" dirty="0" smtClean="0"/>
              <a:t>So sample means 34 and 32 are unlikely – indeed, we picked one sample path out of a simulation of 1000…</a:t>
            </a:r>
          </a:p>
          <a:p>
            <a:endParaRPr lang="en-US" baseline="0" dirty="0" smtClean="0"/>
          </a:p>
          <a:p>
            <a:endParaRPr lang="en-US" baseline="0" dirty="0" smtClean="0"/>
          </a:p>
          <a:p>
            <a:r>
              <a:rPr lang="en-US" baseline="0" dirty="0" smtClean="0"/>
              <a:t>HOWEVER, SPC tracks sample MEANS, not single observations.</a:t>
            </a:r>
          </a:p>
          <a:p>
            <a:r>
              <a:rPr lang="en-US" baseline="0" dirty="0" smtClean="0"/>
              <a:t>To do this on-line, one would need to track sequentially sampled means, so always running a little (probably at least 5 periods) behind.</a:t>
            </a:r>
          </a:p>
          <a:p>
            <a:endParaRPr lang="en-US" baseline="0" dirty="0" smtClean="0"/>
          </a:p>
          <a:p>
            <a:r>
              <a:rPr lang="en-US" baseline="0" dirty="0" smtClean="0"/>
              <a:t>It turns out that here one could track single observations because we know the underlying distribution of samples is normal;</a:t>
            </a:r>
          </a:p>
          <a:p>
            <a:r>
              <a:rPr lang="en-US" baseline="0" dirty="0" smtClean="0"/>
              <a:t>For SPC we do not know that, therefore track sample means, which we know to be asymptotically normally distributed (CLT).</a:t>
            </a:r>
          </a:p>
          <a:p>
            <a:endParaRPr lang="en-US" baseline="0" dirty="0" smtClean="0"/>
          </a:p>
          <a:p>
            <a:endParaRPr lang="en-US" baseline="0" dirty="0" smtClean="0"/>
          </a:p>
          <a:p>
            <a:r>
              <a:rPr lang="en-US" baseline="0" dirty="0" smtClean="0"/>
              <a:t>In the game and in our simulation results we use sample paths that all switch after period 30.</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13</a:t>
            </a:fld>
            <a:endParaRPr lang="en-US"/>
          </a:p>
        </p:txBody>
      </p:sp>
    </p:spTree>
    <p:extLst>
      <p:ext uri="{BB962C8B-B14F-4D97-AF65-F5344CB8AC3E}">
        <p14:creationId xmlns:p14="http://schemas.microsoft.com/office/powerpoint/2010/main" val="392204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14</a:t>
            </a:fld>
            <a:endParaRPr lang="en-US" dirty="0"/>
          </a:p>
        </p:txBody>
      </p:sp>
    </p:spTree>
    <p:extLst>
      <p:ext uri="{BB962C8B-B14F-4D97-AF65-F5344CB8AC3E}">
        <p14:creationId xmlns:p14="http://schemas.microsoft.com/office/powerpoint/2010/main" val="240152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15</a:t>
            </a:fld>
            <a:endParaRPr lang="en-US" dirty="0"/>
          </a:p>
        </p:txBody>
      </p:sp>
    </p:spTree>
    <p:extLst>
      <p:ext uri="{BB962C8B-B14F-4D97-AF65-F5344CB8AC3E}">
        <p14:creationId xmlns:p14="http://schemas.microsoft.com/office/powerpoint/2010/main" val="1121563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extLst>
      <p:ext uri="{BB962C8B-B14F-4D97-AF65-F5344CB8AC3E}">
        <p14:creationId xmlns:p14="http://schemas.microsoft.com/office/powerpoint/2010/main" val="1657119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18</a:t>
            </a:fld>
            <a:endParaRPr lang="en-US" sz="1200" dirty="0" smtClean="0">
              <a:solidFill>
                <a:srgbClr val="000000"/>
              </a:solidFill>
            </a:endParaRPr>
          </a:p>
        </p:txBody>
      </p:sp>
    </p:spTree>
    <p:extLst>
      <p:ext uri="{BB962C8B-B14F-4D97-AF65-F5344CB8AC3E}">
        <p14:creationId xmlns:p14="http://schemas.microsoft.com/office/powerpoint/2010/main" val="489900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19</a:t>
            </a:fld>
            <a:endParaRPr lang="en-US" sz="1200" dirty="0" smtClean="0">
              <a:solidFill>
                <a:srgbClr val="000000"/>
              </a:solidFill>
            </a:endParaRPr>
          </a:p>
        </p:txBody>
      </p:sp>
    </p:spTree>
    <p:extLst>
      <p:ext uri="{BB962C8B-B14F-4D97-AF65-F5344CB8AC3E}">
        <p14:creationId xmlns:p14="http://schemas.microsoft.com/office/powerpoint/2010/main" val="311703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22-Feb-17</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22-Feb-17</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Photo - Horizontal">
    <p:spTree>
      <p:nvGrpSpPr>
        <p:cNvPr id="1" name=""/>
        <p:cNvGrpSpPr/>
        <p:nvPr/>
      </p:nvGrpSpPr>
      <p:grpSpPr>
        <a:xfrm>
          <a:off x="0" y="0"/>
          <a:ext cx="0" cy="0"/>
          <a:chOff x="0" y="0"/>
          <a:chExt cx="0" cy="0"/>
        </a:xfrm>
      </p:grpSpPr>
      <p:sp>
        <p:nvSpPr>
          <p:cNvPr id="22" name="Shape 22"/>
          <p:cNvSpPr/>
          <p:nvPr/>
        </p:nvSpPr>
        <p:spPr>
          <a:xfrm>
            <a:off x="5304235" y="5607843"/>
            <a:ext cx="1" cy="1000216"/>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3" name="Shape 23"/>
          <p:cNvSpPr>
            <a:spLocks noGrp="1"/>
          </p:cNvSpPr>
          <p:nvPr>
            <p:ph type="pic" idx="13"/>
          </p:nvPr>
        </p:nvSpPr>
        <p:spPr>
          <a:xfrm>
            <a:off x="0" y="0"/>
            <a:ext cx="9144000" cy="5339953"/>
          </a:xfrm>
          <a:prstGeom prst="rect">
            <a:avLst/>
          </a:prstGeom>
        </p:spPr>
        <p:txBody>
          <a:bodyPr lIns="91439" tIns="45719" rIns="91439" bIns="45719">
            <a:noAutofit/>
          </a:bodyPr>
          <a:lstStyle/>
          <a:p>
            <a:endParaRPr/>
          </a:p>
        </p:txBody>
      </p:sp>
      <p:sp>
        <p:nvSpPr>
          <p:cNvPr id="24" name="Shape 24"/>
          <p:cNvSpPr>
            <a:spLocks noGrp="1"/>
          </p:cNvSpPr>
          <p:nvPr>
            <p:ph type="title"/>
          </p:nvPr>
        </p:nvSpPr>
        <p:spPr>
          <a:xfrm>
            <a:off x="991195" y="5473899"/>
            <a:ext cx="4071938" cy="1196578"/>
          </a:xfrm>
          <a:prstGeom prst="rect">
            <a:avLst/>
          </a:prstGeom>
        </p:spPr>
        <p:txBody>
          <a:bodyPr anchor="ctr"/>
          <a:lstStyle>
            <a:lvl1pPr algn="r"/>
          </a:lstStyle>
          <a:p>
            <a:r>
              <a:t>Title Text</a:t>
            </a:r>
          </a:p>
        </p:txBody>
      </p:sp>
      <p:sp>
        <p:nvSpPr>
          <p:cNvPr id="25" name="Shape 25"/>
          <p:cNvSpPr>
            <a:spLocks noGrp="1"/>
          </p:cNvSpPr>
          <p:nvPr>
            <p:ph type="body" sz="quarter" idx="1"/>
          </p:nvPr>
        </p:nvSpPr>
        <p:spPr>
          <a:xfrm>
            <a:off x="5518547" y="5956101"/>
            <a:ext cx="3482578" cy="357188"/>
          </a:xfrm>
          <a:prstGeom prst="rect">
            <a:avLst/>
          </a:prstGeom>
        </p:spPr>
        <p:txBody>
          <a:bodyPr/>
          <a:lstStyle>
            <a:lvl1pPr marL="0" indent="0">
              <a:spcBef>
                <a:spcPts val="0"/>
              </a:spcBef>
              <a:buSzTx/>
              <a:buFontTx/>
              <a:buNone/>
              <a:defRPr sz="1828">
                <a:latin typeface="Helvetica Neue"/>
                <a:ea typeface="Helvetica Neue"/>
                <a:cs typeface="Helvetica Neue"/>
                <a:sym typeface="Helvetica Neue"/>
              </a:defRPr>
            </a:lvl1pPr>
            <a:lvl2pPr marL="0" indent="160729">
              <a:spcBef>
                <a:spcPts val="0"/>
              </a:spcBef>
              <a:buSzTx/>
              <a:buFontTx/>
              <a:buNone/>
              <a:defRPr sz="1828">
                <a:latin typeface="Helvetica Neue"/>
                <a:ea typeface="Helvetica Neue"/>
                <a:cs typeface="Helvetica Neue"/>
                <a:sym typeface="Helvetica Neue"/>
              </a:defRPr>
            </a:lvl2pPr>
            <a:lvl3pPr marL="0" indent="321457">
              <a:spcBef>
                <a:spcPts val="0"/>
              </a:spcBef>
              <a:buSzTx/>
              <a:buFontTx/>
              <a:buNone/>
              <a:defRPr sz="1828">
                <a:latin typeface="Helvetica Neue"/>
                <a:ea typeface="Helvetica Neue"/>
                <a:cs typeface="Helvetica Neue"/>
                <a:sym typeface="Helvetica Neue"/>
              </a:defRPr>
            </a:lvl3pPr>
            <a:lvl4pPr marL="0" indent="482186">
              <a:spcBef>
                <a:spcPts val="0"/>
              </a:spcBef>
              <a:buSzTx/>
              <a:buFontTx/>
              <a:buNone/>
              <a:defRPr sz="1828">
                <a:latin typeface="Helvetica Neue"/>
                <a:ea typeface="Helvetica Neue"/>
                <a:cs typeface="Helvetica Neue"/>
                <a:sym typeface="Helvetica Neue"/>
              </a:defRPr>
            </a:lvl4pPr>
            <a:lvl5pPr marL="0" indent="642915">
              <a:spcBef>
                <a:spcPts val="0"/>
              </a:spcBef>
              <a:buSzTx/>
              <a:buFontTx/>
              <a:buNone/>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26" name="Shape 26"/>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33" name="Shape 33"/>
          <p:cNvSpPr>
            <a:spLocks noGrp="1"/>
          </p:cNvSpPr>
          <p:nvPr>
            <p:ph type="title"/>
          </p:nvPr>
        </p:nvSpPr>
        <p:spPr>
          <a:xfrm>
            <a:off x="401836" y="2312789"/>
            <a:ext cx="8340328" cy="2232422"/>
          </a:xfrm>
          <a:prstGeom prst="rect">
            <a:avLst/>
          </a:prstGeom>
        </p:spPr>
        <p:txBody>
          <a:bodyPr anchor="ctr"/>
          <a:lstStyle/>
          <a:p>
            <a:r>
              <a:t>Title Text</a:t>
            </a:r>
          </a:p>
        </p:txBody>
      </p:sp>
      <p:sp>
        <p:nvSpPr>
          <p:cNvPr id="34" name="Shape 34"/>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41" name="Shape 41"/>
          <p:cNvSpPr/>
          <p:nvPr/>
        </p:nvSpPr>
        <p:spPr>
          <a:xfrm>
            <a:off x="401836" y="3420070"/>
            <a:ext cx="3750803" cy="41"/>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2" name="Shape 42"/>
          <p:cNvSpPr>
            <a:spLocks noGrp="1"/>
          </p:cNvSpPr>
          <p:nvPr>
            <p:ph type="pic" idx="13"/>
          </p:nvPr>
        </p:nvSpPr>
        <p:spPr>
          <a:xfrm>
            <a:off x="4572000" y="0"/>
            <a:ext cx="4572000" cy="6858000"/>
          </a:xfrm>
          <a:prstGeom prst="rect">
            <a:avLst/>
          </a:prstGeom>
        </p:spPr>
        <p:txBody>
          <a:bodyPr lIns="91439" tIns="45719" rIns="91439" bIns="45719">
            <a:noAutofit/>
          </a:bodyPr>
          <a:lstStyle/>
          <a:p>
            <a:endParaRPr/>
          </a:p>
        </p:txBody>
      </p:sp>
      <p:sp>
        <p:nvSpPr>
          <p:cNvPr id="43" name="Shape 43"/>
          <p:cNvSpPr>
            <a:spLocks noGrp="1"/>
          </p:cNvSpPr>
          <p:nvPr>
            <p:ph type="title"/>
          </p:nvPr>
        </p:nvSpPr>
        <p:spPr>
          <a:xfrm>
            <a:off x="401836" y="1009055"/>
            <a:ext cx="3750469" cy="2232422"/>
          </a:xfrm>
          <a:prstGeom prst="rect">
            <a:avLst/>
          </a:prstGeom>
        </p:spPr>
        <p:txBody>
          <a:bodyPr/>
          <a:lstStyle/>
          <a:p>
            <a:r>
              <a:t>Title Text</a:t>
            </a:r>
          </a:p>
        </p:txBody>
      </p:sp>
      <p:sp>
        <p:nvSpPr>
          <p:cNvPr id="44" name="Shape 44"/>
          <p:cNvSpPr>
            <a:spLocks noGrp="1"/>
          </p:cNvSpPr>
          <p:nvPr>
            <p:ph type="body" sz="quarter" idx="1"/>
          </p:nvPr>
        </p:nvSpPr>
        <p:spPr>
          <a:xfrm>
            <a:off x="401836" y="3607594"/>
            <a:ext cx="3750469" cy="2232422"/>
          </a:xfrm>
          <a:prstGeom prst="rect">
            <a:avLst/>
          </a:prstGeom>
        </p:spPr>
        <p:txBody>
          <a:bodyPr/>
          <a:lstStyle>
            <a:lvl1pPr marL="0" indent="0">
              <a:spcBef>
                <a:spcPts val="0"/>
              </a:spcBef>
              <a:buSzTx/>
              <a:buFontTx/>
              <a:buNone/>
              <a:defRPr sz="1828">
                <a:latin typeface="Helvetica Neue"/>
                <a:ea typeface="Helvetica Neue"/>
                <a:cs typeface="Helvetica Neue"/>
                <a:sym typeface="Helvetica Neue"/>
              </a:defRPr>
            </a:lvl1pPr>
            <a:lvl2pPr marL="0" indent="160729">
              <a:spcBef>
                <a:spcPts val="0"/>
              </a:spcBef>
              <a:buSzTx/>
              <a:buFontTx/>
              <a:buNone/>
              <a:defRPr sz="1828">
                <a:latin typeface="Helvetica Neue"/>
                <a:ea typeface="Helvetica Neue"/>
                <a:cs typeface="Helvetica Neue"/>
                <a:sym typeface="Helvetica Neue"/>
              </a:defRPr>
            </a:lvl2pPr>
            <a:lvl3pPr marL="0" indent="321457">
              <a:spcBef>
                <a:spcPts val="0"/>
              </a:spcBef>
              <a:buSzTx/>
              <a:buFontTx/>
              <a:buNone/>
              <a:defRPr sz="1828">
                <a:latin typeface="Helvetica Neue"/>
                <a:ea typeface="Helvetica Neue"/>
                <a:cs typeface="Helvetica Neue"/>
                <a:sym typeface="Helvetica Neue"/>
              </a:defRPr>
            </a:lvl3pPr>
            <a:lvl4pPr marL="0" indent="482186">
              <a:spcBef>
                <a:spcPts val="0"/>
              </a:spcBef>
              <a:buSzTx/>
              <a:buFontTx/>
              <a:buNone/>
              <a:defRPr sz="1828">
                <a:latin typeface="Helvetica Neue"/>
                <a:ea typeface="Helvetica Neue"/>
                <a:cs typeface="Helvetica Neue"/>
                <a:sym typeface="Helvetica Neue"/>
              </a:defRPr>
            </a:lvl4pPr>
            <a:lvl5pPr marL="0" indent="642915">
              <a:spcBef>
                <a:spcPts val="0"/>
              </a:spcBef>
              <a:buSzTx/>
              <a:buFontTx/>
              <a:buNone/>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5" name="Shape 4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Shape 52"/>
          <p:cNvSpPr>
            <a:spLocks noGrp="1"/>
          </p:cNvSpPr>
          <p:nvPr>
            <p:ph type="title"/>
          </p:nvPr>
        </p:nvSpPr>
        <p:spPr>
          <a:prstGeom prst="rect">
            <a:avLst/>
          </a:prstGeom>
        </p:spPr>
        <p:txBody>
          <a:bodyPr/>
          <a:lstStyle/>
          <a:p>
            <a:r>
              <a:t>Title Text</a:t>
            </a:r>
          </a:p>
        </p:txBody>
      </p:sp>
      <p:sp>
        <p:nvSpPr>
          <p:cNvPr id="53" name="Shape 5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0" name="Shape 60"/>
          <p:cNvSpPr>
            <a:spLocks noGrp="1"/>
          </p:cNvSpPr>
          <p:nvPr>
            <p:ph type="title"/>
          </p:nvPr>
        </p:nvSpPr>
        <p:spPr>
          <a:prstGeom prst="rect">
            <a:avLst/>
          </a:prstGeom>
        </p:spPr>
        <p:txBody>
          <a:bodyPr/>
          <a:lstStyle/>
          <a:p>
            <a:r>
              <a:t>Title Text</a:t>
            </a:r>
          </a:p>
        </p:txBody>
      </p:sp>
      <p:sp>
        <p:nvSpPr>
          <p:cNvPr id="61" name="Shape 61"/>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2" name="Shape 62"/>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Title, Bullets &amp; Photo">
    <p:spTree>
      <p:nvGrpSpPr>
        <p:cNvPr id="1" name=""/>
        <p:cNvGrpSpPr/>
        <p:nvPr/>
      </p:nvGrpSpPr>
      <p:grpSpPr>
        <a:xfrm>
          <a:off x="0" y="0"/>
          <a:ext cx="0" cy="0"/>
          <a:chOff x="0" y="0"/>
          <a:chExt cx="0" cy="0"/>
        </a:xfrm>
      </p:grpSpPr>
      <p:sp>
        <p:nvSpPr>
          <p:cNvPr id="69" name="Shape 69"/>
          <p:cNvSpPr/>
          <p:nvPr/>
        </p:nvSpPr>
        <p:spPr>
          <a:xfrm>
            <a:off x="401836" y="1384102"/>
            <a:ext cx="3567230" cy="94"/>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70" name="Shape 70"/>
          <p:cNvSpPr>
            <a:spLocks noGrp="1"/>
          </p:cNvSpPr>
          <p:nvPr>
            <p:ph type="pic" idx="13"/>
          </p:nvPr>
        </p:nvSpPr>
        <p:spPr>
          <a:xfrm>
            <a:off x="4572000" y="0"/>
            <a:ext cx="4572000" cy="6858000"/>
          </a:xfrm>
          <a:prstGeom prst="rect">
            <a:avLst/>
          </a:prstGeom>
        </p:spPr>
        <p:txBody>
          <a:bodyPr lIns="91439" tIns="45719" rIns="91439" bIns="45719">
            <a:noAutofit/>
          </a:bodyPr>
          <a:lstStyle/>
          <a:p>
            <a:endParaRPr/>
          </a:p>
        </p:txBody>
      </p:sp>
      <p:sp>
        <p:nvSpPr>
          <p:cNvPr id="71" name="Shape 71"/>
          <p:cNvSpPr>
            <a:spLocks noGrp="1"/>
          </p:cNvSpPr>
          <p:nvPr>
            <p:ph type="title"/>
          </p:nvPr>
        </p:nvSpPr>
        <p:spPr>
          <a:xfrm>
            <a:off x="401836" y="232172"/>
            <a:ext cx="3571875" cy="982266"/>
          </a:xfrm>
          <a:prstGeom prst="rect">
            <a:avLst/>
          </a:prstGeom>
        </p:spPr>
        <p:txBody>
          <a:bodyPr/>
          <a:lstStyle/>
          <a:p>
            <a:r>
              <a:t>Title Text</a:t>
            </a:r>
          </a:p>
        </p:txBody>
      </p:sp>
      <p:sp>
        <p:nvSpPr>
          <p:cNvPr id="72" name="Shape 72"/>
          <p:cNvSpPr>
            <a:spLocks noGrp="1"/>
          </p:cNvSpPr>
          <p:nvPr>
            <p:ph type="body" sz="half" idx="1"/>
          </p:nvPr>
        </p:nvSpPr>
        <p:spPr>
          <a:xfrm>
            <a:off x="401836" y="1562695"/>
            <a:ext cx="3571875" cy="4688086"/>
          </a:xfrm>
          <a:prstGeom prst="rect">
            <a:avLst/>
          </a:prstGeom>
        </p:spPr>
        <p:txBody>
          <a:bodyPr/>
          <a:lstStyle>
            <a:lvl1pPr marL="232164" indent="-232164">
              <a:spcBef>
                <a:spcPts val="2109"/>
              </a:spcBef>
              <a:defRPr sz="1828">
                <a:latin typeface="Helvetica Neue"/>
                <a:ea typeface="Helvetica Neue"/>
                <a:cs typeface="Helvetica Neue"/>
                <a:sym typeface="Helvetica Neue"/>
              </a:defRPr>
            </a:lvl1pPr>
            <a:lvl2pPr marL="464327" indent="-232164">
              <a:spcBef>
                <a:spcPts val="2109"/>
              </a:spcBef>
              <a:defRPr sz="1828">
                <a:latin typeface="Helvetica Neue"/>
                <a:ea typeface="Helvetica Neue"/>
                <a:cs typeface="Helvetica Neue"/>
                <a:sym typeface="Helvetica Neue"/>
              </a:defRPr>
            </a:lvl2pPr>
            <a:lvl3pPr marL="696491" indent="-232164">
              <a:spcBef>
                <a:spcPts val="2109"/>
              </a:spcBef>
              <a:defRPr sz="1828">
                <a:latin typeface="Helvetica Neue"/>
                <a:ea typeface="Helvetica Neue"/>
                <a:cs typeface="Helvetica Neue"/>
                <a:sym typeface="Helvetica Neue"/>
              </a:defRPr>
            </a:lvl3pPr>
            <a:lvl4pPr marL="928654" indent="-232164">
              <a:spcBef>
                <a:spcPts val="2109"/>
              </a:spcBef>
              <a:defRPr sz="1828">
                <a:latin typeface="Helvetica Neue"/>
                <a:ea typeface="Helvetica Neue"/>
                <a:cs typeface="Helvetica Neue"/>
                <a:sym typeface="Helvetica Neue"/>
              </a:defRPr>
            </a:lvl4pPr>
            <a:lvl5pPr marL="1160818" indent="-232164">
              <a:spcBef>
                <a:spcPts val="2109"/>
              </a:spcBef>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73" name="Shape 73"/>
          <p:cNvSpPr>
            <a:spLocks noGrp="1"/>
          </p:cNvSpPr>
          <p:nvPr>
            <p:ph type="sldNum" sz="quarter" idx="2"/>
          </p:nvPr>
        </p:nvSpPr>
        <p:spPr>
          <a:xfrm>
            <a:off x="359116" y="6465094"/>
            <a:ext cx="237244" cy="254044"/>
          </a:xfrm>
          <a:prstGeom prst="rect">
            <a:avLst/>
          </a:prstGeom>
        </p:spPr>
        <p:txBody>
          <a:bodyPr/>
          <a:lstStyle>
            <a:lvl1pPr algn="l"/>
          </a:lstStyle>
          <a:p>
            <a:fld id="{86CB4B4D-7CA3-9044-876B-883B54F8677D}" type="slidenum">
              <a:rPr/>
              <a:pPr/>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80" name="Shape 80"/>
          <p:cNvSpPr>
            <a:spLocks noGrp="1"/>
          </p:cNvSpPr>
          <p:nvPr>
            <p:ph type="body" idx="1"/>
          </p:nvPr>
        </p:nvSpPr>
        <p:spPr>
          <a:xfrm>
            <a:off x="625078" y="625078"/>
            <a:ext cx="7884914" cy="559891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1" name="Shape 81"/>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88" name="Shape 88"/>
          <p:cNvSpPr/>
          <p:nvPr/>
        </p:nvSpPr>
        <p:spPr>
          <a:xfrm flipH="1">
            <a:off x="6366866" y="357188"/>
            <a:ext cx="90" cy="5607866"/>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89" name="Shape 89"/>
          <p:cNvSpPr/>
          <p:nvPr/>
        </p:nvSpPr>
        <p:spPr>
          <a:xfrm>
            <a:off x="6366865" y="3138786"/>
            <a:ext cx="2424729" cy="41"/>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90" name="Shape 90"/>
          <p:cNvSpPr>
            <a:spLocks noGrp="1"/>
          </p:cNvSpPr>
          <p:nvPr>
            <p:ph type="pic" sz="quarter" idx="13"/>
          </p:nvPr>
        </p:nvSpPr>
        <p:spPr>
          <a:xfrm>
            <a:off x="6482953" y="3250406"/>
            <a:ext cx="2303859" cy="2714625"/>
          </a:xfrm>
          <a:prstGeom prst="rect">
            <a:avLst/>
          </a:prstGeom>
        </p:spPr>
        <p:txBody>
          <a:bodyPr lIns="91439" tIns="45719" rIns="91439" bIns="45719">
            <a:noAutofit/>
          </a:bodyPr>
          <a:lstStyle/>
          <a:p>
            <a:endParaRPr/>
          </a:p>
        </p:txBody>
      </p:sp>
      <p:sp>
        <p:nvSpPr>
          <p:cNvPr id="91" name="Shape 91"/>
          <p:cNvSpPr>
            <a:spLocks noGrp="1"/>
          </p:cNvSpPr>
          <p:nvPr>
            <p:ph type="pic" sz="quarter" idx="14"/>
          </p:nvPr>
        </p:nvSpPr>
        <p:spPr>
          <a:xfrm>
            <a:off x="6482953" y="357187"/>
            <a:ext cx="2303859" cy="2669977"/>
          </a:xfrm>
          <a:prstGeom prst="rect">
            <a:avLst/>
          </a:prstGeom>
        </p:spPr>
        <p:txBody>
          <a:bodyPr lIns="91439" tIns="45719" rIns="91439" bIns="45719">
            <a:noAutofit/>
          </a:bodyPr>
          <a:lstStyle/>
          <a:p>
            <a:endParaRPr/>
          </a:p>
        </p:txBody>
      </p:sp>
      <p:sp>
        <p:nvSpPr>
          <p:cNvPr id="92" name="Shape 92"/>
          <p:cNvSpPr>
            <a:spLocks noGrp="1"/>
          </p:cNvSpPr>
          <p:nvPr>
            <p:ph type="pic" idx="15"/>
          </p:nvPr>
        </p:nvSpPr>
        <p:spPr>
          <a:xfrm>
            <a:off x="366117" y="357187"/>
            <a:ext cx="5884664" cy="5607844"/>
          </a:xfrm>
          <a:prstGeom prst="rect">
            <a:avLst/>
          </a:prstGeom>
        </p:spPr>
        <p:txBody>
          <a:bodyPr lIns="91439" tIns="45719" rIns="91439" bIns="45719">
            <a:noAutofit/>
          </a:bodyPr>
          <a:lstStyle/>
          <a:p>
            <a:endParaRPr/>
          </a:p>
        </p:txBody>
      </p:sp>
      <p:sp>
        <p:nvSpPr>
          <p:cNvPr id="93" name="Shape 93"/>
          <p:cNvSpPr>
            <a:spLocks noGrp="1"/>
          </p:cNvSpPr>
          <p:nvPr>
            <p:ph type="body" sz="quarter" idx="1"/>
          </p:nvPr>
        </p:nvSpPr>
        <p:spPr>
          <a:xfrm>
            <a:off x="366117" y="6090047"/>
            <a:ext cx="5884664" cy="660797"/>
          </a:xfrm>
          <a:prstGeom prst="rect">
            <a:avLst/>
          </a:prstGeom>
        </p:spPr>
        <p:txBody>
          <a:bodyPr/>
          <a:lstStyle>
            <a:lvl1pPr marL="0" indent="0">
              <a:spcBef>
                <a:spcPts val="0"/>
              </a:spcBef>
              <a:buSzTx/>
              <a:buFontTx/>
              <a:buNone/>
              <a:defRPr sz="1828">
                <a:latin typeface="Helvetica Neue"/>
                <a:ea typeface="Helvetica Neue"/>
                <a:cs typeface="Helvetica Neue"/>
                <a:sym typeface="Helvetica Neue"/>
              </a:defRPr>
            </a:lvl1pPr>
            <a:lvl2pPr marL="0" indent="160729">
              <a:spcBef>
                <a:spcPts val="0"/>
              </a:spcBef>
              <a:buSzTx/>
              <a:buFontTx/>
              <a:buNone/>
              <a:defRPr sz="1828">
                <a:latin typeface="Helvetica Neue"/>
                <a:ea typeface="Helvetica Neue"/>
                <a:cs typeface="Helvetica Neue"/>
                <a:sym typeface="Helvetica Neue"/>
              </a:defRPr>
            </a:lvl2pPr>
            <a:lvl3pPr marL="0" indent="321457">
              <a:spcBef>
                <a:spcPts val="0"/>
              </a:spcBef>
              <a:buSzTx/>
              <a:buFontTx/>
              <a:buNone/>
              <a:defRPr sz="1828">
                <a:latin typeface="Helvetica Neue"/>
                <a:ea typeface="Helvetica Neue"/>
                <a:cs typeface="Helvetica Neue"/>
                <a:sym typeface="Helvetica Neue"/>
              </a:defRPr>
            </a:lvl3pPr>
            <a:lvl4pPr marL="0" indent="482186">
              <a:spcBef>
                <a:spcPts val="0"/>
              </a:spcBef>
              <a:buSzTx/>
              <a:buFontTx/>
              <a:buNone/>
              <a:defRPr sz="1828">
                <a:latin typeface="Helvetica Neue"/>
                <a:ea typeface="Helvetica Neue"/>
                <a:cs typeface="Helvetica Neue"/>
                <a:sym typeface="Helvetica Neue"/>
              </a:defRPr>
            </a:lvl4pPr>
            <a:lvl5pPr marL="0" indent="642915">
              <a:spcBef>
                <a:spcPts val="0"/>
              </a:spcBef>
              <a:buSzTx/>
              <a:buFontTx/>
              <a:buNone/>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94" name="Shape 94"/>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101" name="Shape 101"/>
          <p:cNvSpPr>
            <a:spLocks noGrp="1"/>
          </p:cNvSpPr>
          <p:nvPr>
            <p:ph type="body" sz="quarter" idx="13"/>
          </p:nvPr>
        </p:nvSpPr>
        <p:spPr>
          <a:xfrm>
            <a:off x="892969" y="4473774"/>
            <a:ext cx="7358063" cy="383888"/>
          </a:xfrm>
          <a:prstGeom prst="rect">
            <a:avLst/>
          </a:prstGeom>
        </p:spPr>
        <p:txBody>
          <a:bodyPr>
            <a:spAutoFit/>
          </a:bodyPr>
          <a:lstStyle>
            <a:lvl1pPr marL="0" indent="0" algn="ctr" defTabSz="321457">
              <a:spcBef>
                <a:spcPts val="0"/>
              </a:spcBef>
              <a:buSzTx/>
              <a:buFontTx/>
              <a:buNone/>
              <a:defRPr sz="1828">
                <a:solidFill>
                  <a:srgbClr val="000000"/>
                </a:solidFill>
                <a:latin typeface="Helvetica Neue Medium"/>
                <a:ea typeface="Helvetica Neue Medium"/>
                <a:cs typeface="Helvetica Neue Medium"/>
                <a:sym typeface="Helvetica Neue Medium"/>
              </a:defRPr>
            </a:lvl1pPr>
          </a:lstStyle>
          <a:p>
            <a:r>
              <a:t>–Johnny Appleseed</a:t>
            </a:r>
          </a:p>
        </p:txBody>
      </p:sp>
      <p:sp>
        <p:nvSpPr>
          <p:cNvPr id="102" name="Shape 102"/>
          <p:cNvSpPr>
            <a:spLocks noGrp="1"/>
          </p:cNvSpPr>
          <p:nvPr>
            <p:ph type="body" sz="quarter" idx="14"/>
          </p:nvPr>
        </p:nvSpPr>
        <p:spPr>
          <a:xfrm>
            <a:off x="892969" y="3000596"/>
            <a:ext cx="7358063" cy="535339"/>
          </a:xfrm>
          <a:prstGeom prst="rect">
            <a:avLst/>
          </a:prstGeom>
        </p:spPr>
        <p:txBody>
          <a:bodyPr anchor="ctr">
            <a:spAutoFit/>
          </a:bodyPr>
          <a:lstStyle>
            <a:lvl1pPr marL="0" indent="0" algn="ctr" defTabSz="321457">
              <a:spcBef>
                <a:spcPts val="1687"/>
              </a:spcBef>
              <a:buSzTx/>
              <a:buFontTx/>
              <a:buNone/>
              <a:defRPr sz="2812"/>
            </a:lvl1pPr>
          </a:lstStyle>
          <a:p>
            <a:r>
              <a:t>“Type a quote here.”</a:t>
            </a:r>
          </a:p>
        </p:txBody>
      </p:sp>
      <p:sp>
        <p:nvSpPr>
          <p:cNvPr id="103" name="Shape 10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0" name="Shape 110"/>
          <p:cNvSpPr>
            <a:spLocks noGrp="1"/>
          </p:cNvSpPr>
          <p:nvPr>
            <p:ph type="pic" idx="13"/>
          </p:nvPr>
        </p:nvSpPr>
        <p:spPr>
          <a:xfrm>
            <a:off x="0" y="0"/>
            <a:ext cx="9144000" cy="6858000"/>
          </a:xfrm>
          <a:prstGeom prst="rect">
            <a:avLst/>
          </a:prstGeom>
        </p:spPr>
        <p:txBody>
          <a:bodyPr lIns="91439" tIns="45719" rIns="91439" bIns="45719">
            <a:noAutofit/>
          </a:bodyPr>
          <a:lstStyle/>
          <a:p>
            <a:endParaRPr/>
          </a:p>
        </p:txBody>
      </p:sp>
      <p:sp>
        <p:nvSpPr>
          <p:cNvPr id="111" name="Shape 111"/>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18" name="Shape 118"/>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94CCB5C-13C7-314D-B509-D568293BD62F}" type="datetimeFigureOut">
              <a:rPr lang="en-US" smtClean="0"/>
              <a:t>2/22/17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7510951F-CAA3-F241-AEC2-7420DFE94482}" type="slidenum">
              <a:rPr lang="en-US" smtClean="0"/>
              <a:t>‹#›</a:t>
            </a:fld>
            <a:endParaRPr lang="en-US"/>
          </a:p>
        </p:txBody>
      </p:sp>
    </p:spTree>
    <p:extLst>
      <p:ext uri="{BB962C8B-B14F-4D97-AF65-F5344CB8AC3E}">
        <p14:creationId xmlns:p14="http://schemas.microsoft.com/office/powerpoint/2010/main" val="31554125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94CCB5C-13C7-314D-B509-D568293BD62F}" type="datetimeFigureOut">
              <a:rPr lang="en-US" smtClean="0"/>
              <a:t>2/22/17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7510951F-CAA3-F241-AEC2-7420DFE94482}" type="slidenum">
              <a:rPr lang="en-US" smtClean="0"/>
              <a:t>‹#›</a:t>
            </a:fld>
            <a:endParaRPr lang="en-US"/>
          </a:p>
        </p:txBody>
      </p:sp>
    </p:spTree>
    <p:extLst>
      <p:ext uri="{BB962C8B-B14F-4D97-AF65-F5344CB8AC3E}">
        <p14:creationId xmlns:p14="http://schemas.microsoft.com/office/powerpoint/2010/main" val="1329466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theme" Target="../theme/theme3.xml"/><Relationship Id="rId14" Type="http://schemas.openxmlformats.org/officeDocument/2006/relationships/vmlDrawing" Target="../drawings/vmlDrawing1.vml"/><Relationship Id="rId15" Type="http://schemas.openxmlformats.org/officeDocument/2006/relationships/image" Target="../media/image2.png"/><Relationship Id="rId16" Type="http://schemas.openxmlformats.org/officeDocument/2006/relationships/oleObject" Target="../embeddings/oleObject1.bin"/><Relationship Id="rId17" Type="http://schemas.openxmlformats.org/officeDocument/2006/relationships/image" Target="../media/image1.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3.xml"/><Relationship Id="rId12" Type="http://schemas.openxmlformats.org/officeDocument/2006/relationships/slideLayout" Target="../slideLayouts/slideLayout64.xml"/><Relationship Id="rId13" Type="http://schemas.openxmlformats.org/officeDocument/2006/relationships/theme" Target="../theme/theme5.xml"/><Relationship Id="rId14" Type="http://schemas.openxmlformats.org/officeDocument/2006/relationships/vmlDrawing" Target="../drawings/vmlDrawing2.vml"/><Relationship Id="rId15" Type="http://schemas.openxmlformats.org/officeDocument/2006/relationships/image" Target="../media/image2.png"/><Relationship Id="rId16" Type="http://schemas.openxmlformats.org/officeDocument/2006/relationships/oleObject" Target="../embeddings/oleObject2.bin"/><Relationship Id="rId17" Type="http://schemas.openxmlformats.org/officeDocument/2006/relationships/image" Target="../media/image1.png"/><Relationship Id="rId1" Type="http://schemas.openxmlformats.org/officeDocument/2006/relationships/slideLayout" Target="../slideLayouts/slideLayout53.xml"/><Relationship Id="rId2" Type="http://schemas.openxmlformats.org/officeDocument/2006/relationships/slideLayout" Target="../slideLayouts/slideLayout54.xml"/><Relationship Id="rId3" Type="http://schemas.openxmlformats.org/officeDocument/2006/relationships/slideLayout" Target="../slideLayouts/slideLayout55.xml"/><Relationship Id="rId4" Type="http://schemas.openxmlformats.org/officeDocument/2006/relationships/slideLayout" Target="../slideLayouts/slideLayout56.xml"/><Relationship Id="rId5" Type="http://schemas.openxmlformats.org/officeDocument/2006/relationships/slideLayout" Target="../slideLayouts/slideLayout57.xml"/><Relationship Id="rId6" Type="http://schemas.openxmlformats.org/officeDocument/2006/relationships/slideLayout" Target="../slideLayouts/slideLayout58.xml"/><Relationship Id="rId7" Type="http://schemas.openxmlformats.org/officeDocument/2006/relationships/slideLayout" Target="../slideLayouts/slideLayout59.xml"/><Relationship Id="rId8" Type="http://schemas.openxmlformats.org/officeDocument/2006/relationships/slideLayout" Target="../slideLayouts/slideLayout60.xml"/><Relationship Id="rId9" Type="http://schemas.openxmlformats.org/officeDocument/2006/relationships/slideLayout" Target="../slideLayouts/slideLayout61.xml"/><Relationship Id="rId10"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5.xml"/><Relationship Id="rId12" Type="http://schemas.openxmlformats.org/officeDocument/2006/relationships/theme" Target="../theme/theme6.xml"/><Relationship Id="rId1" Type="http://schemas.openxmlformats.org/officeDocument/2006/relationships/slideLayout" Target="../slideLayouts/slideLayout65.xml"/><Relationship Id="rId2" Type="http://schemas.openxmlformats.org/officeDocument/2006/relationships/slideLayout" Target="../slideLayouts/slideLayout66.xml"/><Relationship Id="rId3" Type="http://schemas.openxmlformats.org/officeDocument/2006/relationships/slideLayout" Target="../slideLayouts/slideLayout67.xml"/><Relationship Id="rId4" Type="http://schemas.openxmlformats.org/officeDocument/2006/relationships/slideLayout" Target="../slideLayouts/slideLayout68.xml"/><Relationship Id="rId5" Type="http://schemas.openxmlformats.org/officeDocument/2006/relationships/slideLayout" Target="../slideLayouts/slideLayout69.xml"/><Relationship Id="rId6" Type="http://schemas.openxmlformats.org/officeDocument/2006/relationships/slideLayout" Target="../slideLayouts/slideLayout70.xml"/><Relationship Id="rId7" Type="http://schemas.openxmlformats.org/officeDocument/2006/relationships/slideLayout" Target="../slideLayouts/slideLayout71.xml"/><Relationship Id="rId8" Type="http://schemas.openxmlformats.org/officeDocument/2006/relationships/slideLayout" Target="../slideLayouts/slideLayout72.xml"/><Relationship Id="rId9" Type="http://schemas.openxmlformats.org/officeDocument/2006/relationships/slideLayout" Target="../slideLayouts/slideLayout73.xml"/><Relationship Id="rId10"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6.xml"/><Relationship Id="rId12" Type="http://schemas.openxmlformats.org/officeDocument/2006/relationships/slideLayout" Target="../slideLayouts/slideLayout87.xml"/><Relationship Id="rId13" Type="http://schemas.openxmlformats.org/officeDocument/2006/relationships/slideLayout" Target="../slideLayouts/slideLayout88.xml"/><Relationship Id="rId14" Type="http://schemas.openxmlformats.org/officeDocument/2006/relationships/theme" Target="../theme/theme7.xml"/><Relationship Id="rId1" Type="http://schemas.openxmlformats.org/officeDocument/2006/relationships/slideLayout" Target="../slideLayouts/slideLayout76.xml"/><Relationship Id="rId2" Type="http://schemas.openxmlformats.org/officeDocument/2006/relationships/slideLayout" Target="../slideLayouts/slideLayout77.xml"/><Relationship Id="rId3" Type="http://schemas.openxmlformats.org/officeDocument/2006/relationships/slideLayout" Target="../slideLayouts/slideLayout78.xml"/><Relationship Id="rId4" Type="http://schemas.openxmlformats.org/officeDocument/2006/relationships/slideLayout" Target="../slideLayouts/slideLayout79.xml"/><Relationship Id="rId5" Type="http://schemas.openxmlformats.org/officeDocument/2006/relationships/slideLayout" Target="../slideLayouts/slideLayout80.xml"/><Relationship Id="rId6" Type="http://schemas.openxmlformats.org/officeDocument/2006/relationships/slideLayout" Target="../slideLayouts/slideLayout81.xml"/><Relationship Id="rId7" Type="http://schemas.openxmlformats.org/officeDocument/2006/relationships/slideLayout" Target="../slideLayouts/slideLayout82.xml"/><Relationship Id="rId8" Type="http://schemas.openxmlformats.org/officeDocument/2006/relationships/slideLayout" Target="../slideLayouts/slideLayout83.xml"/><Relationship Id="rId9" Type="http://schemas.openxmlformats.org/officeDocument/2006/relationships/slideLayout" Target="../slideLayouts/slideLayout84.xml"/><Relationship Id="rId10"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22-Feb-17</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1114"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2138"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22-Feb-17</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401836" y="1384102"/>
            <a:ext cx="8344762" cy="91"/>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 name="Shape 3"/>
          <p:cNvSpPr>
            <a:spLocks noGrp="1"/>
          </p:cNvSpPr>
          <p:nvPr>
            <p:ph type="title"/>
          </p:nvPr>
        </p:nvSpPr>
        <p:spPr>
          <a:xfrm>
            <a:off x="401836" y="232172"/>
            <a:ext cx="8340328" cy="98226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r>
              <a:t>Title Text</a:t>
            </a:r>
          </a:p>
        </p:txBody>
      </p:sp>
      <p:sp>
        <p:nvSpPr>
          <p:cNvPr id="4" name="Shape 4"/>
          <p:cNvSpPr>
            <a:spLocks noGrp="1"/>
          </p:cNvSpPr>
          <p:nvPr>
            <p:ph type="sldNum" sz="quarter" idx="2"/>
          </p:nvPr>
        </p:nvSpPr>
        <p:spPr>
          <a:xfrm>
            <a:off x="8608218" y="6465094"/>
            <a:ext cx="237245" cy="254044"/>
          </a:xfrm>
          <a:prstGeom prst="rect">
            <a:avLst/>
          </a:prstGeom>
          <a:ln w="12700">
            <a:miter lim="400000"/>
          </a:ln>
        </p:spPr>
        <p:txBody>
          <a:bodyPr wrap="none" lIns="50800" tIns="50800" rIns="50800" bIns="50800">
            <a:spAutoFit/>
          </a:bodyPr>
          <a:lstStyle>
            <a:lvl1pPr algn="r">
              <a:defRPr sz="984">
                <a:latin typeface="Helvetica Neue"/>
                <a:ea typeface="Helvetica Neue"/>
                <a:cs typeface="Helvetica Neue"/>
                <a:sym typeface="Helvetica Neue"/>
              </a:defRPr>
            </a:lvl1pPr>
          </a:lstStyle>
          <a:p>
            <a:pPr defTabSz="410751" fontAlgn="auto" hangingPunct="0">
              <a:spcBef>
                <a:spcPts val="0"/>
              </a:spcBef>
              <a:spcAft>
                <a:spcPts val="0"/>
              </a:spcAft>
            </a:pPr>
            <a:fld id="{86CB4B4D-7CA3-9044-876B-883B54F8677D}" type="slidenum">
              <a:rPr lang="uk-UA" kern="0" smtClean="0">
                <a:solidFill>
                  <a:srgbClr val="000000"/>
                </a:solidFill>
              </a:rPr>
              <a:pPr defTabSz="410751" fontAlgn="auto" hangingPunct="0">
                <a:spcBef>
                  <a:spcPts val="0"/>
                </a:spcBef>
                <a:spcAft>
                  <a:spcPts val="0"/>
                </a:spcAft>
              </a:pPr>
              <a:t>‹#›</a:t>
            </a:fld>
            <a:endParaRPr lang="uk-UA" kern="0">
              <a:solidFill>
                <a:srgbClr val="000000"/>
              </a:solidFill>
            </a:endParaRPr>
          </a:p>
        </p:txBody>
      </p:sp>
      <p:sp>
        <p:nvSpPr>
          <p:cNvPr id="5" name="Shape 5"/>
          <p:cNvSpPr>
            <a:spLocks noGrp="1"/>
          </p:cNvSpPr>
          <p:nvPr>
            <p:ph type="body" idx="1"/>
          </p:nvPr>
        </p:nvSpPr>
        <p:spPr>
          <a:xfrm>
            <a:off x="401836" y="1562695"/>
            <a:ext cx="8340328" cy="468808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359904498"/>
      </p:ext>
    </p:extLst>
  </p:cSld>
  <p:clrMap bg1="lt1" tx1="dk1" bg2="lt2" tx2="dk2" accent1="accent1" accent2="accent2" accent3="accent3" accent4="accent4" accent5="accent5" accent6="accent6" hlink="hlink" folHlink="folHlink"/>
  <p:sldLayoutIdLst>
    <p:sldLayoutId id="2147484389" r:id="rId1"/>
    <p:sldLayoutId id="2147484390" r:id="rId2"/>
    <p:sldLayoutId id="2147484391" r:id="rId3"/>
    <p:sldLayoutId id="2147484392" r:id="rId4"/>
    <p:sldLayoutId id="2147484393" r:id="rId5"/>
    <p:sldLayoutId id="2147484394" r:id="rId6"/>
    <p:sldLayoutId id="2147484395" r:id="rId7"/>
    <p:sldLayoutId id="2147484396" r:id="rId8"/>
    <p:sldLayoutId id="2147484397" r:id="rId9"/>
    <p:sldLayoutId id="2147484398" r:id="rId10"/>
    <p:sldLayoutId id="2147484399" r:id="rId11"/>
    <p:sldLayoutId id="2147484400" r:id="rId12"/>
    <p:sldLayoutId id="2147484401" r:id="rId13"/>
  </p:sldLayoutIdLst>
  <p:transition spd="med"/>
  <p:txStyles>
    <p:titleStyle>
      <a:lvl1pPr marL="0" marR="0" indent="0"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1pPr>
      <a:lvl2pPr marL="0" marR="0" indent="160729"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2pPr>
      <a:lvl3pPr marL="0" marR="0" indent="321457"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3pPr>
      <a:lvl4pPr marL="0" marR="0" indent="482186"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4pPr>
      <a:lvl5pPr marL="0" marR="0" indent="642915"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5pPr>
      <a:lvl6pPr marL="0" marR="0" indent="803643"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6pPr>
      <a:lvl7pPr marL="0" marR="0" indent="964372"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7pPr>
      <a:lvl8pPr marL="0" marR="0" indent="1125101"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8pPr>
      <a:lvl9pPr marL="0" marR="0" indent="1285829"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9pPr>
    </p:titleStyle>
    <p:bodyStyle>
      <a:lvl1pPr marL="321457"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1pPr>
      <a:lvl2pPr marL="642915"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2pPr>
      <a:lvl3pPr marL="964372"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3pPr>
      <a:lvl4pPr marL="1285829"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4pPr>
      <a:lvl5pPr marL="1607287"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5pPr>
      <a:lvl6pPr marL="1928744"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6pPr>
      <a:lvl7pPr marL="2250201"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7pPr>
      <a:lvl8pPr marL="2571659"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8pPr>
      <a:lvl9pPr marL="2893116"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9pPr>
    </p:bodyStyle>
    <p:otherStyle>
      <a:lvl1pPr marL="0" marR="0" indent="0"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1pPr>
      <a:lvl2pPr marL="0" marR="0" indent="160729"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2pPr>
      <a:lvl3pPr marL="0" marR="0" indent="321457"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3pPr>
      <a:lvl4pPr marL="0" marR="0" indent="482186"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4pPr>
      <a:lvl5pPr marL="0" marR="0" indent="642915"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5pPr>
      <a:lvl6pPr marL="0" marR="0" indent="803643"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6pPr>
      <a:lvl7pPr marL="0" marR="0" indent="964372"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7pPr>
      <a:lvl8pPr marL="0" marR="0" indent="1125101"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8pPr>
      <a:lvl9pPr marL="0" marR="0" indent="1285829"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1.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oleObject3.bin"/><Relationship Id="rId5" Type="http://schemas.openxmlformats.org/officeDocument/2006/relationships/image" Target="../media/image14.e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oleObject4.bin"/><Relationship Id="rId5" Type="http://schemas.openxmlformats.org/officeDocument/2006/relationships/image" Target="../media/image16.emf"/><Relationship Id="rId1" Type="http://schemas.openxmlformats.org/officeDocument/2006/relationships/vmlDrawing" Target="../drawings/vmlDrawing4.vml"/><Relationship Id="rId2"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7.tif"/><Relationship Id="rId4" Type="http://schemas.openxmlformats.org/officeDocument/2006/relationships/chart" Target="../charts/chart2.xml"/><Relationship Id="rId1" Type="http://schemas.openxmlformats.org/officeDocument/2006/relationships/slideLayout" Target="../slideLayouts/slideLayout79.xml"/><Relationship Id="rId2" Type="http://schemas.openxmlformats.org/officeDocument/2006/relationships/notesSlide" Target="../notesSlides/notesSlide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14.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79.xml"/><Relationship Id="rId2"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79.xml"/><Relationship Id="rId2"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6.emf"/></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79.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hyperlink" Target="http://appleinsider.com/articles/15/11/19/of-101m-iphones-now-in-us-installed-base-62-are-iphone-6-models-with-apple-pay-support" TargetMode="External"/><Relationship Id="rId1" Type="http://schemas.openxmlformats.org/officeDocument/2006/relationships/slideLayout" Target="../slideLayouts/slideLayout79.xml"/><Relationship Id="rId2" Type="http://schemas.openxmlformats.org/officeDocument/2006/relationships/notesSlide" Target="../notesSlides/notesSlide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4.xml.rels><?xml version="1.0" encoding="UTF-8" standalone="yes"?>
<Relationships xmlns="http://schemas.openxmlformats.org/package/2006/relationships"><Relationship Id="rId3" Type="http://schemas.openxmlformats.org/officeDocument/2006/relationships/image" Target="../media/image28.tif"/><Relationship Id="rId4" Type="http://schemas.openxmlformats.org/officeDocument/2006/relationships/image" Target="../media/image29.tif"/><Relationship Id="rId5" Type="http://schemas.openxmlformats.org/officeDocument/2006/relationships/image" Target="../media/image30.tif"/><Relationship Id="rId1" Type="http://schemas.openxmlformats.org/officeDocument/2006/relationships/slideLayout" Target="../slideLayouts/slideLayout79.xml"/><Relationship Id="rId2" Type="http://schemas.openxmlformats.org/officeDocument/2006/relationships/image" Target="../media/image27.t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31.t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32.t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chart" Target="../charts/chart4.xml"/><Relationship Id="rId5" Type="http://schemas.openxmlformats.org/officeDocument/2006/relationships/chart" Target="../charts/chart5.xml"/><Relationship Id="rId6" Type="http://schemas.openxmlformats.org/officeDocument/2006/relationships/chart" Target="../charts/chart6.xml"/><Relationship Id="rId1" Type="http://schemas.openxmlformats.org/officeDocument/2006/relationships/slideLayout" Target="../slideLayouts/slideLayout79.xml"/><Relationship Id="rId2" Type="http://schemas.openxmlformats.org/officeDocument/2006/relationships/notesSlide" Target="../notesSlides/notesSlide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7.xml"/><Relationship Id="rId3" Type="http://schemas.openxmlformats.org/officeDocument/2006/relationships/image" Target="../media/image35.t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7.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35.tif"/><Relationship Id="rId3" Type="http://schemas.openxmlformats.org/officeDocument/2006/relationships/image" Target="../media/image36.tif"/></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9.xml"/><Relationship Id="rId2"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chart" Target="../charts/chart7.xml"/><Relationship Id="rId4" Type="http://schemas.openxmlformats.org/officeDocument/2006/relationships/chart" Target="../charts/chart8.xml"/><Relationship Id="rId1" Type="http://schemas.openxmlformats.org/officeDocument/2006/relationships/slideLayout" Target="../slideLayouts/slideLayout79.xml"/><Relationship Id="rId2" Type="http://schemas.openxmlformats.org/officeDocument/2006/relationships/notesSlide" Target="../notesSlides/notesSlide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8.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0.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703" y="325677"/>
            <a:ext cx="9151406" cy="6206646"/>
          </a:xfrm>
          <a:prstGeom prst="rect">
            <a:avLst/>
          </a:prstGeom>
        </p:spPr>
      </p:pic>
    </p:spTree>
    <p:extLst>
      <p:ext uri="{BB962C8B-B14F-4D97-AF65-F5344CB8AC3E}">
        <p14:creationId xmlns:p14="http://schemas.microsoft.com/office/powerpoint/2010/main" val="2058443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Global Sourcing over the Product Life Cycle</a:t>
            </a: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Process for Strategic global sourcing allocation</a:t>
            </a:r>
          </a:p>
          <a:p>
            <a:pPr lvl="1" eaLnBrk="1" hangingPunct="1">
              <a:buClr>
                <a:srgbClr val="FF3300"/>
              </a:buClr>
            </a:pPr>
            <a:r>
              <a:rPr lang="en-US" sz="1800" dirty="0" smtClean="0">
                <a:solidFill>
                  <a:schemeClr val="bg1"/>
                </a:solidFill>
              </a:rPr>
              <a:t>Mex-China simulation debrief</a:t>
            </a:r>
          </a:p>
          <a:p>
            <a:pPr lvl="1" eaLnBrk="1" hangingPunct="1">
              <a:buClr>
                <a:srgbClr val="FF3300"/>
              </a:buClr>
            </a:pPr>
            <a:r>
              <a:rPr lang="en-US" sz="1800" dirty="0" smtClean="0">
                <a:solidFill>
                  <a:schemeClr val="bg1"/>
                </a:solidFill>
              </a:rPr>
              <a:t>Insights from research</a:t>
            </a:r>
          </a:p>
          <a:p>
            <a:pPr lvl="1" eaLnBrk="1" hangingPunct="1">
              <a:buClr>
                <a:srgbClr val="FF3300"/>
              </a:buClr>
            </a:pPr>
            <a:r>
              <a:rPr lang="en-US" sz="1800" dirty="0" smtClean="0">
                <a:solidFill>
                  <a:schemeClr val="bg1"/>
                </a:solidFill>
              </a:rPr>
              <a:t>Connection to </a:t>
            </a:r>
            <a:r>
              <a:rPr lang="en-US" sz="1800" i="1" dirty="0" smtClean="0">
                <a:solidFill>
                  <a:schemeClr val="bg1"/>
                </a:solidFill>
              </a:rPr>
              <a:t>offshoring</a:t>
            </a:r>
          </a:p>
          <a:p>
            <a:pPr eaLnBrk="1" hangingPunct="1">
              <a:buClr>
                <a:srgbClr val="FF3300"/>
              </a:buClr>
            </a:pPr>
            <a:r>
              <a:rPr lang="en-US" sz="1800" dirty="0" smtClean="0">
                <a:solidFill>
                  <a:schemeClr val="bg1"/>
                </a:solidFill>
              </a:rPr>
              <a:t>Process for Forecasting PLC before launch</a:t>
            </a:r>
          </a:p>
          <a:p>
            <a:pPr lvl="1" eaLnBrk="1" hangingPunct="1">
              <a:buClr>
                <a:srgbClr val="FF3300"/>
              </a:buClr>
            </a:pPr>
            <a:r>
              <a:rPr lang="en-US" sz="1800" dirty="0" smtClean="0">
                <a:solidFill>
                  <a:schemeClr val="bg1"/>
                </a:solidFill>
              </a:rPr>
              <a:t>Empirical validation at Dell</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Step 1: Analyze</a:t>
            </a:r>
            <a:br>
              <a:rPr lang="en-US" dirty="0" smtClean="0"/>
            </a:br>
            <a:r>
              <a:rPr lang="en-US" dirty="0"/>
              <a:t>	</a:t>
            </a:r>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model fits to historical demands:</a:t>
            </a:r>
            <a:br>
              <a:rPr lang="en-US" dirty="0" smtClean="0"/>
            </a:br>
            <a:r>
              <a:rPr lang="en-US" dirty="0"/>
              <a:t>	</a:t>
            </a:r>
            <a:r>
              <a:rPr lang="en-US" dirty="0" smtClean="0"/>
              <a:t>Which model is best?</a:t>
            </a:r>
            <a:endParaRPr lang="en-US" dirty="0"/>
          </a:p>
        </p:txBody>
      </p:sp>
      <p:sp>
        <p:nvSpPr>
          <p:cNvPr id="3" name="Content Placeholder 2"/>
          <p:cNvSpPr>
            <a:spLocks noGrp="1"/>
          </p:cNvSpPr>
          <p:nvPr>
            <p:ph idx="1"/>
          </p:nvPr>
        </p:nvSpPr>
        <p:spPr>
          <a:xfrm>
            <a:off x="457199" y="1524000"/>
            <a:ext cx="8403587" cy="4876800"/>
          </a:xfrm>
        </p:spPr>
        <p:txBody>
          <a:bodyPr>
            <a:normAutofit/>
          </a:bodyPr>
          <a:lstStyle/>
          <a:p>
            <a:r>
              <a:rPr lang="en-US" sz="1800" dirty="0" smtClean="0"/>
              <a:t>Created a best fit line for the individual SKU graph (below) and used those predicted sales as our demand forecast (~1700 units)</a:t>
            </a:r>
          </a:p>
        </p:txBody>
      </p:sp>
      <p:graphicFrame>
        <p:nvGraphicFramePr>
          <p:cNvPr id="8" name="Chart 7"/>
          <p:cNvGraphicFramePr>
            <a:graphicFrameLocks/>
          </p:cNvGraphicFramePr>
          <p:nvPr>
            <p:extLst>
              <p:ext uri="{D42A27DB-BD31-4B8C-83A1-F6EECF244321}">
                <p14:modId xmlns:p14="http://schemas.microsoft.com/office/powerpoint/2010/main" val="1033382379"/>
              </p:ext>
            </p:extLst>
          </p:nvPr>
        </p:nvGraphicFramePr>
        <p:xfrm>
          <a:off x="0" y="2177405"/>
          <a:ext cx="9143999" cy="46805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28553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Statistical Process Control:</a:t>
            </a:r>
            <a:br>
              <a:rPr lang="en-US" dirty="0" smtClean="0"/>
            </a:br>
            <a:r>
              <a:rPr lang="en-US" dirty="0"/>
              <a:t>	</a:t>
            </a:r>
            <a:r>
              <a:rPr lang="en-US" dirty="0" smtClean="0"/>
              <a:t>Detecting mean shifts</a:t>
            </a:r>
            <a:endParaRPr lang="en-US" dirty="0"/>
          </a:p>
        </p:txBody>
      </p:sp>
      <p:pic>
        <p:nvPicPr>
          <p:cNvPr id="5" name="Picture 4"/>
          <p:cNvPicPr>
            <a:picLocks noChangeAspect="1"/>
          </p:cNvPicPr>
          <p:nvPr/>
        </p:nvPicPr>
        <p:blipFill>
          <a:blip r:embed="rId3"/>
          <a:stretch>
            <a:fillRect/>
          </a:stretch>
        </p:blipFill>
        <p:spPr>
          <a:xfrm>
            <a:off x="0" y="1232760"/>
            <a:ext cx="9144000" cy="5625240"/>
          </a:xfrm>
          <a:prstGeom prst="rect">
            <a:avLst/>
          </a:prstGeom>
        </p:spPr>
      </p:pic>
      <p:grpSp>
        <p:nvGrpSpPr>
          <p:cNvPr id="4" name="Group 3"/>
          <p:cNvGrpSpPr/>
          <p:nvPr/>
        </p:nvGrpSpPr>
        <p:grpSpPr>
          <a:xfrm>
            <a:off x="410896" y="2316092"/>
            <a:ext cx="6378107" cy="2368871"/>
            <a:chOff x="410896" y="2316092"/>
            <a:chExt cx="6378107" cy="2368871"/>
          </a:xfrm>
        </p:grpSpPr>
        <p:cxnSp>
          <p:nvCxnSpPr>
            <p:cNvPr id="7" name="Straight Connector 6"/>
            <p:cNvCxnSpPr/>
            <p:nvPr/>
          </p:nvCxnSpPr>
          <p:spPr bwMode="auto">
            <a:xfrm>
              <a:off x="410896" y="3997127"/>
              <a:ext cx="6350217"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0" name="Straight Connector 9"/>
            <p:cNvCxnSpPr/>
            <p:nvPr/>
          </p:nvCxnSpPr>
          <p:spPr bwMode="auto">
            <a:xfrm>
              <a:off x="438786" y="468496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1" name="Straight Connector 10"/>
            <p:cNvCxnSpPr/>
            <p:nvPr/>
          </p:nvCxnSpPr>
          <p:spPr bwMode="auto">
            <a:xfrm>
              <a:off x="429323" y="334312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2" name="TextBox 1"/>
            <p:cNvSpPr txBox="1"/>
            <p:nvPr/>
          </p:nvSpPr>
          <p:spPr>
            <a:xfrm>
              <a:off x="2826469" y="2316092"/>
              <a:ext cx="1146881" cy="369332"/>
            </a:xfrm>
            <a:prstGeom prst="rect">
              <a:avLst/>
            </a:prstGeom>
            <a:noFill/>
          </p:spPr>
          <p:txBody>
            <a:bodyPr wrap="none" rtlCol="0">
              <a:spAutoFit/>
            </a:bodyPr>
            <a:lstStyle/>
            <a:p>
              <a:r>
                <a:rPr lang="en-US" sz="1800" b="1" dirty="0" smtClean="0">
                  <a:solidFill>
                    <a:schemeClr val="accent2"/>
                  </a:solidFill>
                </a:rPr>
                <a:t>N(50, 15)</a:t>
              </a:r>
              <a:endParaRPr lang="en-US" sz="1800" b="1" dirty="0">
                <a:solidFill>
                  <a:schemeClr val="accent2"/>
                </a:solidFill>
              </a:endParaRPr>
            </a:p>
          </p:txBody>
        </p:sp>
      </p:grpSp>
      <p:grpSp>
        <p:nvGrpSpPr>
          <p:cNvPr id="6" name="Group 5"/>
          <p:cNvGrpSpPr/>
          <p:nvPr/>
        </p:nvGrpSpPr>
        <p:grpSpPr>
          <a:xfrm>
            <a:off x="6898078" y="2316092"/>
            <a:ext cx="2035550" cy="3816291"/>
            <a:chOff x="6898078" y="2316092"/>
            <a:chExt cx="2035550" cy="3816291"/>
          </a:xfrm>
        </p:grpSpPr>
        <p:cxnSp>
          <p:nvCxnSpPr>
            <p:cNvPr id="8" name="Straight Connector 7"/>
            <p:cNvCxnSpPr/>
            <p:nvPr/>
          </p:nvCxnSpPr>
          <p:spPr bwMode="auto">
            <a:xfrm>
              <a:off x="6898078" y="5481903"/>
              <a:ext cx="2007660"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2" name="Straight Connector 11"/>
            <p:cNvCxnSpPr/>
            <p:nvPr/>
          </p:nvCxnSpPr>
          <p:spPr bwMode="auto">
            <a:xfrm>
              <a:off x="6925968" y="6132383"/>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3" name="Straight Connector 12"/>
            <p:cNvCxnSpPr/>
            <p:nvPr/>
          </p:nvCxnSpPr>
          <p:spPr bwMode="auto">
            <a:xfrm>
              <a:off x="6916505" y="4815447"/>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14" name="TextBox 13"/>
            <p:cNvSpPr txBox="1"/>
            <p:nvPr/>
          </p:nvSpPr>
          <p:spPr>
            <a:xfrm>
              <a:off x="7333878" y="2316092"/>
              <a:ext cx="1146881" cy="369332"/>
            </a:xfrm>
            <a:prstGeom prst="rect">
              <a:avLst/>
            </a:prstGeom>
            <a:noFill/>
          </p:spPr>
          <p:txBody>
            <a:bodyPr wrap="none" rtlCol="0">
              <a:spAutoFit/>
            </a:bodyPr>
            <a:lstStyle/>
            <a:p>
              <a:r>
                <a:rPr lang="en-US" sz="1800" b="1" dirty="0" smtClean="0">
                  <a:solidFill>
                    <a:schemeClr val="accent2"/>
                  </a:solidFill>
                </a:rPr>
                <a:t>N(17, 15)</a:t>
              </a:r>
              <a:endParaRPr lang="en-US" sz="1800" b="1" dirty="0">
                <a:solidFill>
                  <a:schemeClr val="accent2"/>
                </a:solidFill>
              </a:endParaRPr>
            </a:p>
          </p:txBody>
        </p:sp>
      </p:grpSp>
    </p:spTree>
    <p:extLst>
      <p:ext uri="{BB962C8B-B14F-4D97-AF65-F5344CB8AC3E}">
        <p14:creationId xmlns:p14="http://schemas.microsoft.com/office/powerpoint/2010/main" val="161469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2: Pick Candidate Strategies &amp; Decisions </a:t>
            </a:r>
            <a:br>
              <a:rPr lang="en-US" dirty="0" smtClean="0"/>
            </a:br>
            <a:r>
              <a:rPr lang="en-US" dirty="0"/>
              <a:t>	</a:t>
            </a:r>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Optimize Decisions</a:t>
            </a:r>
            <a:br>
              <a:rPr lang="en-US" dirty="0" smtClean="0"/>
            </a:br>
            <a:r>
              <a:rPr lang="en-US" dirty="0" smtClean="0"/>
              <a:t>How much safety stock to hold? </a:t>
            </a:r>
            <a:r>
              <a:rPr lang="en-US" b="1" dirty="0" smtClean="0">
                <a:solidFill>
                  <a:srgbClr val="FF0000"/>
                </a:solidFill>
              </a:rPr>
              <a:t>Single</a:t>
            </a:r>
            <a:r>
              <a:rPr lang="en-US" dirty="0" smtClean="0"/>
              <a:t> 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Target Inventory Level? </a:t>
            </a:r>
            <a:br>
              <a:rPr lang="en-US" dirty="0" smtClean="0"/>
            </a:br>
            <a:r>
              <a:rPr lang="en-US" b="1" dirty="0">
                <a:solidFill>
                  <a:srgbClr val="FF0000"/>
                </a:solidFill>
              </a:rPr>
              <a:t> Single</a:t>
            </a:r>
            <a:r>
              <a:rPr lang="en-US" dirty="0" smtClean="0"/>
              <a:t> Sourcing </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 </a:t>
            </a:r>
            <a:r>
              <a:rPr lang="en-US" b="1" dirty="0">
                <a:solidFill>
                  <a:srgbClr val="FF0000"/>
                </a:solidFill>
              </a:rPr>
              <a:t>Single</a:t>
            </a:r>
            <a:r>
              <a:rPr lang="en-US" dirty="0"/>
              <a:t> Sourcing</a:t>
            </a:r>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b="1" dirty="0" smtClean="0">
                <a:solidFill>
                  <a:srgbClr val="FF0000"/>
                </a:solidFill>
              </a:rPr>
              <a:t>Dual</a:t>
            </a:r>
            <a:r>
              <a:rPr lang="en-US" dirty="0" smtClean="0"/>
              <a:t> Sourcing: 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dirty="0" smtClean="0"/>
              <a:t>Tailored Dual Sourcing = Process Flexibility</a:t>
            </a:r>
            <a:br>
              <a:rPr lang="en-US" b="1" dirty="0" smtClean="0"/>
            </a:br>
            <a:r>
              <a:rPr lang="en-US" b="1" dirty="0" smtClean="0"/>
              <a:t>	Base-Surge Policy</a:t>
            </a:r>
            <a:endParaRPr lang="en-US" dirty="0"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00789"/>
            <a:ext cx="9144000" cy="6256422"/>
          </a:xfrm>
          <a:prstGeom prst="rect">
            <a:avLst/>
          </a:prstGeom>
        </p:spPr>
      </p:pic>
    </p:spTree>
    <p:extLst>
      <p:ext uri="{BB962C8B-B14F-4D97-AF65-F5344CB8AC3E}">
        <p14:creationId xmlns:p14="http://schemas.microsoft.com/office/powerpoint/2010/main" val="7398646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“Base Demand” = fixed China order</a:t>
            </a:r>
            <a:br>
              <a:rPr lang="en-US" dirty="0" smtClean="0"/>
            </a:br>
            <a:r>
              <a:rPr lang="en-US" dirty="0" smtClean="0"/>
              <a:t>	= base allocation * average demand</a:t>
            </a:r>
            <a:endParaRPr lang="en-US" dirty="0"/>
          </a:p>
        </p:txBody>
      </p:sp>
      <p:sp>
        <p:nvSpPr>
          <p:cNvPr id="7" name="Rectangle 6"/>
          <p:cNvSpPr/>
          <p:nvPr/>
        </p:nvSpPr>
        <p:spPr>
          <a:xfrm>
            <a:off x="904378" y="3600096"/>
            <a:ext cx="7520950" cy="1477328"/>
          </a:xfrm>
          <a:prstGeom prst="rect">
            <a:avLst/>
          </a:prstGeom>
        </p:spPr>
        <p:txBody>
          <a:bodyPr wrap="square">
            <a:spAutoFit/>
          </a:bodyPr>
          <a:lstStyle/>
          <a:p>
            <a:pPr marL="285750" indent="-285750">
              <a:buFont typeface="Arial"/>
              <a:buChar char="•"/>
              <a:defRPr/>
            </a:pPr>
            <a:r>
              <a:rPr lang="en-US" sz="1800" i="1" dirty="0" smtClean="0"/>
              <a:t>h 	= </a:t>
            </a:r>
            <a:r>
              <a:rPr lang="en-US" sz="1800" dirty="0" smtClean="0"/>
              <a:t>Holding cost </a:t>
            </a:r>
            <a:r>
              <a:rPr lang="en-US" sz="1800" u="sng" dirty="0" smtClean="0"/>
              <a:t>per unit</a:t>
            </a:r>
            <a:r>
              <a:rPr lang="en-US" sz="1800" baseline="-25000" dirty="0" smtClean="0"/>
              <a:t> </a:t>
            </a:r>
            <a:r>
              <a:rPr lang="en-US" sz="1800" u="sng" dirty="0" smtClean="0"/>
              <a:t>per period</a:t>
            </a:r>
          </a:p>
          <a:p>
            <a:pPr marL="285750" indent="-285750">
              <a:buFont typeface="Arial"/>
              <a:buChar char="•"/>
              <a:defRPr/>
            </a:pPr>
            <a:r>
              <a:rPr lang="en-US" sz="1800" dirty="0" smtClean="0">
                <a:latin typeface="Symbol" pitchFamily="18" charset="2"/>
              </a:rPr>
              <a:t>D</a:t>
            </a:r>
            <a:r>
              <a:rPr lang="en-US" sz="1800" i="1" dirty="0" smtClean="0"/>
              <a:t>c</a:t>
            </a:r>
            <a:r>
              <a:rPr lang="en-US" sz="1800" dirty="0" smtClean="0"/>
              <a:t> 	= China’s sourcing cost advantage </a:t>
            </a:r>
            <a:r>
              <a:rPr lang="en-US" sz="1800" u="sng" dirty="0" smtClean="0"/>
              <a:t>per unit</a:t>
            </a:r>
            <a:r>
              <a:rPr lang="en-US" sz="1800" dirty="0" smtClean="0"/>
              <a:t> </a:t>
            </a:r>
          </a:p>
          <a:p>
            <a:pPr lvl="1">
              <a:defRPr/>
            </a:pPr>
            <a:r>
              <a:rPr lang="en-US" sz="1800" dirty="0"/>
              <a:t> </a:t>
            </a:r>
            <a:r>
              <a:rPr lang="en-US" sz="1800" dirty="0" smtClean="0"/>
              <a:t>  	= Mexico cost – China cost</a:t>
            </a:r>
          </a:p>
          <a:p>
            <a:pPr marL="285750" indent="-285750">
              <a:buFont typeface="Arial"/>
              <a:buChar char="•"/>
              <a:defRPr/>
            </a:pPr>
            <a:r>
              <a:rPr lang="en-US" sz="1800" dirty="0" smtClean="0">
                <a:latin typeface="Symbol" pitchFamily="18" charset="2"/>
              </a:rPr>
              <a:t>m</a:t>
            </a:r>
            <a:r>
              <a:rPr lang="en-US" sz="1800" dirty="0" smtClean="0"/>
              <a:t> 	= Average demand per period</a:t>
            </a:r>
          </a:p>
          <a:p>
            <a:pPr marL="285750" indent="-285750">
              <a:buFont typeface="Arial"/>
              <a:buChar char="•"/>
              <a:defRPr/>
            </a:pPr>
            <a:r>
              <a:rPr lang="el-GR" sz="1800" dirty="0" smtClean="0"/>
              <a:t>σ</a:t>
            </a:r>
            <a:r>
              <a:rPr lang="en-US" sz="1800" i="1" dirty="0" smtClean="0"/>
              <a:t> 	= </a:t>
            </a:r>
            <a:r>
              <a:rPr lang="en-US" sz="1800"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891813"/>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extLst>
                <p:ext uri="{D42A27DB-BD31-4B8C-83A1-F6EECF244321}">
                  <p14:modId xmlns:p14="http://schemas.microsoft.com/office/powerpoint/2010/main" val="2698240403"/>
                </p:ext>
              </p:extLst>
            </p:nvPr>
          </p:nvGraphicFramePr>
          <p:xfrm>
            <a:off x="1054374" y="4553709"/>
            <a:ext cx="6800849" cy="971550"/>
          </p:xfrm>
          <a:graphic>
            <a:graphicData uri="http://schemas.openxmlformats.org/presentationml/2006/ole">
              <mc:AlternateContent xmlns:mc="http://schemas.openxmlformats.org/markup-compatibility/2006">
                <mc:Choice xmlns:v="urn:schemas-microsoft-com:vml" Requires="v">
                  <p:oleObj spid="_x0000_s190555" name="Equation" r:id="rId4" imgW="3200400" imgH="457200" progId="Equation.3">
                    <p:embed/>
                  </p:oleObj>
                </mc:Choice>
                <mc:Fallback>
                  <p:oleObj name="Equation" r:id="rId4" imgW="3200400" imgH="457200" progId="Equation.3">
                    <p:embed/>
                    <p:pic>
                      <p:nvPicPr>
                        <p:cNvPr id="0" name="Object 2"/>
                        <p:cNvPicPr>
                          <a:picLocks noChangeAspect="1" noChangeArrowheads="1"/>
                        </p:cNvPicPr>
                        <p:nvPr/>
                      </p:nvPicPr>
                      <p:blipFill>
                        <a:blip r:embed="rId5"/>
                        <a:srcRect/>
                        <a:stretch>
                          <a:fillRect/>
                        </a:stretch>
                      </p:blipFill>
                      <p:spPr bwMode="auto">
                        <a:xfrm>
                          <a:off x="1054374" y="4553709"/>
                          <a:ext cx="6800849" cy="97155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138647" y="2487045"/>
            <a:ext cx="4597357" cy="2607449"/>
            <a:chOff x="2138647" y="2065725"/>
            <a:chExt cx="4597357" cy="2607449"/>
          </a:xfrm>
        </p:grpSpPr>
        <p:sp>
          <p:nvSpPr>
            <p:cNvPr id="4" name="TextBox 3"/>
            <p:cNvSpPr txBox="1"/>
            <p:nvPr/>
          </p:nvSpPr>
          <p:spPr>
            <a:xfrm>
              <a:off x="2354547" y="4396175"/>
              <a:ext cx="527007" cy="276999"/>
            </a:xfrm>
            <a:prstGeom prst="rect">
              <a:avLst/>
            </a:prstGeom>
            <a:noFill/>
          </p:spPr>
          <p:txBody>
            <a:bodyPr wrap="none" rtlCol="0">
              <a:spAutoFit/>
            </a:bodyPr>
            <a:lstStyle/>
            <a:p>
              <a:r>
                <a:rPr lang="en-US" sz="1200" i="0" dirty="0" smtClean="0"/>
                <a:t>1992</a:t>
              </a:r>
              <a:endParaRPr lang="en-US" sz="1200" i="0" dirty="0"/>
            </a:p>
          </p:txBody>
        </p:sp>
        <p:pic>
          <p:nvPicPr>
            <p:cNvPr id="5" name="Picture 4"/>
            <p:cNvPicPr>
              <a:picLocks noChangeAspect="1"/>
            </p:cNvPicPr>
            <p:nvPr/>
          </p:nvPicPr>
          <p:blipFill rotWithShape="1">
            <a:blip r:embed="rId2"/>
            <a:srcRect b="4145"/>
            <a:stretch/>
          </p:blipFill>
          <p:spPr>
            <a:xfrm>
              <a:off x="2616200" y="2374900"/>
              <a:ext cx="3898900" cy="2020824"/>
            </a:xfrm>
            <a:prstGeom prst="rect">
              <a:avLst/>
            </a:prstGeom>
          </p:spPr>
        </p:pic>
        <p:sp>
          <p:nvSpPr>
            <p:cNvPr id="6" name="TextBox 5"/>
            <p:cNvSpPr txBox="1"/>
            <p:nvPr/>
          </p:nvSpPr>
          <p:spPr>
            <a:xfrm>
              <a:off x="3402297" y="4396175"/>
              <a:ext cx="527007" cy="276999"/>
            </a:xfrm>
            <a:prstGeom prst="rect">
              <a:avLst/>
            </a:prstGeom>
            <a:noFill/>
          </p:spPr>
          <p:txBody>
            <a:bodyPr wrap="none" rtlCol="0">
              <a:spAutoFit/>
            </a:bodyPr>
            <a:lstStyle/>
            <a:p>
              <a:r>
                <a:rPr lang="en-US" sz="1200" i="0" dirty="0" smtClean="0"/>
                <a:t>2002</a:t>
              </a:r>
              <a:endParaRPr lang="en-US" sz="1200" i="0" dirty="0"/>
            </a:p>
          </p:txBody>
        </p:sp>
        <p:sp>
          <p:nvSpPr>
            <p:cNvPr id="7" name="TextBox 6"/>
            <p:cNvSpPr txBox="1"/>
            <p:nvPr/>
          </p:nvSpPr>
          <p:spPr>
            <a:xfrm>
              <a:off x="4265897" y="4396175"/>
              <a:ext cx="527007" cy="276999"/>
            </a:xfrm>
            <a:prstGeom prst="rect">
              <a:avLst/>
            </a:prstGeom>
            <a:noFill/>
          </p:spPr>
          <p:txBody>
            <a:bodyPr wrap="none" rtlCol="0">
              <a:spAutoFit/>
            </a:bodyPr>
            <a:lstStyle/>
            <a:p>
              <a:r>
                <a:rPr lang="en-US" sz="1200" i="0" dirty="0" smtClean="0"/>
                <a:t>2012</a:t>
              </a:r>
              <a:endParaRPr lang="en-US" sz="1200" i="0" dirty="0"/>
            </a:p>
          </p:txBody>
        </p:sp>
        <p:sp>
          <p:nvSpPr>
            <p:cNvPr id="8" name="TextBox 7"/>
            <p:cNvSpPr txBox="1"/>
            <p:nvPr/>
          </p:nvSpPr>
          <p:spPr>
            <a:xfrm>
              <a:off x="5319997" y="4396175"/>
              <a:ext cx="527007" cy="276999"/>
            </a:xfrm>
            <a:prstGeom prst="rect">
              <a:avLst/>
            </a:prstGeom>
            <a:noFill/>
          </p:spPr>
          <p:txBody>
            <a:bodyPr wrap="none" rtlCol="0">
              <a:spAutoFit/>
            </a:bodyPr>
            <a:lstStyle/>
            <a:p>
              <a:r>
                <a:rPr lang="en-US" sz="1200" i="0" dirty="0" smtClean="0"/>
                <a:t>2022</a:t>
              </a:r>
              <a:endParaRPr lang="en-US" sz="1200" i="0" dirty="0"/>
            </a:p>
          </p:txBody>
        </p:sp>
        <p:sp>
          <p:nvSpPr>
            <p:cNvPr id="9" name="TextBox 8"/>
            <p:cNvSpPr txBox="1"/>
            <p:nvPr/>
          </p:nvSpPr>
          <p:spPr>
            <a:xfrm>
              <a:off x="6208997" y="4396175"/>
              <a:ext cx="527007" cy="276999"/>
            </a:xfrm>
            <a:prstGeom prst="rect">
              <a:avLst/>
            </a:prstGeom>
            <a:noFill/>
          </p:spPr>
          <p:txBody>
            <a:bodyPr wrap="none" rtlCol="0">
              <a:spAutoFit/>
            </a:bodyPr>
            <a:lstStyle/>
            <a:p>
              <a:r>
                <a:rPr lang="en-US" sz="1200" i="0" dirty="0" smtClean="0"/>
                <a:t>2030</a:t>
              </a:r>
              <a:endParaRPr lang="en-US" sz="1200" i="0" dirty="0"/>
            </a:p>
          </p:txBody>
        </p:sp>
        <p:sp>
          <p:nvSpPr>
            <p:cNvPr id="10" name="TextBox 9"/>
            <p:cNvSpPr txBox="1"/>
            <p:nvPr/>
          </p:nvSpPr>
          <p:spPr>
            <a:xfrm>
              <a:off x="2138647" y="4243775"/>
              <a:ext cx="492668" cy="276999"/>
            </a:xfrm>
            <a:prstGeom prst="rect">
              <a:avLst/>
            </a:prstGeom>
            <a:noFill/>
          </p:spPr>
          <p:txBody>
            <a:bodyPr wrap="none" rtlCol="0">
              <a:spAutoFit/>
            </a:bodyPr>
            <a:lstStyle/>
            <a:p>
              <a:r>
                <a:rPr lang="en-US" sz="1200" i="0" dirty="0" smtClean="0"/>
                <a:t>-300</a:t>
              </a:r>
              <a:endParaRPr lang="en-US" sz="1200" i="0" dirty="0"/>
            </a:p>
          </p:txBody>
        </p:sp>
        <p:sp>
          <p:nvSpPr>
            <p:cNvPr id="11" name="TextBox 10"/>
            <p:cNvSpPr txBox="1"/>
            <p:nvPr/>
          </p:nvSpPr>
          <p:spPr>
            <a:xfrm>
              <a:off x="2138647" y="3907225"/>
              <a:ext cx="492668" cy="276999"/>
            </a:xfrm>
            <a:prstGeom prst="rect">
              <a:avLst/>
            </a:prstGeom>
            <a:noFill/>
          </p:spPr>
          <p:txBody>
            <a:bodyPr wrap="none" rtlCol="0">
              <a:spAutoFit/>
            </a:bodyPr>
            <a:lstStyle/>
            <a:p>
              <a:r>
                <a:rPr lang="en-US" sz="1200" i="0" dirty="0" smtClean="0"/>
                <a:t>-200</a:t>
              </a:r>
              <a:endParaRPr lang="en-US" sz="1200" i="0" dirty="0"/>
            </a:p>
          </p:txBody>
        </p:sp>
        <p:sp>
          <p:nvSpPr>
            <p:cNvPr id="12" name="TextBox 11"/>
            <p:cNvSpPr txBox="1"/>
            <p:nvPr/>
          </p:nvSpPr>
          <p:spPr>
            <a:xfrm>
              <a:off x="2138647" y="3500825"/>
              <a:ext cx="492668" cy="276999"/>
            </a:xfrm>
            <a:prstGeom prst="rect">
              <a:avLst/>
            </a:prstGeom>
            <a:noFill/>
          </p:spPr>
          <p:txBody>
            <a:bodyPr wrap="none" rtlCol="0">
              <a:spAutoFit/>
            </a:bodyPr>
            <a:lstStyle/>
            <a:p>
              <a:r>
                <a:rPr lang="en-US" sz="1200" i="0" dirty="0" smtClean="0"/>
                <a:t>-100</a:t>
              </a:r>
              <a:endParaRPr lang="en-US" sz="1200" i="0" dirty="0"/>
            </a:p>
          </p:txBody>
        </p:sp>
        <p:sp>
          <p:nvSpPr>
            <p:cNvPr id="13" name="TextBox 12"/>
            <p:cNvSpPr txBox="1"/>
            <p:nvPr/>
          </p:nvSpPr>
          <p:spPr>
            <a:xfrm>
              <a:off x="2361064" y="3081725"/>
              <a:ext cx="270251" cy="276999"/>
            </a:xfrm>
            <a:prstGeom prst="rect">
              <a:avLst/>
            </a:prstGeom>
            <a:noFill/>
          </p:spPr>
          <p:txBody>
            <a:bodyPr wrap="none" rtlCol="0">
              <a:spAutoFit/>
            </a:bodyPr>
            <a:lstStyle/>
            <a:p>
              <a:r>
                <a:rPr lang="en-US" sz="1200" i="0" dirty="0" smtClean="0"/>
                <a:t>0</a:t>
              </a:r>
              <a:endParaRPr lang="en-US" sz="1200" i="0" dirty="0"/>
            </a:p>
          </p:txBody>
        </p:sp>
        <p:sp>
          <p:nvSpPr>
            <p:cNvPr id="14" name="TextBox 13"/>
            <p:cNvSpPr txBox="1"/>
            <p:nvPr/>
          </p:nvSpPr>
          <p:spPr>
            <a:xfrm>
              <a:off x="2189893" y="2656275"/>
              <a:ext cx="441422" cy="276999"/>
            </a:xfrm>
            <a:prstGeom prst="rect">
              <a:avLst/>
            </a:prstGeom>
            <a:noFill/>
          </p:spPr>
          <p:txBody>
            <a:bodyPr wrap="none" rtlCol="0">
              <a:spAutoFit/>
            </a:bodyPr>
            <a:lstStyle/>
            <a:p>
              <a:r>
                <a:rPr lang="en-US" sz="1200" i="0" dirty="0"/>
                <a:t>1</a:t>
              </a:r>
              <a:r>
                <a:rPr lang="en-US" sz="1200" i="0" dirty="0" smtClean="0"/>
                <a:t>00</a:t>
              </a:r>
              <a:endParaRPr lang="en-US" sz="1200" i="0" dirty="0"/>
            </a:p>
          </p:txBody>
        </p:sp>
        <p:sp>
          <p:nvSpPr>
            <p:cNvPr id="15" name="TextBox 14"/>
            <p:cNvSpPr txBox="1"/>
            <p:nvPr/>
          </p:nvSpPr>
          <p:spPr>
            <a:xfrm>
              <a:off x="2189893" y="2281625"/>
              <a:ext cx="441422" cy="276999"/>
            </a:xfrm>
            <a:prstGeom prst="rect">
              <a:avLst/>
            </a:prstGeom>
            <a:noFill/>
          </p:spPr>
          <p:txBody>
            <a:bodyPr wrap="none" rtlCol="0">
              <a:spAutoFit/>
            </a:bodyPr>
            <a:lstStyle/>
            <a:p>
              <a:r>
                <a:rPr lang="en-US" sz="1200" i="0" dirty="0"/>
                <a:t>2</a:t>
              </a:r>
              <a:r>
                <a:rPr lang="en-US" sz="1200" i="0" dirty="0" smtClean="0"/>
                <a:t>00</a:t>
              </a:r>
              <a:endParaRPr lang="en-US" sz="1200" i="0" dirty="0"/>
            </a:p>
          </p:txBody>
        </p:sp>
        <p:sp>
          <p:nvSpPr>
            <p:cNvPr id="16" name="TextBox 15"/>
            <p:cNvSpPr txBox="1"/>
            <p:nvPr/>
          </p:nvSpPr>
          <p:spPr>
            <a:xfrm>
              <a:off x="2189893" y="2065725"/>
              <a:ext cx="1125654" cy="276999"/>
            </a:xfrm>
            <a:prstGeom prst="rect">
              <a:avLst/>
            </a:prstGeom>
            <a:noFill/>
          </p:spPr>
          <p:txBody>
            <a:bodyPr wrap="none" rtlCol="0">
              <a:spAutoFit/>
            </a:bodyPr>
            <a:lstStyle/>
            <a:p>
              <a:r>
                <a:rPr lang="en-US" sz="1200" i="0" dirty="0" smtClean="0"/>
                <a:t>Million people</a:t>
              </a:r>
              <a:endParaRPr lang="en-US" sz="1200" i="0" dirty="0"/>
            </a:p>
          </p:txBody>
        </p:sp>
        <p:sp>
          <p:nvSpPr>
            <p:cNvPr id="17" name="TextBox 16"/>
            <p:cNvSpPr txBox="1"/>
            <p:nvPr/>
          </p:nvSpPr>
          <p:spPr>
            <a:xfrm>
              <a:off x="5187950" y="2393950"/>
              <a:ext cx="908050" cy="276999"/>
            </a:xfrm>
            <a:prstGeom prst="rect">
              <a:avLst/>
            </a:prstGeom>
            <a:solidFill>
              <a:srgbClr val="33CCFF"/>
            </a:solidFill>
          </p:spPr>
          <p:txBody>
            <a:bodyPr wrap="square" rtlCol="0">
              <a:spAutoFit/>
            </a:bodyPr>
            <a:lstStyle/>
            <a:p>
              <a:r>
                <a:rPr lang="en-US" sz="1200" i="0" dirty="0" smtClean="0"/>
                <a:t>Projected</a:t>
              </a:r>
              <a:endParaRPr lang="en-US" sz="1200" i="0" dirty="0"/>
            </a:p>
          </p:txBody>
        </p:sp>
      </p:grpSp>
      <p:sp>
        <p:nvSpPr>
          <p:cNvPr id="2" name="Title 1"/>
          <p:cNvSpPr>
            <a:spLocks noGrp="1"/>
          </p:cNvSpPr>
          <p:nvPr>
            <p:ph type="title"/>
          </p:nvPr>
        </p:nvSpPr>
        <p:spPr/>
        <p:txBody>
          <a:bodyPr/>
          <a:lstStyle/>
          <a:p>
            <a:r>
              <a:rPr lang="en-US" dirty="0" smtClean="0"/>
              <a:t>Formulae facilitate Dynamic Updating &gt; Dynamic Projections</a:t>
            </a:r>
            <a:endParaRPr lang="en-US" dirty="0"/>
          </a:p>
        </p:txBody>
      </p:sp>
      <p:sp>
        <p:nvSpPr>
          <p:cNvPr id="3" name="Content Placeholder 2"/>
          <p:cNvSpPr>
            <a:spLocks noGrp="1"/>
          </p:cNvSpPr>
          <p:nvPr>
            <p:ph idx="1"/>
          </p:nvPr>
        </p:nvSpPr>
        <p:spPr/>
        <p:txBody>
          <a:bodyPr/>
          <a:lstStyle/>
          <a:p>
            <a:r>
              <a:rPr lang="en-US" dirty="0" smtClean="0"/>
              <a:t>Demographic data</a:t>
            </a:r>
          </a:p>
          <a:p>
            <a:pPr lvl="1"/>
            <a:r>
              <a:rPr lang="en-US" dirty="0"/>
              <a:t>Surplus labor lost: “under any economic or policy scenario, excess labor ends and labor shortages begin by 2025 in China.” </a:t>
            </a:r>
            <a:r>
              <a:rPr lang="en-US" sz="1000" dirty="0"/>
              <a:t>(Das and </a:t>
            </a:r>
            <a:r>
              <a:rPr lang="en-US" sz="1000" dirty="0" err="1"/>
              <a:t>NDiaye</a:t>
            </a:r>
            <a:r>
              <a:rPr lang="en-US" sz="1000" dirty="0"/>
              <a:t> 2013) </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r>
              <a:rPr lang="en-US" i="1" dirty="0" smtClean="0"/>
              <a:t>How much </a:t>
            </a:r>
            <a:r>
              <a:rPr lang="en-US" dirty="0" smtClean="0"/>
              <a:t>will offshoring (base allocation) change as</a:t>
            </a:r>
            <a:endParaRPr lang="en-US" dirty="0"/>
          </a:p>
          <a:p>
            <a:pPr lvl="1" indent="-342900"/>
            <a:r>
              <a:rPr lang="en-US" sz="1400" dirty="0" smtClean="0"/>
              <a:t>China becomes more expensive?</a:t>
            </a:r>
          </a:p>
          <a:p>
            <a:pPr lvl="1" indent="-342900"/>
            <a:r>
              <a:rPr lang="en-US" sz="1400" dirty="0" smtClean="0"/>
              <a:t>Demand </a:t>
            </a:r>
            <a:r>
              <a:rPr lang="en-US" sz="1400" dirty="0"/>
              <a:t>uncertainty increases?</a:t>
            </a:r>
          </a:p>
          <a:p>
            <a:pPr lvl="1" indent="-342900"/>
            <a:r>
              <a:rPr lang="en-US" sz="1400" dirty="0"/>
              <a:t>Over the product life cycle?</a:t>
            </a:r>
          </a:p>
          <a:p>
            <a:pPr lvl="1" indent="-342900"/>
            <a:r>
              <a:rPr lang="en-US" sz="1400" dirty="0" smtClean="0"/>
              <a:t>Cost </a:t>
            </a:r>
            <a:r>
              <a:rPr lang="en-US" sz="1400" dirty="0"/>
              <a:t>of capital increases?</a:t>
            </a:r>
          </a:p>
          <a:p>
            <a:pPr lvl="1"/>
            <a:endParaRPr lang="en-US" dirty="0"/>
          </a:p>
        </p:txBody>
      </p:sp>
      <p:sp>
        <p:nvSpPr>
          <p:cNvPr id="22" name="Freeform 21"/>
          <p:cNvSpPr/>
          <p:nvPr/>
        </p:nvSpPr>
        <p:spPr>
          <a:xfrm>
            <a:off x="1144156" y="2854582"/>
            <a:ext cx="7219738" cy="2587179"/>
          </a:xfrm>
          <a:custGeom>
            <a:avLst/>
            <a:gdLst>
              <a:gd name="connsiteX0" fmla="*/ 1484744 w 7219738"/>
              <a:gd name="connsiteY0" fmla="*/ 853818 h 2587179"/>
              <a:gd name="connsiteX1" fmla="*/ 1586344 w 7219738"/>
              <a:gd name="connsiteY1" fmla="*/ 837943 h 2587179"/>
              <a:gd name="connsiteX2" fmla="*/ 1703819 w 7219738"/>
              <a:gd name="connsiteY2" fmla="*/ 774443 h 2587179"/>
              <a:gd name="connsiteX3" fmla="*/ 1853044 w 7219738"/>
              <a:gd name="connsiteY3" fmla="*/ 749043 h 2587179"/>
              <a:gd name="connsiteX4" fmla="*/ 151244 w 7219738"/>
              <a:gd name="connsiteY4" fmla="*/ 326768 h 2587179"/>
              <a:gd name="connsiteX5" fmla="*/ 6272644 w 7219738"/>
              <a:gd name="connsiteY5" fmla="*/ 145793 h 2587179"/>
              <a:gd name="connsiteX6" fmla="*/ 6647294 w 7219738"/>
              <a:gd name="connsiteY6" fmla="*/ 2577843 h 25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9738" h="2587179">
                <a:moveTo>
                  <a:pt x="1484744" y="853818"/>
                </a:moveTo>
                <a:cubicBezTo>
                  <a:pt x="1517288" y="852495"/>
                  <a:pt x="1549832" y="851172"/>
                  <a:pt x="1586344" y="837943"/>
                </a:cubicBezTo>
                <a:cubicBezTo>
                  <a:pt x="1622857" y="824714"/>
                  <a:pt x="1659369" y="789260"/>
                  <a:pt x="1703819" y="774443"/>
                </a:cubicBezTo>
                <a:cubicBezTo>
                  <a:pt x="1748269" y="759626"/>
                  <a:pt x="2111807" y="823655"/>
                  <a:pt x="1853044" y="749043"/>
                </a:cubicBezTo>
                <a:cubicBezTo>
                  <a:pt x="1594282" y="674430"/>
                  <a:pt x="-585356" y="427310"/>
                  <a:pt x="151244" y="326768"/>
                </a:cubicBezTo>
                <a:cubicBezTo>
                  <a:pt x="887844" y="226226"/>
                  <a:pt x="5189969" y="-229386"/>
                  <a:pt x="6272644" y="145793"/>
                </a:cubicBezTo>
                <a:cubicBezTo>
                  <a:pt x="7355319" y="520972"/>
                  <a:pt x="7550052" y="2748764"/>
                  <a:pt x="6647294" y="2577843"/>
                </a:cubicBezTo>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738284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4: Implement</a:t>
            </a:r>
            <a:br>
              <a:rPr lang="en-US" dirty="0" smtClean="0"/>
            </a:br>
            <a:r>
              <a:rPr lang="en-US" sz="2400" dirty="0" smtClean="0"/>
              <a:t>Performance of sourcing strategies</a:t>
            </a:r>
            <a:r>
              <a:rPr lang="en-US" sz="2400" dirty="0"/>
              <a:t> </a:t>
            </a:r>
            <a:r>
              <a:rPr lang="en-US" sz="2400" dirty="0" smtClean="0"/>
              <a:t>(Optimization by simulation)</a:t>
            </a: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1687428933"/>
              </p:ext>
            </p:extLst>
          </p:nvPr>
        </p:nvGraphicFramePr>
        <p:xfrm>
          <a:off x="279400" y="1544984"/>
          <a:ext cx="8674100" cy="2188872"/>
        </p:xfrm>
        <a:graphic>
          <a:graphicData uri="http://schemas.openxmlformats.org/drawingml/2006/table">
            <a:tbl>
              <a:tblPr/>
              <a:tblGrid>
                <a:gridCol w="2437296"/>
                <a:gridCol w="2319130"/>
                <a:gridCol w="2098261"/>
                <a:gridCol w="1819413"/>
              </a:tblGrid>
              <a:tr h="607726">
                <a:tc>
                  <a:txBody>
                    <a:bodyPr/>
                    <a:lstStyle/>
                    <a:p>
                      <a:pPr marL="0" marR="0">
                        <a:lnSpc>
                          <a:spcPct val="115000"/>
                        </a:lnSpc>
                        <a:spcBef>
                          <a:spcPts val="0"/>
                        </a:spcBef>
                        <a:spcAft>
                          <a:spcPts val="1000"/>
                        </a:spcAft>
                      </a:pPr>
                      <a:r>
                        <a:rPr lang="en-US" sz="1800" dirty="0" smtClean="0">
                          <a:latin typeface="Calibri"/>
                          <a:ea typeface="Calibri"/>
                          <a:cs typeface="Times New Roman"/>
                        </a:rPr>
                        <a:t>Constant </a:t>
                      </a:r>
                      <a:r>
                        <a:rPr lang="en-US" sz="1800" dirty="0">
                          <a:latin typeface="Calibri"/>
                          <a:ea typeface="Calibri"/>
                          <a:cs typeface="Times New Roman"/>
                        </a:rPr>
                        <a:t>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8948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8948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8948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8948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525401435"/>
              </p:ext>
            </p:extLst>
          </p:nvPr>
        </p:nvGraphicFramePr>
        <p:xfrm>
          <a:off x="277187" y="4185384"/>
          <a:ext cx="8668030" cy="2394858"/>
        </p:xfrm>
        <a:graphic>
          <a:graphicData uri="http://schemas.openxmlformats.org/drawingml/2006/table">
            <a:tbl>
              <a:tblPr/>
              <a:tblGrid>
                <a:gridCol w="2461596"/>
                <a:gridCol w="2300904"/>
                <a:gridCol w="2095500"/>
                <a:gridCol w="181003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algn="l"/>
                      <a:r>
                        <a:rPr lang="en-US" dirty="0" smtClean="0">
                          <a:latin typeface="Calibri"/>
                          <a:cs typeface="Calibri"/>
                        </a:rPr>
                        <a:t>Adjust</a:t>
                      </a:r>
                      <a:r>
                        <a:rPr lang="en-US" baseline="0" dirty="0" smtClean="0">
                          <a:latin typeface="Calibri"/>
                          <a:cs typeface="Calibri"/>
                        </a:rPr>
                        <a:t> </a:t>
                      </a:r>
                      <a:r>
                        <a:rPr lang="en-US" dirty="0" smtClean="0">
                          <a:latin typeface="Calibri"/>
                          <a:cs typeface="Calibri"/>
                        </a:rPr>
                        <a:t>over PLC</a:t>
                      </a:r>
                      <a:endParaRPr lang="en-US" dirty="0">
                        <a:latin typeface="Calibri"/>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dirty="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dirty="0" smtClean="0">
                          <a:latin typeface="Calibri"/>
                          <a:ea typeface="Calibri"/>
                          <a:cs typeface="Times New Roman"/>
                        </a:rPr>
                        <a:t>Perfect</a:t>
                      </a:r>
                      <a:r>
                        <a:rPr lang="en-US" sz="1800" baseline="0" dirty="0" smtClean="0">
                          <a:latin typeface="Calibri"/>
                          <a:ea typeface="Calibri"/>
                          <a:cs typeface="Times New Roman"/>
                        </a:rPr>
                        <a:t> Information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a:t>
                      </a:r>
                      <a:r>
                        <a:rPr lang="en-US" sz="1800" baseline="0" dirty="0" smtClean="0">
                          <a:latin typeface="Calibri"/>
                          <a:ea typeface="Calibri"/>
                          <a:cs typeface="Times New Roman"/>
                        </a:rPr>
                        <a:t>know the future)</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bl>
          </a:graphicData>
        </a:graphic>
      </p:graphicFrame>
    </p:spTree>
    <p:extLst>
      <p:ext uri="{BB962C8B-B14F-4D97-AF65-F5344CB8AC3E}">
        <p14:creationId xmlns:p14="http://schemas.microsoft.com/office/powerpoint/2010/main" val="40973558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smtClean="0"/>
              <a:t>General Rationale for Offshoring</a:t>
            </a:r>
            <a:br>
              <a:rPr lang="en-US" dirty="0" smtClean="0"/>
            </a:br>
            <a:r>
              <a:rPr lang="en-US" i="1" dirty="0" smtClean="0"/>
              <a:t>Which factors did Mex-China simulation capture?</a:t>
            </a:r>
            <a:endParaRPr lang="en-US" dirty="0" smtClean="0"/>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extLst>
              <p:ext uri="{D42A27DB-BD31-4B8C-83A1-F6EECF244321}">
                <p14:modId xmlns:p14="http://schemas.microsoft.com/office/powerpoint/2010/main" val="3535076297"/>
              </p:ext>
            </p:extLst>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91551" name="Chart" r:id="rId4" imgW="3914672" imgH="2905057" progId="MSGraph.Chart.8">
                  <p:embed followColorScheme="full"/>
                </p:oleObj>
              </mc:Choice>
              <mc:Fallback>
                <p:oleObj name="Chart" r:id="rId4" imgW="3914672" imgH="2905057" progId="MSGraph.Chart.8">
                  <p:embed followColorScheme="full"/>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extLst>
      <p:ext uri="{BB962C8B-B14F-4D97-AF65-F5344CB8AC3E}">
        <p14:creationId xmlns:p14="http://schemas.microsoft.com/office/powerpoint/2010/main" val="319139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511436" cy="4747580"/>
          </a:xfrm>
        </p:spPr>
        <p:txBody>
          <a:bodyPr>
            <a:normAutofit fontScale="85000" lnSpcReduction="10000"/>
          </a:bodyPr>
          <a:lstStyle/>
          <a:p>
            <a:r>
              <a:rPr lang="en-US" dirty="0" smtClean="0"/>
              <a:t>Choose a robust strategy that you trust and can stick to</a:t>
            </a:r>
          </a:p>
          <a:p>
            <a:endParaRPr lang="en-US" dirty="0" smtClean="0"/>
          </a:p>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 and to the PLC</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chorCtr="0">
            <a:normAutofit/>
          </a:bodyPr>
          <a:lstStyle/>
          <a:p>
            <a:pPr eaLnBrk="1" hangingPunct="1">
              <a:buClr>
                <a:srgbClr val="FF3300"/>
              </a:buClr>
            </a:pPr>
            <a:r>
              <a:rPr lang="en-US" dirty="0" smtClean="0"/>
              <a:t>A Process </a:t>
            </a:r>
            <a:r>
              <a:rPr lang="en-US" dirty="0"/>
              <a:t>for Forecasting PLC before launch</a:t>
            </a:r>
          </a:p>
        </p:txBody>
      </p:sp>
      <p:sp>
        <p:nvSpPr>
          <p:cNvPr id="3" name="Subtitle 2"/>
          <p:cNvSpPr>
            <a:spLocks noGrp="1"/>
          </p:cNvSpPr>
          <p:nvPr>
            <p:ph type="subTitle" idx="1"/>
          </p:nvPr>
        </p:nvSpPr>
        <p:spPr/>
        <p:txBody>
          <a:bodyPr/>
          <a:lstStyle/>
          <a:p>
            <a:r>
              <a:rPr lang="en-US" dirty="0" smtClean="0"/>
              <a:t>Empirical validation at Dell*</a:t>
            </a:r>
            <a:endParaRPr lang="en-US" dirty="0"/>
          </a:p>
        </p:txBody>
      </p:sp>
      <p:sp>
        <p:nvSpPr>
          <p:cNvPr id="4" name="TextBox 3"/>
          <p:cNvSpPr txBox="1"/>
          <p:nvPr/>
        </p:nvSpPr>
        <p:spPr>
          <a:xfrm>
            <a:off x="685800" y="6050071"/>
            <a:ext cx="5034263" cy="276999"/>
          </a:xfrm>
          <a:prstGeom prst="rect">
            <a:avLst/>
          </a:prstGeom>
          <a:noFill/>
        </p:spPr>
        <p:txBody>
          <a:bodyPr wrap="none" rtlCol="0">
            <a:spAutoFit/>
          </a:bodyPr>
          <a:lstStyle/>
          <a:p>
            <a:pPr>
              <a:defRPr>
                <a:solidFill>
                  <a:srgbClr val="000000"/>
                </a:solidFill>
              </a:defRPr>
            </a:pPr>
            <a:r>
              <a:rPr lang="en-US" dirty="0" smtClean="0"/>
              <a:t>* K. Hu, J. </a:t>
            </a:r>
            <a:r>
              <a:rPr lang="en-US" dirty="0" err="1" smtClean="0"/>
              <a:t>Acimovic</a:t>
            </a:r>
            <a:r>
              <a:rPr lang="en-US" dirty="0" smtClean="0"/>
              <a:t>, F. </a:t>
            </a:r>
            <a:r>
              <a:rPr lang="en-US" dirty="0" err="1" smtClean="0"/>
              <a:t>Erize</a:t>
            </a:r>
            <a:r>
              <a:rPr lang="en-US" dirty="0" smtClean="0"/>
              <a:t>, D. Thomas and J.A</a:t>
            </a:r>
            <a:r>
              <a:rPr lang="en-US" dirty="0"/>
              <a:t>. Van </a:t>
            </a:r>
            <a:r>
              <a:rPr lang="en-US" dirty="0" smtClean="0"/>
              <a:t>Mieghem (2017)</a:t>
            </a:r>
            <a:endParaRPr lang="en-US" dirty="0"/>
          </a:p>
        </p:txBody>
      </p:sp>
    </p:spTree>
    <p:extLst>
      <p:ext uri="{BB962C8B-B14F-4D97-AF65-F5344CB8AC3E}">
        <p14:creationId xmlns:p14="http://schemas.microsoft.com/office/powerpoint/2010/main" val="7946751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title"/>
          </p:nvPr>
        </p:nvSpPr>
        <p:spPr>
          <a:xfrm>
            <a:off x="401836" y="382484"/>
            <a:ext cx="8340328" cy="982266"/>
          </a:xfrm>
          <a:prstGeom prst="rect">
            <a:avLst/>
          </a:prstGeom>
        </p:spPr>
        <p:txBody>
          <a:bodyPr>
            <a:noAutofit/>
          </a:bodyPr>
          <a:lstStyle>
            <a:lvl1pPr defTabSz="578358">
              <a:defRPr sz="3564"/>
            </a:lvl1pPr>
          </a:lstStyle>
          <a:p>
            <a:r>
              <a:rPr sz="2800" dirty="0" smtClean="0"/>
              <a:t>Firm</a:t>
            </a:r>
            <a:r>
              <a:rPr lang="en-US" sz="2800" dirty="0" smtClean="0"/>
              <a:t>s must</a:t>
            </a:r>
            <a:r>
              <a:rPr sz="2800" dirty="0" smtClean="0"/>
              <a:t> </a:t>
            </a:r>
            <a:r>
              <a:rPr sz="2800" dirty="0"/>
              <a:t>forecast demand before launch, especially for products with short product life cycle (PLC) &amp; long lead time. </a:t>
            </a:r>
          </a:p>
        </p:txBody>
      </p:sp>
      <p:sp>
        <p:nvSpPr>
          <p:cNvPr id="134" name="Shape 134"/>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26</a:t>
            </a:fld>
            <a:endParaRPr/>
          </a:p>
        </p:txBody>
      </p:sp>
      <p:grpSp>
        <p:nvGrpSpPr>
          <p:cNvPr id="142" name="Group 142"/>
          <p:cNvGrpSpPr/>
          <p:nvPr/>
        </p:nvGrpSpPr>
        <p:grpSpPr>
          <a:xfrm>
            <a:off x="424117" y="5201454"/>
            <a:ext cx="8295767" cy="660356"/>
            <a:chOff x="0" y="0"/>
            <a:chExt cx="11798423" cy="939171"/>
          </a:xfrm>
        </p:grpSpPr>
        <p:sp>
          <p:nvSpPr>
            <p:cNvPr id="135" name="Shape 135"/>
            <p:cNvSpPr/>
            <p:nvPr/>
          </p:nvSpPr>
          <p:spPr>
            <a:xfrm>
              <a:off x="0" y="0"/>
              <a:ext cx="2433848" cy="939172"/>
            </a:xfrm>
            <a:prstGeom prst="rect">
              <a:avLst/>
            </a:prstGeom>
            <a:solidFill>
              <a:schemeClr val="accent2">
                <a:hueOff val="189195"/>
                <a:satOff val="4059"/>
                <a:lumOff val="-14040"/>
              </a:schemeClr>
            </a:solidFill>
            <a:ln w="12700" cap="flat">
              <a:noFill/>
              <a:miter lim="400000"/>
            </a:ln>
            <a:effectLst>
              <a:outerShdw blurRad="50800" dist="25400" dir="5400000" rotWithShape="0">
                <a:srgbClr val="000000">
                  <a:alpha val="40000"/>
                </a:srgbClr>
              </a:outerShdw>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3400">
                  <a:solidFill>
                    <a:srgbClr val="FFFFFF"/>
                  </a:solidFill>
                </a:defRPr>
              </a:lvl1pPr>
            </a:lstStyle>
            <a:p>
              <a:pPr algn="ctr" defTabSz="410751" fontAlgn="auto" hangingPunct="0">
                <a:spcBef>
                  <a:spcPts val="0"/>
                </a:spcBef>
                <a:spcAft>
                  <a:spcPts val="0"/>
                </a:spcAft>
              </a:pPr>
              <a:r>
                <a:rPr sz="2391" kern="0">
                  <a:latin typeface="Helvetica Neue Light"/>
                  <a:sym typeface="Helvetica Neue Light"/>
                </a:rPr>
                <a:t>Supplier</a:t>
              </a:r>
            </a:p>
          </p:txBody>
        </p:sp>
        <p:sp>
          <p:nvSpPr>
            <p:cNvPr id="136" name="Shape 136"/>
            <p:cNvSpPr/>
            <p:nvPr/>
          </p:nvSpPr>
          <p:spPr>
            <a:xfrm>
              <a:off x="4682287" y="0"/>
              <a:ext cx="2433849" cy="939172"/>
            </a:xfrm>
            <a:prstGeom prst="rect">
              <a:avLst/>
            </a:prstGeom>
            <a:solidFill>
              <a:schemeClr val="accent4">
                <a:satOff val="9638"/>
                <a:lumOff val="-12193"/>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3400">
                  <a:solidFill>
                    <a:srgbClr val="FFFFFF"/>
                  </a:solidFill>
                </a:defRPr>
              </a:lvl1pPr>
            </a:lstStyle>
            <a:p>
              <a:pPr algn="ctr" defTabSz="410751" fontAlgn="auto" hangingPunct="0">
                <a:spcBef>
                  <a:spcPts val="0"/>
                </a:spcBef>
                <a:spcAft>
                  <a:spcPts val="0"/>
                </a:spcAft>
              </a:pPr>
              <a:r>
                <a:rPr sz="2391" kern="0">
                  <a:latin typeface="Helvetica Neue Light"/>
                  <a:sym typeface="Helvetica Neue Light"/>
                </a:rPr>
                <a:t>Firm</a:t>
              </a:r>
            </a:p>
          </p:txBody>
        </p:sp>
        <p:sp>
          <p:nvSpPr>
            <p:cNvPr id="137" name="Shape 137"/>
            <p:cNvSpPr/>
            <p:nvPr/>
          </p:nvSpPr>
          <p:spPr>
            <a:xfrm>
              <a:off x="9364575" y="0"/>
              <a:ext cx="2433849" cy="939172"/>
            </a:xfrm>
            <a:prstGeom prst="rect">
              <a:avLst/>
            </a:prstGeom>
            <a:solidFill>
              <a:schemeClr val="accent6">
                <a:hueOff val="141687"/>
                <a:satOff val="4211"/>
                <a:lumOff val="-16270"/>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3400">
                  <a:solidFill>
                    <a:srgbClr val="FFFFFF"/>
                  </a:solidFill>
                </a:defRPr>
              </a:lvl1pPr>
            </a:lstStyle>
            <a:p>
              <a:pPr algn="ctr" defTabSz="410751" fontAlgn="auto" hangingPunct="0">
                <a:spcBef>
                  <a:spcPts val="0"/>
                </a:spcBef>
                <a:spcAft>
                  <a:spcPts val="0"/>
                </a:spcAft>
              </a:pPr>
              <a:r>
                <a:rPr sz="2391" kern="0">
                  <a:latin typeface="Helvetica Neue Light"/>
                  <a:sym typeface="Helvetica Neue Light"/>
                </a:rPr>
                <a:t>Customer</a:t>
              </a:r>
            </a:p>
          </p:txBody>
        </p:sp>
        <p:sp>
          <p:nvSpPr>
            <p:cNvPr id="138" name="Shape 138"/>
            <p:cNvSpPr/>
            <p:nvPr/>
          </p:nvSpPr>
          <p:spPr>
            <a:xfrm>
              <a:off x="2466293" y="469586"/>
              <a:ext cx="2190085" cy="1"/>
            </a:xfrm>
            <a:prstGeom prst="line">
              <a:avLst/>
            </a:prstGeom>
            <a:noFill/>
            <a:ln w="25400" cap="flat">
              <a:solidFill>
                <a:srgbClr val="000000"/>
              </a:solidFill>
              <a:prstDash val="solid"/>
              <a:miter lim="400000"/>
              <a:headEnd type="triangle" w="med" len="med"/>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139" name="Shape 139"/>
            <p:cNvSpPr/>
            <p:nvPr/>
          </p:nvSpPr>
          <p:spPr>
            <a:xfrm>
              <a:off x="7142044" y="469586"/>
              <a:ext cx="2190086" cy="1"/>
            </a:xfrm>
            <a:prstGeom prst="line">
              <a:avLst/>
            </a:prstGeom>
            <a:noFill/>
            <a:ln w="25400" cap="flat">
              <a:solidFill>
                <a:srgbClr val="000000"/>
              </a:solidFill>
              <a:prstDash val="solid"/>
              <a:miter lim="400000"/>
              <a:headEnd type="triangle" w="med" len="med"/>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140" name="Shape 140"/>
            <p:cNvSpPr/>
            <p:nvPr/>
          </p:nvSpPr>
          <p:spPr>
            <a:xfrm>
              <a:off x="2344411" y="42767"/>
              <a:ext cx="2433849" cy="8536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Plan Capacity and Sourcing</a:t>
              </a:r>
            </a:p>
          </p:txBody>
        </p:sp>
        <p:sp>
          <p:nvSpPr>
            <p:cNvPr id="141" name="Shape 141"/>
            <p:cNvSpPr/>
            <p:nvPr/>
          </p:nvSpPr>
          <p:spPr>
            <a:xfrm>
              <a:off x="7020163" y="42767"/>
              <a:ext cx="2433849" cy="8536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Match Supply and Demand</a:t>
              </a:r>
            </a:p>
          </p:txBody>
        </p:sp>
      </p:grpSp>
      <p:grpSp>
        <p:nvGrpSpPr>
          <p:cNvPr id="150" name="Group 150"/>
          <p:cNvGrpSpPr/>
          <p:nvPr/>
        </p:nvGrpSpPr>
        <p:grpSpPr>
          <a:xfrm>
            <a:off x="398532" y="1565318"/>
            <a:ext cx="4899829" cy="3283906"/>
            <a:chOff x="-2399" y="0"/>
            <a:chExt cx="6968644" cy="4670443"/>
          </a:xfrm>
        </p:grpSpPr>
        <p:grpSp>
          <p:nvGrpSpPr>
            <p:cNvPr id="146" name="Group 146"/>
            <p:cNvGrpSpPr/>
            <p:nvPr/>
          </p:nvGrpSpPr>
          <p:grpSpPr>
            <a:xfrm>
              <a:off x="78524" y="0"/>
              <a:ext cx="6887721" cy="4501764"/>
              <a:chOff x="0" y="0"/>
              <a:chExt cx="6887720" cy="4501763"/>
            </a:xfrm>
          </p:grpSpPr>
          <p:pic>
            <p:nvPicPr>
              <p:cNvPr id="143" name="pasted-image.tiff"/>
              <p:cNvPicPr>
                <a:picLocks noChangeAspect="1"/>
              </p:cNvPicPr>
              <p:nvPr/>
            </p:nvPicPr>
            <p:blipFill>
              <a:blip r:embed="rId3">
                <a:extLst/>
              </a:blip>
              <a:srcRect/>
              <a:stretch>
                <a:fillRect/>
              </a:stretch>
            </p:blipFill>
            <p:spPr>
              <a:xfrm>
                <a:off x="0" y="1329035"/>
                <a:ext cx="6887721" cy="3172729"/>
              </a:xfrm>
              <a:prstGeom prst="rect">
                <a:avLst/>
              </a:prstGeom>
              <a:ln w="12700" cap="flat">
                <a:noFill/>
                <a:miter lim="400000"/>
              </a:ln>
              <a:effectLst/>
            </p:spPr>
          </p:pic>
          <p:sp>
            <p:nvSpPr>
              <p:cNvPr id="144" name="Shape 144"/>
              <p:cNvSpPr/>
              <p:nvPr/>
            </p:nvSpPr>
            <p:spPr>
              <a:xfrm>
                <a:off x="855662" y="0"/>
                <a:ext cx="5176441" cy="112445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p>
                <a:pPr algn="ctr" defTabSz="321457" fontAlgn="auto" hangingPunct="0">
                  <a:spcBef>
                    <a:spcPts val="0"/>
                  </a:spcBef>
                  <a:spcAft>
                    <a:spcPts val="0"/>
                  </a:spcAft>
                  <a:defRPr sz="2400">
                    <a:latin typeface="Helvetica Neue"/>
                    <a:ea typeface="Helvetica Neue"/>
                    <a:cs typeface="Helvetica Neue"/>
                    <a:sym typeface="Helvetica Neue"/>
                  </a:defRPr>
                </a:pPr>
                <a:r>
                  <a:rPr sz="1687" kern="0">
                    <a:solidFill>
                      <a:srgbClr val="000000"/>
                    </a:solidFill>
                    <a:latin typeface="Helvetica Neue"/>
                    <a:ea typeface="Helvetica Neue"/>
                    <a:cs typeface="Helvetica Neue"/>
                    <a:sym typeface="Helvetica Neue"/>
                  </a:rPr>
                  <a:t>Long Lead Time of Global Sourcing</a:t>
                </a:r>
              </a:p>
              <a:p>
                <a:pPr algn="ctr" defTabSz="321457" fontAlgn="auto" hangingPunct="0">
                  <a:spcBef>
                    <a:spcPts val="0"/>
                  </a:spcBef>
                  <a:spcAft>
                    <a:spcPts val="0"/>
                  </a:spcAft>
                  <a:defRPr sz="2400">
                    <a:latin typeface="Helvetica Neue"/>
                    <a:ea typeface="Helvetica Neue"/>
                    <a:cs typeface="Helvetica Neue"/>
                    <a:sym typeface="Helvetica Neue"/>
                  </a:defRPr>
                </a:pPr>
                <a:r>
                  <a:rPr sz="1687" kern="0">
                    <a:solidFill>
                      <a:srgbClr val="000000"/>
                    </a:solidFill>
                    <a:latin typeface="Helvetica Neue"/>
                    <a:ea typeface="Helvetica Neue"/>
                    <a:cs typeface="Helvetica Neue"/>
                    <a:sym typeface="Helvetica Neue"/>
                  </a:rPr>
                  <a:t>Relative to the PLC</a:t>
                </a:r>
              </a:p>
            </p:txBody>
          </p:sp>
          <p:graphicFrame>
            <p:nvGraphicFramePr>
              <p:cNvPr id="145" name="Chart 145"/>
              <p:cNvGraphicFramePr/>
              <p:nvPr/>
            </p:nvGraphicFramePr>
            <p:xfrm>
              <a:off x="152253" y="1167632"/>
              <a:ext cx="6107313" cy="1115626"/>
            </p:xfrm>
            <a:graphic>
              <a:graphicData uri="http://schemas.openxmlformats.org/drawingml/2006/chart">
                <c:chart xmlns:c="http://schemas.openxmlformats.org/drawingml/2006/chart" xmlns:r="http://schemas.openxmlformats.org/officeDocument/2006/relationships" r:id="rId4"/>
              </a:graphicData>
            </a:graphic>
          </p:graphicFrame>
        </p:grpSp>
        <p:sp>
          <p:nvSpPr>
            <p:cNvPr id="147" name="Shape 147"/>
            <p:cNvSpPr/>
            <p:nvPr/>
          </p:nvSpPr>
          <p:spPr>
            <a:xfrm>
              <a:off x="347857" y="3890650"/>
              <a:ext cx="5752093" cy="77979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marL="0" lvl="1" indent="160729" algn="ctr" defTabSz="410751" fontAlgn="auto" hangingPunct="0">
                <a:spcBef>
                  <a:spcPts val="0"/>
                </a:spcBef>
                <a:spcAft>
                  <a:spcPts val="0"/>
                </a:spcAft>
                <a:defRPr sz="2200"/>
              </a:pPr>
              <a:r>
                <a:rPr sz="1547" kern="0">
                  <a:solidFill>
                    <a:srgbClr val="000000"/>
                  </a:solidFill>
                  <a:latin typeface="Helvetica Neue Light"/>
                  <a:sym typeface="Helvetica Neue Light"/>
                </a:rPr>
                <a:t>Intro        Growth        Mature        Decline</a:t>
              </a:r>
            </a:p>
            <a:p>
              <a:pPr marL="0" lvl="1" indent="160729" algn="ctr" defTabSz="410751" fontAlgn="auto" hangingPunct="0">
                <a:spcBef>
                  <a:spcPts val="0"/>
                </a:spcBef>
                <a:spcAft>
                  <a:spcPts val="0"/>
                </a:spcAft>
                <a:defRPr sz="2200"/>
              </a:pPr>
              <a:r>
                <a:rPr sz="1547" kern="0">
                  <a:solidFill>
                    <a:srgbClr val="000000"/>
                  </a:solidFill>
                  <a:latin typeface="Helvetica Neue Light"/>
                  <a:sym typeface="Helvetica Neue Light"/>
                </a:rPr>
                <a:t>Product Life Cycle       </a:t>
              </a:r>
            </a:p>
          </p:txBody>
        </p:sp>
        <p:sp>
          <p:nvSpPr>
            <p:cNvPr id="148" name="Shape 148"/>
            <p:cNvSpPr/>
            <p:nvPr/>
          </p:nvSpPr>
          <p:spPr>
            <a:xfrm rot="16200000">
              <a:off x="-821404" y="2429973"/>
              <a:ext cx="2079203" cy="44119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200"/>
              </a:lvl1pPr>
            </a:lstStyle>
            <a:p>
              <a:pPr algn="ctr" defTabSz="410751" fontAlgn="auto" hangingPunct="0">
                <a:spcBef>
                  <a:spcPts val="0"/>
                </a:spcBef>
                <a:spcAft>
                  <a:spcPts val="0"/>
                </a:spcAft>
              </a:pPr>
              <a:r>
                <a:rPr sz="1547" kern="0">
                  <a:solidFill>
                    <a:srgbClr val="000000"/>
                  </a:solidFill>
                  <a:latin typeface="Helvetica Neue Light"/>
                  <a:sym typeface="Helvetica Neue Light"/>
                </a:rPr>
                <a:t>Sales                 </a:t>
              </a:r>
            </a:p>
          </p:txBody>
        </p:sp>
        <p:sp>
          <p:nvSpPr>
            <p:cNvPr id="149" name="Shape 149"/>
            <p:cNvSpPr/>
            <p:nvPr/>
          </p:nvSpPr>
          <p:spPr>
            <a:xfrm>
              <a:off x="519037" y="2037944"/>
              <a:ext cx="1317741" cy="42587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100"/>
              </a:lvl1pPr>
            </a:lstStyle>
            <a:p>
              <a:pPr algn="ctr" defTabSz="410751" fontAlgn="auto" hangingPunct="0">
                <a:spcBef>
                  <a:spcPts val="0"/>
                </a:spcBef>
                <a:spcAft>
                  <a:spcPts val="0"/>
                </a:spcAft>
              </a:pPr>
              <a:r>
                <a:rPr sz="1477" kern="0">
                  <a:solidFill>
                    <a:srgbClr val="000000"/>
                  </a:solidFill>
                  <a:latin typeface="Helvetica Neue Light"/>
                  <a:sym typeface="Helvetica Neue Light"/>
                </a:rPr>
                <a:t>Lead Time</a:t>
              </a:r>
            </a:p>
          </p:txBody>
        </p:sp>
      </p:grpSp>
      <p:sp>
        <p:nvSpPr>
          <p:cNvPr id="151" name="Shape 151"/>
          <p:cNvSpPr/>
          <p:nvPr/>
        </p:nvSpPr>
        <p:spPr>
          <a:xfrm>
            <a:off x="5380126" y="2614002"/>
            <a:ext cx="3460884" cy="1629998"/>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defTabSz="410751" fontAlgn="auto" hangingPunct="0">
              <a:spcBef>
                <a:spcPts val="0"/>
              </a:spcBef>
              <a:spcAft>
                <a:spcPts val="0"/>
              </a:spcAft>
            </a:pPr>
            <a:r>
              <a:rPr sz="2531" kern="0">
                <a:solidFill>
                  <a:srgbClr val="000000"/>
                </a:solidFill>
                <a:latin typeface="Helvetica Neue Light"/>
                <a:sym typeface="Helvetica Neue Light"/>
              </a:rPr>
              <a:t>Lead Time ~ 8 weeks</a:t>
            </a:r>
          </a:p>
          <a:p>
            <a:pPr defTabSz="410751" fontAlgn="auto" hangingPunct="0">
              <a:spcBef>
                <a:spcPts val="0"/>
              </a:spcBef>
              <a:spcAft>
                <a:spcPts val="0"/>
              </a:spcAft>
            </a:pPr>
            <a:r>
              <a:rPr sz="2531" kern="0">
                <a:solidFill>
                  <a:srgbClr val="000000"/>
                </a:solidFill>
                <a:latin typeface="Helvetica Neue Light"/>
                <a:sym typeface="Helvetica Neue Light"/>
              </a:rPr>
              <a:t>   (ocean)</a:t>
            </a:r>
          </a:p>
          <a:p>
            <a:pPr defTabSz="410751" fontAlgn="auto" hangingPunct="0">
              <a:spcBef>
                <a:spcPts val="0"/>
              </a:spcBef>
              <a:spcAft>
                <a:spcPts val="0"/>
              </a:spcAft>
            </a:pPr>
            <a:endParaRPr sz="2531" kern="0">
              <a:solidFill>
                <a:srgbClr val="000000"/>
              </a:solidFill>
              <a:latin typeface="Helvetica Neue Light"/>
              <a:sym typeface="Helvetica Neue Light"/>
            </a:endParaRPr>
          </a:p>
          <a:p>
            <a:pPr defTabSz="410751" fontAlgn="auto" hangingPunct="0">
              <a:spcBef>
                <a:spcPts val="0"/>
              </a:spcBef>
              <a:spcAft>
                <a:spcPts val="0"/>
              </a:spcAft>
            </a:pPr>
            <a:r>
              <a:rPr sz="2531" kern="0">
                <a:solidFill>
                  <a:srgbClr val="000000"/>
                </a:solidFill>
                <a:latin typeface="Helvetica Neue Light"/>
                <a:sym typeface="Helvetica Neue Light"/>
              </a:rPr>
              <a:t>PLC Length ~ 30 weeks</a:t>
            </a:r>
          </a:p>
        </p:txBody>
      </p:sp>
      <p:sp>
        <p:nvSpPr>
          <p:cNvPr id="152" name="Shape 152"/>
          <p:cNvSpPr/>
          <p:nvPr/>
        </p:nvSpPr>
        <p:spPr>
          <a:xfrm rot="16200000">
            <a:off x="6696059" y="3203308"/>
            <a:ext cx="803673" cy="451384"/>
          </a:xfrm>
          <a:prstGeom prst="leftRightArrow">
            <a:avLst>
              <a:gd name="adj1" fmla="val 34643"/>
              <a:gd name="adj2" fmla="val 53442"/>
            </a:avLst>
          </a:prstGeom>
          <a:solidFill>
            <a:schemeClr val="accent1">
              <a:satOff val="12166"/>
              <a:lumOff val="-13042"/>
            </a:schemeClr>
          </a:solidFill>
          <a:ln w="12700">
            <a:miter lim="400000"/>
          </a:ln>
        </p:spPr>
        <p:txBody>
          <a:bodyPr lIns="35719" tIns="35719" rIns="35719" bIns="35719" anchor="ct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spTree>
    <p:extLst>
      <p:ext uri="{BB962C8B-B14F-4D97-AF65-F5344CB8AC3E}">
        <p14:creationId xmlns:p14="http://schemas.microsoft.com/office/powerpoint/2010/main" val="78547418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a:spLocks noGrp="1"/>
          </p:cNvSpPr>
          <p:nvPr>
            <p:ph type="title"/>
          </p:nvPr>
        </p:nvSpPr>
        <p:spPr>
          <a:prstGeom prst="rect">
            <a:avLst/>
          </a:prstGeom>
        </p:spPr>
        <p:txBody>
          <a:bodyPr>
            <a:normAutofit fontScale="90000"/>
          </a:bodyPr>
          <a:lstStyle>
            <a:lvl1pPr>
              <a:defRPr sz="3600"/>
            </a:lvl1pPr>
          </a:lstStyle>
          <a:p>
            <a:r>
              <a:rPr dirty="0"/>
              <a:t>Objective: Improve forecasts by combining business insights with data.</a:t>
            </a:r>
          </a:p>
        </p:txBody>
      </p:sp>
      <p:sp>
        <p:nvSpPr>
          <p:cNvPr id="157" name="Shape 157"/>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27</a:t>
            </a:fld>
            <a:endParaRPr/>
          </a:p>
        </p:txBody>
      </p:sp>
      <p:sp>
        <p:nvSpPr>
          <p:cNvPr id="158" name="Shape 158"/>
          <p:cNvSpPr/>
          <p:nvPr/>
        </p:nvSpPr>
        <p:spPr>
          <a:xfrm>
            <a:off x="419204" y="1733075"/>
            <a:ext cx="8305592" cy="4356257"/>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Challenge: </a:t>
            </a:r>
          </a:p>
          <a:p>
            <a:pPr defTabSz="410751" fontAlgn="auto" hangingPunct="0">
              <a:spcBef>
                <a:spcPts val="0"/>
              </a:spcBef>
              <a:spcAft>
                <a:spcPts val="0"/>
              </a:spcAft>
            </a:pPr>
            <a:r>
              <a:rPr sz="2531" kern="0">
                <a:solidFill>
                  <a:srgbClr val="000000"/>
                </a:solidFill>
                <a:latin typeface="Helvetica Neue Light"/>
                <a:sym typeface="Helvetica Neue Light"/>
              </a:rPr>
              <a:t>Lack of observations of actual demand</a:t>
            </a:r>
          </a:p>
          <a:p>
            <a:pPr defTabSz="410751" fontAlgn="auto" hangingPunct="0">
              <a:spcBef>
                <a:spcPts val="0"/>
              </a:spcBef>
              <a:spcAft>
                <a:spcPts val="0"/>
              </a:spcAft>
            </a:pPr>
            <a:endParaRPr sz="2531" kern="0">
              <a:solidFill>
                <a:srgbClr val="000000"/>
              </a:solidFill>
              <a:latin typeface="Helvetica Neue Light"/>
              <a:sym typeface="Helvetica Neue Light"/>
            </a:endParaRPr>
          </a:p>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Business Insights: </a:t>
            </a:r>
          </a:p>
          <a:p>
            <a:pPr defTabSz="410751" fontAlgn="auto" hangingPunct="0">
              <a:spcBef>
                <a:spcPts val="0"/>
              </a:spcBef>
              <a:spcAft>
                <a:spcPts val="0"/>
              </a:spcAft>
            </a:pPr>
            <a:r>
              <a:rPr sz="2531" kern="0">
                <a:solidFill>
                  <a:srgbClr val="000000"/>
                </a:solidFill>
                <a:latin typeface="Helvetica Neue Light"/>
                <a:sym typeface="Helvetica Neue Light"/>
              </a:rPr>
              <a:t>Projected total volume and PLC length</a:t>
            </a:r>
          </a:p>
          <a:p>
            <a:pPr defTabSz="410751" fontAlgn="auto" hangingPunct="0">
              <a:spcBef>
                <a:spcPts val="0"/>
              </a:spcBef>
              <a:spcAft>
                <a:spcPts val="0"/>
              </a:spcAft>
            </a:pPr>
            <a:endParaRPr sz="2531" kern="0">
              <a:solidFill>
                <a:srgbClr val="000000"/>
              </a:solidFill>
              <a:latin typeface="Helvetica Neue Light"/>
              <a:sym typeface="Helvetica Neue Light"/>
            </a:endParaRPr>
          </a:p>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In Practice: </a:t>
            </a:r>
          </a:p>
          <a:p>
            <a:pPr defTabSz="410751" fontAlgn="auto" hangingPunct="0">
              <a:spcBef>
                <a:spcPts val="0"/>
              </a:spcBef>
              <a:spcAft>
                <a:spcPts val="0"/>
              </a:spcAft>
            </a:pPr>
            <a:r>
              <a:rPr sz="2531" kern="0">
                <a:solidFill>
                  <a:srgbClr val="000000"/>
                </a:solidFill>
                <a:latin typeface="Helvetica Neue Light"/>
                <a:sym typeface="Helvetica Neue Light"/>
              </a:rPr>
              <a:t>Forecasts based solely on business insights are often poor</a:t>
            </a:r>
          </a:p>
          <a:p>
            <a:pPr defTabSz="410751" fontAlgn="auto" hangingPunct="0">
              <a:spcBef>
                <a:spcPts val="0"/>
              </a:spcBef>
              <a:spcAft>
                <a:spcPts val="0"/>
              </a:spcAft>
              <a:defRPr b="1">
                <a:latin typeface="Helvetica Neue"/>
                <a:ea typeface="Helvetica Neue"/>
                <a:cs typeface="Helvetica Neue"/>
                <a:sym typeface="Helvetica Neue"/>
              </a:defRPr>
            </a:pPr>
            <a:endParaRPr sz="2531" b="1" kern="0">
              <a:solidFill>
                <a:srgbClr val="000000"/>
              </a:solidFill>
              <a:latin typeface="Helvetica Neue"/>
              <a:ea typeface="Helvetica Neue"/>
              <a:cs typeface="Helvetica Neue"/>
              <a:sym typeface="Helvetica Neue"/>
            </a:endParaRPr>
          </a:p>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Objective: </a:t>
            </a:r>
          </a:p>
          <a:p>
            <a:pPr defTabSz="410751" fontAlgn="auto" hangingPunct="0">
              <a:spcBef>
                <a:spcPts val="0"/>
              </a:spcBef>
              <a:spcAft>
                <a:spcPts val="0"/>
              </a:spcAft>
            </a:pPr>
            <a:r>
              <a:rPr sz="2531" kern="0">
                <a:solidFill>
                  <a:srgbClr val="000000"/>
                </a:solidFill>
                <a:latin typeface="Helvetica Neue Light"/>
                <a:sym typeface="Helvetica Neue Light"/>
              </a:rPr>
              <a:t>Data-driven approach + Business insights</a:t>
            </a:r>
          </a:p>
        </p:txBody>
      </p:sp>
    </p:spTree>
    <p:extLst>
      <p:ext uri="{BB962C8B-B14F-4D97-AF65-F5344CB8AC3E}">
        <p14:creationId xmlns:p14="http://schemas.microsoft.com/office/powerpoint/2010/main" val="1167893526"/>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1300" y="1257300"/>
            <a:ext cx="8661400" cy="4343400"/>
          </a:xfrm>
          <a:prstGeom prst="rect">
            <a:avLst/>
          </a:prstGeom>
        </p:spPr>
      </p:pic>
      <p:pic>
        <p:nvPicPr>
          <p:cNvPr id="5" name="Picture 4"/>
          <p:cNvPicPr>
            <a:picLocks noChangeAspect="1"/>
          </p:cNvPicPr>
          <p:nvPr/>
        </p:nvPicPr>
        <p:blipFill>
          <a:blip r:embed="rId3"/>
          <a:stretch>
            <a:fillRect/>
          </a:stretch>
        </p:blipFill>
        <p:spPr>
          <a:xfrm>
            <a:off x="228600" y="1257300"/>
            <a:ext cx="8674100" cy="4343400"/>
          </a:xfrm>
          <a:prstGeom prst="rect">
            <a:avLst/>
          </a:prstGeom>
        </p:spPr>
      </p:pic>
      <p:pic>
        <p:nvPicPr>
          <p:cNvPr id="6" name="Picture 5"/>
          <p:cNvPicPr>
            <a:picLocks noChangeAspect="1"/>
          </p:cNvPicPr>
          <p:nvPr/>
        </p:nvPicPr>
        <p:blipFill>
          <a:blip r:embed="rId4"/>
          <a:stretch>
            <a:fillRect/>
          </a:stretch>
        </p:blipFill>
        <p:spPr>
          <a:xfrm>
            <a:off x="241300" y="1244600"/>
            <a:ext cx="8661400" cy="4356100"/>
          </a:xfrm>
          <a:prstGeom prst="rect">
            <a:avLst/>
          </a:prstGeom>
        </p:spPr>
      </p:pic>
      <p:sp>
        <p:nvSpPr>
          <p:cNvPr id="7" name="TextBox 6"/>
          <p:cNvSpPr txBox="1"/>
          <p:nvPr/>
        </p:nvSpPr>
        <p:spPr>
          <a:xfrm>
            <a:off x="2292701" y="6136322"/>
            <a:ext cx="4321493" cy="369332"/>
          </a:xfrm>
          <a:prstGeom prst="rect">
            <a:avLst/>
          </a:prstGeom>
          <a:noFill/>
        </p:spPr>
        <p:txBody>
          <a:bodyPr wrap="square" rtlCol="0">
            <a:spAutoFit/>
          </a:bodyPr>
          <a:lstStyle/>
          <a:p>
            <a:pPr algn="ctr"/>
            <a:r>
              <a:rPr lang="en-US" dirty="0" smtClean="0"/>
              <a:t>MAE: Dell = 115; Tri/</a:t>
            </a:r>
            <a:r>
              <a:rPr lang="en-US" dirty="0" err="1" smtClean="0"/>
              <a:t>Tra</a:t>
            </a:r>
            <a:r>
              <a:rPr lang="en-US" dirty="0" smtClean="0"/>
              <a:t> = 68</a:t>
            </a:r>
          </a:p>
        </p:txBody>
      </p:sp>
      <p:sp>
        <p:nvSpPr>
          <p:cNvPr id="2" name="Title 1"/>
          <p:cNvSpPr>
            <a:spLocks noGrp="1"/>
          </p:cNvSpPr>
          <p:nvPr>
            <p:ph type="title"/>
          </p:nvPr>
        </p:nvSpPr>
        <p:spPr/>
        <p:txBody>
          <a:bodyPr/>
          <a:lstStyle/>
          <a:p>
            <a:r>
              <a:rPr lang="en-US" dirty="0" smtClean="0"/>
              <a:t>But does the PLC really follow an S-shape curve?</a:t>
            </a:r>
            <a:endParaRPr lang="en-US" dirty="0"/>
          </a:p>
        </p:txBody>
      </p:sp>
    </p:spTree>
    <p:extLst>
      <p:ext uri="{BB962C8B-B14F-4D97-AF65-F5344CB8AC3E}">
        <p14:creationId xmlns:p14="http://schemas.microsoft.com/office/powerpoint/2010/main" val="11647315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1300" y="1244600"/>
            <a:ext cx="8648700" cy="4356100"/>
          </a:xfrm>
          <a:prstGeom prst="rect">
            <a:avLst/>
          </a:prstGeom>
        </p:spPr>
      </p:pic>
      <p:pic>
        <p:nvPicPr>
          <p:cNvPr id="5" name="Picture 4"/>
          <p:cNvPicPr>
            <a:picLocks noChangeAspect="1"/>
          </p:cNvPicPr>
          <p:nvPr/>
        </p:nvPicPr>
        <p:blipFill>
          <a:blip r:embed="rId3"/>
          <a:stretch>
            <a:fillRect/>
          </a:stretch>
        </p:blipFill>
        <p:spPr>
          <a:xfrm>
            <a:off x="241300" y="1257300"/>
            <a:ext cx="8661400" cy="4330700"/>
          </a:xfrm>
          <a:prstGeom prst="rect">
            <a:avLst/>
          </a:prstGeom>
        </p:spPr>
      </p:pic>
      <p:pic>
        <p:nvPicPr>
          <p:cNvPr id="6" name="Picture 5"/>
          <p:cNvPicPr>
            <a:picLocks noChangeAspect="1"/>
          </p:cNvPicPr>
          <p:nvPr/>
        </p:nvPicPr>
        <p:blipFill>
          <a:blip r:embed="rId4"/>
          <a:stretch>
            <a:fillRect/>
          </a:stretch>
        </p:blipFill>
        <p:spPr>
          <a:xfrm>
            <a:off x="241300" y="1257300"/>
            <a:ext cx="8661400" cy="4343400"/>
          </a:xfrm>
          <a:prstGeom prst="rect">
            <a:avLst/>
          </a:prstGeom>
        </p:spPr>
      </p:pic>
      <p:sp>
        <p:nvSpPr>
          <p:cNvPr id="8" name="TextBox 7"/>
          <p:cNvSpPr txBox="1"/>
          <p:nvPr/>
        </p:nvSpPr>
        <p:spPr>
          <a:xfrm>
            <a:off x="2292701" y="6136322"/>
            <a:ext cx="4321493" cy="369332"/>
          </a:xfrm>
          <a:prstGeom prst="rect">
            <a:avLst/>
          </a:prstGeom>
          <a:noFill/>
        </p:spPr>
        <p:txBody>
          <a:bodyPr wrap="square" rtlCol="0">
            <a:spAutoFit/>
          </a:bodyPr>
          <a:lstStyle/>
          <a:p>
            <a:pPr algn="ctr"/>
            <a:r>
              <a:rPr lang="en-US" dirty="0" smtClean="0"/>
              <a:t>MAE: Dell = 115; Tri=57; </a:t>
            </a:r>
            <a:r>
              <a:rPr lang="en-US" dirty="0" err="1" smtClean="0"/>
              <a:t>Tra</a:t>
            </a:r>
            <a:r>
              <a:rPr lang="en-US" dirty="0" smtClean="0"/>
              <a:t> = 56</a:t>
            </a:r>
          </a:p>
        </p:txBody>
      </p:sp>
      <p:sp>
        <p:nvSpPr>
          <p:cNvPr id="2" name="Title 1"/>
          <p:cNvSpPr>
            <a:spLocks noGrp="1"/>
          </p:cNvSpPr>
          <p:nvPr>
            <p:ph type="title"/>
          </p:nvPr>
        </p:nvSpPr>
        <p:spPr/>
        <p:txBody>
          <a:bodyPr/>
          <a:lstStyle/>
          <a:p>
            <a:r>
              <a:rPr lang="en-US" dirty="0" smtClean="0"/>
              <a:t>A simple triangle (or trapezoid) provides best fit</a:t>
            </a:r>
            <a:endParaRPr lang="en-US" dirty="0"/>
          </a:p>
        </p:txBody>
      </p:sp>
    </p:spTree>
    <p:extLst>
      <p:ext uri="{BB962C8B-B14F-4D97-AF65-F5344CB8AC3E}">
        <p14:creationId xmlns:p14="http://schemas.microsoft.com/office/powerpoint/2010/main" val="19209129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27" y="338203"/>
            <a:ext cx="9147854" cy="6181594"/>
          </a:xfrm>
          <a:prstGeom prst="rect">
            <a:avLst/>
          </a:prstGeom>
        </p:spPr>
      </p:pic>
    </p:spTree>
    <p:extLst>
      <p:ext uri="{BB962C8B-B14F-4D97-AF65-F5344CB8AC3E}">
        <p14:creationId xmlns:p14="http://schemas.microsoft.com/office/powerpoint/2010/main" val="2141465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92701" y="6136322"/>
            <a:ext cx="4321493" cy="369332"/>
          </a:xfrm>
          <a:prstGeom prst="rect">
            <a:avLst/>
          </a:prstGeom>
          <a:noFill/>
        </p:spPr>
        <p:txBody>
          <a:bodyPr wrap="square" rtlCol="0">
            <a:spAutoFit/>
          </a:bodyPr>
          <a:lstStyle/>
          <a:p>
            <a:pPr algn="ctr"/>
            <a:r>
              <a:rPr lang="en-US" dirty="0" smtClean="0"/>
              <a:t>MAE: Dell = 318; Tri/</a:t>
            </a:r>
            <a:r>
              <a:rPr lang="en-US" dirty="0" err="1" smtClean="0"/>
              <a:t>Tra</a:t>
            </a:r>
            <a:r>
              <a:rPr lang="en-US" dirty="0" smtClean="0"/>
              <a:t> = 196</a:t>
            </a:r>
          </a:p>
        </p:txBody>
      </p:sp>
      <p:pic>
        <p:nvPicPr>
          <p:cNvPr id="9" name="Picture 8"/>
          <p:cNvPicPr>
            <a:picLocks noChangeAspect="1"/>
          </p:cNvPicPr>
          <p:nvPr/>
        </p:nvPicPr>
        <p:blipFill>
          <a:blip r:embed="rId2"/>
          <a:stretch>
            <a:fillRect/>
          </a:stretch>
        </p:blipFill>
        <p:spPr>
          <a:xfrm>
            <a:off x="241300" y="1244600"/>
            <a:ext cx="8648700" cy="4356100"/>
          </a:xfrm>
          <a:prstGeom prst="rect">
            <a:avLst/>
          </a:prstGeom>
        </p:spPr>
      </p:pic>
      <p:pic>
        <p:nvPicPr>
          <p:cNvPr id="10" name="Picture 9"/>
          <p:cNvPicPr>
            <a:picLocks noChangeAspect="1"/>
          </p:cNvPicPr>
          <p:nvPr/>
        </p:nvPicPr>
        <p:blipFill>
          <a:blip r:embed="rId3"/>
          <a:stretch>
            <a:fillRect/>
          </a:stretch>
        </p:blipFill>
        <p:spPr>
          <a:xfrm>
            <a:off x="241300" y="1257300"/>
            <a:ext cx="8661400" cy="4343400"/>
          </a:xfrm>
          <a:prstGeom prst="rect">
            <a:avLst/>
          </a:prstGeom>
        </p:spPr>
      </p:pic>
      <p:pic>
        <p:nvPicPr>
          <p:cNvPr id="11" name="Picture 10"/>
          <p:cNvPicPr>
            <a:picLocks noChangeAspect="1"/>
          </p:cNvPicPr>
          <p:nvPr/>
        </p:nvPicPr>
        <p:blipFill>
          <a:blip r:embed="rId4"/>
          <a:stretch>
            <a:fillRect/>
          </a:stretch>
        </p:blipFill>
        <p:spPr>
          <a:xfrm>
            <a:off x="241300" y="1244600"/>
            <a:ext cx="8648700" cy="4356100"/>
          </a:xfrm>
          <a:prstGeom prst="rect">
            <a:avLst/>
          </a:prstGeom>
        </p:spPr>
      </p:pic>
      <p:sp>
        <p:nvSpPr>
          <p:cNvPr id="2" name="Title 1"/>
          <p:cNvSpPr>
            <a:spLocks noGrp="1"/>
          </p:cNvSpPr>
          <p:nvPr>
            <p:ph type="title"/>
          </p:nvPr>
        </p:nvSpPr>
        <p:spPr/>
        <p:txBody>
          <a:bodyPr/>
          <a:lstStyle/>
          <a:p>
            <a:r>
              <a:rPr lang="en-US" dirty="0" smtClean="0"/>
              <a:t>Sometimes an inverted triangle</a:t>
            </a:r>
            <a:r>
              <a:rPr lang="is-IS" dirty="0" smtClean="0"/>
              <a:t>…</a:t>
            </a:r>
            <a:endParaRPr lang="en-US" dirty="0"/>
          </a:p>
        </p:txBody>
      </p:sp>
    </p:spTree>
    <p:extLst>
      <p:ext uri="{BB962C8B-B14F-4D97-AF65-F5344CB8AC3E}">
        <p14:creationId xmlns:p14="http://schemas.microsoft.com/office/powerpoint/2010/main" val="16629911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2" name="Chart 162"/>
          <p:cNvGraphicFramePr/>
          <p:nvPr>
            <p:extLst>
              <p:ext uri="{D42A27DB-BD31-4B8C-83A1-F6EECF244321}">
                <p14:modId xmlns:p14="http://schemas.microsoft.com/office/powerpoint/2010/main" val="2139789856"/>
              </p:ext>
            </p:extLst>
          </p:nvPr>
        </p:nvGraphicFramePr>
        <p:xfrm>
          <a:off x="390522" y="1513890"/>
          <a:ext cx="8362957" cy="3323486"/>
        </p:xfrm>
        <a:graphic>
          <a:graphicData uri="http://schemas.openxmlformats.org/drawingml/2006/chart">
            <c:chart xmlns:c="http://schemas.openxmlformats.org/drawingml/2006/chart" xmlns:r="http://schemas.openxmlformats.org/officeDocument/2006/relationships" r:id="rId3"/>
          </a:graphicData>
        </a:graphic>
      </p:graphicFrame>
      <p:sp>
        <p:nvSpPr>
          <p:cNvPr id="163" name="Shape 163"/>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31</a:t>
            </a:fld>
            <a:endParaRPr/>
          </a:p>
        </p:txBody>
      </p:sp>
      <p:sp>
        <p:nvSpPr>
          <p:cNvPr id="164" name="Shape 164"/>
          <p:cNvSpPr>
            <a:spLocks noGrp="1"/>
          </p:cNvSpPr>
          <p:nvPr>
            <p:ph type="title"/>
          </p:nvPr>
        </p:nvSpPr>
        <p:spPr>
          <a:prstGeom prst="rect">
            <a:avLst/>
          </a:prstGeom>
        </p:spPr>
        <p:txBody>
          <a:bodyPr>
            <a:normAutofit/>
          </a:bodyPr>
          <a:lstStyle>
            <a:lvl1pPr>
              <a:defRPr sz="3600"/>
            </a:lvl1pPr>
          </a:lstStyle>
          <a:p>
            <a:r>
              <a:rPr sz="2800" dirty="0"/>
              <a:t>Core Idea: PLC patterns of predecessor products can help to predict new product sales. </a:t>
            </a:r>
          </a:p>
        </p:txBody>
      </p:sp>
      <p:sp>
        <p:nvSpPr>
          <p:cNvPr id="165" name="Shape 165"/>
          <p:cNvSpPr/>
          <p:nvPr/>
        </p:nvSpPr>
        <p:spPr>
          <a:xfrm>
            <a:off x="4160017" y="3679747"/>
            <a:ext cx="1365760" cy="396712"/>
          </a:xfrm>
          <a:prstGeom prst="rect">
            <a:avLst/>
          </a:prstGeom>
          <a:solidFill>
            <a:srgbClr val="CCEC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b="1">
                <a:solidFill>
                  <a:schemeClr val="accent1">
                    <a:hueOff val="-611180"/>
                    <a:satOff val="24879"/>
                    <a:lumOff val="-26847"/>
                  </a:schemeClr>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109" kern="0" smtClean="0">
                <a:solidFill>
                  <a:srgbClr val="557E8A">
                    <a:hueOff val="-611180"/>
                    <a:satOff val="24879"/>
                    <a:lumOff val="-26847"/>
                  </a:srgbClr>
                </a:solidFill>
              </a:rPr>
              <a:t>iP</a:t>
            </a:r>
            <a:r>
              <a:rPr sz="2109" kern="0" smtClean="0">
                <a:solidFill>
                  <a:srgbClr val="557E8A">
                    <a:hueOff val="-611180"/>
                    <a:satOff val="24879"/>
                    <a:lumOff val="-26847"/>
                  </a:srgbClr>
                </a:solidFill>
              </a:rPr>
              <a:t>hone </a:t>
            </a:r>
            <a:r>
              <a:rPr sz="2109" kern="0">
                <a:solidFill>
                  <a:srgbClr val="557E8A">
                    <a:hueOff val="-611180"/>
                    <a:satOff val="24879"/>
                    <a:lumOff val="-26847"/>
                  </a:srgbClr>
                </a:solidFill>
              </a:rPr>
              <a:t>5S</a:t>
            </a:r>
          </a:p>
        </p:txBody>
      </p:sp>
      <p:sp>
        <p:nvSpPr>
          <p:cNvPr id="166" name="Shape 166"/>
          <p:cNvSpPr/>
          <p:nvPr/>
        </p:nvSpPr>
        <p:spPr>
          <a:xfrm>
            <a:off x="4247381" y="2747483"/>
            <a:ext cx="1191032" cy="396712"/>
          </a:xfrm>
          <a:prstGeom prst="rect">
            <a:avLst/>
          </a:prstGeom>
          <a:solidFill>
            <a:srgbClr val="CCEC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b="1">
                <a:solidFill>
                  <a:schemeClr val="accent3">
                    <a:hueOff val="769487"/>
                    <a:satOff val="-11660"/>
                    <a:lumOff val="-29805"/>
                  </a:schemeClr>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109" kern="0" dirty="0" smtClean="0">
                <a:solidFill>
                  <a:srgbClr val="B29E85">
                    <a:hueOff val="769487"/>
                    <a:satOff val="-11660"/>
                    <a:lumOff val="-29805"/>
                  </a:srgbClr>
                </a:solidFill>
              </a:rPr>
              <a:t>iP</a:t>
            </a:r>
            <a:r>
              <a:rPr sz="2109" kern="0" dirty="0" smtClean="0">
                <a:solidFill>
                  <a:srgbClr val="B29E85">
                    <a:hueOff val="769487"/>
                    <a:satOff val="-11660"/>
                    <a:lumOff val="-29805"/>
                  </a:srgbClr>
                </a:solidFill>
              </a:rPr>
              <a:t>hone </a:t>
            </a:r>
            <a:r>
              <a:rPr sz="2109" kern="0" dirty="0">
                <a:solidFill>
                  <a:srgbClr val="B29E85">
                    <a:hueOff val="769487"/>
                    <a:satOff val="-11660"/>
                    <a:lumOff val="-29805"/>
                  </a:srgbClr>
                </a:solidFill>
              </a:rPr>
              <a:t>6</a:t>
            </a:r>
          </a:p>
        </p:txBody>
      </p:sp>
      <p:sp>
        <p:nvSpPr>
          <p:cNvPr id="167" name="Shape 167"/>
          <p:cNvSpPr/>
          <p:nvPr/>
        </p:nvSpPr>
        <p:spPr>
          <a:xfrm>
            <a:off x="4160017" y="1653524"/>
            <a:ext cx="1365760" cy="396712"/>
          </a:xfrm>
          <a:prstGeom prst="rect">
            <a:avLst/>
          </a:prstGeom>
          <a:no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b="1">
                <a:solidFill>
                  <a:schemeClr val="accent5">
                    <a:hueOff val="-485679"/>
                    <a:satOff val="-12669"/>
                    <a:lumOff val="-27282"/>
                  </a:schemeClr>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109" kern="0" dirty="0" smtClean="0">
                <a:solidFill>
                  <a:srgbClr val="CF7F66">
                    <a:hueOff val="-485679"/>
                    <a:satOff val="-12669"/>
                    <a:lumOff val="-27282"/>
                  </a:srgbClr>
                </a:solidFill>
              </a:rPr>
              <a:t>i</a:t>
            </a:r>
            <a:r>
              <a:rPr lang="en-US" sz="2109" kern="0" dirty="0">
                <a:solidFill>
                  <a:srgbClr val="CF7F66">
                    <a:hueOff val="-485679"/>
                    <a:satOff val="-12669"/>
                    <a:lumOff val="-27282"/>
                  </a:srgbClr>
                </a:solidFill>
              </a:rPr>
              <a:t>P</a:t>
            </a:r>
            <a:r>
              <a:rPr sz="2109" kern="0" dirty="0" smtClean="0">
                <a:solidFill>
                  <a:srgbClr val="CF7F66">
                    <a:hueOff val="-485679"/>
                    <a:satOff val="-12669"/>
                    <a:lumOff val="-27282"/>
                  </a:srgbClr>
                </a:solidFill>
              </a:rPr>
              <a:t>hone </a:t>
            </a:r>
            <a:r>
              <a:rPr sz="2109" kern="0" dirty="0">
                <a:solidFill>
                  <a:srgbClr val="CF7F66">
                    <a:hueOff val="-485679"/>
                    <a:satOff val="-12669"/>
                    <a:lumOff val="-27282"/>
                  </a:srgbClr>
                </a:solidFill>
              </a:rPr>
              <a:t>6S</a:t>
            </a:r>
          </a:p>
        </p:txBody>
      </p:sp>
      <p:grpSp>
        <p:nvGrpSpPr>
          <p:cNvPr id="179" name="Group 179"/>
          <p:cNvGrpSpPr/>
          <p:nvPr/>
        </p:nvGrpSpPr>
        <p:grpSpPr>
          <a:xfrm>
            <a:off x="308074" y="4966400"/>
            <a:ext cx="8475824" cy="1288095"/>
            <a:chOff x="0" y="-4681"/>
            <a:chExt cx="12054503" cy="1831957"/>
          </a:xfrm>
        </p:grpSpPr>
        <p:grpSp>
          <p:nvGrpSpPr>
            <p:cNvPr id="170" name="Group 170"/>
            <p:cNvGrpSpPr/>
            <p:nvPr/>
          </p:nvGrpSpPr>
          <p:grpSpPr>
            <a:xfrm>
              <a:off x="0" y="91156"/>
              <a:ext cx="5138627" cy="985878"/>
              <a:chOff x="0" y="-8232"/>
              <a:chExt cx="5138626" cy="985876"/>
            </a:xfrm>
          </p:grpSpPr>
          <p:sp>
            <p:nvSpPr>
              <p:cNvPr id="168" name="Shape 168"/>
              <p:cNvSpPr/>
              <p:nvPr/>
            </p:nvSpPr>
            <p:spPr>
              <a:xfrm>
                <a:off x="0" y="505812"/>
                <a:ext cx="5138626" cy="47183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400"/>
                </a:lvl1pPr>
              </a:lstStyle>
              <a:p>
                <a:pPr defTabSz="410751" fontAlgn="auto" hangingPunct="0">
                  <a:spcBef>
                    <a:spcPts val="0"/>
                  </a:spcBef>
                  <a:spcAft>
                    <a:spcPts val="0"/>
                  </a:spcAft>
                </a:pPr>
                <a:r>
                  <a:rPr sz="1687" kern="0">
                    <a:solidFill>
                      <a:srgbClr val="000000"/>
                    </a:solidFill>
                    <a:latin typeface="Helvetica Neue Light"/>
                    <a:sym typeface="Helvetica Neue Light"/>
                  </a:rPr>
                  <a:t>Shape of PLC curve</a:t>
                </a:r>
              </a:p>
            </p:txBody>
          </p:sp>
          <p:sp>
            <p:nvSpPr>
              <p:cNvPr id="169" name="Shape 169"/>
              <p:cNvSpPr/>
              <p:nvPr/>
            </p:nvSpPr>
            <p:spPr>
              <a:xfrm>
                <a:off x="0" y="-8232"/>
                <a:ext cx="5138626" cy="564212"/>
              </a:xfrm>
              <a:prstGeom prst="rect">
                <a:avLst/>
              </a:prstGeom>
              <a:solidFill>
                <a:schemeClr val="accent1">
                  <a:satOff val="12166"/>
                  <a:lumOff val="-13042"/>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3000">
                    <a:solidFill>
                      <a:srgbClr val="FFFFFF"/>
                    </a:solidFill>
                  </a:defRPr>
                </a:lvl1pPr>
              </a:lstStyle>
              <a:p>
                <a:pPr algn="ctr" defTabSz="410751" fontAlgn="auto" hangingPunct="0">
                  <a:spcBef>
                    <a:spcPts val="0"/>
                  </a:spcBef>
                  <a:spcAft>
                    <a:spcPts val="0"/>
                  </a:spcAft>
                </a:pPr>
                <a:r>
                  <a:rPr sz="2109" kern="0">
                    <a:latin typeface="Helvetica Neue Light"/>
                    <a:sym typeface="Helvetica Neue Light"/>
                  </a:rPr>
                  <a:t>Predecessors</a:t>
                </a:r>
              </a:p>
            </p:txBody>
          </p:sp>
        </p:grpSp>
        <p:grpSp>
          <p:nvGrpSpPr>
            <p:cNvPr id="173" name="Group 173"/>
            <p:cNvGrpSpPr/>
            <p:nvPr/>
          </p:nvGrpSpPr>
          <p:grpSpPr>
            <a:xfrm>
              <a:off x="5610647" y="91155"/>
              <a:ext cx="2976748" cy="1736121"/>
              <a:chOff x="0" y="-8233"/>
              <a:chExt cx="2976746" cy="1736119"/>
            </a:xfrm>
          </p:grpSpPr>
          <p:sp>
            <p:nvSpPr>
              <p:cNvPr id="171" name="Shape 171"/>
              <p:cNvSpPr/>
              <p:nvPr/>
            </p:nvSpPr>
            <p:spPr>
              <a:xfrm>
                <a:off x="0" y="-8233"/>
                <a:ext cx="2976746" cy="564212"/>
              </a:xfrm>
              <a:prstGeom prst="rect">
                <a:avLst/>
              </a:prstGeom>
              <a:solidFill>
                <a:schemeClr val="accent2">
                  <a:hueOff val="189195"/>
                  <a:satOff val="4059"/>
                  <a:lumOff val="-14040"/>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3000">
                    <a:solidFill>
                      <a:srgbClr val="FFFFFF"/>
                    </a:solidFill>
                  </a:defRPr>
                </a:lvl1pPr>
              </a:lstStyle>
              <a:p>
                <a:pPr algn="ctr" defTabSz="410751" fontAlgn="auto" hangingPunct="0">
                  <a:spcBef>
                    <a:spcPts val="0"/>
                  </a:spcBef>
                  <a:spcAft>
                    <a:spcPts val="0"/>
                  </a:spcAft>
                </a:pPr>
                <a:r>
                  <a:rPr sz="2109" kern="0">
                    <a:latin typeface="Helvetica Neue Light"/>
                    <a:sym typeface="Helvetica Neue Light"/>
                  </a:rPr>
                  <a:t>Business Insights</a:t>
                </a:r>
              </a:p>
            </p:txBody>
          </p:sp>
          <p:sp>
            <p:nvSpPr>
              <p:cNvPr id="172" name="Shape 172"/>
              <p:cNvSpPr/>
              <p:nvPr/>
            </p:nvSpPr>
            <p:spPr>
              <a:xfrm>
                <a:off x="9169" y="517572"/>
                <a:ext cx="2967577" cy="12103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defTabSz="410751" fontAlgn="auto" hangingPunct="0">
                  <a:spcBef>
                    <a:spcPts val="0"/>
                  </a:spcBef>
                  <a:spcAft>
                    <a:spcPts val="0"/>
                  </a:spcAft>
                  <a:defRPr sz="2400"/>
                </a:pPr>
                <a:r>
                  <a:rPr sz="1687" kern="0">
                    <a:solidFill>
                      <a:srgbClr val="000000"/>
                    </a:solidFill>
                    <a:latin typeface="Helvetica Neue Light"/>
                    <a:sym typeface="Helvetica Neue Light"/>
                  </a:rPr>
                  <a:t>Projected total sales</a:t>
                </a:r>
              </a:p>
              <a:p>
                <a:pPr defTabSz="410751" fontAlgn="auto" hangingPunct="0">
                  <a:spcBef>
                    <a:spcPts val="0"/>
                  </a:spcBef>
                  <a:spcAft>
                    <a:spcPts val="0"/>
                  </a:spcAft>
                  <a:defRPr sz="2400"/>
                </a:pPr>
                <a:r>
                  <a:rPr sz="1687" kern="0">
                    <a:solidFill>
                      <a:srgbClr val="000000"/>
                    </a:solidFill>
                    <a:latin typeface="Helvetica Neue Light"/>
                    <a:sym typeface="Helvetica Neue Light"/>
                  </a:rPr>
                  <a:t>Projected PLC length </a:t>
                </a:r>
              </a:p>
              <a:p>
                <a:pPr defTabSz="410751" fontAlgn="auto" hangingPunct="0">
                  <a:spcBef>
                    <a:spcPts val="0"/>
                  </a:spcBef>
                  <a:spcAft>
                    <a:spcPts val="0"/>
                  </a:spcAft>
                  <a:defRPr sz="2400"/>
                </a:pPr>
                <a:r>
                  <a:rPr sz="1687" kern="0">
                    <a:solidFill>
                      <a:srgbClr val="000000"/>
                    </a:solidFill>
                    <a:latin typeface="Helvetica Neue Light"/>
                    <a:sym typeface="Helvetica Neue Light"/>
                  </a:rPr>
                  <a:t>Promotion events</a:t>
                </a:r>
              </a:p>
            </p:txBody>
          </p:sp>
        </p:grpSp>
        <p:grpSp>
          <p:nvGrpSpPr>
            <p:cNvPr id="178" name="Group 178"/>
            <p:cNvGrpSpPr/>
            <p:nvPr/>
          </p:nvGrpSpPr>
          <p:grpSpPr>
            <a:xfrm>
              <a:off x="5185409" y="-4681"/>
              <a:ext cx="6869094" cy="1094414"/>
              <a:chOff x="5083" y="-4680"/>
              <a:chExt cx="6869092" cy="1094413"/>
            </a:xfrm>
          </p:grpSpPr>
          <p:sp>
            <p:nvSpPr>
              <p:cNvPr id="174" name="Shape 174"/>
              <p:cNvSpPr/>
              <p:nvPr/>
            </p:nvSpPr>
            <p:spPr>
              <a:xfrm>
                <a:off x="3879089" y="91158"/>
                <a:ext cx="2995086" cy="564212"/>
              </a:xfrm>
              <a:prstGeom prst="rect">
                <a:avLst/>
              </a:prstGeom>
              <a:solidFill>
                <a:schemeClr val="accent5">
                  <a:hueOff val="-309130"/>
                  <a:satOff val="-11805"/>
                  <a:lumOff val="-13439"/>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3000">
                    <a:solidFill>
                      <a:srgbClr val="FFFFFF"/>
                    </a:solidFill>
                  </a:defRPr>
                </a:lvl1pPr>
              </a:lstStyle>
              <a:p>
                <a:pPr algn="ctr" defTabSz="410751" fontAlgn="auto" hangingPunct="0">
                  <a:spcBef>
                    <a:spcPts val="0"/>
                  </a:spcBef>
                  <a:spcAft>
                    <a:spcPts val="0"/>
                  </a:spcAft>
                </a:pPr>
                <a:r>
                  <a:rPr sz="2109" kern="0">
                    <a:latin typeface="Helvetica Neue Light"/>
                    <a:sym typeface="Helvetica Neue Light"/>
                  </a:rPr>
                  <a:t>New Products</a:t>
                </a:r>
              </a:p>
            </p:txBody>
          </p:sp>
          <p:sp>
            <p:nvSpPr>
              <p:cNvPr id="175" name="Shape 175"/>
              <p:cNvSpPr/>
              <p:nvPr/>
            </p:nvSpPr>
            <p:spPr>
              <a:xfrm>
                <a:off x="3888259" y="617900"/>
                <a:ext cx="2976745"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400"/>
                </a:lvl1pPr>
              </a:lstStyle>
              <a:p>
                <a:pPr defTabSz="410751" fontAlgn="auto" hangingPunct="0">
                  <a:spcBef>
                    <a:spcPts val="0"/>
                  </a:spcBef>
                  <a:spcAft>
                    <a:spcPts val="0"/>
                  </a:spcAft>
                </a:pPr>
                <a:r>
                  <a:rPr sz="1687" kern="0">
                    <a:solidFill>
                      <a:srgbClr val="000000"/>
                    </a:solidFill>
                    <a:latin typeface="Helvetica Neue Light"/>
                    <a:sym typeface="Helvetica Neue Light"/>
                  </a:rPr>
                  <a:t>Demand over PLC</a:t>
                </a:r>
              </a:p>
            </p:txBody>
          </p:sp>
          <p:sp>
            <p:nvSpPr>
              <p:cNvPr id="176" name="Shape 176"/>
              <p:cNvSpPr/>
              <p:nvPr/>
            </p:nvSpPr>
            <p:spPr>
              <a:xfrm>
                <a:off x="5083" y="-4680"/>
                <a:ext cx="378452" cy="65649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a:t>
                </a:r>
              </a:p>
            </p:txBody>
          </p:sp>
          <p:sp>
            <p:nvSpPr>
              <p:cNvPr id="177" name="Shape 177"/>
              <p:cNvSpPr/>
              <p:nvPr/>
            </p:nvSpPr>
            <p:spPr>
              <a:xfrm>
                <a:off x="3368359" y="-4680"/>
                <a:ext cx="549438" cy="65649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-&gt;</a:t>
                </a:r>
              </a:p>
            </p:txBody>
          </p:sp>
        </p:grpSp>
      </p:grpSp>
      <p:sp>
        <p:nvSpPr>
          <p:cNvPr id="180" name="Shape 180"/>
          <p:cNvSpPr/>
          <p:nvPr/>
        </p:nvSpPr>
        <p:spPr>
          <a:xfrm>
            <a:off x="195332" y="6447870"/>
            <a:ext cx="8431796"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u="sng">
                <a:hlinkClick r:id="rId4"/>
              </a:defRPr>
            </a:lvl1pPr>
          </a:lstStyle>
          <a:p>
            <a:pPr algn="ctr" defTabSz="410751" fontAlgn="auto" hangingPunct="0">
              <a:spcBef>
                <a:spcPts val="0"/>
              </a:spcBef>
              <a:spcAft>
                <a:spcPts val="0"/>
              </a:spcAft>
              <a:defRPr u="none"/>
            </a:pPr>
            <a:r>
              <a:rPr sz="1125" kern="0">
                <a:solidFill>
                  <a:srgbClr val="000000"/>
                </a:solidFill>
                <a:latin typeface="Helvetica Neue Light"/>
                <a:sym typeface="Helvetica Neue Light"/>
              </a:rPr>
              <a:t>http://appleinsider.com/articles/15/11/19/of-101m-iphones-now-in-us-installed-base-62-are-iphone-6-models-with-apple-pay-support</a:t>
            </a:r>
          </a:p>
        </p:txBody>
      </p:sp>
    </p:spTree>
    <p:extLst>
      <p:ext uri="{BB962C8B-B14F-4D97-AF65-F5344CB8AC3E}">
        <p14:creationId xmlns:p14="http://schemas.microsoft.com/office/powerpoint/2010/main" val="75738612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p:cNvSpPr>
          <p:nvPr>
            <p:ph type="title"/>
          </p:nvPr>
        </p:nvSpPr>
        <p:spPr>
          <a:prstGeom prst="rect">
            <a:avLst/>
          </a:prstGeom>
        </p:spPr>
        <p:txBody>
          <a:bodyPr>
            <a:noAutofit/>
          </a:bodyPr>
          <a:lstStyle>
            <a:lvl1pPr>
              <a:defRPr sz="3600"/>
            </a:lvl1pPr>
          </a:lstStyle>
          <a:p>
            <a:r>
              <a:rPr sz="2800" dirty="0"/>
              <a:t>Our </a:t>
            </a:r>
            <a:r>
              <a:rPr lang="en-US" sz="2800" dirty="0" smtClean="0"/>
              <a:t>Process</a:t>
            </a:r>
            <a:r>
              <a:rPr sz="2800" dirty="0" smtClean="0"/>
              <a:t> </a:t>
            </a:r>
            <a:r>
              <a:rPr sz="2800" dirty="0"/>
              <a:t>uses three steps to fit PLC curves, cluster PLC patterns, and forecast demand.  </a:t>
            </a:r>
          </a:p>
        </p:txBody>
      </p:sp>
      <p:sp>
        <p:nvSpPr>
          <p:cNvPr id="185" name="Shape 185"/>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32</a:t>
            </a:fld>
            <a:endParaRPr/>
          </a:p>
        </p:txBody>
      </p:sp>
      <p:sp>
        <p:nvSpPr>
          <p:cNvPr id="186" name="Shape 186"/>
          <p:cNvSpPr/>
          <p:nvPr/>
        </p:nvSpPr>
        <p:spPr>
          <a:xfrm>
            <a:off x="399619" y="4741748"/>
            <a:ext cx="8344762" cy="1629998"/>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defTabSz="410751" fontAlgn="auto" hangingPunct="0">
              <a:lnSpc>
                <a:spcPct val="120000"/>
              </a:lnSpc>
              <a:spcBef>
                <a:spcPts val="0"/>
              </a:spcBef>
              <a:spcAft>
                <a:spcPts val="0"/>
              </a:spcAft>
              <a:defRPr sz="3000"/>
            </a:pPr>
            <a:r>
              <a:rPr sz="2109" kern="0" dirty="0">
                <a:solidFill>
                  <a:srgbClr val="000000"/>
                </a:solidFill>
                <a:latin typeface="Helvetica Neue Light"/>
                <a:sym typeface="Helvetica Neue Light"/>
              </a:rPr>
              <a:t>Implemented our </a:t>
            </a:r>
            <a:r>
              <a:rPr lang="en-US" sz="2109" kern="0" dirty="0" smtClean="0">
                <a:solidFill>
                  <a:srgbClr val="000000"/>
                </a:solidFill>
                <a:latin typeface="Helvetica Neue Light"/>
                <a:sym typeface="Helvetica Neue Light"/>
              </a:rPr>
              <a:t>process for</a:t>
            </a:r>
            <a:r>
              <a:rPr sz="2109" kern="0" dirty="0" smtClean="0">
                <a:solidFill>
                  <a:srgbClr val="000000"/>
                </a:solidFill>
                <a:latin typeface="Helvetica Neue Light"/>
                <a:sym typeface="Helvetica Neue Light"/>
              </a:rPr>
              <a:t> </a:t>
            </a:r>
            <a:r>
              <a:rPr sz="2109" kern="0" dirty="0">
                <a:solidFill>
                  <a:srgbClr val="000000"/>
                </a:solidFill>
                <a:latin typeface="Helvetica Neue Light"/>
                <a:sym typeface="Helvetica Neue Light"/>
              </a:rPr>
              <a:t>Dell </a:t>
            </a:r>
            <a:r>
              <a:rPr lang="en-US" sz="2109" kern="0" dirty="0" smtClean="0">
                <a:solidFill>
                  <a:srgbClr val="000000"/>
                </a:solidFill>
                <a:latin typeface="Helvetica Neue Light"/>
                <a:sym typeface="Helvetica Neue Light"/>
              </a:rPr>
              <a:t>(133 MTS products, weekly orders) </a:t>
            </a:r>
            <a:r>
              <a:rPr sz="2109" kern="0" dirty="0" smtClean="0">
                <a:solidFill>
                  <a:srgbClr val="000000"/>
                </a:solidFill>
                <a:latin typeface="Helvetica Neue Light"/>
                <a:sym typeface="Helvetica Neue Light"/>
              </a:rPr>
              <a:t>and </a:t>
            </a:r>
            <a:r>
              <a:rPr sz="2109" kern="0" dirty="0">
                <a:solidFill>
                  <a:srgbClr val="000000"/>
                </a:solidFill>
                <a:latin typeface="Helvetica Neue Light"/>
                <a:sym typeface="Helvetica Neue Light"/>
              </a:rPr>
              <a:t>Turtle </a:t>
            </a:r>
            <a:r>
              <a:rPr sz="2109" kern="0" dirty="0" smtClean="0">
                <a:solidFill>
                  <a:srgbClr val="000000"/>
                </a:solidFill>
                <a:latin typeface="Helvetica Neue Light"/>
                <a:sym typeface="Helvetica Neue Light"/>
              </a:rPr>
              <a:t>Beach</a:t>
            </a:r>
            <a:r>
              <a:rPr lang="en-US" sz="2109" kern="0" dirty="0" smtClean="0">
                <a:solidFill>
                  <a:srgbClr val="000000"/>
                </a:solidFill>
                <a:latin typeface="Helvetica Neue Light"/>
                <a:sym typeface="Helvetica Neue Light"/>
              </a:rPr>
              <a:t>. </a:t>
            </a:r>
            <a:r>
              <a:rPr sz="2109" kern="0" dirty="0" smtClean="0">
                <a:solidFill>
                  <a:srgbClr val="000000"/>
                </a:solidFill>
                <a:latin typeface="Helvetica Neue Light"/>
                <a:sym typeface="Helvetica Neue Light"/>
              </a:rPr>
              <a:t>A </a:t>
            </a:r>
            <a:r>
              <a:rPr sz="2109" kern="0" dirty="0">
                <a:solidFill>
                  <a:srgbClr val="000000"/>
                </a:solidFill>
                <a:latin typeface="Helvetica Neue Light"/>
                <a:sym typeface="Helvetica Neue Light"/>
              </a:rPr>
              <a:t>simple</a:t>
            </a:r>
            <a:r>
              <a:rPr sz="2109" b="1" kern="0" dirty="0">
                <a:solidFill>
                  <a:srgbClr val="000000"/>
                </a:solidFill>
                <a:latin typeface="Helvetica Neue"/>
                <a:ea typeface="Helvetica Neue"/>
                <a:cs typeface="Helvetica Neue"/>
                <a:sym typeface="Helvetica Neue"/>
              </a:rPr>
              <a:t> triangle </a:t>
            </a:r>
            <a:r>
              <a:rPr sz="2109" kern="0" dirty="0">
                <a:solidFill>
                  <a:srgbClr val="000000"/>
                </a:solidFill>
                <a:latin typeface="Helvetica Neue Light"/>
                <a:sym typeface="Helvetica Neue Light"/>
              </a:rPr>
              <a:t>fits historical PLC well; </a:t>
            </a:r>
          </a:p>
          <a:p>
            <a:pPr marL="267880" indent="-267880" defTabSz="410751" fontAlgn="auto" hangingPunct="0">
              <a:lnSpc>
                <a:spcPct val="120000"/>
              </a:lnSpc>
              <a:spcBef>
                <a:spcPts val="0"/>
              </a:spcBef>
              <a:spcAft>
                <a:spcPts val="0"/>
              </a:spcAft>
              <a:buSzPct val="75000"/>
              <a:buFont typeface="Helvetica Neue"/>
              <a:buChar char="•"/>
              <a:defRPr sz="3000"/>
            </a:pPr>
            <a:r>
              <a:rPr sz="2109" kern="0" dirty="0">
                <a:solidFill>
                  <a:srgbClr val="000000"/>
                </a:solidFill>
                <a:latin typeface="Helvetica Neue Light"/>
                <a:sym typeface="Helvetica Neue Light"/>
              </a:rPr>
              <a:t>Up to </a:t>
            </a:r>
            <a:r>
              <a:rPr sz="2109" b="1" kern="0" dirty="0">
                <a:solidFill>
                  <a:srgbClr val="000000"/>
                </a:solidFill>
                <a:latin typeface="Helvetica Neue"/>
                <a:ea typeface="Helvetica Neue"/>
                <a:cs typeface="Helvetica Neue"/>
                <a:sym typeface="Helvetica Neue"/>
              </a:rPr>
              <a:t>14%</a:t>
            </a:r>
            <a:r>
              <a:rPr sz="2109" kern="0" dirty="0">
                <a:solidFill>
                  <a:srgbClr val="000000"/>
                </a:solidFill>
                <a:latin typeface="Helvetica Neue Light"/>
                <a:sym typeface="Helvetica Neue Light"/>
              </a:rPr>
              <a:t> improvement in </a:t>
            </a:r>
            <a:r>
              <a:rPr sz="2109" b="1" kern="0" dirty="0">
                <a:solidFill>
                  <a:srgbClr val="000000"/>
                </a:solidFill>
                <a:latin typeface="Helvetica Neue"/>
                <a:ea typeface="Helvetica Neue"/>
                <a:cs typeface="Helvetica Neue"/>
                <a:sym typeface="Helvetica Neue"/>
              </a:rPr>
              <a:t>forecast accuracy</a:t>
            </a:r>
            <a:r>
              <a:rPr sz="2109" kern="0" dirty="0">
                <a:solidFill>
                  <a:srgbClr val="000000"/>
                </a:solidFill>
                <a:latin typeface="Helvetica Neue Light"/>
                <a:sym typeface="Helvetica Neue Light"/>
              </a:rPr>
              <a:t> and </a:t>
            </a:r>
            <a:r>
              <a:rPr sz="2109" b="1" kern="0" dirty="0">
                <a:solidFill>
                  <a:srgbClr val="000000"/>
                </a:solidFill>
                <a:latin typeface="Helvetica Neue"/>
                <a:ea typeface="Helvetica Neue"/>
                <a:cs typeface="Helvetica Neue"/>
                <a:sym typeface="Helvetica Neue"/>
              </a:rPr>
              <a:t>$5/unit savings </a:t>
            </a:r>
            <a:r>
              <a:rPr sz="2109" kern="0" dirty="0">
                <a:solidFill>
                  <a:srgbClr val="000000"/>
                </a:solidFill>
                <a:latin typeface="Helvetica Neue Light"/>
                <a:sym typeface="Helvetica Neue Light"/>
              </a:rPr>
              <a:t>on millions of units sold per year. </a:t>
            </a:r>
          </a:p>
        </p:txBody>
      </p:sp>
      <p:grpSp>
        <p:nvGrpSpPr>
          <p:cNvPr id="194" name="Group 194"/>
          <p:cNvGrpSpPr/>
          <p:nvPr/>
        </p:nvGrpSpPr>
        <p:grpSpPr>
          <a:xfrm>
            <a:off x="428130" y="1566472"/>
            <a:ext cx="8242436" cy="2953421"/>
            <a:chOff x="0" y="-3467"/>
            <a:chExt cx="11722575" cy="4200420"/>
          </a:xfrm>
        </p:grpSpPr>
        <p:sp>
          <p:nvSpPr>
            <p:cNvPr id="187" name="Shape 187"/>
            <p:cNvSpPr/>
            <p:nvPr/>
          </p:nvSpPr>
          <p:spPr>
            <a:xfrm>
              <a:off x="0" y="689440"/>
              <a:ext cx="2929982" cy="1183664"/>
            </a:xfrm>
            <a:prstGeom prst="rect">
              <a:avLst/>
            </a:prstGeom>
            <a:gradFill flip="none" rotWithShape="1">
              <a:gsLst>
                <a:gs pos="0">
                  <a:schemeClr val="accent5">
                    <a:hueOff val="-485923"/>
                    <a:satOff val="-14474"/>
                    <a:lumOff val="-11330"/>
                  </a:schemeClr>
                </a:gs>
                <a:gs pos="100000">
                  <a:schemeClr val="accent5">
                    <a:hueOff val="-485679"/>
                    <a:satOff val="-12669"/>
                    <a:lumOff val="-27282"/>
                  </a:schemeClr>
                </a:gs>
              </a:gsLst>
              <a:lin ang="5400000" scaled="0"/>
            </a:gra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a:solidFill>
                    <a:srgbClr val="FFFFFF"/>
                  </a:solidFill>
                </a:defRPr>
              </a:lvl1pPr>
            </a:lstStyle>
            <a:p>
              <a:pPr algn="ctr" defTabSz="410751" fontAlgn="auto" hangingPunct="0">
                <a:spcBef>
                  <a:spcPts val="0"/>
                </a:spcBef>
                <a:spcAft>
                  <a:spcPts val="0"/>
                </a:spcAft>
              </a:pPr>
              <a:r>
                <a:rPr sz="2531" kern="0">
                  <a:latin typeface="Helvetica Neue Light"/>
                  <a:sym typeface="Helvetica Neue Light"/>
                </a:rPr>
                <a:t>Fitting</a:t>
              </a:r>
            </a:p>
          </p:txBody>
        </p:sp>
        <p:sp>
          <p:nvSpPr>
            <p:cNvPr id="188" name="Shape 188"/>
            <p:cNvSpPr/>
            <p:nvPr/>
          </p:nvSpPr>
          <p:spPr>
            <a:xfrm>
              <a:off x="0" y="1851365"/>
              <a:ext cx="2929982" cy="1183664"/>
            </a:xfrm>
            <a:prstGeom prst="rect">
              <a:avLst/>
            </a:prstGeom>
            <a:solidFill>
              <a:schemeClr val="accent1">
                <a:satOff val="12166"/>
                <a:lumOff val="-13042"/>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a:solidFill>
                    <a:srgbClr val="FFFFFF"/>
                  </a:solidFill>
                </a:defRPr>
              </a:lvl1pPr>
            </a:lstStyle>
            <a:p>
              <a:pPr algn="ctr" defTabSz="410751" fontAlgn="auto" hangingPunct="0">
                <a:spcBef>
                  <a:spcPts val="0"/>
                </a:spcBef>
                <a:spcAft>
                  <a:spcPts val="0"/>
                </a:spcAft>
              </a:pPr>
              <a:r>
                <a:rPr sz="2531" kern="0">
                  <a:latin typeface="Helvetica Neue Light"/>
                  <a:sym typeface="Helvetica Neue Light"/>
                </a:rPr>
                <a:t>Clustering</a:t>
              </a:r>
            </a:p>
          </p:txBody>
        </p:sp>
        <p:sp>
          <p:nvSpPr>
            <p:cNvPr id="189" name="Shape 189"/>
            <p:cNvSpPr/>
            <p:nvPr/>
          </p:nvSpPr>
          <p:spPr>
            <a:xfrm>
              <a:off x="0" y="3013289"/>
              <a:ext cx="2929982" cy="1183664"/>
            </a:xfrm>
            <a:prstGeom prst="rect">
              <a:avLst/>
            </a:prstGeom>
            <a:solidFill>
              <a:srgbClr val="656837"/>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a:solidFill>
                    <a:srgbClr val="FFFFFF"/>
                  </a:solidFill>
                </a:defRPr>
              </a:lvl1pPr>
            </a:lstStyle>
            <a:p>
              <a:pPr algn="ctr" defTabSz="410751" fontAlgn="auto" hangingPunct="0">
                <a:spcBef>
                  <a:spcPts val="0"/>
                </a:spcBef>
                <a:spcAft>
                  <a:spcPts val="0"/>
                </a:spcAft>
              </a:pPr>
              <a:r>
                <a:rPr sz="2531" kern="0">
                  <a:latin typeface="Helvetica Neue Light"/>
                  <a:sym typeface="Helvetica Neue Light"/>
                </a:rPr>
                <a:t>Forecasting</a:t>
              </a:r>
            </a:p>
          </p:txBody>
        </p:sp>
        <p:sp>
          <p:nvSpPr>
            <p:cNvPr id="190" name="Shape 190"/>
            <p:cNvSpPr/>
            <p:nvPr/>
          </p:nvSpPr>
          <p:spPr>
            <a:xfrm>
              <a:off x="2941740" y="683090"/>
              <a:ext cx="8768962" cy="1170964"/>
            </a:xfrm>
            <a:prstGeom prst="rect">
              <a:avLst/>
            </a:prstGeom>
            <a:noFill/>
            <a:ln w="12700" cap="flat">
              <a:solidFill>
                <a:srgbClr val="9A9A9A"/>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marL="381000" indent="-381000" algn="l">
                <a:buSzPct val="75000"/>
                <a:buFont typeface="Helvetica Neue"/>
                <a:buChar char="•"/>
                <a:defRPr sz="3000"/>
              </a:lvl1pPr>
            </a:lstStyle>
            <a:p>
              <a:pPr defTabSz="410751" fontAlgn="auto" hangingPunct="0">
                <a:spcBef>
                  <a:spcPts val="0"/>
                </a:spcBef>
                <a:spcAft>
                  <a:spcPts val="0"/>
                </a:spcAft>
              </a:pPr>
              <a:r>
                <a:rPr sz="2109" kern="0">
                  <a:solidFill>
                    <a:srgbClr val="000000"/>
                  </a:solidFill>
                  <a:latin typeface="Helvetica Neue Light"/>
                  <a:sym typeface="Helvetica Neue Light"/>
                </a:rPr>
                <a:t>What are the shapes of historical PLC curves?</a:t>
              </a:r>
            </a:p>
          </p:txBody>
        </p:sp>
        <p:sp>
          <p:nvSpPr>
            <p:cNvPr id="191" name="Shape 191"/>
            <p:cNvSpPr/>
            <p:nvPr/>
          </p:nvSpPr>
          <p:spPr>
            <a:xfrm>
              <a:off x="2929868" y="1845015"/>
              <a:ext cx="8792707" cy="1170964"/>
            </a:xfrm>
            <a:prstGeom prst="rect">
              <a:avLst/>
            </a:prstGeom>
            <a:noFill/>
            <a:ln w="12700" cap="flat">
              <a:solidFill>
                <a:srgbClr val="9A9A9A"/>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marL="457200" indent="-457200" algn="l">
                <a:spcBef>
                  <a:spcPts val="4200"/>
                </a:spcBef>
                <a:buSzPct val="75000"/>
                <a:buFont typeface="Helvetica Neue"/>
                <a:buChar char="•"/>
                <a:defRPr sz="3100"/>
              </a:lvl1pPr>
            </a:lstStyle>
            <a:p>
              <a:pPr defTabSz="410751" fontAlgn="auto" hangingPunct="0">
                <a:spcAft>
                  <a:spcPts val="0"/>
                </a:spcAft>
              </a:pPr>
              <a:r>
                <a:rPr sz="2180" kern="0">
                  <a:solidFill>
                    <a:srgbClr val="000000"/>
                  </a:solidFill>
                  <a:latin typeface="Helvetica Neue Light"/>
                  <a:sym typeface="Helvetica Neue Light"/>
                </a:rPr>
                <a:t>What are the representative PLC patterns?</a:t>
              </a:r>
            </a:p>
          </p:txBody>
        </p:sp>
        <p:sp>
          <p:nvSpPr>
            <p:cNvPr id="192" name="Shape 192"/>
            <p:cNvSpPr/>
            <p:nvPr/>
          </p:nvSpPr>
          <p:spPr>
            <a:xfrm>
              <a:off x="2929913" y="3006939"/>
              <a:ext cx="8792616" cy="1170964"/>
            </a:xfrm>
            <a:prstGeom prst="rect">
              <a:avLst/>
            </a:prstGeom>
            <a:noFill/>
            <a:ln w="12700" cap="flat">
              <a:solidFill>
                <a:srgbClr val="9A9A9A"/>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marL="457200" indent="-457200" algn="l">
                <a:spcBef>
                  <a:spcPts val="4200"/>
                </a:spcBef>
                <a:buSzPct val="75000"/>
                <a:buFont typeface="Helvetica Neue"/>
                <a:buChar char="•"/>
                <a:defRPr sz="3100"/>
              </a:lvl1pPr>
            </a:lstStyle>
            <a:p>
              <a:pPr defTabSz="410751" fontAlgn="auto" hangingPunct="0">
                <a:spcAft>
                  <a:spcPts val="0"/>
                </a:spcAft>
              </a:pPr>
              <a:r>
                <a:rPr sz="2180" kern="0">
                  <a:solidFill>
                    <a:srgbClr val="000000"/>
                  </a:solidFill>
                  <a:latin typeface="Helvetica Neue Light"/>
                  <a:sym typeface="Helvetica Neue Light"/>
                </a:rPr>
                <a:t>Predicting using PLC patterns and business insights</a:t>
              </a:r>
            </a:p>
          </p:txBody>
        </p:sp>
        <p:sp>
          <p:nvSpPr>
            <p:cNvPr id="193" name="Shape 193"/>
            <p:cNvSpPr/>
            <p:nvPr/>
          </p:nvSpPr>
          <p:spPr>
            <a:xfrm>
              <a:off x="4981" y="-3467"/>
              <a:ext cx="6408593" cy="5797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lgn="l">
                <a:spcBef>
                  <a:spcPts val="4200"/>
                </a:spcBef>
                <a:defRPr sz="3100" b="1">
                  <a:latin typeface="Helvetica Neue"/>
                  <a:ea typeface="Helvetica Neue"/>
                  <a:cs typeface="Helvetica Neue"/>
                  <a:sym typeface="Helvetica Neue"/>
                </a:defRPr>
              </a:lvl1pPr>
            </a:lstStyle>
            <a:p>
              <a:pPr defTabSz="410751" fontAlgn="auto" hangingPunct="0">
                <a:spcAft>
                  <a:spcPts val="0"/>
                </a:spcAft>
              </a:pPr>
              <a:r>
                <a:rPr sz="2180" kern="0" dirty="0">
                  <a:solidFill>
                    <a:srgbClr val="000000"/>
                  </a:solidFill>
                </a:rPr>
                <a:t>The 3-Step </a:t>
              </a:r>
              <a:r>
                <a:rPr sz="2180" kern="0" dirty="0" smtClean="0">
                  <a:solidFill>
                    <a:srgbClr val="000000"/>
                  </a:solidFill>
                </a:rPr>
                <a:t>Forecast</a:t>
              </a:r>
              <a:r>
                <a:rPr lang="en-US" sz="2180" kern="0" dirty="0" smtClean="0">
                  <a:solidFill>
                    <a:srgbClr val="000000"/>
                  </a:solidFill>
                </a:rPr>
                <a:t>ing</a:t>
              </a:r>
              <a:r>
                <a:rPr sz="2180" kern="0" dirty="0" smtClean="0">
                  <a:solidFill>
                    <a:srgbClr val="000000"/>
                  </a:solidFill>
                </a:rPr>
                <a:t> </a:t>
              </a:r>
              <a:r>
                <a:rPr lang="en-US" sz="2180" kern="0" dirty="0" smtClean="0">
                  <a:solidFill>
                    <a:srgbClr val="000000"/>
                  </a:solidFill>
                </a:rPr>
                <a:t>Process</a:t>
              </a:r>
              <a:r>
                <a:rPr sz="2180" kern="0" dirty="0" smtClean="0">
                  <a:solidFill>
                    <a:srgbClr val="000000"/>
                  </a:solidFill>
                </a:rPr>
                <a:t>: </a:t>
              </a:r>
              <a:endParaRPr sz="2180" kern="0" dirty="0">
                <a:solidFill>
                  <a:srgbClr val="000000"/>
                </a:solidFill>
              </a:endParaRPr>
            </a:p>
          </p:txBody>
        </p:sp>
      </p:grpSp>
    </p:spTree>
    <p:extLst>
      <p:ext uri="{BB962C8B-B14F-4D97-AF65-F5344CB8AC3E}">
        <p14:creationId xmlns:p14="http://schemas.microsoft.com/office/powerpoint/2010/main" val="165880731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advAuto="0"/>
      <p:bldP spid="194" grpId="0" animBg="1"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title"/>
          </p:nvPr>
        </p:nvSpPr>
        <p:spPr>
          <a:xfrm>
            <a:off x="401836" y="410765"/>
            <a:ext cx="8340328" cy="982266"/>
          </a:xfrm>
          <a:prstGeom prst="rect">
            <a:avLst/>
          </a:prstGeom>
        </p:spPr>
        <p:txBody>
          <a:bodyPr>
            <a:normAutofit fontScale="90000"/>
          </a:bodyPr>
          <a:lstStyle/>
          <a:p>
            <a:pPr>
              <a:defRPr sz="3600"/>
            </a:pPr>
            <a:r>
              <a:t>Step 1: Fit a PLC curve</a:t>
            </a:r>
          </a:p>
          <a:p>
            <a:pPr>
              <a:defRPr sz="3600"/>
            </a:pPr>
            <a:r>
              <a:t>A: Process the Raw Historical Data</a:t>
            </a:r>
          </a:p>
        </p:txBody>
      </p:sp>
      <p:sp>
        <p:nvSpPr>
          <p:cNvPr id="220" name="Shape 220"/>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33</a:t>
            </a:fld>
            <a:endParaRPr/>
          </a:p>
        </p:txBody>
      </p:sp>
      <p:sp>
        <p:nvSpPr>
          <p:cNvPr id="221" name="Shape 221"/>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22" name="Shape 222"/>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23" name="Shape 223"/>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24" name="Shape 224"/>
          <p:cNvSpPr/>
          <p:nvPr/>
        </p:nvSpPr>
        <p:spPr>
          <a:xfrm>
            <a:off x="5120729" y="1960086"/>
            <a:ext cx="3185809" cy="31878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defTabSz="410751" fontAlgn="auto" hangingPunct="0">
              <a:lnSpc>
                <a:spcPct val="200000"/>
              </a:lnSpc>
              <a:spcBef>
                <a:spcPts val="0"/>
              </a:spcBef>
              <a:spcAft>
                <a:spcPts val="0"/>
              </a:spcAft>
            </a:pPr>
            <a:r>
              <a:rPr sz="2531" kern="0">
                <a:solidFill>
                  <a:srgbClr val="000000"/>
                </a:solidFill>
                <a:latin typeface="Helvetica Neue Light"/>
                <a:sym typeface="Helvetica Neue Light"/>
              </a:rPr>
              <a:t>For example:</a:t>
            </a:r>
          </a:p>
          <a:p>
            <a:pPr marL="321457" indent="-321457" defTabSz="410751" fontAlgn="auto" hangingPunct="0">
              <a:lnSpc>
                <a:spcPct val="200000"/>
              </a:lnSpc>
              <a:spcBef>
                <a:spcPts val="0"/>
              </a:spcBef>
              <a:spcAft>
                <a:spcPts val="0"/>
              </a:spcAft>
              <a:buSzPct val="75000"/>
              <a:buFont typeface="Helvetica Neue"/>
              <a:buChar char="•"/>
            </a:pPr>
            <a:r>
              <a:rPr sz="2531" kern="0">
                <a:solidFill>
                  <a:srgbClr val="000000"/>
                </a:solidFill>
                <a:latin typeface="Helvetica Neue Light"/>
                <a:sym typeface="Helvetica Neue Light"/>
              </a:rPr>
              <a:t>Product Line</a:t>
            </a:r>
          </a:p>
          <a:p>
            <a:pPr marL="321457" indent="-321457" defTabSz="410751" fontAlgn="auto" hangingPunct="0">
              <a:lnSpc>
                <a:spcPct val="200000"/>
              </a:lnSpc>
              <a:spcBef>
                <a:spcPts val="0"/>
              </a:spcBef>
              <a:spcAft>
                <a:spcPts val="0"/>
              </a:spcAft>
              <a:buSzPct val="75000"/>
              <a:buFont typeface="Helvetica Neue"/>
              <a:buChar char="•"/>
            </a:pPr>
            <a:r>
              <a:rPr sz="2531" kern="0">
                <a:solidFill>
                  <a:srgbClr val="000000"/>
                </a:solidFill>
                <a:latin typeface="Helvetica Neue Light"/>
                <a:sym typeface="Helvetica Neue Light"/>
              </a:rPr>
              <a:t>Product Category</a:t>
            </a:r>
          </a:p>
          <a:p>
            <a:pPr marL="321457" indent="-321457" defTabSz="410751" fontAlgn="auto" hangingPunct="0">
              <a:lnSpc>
                <a:spcPct val="200000"/>
              </a:lnSpc>
              <a:spcBef>
                <a:spcPts val="0"/>
              </a:spcBef>
              <a:spcAft>
                <a:spcPts val="0"/>
              </a:spcAft>
              <a:buSzPct val="75000"/>
              <a:buFont typeface="Helvetica Neue"/>
              <a:buChar char="•"/>
            </a:pPr>
            <a:r>
              <a:rPr sz="2531" kern="0">
                <a:solidFill>
                  <a:srgbClr val="000000"/>
                </a:solidFill>
                <a:latin typeface="Helvetica Neue Light"/>
                <a:sym typeface="Helvetica Neue Light"/>
              </a:rPr>
              <a:t>Significant Products</a:t>
            </a:r>
          </a:p>
        </p:txBody>
      </p:sp>
      <p:sp>
        <p:nvSpPr>
          <p:cNvPr id="225" name="Shape 225"/>
          <p:cNvSpPr/>
          <p:nvPr/>
        </p:nvSpPr>
        <p:spPr>
          <a:xfrm>
            <a:off x="415582" y="1970768"/>
            <a:ext cx="3962617" cy="3880871"/>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Select Products Sets</a:t>
            </a:r>
          </a:p>
          <a:p>
            <a:pPr marL="473257" indent="-473257" defTabSz="410751" fontAlgn="auto" hangingPunct="0">
              <a:lnSpc>
                <a:spcPct val="200000"/>
              </a:lnSpc>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Cancellation Correction</a:t>
            </a:r>
          </a:p>
          <a:p>
            <a:pPr marL="473257" indent="-473257" defTabSz="410751" fontAlgn="auto" hangingPunct="0">
              <a:lnSpc>
                <a:spcPct val="200000"/>
              </a:lnSpc>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Promotion Adjustment</a:t>
            </a:r>
          </a:p>
          <a:p>
            <a:pPr marL="473257" indent="-473257" defTabSz="410751" fontAlgn="auto" hangingPunct="0">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Seasonality Adjustment (Normalized Data)</a:t>
            </a:r>
          </a:p>
          <a:p>
            <a:pPr defTabSz="410751" fontAlgn="auto" hangingPunct="0">
              <a:spcBef>
                <a:spcPts val="0"/>
              </a:spcBef>
              <a:spcAft>
                <a:spcPts val="0"/>
              </a:spcAft>
              <a:defRPr sz="3200">
                <a:solidFill>
                  <a:srgbClr val="FFFFFF"/>
                </a:solidFill>
              </a:defRPr>
            </a:pPr>
            <a:endParaRPr sz="2250" kern="0">
              <a:solidFill>
                <a:srgbClr val="FFFFFF"/>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a:solidFill>
                  <a:srgbClr val="FFFFFF"/>
                </a:solidFill>
              </a:defRPr>
            </a:pPr>
            <a:r>
              <a:rPr sz="2250" kern="0">
                <a:solidFill>
                  <a:srgbClr val="FFFFFF"/>
                </a:solidFill>
                <a:latin typeface="Helvetica Neue Light"/>
                <a:sym typeface="Helvetica Neue Light"/>
              </a:rPr>
              <a:t>End-of-Life Truncation</a:t>
            </a:r>
          </a:p>
        </p:txBody>
      </p:sp>
      <p:sp>
        <p:nvSpPr>
          <p:cNvPr id="226" name="Shape 226"/>
          <p:cNvSpPr/>
          <p:nvPr/>
        </p:nvSpPr>
        <p:spPr>
          <a:xfrm>
            <a:off x="1156166" y="1556059"/>
            <a:ext cx="2481450"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Tree>
    <p:extLst>
      <p:ext uri="{BB962C8B-B14F-4D97-AF65-F5344CB8AC3E}">
        <p14:creationId xmlns:p14="http://schemas.microsoft.com/office/powerpoint/2010/main" val="366799720"/>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34</a:t>
            </a:fld>
            <a:endParaRPr/>
          </a:p>
        </p:txBody>
      </p:sp>
      <p:pic>
        <p:nvPicPr>
          <p:cNvPr id="229" name="pasted-image.tiff"/>
          <p:cNvPicPr>
            <a:picLocks noChangeAspect="1"/>
          </p:cNvPicPr>
          <p:nvPr/>
        </p:nvPicPr>
        <p:blipFill>
          <a:blip r:embed="rId2">
            <a:extLst/>
          </a:blip>
          <a:stretch>
            <a:fillRect/>
          </a:stretch>
        </p:blipFill>
        <p:spPr>
          <a:xfrm>
            <a:off x="5279788" y="1995077"/>
            <a:ext cx="2682589" cy="1916136"/>
          </a:xfrm>
          <a:prstGeom prst="rect">
            <a:avLst/>
          </a:prstGeom>
          <a:ln w="12700">
            <a:miter lim="400000"/>
          </a:ln>
        </p:spPr>
      </p:pic>
      <p:pic>
        <p:nvPicPr>
          <p:cNvPr id="230" name="pasted-image.tiff"/>
          <p:cNvPicPr>
            <a:picLocks noChangeAspect="1"/>
          </p:cNvPicPr>
          <p:nvPr/>
        </p:nvPicPr>
        <p:blipFill>
          <a:blip r:embed="rId3">
            <a:alphaModFix amt="70000"/>
            <a:extLst/>
          </a:blip>
          <a:stretch>
            <a:fillRect/>
          </a:stretch>
        </p:blipFill>
        <p:spPr>
          <a:xfrm>
            <a:off x="5273731" y="1995077"/>
            <a:ext cx="2682590" cy="1916136"/>
          </a:xfrm>
          <a:prstGeom prst="rect">
            <a:avLst/>
          </a:prstGeom>
          <a:ln w="12700">
            <a:miter lim="400000"/>
          </a:ln>
        </p:spPr>
      </p:pic>
      <p:sp>
        <p:nvSpPr>
          <p:cNvPr id="231" name="Shape 231"/>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32" name="Shape 232"/>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33" name="Shape 233"/>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34" name="Shape 234"/>
          <p:cNvSpPr/>
          <p:nvPr/>
        </p:nvSpPr>
        <p:spPr>
          <a:xfrm>
            <a:off x="415582" y="1970768"/>
            <a:ext cx="3962617" cy="3880871"/>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Select Products Sets</a:t>
            </a:r>
          </a:p>
          <a:p>
            <a:pPr marL="473257" indent="-473257" defTabSz="410751" fontAlgn="auto" hangingPunct="0">
              <a:lnSpc>
                <a:spcPct val="200000"/>
              </a:lnSpc>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Cancellation Correction</a:t>
            </a:r>
          </a:p>
          <a:p>
            <a:pPr marL="473257" indent="-473257" defTabSz="410751" fontAlgn="auto" hangingPunct="0">
              <a:lnSpc>
                <a:spcPct val="200000"/>
              </a:lnSpc>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Promotion Adjustment</a:t>
            </a:r>
          </a:p>
          <a:p>
            <a:pPr marL="473257" indent="-473257" defTabSz="410751" fontAlgn="auto" hangingPunct="0">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Seasonality Adjustment (Normalized Data)</a:t>
            </a:r>
          </a:p>
          <a:p>
            <a:pPr defTabSz="410751" fontAlgn="auto" hangingPunct="0">
              <a:spcBef>
                <a:spcPts val="0"/>
              </a:spcBef>
              <a:spcAft>
                <a:spcPts val="0"/>
              </a:spcAft>
              <a:defRPr sz="3200">
                <a:solidFill>
                  <a:srgbClr val="FFFFFF"/>
                </a:solidFill>
              </a:defRPr>
            </a:pPr>
            <a:endParaRPr sz="2250" kern="0">
              <a:solidFill>
                <a:srgbClr val="FFFFFF"/>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a:solidFill>
                  <a:srgbClr val="FFFFFF"/>
                </a:solidFill>
              </a:defRPr>
            </a:pPr>
            <a:r>
              <a:rPr sz="2250" kern="0">
                <a:solidFill>
                  <a:srgbClr val="FFFFFF"/>
                </a:solidFill>
                <a:latin typeface="Helvetica Neue Light"/>
                <a:sym typeface="Helvetica Neue Light"/>
              </a:rPr>
              <a:t>End-of-Life Truncation</a:t>
            </a:r>
          </a:p>
        </p:txBody>
      </p:sp>
      <p:sp>
        <p:nvSpPr>
          <p:cNvPr id="235" name="Shape 235"/>
          <p:cNvSpPr/>
          <p:nvPr/>
        </p:nvSpPr>
        <p:spPr>
          <a:xfrm>
            <a:off x="1156166" y="1556059"/>
            <a:ext cx="2481450"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
        <p:nvSpPr>
          <p:cNvPr id="236" name="Shape 236"/>
          <p:cNvSpPr>
            <a:spLocks noGrp="1"/>
          </p:cNvSpPr>
          <p:nvPr>
            <p:ph type="title"/>
          </p:nvPr>
        </p:nvSpPr>
        <p:spPr>
          <a:xfrm>
            <a:off x="401836" y="410765"/>
            <a:ext cx="8340328" cy="982266"/>
          </a:xfrm>
          <a:prstGeom prst="rect">
            <a:avLst/>
          </a:prstGeom>
        </p:spPr>
        <p:txBody>
          <a:bodyPr>
            <a:normAutofit fontScale="90000"/>
          </a:bodyPr>
          <a:lstStyle/>
          <a:p>
            <a:pPr>
              <a:defRPr sz="3600"/>
            </a:pPr>
            <a:r>
              <a:t>Step 1: Fit a PLC curve</a:t>
            </a:r>
          </a:p>
          <a:p>
            <a:pPr>
              <a:defRPr sz="3600"/>
            </a:pPr>
            <a:r>
              <a:t>A: Process the Raw Historical Data</a:t>
            </a:r>
          </a:p>
        </p:txBody>
      </p:sp>
      <p:pic>
        <p:nvPicPr>
          <p:cNvPr id="237" name="pasted-image.tiff"/>
          <p:cNvPicPr>
            <a:picLocks noChangeAspect="1"/>
          </p:cNvPicPr>
          <p:nvPr/>
        </p:nvPicPr>
        <p:blipFill>
          <a:blip r:embed="rId4">
            <a:extLst/>
          </a:blip>
          <a:stretch>
            <a:fillRect/>
          </a:stretch>
        </p:blipFill>
        <p:spPr>
          <a:xfrm>
            <a:off x="5301111" y="4393144"/>
            <a:ext cx="2682590" cy="1916136"/>
          </a:xfrm>
          <a:prstGeom prst="rect">
            <a:avLst/>
          </a:prstGeom>
          <a:ln w="12700">
            <a:miter lim="400000"/>
          </a:ln>
        </p:spPr>
      </p:pic>
      <p:pic>
        <p:nvPicPr>
          <p:cNvPr id="238" name="pasted-image.tiff"/>
          <p:cNvPicPr>
            <a:picLocks noChangeAspect="1"/>
          </p:cNvPicPr>
          <p:nvPr/>
        </p:nvPicPr>
        <p:blipFill>
          <a:blip r:embed="rId5">
            <a:alphaModFix amt="70000"/>
            <a:extLst/>
          </a:blip>
          <a:srcRect/>
          <a:stretch>
            <a:fillRect/>
          </a:stretch>
        </p:blipFill>
        <p:spPr>
          <a:xfrm>
            <a:off x="5295054" y="4404673"/>
            <a:ext cx="2682590" cy="1916136"/>
          </a:xfrm>
          <a:prstGeom prst="rect">
            <a:avLst/>
          </a:prstGeom>
          <a:ln w="12700">
            <a:miter lim="400000"/>
          </a:ln>
        </p:spPr>
      </p:pic>
      <p:sp>
        <p:nvSpPr>
          <p:cNvPr id="239" name="Shape 239"/>
          <p:cNvSpPr/>
          <p:nvPr/>
        </p:nvSpPr>
        <p:spPr>
          <a:xfrm>
            <a:off x="4976083" y="1463255"/>
            <a:ext cx="3332645" cy="461601"/>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Cancellation Correction</a:t>
            </a:r>
          </a:p>
        </p:txBody>
      </p:sp>
      <p:sp>
        <p:nvSpPr>
          <p:cNvPr id="240" name="Shape 240"/>
          <p:cNvSpPr/>
          <p:nvPr/>
        </p:nvSpPr>
        <p:spPr>
          <a:xfrm>
            <a:off x="5020484" y="3921378"/>
            <a:ext cx="3201198" cy="461601"/>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Promotion Adjustment</a:t>
            </a:r>
          </a:p>
        </p:txBody>
      </p:sp>
    </p:spTree>
    <p:extLst>
      <p:ext uri="{BB962C8B-B14F-4D97-AF65-F5344CB8AC3E}">
        <p14:creationId xmlns:p14="http://schemas.microsoft.com/office/powerpoint/2010/main" val="15248271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30"/>
                                        </p:tgtEl>
                                        <p:attrNameLst>
                                          <p:attrName>style.visibility</p:attrName>
                                        </p:attrNameLst>
                                      </p:cBhvr>
                                      <p:to>
                                        <p:strVal val="visible"/>
                                      </p:to>
                                    </p:set>
                                    <p:anim calcmode="lin" valueType="num">
                                      <p:cBhvr additive="base">
                                        <p:cTn id="7" dur="500" fill="hold"/>
                                        <p:tgtEl>
                                          <p:spTgt spid="230"/>
                                        </p:tgtEl>
                                        <p:attrNameLst>
                                          <p:attrName>ppt_x</p:attrName>
                                        </p:attrNameLst>
                                      </p:cBhvr>
                                      <p:tavLst>
                                        <p:tav tm="0">
                                          <p:val>
                                            <p:strVal val="1+#ppt_w/2"/>
                                          </p:val>
                                        </p:tav>
                                        <p:tav tm="100000">
                                          <p:val>
                                            <p:strVal val="#ppt_x"/>
                                          </p:val>
                                        </p:tav>
                                      </p:tavLst>
                                    </p:anim>
                                    <p:anim calcmode="lin" valueType="num">
                                      <p:cBhvr additive="base">
                                        <p:cTn id="8" dur="500" fill="hold"/>
                                        <p:tgtEl>
                                          <p:spTgt spid="2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38"/>
                                        </p:tgtEl>
                                        <p:attrNameLst>
                                          <p:attrName>style.visibility</p:attrName>
                                        </p:attrNameLst>
                                      </p:cBhvr>
                                      <p:to>
                                        <p:strVal val="visible"/>
                                      </p:to>
                                    </p:set>
                                    <p:anim calcmode="lin" valueType="num">
                                      <p:cBhvr additive="base">
                                        <p:cTn id="13" dur="500" fill="hold"/>
                                        <p:tgtEl>
                                          <p:spTgt spid="238"/>
                                        </p:tgtEl>
                                        <p:attrNameLst>
                                          <p:attrName>ppt_x</p:attrName>
                                        </p:attrNameLst>
                                      </p:cBhvr>
                                      <p:tavLst>
                                        <p:tav tm="0">
                                          <p:val>
                                            <p:strVal val="1+#ppt_w/2"/>
                                          </p:val>
                                        </p:tav>
                                        <p:tav tm="100000">
                                          <p:val>
                                            <p:strVal val="#ppt_x"/>
                                          </p:val>
                                        </p:tav>
                                      </p:tavLst>
                                    </p:anim>
                                    <p:anim calcmode="lin" valueType="num">
                                      <p:cBhvr additive="base">
                                        <p:cTn id="14" dur="500" fill="hold"/>
                                        <p:tgtEl>
                                          <p:spTgt spid="2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35</a:t>
            </a:fld>
            <a:endParaRPr/>
          </a:p>
        </p:txBody>
      </p:sp>
      <p:sp>
        <p:nvSpPr>
          <p:cNvPr id="243" name="Shape 243"/>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44" name="Shape 244"/>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45" name="Shape 245"/>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pic>
        <p:nvPicPr>
          <p:cNvPr id="246" name="pasted-image.tiff"/>
          <p:cNvPicPr>
            <a:picLocks noChangeAspect="1"/>
          </p:cNvPicPr>
          <p:nvPr/>
        </p:nvPicPr>
        <p:blipFill>
          <a:blip r:embed="rId2">
            <a:extLst/>
          </a:blip>
          <a:stretch>
            <a:fillRect/>
          </a:stretch>
        </p:blipFill>
        <p:spPr>
          <a:xfrm>
            <a:off x="4679215" y="2843183"/>
            <a:ext cx="3840562" cy="2743259"/>
          </a:xfrm>
          <a:prstGeom prst="rect">
            <a:avLst/>
          </a:prstGeom>
          <a:ln w="12700">
            <a:miter lim="400000"/>
          </a:ln>
        </p:spPr>
      </p:pic>
      <p:sp>
        <p:nvSpPr>
          <p:cNvPr id="247" name="Shape 247"/>
          <p:cNvSpPr/>
          <p:nvPr/>
        </p:nvSpPr>
        <p:spPr>
          <a:xfrm>
            <a:off x="4707953" y="2352427"/>
            <a:ext cx="3783088" cy="396712"/>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Multiplicative Time Series Model</a:t>
            </a:r>
          </a:p>
        </p:txBody>
      </p:sp>
      <p:sp>
        <p:nvSpPr>
          <p:cNvPr id="248" name="Shape 248"/>
          <p:cNvSpPr/>
          <p:nvPr/>
        </p:nvSpPr>
        <p:spPr>
          <a:xfrm>
            <a:off x="415582" y="1970768"/>
            <a:ext cx="3962617" cy="3880871"/>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Select Products Sets</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Cancellation Correction</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Promotion Adjustment</a:t>
            </a:r>
          </a:p>
          <a:p>
            <a:pPr marL="473257" indent="-473257" defTabSz="410751" fontAlgn="auto" hangingPunct="0">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Seasonality Adjustment (Normalized Data)</a:t>
            </a:r>
          </a:p>
          <a:p>
            <a:pPr defTabSz="410751" fontAlgn="auto" hangingPunct="0">
              <a:spcBef>
                <a:spcPts val="0"/>
              </a:spcBef>
              <a:spcAft>
                <a:spcPts val="0"/>
              </a:spcAft>
              <a:defRPr sz="3200"/>
            </a:pPr>
            <a:endParaRPr sz="2250" kern="0">
              <a:solidFill>
                <a:srgbClr val="000000"/>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a:solidFill>
                  <a:srgbClr val="FFFFFF"/>
                </a:solidFill>
              </a:defRPr>
            </a:pPr>
            <a:r>
              <a:rPr sz="2250" kern="0">
                <a:solidFill>
                  <a:srgbClr val="FFFFFF"/>
                </a:solidFill>
                <a:latin typeface="Helvetica Neue Light"/>
                <a:sym typeface="Helvetica Neue Light"/>
              </a:rPr>
              <a:t>End-of-Life Truncation</a:t>
            </a:r>
          </a:p>
        </p:txBody>
      </p:sp>
      <p:sp>
        <p:nvSpPr>
          <p:cNvPr id="249" name="Shape 249"/>
          <p:cNvSpPr/>
          <p:nvPr/>
        </p:nvSpPr>
        <p:spPr>
          <a:xfrm>
            <a:off x="1156166" y="1556059"/>
            <a:ext cx="2481450"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
        <p:nvSpPr>
          <p:cNvPr id="250" name="Shape 250"/>
          <p:cNvSpPr>
            <a:spLocks noGrp="1"/>
          </p:cNvSpPr>
          <p:nvPr>
            <p:ph type="title"/>
          </p:nvPr>
        </p:nvSpPr>
        <p:spPr>
          <a:xfrm>
            <a:off x="401836" y="410765"/>
            <a:ext cx="8340328" cy="982266"/>
          </a:xfrm>
          <a:prstGeom prst="rect">
            <a:avLst/>
          </a:prstGeom>
        </p:spPr>
        <p:txBody>
          <a:bodyPr>
            <a:normAutofit fontScale="90000"/>
          </a:bodyPr>
          <a:lstStyle/>
          <a:p>
            <a:pPr>
              <a:defRPr sz="3600"/>
            </a:pPr>
            <a:r>
              <a:t>Step 1: Fit a PLC curve</a:t>
            </a:r>
          </a:p>
          <a:p>
            <a:pPr>
              <a:defRPr sz="3600"/>
            </a:pPr>
            <a:r>
              <a:t>A: Process the Raw Historical Data</a:t>
            </a:r>
          </a:p>
        </p:txBody>
      </p:sp>
    </p:spTree>
    <p:extLst>
      <p:ext uri="{BB962C8B-B14F-4D97-AF65-F5344CB8AC3E}">
        <p14:creationId xmlns:p14="http://schemas.microsoft.com/office/powerpoint/2010/main" val="1847550399"/>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36</a:t>
            </a:fld>
            <a:endParaRPr/>
          </a:p>
        </p:txBody>
      </p:sp>
      <p:sp>
        <p:nvSpPr>
          <p:cNvPr id="253" name="Shape 253"/>
          <p:cNvSpPr/>
          <p:nvPr/>
        </p:nvSpPr>
        <p:spPr>
          <a:xfrm>
            <a:off x="399619" y="5934373"/>
            <a:ext cx="8344762" cy="528354"/>
          </a:xfrm>
          <a:prstGeom prst="rect">
            <a:avLst/>
          </a:prstGeom>
          <a:solidFill>
            <a:schemeClr val="accent1">
              <a:satOff val="12166"/>
              <a:lumOff val="-13042"/>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3200">
                <a:solidFill>
                  <a:srgbClr val="FFFFFF"/>
                </a:solidFill>
              </a:defRPr>
            </a:lvl1pPr>
          </a:lstStyle>
          <a:p>
            <a:pPr algn="ctr" defTabSz="410751" fontAlgn="auto" hangingPunct="0">
              <a:spcBef>
                <a:spcPts val="0"/>
              </a:spcBef>
              <a:spcAft>
                <a:spcPts val="0"/>
              </a:spcAft>
            </a:pPr>
            <a:r>
              <a:rPr sz="2250" kern="0">
                <a:latin typeface="Helvetica Neue Light"/>
                <a:sym typeface="Helvetica Neue Light"/>
              </a:rPr>
              <a:t>Now the data is ready for fitting. </a:t>
            </a:r>
          </a:p>
        </p:txBody>
      </p:sp>
      <p:sp>
        <p:nvSpPr>
          <p:cNvPr id="254" name="Shape 254"/>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55" name="Shape 255"/>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56" name="Shape 256"/>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57" name="Shape 257"/>
          <p:cNvSpPr/>
          <p:nvPr/>
        </p:nvSpPr>
        <p:spPr>
          <a:xfrm>
            <a:off x="1156166" y="1556059"/>
            <a:ext cx="2481450"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
        <p:nvSpPr>
          <p:cNvPr id="258" name="Shape 258"/>
          <p:cNvSpPr/>
          <p:nvPr/>
        </p:nvSpPr>
        <p:spPr>
          <a:xfrm>
            <a:off x="415582" y="1970768"/>
            <a:ext cx="3962617" cy="3880871"/>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Select Products Sets</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Cancellation Correction</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Promotion Adjustment</a:t>
            </a:r>
          </a:p>
          <a:p>
            <a:pPr marL="473257" indent="-473257" defTabSz="410751" fontAlgn="auto" hangingPunct="0">
              <a:spcBef>
                <a:spcPts val="0"/>
              </a:spcBef>
              <a:spcAft>
                <a:spcPts val="0"/>
              </a:spcAft>
              <a:buSzPct val="100000"/>
              <a:buFontTx/>
              <a:buAutoNum type="arabicPeriod"/>
              <a:defRPr sz="3200"/>
            </a:pPr>
            <a:r>
              <a:rPr sz="2250" kern="0">
                <a:solidFill>
                  <a:srgbClr val="000000"/>
                </a:solidFill>
                <a:latin typeface="Helvetica Neue Light"/>
                <a:sym typeface="Helvetica Neue Light"/>
              </a:rPr>
              <a:t>Seasonality Adjustment (Normalized Data)</a:t>
            </a:r>
          </a:p>
          <a:p>
            <a:pPr defTabSz="410751" fontAlgn="auto" hangingPunct="0">
              <a:spcBef>
                <a:spcPts val="0"/>
              </a:spcBef>
              <a:spcAft>
                <a:spcPts val="0"/>
              </a:spcAft>
              <a:defRPr sz="3200"/>
            </a:pPr>
            <a:endParaRPr sz="2250" kern="0">
              <a:solidFill>
                <a:srgbClr val="000000"/>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End-of-Life Truncation</a:t>
            </a:r>
          </a:p>
        </p:txBody>
      </p:sp>
      <p:sp>
        <p:nvSpPr>
          <p:cNvPr id="259" name="Shape 259"/>
          <p:cNvSpPr>
            <a:spLocks noGrp="1"/>
          </p:cNvSpPr>
          <p:nvPr>
            <p:ph type="title"/>
          </p:nvPr>
        </p:nvSpPr>
        <p:spPr>
          <a:xfrm>
            <a:off x="401836" y="416821"/>
            <a:ext cx="8340328" cy="982266"/>
          </a:xfrm>
          <a:prstGeom prst="rect">
            <a:avLst/>
          </a:prstGeom>
        </p:spPr>
        <p:txBody>
          <a:bodyPr>
            <a:normAutofit fontScale="90000"/>
          </a:bodyPr>
          <a:lstStyle/>
          <a:p>
            <a:pPr>
              <a:defRPr sz="3600"/>
            </a:pPr>
            <a:r>
              <a:rPr dirty="0"/>
              <a:t>Step 1: Fit a PLC curve</a:t>
            </a:r>
          </a:p>
          <a:p>
            <a:pPr>
              <a:defRPr sz="3600"/>
            </a:pPr>
            <a:r>
              <a:rPr dirty="0"/>
              <a:t>A: Process the Raw Historical Data</a:t>
            </a:r>
          </a:p>
        </p:txBody>
      </p:sp>
      <p:grpSp>
        <p:nvGrpSpPr>
          <p:cNvPr id="274" name="Group 274"/>
          <p:cNvGrpSpPr/>
          <p:nvPr/>
        </p:nvGrpSpPr>
        <p:grpSpPr>
          <a:xfrm>
            <a:off x="4987014" y="1566799"/>
            <a:ext cx="3648398" cy="4189433"/>
            <a:chOff x="0" y="0"/>
            <a:chExt cx="5188831" cy="5958302"/>
          </a:xfrm>
        </p:grpSpPr>
        <p:grpSp>
          <p:nvGrpSpPr>
            <p:cNvPr id="267" name="Group 267"/>
            <p:cNvGrpSpPr/>
            <p:nvPr/>
          </p:nvGrpSpPr>
          <p:grpSpPr>
            <a:xfrm>
              <a:off x="0" y="0"/>
              <a:ext cx="5188832" cy="5958303"/>
              <a:chOff x="310951" y="0"/>
              <a:chExt cx="5188831" cy="5958302"/>
            </a:xfrm>
          </p:grpSpPr>
          <p:pic>
            <p:nvPicPr>
              <p:cNvPr id="260" name="pasted-image.tiff"/>
              <p:cNvPicPr>
                <a:picLocks noChangeAspect="1"/>
              </p:cNvPicPr>
              <p:nvPr/>
            </p:nvPicPr>
            <p:blipFill>
              <a:blip r:embed="rId2">
                <a:extLst/>
              </a:blip>
              <a:stretch>
                <a:fillRect/>
              </a:stretch>
            </p:blipFill>
            <p:spPr>
              <a:xfrm>
                <a:off x="310951" y="420780"/>
                <a:ext cx="4658974" cy="5537523"/>
              </a:xfrm>
              <a:prstGeom prst="rect">
                <a:avLst/>
              </a:prstGeom>
              <a:ln w="12700" cap="flat">
                <a:noFill/>
                <a:miter lim="400000"/>
              </a:ln>
              <a:effectLst/>
            </p:spPr>
          </p:pic>
          <p:sp>
            <p:nvSpPr>
              <p:cNvPr id="261" name="Shape 261"/>
              <p:cNvSpPr/>
              <p:nvPr/>
            </p:nvSpPr>
            <p:spPr>
              <a:xfrm>
                <a:off x="2623809" y="975844"/>
                <a:ext cx="1484615" cy="460567"/>
              </a:xfrm>
              <a:prstGeom prst="rect">
                <a:avLst/>
              </a:prstGeom>
              <a:solidFill>
                <a:schemeClr val="accent5">
                  <a:hueOff val="-309130"/>
                  <a:satOff val="-11805"/>
                  <a:lumOff val="-13439"/>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2400">
                    <a:solidFill>
                      <a:srgbClr val="FFFFFF"/>
                    </a:solidFill>
                  </a:defRPr>
                </a:lvl1pPr>
              </a:lstStyle>
              <a:p>
                <a:pPr algn="ctr" defTabSz="410751" fontAlgn="auto" hangingPunct="0">
                  <a:spcBef>
                    <a:spcPts val="0"/>
                  </a:spcBef>
                  <a:spcAft>
                    <a:spcPts val="0"/>
                  </a:spcAft>
                </a:pPr>
                <a:r>
                  <a:rPr sz="1687" kern="0">
                    <a:latin typeface="Helvetica Neue Light"/>
                    <a:sym typeface="Helvetica Neue Light"/>
                  </a:rPr>
                  <a:t>Silent EOL</a:t>
                </a:r>
              </a:p>
            </p:txBody>
          </p:sp>
          <p:sp>
            <p:nvSpPr>
              <p:cNvPr id="262" name="Shape 262"/>
              <p:cNvSpPr/>
              <p:nvPr/>
            </p:nvSpPr>
            <p:spPr>
              <a:xfrm>
                <a:off x="2648928" y="3597985"/>
                <a:ext cx="1434377" cy="460566"/>
              </a:xfrm>
              <a:prstGeom prst="rect">
                <a:avLst/>
              </a:prstGeom>
              <a:solidFill>
                <a:schemeClr val="accent6"/>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2400">
                    <a:solidFill>
                      <a:srgbClr val="FFFFFF"/>
                    </a:solidFill>
                  </a:defRPr>
                </a:lvl1pPr>
              </a:lstStyle>
              <a:p>
                <a:pPr algn="ctr" defTabSz="410751" fontAlgn="auto" hangingPunct="0">
                  <a:spcBef>
                    <a:spcPts val="0"/>
                  </a:spcBef>
                  <a:spcAft>
                    <a:spcPts val="0"/>
                  </a:spcAft>
                </a:pPr>
                <a:r>
                  <a:rPr sz="1687" kern="0">
                    <a:latin typeface="Helvetica Neue Light"/>
                    <a:sym typeface="Helvetica Neue Light"/>
                  </a:rPr>
                  <a:t>Clearance</a:t>
                </a:r>
              </a:p>
            </p:txBody>
          </p:sp>
          <p:sp>
            <p:nvSpPr>
              <p:cNvPr id="263" name="Shape 263"/>
              <p:cNvSpPr/>
              <p:nvPr/>
            </p:nvSpPr>
            <p:spPr>
              <a:xfrm>
                <a:off x="388872" y="230282"/>
                <a:ext cx="768439" cy="1"/>
              </a:xfrm>
              <a:prstGeom prst="line">
                <a:avLst/>
              </a:prstGeom>
              <a:noFill/>
              <a:ln w="25400" cap="rnd">
                <a:solidFill>
                  <a:srgbClr val="000000"/>
                </a:solidFill>
                <a:custDash>
                  <a:ds d="100000" sp="200000"/>
                </a:custDash>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64" name="Shape 264"/>
              <p:cNvSpPr/>
              <p:nvPr/>
            </p:nvSpPr>
            <p:spPr>
              <a:xfrm>
                <a:off x="1279953" y="-1"/>
                <a:ext cx="1574739" cy="4605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Length Cut</a:t>
                </a:r>
              </a:p>
            </p:txBody>
          </p:sp>
          <p:sp>
            <p:nvSpPr>
              <p:cNvPr id="265" name="Shape 265"/>
              <p:cNvSpPr/>
              <p:nvPr/>
            </p:nvSpPr>
            <p:spPr>
              <a:xfrm>
                <a:off x="2977332" y="230282"/>
                <a:ext cx="768439" cy="1"/>
              </a:xfrm>
              <a:prstGeom prst="line">
                <a:avLst/>
              </a:prstGeom>
              <a:noFill/>
              <a:ln w="38100" cap="flat">
                <a:solidFill>
                  <a:srgbClr val="000000"/>
                </a:solidFill>
                <a:custDash>
                  <a:ds d="200000" sp="200000"/>
                </a:custDash>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66" name="Shape 266"/>
              <p:cNvSpPr/>
              <p:nvPr/>
            </p:nvSpPr>
            <p:spPr>
              <a:xfrm>
                <a:off x="3868413" y="-1"/>
                <a:ext cx="1631371" cy="4605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Volume Cut</a:t>
                </a:r>
              </a:p>
            </p:txBody>
          </p:sp>
        </p:grpSp>
        <p:sp>
          <p:nvSpPr>
            <p:cNvPr id="268" name="Shape 268"/>
            <p:cNvSpPr/>
            <p:nvPr/>
          </p:nvSpPr>
          <p:spPr>
            <a:xfrm>
              <a:off x="45837" y="234652"/>
              <a:ext cx="813404" cy="1"/>
            </a:xfrm>
            <a:prstGeom prst="line">
              <a:avLst/>
            </a:prstGeom>
            <a:noFill/>
            <a:ln w="63500" cap="flat">
              <a:solidFill>
                <a:schemeClr val="accent1"/>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69" name="Shape 269"/>
            <p:cNvSpPr/>
            <p:nvPr/>
          </p:nvSpPr>
          <p:spPr>
            <a:xfrm flipH="1">
              <a:off x="3982837" y="742652"/>
              <a:ext cx="1" cy="2392345"/>
            </a:xfrm>
            <a:prstGeom prst="line">
              <a:avLst/>
            </a:prstGeom>
            <a:noFill/>
            <a:ln w="63500" cap="flat">
              <a:solidFill>
                <a:schemeClr val="accent1"/>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0" name="Shape 270"/>
            <p:cNvSpPr/>
            <p:nvPr/>
          </p:nvSpPr>
          <p:spPr>
            <a:xfrm flipH="1">
              <a:off x="3982837" y="3282652"/>
              <a:ext cx="1" cy="2392345"/>
            </a:xfrm>
            <a:prstGeom prst="line">
              <a:avLst/>
            </a:prstGeom>
            <a:noFill/>
            <a:ln w="63500" cap="flat">
              <a:solidFill>
                <a:schemeClr val="accent1"/>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1" name="Shape 271"/>
            <p:cNvSpPr/>
            <p:nvPr/>
          </p:nvSpPr>
          <p:spPr>
            <a:xfrm flipH="1">
              <a:off x="4376537" y="3282652"/>
              <a:ext cx="1" cy="2392345"/>
            </a:xfrm>
            <a:prstGeom prst="line">
              <a:avLst/>
            </a:prstGeom>
            <a:noFill/>
            <a:ln w="63500" cap="flat">
              <a:solidFill>
                <a:schemeClr val="accent4">
                  <a:satOff val="9638"/>
                  <a:lumOff val="-12193"/>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2" name="Shape 272"/>
            <p:cNvSpPr/>
            <p:nvPr/>
          </p:nvSpPr>
          <p:spPr>
            <a:xfrm flipH="1">
              <a:off x="2103237" y="628352"/>
              <a:ext cx="1" cy="2392345"/>
            </a:xfrm>
            <a:prstGeom prst="line">
              <a:avLst/>
            </a:prstGeom>
            <a:noFill/>
            <a:ln w="63500" cap="flat">
              <a:solidFill>
                <a:schemeClr val="accent4">
                  <a:satOff val="9638"/>
                  <a:lumOff val="-12193"/>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3" name="Shape 273"/>
            <p:cNvSpPr/>
            <p:nvPr/>
          </p:nvSpPr>
          <p:spPr>
            <a:xfrm flipH="1" flipV="1">
              <a:off x="2594415" y="234652"/>
              <a:ext cx="871845" cy="1"/>
            </a:xfrm>
            <a:prstGeom prst="line">
              <a:avLst/>
            </a:prstGeom>
            <a:noFill/>
            <a:ln w="63500" cap="flat">
              <a:solidFill>
                <a:schemeClr val="accent4">
                  <a:satOff val="9638"/>
                  <a:lumOff val="-12193"/>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grpSp>
    </p:spTree>
    <p:extLst>
      <p:ext uri="{BB962C8B-B14F-4D97-AF65-F5344CB8AC3E}">
        <p14:creationId xmlns:p14="http://schemas.microsoft.com/office/powerpoint/2010/main" val="1313504020"/>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title"/>
          </p:nvPr>
        </p:nvSpPr>
        <p:spPr>
          <a:xfrm>
            <a:off x="401836" y="393500"/>
            <a:ext cx="8340328" cy="982266"/>
          </a:xfrm>
          <a:prstGeom prst="rect">
            <a:avLst/>
          </a:prstGeom>
        </p:spPr>
        <p:txBody>
          <a:bodyPr>
            <a:normAutofit/>
          </a:bodyPr>
          <a:lstStyle/>
          <a:p>
            <a:pPr>
              <a:defRPr sz="3600"/>
            </a:pPr>
            <a:r>
              <a:rPr sz="2800" dirty="0"/>
              <a:t>Step 1: Fit a PLC curve</a:t>
            </a:r>
          </a:p>
          <a:p>
            <a:pPr>
              <a:defRPr sz="3600"/>
            </a:pPr>
            <a:r>
              <a:rPr sz="2800" dirty="0"/>
              <a:t>B: Fit with Six Parameterized Families of Curves</a:t>
            </a:r>
          </a:p>
        </p:txBody>
      </p:sp>
      <p:sp>
        <p:nvSpPr>
          <p:cNvPr id="277" name="Shape 277"/>
          <p:cNvSpPr>
            <a:spLocks noGrp="1"/>
          </p:cNvSpPr>
          <p:nvPr>
            <p:ph type="sldNum" sz="quarter" idx="2"/>
          </p:nvPr>
        </p:nvSpPr>
        <p:spPr>
          <a:xfrm>
            <a:off x="8608219" y="6465094"/>
            <a:ext cx="237244" cy="25404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37</a:t>
            </a:fld>
            <a:endParaRPr/>
          </a:p>
        </p:txBody>
      </p:sp>
      <p:pic>
        <p:nvPicPr>
          <p:cNvPr id="278" name="pasted-image.png"/>
          <p:cNvPicPr>
            <a:picLocks noChangeAspect="1"/>
          </p:cNvPicPr>
          <p:nvPr/>
        </p:nvPicPr>
        <p:blipFill>
          <a:blip r:embed="rId2">
            <a:extLst/>
          </a:blip>
          <a:stretch>
            <a:fillRect/>
          </a:stretch>
        </p:blipFill>
        <p:spPr>
          <a:xfrm>
            <a:off x="468797" y="1394714"/>
            <a:ext cx="8344762" cy="4960768"/>
          </a:xfrm>
          <a:prstGeom prst="rect">
            <a:avLst/>
          </a:prstGeom>
          <a:ln w="12700">
            <a:miter lim="400000"/>
          </a:ln>
        </p:spPr>
      </p:pic>
      <p:sp>
        <p:nvSpPr>
          <p:cNvPr id="279" name="Shape 279"/>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80" name="Shape 280"/>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81" name="Shape 281"/>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82" name="Shape 282"/>
          <p:cNvSpPr/>
          <p:nvPr/>
        </p:nvSpPr>
        <p:spPr>
          <a:xfrm>
            <a:off x="1154403" y="1799722"/>
            <a:ext cx="7511541" cy="1943363"/>
          </a:xfrm>
          <a:prstGeom prst="rect">
            <a:avLst/>
          </a:prstGeom>
          <a:solidFill>
            <a:schemeClr val="accent5">
              <a:hueOff val="-485679"/>
              <a:satOff val="-12669"/>
              <a:lumOff val="-27282"/>
              <a:alpha val="40000"/>
            </a:schemeClr>
          </a:solidFill>
          <a:ln w="12700">
            <a:solidFill>
              <a:srgbClr val="9A9A9A">
                <a:alpha val="40000"/>
              </a:srgbClr>
            </a:solidFill>
            <a:miter lim="400000"/>
          </a:ln>
        </p:spPr>
        <p:txBody>
          <a:bodyPr lIns="35719" tIns="35719" rIns="35719" bIns="35719"/>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83" name="Shape 283"/>
          <p:cNvSpPr/>
          <p:nvPr/>
        </p:nvSpPr>
        <p:spPr>
          <a:xfrm>
            <a:off x="768455" y="6064385"/>
            <a:ext cx="7821915" cy="331758"/>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Weeks After Launch</a:t>
            </a:r>
          </a:p>
        </p:txBody>
      </p:sp>
      <p:sp>
        <p:nvSpPr>
          <p:cNvPr id="284" name="Shape 284"/>
          <p:cNvSpPr/>
          <p:nvPr/>
        </p:nvSpPr>
        <p:spPr>
          <a:xfrm rot="16200000">
            <a:off x="-1368567" y="3449370"/>
            <a:ext cx="4080985" cy="331758"/>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Normalized Demand</a:t>
            </a:r>
          </a:p>
        </p:txBody>
      </p:sp>
      <p:sp>
        <p:nvSpPr>
          <p:cNvPr id="285" name="Shape 285"/>
          <p:cNvSpPr/>
          <p:nvPr/>
        </p:nvSpPr>
        <p:spPr>
          <a:xfrm>
            <a:off x="1106913" y="3811326"/>
            <a:ext cx="2383162" cy="2046233"/>
          </a:xfrm>
          <a:prstGeom prst="rect">
            <a:avLst/>
          </a:prstGeom>
          <a:solidFill>
            <a:schemeClr val="accent1">
              <a:satOff val="-4086"/>
              <a:lumOff val="15331"/>
              <a:alpha val="40000"/>
            </a:schemeClr>
          </a:solidFill>
          <a:ln w="12700">
            <a:solidFill>
              <a:srgbClr val="9A9A9A">
                <a:alpha val="40000"/>
              </a:srgbClr>
            </a:solidFill>
            <a:miter lim="400000"/>
          </a:ln>
        </p:spPr>
        <p:txBody>
          <a:bodyPr lIns="35719" tIns="35719" rIns="35719" bIns="35719"/>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86" name="Shape 286"/>
          <p:cNvSpPr/>
          <p:nvPr/>
        </p:nvSpPr>
        <p:spPr>
          <a:xfrm>
            <a:off x="3615641" y="3782408"/>
            <a:ext cx="5039049" cy="2104069"/>
          </a:xfrm>
          <a:prstGeom prst="rect">
            <a:avLst/>
          </a:prstGeom>
          <a:solidFill>
            <a:schemeClr val="accent2">
              <a:alpha val="40000"/>
            </a:schemeClr>
          </a:solidFill>
          <a:ln w="12700">
            <a:solidFill>
              <a:srgbClr val="9A9A9A">
                <a:alpha val="40000"/>
              </a:srgbClr>
            </a:solidFill>
            <a:miter lim="400000"/>
          </a:ln>
        </p:spPr>
        <p:txBody>
          <a:bodyPr lIns="35719" tIns="35719" rIns="35719" bIns="35719"/>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87" name="Shape 287"/>
          <p:cNvSpPr/>
          <p:nvPr/>
        </p:nvSpPr>
        <p:spPr>
          <a:xfrm>
            <a:off x="4666815" y="3798530"/>
            <a:ext cx="2936702" cy="396712"/>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Piecewise-Linear Curves</a:t>
            </a:r>
          </a:p>
        </p:txBody>
      </p:sp>
      <p:sp>
        <p:nvSpPr>
          <p:cNvPr id="288" name="Shape 288"/>
          <p:cNvSpPr/>
          <p:nvPr/>
        </p:nvSpPr>
        <p:spPr>
          <a:xfrm>
            <a:off x="1589966" y="3798530"/>
            <a:ext cx="1417056" cy="396712"/>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Bass Curve</a:t>
            </a:r>
          </a:p>
        </p:txBody>
      </p:sp>
      <p:sp>
        <p:nvSpPr>
          <p:cNvPr id="289" name="Shape 289"/>
          <p:cNvSpPr/>
          <p:nvPr/>
        </p:nvSpPr>
        <p:spPr>
          <a:xfrm>
            <a:off x="3370573" y="1793636"/>
            <a:ext cx="2223366" cy="396712"/>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Polynomial Curves</a:t>
            </a:r>
          </a:p>
        </p:txBody>
      </p:sp>
    </p:spTree>
    <p:extLst>
      <p:ext uri="{BB962C8B-B14F-4D97-AF65-F5344CB8AC3E}">
        <p14:creationId xmlns:p14="http://schemas.microsoft.com/office/powerpoint/2010/main" val="2077656627"/>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p:cNvSpPr>
          <p:nvPr>
            <p:ph type="title"/>
          </p:nvPr>
        </p:nvSpPr>
        <p:spPr>
          <a:xfrm>
            <a:off x="401836" y="410765"/>
            <a:ext cx="8340328" cy="982266"/>
          </a:xfrm>
          <a:prstGeom prst="rect">
            <a:avLst/>
          </a:prstGeom>
        </p:spPr>
        <p:txBody>
          <a:bodyPr>
            <a:noAutofit/>
          </a:bodyPr>
          <a:lstStyle/>
          <a:p>
            <a:pPr defTabSz="353246">
              <a:defRPr sz="3096"/>
            </a:pPr>
            <a:r>
              <a:rPr sz="2400" dirty="0"/>
              <a:t>Step 1: Fit the PLC</a:t>
            </a:r>
          </a:p>
          <a:p>
            <a:pPr defTabSz="353246">
              <a:defRPr sz="3096"/>
            </a:pPr>
            <a:r>
              <a:rPr sz="2400" dirty="0"/>
              <a:t>B: </a:t>
            </a:r>
            <a:r>
              <a:rPr lang="en-US" sz="2400" dirty="0" smtClean="0"/>
              <a:t>Select</a:t>
            </a:r>
            <a:r>
              <a:rPr sz="2400" dirty="0" smtClean="0"/>
              <a:t> Curve </a:t>
            </a:r>
            <a:r>
              <a:rPr sz="2400" dirty="0"/>
              <a:t>based on Goodness of Fit and Complexity</a:t>
            </a:r>
          </a:p>
        </p:txBody>
      </p:sp>
      <p:sp>
        <p:nvSpPr>
          <p:cNvPr id="292" name="Shape 292"/>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38</a:t>
            </a:fld>
            <a:endParaRPr/>
          </a:p>
        </p:txBody>
      </p:sp>
      <p:sp>
        <p:nvSpPr>
          <p:cNvPr id="293" name="Shape 293"/>
          <p:cNvSpPr/>
          <p:nvPr/>
        </p:nvSpPr>
        <p:spPr>
          <a:xfrm>
            <a:off x="465964" y="5869010"/>
            <a:ext cx="8212073" cy="528354"/>
          </a:xfrm>
          <a:prstGeom prst="rect">
            <a:avLst/>
          </a:prstGeom>
          <a:solidFill>
            <a:schemeClr val="accent1">
              <a:satOff val="12166"/>
              <a:lumOff val="-13042"/>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3200">
                <a:solidFill>
                  <a:srgbClr val="FFFFFF"/>
                </a:solidFill>
              </a:defRPr>
            </a:lvl1pPr>
          </a:lstStyle>
          <a:p>
            <a:pPr algn="ctr" defTabSz="410751" fontAlgn="auto" hangingPunct="0">
              <a:spcBef>
                <a:spcPts val="0"/>
              </a:spcBef>
              <a:spcAft>
                <a:spcPts val="0"/>
              </a:spcAft>
            </a:pPr>
            <a:r>
              <a:rPr sz="2250" kern="0">
                <a:latin typeface="Helvetica Neue Light"/>
                <a:sym typeface="Helvetica Neue Light"/>
              </a:rPr>
              <a:t>Triangles win: good fit &amp; minimal parameters that are intuitive. </a:t>
            </a:r>
          </a:p>
        </p:txBody>
      </p:sp>
      <p:sp>
        <p:nvSpPr>
          <p:cNvPr id="294" name="Shape 294"/>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95" name="Shape 295"/>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96" name="Shape 296"/>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pic>
        <p:nvPicPr>
          <p:cNvPr id="297" name="pasted-image.pdf"/>
          <p:cNvPicPr>
            <a:picLocks noChangeAspect="1"/>
          </p:cNvPicPr>
          <p:nvPr/>
        </p:nvPicPr>
        <p:blipFill>
          <a:blip r:embed="rId3">
            <a:extLst/>
          </a:blip>
          <a:stretch>
            <a:fillRect/>
          </a:stretch>
        </p:blipFill>
        <p:spPr>
          <a:xfrm>
            <a:off x="427111" y="1810989"/>
            <a:ext cx="8344762" cy="1071083"/>
          </a:xfrm>
          <a:prstGeom prst="rect">
            <a:avLst/>
          </a:prstGeom>
          <a:ln w="12700">
            <a:miter lim="400000"/>
          </a:ln>
        </p:spPr>
      </p:pic>
      <p:sp>
        <p:nvSpPr>
          <p:cNvPr id="298" name="Shape 298"/>
          <p:cNvSpPr/>
          <p:nvPr/>
        </p:nvSpPr>
        <p:spPr>
          <a:xfrm flipV="1">
            <a:off x="8765159" y="1900047"/>
            <a:ext cx="1" cy="982266"/>
          </a:xfrm>
          <a:prstGeom prst="line">
            <a:avLst/>
          </a:prstGeom>
          <a:ln w="12700">
            <a:solidFill>
              <a:srgbClr val="000000"/>
            </a:solidFill>
            <a:miter lim="400000"/>
          </a:ln>
        </p:spPr>
        <p:txBody>
          <a:bodyPr lIns="35719" tIns="35719" rIns="35719" bIns="35719" anchor="ct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grpSp>
        <p:nvGrpSpPr>
          <p:cNvPr id="301" name="Group 301"/>
          <p:cNvGrpSpPr/>
          <p:nvPr/>
        </p:nvGrpSpPr>
        <p:grpSpPr>
          <a:xfrm>
            <a:off x="4763850" y="1765791"/>
            <a:ext cx="3926329" cy="1161480"/>
            <a:chOff x="0" y="0"/>
            <a:chExt cx="5584112" cy="1651880"/>
          </a:xfrm>
        </p:grpSpPr>
        <p:sp>
          <p:nvSpPr>
            <p:cNvPr id="299" name="Shape 299"/>
            <p:cNvSpPr/>
            <p:nvPr/>
          </p:nvSpPr>
          <p:spPr>
            <a:xfrm>
              <a:off x="0" y="0"/>
              <a:ext cx="1270000" cy="1651881"/>
            </a:xfrm>
            <a:prstGeom prst="rect">
              <a:avLst/>
            </a:prstGeom>
            <a:noFill/>
            <a:ln w="25400" cap="flat">
              <a:solidFill>
                <a:schemeClr val="accent5">
                  <a:hueOff val="-309130"/>
                  <a:satOff val="-11805"/>
                  <a:lumOff val="-13439"/>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sp>
          <p:nvSpPr>
            <p:cNvPr id="300" name="Shape 300"/>
            <p:cNvSpPr/>
            <p:nvPr/>
          </p:nvSpPr>
          <p:spPr>
            <a:xfrm>
              <a:off x="2709911" y="0"/>
              <a:ext cx="2874202" cy="1651881"/>
            </a:xfrm>
            <a:prstGeom prst="rect">
              <a:avLst/>
            </a:prstGeom>
            <a:noFill/>
            <a:ln w="25400" cap="flat">
              <a:solidFill>
                <a:schemeClr val="accent5">
                  <a:hueOff val="-309130"/>
                  <a:satOff val="-11805"/>
                  <a:lumOff val="-13439"/>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grpSp>
      <p:grpSp>
        <p:nvGrpSpPr>
          <p:cNvPr id="307" name="Group 307"/>
          <p:cNvGrpSpPr/>
          <p:nvPr/>
        </p:nvGrpSpPr>
        <p:grpSpPr>
          <a:xfrm>
            <a:off x="1165561" y="3241796"/>
            <a:ext cx="6603594" cy="1708057"/>
            <a:chOff x="-5387" y="-5387"/>
            <a:chExt cx="9391776" cy="2429234"/>
          </a:xfrm>
        </p:grpSpPr>
        <p:graphicFrame>
          <p:nvGraphicFramePr>
            <p:cNvPr id="302" name="Chart 302"/>
            <p:cNvGraphicFramePr/>
            <p:nvPr/>
          </p:nvGraphicFramePr>
          <p:xfrm>
            <a:off x="6588313" y="283002"/>
            <a:ext cx="2798076" cy="21408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3" name="Chart 303"/>
            <p:cNvGraphicFramePr/>
            <p:nvPr/>
          </p:nvGraphicFramePr>
          <p:xfrm>
            <a:off x="396893" y="283002"/>
            <a:ext cx="2798076" cy="2140845"/>
          </p:xfrm>
          <a:graphic>
            <a:graphicData uri="http://schemas.openxmlformats.org/drawingml/2006/chart">
              <c:chart xmlns:c="http://schemas.openxmlformats.org/drawingml/2006/chart" xmlns:r="http://schemas.openxmlformats.org/officeDocument/2006/relationships" r:id="rId5"/>
            </a:graphicData>
          </a:graphic>
        </p:graphicFrame>
        <p:sp>
          <p:nvSpPr>
            <p:cNvPr id="304" name="Shape 304"/>
            <p:cNvSpPr/>
            <p:nvPr/>
          </p:nvSpPr>
          <p:spPr>
            <a:xfrm>
              <a:off x="1225975" y="-5387"/>
              <a:ext cx="1139914"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Triangle</a:t>
              </a:r>
            </a:p>
          </p:txBody>
        </p:sp>
        <p:sp>
          <p:nvSpPr>
            <p:cNvPr id="305" name="Shape 305"/>
            <p:cNvSpPr/>
            <p:nvPr/>
          </p:nvSpPr>
          <p:spPr>
            <a:xfrm>
              <a:off x="7349784" y="-5387"/>
              <a:ext cx="1411214"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Trapezoid</a:t>
              </a:r>
            </a:p>
          </p:txBody>
        </p:sp>
        <p:sp>
          <p:nvSpPr>
            <p:cNvPr id="306" name="Shape 306"/>
            <p:cNvSpPr/>
            <p:nvPr/>
          </p:nvSpPr>
          <p:spPr>
            <a:xfrm rot="16200000">
              <a:off x="-382744" y="1213196"/>
              <a:ext cx="1226547" cy="4718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Demand</a:t>
              </a:r>
            </a:p>
          </p:txBody>
        </p:sp>
      </p:grpSp>
      <p:grpSp>
        <p:nvGrpSpPr>
          <p:cNvPr id="312" name="Group 312"/>
          <p:cNvGrpSpPr/>
          <p:nvPr/>
        </p:nvGrpSpPr>
        <p:grpSpPr>
          <a:xfrm>
            <a:off x="1545715" y="3163134"/>
            <a:ext cx="4108495" cy="2657146"/>
            <a:chOff x="0" y="0"/>
            <a:chExt cx="5843191" cy="3779051"/>
          </a:xfrm>
        </p:grpSpPr>
        <p:graphicFrame>
          <p:nvGraphicFramePr>
            <p:cNvPr id="308" name="Chart 308"/>
            <p:cNvGraphicFramePr/>
            <p:nvPr/>
          </p:nvGraphicFramePr>
          <p:xfrm>
            <a:off x="3001458" y="400264"/>
            <a:ext cx="2685776" cy="2140845"/>
          </p:xfrm>
          <a:graphic>
            <a:graphicData uri="http://schemas.openxmlformats.org/drawingml/2006/chart">
              <c:chart xmlns:c="http://schemas.openxmlformats.org/drawingml/2006/chart" xmlns:r="http://schemas.openxmlformats.org/officeDocument/2006/relationships" r:id="rId6"/>
            </a:graphicData>
          </a:graphic>
        </p:graphicFrame>
        <p:sp>
          <p:nvSpPr>
            <p:cNvPr id="309" name="Shape 309"/>
            <p:cNvSpPr/>
            <p:nvPr/>
          </p:nvSpPr>
          <p:spPr>
            <a:xfrm>
              <a:off x="3098067" y="111875"/>
              <a:ext cx="2628640"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Sustain &lt;10% PLC</a:t>
              </a:r>
            </a:p>
          </p:txBody>
        </p:sp>
        <p:sp>
          <p:nvSpPr>
            <p:cNvPr id="310" name="Shape 310"/>
            <p:cNvSpPr/>
            <p:nvPr/>
          </p:nvSpPr>
          <p:spPr>
            <a:xfrm>
              <a:off x="3329143" y="2769715"/>
              <a:ext cx="2253340" cy="1009336"/>
            </a:xfrm>
            <a:prstGeom prst="roundRect">
              <a:avLst>
                <a:gd name="adj" fmla="val 17027"/>
              </a:avLst>
            </a:prstGeom>
            <a:solidFill>
              <a:schemeClr val="accent4"/>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p>
              <a:pPr algn="ctr" defTabSz="410751" fontAlgn="auto" hangingPunct="0">
                <a:spcBef>
                  <a:spcPts val="0"/>
                </a:spcBef>
                <a:spcAft>
                  <a:spcPts val="0"/>
                </a:spcAft>
                <a:defRPr sz="2800">
                  <a:solidFill>
                    <a:srgbClr val="FFFFFF"/>
                  </a:solidFill>
                </a:defRPr>
              </a:pPr>
              <a:r>
                <a:rPr sz="1969" kern="0">
                  <a:solidFill>
                    <a:srgbClr val="FFFFFF"/>
                  </a:solidFill>
                  <a:latin typeface="Helvetica Neue Light"/>
                  <a:sym typeface="Helvetica Neue Light"/>
                </a:rPr>
                <a:t>50% </a:t>
              </a:r>
            </a:p>
            <a:p>
              <a:pPr algn="ctr" defTabSz="410751" fontAlgn="auto" hangingPunct="0">
                <a:spcBef>
                  <a:spcPts val="0"/>
                </a:spcBef>
                <a:spcAft>
                  <a:spcPts val="0"/>
                </a:spcAft>
                <a:defRPr sz="2800">
                  <a:solidFill>
                    <a:srgbClr val="FFFFFF"/>
                  </a:solidFill>
                </a:defRPr>
              </a:pPr>
              <a:r>
                <a:rPr sz="1969" kern="0">
                  <a:solidFill>
                    <a:srgbClr val="FFFFFF"/>
                  </a:solidFill>
                  <a:latin typeface="Helvetica Neue Light"/>
                  <a:sym typeface="Helvetica Neue Light"/>
                </a:rPr>
                <a:t>Products</a:t>
              </a:r>
            </a:p>
          </p:txBody>
        </p:sp>
        <p:sp>
          <p:nvSpPr>
            <p:cNvPr id="311" name="Shape 311"/>
            <p:cNvSpPr/>
            <p:nvPr/>
          </p:nvSpPr>
          <p:spPr>
            <a:xfrm>
              <a:off x="0" y="0"/>
              <a:ext cx="5843191" cy="2794794"/>
            </a:xfrm>
            <a:custGeom>
              <a:avLst/>
              <a:gdLst/>
              <a:ahLst/>
              <a:cxnLst>
                <a:cxn ang="0">
                  <a:pos x="wd2" y="hd2"/>
                </a:cxn>
                <a:cxn ang="5400000">
                  <a:pos x="wd2" y="hd2"/>
                </a:cxn>
                <a:cxn ang="10800000">
                  <a:pos x="wd2" y="hd2"/>
                </a:cxn>
                <a:cxn ang="16200000">
                  <a:pos x="wd2" y="hd2"/>
                </a:cxn>
              </a:cxnLst>
              <a:rect l="0" t="0" r="r" b="b"/>
              <a:pathLst>
                <a:path w="21600" h="21600" extrusionOk="0">
                  <a:moveTo>
                    <a:pt x="489" y="0"/>
                  </a:moveTo>
                  <a:cubicBezTo>
                    <a:pt x="219" y="0"/>
                    <a:pt x="0" y="458"/>
                    <a:pt x="0" y="1021"/>
                  </a:cubicBezTo>
                  <a:lnTo>
                    <a:pt x="0" y="18520"/>
                  </a:lnTo>
                  <a:cubicBezTo>
                    <a:pt x="0" y="19084"/>
                    <a:pt x="219" y="19542"/>
                    <a:pt x="489" y="19542"/>
                  </a:cubicBezTo>
                  <a:lnTo>
                    <a:pt x="15293" y="19542"/>
                  </a:lnTo>
                  <a:lnTo>
                    <a:pt x="16269" y="21600"/>
                  </a:lnTo>
                  <a:lnTo>
                    <a:pt x="17244" y="19542"/>
                  </a:lnTo>
                  <a:lnTo>
                    <a:pt x="21111" y="19542"/>
                  </a:lnTo>
                  <a:cubicBezTo>
                    <a:pt x="21381" y="19542"/>
                    <a:pt x="21600" y="19084"/>
                    <a:pt x="21600" y="18520"/>
                  </a:cubicBezTo>
                  <a:lnTo>
                    <a:pt x="21600" y="1021"/>
                  </a:lnTo>
                  <a:cubicBezTo>
                    <a:pt x="21600" y="458"/>
                    <a:pt x="21381" y="0"/>
                    <a:pt x="21111" y="0"/>
                  </a:cubicBezTo>
                  <a:lnTo>
                    <a:pt x="489" y="0"/>
                  </a:lnTo>
                  <a:close/>
                </a:path>
              </a:pathLst>
            </a:custGeom>
            <a:noFill/>
            <a:ln w="25400" cap="flat">
              <a:solidFill>
                <a:schemeClr val="accent5">
                  <a:hueOff val="-309130"/>
                  <a:satOff val="-11805"/>
                  <a:lumOff val="-13439"/>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grpSp>
      <p:sp>
        <p:nvSpPr>
          <p:cNvPr id="313" name="Shape 313"/>
          <p:cNvSpPr/>
          <p:nvPr/>
        </p:nvSpPr>
        <p:spPr>
          <a:xfrm>
            <a:off x="1670457" y="5102863"/>
            <a:ext cx="1532036" cy="690690"/>
          </a:xfrm>
          <a:prstGeom prst="roundRect">
            <a:avLst>
              <a:gd name="adj" fmla="val 16917"/>
            </a:avLst>
          </a:prstGeom>
          <a:solidFill>
            <a:schemeClr val="accent4">
              <a:satOff val="9638"/>
              <a:lumOff val="-12193"/>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800">
                <a:solidFill>
                  <a:srgbClr val="FFFFFF"/>
                </a:solidFill>
              </a:defRPr>
            </a:lvl1pPr>
          </a:lstStyle>
          <a:p>
            <a:pPr algn="ctr" defTabSz="410751" fontAlgn="auto" hangingPunct="0">
              <a:spcBef>
                <a:spcPts val="0"/>
              </a:spcBef>
              <a:spcAft>
                <a:spcPts val="0"/>
              </a:spcAft>
            </a:pPr>
            <a:r>
              <a:rPr sz="1969" kern="0">
                <a:latin typeface="Helvetica Neue Light"/>
                <a:sym typeface="Helvetica Neue Light"/>
              </a:rPr>
              <a:t>30% products</a:t>
            </a:r>
          </a:p>
        </p:txBody>
      </p:sp>
      <p:sp>
        <p:nvSpPr>
          <p:cNvPr id="314" name="Shape 314"/>
          <p:cNvSpPr/>
          <p:nvPr/>
        </p:nvSpPr>
        <p:spPr>
          <a:xfrm>
            <a:off x="6696658" y="2292893"/>
            <a:ext cx="950582" cy="375167"/>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800" b="1">
                <a:solidFill>
                  <a:srgbClr val="FF2600"/>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969" kern="0"/>
              <a:t>-14,571</a:t>
            </a:r>
          </a:p>
        </p:txBody>
      </p:sp>
    </p:spTree>
    <p:extLst>
      <p:ext uri="{BB962C8B-B14F-4D97-AF65-F5344CB8AC3E}">
        <p14:creationId xmlns:p14="http://schemas.microsoft.com/office/powerpoint/2010/main" val="1090829769"/>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0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313"/>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3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 grpId="0" animBg="1" advAuto="0"/>
      <p:bldP spid="312" grpId="0" animBg="1" advAuto="0"/>
      <p:bldP spid="313" grpId="0" animBg="1" advAuto="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p:cNvSpPr>
          <p:nvPr>
            <p:ph type="title"/>
          </p:nvPr>
        </p:nvSpPr>
        <p:spPr>
          <a:xfrm>
            <a:off x="401836" y="410765"/>
            <a:ext cx="8340328" cy="982266"/>
          </a:xfrm>
          <a:prstGeom prst="rect">
            <a:avLst/>
          </a:prstGeom>
        </p:spPr>
        <p:txBody>
          <a:bodyPr>
            <a:normAutofit fontScale="90000"/>
          </a:bodyPr>
          <a:lstStyle/>
          <a:p>
            <a:pPr>
              <a:defRPr sz="3600"/>
            </a:pPr>
            <a:r>
              <a:rPr dirty="0"/>
              <a:t>Step 2: </a:t>
            </a:r>
            <a:r>
              <a:rPr dirty="0" smtClean="0"/>
              <a:t>Cluster </a:t>
            </a:r>
            <a:r>
              <a:rPr dirty="0"/>
              <a:t>standardized PLC Curves </a:t>
            </a:r>
            <a:r>
              <a:rPr lang="en-US" dirty="0" smtClean="0"/>
              <a:t>t</a:t>
            </a:r>
            <a:r>
              <a:rPr dirty="0" smtClean="0"/>
              <a:t>o </a:t>
            </a:r>
            <a:r>
              <a:rPr dirty="0"/>
              <a:t>find typical PLC Patterns</a:t>
            </a:r>
          </a:p>
        </p:txBody>
      </p:sp>
      <p:sp>
        <p:nvSpPr>
          <p:cNvPr id="319" name="Shape 319"/>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39</a:t>
            </a:fld>
            <a:endParaRPr/>
          </a:p>
        </p:txBody>
      </p:sp>
      <p:sp>
        <p:nvSpPr>
          <p:cNvPr id="320" name="Shape 320"/>
          <p:cNvSpPr/>
          <p:nvPr/>
        </p:nvSpPr>
        <p:spPr>
          <a:xfrm>
            <a:off x="255153"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21" name="Shape 321"/>
          <p:cNvSpPr/>
          <p:nvPr/>
        </p:nvSpPr>
        <p:spPr>
          <a:xfrm>
            <a:off x="3160750"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22" name="Shape 322"/>
          <p:cNvSpPr/>
          <p:nvPr/>
        </p:nvSpPr>
        <p:spPr>
          <a:xfrm>
            <a:off x="6066149"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323" name="Shape 323"/>
          <p:cNvSpPr/>
          <p:nvPr/>
        </p:nvSpPr>
        <p:spPr>
          <a:xfrm>
            <a:off x="399619" y="1946378"/>
            <a:ext cx="8344762" cy="851067"/>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473257" indent="-473257" defTabSz="410751" fontAlgn="auto" hangingPunct="0">
              <a:spcBef>
                <a:spcPts val="0"/>
              </a:spcBef>
              <a:spcAft>
                <a:spcPts val="0"/>
              </a:spcAft>
              <a:buSzPct val="100000"/>
              <a:buFontTx/>
              <a:buAutoNum type="arabicPeriod"/>
            </a:pPr>
            <a:r>
              <a:rPr sz="2531" kern="0" dirty="0">
                <a:solidFill>
                  <a:srgbClr val="000000"/>
                </a:solidFill>
                <a:latin typeface="Helvetica Neue Light"/>
                <a:sym typeface="Helvetica Neue Light"/>
              </a:rPr>
              <a:t>Standardize fitted curves: length and magnitude</a:t>
            </a:r>
          </a:p>
          <a:p>
            <a:pPr marL="473257" indent="-473257" defTabSz="410751" fontAlgn="auto" hangingPunct="0">
              <a:spcBef>
                <a:spcPts val="0"/>
              </a:spcBef>
              <a:spcAft>
                <a:spcPts val="0"/>
              </a:spcAft>
              <a:buSzPct val="100000"/>
              <a:buFontTx/>
              <a:buAutoNum type="arabicPeriod"/>
            </a:pPr>
            <a:r>
              <a:rPr sz="2531" kern="0" dirty="0">
                <a:solidFill>
                  <a:srgbClr val="000000"/>
                </a:solidFill>
                <a:latin typeface="Helvetica Neue Light"/>
                <a:sym typeface="Helvetica Neue Light"/>
              </a:rPr>
              <a:t>Clustering based on proximity </a:t>
            </a:r>
            <a:r>
              <a:rPr lang="en-US" sz="2531" kern="0" dirty="0" smtClean="0">
                <a:solidFill>
                  <a:srgbClr val="000000"/>
                </a:solidFill>
                <a:latin typeface="Helvetica Neue Light"/>
                <a:sym typeface="Helvetica Neue Light"/>
              </a:rPr>
              <a:t>i</a:t>
            </a:r>
            <a:r>
              <a:rPr sz="2531" kern="0" dirty="0" smtClean="0">
                <a:solidFill>
                  <a:srgbClr val="000000"/>
                </a:solidFill>
                <a:latin typeface="Helvetica Neue Light"/>
                <a:sym typeface="Helvetica Neue Light"/>
              </a:rPr>
              <a:t>n </a:t>
            </a:r>
            <a:r>
              <a:rPr lang="en-US" sz="2531" kern="0" dirty="0" smtClean="0">
                <a:solidFill>
                  <a:srgbClr val="000000"/>
                </a:solidFill>
                <a:latin typeface="Helvetica Neue Light"/>
                <a:sym typeface="Helvetica Neue Light"/>
              </a:rPr>
              <a:t>shape</a:t>
            </a:r>
            <a:r>
              <a:rPr sz="2531" kern="0" dirty="0" smtClean="0">
                <a:solidFill>
                  <a:srgbClr val="000000"/>
                </a:solidFill>
                <a:latin typeface="Helvetica Neue Light"/>
                <a:sym typeface="Helvetica Neue Light"/>
              </a:rPr>
              <a:t> </a:t>
            </a:r>
            <a:r>
              <a:rPr sz="2531" kern="0" dirty="0">
                <a:solidFill>
                  <a:srgbClr val="000000"/>
                </a:solidFill>
                <a:latin typeface="Helvetica Neue Light"/>
                <a:sym typeface="Helvetica Neue Light"/>
              </a:rPr>
              <a:t>and magnitude</a:t>
            </a:r>
          </a:p>
        </p:txBody>
      </p:sp>
      <p:grpSp>
        <p:nvGrpSpPr>
          <p:cNvPr id="328" name="Group 328"/>
          <p:cNvGrpSpPr/>
          <p:nvPr/>
        </p:nvGrpSpPr>
        <p:grpSpPr>
          <a:xfrm>
            <a:off x="191811" y="3350791"/>
            <a:ext cx="8760380" cy="3041830"/>
            <a:chOff x="0" y="0"/>
            <a:chExt cx="12459205" cy="4326156"/>
          </a:xfrm>
        </p:grpSpPr>
        <p:grpSp>
          <p:nvGrpSpPr>
            <p:cNvPr id="326" name="Group 326"/>
            <p:cNvGrpSpPr/>
            <p:nvPr/>
          </p:nvGrpSpPr>
          <p:grpSpPr>
            <a:xfrm>
              <a:off x="8421" y="0"/>
              <a:ext cx="12113233" cy="4326156"/>
              <a:chOff x="0" y="0"/>
              <a:chExt cx="12113232" cy="4326155"/>
            </a:xfrm>
          </p:grpSpPr>
          <p:pic>
            <p:nvPicPr>
              <p:cNvPr id="324" name="pasted-image.tiff"/>
              <p:cNvPicPr>
                <a:picLocks noChangeAspect="1"/>
              </p:cNvPicPr>
              <p:nvPr/>
            </p:nvPicPr>
            <p:blipFill>
              <a:blip r:embed="rId3">
                <a:extLst/>
              </a:blip>
              <a:srcRect/>
              <a:stretch>
                <a:fillRect/>
              </a:stretch>
            </p:blipFill>
            <p:spPr>
              <a:xfrm>
                <a:off x="0" y="0"/>
                <a:ext cx="12113232" cy="4326155"/>
              </a:xfrm>
              <a:prstGeom prst="rect">
                <a:avLst/>
              </a:prstGeom>
              <a:ln w="12700" cap="flat">
                <a:noFill/>
                <a:miter lim="400000"/>
              </a:ln>
              <a:effectLst/>
            </p:spPr>
          </p:pic>
          <p:sp>
            <p:nvSpPr>
              <p:cNvPr id="325" name="Shape 325"/>
              <p:cNvSpPr/>
              <p:nvPr/>
            </p:nvSpPr>
            <p:spPr>
              <a:xfrm>
                <a:off x="436727" y="468781"/>
                <a:ext cx="11568909" cy="6564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a:solidFill>
                      <a:schemeClr val="accent5">
                        <a:hueOff val="-309130"/>
                        <a:satOff val="-11805"/>
                        <a:lumOff val="-13439"/>
                      </a:schemeClr>
                    </a:solidFill>
                  </a:defRPr>
                </a:lvl1pPr>
              </a:lstStyle>
              <a:p>
                <a:pPr algn="ctr" defTabSz="410751" fontAlgn="auto" hangingPunct="0">
                  <a:spcBef>
                    <a:spcPts val="0"/>
                  </a:spcBef>
                  <a:spcAft>
                    <a:spcPts val="0"/>
                  </a:spcAft>
                </a:pPr>
                <a:r>
                  <a:rPr sz="2531" kern="0">
                    <a:solidFill>
                      <a:srgbClr val="CF7F66">
                        <a:hueOff val="-309130"/>
                        <a:satOff val="-11805"/>
                        <a:lumOff val="-13439"/>
                      </a:srgbClr>
                    </a:solidFill>
                    <a:latin typeface="Helvetica Neue Light"/>
                    <a:sym typeface="Helvetica Neue Light"/>
                  </a:rPr>
                  <a:t>Peak      Plateau     Rising      Valley       Slide        D-day</a:t>
                </a:r>
              </a:p>
            </p:txBody>
          </p:sp>
        </p:grpSp>
        <p:sp>
          <p:nvSpPr>
            <p:cNvPr id="327" name="Shape 327"/>
            <p:cNvSpPr/>
            <p:nvPr/>
          </p:nvSpPr>
          <p:spPr>
            <a:xfrm>
              <a:off x="0" y="835"/>
              <a:ext cx="12459205" cy="47183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400"/>
              </a:lvl1pPr>
            </a:lstStyle>
            <a:p>
              <a:pPr defTabSz="410751" fontAlgn="auto" hangingPunct="0">
                <a:spcBef>
                  <a:spcPts val="0"/>
                </a:spcBef>
                <a:spcAft>
                  <a:spcPts val="0"/>
                </a:spcAft>
              </a:pPr>
              <a:r>
                <a:rPr sz="1687" kern="0">
                  <a:solidFill>
                    <a:srgbClr val="000000"/>
                  </a:solidFill>
                  <a:latin typeface="Helvetica Neue Light"/>
                  <a:sym typeface="Helvetica Neue Light"/>
                </a:rPr>
                <a:t>        Cluster 1          Cluster 2         Cluster 3        Cluster 4          Cluster 5         Cluster 6</a:t>
              </a:r>
            </a:p>
          </p:txBody>
        </p:sp>
      </p:grpSp>
    </p:spTree>
    <p:extLst>
      <p:ext uri="{BB962C8B-B14F-4D97-AF65-F5344CB8AC3E}">
        <p14:creationId xmlns:p14="http://schemas.microsoft.com/office/powerpoint/2010/main" val="11807073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03" y="325677"/>
            <a:ext cx="9151406" cy="6206646"/>
          </a:xfrm>
          <a:prstGeom prst="rect">
            <a:avLst/>
          </a:prstGeom>
        </p:spPr>
      </p:pic>
    </p:spTree>
    <p:extLst>
      <p:ext uri="{BB962C8B-B14F-4D97-AF65-F5344CB8AC3E}">
        <p14:creationId xmlns:p14="http://schemas.microsoft.com/office/powerpoint/2010/main" val="620210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a:spLocks noGrp="1"/>
          </p:cNvSpPr>
          <p:nvPr>
            <p:ph type="title"/>
          </p:nvPr>
        </p:nvSpPr>
        <p:spPr>
          <a:xfrm>
            <a:off x="401836" y="410765"/>
            <a:ext cx="8340328" cy="982266"/>
          </a:xfrm>
          <a:prstGeom prst="rect">
            <a:avLst/>
          </a:prstGeom>
        </p:spPr>
        <p:txBody>
          <a:bodyPr>
            <a:normAutofit fontScale="90000"/>
          </a:bodyPr>
          <a:lstStyle/>
          <a:p>
            <a:pPr>
              <a:defRPr sz="3600"/>
            </a:pPr>
            <a:r>
              <a:rPr dirty="0"/>
              <a:t>Step 3: </a:t>
            </a:r>
            <a:r>
              <a:rPr dirty="0" smtClean="0"/>
              <a:t>Forecast</a:t>
            </a:r>
            <a:r>
              <a:rPr lang="en-US" dirty="0" smtClean="0"/>
              <a:t> PLC of new product</a:t>
            </a:r>
            <a:endParaRPr dirty="0"/>
          </a:p>
          <a:p>
            <a:pPr>
              <a:defRPr sz="3600"/>
            </a:pPr>
            <a:r>
              <a:rPr dirty="0"/>
              <a:t>A: Generate a Standardized PLC Curve</a:t>
            </a:r>
          </a:p>
        </p:txBody>
      </p:sp>
      <p:sp>
        <p:nvSpPr>
          <p:cNvPr id="333" name="Shape 333"/>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40</a:t>
            </a:fld>
            <a:endParaRPr/>
          </a:p>
        </p:txBody>
      </p:sp>
      <p:sp>
        <p:nvSpPr>
          <p:cNvPr id="334" name="Shape 334"/>
          <p:cNvSpPr/>
          <p:nvPr/>
        </p:nvSpPr>
        <p:spPr>
          <a:xfrm>
            <a:off x="255153"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35" name="Shape 335"/>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36" name="Shape 336"/>
          <p:cNvSpPr/>
          <p:nvPr/>
        </p:nvSpPr>
        <p:spPr>
          <a:xfrm>
            <a:off x="6066149"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337" name="Shape 337"/>
          <p:cNvSpPr/>
          <p:nvPr/>
        </p:nvSpPr>
        <p:spPr>
          <a:xfrm>
            <a:off x="456120" y="1630889"/>
            <a:ext cx="8320162" cy="7646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285740" indent="-285740" defTabSz="410751" fontAlgn="auto" hangingPunct="0">
              <a:spcBef>
                <a:spcPts val="0"/>
              </a:spcBef>
              <a:spcAft>
                <a:spcPts val="0"/>
              </a:spcAft>
              <a:buSzPct val="75000"/>
              <a:buFont typeface="Helvetica Neue"/>
              <a:buChar char="•"/>
              <a:defRPr sz="3200"/>
            </a:pPr>
            <a:r>
              <a:rPr sz="2250" kern="0">
                <a:solidFill>
                  <a:srgbClr val="000000"/>
                </a:solidFill>
                <a:latin typeface="Helvetica Neue Light"/>
                <a:sym typeface="Helvetica Neue Light"/>
              </a:rPr>
              <a:t>Business Insights (prior knowledge about the products)</a:t>
            </a:r>
          </a:p>
          <a:p>
            <a:pPr marL="285740" indent="-285740" defTabSz="410751" fontAlgn="auto" hangingPunct="0">
              <a:spcBef>
                <a:spcPts val="0"/>
              </a:spcBef>
              <a:spcAft>
                <a:spcPts val="0"/>
              </a:spcAft>
              <a:buSzPct val="75000"/>
              <a:buFont typeface="Helvetica Neue"/>
              <a:buChar char="•"/>
              <a:defRPr sz="3200"/>
            </a:pPr>
            <a:r>
              <a:rPr sz="2250" kern="0">
                <a:solidFill>
                  <a:srgbClr val="000000"/>
                </a:solidFill>
                <a:latin typeface="Helvetica Neue Light"/>
                <a:sym typeface="Helvetica Neue Light"/>
              </a:rPr>
              <a:t>Statistical Models (clustered PLC patterns)</a:t>
            </a:r>
          </a:p>
        </p:txBody>
      </p:sp>
      <p:grpSp>
        <p:nvGrpSpPr>
          <p:cNvPr id="348" name="Group 348"/>
          <p:cNvGrpSpPr/>
          <p:nvPr/>
        </p:nvGrpSpPr>
        <p:grpSpPr>
          <a:xfrm>
            <a:off x="370236" y="2630412"/>
            <a:ext cx="2750345" cy="3938038"/>
            <a:chOff x="0" y="-10442"/>
            <a:chExt cx="3911601" cy="5600765"/>
          </a:xfrm>
        </p:grpSpPr>
        <p:sp>
          <p:nvSpPr>
            <p:cNvPr id="338" name="Shape 338"/>
            <p:cNvSpPr/>
            <p:nvPr/>
          </p:nvSpPr>
          <p:spPr>
            <a:xfrm>
              <a:off x="200208" y="-10442"/>
              <a:ext cx="3619751" cy="1025832"/>
            </a:xfrm>
            <a:prstGeom prst="rect">
              <a:avLst/>
            </a:prstGeom>
            <a:solidFill>
              <a:schemeClr val="accent6">
                <a:hueOff val="-10521704"/>
                <a:satOff val="-11099"/>
                <a:lumOff val="-7127"/>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Known Prior Prob</a:t>
              </a:r>
            </a:p>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(1st Generation)</a:t>
              </a:r>
            </a:p>
          </p:txBody>
        </p:sp>
        <p:sp>
          <p:nvSpPr>
            <p:cNvPr id="339" name="Shape 339"/>
            <p:cNvSpPr/>
            <p:nvPr/>
          </p:nvSpPr>
          <p:spPr>
            <a:xfrm>
              <a:off x="1237991" y="3484595"/>
              <a:ext cx="1603086" cy="112104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49" y="19079"/>
                  </a:lnTo>
                  <a:lnTo>
                    <a:pt x="6924" y="13647"/>
                  </a:lnTo>
                  <a:lnTo>
                    <a:pt x="8949" y="4303"/>
                  </a:lnTo>
                  <a:lnTo>
                    <a:pt x="13134" y="201"/>
                  </a:lnTo>
                  <a:lnTo>
                    <a:pt x="16857" y="0"/>
                  </a:lnTo>
                  <a:lnTo>
                    <a:pt x="19560" y="3694"/>
                  </a:lnTo>
                  <a:lnTo>
                    <a:pt x="21600" y="5900"/>
                  </a:lnTo>
                </a:path>
              </a:pathLst>
            </a:cu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pic>
          <p:nvPicPr>
            <p:cNvPr id="340" name="pasted-image.tiff"/>
            <p:cNvPicPr>
              <a:picLocks noChangeAspect="1"/>
            </p:cNvPicPr>
            <p:nvPr/>
          </p:nvPicPr>
          <p:blipFill>
            <a:blip r:embed="rId2">
              <a:extLst/>
            </a:blip>
            <a:srcRect/>
            <a:stretch>
              <a:fillRect/>
            </a:stretch>
          </p:blipFill>
          <p:spPr>
            <a:xfrm>
              <a:off x="0" y="1098989"/>
              <a:ext cx="3911601" cy="1397001"/>
            </a:xfrm>
            <a:prstGeom prst="rect">
              <a:avLst/>
            </a:prstGeom>
            <a:ln w="12700" cap="flat">
              <a:noFill/>
              <a:miter lim="400000"/>
            </a:ln>
            <a:effectLst/>
          </p:spPr>
        </p:pic>
        <p:sp>
          <p:nvSpPr>
            <p:cNvPr id="341" name="Shape 341"/>
            <p:cNvSpPr/>
            <p:nvPr/>
          </p:nvSpPr>
          <p:spPr>
            <a:xfrm flipV="1">
              <a:off x="1137056" y="3098029"/>
              <a:ext cx="1" cy="1891988"/>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42" name="Shape 342"/>
            <p:cNvSpPr/>
            <p:nvPr/>
          </p:nvSpPr>
          <p:spPr>
            <a:xfrm>
              <a:off x="1137821" y="4986094"/>
              <a:ext cx="1935365" cy="1"/>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43" name="Shape 343"/>
            <p:cNvSpPr/>
            <p:nvPr/>
          </p:nvSpPr>
          <p:spPr>
            <a:xfrm>
              <a:off x="132716" y="2373636"/>
              <a:ext cx="3754731" cy="4718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pP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1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2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3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4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5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6</a:t>
              </a:r>
            </a:p>
          </p:txBody>
        </p:sp>
        <p:sp>
          <p:nvSpPr>
            <p:cNvPr id="344" name="Shape 344"/>
            <p:cNvSpPr/>
            <p:nvPr/>
          </p:nvSpPr>
          <p:spPr>
            <a:xfrm>
              <a:off x="1732751" y="5118489"/>
              <a:ext cx="745505" cy="4718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Time</a:t>
              </a:r>
            </a:p>
          </p:txBody>
        </p:sp>
        <p:sp>
          <p:nvSpPr>
            <p:cNvPr id="345" name="Shape 345"/>
            <p:cNvSpPr/>
            <p:nvPr/>
          </p:nvSpPr>
          <p:spPr>
            <a:xfrm>
              <a:off x="834979" y="4918738"/>
              <a:ext cx="604154" cy="4102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0.00</a:t>
              </a:r>
            </a:p>
          </p:txBody>
        </p:sp>
        <p:sp>
          <p:nvSpPr>
            <p:cNvPr id="346" name="Shape 346"/>
            <p:cNvSpPr/>
            <p:nvPr/>
          </p:nvSpPr>
          <p:spPr>
            <a:xfrm>
              <a:off x="2689180" y="4918738"/>
              <a:ext cx="604154" cy="4102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1.00</a:t>
              </a:r>
            </a:p>
          </p:txBody>
        </p:sp>
        <p:sp>
          <p:nvSpPr>
            <p:cNvPr id="347" name="Shape 347"/>
            <p:cNvSpPr/>
            <p:nvPr/>
          </p:nvSpPr>
          <p:spPr>
            <a:xfrm rot="16200000">
              <a:off x="59210" y="3808107"/>
              <a:ext cx="1486448" cy="4718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PLC curve</a:t>
              </a:r>
            </a:p>
          </p:txBody>
        </p:sp>
      </p:grpSp>
      <p:grpSp>
        <p:nvGrpSpPr>
          <p:cNvPr id="359" name="Group 359"/>
          <p:cNvGrpSpPr/>
          <p:nvPr/>
        </p:nvGrpSpPr>
        <p:grpSpPr>
          <a:xfrm>
            <a:off x="6249031" y="2630411"/>
            <a:ext cx="2545139" cy="3938040"/>
            <a:chOff x="0" y="-10443"/>
            <a:chExt cx="3619751" cy="5600766"/>
          </a:xfrm>
        </p:grpSpPr>
        <p:sp>
          <p:nvSpPr>
            <p:cNvPr id="349" name="Shape 349"/>
            <p:cNvSpPr/>
            <p:nvPr/>
          </p:nvSpPr>
          <p:spPr>
            <a:xfrm flipV="1">
              <a:off x="650102" y="2137847"/>
              <a:ext cx="1" cy="2598170"/>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0" name="Shape 350"/>
            <p:cNvSpPr/>
            <p:nvPr/>
          </p:nvSpPr>
          <p:spPr>
            <a:xfrm>
              <a:off x="348026" y="4664739"/>
              <a:ext cx="604154" cy="4102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0.00</a:t>
              </a:r>
            </a:p>
          </p:txBody>
        </p:sp>
        <p:grpSp>
          <p:nvGrpSpPr>
            <p:cNvPr id="357" name="Group 357"/>
            <p:cNvGrpSpPr/>
            <p:nvPr/>
          </p:nvGrpSpPr>
          <p:grpSpPr>
            <a:xfrm>
              <a:off x="0" y="-10443"/>
              <a:ext cx="3619751" cy="5600766"/>
              <a:chOff x="0" y="-10442"/>
              <a:chExt cx="3619750" cy="5600764"/>
            </a:xfrm>
          </p:grpSpPr>
          <p:sp>
            <p:nvSpPr>
              <p:cNvPr id="351" name="Shape 351"/>
              <p:cNvSpPr/>
              <p:nvPr/>
            </p:nvSpPr>
            <p:spPr>
              <a:xfrm>
                <a:off x="0" y="-10442"/>
                <a:ext cx="3619750" cy="1025831"/>
              </a:xfrm>
              <a:prstGeom prst="rect">
                <a:avLst/>
              </a:prstGeom>
              <a:solidFill>
                <a:schemeClr val="accent5">
                  <a:hueOff val="-485679"/>
                  <a:satOff val="-12669"/>
                  <a:lumOff val="-27282"/>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Known PLC Curve</a:t>
                </a:r>
              </a:p>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(Classical Products)</a:t>
                </a:r>
              </a:p>
            </p:txBody>
          </p:sp>
          <p:sp>
            <p:nvSpPr>
              <p:cNvPr id="352" name="Shape 352"/>
              <p:cNvSpPr/>
              <p:nvPr/>
            </p:nvSpPr>
            <p:spPr>
              <a:xfrm flipV="1">
                <a:off x="811793" y="2258576"/>
                <a:ext cx="806951" cy="2102712"/>
              </a:xfrm>
              <a:prstGeom prst="line">
                <a:avLst/>
              </a:pr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3" name="Shape 353"/>
              <p:cNvSpPr/>
              <p:nvPr/>
            </p:nvSpPr>
            <p:spPr>
              <a:xfrm flipH="1" flipV="1">
                <a:off x="1605273" y="2210195"/>
                <a:ext cx="802333" cy="1560717"/>
              </a:xfrm>
              <a:prstGeom prst="line">
                <a:avLst/>
              </a:pr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4" name="Shape 354"/>
              <p:cNvSpPr/>
              <p:nvPr/>
            </p:nvSpPr>
            <p:spPr>
              <a:xfrm>
                <a:off x="650867" y="4742876"/>
                <a:ext cx="2318015" cy="1"/>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5" name="Shape 355"/>
              <p:cNvSpPr/>
              <p:nvPr/>
            </p:nvSpPr>
            <p:spPr>
              <a:xfrm>
                <a:off x="1245799" y="5118489"/>
                <a:ext cx="745504"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Time</a:t>
                </a:r>
              </a:p>
            </p:txBody>
          </p:sp>
          <p:sp>
            <p:nvSpPr>
              <p:cNvPr id="356" name="Shape 356"/>
              <p:cNvSpPr/>
              <p:nvPr/>
            </p:nvSpPr>
            <p:spPr>
              <a:xfrm>
                <a:off x="2202225" y="4664738"/>
                <a:ext cx="604154" cy="4102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1.00</a:t>
                </a:r>
              </a:p>
            </p:txBody>
          </p:sp>
        </p:grpSp>
        <p:sp>
          <p:nvSpPr>
            <p:cNvPr id="358" name="Shape 358"/>
            <p:cNvSpPr/>
            <p:nvPr/>
          </p:nvSpPr>
          <p:spPr>
            <a:xfrm rot="16200000">
              <a:off x="-427745" y="3046108"/>
              <a:ext cx="1486448"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PLC curve</a:t>
              </a:r>
            </a:p>
          </p:txBody>
        </p:sp>
      </p:grpSp>
      <p:grpSp>
        <p:nvGrpSpPr>
          <p:cNvPr id="370" name="Group 370"/>
          <p:cNvGrpSpPr/>
          <p:nvPr/>
        </p:nvGrpSpPr>
        <p:grpSpPr>
          <a:xfrm>
            <a:off x="3380020" y="2630411"/>
            <a:ext cx="2545138" cy="3938040"/>
            <a:chOff x="0" y="-10443"/>
            <a:chExt cx="3619751" cy="5600766"/>
          </a:xfrm>
        </p:grpSpPr>
        <p:sp>
          <p:nvSpPr>
            <p:cNvPr id="360" name="Shape 360"/>
            <p:cNvSpPr/>
            <p:nvPr/>
          </p:nvSpPr>
          <p:spPr>
            <a:xfrm rot="16200000">
              <a:off x="70157" y="2947015"/>
              <a:ext cx="1486448"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PLC curve</a:t>
              </a:r>
            </a:p>
          </p:txBody>
        </p:sp>
        <p:sp>
          <p:nvSpPr>
            <p:cNvPr id="361" name="Shape 361"/>
            <p:cNvSpPr/>
            <p:nvPr/>
          </p:nvSpPr>
          <p:spPr>
            <a:xfrm flipV="1">
              <a:off x="1126691" y="1148563"/>
              <a:ext cx="1" cy="3683980"/>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grpSp>
          <p:nvGrpSpPr>
            <p:cNvPr id="369" name="Group 369"/>
            <p:cNvGrpSpPr/>
            <p:nvPr/>
          </p:nvGrpSpPr>
          <p:grpSpPr>
            <a:xfrm>
              <a:off x="0" y="-10443"/>
              <a:ext cx="3619751" cy="5600766"/>
              <a:chOff x="0" y="-10442"/>
              <a:chExt cx="3619750" cy="5600764"/>
            </a:xfrm>
          </p:grpSpPr>
          <p:sp>
            <p:nvSpPr>
              <p:cNvPr id="362" name="Shape 362"/>
              <p:cNvSpPr/>
              <p:nvPr/>
            </p:nvSpPr>
            <p:spPr>
              <a:xfrm>
                <a:off x="0" y="-10442"/>
                <a:ext cx="3619750" cy="1025831"/>
              </a:xfrm>
              <a:prstGeom prst="rect">
                <a:avLst/>
              </a:prstGeom>
              <a:solidFill>
                <a:schemeClr val="accent6">
                  <a:hueOff val="141687"/>
                  <a:satOff val="4211"/>
                  <a:lumOff val="-16270"/>
                </a:schemeClr>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Known Cluster</a:t>
                </a:r>
              </a:p>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(2nd/3rd Generation)</a:t>
                </a:r>
              </a:p>
            </p:txBody>
          </p:sp>
          <p:pic>
            <p:nvPicPr>
              <p:cNvPr id="363" name="pasted-image.tiff"/>
              <p:cNvPicPr>
                <a:picLocks noChangeAspect="1"/>
              </p:cNvPicPr>
              <p:nvPr/>
            </p:nvPicPr>
            <p:blipFill>
              <a:blip r:embed="rId3">
                <a:extLst/>
              </a:blip>
              <a:srcRect l="7599" r="46493" b="6362"/>
              <a:stretch>
                <a:fillRect/>
              </a:stretch>
            </p:blipFill>
            <p:spPr>
              <a:xfrm>
                <a:off x="1043403" y="1279321"/>
                <a:ext cx="1866583" cy="3807297"/>
              </a:xfrm>
              <a:prstGeom prst="rect">
                <a:avLst/>
              </a:prstGeom>
              <a:ln w="12700" cap="flat">
                <a:noFill/>
                <a:miter lim="400000"/>
              </a:ln>
              <a:effectLst/>
            </p:spPr>
          </p:pic>
          <p:sp>
            <p:nvSpPr>
              <p:cNvPr id="364" name="Shape 364"/>
              <p:cNvSpPr/>
              <p:nvPr/>
            </p:nvSpPr>
            <p:spPr>
              <a:xfrm>
                <a:off x="1226195" y="2833272"/>
                <a:ext cx="1532006" cy="1148345"/>
              </a:xfrm>
              <a:custGeom>
                <a:avLst/>
                <a:gdLst/>
                <a:ahLst/>
                <a:cxnLst>
                  <a:cxn ang="0">
                    <a:pos x="wd2" y="hd2"/>
                  </a:cxn>
                  <a:cxn ang="5400000">
                    <a:pos x="wd2" y="hd2"/>
                  </a:cxn>
                  <a:cxn ang="10800000">
                    <a:pos x="wd2" y="hd2"/>
                  </a:cxn>
                  <a:cxn ang="16200000">
                    <a:pos x="wd2" y="hd2"/>
                  </a:cxn>
                </a:cxnLst>
                <a:rect l="0" t="0" r="r" b="b"/>
                <a:pathLst>
                  <a:path w="21600" h="21478" extrusionOk="0">
                    <a:moveTo>
                      <a:pt x="0" y="21478"/>
                    </a:moveTo>
                    <a:cubicBezTo>
                      <a:pt x="2420" y="15594"/>
                      <a:pt x="5312" y="10081"/>
                      <a:pt x="8632" y="5028"/>
                    </a:cubicBezTo>
                    <a:cubicBezTo>
                      <a:pt x="9495" y="3714"/>
                      <a:pt x="10421" y="2423"/>
                      <a:pt x="11491" y="1504"/>
                    </a:cubicBezTo>
                    <a:cubicBezTo>
                      <a:pt x="12737" y="434"/>
                      <a:pt x="14147" y="-122"/>
                      <a:pt x="15640" y="22"/>
                    </a:cubicBezTo>
                    <a:cubicBezTo>
                      <a:pt x="18855" y="332"/>
                      <a:pt x="21415" y="3758"/>
                      <a:pt x="21600" y="8055"/>
                    </a:cubicBezTo>
                  </a:path>
                </a:pathLst>
              </a:cu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65" name="Shape 365"/>
              <p:cNvSpPr/>
              <p:nvPr/>
            </p:nvSpPr>
            <p:spPr>
              <a:xfrm>
                <a:off x="1123417" y="4744805"/>
                <a:ext cx="2318015" cy="1"/>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66" name="Shape 366"/>
              <p:cNvSpPr/>
              <p:nvPr/>
            </p:nvSpPr>
            <p:spPr>
              <a:xfrm>
                <a:off x="1620593" y="5118489"/>
                <a:ext cx="745504" cy="4718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Time</a:t>
                </a:r>
              </a:p>
            </p:txBody>
          </p:sp>
          <p:sp>
            <p:nvSpPr>
              <p:cNvPr id="367" name="Shape 367"/>
              <p:cNvSpPr/>
              <p:nvPr/>
            </p:nvSpPr>
            <p:spPr>
              <a:xfrm>
                <a:off x="804781" y="4768267"/>
                <a:ext cx="604154" cy="410278"/>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0.00</a:t>
                </a:r>
              </a:p>
            </p:txBody>
          </p:sp>
          <p:sp>
            <p:nvSpPr>
              <p:cNvPr id="368" name="Shape 368"/>
              <p:cNvSpPr/>
              <p:nvPr/>
            </p:nvSpPr>
            <p:spPr>
              <a:xfrm>
                <a:off x="1435081" y="4768267"/>
                <a:ext cx="1745487" cy="410278"/>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r">
                  <a:defRPr sz="2000"/>
                </a:lvl1pPr>
              </a:lstStyle>
              <a:p>
                <a:pPr defTabSz="410751" fontAlgn="auto" hangingPunct="0">
                  <a:spcBef>
                    <a:spcPts val="0"/>
                  </a:spcBef>
                  <a:spcAft>
                    <a:spcPts val="0"/>
                  </a:spcAft>
                </a:pPr>
                <a:r>
                  <a:rPr sz="1406" kern="0">
                    <a:solidFill>
                      <a:srgbClr val="000000"/>
                    </a:solidFill>
                    <a:latin typeface="Helvetica Neue Light"/>
                    <a:sym typeface="Helvetica Neue Light"/>
                  </a:rPr>
                  <a:t>1.00</a:t>
                </a:r>
              </a:p>
            </p:txBody>
          </p:sp>
        </p:grpSp>
      </p:grpSp>
    </p:spTree>
    <p:extLst>
      <p:ext uri="{BB962C8B-B14F-4D97-AF65-F5344CB8AC3E}">
        <p14:creationId xmlns:p14="http://schemas.microsoft.com/office/powerpoint/2010/main" val="98328060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animBg="1" advAuto="0"/>
      <p:bldP spid="359" grpId="0" animBg="1" advAuto="0"/>
      <p:bldP spid="370" grpId="0" animBg="1" advAuto="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title"/>
          </p:nvPr>
        </p:nvSpPr>
        <p:spPr>
          <a:xfrm>
            <a:off x="401836" y="410765"/>
            <a:ext cx="8340328" cy="982266"/>
          </a:xfrm>
          <a:prstGeom prst="rect">
            <a:avLst/>
          </a:prstGeom>
        </p:spPr>
        <p:txBody>
          <a:bodyPr>
            <a:normAutofit fontScale="90000"/>
          </a:bodyPr>
          <a:lstStyle/>
          <a:p>
            <a:pPr>
              <a:defRPr sz="3600"/>
            </a:pPr>
            <a:r>
              <a:rPr dirty="0"/>
              <a:t>Step 3: </a:t>
            </a:r>
            <a:r>
              <a:rPr dirty="0" smtClean="0"/>
              <a:t>Forecast</a:t>
            </a:r>
            <a:r>
              <a:rPr lang="en-US" dirty="0" smtClean="0"/>
              <a:t> PLC of new product</a:t>
            </a:r>
            <a:endParaRPr dirty="0"/>
          </a:p>
          <a:p>
            <a:pPr>
              <a:defRPr sz="3600"/>
            </a:pPr>
            <a:r>
              <a:rPr dirty="0"/>
              <a:t>B: Generate Demand Forecast over PLC </a:t>
            </a:r>
          </a:p>
        </p:txBody>
      </p:sp>
      <p:sp>
        <p:nvSpPr>
          <p:cNvPr id="373" name="Shape 373"/>
          <p:cNvSpPr/>
          <p:nvPr/>
        </p:nvSpPr>
        <p:spPr>
          <a:xfrm>
            <a:off x="255153"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74" name="Shape 374"/>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75" name="Shape 375"/>
          <p:cNvSpPr/>
          <p:nvPr/>
        </p:nvSpPr>
        <p:spPr>
          <a:xfrm>
            <a:off x="6066149"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376" name="Shape 376"/>
          <p:cNvSpPr/>
          <p:nvPr/>
        </p:nvSpPr>
        <p:spPr>
          <a:xfrm>
            <a:off x="409266" y="1468935"/>
            <a:ext cx="2974739" cy="592301"/>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lstStyle>
            <a:lvl1pPr algn="l">
              <a:lnSpc>
                <a:spcPct val="200000"/>
              </a:lnSpc>
              <a:defRPr sz="3000" b="1">
                <a:latin typeface="Helvetica Neue"/>
                <a:ea typeface="Helvetica Neue"/>
                <a:cs typeface="Helvetica Neue"/>
                <a:sym typeface="Helvetica Neue"/>
              </a:defRPr>
            </a:lvl1pPr>
          </a:lstStyle>
          <a:p>
            <a:pPr defTabSz="410751" fontAlgn="auto" hangingPunct="0">
              <a:spcBef>
                <a:spcPts val="0"/>
              </a:spcBef>
              <a:spcAft>
                <a:spcPts val="0"/>
              </a:spcAft>
            </a:pPr>
            <a:r>
              <a:rPr sz="2109" kern="0">
                <a:solidFill>
                  <a:srgbClr val="000000"/>
                </a:solidFill>
              </a:rPr>
              <a:t>Business Insights</a:t>
            </a:r>
          </a:p>
        </p:txBody>
      </p:sp>
      <p:sp>
        <p:nvSpPr>
          <p:cNvPr id="377" name="Shape 377"/>
          <p:cNvSpPr/>
          <p:nvPr/>
        </p:nvSpPr>
        <p:spPr>
          <a:xfrm>
            <a:off x="400326" y="2852927"/>
            <a:ext cx="3513783" cy="721288"/>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200000"/>
              </a:lnSpc>
              <a:defRPr sz="3000" b="1">
                <a:latin typeface="Helvetica Neue"/>
                <a:ea typeface="Helvetica Neue"/>
                <a:cs typeface="Helvetica Neue"/>
                <a:sym typeface="Helvetica Neue"/>
              </a:defRPr>
            </a:lvl1pPr>
          </a:lstStyle>
          <a:p>
            <a:pPr defTabSz="410751" fontAlgn="auto" hangingPunct="0">
              <a:spcBef>
                <a:spcPts val="0"/>
              </a:spcBef>
              <a:spcAft>
                <a:spcPts val="0"/>
              </a:spcAft>
            </a:pPr>
            <a:r>
              <a:rPr sz="2109" kern="0">
                <a:solidFill>
                  <a:srgbClr val="000000"/>
                </a:solidFill>
              </a:rPr>
              <a:t>Steps to Forecast Demand</a:t>
            </a:r>
          </a:p>
        </p:txBody>
      </p:sp>
      <p:sp>
        <p:nvSpPr>
          <p:cNvPr id="378" name="Shape 378"/>
          <p:cNvSpPr/>
          <p:nvPr/>
        </p:nvSpPr>
        <p:spPr>
          <a:xfrm>
            <a:off x="465445" y="2138117"/>
            <a:ext cx="1826025" cy="678199"/>
          </a:xfrm>
          <a:prstGeom prst="rect">
            <a:avLst/>
          </a:prstGeom>
          <a:solidFill>
            <a:schemeClr val="accent5">
              <a:hueOff val="406571"/>
              <a:satOff val="3016"/>
              <a:lumOff val="8824"/>
            </a:schemeClr>
          </a:solidFill>
          <a:ln w="12700">
            <a:solidFill>
              <a:srgbClr val="000000"/>
            </a:solidFill>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Projected Length of PLC</a:t>
            </a:r>
          </a:p>
        </p:txBody>
      </p:sp>
      <p:sp>
        <p:nvSpPr>
          <p:cNvPr id="379" name="Shape 379"/>
          <p:cNvSpPr/>
          <p:nvPr/>
        </p:nvSpPr>
        <p:spPr>
          <a:xfrm>
            <a:off x="465445" y="3795669"/>
            <a:ext cx="1826025" cy="678199"/>
          </a:xfrm>
          <a:prstGeom prst="rect">
            <a:avLst/>
          </a:prstGeom>
          <a:solidFill>
            <a:schemeClr val="accent5">
              <a:hueOff val="406571"/>
              <a:satOff val="3016"/>
              <a:lumOff val="8824"/>
            </a:schemeClr>
          </a:solidFill>
          <a:ln w="12700">
            <a:solidFill>
              <a:srgbClr val="000000"/>
            </a:solidFill>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defTabSz="410751" fontAlgn="auto" hangingPunct="0">
              <a:spcBef>
                <a:spcPts val="0"/>
              </a:spcBef>
              <a:spcAft>
                <a:spcPts val="0"/>
              </a:spcAft>
              <a:defRPr sz="2800"/>
            </a:pPr>
            <a:r>
              <a:rPr sz="1969" kern="0">
                <a:solidFill>
                  <a:srgbClr val="000000"/>
                </a:solidFill>
                <a:latin typeface="Helvetica Neue Light"/>
                <a:sym typeface="Helvetica Neue Light"/>
              </a:rPr>
              <a:t>Scale Timeline</a:t>
            </a:r>
          </a:p>
          <a:p>
            <a:pPr defTabSz="410751" fontAlgn="auto" hangingPunct="0">
              <a:spcBef>
                <a:spcPts val="0"/>
              </a:spcBef>
              <a:spcAft>
                <a:spcPts val="0"/>
              </a:spcAft>
              <a:defRPr sz="2800"/>
            </a:pPr>
            <a:endParaRPr sz="1969" kern="0">
              <a:solidFill>
                <a:srgbClr val="000000"/>
              </a:solidFill>
              <a:latin typeface="Helvetica Neue Light"/>
              <a:sym typeface="Helvetica Neue Light"/>
            </a:endParaRPr>
          </a:p>
        </p:txBody>
      </p:sp>
      <p:grpSp>
        <p:nvGrpSpPr>
          <p:cNvPr id="382" name="Group 382"/>
          <p:cNvGrpSpPr/>
          <p:nvPr/>
        </p:nvGrpSpPr>
        <p:grpSpPr>
          <a:xfrm>
            <a:off x="6765686" y="2138117"/>
            <a:ext cx="1826027" cy="2487269"/>
            <a:chOff x="0" y="1519"/>
            <a:chExt cx="2597014" cy="3537446"/>
          </a:xfrm>
        </p:grpSpPr>
        <p:sp>
          <p:nvSpPr>
            <p:cNvPr id="380" name="Shape 380"/>
            <p:cNvSpPr/>
            <p:nvPr/>
          </p:nvSpPr>
          <p:spPr>
            <a:xfrm>
              <a:off x="0" y="1519"/>
              <a:ext cx="2597014" cy="964549"/>
            </a:xfrm>
            <a:prstGeom prst="rect">
              <a:avLst/>
            </a:prstGeom>
            <a:solidFill>
              <a:schemeClr val="accent4">
                <a:hueOff val="298293"/>
                <a:satOff val="11596"/>
                <a:lumOff val="17655"/>
              </a:schemeClr>
            </a:solidFill>
            <a:ln w="127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Planned Events &amp; Sales</a:t>
              </a:r>
            </a:p>
          </p:txBody>
        </p:sp>
        <p:sp>
          <p:nvSpPr>
            <p:cNvPr id="381" name="Shape 381"/>
            <p:cNvSpPr/>
            <p:nvPr/>
          </p:nvSpPr>
          <p:spPr>
            <a:xfrm>
              <a:off x="0" y="2143438"/>
              <a:ext cx="2597014" cy="1395527"/>
            </a:xfrm>
            <a:prstGeom prst="rect">
              <a:avLst/>
            </a:prstGeom>
            <a:solidFill>
              <a:schemeClr val="accent4">
                <a:hueOff val="298293"/>
                <a:satOff val="11596"/>
                <a:lumOff val="17655"/>
              </a:schemeClr>
            </a:solidFill>
            <a:ln w="127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Incorporate Promotional Events</a:t>
              </a:r>
            </a:p>
          </p:txBody>
        </p:sp>
      </p:grpSp>
      <p:pic>
        <p:nvPicPr>
          <p:cNvPr id="383" name="pasted-image.pdf"/>
          <p:cNvPicPr>
            <a:picLocks noChangeAspect="1"/>
          </p:cNvPicPr>
          <p:nvPr/>
        </p:nvPicPr>
        <p:blipFill>
          <a:blip r:embed="rId2">
            <a:extLst/>
          </a:blip>
          <a:stretch>
            <a:fillRect/>
          </a:stretch>
        </p:blipFill>
        <p:spPr>
          <a:xfrm>
            <a:off x="641925" y="4922400"/>
            <a:ext cx="1517626" cy="1057304"/>
          </a:xfrm>
          <a:prstGeom prst="rect">
            <a:avLst/>
          </a:prstGeom>
          <a:ln w="12700">
            <a:miter lim="400000"/>
          </a:ln>
        </p:spPr>
      </p:pic>
      <p:grpSp>
        <p:nvGrpSpPr>
          <p:cNvPr id="387" name="Group 387"/>
          <p:cNvGrpSpPr/>
          <p:nvPr/>
        </p:nvGrpSpPr>
        <p:grpSpPr>
          <a:xfrm>
            <a:off x="4637170" y="2138116"/>
            <a:ext cx="1900758" cy="3548136"/>
            <a:chOff x="0" y="1518"/>
            <a:chExt cx="2703298" cy="5046237"/>
          </a:xfrm>
        </p:grpSpPr>
        <p:sp>
          <p:nvSpPr>
            <p:cNvPr id="384" name="Shape 384"/>
            <p:cNvSpPr/>
            <p:nvPr/>
          </p:nvSpPr>
          <p:spPr>
            <a:xfrm>
              <a:off x="40441" y="1518"/>
              <a:ext cx="2597015" cy="964550"/>
            </a:xfrm>
            <a:prstGeom prst="rect">
              <a:avLst/>
            </a:prstGeom>
            <a:solidFill>
              <a:schemeClr val="accent1">
                <a:satOff val="-4086"/>
                <a:lumOff val="15331"/>
              </a:schemeClr>
            </a:solidFill>
            <a:ln w="127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defTabSz="410751" fontAlgn="auto" hangingPunct="0">
                <a:spcBef>
                  <a:spcPts val="0"/>
                </a:spcBef>
                <a:spcAft>
                  <a:spcPts val="0"/>
                </a:spcAft>
                <a:defRPr sz="2800"/>
              </a:pPr>
              <a:r>
                <a:rPr sz="1969" kern="0">
                  <a:solidFill>
                    <a:srgbClr val="000000"/>
                  </a:solidFill>
                  <a:latin typeface="Helvetica Neue Light"/>
                  <a:sym typeface="Helvetica Neue Light"/>
                </a:rPr>
                <a:t>Projected </a:t>
              </a:r>
            </a:p>
            <a:p>
              <a:pPr defTabSz="410751" fontAlgn="auto" hangingPunct="0">
                <a:spcBef>
                  <a:spcPts val="0"/>
                </a:spcBef>
                <a:spcAft>
                  <a:spcPts val="0"/>
                </a:spcAft>
                <a:defRPr sz="2800"/>
              </a:pPr>
              <a:r>
                <a:rPr sz="1969" kern="0">
                  <a:solidFill>
                    <a:srgbClr val="000000"/>
                  </a:solidFill>
                  <a:latin typeface="Helvetica Neue Light"/>
                  <a:sym typeface="Helvetica Neue Light"/>
                </a:rPr>
                <a:t>Total Demand</a:t>
              </a:r>
            </a:p>
          </p:txBody>
        </p:sp>
        <p:sp>
          <p:nvSpPr>
            <p:cNvPr id="385" name="Shape 385"/>
            <p:cNvSpPr/>
            <p:nvPr/>
          </p:nvSpPr>
          <p:spPr>
            <a:xfrm>
              <a:off x="40441" y="2358926"/>
              <a:ext cx="2597015" cy="964550"/>
            </a:xfrm>
            <a:prstGeom prst="rect">
              <a:avLst/>
            </a:prstGeom>
            <a:solidFill>
              <a:schemeClr val="accent1">
                <a:satOff val="-4086"/>
                <a:lumOff val="15331"/>
              </a:schemeClr>
            </a:solidFill>
            <a:ln w="127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defTabSz="410751" fontAlgn="auto" hangingPunct="0">
                <a:spcBef>
                  <a:spcPts val="0"/>
                </a:spcBef>
                <a:spcAft>
                  <a:spcPts val="0"/>
                </a:spcAft>
                <a:defRPr sz="2800"/>
              </a:pPr>
              <a:r>
                <a:rPr sz="1969" kern="0">
                  <a:solidFill>
                    <a:srgbClr val="000000"/>
                  </a:solidFill>
                  <a:latin typeface="Helvetica Neue Light"/>
                  <a:sym typeface="Helvetica Neue Light"/>
                </a:rPr>
                <a:t>Scale Demand</a:t>
              </a:r>
            </a:p>
            <a:p>
              <a:pPr defTabSz="410751" fontAlgn="auto" hangingPunct="0">
                <a:spcBef>
                  <a:spcPts val="0"/>
                </a:spcBef>
                <a:spcAft>
                  <a:spcPts val="0"/>
                </a:spcAft>
                <a:defRPr sz="2800"/>
              </a:pPr>
              <a:endParaRPr sz="1969" kern="0">
                <a:solidFill>
                  <a:srgbClr val="000000"/>
                </a:solidFill>
                <a:latin typeface="Helvetica Neue Light"/>
                <a:sym typeface="Helvetica Neue Light"/>
              </a:endParaRPr>
            </a:p>
          </p:txBody>
        </p:sp>
        <p:pic>
          <p:nvPicPr>
            <p:cNvPr id="386" name="pasted-image.pdf"/>
            <p:cNvPicPr>
              <a:picLocks noChangeAspect="1"/>
            </p:cNvPicPr>
            <p:nvPr/>
          </p:nvPicPr>
          <p:blipFill>
            <a:blip r:embed="rId3">
              <a:extLst/>
            </a:blip>
            <a:stretch>
              <a:fillRect/>
            </a:stretch>
          </p:blipFill>
          <p:spPr>
            <a:xfrm>
              <a:off x="0" y="4251740"/>
              <a:ext cx="2703298" cy="796015"/>
            </a:xfrm>
            <a:prstGeom prst="rect">
              <a:avLst/>
            </a:prstGeom>
            <a:ln w="12700" cap="flat">
              <a:noFill/>
              <a:miter lim="400000"/>
            </a:ln>
            <a:effectLst/>
          </p:spPr>
        </p:pic>
      </p:grpSp>
      <p:grpSp>
        <p:nvGrpSpPr>
          <p:cNvPr id="391" name="Group 391"/>
          <p:cNvGrpSpPr/>
          <p:nvPr/>
        </p:nvGrpSpPr>
        <p:grpSpPr>
          <a:xfrm>
            <a:off x="2528160" y="2298562"/>
            <a:ext cx="1900757" cy="3330851"/>
            <a:chOff x="0" y="217007"/>
            <a:chExt cx="2703298" cy="4737208"/>
          </a:xfrm>
        </p:grpSpPr>
        <p:sp>
          <p:nvSpPr>
            <p:cNvPr id="388" name="Shape 388"/>
            <p:cNvSpPr/>
            <p:nvPr/>
          </p:nvSpPr>
          <p:spPr>
            <a:xfrm>
              <a:off x="53141" y="217007"/>
              <a:ext cx="2597014" cy="533571"/>
            </a:xfrm>
            <a:prstGeom prst="rect">
              <a:avLst/>
            </a:prstGeom>
            <a:solidFill>
              <a:schemeClr val="accent2">
                <a:hueOff val="-487087"/>
                <a:satOff val="-2686"/>
                <a:lumOff val="14808"/>
              </a:schemeClr>
            </a:solidFill>
            <a:ln w="127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Launch Date</a:t>
              </a:r>
            </a:p>
          </p:txBody>
        </p:sp>
        <p:sp>
          <p:nvSpPr>
            <p:cNvPr id="389" name="Shape 389"/>
            <p:cNvSpPr/>
            <p:nvPr/>
          </p:nvSpPr>
          <p:spPr>
            <a:xfrm>
              <a:off x="53141" y="2346226"/>
              <a:ext cx="2597014" cy="964549"/>
            </a:xfrm>
            <a:prstGeom prst="rect">
              <a:avLst/>
            </a:prstGeom>
            <a:solidFill>
              <a:schemeClr val="accent2">
                <a:hueOff val="-487087"/>
                <a:satOff val="-2686"/>
                <a:lumOff val="14808"/>
              </a:schemeClr>
            </a:solidFill>
            <a:ln w="127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Apply Seasonality</a:t>
              </a:r>
            </a:p>
          </p:txBody>
        </p:sp>
        <p:pic>
          <p:nvPicPr>
            <p:cNvPr id="390" name="pasted-image.pdf"/>
            <p:cNvPicPr>
              <a:picLocks noChangeAspect="1"/>
            </p:cNvPicPr>
            <p:nvPr/>
          </p:nvPicPr>
          <p:blipFill>
            <a:blip r:embed="rId4">
              <a:extLst/>
            </a:blip>
            <a:stretch>
              <a:fillRect/>
            </a:stretch>
          </p:blipFill>
          <p:spPr>
            <a:xfrm>
              <a:off x="0" y="4345280"/>
              <a:ext cx="2703298" cy="608935"/>
            </a:xfrm>
            <a:prstGeom prst="rect">
              <a:avLst/>
            </a:prstGeom>
            <a:ln w="12700" cap="flat">
              <a:noFill/>
              <a:miter lim="400000"/>
            </a:ln>
            <a:effectLst/>
          </p:spPr>
        </p:pic>
      </p:grpSp>
      <p:sp>
        <p:nvSpPr>
          <p:cNvPr id="392" name="Shape 392"/>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41</a:t>
            </a:fld>
            <a:endParaRPr/>
          </a:p>
        </p:txBody>
      </p:sp>
    </p:spTree>
    <p:extLst>
      <p:ext uri="{BB962C8B-B14F-4D97-AF65-F5344CB8AC3E}">
        <p14:creationId xmlns:p14="http://schemas.microsoft.com/office/powerpoint/2010/main" val="111043095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3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 grpId="0" animBg="1" advAuto="0"/>
      <p:bldP spid="387" grpId="0" animBg="1" advAuto="0"/>
      <p:bldP spid="391" grpId="0" animBg="1" advAuto="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Shape 394"/>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42</a:t>
            </a:fld>
            <a:endParaRPr/>
          </a:p>
        </p:txBody>
      </p:sp>
      <p:sp>
        <p:nvSpPr>
          <p:cNvPr id="395" name="Shape 395"/>
          <p:cNvSpPr>
            <a:spLocks noGrp="1"/>
          </p:cNvSpPr>
          <p:nvPr>
            <p:ph type="title"/>
          </p:nvPr>
        </p:nvSpPr>
        <p:spPr>
          <a:xfrm>
            <a:off x="401836" y="410765"/>
            <a:ext cx="8340328" cy="982266"/>
          </a:xfrm>
          <a:prstGeom prst="rect">
            <a:avLst/>
          </a:prstGeom>
        </p:spPr>
        <p:txBody>
          <a:bodyPr>
            <a:normAutofit fontScale="90000"/>
          </a:bodyPr>
          <a:lstStyle>
            <a:lvl1pPr>
              <a:defRPr sz="3200"/>
            </a:lvl1pPr>
          </a:lstStyle>
          <a:p>
            <a:r>
              <a:rPr dirty="0"/>
              <a:t>Our PLC-based </a:t>
            </a:r>
            <a:r>
              <a:rPr dirty="0" smtClean="0"/>
              <a:t>forecast</a:t>
            </a:r>
            <a:r>
              <a:rPr lang="en-US" dirty="0" smtClean="0"/>
              <a:t>ing</a:t>
            </a:r>
            <a:r>
              <a:rPr dirty="0" smtClean="0"/>
              <a:t> </a:t>
            </a:r>
            <a:r>
              <a:rPr lang="en-US" dirty="0" smtClean="0"/>
              <a:t>process</a:t>
            </a:r>
            <a:r>
              <a:rPr dirty="0" smtClean="0"/>
              <a:t> </a:t>
            </a:r>
            <a:r>
              <a:rPr dirty="0"/>
              <a:t>improves forecast accuracy at Dell</a:t>
            </a:r>
            <a:r>
              <a:rPr dirty="0" smtClean="0"/>
              <a:t>.</a:t>
            </a:r>
            <a:r>
              <a:rPr lang="en-US" dirty="0" smtClean="0"/>
              <a:t> </a:t>
            </a:r>
            <a:r>
              <a:rPr dirty="0" smtClean="0"/>
              <a:t> </a:t>
            </a:r>
            <a:endParaRPr dirty="0"/>
          </a:p>
        </p:txBody>
      </p:sp>
      <p:sp>
        <p:nvSpPr>
          <p:cNvPr id="396" name="Shape 396"/>
          <p:cNvSpPr/>
          <p:nvPr/>
        </p:nvSpPr>
        <p:spPr>
          <a:xfrm>
            <a:off x="255153"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97" name="Shape 397"/>
          <p:cNvSpPr/>
          <p:nvPr/>
        </p:nvSpPr>
        <p:spPr>
          <a:xfrm>
            <a:off x="3160750" y="-1343"/>
            <a:ext cx="2910902" cy="336205"/>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98" name="Shape 398"/>
          <p:cNvSpPr/>
          <p:nvPr/>
        </p:nvSpPr>
        <p:spPr>
          <a:xfrm>
            <a:off x="6066149"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graphicFrame>
        <p:nvGraphicFramePr>
          <p:cNvPr id="399" name="Chart 399"/>
          <p:cNvGraphicFramePr/>
          <p:nvPr>
            <p:extLst>
              <p:ext uri="{D42A27DB-BD31-4B8C-83A1-F6EECF244321}">
                <p14:modId xmlns:p14="http://schemas.microsoft.com/office/powerpoint/2010/main" val="1836806195"/>
              </p:ext>
            </p:extLst>
          </p:nvPr>
        </p:nvGraphicFramePr>
        <p:xfrm>
          <a:off x="490435" y="2693922"/>
          <a:ext cx="3945690" cy="28673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0" name="Chart 400"/>
          <p:cNvGraphicFramePr/>
          <p:nvPr>
            <p:extLst>
              <p:ext uri="{D42A27DB-BD31-4B8C-83A1-F6EECF244321}">
                <p14:modId xmlns:p14="http://schemas.microsoft.com/office/powerpoint/2010/main" val="1366771101"/>
              </p:ext>
            </p:extLst>
          </p:nvPr>
        </p:nvGraphicFramePr>
        <p:xfrm>
          <a:off x="4532523" y="2988101"/>
          <a:ext cx="3765101" cy="2560088"/>
        </p:xfrm>
        <a:graphic>
          <a:graphicData uri="http://schemas.openxmlformats.org/drawingml/2006/chart">
            <c:chart xmlns:c="http://schemas.openxmlformats.org/drawingml/2006/chart" xmlns:r="http://schemas.openxmlformats.org/officeDocument/2006/relationships" r:id="rId4"/>
          </a:graphicData>
        </a:graphic>
      </p:graphicFrame>
      <p:sp>
        <p:nvSpPr>
          <p:cNvPr id="401" name="Shape 401"/>
          <p:cNvSpPr/>
          <p:nvPr/>
        </p:nvSpPr>
        <p:spPr>
          <a:xfrm>
            <a:off x="399619" y="1760581"/>
            <a:ext cx="8344762" cy="7646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marL="420672" indent="-420672" defTabSz="410751" fontAlgn="auto" hangingPunct="0">
              <a:spcBef>
                <a:spcPts val="0"/>
              </a:spcBef>
              <a:spcAft>
                <a:spcPts val="0"/>
              </a:spcAft>
              <a:buSzPct val="100000"/>
              <a:buFontTx/>
              <a:buAutoNum type="arabicPeriod"/>
              <a:defRPr sz="3200"/>
            </a:pPr>
            <a:r>
              <a:rPr sz="2250" kern="0">
                <a:solidFill>
                  <a:srgbClr val="000000"/>
                </a:solidFill>
                <a:latin typeface="Helvetica Neue Light"/>
                <a:sym typeface="Helvetica Neue Light"/>
              </a:rPr>
              <a:t>With minimal business insights, still beats the firm’s forecast;</a:t>
            </a:r>
          </a:p>
          <a:p>
            <a:pPr marL="420672" indent="-420672" defTabSz="410751" fontAlgn="auto" hangingPunct="0">
              <a:spcBef>
                <a:spcPts val="0"/>
              </a:spcBef>
              <a:spcAft>
                <a:spcPts val="0"/>
              </a:spcAft>
              <a:buSzPct val="100000"/>
              <a:buFontTx/>
              <a:buAutoNum type="arabicPeriod"/>
              <a:defRPr sz="3200"/>
            </a:pPr>
            <a:r>
              <a:rPr sz="2250" kern="0">
                <a:solidFill>
                  <a:srgbClr val="000000"/>
                </a:solidFill>
                <a:latin typeface="Helvetica Neue Light"/>
                <a:sym typeface="Helvetica Neue Light"/>
              </a:rPr>
              <a:t>With slight insights of PLC patterns, vastly improves operations.</a:t>
            </a:r>
          </a:p>
        </p:txBody>
      </p:sp>
      <p:sp>
        <p:nvSpPr>
          <p:cNvPr id="402" name="Shape 402"/>
          <p:cNvSpPr/>
          <p:nvPr/>
        </p:nvSpPr>
        <p:spPr>
          <a:xfrm>
            <a:off x="878448" y="5430203"/>
            <a:ext cx="1346523" cy="88370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Prior Prob</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over Clusters</a:t>
            </a:r>
          </a:p>
        </p:txBody>
      </p:sp>
      <p:sp>
        <p:nvSpPr>
          <p:cNvPr id="403" name="Shape 403"/>
          <p:cNvSpPr/>
          <p:nvPr/>
        </p:nvSpPr>
        <p:spPr>
          <a:xfrm>
            <a:off x="2346776" y="5565464"/>
            <a:ext cx="815930" cy="613181"/>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Cluster</a:t>
            </a:r>
          </a:p>
        </p:txBody>
      </p:sp>
      <p:sp>
        <p:nvSpPr>
          <p:cNvPr id="404" name="Shape 404"/>
          <p:cNvSpPr/>
          <p:nvPr/>
        </p:nvSpPr>
        <p:spPr>
          <a:xfrm>
            <a:off x="3464864" y="5430203"/>
            <a:ext cx="815930" cy="88370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PLC</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curve</a:t>
            </a:r>
          </a:p>
        </p:txBody>
      </p:sp>
      <p:sp>
        <p:nvSpPr>
          <p:cNvPr id="405" name="Shape 405"/>
          <p:cNvSpPr/>
          <p:nvPr/>
        </p:nvSpPr>
        <p:spPr>
          <a:xfrm>
            <a:off x="6275839" y="5565464"/>
            <a:ext cx="815930" cy="613181"/>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Cluster</a:t>
            </a:r>
          </a:p>
        </p:txBody>
      </p:sp>
      <p:sp>
        <p:nvSpPr>
          <p:cNvPr id="406" name="Shape 406"/>
          <p:cNvSpPr/>
          <p:nvPr/>
        </p:nvSpPr>
        <p:spPr>
          <a:xfrm>
            <a:off x="4910712" y="5430203"/>
            <a:ext cx="1346523" cy="88370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Prior Prob</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over Clusters</a:t>
            </a:r>
          </a:p>
        </p:txBody>
      </p:sp>
      <p:sp>
        <p:nvSpPr>
          <p:cNvPr id="407" name="Shape 407"/>
          <p:cNvSpPr/>
          <p:nvPr/>
        </p:nvSpPr>
        <p:spPr>
          <a:xfrm>
            <a:off x="7359047" y="5430203"/>
            <a:ext cx="815930" cy="88370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PLC</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curve</a:t>
            </a:r>
          </a:p>
        </p:txBody>
      </p:sp>
    </p:spTree>
    <p:extLst>
      <p:ext uri="{BB962C8B-B14F-4D97-AF65-F5344CB8AC3E}">
        <p14:creationId xmlns:p14="http://schemas.microsoft.com/office/powerpoint/2010/main" val="138018506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1">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0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40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build="p" bldLvl="5" animBg="1" advAuto="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a:spLocks noGrp="1"/>
          </p:cNvSpPr>
          <p:nvPr>
            <p:ph type="title"/>
          </p:nvPr>
        </p:nvSpPr>
        <p:spPr>
          <a:prstGeom prst="rect">
            <a:avLst/>
          </a:prstGeom>
        </p:spPr>
        <p:txBody>
          <a:bodyPr/>
          <a:lstStyle>
            <a:lvl1pPr>
              <a:defRPr sz="3600"/>
            </a:lvl1pPr>
          </a:lstStyle>
          <a:p>
            <a:r>
              <a:t>Take-Aways</a:t>
            </a:r>
          </a:p>
        </p:txBody>
      </p:sp>
      <p:sp>
        <p:nvSpPr>
          <p:cNvPr id="412" name="Shape 412"/>
          <p:cNvSpPr>
            <a:spLocks noGrp="1"/>
          </p:cNvSpPr>
          <p:nvPr>
            <p:ph type="body" sz="quarter" idx="1"/>
          </p:nvPr>
        </p:nvSpPr>
        <p:spPr>
          <a:xfrm>
            <a:off x="491133" y="3440830"/>
            <a:ext cx="8340328" cy="1139076"/>
          </a:xfrm>
          <a:prstGeom prst="rect">
            <a:avLst/>
          </a:prstGeom>
        </p:spPr>
        <p:txBody>
          <a:bodyPr>
            <a:noAutofit/>
          </a:bodyPr>
          <a:lstStyle/>
          <a:p>
            <a:pPr>
              <a:spcBef>
                <a:spcPts val="600"/>
              </a:spcBef>
              <a:defRPr sz="2800">
                <a:solidFill>
                  <a:srgbClr val="000000"/>
                </a:solidFill>
              </a:defRPr>
            </a:pPr>
            <a:r>
              <a:rPr sz="2000" dirty="0"/>
              <a:t>Three steps: </a:t>
            </a:r>
            <a:r>
              <a:rPr lang="en-US" sz="2000" dirty="0" smtClean="0"/>
              <a:t>1. </a:t>
            </a:r>
            <a:r>
              <a:rPr sz="2000" dirty="0" smtClean="0"/>
              <a:t>fitting</a:t>
            </a:r>
            <a:r>
              <a:rPr lang="en-US" sz="2000" dirty="0" smtClean="0"/>
              <a:t>, 2.</a:t>
            </a:r>
            <a:r>
              <a:rPr sz="2000" dirty="0" smtClean="0"/>
              <a:t> </a:t>
            </a:r>
            <a:r>
              <a:rPr sz="2000" dirty="0"/>
              <a:t>clustering, and </a:t>
            </a:r>
            <a:r>
              <a:rPr lang="en-US" sz="2000" dirty="0" smtClean="0"/>
              <a:t>3. </a:t>
            </a:r>
            <a:r>
              <a:rPr sz="2000" dirty="0" smtClean="0"/>
              <a:t>forecasting</a:t>
            </a:r>
            <a:endParaRPr sz="2000" dirty="0"/>
          </a:p>
        </p:txBody>
      </p:sp>
      <p:sp>
        <p:nvSpPr>
          <p:cNvPr id="413" name="Shape 413"/>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rPr/>
              <a:pPr/>
              <a:t>43</a:t>
            </a:fld>
            <a:endParaRPr/>
          </a:p>
        </p:txBody>
      </p:sp>
      <p:sp>
        <p:nvSpPr>
          <p:cNvPr id="414" name="Shape 414"/>
          <p:cNvSpPr/>
          <p:nvPr/>
        </p:nvSpPr>
        <p:spPr>
          <a:xfrm>
            <a:off x="459358" y="1421221"/>
            <a:ext cx="7825193" cy="461601"/>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b="1">
                <a:latin typeface="Helvetica Neue"/>
                <a:ea typeface="Helvetica Neue"/>
                <a:cs typeface="Helvetica Neue"/>
                <a:sym typeface="Helvetica Neue"/>
              </a:defRPr>
            </a:lvl1pPr>
          </a:lstStyle>
          <a:p>
            <a:pPr defTabSz="410751" fontAlgn="auto" hangingPunct="0">
              <a:spcBef>
                <a:spcPts val="0"/>
              </a:spcBef>
              <a:spcAft>
                <a:spcPts val="0"/>
              </a:spcAft>
            </a:pPr>
            <a:r>
              <a:rPr lang="en-US" sz="2531" kern="0" dirty="0" smtClean="0">
                <a:solidFill>
                  <a:srgbClr val="000000"/>
                </a:solidFill>
              </a:rPr>
              <a:t>Challenge</a:t>
            </a:r>
            <a:r>
              <a:rPr sz="2531" kern="0" dirty="0" smtClean="0">
                <a:solidFill>
                  <a:srgbClr val="000000"/>
                </a:solidFill>
              </a:rPr>
              <a:t>: </a:t>
            </a:r>
            <a:r>
              <a:rPr sz="2531" kern="0" dirty="0">
                <a:solidFill>
                  <a:srgbClr val="000000"/>
                </a:solidFill>
              </a:rPr>
              <a:t>Forecast Demand Before Launch</a:t>
            </a:r>
          </a:p>
        </p:txBody>
      </p:sp>
      <p:sp>
        <p:nvSpPr>
          <p:cNvPr id="415" name="Shape 415"/>
          <p:cNvSpPr/>
          <p:nvPr/>
        </p:nvSpPr>
        <p:spPr>
          <a:xfrm>
            <a:off x="461957" y="2969370"/>
            <a:ext cx="5732339" cy="461601"/>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b="1">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531" kern="0" dirty="0">
                <a:solidFill>
                  <a:srgbClr val="000000"/>
                </a:solidFill>
              </a:rPr>
              <a:t>A PROCESS to </a:t>
            </a:r>
            <a:r>
              <a:rPr sz="2531" kern="0" dirty="0">
                <a:solidFill>
                  <a:srgbClr val="000000"/>
                </a:solidFill>
              </a:rPr>
              <a:t>Forecast </a:t>
            </a:r>
            <a:r>
              <a:rPr lang="en-US" sz="2531" kern="0">
                <a:solidFill>
                  <a:srgbClr val="000000"/>
                </a:solidFill>
              </a:rPr>
              <a:t>PLC Curves</a:t>
            </a:r>
            <a:endParaRPr sz="2531" kern="0" dirty="0">
              <a:solidFill>
                <a:srgbClr val="000000"/>
              </a:solidFill>
            </a:endParaRPr>
          </a:p>
        </p:txBody>
      </p:sp>
      <p:sp>
        <p:nvSpPr>
          <p:cNvPr id="416" name="Shape 416"/>
          <p:cNvSpPr/>
          <p:nvPr/>
        </p:nvSpPr>
        <p:spPr>
          <a:xfrm>
            <a:off x="491133" y="1868330"/>
            <a:ext cx="8340328" cy="1092827"/>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ormAutofit/>
          </a:bodyPr>
          <a:lstStyle/>
          <a:p>
            <a:pPr indent="-321457" defTabSz="410751" fontAlgn="auto" hangingPunct="0">
              <a:spcBef>
                <a:spcPts val="600"/>
              </a:spcBef>
              <a:spcAft>
                <a:spcPts val="0"/>
              </a:spcAft>
              <a:buSzPct val="75000"/>
              <a:buFont typeface="Helvetica Neue"/>
              <a:buChar char="•"/>
              <a:defRPr sz="2800"/>
            </a:pPr>
            <a:r>
              <a:rPr sz="1969" kern="0" smtClean="0">
                <a:solidFill>
                  <a:srgbClr val="000000"/>
                </a:solidFill>
                <a:latin typeface="Helvetica Neue Light"/>
                <a:sym typeface="Helvetica Neue Light"/>
              </a:rPr>
              <a:t>Crucial</a:t>
            </a:r>
            <a:r>
              <a:rPr sz="1969" kern="0" dirty="0">
                <a:solidFill>
                  <a:srgbClr val="000000"/>
                </a:solidFill>
                <a:latin typeface="Helvetica Neue Light"/>
                <a:sym typeface="Helvetica Neue Light"/>
              </a:rPr>
              <a:t>, especially for products with short PLC relative to the lead time</a:t>
            </a:r>
          </a:p>
          <a:p>
            <a:pPr indent="-321457" defTabSz="410751" fontAlgn="auto" hangingPunct="0">
              <a:spcBef>
                <a:spcPts val="600"/>
              </a:spcBef>
              <a:spcAft>
                <a:spcPts val="0"/>
              </a:spcAft>
              <a:buSzPct val="75000"/>
              <a:buFont typeface="Helvetica Neue"/>
              <a:buChar char="•"/>
              <a:defRPr sz="2800"/>
            </a:pPr>
            <a:r>
              <a:rPr sz="1969" kern="0" dirty="0">
                <a:solidFill>
                  <a:srgbClr val="000000"/>
                </a:solidFill>
                <a:latin typeface="Helvetica Neue Light"/>
                <a:sym typeface="Helvetica Neue Light"/>
              </a:rPr>
              <a:t>Challenging, lack of sufficient historical data points to generate forecast</a:t>
            </a:r>
          </a:p>
        </p:txBody>
      </p:sp>
      <p:sp>
        <p:nvSpPr>
          <p:cNvPr id="417" name="Shape 417"/>
          <p:cNvSpPr/>
          <p:nvPr/>
        </p:nvSpPr>
        <p:spPr>
          <a:xfrm>
            <a:off x="445383" y="4587475"/>
            <a:ext cx="8253235" cy="461601"/>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b="1">
                <a:latin typeface="Helvetica Neue"/>
                <a:ea typeface="Helvetica Neue"/>
                <a:cs typeface="Helvetica Neue"/>
                <a:sym typeface="Helvetica Neue"/>
              </a:defRPr>
            </a:lvl1pPr>
          </a:lstStyle>
          <a:p>
            <a:pPr defTabSz="410751" fontAlgn="auto" hangingPunct="0">
              <a:spcBef>
                <a:spcPts val="0"/>
              </a:spcBef>
              <a:spcAft>
                <a:spcPts val="0"/>
              </a:spcAft>
            </a:pPr>
            <a:r>
              <a:rPr lang="en-US" sz="2531" kern="0" dirty="0" smtClean="0">
                <a:solidFill>
                  <a:srgbClr val="000000"/>
                </a:solidFill>
              </a:rPr>
              <a:t>Further applications</a:t>
            </a:r>
            <a:endParaRPr sz="2531" kern="0" dirty="0">
              <a:solidFill>
                <a:srgbClr val="000000"/>
              </a:solidFill>
            </a:endParaRPr>
          </a:p>
        </p:txBody>
      </p:sp>
      <p:sp>
        <p:nvSpPr>
          <p:cNvPr id="418" name="Shape 418"/>
          <p:cNvSpPr/>
          <p:nvPr/>
        </p:nvSpPr>
        <p:spPr>
          <a:xfrm>
            <a:off x="491133" y="5059578"/>
            <a:ext cx="8340328" cy="1139075"/>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ormAutofit/>
          </a:bodyPr>
          <a:lstStyle/>
          <a:p>
            <a:pPr marL="321457" indent="-321457" defTabSz="410751" fontAlgn="auto" hangingPunct="0">
              <a:spcBef>
                <a:spcPts val="2953"/>
              </a:spcBef>
              <a:spcAft>
                <a:spcPts val="0"/>
              </a:spcAft>
              <a:buSzPct val="75000"/>
              <a:buFont typeface="Helvetica Neue"/>
              <a:buChar char="•"/>
              <a:defRPr sz="2800"/>
            </a:pPr>
            <a:r>
              <a:rPr sz="1969" kern="0">
                <a:solidFill>
                  <a:srgbClr val="000000"/>
                </a:solidFill>
                <a:latin typeface="Helvetica Neue Light"/>
                <a:sym typeface="Helvetica Neue Light"/>
              </a:rPr>
              <a:t>Pilot Study on Optiplex in January</a:t>
            </a:r>
          </a:p>
          <a:p>
            <a:pPr marL="321457" indent="-321457" defTabSz="410751" fontAlgn="auto" hangingPunct="0">
              <a:spcBef>
                <a:spcPts val="2953"/>
              </a:spcBef>
              <a:spcAft>
                <a:spcPts val="0"/>
              </a:spcAft>
              <a:buSzPct val="75000"/>
              <a:buFont typeface="Helvetica Neue"/>
              <a:buChar char="•"/>
              <a:defRPr sz="2800"/>
            </a:pPr>
            <a:r>
              <a:rPr sz="1969" kern="0">
                <a:solidFill>
                  <a:srgbClr val="000000"/>
                </a:solidFill>
                <a:latin typeface="Helvetica Neue Light"/>
                <a:sym typeface="Helvetica Neue Light"/>
              </a:rPr>
              <a:t>Dual-Sourcing over PLC</a:t>
            </a:r>
          </a:p>
        </p:txBody>
      </p:sp>
    </p:spTree>
    <p:extLst>
      <p:ext uri="{BB962C8B-B14F-4D97-AF65-F5344CB8AC3E}">
        <p14:creationId xmlns:p14="http://schemas.microsoft.com/office/powerpoint/2010/main" val="60928140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258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703" y="325677"/>
            <a:ext cx="9151406" cy="6206646"/>
          </a:xfrm>
          <a:prstGeom prst="rect">
            <a:avLst/>
          </a:prstGeom>
        </p:spPr>
      </p:pic>
    </p:spTree>
    <p:extLst>
      <p:ext uri="{BB962C8B-B14F-4D97-AF65-F5344CB8AC3E}">
        <p14:creationId xmlns:p14="http://schemas.microsoft.com/office/powerpoint/2010/main" val="1312707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53" y="313151"/>
            <a:ext cx="9130694" cy="6231698"/>
          </a:xfrm>
          <a:prstGeom prst="rect">
            <a:avLst/>
          </a:prstGeom>
        </p:spPr>
      </p:pic>
    </p:spTree>
    <p:extLst>
      <p:ext uri="{BB962C8B-B14F-4D97-AF65-F5344CB8AC3E}">
        <p14:creationId xmlns:p14="http://schemas.microsoft.com/office/powerpoint/2010/main" val="1571396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0" y="294362"/>
            <a:ext cx="9144480" cy="6256750"/>
          </a:xfrm>
          <a:prstGeom prst="rect">
            <a:avLst/>
          </a:prstGeom>
        </p:spPr>
      </p:pic>
    </p:spTree>
    <p:extLst>
      <p:ext uri="{BB962C8B-B14F-4D97-AF65-F5344CB8AC3E}">
        <p14:creationId xmlns:p14="http://schemas.microsoft.com/office/powerpoint/2010/main" val="705101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27" y="338203"/>
            <a:ext cx="9147854" cy="6181594"/>
          </a:xfrm>
          <a:prstGeom prst="rect">
            <a:avLst/>
          </a:prstGeom>
        </p:spPr>
      </p:pic>
    </p:spTree>
    <p:extLst>
      <p:ext uri="{BB962C8B-B14F-4D97-AF65-F5344CB8AC3E}">
        <p14:creationId xmlns:p14="http://schemas.microsoft.com/office/powerpoint/2010/main" val="243956439"/>
      </p:ext>
    </p:extLst>
  </p:cSld>
  <p:clrMapOvr>
    <a:masterClrMapping/>
  </p:clrMapOvr>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odernPortfolio">
  <a:themeElements>
    <a:clrScheme name="ModernPortfolio">
      <a:dk1>
        <a:srgbClr val="000000"/>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9481</TotalTime>
  <Words>4085</Words>
  <Application>Microsoft Macintosh PowerPoint</Application>
  <PresentationFormat>On-screen Show (4:3)</PresentationFormat>
  <Paragraphs>669</Paragraphs>
  <Slides>43</Slides>
  <Notes>18</Notes>
  <HiddenSlides>0</HiddenSlides>
  <MMClips>0</MMClips>
  <ScaleCrop>false</ScaleCrop>
  <HeadingPairs>
    <vt:vector size="8" baseType="variant">
      <vt:variant>
        <vt:lpstr>Fonts Used</vt:lpstr>
      </vt:variant>
      <vt:variant>
        <vt:i4>11</vt:i4>
      </vt:variant>
      <vt:variant>
        <vt:lpstr>Theme</vt:lpstr>
      </vt:variant>
      <vt:variant>
        <vt:i4>7</vt:i4>
      </vt:variant>
      <vt:variant>
        <vt:lpstr>Embedded OLE Servers</vt:lpstr>
      </vt:variant>
      <vt:variant>
        <vt:i4>3</vt:i4>
      </vt:variant>
      <vt:variant>
        <vt:lpstr>Slide Titles</vt:lpstr>
      </vt:variant>
      <vt:variant>
        <vt:i4>43</vt:i4>
      </vt:variant>
    </vt:vector>
  </HeadingPairs>
  <TitlesOfParts>
    <vt:vector size="64" baseType="lpstr">
      <vt:lpstr>Calibri</vt:lpstr>
      <vt:lpstr>Garamond</vt:lpstr>
      <vt:lpstr>Helvetica</vt:lpstr>
      <vt:lpstr>Helvetica Neue</vt:lpstr>
      <vt:lpstr>Helvetica Neue Light</vt:lpstr>
      <vt:lpstr>Helvetica Neue Medium</vt:lpstr>
      <vt:lpstr>Symbol</vt:lpstr>
      <vt:lpstr>Times New Roman</vt:lpstr>
      <vt:lpstr>Verdana</vt:lpstr>
      <vt:lpstr>Wingdings</vt:lpstr>
      <vt:lpstr>Arial</vt:lpstr>
      <vt:lpstr>1_Cachon_Slide_Template</vt:lpstr>
      <vt:lpstr>2_Cachon_Slide_Template</vt:lpstr>
      <vt:lpstr>U.S. Consulting On-screen Presentation Template_SMALL_White_042707</vt:lpstr>
      <vt:lpstr>3_Cachon_Slide_Template</vt:lpstr>
      <vt:lpstr>1_U.S. Consulting On-screen Presentation Template_SMALL_White_042707</vt:lpstr>
      <vt:lpstr>5_Cachon_Slide_Template</vt:lpstr>
      <vt:lpstr>ModernPortfolio</vt:lpstr>
      <vt:lpstr>Photo Editor Photo</vt:lpstr>
      <vt:lpstr>Equation</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Step 1: Analyze  Demand forecasting and volatility</vt:lpstr>
      <vt:lpstr>Possible model fits to historical demands:  Which model is best?</vt:lpstr>
      <vt:lpstr>Statistical Process Control:  Detecting mean shifts</vt:lpstr>
      <vt:lpstr>Step 2: Pick Candidate Strategies &amp; Decisions   </vt:lpstr>
      <vt:lpstr>Step 3: Optimize Decisions How much safety stock to hold? Single Sourcing</vt:lpstr>
      <vt:lpstr>What’s the right Target Inventory Level?   Single Sourcing </vt:lpstr>
      <vt:lpstr>What’s the right Service Level? Single Sourcing</vt:lpstr>
      <vt:lpstr>Dual Sourcing: Optimize Total Landed Cost  Illustrative example: China with 15% cash cost advantage </vt:lpstr>
      <vt:lpstr>Tailored Dual Sourcing = Process Flexibility  Base-Surge Policy</vt:lpstr>
      <vt:lpstr>Determining the “Base Demand” = fixed China order  = base allocation * average demand</vt:lpstr>
      <vt:lpstr>Formulae facilitate Dynamic Updating &gt; Dynamic Projections</vt:lpstr>
      <vt:lpstr>Step 4: Implement Performance of sourcing strategies (Optimization by simulation)</vt:lpstr>
      <vt:lpstr>General Rationale for Offshoring Which factors did Mex-China simulation capture?</vt:lpstr>
      <vt:lpstr>Key Points</vt:lpstr>
      <vt:lpstr>A Process for Forecasting PLC before launch</vt:lpstr>
      <vt:lpstr>Firms must forecast demand before launch, especially for products with short product life cycle (PLC) &amp; long lead time. </vt:lpstr>
      <vt:lpstr>Objective: Improve forecasts by combining business insights with data.</vt:lpstr>
      <vt:lpstr>But does the PLC really follow an S-shape curve?</vt:lpstr>
      <vt:lpstr>A simple triangle (or trapezoid) provides best fit</vt:lpstr>
      <vt:lpstr>Sometimes an inverted triangle…</vt:lpstr>
      <vt:lpstr>Core Idea: PLC patterns of predecessor products can help to predict new product sales. </vt:lpstr>
      <vt:lpstr>Our Process uses three steps to fit PLC curves, cluster PLC patterns, and forecast demand.  </vt:lpstr>
      <vt:lpstr>Step 1: Fit a PLC curve A: Process the Raw Historical Data</vt:lpstr>
      <vt:lpstr>Step 1: Fit a PLC curve A: Process the Raw Historical Data</vt:lpstr>
      <vt:lpstr>Step 1: Fit a PLC curve A: Process the Raw Historical Data</vt:lpstr>
      <vt:lpstr>Step 1: Fit a PLC curve A: Process the Raw Historical Data</vt:lpstr>
      <vt:lpstr>Step 1: Fit a PLC curve B: Fit with Six Parameterized Families of Curves</vt:lpstr>
      <vt:lpstr>Step 1: Fit the PLC B: Select Curve based on Goodness of Fit and Complexity</vt:lpstr>
      <vt:lpstr>Step 2: Cluster standardized PLC Curves to find typical PLC Patterns</vt:lpstr>
      <vt:lpstr>Step 3: Forecast PLC of new product A: Generate a Standardized PLC Curve</vt:lpstr>
      <vt:lpstr>Step 3: Forecast PLC of new product B: Generate Demand Forecast over PLC </vt:lpstr>
      <vt:lpstr>Our PLC-based forecasting process improves forecast accuracy at Dell.  </vt:lpstr>
      <vt:lpstr>Take-Aways</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675</cp:revision>
  <cp:lastPrinted>2017-02-20T13:24:41Z</cp:lastPrinted>
  <dcterms:created xsi:type="dcterms:W3CDTF">1998-09-22T23:11:58Z</dcterms:created>
  <dcterms:modified xsi:type="dcterms:W3CDTF">2017-02-22T16:54:54Z</dcterms:modified>
</cp:coreProperties>
</file>