
<file path=[Content_Types].xml><?xml version="1.0" encoding="utf-8"?>
<Types xmlns="http://schemas.openxmlformats.org/package/2006/content-types">
  <Default Extension="xml" ContentType="application/xml"/>
  <Default Extension="docx" ContentType="application/vnd.openxmlformats-officedocument.wordprocessingml.document"/>
  <Default Extension="jpeg" ContentType="image/jpeg"/>
  <Default Extension="vml" ContentType="application/vnd.openxmlformats-officedocument.vmlDrawi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9"/>
  </p:notesMasterIdLst>
  <p:handoutMasterIdLst>
    <p:handoutMasterId r:id="rId10"/>
  </p:handoutMasterIdLst>
  <p:sldIdLst>
    <p:sldId id="485" r:id="rId2"/>
    <p:sldId id="560" r:id="rId3"/>
    <p:sldId id="556" r:id="rId4"/>
    <p:sldId id="557" r:id="rId5"/>
    <p:sldId id="558" r:id="rId6"/>
    <p:sldId id="559" r:id="rId7"/>
    <p:sldId id="566" r:id="rId8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hiddenSlides="1" frameSlides="1"/>
  <p:clrMru>
    <a:srgbClr val="CCFF66"/>
    <a:srgbClr val="EAEAEA"/>
    <a:srgbClr val="CCFFCC"/>
    <a:srgbClr val="FFCC99"/>
    <a:srgbClr val="FFFF00"/>
    <a:srgbClr val="FFFFCC"/>
    <a:srgbClr val="FF3300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vertBarState="minimized">
    <p:restoredLeft sz="22753" autoAdjust="0"/>
    <p:restoredTop sz="95701" autoAdjust="0"/>
  </p:normalViewPr>
  <p:slideViewPr>
    <p:cSldViewPr snapToGrid="0">
      <p:cViewPr varScale="1">
        <p:scale>
          <a:sx n="103" d="100"/>
          <a:sy n="103" d="100"/>
        </p:scale>
        <p:origin x="2120" y="184"/>
      </p:cViewPr>
      <p:guideLst>
        <p:guide orient="horz" pos="2160"/>
        <p:guide pos="286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24" d="100"/>
          <a:sy n="124" d="100"/>
        </p:scale>
        <p:origin x="3328" y="192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2"/>
            <a:ext cx="5460141" cy="307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000" tIns="47002" rIns="94000" bIns="47002" numCol="1" anchor="t" anchorCtr="0" compatLnSpc="1">
            <a:prstTxWarp prst="textNoShape">
              <a:avLst/>
            </a:prstTxWarp>
          </a:bodyPr>
          <a:lstStyle>
            <a:lvl1pPr defTabSz="940390" eaLnBrk="0" hangingPunct="0">
              <a:defRPr sz="900"/>
            </a:lvl1pPr>
          </a:lstStyle>
          <a:p>
            <a:pPr>
              <a:defRPr/>
            </a:pPr>
            <a:r>
              <a:rPr lang="en-US" dirty="0" smtClean="0"/>
              <a:t>OPNS454: Course Summary</a:t>
            </a:r>
            <a:endParaRPr lang="en-US" dirty="0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" y="8972074"/>
            <a:ext cx="5743112" cy="319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000" tIns="47002" rIns="94000" bIns="47002" numCol="1" anchor="b" anchorCtr="0" compatLnSpc="1">
            <a:prstTxWarp prst="textNoShape">
              <a:avLst/>
            </a:prstTxWarp>
          </a:bodyPr>
          <a:lstStyle>
            <a:lvl1pPr defTabSz="940390" eaLnBrk="0" hangingPunct="0">
              <a:defRPr sz="900"/>
            </a:lvl1pPr>
          </a:lstStyle>
          <a:p>
            <a:pPr>
              <a:defRPr/>
            </a:pPr>
            <a:r>
              <a:rPr lang="en-US"/>
              <a:t>OPNS454   © Van Mieghem</a:t>
            </a:r>
          </a:p>
        </p:txBody>
      </p:sp>
    </p:spTree>
    <p:extLst>
      <p:ext uri="{BB962C8B-B14F-4D97-AF65-F5344CB8AC3E}">
        <p14:creationId xmlns:p14="http://schemas.microsoft.com/office/powerpoint/2010/main" val="141767435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145" cy="227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000" tIns="47002" rIns="94000" bIns="47002" numCol="1" anchor="t" anchorCtr="0" compatLnSpc="1">
            <a:prstTxWarp prst="textNoShape">
              <a:avLst/>
            </a:prstTxWarp>
          </a:bodyPr>
          <a:lstStyle>
            <a:lvl1pPr defTabSz="940390" eaLnBrk="0" hangingPunct="0">
              <a:defRPr sz="800"/>
            </a:lvl1pPr>
          </a:lstStyle>
          <a:p>
            <a:pPr>
              <a:defRPr/>
            </a:pPr>
            <a:r>
              <a:rPr lang="en-US"/>
              <a:t>OPNS454 Week 9: Improvement and Innovation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59" y="0"/>
            <a:ext cx="3038144" cy="227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000" tIns="47002" rIns="94000" bIns="47002" numCol="1" anchor="t" anchorCtr="0" compatLnSpc="1">
            <a:prstTxWarp prst="textNoShape">
              <a:avLst/>
            </a:prstTxWarp>
          </a:bodyPr>
          <a:lstStyle>
            <a:lvl1pPr algn="r" defTabSz="940390" eaLnBrk="0" hangingPunct="0">
              <a:defRPr sz="800"/>
            </a:lvl1pPr>
          </a:lstStyle>
          <a:p>
            <a:pPr>
              <a:defRPr/>
            </a:pPr>
            <a:fld id="{1F3C02A6-BD56-4C6B-96C6-37CC5F8E55F1}" type="datetime1">
              <a:rPr lang="en-US"/>
              <a:pPr>
                <a:defRPr/>
              </a:pPr>
              <a:t>3/8/17</a:t>
            </a:fld>
            <a:endParaRPr lang="en-US"/>
          </a:p>
        </p:txBody>
      </p:sp>
      <p:sp>
        <p:nvSpPr>
          <p:cNvPr id="348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93688" y="319088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251025" y="3895020"/>
            <a:ext cx="6508353" cy="5080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000" tIns="47002" rIns="94000" bIns="470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050465"/>
            <a:ext cx="3038145" cy="24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000" tIns="47002" rIns="94000" bIns="47002" numCol="1" anchor="b" anchorCtr="0" compatLnSpc="1">
            <a:prstTxWarp prst="textNoShape">
              <a:avLst/>
            </a:prstTxWarp>
          </a:bodyPr>
          <a:lstStyle>
            <a:lvl1pPr defTabSz="940390" eaLnBrk="0" hangingPunct="0">
              <a:defRPr sz="800"/>
            </a:lvl1pPr>
          </a:lstStyle>
          <a:p>
            <a:pPr>
              <a:defRPr/>
            </a:pPr>
            <a:r>
              <a:rPr lang="en-US"/>
              <a:t>OPNS454   © Van Mieghem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59" y="9050465"/>
            <a:ext cx="3038144" cy="24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000" tIns="47002" rIns="94000" bIns="47002" numCol="1" anchor="b" anchorCtr="0" compatLnSpc="1">
            <a:prstTxWarp prst="textNoShape">
              <a:avLst/>
            </a:prstTxWarp>
          </a:bodyPr>
          <a:lstStyle>
            <a:lvl1pPr algn="r" defTabSz="940390" eaLnBrk="0" hangingPunct="0">
              <a:defRPr sz="800"/>
            </a:lvl1pPr>
          </a:lstStyle>
          <a:p>
            <a:pPr>
              <a:defRPr/>
            </a:pPr>
            <a:fld id="{5B8AE1A4-7F09-45E4-A651-E4D9F12459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117022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pPr defTabSz="945186"/>
            <a:r>
              <a:rPr lang="en-US" dirty="0" smtClean="0"/>
              <a:t>OPNS454 Week 9: Improvement and Innovation</a:t>
            </a:r>
          </a:p>
        </p:txBody>
      </p:sp>
      <p:sp>
        <p:nvSpPr>
          <p:cNvPr id="62467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pPr defTabSz="945186"/>
            <a:r>
              <a:rPr lang="en-US" dirty="0" smtClean="0"/>
              <a:t>© Van Mieghem</a:t>
            </a:r>
          </a:p>
        </p:txBody>
      </p:sp>
      <p:sp>
        <p:nvSpPr>
          <p:cNvPr id="6246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45186"/>
            <a:fld id="{BA247DE2-1E85-496E-809F-823AAD4A4A66}" type="slidenum">
              <a:rPr lang="en-US" smtClean="0"/>
              <a:pPr defTabSz="945186"/>
              <a:t>1</a:t>
            </a:fld>
            <a:endParaRPr lang="en-US" dirty="0" smtClean="0"/>
          </a:p>
        </p:txBody>
      </p:sp>
      <p:sp>
        <p:nvSpPr>
          <p:cNvPr id="29701" name="Notes Placeholder 8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>
              <a:defRPr/>
            </a:pPr>
            <a:r>
              <a:rPr lang="en-US" dirty="0" smtClean="0"/>
              <a:t>2017 </a:t>
            </a:r>
            <a:r>
              <a:rPr lang="en-US" dirty="0" smtClean="0"/>
              <a:t>Mar </a:t>
            </a:r>
            <a:r>
              <a:rPr lang="en-US" dirty="0" smtClean="0"/>
              <a:t>8 time: Optional review session.  I just directly</a:t>
            </a:r>
            <a:r>
              <a:rPr lang="en-US" baseline="0" dirty="0" smtClean="0"/>
              <a:t> solve these problems (the long way) on the board.</a:t>
            </a:r>
          </a:p>
          <a:p>
            <a:pPr>
              <a:defRPr/>
            </a:pPr>
            <a:r>
              <a:rPr lang="en-US" baseline="0" dirty="0" smtClean="0"/>
              <a:t>Plan to be done in 1.5hrs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 smtClean="0"/>
          </a:p>
        </p:txBody>
      </p:sp>
      <p:sp>
        <p:nvSpPr>
          <p:cNvPr id="62470" name="Slide Image Placeholder 1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</p:spTree>
    <p:extLst>
      <p:ext uri="{BB962C8B-B14F-4D97-AF65-F5344CB8AC3E}">
        <p14:creationId xmlns:p14="http://schemas.microsoft.com/office/powerpoint/2010/main" val="17286085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1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Solution</a:t>
            </a:r>
            <a:r>
              <a:rPr lang="en-US" sz="10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: 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Demand distribution is: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150</a:t>
            </a:r>
            <a:r>
              <a:rPr lang="en-US" sz="1000" kern="1200" baseline="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TB (.4*0.5 = .2); 200TB (.4*.5 = .2); 250TB (.6*.5 = .3); 400TB (.6*.5 = .3)</a:t>
            </a:r>
            <a:endParaRPr lang="en-US" sz="1000" kern="1200" dirty="0" smtClean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The probability to have more than 150,000 GB demand is 1 - 0.4 * 0.5 = 0.8. 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Marginal contingent value of one </a:t>
            </a:r>
            <a:r>
              <a:rPr lang="en-US" sz="10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additional unit of reserved base capacity </a:t>
            </a:r>
            <a:r>
              <a:rPr lang="en-US" sz="10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is $0.75. 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Marginal cost of one </a:t>
            </a:r>
            <a:r>
              <a:rPr lang="en-US" sz="10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unit of reserved base capacity </a:t>
            </a:r>
            <a:r>
              <a:rPr lang="en-US" sz="10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is $0.5. 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Therefore, the marginal expected value of one </a:t>
            </a:r>
            <a:r>
              <a:rPr lang="en-US" sz="10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unit of reserved base capacity </a:t>
            </a:r>
            <a:r>
              <a:rPr lang="en-US" sz="10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is $0.75 * 0.8 - $0.5 = $0.1</a:t>
            </a:r>
          </a:p>
          <a:p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1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Solution</a:t>
            </a:r>
            <a:r>
              <a:rPr lang="en-US" sz="10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: We have seen marginal contingent value of one more </a:t>
            </a:r>
            <a:r>
              <a:rPr lang="en-US" sz="10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unit of capacity </a:t>
            </a:r>
            <a:r>
              <a:rPr lang="en-US" sz="10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is positive for capacity 150,000. 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This is true for any capacity level between 150,000 and 200,000. 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The</a:t>
            </a:r>
            <a:r>
              <a:rPr lang="en-US" sz="1000" kern="1200" baseline="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c</a:t>
            </a:r>
            <a:r>
              <a:rPr lang="en-US" sz="10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ontingent value of one more capacity is 0.75*.6</a:t>
            </a:r>
            <a:r>
              <a:rPr lang="en-US" sz="1000" kern="1200" baseline="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- .5 &lt; 0</a:t>
            </a:r>
            <a:r>
              <a:rPr lang="en-US" sz="10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when the capacity level is higher than 200,000. 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Therefore, the optimal capacity level is 200,000</a:t>
            </a:r>
          </a:p>
          <a:p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1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Solution</a:t>
            </a:r>
            <a:r>
              <a:rPr lang="en-US" sz="10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: The marginal value and cost of one more capacity does not depend on the profit since we can always fulfill the demand.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OPNS454 Week 9: Improvement and Innovation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fld id="{1F3C02A6-BD56-4C6B-96C6-37CC5F8E55F1}" type="datetime1">
              <a:rPr lang="en-US" smtClean="0"/>
              <a:pPr>
                <a:defRPr/>
              </a:pPr>
              <a:t>3/8/17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OPNS454   © Van Mieghem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5B8AE1A4-7F09-45E4-A651-E4D9F1245998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0164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8"/>
          <p:cNvSpPr>
            <a:spLocks noChangeShapeType="1"/>
          </p:cNvSpPr>
          <p:nvPr userDrawn="1"/>
        </p:nvSpPr>
        <p:spPr bwMode="auto">
          <a:xfrm>
            <a:off x="0" y="6683375"/>
            <a:ext cx="91567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ChangeArrowheads="1"/>
          </p:cNvSpPr>
          <p:nvPr userDrawn="1"/>
        </p:nvSpPr>
        <p:spPr bwMode="auto">
          <a:xfrm>
            <a:off x="4310063" y="6667500"/>
            <a:ext cx="70167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eaLnBrk="0" hangingPunct="0">
              <a:defRPr/>
            </a:pPr>
            <a:r>
              <a:rPr lang="en-US" sz="800">
                <a:solidFill>
                  <a:schemeClr val="accent2"/>
                </a:solidFill>
                <a:latin typeface="Arial" pitchFamily="34" charset="0"/>
              </a:rPr>
              <a:t>Slide </a:t>
            </a:r>
            <a:fld id="{43293E56-D745-440A-9355-DF2B0AC1BB3C}" type="slidenum">
              <a:rPr lang="en-US" sz="800">
                <a:solidFill>
                  <a:schemeClr val="accent2"/>
                </a:solidFill>
                <a:latin typeface="Arial" pitchFamily="34" charset="0"/>
              </a:rPr>
              <a:pPr eaLnBrk="0" hangingPunct="0">
                <a:defRPr/>
              </a:pPr>
              <a:t>‹#›</a:t>
            </a:fld>
            <a:endParaRPr lang="en-US" sz="800">
              <a:solidFill>
                <a:schemeClr val="accent2"/>
              </a:solidFill>
              <a:latin typeface="Arial" pitchFamily="34" charset="0"/>
            </a:endParaRPr>
          </a:p>
        </p:txBody>
      </p:sp>
      <p:sp>
        <p:nvSpPr>
          <p:cNvPr id="6" name="Rectangle 10"/>
          <p:cNvSpPr>
            <a:spLocks noChangeArrowheads="1"/>
          </p:cNvSpPr>
          <p:nvPr userDrawn="1"/>
        </p:nvSpPr>
        <p:spPr bwMode="auto">
          <a:xfrm>
            <a:off x="33338" y="6667500"/>
            <a:ext cx="36449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800">
                <a:solidFill>
                  <a:schemeClr val="accent2"/>
                </a:solidFill>
                <a:latin typeface="Arial" pitchFamily="34" charset="0"/>
              </a:rPr>
              <a:t>OPNS454: Operations Strategy</a:t>
            </a:r>
          </a:p>
        </p:txBody>
      </p:sp>
      <p:sp>
        <p:nvSpPr>
          <p:cNvPr id="7" name="Rectangle 11"/>
          <p:cNvSpPr>
            <a:spLocks noChangeArrowheads="1"/>
          </p:cNvSpPr>
          <p:nvPr userDrawn="1"/>
        </p:nvSpPr>
        <p:spPr bwMode="auto">
          <a:xfrm>
            <a:off x="7273925" y="6667500"/>
            <a:ext cx="183832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algn="r" eaLnBrk="0" hangingPunct="0">
              <a:defRPr/>
            </a:pPr>
            <a:r>
              <a:rPr lang="en-US" sz="8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© Van Mieghem</a:t>
            </a:r>
          </a:p>
        </p:txBody>
      </p:sp>
      <p:sp>
        <p:nvSpPr>
          <p:cNvPr id="37274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685800" y="1622425"/>
            <a:ext cx="7772400" cy="1470025"/>
          </a:xfrm>
          <a:noFill/>
        </p:spPr>
        <p:txBody>
          <a:bodyPr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72743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378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7938"/>
            <a:ext cx="2286000" cy="65595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7938"/>
            <a:ext cx="6705600" cy="65595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938"/>
            <a:ext cx="9144000" cy="9556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5613" y="1114425"/>
            <a:ext cx="8229600" cy="26495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5613" y="3916363"/>
            <a:ext cx="8229600" cy="2651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938"/>
            <a:ext cx="9144000" cy="9556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5613" y="1114425"/>
            <a:ext cx="4038600" cy="54530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6613" y="1114425"/>
            <a:ext cx="4038600" cy="26495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6613" y="3916363"/>
            <a:ext cx="4038600" cy="2651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938"/>
            <a:ext cx="9144000" cy="9556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5613" y="1114425"/>
            <a:ext cx="4038600" cy="54530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114425"/>
            <a:ext cx="4038600" cy="54530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938"/>
            <a:ext cx="9144000" cy="9556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5613" y="1114425"/>
            <a:ext cx="4038600" cy="54530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6613" y="1114425"/>
            <a:ext cx="4038600" cy="54530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938"/>
            <a:ext cx="9144000" cy="9556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5613" y="1114425"/>
            <a:ext cx="8229600" cy="26495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5613" y="3916363"/>
            <a:ext cx="8229600" cy="2651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 and 2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938"/>
            <a:ext cx="9144000" cy="9556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5613" y="1114425"/>
            <a:ext cx="4038600" cy="26495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6613" y="1114425"/>
            <a:ext cx="4038600" cy="26495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55613" y="3916363"/>
            <a:ext cx="8229600" cy="2651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5613" y="1114425"/>
            <a:ext cx="8229600" cy="2667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5613" y="3933825"/>
            <a:ext cx="8229600" cy="2667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921500" y="6572250"/>
            <a:ext cx="2133600" cy="2349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350160-6AA3-4D2C-B7B2-A0BEC35750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5613" y="1114425"/>
            <a:ext cx="4038600" cy="54530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114425"/>
            <a:ext cx="4038600" cy="54530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4" name="Line 2"/>
          <p:cNvSpPr>
            <a:spLocks noChangeShapeType="1"/>
          </p:cNvSpPr>
          <p:nvPr/>
        </p:nvSpPr>
        <p:spPr bwMode="auto">
          <a:xfrm>
            <a:off x="0" y="6683375"/>
            <a:ext cx="91567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71715" name="Rectangle 3"/>
          <p:cNvSpPr>
            <a:spLocks noChangeArrowheads="1"/>
          </p:cNvSpPr>
          <p:nvPr/>
        </p:nvSpPr>
        <p:spPr bwMode="auto">
          <a:xfrm>
            <a:off x="4310063" y="6667500"/>
            <a:ext cx="70167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eaLnBrk="0" hangingPunct="0">
              <a:defRPr/>
            </a:pPr>
            <a:r>
              <a:rPr lang="en-US" sz="800">
                <a:solidFill>
                  <a:schemeClr val="accent2"/>
                </a:solidFill>
                <a:latin typeface="Arial" pitchFamily="34" charset="0"/>
              </a:rPr>
              <a:t>Slide </a:t>
            </a:r>
            <a:fld id="{7EE6F149-268C-4C65-B9D7-23C7949CE424}" type="slidenum">
              <a:rPr lang="en-US" sz="800">
                <a:solidFill>
                  <a:schemeClr val="accent2"/>
                </a:solidFill>
                <a:latin typeface="Arial" pitchFamily="34" charset="0"/>
              </a:rPr>
              <a:pPr eaLnBrk="0" hangingPunct="0">
                <a:defRPr/>
              </a:pPr>
              <a:t>‹#›</a:t>
            </a:fld>
            <a:endParaRPr lang="en-US" sz="800">
              <a:solidFill>
                <a:schemeClr val="accent2"/>
              </a:solidFill>
              <a:latin typeface="Arial" pitchFamily="34" charset="0"/>
            </a:endParaRPr>
          </a:p>
        </p:txBody>
      </p:sp>
      <p:sp>
        <p:nvSpPr>
          <p:cNvPr id="371716" name="Rectangle 4"/>
          <p:cNvSpPr>
            <a:spLocks noChangeArrowheads="1"/>
          </p:cNvSpPr>
          <p:nvPr/>
        </p:nvSpPr>
        <p:spPr bwMode="auto">
          <a:xfrm>
            <a:off x="33338" y="6667500"/>
            <a:ext cx="36449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800">
                <a:solidFill>
                  <a:schemeClr val="accent2"/>
                </a:solidFill>
                <a:latin typeface="Arial" pitchFamily="34" charset="0"/>
              </a:rPr>
              <a:t>OPNS454: Operations Strategy</a:t>
            </a:r>
          </a:p>
        </p:txBody>
      </p:sp>
      <p:sp>
        <p:nvSpPr>
          <p:cNvPr id="371717" name="Rectangle 5"/>
          <p:cNvSpPr>
            <a:spLocks noChangeArrowheads="1"/>
          </p:cNvSpPr>
          <p:nvPr/>
        </p:nvSpPr>
        <p:spPr bwMode="auto">
          <a:xfrm>
            <a:off x="7273925" y="6667500"/>
            <a:ext cx="183832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algn="r" eaLnBrk="0" hangingPunct="0">
              <a:defRPr/>
            </a:pPr>
            <a:r>
              <a:rPr lang="en-US" sz="8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© Van Mieghem</a:t>
            </a:r>
          </a:p>
        </p:txBody>
      </p:sp>
      <p:sp>
        <p:nvSpPr>
          <p:cNvPr id="1030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0" y="7938"/>
            <a:ext cx="9144000" cy="955675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1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5613" y="1114425"/>
            <a:ext cx="8229600" cy="545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1" r:id="rId1"/>
    <p:sldLayoutId id="2147483964" r:id="rId2"/>
    <p:sldLayoutId id="2147483965" r:id="rId3"/>
    <p:sldLayoutId id="2147483966" r:id="rId4"/>
    <p:sldLayoutId id="2147483967" r:id="rId5"/>
    <p:sldLayoutId id="2147483968" r:id="rId6"/>
    <p:sldLayoutId id="2147483969" r:id="rId7"/>
    <p:sldLayoutId id="2147483970" r:id="rId8"/>
    <p:sldLayoutId id="2147483971" r:id="rId9"/>
    <p:sldLayoutId id="2147483972" r:id="rId10"/>
    <p:sldLayoutId id="2147483973" r:id="rId11"/>
    <p:sldLayoutId id="2147483974" r:id="rId12"/>
    <p:sldLayoutId id="2147483975" r:id="rId13"/>
    <p:sldLayoutId id="2147483976" r:id="rId14"/>
    <p:sldLayoutId id="2147483977" r:id="rId15"/>
    <p:sldLayoutId id="2147483978" r:id="rId16"/>
    <p:sldLayoutId id="2147483979" r:id="rId17"/>
    <p:sldLayoutId id="2147483980" r:id="rId18"/>
    <p:sldLayoutId id="2147483994" r:id="rId19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accent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accent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accent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accent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9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85000"/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50000"/>
        <a:buFont typeface="Wingdings" pitchFamily="2" charset="2"/>
        <a:buChar char="q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−"/>
        <a:defRPr sz="1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−"/>
        <a:defRPr sz="1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−"/>
        <a:defRPr sz="1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−"/>
        <a:defRPr sz="1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−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4" Type="http://schemas.openxmlformats.org/officeDocument/2006/relationships/image" Target="../media/image1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4" Type="http://schemas.openxmlformats.org/officeDocument/2006/relationships/image" Target="../media/image2.e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0"/>
            <a:ext cx="9144000" cy="1477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 dirty="0">
                <a:solidFill>
                  <a:schemeClr val="bg1"/>
                </a:solidFill>
                <a:latin typeface="Garamond" pitchFamily="18" charset="0"/>
              </a:rPr>
              <a:t>Operations </a:t>
            </a:r>
            <a:r>
              <a:rPr lang="en-US" sz="3600" dirty="0" smtClean="0">
                <a:solidFill>
                  <a:schemeClr val="bg1"/>
                </a:solidFill>
                <a:latin typeface="Garamond" pitchFamily="18" charset="0"/>
              </a:rPr>
              <a:t>Strategy</a:t>
            </a:r>
            <a:endParaRPr lang="en-US" sz="3600" dirty="0">
              <a:solidFill>
                <a:schemeClr val="bg1"/>
              </a:solidFill>
              <a:latin typeface="Garamond" pitchFamily="18" charset="0"/>
            </a:endParaRPr>
          </a:p>
          <a:p>
            <a:pPr algn="ctr" eaLnBrk="0" hangingPunct="0">
              <a:spcBef>
                <a:spcPct val="50000"/>
              </a:spcBef>
            </a:pPr>
            <a:r>
              <a:rPr lang="en-US" sz="3600" dirty="0" smtClean="0">
                <a:solidFill>
                  <a:srgbClr val="FF3300"/>
                </a:solidFill>
                <a:latin typeface="Garamond" pitchFamily="18" charset="0"/>
              </a:rPr>
              <a:t>Problems</a:t>
            </a:r>
            <a:r>
              <a:rPr lang="en-US" sz="3600" dirty="0" smtClean="0">
                <a:solidFill>
                  <a:srgbClr val="FF3300"/>
                </a:solidFill>
                <a:latin typeface="Garamond" pitchFamily="18" charset="0"/>
              </a:rPr>
              <a:t> Practice Tutorial </a:t>
            </a:r>
            <a:endParaRPr lang="en-US" sz="3600" b="1" dirty="0">
              <a:solidFill>
                <a:srgbClr val="FF3300"/>
              </a:solidFill>
              <a:latin typeface="Garamond" pitchFamily="18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Three problems: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scaling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capacity reservation (single asset, single product)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newsvendor network (multi-asset, multi-product)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ROIC and Scaling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 company sold 1000 units last year and had the following revenues and costs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/>
              <a:t>A</a:t>
            </a:r>
            <a:r>
              <a:rPr lang="en-US" dirty="0" smtClean="0"/>
              <a:t>nticipating </a:t>
            </a:r>
            <a:r>
              <a:rPr lang="en-US" dirty="0"/>
              <a:t>a growth in </a:t>
            </a:r>
            <a:r>
              <a:rPr lang="en-US" dirty="0" smtClean="0"/>
              <a:t>sales (which can easily be supported with the current PP&amp;E), </a:t>
            </a:r>
            <a:r>
              <a:rPr lang="en-US" dirty="0"/>
              <a:t>the CEO stated that “an increase of 50% in sales, </a:t>
            </a:r>
            <a:r>
              <a:rPr lang="en-US" dirty="0" smtClean="0"/>
              <a:t>while optimizing </a:t>
            </a:r>
            <a:r>
              <a:rPr lang="en-US" dirty="0"/>
              <a:t>operations accordingly, will generate an increase of about 53% in ROIC</a:t>
            </a:r>
            <a:r>
              <a:rPr lang="en-US" dirty="0" smtClean="0"/>
              <a:t>.”</a:t>
            </a:r>
            <a:endParaRPr lang="en-US" dirty="0"/>
          </a:p>
          <a:p>
            <a:r>
              <a:rPr lang="en-US" dirty="0"/>
              <a:t>Agree/ Disagree</a:t>
            </a:r>
          </a:p>
          <a:p>
            <a:r>
              <a:rPr lang="en-US" dirty="0"/>
              <a:t>Explain. 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7859797"/>
              </p:ext>
            </p:extLst>
          </p:nvPr>
        </p:nvGraphicFramePr>
        <p:xfrm>
          <a:off x="0" y="1895784"/>
          <a:ext cx="10324340" cy="2464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6" name="Document" r:id="rId3" imgW="5905500" imgH="1409700" progId="Word.Document.12">
                  <p:embed/>
                </p:oleObj>
              </mc:Choice>
              <mc:Fallback>
                <p:oleObj name="Document" r:id="rId3" imgW="5905500" imgH="14097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1895784"/>
                        <a:ext cx="10324340" cy="24645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43011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Netshell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Netshell</a:t>
            </a:r>
            <a:r>
              <a:rPr lang="en-US" dirty="0"/>
              <a:t> is a video streaming company </a:t>
            </a:r>
            <a:r>
              <a:rPr lang="en-US" dirty="0" smtClean="0"/>
              <a:t>that uses Amazon Web Services (AWS provides cloud </a:t>
            </a:r>
            <a:r>
              <a:rPr lang="en-US" dirty="0"/>
              <a:t>computing </a:t>
            </a:r>
            <a:r>
              <a:rPr lang="en-US" dirty="0" smtClean="0"/>
              <a:t>capacity). </a:t>
            </a:r>
            <a:r>
              <a:rPr lang="en-US" dirty="0" err="1" smtClean="0"/>
              <a:t>Netshell</a:t>
            </a:r>
            <a:r>
              <a:rPr lang="en-US" dirty="0" smtClean="0"/>
              <a:t> customers can watch videos whenever they want and as much as they want. At </a:t>
            </a:r>
            <a:r>
              <a:rPr lang="en-US" dirty="0"/>
              <a:t>the beginning of every year, </a:t>
            </a:r>
            <a:r>
              <a:rPr lang="en-US" dirty="0" err="1"/>
              <a:t>Netshell</a:t>
            </a:r>
            <a:r>
              <a:rPr lang="en-US" dirty="0"/>
              <a:t> </a:t>
            </a:r>
            <a:r>
              <a:rPr lang="en-US" dirty="0" smtClean="0"/>
              <a:t>must decide </a:t>
            </a:r>
            <a:r>
              <a:rPr lang="en-US" dirty="0"/>
              <a:t>on how much daily </a:t>
            </a:r>
            <a:r>
              <a:rPr lang="en-US" dirty="0" smtClean="0"/>
              <a:t>“base streaming capacity” </a:t>
            </a:r>
            <a:r>
              <a:rPr lang="en-US" dirty="0"/>
              <a:t>(in terms of bits of data) it </a:t>
            </a:r>
            <a:r>
              <a:rPr lang="en-US" dirty="0" smtClean="0"/>
              <a:t>wants to reserve </a:t>
            </a:r>
            <a:r>
              <a:rPr lang="en-US" dirty="0"/>
              <a:t>from Amazon. On average, Amazon charges $0.5 for 1 gigabits (Gb) of </a:t>
            </a:r>
            <a:r>
              <a:rPr lang="en-US" dirty="0" smtClean="0"/>
              <a:t>base data </a:t>
            </a:r>
            <a:r>
              <a:rPr lang="en-US" dirty="0"/>
              <a:t>capacity per day. If the data that </a:t>
            </a:r>
            <a:r>
              <a:rPr lang="en-US" dirty="0" err="1"/>
              <a:t>Netshell</a:t>
            </a:r>
            <a:r>
              <a:rPr lang="en-US" dirty="0"/>
              <a:t> streams in a day surpasses </a:t>
            </a:r>
            <a:r>
              <a:rPr lang="en-US" dirty="0" smtClean="0"/>
              <a:t>its reserved base capacity </a:t>
            </a:r>
            <a:r>
              <a:rPr lang="en-US" dirty="0"/>
              <a:t>(contracted with Amazon), </a:t>
            </a:r>
            <a:r>
              <a:rPr lang="en-US" dirty="0" err="1" smtClean="0"/>
              <a:t>Netshell</a:t>
            </a:r>
            <a:r>
              <a:rPr lang="en-US" dirty="0" smtClean="0"/>
              <a:t> pays </a:t>
            </a:r>
            <a:r>
              <a:rPr lang="en-US" dirty="0"/>
              <a:t>$0.75 </a:t>
            </a:r>
            <a:r>
              <a:rPr lang="en-US" dirty="0" smtClean="0"/>
              <a:t>for each </a:t>
            </a:r>
            <a:r>
              <a:rPr lang="en-US" dirty="0"/>
              <a:t>additional Gb of </a:t>
            </a:r>
            <a:r>
              <a:rPr lang="en-US" dirty="0" smtClean="0"/>
              <a:t>data needed. </a:t>
            </a:r>
            <a:r>
              <a:rPr lang="en-US" dirty="0" err="1" smtClean="0"/>
              <a:t>Netshell’s</a:t>
            </a:r>
            <a:r>
              <a:rPr lang="en-US" dirty="0" smtClean="0"/>
              <a:t> average customer revenue </a:t>
            </a:r>
            <a:r>
              <a:rPr lang="en-US" dirty="0" smtClean="0"/>
              <a:t>of </a:t>
            </a:r>
            <a:r>
              <a:rPr lang="en-US" dirty="0"/>
              <a:t>streaming 1 Gb of data per day is roughly $0.65.</a:t>
            </a:r>
          </a:p>
          <a:p>
            <a:r>
              <a:rPr lang="en-US" dirty="0"/>
              <a:t>The operations team of </a:t>
            </a:r>
            <a:r>
              <a:rPr lang="en-US" dirty="0" err="1"/>
              <a:t>Netshell</a:t>
            </a:r>
            <a:r>
              <a:rPr lang="en-US" dirty="0"/>
              <a:t> uses sophisticated forecasting methods. </a:t>
            </a:r>
            <a:r>
              <a:rPr lang="en-US" dirty="0" smtClean="0"/>
              <a:t>The data science team found </a:t>
            </a:r>
            <a:r>
              <a:rPr lang="en-US" dirty="0"/>
              <a:t>that, during Winter and </a:t>
            </a:r>
            <a:r>
              <a:rPr lang="en-US" dirty="0" smtClean="0"/>
              <a:t>Spring indoor </a:t>
            </a:r>
            <a:r>
              <a:rPr lang="en-US" dirty="0"/>
              <a:t>activities are more </a:t>
            </a:r>
            <a:r>
              <a:rPr lang="en-US" dirty="0" smtClean="0"/>
              <a:t>common and </a:t>
            </a:r>
            <a:r>
              <a:rPr lang="en-US" dirty="0"/>
              <a:t>the daily demand of </a:t>
            </a:r>
            <a:r>
              <a:rPr lang="en-US" dirty="0" err="1"/>
              <a:t>Netshell</a:t>
            </a:r>
            <a:r>
              <a:rPr lang="en-US" dirty="0"/>
              <a:t> will be 200,000 Gb with probability 0.4 and 400,000 Gb with probability 0.6. During Summer and Fall, when the demand of video streaming is generally low, the forecasted demand for </a:t>
            </a:r>
            <a:r>
              <a:rPr lang="en-US" dirty="0" err="1"/>
              <a:t>Netshell</a:t>
            </a:r>
            <a:r>
              <a:rPr lang="en-US" dirty="0"/>
              <a:t> is 150,000 Gb with probability 0.4 and 250,000 Gb with probability 0.6. Assuming half of days in the year fall in Winter and Spring category.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066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Netshell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0" indent="-457200">
              <a:buFont typeface="+mj-lt"/>
              <a:buAutoNum type="arabicPeriod"/>
            </a:pPr>
            <a:r>
              <a:rPr lang="en-US" dirty="0"/>
              <a:t>If </a:t>
            </a:r>
            <a:r>
              <a:rPr lang="en-US" dirty="0" err="1"/>
              <a:t>Netshell’s</a:t>
            </a:r>
            <a:r>
              <a:rPr lang="en-US" dirty="0"/>
              <a:t> </a:t>
            </a:r>
            <a:r>
              <a:rPr lang="en-US" dirty="0" smtClean="0"/>
              <a:t>reserved base capacity </a:t>
            </a:r>
            <a:r>
              <a:rPr lang="en-US" dirty="0"/>
              <a:t>is 150,000 GB </a:t>
            </a:r>
            <a:r>
              <a:rPr lang="en-US" dirty="0" smtClean="0"/>
              <a:t>per day, </a:t>
            </a:r>
            <a:r>
              <a:rPr lang="en-US" dirty="0"/>
              <a:t>what is the marginal </a:t>
            </a:r>
            <a:r>
              <a:rPr lang="en-US" dirty="0" smtClean="0"/>
              <a:t>expected </a:t>
            </a:r>
            <a:r>
              <a:rPr lang="en-US" dirty="0"/>
              <a:t>value of one </a:t>
            </a:r>
            <a:r>
              <a:rPr lang="en-US" dirty="0" smtClean="0"/>
              <a:t>more unit of reserved base capacity?</a:t>
            </a:r>
            <a:endParaRPr lang="en-US" dirty="0"/>
          </a:p>
          <a:p>
            <a:pPr marL="800100" lvl="1" indent="-342900">
              <a:buFont typeface="+mj-lt"/>
              <a:buAutoNum type="alphaLcPeriod"/>
            </a:pPr>
            <a:r>
              <a:rPr lang="en-US" dirty="0"/>
              <a:t>$</a:t>
            </a:r>
            <a:r>
              <a:rPr lang="en-US" dirty="0" smtClean="0"/>
              <a:t>0.0</a:t>
            </a:r>
            <a:endParaRPr lang="en-US" dirty="0"/>
          </a:p>
          <a:p>
            <a:pPr marL="800100" lvl="1" indent="-342900">
              <a:buFont typeface="+mj-lt"/>
              <a:buAutoNum type="alphaLcPeriod"/>
            </a:pPr>
            <a:r>
              <a:rPr lang="en-US" dirty="0"/>
              <a:t>$</a:t>
            </a:r>
            <a:r>
              <a:rPr lang="en-US" dirty="0" smtClean="0"/>
              <a:t>0.1</a:t>
            </a:r>
            <a:endParaRPr lang="en-US" dirty="0"/>
          </a:p>
          <a:p>
            <a:pPr marL="800100" lvl="1" indent="-342900">
              <a:buFont typeface="+mj-lt"/>
              <a:buAutoNum type="alphaLcPeriod"/>
            </a:pPr>
            <a:r>
              <a:rPr lang="en-US" dirty="0"/>
              <a:t>$0.2</a:t>
            </a:r>
          </a:p>
          <a:p>
            <a:pPr marL="800100" lvl="1" indent="-342900">
              <a:buFont typeface="+mj-lt"/>
              <a:buAutoNum type="alphaLcPeriod"/>
            </a:pPr>
            <a:r>
              <a:rPr lang="en-US" dirty="0"/>
              <a:t>$0.25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US" dirty="0"/>
              <a:t>What is the optimal </a:t>
            </a:r>
            <a:r>
              <a:rPr lang="en-US" dirty="0" smtClean="0"/>
              <a:t>reserved base capacity </a:t>
            </a:r>
            <a:r>
              <a:rPr lang="en-US" dirty="0"/>
              <a:t>for </a:t>
            </a:r>
            <a:r>
              <a:rPr lang="en-US" dirty="0" err="1"/>
              <a:t>Netshell</a:t>
            </a:r>
            <a:r>
              <a:rPr lang="en-US" dirty="0"/>
              <a:t>?</a:t>
            </a:r>
          </a:p>
          <a:p>
            <a:pPr marL="800100" lvl="1" indent="-342900">
              <a:buFont typeface="+mj-lt"/>
              <a:buAutoNum type="alphaLcPeriod"/>
            </a:pPr>
            <a:r>
              <a:rPr lang="en-US" dirty="0"/>
              <a:t>150,000</a:t>
            </a:r>
          </a:p>
          <a:p>
            <a:pPr marL="800100" lvl="1" indent="-342900">
              <a:buFont typeface="+mj-lt"/>
              <a:buAutoNum type="alphaLcPeriod"/>
            </a:pPr>
            <a:r>
              <a:rPr lang="en-US" dirty="0"/>
              <a:t>200,000</a:t>
            </a:r>
          </a:p>
          <a:p>
            <a:pPr marL="800100" lvl="1" indent="-342900">
              <a:buFont typeface="+mj-lt"/>
              <a:buAutoNum type="alphaLcPeriod"/>
            </a:pPr>
            <a:r>
              <a:rPr lang="en-US" dirty="0"/>
              <a:t>250,000</a:t>
            </a:r>
          </a:p>
          <a:p>
            <a:pPr marL="800100" lvl="1" indent="-342900">
              <a:buFont typeface="+mj-lt"/>
              <a:buAutoNum type="alphaLcPeriod"/>
            </a:pPr>
            <a:r>
              <a:rPr lang="en-US" dirty="0" smtClean="0"/>
              <a:t>400,000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US" dirty="0" smtClean="0"/>
              <a:t>How </a:t>
            </a:r>
            <a:r>
              <a:rPr lang="en-US" dirty="0"/>
              <a:t>does the optimal </a:t>
            </a:r>
            <a:r>
              <a:rPr lang="en-US" dirty="0" smtClean="0"/>
              <a:t>base capacity </a:t>
            </a:r>
            <a:r>
              <a:rPr lang="en-US" dirty="0"/>
              <a:t>change if the </a:t>
            </a:r>
            <a:r>
              <a:rPr lang="en-US" dirty="0" smtClean="0"/>
              <a:t>average </a:t>
            </a:r>
            <a:r>
              <a:rPr lang="en-US" dirty="0" smtClean="0"/>
              <a:t>unit revenue</a:t>
            </a:r>
            <a:r>
              <a:rPr lang="en-US" dirty="0" smtClean="0"/>
              <a:t> </a:t>
            </a:r>
            <a:r>
              <a:rPr lang="en-US" dirty="0"/>
              <a:t>of </a:t>
            </a:r>
            <a:r>
              <a:rPr lang="en-US" dirty="0" err="1"/>
              <a:t>Netshell</a:t>
            </a:r>
            <a:r>
              <a:rPr lang="en-US" dirty="0"/>
              <a:t> increases from $0.65 to $0.70?</a:t>
            </a:r>
          </a:p>
          <a:p>
            <a:pPr marL="800100" lvl="1" indent="-342900">
              <a:buFont typeface="+mj-lt"/>
              <a:buAutoNum type="alphaLcPeriod"/>
            </a:pPr>
            <a:r>
              <a:rPr lang="en-US" dirty="0" smtClean="0"/>
              <a:t>Increases</a:t>
            </a:r>
            <a:endParaRPr lang="en-US" dirty="0"/>
          </a:p>
          <a:p>
            <a:pPr marL="800100" lvl="1" indent="-342900">
              <a:buFont typeface="+mj-lt"/>
              <a:buAutoNum type="alphaLcPeriod"/>
            </a:pPr>
            <a:r>
              <a:rPr lang="en-US" dirty="0" smtClean="0"/>
              <a:t>Decreases</a:t>
            </a:r>
            <a:endParaRPr lang="en-US" dirty="0"/>
          </a:p>
          <a:p>
            <a:pPr marL="800100" lvl="1" indent="-342900">
              <a:buFont typeface="+mj-lt"/>
              <a:buAutoNum type="alphaLcPeriod"/>
            </a:pPr>
            <a:r>
              <a:rPr lang="en-US" dirty="0" smtClean="0"/>
              <a:t>Stays </a:t>
            </a:r>
            <a:r>
              <a:rPr lang="en-US" dirty="0"/>
              <a:t>the same</a:t>
            </a:r>
          </a:p>
          <a:p>
            <a:pPr marL="4000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369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Sweet &amp; Sour Tea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Josh started Sweet and Sour tea after a visit to Alabama, where he discovered the brewing market for the </a:t>
            </a:r>
            <a:r>
              <a:rPr lang="en-US" dirty="0" smtClean="0"/>
              <a:t>tea drink</a:t>
            </a:r>
            <a:r>
              <a:rPr lang="en-US" dirty="0" smtClean="0"/>
              <a:t>, which he sells in two formats. 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Barrels</a:t>
            </a:r>
            <a:r>
              <a:rPr lang="en-US" dirty="0"/>
              <a:t>: </a:t>
            </a:r>
            <a:r>
              <a:rPr lang="en-US" dirty="0" smtClean="0"/>
              <a:t>primarily for commercial customers (retail </a:t>
            </a:r>
            <a:r>
              <a:rPr lang="en-US" dirty="0"/>
              <a:t>stores and local </a:t>
            </a:r>
            <a:r>
              <a:rPr lang="en-US" dirty="0" smtClean="0"/>
              <a:t>restaurants)</a:t>
            </a:r>
            <a:endParaRPr lang="en-US" dirty="0"/>
          </a:p>
          <a:p>
            <a:pPr marL="457200" lvl="0" indent="-457200">
              <a:buFont typeface="+mj-lt"/>
              <a:buAutoNum type="arabicPeriod"/>
            </a:pPr>
            <a:r>
              <a:rPr lang="en-US" dirty="0" smtClean="0"/>
              <a:t>Cases of cans: primarily for </a:t>
            </a:r>
            <a:r>
              <a:rPr lang="en-US" dirty="0"/>
              <a:t>private customers.</a:t>
            </a:r>
          </a:p>
          <a:p>
            <a:pPr marL="0" indent="0">
              <a:buNone/>
            </a:pPr>
            <a:r>
              <a:rPr lang="en-US" dirty="0"/>
              <a:t>The implication is that as the economy is improving, demand for barrels goes up significantly, while demand from private customers goes up in a moderate way. When the economy is deteriorating, demand for Barrels goes down significantly, while demand for cans only slightly decreases. </a:t>
            </a:r>
            <a:r>
              <a:rPr lang="en-US" dirty="0" smtClean="0"/>
              <a:t> Forecast: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Unit contribution margins </a:t>
            </a:r>
            <a:r>
              <a:rPr lang="en-US" dirty="0"/>
              <a:t>for barrels is $</a:t>
            </a:r>
            <a:r>
              <a:rPr lang="en-US" dirty="0" smtClean="0"/>
              <a:t>63 versus for </a:t>
            </a:r>
            <a:r>
              <a:rPr lang="en-US" dirty="0"/>
              <a:t>cases is $12 due to the more intense competition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/>
              <a:t>Sweet and Sour Tea leases 3 resources: a brewing machine, a packing and filling machine for barrels, and another packing and filling machine for cans. 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1056646"/>
              </p:ext>
            </p:extLst>
          </p:nvPr>
        </p:nvGraphicFramePr>
        <p:xfrm>
          <a:off x="1476990" y="4136915"/>
          <a:ext cx="5791200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" name="Document" r:id="rId3" imgW="5791200" imgH="1117600" progId="Word.Document.12">
                  <p:embed/>
                </p:oleObj>
              </mc:Choice>
              <mc:Fallback>
                <p:oleObj name="Document" r:id="rId3" imgW="5791200" imgH="11176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76990" y="4136915"/>
                        <a:ext cx="5791200" cy="1117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06427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Sweet &amp; Sour Tea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5613" y="1114425"/>
            <a:ext cx="8229600" cy="555350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 lease depends on the capacity of the machine: the leasing cost for the brewing </a:t>
            </a:r>
            <a:r>
              <a:rPr lang="en-US" dirty="0" smtClean="0"/>
              <a:t>machine</a:t>
            </a:r>
            <a:r>
              <a:rPr lang="en-US" dirty="0" smtClean="0"/>
              <a:t> </a:t>
            </a:r>
            <a:r>
              <a:rPr lang="en-US" dirty="0"/>
              <a:t>(which can be used to brew the tea for either products) is $10 per </a:t>
            </a:r>
            <a:r>
              <a:rPr lang="en-US" dirty="0" err="1"/>
              <a:t>lbs</a:t>
            </a:r>
            <a:r>
              <a:rPr lang="en-US" dirty="0"/>
              <a:t> of tea per </a:t>
            </a:r>
            <a:r>
              <a:rPr lang="en-US" dirty="0" smtClean="0"/>
              <a:t>month.  </a:t>
            </a:r>
            <a:r>
              <a:rPr lang="en-US" dirty="0"/>
              <a:t>The leasing cost of </a:t>
            </a:r>
            <a:r>
              <a:rPr lang="en-US" dirty="0" smtClean="0"/>
              <a:t>packing </a:t>
            </a:r>
            <a:r>
              <a:rPr lang="en-US" dirty="0"/>
              <a:t>and filling is $7.2/</a:t>
            </a:r>
            <a:r>
              <a:rPr lang="en-US" dirty="0" err="1"/>
              <a:t>lbs</a:t>
            </a:r>
            <a:r>
              <a:rPr lang="en-US" dirty="0"/>
              <a:t> per month for the barrels line and $5/</a:t>
            </a:r>
            <a:r>
              <a:rPr lang="en-US" dirty="0" err="1"/>
              <a:t>lbs</a:t>
            </a:r>
            <a:r>
              <a:rPr lang="en-US" dirty="0"/>
              <a:t> per month for the cans line. </a:t>
            </a:r>
          </a:p>
          <a:p>
            <a:pPr marL="0" indent="0">
              <a:buNone/>
            </a:pPr>
            <a:endParaRPr lang="en-US" dirty="0"/>
          </a:p>
          <a:p>
            <a:pPr marL="457200" lvl="0" indent="-457200">
              <a:buFont typeface="+mj-lt"/>
              <a:buAutoNum type="arabicPeriod"/>
            </a:pPr>
            <a:r>
              <a:rPr lang="en-US" dirty="0" smtClean="0"/>
              <a:t>What’s </a:t>
            </a:r>
            <a:r>
              <a:rPr lang="en-US" dirty="0"/>
              <a:t>the monthly value (profit minus the monthly leasing cost) if Josh contracts packing equipment for the capacity of 4,050 </a:t>
            </a:r>
            <a:r>
              <a:rPr lang="en-US" dirty="0" err="1"/>
              <a:t>lbs</a:t>
            </a:r>
            <a:r>
              <a:rPr lang="en-US" dirty="0"/>
              <a:t> of barrels of tea per month, 22,000 </a:t>
            </a:r>
            <a:r>
              <a:rPr lang="en-US" dirty="0" err="1"/>
              <a:t>lbs</a:t>
            </a:r>
            <a:r>
              <a:rPr lang="en-US" dirty="0"/>
              <a:t> of cans of tea, and brewing capacity of </a:t>
            </a:r>
            <a:r>
              <a:rPr lang="en-US" dirty="0" smtClean="0"/>
              <a:t>26,050?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US" dirty="0" smtClean="0"/>
              <a:t>What’s </a:t>
            </a:r>
            <a:r>
              <a:rPr lang="en-US" dirty="0"/>
              <a:t>the optimal capacity </a:t>
            </a:r>
            <a:r>
              <a:rPr lang="en-US" dirty="0" smtClean="0"/>
              <a:t>configuration if Sweet &amp; Sour Tea would only supply commercial customers?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What’s the optimal capacity configuration if Sweet &amp; Sour Tea would only supply </a:t>
            </a:r>
            <a:r>
              <a:rPr lang="en-US" dirty="0" smtClean="0"/>
              <a:t>residential </a:t>
            </a:r>
            <a:r>
              <a:rPr lang="en-US" dirty="0"/>
              <a:t>customers</a:t>
            </a:r>
            <a:r>
              <a:rPr lang="en-US" dirty="0" smtClean="0"/>
              <a:t>?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What’s the optimal capacity configuration </a:t>
            </a:r>
            <a:r>
              <a:rPr lang="en-US" dirty="0" smtClean="0"/>
              <a:t>to supply both market segments? </a:t>
            </a:r>
            <a:endParaRPr lang="en-US" dirty="0"/>
          </a:p>
          <a:p>
            <a:pPr lvl="1"/>
            <a:r>
              <a:rPr lang="en-US" dirty="0"/>
              <a:t>Brewing</a:t>
            </a:r>
          </a:p>
          <a:p>
            <a:pPr lvl="1"/>
            <a:r>
              <a:rPr lang="en-US" dirty="0"/>
              <a:t>Packing of barrels of tea</a:t>
            </a:r>
          </a:p>
          <a:p>
            <a:pPr lvl="1"/>
            <a:r>
              <a:rPr lang="en-US" dirty="0"/>
              <a:t>Packing of cans of tea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1823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Agree</a:t>
            </a:r>
          </a:p>
          <a:p>
            <a:endParaRPr lang="en-US" dirty="0"/>
          </a:p>
          <a:p>
            <a:r>
              <a:rPr lang="en-US" dirty="0" err="1" smtClean="0"/>
              <a:t>Netshell</a:t>
            </a:r>
            <a:r>
              <a:rPr lang="en-US" dirty="0" smtClean="0"/>
              <a:t>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 smtClean="0"/>
              <a:t>$.1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 smtClean="0"/>
              <a:t>200,000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 smtClean="0"/>
              <a:t>Stays the same</a:t>
            </a:r>
          </a:p>
          <a:p>
            <a:pPr marL="800100" lvl="1" indent="-342900">
              <a:buFont typeface="+mj-lt"/>
              <a:buAutoNum type="arabicPeriod"/>
            </a:pPr>
            <a:endParaRPr lang="en-US" dirty="0"/>
          </a:p>
          <a:p>
            <a:pPr marL="400050"/>
            <a:r>
              <a:rPr lang="en-US" dirty="0" smtClean="0"/>
              <a:t>Sweet &amp; Sour Tea:</a:t>
            </a:r>
          </a:p>
          <a:p>
            <a:pPr marL="857250" lvl="1" indent="-342900">
              <a:buFont typeface="+mj-lt"/>
              <a:buAutoNum type="arabicPeriod"/>
            </a:pPr>
            <a:r>
              <a:rPr lang="en-US" dirty="0" smtClean="0"/>
              <a:t>$106,644</a:t>
            </a:r>
          </a:p>
          <a:p>
            <a:pPr marL="857250" lvl="1" indent="-342900">
              <a:buFont typeface="+mj-lt"/>
              <a:buAutoNum type="arabicPeriod"/>
            </a:pPr>
            <a:r>
              <a:rPr lang="en-US" dirty="0" smtClean="0"/>
              <a:t>6075 in both brewers and barrel packing line</a:t>
            </a:r>
            <a:endParaRPr lang="en-US" dirty="0"/>
          </a:p>
          <a:p>
            <a:pPr marL="857250" lvl="1" indent="-342900">
              <a:buFont typeface="+mj-lt"/>
              <a:buAutoNum type="arabicPeriod"/>
            </a:pPr>
            <a:r>
              <a:rPr lang="en-US" dirty="0" smtClean="0"/>
              <a:t>0 investment because cans by themselves are not profitable</a:t>
            </a:r>
          </a:p>
          <a:p>
            <a:pPr marL="857250" lvl="1" indent="-342900">
              <a:buFont typeface="+mj-lt"/>
              <a:buAutoNum type="arabicPeriod"/>
            </a:pPr>
            <a:r>
              <a:rPr lang="en-US" dirty="0" smtClean="0"/>
              <a:t>K* = (6075, 6075, 2025)</a:t>
            </a:r>
          </a:p>
          <a:p>
            <a:pPr marL="857250" lvl="1" indent="-342900">
              <a:buFont typeface="+mj-lt"/>
              <a:buAutoNum type="arabicPeriod"/>
            </a:pPr>
            <a:endParaRPr lang="en-US" dirty="0" smtClean="0"/>
          </a:p>
          <a:p>
            <a:pPr marL="800100" lvl="1"/>
            <a:endParaRPr lang="en-US" dirty="0" smtClean="0"/>
          </a:p>
          <a:p>
            <a:pPr marL="800100" lvl="1" indent="-342900">
              <a:buFont typeface="+mj-lt"/>
              <a:buAutoNum type="arabicPeriod"/>
            </a:pPr>
            <a:endParaRPr lang="en-US" dirty="0" smtClean="0"/>
          </a:p>
          <a:p>
            <a:pPr marL="800100" lvl="1" indent="-34290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962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achon_Slide_Template">
  <a:themeElements>
    <a:clrScheme name="Cachon_Slide_Templat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Cachon_Slide_Templat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dash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dash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achon_Slide_Templat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chon_Slide_Templat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chon_Slide_Templat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chon_Slide_Templat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chon_Slide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chon_Slide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chon_Slide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13601</TotalTime>
  <Words>1022</Words>
  <Application>Microsoft Macintosh PowerPoint</Application>
  <PresentationFormat>On-screen Show (4:3)</PresentationFormat>
  <Paragraphs>101</Paragraphs>
  <Slides>7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Garamond</vt:lpstr>
      <vt:lpstr>Times New Roman</vt:lpstr>
      <vt:lpstr>Wingdings</vt:lpstr>
      <vt:lpstr>Arial</vt:lpstr>
      <vt:lpstr>Cachon_Slide_Template</vt:lpstr>
      <vt:lpstr>Document</vt:lpstr>
      <vt:lpstr>PowerPoint Presentation</vt:lpstr>
      <vt:lpstr>ROIC and Scaling</vt:lpstr>
      <vt:lpstr>Netshell</vt:lpstr>
      <vt:lpstr>Netshell</vt:lpstr>
      <vt:lpstr>Sweet &amp; Sour Tea</vt:lpstr>
      <vt:lpstr>Sweet &amp; Sour Tea</vt:lpstr>
      <vt:lpstr>Solutions</vt:lpstr>
    </vt:vector>
  </TitlesOfParts>
  <Manager/>
  <Company>KGSM</Company>
  <LinksUpToDate>false</LinksUpToDate>
  <SharedDoc>false</SharedDoc>
  <HyperlinkBase/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Sun Microsystems</dc:title>
  <dc:subject/>
  <dc:creator>Jan Van Mieghem</dc:creator>
  <cp:keywords/>
  <dc:description/>
  <cp:lastModifiedBy>Jan Van Mieghem</cp:lastModifiedBy>
  <cp:revision>626</cp:revision>
  <cp:lastPrinted>2016-03-11T21:57:15Z</cp:lastPrinted>
  <dcterms:created xsi:type="dcterms:W3CDTF">1998-09-22T23:11:58Z</dcterms:created>
  <dcterms:modified xsi:type="dcterms:W3CDTF">2017-03-08T20:34:35Z</dcterms:modified>
  <cp:category/>
</cp:coreProperties>
</file>