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82" r:id="rId2"/>
    <p:sldMasterId id="2147483995" r:id="rId3"/>
    <p:sldMasterId id="2147484014" r:id="rId4"/>
    <p:sldMasterId id="2147484027" r:id="rId5"/>
  </p:sldMasterIdLst>
  <p:notesMasterIdLst>
    <p:notesMasterId r:id="rId37"/>
  </p:notesMasterIdLst>
  <p:handoutMasterIdLst>
    <p:handoutMasterId r:id="rId38"/>
  </p:handoutMasterIdLst>
  <p:sldIdLst>
    <p:sldId id="485" r:id="rId6"/>
    <p:sldId id="527" r:id="rId7"/>
    <p:sldId id="553" r:id="rId8"/>
    <p:sldId id="552" r:id="rId9"/>
    <p:sldId id="489" r:id="rId10"/>
    <p:sldId id="490" r:id="rId11"/>
    <p:sldId id="511" r:id="rId12"/>
    <p:sldId id="565" r:id="rId13"/>
    <p:sldId id="528" r:id="rId14"/>
    <p:sldId id="529" r:id="rId15"/>
    <p:sldId id="514" r:id="rId16"/>
    <p:sldId id="515" r:id="rId17"/>
    <p:sldId id="516" r:id="rId18"/>
    <p:sldId id="517" r:id="rId19"/>
    <p:sldId id="518" r:id="rId20"/>
    <p:sldId id="519" r:id="rId21"/>
    <p:sldId id="564" r:id="rId22"/>
    <p:sldId id="561" r:id="rId23"/>
    <p:sldId id="555" r:id="rId24"/>
    <p:sldId id="521" r:id="rId25"/>
    <p:sldId id="562" r:id="rId26"/>
    <p:sldId id="563" r:id="rId27"/>
    <p:sldId id="522" r:id="rId28"/>
    <p:sldId id="523" r:id="rId29"/>
    <p:sldId id="526" r:id="rId30"/>
    <p:sldId id="532" r:id="rId31"/>
    <p:sldId id="533" r:id="rId32"/>
    <p:sldId id="487" r:id="rId33"/>
    <p:sldId id="497" r:id="rId34"/>
    <p:sldId id="524" r:id="rId35"/>
    <p:sldId id="525" r:id="rId3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67">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frameSlides="1"/>
  <p:clrMru>
    <a:srgbClr val="CCFF66"/>
    <a:srgbClr val="EAEAEA"/>
    <a:srgbClr val="CCFFCC"/>
    <a:srgbClr val="FFCC99"/>
    <a:srgbClr val="FFFF00"/>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22753" autoAdjust="0"/>
    <p:restoredTop sz="84076" autoAdjust="0"/>
  </p:normalViewPr>
  <p:slideViewPr>
    <p:cSldViewPr snapToGrid="0">
      <p:cViewPr varScale="1">
        <p:scale>
          <a:sx n="90" d="100"/>
          <a:sy n="90" d="100"/>
        </p:scale>
        <p:origin x="2520" y="192"/>
      </p:cViewPr>
      <p:guideLst>
        <p:guide orient="horz" pos="2160"/>
        <p:guide pos="286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4" d="100"/>
          <a:sy n="124" d="100"/>
        </p:scale>
        <p:origin x="3328" y="19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F80F61BC-9786-3D48-9C18-06C018FDABC9}"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F137DCB1-3C50-AD4D-9780-3409C1CF2EE0}" type="presOf" srcId="{76B5C694-B853-0246-BCA0-5E7F2433D535}" destId="{0472C170-12DA-B143-AD1C-711D1168B5FF}" srcOrd="0" destOrd="0" presId="urn:microsoft.com/office/officeart/2005/8/layout/equation1"/>
    <dgm:cxn modelId="{44F6AF2F-1377-DB40-BB03-899B2CF89BD2}" type="presOf" srcId="{C17C9D10-EE76-7640-A94C-D94C87A3F6C3}" destId="{A9C6362F-FD2C-A44B-8412-4E042722523A}" srcOrd="0" destOrd="0" presId="urn:microsoft.com/office/officeart/2005/8/layout/equation1"/>
    <dgm:cxn modelId="{FB838702-9ACA-CD4B-9741-4363FF75CA69}" type="presOf" srcId="{183C4D7A-51E5-9D4A-8722-B033BB650077}" destId="{A2D8B243-9861-CB4C-9DC9-4D3970B797C1}"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02389266-8E91-8E4E-9983-32079F6F2E04}" type="presOf" srcId="{E5FC7AF9-8C95-6A4C-A8DE-6C8A4D1F9430}" destId="{8C6BBD0A-341D-F448-AE4B-11C0CE9949B8}" srcOrd="0" destOrd="0" presId="urn:microsoft.com/office/officeart/2005/8/layout/equation1"/>
    <dgm:cxn modelId="{4E06CBD0-1356-C943-A8FC-DDB44E24E289}" type="presOf" srcId="{B21C862C-BCF1-F544-BD07-29CD2C2ABB4C}" destId="{53655511-3EA9-E24B-ADA6-7E53EB5D5B44}" srcOrd="0" destOrd="0" presId="urn:microsoft.com/office/officeart/2005/8/layout/equation1"/>
    <dgm:cxn modelId="{33616F8B-90C2-B249-A229-6624A607E5B0}" type="presOf" srcId="{F32F0913-A3AF-1446-B5C2-B320E756F7AD}" destId="{43B7E150-48FC-BF4A-9779-A59569998339}"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6AEACBB9-9CBB-E545-9102-4F1ABA6DEAC2}" type="presOf" srcId="{BE52F91F-FC70-D84E-8B56-57DD33F1959A}" destId="{FB9B2694-C9DD-5F41-AEF5-FE06D207342C}" srcOrd="0" destOrd="0" presId="urn:microsoft.com/office/officeart/2005/8/layout/equation1"/>
    <dgm:cxn modelId="{AB0DDBB9-F912-A542-BC5D-0EB4C54F8969}" type="presParOf" srcId="{53655511-3EA9-E24B-ADA6-7E53EB5D5B44}" destId="{0472C170-12DA-B143-AD1C-711D1168B5FF}" srcOrd="0" destOrd="0" presId="urn:microsoft.com/office/officeart/2005/8/layout/equation1"/>
    <dgm:cxn modelId="{0E145C8B-9655-EB40-BD67-A4D74CA10150}" type="presParOf" srcId="{53655511-3EA9-E24B-ADA6-7E53EB5D5B44}" destId="{0A08B234-ABF7-DB43-A58C-B3C0794EAE49}" srcOrd="1" destOrd="0" presId="urn:microsoft.com/office/officeart/2005/8/layout/equation1"/>
    <dgm:cxn modelId="{AF700147-2870-A54B-B72E-EFFF725D9430}" type="presParOf" srcId="{53655511-3EA9-E24B-ADA6-7E53EB5D5B44}" destId="{A2D8B243-9861-CB4C-9DC9-4D3970B797C1}" srcOrd="2" destOrd="0" presId="urn:microsoft.com/office/officeart/2005/8/layout/equation1"/>
    <dgm:cxn modelId="{5AC18677-5B85-114D-93A8-045447DFE4D7}" type="presParOf" srcId="{53655511-3EA9-E24B-ADA6-7E53EB5D5B44}" destId="{EDB500EE-8294-3F4B-8417-8BE8023C1D35}" srcOrd="3" destOrd="0" presId="urn:microsoft.com/office/officeart/2005/8/layout/equation1"/>
    <dgm:cxn modelId="{9E57F32F-8B4E-A541-9A44-22E9304BA4C5}" type="presParOf" srcId="{53655511-3EA9-E24B-ADA6-7E53EB5D5B44}" destId="{A9C6362F-FD2C-A44B-8412-4E042722523A}" srcOrd="4" destOrd="0" presId="urn:microsoft.com/office/officeart/2005/8/layout/equation1"/>
    <dgm:cxn modelId="{7814006B-CA69-0B4D-A2CC-9E08B4184686}" type="presParOf" srcId="{53655511-3EA9-E24B-ADA6-7E53EB5D5B44}" destId="{1D85500E-2E82-6A4A-91EE-9AF48FEC6C45}" srcOrd="5" destOrd="0" presId="urn:microsoft.com/office/officeart/2005/8/layout/equation1"/>
    <dgm:cxn modelId="{98E515C2-BAD6-6D4F-AB7A-2ACF561CDDA7}" type="presParOf" srcId="{53655511-3EA9-E24B-ADA6-7E53EB5D5B44}" destId="{43B7E150-48FC-BF4A-9779-A59569998339}" srcOrd="6" destOrd="0" presId="urn:microsoft.com/office/officeart/2005/8/layout/equation1"/>
    <dgm:cxn modelId="{E5D5E1FE-52C2-C74D-929A-01049C43E2C9}" type="presParOf" srcId="{53655511-3EA9-E24B-ADA6-7E53EB5D5B44}" destId="{88E048A8-2DA0-7B47-9D5D-4C623211681A}" srcOrd="7" destOrd="0" presId="urn:microsoft.com/office/officeart/2005/8/layout/equation1"/>
    <dgm:cxn modelId="{DAFDDCDB-52FF-234B-B219-135A0D1951C0}" type="presParOf" srcId="{53655511-3EA9-E24B-ADA6-7E53EB5D5B44}" destId="{8C6BBD0A-341D-F448-AE4B-11C0CE9949B8}" srcOrd="8" destOrd="0" presId="urn:microsoft.com/office/officeart/2005/8/layout/equation1"/>
    <dgm:cxn modelId="{DCE8D8BE-2398-C345-9620-BC54583A8607}" type="presParOf" srcId="{53655511-3EA9-E24B-ADA6-7E53EB5D5B44}" destId="{73DEAC19-71FE-434C-B8AB-5F6FDE04D5DA}" srcOrd="9" destOrd="0" presId="urn:microsoft.com/office/officeart/2005/8/layout/equation1"/>
    <dgm:cxn modelId="{63E57FCE-BBF7-8D48-89E5-F341EFDE79EE}" type="presParOf" srcId="{53655511-3EA9-E24B-ADA6-7E53EB5D5B44}" destId="{FB9B2694-C9DD-5F41-AEF5-FE06D207342C}" srcOrd="10" destOrd="0" presId="urn:microsoft.com/office/officeart/2005/8/layout/equation1"/>
    <dgm:cxn modelId="{E6DED0BE-5D8B-464D-BC06-C78D3D5A43B0}" type="presParOf" srcId="{53655511-3EA9-E24B-ADA6-7E53EB5D5B44}" destId="{ABE3BCDB-6BFB-044A-9A25-2B53D8273D94}" srcOrd="11" destOrd="0" presId="urn:microsoft.com/office/officeart/2005/8/layout/equation1"/>
    <dgm:cxn modelId="{79CA5838-BF8C-954C-B48D-7333F3FA15AA}"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r>
            <a:rPr lang="en-US" sz="2400" dirty="0" smtClean="0">
              <a:solidFill>
                <a:schemeClr val="bg1"/>
              </a:solidFill>
              <a:latin typeface="Arial"/>
              <a:cs typeface="Arial"/>
            </a:rPr>
            <a:t>Assets</a:t>
          </a:r>
          <a:endParaRPr lang="en-US" sz="2400" dirty="0">
            <a:solidFill>
              <a:schemeClr val="bg1"/>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686A365A-74DB-244B-8B34-AE147D06B38C}" type="presOf" srcId="{D44F716C-3FDC-8643-A020-DD3109D26B65}" destId="{E34A735B-C5BC-334C-B04C-4D409F37EE4C}" srcOrd="0" destOrd="0" presId="urn:microsoft.com/office/officeart/2005/8/layout/hierarchy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AD7C6EA8-2A59-434B-A7C6-FFCDB3F3E0E1}" type="presOf" srcId="{8100DE8C-7478-8D4D-B3B6-619586BA7F36}" destId="{3A427E2D-A230-1647-8183-F69FAEDA4286}" srcOrd="0" destOrd="0" presId="urn:microsoft.com/office/officeart/2005/8/layout/hierarchy3"/>
    <dgm:cxn modelId="{66FDB4DA-7DA9-B240-BE69-9BF0D17A0296}" type="presOf" srcId="{4B9F5014-71E0-EB4C-866C-E60F1A445CE4}" destId="{FF0311D4-0090-8D49-BB17-7957B401B1CB}" srcOrd="0" destOrd="0" presId="urn:microsoft.com/office/officeart/2005/8/layout/hierarchy3"/>
    <dgm:cxn modelId="{2239540A-D67D-A34B-B370-4543F0F4F774}" type="presOf" srcId="{74D98060-DF5B-0E42-8AFD-16543B12F129}" destId="{C6218F86-024F-4948-9A71-07873295F8F7}" srcOrd="0" destOrd="0" presId="urn:microsoft.com/office/officeart/2005/8/layout/hierarchy3"/>
    <dgm:cxn modelId="{AC489D59-A10A-6647-940A-864B408B8258}" type="presOf" srcId="{A6050017-4627-1046-91F9-BE61E63E2B87}" destId="{B2A598CA-E01C-EA4D-AF57-58AA130F86BB}" srcOrd="0" destOrd="0" presId="urn:microsoft.com/office/officeart/2005/8/layout/hierarchy3"/>
    <dgm:cxn modelId="{108F5E17-008D-FA4B-AC99-0F769BC52387}" type="presOf" srcId="{0F9C6387-CD5C-7749-833F-050223EE49AD}" destId="{F0A8EC69-BB29-F24E-8EEB-C8D77A64F0DD}" srcOrd="0" destOrd="0" presId="urn:microsoft.com/office/officeart/2005/8/layout/hierarchy3"/>
    <dgm:cxn modelId="{EE77A569-1F1D-0048-9E4F-9000801D7193}"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83D53FB7-BBDD-C543-9F25-E0153CB03C6C}" srcId="{A754A459-373A-914C-A914-4E10C1F4C92F}" destId="{A6050017-4627-1046-91F9-BE61E63E2B87}" srcOrd="0" destOrd="0" parTransId="{F0429D74-072F-944B-9CB3-A5378C2DE806}" sibTransId="{F95DBFF2-F4A6-EF42-A863-E7423FF6C1D9}"/>
    <dgm:cxn modelId="{355D3844-35FB-9C45-8768-6C3487F9BDED}" type="presOf" srcId="{0B54B403-BB53-A345-8D96-7DE1B368B6C4}" destId="{A7080424-24AB-FB49-802F-0652DA834566}" srcOrd="0" destOrd="0" presId="urn:microsoft.com/office/officeart/2005/8/layout/hierarchy3"/>
    <dgm:cxn modelId="{9B1C6146-AA62-3241-945D-1B5EDB07A63D}" type="presOf" srcId="{63D2F082-266F-184D-A49D-358C5183BC8A}" destId="{1FFFC7EC-A81F-AA48-B99B-CA28E75B3E13}" srcOrd="0" destOrd="0" presId="urn:microsoft.com/office/officeart/2005/8/layout/hierarchy3"/>
    <dgm:cxn modelId="{68476539-A695-FB42-B14A-D0CA17A9DA89}" type="presOf" srcId="{57F3D74B-0913-F448-8EB1-4139BD6FBB08}" destId="{D1854B1F-16F4-2D49-B757-F5D3344522C3}" srcOrd="0" destOrd="0" presId="urn:microsoft.com/office/officeart/2005/8/layout/hierarchy3"/>
    <dgm:cxn modelId="{5BB2D9BF-3BB6-764B-8293-6AE465035880}" type="presOf" srcId="{A754A459-373A-914C-A914-4E10C1F4C92F}" destId="{5218F9E1-55F7-FC40-8950-10BC2CAE1DFB}" srcOrd="0" destOrd="0" presId="urn:microsoft.com/office/officeart/2005/8/layout/hierarchy3"/>
    <dgm:cxn modelId="{AC348C0D-C032-4D42-A7F8-95B8FB248EA5}" type="presParOf" srcId="{5218F9E1-55F7-FC40-8950-10BC2CAE1DFB}" destId="{13BB28D3-3859-6A46-878D-956473BB375A}" srcOrd="0" destOrd="0" presId="urn:microsoft.com/office/officeart/2005/8/layout/hierarchy3"/>
    <dgm:cxn modelId="{8AC58CAE-1E0A-824E-8831-94CAC2649614}" type="presParOf" srcId="{13BB28D3-3859-6A46-878D-956473BB375A}" destId="{AA394669-19B6-2A4A-9707-CED23257B1DC}" srcOrd="0" destOrd="0" presId="urn:microsoft.com/office/officeart/2005/8/layout/hierarchy3"/>
    <dgm:cxn modelId="{EE53BAD7-63F0-8745-88B4-C84A97EFB80F}" type="presParOf" srcId="{AA394669-19B6-2A4A-9707-CED23257B1DC}" destId="{B2A598CA-E01C-EA4D-AF57-58AA130F86BB}" srcOrd="0" destOrd="0" presId="urn:microsoft.com/office/officeart/2005/8/layout/hierarchy3"/>
    <dgm:cxn modelId="{C2D0939A-C983-8F41-8C38-84BD1AC252B2}" type="presParOf" srcId="{AA394669-19B6-2A4A-9707-CED23257B1DC}" destId="{73923B88-FA0D-E446-B111-E3391D8B830D}" srcOrd="1" destOrd="0" presId="urn:microsoft.com/office/officeart/2005/8/layout/hierarchy3"/>
    <dgm:cxn modelId="{21995020-2413-6047-B09B-750435950BA9}" type="presParOf" srcId="{13BB28D3-3859-6A46-878D-956473BB375A}" destId="{048CFE8E-233E-9C40-B940-5E1A11DB1958}" srcOrd="1" destOrd="0" presId="urn:microsoft.com/office/officeart/2005/8/layout/hierarchy3"/>
    <dgm:cxn modelId="{12B49601-9569-8B45-B146-147D702EBD90}" type="presParOf" srcId="{048CFE8E-233E-9C40-B940-5E1A11DB1958}" destId="{A7080424-24AB-FB49-802F-0652DA834566}" srcOrd="0" destOrd="0" presId="urn:microsoft.com/office/officeart/2005/8/layout/hierarchy3"/>
    <dgm:cxn modelId="{8DDE3320-46CE-3B43-9A19-849820686EBD}" type="presParOf" srcId="{048CFE8E-233E-9C40-B940-5E1A11DB1958}" destId="{E34A735B-C5BC-334C-B04C-4D409F37EE4C}" srcOrd="1" destOrd="0" presId="urn:microsoft.com/office/officeart/2005/8/layout/hierarchy3"/>
    <dgm:cxn modelId="{7188DC47-0214-714F-8DC7-1C4AAB14D42D}" type="presParOf" srcId="{048CFE8E-233E-9C40-B940-5E1A11DB1958}" destId="{F0A8EC69-BB29-F24E-8EEB-C8D77A64F0DD}" srcOrd="2" destOrd="0" presId="urn:microsoft.com/office/officeart/2005/8/layout/hierarchy3"/>
    <dgm:cxn modelId="{18D4A5CF-444A-864D-BC64-DFA9E664A1D5}" type="presParOf" srcId="{048CFE8E-233E-9C40-B940-5E1A11DB1958}" destId="{3A427E2D-A230-1647-8183-F69FAEDA4286}" srcOrd="3" destOrd="0" presId="urn:microsoft.com/office/officeart/2005/8/layout/hierarchy3"/>
    <dgm:cxn modelId="{6C04CDFA-171C-014B-BA46-32BB374651CC}" type="presParOf" srcId="{048CFE8E-233E-9C40-B940-5E1A11DB1958}" destId="{FF0311D4-0090-8D49-BB17-7957B401B1CB}" srcOrd="4" destOrd="0" presId="urn:microsoft.com/office/officeart/2005/8/layout/hierarchy3"/>
    <dgm:cxn modelId="{E0F5E0A3-3AA8-BC41-9894-4F64FEF7D53E}" type="presParOf" srcId="{048CFE8E-233E-9C40-B940-5E1A11DB1958}" destId="{1FFFC7EC-A81F-AA48-B99B-CA28E75B3E13}" srcOrd="5" destOrd="0" presId="urn:microsoft.com/office/officeart/2005/8/layout/hierarchy3"/>
    <dgm:cxn modelId="{8EDD0DD6-346C-F340-B061-2BAB998DC674}" type="presParOf" srcId="{048CFE8E-233E-9C40-B940-5E1A11DB1958}" destId="{C6218F86-024F-4948-9A71-07873295F8F7}" srcOrd="6" destOrd="0" presId="urn:microsoft.com/office/officeart/2005/8/layout/hierarchy3"/>
    <dgm:cxn modelId="{C58DBECF-3D63-5345-AAB3-822DB7C95D19}"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BD665DD7-7DF1-8347-A557-473BEBC807CC}" type="presOf" srcId="{C17C9D10-EE76-7640-A94C-D94C87A3F6C3}" destId="{A9C6362F-FD2C-A44B-8412-4E042722523A}" srcOrd="0" destOrd="0" presId="urn:microsoft.com/office/officeart/2005/8/layout/equation1"/>
    <dgm:cxn modelId="{0A6CD927-1228-D34E-9456-2CA8A3665132}" type="presOf" srcId="{B21C862C-BCF1-F544-BD07-29CD2C2ABB4C}" destId="{53655511-3EA9-E24B-ADA6-7E53EB5D5B44}"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91534E8C-3133-734C-8E41-6BFD09D0DCEE}" type="presOf" srcId="{F32F0913-A3AF-1446-B5C2-B320E756F7AD}" destId="{43B7E150-48FC-BF4A-9779-A59569998339}" srcOrd="0" destOrd="0" presId="urn:microsoft.com/office/officeart/2005/8/layout/equation1"/>
    <dgm:cxn modelId="{C05EE251-9CBB-1E46-84ED-26B237F4D669}" type="presOf" srcId="{183C4D7A-51E5-9D4A-8722-B033BB650077}" destId="{A2D8B243-9861-CB4C-9DC9-4D3970B797C1}" srcOrd="0" destOrd="0" presId="urn:microsoft.com/office/officeart/2005/8/layout/equation1"/>
    <dgm:cxn modelId="{157D6A9E-FE05-1443-8A61-331601004196}" type="presOf" srcId="{BE52F91F-FC70-D84E-8B56-57DD33F1959A}" destId="{FB9B2694-C9DD-5F41-AEF5-FE06D207342C}" srcOrd="0" destOrd="0" presId="urn:microsoft.com/office/officeart/2005/8/layout/equation1"/>
    <dgm:cxn modelId="{CA2D8EC5-8F93-F04F-B8E3-0E5669D1E6B3}" type="presOf" srcId="{E5FC7AF9-8C95-6A4C-A8DE-6C8A4D1F9430}" destId="{8C6BBD0A-341D-F448-AE4B-11C0CE9949B8}" srcOrd="0" destOrd="0" presId="urn:microsoft.com/office/officeart/2005/8/layout/equation1"/>
    <dgm:cxn modelId="{FD3089F0-5D25-0949-A4D1-B08A915D8A98}" type="presOf" srcId="{76B5C694-B853-0246-BCA0-5E7F2433D535}" destId="{0472C170-12DA-B143-AD1C-711D1168B5FF}" srcOrd="0" destOrd="0" presId="urn:microsoft.com/office/officeart/2005/8/layout/equation1"/>
    <dgm:cxn modelId="{9FADF71F-9752-3445-8E61-3FD52B33964A}"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4C0520E-5F5A-7B4E-A545-255E5DA17CA6}" type="presParOf" srcId="{53655511-3EA9-E24B-ADA6-7E53EB5D5B44}" destId="{0472C170-12DA-B143-AD1C-711D1168B5FF}" srcOrd="0" destOrd="0" presId="urn:microsoft.com/office/officeart/2005/8/layout/equation1"/>
    <dgm:cxn modelId="{1FBFF21F-D5F4-2A45-83E4-2F7F03938C6A}" type="presParOf" srcId="{53655511-3EA9-E24B-ADA6-7E53EB5D5B44}" destId="{0A08B234-ABF7-DB43-A58C-B3C0794EAE49}" srcOrd="1" destOrd="0" presId="urn:microsoft.com/office/officeart/2005/8/layout/equation1"/>
    <dgm:cxn modelId="{AEE81DFE-B0D2-F74F-A52D-70E1E3FA7576}" type="presParOf" srcId="{53655511-3EA9-E24B-ADA6-7E53EB5D5B44}" destId="{A2D8B243-9861-CB4C-9DC9-4D3970B797C1}" srcOrd="2" destOrd="0" presId="urn:microsoft.com/office/officeart/2005/8/layout/equation1"/>
    <dgm:cxn modelId="{2843B3B1-5201-6C41-B965-7E14BEE4F803}" type="presParOf" srcId="{53655511-3EA9-E24B-ADA6-7E53EB5D5B44}" destId="{EDB500EE-8294-3F4B-8417-8BE8023C1D35}" srcOrd="3" destOrd="0" presId="urn:microsoft.com/office/officeart/2005/8/layout/equation1"/>
    <dgm:cxn modelId="{944E77EA-0A69-D048-853F-31C22E5AACBC}" type="presParOf" srcId="{53655511-3EA9-E24B-ADA6-7E53EB5D5B44}" destId="{A9C6362F-FD2C-A44B-8412-4E042722523A}" srcOrd="4" destOrd="0" presId="urn:microsoft.com/office/officeart/2005/8/layout/equation1"/>
    <dgm:cxn modelId="{FDB57FC8-63BE-0D4D-9810-B50202DB52B5}" type="presParOf" srcId="{53655511-3EA9-E24B-ADA6-7E53EB5D5B44}" destId="{1D85500E-2E82-6A4A-91EE-9AF48FEC6C45}" srcOrd="5" destOrd="0" presId="urn:microsoft.com/office/officeart/2005/8/layout/equation1"/>
    <dgm:cxn modelId="{7AFA5612-CDF3-4E4F-A0B3-E659AD0A4823}" type="presParOf" srcId="{53655511-3EA9-E24B-ADA6-7E53EB5D5B44}" destId="{43B7E150-48FC-BF4A-9779-A59569998339}" srcOrd="6" destOrd="0" presId="urn:microsoft.com/office/officeart/2005/8/layout/equation1"/>
    <dgm:cxn modelId="{A2F8D75B-2B04-0541-88C8-75BB329B08A2}" type="presParOf" srcId="{53655511-3EA9-E24B-ADA6-7E53EB5D5B44}" destId="{88E048A8-2DA0-7B47-9D5D-4C623211681A}" srcOrd="7" destOrd="0" presId="urn:microsoft.com/office/officeart/2005/8/layout/equation1"/>
    <dgm:cxn modelId="{B78BFEEB-271B-354A-B3C4-2AB8C152088D}" type="presParOf" srcId="{53655511-3EA9-E24B-ADA6-7E53EB5D5B44}" destId="{8C6BBD0A-341D-F448-AE4B-11C0CE9949B8}" srcOrd="8" destOrd="0" presId="urn:microsoft.com/office/officeart/2005/8/layout/equation1"/>
    <dgm:cxn modelId="{4964E275-9C37-6D4D-A08C-98AAECA3FD1B}" type="presParOf" srcId="{53655511-3EA9-E24B-ADA6-7E53EB5D5B44}" destId="{73DEAC19-71FE-434C-B8AB-5F6FDE04D5DA}" srcOrd="9" destOrd="0" presId="urn:microsoft.com/office/officeart/2005/8/layout/equation1"/>
    <dgm:cxn modelId="{C65A0ACC-928B-3C4B-8E88-B02D556CF4F2}" type="presParOf" srcId="{53655511-3EA9-E24B-ADA6-7E53EB5D5B44}" destId="{FB9B2694-C9DD-5F41-AEF5-FE06D207342C}" srcOrd="10" destOrd="0" presId="urn:microsoft.com/office/officeart/2005/8/layout/equation1"/>
    <dgm:cxn modelId="{9F5469D3-DA3E-AF49-906B-169EA0159F28}" type="presParOf" srcId="{53655511-3EA9-E24B-ADA6-7E53EB5D5B44}" destId="{ABE3BCDB-6BFB-044A-9A25-2B53D8273D94}" srcOrd="11" destOrd="0" presId="urn:microsoft.com/office/officeart/2005/8/layout/equation1"/>
    <dgm:cxn modelId="{569C84F6-ADC4-7444-B732-9BE6FEA8E847}"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pPr algn="l"/>
          <a:r>
            <a:rPr lang="en-US" sz="2400" dirty="0" smtClean="0">
              <a:solidFill>
                <a:schemeClr val="bg1"/>
              </a:solidFill>
              <a:latin typeface="Arial"/>
              <a:cs typeface="Arial"/>
            </a:rPr>
            <a:t>Processes</a:t>
          </a:r>
          <a:endParaRPr lang="en-US" sz="2400" dirty="0">
            <a:solidFill>
              <a:schemeClr val="bg1"/>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D293105D-47BE-0E44-BB0B-2A710B0DDD85}" type="presOf" srcId="{74D98060-DF5B-0E42-8AFD-16543B12F129}" destId="{C6218F86-024F-4948-9A71-07873295F8F7}" srcOrd="0" destOrd="0" presId="urn:microsoft.com/office/officeart/2005/8/layout/hierarchy3"/>
    <dgm:cxn modelId="{A345C32B-CE31-3143-93D7-C7C91AF55D51}" srcId="{A6050017-4627-1046-91F9-BE61E63E2B87}" destId="{8100DE8C-7478-8D4D-B3B6-619586BA7F36}" srcOrd="0" destOrd="0" parTransId="{0F9C6387-CD5C-7749-833F-050223EE49AD}" sibTransId="{DC4EE291-F4A9-AA4C-AE19-F18867FDE9C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CB9D0F55-21E4-7B40-8838-F1E3341C1CD4}" type="presOf" srcId="{57F3D74B-0913-F448-8EB1-4139BD6FBB08}" destId="{D1854B1F-16F4-2D49-B757-F5D3344522C3}" srcOrd="0" destOrd="0" presId="urn:microsoft.com/office/officeart/2005/8/layout/hierarchy3"/>
    <dgm:cxn modelId="{5F3D79CE-4CDD-D54C-9C3C-47D34EE1150F}" type="presOf" srcId="{4B9F5014-71E0-EB4C-866C-E60F1A445CE4}" destId="{FF0311D4-0090-8D49-BB17-7957B401B1CB}" srcOrd="0" destOrd="0" presId="urn:microsoft.com/office/officeart/2005/8/layout/hierarchy3"/>
    <dgm:cxn modelId="{1D9428AA-BCA3-F74E-A9E7-5E99BEDB9D6F}" type="presOf" srcId="{1EA34553-542B-254E-9C64-3A41FE69C11A}" destId="{C13941AD-5333-E14A-8376-4CEB6149DE47}" srcOrd="0" destOrd="0" presId="urn:microsoft.com/office/officeart/2005/8/layout/hierarchy3"/>
    <dgm:cxn modelId="{FCAC9D1E-3127-B340-AD5A-8B629EBAAE3B}" type="presOf" srcId="{C40AE8F5-9FE5-5844-800D-DD79FE07BCC2}" destId="{3FA6F786-5895-0E4A-A5B9-A446D5C1A526}"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83530366-F3DB-EB46-9A94-DCC3908C019E}" type="presOf" srcId="{A6050017-4627-1046-91F9-BE61E63E2B87}" destId="{73923B88-FA0D-E446-B111-E3391D8B830D}" srcOrd="1" destOrd="0" presId="urn:microsoft.com/office/officeart/2005/8/layout/hierarchy3"/>
    <dgm:cxn modelId="{3E767EDA-BAE9-6F4B-9722-E1719CE5FCAD}" type="presOf" srcId="{0B54B403-BB53-A345-8D96-7DE1B368B6C4}" destId="{A7080424-24AB-FB49-802F-0652DA834566}" srcOrd="0" destOrd="0" presId="urn:microsoft.com/office/officeart/2005/8/layout/hierarchy3"/>
    <dgm:cxn modelId="{2BD5134B-FE95-404B-93B9-82127452F0C7}"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44EBBF6-9303-0E4C-BBC4-F3E362C29931}" type="presOf" srcId="{A754A459-373A-914C-A914-4E10C1F4C92F}" destId="{5218F9E1-55F7-FC40-8950-10BC2CAE1DFB}" srcOrd="0" destOrd="0" presId="urn:microsoft.com/office/officeart/2005/8/layout/hierarchy3"/>
    <dgm:cxn modelId="{FB0801FA-8533-F04D-B7F9-78F901B2BA0B}" type="presOf" srcId="{8100DE8C-7478-8D4D-B3B6-619586BA7F36}" destId="{3A427E2D-A230-1647-8183-F69FAEDA4286}" srcOrd="0" destOrd="0" presId="urn:microsoft.com/office/officeart/2005/8/layout/hierarchy3"/>
    <dgm:cxn modelId="{AFFD0708-0B8C-874D-8FCB-DEF31D3D4FD1}" type="presOf" srcId="{A6050017-4627-1046-91F9-BE61E63E2B87}" destId="{B2A598CA-E01C-EA4D-AF57-58AA130F86BB}" srcOrd="0"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2C757DD9-B44E-1B42-851A-48BF0E288444}" type="presOf" srcId="{D44F716C-3FDC-8643-A020-DD3109D26B65}" destId="{E34A735B-C5BC-334C-B04C-4D409F37EE4C}" srcOrd="0" destOrd="0" presId="urn:microsoft.com/office/officeart/2005/8/layout/hierarchy3"/>
    <dgm:cxn modelId="{E3142023-C14C-CD4D-ABDB-6F9D4FB6E918}" type="presOf" srcId="{0F9C6387-CD5C-7749-833F-050223EE49AD}" destId="{F0A8EC69-BB29-F24E-8EEB-C8D77A64F0DD}" srcOrd="0" destOrd="0" presId="urn:microsoft.com/office/officeart/2005/8/layout/hierarchy3"/>
    <dgm:cxn modelId="{EC408419-6E88-B643-A435-02CDF6C8A0B8}" type="presParOf" srcId="{5218F9E1-55F7-FC40-8950-10BC2CAE1DFB}" destId="{13BB28D3-3859-6A46-878D-956473BB375A}" srcOrd="0" destOrd="0" presId="urn:microsoft.com/office/officeart/2005/8/layout/hierarchy3"/>
    <dgm:cxn modelId="{31BB5657-F68E-3B4B-B32E-8C1901C9C504}" type="presParOf" srcId="{13BB28D3-3859-6A46-878D-956473BB375A}" destId="{AA394669-19B6-2A4A-9707-CED23257B1DC}" srcOrd="0" destOrd="0" presId="urn:microsoft.com/office/officeart/2005/8/layout/hierarchy3"/>
    <dgm:cxn modelId="{0D38E0E1-FF1D-1747-8888-0E40DD9FCA4B}" type="presParOf" srcId="{AA394669-19B6-2A4A-9707-CED23257B1DC}" destId="{B2A598CA-E01C-EA4D-AF57-58AA130F86BB}" srcOrd="0" destOrd="0" presId="urn:microsoft.com/office/officeart/2005/8/layout/hierarchy3"/>
    <dgm:cxn modelId="{21254D03-FF3B-BB49-A8AC-A36670998EB3}" type="presParOf" srcId="{AA394669-19B6-2A4A-9707-CED23257B1DC}" destId="{73923B88-FA0D-E446-B111-E3391D8B830D}" srcOrd="1" destOrd="0" presId="urn:microsoft.com/office/officeart/2005/8/layout/hierarchy3"/>
    <dgm:cxn modelId="{BCE15D9F-73E6-1E44-B341-B185CA7BA1B2}" type="presParOf" srcId="{13BB28D3-3859-6A46-878D-956473BB375A}" destId="{048CFE8E-233E-9C40-B940-5E1A11DB1958}" srcOrd="1" destOrd="0" presId="urn:microsoft.com/office/officeart/2005/8/layout/hierarchy3"/>
    <dgm:cxn modelId="{081BC877-D476-1241-AF41-3DF5132411AC}" type="presParOf" srcId="{048CFE8E-233E-9C40-B940-5E1A11DB1958}" destId="{F0A8EC69-BB29-F24E-8EEB-C8D77A64F0DD}" srcOrd="0" destOrd="0" presId="urn:microsoft.com/office/officeart/2005/8/layout/hierarchy3"/>
    <dgm:cxn modelId="{6A9F7D13-E09F-434B-9F5F-2AE374395721}" type="presParOf" srcId="{048CFE8E-233E-9C40-B940-5E1A11DB1958}" destId="{3A427E2D-A230-1647-8183-F69FAEDA4286}" srcOrd="1" destOrd="0" presId="urn:microsoft.com/office/officeart/2005/8/layout/hierarchy3"/>
    <dgm:cxn modelId="{914C5E4E-64C2-4B41-947A-6AC803386957}" type="presParOf" srcId="{048CFE8E-233E-9C40-B940-5E1A11DB1958}" destId="{FF0311D4-0090-8D49-BB17-7957B401B1CB}" srcOrd="2" destOrd="0" presId="urn:microsoft.com/office/officeart/2005/8/layout/hierarchy3"/>
    <dgm:cxn modelId="{BD9A9600-BF2B-D94B-836D-326C9B634740}" type="presParOf" srcId="{048CFE8E-233E-9C40-B940-5E1A11DB1958}" destId="{1FFFC7EC-A81F-AA48-B99B-CA28E75B3E13}" srcOrd="3" destOrd="0" presId="urn:microsoft.com/office/officeart/2005/8/layout/hierarchy3"/>
    <dgm:cxn modelId="{D9BFCF49-72B5-874A-89D3-FA6FF4BA369D}" type="presParOf" srcId="{048CFE8E-233E-9C40-B940-5E1A11DB1958}" destId="{C6218F86-024F-4948-9A71-07873295F8F7}" srcOrd="4" destOrd="0" presId="urn:microsoft.com/office/officeart/2005/8/layout/hierarchy3"/>
    <dgm:cxn modelId="{84886193-114C-3744-BA0D-18BC48B85D2B}" type="presParOf" srcId="{048CFE8E-233E-9C40-B940-5E1A11DB1958}" destId="{D1854B1F-16F4-2D49-B757-F5D3344522C3}" srcOrd="5" destOrd="0" presId="urn:microsoft.com/office/officeart/2005/8/layout/hierarchy3"/>
    <dgm:cxn modelId="{E25DD94D-355D-9644-837F-71EF7198399C}" type="presParOf" srcId="{048CFE8E-233E-9C40-B940-5E1A11DB1958}" destId="{A7080424-24AB-FB49-802F-0652DA834566}" srcOrd="6" destOrd="0" presId="urn:microsoft.com/office/officeart/2005/8/layout/hierarchy3"/>
    <dgm:cxn modelId="{1A377528-AAF2-154A-BC33-16C5866F4182}" type="presParOf" srcId="{048CFE8E-233E-9C40-B940-5E1A11DB1958}" destId="{E34A735B-C5BC-334C-B04C-4D409F37EE4C}" srcOrd="7" destOrd="0" presId="urn:microsoft.com/office/officeart/2005/8/layout/hierarchy3"/>
    <dgm:cxn modelId="{222AB2BD-BF2C-9E40-B1AE-D9548F64EA63}" type="presParOf" srcId="{048CFE8E-233E-9C40-B940-5E1A11DB1958}" destId="{C13941AD-5333-E14A-8376-4CEB6149DE47}" srcOrd="8" destOrd="0" presId="urn:microsoft.com/office/officeart/2005/8/layout/hierarchy3"/>
    <dgm:cxn modelId="{81D7E237-0508-AF4E-8BC2-003E80ADB00B}"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custT="1"/>
      <dgm:spPr/>
      <dgm:t>
        <a:bodyPr/>
        <a:lstStyle/>
        <a:p>
          <a:r>
            <a:rPr lang="en-US" sz="1700" dirty="0" smtClean="0">
              <a:latin typeface="Arial"/>
              <a:cs typeface="Arial"/>
            </a:rPr>
            <a:t>Along which dimensions </a:t>
          </a:r>
          <a:r>
            <a:rPr lang="en-US" sz="1700" dirty="0" smtClean="0">
              <a:solidFill>
                <a:srgbClr val="FF0000"/>
              </a:solidFill>
              <a:latin typeface="Arial"/>
              <a:cs typeface="Arial"/>
            </a:rPr>
            <a:t>should we </a:t>
          </a:r>
          <a:r>
            <a:rPr lang="en-US" sz="1700" dirty="0" smtClean="0">
              <a:latin typeface="Arial"/>
              <a:cs typeface="Arial"/>
            </a:rPr>
            <a:t>excel?</a:t>
          </a:r>
          <a:endParaRPr lang="en-US" sz="1700"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custT="1"/>
      <dgm:spPr/>
      <dgm:t>
        <a:bodyPr/>
        <a:lstStyle/>
        <a:p>
          <a:r>
            <a:rPr lang="en-US" sz="1700" dirty="0" smtClean="0">
              <a:latin typeface="Arial"/>
              <a:cs typeface="Arial"/>
            </a:rPr>
            <a:t>Along which dimensions </a:t>
          </a:r>
        </a:p>
        <a:p>
          <a:r>
            <a:rPr lang="en-US" sz="1700" dirty="0" smtClean="0">
              <a:solidFill>
                <a:srgbClr val="FF0000"/>
              </a:solidFill>
              <a:latin typeface="Arial"/>
              <a:cs typeface="Arial"/>
            </a:rPr>
            <a:t>do we</a:t>
          </a:r>
          <a:r>
            <a:rPr lang="en-US" sz="1700" dirty="0" smtClean="0">
              <a:latin typeface="Arial"/>
              <a:cs typeface="Arial"/>
            </a:rPr>
            <a:t> excel?</a:t>
          </a:r>
          <a:endParaRPr lang="en-US" sz="1700"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r>
            <a:rPr lang="en-US" sz="2400" dirty="0" smtClean="0">
              <a:solidFill>
                <a:schemeClr val="bg1"/>
              </a:solidFill>
              <a:latin typeface="Arial"/>
              <a:cs typeface="Arial"/>
            </a:rPr>
            <a:t>Capabilities</a:t>
          </a:r>
          <a:endParaRPr lang="en-US" sz="2400" dirty="0">
            <a:solidFill>
              <a:schemeClr val="bg1"/>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89283" custScaleY="57955" custLinFactNeighborX="-8142" custLinFactNeighborY="9494"/>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custScaleX="80326" custScaleY="8490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custScaleX="83257" custScaleY="79788">
        <dgm:presLayoutVars>
          <dgm:bulletEnabled val="1"/>
        </dgm:presLayoutVars>
      </dgm:prSet>
      <dgm:spPr/>
      <dgm:t>
        <a:bodyPr/>
        <a:lstStyle/>
        <a:p>
          <a:endParaRPr lang="en-US"/>
        </a:p>
      </dgm:t>
    </dgm:pt>
  </dgm:ptLst>
  <dgm:cxnLst>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C3B415C9-EE1C-1F42-8243-4F6ECEF5EF68}" type="presOf" srcId="{D44F716C-3FDC-8643-A020-DD3109D26B65}" destId="{E34A735B-C5BC-334C-B04C-4D409F37EE4C}" srcOrd="0" destOrd="0" presId="urn:microsoft.com/office/officeart/2005/8/layout/hierarchy3"/>
    <dgm:cxn modelId="{B4FE3BFD-03D1-FB4C-BD1B-A0992999061C}" type="presOf" srcId="{4B9F5014-71E0-EB4C-866C-E60F1A445CE4}" destId="{FF0311D4-0090-8D49-BB17-7957B401B1CB}" srcOrd="0" destOrd="0" presId="urn:microsoft.com/office/officeart/2005/8/layout/hierarchy3"/>
    <dgm:cxn modelId="{2641F476-DACD-C64F-91E9-81036E82892B}" type="presOf" srcId="{A754A459-373A-914C-A914-4E10C1F4C92F}" destId="{5218F9E1-55F7-FC40-8950-10BC2CAE1DFB}" srcOrd="0" destOrd="0" presId="urn:microsoft.com/office/officeart/2005/8/layout/hierarchy3"/>
    <dgm:cxn modelId="{F592B402-BEBC-CE4F-A1B6-74F704401E9C}" type="presOf" srcId="{A6050017-4627-1046-91F9-BE61E63E2B87}" destId="{73923B88-FA0D-E446-B111-E3391D8B830D}" srcOrd="1" destOrd="0" presId="urn:microsoft.com/office/officeart/2005/8/layout/hierarchy3"/>
    <dgm:cxn modelId="{1FB7E8E4-57A5-7349-A2DF-A6E7F4E7BB02}"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93EF4202-A7A6-824B-90B7-D52F19DA1148}" type="presOf" srcId="{A6050017-4627-1046-91F9-BE61E63E2B87}" destId="{B2A598CA-E01C-EA4D-AF57-58AA130F86BB}" srcOrd="0" destOrd="0" presId="urn:microsoft.com/office/officeart/2005/8/layout/hierarchy3"/>
    <dgm:cxn modelId="{E272D96C-571A-0940-AFE4-306EB4B9DCC8}" type="presOf" srcId="{0B54B403-BB53-A345-8D96-7DE1B368B6C4}" destId="{A7080424-24AB-FB49-802F-0652DA834566}" srcOrd="0" destOrd="0" presId="urn:microsoft.com/office/officeart/2005/8/layout/hierarchy3"/>
    <dgm:cxn modelId="{F1059665-7F58-4A42-8767-8FB2BB87183F}" type="presParOf" srcId="{5218F9E1-55F7-FC40-8950-10BC2CAE1DFB}" destId="{13BB28D3-3859-6A46-878D-956473BB375A}" srcOrd="0" destOrd="0" presId="urn:microsoft.com/office/officeart/2005/8/layout/hierarchy3"/>
    <dgm:cxn modelId="{581BD4D3-FA11-EA4A-ABA7-267601915F42}" type="presParOf" srcId="{13BB28D3-3859-6A46-878D-956473BB375A}" destId="{AA394669-19B6-2A4A-9707-CED23257B1DC}" srcOrd="0" destOrd="0" presId="urn:microsoft.com/office/officeart/2005/8/layout/hierarchy3"/>
    <dgm:cxn modelId="{B679535B-B95A-3C4D-8831-6C1C03AD28CC}" type="presParOf" srcId="{AA394669-19B6-2A4A-9707-CED23257B1DC}" destId="{B2A598CA-E01C-EA4D-AF57-58AA130F86BB}" srcOrd="0" destOrd="0" presId="urn:microsoft.com/office/officeart/2005/8/layout/hierarchy3"/>
    <dgm:cxn modelId="{C80E57B8-58C7-F24A-8A44-F98D8E4E4908}" type="presParOf" srcId="{AA394669-19B6-2A4A-9707-CED23257B1DC}" destId="{73923B88-FA0D-E446-B111-E3391D8B830D}" srcOrd="1" destOrd="0" presId="urn:microsoft.com/office/officeart/2005/8/layout/hierarchy3"/>
    <dgm:cxn modelId="{21E6A0BA-98D8-1A44-9708-9A7A9BE682DD}" type="presParOf" srcId="{13BB28D3-3859-6A46-878D-956473BB375A}" destId="{048CFE8E-233E-9C40-B940-5E1A11DB1958}" srcOrd="1" destOrd="0" presId="urn:microsoft.com/office/officeart/2005/8/layout/hierarchy3"/>
    <dgm:cxn modelId="{CE75028F-5E26-5745-88A9-7C66AE16FDEE}" type="presParOf" srcId="{048CFE8E-233E-9C40-B940-5E1A11DB1958}" destId="{A7080424-24AB-FB49-802F-0652DA834566}" srcOrd="0" destOrd="0" presId="urn:microsoft.com/office/officeart/2005/8/layout/hierarchy3"/>
    <dgm:cxn modelId="{91A1D3A5-F1CB-A54C-931E-C3770114F619}" type="presParOf" srcId="{048CFE8E-233E-9C40-B940-5E1A11DB1958}" destId="{E34A735B-C5BC-334C-B04C-4D409F37EE4C}" srcOrd="1" destOrd="0" presId="urn:microsoft.com/office/officeart/2005/8/layout/hierarchy3"/>
    <dgm:cxn modelId="{F3A984E2-C203-2A43-9441-9F28FA15B1EA}" type="presParOf" srcId="{048CFE8E-233E-9C40-B940-5E1A11DB1958}" destId="{FF0311D4-0090-8D49-BB17-7957B401B1CB}" srcOrd="2" destOrd="0" presId="urn:microsoft.com/office/officeart/2005/8/layout/hierarchy3"/>
    <dgm:cxn modelId="{86AE9F74-E027-C242-B3D1-0F49D6AAD460}"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xfrm>
          <a:off x="0" y="116083"/>
          <a:ext cx="1173842" cy="586921"/>
        </a:xfrm>
        <a:prstGeom prst="roundRect">
          <a:avLst>
            <a:gd name="adj" fmla="val 10000"/>
          </a:avLst>
        </a:prstGeom>
        <a:solidFill>
          <a:sysClr val="windowText" lastClr="000000"/>
        </a:solidFill>
        <a:ln w="25400" cap="flat" cmpd="sng" algn="ctr">
          <a:solidFill>
            <a:sysClr val="windowText" lastClr="000000">
              <a:shade val="50000"/>
            </a:sysClr>
          </a:solidFill>
          <a:prstDash val="solid"/>
        </a:ln>
        <a:effectLst/>
      </dgm:spPr>
      <dgm:t>
        <a:bodyPr/>
        <a:lstStyle/>
        <a:p>
          <a:r>
            <a:rPr lang="en-US" sz="2400" dirty="0" smtClean="0">
              <a:solidFill>
                <a:sysClr val="window" lastClr="FFFFFF"/>
              </a:solidFill>
              <a:latin typeface="Arial"/>
              <a:ea typeface="+mn-ea"/>
              <a:cs typeface="Arial"/>
            </a:rPr>
            <a:t>Assets</a:t>
          </a:r>
          <a:endParaRPr lang="en-US" sz="2400" dirty="0">
            <a:solidFill>
              <a:sysClr val="window" lastClr="FFFFFF"/>
            </a:solidFill>
            <a:latin typeface="Arial"/>
            <a:ea typeface="+mn-ea"/>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a:xfrm>
          <a:off x="236035" y="826381"/>
          <a:ext cx="3909215" cy="511548"/>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pPr algn="l"/>
          <a:r>
            <a:rPr lang="en-US" dirty="0" smtClean="0">
              <a:solidFill>
                <a:sysClr val="windowText" lastClr="000000">
                  <a:hueOff val="0"/>
                  <a:satOff val="0"/>
                  <a:lumOff val="0"/>
                  <a:alphaOff val="0"/>
                </a:sysClr>
              </a:solidFill>
              <a:latin typeface="Arial"/>
              <a:ea typeface="+mn-ea"/>
              <a:cs typeface="Arial"/>
            </a:rPr>
            <a:t>Sizing: What should overall capacity be?</a:t>
          </a:r>
          <a:endParaRPr lang="en-US" dirty="0">
            <a:solidFill>
              <a:sysClr val="windowText" lastClr="000000">
                <a:hueOff val="0"/>
                <a:satOff val="0"/>
                <a:lumOff val="0"/>
                <a:alphaOff val="0"/>
              </a:sysClr>
            </a:solidFill>
            <a:latin typeface="Arial"/>
            <a:ea typeface="+mn-ea"/>
            <a:cs typeface="Arial"/>
          </a:endParaRPr>
        </a:p>
      </dgm:t>
    </dgm:pt>
    <dgm:pt modelId="{0B54B403-BB53-A345-8D96-7DE1B368B6C4}" type="parTrans" cxnId="{324F3F00-A261-D549-8B5B-D10794403BDF}">
      <dgm:prSet/>
      <dgm: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a:xfrm>
          <a:off x="236035" y="2205904"/>
          <a:ext cx="3966123"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pPr algn="l"/>
          <a:r>
            <a:rPr lang="en-US" dirty="0" smtClean="0">
              <a:solidFill>
                <a:sysClr val="windowText" lastClr="000000">
                  <a:hueOff val="0"/>
                  <a:satOff val="0"/>
                  <a:lumOff val="0"/>
                  <a:alphaOff val="0"/>
                </a:sysClr>
              </a:solidFill>
              <a:latin typeface="Arial"/>
              <a:ea typeface="+mn-ea"/>
              <a:cs typeface="Arial"/>
            </a:rPr>
            <a:t>Type: What kind of assets are best? </a:t>
          </a:r>
          <a:endParaRPr lang="en-US" dirty="0">
            <a:solidFill>
              <a:sysClr val="windowText" lastClr="000000">
                <a:hueOff val="0"/>
                <a:satOff val="0"/>
                <a:lumOff val="0"/>
                <a:alphaOff val="0"/>
              </a:sysClr>
            </a:solidFill>
            <a:latin typeface="Arial"/>
            <a:ea typeface="+mn-ea"/>
            <a:cs typeface="Arial"/>
          </a:endParaRPr>
        </a:p>
      </dgm:t>
    </dgm:pt>
    <dgm:pt modelId="{4B9F5014-71E0-EB4C-866C-E60F1A445CE4}" type="parTrans" cxnId="{C489B7BB-A2AD-724A-8AAE-C57196F1029E}">
      <dgm:prSet/>
      <dgm: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a:xfrm>
          <a:off x="236035" y="1472253"/>
          <a:ext cx="4125728"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pPr algn="l"/>
          <a:r>
            <a:rPr lang="en-US" dirty="0" smtClean="0">
              <a:solidFill>
                <a:sysClr val="windowText" lastClr="000000">
                  <a:hueOff val="0"/>
                  <a:satOff val="0"/>
                  <a:lumOff val="0"/>
                  <a:alphaOff val="0"/>
                </a:sysClr>
              </a:solidFill>
              <a:latin typeface="Arial"/>
              <a:ea typeface="+mn-ea"/>
              <a:cs typeface="Arial"/>
            </a:rPr>
            <a:t>Timing: When to expand or shrink capacity?</a:t>
          </a:r>
          <a:endParaRPr lang="en-US" dirty="0">
            <a:solidFill>
              <a:sysClr val="windowText" lastClr="000000">
                <a:hueOff val="0"/>
                <a:satOff val="0"/>
                <a:lumOff val="0"/>
                <a:alphaOff val="0"/>
              </a:sysClr>
            </a:solidFill>
            <a:latin typeface="Arial"/>
            <a:ea typeface="+mn-ea"/>
            <a:cs typeface="Arial"/>
          </a:endParaRPr>
        </a:p>
      </dgm:t>
    </dgm:pt>
    <dgm:pt modelId="{0F9C6387-CD5C-7749-833F-050223EE49AD}" type="parTrans" cxnId="{A345C32B-CE31-3143-93D7-C7C91AF55D51}">
      <dgm:prSet/>
      <dgm: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a:xfrm>
          <a:off x="236035" y="2939556"/>
          <a:ext cx="3434579"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pPr algn="l"/>
          <a:r>
            <a:rPr lang="en-US" dirty="0" smtClean="0">
              <a:solidFill>
                <a:sysClr val="windowText" lastClr="000000">
                  <a:hueOff val="0"/>
                  <a:satOff val="0"/>
                  <a:lumOff val="0"/>
                  <a:alphaOff val="0"/>
                </a:sysClr>
              </a:solidFill>
              <a:latin typeface="Arial"/>
              <a:ea typeface="+mn-ea"/>
              <a:cs typeface="Arial"/>
            </a:rPr>
            <a:t>Location: Where locate assets? </a:t>
          </a:r>
          <a:endParaRPr lang="en-US" dirty="0">
            <a:solidFill>
              <a:sysClr val="windowText" lastClr="000000">
                <a:hueOff val="0"/>
                <a:satOff val="0"/>
                <a:lumOff val="0"/>
                <a:alphaOff val="0"/>
              </a:sysClr>
            </a:solidFill>
            <a:latin typeface="Arial"/>
            <a:ea typeface="+mn-ea"/>
            <a:cs typeface="Arial"/>
          </a:endParaRPr>
        </a:p>
      </dgm:t>
    </dgm:pt>
    <dgm:pt modelId="{74D98060-DF5B-0E42-8AFD-16543B12F129}" type="parTrans" cxnId="{65EF8ECC-7BF4-0C4D-A2EC-53726BE341FF}">
      <dgm:prSet/>
      <dgm: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635BD76-8371-3845-A8D3-C44D494AC9C7}" type="presOf" srcId="{4B9F5014-71E0-EB4C-866C-E60F1A445CE4}" destId="{FF0311D4-0090-8D49-BB17-7957B401B1CB}"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BF4A1047-2D6D-8C42-8B27-9C228767A5F0}" type="presOf" srcId="{A6050017-4627-1046-91F9-BE61E63E2B87}" destId="{B2A598CA-E01C-EA4D-AF57-58AA130F86BB}" srcOrd="0" destOrd="0" presId="urn:microsoft.com/office/officeart/2005/8/layout/hierarchy3"/>
    <dgm:cxn modelId="{08FF0D9C-0148-AE48-920C-989B135EE075}" type="presOf" srcId="{0B54B403-BB53-A345-8D96-7DE1B368B6C4}" destId="{A7080424-24AB-FB49-802F-0652DA834566}" srcOrd="0" destOrd="0" presId="urn:microsoft.com/office/officeart/2005/8/layout/hierarchy3"/>
    <dgm:cxn modelId="{C48C6BCB-C706-C648-85AB-0424D1D9BEC7}"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A537A754-30A8-DC4F-9D5B-EC186F47E9E8}" type="presOf" srcId="{A754A459-373A-914C-A914-4E10C1F4C92F}" destId="{5218F9E1-55F7-FC40-8950-10BC2CAE1DFB}" srcOrd="0" destOrd="0" presId="urn:microsoft.com/office/officeart/2005/8/layout/hierarchy3"/>
    <dgm:cxn modelId="{AE05375D-6FAA-1545-9ECA-F12D2D538E80}" type="presOf" srcId="{74D98060-DF5B-0E42-8AFD-16543B12F129}" destId="{C6218F86-024F-4948-9A71-07873295F8F7}"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98CDD783-A7FE-E64C-972A-725DB1362255}" type="presOf" srcId="{0F9C6387-CD5C-7749-833F-050223EE49AD}" destId="{F0A8EC69-BB29-F24E-8EEB-C8D77A64F0DD}" srcOrd="0" destOrd="0" presId="urn:microsoft.com/office/officeart/2005/8/layout/hierarchy3"/>
    <dgm:cxn modelId="{EF5A493B-EE23-6449-B2B0-EAC97752CB9A}" type="presOf" srcId="{63D2F082-266F-184D-A49D-358C5183BC8A}" destId="{1FFFC7EC-A81F-AA48-B99B-CA28E75B3E13}" srcOrd="0" destOrd="0" presId="urn:microsoft.com/office/officeart/2005/8/layout/hierarchy3"/>
    <dgm:cxn modelId="{2BD83184-BF30-794E-B889-B9E30C8C922F}" type="presOf" srcId="{8100DE8C-7478-8D4D-B3B6-619586BA7F36}" destId="{3A427E2D-A230-1647-8183-F69FAEDA4286}" srcOrd="0" destOrd="0" presId="urn:microsoft.com/office/officeart/2005/8/layout/hierarchy3"/>
    <dgm:cxn modelId="{A02D6534-1D5E-B743-B9C7-301C769E789A}" type="presOf" srcId="{57F3D74B-0913-F448-8EB1-4139BD6FBB08}" destId="{D1854B1F-16F4-2D49-B757-F5D3344522C3}" srcOrd="0" destOrd="0" presId="urn:microsoft.com/office/officeart/2005/8/layout/hierarchy3"/>
    <dgm:cxn modelId="{5FF773D8-35E8-C844-991E-CBDF7B10BBC9}" type="presOf" srcId="{A6050017-4627-1046-91F9-BE61E63E2B87}" destId="{73923B88-FA0D-E446-B111-E3391D8B830D}" srcOrd="1" destOrd="0" presId="urn:microsoft.com/office/officeart/2005/8/layout/hierarchy3"/>
    <dgm:cxn modelId="{DA9A24F0-85F9-7642-82E0-7389A44CB0E4}" type="presParOf" srcId="{5218F9E1-55F7-FC40-8950-10BC2CAE1DFB}" destId="{13BB28D3-3859-6A46-878D-956473BB375A}" srcOrd="0" destOrd="0" presId="urn:microsoft.com/office/officeart/2005/8/layout/hierarchy3"/>
    <dgm:cxn modelId="{25DCA1BB-8DB1-BF4B-940E-B7E1DD638E02}" type="presParOf" srcId="{13BB28D3-3859-6A46-878D-956473BB375A}" destId="{AA394669-19B6-2A4A-9707-CED23257B1DC}" srcOrd="0" destOrd="0" presId="urn:microsoft.com/office/officeart/2005/8/layout/hierarchy3"/>
    <dgm:cxn modelId="{27E88F4C-6D80-5B48-B36F-E3CA94E1DBEE}" type="presParOf" srcId="{AA394669-19B6-2A4A-9707-CED23257B1DC}" destId="{B2A598CA-E01C-EA4D-AF57-58AA130F86BB}" srcOrd="0" destOrd="0" presId="urn:microsoft.com/office/officeart/2005/8/layout/hierarchy3"/>
    <dgm:cxn modelId="{D2E608D5-82A8-5643-BFEA-B0755C7BCFA0}" type="presParOf" srcId="{AA394669-19B6-2A4A-9707-CED23257B1DC}" destId="{73923B88-FA0D-E446-B111-E3391D8B830D}" srcOrd="1" destOrd="0" presId="urn:microsoft.com/office/officeart/2005/8/layout/hierarchy3"/>
    <dgm:cxn modelId="{4004C812-AE6B-4B47-B15C-50196206147E}" type="presParOf" srcId="{13BB28D3-3859-6A46-878D-956473BB375A}" destId="{048CFE8E-233E-9C40-B940-5E1A11DB1958}" srcOrd="1" destOrd="0" presId="urn:microsoft.com/office/officeart/2005/8/layout/hierarchy3"/>
    <dgm:cxn modelId="{115AC2E0-0B36-E14B-AA91-98A1701B5C14}" type="presParOf" srcId="{048CFE8E-233E-9C40-B940-5E1A11DB1958}" destId="{A7080424-24AB-FB49-802F-0652DA834566}" srcOrd="0" destOrd="0" presId="urn:microsoft.com/office/officeart/2005/8/layout/hierarchy3"/>
    <dgm:cxn modelId="{7B542922-77DA-664D-8770-ADFBB1CE7B2B}" type="presParOf" srcId="{048CFE8E-233E-9C40-B940-5E1A11DB1958}" destId="{E34A735B-C5BC-334C-B04C-4D409F37EE4C}" srcOrd="1" destOrd="0" presId="urn:microsoft.com/office/officeart/2005/8/layout/hierarchy3"/>
    <dgm:cxn modelId="{31B2E613-BC6F-9E4F-8510-BC418EA88388}" type="presParOf" srcId="{048CFE8E-233E-9C40-B940-5E1A11DB1958}" destId="{F0A8EC69-BB29-F24E-8EEB-C8D77A64F0DD}" srcOrd="2" destOrd="0" presId="urn:microsoft.com/office/officeart/2005/8/layout/hierarchy3"/>
    <dgm:cxn modelId="{22F5B9A0-6C52-C643-8F4B-10DE04127E3F}" type="presParOf" srcId="{048CFE8E-233E-9C40-B940-5E1A11DB1958}" destId="{3A427E2D-A230-1647-8183-F69FAEDA4286}" srcOrd="3" destOrd="0" presId="urn:microsoft.com/office/officeart/2005/8/layout/hierarchy3"/>
    <dgm:cxn modelId="{A2CA1824-F38E-6149-B444-E2E95B46A72F}" type="presParOf" srcId="{048CFE8E-233E-9C40-B940-5E1A11DB1958}" destId="{FF0311D4-0090-8D49-BB17-7957B401B1CB}" srcOrd="4" destOrd="0" presId="urn:microsoft.com/office/officeart/2005/8/layout/hierarchy3"/>
    <dgm:cxn modelId="{B521B58A-81C5-CE42-A714-F48AAA36B158}" type="presParOf" srcId="{048CFE8E-233E-9C40-B940-5E1A11DB1958}" destId="{1FFFC7EC-A81F-AA48-B99B-CA28E75B3E13}" srcOrd="5" destOrd="0" presId="urn:microsoft.com/office/officeart/2005/8/layout/hierarchy3"/>
    <dgm:cxn modelId="{073F2021-78E8-4947-8B42-BAF3E2825058}" type="presParOf" srcId="{048CFE8E-233E-9C40-B940-5E1A11DB1958}" destId="{C6218F86-024F-4948-9A71-07873295F8F7}" srcOrd="6" destOrd="0" presId="urn:microsoft.com/office/officeart/2005/8/layout/hierarchy3"/>
    <dgm:cxn modelId="{72B362E0-CEB9-9945-AAA2-AF02FBC81287}"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xfrm>
          <a:off x="0" y="30730"/>
          <a:ext cx="2073316" cy="497372"/>
        </a:xfrm>
        <a:prstGeom prst="roundRect">
          <a:avLst>
            <a:gd name="adj" fmla="val 10000"/>
          </a:avLst>
        </a:prstGeom>
        <a:solidFill>
          <a:sysClr val="windowText" lastClr="000000"/>
        </a:solidFill>
        <a:ln w="25400" cap="flat" cmpd="sng" algn="ctr">
          <a:solidFill>
            <a:sysClr val="windowText" lastClr="000000">
              <a:shade val="50000"/>
            </a:sysClr>
          </a:solidFill>
          <a:prstDash val="solid"/>
        </a:ln>
        <a:effectLst/>
      </dgm:spPr>
      <dgm:t>
        <a:bodyPr/>
        <a:lstStyle/>
        <a:p>
          <a:pPr algn="l"/>
          <a:r>
            <a:rPr lang="en-US" sz="2400" dirty="0" smtClean="0">
              <a:solidFill>
                <a:srgbClr val="FF0000"/>
              </a:solidFill>
              <a:latin typeface="Arial"/>
              <a:ea typeface="+mn-ea"/>
              <a:cs typeface="Arial"/>
            </a:rPr>
            <a:t>Processes</a:t>
          </a:r>
          <a:endParaRPr lang="en-US" sz="2400" dirty="0">
            <a:solidFill>
              <a:srgbClr val="FF0000"/>
            </a:solidFill>
            <a:latin typeface="Arial"/>
            <a:ea typeface="+mn-ea"/>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a:xfrm>
          <a:off x="926057" y="2497801"/>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Innovation</a:t>
          </a:r>
          <a:endParaRPr lang="en-US" dirty="0">
            <a:solidFill>
              <a:sysClr val="windowText" lastClr="000000">
                <a:hueOff val="0"/>
                <a:satOff val="0"/>
                <a:lumOff val="0"/>
                <a:alphaOff val="0"/>
              </a:sysClr>
            </a:solidFill>
            <a:latin typeface="Arial"/>
            <a:ea typeface="+mn-ea"/>
            <a:cs typeface="Arial"/>
          </a:endParaRPr>
        </a:p>
      </dgm:t>
    </dgm:pt>
    <dgm:pt modelId="{0B54B403-BB53-A345-8D96-7DE1B368B6C4}" type="parTrans" cxnId="{324F3F00-A261-D549-8B5B-D10794403BDF}">
      <dgm:prSet/>
      <dgm: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a:xfrm>
          <a:off x="926057" y="1243856"/>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Technology</a:t>
          </a:r>
          <a:endParaRPr lang="en-US" dirty="0">
            <a:solidFill>
              <a:sysClr val="windowText" lastClr="000000">
                <a:hueOff val="0"/>
                <a:satOff val="0"/>
                <a:lumOff val="0"/>
                <a:alphaOff val="0"/>
              </a:sysClr>
            </a:solidFill>
            <a:latin typeface="Arial"/>
            <a:ea typeface="+mn-ea"/>
            <a:cs typeface="Arial"/>
          </a:endParaRPr>
        </a:p>
      </dgm:t>
    </dgm:pt>
    <dgm:pt modelId="{4B9F5014-71E0-EB4C-866C-E60F1A445CE4}" type="parTrans" cxnId="{C489B7BB-A2AD-724A-8AAE-C57196F1029E}">
      <dgm:prSet/>
      <dgm: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a:xfrm>
          <a:off x="926057" y="622140"/>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Supply	</a:t>
          </a:r>
          <a:endParaRPr lang="en-US" dirty="0">
            <a:solidFill>
              <a:sysClr val="windowText" lastClr="000000">
                <a:hueOff val="0"/>
                <a:satOff val="0"/>
                <a:lumOff val="0"/>
                <a:alphaOff val="0"/>
              </a:sysClr>
            </a:solidFill>
            <a:latin typeface="Arial"/>
            <a:ea typeface="+mn-ea"/>
            <a:cs typeface="Arial"/>
          </a:endParaRPr>
        </a:p>
      </dgm:t>
    </dgm:pt>
    <dgm:pt modelId="{0F9C6387-CD5C-7749-833F-050223EE49AD}" type="parTrans" cxnId="{A345C32B-CE31-3143-93D7-C7C91AF55D51}">
      <dgm:prSet/>
      <dgm: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a:xfrm>
          <a:off x="926057" y="1865571"/>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Demand</a:t>
          </a:r>
          <a:endParaRPr lang="en-US" dirty="0">
            <a:solidFill>
              <a:sysClr val="windowText" lastClr="000000">
                <a:hueOff val="0"/>
                <a:satOff val="0"/>
                <a:lumOff val="0"/>
                <a:alphaOff val="0"/>
              </a:sysClr>
            </a:solidFill>
            <a:latin typeface="Arial"/>
            <a:ea typeface="+mn-ea"/>
            <a:cs typeface="Arial"/>
          </a:endParaRPr>
        </a:p>
      </dgm:t>
    </dgm:pt>
    <dgm:pt modelId="{74D98060-DF5B-0E42-8AFD-16543B12F129}" type="parTrans" cxnId="{65EF8ECC-7BF4-0C4D-A2EC-53726BE341FF}">
      <dgm:prSet/>
      <dgm: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a:xfrm>
          <a:off x="926057" y="3109002"/>
          <a:ext cx="795795"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Arial"/>
            </a:rPr>
            <a:t>Risk</a:t>
          </a:r>
          <a:endParaRPr lang="en-US" dirty="0">
            <a:solidFill>
              <a:sysClr val="windowText" lastClr="000000">
                <a:hueOff val="0"/>
                <a:satOff val="0"/>
                <a:lumOff val="0"/>
                <a:alphaOff val="0"/>
              </a:sysClr>
            </a:solidFill>
            <a:latin typeface="Arial"/>
            <a:ea typeface="+mn-ea"/>
            <a:cs typeface="Arial"/>
          </a:endParaRPr>
        </a:p>
      </dgm:t>
    </dgm:pt>
    <dgm:pt modelId="{1EA34553-542B-254E-9C64-3A41FE69C11A}" type="parTrans" cxnId="{41BCE17E-79FB-0E4D-896A-006AFE3FC89B}">
      <dgm:prSet/>
      <dgm: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rgbClr val="4F81BD">
              <a:shade val="60000"/>
              <a:hueOff val="0"/>
              <a:satOff val="0"/>
              <a:lumOff val="0"/>
              <a:alphaOff val="0"/>
            </a:srgbClr>
          </a:solidFill>
          <a:prstDash val="solid"/>
        </a:ln>
        <a:effectLs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B1F458BA-0D4E-8D4E-A29A-2D91E53BA0C7}" type="presOf" srcId="{C40AE8F5-9FE5-5844-800D-DD79FE07BCC2}" destId="{3FA6F786-5895-0E4A-A5B9-A446D5C1A526}" srcOrd="0" destOrd="0" presId="urn:microsoft.com/office/officeart/2005/8/layout/hierarchy3"/>
    <dgm:cxn modelId="{0A787201-4B5E-E04C-AC8A-CB68F6C28BD8}" type="presOf" srcId="{1EA34553-542B-254E-9C64-3A41FE69C11A}" destId="{C13941AD-5333-E14A-8376-4CEB6149DE47}" srcOrd="0" destOrd="0" presId="urn:microsoft.com/office/officeart/2005/8/layout/hierarchy3"/>
    <dgm:cxn modelId="{A345C32B-CE31-3143-93D7-C7C91AF55D51}" srcId="{A6050017-4627-1046-91F9-BE61E63E2B87}" destId="{8100DE8C-7478-8D4D-B3B6-619586BA7F36}" srcOrd="0" destOrd="0" parTransId="{0F9C6387-CD5C-7749-833F-050223EE49AD}" sibTransId="{DC4EE291-F4A9-AA4C-AE19-F18867FDE9C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65AFA5B9-5619-2A4E-AD99-A3F0F843ECEF}" type="presOf" srcId="{0F9C6387-CD5C-7749-833F-050223EE49AD}" destId="{F0A8EC69-BB29-F24E-8EEB-C8D77A64F0DD}" srcOrd="0" destOrd="0" presId="urn:microsoft.com/office/officeart/2005/8/layout/hierarchy3"/>
    <dgm:cxn modelId="{70825830-CB16-354E-90DD-32997091F0DF}" type="presOf" srcId="{4B9F5014-71E0-EB4C-866C-E60F1A445CE4}" destId="{FF0311D4-0090-8D49-BB17-7957B401B1CB}" srcOrd="0" destOrd="0" presId="urn:microsoft.com/office/officeart/2005/8/layout/hierarchy3"/>
    <dgm:cxn modelId="{70A0112E-6595-164E-8027-A4C915D9F82A}" type="presOf" srcId="{74D98060-DF5B-0E42-8AFD-16543B12F129}" destId="{C6218F86-024F-4948-9A71-07873295F8F7}" srcOrd="0" destOrd="0" presId="urn:microsoft.com/office/officeart/2005/8/layout/hierarchy3"/>
    <dgm:cxn modelId="{096421E5-40F1-C940-9CB3-2DE25EBAF3BA}" type="presOf" srcId="{A754A459-373A-914C-A914-4E10C1F4C92F}" destId="{5218F9E1-55F7-FC40-8950-10BC2CAE1DFB}" srcOrd="0" destOrd="0" presId="urn:microsoft.com/office/officeart/2005/8/layout/hierarchy3"/>
    <dgm:cxn modelId="{3D01CA05-B0A6-1644-A4BE-42F19AC759CC}" type="presOf" srcId="{8100DE8C-7478-8D4D-B3B6-619586BA7F36}" destId="{3A427E2D-A230-1647-8183-F69FAEDA4286}" srcOrd="0" destOrd="0" presId="urn:microsoft.com/office/officeart/2005/8/layout/hierarchy3"/>
    <dgm:cxn modelId="{7FD58BF7-9434-754B-A607-B6A67A1CA2E7}"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AFEDD4DD-713F-604D-ADC9-70187BB9801A}"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26975E08-4215-D74F-A53A-AD47BA7CF409}" type="presOf" srcId="{57F3D74B-0913-F448-8EB1-4139BD6FBB08}" destId="{D1854B1F-16F4-2D49-B757-F5D3344522C3}" srcOrd="0" destOrd="0" presId="urn:microsoft.com/office/officeart/2005/8/layout/hierarchy3"/>
    <dgm:cxn modelId="{1A8C6BC8-6ACA-A149-8177-864E3135FEA4}" type="presOf" srcId="{A6050017-4627-1046-91F9-BE61E63E2B87}" destId="{B2A598CA-E01C-EA4D-AF57-58AA130F86BB}" srcOrd="0" destOrd="0" presId="urn:microsoft.com/office/officeart/2005/8/layout/hierarchy3"/>
    <dgm:cxn modelId="{2487F261-DB79-7B48-AFE1-8697A938F1C5}" type="presOf" srcId="{A6050017-4627-1046-91F9-BE61E63E2B87}" destId="{73923B88-FA0D-E446-B111-E3391D8B830D}" srcOrd="1"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6CAC6B29-75C9-CB42-A814-600520D98775}" type="presOf" srcId="{0B54B403-BB53-A345-8D96-7DE1B368B6C4}" destId="{A7080424-24AB-FB49-802F-0652DA834566}" srcOrd="0" destOrd="0" presId="urn:microsoft.com/office/officeart/2005/8/layout/hierarchy3"/>
    <dgm:cxn modelId="{9863DBB3-920D-854D-8E6E-4C84610AEDB9}" type="presParOf" srcId="{5218F9E1-55F7-FC40-8950-10BC2CAE1DFB}" destId="{13BB28D3-3859-6A46-878D-956473BB375A}" srcOrd="0" destOrd="0" presId="urn:microsoft.com/office/officeart/2005/8/layout/hierarchy3"/>
    <dgm:cxn modelId="{6AE81360-0A51-FB40-8E92-7EF60881C55C}" type="presParOf" srcId="{13BB28D3-3859-6A46-878D-956473BB375A}" destId="{AA394669-19B6-2A4A-9707-CED23257B1DC}" srcOrd="0" destOrd="0" presId="urn:microsoft.com/office/officeart/2005/8/layout/hierarchy3"/>
    <dgm:cxn modelId="{395E3388-88D3-F449-9B5B-6B976C671F5B}" type="presParOf" srcId="{AA394669-19B6-2A4A-9707-CED23257B1DC}" destId="{B2A598CA-E01C-EA4D-AF57-58AA130F86BB}" srcOrd="0" destOrd="0" presId="urn:microsoft.com/office/officeart/2005/8/layout/hierarchy3"/>
    <dgm:cxn modelId="{7A1D13F8-A2EB-8E4B-A47C-1F80441B2181}" type="presParOf" srcId="{AA394669-19B6-2A4A-9707-CED23257B1DC}" destId="{73923B88-FA0D-E446-B111-E3391D8B830D}" srcOrd="1" destOrd="0" presId="urn:microsoft.com/office/officeart/2005/8/layout/hierarchy3"/>
    <dgm:cxn modelId="{B85EB640-7EC8-024A-B5B2-891F1BA14083}" type="presParOf" srcId="{13BB28D3-3859-6A46-878D-956473BB375A}" destId="{048CFE8E-233E-9C40-B940-5E1A11DB1958}" srcOrd="1" destOrd="0" presId="urn:microsoft.com/office/officeart/2005/8/layout/hierarchy3"/>
    <dgm:cxn modelId="{606D49FD-12D1-A34C-BE15-764855ABCEA2}" type="presParOf" srcId="{048CFE8E-233E-9C40-B940-5E1A11DB1958}" destId="{F0A8EC69-BB29-F24E-8EEB-C8D77A64F0DD}" srcOrd="0" destOrd="0" presId="urn:microsoft.com/office/officeart/2005/8/layout/hierarchy3"/>
    <dgm:cxn modelId="{A972E26E-CCA6-5D4F-BBBB-9FF5137B4202}" type="presParOf" srcId="{048CFE8E-233E-9C40-B940-5E1A11DB1958}" destId="{3A427E2D-A230-1647-8183-F69FAEDA4286}" srcOrd="1" destOrd="0" presId="urn:microsoft.com/office/officeart/2005/8/layout/hierarchy3"/>
    <dgm:cxn modelId="{33AC02A4-9775-5840-9DA8-0C04E0873FA7}" type="presParOf" srcId="{048CFE8E-233E-9C40-B940-5E1A11DB1958}" destId="{FF0311D4-0090-8D49-BB17-7957B401B1CB}" srcOrd="2" destOrd="0" presId="urn:microsoft.com/office/officeart/2005/8/layout/hierarchy3"/>
    <dgm:cxn modelId="{9F3904E3-2A78-4648-945C-3741148F1311}" type="presParOf" srcId="{048CFE8E-233E-9C40-B940-5E1A11DB1958}" destId="{1FFFC7EC-A81F-AA48-B99B-CA28E75B3E13}" srcOrd="3" destOrd="0" presId="urn:microsoft.com/office/officeart/2005/8/layout/hierarchy3"/>
    <dgm:cxn modelId="{16626531-655D-6643-AAD6-4487036B092D}" type="presParOf" srcId="{048CFE8E-233E-9C40-B940-5E1A11DB1958}" destId="{C6218F86-024F-4948-9A71-07873295F8F7}" srcOrd="4" destOrd="0" presId="urn:microsoft.com/office/officeart/2005/8/layout/hierarchy3"/>
    <dgm:cxn modelId="{138BD509-AD7A-5645-BDE9-6DC646CEEC72}" type="presParOf" srcId="{048CFE8E-233E-9C40-B940-5E1A11DB1958}" destId="{D1854B1F-16F4-2D49-B757-F5D3344522C3}" srcOrd="5" destOrd="0" presId="urn:microsoft.com/office/officeart/2005/8/layout/hierarchy3"/>
    <dgm:cxn modelId="{B6F3CCFE-EA2A-BB48-9FE9-9C5EAE69CF65}" type="presParOf" srcId="{048CFE8E-233E-9C40-B940-5E1A11DB1958}" destId="{A7080424-24AB-FB49-802F-0652DA834566}" srcOrd="6" destOrd="0" presId="urn:microsoft.com/office/officeart/2005/8/layout/hierarchy3"/>
    <dgm:cxn modelId="{7BBD2578-3B8B-DB41-B42D-BF8195246BB9}" type="presParOf" srcId="{048CFE8E-233E-9C40-B940-5E1A11DB1958}" destId="{E34A735B-C5BC-334C-B04C-4D409F37EE4C}" srcOrd="7" destOrd="0" presId="urn:microsoft.com/office/officeart/2005/8/layout/hierarchy3"/>
    <dgm:cxn modelId="{D905CB74-1863-8941-9518-2A8C9274E11D}" type="presParOf" srcId="{048CFE8E-233E-9C40-B940-5E1A11DB1958}" destId="{C13941AD-5333-E14A-8376-4CEB6149DE47}" srcOrd="8" destOrd="0" presId="urn:microsoft.com/office/officeart/2005/8/layout/hierarchy3"/>
    <dgm:cxn modelId="{43F7939C-3209-F241-A4BC-6C2F3DEA6071}"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6CFE8E05-7C22-4247-9D04-02DB357129D8}" type="presOf" srcId="{BE52F91F-FC70-D84E-8B56-57DD33F1959A}" destId="{FB9B2694-C9DD-5F41-AEF5-FE06D20734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8020B338-D5D4-8843-9D97-72DB7197906D}" type="presOf" srcId="{E5FC7AF9-8C95-6A4C-A8DE-6C8A4D1F9430}" destId="{8C6BBD0A-341D-F448-AE4B-11C0CE9949B8}"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95664FB0-31E1-3D44-BDA0-5CFD4035880B}" type="presOf" srcId="{C17C9D10-EE76-7640-A94C-D94C87A3F6C3}" destId="{A9C6362F-FD2C-A44B-8412-4E042722523A}" srcOrd="0" destOrd="0" presId="urn:microsoft.com/office/officeart/2005/8/layout/equation1"/>
    <dgm:cxn modelId="{53F0B0C6-A29D-8140-AEEE-681FBB895ABD}"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E4AD23E6-72B3-C244-92A8-3542B990E283}" type="presOf" srcId="{B21C862C-BCF1-F544-BD07-29CD2C2ABB4C}" destId="{53655511-3EA9-E24B-ADA6-7E53EB5D5B44}" srcOrd="0" destOrd="0" presId="urn:microsoft.com/office/officeart/2005/8/layout/equation1"/>
    <dgm:cxn modelId="{2096B95A-5156-3A46-9078-95D893334017}" type="presOf" srcId="{76B5C694-B853-0246-BCA0-5E7F2433D535}" destId="{0472C170-12DA-B143-AD1C-711D1168B5FF}" srcOrd="0" destOrd="0" presId="urn:microsoft.com/office/officeart/2005/8/layout/equation1"/>
    <dgm:cxn modelId="{AB43BFD7-013A-6D47-811D-B28991B482F6}" type="presOf" srcId="{183C4D7A-51E5-9D4A-8722-B033BB650077}" destId="{A2D8B243-9861-CB4C-9DC9-4D3970B797C1}" srcOrd="0" destOrd="0" presId="urn:microsoft.com/office/officeart/2005/8/layout/equation1"/>
    <dgm:cxn modelId="{74AC8D7A-2847-C345-9590-E2CB3CC29F83}"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475F91A9-02DE-0647-BE36-C3EDAF98048A}" type="presParOf" srcId="{53655511-3EA9-E24B-ADA6-7E53EB5D5B44}" destId="{0472C170-12DA-B143-AD1C-711D1168B5FF}" srcOrd="0" destOrd="0" presId="urn:microsoft.com/office/officeart/2005/8/layout/equation1"/>
    <dgm:cxn modelId="{36D24B8C-FB1D-B046-AFFB-E8A9EBE4CA3A}" type="presParOf" srcId="{53655511-3EA9-E24B-ADA6-7E53EB5D5B44}" destId="{0A08B234-ABF7-DB43-A58C-B3C0794EAE49}" srcOrd="1" destOrd="0" presId="urn:microsoft.com/office/officeart/2005/8/layout/equation1"/>
    <dgm:cxn modelId="{FB3A8EEA-E2EB-3C4B-9196-DB767DC74BC9}" type="presParOf" srcId="{53655511-3EA9-E24B-ADA6-7E53EB5D5B44}" destId="{A2D8B243-9861-CB4C-9DC9-4D3970B797C1}" srcOrd="2" destOrd="0" presId="urn:microsoft.com/office/officeart/2005/8/layout/equation1"/>
    <dgm:cxn modelId="{DA14060E-17C8-C446-BE66-738A038CE115}" type="presParOf" srcId="{53655511-3EA9-E24B-ADA6-7E53EB5D5B44}" destId="{EDB500EE-8294-3F4B-8417-8BE8023C1D35}" srcOrd="3" destOrd="0" presId="urn:microsoft.com/office/officeart/2005/8/layout/equation1"/>
    <dgm:cxn modelId="{6D0D1067-0814-6347-A30B-49CBB7541343}" type="presParOf" srcId="{53655511-3EA9-E24B-ADA6-7E53EB5D5B44}" destId="{A9C6362F-FD2C-A44B-8412-4E042722523A}" srcOrd="4" destOrd="0" presId="urn:microsoft.com/office/officeart/2005/8/layout/equation1"/>
    <dgm:cxn modelId="{F2779A3B-77B4-1147-A4C9-15BF2FD901C0}" type="presParOf" srcId="{53655511-3EA9-E24B-ADA6-7E53EB5D5B44}" destId="{1D85500E-2E82-6A4A-91EE-9AF48FEC6C45}" srcOrd="5" destOrd="0" presId="urn:microsoft.com/office/officeart/2005/8/layout/equation1"/>
    <dgm:cxn modelId="{89780944-6318-0344-B351-351305EEE440}" type="presParOf" srcId="{53655511-3EA9-E24B-ADA6-7E53EB5D5B44}" destId="{43B7E150-48FC-BF4A-9779-A59569998339}" srcOrd="6" destOrd="0" presId="urn:microsoft.com/office/officeart/2005/8/layout/equation1"/>
    <dgm:cxn modelId="{88BA7AFC-0453-2848-8DD8-95B4F1BD1CE0}" type="presParOf" srcId="{53655511-3EA9-E24B-ADA6-7E53EB5D5B44}" destId="{88E048A8-2DA0-7B47-9D5D-4C623211681A}" srcOrd="7" destOrd="0" presId="urn:microsoft.com/office/officeart/2005/8/layout/equation1"/>
    <dgm:cxn modelId="{ADDE4901-C8D0-7D4D-97FD-6B667726A403}" type="presParOf" srcId="{53655511-3EA9-E24B-ADA6-7E53EB5D5B44}" destId="{8C6BBD0A-341D-F448-AE4B-11C0CE9949B8}" srcOrd="8" destOrd="0" presId="urn:microsoft.com/office/officeart/2005/8/layout/equation1"/>
    <dgm:cxn modelId="{86324F28-B1C1-A94A-916A-385CDB1BAD5E}" type="presParOf" srcId="{53655511-3EA9-E24B-ADA6-7E53EB5D5B44}" destId="{73DEAC19-71FE-434C-B8AB-5F6FDE04D5DA}" srcOrd="9" destOrd="0" presId="urn:microsoft.com/office/officeart/2005/8/layout/equation1"/>
    <dgm:cxn modelId="{A7570BC2-F4B2-B845-91E3-1234D4169B9B}" type="presParOf" srcId="{53655511-3EA9-E24B-ADA6-7E53EB5D5B44}" destId="{FB9B2694-C9DD-5F41-AEF5-FE06D207342C}" srcOrd="10" destOrd="0" presId="urn:microsoft.com/office/officeart/2005/8/layout/equation1"/>
    <dgm:cxn modelId="{AA85ADEC-649F-F848-B419-D71A62967640}" type="presParOf" srcId="{53655511-3EA9-E24B-ADA6-7E53EB5D5B44}" destId="{ABE3BCDB-6BFB-044A-9A25-2B53D8273D94}" srcOrd="11" destOrd="0" presId="urn:microsoft.com/office/officeart/2005/8/layout/equation1"/>
    <dgm:cxn modelId="{804969D9-11D5-EF4C-A80A-F92540B3B08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latin typeface="Arial"/>
              <a:cs typeface="Arial"/>
            </a:rPr>
            <a:t>Assets</a:t>
          </a:r>
          <a:endParaRPr lang="en-US" sz="2400" kern="1200" dirty="0">
            <a:solidFill>
              <a:schemeClr val="bg1"/>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chemeClr val="bg1"/>
              </a:solidFill>
              <a:latin typeface="Arial"/>
              <a:cs typeface="Arial"/>
            </a:rPr>
            <a:t>Processes</a:t>
          </a:r>
          <a:endParaRPr lang="en-US" sz="2400" kern="1200" dirty="0">
            <a:solidFill>
              <a:schemeClr val="bg1"/>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26307"/>
          <a:ext cx="2361251" cy="766362"/>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latin typeface="Arial"/>
              <a:cs typeface="Arial"/>
            </a:rPr>
            <a:t>Capabilities</a:t>
          </a:r>
          <a:endParaRPr lang="en-US" sz="2400" kern="1200" dirty="0">
            <a:solidFill>
              <a:schemeClr val="bg1"/>
            </a:solidFill>
            <a:latin typeface="Arial"/>
            <a:cs typeface="Arial"/>
          </a:endParaRPr>
        </a:p>
      </dsp:txBody>
      <dsp:txXfrm>
        <a:off x="22446" y="148753"/>
        <a:ext cx="2316359" cy="721470"/>
      </dsp:txXfrm>
    </dsp:sp>
    <dsp:sp modelId="{A7080424-24AB-FB49-802F-0652DA834566}">
      <dsp:nvSpPr>
        <dsp:cNvPr id="0" name=""/>
        <dsp:cNvSpPr/>
      </dsp:nvSpPr>
      <dsp:spPr>
        <a:xfrm>
          <a:off x="236125" y="892670"/>
          <a:ext cx="451455" cy="766376"/>
        </a:xfrm>
        <a:custGeom>
          <a:avLst/>
          <a:gdLst/>
          <a:ahLst/>
          <a:cxnLst/>
          <a:rect l="0" t="0" r="0" b="0"/>
          <a:pathLst>
            <a:path>
              <a:moveTo>
                <a:pt x="0" y="0"/>
              </a:moveTo>
              <a:lnTo>
                <a:pt x="0" y="766376"/>
              </a:lnTo>
              <a:lnTo>
                <a:pt x="451455" y="76637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687580" y="1097712"/>
          <a:ext cx="1699493" cy="112266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Along which dimensions </a:t>
          </a:r>
          <a:r>
            <a:rPr lang="en-US" sz="1700" kern="1200" dirty="0" smtClean="0">
              <a:solidFill>
                <a:srgbClr val="FF0000"/>
              </a:solidFill>
              <a:latin typeface="Arial"/>
              <a:cs typeface="Arial"/>
            </a:rPr>
            <a:t>should we </a:t>
          </a:r>
          <a:r>
            <a:rPr lang="en-US" sz="1700" kern="1200" dirty="0" smtClean="0">
              <a:latin typeface="Arial"/>
              <a:cs typeface="Arial"/>
            </a:rPr>
            <a:t>excel?</a:t>
          </a:r>
          <a:endParaRPr lang="en-US" sz="1700" kern="1200" dirty="0">
            <a:latin typeface="Arial"/>
            <a:cs typeface="Arial"/>
          </a:endParaRPr>
        </a:p>
      </dsp:txBody>
      <dsp:txXfrm>
        <a:off x="720462" y="1130594"/>
        <a:ext cx="1633729" cy="1056903"/>
      </dsp:txXfrm>
    </dsp:sp>
    <dsp:sp modelId="{FF0311D4-0090-8D49-BB17-7957B401B1CB}">
      <dsp:nvSpPr>
        <dsp:cNvPr id="0" name=""/>
        <dsp:cNvSpPr/>
      </dsp:nvSpPr>
      <dsp:spPr>
        <a:xfrm>
          <a:off x="236125" y="892670"/>
          <a:ext cx="451455" cy="2185829"/>
        </a:xfrm>
        <a:custGeom>
          <a:avLst/>
          <a:gdLst/>
          <a:ahLst/>
          <a:cxnLst/>
          <a:rect l="0" t="0" r="0" b="0"/>
          <a:pathLst>
            <a:path>
              <a:moveTo>
                <a:pt x="0" y="0"/>
              </a:moveTo>
              <a:lnTo>
                <a:pt x="0" y="2185829"/>
              </a:lnTo>
              <a:lnTo>
                <a:pt x="451455" y="218582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687580" y="2550965"/>
          <a:ext cx="1761506" cy="1055069"/>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Along which dimensions </a:t>
          </a:r>
        </a:p>
        <a:p>
          <a:pPr lvl="0" algn="ctr" defTabSz="755650">
            <a:lnSpc>
              <a:spcPct val="90000"/>
            </a:lnSpc>
            <a:spcBef>
              <a:spcPct val="0"/>
            </a:spcBef>
            <a:spcAft>
              <a:spcPct val="35000"/>
            </a:spcAft>
          </a:pPr>
          <a:r>
            <a:rPr lang="en-US" sz="1700" kern="1200" dirty="0" smtClean="0">
              <a:solidFill>
                <a:srgbClr val="FF0000"/>
              </a:solidFill>
              <a:latin typeface="Arial"/>
              <a:cs typeface="Arial"/>
            </a:rPr>
            <a:t>do we</a:t>
          </a:r>
          <a:r>
            <a:rPr lang="en-US" sz="1700" kern="1200" dirty="0" smtClean="0">
              <a:latin typeface="Arial"/>
              <a:cs typeface="Arial"/>
            </a:rPr>
            <a:t> excel?</a:t>
          </a:r>
          <a:endParaRPr lang="en-US" sz="1700" kern="1200" dirty="0">
            <a:latin typeface="Arial"/>
            <a:cs typeface="Arial"/>
          </a:endParaRPr>
        </a:p>
      </dsp:txBody>
      <dsp:txXfrm>
        <a:off x="718482" y="2581867"/>
        <a:ext cx="1699702" cy="99326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solidFill>
          <a:sysClr val="windowText" lastClr="000000"/>
        </a:solidFill>
        <a:ln w="25400" cap="flat" cmpd="sng" algn="ctr">
          <a:solidFill>
            <a:sysClr val="windowText" lastClr="000000">
              <a:shade val="50000"/>
            </a:sys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ysClr val="window" lastClr="FFFFFF"/>
              </a:solidFill>
              <a:latin typeface="Arial"/>
              <a:ea typeface="+mn-ea"/>
              <a:cs typeface="Arial"/>
            </a:rPr>
            <a:t>Assets</a:t>
          </a:r>
          <a:endParaRPr lang="en-US" sz="2400" kern="1200" dirty="0">
            <a:solidFill>
              <a:sysClr val="window" lastClr="FFFFFF"/>
            </a:solidFill>
            <a:latin typeface="Arial"/>
            <a:ea typeface="+mn-ea"/>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solidFill>
                <a:sysClr val="windowText" lastClr="000000">
                  <a:hueOff val="0"/>
                  <a:satOff val="0"/>
                  <a:lumOff val="0"/>
                  <a:alphaOff val="0"/>
                </a:sysClr>
              </a:solidFill>
              <a:latin typeface="Arial"/>
              <a:ea typeface="+mn-ea"/>
              <a:cs typeface="Arial"/>
            </a:rPr>
            <a:t>Sizing: What should overall capacity be?</a:t>
          </a:r>
          <a:endParaRPr lang="en-US" sz="1600" kern="1200" dirty="0">
            <a:solidFill>
              <a:sysClr val="windowText" lastClr="000000">
                <a:hueOff val="0"/>
                <a:satOff val="0"/>
                <a:lumOff val="0"/>
                <a:alphaOff val="0"/>
              </a:sysClr>
            </a:solidFill>
            <a:latin typeface="Arial"/>
            <a:ea typeface="+mn-ea"/>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solidFill>
                <a:sysClr val="windowText" lastClr="000000">
                  <a:hueOff val="0"/>
                  <a:satOff val="0"/>
                  <a:lumOff val="0"/>
                  <a:alphaOff val="0"/>
                </a:sysClr>
              </a:solidFill>
              <a:latin typeface="Arial"/>
              <a:ea typeface="+mn-ea"/>
              <a:cs typeface="Arial"/>
            </a:rPr>
            <a:t>Timing: When to expand or shrink capacity?</a:t>
          </a:r>
          <a:endParaRPr lang="en-US" sz="1600" kern="1200" dirty="0">
            <a:solidFill>
              <a:sysClr val="windowText" lastClr="000000">
                <a:hueOff val="0"/>
                <a:satOff val="0"/>
                <a:lumOff val="0"/>
                <a:alphaOff val="0"/>
              </a:sysClr>
            </a:solidFill>
            <a:latin typeface="Arial"/>
            <a:ea typeface="+mn-ea"/>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solidFill>
                <a:sysClr val="windowText" lastClr="000000">
                  <a:hueOff val="0"/>
                  <a:satOff val="0"/>
                  <a:lumOff val="0"/>
                  <a:alphaOff val="0"/>
                </a:sysClr>
              </a:solidFill>
              <a:latin typeface="Arial"/>
              <a:ea typeface="+mn-ea"/>
              <a:cs typeface="Arial"/>
            </a:rPr>
            <a:t>Type: What kind of assets are best? </a:t>
          </a:r>
          <a:endParaRPr lang="en-US" sz="1600" kern="1200" dirty="0">
            <a:solidFill>
              <a:sysClr val="windowText" lastClr="000000">
                <a:hueOff val="0"/>
                <a:satOff val="0"/>
                <a:lumOff val="0"/>
                <a:alphaOff val="0"/>
              </a:sysClr>
            </a:solidFill>
            <a:latin typeface="Arial"/>
            <a:ea typeface="+mn-ea"/>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solidFill>
                <a:sysClr val="windowText" lastClr="000000">
                  <a:hueOff val="0"/>
                  <a:satOff val="0"/>
                  <a:lumOff val="0"/>
                  <a:alphaOff val="0"/>
                </a:sysClr>
              </a:solidFill>
              <a:latin typeface="Arial"/>
              <a:ea typeface="+mn-ea"/>
              <a:cs typeface="Arial"/>
            </a:rPr>
            <a:t>Location: Where locate assets? </a:t>
          </a:r>
          <a:endParaRPr lang="en-US" sz="1600" kern="1200" dirty="0">
            <a:solidFill>
              <a:sysClr val="windowText" lastClr="000000">
                <a:hueOff val="0"/>
                <a:satOff val="0"/>
                <a:lumOff val="0"/>
                <a:alphaOff val="0"/>
              </a:sysClr>
            </a:solidFill>
            <a:latin typeface="Arial"/>
            <a:ea typeface="+mn-ea"/>
            <a:cs typeface="Arial"/>
          </a:endParaRPr>
        </a:p>
      </dsp:txBody>
      <dsp:txXfrm>
        <a:off x="253225" y="2956746"/>
        <a:ext cx="3400199" cy="5525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solidFill>
          <a:sysClr val="windowText" lastClr="000000"/>
        </a:solidFill>
        <a:ln w="25400" cap="flat" cmpd="sng" algn="ctr">
          <a:solidFill>
            <a:sysClr val="windowText" lastClr="000000">
              <a:shade val="50000"/>
            </a:sys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ea typeface="+mn-ea"/>
              <a:cs typeface="Arial"/>
            </a:rPr>
            <a:t>Processes</a:t>
          </a:r>
          <a:endParaRPr lang="en-US" sz="2400" kern="1200" dirty="0">
            <a:solidFill>
              <a:srgbClr val="FF0000"/>
            </a:solidFill>
            <a:latin typeface="Arial"/>
            <a:ea typeface="+mn-ea"/>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Supply	</a:t>
          </a:r>
          <a:endParaRPr lang="en-US" sz="1500" kern="1200" dirty="0">
            <a:solidFill>
              <a:sysClr val="windowText" lastClr="000000">
                <a:hueOff val="0"/>
                <a:satOff val="0"/>
                <a:lumOff val="0"/>
                <a:alphaOff val="0"/>
              </a:sysClr>
            </a:solidFill>
            <a:latin typeface="Arial"/>
            <a:ea typeface="+mn-ea"/>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Technology</a:t>
          </a:r>
          <a:endParaRPr lang="en-US" sz="1500" kern="1200" dirty="0">
            <a:solidFill>
              <a:sysClr val="windowText" lastClr="000000">
                <a:hueOff val="0"/>
                <a:satOff val="0"/>
                <a:lumOff val="0"/>
                <a:alphaOff val="0"/>
              </a:sysClr>
            </a:solidFill>
            <a:latin typeface="Arial"/>
            <a:ea typeface="+mn-ea"/>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Demand</a:t>
          </a:r>
          <a:endParaRPr lang="en-US" sz="1500" kern="1200" dirty="0">
            <a:solidFill>
              <a:sysClr val="windowText" lastClr="000000">
                <a:hueOff val="0"/>
                <a:satOff val="0"/>
                <a:lumOff val="0"/>
                <a:alphaOff val="0"/>
              </a:sysClr>
            </a:solidFill>
            <a:latin typeface="Arial"/>
            <a:ea typeface="+mn-ea"/>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Innovation</a:t>
          </a:r>
          <a:endParaRPr lang="en-US" sz="1500" kern="1200" dirty="0">
            <a:solidFill>
              <a:sysClr val="windowText" lastClr="000000">
                <a:hueOff val="0"/>
                <a:satOff val="0"/>
                <a:lumOff val="0"/>
                <a:alphaOff val="0"/>
              </a:sysClr>
            </a:solidFill>
            <a:latin typeface="Arial"/>
            <a:ea typeface="+mn-ea"/>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rgbClr val="4F81BD">
              <a:shade val="60000"/>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solidFill>
                <a:sysClr val="windowText" lastClr="000000">
                  <a:hueOff val="0"/>
                  <a:satOff val="0"/>
                  <a:lumOff val="0"/>
                  <a:alphaOff val="0"/>
                </a:sysClr>
              </a:solidFill>
              <a:latin typeface="Arial"/>
              <a:ea typeface="+mn-ea"/>
              <a:cs typeface="Arial"/>
            </a:rPr>
            <a:t>Risk</a:t>
          </a:r>
          <a:endParaRPr lang="en-US" sz="1500" kern="1200" dirty="0">
            <a:solidFill>
              <a:sysClr val="windowText" lastClr="000000">
                <a:hueOff val="0"/>
                <a:satOff val="0"/>
                <a:lumOff val="0"/>
                <a:alphaOff val="0"/>
              </a:sysClr>
            </a:solidFill>
            <a:latin typeface="Arial"/>
            <a:ea typeface="+mn-ea"/>
            <a:cs typeface="Arial"/>
          </a:endParaRPr>
        </a:p>
      </dsp:txBody>
      <dsp:txXfrm>
        <a:off x="940625" y="3123570"/>
        <a:ext cx="766659" cy="468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defTabSz="940390" eaLnBrk="0" hangingPunct="0">
              <a:defRPr sz="900"/>
            </a:lvl1pPr>
          </a:lstStyle>
          <a:p>
            <a:pPr>
              <a:defRPr/>
            </a:pPr>
            <a:r>
              <a:rPr lang="en-US" dirty="0" smtClean="0"/>
              <a:t>OPNS454: Course Summary</a:t>
            </a:r>
            <a:endParaRPr lang="en-US" dirty="0"/>
          </a:p>
        </p:txBody>
      </p:sp>
      <p:sp>
        <p:nvSpPr>
          <p:cNvPr id="28676" name="Rectangle 4"/>
          <p:cNvSpPr>
            <a:spLocks noGrp="1" noChangeArrowheads="1"/>
          </p:cNvSpPr>
          <p:nvPr>
            <p:ph type="ftr" sz="quarter" idx="2"/>
          </p:nvPr>
        </p:nvSpPr>
        <p:spPr bwMode="auto">
          <a:xfrm>
            <a:off x="2" y="8972074"/>
            <a:ext cx="5743112" cy="31971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defTabSz="940390" eaLnBrk="0" hangingPunct="0">
              <a:defRPr sz="900"/>
            </a:lvl1pPr>
          </a:lstStyle>
          <a:p>
            <a:pPr>
              <a:defRPr/>
            </a:pPr>
            <a:r>
              <a:rPr lang="en-US"/>
              <a:t>OPNS454   © Van Mieghem</a:t>
            </a:r>
          </a:p>
        </p:txBody>
      </p:sp>
    </p:spTree>
    <p:extLst>
      <p:ext uri="{BB962C8B-B14F-4D97-AF65-F5344CB8AC3E}">
        <p14:creationId xmlns:p14="http://schemas.microsoft.com/office/powerpoint/2010/main" val="1417674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defTabSz="940390"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lvl1pPr algn="r" defTabSz="940390" eaLnBrk="0" hangingPunct="0">
              <a:defRPr sz="800"/>
            </a:lvl1pPr>
          </a:lstStyle>
          <a:p>
            <a:pPr>
              <a:defRPr/>
            </a:pPr>
            <a:fld id="{1F3C02A6-BD56-4C6B-96C6-37CC5F8E55F1}" type="datetime1">
              <a:rPr lang="en-US"/>
              <a:pPr>
                <a:defRPr/>
              </a:pPr>
              <a:t>3/10/17</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5" y="3895020"/>
            <a:ext cx="6508353" cy="5080126"/>
          </a:xfrm>
          <a:prstGeom prst="rect">
            <a:avLst/>
          </a:prstGeom>
          <a:noFill/>
          <a:ln w="9525">
            <a:noFill/>
            <a:miter lim="800000"/>
            <a:headEnd/>
            <a:tailEnd/>
          </a:ln>
          <a:effectLst/>
        </p:spPr>
        <p:txBody>
          <a:bodyPr vert="horz" wrap="square" lIns="94000" tIns="47002" rIns="94000" bIns="470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5"/>
            <a:ext cx="3038145" cy="24593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defTabSz="940390"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3972259" y="9050465"/>
            <a:ext cx="3038144" cy="245937"/>
          </a:xfrm>
          <a:prstGeom prst="rect">
            <a:avLst/>
          </a:prstGeom>
          <a:noFill/>
          <a:ln w="9525">
            <a:noFill/>
            <a:miter lim="800000"/>
            <a:headEnd/>
            <a:tailEnd/>
          </a:ln>
          <a:effectLst/>
        </p:spPr>
        <p:txBody>
          <a:bodyPr vert="horz" wrap="square" lIns="94000" tIns="47002" rIns="94000" bIns="47002" numCol="1" anchor="b" anchorCtr="0" compatLnSpc="1">
            <a:prstTxWarp prst="textNoShape">
              <a:avLst/>
            </a:prstTxWarp>
          </a:bodyPr>
          <a:lstStyle>
            <a:lvl1pPr algn="r" defTabSz="94039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60117022"/>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45186"/>
            <a:r>
              <a:rPr lang="en-US" dirty="0"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45186"/>
            <a:r>
              <a:rPr lang="en-US" dirty="0" smtClean="0"/>
              <a:t>© Van Mieghem</a:t>
            </a:r>
          </a:p>
        </p:txBody>
      </p:sp>
      <p:sp>
        <p:nvSpPr>
          <p:cNvPr id="62468" name="Rectangle 7"/>
          <p:cNvSpPr>
            <a:spLocks noGrp="1" noChangeArrowheads="1"/>
          </p:cNvSpPr>
          <p:nvPr>
            <p:ph type="sldNum" sz="quarter" idx="5"/>
          </p:nvPr>
        </p:nvSpPr>
        <p:spPr>
          <a:noFill/>
        </p:spPr>
        <p:txBody>
          <a:bodyPr/>
          <a:lstStyle/>
          <a:p>
            <a:pPr defTabSz="945186"/>
            <a:fld id="{BA247DE2-1E85-496E-809F-823AAD4A4A66}" type="slidenum">
              <a:rPr lang="en-US" smtClean="0"/>
              <a:pPr defTabSz="945186"/>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2017 Mar 10 time plan (for 1.5hr day class):</a:t>
            </a:r>
          </a:p>
          <a:p>
            <a:pPr>
              <a:defRPr/>
            </a:pPr>
            <a:r>
              <a:rPr lang="en-US" dirty="0" smtClean="0"/>
              <a:t>15’ CTEC + peer </a:t>
            </a:r>
            <a:r>
              <a:rPr lang="en-US" dirty="0" err="1" smtClean="0"/>
              <a:t>evals</a:t>
            </a:r>
            <a:endParaRPr lang="en-US" dirty="0" smtClean="0"/>
          </a:p>
          <a:p>
            <a:pPr>
              <a:defRPr/>
            </a:pPr>
            <a:r>
              <a:rPr lang="en-US" dirty="0" smtClean="0"/>
              <a:t>75’ course summary</a:t>
            </a:r>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728608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8915" name="Rectangle 3"/>
          <p:cNvSpPr>
            <a:spLocks noGrp="1" noChangeArrowheads="1"/>
          </p:cNvSpPr>
          <p:nvPr>
            <p:ph type="dt" sz="quarter" idx="1"/>
          </p:nvPr>
        </p:nvSpPr>
        <p:spPr>
          <a:noFill/>
        </p:spPr>
        <p:txBody>
          <a:bodyPr/>
          <a:lstStyle/>
          <a:p>
            <a:pPr defTabSz="930241"/>
            <a:fld id="{1D4FC663-EB48-465A-B2CE-8FCB1D311171}" type="datetime1">
              <a:rPr lang="en-US" smtClean="0"/>
              <a:pPr defTabSz="930241"/>
              <a:t>3/10/17</a:t>
            </a:fld>
            <a:endParaRPr lang="en-US" dirty="0" smtClean="0"/>
          </a:p>
        </p:txBody>
      </p:sp>
      <p:sp>
        <p:nvSpPr>
          <p:cNvPr id="38916" name="Rectangle 6"/>
          <p:cNvSpPr>
            <a:spLocks noGrp="1" noChangeArrowheads="1"/>
          </p:cNvSpPr>
          <p:nvPr>
            <p:ph type="ftr" sz="quarter" idx="4"/>
          </p:nvPr>
        </p:nvSpPr>
        <p:spPr>
          <a:noFill/>
        </p:spPr>
        <p:txBody>
          <a:bodyPr/>
          <a:lstStyle/>
          <a:p>
            <a:pPr defTabSz="930241"/>
            <a:r>
              <a:rPr lang="en-US" dirty="0" smtClean="0"/>
              <a:t>© Van Mieghem</a:t>
            </a:r>
          </a:p>
        </p:txBody>
      </p:sp>
      <p:sp>
        <p:nvSpPr>
          <p:cNvPr id="38917" name="Rectangle 2"/>
          <p:cNvSpPr>
            <a:spLocks noGrp="1" noRot="1" noChangeAspect="1" noChangeArrowheads="1" noTextEdit="1"/>
          </p:cNvSpPr>
          <p:nvPr>
            <p:ph type="sldImg"/>
          </p:nvPr>
        </p:nvSpPr>
        <p:spPr>
          <a:ln/>
        </p:spPr>
      </p:sp>
      <p:sp>
        <p:nvSpPr>
          <p:cNvPr id="38918" name="Rectangle 3"/>
          <p:cNvSpPr>
            <a:spLocks noGrp="1" noChangeArrowheads="1"/>
          </p:cNvSpPr>
          <p:nvPr>
            <p:ph type="body" idx="1"/>
          </p:nvPr>
        </p:nvSpPr>
        <p:spPr>
          <a:noFill/>
          <a:ln/>
        </p:spPr>
        <p:txBody>
          <a:bodyPr/>
          <a:lstStyle/>
          <a:p>
            <a:r>
              <a:rPr lang="en-US" dirty="0" smtClean="0"/>
              <a:t>Concepts:</a:t>
            </a:r>
          </a:p>
          <a:p>
            <a:pPr lvl="1">
              <a:buFontTx/>
              <a:buChar char="•"/>
            </a:pPr>
            <a:r>
              <a:rPr lang="en-US" dirty="0" smtClean="0"/>
              <a:t>Productivity: what is it, how estimate it?</a:t>
            </a:r>
          </a:p>
          <a:p>
            <a:pPr lvl="1">
              <a:buFontTx/>
              <a:buChar char="•"/>
            </a:pPr>
            <a:r>
              <a:rPr lang="en-US" dirty="0" smtClean="0"/>
              <a:t>Operations-based competitive preemption = prioritized operational improvement to eliminate </a:t>
            </a:r>
            <a:r>
              <a:rPr lang="en-US" dirty="0" smtClean="0">
                <a:latin typeface="Symbol" pitchFamily="18" charset="2"/>
              </a:rPr>
              <a:t>D</a:t>
            </a:r>
            <a:r>
              <a:rPr lang="en-US" i="1" dirty="0" smtClean="0"/>
              <a:t>C</a:t>
            </a:r>
            <a:r>
              <a:rPr lang="en-US" baseline="-25000" dirty="0" smtClean="0"/>
              <a:t>OE</a:t>
            </a:r>
            <a:r>
              <a:rPr lang="en-US" dirty="0" smtClean="0"/>
              <a:t>, improve </a:t>
            </a:r>
            <a:r>
              <a:rPr lang="en-US" dirty="0" smtClean="0">
                <a:latin typeface="Symbol" pitchFamily="18" charset="2"/>
              </a:rPr>
              <a:t>D</a:t>
            </a:r>
            <a:r>
              <a:rPr lang="en-US" i="1" dirty="0" smtClean="0"/>
              <a:t>V</a:t>
            </a:r>
            <a:r>
              <a:rPr lang="en-US" dirty="0" smtClean="0"/>
              <a:t> &amp; thwart rival</a:t>
            </a:r>
          </a:p>
          <a:p>
            <a:endParaRPr lang="en-US" dirty="0" smtClean="0"/>
          </a:p>
          <a:p>
            <a:r>
              <a:rPr lang="en-US" dirty="0" smtClean="0"/>
              <a:t>Analytic techniques: in red</a:t>
            </a:r>
          </a:p>
          <a:p>
            <a:r>
              <a:rPr lang="en-US" dirty="0" smtClean="0">
                <a:solidFill>
                  <a:srgbClr val="FF0000"/>
                </a:solidFill>
              </a:rPr>
              <a:t>Valuation</a:t>
            </a:r>
            <a:r>
              <a:rPr lang="en-US" dirty="0" smtClean="0"/>
              <a:t> of </a:t>
            </a:r>
            <a:r>
              <a:rPr lang="en-US" dirty="0" smtClean="0">
                <a:latin typeface="Symbol" pitchFamily="18" charset="2"/>
              </a:rPr>
              <a:t>D</a:t>
            </a:r>
            <a:r>
              <a:rPr lang="en-US" i="1" dirty="0" smtClean="0"/>
              <a:t>C</a:t>
            </a:r>
            <a:r>
              <a:rPr lang="en-US" dirty="0" smtClean="0"/>
              <a:t> components in unit economics ($/order, $/thou units)</a:t>
            </a:r>
          </a:p>
          <a:p>
            <a:pPr lvl="1"/>
            <a:r>
              <a:rPr lang="en-US" dirty="0" smtClean="0"/>
              <a:t>by volume, OE, and strategy (</a:t>
            </a:r>
            <a:r>
              <a:rPr lang="en-US" i="1" dirty="0" smtClean="0"/>
              <a:t>ACC </a:t>
            </a:r>
            <a:r>
              <a:rPr lang="en-US" i="1" dirty="0" err="1" smtClean="0"/>
              <a:t>vs</a:t>
            </a:r>
            <a:r>
              <a:rPr lang="en-US" i="1" dirty="0" smtClean="0"/>
              <a:t> DJC</a:t>
            </a:r>
            <a:r>
              <a:rPr lang="en-US" dirty="0" smtClean="0"/>
              <a:t>): </a:t>
            </a:r>
          </a:p>
          <a:p>
            <a:pPr lvl="2"/>
            <a:r>
              <a:rPr lang="en-US" dirty="0" smtClean="0"/>
              <a:t>Frontier and trade-off curves in competitive product space: role of </a:t>
            </a:r>
            <a:r>
              <a:rPr lang="en-US" dirty="0" smtClean="0">
                <a:latin typeface="Symbol" pitchFamily="18" charset="2"/>
              </a:rPr>
              <a:t>D</a:t>
            </a:r>
            <a:r>
              <a:rPr lang="en-US" i="1" dirty="0" smtClean="0"/>
              <a:t>C</a:t>
            </a:r>
            <a:r>
              <a:rPr lang="en-US" baseline="-25000" dirty="0" smtClean="0"/>
              <a:t>OE</a:t>
            </a:r>
            <a:endParaRPr lang="en-US" dirty="0" smtClean="0"/>
          </a:p>
          <a:p>
            <a:pPr lvl="2"/>
            <a:r>
              <a:rPr lang="en-US" dirty="0" smtClean="0"/>
              <a:t>Design strategic response: prioritized operational improvement to eliminate </a:t>
            </a:r>
            <a:r>
              <a:rPr lang="en-US" dirty="0" smtClean="0">
                <a:latin typeface="Symbol" pitchFamily="18" charset="2"/>
              </a:rPr>
              <a:t>D</a:t>
            </a:r>
            <a:r>
              <a:rPr lang="en-US" i="1" dirty="0" smtClean="0"/>
              <a:t>C</a:t>
            </a:r>
            <a:r>
              <a:rPr lang="en-US" baseline="-25000" dirty="0" smtClean="0"/>
              <a:t>OE</a:t>
            </a:r>
            <a:r>
              <a:rPr lang="en-US" dirty="0" smtClean="0"/>
              <a:t>, improve </a:t>
            </a:r>
            <a:r>
              <a:rPr lang="en-US" dirty="0" smtClean="0">
                <a:latin typeface="Symbol" pitchFamily="18" charset="2"/>
              </a:rPr>
              <a:t>D</a:t>
            </a:r>
            <a:r>
              <a:rPr lang="en-US" i="1" dirty="0" smtClean="0"/>
              <a:t>V</a:t>
            </a:r>
            <a:r>
              <a:rPr lang="en-US" dirty="0" smtClean="0"/>
              <a:t> &amp; thwart rival</a:t>
            </a:r>
          </a:p>
          <a:p>
            <a:pPr lvl="1"/>
            <a:r>
              <a:rPr lang="en-US" dirty="0" smtClean="0"/>
              <a:t>by activity in the supply chain (</a:t>
            </a:r>
            <a:r>
              <a:rPr lang="en-US" i="1" dirty="0" smtClean="0"/>
              <a:t>Peapod</a:t>
            </a:r>
            <a:r>
              <a:rPr lang="en-US" dirty="0" smtClean="0"/>
              <a:t>)</a:t>
            </a:r>
          </a:p>
          <a:p>
            <a:pPr lvl="2"/>
            <a:r>
              <a:rPr lang="en-US" dirty="0" smtClean="0"/>
              <a:t>Only value </a:t>
            </a:r>
            <a:r>
              <a:rPr lang="en-US" i="1" dirty="0" smtClean="0"/>
              <a:t>differential </a:t>
            </a:r>
            <a:r>
              <a:rPr lang="en-US" dirty="0" smtClean="0"/>
              <a:t>process flows</a:t>
            </a:r>
          </a:p>
          <a:p>
            <a:pPr lvl="2"/>
            <a:r>
              <a:rPr lang="en-US" dirty="0" smtClean="0"/>
              <a:t>Estimate productivity numbers by benchmarking (with </a:t>
            </a:r>
            <a:r>
              <a:rPr lang="en-US" i="1" dirty="0" err="1" smtClean="0"/>
              <a:t>Webvan</a:t>
            </a:r>
            <a:r>
              <a:rPr lang="en-US" dirty="0" smtClean="0"/>
              <a:t>)</a:t>
            </a:r>
          </a:p>
          <a:p>
            <a:endParaRPr lang="en-US" dirty="0" smtClean="0"/>
          </a:p>
          <a:p>
            <a:endParaRPr lang="en-US" dirty="0" smtClean="0"/>
          </a:p>
        </p:txBody>
      </p:sp>
    </p:spTree>
    <p:extLst>
      <p:ext uri="{BB962C8B-B14F-4D97-AF65-F5344CB8AC3E}">
        <p14:creationId xmlns:p14="http://schemas.microsoft.com/office/powerpoint/2010/main" val="362746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9939" name="Rectangle 3"/>
          <p:cNvSpPr>
            <a:spLocks noGrp="1" noChangeArrowheads="1"/>
          </p:cNvSpPr>
          <p:nvPr>
            <p:ph type="dt" sz="quarter" idx="1"/>
          </p:nvPr>
        </p:nvSpPr>
        <p:spPr>
          <a:noFill/>
        </p:spPr>
        <p:txBody>
          <a:bodyPr/>
          <a:lstStyle/>
          <a:p>
            <a:pPr defTabSz="930241"/>
            <a:fld id="{CD44DDD7-0F67-4FED-91FA-8E8F97DA4681}" type="datetime1">
              <a:rPr lang="en-US" smtClean="0"/>
              <a:pPr defTabSz="930241"/>
              <a:t>3/10/17</a:t>
            </a:fld>
            <a:endParaRPr lang="en-US" dirty="0" smtClean="0"/>
          </a:p>
        </p:txBody>
      </p:sp>
      <p:sp>
        <p:nvSpPr>
          <p:cNvPr id="39940" name="Rectangle 6"/>
          <p:cNvSpPr>
            <a:spLocks noGrp="1" noChangeArrowheads="1"/>
          </p:cNvSpPr>
          <p:nvPr>
            <p:ph type="ftr" sz="quarter" idx="4"/>
          </p:nvPr>
        </p:nvSpPr>
        <p:spPr>
          <a:noFill/>
        </p:spPr>
        <p:txBody>
          <a:bodyPr/>
          <a:lstStyle/>
          <a:p>
            <a:pPr defTabSz="930241"/>
            <a:r>
              <a:rPr lang="en-US" dirty="0" smtClean="0"/>
              <a:t>© Van Mieghem</a:t>
            </a:r>
          </a:p>
        </p:txBody>
      </p:sp>
      <p:sp>
        <p:nvSpPr>
          <p:cNvPr id="39941" name="Rectangle 2"/>
          <p:cNvSpPr>
            <a:spLocks noGrp="1" noRot="1" noChangeAspect="1" noChangeArrowheads="1" noTextEdit="1"/>
          </p:cNvSpPr>
          <p:nvPr>
            <p:ph type="sldImg"/>
          </p:nvPr>
        </p:nvSpPr>
        <p:spPr>
          <a:ln/>
        </p:spPr>
      </p:sp>
      <p:sp>
        <p:nvSpPr>
          <p:cNvPr id="3994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2113835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0963" name="Rectangle 3"/>
          <p:cNvSpPr>
            <a:spLocks noGrp="1" noChangeArrowheads="1"/>
          </p:cNvSpPr>
          <p:nvPr>
            <p:ph type="dt" sz="quarter" idx="1"/>
          </p:nvPr>
        </p:nvSpPr>
        <p:spPr>
          <a:noFill/>
        </p:spPr>
        <p:txBody>
          <a:bodyPr/>
          <a:lstStyle/>
          <a:p>
            <a:pPr defTabSz="930241"/>
            <a:fld id="{FC245095-D2F0-44CF-A6DE-AC7E4ADC935E}" type="datetime1">
              <a:rPr lang="en-US" smtClean="0"/>
              <a:pPr defTabSz="930241"/>
              <a:t>3/10/17</a:t>
            </a:fld>
            <a:endParaRPr lang="en-US" dirty="0" smtClean="0"/>
          </a:p>
        </p:txBody>
      </p:sp>
      <p:sp>
        <p:nvSpPr>
          <p:cNvPr id="40964" name="Rectangle 6"/>
          <p:cNvSpPr>
            <a:spLocks noGrp="1" noChangeArrowheads="1"/>
          </p:cNvSpPr>
          <p:nvPr>
            <p:ph type="ftr" sz="quarter" idx="4"/>
          </p:nvPr>
        </p:nvSpPr>
        <p:spPr>
          <a:noFill/>
        </p:spPr>
        <p:txBody>
          <a:bodyPr/>
          <a:lstStyle/>
          <a:p>
            <a:pPr defTabSz="930241"/>
            <a:r>
              <a:rPr lang="en-US" dirty="0" smtClean="0"/>
              <a:t>© Van Mieghem</a:t>
            </a:r>
          </a:p>
        </p:txBody>
      </p:sp>
      <p:sp>
        <p:nvSpPr>
          <p:cNvPr id="40965" name="Rectangle 2"/>
          <p:cNvSpPr>
            <a:spLocks noGrp="1" noRot="1" noChangeAspect="1" noChangeArrowheads="1" noTextEdit="1"/>
          </p:cNvSpPr>
          <p:nvPr>
            <p:ph type="sldImg"/>
          </p:nvPr>
        </p:nvSpPr>
        <p:spPr>
          <a:ln/>
        </p:spPr>
      </p:sp>
      <p:sp>
        <p:nvSpPr>
          <p:cNvPr id="40966"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405931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1987" name="Rectangle 3"/>
          <p:cNvSpPr>
            <a:spLocks noGrp="1" noChangeArrowheads="1"/>
          </p:cNvSpPr>
          <p:nvPr>
            <p:ph type="dt" sz="quarter" idx="1"/>
          </p:nvPr>
        </p:nvSpPr>
        <p:spPr>
          <a:noFill/>
        </p:spPr>
        <p:txBody>
          <a:bodyPr/>
          <a:lstStyle/>
          <a:p>
            <a:pPr defTabSz="930241"/>
            <a:fld id="{9A774F6E-C86E-4BD7-A3D3-D8EAB7D72420}" type="datetime1">
              <a:rPr lang="en-US" smtClean="0"/>
              <a:pPr defTabSz="930241"/>
              <a:t>3/10/17</a:t>
            </a:fld>
            <a:endParaRPr lang="en-US" dirty="0" smtClean="0"/>
          </a:p>
        </p:txBody>
      </p:sp>
      <p:sp>
        <p:nvSpPr>
          <p:cNvPr id="41988" name="Rectangle 6"/>
          <p:cNvSpPr>
            <a:spLocks noGrp="1" noChangeArrowheads="1"/>
          </p:cNvSpPr>
          <p:nvPr>
            <p:ph type="ftr" sz="quarter" idx="4"/>
          </p:nvPr>
        </p:nvSpPr>
        <p:spPr>
          <a:noFill/>
        </p:spPr>
        <p:txBody>
          <a:bodyPr/>
          <a:lstStyle/>
          <a:p>
            <a:pPr defTabSz="930241"/>
            <a:r>
              <a:rPr lang="en-US" dirty="0" smtClean="0"/>
              <a:t>© Van Mieghem</a:t>
            </a:r>
          </a:p>
        </p:txBody>
      </p:sp>
      <p:sp>
        <p:nvSpPr>
          <p:cNvPr id="41989" name="Rectangle 2"/>
          <p:cNvSpPr>
            <a:spLocks noGrp="1" noRot="1" noChangeAspect="1" noChangeArrowheads="1" noTextEdit="1"/>
          </p:cNvSpPr>
          <p:nvPr>
            <p:ph type="sldImg"/>
          </p:nvPr>
        </p:nvSpPr>
        <p:spPr>
          <a:ln/>
        </p:spPr>
      </p:sp>
      <p:sp>
        <p:nvSpPr>
          <p:cNvPr id="41990"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637041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3011" name="Rectangle 3"/>
          <p:cNvSpPr>
            <a:spLocks noGrp="1" noChangeArrowheads="1"/>
          </p:cNvSpPr>
          <p:nvPr>
            <p:ph type="dt" sz="quarter" idx="1"/>
          </p:nvPr>
        </p:nvSpPr>
        <p:spPr>
          <a:noFill/>
        </p:spPr>
        <p:txBody>
          <a:bodyPr/>
          <a:lstStyle/>
          <a:p>
            <a:pPr defTabSz="930241"/>
            <a:fld id="{D48A5AF5-E747-4FEB-A515-76846311ECDA}" type="datetime1">
              <a:rPr lang="en-US" smtClean="0"/>
              <a:pPr defTabSz="930241"/>
              <a:t>3/10/17</a:t>
            </a:fld>
            <a:endParaRPr lang="en-US" dirty="0" smtClean="0"/>
          </a:p>
        </p:txBody>
      </p:sp>
      <p:sp>
        <p:nvSpPr>
          <p:cNvPr id="43012" name="Rectangle 6"/>
          <p:cNvSpPr>
            <a:spLocks noGrp="1" noChangeArrowheads="1"/>
          </p:cNvSpPr>
          <p:nvPr>
            <p:ph type="ftr" sz="quarter" idx="4"/>
          </p:nvPr>
        </p:nvSpPr>
        <p:spPr>
          <a:noFill/>
        </p:spPr>
        <p:txBody>
          <a:bodyPr/>
          <a:lstStyle/>
          <a:p>
            <a:pPr defTabSz="930241"/>
            <a:r>
              <a:rPr lang="en-US" dirty="0" smtClean="0"/>
              <a:t>© Van Mieghem</a:t>
            </a:r>
          </a:p>
        </p:txBody>
      </p:sp>
      <p:sp>
        <p:nvSpPr>
          <p:cNvPr id="43013" name="Rectangle 2"/>
          <p:cNvSpPr>
            <a:spLocks noGrp="1" noRot="1" noChangeAspect="1" noChangeArrowheads="1" noTextEdit="1"/>
          </p:cNvSpPr>
          <p:nvPr>
            <p:ph type="sldImg"/>
          </p:nvPr>
        </p:nvSpPr>
        <p:spPr>
          <a:ln/>
        </p:spPr>
      </p:sp>
      <p:sp>
        <p:nvSpPr>
          <p:cNvPr id="4301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90542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4035" name="Rectangle 3"/>
          <p:cNvSpPr>
            <a:spLocks noGrp="1" noChangeArrowheads="1"/>
          </p:cNvSpPr>
          <p:nvPr>
            <p:ph type="dt" sz="quarter" idx="1"/>
          </p:nvPr>
        </p:nvSpPr>
        <p:spPr>
          <a:noFill/>
        </p:spPr>
        <p:txBody>
          <a:bodyPr/>
          <a:lstStyle/>
          <a:p>
            <a:pPr defTabSz="930241"/>
            <a:fld id="{DFA66356-FFF4-4B2F-BFEB-0FF1B018FEB2}" type="datetime1">
              <a:rPr lang="en-US" smtClean="0"/>
              <a:pPr defTabSz="930241"/>
              <a:t>3/10/17</a:t>
            </a:fld>
            <a:endParaRPr lang="en-US" dirty="0" smtClean="0"/>
          </a:p>
        </p:txBody>
      </p:sp>
      <p:sp>
        <p:nvSpPr>
          <p:cNvPr id="44036" name="Rectangle 6"/>
          <p:cNvSpPr>
            <a:spLocks noGrp="1" noChangeArrowheads="1"/>
          </p:cNvSpPr>
          <p:nvPr>
            <p:ph type="ftr" sz="quarter" idx="4"/>
          </p:nvPr>
        </p:nvSpPr>
        <p:spPr>
          <a:noFill/>
        </p:spPr>
        <p:txBody>
          <a:bodyPr/>
          <a:lstStyle/>
          <a:p>
            <a:pPr defTabSz="930241"/>
            <a:r>
              <a:rPr lang="en-US" dirty="0" smtClean="0"/>
              <a:t>© Van Mieghem</a:t>
            </a:r>
          </a:p>
        </p:txBody>
      </p:sp>
      <p:sp>
        <p:nvSpPr>
          <p:cNvPr id="44037" name="Rectangle 2"/>
          <p:cNvSpPr>
            <a:spLocks noGrp="1" noRot="1" noChangeAspect="1" noChangeArrowheads="1" noTextEdit="1"/>
          </p:cNvSpPr>
          <p:nvPr>
            <p:ph type="sldImg"/>
          </p:nvPr>
        </p:nvSpPr>
        <p:spPr>
          <a:ln/>
        </p:spPr>
      </p:sp>
      <p:sp>
        <p:nvSpPr>
          <p:cNvPr id="44038" name="Rectangle 3"/>
          <p:cNvSpPr>
            <a:spLocks noGrp="1" noChangeArrowheads="1"/>
          </p:cNvSpPr>
          <p:nvPr>
            <p:ph type="body" idx="1"/>
          </p:nvPr>
        </p:nvSpPr>
        <p:spPr>
          <a:noFill/>
          <a:ln/>
        </p:spPr>
        <p:txBody>
          <a:bodyPr/>
          <a:lstStyle/>
          <a:p>
            <a:endParaRPr lang="en-US" smtClean="0"/>
          </a:p>
          <a:p>
            <a:r>
              <a:rPr lang="en-US" smtClean="0"/>
              <a:t>Role and focus of a given network location</a:t>
            </a:r>
          </a:p>
          <a:p>
            <a:pPr lvl="1"/>
            <a:r>
              <a:rPr lang="en-US" smtClean="0"/>
              <a:t>Is a location focused on producing a given product line (product-focused network), or on a given processing step in the value chain (functionally-focused network)?</a:t>
            </a:r>
          </a:p>
          <a:p>
            <a:pPr lvl="2">
              <a:buFontTx/>
              <a:buChar char="•"/>
            </a:pPr>
            <a:r>
              <a:rPr lang="en-US" smtClean="0"/>
              <a:t>Are underwriters dedicated to an area or pooled into one functional unit (Manzana)?</a:t>
            </a:r>
          </a:p>
          <a:p>
            <a:pPr lvl="2">
              <a:buFontTx/>
              <a:buChar char="•"/>
            </a:pPr>
            <a:r>
              <a:rPr lang="en-US" smtClean="0"/>
              <a:t>Different strategies that define where is fulfillment is done (Peapod)</a:t>
            </a:r>
          </a:p>
          <a:p>
            <a:pPr lvl="1"/>
            <a:r>
              <a:rPr lang="en-US" smtClean="0"/>
              <a:t>What is the breadth of products allocated to a network location? </a:t>
            </a:r>
          </a:p>
          <a:p>
            <a:pPr lvl="2">
              <a:buFontTx/>
              <a:buChar char="•"/>
            </a:pPr>
            <a:r>
              <a:rPr lang="en-US" smtClean="0"/>
              <a:t>Allocating products to facilities (Lilly, ITT) can lead to specialized/localized plants vs. standardized/global plants</a:t>
            </a:r>
          </a:p>
          <a:p>
            <a:endParaRPr lang="en-US" smtClean="0"/>
          </a:p>
        </p:txBody>
      </p:sp>
    </p:spTree>
    <p:extLst>
      <p:ext uri="{BB962C8B-B14F-4D97-AF65-F5344CB8AC3E}">
        <p14:creationId xmlns:p14="http://schemas.microsoft.com/office/powerpoint/2010/main" val="5557471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17</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extLst>
      <p:ext uri="{BB962C8B-B14F-4D97-AF65-F5344CB8AC3E}">
        <p14:creationId xmlns:p14="http://schemas.microsoft.com/office/powerpoint/2010/main" val="284682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5059" name="Rectangle 3"/>
          <p:cNvSpPr>
            <a:spLocks noGrp="1" noChangeArrowheads="1"/>
          </p:cNvSpPr>
          <p:nvPr>
            <p:ph type="dt" sz="quarter" idx="1"/>
          </p:nvPr>
        </p:nvSpPr>
        <p:spPr>
          <a:noFill/>
        </p:spPr>
        <p:txBody>
          <a:bodyPr/>
          <a:lstStyle/>
          <a:p>
            <a:pPr defTabSz="930241"/>
            <a:fld id="{27FAF6CB-97FD-4700-8DEC-245BEEC6C988}" type="datetime1">
              <a:rPr lang="en-US" smtClean="0"/>
              <a:pPr defTabSz="930241"/>
              <a:t>3/10/17</a:t>
            </a:fld>
            <a:endParaRPr lang="en-US" dirty="0" smtClean="0"/>
          </a:p>
        </p:txBody>
      </p:sp>
      <p:sp>
        <p:nvSpPr>
          <p:cNvPr id="45060" name="Rectangle 6"/>
          <p:cNvSpPr>
            <a:spLocks noGrp="1" noChangeArrowheads="1"/>
          </p:cNvSpPr>
          <p:nvPr>
            <p:ph type="ftr" sz="quarter" idx="4"/>
          </p:nvPr>
        </p:nvSpPr>
        <p:spPr>
          <a:noFill/>
        </p:spPr>
        <p:txBody>
          <a:bodyPr/>
          <a:lstStyle/>
          <a:p>
            <a:pPr defTabSz="930241"/>
            <a:r>
              <a:rPr lang="en-US" dirty="0" smtClean="0"/>
              <a:t>© Van Mieghem</a:t>
            </a:r>
          </a:p>
        </p:txBody>
      </p:sp>
      <p:sp>
        <p:nvSpPr>
          <p:cNvPr id="45061" name="Rectangle 2"/>
          <p:cNvSpPr>
            <a:spLocks noGrp="1" noRot="1" noChangeAspect="1" noChangeArrowheads="1" noTextEdit="1"/>
          </p:cNvSpPr>
          <p:nvPr>
            <p:ph type="sldImg"/>
          </p:nvPr>
        </p:nvSpPr>
        <p:spPr>
          <a:ln/>
        </p:spPr>
      </p:sp>
      <p:sp>
        <p:nvSpPr>
          <p:cNvPr id="4506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035969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46083" name="Rectangle 3"/>
          <p:cNvSpPr>
            <a:spLocks noGrp="1" noChangeArrowheads="1"/>
          </p:cNvSpPr>
          <p:nvPr>
            <p:ph type="dt" sz="quarter" idx="1"/>
          </p:nvPr>
        </p:nvSpPr>
        <p:spPr>
          <a:noFill/>
        </p:spPr>
        <p:txBody>
          <a:bodyPr/>
          <a:lstStyle/>
          <a:p>
            <a:pPr defTabSz="930241"/>
            <a:fld id="{1E413643-397B-4766-8544-1130FB32E050}" type="datetime1">
              <a:rPr lang="en-US" smtClean="0"/>
              <a:pPr defTabSz="930241"/>
              <a:t>3/10/17</a:t>
            </a:fld>
            <a:endParaRPr lang="en-US" dirty="0" smtClean="0"/>
          </a:p>
        </p:txBody>
      </p:sp>
      <p:sp>
        <p:nvSpPr>
          <p:cNvPr id="46084" name="Rectangle 6"/>
          <p:cNvSpPr>
            <a:spLocks noGrp="1" noChangeArrowheads="1"/>
          </p:cNvSpPr>
          <p:nvPr>
            <p:ph type="ftr" sz="quarter" idx="4"/>
          </p:nvPr>
        </p:nvSpPr>
        <p:spPr>
          <a:noFill/>
        </p:spPr>
        <p:txBody>
          <a:bodyPr/>
          <a:lstStyle/>
          <a:p>
            <a:pPr defTabSz="930241"/>
            <a:r>
              <a:rPr lang="en-US" dirty="0" smtClean="0"/>
              <a:t>© Van Mieghem</a:t>
            </a:r>
          </a:p>
        </p:txBody>
      </p:sp>
      <p:sp>
        <p:nvSpPr>
          <p:cNvPr id="46085" name="Rectangle 2"/>
          <p:cNvSpPr>
            <a:spLocks noGrp="1" noRot="1" noChangeAspect="1" noChangeArrowheads="1" noTextEdit="1"/>
          </p:cNvSpPr>
          <p:nvPr>
            <p:ph type="sldImg"/>
          </p:nvPr>
        </p:nvSpPr>
        <p:spPr>
          <a:ln/>
        </p:spPr>
      </p:sp>
      <p:sp>
        <p:nvSpPr>
          <p:cNvPr id="46086"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885208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86727"/>
            <a:fld id="{7656F060-D3F2-4D25-962B-114A280B5F5E}" type="slidenum">
              <a:rPr lang="en-US" smtClean="0"/>
              <a:pPr defTabSz="986727"/>
              <a:t>21</a:t>
            </a:fld>
            <a:endParaRPr lang="en-US" dirty="0" smtClean="0"/>
          </a:p>
        </p:txBody>
      </p:sp>
      <p:sp>
        <p:nvSpPr>
          <p:cNvPr id="59395" name="Rectangle 2"/>
          <p:cNvSpPr>
            <a:spLocks noGrp="1" noRot="1" noChangeAspect="1" noChangeArrowheads="1" noTextEdit="1"/>
          </p:cNvSpPr>
          <p:nvPr>
            <p:ph type="sldImg"/>
          </p:nvPr>
        </p:nvSpPr>
        <p:spPr>
          <a:xfrm>
            <a:off x="454025" y="685800"/>
            <a:ext cx="6511925" cy="4883150"/>
          </a:xfrm>
          <a:solidFill>
            <a:srgbClr val="FFFFFF"/>
          </a:solidFill>
          <a:ln/>
        </p:spPr>
      </p:sp>
      <p:sp>
        <p:nvSpPr>
          <p:cNvPr id="59396" name="Rectangle 3"/>
          <p:cNvSpPr>
            <a:spLocks noGrp="1" noChangeArrowheads="1"/>
          </p:cNvSpPr>
          <p:nvPr>
            <p:ph type="body" idx="1"/>
          </p:nvPr>
        </p:nvSpPr>
        <p:spPr>
          <a:xfrm>
            <a:off x="609602" y="6553205"/>
            <a:ext cx="4324350" cy="246063"/>
          </a:xfrm>
          <a:solidFill>
            <a:srgbClr val="FFFFFF"/>
          </a:solidFill>
          <a:ln>
            <a:solidFill>
              <a:srgbClr val="000000"/>
            </a:solidFill>
          </a:ln>
        </p:spPr>
        <p:txBody>
          <a:bodyPr/>
          <a:lstStyle/>
          <a:p>
            <a:endParaRPr lang="en-GB" smtClean="0"/>
          </a:p>
        </p:txBody>
      </p:sp>
    </p:spTree>
    <p:extLst>
      <p:ext uri="{BB962C8B-B14F-4D97-AF65-F5344CB8AC3E}">
        <p14:creationId xmlns:p14="http://schemas.microsoft.com/office/powerpoint/2010/main" val="1278315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3/10/17</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2</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extLst>
      <p:ext uri="{BB962C8B-B14F-4D97-AF65-F5344CB8AC3E}">
        <p14:creationId xmlns:p14="http://schemas.microsoft.com/office/powerpoint/2010/main" val="1564753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6"/>
          <p:cNvSpPr>
            <a:spLocks noGrp="1" noChangeArrowheads="1"/>
          </p:cNvSpPr>
          <p:nvPr>
            <p:ph type="ftr" sz="quarter" idx="4"/>
          </p:nvPr>
        </p:nvSpPr>
        <p:spPr>
          <a:noFill/>
        </p:spPr>
        <p:txBody>
          <a:bodyPr/>
          <a:lstStyle/>
          <a:p>
            <a:pPr defTabSz="942364"/>
            <a:r>
              <a:rPr lang="en-US" smtClean="0"/>
              <a:t>Operations Strategy   © Van Mieghem</a:t>
            </a:r>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89697" indent="-189697"/>
            <a:r>
              <a:rPr lang="en-US" dirty="0" smtClean="0"/>
              <a:t>Examples:</a:t>
            </a:r>
          </a:p>
          <a:p>
            <a:pPr marL="189697" indent="-189697">
              <a:buFontTx/>
              <a:buAutoNum type="arabicPeriod"/>
            </a:pPr>
            <a:r>
              <a:rPr lang="en-US" dirty="0" smtClean="0"/>
              <a:t>unleveraged purchasing: buying office supplies</a:t>
            </a:r>
          </a:p>
          <a:p>
            <a:pPr marL="189697" indent="-189697">
              <a:buFontTx/>
              <a:buAutoNum type="arabicPeriod"/>
            </a:pPr>
            <a:r>
              <a:rPr lang="en-US" dirty="0" smtClean="0"/>
              <a:t>Darwinian rivalry: Lopez at GM</a:t>
            </a:r>
          </a:p>
          <a:p>
            <a:pPr marL="189697" indent="-189697">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89697" indent="-189697">
              <a:buFontTx/>
              <a:buAutoNum type="arabicPeriod"/>
            </a:pPr>
            <a:r>
              <a:rPr lang="en-US" dirty="0" smtClean="0"/>
              <a:t>balanced sourcing: Sun</a:t>
            </a:r>
          </a:p>
          <a:p>
            <a:pPr marL="189697" indent="-189697">
              <a:buFontTx/>
              <a:buAutoNum type="arabicPeriod"/>
            </a:pPr>
            <a:endParaRPr lang="en-US" dirty="0" smtClean="0"/>
          </a:p>
          <a:p>
            <a:pPr marL="189697" indent="-189697"/>
            <a:r>
              <a:rPr lang="en-US" dirty="0" smtClean="0"/>
              <a:t>How do we get to balanced sourcing?  </a:t>
            </a:r>
          </a:p>
          <a:p>
            <a:pPr marL="189697" indent="-189697">
              <a:buFontTx/>
              <a:buChar char="•"/>
            </a:pPr>
            <a:r>
              <a:rPr lang="en-US" dirty="0" smtClean="0"/>
              <a:t>This clearly presumes good make/buy decision analysis (framework), but then predominantly is about good SRM, a relatively new term.</a:t>
            </a:r>
          </a:p>
          <a:p>
            <a:pPr marL="189697" indent="-189697">
              <a:buFontTx/>
              <a:buChar char="•"/>
            </a:pPr>
            <a:r>
              <a:rPr lang="en-US" dirty="0" smtClean="0"/>
              <a:t>Some actions are summarized on my old “relationship” slide: Supply partnerships require</a:t>
            </a:r>
          </a:p>
          <a:p>
            <a:pPr marL="647110" lvl="1" indent="-189697">
              <a:buFontTx/>
              <a:buChar char="•"/>
            </a:pPr>
            <a:r>
              <a:rPr lang="en-US" dirty="0" smtClean="0"/>
              <a:t>Closeness (intimacy) &amp; trust</a:t>
            </a:r>
          </a:p>
          <a:p>
            <a:pPr marL="647110" lvl="1" indent="-189697">
              <a:buFontTx/>
              <a:buChar char="•"/>
            </a:pPr>
            <a:r>
              <a:rPr lang="en-US" dirty="0" smtClean="0"/>
              <a:t>Long term expectations (but not necessarily permanent)</a:t>
            </a:r>
          </a:p>
          <a:p>
            <a:pPr marL="647110" lvl="1" indent="-189697">
              <a:buFontTx/>
              <a:buChar char="•"/>
            </a:pPr>
            <a:r>
              <a:rPr lang="en-US" dirty="0" smtClean="0"/>
              <a:t>Joint learning, problem solving, and coordination of activities (Need information transparency)</a:t>
            </a:r>
          </a:p>
          <a:p>
            <a:pPr marL="647110" lvl="1" indent="-189697">
              <a:buFontTx/>
              <a:buChar char="•"/>
            </a:pPr>
            <a:r>
              <a:rPr lang="en-US" dirty="0" smtClean="0"/>
              <a:t>Share gains</a:t>
            </a:r>
          </a:p>
          <a:p>
            <a:pPr marL="647110" lvl="1" indent="-189697">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47110" lvl="1" indent="-189697">
              <a:buFontTx/>
              <a:buChar char="•"/>
            </a:pPr>
            <a:r>
              <a:rPr lang="en-US" b="1" dirty="0" smtClean="0"/>
              <a:t>DEDICATED </a:t>
            </a:r>
            <a:r>
              <a:rPr lang="en-US" dirty="0" smtClean="0"/>
              <a:t>assets (asset specificity): To demonstrate commitment to partnership</a:t>
            </a:r>
          </a:p>
        </p:txBody>
      </p:sp>
    </p:spTree>
    <p:extLst>
      <p:ext uri="{BB962C8B-B14F-4D97-AF65-F5344CB8AC3E}">
        <p14:creationId xmlns:p14="http://schemas.microsoft.com/office/powerpoint/2010/main" val="1829460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40951"/>
            <a:r>
              <a:rPr lang="en-US" dirty="0" smtClean="0"/>
              <a:t>OPNS454 Week10: Course Summary</a:t>
            </a:r>
          </a:p>
        </p:txBody>
      </p:sp>
      <p:sp>
        <p:nvSpPr>
          <p:cNvPr id="47107" name="Rectangle 3"/>
          <p:cNvSpPr>
            <a:spLocks noGrp="1" noChangeArrowheads="1"/>
          </p:cNvSpPr>
          <p:nvPr>
            <p:ph type="dt" sz="quarter" idx="1"/>
          </p:nvPr>
        </p:nvSpPr>
        <p:spPr>
          <a:noFill/>
        </p:spPr>
        <p:txBody>
          <a:bodyPr/>
          <a:lstStyle/>
          <a:p>
            <a:pPr defTabSz="940951"/>
            <a:fld id="{821CC8CA-7E3C-4CC6-8BB2-21751E33E5F8}" type="datetime1">
              <a:rPr lang="en-US" smtClean="0"/>
              <a:pPr defTabSz="940951"/>
              <a:t>3/10/17</a:t>
            </a:fld>
            <a:endParaRPr lang="en-US" dirty="0" smtClean="0"/>
          </a:p>
        </p:txBody>
      </p:sp>
      <p:sp>
        <p:nvSpPr>
          <p:cNvPr id="47108" name="Rectangle 6"/>
          <p:cNvSpPr>
            <a:spLocks noGrp="1" noChangeArrowheads="1"/>
          </p:cNvSpPr>
          <p:nvPr>
            <p:ph type="ftr" sz="quarter" idx="4"/>
          </p:nvPr>
        </p:nvSpPr>
        <p:spPr>
          <a:noFill/>
        </p:spPr>
        <p:txBody>
          <a:bodyPr/>
          <a:lstStyle/>
          <a:p>
            <a:pPr defTabSz="940951"/>
            <a:r>
              <a:rPr lang="en-US" dirty="0" smtClean="0"/>
              <a:t>© Van Mieghem</a:t>
            </a:r>
          </a:p>
        </p:txBody>
      </p:sp>
      <p:sp>
        <p:nvSpPr>
          <p:cNvPr id="47109" name="Rectangle 7"/>
          <p:cNvSpPr>
            <a:spLocks noGrp="1" noChangeArrowheads="1"/>
          </p:cNvSpPr>
          <p:nvPr>
            <p:ph type="sldNum" sz="quarter" idx="5"/>
          </p:nvPr>
        </p:nvSpPr>
        <p:spPr>
          <a:noFill/>
        </p:spPr>
        <p:txBody>
          <a:bodyPr/>
          <a:lstStyle/>
          <a:p>
            <a:pPr defTabSz="940951"/>
            <a:fld id="{DE6E227A-51DD-4E24-9274-1F26F381FA25}" type="slidenum">
              <a:rPr lang="en-US" smtClean="0"/>
              <a:pPr defTabSz="940951"/>
              <a:t>23</a:t>
            </a:fld>
            <a:endParaRPr lang="en-US" dirty="0" smtClean="0"/>
          </a:p>
        </p:txBody>
      </p:sp>
      <p:sp>
        <p:nvSpPr>
          <p:cNvPr id="47110" name="Rectangle 2"/>
          <p:cNvSpPr>
            <a:spLocks noGrp="1" noRot="1" noChangeAspect="1" noChangeArrowheads="1" noTextEdit="1"/>
          </p:cNvSpPr>
          <p:nvPr>
            <p:ph type="sldImg"/>
          </p:nvPr>
        </p:nvSpPr>
        <p:spPr>
          <a:xfrm>
            <a:off x="1182688" y="696913"/>
            <a:ext cx="4646612" cy="3486150"/>
          </a:xfrm>
          <a:ln/>
        </p:spPr>
      </p:sp>
      <p:sp>
        <p:nvSpPr>
          <p:cNvPr id="47111" name="Rectangle 3"/>
          <p:cNvSpPr>
            <a:spLocks noGrp="1" noChangeArrowheads="1"/>
          </p:cNvSpPr>
          <p:nvPr>
            <p:ph type="body" idx="1"/>
          </p:nvPr>
        </p:nvSpPr>
        <p:spPr>
          <a:xfrm>
            <a:off x="701346" y="3916541"/>
            <a:ext cx="5607711" cy="478192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extLst>
      <p:ext uri="{BB962C8B-B14F-4D97-AF65-F5344CB8AC3E}">
        <p14:creationId xmlns:p14="http://schemas.microsoft.com/office/powerpoint/2010/main" val="7188088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smtClean="0"/>
          </a:p>
        </p:txBody>
      </p:sp>
      <p:sp>
        <p:nvSpPr>
          <p:cNvPr id="48132" name="Header Placeholder 3"/>
          <p:cNvSpPr>
            <a:spLocks noGrp="1"/>
          </p:cNvSpPr>
          <p:nvPr>
            <p:ph type="hdr" sz="quarter"/>
          </p:nvPr>
        </p:nvSpPr>
        <p:spPr>
          <a:noFill/>
        </p:spPr>
        <p:txBody>
          <a:bodyPr/>
          <a:lstStyle/>
          <a:p>
            <a:pPr defTabSz="930241"/>
            <a:r>
              <a:rPr lang="en-US" dirty="0" smtClean="0"/>
              <a:t>OPNS454 Week10: Course Summary</a:t>
            </a:r>
          </a:p>
        </p:txBody>
      </p:sp>
      <p:sp>
        <p:nvSpPr>
          <p:cNvPr id="48133" name="Date Placeholder 4"/>
          <p:cNvSpPr>
            <a:spLocks noGrp="1"/>
          </p:cNvSpPr>
          <p:nvPr>
            <p:ph type="dt" sz="quarter" idx="1"/>
          </p:nvPr>
        </p:nvSpPr>
        <p:spPr>
          <a:noFill/>
        </p:spPr>
        <p:txBody>
          <a:bodyPr/>
          <a:lstStyle/>
          <a:p>
            <a:pPr defTabSz="930241"/>
            <a:fld id="{24E48F87-D2AB-4ACC-A4E7-90DEE68F1ECB}" type="datetime1">
              <a:rPr lang="en-US" smtClean="0"/>
              <a:pPr defTabSz="930241"/>
              <a:t>3/10/17</a:t>
            </a:fld>
            <a:endParaRPr lang="en-US" dirty="0" smtClean="0"/>
          </a:p>
        </p:txBody>
      </p:sp>
      <p:sp>
        <p:nvSpPr>
          <p:cNvPr id="48134" name="Footer Placeholder 5"/>
          <p:cNvSpPr>
            <a:spLocks noGrp="1"/>
          </p:cNvSpPr>
          <p:nvPr>
            <p:ph type="ftr" sz="quarter" idx="4"/>
          </p:nvPr>
        </p:nvSpPr>
        <p:spPr>
          <a:noFill/>
        </p:spPr>
        <p:txBody>
          <a:bodyPr/>
          <a:lstStyle/>
          <a:p>
            <a:pPr defTabSz="930241"/>
            <a:r>
              <a:rPr lang="en-US" dirty="0" smtClean="0"/>
              <a:t>© Van Mieghem</a:t>
            </a:r>
          </a:p>
        </p:txBody>
      </p:sp>
      <p:sp>
        <p:nvSpPr>
          <p:cNvPr id="48135" name="Slide Number Placeholder 6"/>
          <p:cNvSpPr>
            <a:spLocks noGrp="1"/>
          </p:cNvSpPr>
          <p:nvPr>
            <p:ph type="sldNum" sz="quarter" idx="5"/>
          </p:nvPr>
        </p:nvSpPr>
        <p:spPr>
          <a:noFill/>
        </p:spPr>
        <p:txBody>
          <a:bodyPr/>
          <a:lstStyle/>
          <a:p>
            <a:pPr defTabSz="930241"/>
            <a:fld id="{33C98398-2A1E-4EF2-BC36-5BBBDE1894E0}" type="slidenum">
              <a:rPr lang="en-US" smtClean="0"/>
              <a:pPr defTabSz="930241"/>
              <a:t>24</a:t>
            </a:fld>
            <a:endParaRPr lang="en-US" dirty="0" smtClean="0"/>
          </a:p>
        </p:txBody>
      </p:sp>
    </p:spTree>
    <p:extLst>
      <p:ext uri="{BB962C8B-B14F-4D97-AF65-F5344CB8AC3E}">
        <p14:creationId xmlns:p14="http://schemas.microsoft.com/office/powerpoint/2010/main" val="14250292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smtClean="0"/>
          </a:p>
        </p:txBody>
      </p:sp>
      <p:sp>
        <p:nvSpPr>
          <p:cNvPr id="51204" name="Header Placeholder 3"/>
          <p:cNvSpPr>
            <a:spLocks noGrp="1"/>
          </p:cNvSpPr>
          <p:nvPr>
            <p:ph type="hdr" sz="quarter"/>
          </p:nvPr>
        </p:nvSpPr>
        <p:spPr>
          <a:noFill/>
        </p:spPr>
        <p:txBody>
          <a:bodyPr/>
          <a:lstStyle/>
          <a:p>
            <a:pPr defTabSz="928711"/>
            <a:r>
              <a:rPr lang="en-US" dirty="0" smtClean="0"/>
              <a:t>OPNS454 Week10: Course Summary</a:t>
            </a:r>
          </a:p>
        </p:txBody>
      </p:sp>
      <p:sp>
        <p:nvSpPr>
          <p:cNvPr id="51205" name="Date Placeholder 4"/>
          <p:cNvSpPr>
            <a:spLocks noGrp="1"/>
          </p:cNvSpPr>
          <p:nvPr>
            <p:ph type="dt" sz="quarter" idx="1"/>
          </p:nvPr>
        </p:nvSpPr>
        <p:spPr>
          <a:noFill/>
        </p:spPr>
        <p:txBody>
          <a:bodyPr/>
          <a:lstStyle/>
          <a:p>
            <a:pPr defTabSz="928711"/>
            <a:fld id="{01F8D00B-E116-4078-B265-E3FF408C87DF}" type="datetime1">
              <a:rPr lang="en-US" smtClean="0"/>
              <a:pPr defTabSz="928711"/>
              <a:t>3/10/17</a:t>
            </a:fld>
            <a:endParaRPr lang="en-US" dirty="0" smtClean="0"/>
          </a:p>
        </p:txBody>
      </p:sp>
      <p:sp>
        <p:nvSpPr>
          <p:cNvPr id="51206" name="Footer Placeholder 5"/>
          <p:cNvSpPr>
            <a:spLocks noGrp="1"/>
          </p:cNvSpPr>
          <p:nvPr>
            <p:ph type="ftr" sz="quarter" idx="4"/>
          </p:nvPr>
        </p:nvSpPr>
        <p:spPr>
          <a:noFill/>
        </p:spPr>
        <p:txBody>
          <a:bodyPr/>
          <a:lstStyle/>
          <a:p>
            <a:pPr defTabSz="928711"/>
            <a:r>
              <a:rPr lang="en-US" dirty="0" smtClean="0"/>
              <a:t>OPNS454   © Van Mieghem</a:t>
            </a:r>
          </a:p>
        </p:txBody>
      </p:sp>
      <p:sp>
        <p:nvSpPr>
          <p:cNvPr id="51207" name="Slide Number Placeholder 6"/>
          <p:cNvSpPr>
            <a:spLocks noGrp="1"/>
          </p:cNvSpPr>
          <p:nvPr>
            <p:ph type="sldNum" sz="quarter" idx="5"/>
          </p:nvPr>
        </p:nvSpPr>
        <p:spPr>
          <a:noFill/>
        </p:spPr>
        <p:txBody>
          <a:bodyPr/>
          <a:lstStyle/>
          <a:p>
            <a:pPr defTabSz="928711"/>
            <a:fld id="{BFBAAAED-C45C-4A94-8DD8-6C307A091197}" type="slidenum">
              <a:rPr lang="en-US" smtClean="0"/>
              <a:pPr defTabSz="928711"/>
              <a:t>25</a:t>
            </a:fld>
            <a:endParaRPr lang="en-US" dirty="0" smtClean="0"/>
          </a:p>
        </p:txBody>
      </p:sp>
    </p:spTree>
    <p:extLst>
      <p:ext uri="{BB962C8B-B14F-4D97-AF65-F5344CB8AC3E}">
        <p14:creationId xmlns:p14="http://schemas.microsoft.com/office/powerpoint/2010/main" val="1729124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30356"/>
            <a:r>
              <a:rPr lang="en-US" dirty="0" smtClean="0">
                <a:solidFill>
                  <a:prstClr val="black"/>
                </a:solidFill>
              </a:rPr>
              <a:t>OPNS454 Week 9: Improvement and Innovation</a:t>
            </a:r>
          </a:p>
        </p:txBody>
      </p:sp>
      <p:sp>
        <p:nvSpPr>
          <p:cNvPr id="57347" name="Rectangle 3"/>
          <p:cNvSpPr>
            <a:spLocks noGrp="1" noChangeArrowheads="1"/>
          </p:cNvSpPr>
          <p:nvPr>
            <p:ph type="dt" sz="quarter" idx="1"/>
          </p:nvPr>
        </p:nvSpPr>
        <p:spPr>
          <a:noFill/>
        </p:spPr>
        <p:txBody>
          <a:bodyPr/>
          <a:lstStyle/>
          <a:p>
            <a:pPr defTabSz="930356"/>
            <a:fld id="{13B36B73-1EC2-49A9-B8BF-D805B55FD111}" type="datetime1">
              <a:rPr lang="en-US" smtClean="0">
                <a:solidFill>
                  <a:prstClr val="black"/>
                </a:solidFill>
              </a:rPr>
              <a:pPr defTabSz="930356"/>
              <a:t>3/10/17</a:t>
            </a:fld>
            <a:endParaRPr lang="en-US" dirty="0" smtClean="0">
              <a:solidFill>
                <a:prstClr val="black"/>
              </a:solidFill>
            </a:endParaRPr>
          </a:p>
        </p:txBody>
      </p:sp>
      <p:sp>
        <p:nvSpPr>
          <p:cNvPr id="57348" name="Rectangle 6"/>
          <p:cNvSpPr>
            <a:spLocks noGrp="1" noChangeArrowheads="1"/>
          </p:cNvSpPr>
          <p:nvPr>
            <p:ph type="ftr" sz="quarter" idx="4"/>
          </p:nvPr>
        </p:nvSpPr>
        <p:spPr>
          <a:noFill/>
        </p:spPr>
        <p:txBody>
          <a:bodyPr/>
          <a:lstStyle/>
          <a:p>
            <a:pPr defTabSz="930356"/>
            <a:r>
              <a:rPr lang="en-US" dirty="0" smtClean="0">
                <a:solidFill>
                  <a:prstClr val="black"/>
                </a:solidFill>
              </a:rPr>
              <a:t>OPNS454   © Van Mieghem</a:t>
            </a:r>
          </a:p>
        </p:txBody>
      </p:sp>
      <p:sp>
        <p:nvSpPr>
          <p:cNvPr id="57349" name="Rectangle 7"/>
          <p:cNvSpPr>
            <a:spLocks noGrp="1" noChangeArrowheads="1"/>
          </p:cNvSpPr>
          <p:nvPr>
            <p:ph type="sldNum" sz="quarter" idx="5"/>
          </p:nvPr>
        </p:nvSpPr>
        <p:spPr>
          <a:noFill/>
        </p:spPr>
        <p:txBody>
          <a:bodyPr/>
          <a:lstStyle/>
          <a:p>
            <a:pPr defTabSz="930356"/>
            <a:fld id="{7EF71687-8B3A-482C-AA42-ED8FBDCF16DE}" type="slidenum">
              <a:rPr lang="en-US" smtClean="0">
                <a:solidFill>
                  <a:prstClr val="black"/>
                </a:solidFill>
              </a:rPr>
              <a:pPr defTabSz="930356"/>
              <a:t>26</a:t>
            </a:fld>
            <a:endParaRPr lang="en-US" dirty="0" smtClean="0">
              <a:solidFill>
                <a:prstClr val="black"/>
              </a:solidFill>
            </a:endParaRPr>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649600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30356"/>
            <a:r>
              <a:rPr lang="en-US" dirty="0" smtClean="0">
                <a:solidFill>
                  <a:prstClr val="black"/>
                </a:solidFill>
              </a:rPr>
              <a:t>OPNS454 Week 9: Improvement and Innovation</a:t>
            </a:r>
          </a:p>
        </p:txBody>
      </p:sp>
      <p:sp>
        <p:nvSpPr>
          <p:cNvPr id="61443" name="Rectangle 3"/>
          <p:cNvSpPr>
            <a:spLocks noGrp="1" noChangeArrowheads="1"/>
          </p:cNvSpPr>
          <p:nvPr>
            <p:ph type="dt" sz="quarter" idx="1"/>
          </p:nvPr>
        </p:nvSpPr>
        <p:spPr>
          <a:noFill/>
        </p:spPr>
        <p:txBody>
          <a:bodyPr/>
          <a:lstStyle/>
          <a:p>
            <a:pPr defTabSz="930356"/>
            <a:fld id="{277E5CCE-5B77-474B-9FAE-9B183C7F7AAC}" type="datetime1">
              <a:rPr lang="en-US" smtClean="0">
                <a:solidFill>
                  <a:prstClr val="black"/>
                </a:solidFill>
              </a:rPr>
              <a:pPr defTabSz="930356"/>
              <a:t>3/10/17</a:t>
            </a:fld>
            <a:endParaRPr lang="en-US" dirty="0" smtClean="0">
              <a:solidFill>
                <a:prstClr val="black"/>
              </a:solidFill>
            </a:endParaRPr>
          </a:p>
        </p:txBody>
      </p:sp>
      <p:sp>
        <p:nvSpPr>
          <p:cNvPr id="61444" name="Rectangle 6"/>
          <p:cNvSpPr>
            <a:spLocks noGrp="1" noChangeArrowheads="1"/>
          </p:cNvSpPr>
          <p:nvPr>
            <p:ph type="ftr" sz="quarter" idx="4"/>
          </p:nvPr>
        </p:nvSpPr>
        <p:spPr>
          <a:noFill/>
        </p:spPr>
        <p:txBody>
          <a:bodyPr/>
          <a:lstStyle/>
          <a:p>
            <a:pPr defTabSz="930356"/>
            <a:r>
              <a:rPr lang="en-US" dirty="0" smtClean="0">
                <a:solidFill>
                  <a:prstClr val="black"/>
                </a:solidFill>
              </a:rPr>
              <a:t>OPNS454   © Van Mieghem</a:t>
            </a:r>
          </a:p>
        </p:txBody>
      </p:sp>
      <p:sp>
        <p:nvSpPr>
          <p:cNvPr id="61445" name="Rectangle 7"/>
          <p:cNvSpPr>
            <a:spLocks noGrp="1" noChangeArrowheads="1"/>
          </p:cNvSpPr>
          <p:nvPr>
            <p:ph type="sldNum" sz="quarter" idx="5"/>
          </p:nvPr>
        </p:nvSpPr>
        <p:spPr>
          <a:noFill/>
        </p:spPr>
        <p:txBody>
          <a:bodyPr/>
          <a:lstStyle/>
          <a:p>
            <a:pPr defTabSz="930356"/>
            <a:fld id="{D9C49497-51B4-497D-B05B-7FF0D28981F4}" type="slidenum">
              <a:rPr lang="en-US" smtClean="0">
                <a:solidFill>
                  <a:prstClr val="black"/>
                </a:solidFill>
              </a:rPr>
              <a:pPr defTabSz="930356"/>
              <a:t>27</a:t>
            </a:fld>
            <a:endParaRPr lang="en-US" dirty="0" smtClean="0">
              <a:solidFill>
                <a:prstClr val="black"/>
              </a:solidFill>
            </a:endParaRPr>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8247291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smtClean="0"/>
              <a:t>What are our distinctive </a:t>
            </a:r>
            <a:r>
              <a:rPr lang="en-US" i="1" dirty="0" smtClean="0"/>
              <a:t>capabilities </a:t>
            </a:r>
            <a:r>
              <a:rPr lang="en-US" dirty="0" smtClean="0"/>
              <a:t>or </a:t>
            </a:r>
            <a:r>
              <a:rPr lang="en-US" i="1" dirty="0" smtClean="0"/>
              <a:t>competences</a:t>
            </a:r>
            <a:r>
              <a:rPr lang="en-US"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i="1" dirty="0" smtClean="0">
                <a:solidFill>
                  <a:srgbClr val="FF3300"/>
                </a:solidFill>
              </a:rPr>
              <a:t>Are competencies fully determined by resources and processes?</a:t>
            </a:r>
            <a:r>
              <a:rPr lang="en-US" i="1" dirty="0" smtClean="0"/>
              <a:t> </a:t>
            </a:r>
            <a:r>
              <a:rPr lang="en-US" dirty="0" smtClean="0"/>
              <a:t>Values = standards by which employees set priorities. When they are set automatically (by process) they constitute the culture, which allows decentralized aligned decision making.</a:t>
            </a:r>
          </a:p>
          <a:p>
            <a:r>
              <a:rPr lang="en-US" dirty="0" smtClean="0"/>
              <a:t>Value = 3 P’s = profit, people, planet</a:t>
            </a:r>
          </a:p>
          <a:p>
            <a:r>
              <a:rPr lang="en-US" dirty="0" smtClean="0"/>
              <a:t>Consider profit: We thus have a clear metric for evaluation and improvement of OS: NPV</a:t>
            </a:r>
          </a:p>
          <a:p>
            <a:pPr lvl="1"/>
            <a:r>
              <a:rPr lang="en-US" dirty="0" smtClean="0"/>
              <a:t>We always want to make sure our recommendations are financially sound.  After all, </a:t>
            </a:r>
            <a:r>
              <a:rPr lang="en-US" i="1" dirty="0" smtClean="0"/>
              <a:t>why are we in business?</a:t>
            </a:r>
          </a:p>
          <a:p>
            <a:pPr lvl="1"/>
            <a:r>
              <a:rPr lang="en-US"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dirty="0" smtClean="0">
                <a:solidFill>
                  <a:srgbClr val="FF3300"/>
                </a:solidFill>
              </a:rPr>
              <a:t>The main advantages for NPV of cash flows are</a:t>
            </a:r>
            <a:r>
              <a:rPr lang="en-US" dirty="0" smtClean="0"/>
              <a:t>: </a:t>
            </a:r>
          </a:p>
          <a:p>
            <a:pPr lvl="1">
              <a:buFontTx/>
              <a:buAutoNum type="arabicPeriod"/>
            </a:pPr>
            <a:r>
              <a:rPr lang="en-US" dirty="0" smtClean="0"/>
              <a:t>In-line with financial theory</a:t>
            </a:r>
          </a:p>
          <a:p>
            <a:pPr lvl="1">
              <a:buFontTx/>
              <a:buAutoNum type="arabicPeriod"/>
            </a:pPr>
            <a:r>
              <a:rPr lang="en-US" dirty="0" smtClean="0"/>
              <a:t>Cash flows are harder to manipulate than a single measure; </a:t>
            </a:r>
          </a:p>
          <a:p>
            <a:pPr lvl="1">
              <a:buFontTx/>
              <a:buAutoNum type="arabicPeriod"/>
            </a:pPr>
            <a:r>
              <a:rPr lang="en-US" dirty="0" smtClean="0"/>
              <a:t>they recognize the longer term and temporal character of many decisions, yours as well as your competitors’ </a:t>
            </a:r>
          </a:p>
          <a:p>
            <a:pPr lvl="1">
              <a:buFontTx/>
              <a:buAutoNum type="arabicPeriod"/>
            </a:pPr>
            <a:r>
              <a:rPr lang="en-US" dirty="0" smtClean="0"/>
              <a:t>they allow us to incorporate risk attitudes and uncertainty.</a:t>
            </a:r>
          </a:p>
          <a:p>
            <a:r>
              <a:rPr lang="en-US" dirty="0" smtClean="0">
                <a:solidFill>
                  <a:srgbClr val="FF3300"/>
                </a:solidFill>
              </a:rPr>
              <a:t>But be cognizant that not everything is properly expressed in money!  Always consider people + planet!</a:t>
            </a:r>
            <a:endParaRPr lang="en-US" dirty="0" smtClean="0"/>
          </a:p>
          <a:p>
            <a:pPr lvl="1"/>
            <a:endParaRPr lang="en-US" dirty="0" smtClean="0"/>
          </a:p>
          <a:p>
            <a:r>
              <a:rPr lang="en-US" dirty="0" smtClean="0"/>
              <a:t>Maximizing NPV gives us a quantitative tool, but it only works well for determining correct parameter choice + choice between alternatives.</a:t>
            </a:r>
          </a:p>
          <a:p>
            <a:pPr lvl="1"/>
            <a:r>
              <a:rPr lang="en-US" dirty="0" smtClean="0"/>
              <a:t>The next slide details the typical components of the resource and process view that you can work on; abstractly, these are the “parameters” you could optimize over</a:t>
            </a:r>
          </a:p>
          <a:p>
            <a:pPr lvl="1"/>
            <a:r>
              <a:rPr lang="en-US"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3/10/17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28</a:t>
            </a:fld>
            <a:endParaRPr lang="en-US">
              <a:solidFill>
                <a:prstClr val="black"/>
              </a:solidFill>
            </a:endParaRPr>
          </a:p>
        </p:txBody>
      </p:sp>
    </p:spTree>
    <p:extLst>
      <p:ext uri="{BB962C8B-B14F-4D97-AF65-F5344CB8AC3E}">
        <p14:creationId xmlns:p14="http://schemas.microsoft.com/office/powerpoint/2010/main" val="1363920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en-US" smtClean="0"/>
          </a:p>
        </p:txBody>
      </p:sp>
      <p:sp>
        <p:nvSpPr>
          <p:cNvPr id="32772" name="Header Placeholder 3"/>
          <p:cNvSpPr>
            <a:spLocks noGrp="1"/>
          </p:cNvSpPr>
          <p:nvPr>
            <p:ph type="hdr" sz="quarter"/>
          </p:nvPr>
        </p:nvSpPr>
        <p:spPr>
          <a:noFill/>
        </p:spPr>
        <p:txBody>
          <a:bodyPr/>
          <a:lstStyle/>
          <a:p>
            <a:pPr defTabSz="939008"/>
            <a:r>
              <a:rPr lang="en-US" dirty="0" smtClean="0"/>
              <a:t>OPNS454 Week10: Course Summary</a:t>
            </a:r>
          </a:p>
        </p:txBody>
      </p:sp>
      <p:sp>
        <p:nvSpPr>
          <p:cNvPr id="32773" name="Date Placeholder 4"/>
          <p:cNvSpPr>
            <a:spLocks noGrp="1"/>
          </p:cNvSpPr>
          <p:nvPr>
            <p:ph type="dt" sz="quarter" idx="1"/>
          </p:nvPr>
        </p:nvSpPr>
        <p:spPr>
          <a:noFill/>
        </p:spPr>
        <p:txBody>
          <a:bodyPr/>
          <a:lstStyle/>
          <a:p>
            <a:pPr defTabSz="939008"/>
            <a:fld id="{1563861B-A7ED-4383-817F-68550EDE1C98}" type="datetime1">
              <a:rPr lang="en-US" smtClean="0"/>
              <a:pPr defTabSz="939008"/>
              <a:t>3/10/17</a:t>
            </a:fld>
            <a:endParaRPr lang="en-US" dirty="0" smtClean="0"/>
          </a:p>
        </p:txBody>
      </p:sp>
      <p:sp>
        <p:nvSpPr>
          <p:cNvPr id="32774" name="Footer Placeholder 5"/>
          <p:cNvSpPr>
            <a:spLocks noGrp="1"/>
          </p:cNvSpPr>
          <p:nvPr>
            <p:ph type="ftr" sz="quarter" idx="4"/>
          </p:nvPr>
        </p:nvSpPr>
        <p:spPr>
          <a:noFill/>
        </p:spPr>
        <p:txBody>
          <a:bodyPr/>
          <a:lstStyle/>
          <a:p>
            <a:pPr defTabSz="939008"/>
            <a:r>
              <a:rPr lang="en-US" dirty="0" smtClean="0"/>
              <a:t>© Van Mieghem</a:t>
            </a:r>
          </a:p>
        </p:txBody>
      </p:sp>
      <p:sp>
        <p:nvSpPr>
          <p:cNvPr id="32775" name="Slide Number Placeholder 6"/>
          <p:cNvSpPr>
            <a:spLocks noGrp="1"/>
          </p:cNvSpPr>
          <p:nvPr>
            <p:ph type="sldNum" sz="quarter" idx="5"/>
          </p:nvPr>
        </p:nvSpPr>
        <p:spPr>
          <a:noFill/>
        </p:spPr>
        <p:txBody>
          <a:bodyPr/>
          <a:lstStyle/>
          <a:p>
            <a:pPr defTabSz="939008"/>
            <a:fld id="{10BC8D57-B5CA-4C22-877F-9FB2CCEC40CF}" type="slidenum">
              <a:rPr lang="en-US" smtClean="0"/>
              <a:pPr defTabSz="939008"/>
              <a:t>29</a:t>
            </a:fld>
            <a:endParaRPr lang="en-US" dirty="0" smtClean="0"/>
          </a:p>
        </p:txBody>
      </p:sp>
    </p:spTree>
    <p:extLst>
      <p:ext uri="{BB962C8B-B14F-4D97-AF65-F5344CB8AC3E}">
        <p14:creationId xmlns:p14="http://schemas.microsoft.com/office/powerpoint/2010/main" val="11788409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smtClean="0"/>
          </a:p>
        </p:txBody>
      </p:sp>
      <p:sp>
        <p:nvSpPr>
          <p:cNvPr id="49156" name="Header Placeholder 3"/>
          <p:cNvSpPr>
            <a:spLocks noGrp="1"/>
          </p:cNvSpPr>
          <p:nvPr>
            <p:ph type="hdr" sz="quarter"/>
          </p:nvPr>
        </p:nvSpPr>
        <p:spPr>
          <a:noFill/>
        </p:spPr>
        <p:txBody>
          <a:bodyPr/>
          <a:lstStyle/>
          <a:p>
            <a:pPr defTabSz="930241"/>
            <a:r>
              <a:rPr lang="en-US" dirty="0" smtClean="0"/>
              <a:t>OPNS454 Week10: Course Summary</a:t>
            </a:r>
          </a:p>
        </p:txBody>
      </p:sp>
      <p:sp>
        <p:nvSpPr>
          <p:cNvPr id="49157" name="Date Placeholder 4"/>
          <p:cNvSpPr>
            <a:spLocks noGrp="1"/>
          </p:cNvSpPr>
          <p:nvPr>
            <p:ph type="dt" sz="quarter" idx="1"/>
          </p:nvPr>
        </p:nvSpPr>
        <p:spPr>
          <a:noFill/>
        </p:spPr>
        <p:txBody>
          <a:bodyPr/>
          <a:lstStyle/>
          <a:p>
            <a:pPr defTabSz="930241"/>
            <a:fld id="{04B198A4-0334-4441-BFA1-B47791F67FF3}" type="datetime1">
              <a:rPr lang="en-US" smtClean="0"/>
              <a:pPr defTabSz="930241"/>
              <a:t>3/10/17</a:t>
            </a:fld>
            <a:endParaRPr lang="en-US" dirty="0" smtClean="0"/>
          </a:p>
        </p:txBody>
      </p:sp>
      <p:sp>
        <p:nvSpPr>
          <p:cNvPr id="49158" name="Footer Placeholder 5"/>
          <p:cNvSpPr>
            <a:spLocks noGrp="1"/>
          </p:cNvSpPr>
          <p:nvPr>
            <p:ph type="ftr" sz="quarter" idx="4"/>
          </p:nvPr>
        </p:nvSpPr>
        <p:spPr>
          <a:noFill/>
        </p:spPr>
        <p:txBody>
          <a:bodyPr/>
          <a:lstStyle/>
          <a:p>
            <a:pPr defTabSz="930241"/>
            <a:r>
              <a:rPr lang="en-US" dirty="0" smtClean="0"/>
              <a:t>© Van Mieghem</a:t>
            </a:r>
          </a:p>
        </p:txBody>
      </p:sp>
      <p:sp>
        <p:nvSpPr>
          <p:cNvPr id="49159" name="Slide Number Placeholder 6"/>
          <p:cNvSpPr>
            <a:spLocks noGrp="1"/>
          </p:cNvSpPr>
          <p:nvPr>
            <p:ph type="sldNum" sz="quarter" idx="5"/>
          </p:nvPr>
        </p:nvSpPr>
        <p:spPr>
          <a:noFill/>
        </p:spPr>
        <p:txBody>
          <a:bodyPr/>
          <a:lstStyle/>
          <a:p>
            <a:pPr defTabSz="930241"/>
            <a:fld id="{E6BD02E4-2680-464E-B5E1-73354D2D6733}" type="slidenum">
              <a:rPr lang="en-US" smtClean="0"/>
              <a:pPr defTabSz="930241"/>
              <a:t>30</a:t>
            </a:fld>
            <a:endParaRPr lang="en-US" dirty="0" smtClean="0"/>
          </a:p>
        </p:txBody>
      </p:sp>
    </p:spTree>
    <p:extLst>
      <p:ext uri="{BB962C8B-B14F-4D97-AF65-F5344CB8AC3E}">
        <p14:creationId xmlns:p14="http://schemas.microsoft.com/office/powerpoint/2010/main" val="952656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50179" name="Rectangle 3"/>
          <p:cNvSpPr>
            <a:spLocks noGrp="1" noChangeArrowheads="1"/>
          </p:cNvSpPr>
          <p:nvPr>
            <p:ph type="dt" sz="quarter" idx="1"/>
          </p:nvPr>
        </p:nvSpPr>
        <p:spPr>
          <a:noFill/>
        </p:spPr>
        <p:txBody>
          <a:bodyPr/>
          <a:lstStyle/>
          <a:p>
            <a:pPr defTabSz="930241"/>
            <a:fld id="{371AA9EF-8A46-4A35-8219-E00CCBF76470}" type="datetime1">
              <a:rPr lang="en-US" smtClean="0"/>
              <a:pPr defTabSz="930241"/>
              <a:t>3/10/17</a:t>
            </a:fld>
            <a:endParaRPr lang="en-US" dirty="0" smtClean="0"/>
          </a:p>
        </p:txBody>
      </p:sp>
      <p:sp>
        <p:nvSpPr>
          <p:cNvPr id="50180" name="Rectangle 6"/>
          <p:cNvSpPr>
            <a:spLocks noGrp="1" noChangeArrowheads="1"/>
          </p:cNvSpPr>
          <p:nvPr>
            <p:ph type="ftr" sz="quarter" idx="4"/>
          </p:nvPr>
        </p:nvSpPr>
        <p:spPr>
          <a:noFill/>
        </p:spPr>
        <p:txBody>
          <a:bodyPr/>
          <a:lstStyle/>
          <a:p>
            <a:pPr defTabSz="930241"/>
            <a:r>
              <a:rPr lang="en-US" dirty="0" smtClean="0"/>
              <a:t>© Van Mieghem</a:t>
            </a:r>
          </a:p>
        </p:txBody>
      </p:sp>
      <p:sp>
        <p:nvSpPr>
          <p:cNvPr id="50181" name="Rectangle 2"/>
          <p:cNvSpPr>
            <a:spLocks noGrp="1" noRot="1" noChangeAspect="1" noChangeArrowheads="1" noTextEdit="1"/>
          </p:cNvSpPr>
          <p:nvPr>
            <p:ph type="sldImg"/>
          </p:nvPr>
        </p:nvSpPr>
        <p:spPr>
          <a:ln/>
        </p:spPr>
      </p:sp>
      <p:sp>
        <p:nvSpPr>
          <p:cNvPr id="50182" name="Rectangle 3"/>
          <p:cNvSpPr>
            <a:spLocks noGrp="1" noChangeArrowheads="1"/>
          </p:cNvSpPr>
          <p:nvPr>
            <p:ph type="body" idx="1"/>
          </p:nvPr>
        </p:nvSpPr>
        <p:spPr>
          <a:noFill/>
          <a:ln/>
        </p:spPr>
        <p:txBody>
          <a:bodyPr/>
          <a:lstStyle/>
          <a:p>
            <a:pPr marL="200430" indent="-200430"/>
            <a:r>
              <a:rPr lang="en-US" dirty="0" smtClean="0"/>
              <a:t>Analytical tools that we stressed:</a:t>
            </a:r>
          </a:p>
          <a:p>
            <a:pPr marL="200430" indent="-200430">
              <a:buFontTx/>
              <a:buAutoNum type="arabicPeriod"/>
            </a:pPr>
            <a:r>
              <a:rPr lang="en-US" dirty="0" smtClean="0"/>
              <a:t>Overbooking</a:t>
            </a:r>
          </a:p>
          <a:p>
            <a:pPr marL="200430" indent="-200430">
              <a:buFontTx/>
              <a:buAutoNum type="arabicPeriod"/>
            </a:pPr>
            <a:r>
              <a:rPr lang="en-US" dirty="0" smtClean="0"/>
              <a:t>Capacity segmentation: booking limits (for discount fares) and protection levels (for regular fare)</a:t>
            </a:r>
          </a:p>
          <a:p>
            <a:pPr marL="200430" indent="-200430">
              <a:buFontTx/>
              <a:buAutoNum type="arabicPeriod"/>
            </a:pPr>
            <a:r>
              <a:rPr lang="en-US" dirty="0" smtClean="0"/>
              <a:t>CRM:</a:t>
            </a:r>
          </a:p>
        </p:txBody>
      </p:sp>
    </p:spTree>
    <p:extLst>
      <p:ext uri="{BB962C8B-B14F-4D97-AF65-F5344CB8AC3E}">
        <p14:creationId xmlns:p14="http://schemas.microsoft.com/office/powerpoint/2010/main" val="1254277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solidFill>
                  <a:prstClr val="black"/>
                </a:solidFill>
              </a:rPr>
              <a:pPr>
                <a:defRPr/>
              </a:pPr>
              <a:t>3/10/17</a:t>
            </a:fld>
            <a:endParaRPr lang="en-US" smtClean="0">
              <a:solidFill>
                <a:prstClr val="black"/>
              </a:solidFill>
            </a:endParaRPr>
          </a:p>
        </p:txBody>
      </p:sp>
      <p:sp>
        <p:nvSpPr>
          <p:cNvPr id="64516"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solidFill>
                  <a:prstClr val="black"/>
                </a:solidFill>
              </a:rPr>
              <a:pPr>
                <a:defRPr/>
              </a:pPr>
              <a:t>3</a:t>
            </a:fld>
            <a:endParaRPr lang="en-US" smtClean="0">
              <a:solidFill>
                <a:prstClr val="black"/>
              </a:solidFill>
            </a:endParaRPr>
          </a:p>
        </p:txBody>
      </p:sp>
      <p:sp>
        <p:nvSpPr>
          <p:cNvPr id="63494" name="Rectangle 2"/>
          <p:cNvSpPr>
            <a:spLocks noGrp="1" noRot="1" noChangeAspect="1" noChangeArrowheads="1" noTextEdit="1"/>
          </p:cNvSpPr>
          <p:nvPr>
            <p:ph type="sldImg"/>
          </p:nvPr>
        </p:nvSpPr>
        <p:spPr>
          <a:xfrm>
            <a:off x="1481800" y="313569"/>
            <a:ext cx="4045281" cy="3064984"/>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
        <p:nvSpPr>
          <p:cNvPr id="147458" name="Freeform 2"/>
          <p:cNvSpPr>
            <a:spLocks noRot="1" noChangeAspect="1" noEditPoints="1" noChangeArrowheads="1" noChangeShapeType="1" noTextEdit="1"/>
          </p:cNvSpPr>
          <p:nvPr/>
        </p:nvSpPr>
        <p:spPr bwMode="auto">
          <a:xfrm>
            <a:off x="4735977" y="5310692"/>
            <a:ext cx="342304" cy="122968"/>
          </a:xfrm>
          <a:custGeom>
            <a:avLst/>
            <a:gdLst>
              <a:gd name="T0" fmla="+- 0 13180 13156"/>
              <a:gd name="T1" fmla="*/ T0 w 952"/>
              <a:gd name="T2" fmla="+- 0 15092 14749"/>
              <a:gd name="T3" fmla="*/ 15092 h 344"/>
              <a:gd name="T4" fmla="+- 0 13156 13156"/>
              <a:gd name="T5" fmla="*/ T4 w 952"/>
              <a:gd name="T6" fmla="+- 0 15066 14749"/>
              <a:gd name="T7" fmla="*/ 15066 h 344"/>
              <a:gd name="T8" fmla="+- 0 13180 13156"/>
              <a:gd name="T9" fmla="*/ T8 w 952"/>
              <a:gd name="T10" fmla="+- 0 15092 14749"/>
              <a:gd name="T11" fmla="*/ 15092 h 344"/>
              <a:gd name="T12" fmla="+- 0 13207 13156"/>
              <a:gd name="T13" fmla="*/ T12 w 952"/>
              <a:gd name="T14" fmla="+- 0 15066 14749"/>
              <a:gd name="T15" fmla="*/ 15066 h 344"/>
              <a:gd name="T16" fmla="+- 0 14107 13156"/>
              <a:gd name="T17" fmla="*/ T16 w 952"/>
              <a:gd name="T18" fmla="+- 0 14749 14749"/>
              <a:gd name="T19" fmla="*/ 14749 h 344"/>
              <a:gd name="T20" fmla="+- 0 14107 13156"/>
              <a:gd name="T21" fmla="*/ T20 w 952"/>
              <a:gd name="T22" fmla="+- 0 14774 14749"/>
              <a:gd name="T23" fmla="*/ 14774 h 344"/>
            </a:gdLst>
            <a:ahLst/>
            <a:cxnLst>
              <a:cxn ang="0">
                <a:pos x="T1" y="T3"/>
              </a:cxn>
              <a:cxn ang="0">
                <a:pos x="T5" y="T7"/>
              </a:cxn>
              <a:cxn ang="0">
                <a:pos x="T9" y="T11"/>
              </a:cxn>
              <a:cxn ang="0">
                <a:pos x="T13" y="T15"/>
              </a:cxn>
              <a:cxn ang="0">
                <a:pos x="T17" y="T19"/>
              </a:cxn>
              <a:cxn ang="0">
                <a:pos x="T21" y="T23"/>
              </a:cxn>
            </a:cxnLst>
            <a:rect l="0" t="0" r="r" b="b"/>
            <a:pathLst>
              <a:path w="952" h="344" extrusionOk="0">
                <a:moveTo>
                  <a:pt x="24" y="343"/>
                </a:moveTo>
                <a:cubicBezTo>
                  <a:pt x="16" y="334"/>
                  <a:pt x="8" y="326"/>
                  <a:pt x="0" y="317"/>
                </a:cubicBezTo>
              </a:path>
              <a:path w="952" h="344" extrusionOk="0">
                <a:moveTo>
                  <a:pt x="24" y="343"/>
                </a:moveTo>
                <a:cubicBezTo>
                  <a:pt x="71" y="335"/>
                  <a:pt x="107" y="336"/>
                  <a:pt x="51" y="317"/>
                </a:cubicBezTo>
              </a:path>
              <a:path w="952" h="344" extrusionOk="0">
                <a:moveTo>
                  <a:pt x="951" y="0"/>
                </a:moveTo>
                <a:cubicBezTo>
                  <a:pt x="951" y="8"/>
                  <a:pt x="951" y="17"/>
                  <a:pt x="951" y="25"/>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59" name="Freeform 3"/>
          <p:cNvSpPr>
            <a:spLocks noRot="1" noChangeAspect="1" noEditPoints="1" noChangeArrowheads="1" noChangeShapeType="1" noTextEdit="1"/>
          </p:cNvSpPr>
          <p:nvPr/>
        </p:nvSpPr>
        <p:spPr bwMode="auto">
          <a:xfrm>
            <a:off x="4602097" y="5250745"/>
            <a:ext cx="1439201" cy="498021"/>
          </a:xfrm>
          <a:custGeom>
            <a:avLst/>
            <a:gdLst>
              <a:gd name="T0" fmla="+- 0 12891 12783"/>
              <a:gd name="T1" fmla="*/ T0 w 3999"/>
              <a:gd name="T2" fmla="+- 0 15278 14589"/>
              <a:gd name="T3" fmla="*/ 15278 h 1379"/>
              <a:gd name="T4" fmla="+- 0 12918 12783"/>
              <a:gd name="T5" fmla="*/ T4 w 3999"/>
              <a:gd name="T6" fmla="+- 0 15886 14589"/>
              <a:gd name="T7" fmla="*/ 15886 h 1379"/>
              <a:gd name="T8" fmla="+- 0 12783 12783"/>
              <a:gd name="T9" fmla="*/ T8 w 3999"/>
              <a:gd name="T10" fmla="+- 0 15834 14589"/>
              <a:gd name="T11" fmla="*/ 15834 h 1379"/>
              <a:gd name="T12" fmla="+- 0 12891 12783"/>
              <a:gd name="T13" fmla="*/ T12 w 3999"/>
              <a:gd name="T14" fmla="+- 0 15913 14589"/>
              <a:gd name="T15" fmla="*/ 15913 h 1379"/>
              <a:gd name="T16" fmla="+- 0 12968 12783"/>
              <a:gd name="T17" fmla="*/ T16 w 3999"/>
              <a:gd name="T18" fmla="+- 0 15860 14589"/>
              <a:gd name="T19" fmla="*/ 15860 h 1379"/>
              <a:gd name="T20" fmla="+- 0 13314 12783"/>
              <a:gd name="T21" fmla="*/ T20 w 3999"/>
              <a:gd name="T22" fmla="+- 0 15040 14589"/>
              <a:gd name="T23" fmla="*/ 15040 h 1379"/>
              <a:gd name="T24" fmla="+- 0 13207 12783"/>
              <a:gd name="T25" fmla="*/ T24 w 3999"/>
              <a:gd name="T26" fmla="+- 0 15012 14589"/>
              <a:gd name="T27" fmla="*/ 15012 h 1379"/>
              <a:gd name="T28" fmla="+- 0 13314 12783"/>
              <a:gd name="T29" fmla="*/ T28 w 3999"/>
              <a:gd name="T30" fmla="+- 0 15172 14589"/>
              <a:gd name="T31" fmla="*/ 15172 h 1379"/>
              <a:gd name="T32" fmla="+- 0 13472 12783"/>
              <a:gd name="T33" fmla="*/ T32 w 3999"/>
              <a:gd name="T34" fmla="+- 0 15092 14589"/>
              <a:gd name="T35" fmla="*/ 15092 h 1379"/>
              <a:gd name="T36" fmla="+- 0 13472 12783"/>
              <a:gd name="T37" fmla="*/ T36 w 3999"/>
              <a:gd name="T38" fmla="+- 0 15040 14589"/>
              <a:gd name="T39" fmla="*/ 15040 h 1379"/>
              <a:gd name="T40" fmla="+- 0 13553 12783"/>
              <a:gd name="T41" fmla="*/ T40 w 3999"/>
              <a:gd name="T42" fmla="+- 0 15012 14589"/>
              <a:gd name="T43" fmla="*/ 15012 h 1379"/>
              <a:gd name="T44" fmla="+- 0 13684 12783"/>
              <a:gd name="T45" fmla="*/ T44 w 3999"/>
              <a:gd name="T46" fmla="+- 0 15040 14589"/>
              <a:gd name="T47" fmla="*/ 15040 h 1379"/>
              <a:gd name="T48" fmla="+- 0 13737 12783"/>
              <a:gd name="T49" fmla="*/ T48 w 3999"/>
              <a:gd name="T50" fmla="+- 0 15145 14589"/>
              <a:gd name="T51" fmla="*/ 15145 h 1379"/>
              <a:gd name="T52" fmla="+- 0 13791 12783"/>
              <a:gd name="T53" fmla="*/ T52 w 3999"/>
              <a:gd name="T54" fmla="+- 0 15331 14589"/>
              <a:gd name="T55" fmla="*/ 15331 h 1379"/>
              <a:gd name="T56" fmla="+- 0 13791 12783"/>
              <a:gd name="T57" fmla="*/ T56 w 3999"/>
              <a:gd name="T58" fmla="+- 0 15012 14589"/>
              <a:gd name="T59" fmla="*/ 15012 h 1379"/>
              <a:gd name="T60" fmla="+- 0 13895 12783"/>
              <a:gd name="T61" fmla="*/ T60 w 3999"/>
              <a:gd name="T62" fmla="+- 0 14960 14589"/>
              <a:gd name="T63" fmla="*/ 14960 h 1379"/>
              <a:gd name="T64" fmla="+- 0 13791 12783"/>
              <a:gd name="T65" fmla="*/ T64 w 3999"/>
              <a:gd name="T66" fmla="+- 0 15092 14589"/>
              <a:gd name="T67" fmla="*/ 15092 h 1379"/>
              <a:gd name="T68" fmla="+- 0 14107 12783"/>
              <a:gd name="T69" fmla="*/ T68 w 3999"/>
              <a:gd name="T70" fmla="+- 0 15066 14589"/>
              <a:gd name="T71" fmla="*/ 15066 h 1379"/>
              <a:gd name="T72" fmla="+- 0 14214 12783"/>
              <a:gd name="T73" fmla="*/ T72 w 3999"/>
              <a:gd name="T74" fmla="+- 0 14800 14589"/>
              <a:gd name="T75" fmla="*/ 14800 h 1379"/>
              <a:gd name="T76" fmla="+- 0 14241 12783"/>
              <a:gd name="T77" fmla="*/ T76 w 3999"/>
              <a:gd name="T78" fmla="+- 0 14960 14589"/>
              <a:gd name="T79" fmla="*/ 14960 h 1379"/>
              <a:gd name="T80" fmla="+- 0 14318 12783"/>
              <a:gd name="T81" fmla="*/ T80 w 3999"/>
              <a:gd name="T82" fmla="+- 0 14854 14589"/>
              <a:gd name="T83" fmla="*/ 14854 h 1379"/>
              <a:gd name="T84" fmla="+- 0 14372 12783"/>
              <a:gd name="T85" fmla="*/ T84 w 3999"/>
              <a:gd name="T86" fmla="+- 0 14907 14589"/>
              <a:gd name="T87" fmla="*/ 14907 h 1379"/>
              <a:gd name="T88" fmla="+- 0 14453 12783"/>
              <a:gd name="T89" fmla="*/ T88 w 3999"/>
              <a:gd name="T90" fmla="+- 0 14960 14589"/>
              <a:gd name="T91" fmla="*/ 14960 h 1379"/>
              <a:gd name="T92" fmla="+- 0 14480 12783"/>
              <a:gd name="T93" fmla="*/ T92 w 3999"/>
              <a:gd name="T94" fmla="+- 0 14986 14589"/>
              <a:gd name="T95" fmla="*/ 14986 h 1379"/>
              <a:gd name="T96" fmla="+- 0 14611 12783"/>
              <a:gd name="T97" fmla="*/ T96 w 3999"/>
              <a:gd name="T98" fmla="+- 0 14881 14589"/>
              <a:gd name="T99" fmla="*/ 14881 h 1379"/>
              <a:gd name="T100" fmla="+- 0 14691 12783"/>
              <a:gd name="T101" fmla="*/ T100 w 3999"/>
              <a:gd name="T102" fmla="+- 0 14642 14589"/>
              <a:gd name="T103" fmla="*/ 14642 h 1379"/>
              <a:gd name="T104" fmla="+- 0 14611 12783"/>
              <a:gd name="T105" fmla="*/ T104 w 3999"/>
              <a:gd name="T106" fmla="+- 0 14881 14589"/>
              <a:gd name="T107" fmla="*/ 14881 h 1379"/>
              <a:gd name="T108" fmla="+- 0 14795 12783"/>
              <a:gd name="T109" fmla="*/ T108 w 3999"/>
              <a:gd name="T110" fmla="+- 0 15012 14589"/>
              <a:gd name="T111" fmla="*/ 15012 h 1379"/>
              <a:gd name="T112" fmla="+- 0 15061 12783"/>
              <a:gd name="T113" fmla="*/ T112 w 3999"/>
              <a:gd name="T114" fmla="+- 0 14854 14589"/>
              <a:gd name="T115" fmla="*/ 14854 h 1379"/>
              <a:gd name="T116" fmla="+- 0 15115 12783"/>
              <a:gd name="T117" fmla="*/ T116 w 3999"/>
              <a:gd name="T118" fmla="+- 0 14881 14589"/>
              <a:gd name="T119" fmla="*/ 14881 h 1379"/>
              <a:gd name="T120" fmla="+- 0 15165 12783"/>
              <a:gd name="T121" fmla="*/ T120 w 3999"/>
              <a:gd name="T122" fmla="+- 0 14986 14589"/>
              <a:gd name="T123" fmla="*/ 14986 h 1379"/>
              <a:gd name="T124" fmla="+- 0 15272 12783"/>
              <a:gd name="T125" fmla="*/ T124 w 3999"/>
              <a:gd name="T126" fmla="+- 0 14881 14589"/>
              <a:gd name="T127" fmla="*/ 14881 h 1379"/>
              <a:gd name="T128" fmla="+- 0 15588 12783"/>
              <a:gd name="T129" fmla="*/ T128 w 3999"/>
              <a:gd name="T130" fmla="+- 0 14881 14589"/>
              <a:gd name="T131" fmla="*/ 14881 h 1379"/>
              <a:gd name="T132" fmla="+- 0 15696 12783"/>
              <a:gd name="T133" fmla="*/ T132 w 3999"/>
              <a:gd name="T134" fmla="+- 0 14642 14589"/>
              <a:gd name="T135" fmla="*/ 14642 h 1379"/>
              <a:gd name="T136" fmla="+- 0 15642 12783"/>
              <a:gd name="T137" fmla="*/ T136 w 3999"/>
              <a:gd name="T138" fmla="+- 0 14669 14589"/>
              <a:gd name="T139" fmla="*/ 14669 h 1379"/>
              <a:gd name="T140" fmla="+- 0 15669 12783"/>
              <a:gd name="T141" fmla="*/ T140 w 3999"/>
              <a:gd name="T142" fmla="+- 0 14960 14589"/>
              <a:gd name="T143" fmla="*/ 14960 h 1379"/>
              <a:gd name="T144" fmla="+- 0 15854 12783"/>
              <a:gd name="T145" fmla="*/ T144 w 3999"/>
              <a:gd name="T146" fmla="+- 0 14933 14589"/>
              <a:gd name="T147" fmla="*/ 14933 h 1379"/>
              <a:gd name="T148" fmla="+- 0 15800 12783"/>
              <a:gd name="T149" fmla="*/ T148 w 3999"/>
              <a:gd name="T150" fmla="+- 0 14881 14589"/>
              <a:gd name="T151" fmla="*/ 14881 h 1379"/>
              <a:gd name="T152" fmla="+- 0 15880 12783"/>
              <a:gd name="T153" fmla="*/ T152 w 3999"/>
              <a:gd name="T154" fmla="+- 0 14907 14589"/>
              <a:gd name="T155" fmla="*/ 14907 h 1379"/>
              <a:gd name="T156" fmla="+- 0 15934 12783"/>
              <a:gd name="T157" fmla="*/ T156 w 3999"/>
              <a:gd name="T158" fmla="+- 0 14933 14589"/>
              <a:gd name="T159" fmla="*/ 14933 h 1379"/>
              <a:gd name="T160" fmla="+- 0 16119 12783"/>
              <a:gd name="T161" fmla="*/ T160 w 3999"/>
              <a:gd name="T162" fmla="+- 0 14854 14589"/>
              <a:gd name="T163" fmla="*/ 14854 h 1379"/>
              <a:gd name="T164" fmla="+- 0 16146 12783"/>
              <a:gd name="T165" fmla="*/ T164 w 3999"/>
              <a:gd name="T166" fmla="+- 0 14616 14589"/>
              <a:gd name="T167" fmla="*/ 14616 h 1379"/>
              <a:gd name="T168" fmla="+- 0 16250 12783"/>
              <a:gd name="T169" fmla="*/ T168 w 3999"/>
              <a:gd name="T170" fmla="+- 0 14800 14589"/>
              <a:gd name="T171" fmla="*/ 14800 h 1379"/>
              <a:gd name="T172" fmla="+- 0 16331 12783"/>
              <a:gd name="T173" fmla="*/ T172 w 3999"/>
              <a:gd name="T174" fmla="+- 0 14854 14589"/>
              <a:gd name="T175" fmla="*/ 14854 h 1379"/>
              <a:gd name="T176" fmla="+- 0 16200 12783"/>
              <a:gd name="T177" fmla="*/ T176 w 3999"/>
              <a:gd name="T178" fmla="+- 0 14907 14589"/>
              <a:gd name="T179" fmla="*/ 14907 h 1379"/>
              <a:gd name="T180" fmla="+- 0 16384 12783"/>
              <a:gd name="T181" fmla="*/ T180 w 3999"/>
              <a:gd name="T182" fmla="+- 0 14828 14589"/>
              <a:gd name="T183" fmla="*/ 14828 h 1379"/>
              <a:gd name="T184" fmla="+- 0 16438 12783"/>
              <a:gd name="T185" fmla="*/ T184 w 3999"/>
              <a:gd name="T186" fmla="+- 0 14933 14589"/>
              <a:gd name="T187" fmla="*/ 14933 h 1379"/>
              <a:gd name="T188" fmla="+- 0 16462 12783"/>
              <a:gd name="T189" fmla="*/ T188 w 3999"/>
              <a:gd name="T190" fmla="+- 0 14800 14589"/>
              <a:gd name="T191" fmla="*/ 14800 h 1379"/>
              <a:gd name="T192" fmla="+- 0 16596 12783"/>
              <a:gd name="T193" fmla="*/ T192 w 3999"/>
              <a:gd name="T194" fmla="+- 0 14854 14589"/>
              <a:gd name="T195" fmla="*/ 14854 h 1379"/>
              <a:gd name="T196" fmla="+- 0 16673 12783"/>
              <a:gd name="T197" fmla="*/ T196 w 3999"/>
              <a:gd name="T198" fmla="+- 0 14749 14589"/>
              <a:gd name="T199" fmla="*/ 14749 h 1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3999" h="1379" extrusionOk="0">
                <a:moveTo>
                  <a:pt x="81" y="663"/>
                </a:moveTo>
                <a:cubicBezTo>
                  <a:pt x="125" y="603"/>
                  <a:pt x="108" y="605"/>
                  <a:pt x="108" y="689"/>
                </a:cubicBezTo>
                <a:cubicBezTo>
                  <a:pt x="108" y="868"/>
                  <a:pt x="80" y="1085"/>
                  <a:pt x="135" y="1245"/>
                </a:cubicBezTo>
                <a:cubicBezTo>
                  <a:pt x="138" y="1255"/>
                  <a:pt x="135" y="1371"/>
                  <a:pt x="135" y="1297"/>
                </a:cubicBezTo>
                <a:cubicBezTo>
                  <a:pt x="135" y="1249"/>
                  <a:pt x="148" y="1231"/>
                  <a:pt x="108" y="1218"/>
                </a:cubicBezTo>
              </a:path>
              <a:path w="3999" h="1379" extrusionOk="0">
                <a:moveTo>
                  <a:pt x="0" y="1245"/>
                </a:moveTo>
                <a:cubicBezTo>
                  <a:pt x="27" y="1245"/>
                  <a:pt x="36" y="1245"/>
                  <a:pt x="54" y="1245"/>
                </a:cubicBezTo>
                <a:cubicBezTo>
                  <a:pt x="66" y="1281"/>
                  <a:pt x="92" y="1277"/>
                  <a:pt x="108" y="1324"/>
                </a:cubicBezTo>
                <a:cubicBezTo>
                  <a:pt x="122" y="1366"/>
                  <a:pt x="117" y="1366"/>
                  <a:pt x="162" y="1378"/>
                </a:cubicBezTo>
                <a:cubicBezTo>
                  <a:pt x="162" y="1324"/>
                  <a:pt x="175" y="1295"/>
                  <a:pt x="185" y="1271"/>
                </a:cubicBezTo>
                <a:cubicBezTo>
                  <a:pt x="207" y="1222"/>
                  <a:pt x="192" y="1212"/>
                  <a:pt x="239" y="1166"/>
                </a:cubicBezTo>
              </a:path>
              <a:path w="3999" h="1379" extrusionOk="0">
                <a:moveTo>
                  <a:pt x="531" y="451"/>
                </a:moveTo>
                <a:cubicBezTo>
                  <a:pt x="531" y="424"/>
                  <a:pt x="531" y="398"/>
                  <a:pt x="531" y="371"/>
                </a:cubicBezTo>
                <a:cubicBezTo>
                  <a:pt x="475" y="371"/>
                  <a:pt x="464" y="382"/>
                  <a:pt x="424" y="423"/>
                </a:cubicBezTo>
                <a:cubicBezTo>
                  <a:pt x="396" y="452"/>
                  <a:pt x="390" y="507"/>
                  <a:pt x="424" y="530"/>
                </a:cubicBezTo>
                <a:cubicBezTo>
                  <a:pt x="443" y="543"/>
                  <a:pt x="508" y="575"/>
                  <a:pt x="531" y="583"/>
                </a:cubicBezTo>
                <a:cubicBezTo>
                  <a:pt x="570" y="596"/>
                  <a:pt x="603" y="540"/>
                  <a:pt x="635" y="530"/>
                </a:cubicBezTo>
                <a:cubicBezTo>
                  <a:pt x="666" y="530"/>
                  <a:pt x="677" y="527"/>
                  <a:pt x="689" y="503"/>
                </a:cubicBezTo>
              </a:path>
              <a:path w="3999" h="1379" extrusionOk="0">
                <a:moveTo>
                  <a:pt x="770" y="423"/>
                </a:moveTo>
                <a:cubicBezTo>
                  <a:pt x="707" y="377"/>
                  <a:pt x="720" y="405"/>
                  <a:pt x="689" y="451"/>
                </a:cubicBezTo>
                <a:cubicBezTo>
                  <a:pt x="662" y="477"/>
                  <a:pt x="653" y="486"/>
                  <a:pt x="689" y="503"/>
                </a:cubicBezTo>
                <a:cubicBezTo>
                  <a:pt x="731" y="493"/>
                  <a:pt x="741" y="391"/>
                  <a:pt x="770" y="423"/>
                </a:cubicBezTo>
                <a:cubicBezTo>
                  <a:pt x="801" y="457"/>
                  <a:pt x="744" y="494"/>
                  <a:pt x="823" y="503"/>
                </a:cubicBezTo>
                <a:cubicBezTo>
                  <a:pt x="870" y="508"/>
                  <a:pt x="896" y="500"/>
                  <a:pt x="901" y="451"/>
                </a:cubicBezTo>
                <a:cubicBezTo>
                  <a:pt x="901" y="424"/>
                  <a:pt x="900" y="414"/>
                  <a:pt x="927" y="423"/>
                </a:cubicBezTo>
                <a:cubicBezTo>
                  <a:pt x="927" y="463"/>
                  <a:pt x="938" y="524"/>
                  <a:pt x="954" y="556"/>
                </a:cubicBezTo>
                <a:cubicBezTo>
                  <a:pt x="974" y="596"/>
                  <a:pt x="1003" y="616"/>
                  <a:pt x="1008" y="663"/>
                </a:cubicBezTo>
                <a:cubicBezTo>
                  <a:pt x="1011" y="688"/>
                  <a:pt x="1008" y="716"/>
                  <a:pt x="1008" y="742"/>
                </a:cubicBezTo>
                <a:cubicBezTo>
                  <a:pt x="977" y="701"/>
                  <a:pt x="981" y="687"/>
                  <a:pt x="981" y="635"/>
                </a:cubicBezTo>
                <a:cubicBezTo>
                  <a:pt x="981" y="563"/>
                  <a:pt x="966" y="485"/>
                  <a:pt x="1008" y="423"/>
                </a:cubicBezTo>
                <a:cubicBezTo>
                  <a:pt x="1026" y="397"/>
                  <a:pt x="1066" y="373"/>
                  <a:pt x="1085" y="371"/>
                </a:cubicBezTo>
                <a:cubicBezTo>
                  <a:pt x="1094" y="371"/>
                  <a:pt x="1103" y="371"/>
                  <a:pt x="1112" y="371"/>
                </a:cubicBezTo>
                <a:cubicBezTo>
                  <a:pt x="1112" y="426"/>
                  <a:pt x="1117" y="427"/>
                  <a:pt x="1085" y="451"/>
                </a:cubicBezTo>
                <a:cubicBezTo>
                  <a:pt x="1049" y="478"/>
                  <a:pt x="1050" y="493"/>
                  <a:pt x="1008" y="503"/>
                </a:cubicBezTo>
              </a:path>
              <a:path w="3999" h="1379" extrusionOk="0">
                <a:moveTo>
                  <a:pt x="1247" y="371"/>
                </a:moveTo>
                <a:cubicBezTo>
                  <a:pt x="1258" y="419"/>
                  <a:pt x="1288" y="441"/>
                  <a:pt x="1324" y="477"/>
                </a:cubicBezTo>
              </a:path>
              <a:path w="3999" h="1379" extrusionOk="0">
                <a:moveTo>
                  <a:pt x="1404" y="80"/>
                </a:moveTo>
                <a:cubicBezTo>
                  <a:pt x="1404" y="140"/>
                  <a:pt x="1415" y="163"/>
                  <a:pt x="1431" y="211"/>
                </a:cubicBezTo>
                <a:cubicBezTo>
                  <a:pt x="1444" y="250"/>
                  <a:pt x="1441" y="307"/>
                  <a:pt x="1458" y="344"/>
                </a:cubicBezTo>
                <a:cubicBezTo>
                  <a:pt x="1483" y="399"/>
                  <a:pt x="1472" y="402"/>
                  <a:pt x="1458" y="371"/>
                </a:cubicBezTo>
                <a:cubicBezTo>
                  <a:pt x="1446" y="345"/>
                  <a:pt x="1455" y="279"/>
                  <a:pt x="1482" y="265"/>
                </a:cubicBezTo>
                <a:cubicBezTo>
                  <a:pt x="1509" y="265"/>
                  <a:pt x="1517" y="265"/>
                  <a:pt x="1535" y="265"/>
                </a:cubicBezTo>
              </a:path>
              <a:path w="3999" h="1379" extrusionOk="0">
                <a:moveTo>
                  <a:pt x="1670" y="292"/>
                </a:moveTo>
                <a:cubicBezTo>
                  <a:pt x="1629" y="292"/>
                  <a:pt x="1595" y="275"/>
                  <a:pt x="1589" y="318"/>
                </a:cubicBezTo>
                <a:cubicBezTo>
                  <a:pt x="1585" y="351"/>
                  <a:pt x="1570" y="365"/>
                  <a:pt x="1562" y="397"/>
                </a:cubicBezTo>
                <a:cubicBezTo>
                  <a:pt x="1590" y="397"/>
                  <a:pt x="1657" y="390"/>
                  <a:pt x="1670" y="371"/>
                </a:cubicBezTo>
                <a:cubicBezTo>
                  <a:pt x="1699" y="328"/>
                  <a:pt x="1708" y="314"/>
                  <a:pt x="1697" y="318"/>
                </a:cubicBezTo>
                <a:cubicBezTo>
                  <a:pt x="1656" y="334"/>
                  <a:pt x="1673" y="357"/>
                  <a:pt x="1697" y="397"/>
                </a:cubicBezTo>
                <a:cubicBezTo>
                  <a:pt x="1705" y="406"/>
                  <a:pt x="1712" y="414"/>
                  <a:pt x="1720" y="423"/>
                </a:cubicBezTo>
                <a:cubicBezTo>
                  <a:pt x="1765" y="380"/>
                  <a:pt x="1798" y="336"/>
                  <a:pt x="1828" y="292"/>
                </a:cubicBezTo>
                <a:cubicBezTo>
                  <a:pt x="1855" y="253"/>
                  <a:pt x="1858" y="199"/>
                  <a:pt x="1881" y="160"/>
                </a:cubicBezTo>
                <a:cubicBezTo>
                  <a:pt x="1908" y="116"/>
                  <a:pt x="1908" y="107"/>
                  <a:pt x="1908" y="53"/>
                </a:cubicBezTo>
                <a:cubicBezTo>
                  <a:pt x="1869" y="66"/>
                  <a:pt x="1873" y="90"/>
                  <a:pt x="1855" y="132"/>
                </a:cubicBezTo>
                <a:cubicBezTo>
                  <a:pt x="1834" y="179"/>
                  <a:pt x="1809" y="237"/>
                  <a:pt x="1828" y="292"/>
                </a:cubicBezTo>
                <a:cubicBezTo>
                  <a:pt x="1851" y="358"/>
                  <a:pt x="1887" y="367"/>
                  <a:pt x="1932" y="397"/>
                </a:cubicBezTo>
                <a:cubicBezTo>
                  <a:pt x="1971" y="423"/>
                  <a:pt x="1965" y="423"/>
                  <a:pt x="2012" y="423"/>
                </a:cubicBezTo>
              </a:path>
              <a:path w="3999" h="1379" extrusionOk="0">
                <a:moveTo>
                  <a:pt x="2332" y="318"/>
                </a:moveTo>
                <a:cubicBezTo>
                  <a:pt x="2320" y="283"/>
                  <a:pt x="2289" y="287"/>
                  <a:pt x="2278" y="265"/>
                </a:cubicBezTo>
                <a:cubicBezTo>
                  <a:pt x="2278" y="256"/>
                  <a:pt x="2278" y="248"/>
                  <a:pt x="2278" y="239"/>
                </a:cubicBezTo>
                <a:cubicBezTo>
                  <a:pt x="2312" y="250"/>
                  <a:pt x="2321" y="258"/>
                  <a:pt x="2332" y="292"/>
                </a:cubicBezTo>
                <a:cubicBezTo>
                  <a:pt x="2303" y="329"/>
                  <a:pt x="2289" y="379"/>
                  <a:pt x="2278" y="423"/>
                </a:cubicBezTo>
                <a:cubicBezTo>
                  <a:pt x="2317" y="423"/>
                  <a:pt x="2353" y="416"/>
                  <a:pt x="2382" y="397"/>
                </a:cubicBezTo>
                <a:cubicBezTo>
                  <a:pt x="2397" y="387"/>
                  <a:pt x="2487" y="322"/>
                  <a:pt x="2489" y="318"/>
                </a:cubicBezTo>
                <a:cubicBezTo>
                  <a:pt x="2489" y="309"/>
                  <a:pt x="2489" y="301"/>
                  <a:pt x="2489" y="292"/>
                </a:cubicBezTo>
              </a:path>
              <a:path w="3999" h="1379" extrusionOk="0">
                <a:moveTo>
                  <a:pt x="2728" y="371"/>
                </a:moveTo>
                <a:cubicBezTo>
                  <a:pt x="2786" y="357"/>
                  <a:pt x="2778" y="332"/>
                  <a:pt x="2805" y="292"/>
                </a:cubicBezTo>
                <a:cubicBezTo>
                  <a:pt x="2829" y="256"/>
                  <a:pt x="2877" y="225"/>
                  <a:pt x="2886" y="185"/>
                </a:cubicBezTo>
                <a:cubicBezTo>
                  <a:pt x="2897" y="134"/>
                  <a:pt x="2913" y="105"/>
                  <a:pt x="2913" y="53"/>
                </a:cubicBezTo>
                <a:cubicBezTo>
                  <a:pt x="2913" y="11"/>
                  <a:pt x="2899" y="40"/>
                  <a:pt x="2886" y="0"/>
                </a:cubicBezTo>
                <a:cubicBezTo>
                  <a:pt x="2878" y="25"/>
                  <a:pt x="2876" y="51"/>
                  <a:pt x="2859" y="80"/>
                </a:cubicBezTo>
                <a:cubicBezTo>
                  <a:pt x="2829" y="133"/>
                  <a:pt x="2832" y="173"/>
                  <a:pt x="2832" y="239"/>
                </a:cubicBezTo>
                <a:cubicBezTo>
                  <a:pt x="2832" y="310"/>
                  <a:pt x="2867" y="315"/>
                  <a:pt x="2886" y="371"/>
                </a:cubicBezTo>
                <a:cubicBezTo>
                  <a:pt x="2894" y="394"/>
                  <a:pt x="2928" y="417"/>
                  <a:pt x="2966" y="397"/>
                </a:cubicBezTo>
                <a:cubicBezTo>
                  <a:pt x="2998" y="380"/>
                  <a:pt x="3044" y="362"/>
                  <a:pt x="3071" y="344"/>
                </a:cubicBezTo>
                <a:cubicBezTo>
                  <a:pt x="3109" y="319"/>
                  <a:pt x="3097" y="279"/>
                  <a:pt x="3097" y="239"/>
                </a:cubicBezTo>
                <a:cubicBezTo>
                  <a:pt x="3034" y="239"/>
                  <a:pt x="3044" y="248"/>
                  <a:pt x="3017" y="292"/>
                </a:cubicBezTo>
                <a:cubicBezTo>
                  <a:pt x="2995" y="316"/>
                  <a:pt x="2987" y="321"/>
                  <a:pt x="2993" y="344"/>
                </a:cubicBezTo>
                <a:cubicBezTo>
                  <a:pt x="3020" y="344"/>
                  <a:pt x="3085" y="336"/>
                  <a:pt x="3097" y="318"/>
                </a:cubicBezTo>
                <a:cubicBezTo>
                  <a:pt x="3115" y="291"/>
                  <a:pt x="3113" y="298"/>
                  <a:pt x="3124" y="265"/>
                </a:cubicBezTo>
                <a:cubicBezTo>
                  <a:pt x="3124" y="299"/>
                  <a:pt x="3133" y="335"/>
                  <a:pt x="3151" y="344"/>
                </a:cubicBezTo>
                <a:cubicBezTo>
                  <a:pt x="3194" y="365"/>
                  <a:pt x="3225" y="328"/>
                  <a:pt x="3255" y="318"/>
                </a:cubicBezTo>
                <a:cubicBezTo>
                  <a:pt x="3265" y="315"/>
                  <a:pt x="3330" y="274"/>
                  <a:pt x="3336" y="265"/>
                </a:cubicBezTo>
                <a:cubicBezTo>
                  <a:pt x="3353" y="240"/>
                  <a:pt x="3352" y="137"/>
                  <a:pt x="3363" y="106"/>
                </a:cubicBezTo>
                <a:cubicBezTo>
                  <a:pt x="3370" y="86"/>
                  <a:pt x="3363" y="48"/>
                  <a:pt x="3363" y="27"/>
                </a:cubicBezTo>
                <a:cubicBezTo>
                  <a:pt x="3363" y="115"/>
                  <a:pt x="3363" y="204"/>
                  <a:pt x="3363" y="292"/>
                </a:cubicBezTo>
                <a:cubicBezTo>
                  <a:pt x="3395" y="260"/>
                  <a:pt x="3423" y="216"/>
                  <a:pt x="3467" y="211"/>
                </a:cubicBezTo>
                <a:cubicBezTo>
                  <a:pt x="3501" y="207"/>
                  <a:pt x="3540" y="223"/>
                  <a:pt x="3548" y="239"/>
                </a:cubicBezTo>
                <a:cubicBezTo>
                  <a:pt x="3548" y="248"/>
                  <a:pt x="3548" y="256"/>
                  <a:pt x="3548" y="265"/>
                </a:cubicBezTo>
                <a:cubicBezTo>
                  <a:pt x="3514" y="290"/>
                  <a:pt x="3474" y="297"/>
                  <a:pt x="3443" y="318"/>
                </a:cubicBezTo>
                <a:cubicBezTo>
                  <a:pt x="3399" y="348"/>
                  <a:pt x="3363" y="335"/>
                  <a:pt x="3417" y="318"/>
                </a:cubicBezTo>
              </a:path>
              <a:path w="3999" h="1379" extrusionOk="0">
                <a:moveTo>
                  <a:pt x="3655" y="211"/>
                </a:moveTo>
                <a:cubicBezTo>
                  <a:pt x="3655" y="185"/>
                  <a:pt x="3622" y="198"/>
                  <a:pt x="3601" y="239"/>
                </a:cubicBezTo>
                <a:cubicBezTo>
                  <a:pt x="3584" y="273"/>
                  <a:pt x="3574" y="265"/>
                  <a:pt x="3574" y="318"/>
                </a:cubicBezTo>
                <a:cubicBezTo>
                  <a:pt x="3574" y="366"/>
                  <a:pt x="3626" y="400"/>
                  <a:pt x="3655" y="344"/>
                </a:cubicBezTo>
                <a:cubicBezTo>
                  <a:pt x="3672" y="312"/>
                  <a:pt x="3679" y="279"/>
                  <a:pt x="3679" y="239"/>
                </a:cubicBezTo>
                <a:cubicBezTo>
                  <a:pt x="3679" y="230"/>
                  <a:pt x="3679" y="220"/>
                  <a:pt x="3679" y="211"/>
                </a:cubicBezTo>
                <a:cubicBezTo>
                  <a:pt x="3744" y="211"/>
                  <a:pt x="3785" y="201"/>
                  <a:pt x="3813" y="239"/>
                </a:cubicBezTo>
                <a:cubicBezTo>
                  <a:pt x="3859" y="299"/>
                  <a:pt x="3826" y="290"/>
                  <a:pt x="3813" y="265"/>
                </a:cubicBezTo>
                <a:cubicBezTo>
                  <a:pt x="3813" y="256"/>
                  <a:pt x="3813" y="248"/>
                  <a:pt x="3813" y="239"/>
                </a:cubicBezTo>
                <a:cubicBezTo>
                  <a:pt x="3839" y="204"/>
                  <a:pt x="3848" y="174"/>
                  <a:pt x="3890" y="160"/>
                </a:cubicBezTo>
                <a:cubicBezTo>
                  <a:pt x="3932" y="146"/>
                  <a:pt x="3961" y="133"/>
                  <a:pt x="3998" y="106"/>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0" name="Freeform 4"/>
          <p:cNvSpPr>
            <a:spLocks noRot="1" noChangeAspect="1" noEditPoints="1" noChangeArrowheads="1" noChangeShapeType="1" noTextEdit="1"/>
          </p:cNvSpPr>
          <p:nvPr/>
        </p:nvSpPr>
        <p:spPr bwMode="auto">
          <a:xfrm>
            <a:off x="209947" y="5710339"/>
            <a:ext cx="6213210" cy="1172809"/>
          </a:xfrm>
          <a:custGeom>
            <a:avLst/>
            <a:gdLst>
              <a:gd name="T0" fmla="+- 0 10245 582"/>
              <a:gd name="T1" fmla="*/ T0 w 17260"/>
              <a:gd name="T2" fmla="+- 0 17026 15862"/>
              <a:gd name="T3" fmla="*/ 17026 h 3257"/>
              <a:gd name="T4" fmla="+- 0 10349 582"/>
              <a:gd name="T5" fmla="*/ T4 w 17260"/>
              <a:gd name="T6" fmla="+- 0 15995 15862"/>
              <a:gd name="T7" fmla="*/ 15995 h 3257"/>
              <a:gd name="T8" fmla="+- 0 14266 582"/>
              <a:gd name="T9" fmla="*/ T8 w 17260"/>
              <a:gd name="T10" fmla="+- 0 15888 15862"/>
              <a:gd name="T11" fmla="*/ 15888 h 3257"/>
              <a:gd name="T12" fmla="+- 0 14454 582"/>
              <a:gd name="T13" fmla="*/ T12 w 17260"/>
              <a:gd name="T14" fmla="+- 0 17795 15862"/>
              <a:gd name="T15" fmla="*/ 17795 h 3257"/>
              <a:gd name="T16" fmla="+- 0 12415 582"/>
              <a:gd name="T17" fmla="*/ T16 w 17260"/>
              <a:gd name="T18" fmla="+- 0 18641 15862"/>
              <a:gd name="T19" fmla="*/ 18641 h 3257"/>
              <a:gd name="T20" fmla="+- 0 10245 582"/>
              <a:gd name="T21" fmla="*/ T20 w 17260"/>
              <a:gd name="T22" fmla="+- 0 18086 15862"/>
              <a:gd name="T23" fmla="*/ 18086 h 3257"/>
              <a:gd name="T24" fmla="+- 0 11276 582"/>
              <a:gd name="T25" fmla="*/ T24 w 17260"/>
              <a:gd name="T26" fmla="+- 0 17292 15862"/>
              <a:gd name="T27" fmla="*/ 17292 h 3257"/>
              <a:gd name="T28" fmla="+- 0 11622 582"/>
              <a:gd name="T29" fmla="*/ T28 w 17260"/>
              <a:gd name="T30" fmla="+- 0 17555 15862"/>
              <a:gd name="T31" fmla="*/ 17555 h 3257"/>
              <a:gd name="T32" fmla="+- 0 11064 582"/>
              <a:gd name="T33" fmla="*/ T32 w 17260"/>
              <a:gd name="T34" fmla="+- 0 17609 15862"/>
              <a:gd name="T35" fmla="*/ 17609 h 3257"/>
              <a:gd name="T36" fmla="+- 0 11699 582"/>
              <a:gd name="T37" fmla="*/ T36 w 17260"/>
              <a:gd name="T38" fmla="+- 0 16682 15862"/>
              <a:gd name="T39" fmla="*/ 16682 h 3257"/>
              <a:gd name="T40" fmla="+- 0 11992 582"/>
              <a:gd name="T41" fmla="*/ T40 w 17260"/>
              <a:gd name="T42" fmla="+- 0 17795 15862"/>
              <a:gd name="T43" fmla="*/ 17795 h 3257"/>
              <a:gd name="T44" fmla="+- 0 13208 582"/>
              <a:gd name="T45" fmla="*/ T44 w 17260"/>
              <a:gd name="T46" fmla="+- 0 17424 15862"/>
              <a:gd name="T47" fmla="*/ 17424 h 3257"/>
              <a:gd name="T48" fmla="+- 0 13473 582"/>
              <a:gd name="T49" fmla="*/ T48 w 17260"/>
              <a:gd name="T50" fmla="+- 0 17000 15862"/>
              <a:gd name="T51" fmla="*/ 17000 h 3257"/>
              <a:gd name="T52" fmla="+- 0 12996 582"/>
              <a:gd name="T53" fmla="*/ T52 w 17260"/>
              <a:gd name="T54" fmla="+- 0 17636 15862"/>
              <a:gd name="T55" fmla="*/ 17636 h 3257"/>
              <a:gd name="T56" fmla="+- 0 13739 582"/>
              <a:gd name="T57" fmla="*/ T56 w 17260"/>
              <a:gd name="T58" fmla="+- 0 16630 15862"/>
              <a:gd name="T59" fmla="*/ 16630 h 3257"/>
              <a:gd name="T60" fmla="+- 0 12969 582"/>
              <a:gd name="T61" fmla="*/ T60 w 17260"/>
              <a:gd name="T62" fmla="+- 0 17848 15862"/>
              <a:gd name="T63" fmla="*/ 17848 h 3257"/>
              <a:gd name="T64" fmla="+- 0 10060 582"/>
              <a:gd name="T65" fmla="*/ T64 w 17260"/>
              <a:gd name="T66" fmla="+- 0 17238 15862"/>
              <a:gd name="T67" fmla="*/ 17238 h 3257"/>
              <a:gd name="T68" fmla="+- 0 8128 582"/>
              <a:gd name="T69" fmla="*/ T68 w 17260"/>
              <a:gd name="T70" fmla="+- 0 16921 15862"/>
              <a:gd name="T71" fmla="*/ 16921 h 3257"/>
              <a:gd name="T72" fmla="+- 0 8471 582"/>
              <a:gd name="T73" fmla="*/ T72 w 17260"/>
              <a:gd name="T74" fmla="+- 0 17000 15862"/>
              <a:gd name="T75" fmla="*/ 17000 h 3257"/>
              <a:gd name="T76" fmla="+- 0 8655 582"/>
              <a:gd name="T77" fmla="*/ T76 w 17260"/>
              <a:gd name="T78" fmla="+- 0 17212 15862"/>
              <a:gd name="T79" fmla="*/ 17212 h 3257"/>
              <a:gd name="T80" fmla="+- 0 8894 582"/>
              <a:gd name="T81" fmla="*/ T80 w 17260"/>
              <a:gd name="T82" fmla="+- 0 17264 15862"/>
              <a:gd name="T83" fmla="*/ 17264 h 3257"/>
              <a:gd name="T84" fmla="+- 0 9106 582"/>
              <a:gd name="T85" fmla="*/ T84 w 17260"/>
              <a:gd name="T86" fmla="+- 0 16656 15862"/>
              <a:gd name="T87" fmla="*/ 16656 h 3257"/>
              <a:gd name="T88" fmla="+- 0 9398 582"/>
              <a:gd name="T89" fmla="*/ T88 w 17260"/>
              <a:gd name="T90" fmla="+- 0 17264 15862"/>
              <a:gd name="T91" fmla="*/ 17264 h 3257"/>
              <a:gd name="T92" fmla="+- 0 15513 582"/>
              <a:gd name="T93" fmla="*/ T92 w 17260"/>
              <a:gd name="T94" fmla="+- 0 17264 15862"/>
              <a:gd name="T95" fmla="*/ 17264 h 3257"/>
              <a:gd name="T96" fmla="+- 0 16174 582"/>
              <a:gd name="T97" fmla="*/ T96 w 17260"/>
              <a:gd name="T98" fmla="+- 0 17026 15862"/>
              <a:gd name="T99" fmla="*/ 17026 h 3257"/>
              <a:gd name="T100" fmla="+- 0 16252 582"/>
              <a:gd name="T101" fmla="*/ T100 w 17260"/>
              <a:gd name="T102" fmla="+- 0 16815 15862"/>
              <a:gd name="T103" fmla="*/ 16815 h 3257"/>
              <a:gd name="T104" fmla="+- 0 16544 582"/>
              <a:gd name="T105" fmla="*/ T104 w 17260"/>
              <a:gd name="T106" fmla="+- 0 17212 15862"/>
              <a:gd name="T107" fmla="*/ 17212 h 3257"/>
              <a:gd name="T108" fmla="+- 0 16994 582"/>
              <a:gd name="T109" fmla="*/ T108 w 17260"/>
              <a:gd name="T110" fmla="+- 0 17159 15862"/>
              <a:gd name="T111" fmla="*/ 17159 h 3257"/>
              <a:gd name="T112" fmla="+- 0 17152 582"/>
              <a:gd name="T113" fmla="*/ T112 w 17260"/>
              <a:gd name="T114" fmla="+- 0 17080 15862"/>
              <a:gd name="T115" fmla="*/ 17080 h 3257"/>
              <a:gd name="T116" fmla="+- 0 17525 582"/>
              <a:gd name="T117" fmla="*/ T116 w 17260"/>
              <a:gd name="T118" fmla="+- 0 17133 15862"/>
              <a:gd name="T119" fmla="*/ 17133 h 3257"/>
              <a:gd name="T120" fmla="+- 0 17787 582"/>
              <a:gd name="T121" fmla="*/ T120 w 17260"/>
              <a:gd name="T122" fmla="+- 0 16761 15862"/>
              <a:gd name="T123" fmla="*/ 16761 h 3257"/>
              <a:gd name="T124" fmla="+- 0 12442 582"/>
              <a:gd name="T125" fmla="*/ T124 w 17260"/>
              <a:gd name="T126" fmla="+- 0 19012 15862"/>
              <a:gd name="T127" fmla="*/ 19012 h 3257"/>
              <a:gd name="T128" fmla="+- 0 636 582"/>
              <a:gd name="T129" fmla="*/ T128 w 17260"/>
              <a:gd name="T130" fmla="+- 0 18694 15862"/>
              <a:gd name="T131" fmla="*/ 18694 h 3257"/>
              <a:gd name="T132" fmla="+- 0 848 582"/>
              <a:gd name="T133" fmla="*/ T132 w 17260"/>
              <a:gd name="T134" fmla="+- 0 18721 15862"/>
              <a:gd name="T135" fmla="*/ 18721 h 3257"/>
              <a:gd name="T136" fmla="+- 0 1590 582"/>
              <a:gd name="T137" fmla="*/ T136 w 17260"/>
              <a:gd name="T138" fmla="+- 0 18561 15862"/>
              <a:gd name="T139" fmla="*/ 18561 h 3257"/>
              <a:gd name="T140" fmla="+- 0 1852 582"/>
              <a:gd name="T141" fmla="*/ T140 w 17260"/>
              <a:gd name="T142" fmla="+- 0 18773 15862"/>
              <a:gd name="T143" fmla="*/ 18773 h 3257"/>
              <a:gd name="T144" fmla="+- 0 2117 582"/>
              <a:gd name="T145" fmla="*/ T144 w 17260"/>
              <a:gd name="T146" fmla="+- 0 18641 15862"/>
              <a:gd name="T147" fmla="*/ 18641 h 3257"/>
              <a:gd name="T148" fmla="+- 0 2252 582"/>
              <a:gd name="T149" fmla="*/ T148 w 17260"/>
              <a:gd name="T150" fmla="+- 0 18801 15862"/>
              <a:gd name="T151" fmla="*/ 18801 h 3257"/>
              <a:gd name="T152" fmla="+- 0 2514 582"/>
              <a:gd name="T153" fmla="*/ T152 w 17260"/>
              <a:gd name="T154" fmla="+- 0 18801 15862"/>
              <a:gd name="T155" fmla="*/ 18801 h 3257"/>
              <a:gd name="T156" fmla="+- 0 3176 582"/>
              <a:gd name="T157" fmla="*/ T156 w 17260"/>
              <a:gd name="T158" fmla="+- 0 18826 15862"/>
              <a:gd name="T159" fmla="*/ 18826 h 3257"/>
              <a:gd name="T160" fmla="+- 0 3441 582"/>
              <a:gd name="T161" fmla="*/ T160 w 17260"/>
              <a:gd name="T162" fmla="+- 0 18747 15862"/>
              <a:gd name="T163" fmla="*/ 18747 h 3257"/>
              <a:gd name="T164" fmla="+- 0 3733 582"/>
              <a:gd name="T165" fmla="*/ T164 w 17260"/>
              <a:gd name="T166" fmla="+- 0 18694 15862"/>
              <a:gd name="T167" fmla="*/ 18694 h 3257"/>
              <a:gd name="T168" fmla="+- 0 3918 582"/>
              <a:gd name="T169" fmla="*/ T168 w 17260"/>
              <a:gd name="T170" fmla="+- 0 18668 15862"/>
              <a:gd name="T171" fmla="*/ 18668 h 3257"/>
              <a:gd name="T172" fmla="+- 0 4342 582"/>
              <a:gd name="T173" fmla="*/ T172 w 17260"/>
              <a:gd name="T174" fmla="+- 0 18668 15862"/>
              <a:gd name="T175" fmla="*/ 18668 h 3257"/>
              <a:gd name="T176" fmla="+- 0 4580 582"/>
              <a:gd name="T177" fmla="*/ T176 w 17260"/>
              <a:gd name="T178" fmla="+- 0 18509 15862"/>
              <a:gd name="T179" fmla="*/ 18509 h 3257"/>
              <a:gd name="T180" fmla="+- 0 4872 582"/>
              <a:gd name="T181" fmla="*/ T180 w 17260"/>
              <a:gd name="T182" fmla="+- 0 18456 15862"/>
              <a:gd name="T183" fmla="*/ 18456 h 3257"/>
              <a:gd name="T184" fmla="+- 0 4872 582"/>
              <a:gd name="T185" fmla="*/ T184 w 17260"/>
              <a:gd name="T186" fmla="+- 0 18747 15862"/>
              <a:gd name="T187" fmla="*/ 18747 h 3257"/>
              <a:gd name="T188" fmla="+- 0 5161 582"/>
              <a:gd name="T189" fmla="*/ T188 w 17260"/>
              <a:gd name="T190" fmla="+- 0 18747 15862"/>
              <a:gd name="T191" fmla="*/ 18747 h 3257"/>
              <a:gd name="T192" fmla="+- 0 5850 582"/>
              <a:gd name="T193" fmla="*/ T192 w 17260"/>
              <a:gd name="T194" fmla="+- 0 18721 15862"/>
              <a:gd name="T195" fmla="*/ 18721 h 3257"/>
              <a:gd name="T196" fmla="+- 0 6593 582"/>
              <a:gd name="T197" fmla="*/ T196 w 17260"/>
              <a:gd name="T198" fmla="+- 0 18482 15862"/>
              <a:gd name="T199" fmla="*/ 18482 h 3257"/>
              <a:gd name="T200" fmla="+- 0 6512 582"/>
              <a:gd name="T201" fmla="*/ T200 w 17260"/>
              <a:gd name="T202" fmla="+- 0 18721 15862"/>
              <a:gd name="T203" fmla="*/ 18721 h 3257"/>
              <a:gd name="T204" fmla="+- 0 6908 582"/>
              <a:gd name="T205" fmla="*/ T204 w 17260"/>
              <a:gd name="T206" fmla="+- 0 18694 15862"/>
              <a:gd name="T207" fmla="*/ 18694 h 3257"/>
              <a:gd name="T208" fmla="+- 0 7228 582"/>
              <a:gd name="T209" fmla="*/ T208 w 17260"/>
              <a:gd name="T210" fmla="+- 0 18456 15862"/>
              <a:gd name="T211" fmla="*/ 18456 h 3257"/>
              <a:gd name="T212" fmla="+- 0 7597 582"/>
              <a:gd name="T213" fmla="*/ T212 w 17260"/>
              <a:gd name="T214" fmla="+- 0 18430 15862"/>
              <a:gd name="T215" fmla="*/ 18430 h 3257"/>
              <a:gd name="T216" fmla="+- 0 7755 582"/>
              <a:gd name="T217" fmla="*/ T216 w 17260"/>
              <a:gd name="T218" fmla="+- 0 18694 15862"/>
              <a:gd name="T219" fmla="*/ 18694 h 3257"/>
              <a:gd name="T220" fmla="+- 0 8074 582"/>
              <a:gd name="T221" fmla="*/ T220 w 17260"/>
              <a:gd name="T222" fmla="+- 0 18561 15862"/>
              <a:gd name="T223" fmla="*/ 18561 h 3257"/>
              <a:gd name="T224" fmla="+- 0 8629 582"/>
              <a:gd name="T225" fmla="*/ T224 w 17260"/>
              <a:gd name="T226" fmla="+- 0 18456 15862"/>
              <a:gd name="T227" fmla="*/ 18456 h 3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Lst>
            <a:rect l="0" t="0" r="r" b="b"/>
            <a:pathLst>
              <a:path w="17260" h="3257" extrusionOk="0">
                <a:moveTo>
                  <a:pt x="9451" y="317"/>
                </a:moveTo>
                <a:cubicBezTo>
                  <a:pt x="9472" y="283"/>
                  <a:pt x="9470" y="289"/>
                  <a:pt x="9478" y="238"/>
                </a:cubicBezTo>
                <a:cubicBezTo>
                  <a:pt x="9485" y="188"/>
                  <a:pt x="9500" y="263"/>
                  <a:pt x="9505" y="291"/>
                </a:cubicBezTo>
                <a:cubicBezTo>
                  <a:pt x="9514" y="336"/>
                  <a:pt x="9525" y="388"/>
                  <a:pt x="9532" y="424"/>
                </a:cubicBezTo>
                <a:cubicBezTo>
                  <a:pt x="9541" y="467"/>
                  <a:pt x="9550" y="513"/>
                  <a:pt x="9555" y="556"/>
                </a:cubicBezTo>
                <a:cubicBezTo>
                  <a:pt x="9563" y="620"/>
                  <a:pt x="9564" y="706"/>
                  <a:pt x="9582" y="768"/>
                </a:cubicBezTo>
                <a:cubicBezTo>
                  <a:pt x="9603" y="841"/>
                  <a:pt x="9584" y="938"/>
                  <a:pt x="9609" y="1006"/>
                </a:cubicBezTo>
                <a:cubicBezTo>
                  <a:pt x="9625" y="1048"/>
                  <a:pt x="9655" y="1113"/>
                  <a:pt x="9663" y="1164"/>
                </a:cubicBezTo>
                <a:cubicBezTo>
                  <a:pt x="9688" y="1318"/>
                  <a:pt x="9670" y="1490"/>
                  <a:pt x="9689" y="1641"/>
                </a:cubicBezTo>
                <a:cubicBezTo>
                  <a:pt x="9696" y="1695"/>
                  <a:pt x="9710" y="1759"/>
                  <a:pt x="9716" y="1800"/>
                </a:cubicBezTo>
                <a:cubicBezTo>
                  <a:pt x="9724" y="1854"/>
                  <a:pt x="9735" y="1908"/>
                  <a:pt x="9743" y="1959"/>
                </a:cubicBezTo>
                <a:cubicBezTo>
                  <a:pt x="9758" y="2055"/>
                  <a:pt x="9750" y="2163"/>
                  <a:pt x="9767" y="2250"/>
                </a:cubicBezTo>
                <a:cubicBezTo>
                  <a:pt x="9767" y="2259"/>
                  <a:pt x="9767" y="2268"/>
                  <a:pt x="9767" y="2277"/>
                </a:cubicBezTo>
              </a:path>
              <a:path w="17260" h="3257" extrusionOk="0">
                <a:moveTo>
                  <a:pt x="9609" y="158"/>
                </a:moveTo>
                <a:cubicBezTo>
                  <a:pt x="9562" y="129"/>
                  <a:pt x="9608" y="156"/>
                  <a:pt x="9582" y="107"/>
                </a:cubicBezTo>
                <a:cubicBezTo>
                  <a:pt x="9644" y="110"/>
                  <a:pt x="9721" y="130"/>
                  <a:pt x="9767" y="133"/>
                </a:cubicBezTo>
                <a:cubicBezTo>
                  <a:pt x="9865" y="140"/>
                  <a:pt x="9941" y="113"/>
                  <a:pt x="10032" y="107"/>
                </a:cubicBezTo>
                <a:cubicBezTo>
                  <a:pt x="10199" y="95"/>
                  <a:pt x="10374" y="89"/>
                  <a:pt x="10536" y="79"/>
                </a:cubicBezTo>
                <a:cubicBezTo>
                  <a:pt x="10685" y="70"/>
                  <a:pt x="10841" y="61"/>
                  <a:pt x="10986" y="53"/>
                </a:cubicBezTo>
                <a:cubicBezTo>
                  <a:pt x="11230" y="39"/>
                  <a:pt x="11489" y="40"/>
                  <a:pt x="11725" y="26"/>
                </a:cubicBezTo>
                <a:cubicBezTo>
                  <a:pt x="11831" y="20"/>
                  <a:pt x="11943" y="5"/>
                  <a:pt x="12045" y="0"/>
                </a:cubicBezTo>
                <a:cubicBezTo>
                  <a:pt x="12415" y="-19"/>
                  <a:pt x="12793" y="2"/>
                  <a:pt x="13157" y="26"/>
                </a:cubicBezTo>
                <a:cubicBezTo>
                  <a:pt x="13283" y="34"/>
                  <a:pt x="13417" y="8"/>
                  <a:pt x="13526" y="0"/>
                </a:cubicBezTo>
                <a:cubicBezTo>
                  <a:pt x="13587" y="-4"/>
                  <a:pt x="13660" y="-12"/>
                  <a:pt x="13684" y="26"/>
                </a:cubicBezTo>
                <a:cubicBezTo>
                  <a:pt x="13732" y="103"/>
                  <a:pt x="13684" y="74"/>
                  <a:pt x="13684" y="158"/>
                </a:cubicBezTo>
                <a:cubicBezTo>
                  <a:pt x="13684" y="254"/>
                  <a:pt x="13695" y="333"/>
                  <a:pt x="13711" y="424"/>
                </a:cubicBezTo>
                <a:cubicBezTo>
                  <a:pt x="13725" y="504"/>
                  <a:pt x="13722" y="581"/>
                  <a:pt x="13738" y="661"/>
                </a:cubicBezTo>
                <a:cubicBezTo>
                  <a:pt x="13754" y="741"/>
                  <a:pt x="13752" y="817"/>
                  <a:pt x="13765" y="899"/>
                </a:cubicBezTo>
                <a:cubicBezTo>
                  <a:pt x="13778" y="981"/>
                  <a:pt x="13790" y="1051"/>
                  <a:pt x="13792" y="1138"/>
                </a:cubicBezTo>
                <a:cubicBezTo>
                  <a:pt x="13794" y="1212"/>
                  <a:pt x="13815" y="1284"/>
                  <a:pt x="13819" y="1350"/>
                </a:cubicBezTo>
                <a:cubicBezTo>
                  <a:pt x="13827" y="1473"/>
                  <a:pt x="13838" y="1605"/>
                  <a:pt x="13845" y="1721"/>
                </a:cubicBezTo>
                <a:cubicBezTo>
                  <a:pt x="13849" y="1794"/>
                  <a:pt x="13866" y="1867"/>
                  <a:pt x="13872" y="1933"/>
                </a:cubicBezTo>
                <a:cubicBezTo>
                  <a:pt x="13877" y="1993"/>
                  <a:pt x="13895" y="2071"/>
                  <a:pt x="13899" y="2117"/>
                </a:cubicBezTo>
                <a:cubicBezTo>
                  <a:pt x="13905" y="2177"/>
                  <a:pt x="13919" y="2255"/>
                  <a:pt x="13923" y="2303"/>
                </a:cubicBezTo>
                <a:cubicBezTo>
                  <a:pt x="13931" y="2389"/>
                  <a:pt x="13943" y="2495"/>
                  <a:pt x="13950" y="2568"/>
                </a:cubicBezTo>
                <a:cubicBezTo>
                  <a:pt x="13952" y="2594"/>
                  <a:pt x="13946" y="2622"/>
                  <a:pt x="13950" y="2647"/>
                </a:cubicBezTo>
                <a:cubicBezTo>
                  <a:pt x="13607" y="2647"/>
                  <a:pt x="13274" y="2673"/>
                  <a:pt x="12945" y="2699"/>
                </a:cubicBezTo>
                <a:cubicBezTo>
                  <a:pt x="12778" y="2712"/>
                  <a:pt x="12603" y="2716"/>
                  <a:pt x="12441" y="2727"/>
                </a:cubicBezTo>
                <a:cubicBezTo>
                  <a:pt x="12325" y="2735"/>
                  <a:pt x="12211" y="2746"/>
                  <a:pt x="12098" y="2753"/>
                </a:cubicBezTo>
                <a:cubicBezTo>
                  <a:pt x="12006" y="2759"/>
                  <a:pt x="11923" y="2773"/>
                  <a:pt x="11833" y="2779"/>
                </a:cubicBezTo>
                <a:cubicBezTo>
                  <a:pt x="11701" y="2788"/>
                  <a:pt x="11563" y="2798"/>
                  <a:pt x="11436" y="2806"/>
                </a:cubicBezTo>
                <a:cubicBezTo>
                  <a:pt x="11265" y="2817"/>
                  <a:pt x="11094" y="2790"/>
                  <a:pt x="10933" y="2779"/>
                </a:cubicBezTo>
                <a:cubicBezTo>
                  <a:pt x="10685" y="2763"/>
                  <a:pt x="9998" y="2894"/>
                  <a:pt x="9820" y="2806"/>
                </a:cubicBezTo>
                <a:cubicBezTo>
                  <a:pt x="9808" y="2800"/>
                  <a:pt x="9778" y="2750"/>
                  <a:pt x="9767" y="2727"/>
                </a:cubicBezTo>
                <a:cubicBezTo>
                  <a:pt x="9760" y="2712"/>
                  <a:pt x="9754" y="2684"/>
                  <a:pt x="9743" y="2647"/>
                </a:cubicBezTo>
                <a:cubicBezTo>
                  <a:pt x="9733" y="2613"/>
                  <a:pt x="9729" y="2574"/>
                  <a:pt x="9716" y="2541"/>
                </a:cubicBezTo>
                <a:cubicBezTo>
                  <a:pt x="9699" y="2497"/>
                  <a:pt x="9669" y="2457"/>
                  <a:pt x="9663" y="2408"/>
                </a:cubicBezTo>
                <a:cubicBezTo>
                  <a:pt x="9656" y="2348"/>
                  <a:pt x="9666" y="2285"/>
                  <a:pt x="9663" y="2224"/>
                </a:cubicBezTo>
              </a:path>
              <a:path w="17260" h="3257" extrusionOk="0">
                <a:moveTo>
                  <a:pt x="10775" y="1164"/>
                </a:moveTo>
                <a:cubicBezTo>
                  <a:pt x="10708" y="1143"/>
                  <a:pt x="10778" y="1139"/>
                  <a:pt x="10748" y="1192"/>
                </a:cubicBezTo>
                <a:cubicBezTo>
                  <a:pt x="10716" y="1250"/>
                  <a:pt x="10716" y="1312"/>
                  <a:pt x="10694" y="1376"/>
                </a:cubicBezTo>
                <a:cubicBezTo>
                  <a:pt x="10670" y="1449"/>
                  <a:pt x="10644" y="1516"/>
                  <a:pt x="10640" y="1588"/>
                </a:cubicBezTo>
                <a:cubicBezTo>
                  <a:pt x="10636" y="1659"/>
                  <a:pt x="10622" y="1649"/>
                  <a:pt x="10617" y="1693"/>
                </a:cubicBezTo>
                <a:cubicBezTo>
                  <a:pt x="10617" y="1702"/>
                  <a:pt x="10617" y="1712"/>
                  <a:pt x="10617" y="1721"/>
                </a:cubicBezTo>
                <a:cubicBezTo>
                  <a:pt x="10617" y="1679"/>
                  <a:pt x="10625" y="1649"/>
                  <a:pt x="10640" y="1614"/>
                </a:cubicBezTo>
                <a:cubicBezTo>
                  <a:pt x="10667" y="1552"/>
                  <a:pt x="10673" y="1491"/>
                  <a:pt x="10694" y="1430"/>
                </a:cubicBezTo>
                <a:cubicBezTo>
                  <a:pt x="10717" y="1362"/>
                  <a:pt x="10742" y="1312"/>
                  <a:pt x="10748" y="1244"/>
                </a:cubicBezTo>
                <a:cubicBezTo>
                  <a:pt x="10748" y="1239"/>
                  <a:pt x="10774" y="1139"/>
                  <a:pt x="10775" y="1138"/>
                </a:cubicBezTo>
                <a:cubicBezTo>
                  <a:pt x="10804" y="1115"/>
                  <a:pt x="10815" y="1125"/>
                  <a:pt x="10828" y="1085"/>
                </a:cubicBezTo>
                <a:cubicBezTo>
                  <a:pt x="10865" y="1099"/>
                  <a:pt x="10857" y="1110"/>
                  <a:pt x="10879" y="1138"/>
                </a:cubicBezTo>
                <a:cubicBezTo>
                  <a:pt x="10908" y="1175"/>
                  <a:pt x="10920" y="1229"/>
                  <a:pt x="10933" y="1271"/>
                </a:cubicBezTo>
                <a:cubicBezTo>
                  <a:pt x="10948" y="1319"/>
                  <a:pt x="10977" y="1387"/>
                  <a:pt x="10986" y="1430"/>
                </a:cubicBezTo>
                <a:cubicBezTo>
                  <a:pt x="10996" y="1479"/>
                  <a:pt x="11008" y="1540"/>
                  <a:pt x="11013" y="1588"/>
                </a:cubicBezTo>
                <a:cubicBezTo>
                  <a:pt x="11017" y="1631"/>
                  <a:pt x="11040" y="1645"/>
                  <a:pt x="11040" y="1693"/>
                </a:cubicBezTo>
              </a:path>
              <a:path w="17260" h="3257" extrusionOk="0">
                <a:moveTo>
                  <a:pt x="10748" y="1509"/>
                </a:moveTo>
                <a:cubicBezTo>
                  <a:pt x="10808" y="1509"/>
                  <a:pt x="10830" y="1499"/>
                  <a:pt x="10879" y="1483"/>
                </a:cubicBezTo>
                <a:cubicBezTo>
                  <a:pt x="10907" y="1474"/>
                  <a:pt x="10956" y="1483"/>
                  <a:pt x="10986" y="1483"/>
                </a:cubicBezTo>
              </a:path>
              <a:path w="17260" h="3257" extrusionOk="0">
                <a:moveTo>
                  <a:pt x="10405" y="899"/>
                </a:moveTo>
                <a:cubicBezTo>
                  <a:pt x="10396" y="890"/>
                  <a:pt x="10387" y="882"/>
                  <a:pt x="10378" y="873"/>
                </a:cubicBezTo>
                <a:cubicBezTo>
                  <a:pt x="10378" y="929"/>
                  <a:pt x="10398" y="954"/>
                  <a:pt x="10405" y="1006"/>
                </a:cubicBezTo>
                <a:cubicBezTo>
                  <a:pt x="10422" y="1130"/>
                  <a:pt x="10452" y="1251"/>
                  <a:pt x="10455" y="1376"/>
                </a:cubicBezTo>
                <a:cubicBezTo>
                  <a:pt x="10459" y="1504"/>
                  <a:pt x="10477" y="1622"/>
                  <a:pt x="10482" y="1747"/>
                </a:cubicBezTo>
                <a:cubicBezTo>
                  <a:pt x="10486" y="1853"/>
                  <a:pt x="10478" y="1948"/>
                  <a:pt x="10509" y="2038"/>
                </a:cubicBezTo>
                <a:cubicBezTo>
                  <a:pt x="10519" y="2067"/>
                  <a:pt x="10513" y="2132"/>
                  <a:pt x="10536" y="2065"/>
                </a:cubicBezTo>
              </a:path>
              <a:path w="17260" h="3257" extrusionOk="0">
                <a:moveTo>
                  <a:pt x="10324" y="927"/>
                </a:moveTo>
                <a:cubicBezTo>
                  <a:pt x="10351" y="899"/>
                  <a:pt x="10339" y="907"/>
                  <a:pt x="10378" y="899"/>
                </a:cubicBezTo>
                <a:cubicBezTo>
                  <a:pt x="10431" y="888"/>
                  <a:pt x="10481" y="876"/>
                  <a:pt x="10536" y="873"/>
                </a:cubicBezTo>
                <a:cubicBezTo>
                  <a:pt x="10620" y="868"/>
                  <a:pt x="10690" y="832"/>
                  <a:pt x="10775" y="820"/>
                </a:cubicBezTo>
                <a:cubicBezTo>
                  <a:pt x="10844" y="810"/>
                  <a:pt x="10921" y="802"/>
                  <a:pt x="10986" y="794"/>
                </a:cubicBezTo>
                <a:cubicBezTo>
                  <a:pt x="11055" y="785"/>
                  <a:pt x="11088" y="806"/>
                  <a:pt x="11117" y="820"/>
                </a:cubicBezTo>
                <a:cubicBezTo>
                  <a:pt x="11161" y="842"/>
                  <a:pt x="11170" y="853"/>
                  <a:pt x="11198" y="899"/>
                </a:cubicBezTo>
                <a:cubicBezTo>
                  <a:pt x="11218" y="932"/>
                  <a:pt x="11212" y="970"/>
                  <a:pt x="11225" y="1006"/>
                </a:cubicBezTo>
                <a:cubicBezTo>
                  <a:pt x="11241" y="1051"/>
                  <a:pt x="11240" y="1088"/>
                  <a:pt x="11252" y="1138"/>
                </a:cubicBezTo>
                <a:cubicBezTo>
                  <a:pt x="11264" y="1188"/>
                  <a:pt x="11265" y="1248"/>
                  <a:pt x="11279" y="1297"/>
                </a:cubicBezTo>
                <a:cubicBezTo>
                  <a:pt x="11296" y="1357"/>
                  <a:pt x="11318" y="1431"/>
                  <a:pt x="11329" y="1483"/>
                </a:cubicBezTo>
                <a:cubicBezTo>
                  <a:pt x="11341" y="1542"/>
                  <a:pt x="11348" y="1609"/>
                  <a:pt x="11356" y="1667"/>
                </a:cubicBezTo>
                <a:cubicBezTo>
                  <a:pt x="11364" y="1723"/>
                  <a:pt x="11375" y="1772"/>
                  <a:pt x="11383" y="1826"/>
                </a:cubicBezTo>
                <a:cubicBezTo>
                  <a:pt x="11389" y="1868"/>
                  <a:pt x="11403" y="1900"/>
                  <a:pt x="11410" y="1933"/>
                </a:cubicBezTo>
                <a:cubicBezTo>
                  <a:pt x="11415" y="1958"/>
                  <a:pt x="11407" y="1986"/>
                  <a:pt x="11410" y="2012"/>
                </a:cubicBezTo>
                <a:cubicBezTo>
                  <a:pt x="11314" y="2012"/>
                  <a:pt x="11228" y="2002"/>
                  <a:pt x="11144" y="1986"/>
                </a:cubicBezTo>
                <a:cubicBezTo>
                  <a:pt x="11044" y="1967"/>
                  <a:pt x="10944" y="1997"/>
                  <a:pt x="10852" y="2012"/>
                </a:cubicBezTo>
                <a:cubicBezTo>
                  <a:pt x="10786" y="2022"/>
                  <a:pt x="10700" y="2028"/>
                  <a:pt x="10667" y="2038"/>
                </a:cubicBezTo>
                <a:cubicBezTo>
                  <a:pt x="10658" y="2038"/>
                  <a:pt x="10649" y="2038"/>
                  <a:pt x="10640" y="2038"/>
                </a:cubicBezTo>
              </a:path>
              <a:path w="17260" h="3257" extrusionOk="0">
                <a:moveTo>
                  <a:pt x="12549" y="1138"/>
                </a:moveTo>
                <a:cubicBezTo>
                  <a:pt x="12579" y="1178"/>
                  <a:pt x="12591" y="1245"/>
                  <a:pt x="12599" y="1297"/>
                </a:cubicBezTo>
                <a:cubicBezTo>
                  <a:pt x="12612" y="1386"/>
                  <a:pt x="12611" y="1477"/>
                  <a:pt x="12626" y="1562"/>
                </a:cubicBezTo>
                <a:cubicBezTo>
                  <a:pt x="12633" y="1603"/>
                  <a:pt x="12604" y="1669"/>
                  <a:pt x="12653" y="1693"/>
                </a:cubicBezTo>
                <a:cubicBezTo>
                  <a:pt x="12691" y="1711"/>
                  <a:pt x="12699" y="1689"/>
                  <a:pt x="12706" y="1667"/>
                </a:cubicBezTo>
              </a:path>
              <a:path w="17260" h="3257" extrusionOk="0">
                <a:moveTo>
                  <a:pt x="12468" y="1164"/>
                </a:moveTo>
                <a:cubicBezTo>
                  <a:pt x="12468" y="1130"/>
                  <a:pt x="12477" y="1094"/>
                  <a:pt x="12495" y="1085"/>
                </a:cubicBezTo>
                <a:cubicBezTo>
                  <a:pt x="12523" y="1072"/>
                  <a:pt x="12574" y="1074"/>
                  <a:pt x="12599" y="1059"/>
                </a:cubicBezTo>
                <a:cubicBezTo>
                  <a:pt x="12643" y="1033"/>
                  <a:pt x="12652" y="1032"/>
                  <a:pt x="12706" y="1032"/>
                </a:cubicBezTo>
                <a:cubicBezTo>
                  <a:pt x="12767" y="1032"/>
                  <a:pt x="12788" y="1042"/>
                  <a:pt x="12837" y="1059"/>
                </a:cubicBezTo>
                <a:cubicBezTo>
                  <a:pt x="12889" y="1077"/>
                  <a:pt x="12891" y="1081"/>
                  <a:pt x="12891" y="1138"/>
                </a:cubicBezTo>
                <a:cubicBezTo>
                  <a:pt x="12891" y="1176"/>
                  <a:pt x="12861" y="1217"/>
                  <a:pt x="12837" y="1244"/>
                </a:cubicBezTo>
                <a:cubicBezTo>
                  <a:pt x="12818" y="1265"/>
                  <a:pt x="12748" y="1314"/>
                  <a:pt x="12733" y="1323"/>
                </a:cubicBezTo>
                <a:cubicBezTo>
                  <a:pt x="12724" y="1323"/>
                  <a:pt x="12715" y="1323"/>
                  <a:pt x="12706" y="1323"/>
                </a:cubicBezTo>
                <a:cubicBezTo>
                  <a:pt x="12673" y="1312"/>
                  <a:pt x="12664" y="1304"/>
                  <a:pt x="12653" y="1271"/>
                </a:cubicBezTo>
              </a:path>
              <a:path w="17260" h="3257" extrusionOk="0">
                <a:moveTo>
                  <a:pt x="12310" y="820"/>
                </a:moveTo>
                <a:cubicBezTo>
                  <a:pt x="12310" y="914"/>
                  <a:pt x="12327" y="995"/>
                  <a:pt x="12337" y="1085"/>
                </a:cubicBezTo>
                <a:cubicBezTo>
                  <a:pt x="12354" y="1234"/>
                  <a:pt x="12348" y="1389"/>
                  <a:pt x="12364" y="1535"/>
                </a:cubicBezTo>
                <a:cubicBezTo>
                  <a:pt x="12373" y="1621"/>
                  <a:pt x="12409" y="1690"/>
                  <a:pt x="12414" y="1774"/>
                </a:cubicBezTo>
                <a:cubicBezTo>
                  <a:pt x="12417" y="1832"/>
                  <a:pt x="12441" y="1848"/>
                  <a:pt x="12441" y="1905"/>
                </a:cubicBezTo>
                <a:cubicBezTo>
                  <a:pt x="12441" y="1956"/>
                  <a:pt x="12499" y="1925"/>
                  <a:pt x="12441" y="1905"/>
                </a:cubicBezTo>
              </a:path>
              <a:path w="17260" h="3257" extrusionOk="0">
                <a:moveTo>
                  <a:pt x="12310" y="794"/>
                </a:moveTo>
                <a:cubicBezTo>
                  <a:pt x="12317" y="747"/>
                  <a:pt x="12314" y="742"/>
                  <a:pt x="12337" y="715"/>
                </a:cubicBezTo>
                <a:cubicBezTo>
                  <a:pt x="12354" y="695"/>
                  <a:pt x="12376" y="691"/>
                  <a:pt x="12414" y="689"/>
                </a:cubicBezTo>
                <a:cubicBezTo>
                  <a:pt x="12491" y="685"/>
                  <a:pt x="12552" y="665"/>
                  <a:pt x="12626" y="661"/>
                </a:cubicBezTo>
                <a:cubicBezTo>
                  <a:pt x="12751" y="654"/>
                  <a:pt x="13026" y="627"/>
                  <a:pt x="13103" y="689"/>
                </a:cubicBezTo>
                <a:cubicBezTo>
                  <a:pt x="13118" y="701"/>
                  <a:pt x="13150" y="733"/>
                  <a:pt x="13157" y="768"/>
                </a:cubicBezTo>
                <a:cubicBezTo>
                  <a:pt x="13166" y="811"/>
                  <a:pt x="13177" y="865"/>
                  <a:pt x="13184" y="899"/>
                </a:cubicBezTo>
                <a:cubicBezTo>
                  <a:pt x="13191" y="935"/>
                  <a:pt x="13205" y="978"/>
                  <a:pt x="13210" y="1006"/>
                </a:cubicBezTo>
                <a:cubicBezTo>
                  <a:pt x="13221" y="1063"/>
                  <a:pt x="13234" y="1110"/>
                  <a:pt x="13237" y="1164"/>
                </a:cubicBezTo>
                <a:cubicBezTo>
                  <a:pt x="13241" y="1239"/>
                  <a:pt x="13261" y="1299"/>
                  <a:pt x="13261" y="1376"/>
                </a:cubicBezTo>
                <a:cubicBezTo>
                  <a:pt x="13261" y="1465"/>
                  <a:pt x="13277" y="1541"/>
                  <a:pt x="13288" y="1614"/>
                </a:cubicBezTo>
                <a:cubicBezTo>
                  <a:pt x="13303" y="1714"/>
                  <a:pt x="13288" y="1831"/>
                  <a:pt x="13288" y="1933"/>
                </a:cubicBezTo>
                <a:cubicBezTo>
                  <a:pt x="13018" y="1933"/>
                  <a:pt x="12720" y="1910"/>
                  <a:pt x="12468" y="1959"/>
                </a:cubicBezTo>
                <a:cubicBezTo>
                  <a:pt x="12431" y="1966"/>
                  <a:pt x="12394" y="1984"/>
                  <a:pt x="12387" y="1986"/>
                </a:cubicBezTo>
                <a:cubicBezTo>
                  <a:pt x="12379" y="1986"/>
                  <a:pt x="12372" y="1986"/>
                  <a:pt x="12364" y="1986"/>
                </a:cubicBezTo>
              </a:path>
              <a:path w="17260" h="3257" extrusionOk="0">
                <a:moveTo>
                  <a:pt x="8339" y="1456"/>
                </a:moveTo>
                <a:cubicBezTo>
                  <a:pt x="8327" y="1456"/>
                  <a:pt x="8213" y="1456"/>
                  <a:pt x="8285" y="1456"/>
                </a:cubicBezTo>
                <a:cubicBezTo>
                  <a:pt x="8319" y="1456"/>
                  <a:pt x="8332" y="1483"/>
                  <a:pt x="8393" y="1483"/>
                </a:cubicBezTo>
                <a:cubicBezTo>
                  <a:pt x="8599" y="1483"/>
                  <a:pt x="8800" y="1479"/>
                  <a:pt x="9001" y="1456"/>
                </a:cubicBezTo>
                <a:cubicBezTo>
                  <a:pt x="9101" y="1445"/>
                  <a:pt x="9198" y="1445"/>
                  <a:pt x="9293" y="1430"/>
                </a:cubicBezTo>
                <a:cubicBezTo>
                  <a:pt x="9376" y="1417"/>
                  <a:pt x="9470" y="1430"/>
                  <a:pt x="9555" y="1430"/>
                </a:cubicBezTo>
                <a:cubicBezTo>
                  <a:pt x="9540" y="1417"/>
                  <a:pt x="9511" y="1387"/>
                  <a:pt x="9478" y="1376"/>
                </a:cubicBezTo>
                <a:cubicBezTo>
                  <a:pt x="9474" y="1375"/>
                  <a:pt x="9400" y="1354"/>
                  <a:pt x="9397" y="1350"/>
                </a:cubicBezTo>
                <a:cubicBezTo>
                  <a:pt x="9397" y="1341"/>
                  <a:pt x="9397" y="1332"/>
                  <a:pt x="9397" y="1323"/>
                </a:cubicBezTo>
                <a:cubicBezTo>
                  <a:pt x="9407" y="1352"/>
                  <a:pt x="9417" y="1372"/>
                  <a:pt x="9451" y="1376"/>
                </a:cubicBezTo>
                <a:cubicBezTo>
                  <a:pt x="9501" y="1382"/>
                  <a:pt x="9525" y="1369"/>
                  <a:pt x="9532" y="1430"/>
                </a:cubicBezTo>
                <a:cubicBezTo>
                  <a:pt x="9534" y="1452"/>
                  <a:pt x="9500" y="1485"/>
                  <a:pt x="9478" y="1509"/>
                </a:cubicBezTo>
                <a:cubicBezTo>
                  <a:pt x="9439" y="1551"/>
                  <a:pt x="9439" y="1517"/>
                  <a:pt x="9424" y="1562"/>
                </a:cubicBezTo>
              </a:path>
              <a:path w="17260" h="3257" extrusionOk="0">
                <a:moveTo>
                  <a:pt x="7650" y="1032"/>
                </a:moveTo>
                <a:cubicBezTo>
                  <a:pt x="7614" y="1032"/>
                  <a:pt x="7566" y="1018"/>
                  <a:pt x="7546" y="1059"/>
                </a:cubicBezTo>
                <a:cubicBezTo>
                  <a:pt x="7546" y="1085"/>
                  <a:pt x="7546" y="1094"/>
                  <a:pt x="7546" y="1111"/>
                </a:cubicBezTo>
                <a:cubicBezTo>
                  <a:pt x="7600" y="1111"/>
                  <a:pt x="7600" y="1127"/>
                  <a:pt x="7623" y="1138"/>
                </a:cubicBezTo>
                <a:cubicBezTo>
                  <a:pt x="7632" y="1138"/>
                  <a:pt x="7641" y="1138"/>
                  <a:pt x="7650" y="1138"/>
                </a:cubicBezTo>
                <a:cubicBezTo>
                  <a:pt x="7638" y="1172"/>
                  <a:pt x="7607" y="1171"/>
                  <a:pt x="7596" y="1192"/>
                </a:cubicBezTo>
                <a:cubicBezTo>
                  <a:pt x="7596" y="1217"/>
                  <a:pt x="7597" y="1226"/>
                  <a:pt x="7573" y="1218"/>
                </a:cubicBezTo>
              </a:path>
              <a:path w="17260" h="3257" extrusionOk="0">
                <a:moveTo>
                  <a:pt x="7808" y="1085"/>
                </a:moveTo>
                <a:cubicBezTo>
                  <a:pt x="7808" y="1121"/>
                  <a:pt x="7808" y="1156"/>
                  <a:pt x="7808" y="1192"/>
                </a:cubicBezTo>
                <a:cubicBezTo>
                  <a:pt x="7846" y="1182"/>
                  <a:pt x="7885" y="1173"/>
                  <a:pt x="7889" y="1138"/>
                </a:cubicBezTo>
                <a:cubicBezTo>
                  <a:pt x="7889" y="1129"/>
                  <a:pt x="7889" y="1120"/>
                  <a:pt x="7889" y="1111"/>
                </a:cubicBezTo>
                <a:cubicBezTo>
                  <a:pt x="7943" y="1129"/>
                  <a:pt x="7890" y="1164"/>
                  <a:pt x="7969" y="1164"/>
                </a:cubicBezTo>
                <a:cubicBezTo>
                  <a:pt x="8011" y="1164"/>
                  <a:pt x="8002" y="1135"/>
                  <a:pt x="8020" y="1111"/>
                </a:cubicBezTo>
                <a:cubicBezTo>
                  <a:pt x="8044" y="1088"/>
                  <a:pt x="8053" y="1083"/>
                  <a:pt x="8047" y="1059"/>
                </a:cubicBezTo>
                <a:cubicBezTo>
                  <a:pt x="8047" y="1107"/>
                  <a:pt x="8068" y="1122"/>
                  <a:pt x="8073" y="1164"/>
                </a:cubicBezTo>
                <a:cubicBezTo>
                  <a:pt x="8078" y="1212"/>
                  <a:pt x="8097" y="1251"/>
                  <a:pt x="8100" y="1297"/>
                </a:cubicBezTo>
                <a:cubicBezTo>
                  <a:pt x="8105" y="1365"/>
                  <a:pt x="8079" y="1374"/>
                  <a:pt x="8073" y="1430"/>
                </a:cubicBezTo>
                <a:cubicBezTo>
                  <a:pt x="8066" y="1494"/>
                  <a:pt x="8073" y="1373"/>
                  <a:pt x="8073" y="1350"/>
                </a:cubicBezTo>
                <a:cubicBezTo>
                  <a:pt x="8073" y="1252"/>
                  <a:pt x="8072" y="1167"/>
                  <a:pt x="8100" y="1085"/>
                </a:cubicBezTo>
                <a:cubicBezTo>
                  <a:pt x="8110" y="1055"/>
                  <a:pt x="8138" y="1037"/>
                  <a:pt x="8181" y="1032"/>
                </a:cubicBezTo>
                <a:cubicBezTo>
                  <a:pt x="8190" y="1032"/>
                  <a:pt x="8199" y="1032"/>
                  <a:pt x="8208" y="1032"/>
                </a:cubicBezTo>
                <a:cubicBezTo>
                  <a:pt x="8201" y="1060"/>
                  <a:pt x="8166" y="1105"/>
                  <a:pt x="8154" y="1111"/>
                </a:cubicBezTo>
                <a:cubicBezTo>
                  <a:pt x="8145" y="1111"/>
                  <a:pt x="8136" y="1111"/>
                  <a:pt x="8127" y="1111"/>
                </a:cubicBezTo>
              </a:path>
              <a:path w="17260" h="3257" extrusionOk="0">
                <a:moveTo>
                  <a:pt x="8285" y="1006"/>
                </a:moveTo>
                <a:cubicBezTo>
                  <a:pt x="8326" y="1019"/>
                  <a:pt x="8312" y="1037"/>
                  <a:pt x="8312" y="1085"/>
                </a:cubicBezTo>
                <a:cubicBezTo>
                  <a:pt x="8312" y="1191"/>
                  <a:pt x="8312" y="1296"/>
                  <a:pt x="8312" y="1402"/>
                </a:cubicBezTo>
                <a:cubicBezTo>
                  <a:pt x="8281" y="1387"/>
                  <a:pt x="8312" y="1379"/>
                  <a:pt x="8312" y="1323"/>
                </a:cubicBezTo>
                <a:cubicBezTo>
                  <a:pt x="8312" y="1259"/>
                  <a:pt x="8329" y="1216"/>
                  <a:pt x="8339" y="1164"/>
                </a:cubicBezTo>
                <a:cubicBezTo>
                  <a:pt x="8349" y="1117"/>
                  <a:pt x="8345" y="1065"/>
                  <a:pt x="8393" y="1059"/>
                </a:cubicBezTo>
                <a:cubicBezTo>
                  <a:pt x="8424" y="1055"/>
                  <a:pt x="8439" y="1122"/>
                  <a:pt x="8419" y="1138"/>
                </a:cubicBezTo>
                <a:cubicBezTo>
                  <a:pt x="8410" y="1138"/>
                  <a:pt x="8402" y="1138"/>
                  <a:pt x="8393" y="1138"/>
                </a:cubicBezTo>
                <a:cubicBezTo>
                  <a:pt x="8393" y="1100"/>
                  <a:pt x="8400" y="1060"/>
                  <a:pt x="8419" y="1032"/>
                </a:cubicBezTo>
                <a:cubicBezTo>
                  <a:pt x="8439" y="1002"/>
                  <a:pt x="8482" y="961"/>
                  <a:pt x="8497" y="927"/>
                </a:cubicBezTo>
                <a:cubicBezTo>
                  <a:pt x="8510" y="896"/>
                  <a:pt x="8520" y="826"/>
                  <a:pt x="8524" y="794"/>
                </a:cubicBezTo>
                <a:cubicBezTo>
                  <a:pt x="8524" y="764"/>
                  <a:pt x="8521" y="752"/>
                  <a:pt x="8497" y="741"/>
                </a:cubicBezTo>
                <a:cubicBezTo>
                  <a:pt x="8497" y="805"/>
                  <a:pt x="8464" y="1003"/>
                  <a:pt x="8524" y="1032"/>
                </a:cubicBezTo>
                <a:cubicBezTo>
                  <a:pt x="8552" y="1046"/>
                  <a:pt x="8617" y="1034"/>
                  <a:pt x="8631" y="1006"/>
                </a:cubicBezTo>
                <a:cubicBezTo>
                  <a:pt x="8631" y="997"/>
                  <a:pt x="8631" y="989"/>
                  <a:pt x="8631" y="980"/>
                </a:cubicBezTo>
                <a:cubicBezTo>
                  <a:pt x="8672" y="993"/>
                  <a:pt x="8652" y="1006"/>
                  <a:pt x="8708" y="1006"/>
                </a:cubicBezTo>
                <a:cubicBezTo>
                  <a:pt x="8773" y="1006"/>
                  <a:pt x="8760" y="1016"/>
                  <a:pt x="8789" y="1059"/>
                </a:cubicBezTo>
                <a:cubicBezTo>
                  <a:pt x="8814" y="1095"/>
                  <a:pt x="8835" y="1153"/>
                  <a:pt x="8843" y="1192"/>
                </a:cubicBezTo>
                <a:cubicBezTo>
                  <a:pt x="8856" y="1254"/>
                  <a:pt x="8852" y="1357"/>
                  <a:pt x="8816" y="1402"/>
                </a:cubicBezTo>
                <a:cubicBezTo>
                  <a:pt x="8790" y="1434"/>
                  <a:pt x="8761" y="1448"/>
                  <a:pt x="8735" y="1456"/>
                </a:cubicBezTo>
                <a:cubicBezTo>
                  <a:pt x="8704" y="1416"/>
                  <a:pt x="8708" y="1402"/>
                  <a:pt x="8708" y="1350"/>
                </a:cubicBezTo>
                <a:cubicBezTo>
                  <a:pt x="8708" y="1292"/>
                  <a:pt x="8714" y="1245"/>
                  <a:pt x="8735" y="1192"/>
                </a:cubicBezTo>
                <a:cubicBezTo>
                  <a:pt x="8744" y="1174"/>
                  <a:pt x="8753" y="1156"/>
                  <a:pt x="8762" y="1138"/>
                </a:cubicBezTo>
              </a:path>
              <a:path w="17260" h="3257" extrusionOk="0">
                <a:moveTo>
                  <a:pt x="13899" y="1483"/>
                </a:moveTo>
                <a:cubicBezTo>
                  <a:pt x="13840" y="1483"/>
                  <a:pt x="13929" y="1458"/>
                  <a:pt x="13950" y="1456"/>
                </a:cubicBezTo>
                <a:cubicBezTo>
                  <a:pt x="14175" y="1430"/>
                  <a:pt x="14414" y="1448"/>
                  <a:pt x="14638" y="1430"/>
                </a:cubicBezTo>
                <a:cubicBezTo>
                  <a:pt x="14740" y="1422"/>
                  <a:pt x="14836" y="1433"/>
                  <a:pt x="14931" y="1402"/>
                </a:cubicBezTo>
                <a:cubicBezTo>
                  <a:pt x="14974" y="1388"/>
                  <a:pt x="15033" y="1411"/>
                  <a:pt x="15062" y="1376"/>
                </a:cubicBezTo>
                <a:cubicBezTo>
                  <a:pt x="15079" y="1355"/>
                  <a:pt x="15022" y="1333"/>
                  <a:pt x="15008" y="1323"/>
                </a:cubicBezTo>
                <a:cubicBezTo>
                  <a:pt x="15040" y="1331"/>
                  <a:pt x="15056" y="1342"/>
                  <a:pt x="15088" y="1350"/>
                </a:cubicBezTo>
                <a:cubicBezTo>
                  <a:pt x="15076" y="1385"/>
                  <a:pt x="15045" y="1381"/>
                  <a:pt x="15035" y="1402"/>
                </a:cubicBezTo>
                <a:cubicBezTo>
                  <a:pt x="15035" y="1433"/>
                  <a:pt x="15033" y="1445"/>
                  <a:pt x="15008" y="1456"/>
                </a:cubicBezTo>
              </a:path>
              <a:path w="17260" h="3257" extrusionOk="0">
                <a:moveTo>
                  <a:pt x="15646" y="1271"/>
                </a:moveTo>
                <a:cubicBezTo>
                  <a:pt x="15654" y="1256"/>
                  <a:pt x="15684" y="1240"/>
                  <a:pt x="15670" y="1192"/>
                </a:cubicBezTo>
                <a:cubicBezTo>
                  <a:pt x="15664" y="1172"/>
                  <a:pt x="15625" y="1166"/>
                  <a:pt x="15592" y="1164"/>
                </a:cubicBezTo>
                <a:cubicBezTo>
                  <a:pt x="15536" y="1161"/>
                  <a:pt x="15524" y="1180"/>
                  <a:pt x="15485" y="1218"/>
                </a:cubicBezTo>
                <a:cubicBezTo>
                  <a:pt x="15447" y="1255"/>
                  <a:pt x="15422" y="1276"/>
                  <a:pt x="15408" y="1323"/>
                </a:cubicBezTo>
                <a:cubicBezTo>
                  <a:pt x="15408" y="1332"/>
                  <a:pt x="15408" y="1341"/>
                  <a:pt x="15408" y="1350"/>
                </a:cubicBezTo>
                <a:cubicBezTo>
                  <a:pt x="15443" y="1363"/>
                  <a:pt x="15463" y="1391"/>
                  <a:pt x="15512" y="1376"/>
                </a:cubicBezTo>
                <a:cubicBezTo>
                  <a:pt x="15577" y="1356"/>
                  <a:pt x="15571" y="1282"/>
                  <a:pt x="15592" y="1244"/>
                </a:cubicBezTo>
                <a:cubicBezTo>
                  <a:pt x="15620" y="1194"/>
                  <a:pt x="15643" y="1166"/>
                  <a:pt x="15670" y="1111"/>
                </a:cubicBezTo>
                <a:cubicBezTo>
                  <a:pt x="15687" y="1076"/>
                  <a:pt x="15694" y="1049"/>
                  <a:pt x="15697" y="1006"/>
                </a:cubicBezTo>
                <a:cubicBezTo>
                  <a:pt x="15700" y="952"/>
                  <a:pt x="15684" y="976"/>
                  <a:pt x="15670" y="953"/>
                </a:cubicBezTo>
                <a:cubicBezTo>
                  <a:pt x="15670" y="1056"/>
                  <a:pt x="15634" y="1302"/>
                  <a:pt x="15697" y="1350"/>
                </a:cubicBezTo>
                <a:cubicBezTo>
                  <a:pt x="15749" y="1390"/>
                  <a:pt x="15752" y="1377"/>
                  <a:pt x="15804" y="1350"/>
                </a:cubicBezTo>
                <a:cubicBezTo>
                  <a:pt x="15852" y="1325"/>
                  <a:pt x="15852" y="1311"/>
                  <a:pt x="15881" y="1271"/>
                </a:cubicBezTo>
                <a:cubicBezTo>
                  <a:pt x="15904" y="1240"/>
                  <a:pt x="15922" y="1208"/>
                  <a:pt x="15908" y="1164"/>
                </a:cubicBezTo>
                <a:cubicBezTo>
                  <a:pt x="15908" y="1138"/>
                  <a:pt x="15908" y="1129"/>
                  <a:pt x="15881" y="1138"/>
                </a:cubicBezTo>
                <a:cubicBezTo>
                  <a:pt x="15864" y="1170"/>
                  <a:pt x="15860" y="1169"/>
                  <a:pt x="15858" y="1218"/>
                </a:cubicBezTo>
                <a:cubicBezTo>
                  <a:pt x="15855" y="1285"/>
                  <a:pt x="15865" y="1321"/>
                  <a:pt x="15881" y="1376"/>
                </a:cubicBezTo>
                <a:cubicBezTo>
                  <a:pt x="15928" y="1370"/>
                  <a:pt x="15934" y="1372"/>
                  <a:pt x="15962" y="1350"/>
                </a:cubicBezTo>
                <a:cubicBezTo>
                  <a:pt x="16001" y="1319"/>
                  <a:pt x="16020" y="1283"/>
                  <a:pt x="16043" y="1244"/>
                </a:cubicBezTo>
                <a:cubicBezTo>
                  <a:pt x="16055" y="1224"/>
                  <a:pt x="16058" y="1186"/>
                  <a:pt x="16069" y="1164"/>
                </a:cubicBezTo>
                <a:cubicBezTo>
                  <a:pt x="16069" y="1237"/>
                  <a:pt x="16072" y="1288"/>
                  <a:pt x="16093" y="1350"/>
                </a:cubicBezTo>
                <a:cubicBezTo>
                  <a:pt x="16112" y="1331"/>
                  <a:pt x="16125" y="1300"/>
                  <a:pt x="16147" y="1271"/>
                </a:cubicBezTo>
                <a:cubicBezTo>
                  <a:pt x="16160" y="1254"/>
                  <a:pt x="16182" y="1223"/>
                  <a:pt x="16201" y="1192"/>
                </a:cubicBezTo>
                <a:cubicBezTo>
                  <a:pt x="16221" y="1212"/>
                  <a:pt x="16227" y="1259"/>
                  <a:pt x="16281" y="1244"/>
                </a:cubicBezTo>
                <a:cubicBezTo>
                  <a:pt x="16283" y="1243"/>
                  <a:pt x="16300" y="1223"/>
                  <a:pt x="16332" y="1218"/>
                </a:cubicBezTo>
                <a:cubicBezTo>
                  <a:pt x="16358" y="1264"/>
                  <a:pt x="16372" y="1268"/>
                  <a:pt x="16412" y="1297"/>
                </a:cubicBezTo>
                <a:cubicBezTo>
                  <a:pt x="16466" y="1336"/>
                  <a:pt x="16474" y="1319"/>
                  <a:pt x="16520" y="1271"/>
                </a:cubicBezTo>
                <a:cubicBezTo>
                  <a:pt x="16547" y="1243"/>
                  <a:pt x="16588" y="1199"/>
                  <a:pt x="16597" y="1164"/>
                </a:cubicBezTo>
                <a:cubicBezTo>
                  <a:pt x="16603" y="1140"/>
                  <a:pt x="16594" y="1110"/>
                  <a:pt x="16597" y="1085"/>
                </a:cubicBezTo>
                <a:cubicBezTo>
                  <a:pt x="16553" y="1090"/>
                  <a:pt x="16525" y="1070"/>
                  <a:pt x="16493" y="1111"/>
                </a:cubicBezTo>
                <a:cubicBezTo>
                  <a:pt x="16469" y="1142"/>
                  <a:pt x="16450" y="1154"/>
                  <a:pt x="16439" y="1192"/>
                </a:cubicBezTo>
                <a:cubicBezTo>
                  <a:pt x="16424" y="1244"/>
                  <a:pt x="16451" y="1253"/>
                  <a:pt x="16466" y="1271"/>
                </a:cubicBezTo>
                <a:cubicBezTo>
                  <a:pt x="16490" y="1295"/>
                  <a:pt x="16496" y="1303"/>
                  <a:pt x="16520" y="1297"/>
                </a:cubicBezTo>
                <a:cubicBezTo>
                  <a:pt x="16530" y="1283"/>
                  <a:pt x="16563" y="1244"/>
                  <a:pt x="16570" y="1218"/>
                </a:cubicBezTo>
                <a:cubicBezTo>
                  <a:pt x="16577" y="1193"/>
                  <a:pt x="16583" y="1085"/>
                  <a:pt x="16570" y="1164"/>
                </a:cubicBezTo>
                <a:cubicBezTo>
                  <a:pt x="16560" y="1224"/>
                  <a:pt x="16577" y="1246"/>
                  <a:pt x="16597" y="1271"/>
                </a:cubicBezTo>
                <a:cubicBezTo>
                  <a:pt x="16605" y="1281"/>
                  <a:pt x="16640" y="1325"/>
                  <a:pt x="16678" y="1297"/>
                </a:cubicBezTo>
                <a:cubicBezTo>
                  <a:pt x="16711" y="1272"/>
                  <a:pt x="16730" y="1251"/>
                  <a:pt x="16755" y="1218"/>
                </a:cubicBezTo>
                <a:cubicBezTo>
                  <a:pt x="16755" y="1209"/>
                  <a:pt x="16755" y="1201"/>
                  <a:pt x="16755" y="1192"/>
                </a:cubicBezTo>
                <a:cubicBezTo>
                  <a:pt x="16794" y="1229"/>
                  <a:pt x="16767" y="1265"/>
                  <a:pt x="16836" y="1218"/>
                </a:cubicBezTo>
                <a:cubicBezTo>
                  <a:pt x="16862" y="1218"/>
                  <a:pt x="16871" y="1218"/>
                  <a:pt x="16862" y="1192"/>
                </a:cubicBezTo>
                <a:cubicBezTo>
                  <a:pt x="16883" y="1212"/>
                  <a:pt x="16896" y="1257"/>
                  <a:pt x="16943" y="1271"/>
                </a:cubicBezTo>
                <a:cubicBezTo>
                  <a:pt x="16990" y="1285"/>
                  <a:pt x="17041" y="1270"/>
                  <a:pt x="17074" y="1244"/>
                </a:cubicBezTo>
                <a:cubicBezTo>
                  <a:pt x="17102" y="1222"/>
                  <a:pt x="17116" y="1214"/>
                  <a:pt x="17128" y="1164"/>
                </a:cubicBezTo>
                <a:cubicBezTo>
                  <a:pt x="17135" y="1133"/>
                  <a:pt x="17128" y="1091"/>
                  <a:pt x="17128" y="1059"/>
                </a:cubicBezTo>
                <a:cubicBezTo>
                  <a:pt x="17085" y="1083"/>
                  <a:pt x="17060" y="1082"/>
                  <a:pt x="17047" y="1138"/>
                </a:cubicBezTo>
                <a:cubicBezTo>
                  <a:pt x="17041" y="1161"/>
                  <a:pt x="17047" y="1194"/>
                  <a:pt x="17047" y="1218"/>
                </a:cubicBezTo>
                <a:cubicBezTo>
                  <a:pt x="17115" y="1199"/>
                  <a:pt x="17075" y="1216"/>
                  <a:pt x="17128" y="1164"/>
                </a:cubicBezTo>
                <a:cubicBezTo>
                  <a:pt x="17161" y="1131"/>
                  <a:pt x="17159" y="1097"/>
                  <a:pt x="17178" y="1059"/>
                </a:cubicBezTo>
                <a:cubicBezTo>
                  <a:pt x="17209" y="995"/>
                  <a:pt x="17187" y="962"/>
                  <a:pt x="17205" y="899"/>
                </a:cubicBezTo>
                <a:cubicBezTo>
                  <a:pt x="17215" y="864"/>
                  <a:pt x="17252" y="811"/>
                  <a:pt x="17232" y="768"/>
                </a:cubicBezTo>
                <a:cubicBezTo>
                  <a:pt x="17223" y="768"/>
                  <a:pt x="17214" y="768"/>
                  <a:pt x="17205" y="768"/>
                </a:cubicBezTo>
                <a:cubicBezTo>
                  <a:pt x="17205" y="891"/>
                  <a:pt x="17184" y="1025"/>
                  <a:pt x="17232" y="1138"/>
                </a:cubicBezTo>
                <a:cubicBezTo>
                  <a:pt x="17232" y="1168"/>
                  <a:pt x="17235" y="1180"/>
                  <a:pt x="17259" y="1192"/>
                </a:cubicBezTo>
              </a:path>
              <a:path w="17260" h="3257" extrusionOk="0">
                <a:moveTo>
                  <a:pt x="11937" y="3044"/>
                </a:moveTo>
                <a:cubicBezTo>
                  <a:pt x="11937" y="3035"/>
                  <a:pt x="11937" y="3027"/>
                  <a:pt x="11937" y="3018"/>
                </a:cubicBezTo>
                <a:cubicBezTo>
                  <a:pt x="11930" y="3042"/>
                  <a:pt x="11905" y="3071"/>
                  <a:pt x="11887" y="3097"/>
                </a:cubicBezTo>
                <a:cubicBezTo>
                  <a:pt x="11863" y="3121"/>
                  <a:pt x="11854" y="3126"/>
                  <a:pt x="11860" y="3150"/>
                </a:cubicBezTo>
                <a:cubicBezTo>
                  <a:pt x="11835" y="3158"/>
                  <a:pt x="11818" y="3195"/>
                  <a:pt x="11806" y="3230"/>
                </a:cubicBezTo>
                <a:cubicBezTo>
                  <a:pt x="11806" y="3256"/>
                  <a:pt x="11806" y="3265"/>
                  <a:pt x="11806" y="3230"/>
                </a:cubicBezTo>
              </a:path>
              <a:path w="17260" h="3257" extrusionOk="0">
                <a:moveTo>
                  <a:pt x="11779" y="3071"/>
                </a:moveTo>
                <a:cubicBezTo>
                  <a:pt x="11816" y="3107"/>
                  <a:pt x="11840" y="3138"/>
                  <a:pt x="11887" y="3150"/>
                </a:cubicBezTo>
                <a:cubicBezTo>
                  <a:pt x="11899" y="3186"/>
                  <a:pt x="11894" y="3176"/>
                  <a:pt x="11937" y="3176"/>
                </a:cubicBezTo>
                <a:cubicBezTo>
                  <a:pt x="11945" y="3198"/>
                  <a:pt x="11964" y="3250"/>
                  <a:pt x="11964" y="3202"/>
                </a:cubicBezTo>
              </a:path>
              <a:path w="17260" h="3257" extrusionOk="0">
                <a:moveTo>
                  <a:pt x="134" y="2859"/>
                </a:moveTo>
                <a:cubicBezTo>
                  <a:pt x="130" y="2845"/>
                  <a:pt x="80" y="2800"/>
                  <a:pt x="54" y="2832"/>
                </a:cubicBezTo>
                <a:cubicBezTo>
                  <a:pt x="46" y="2843"/>
                  <a:pt x="37" y="2904"/>
                  <a:pt x="27" y="2911"/>
                </a:cubicBezTo>
                <a:cubicBezTo>
                  <a:pt x="0" y="2911"/>
                  <a:pt x="-9" y="2911"/>
                  <a:pt x="0" y="2939"/>
                </a:cubicBezTo>
                <a:cubicBezTo>
                  <a:pt x="10" y="2967"/>
                  <a:pt x="21" y="2986"/>
                  <a:pt x="54" y="2990"/>
                </a:cubicBezTo>
                <a:cubicBezTo>
                  <a:pt x="102" y="2996"/>
                  <a:pt x="118" y="2947"/>
                  <a:pt x="134" y="2939"/>
                </a:cubicBezTo>
                <a:cubicBezTo>
                  <a:pt x="143" y="2934"/>
                  <a:pt x="188" y="2885"/>
                  <a:pt x="158" y="2859"/>
                </a:cubicBezTo>
                <a:cubicBezTo>
                  <a:pt x="155" y="2856"/>
                  <a:pt x="101" y="2806"/>
                  <a:pt x="81" y="2832"/>
                </a:cubicBezTo>
                <a:cubicBezTo>
                  <a:pt x="81" y="2859"/>
                  <a:pt x="81" y="2867"/>
                  <a:pt x="81" y="2885"/>
                </a:cubicBezTo>
              </a:path>
              <a:path w="17260" h="3257" extrusionOk="0">
                <a:moveTo>
                  <a:pt x="266" y="2859"/>
                </a:moveTo>
                <a:cubicBezTo>
                  <a:pt x="297" y="2869"/>
                  <a:pt x="314" y="2896"/>
                  <a:pt x="319" y="2939"/>
                </a:cubicBezTo>
                <a:cubicBezTo>
                  <a:pt x="326" y="3000"/>
                  <a:pt x="309" y="2989"/>
                  <a:pt x="292" y="2939"/>
                </a:cubicBezTo>
                <a:cubicBezTo>
                  <a:pt x="282" y="2908"/>
                  <a:pt x="287" y="2848"/>
                  <a:pt x="319" y="2832"/>
                </a:cubicBezTo>
                <a:cubicBezTo>
                  <a:pt x="335" y="2824"/>
                  <a:pt x="379" y="2832"/>
                  <a:pt x="397" y="2832"/>
                </a:cubicBezTo>
              </a:path>
              <a:path w="17260" h="3257" extrusionOk="0">
                <a:moveTo>
                  <a:pt x="1085" y="2911"/>
                </a:moveTo>
                <a:cubicBezTo>
                  <a:pt x="1085" y="2806"/>
                  <a:pt x="1089" y="2710"/>
                  <a:pt x="1058" y="2620"/>
                </a:cubicBezTo>
                <a:cubicBezTo>
                  <a:pt x="1058" y="2594"/>
                  <a:pt x="1058" y="2585"/>
                  <a:pt x="1032" y="2594"/>
                </a:cubicBezTo>
                <a:cubicBezTo>
                  <a:pt x="1023" y="2634"/>
                  <a:pt x="1008" y="2654"/>
                  <a:pt x="1008" y="2699"/>
                </a:cubicBezTo>
                <a:cubicBezTo>
                  <a:pt x="1008" y="2750"/>
                  <a:pt x="1025" y="2792"/>
                  <a:pt x="1032" y="2832"/>
                </a:cubicBezTo>
                <a:cubicBezTo>
                  <a:pt x="1046" y="2908"/>
                  <a:pt x="1026" y="2907"/>
                  <a:pt x="1085" y="2964"/>
                </a:cubicBezTo>
              </a:path>
              <a:path w="17260" h="3257" extrusionOk="0">
                <a:moveTo>
                  <a:pt x="1297" y="2939"/>
                </a:moveTo>
                <a:cubicBezTo>
                  <a:pt x="1297" y="2864"/>
                  <a:pt x="1287" y="2866"/>
                  <a:pt x="1270" y="2832"/>
                </a:cubicBezTo>
                <a:cubicBezTo>
                  <a:pt x="1270" y="2806"/>
                  <a:pt x="1270" y="2797"/>
                  <a:pt x="1243" y="2806"/>
                </a:cubicBezTo>
                <a:cubicBezTo>
                  <a:pt x="1233" y="2850"/>
                  <a:pt x="1198" y="2867"/>
                  <a:pt x="1193" y="2911"/>
                </a:cubicBezTo>
                <a:cubicBezTo>
                  <a:pt x="1193" y="2920"/>
                  <a:pt x="1193" y="2930"/>
                  <a:pt x="1193" y="2939"/>
                </a:cubicBezTo>
                <a:cubicBezTo>
                  <a:pt x="1249" y="2939"/>
                  <a:pt x="1246" y="2923"/>
                  <a:pt x="1270" y="2911"/>
                </a:cubicBezTo>
                <a:cubicBezTo>
                  <a:pt x="1309" y="2891"/>
                  <a:pt x="1304" y="2792"/>
                  <a:pt x="1324" y="2832"/>
                </a:cubicBezTo>
                <a:cubicBezTo>
                  <a:pt x="1349" y="2881"/>
                  <a:pt x="1312" y="2914"/>
                  <a:pt x="1351" y="2964"/>
                </a:cubicBezTo>
                <a:cubicBezTo>
                  <a:pt x="1392" y="2954"/>
                  <a:pt x="1426" y="2941"/>
                  <a:pt x="1458" y="2911"/>
                </a:cubicBezTo>
                <a:cubicBezTo>
                  <a:pt x="1484" y="2887"/>
                  <a:pt x="1505" y="2839"/>
                  <a:pt x="1509" y="2806"/>
                </a:cubicBezTo>
                <a:cubicBezTo>
                  <a:pt x="1519" y="2717"/>
                  <a:pt x="1506" y="2640"/>
                  <a:pt x="1482" y="2568"/>
                </a:cubicBezTo>
                <a:cubicBezTo>
                  <a:pt x="1482" y="2559"/>
                  <a:pt x="1482" y="2550"/>
                  <a:pt x="1482" y="2541"/>
                </a:cubicBezTo>
                <a:cubicBezTo>
                  <a:pt x="1441" y="2602"/>
                  <a:pt x="1471" y="2589"/>
                  <a:pt x="1482" y="2647"/>
                </a:cubicBezTo>
                <a:cubicBezTo>
                  <a:pt x="1492" y="2700"/>
                  <a:pt x="1526" y="2734"/>
                  <a:pt x="1535" y="2779"/>
                </a:cubicBezTo>
                <a:cubicBezTo>
                  <a:pt x="1538" y="2794"/>
                  <a:pt x="1561" y="2948"/>
                  <a:pt x="1535" y="2859"/>
                </a:cubicBezTo>
                <a:cubicBezTo>
                  <a:pt x="1520" y="2806"/>
                  <a:pt x="1537" y="2771"/>
                  <a:pt x="1562" y="2753"/>
                </a:cubicBezTo>
                <a:cubicBezTo>
                  <a:pt x="1611" y="2718"/>
                  <a:pt x="1568" y="2716"/>
                  <a:pt x="1616" y="2699"/>
                </a:cubicBezTo>
              </a:path>
              <a:path w="17260" h="3257" extrusionOk="0">
                <a:moveTo>
                  <a:pt x="796" y="3044"/>
                </a:moveTo>
                <a:cubicBezTo>
                  <a:pt x="796" y="3017"/>
                  <a:pt x="796" y="3008"/>
                  <a:pt x="796" y="2990"/>
                </a:cubicBezTo>
                <a:cubicBezTo>
                  <a:pt x="785" y="3033"/>
                  <a:pt x="756" y="3057"/>
                  <a:pt x="743" y="3097"/>
                </a:cubicBezTo>
                <a:cubicBezTo>
                  <a:pt x="743" y="3123"/>
                  <a:pt x="743" y="3132"/>
                  <a:pt x="743" y="3150"/>
                </a:cubicBezTo>
              </a:path>
              <a:path w="17260" h="3257" extrusionOk="0">
                <a:moveTo>
                  <a:pt x="1670" y="2939"/>
                </a:moveTo>
                <a:cubicBezTo>
                  <a:pt x="1695" y="2929"/>
                  <a:pt x="1716" y="2916"/>
                  <a:pt x="1720" y="2885"/>
                </a:cubicBezTo>
                <a:cubicBezTo>
                  <a:pt x="1720" y="2859"/>
                  <a:pt x="1720" y="2850"/>
                  <a:pt x="1720" y="2832"/>
                </a:cubicBezTo>
                <a:cubicBezTo>
                  <a:pt x="1669" y="2845"/>
                  <a:pt x="1670" y="2858"/>
                  <a:pt x="1670" y="2911"/>
                </a:cubicBezTo>
                <a:cubicBezTo>
                  <a:pt x="1670" y="2938"/>
                  <a:pt x="1670" y="2946"/>
                  <a:pt x="1670" y="2964"/>
                </a:cubicBezTo>
                <a:cubicBezTo>
                  <a:pt x="1720" y="2964"/>
                  <a:pt x="1733" y="2952"/>
                  <a:pt x="1774" y="2939"/>
                </a:cubicBezTo>
                <a:cubicBezTo>
                  <a:pt x="1783" y="2936"/>
                  <a:pt x="1849" y="2894"/>
                  <a:pt x="1855" y="2885"/>
                </a:cubicBezTo>
                <a:cubicBezTo>
                  <a:pt x="1867" y="2868"/>
                  <a:pt x="1852" y="2801"/>
                  <a:pt x="1882" y="2859"/>
                </a:cubicBezTo>
                <a:cubicBezTo>
                  <a:pt x="1894" y="2883"/>
                  <a:pt x="1918" y="2932"/>
                  <a:pt x="1932" y="2939"/>
                </a:cubicBezTo>
                <a:cubicBezTo>
                  <a:pt x="1941" y="2939"/>
                  <a:pt x="1950" y="2939"/>
                  <a:pt x="1959" y="2939"/>
                </a:cubicBezTo>
                <a:cubicBezTo>
                  <a:pt x="1959" y="2873"/>
                  <a:pt x="1946" y="2808"/>
                  <a:pt x="1986" y="2779"/>
                </a:cubicBezTo>
                <a:cubicBezTo>
                  <a:pt x="2022" y="2753"/>
                  <a:pt x="2050" y="2737"/>
                  <a:pt x="2093" y="2727"/>
                </a:cubicBezTo>
              </a:path>
              <a:path w="17260" h="3257" extrusionOk="0">
                <a:moveTo>
                  <a:pt x="2463" y="2939"/>
                </a:moveTo>
                <a:cubicBezTo>
                  <a:pt x="2476" y="2897"/>
                  <a:pt x="2490" y="2916"/>
                  <a:pt x="2490" y="2859"/>
                </a:cubicBezTo>
                <a:cubicBezTo>
                  <a:pt x="2490" y="2817"/>
                  <a:pt x="2516" y="2788"/>
                  <a:pt x="2543" y="2779"/>
                </a:cubicBezTo>
                <a:cubicBezTo>
                  <a:pt x="2554" y="2830"/>
                  <a:pt x="2609" y="2863"/>
                  <a:pt x="2621" y="2885"/>
                </a:cubicBezTo>
                <a:cubicBezTo>
                  <a:pt x="2639" y="2919"/>
                  <a:pt x="2604" y="2951"/>
                  <a:pt x="2594" y="2964"/>
                </a:cubicBezTo>
                <a:cubicBezTo>
                  <a:pt x="2585" y="2973"/>
                  <a:pt x="2576" y="2981"/>
                  <a:pt x="2567" y="2990"/>
                </a:cubicBezTo>
                <a:cubicBezTo>
                  <a:pt x="2567" y="2936"/>
                  <a:pt x="2582" y="2934"/>
                  <a:pt x="2594" y="2911"/>
                </a:cubicBezTo>
                <a:cubicBezTo>
                  <a:pt x="2613" y="2874"/>
                  <a:pt x="2636" y="2885"/>
                  <a:pt x="2674" y="2859"/>
                </a:cubicBezTo>
                <a:cubicBezTo>
                  <a:pt x="2696" y="2844"/>
                  <a:pt x="2751" y="2814"/>
                  <a:pt x="2755" y="2806"/>
                </a:cubicBezTo>
                <a:cubicBezTo>
                  <a:pt x="2755" y="2779"/>
                  <a:pt x="2755" y="2771"/>
                  <a:pt x="2755" y="2753"/>
                </a:cubicBezTo>
                <a:cubicBezTo>
                  <a:pt x="2701" y="2766"/>
                  <a:pt x="2701" y="2778"/>
                  <a:pt x="2701" y="2832"/>
                </a:cubicBezTo>
                <a:cubicBezTo>
                  <a:pt x="2701" y="2871"/>
                  <a:pt x="2725" y="2907"/>
                  <a:pt x="2755" y="2911"/>
                </a:cubicBezTo>
                <a:cubicBezTo>
                  <a:pt x="2790" y="2916"/>
                  <a:pt x="2834" y="2901"/>
                  <a:pt x="2859" y="2885"/>
                </a:cubicBezTo>
                <a:cubicBezTo>
                  <a:pt x="2895" y="2862"/>
                  <a:pt x="2913" y="2736"/>
                  <a:pt x="2913" y="2779"/>
                </a:cubicBezTo>
                <a:cubicBezTo>
                  <a:pt x="2913" y="2788"/>
                  <a:pt x="2913" y="2797"/>
                  <a:pt x="2913" y="2806"/>
                </a:cubicBezTo>
                <a:cubicBezTo>
                  <a:pt x="2939" y="2840"/>
                  <a:pt x="2959" y="2901"/>
                  <a:pt x="2967" y="2939"/>
                </a:cubicBezTo>
                <a:cubicBezTo>
                  <a:pt x="2980" y="3000"/>
                  <a:pt x="2985" y="3188"/>
                  <a:pt x="2940" y="3202"/>
                </a:cubicBezTo>
                <a:cubicBezTo>
                  <a:pt x="2940" y="3124"/>
                  <a:pt x="2954" y="3055"/>
                  <a:pt x="2967" y="2990"/>
                </a:cubicBezTo>
                <a:cubicBezTo>
                  <a:pt x="2979" y="2933"/>
                  <a:pt x="2975" y="2883"/>
                  <a:pt x="2990" y="2832"/>
                </a:cubicBezTo>
                <a:cubicBezTo>
                  <a:pt x="2995" y="2815"/>
                  <a:pt x="3035" y="2763"/>
                  <a:pt x="3071" y="2779"/>
                </a:cubicBezTo>
                <a:cubicBezTo>
                  <a:pt x="3107" y="2795"/>
                  <a:pt x="3142" y="2805"/>
                  <a:pt x="3151" y="2832"/>
                </a:cubicBezTo>
                <a:cubicBezTo>
                  <a:pt x="3109" y="2843"/>
                  <a:pt x="3083" y="2872"/>
                  <a:pt x="3044" y="2885"/>
                </a:cubicBezTo>
                <a:cubicBezTo>
                  <a:pt x="3017" y="2885"/>
                  <a:pt x="3008" y="2885"/>
                  <a:pt x="2990" y="2885"/>
                </a:cubicBezTo>
              </a:path>
              <a:path w="17260" h="3257" extrusionOk="0">
                <a:moveTo>
                  <a:pt x="3363" y="2806"/>
                </a:moveTo>
                <a:cubicBezTo>
                  <a:pt x="3343" y="2779"/>
                  <a:pt x="3329" y="2728"/>
                  <a:pt x="3283" y="2753"/>
                </a:cubicBezTo>
                <a:cubicBezTo>
                  <a:pt x="3267" y="2762"/>
                  <a:pt x="3198" y="2844"/>
                  <a:pt x="3205" y="2859"/>
                </a:cubicBezTo>
                <a:cubicBezTo>
                  <a:pt x="3230" y="2859"/>
                  <a:pt x="3238" y="2860"/>
                  <a:pt x="3229" y="2885"/>
                </a:cubicBezTo>
                <a:cubicBezTo>
                  <a:pt x="3262" y="2874"/>
                  <a:pt x="3273" y="2863"/>
                  <a:pt x="3309" y="2832"/>
                </a:cubicBezTo>
                <a:cubicBezTo>
                  <a:pt x="3318" y="2823"/>
                  <a:pt x="3327" y="2815"/>
                  <a:pt x="3336" y="2806"/>
                </a:cubicBezTo>
                <a:cubicBezTo>
                  <a:pt x="3336" y="2864"/>
                  <a:pt x="3330" y="2894"/>
                  <a:pt x="3363" y="2939"/>
                </a:cubicBezTo>
                <a:cubicBezTo>
                  <a:pt x="3404" y="2928"/>
                  <a:pt x="3424" y="2893"/>
                  <a:pt x="3440" y="2885"/>
                </a:cubicBezTo>
                <a:cubicBezTo>
                  <a:pt x="3470" y="2870"/>
                  <a:pt x="3471" y="2821"/>
                  <a:pt x="3494" y="2806"/>
                </a:cubicBezTo>
                <a:cubicBezTo>
                  <a:pt x="3551" y="2769"/>
                  <a:pt x="3498" y="2791"/>
                  <a:pt x="3521" y="2832"/>
                </a:cubicBezTo>
                <a:cubicBezTo>
                  <a:pt x="3536" y="2858"/>
                  <a:pt x="3571" y="2903"/>
                  <a:pt x="3575" y="2911"/>
                </a:cubicBezTo>
                <a:cubicBezTo>
                  <a:pt x="3575" y="2939"/>
                  <a:pt x="3575" y="2948"/>
                  <a:pt x="3602" y="2939"/>
                </a:cubicBezTo>
              </a:path>
              <a:path w="17260" h="3257" extrusionOk="0">
                <a:moveTo>
                  <a:pt x="3760" y="2859"/>
                </a:moveTo>
                <a:cubicBezTo>
                  <a:pt x="3760" y="2832"/>
                  <a:pt x="3760" y="2824"/>
                  <a:pt x="3760" y="2806"/>
                </a:cubicBezTo>
                <a:cubicBezTo>
                  <a:pt x="3727" y="2806"/>
                  <a:pt x="3688" y="2814"/>
                  <a:pt x="3679" y="2832"/>
                </a:cubicBezTo>
                <a:cubicBezTo>
                  <a:pt x="3657" y="2876"/>
                  <a:pt x="3659" y="2872"/>
                  <a:pt x="3679" y="2911"/>
                </a:cubicBezTo>
                <a:cubicBezTo>
                  <a:pt x="3714" y="2900"/>
                  <a:pt x="3712" y="2869"/>
                  <a:pt x="3733" y="2859"/>
                </a:cubicBezTo>
                <a:cubicBezTo>
                  <a:pt x="3760" y="2859"/>
                  <a:pt x="3769" y="2859"/>
                  <a:pt x="3760" y="2832"/>
                </a:cubicBezTo>
                <a:cubicBezTo>
                  <a:pt x="3760" y="2875"/>
                  <a:pt x="3742" y="2933"/>
                  <a:pt x="3786" y="2939"/>
                </a:cubicBezTo>
                <a:cubicBezTo>
                  <a:pt x="3851" y="2948"/>
                  <a:pt x="3838" y="2923"/>
                  <a:pt x="3864" y="2885"/>
                </a:cubicBezTo>
                <a:cubicBezTo>
                  <a:pt x="3889" y="2848"/>
                  <a:pt x="3916" y="2810"/>
                  <a:pt x="3944" y="2779"/>
                </a:cubicBezTo>
                <a:cubicBezTo>
                  <a:pt x="3967" y="2754"/>
                  <a:pt x="3991" y="2679"/>
                  <a:pt x="3998" y="2647"/>
                </a:cubicBezTo>
                <a:cubicBezTo>
                  <a:pt x="4010" y="2593"/>
                  <a:pt x="4000" y="2553"/>
                  <a:pt x="3971" y="2515"/>
                </a:cubicBezTo>
                <a:cubicBezTo>
                  <a:pt x="3971" y="2642"/>
                  <a:pt x="3960" y="2775"/>
                  <a:pt x="3998" y="2885"/>
                </a:cubicBezTo>
                <a:cubicBezTo>
                  <a:pt x="4008" y="2915"/>
                  <a:pt x="4053" y="2934"/>
                  <a:pt x="4079" y="2885"/>
                </a:cubicBezTo>
                <a:cubicBezTo>
                  <a:pt x="4092" y="2860"/>
                  <a:pt x="4117" y="2843"/>
                  <a:pt x="4129" y="2806"/>
                </a:cubicBezTo>
                <a:cubicBezTo>
                  <a:pt x="4129" y="2797"/>
                  <a:pt x="4129" y="2788"/>
                  <a:pt x="4129" y="2779"/>
                </a:cubicBezTo>
                <a:cubicBezTo>
                  <a:pt x="4129" y="2838"/>
                  <a:pt x="4121" y="2860"/>
                  <a:pt x="4156" y="2885"/>
                </a:cubicBezTo>
                <a:cubicBezTo>
                  <a:pt x="4180" y="2909"/>
                  <a:pt x="4186" y="2917"/>
                  <a:pt x="4210" y="2911"/>
                </a:cubicBezTo>
              </a:path>
              <a:path w="17260" h="3257" extrusionOk="0">
                <a:moveTo>
                  <a:pt x="4290" y="2594"/>
                </a:moveTo>
                <a:cubicBezTo>
                  <a:pt x="4264" y="2594"/>
                  <a:pt x="4255" y="2594"/>
                  <a:pt x="4264" y="2620"/>
                </a:cubicBezTo>
              </a:path>
              <a:path w="17260" h="3257" extrusionOk="0">
                <a:moveTo>
                  <a:pt x="3813" y="2647"/>
                </a:moveTo>
                <a:cubicBezTo>
                  <a:pt x="3813" y="2656"/>
                  <a:pt x="3813" y="2664"/>
                  <a:pt x="3813" y="2673"/>
                </a:cubicBezTo>
                <a:cubicBezTo>
                  <a:pt x="3841" y="2652"/>
                  <a:pt x="3886" y="2631"/>
                  <a:pt x="3918" y="2620"/>
                </a:cubicBezTo>
                <a:cubicBezTo>
                  <a:pt x="3950" y="2609"/>
                  <a:pt x="4020" y="2620"/>
                  <a:pt x="4052" y="2620"/>
                </a:cubicBezTo>
              </a:path>
              <a:path w="17260" h="3257" extrusionOk="0">
                <a:moveTo>
                  <a:pt x="4368" y="2832"/>
                </a:moveTo>
                <a:cubicBezTo>
                  <a:pt x="4368" y="2823"/>
                  <a:pt x="4368" y="2815"/>
                  <a:pt x="4368" y="2806"/>
                </a:cubicBezTo>
                <a:cubicBezTo>
                  <a:pt x="4323" y="2817"/>
                  <a:pt x="4295" y="2835"/>
                  <a:pt x="4290" y="2885"/>
                </a:cubicBezTo>
                <a:cubicBezTo>
                  <a:pt x="4290" y="2912"/>
                  <a:pt x="4290" y="2921"/>
                  <a:pt x="4290" y="2939"/>
                </a:cubicBezTo>
                <a:cubicBezTo>
                  <a:pt x="4340" y="2939"/>
                  <a:pt x="4357" y="2945"/>
                  <a:pt x="4395" y="2911"/>
                </a:cubicBezTo>
                <a:cubicBezTo>
                  <a:pt x="4431" y="2879"/>
                  <a:pt x="4421" y="2851"/>
                  <a:pt x="4421" y="2806"/>
                </a:cubicBezTo>
                <a:cubicBezTo>
                  <a:pt x="4421" y="2779"/>
                  <a:pt x="4421" y="2770"/>
                  <a:pt x="4395" y="2779"/>
                </a:cubicBezTo>
                <a:cubicBezTo>
                  <a:pt x="4357" y="2792"/>
                  <a:pt x="4368" y="2786"/>
                  <a:pt x="4368" y="2832"/>
                </a:cubicBezTo>
              </a:path>
              <a:path w="17260" h="3257" extrusionOk="0">
                <a:moveTo>
                  <a:pt x="4526" y="2832"/>
                </a:moveTo>
                <a:cubicBezTo>
                  <a:pt x="4526" y="2787"/>
                  <a:pt x="4548" y="2852"/>
                  <a:pt x="4552" y="2859"/>
                </a:cubicBezTo>
                <a:cubicBezTo>
                  <a:pt x="4552" y="2885"/>
                  <a:pt x="4552" y="2894"/>
                  <a:pt x="4579" y="2885"/>
                </a:cubicBezTo>
                <a:cubicBezTo>
                  <a:pt x="4610" y="2855"/>
                  <a:pt x="4623" y="2845"/>
                  <a:pt x="4633" y="2806"/>
                </a:cubicBezTo>
                <a:cubicBezTo>
                  <a:pt x="4647" y="2845"/>
                  <a:pt x="4657" y="2837"/>
                  <a:pt x="4687" y="2859"/>
                </a:cubicBezTo>
                <a:cubicBezTo>
                  <a:pt x="4711" y="2882"/>
                  <a:pt x="4715" y="2890"/>
                  <a:pt x="4737" y="2885"/>
                </a:cubicBezTo>
              </a:path>
              <a:path w="17260" h="3257" extrusionOk="0">
                <a:moveTo>
                  <a:pt x="5110" y="2806"/>
                </a:moveTo>
                <a:cubicBezTo>
                  <a:pt x="5110" y="2832"/>
                  <a:pt x="5110" y="2841"/>
                  <a:pt x="5110" y="2859"/>
                </a:cubicBezTo>
                <a:cubicBezTo>
                  <a:pt x="5167" y="2859"/>
                  <a:pt x="5163" y="2844"/>
                  <a:pt x="5187" y="2832"/>
                </a:cubicBezTo>
                <a:cubicBezTo>
                  <a:pt x="5210" y="2820"/>
                  <a:pt x="5227" y="2803"/>
                  <a:pt x="5241" y="2832"/>
                </a:cubicBezTo>
                <a:cubicBezTo>
                  <a:pt x="5241" y="2859"/>
                  <a:pt x="5241" y="2868"/>
                  <a:pt x="5268" y="2859"/>
                </a:cubicBezTo>
                <a:cubicBezTo>
                  <a:pt x="5293" y="2851"/>
                  <a:pt x="5319" y="2805"/>
                  <a:pt x="5322" y="2779"/>
                </a:cubicBezTo>
                <a:cubicBezTo>
                  <a:pt x="5322" y="2753"/>
                  <a:pt x="5322" y="2744"/>
                  <a:pt x="5322" y="2727"/>
                </a:cubicBezTo>
              </a:path>
              <a:path w="17260" h="3257" extrusionOk="0">
                <a:moveTo>
                  <a:pt x="5507" y="2594"/>
                </a:moveTo>
                <a:cubicBezTo>
                  <a:pt x="5507" y="2682"/>
                  <a:pt x="5501" y="2750"/>
                  <a:pt x="5480" y="2832"/>
                </a:cubicBezTo>
                <a:cubicBezTo>
                  <a:pt x="5470" y="2873"/>
                  <a:pt x="5457" y="2923"/>
                  <a:pt x="5453" y="2964"/>
                </a:cubicBezTo>
                <a:cubicBezTo>
                  <a:pt x="5453" y="2991"/>
                  <a:pt x="5453" y="3000"/>
                  <a:pt x="5453" y="3018"/>
                </a:cubicBezTo>
              </a:path>
              <a:path w="17260" h="3257" extrusionOk="0">
                <a:moveTo>
                  <a:pt x="5984" y="2620"/>
                </a:moveTo>
                <a:cubicBezTo>
                  <a:pt x="5993" y="2620"/>
                  <a:pt x="6002" y="2620"/>
                  <a:pt x="6011" y="2620"/>
                </a:cubicBezTo>
                <a:cubicBezTo>
                  <a:pt x="6001" y="2591"/>
                  <a:pt x="5991" y="2572"/>
                  <a:pt x="5957" y="2568"/>
                </a:cubicBezTo>
                <a:cubicBezTo>
                  <a:pt x="5913" y="2563"/>
                  <a:pt x="5900" y="2577"/>
                  <a:pt x="5876" y="2594"/>
                </a:cubicBezTo>
                <a:cubicBezTo>
                  <a:pt x="5849" y="2620"/>
                  <a:pt x="5841" y="2628"/>
                  <a:pt x="5826" y="2647"/>
                </a:cubicBezTo>
                <a:cubicBezTo>
                  <a:pt x="5837" y="2683"/>
                  <a:pt x="5866" y="2678"/>
                  <a:pt x="5876" y="2699"/>
                </a:cubicBezTo>
                <a:cubicBezTo>
                  <a:pt x="5895" y="2738"/>
                  <a:pt x="5903" y="2727"/>
                  <a:pt x="5957" y="2727"/>
                </a:cubicBezTo>
                <a:cubicBezTo>
                  <a:pt x="5984" y="2727"/>
                  <a:pt x="6010" y="2727"/>
                  <a:pt x="6037" y="2727"/>
                </a:cubicBezTo>
                <a:cubicBezTo>
                  <a:pt x="6037" y="2780"/>
                  <a:pt x="6022" y="2784"/>
                  <a:pt x="6011" y="2806"/>
                </a:cubicBezTo>
                <a:cubicBezTo>
                  <a:pt x="5999" y="2829"/>
                  <a:pt x="5957" y="2856"/>
                  <a:pt x="5930" y="2859"/>
                </a:cubicBezTo>
                <a:cubicBezTo>
                  <a:pt x="5885" y="2865"/>
                  <a:pt x="5887" y="2866"/>
                  <a:pt x="5876" y="2832"/>
                </a:cubicBezTo>
              </a:path>
              <a:path w="17260" h="3257" extrusionOk="0">
                <a:moveTo>
                  <a:pt x="6249" y="2620"/>
                </a:moveTo>
                <a:cubicBezTo>
                  <a:pt x="6249" y="2590"/>
                  <a:pt x="6246" y="2579"/>
                  <a:pt x="6222" y="2568"/>
                </a:cubicBezTo>
                <a:cubicBezTo>
                  <a:pt x="6182" y="2581"/>
                  <a:pt x="6190" y="2590"/>
                  <a:pt x="6168" y="2620"/>
                </a:cubicBezTo>
                <a:cubicBezTo>
                  <a:pt x="6143" y="2654"/>
                  <a:pt x="6120" y="2685"/>
                  <a:pt x="6115" y="2727"/>
                </a:cubicBezTo>
                <a:cubicBezTo>
                  <a:pt x="6110" y="2774"/>
                  <a:pt x="6112" y="2798"/>
                  <a:pt x="6142" y="2832"/>
                </a:cubicBezTo>
                <a:cubicBezTo>
                  <a:pt x="6165" y="2858"/>
                  <a:pt x="6238" y="2879"/>
                  <a:pt x="6273" y="2859"/>
                </a:cubicBezTo>
                <a:cubicBezTo>
                  <a:pt x="6297" y="2835"/>
                  <a:pt x="6302" y="2826"/>
                  <a:pt x="6326" y="2832"/>
                </a:cubicBezTo>
              </a:path>
              <a:path w="17260" h="3257" extrusionOk="0">
                <a:moveTo>
                  <a:pt x="6434" y="2620"/>
                </a:moveTo>
                <a:cubicBezTo>
                  <a:pt x="6434" y="2551"/>
                  <a:pt x="6434" y="2661"/>
                  <a:pt x="6434" y="2673"/>
                </a:cubicBezTo>
                <a:cubicBezTo>
                  <a:pt x="6434" y="2697"/>
                  <a:pt x="6434" y="2842"/>
                  <a:pt x="6434" y="2779"/>
                </a:cubicBezTo>
                <a:cubicBezTo>
                  <a:pt x="6434" y="2735"/>
                  <a:pt x="6434" y="2691"/>
                  <a:pt x="6434" y="2647"/>
                </a:cubicBezTo>
                <a:cubicBezTo>
                  <a:pt x="6449" y="2667"/>
                  <a:pt x="6476" y="2723"/>
                  <a:pt x="6484" y="2727"/>
                </a:cubicBezTo>
                <a:cubicBezTo>
                  <a:pt x="6501" y="2736"/>
                  <a:pt x="6530" y="2772"/>
                  <a:pt x="6565" y="2753"/>
                </a:cubicBezTo>
                <a:cubicBezTo>
                  <a:pt x="6592" y="2738"/>
                  <a:pt x="6616" y="2646"/>
                  <a:pt x="6619" y="2620"/>
                </a:cubicBezTo>
                <a:cubicBezTo>
                  <a:pt x="6621" y="2599"/>
                  <a:pt x="6646" y="2550"/>
                  <a:pt x="6646" y="2594"/>
                </a:cubicBezTo>
                <a:cubicBezTo>
                  <a:pt x="6646" y="2635"/>
                  <a:pt x="6672" y="2652"/>
                  <a:pt x="6672" y="2699"/>
                </a:cubicBezTo>
                <a:cubicBezTo>
                  <a:pt x="6672" y="2760"/>
                  <a:pt x="6685" y="2779"/>
                  <a:pt x="6699" y="2806"/>
                </a:cubicBezTo>
                <a:cubicBezTo>
                  <a:pt x="6699" y="2832"/>
                  <a:pt x="6699" y="2841"/>
                  <a:pt x="6699" y="2806"/>
                </a:cubicBezTo>
              </a:path>
              <a:path w="17260" h="3257" extrusionOk="0">
                <a:moveTo>
                  <a:pt x="6961" y="2699"/>
                </a:moveTo>
                <a:cubicBezTo>
                  <a:pt x="6986" y="2691"/>
                  <a:pt x="7003" y="2655"/>
                  <a:pt x="7015" y="2620"/>
                </a:cubicBezTo>
                <a:cubicBezTo>
                  <a:pt x="7026" y="2587"/>
                  <a:pt x="7032" y="2545"/>
                  <a:pt x="7042" y="2515"/>
                </a:cubicBezTo>
                <a:cubicBezTo>
                  <a:pt x="7056" y="2472"/>
                  <a:pt x="7045" y="2445"/>
                  <a:pt x="7015" y="2436"/>
                </a:cubicBezTo>
                <a:cubicBezTo>
                  <a:pt x="6965" y="2498"/>
                  <a:pt x="7002" y="2494"/>
                  <a:pt x="7015" y="2568"/>
                </a:cubicBezTo>
                <a:cubicBezTo>
                  <a:pt x="7040" y="2708"/>
                  <a:pt x="7015" y="2874"/>
                  <a:pt x="7015" y="3018"/>
                </a:cubicBezTo>
                <a:cubicBezTo>
                  <a:pt x="7015" y="2950"/>
                  <a:pt x="7023" y="2914"/>
                  <a:pt x="7042" y="2859"/>
                </a:cubicBezTo>
                <a:cubicBezTo>
                  <a:pt x="7056" y="2818"/>
                  <a:pt x="7066" y="2829"/>
                  <a:pt x="7096" y="2806"/>
                </a:cubicBezTo>
                <a:cubicBezTo>
                  <a:pt x="7111" y="2795"/>
                  <a:pt x="7199" y="2755"/>
                  <a:pt x="7200" y="2753"/>
                </a:cubicBezTo>
                <a:cubicBezTo>
                  <a:pt x="7200" y="2744"/>
                  <a:pt x="7200" y="2736"/>
                  <a:pt x="7200" y="2727"/>
                </a:cubicBezTo>
                <a:cubicBezTo>
                  <a:pt x="7189" y="2692"/>
                  <a:pt x="7181" y="2684"/>
                  <a:pt x="7146" y="2673"/>
                </a:cubicBezTo>
                <a:cubicBezTo>
                  <a:pt x="7135" y="2711"/>
                  <a:pt x="7123" y="2699"/>
                  <a:pt x="7123" y="2753"/>
                </a:cubicBezTo>
                <a:cubicBezTo>
                  <a:pt x="7123" y="2801"/>
                  <a:pt x="7119" y="2826"/>
                  <a:pt x="7173" y="2832"/>
                </a:cubicBezTo>
                <a:cubicBezTo>
                  <a:pt x="7219" y="2837"/>
                  <a:pt x="7250" y="2792"/>
                  <a:pt x="7254" y="2753"/>
                </a:cubicBezTo>
                <a:cubicBezTo>
                  <a:pt x="7259" y="2712"/>
                  <a:pt x="7267" y="2678"/>
                  <a:pt x="7227" y="2673"/>
                </a:cubicBezTo>
                <a:cubicBezTo>
                  <a:pt x="7218" y="2673"/>
                  <a:pt x="7209" y="2673"/>
                  <a:pt x="7200" y="2673"/>
                </a:cubicBezTo>
              </a:path>
              <a:path w="17260" h="3257" extrusionOk="0">
                <a:moveTo>
                  <a:pt x="7438" y="2673"/>
                </a:moveTo>
                <a:cubicBezTo>
                  <a:pt x="7412" y="2673"/>
                  <a:pt x="7403" y="2673"/>
                  <a:pt x="7385" y="2673"/>
                </a:cubicBezTo>
                <a:cubicBezTo>
                  <a:pt x="7385" y="2717"/>
                  <a:pt x="7385" y="2762"/>
                  <a:pt x="7385" y="2806"/>
                </a:cubicBezTo>
                <a:cubicBezTo>
                  <a:pt x="7421" y="2794"/>
                  <a:pt x="7416" y="2763"/>
                  <a:pt x="7438" y="2753"/>
                </a:cubicBezTo>
                <a:cubicBezTo>
                  <a:pt x="7470" y="2737"/>
                  <a:pt x="7476" y="2667"/>
                  <a:pt x="7492" y="2699"/>
                </a:cubicBezTo>
                <a:cubicBezTo>
                  <a:pt x="7502" y="2719"/>
                  <a:pt x="7493" y="2812"/>
                  <a:pt x="7546" y="2806"/>
                </a:cubicBezTo>
                <a:cubicBezTo>
                  <a:pt x="7562" y="2804"/>
                  <a:pt x="7611" y="2739"/>
                  <a:pt x="7623" y="2727"/>
                </a:cubicBezTo>
                <a:cubicBezTo>
                  <a:pt x="7623" y="2753"/>
                  <a:pt x="7623" y="2762"/>
                  <a:pt x="7623" y="2779"/>
                </a:cubicBezTo>
                <a:cubicBezTo>
                  <a:pt x="7668" y="2779"/>
                  <a:pt x="7688" y="2774"/>
                  <a:pt x="7704" y="2727"/>
                </a:cubicBezTo>
                <a:cubicBezTo>
                  <a:pt x="7704" y="2696"/>
                  <a:pt x="7706" y="2684"/>
                  <a:pt x="7731" y="2673"/>
                </a:cubicBezTo>
                <a:cubicBezTo>
                  <a:pt x="7773" y="2686"/>
                  <a:pt x="7755" y="2731"/>
                  <a:pt x="7785" y="2753"/>
                </a:cubicBezTo>
                <a:cubicBezTo>
                  <a:pt x="7815" y="2775"/>
                  <a:pt x="7797" y="2769"/>
                  <a:pt x="7758" y="2779"/>
                </a:cubicBezTo>
              </a:path>
              <a:path w="17260" h="3257" extrusionOk="0">
                <a:moveTo>
                  <a:pt x="8047" y="2594"/>
                </a:moveTo>
                <a:cubicBezTo>
                  <a:pt x="8047" y="2603"/>
                  <a:pt x="8047" y="2611"/>
                  <a:pt x="8047" y="2620"/>
                </a:cubicBezTo>
              </a:path>
              <a:path w="17260" h="3257" extrusionOk="0">
                <a:moveTo>
                  <a:pt x="8073" y="2727"/>
                </a:moveTo>
                <a:cubicBezTo>
                  <a:pt x="8073" y="2736"/>
                  <a:pt x="8073" y="2744"/>
                  <a:pt x="8073" y="2753"/>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1" name="Freeform 5"/>
          <p:cNvSpPr>
            <a:spLocks noRot="1" noChangeAspect="1" noEditPoints="1" noChangeArrowheads="1" noChangeShapeType="1" noTextEdit="1"/>
          </p:cNvSpPr>
          <p:nvPr/>
        </p:nvSpPr>
        <p:spPr bwMode="auto">
          <a:xfrm>
            <a:off x="4364766" y="6986135"/>
            <a:ext cx="570507" cy="668639"/>
          </a:xfrm>
          <a:custGeom>
            <a:avLst/>
            <a:gdLst>
              <a:gd name="T0" fmla="+- 0 12256 12122"/>
              <a:gd name="T1" fmla="*/ T0 w 1589"/>
              <a:gd name="T2" fmla="+- 0 19407 19407"/>
              <a:gd name="T3" fmla="*/ 19407 h 1855"/>
              <a:gd name="T4" fmla="+- 0 12122 12122"/>
              <a:gd name="T5" fmla="*/ T4 w 1589"/>
              <a:gd name="T6" fmla="+- 0 19566 19407"/>
              <a:gd name="T7" fmla="*/ 19566 h 1855"/>
              <a:gd name="T8" fmla="+- 0 12306 12122"/>
              <a:gd name="T9" fmla="*/ T8 w 1589"/>
              <a:gd name="T10" fmla="+- 0 19645 19407"/>
              <a:gd name="T11" fmla="*/ 19645 h 1855"/>
              <a:gd name="T12" fmla="+- 0 12494 12122"/>
              <a:gd name="T13" fmla="*/ T12 w 1589"/>
              <a:gd name="T14" fmla="+- 0 19540 19407"/>
              <a:gd name="T15" fmla="*/ 19540 h 1855"/>
              <a:gd name="T16" fmla="+- 0 12441 12122"/>
              <a:gd name="T17" fmla="*/ T16 w 1589"/>
              <a:gd name="T18" fmla="+- 0 19461 19407"/>
              <a:gd name="T19" fmla="*/ 19461 h 1855"/>
              <a:gd name="T20" fmla="+- 0 12387 12122"/>
              <a:gd name="T21" fmla="*/ T20 w 1589"/>
              <a:gd name="T22" fmla="+- 0 19645 19407"/>
              <a:gd name="T23" fmla="*/ 19645 h 1855"/>
              <a:gd name="T24" fmla="+- 0 12494 12122"/>
              <a:gd name="T25" fmla="*/ T24 w 1589"/>
              <a:gd name="T26" fmla="+- 0 19514 19407"/>
              <a:gd name="T27" fmla="*/ 19514 h 1855"/>
              <a:gd name="T28" fmla="+- 0 12599 12122"/>
              <a:gd name="T29" fmla="*/ T28 w 1589"/>
              <a:gd name="T30" fmla="+- 0 19487 19407"/>
              <a:gd name="T31" fmla="*/ 19487 h 1855"/>
              <a:gd name="T32" fmla="+- 0 12625 12122"/>
              <a:gd name="T33" fmla="*/ T32 w 1589"/>
              <a:gd name="T34" fmla="+- 0 19593 19407"/>
              <a:gd name="T35" fmla="*/ 19593 h 1855"/>
              <a:gd name="T36" fmla="+- 0 12756 12122"/>
              <a:gd name="T37" fmla="*/ T36 w 1589"/>
              <a:gd name="T38" fmla="+- 0 19540 19407"/>
              <a:gd name="T39" fmla="*/ 19540 h 1855"/>
              <a:gd name="T40" fmla="+- 0 12837 12122"/>
              <a:gd name="T41" fmla="*/ T40 w 1589"/>
              <a:gd name="T42" fmla="+- 0 19593 19407"/>
              <a:gd name="T43" fmla="*/ 19593 h 1855"/>
              <a:gd name="T44" fmla="+- 0 12968 12122"/>
              <a:gd name="T45" fmla="*/ T44 w 1589"/>
              <a:gd name="T46" fmla="+- 0 19566 19407"/>
              <a:gd name="T47" fmla="*/ 19566 h 1855"/>
              <a:gd name="T48" fmla="+- 0 13022 12122"/>
              <a:gd name="T49" fmla="*/ T48 w 1589"/>
              <a:gd name="T50" fmla="+- 0 19831 19407"/>
              <a:gd name="T51" fmla="*/ 19831 h 1855"/>
              <a:gd name="T52" fmla="+- 0 12968 12122"/>
              <a:gd name="T53" fmla="*/ T52 w 1589"/>
              <a:gd name="T54" fmla="+- 0 19540 19407"/>
              <a:gd name="T55" fmla="*/ 19540 h 1855"/>
              <a:gd name="T56" fmla="+- 0 13022 12122"/>
              <a:gd name="T57" fmla="*/ T56 w 1589"/>
              <a:gd name="T58" fmla="+- 0 19461 19407"/>
              <a:gd name="T59" fmla="*/ 19461 h 1855"/>
              <a:gd name="T60" fmla="+- 0 13129 12122"/>
              <a:gd name="T61" fmla="*/ T60 w 1589"/>
              <a:gd name="T62" fmla="+- 0 19514 19407"/>
              <a:gd name="T63" fmla="*/ 19514 h 1855"/>
              <a:gd name="T64" fmla="+- 0 12918 12122"/>
              <a:gd name="T65" fmla="*/ T64 w 1589"/>
              <a:gd name="T66" fmla="+- 0 19593 19407"/>
              <a:gd name="T67" fmla="*/ 19593 h 1855"/>
              <a:gd name="T68" fmla="+- 0 12494 12122"/>
              <a:gd name="T69" fmla="*/ T68 w 1589"/>
              <a:gd name="T70" fmla="+- 0 19990 19407"/>
              <a:gd name="T71" fmla="*/ 19990 h 1855"/>
              <a:gd name="T72" fmla="+- 0 12518 12122"/>
              <a:gd name="T73" fmla="*/ T72 w 1589"/>
              <a:gd name="T74" fmla="+- 0 20308 19407"/>
              <a:gd name="T75" fmla="*/ 20308 h 1855"/>
              <a:gd name="T76" fmla="+- 0 12572 12122"/>
              <a:gd name="T77" fmla="*/ T76 w 1589"/>
              <a:gd name="T78" fmla="+- 0 20043 19407"/>
              <a:gd name="T79" fmla="*/ 20043 h 1855"/>
              <a:gd name="T80" fmla="+- 0 12599 12122"/>
              <a:gd name="T81" fmla="*/ T80 w 1589"/>
              <a:gd name="T82" fmla="+- 0 20360 19407"/>
              <a:gd name="T83" fmla="*/ 20360 h 1855"/>
              <a:gd name="T84" fmla="+- 0 12387 12122"/>
              <a:gd name="T85" fmla="*/ T84 w 1589"/>
              <a:gd name="T86" fmla="+- 0 20308 19407"/>
              <a:gd name="T87" fmla="*/ 20308 h 1855"/>
              <a:gd name="T88" fmla="+- 0 12494 12122"/>
              <a:gd name="T89" fmla="*/ T88 w 1589"/>
              <a:gd name="T90" fmla="+- 0 20388 19407"/>
              <a:gd name="T91" fmla="*/ 20388 h 1855"/>
              <a:gd name="T92" fmla="+- 0 12599 12122"/>
              <a:gd name="T93" fmla="*/ T92 w 1589"/>
              <a:gd name="T94" fmla="+- 0 20467 19407"/>
              <a:gd name="T95" fmla="*/ 20467 h 1855"/>
              <a:gd name="T96" fmla="+- 0 12652 12122"/>
              <a:gd name="T97" fmla="*/ T96 w 1589"/>
              <a:gd name="T98" fmla="+- 0 20414 19407"/>
              <a:gd name="T99" fmla="*/ 20414 h 1855"/>
              <a:gd name="T100" fmla="+- 0 12706 12122"/>
              <a:gd name="T101" fmla="*/ T100 w 1589"/>
              <a:gd name="T102" fmla="+- 0 20334 19407"/>
              <a:gd name="T103" fmla="*/ 20334 h 1855"/>
              <a:gd name="T104" fmla="+- 0 12229 12122"/>
              <a:gd name="T105" fmla="*/ T104 w 1589"/>
              <a:gd name="T106" fmla="+- 0 21022 19407"/>
              <a:gd name="T107" fmla="*/ 21022 h 1855"/>
              <a:gd name="T108" fmla="+- 0 12333 12122"/>
              <a:gd name="T109" fmla="*/ T108 w 1589"/>
              <a:gd name="T110" fmla="+- 0 21154 19407"/>
              <a:gd name="T111" fmla="*/ 21154 h 1855"/>
              <a:gd name="T112" fmla="+- 0 12387 12122"/>
              <a:gd name="T113" fmla="*/ T112 w 1589"/>
              <a:gd name="T114" fmla="+- 0 21208 19407"/>
              <a:gd name="T115" fmla="*/ 21208 h 1855"/>
              <a:gd name="T116" fmla="+- 0 12441 12122"/>
              <a:gd name="T117" fmla="*/ T116 w 1589"/>
              <a:gd name="T118" fmla="+- 0 20943 19407"/>
              <a:gd name="T119" fmla="*/ 20943 h 1855"/>
              <a:gd name="T120" fmla="+- 0 12679 12122"/>
              <a:gd name="T121" fmla="*/ T120 w 1589"/>
              <a:gd name="T122" fmla="+- 0 20970 19407"/>
              <a:gd name="T123" fmla="*/ 20970 h 1855"/>
              <a:gd name="T124" fmla="+- 0 12545 12122"/>
              <a:gd name="T125" fmla="*/ T124 w 1589"/>
              <a:gd name="T126" fmla="+- 0 21128 19407"/>
              <a:gd name="T127" fmla="*/ 21128 h 1855"/>
              <a:gd name="T128" fmla="+- 0 12652 12122"/>
              <a:gd name="T129" fmla="*/ T128 w 1589"/>
              <a:gd name="T130" fmla="+- 0 21182 19407"/>
              <a:gd name="T131" fmla="*/ 21182 h 1855"/>
              <a:gd name="T132" fmla="+- 0 12706 12122"/>
              <a:gd name="T133" fmla="*/ T132 w 1589"/>
              <a:gd name="T134" fmla="+- 0 21022 19407"/>
              <a:gd name="T135" fmla="*/ 21022 h 1855"/>
              <a:gd name="T136" fmla="+- 0 12733 12122"/>
              <a:gd name="T137" fmla="*/ T136 w 1589"/>
              <a:gd name="T138" fmla="+- 0 21208 19407"/>
              <a:gd name="T139" fmla="*/ 21208 h 1855"/>
              <a:gd name="T140" fmla="+- 0 12891 12122"/>
              <a:gd name="T141" fmla="*/ T140 w 1589"/>
              <a:gd name="T142" fmla="+- 0 21075 19407"/>
              <a:gd name="T143" fmla="*/ 21075 h 1855"/>
              <a:gd name="T144" fmla="+- 0 12945 12122"/>
              <a:gd name="T145" fmla="*/ T144 w 1589"/>
              <a:gd name="T146" fmla="+- 0 20758 19407"/>
              <a:gd name="T147" fmla="*/ 20758 h 1855"/>
              <a:gd name="T148" fmla="+- 0 12918 12122"/>
              <a:gd name="T149" fmla="*/ T148 w 1589"/>
              <a:gd name="T150" fmla="+- 0 21182 19407"/>
              <a:gd name="T151" fmla="*/ 21182 h 1855"/>
              <a:gd name="T152" fmla="+- 0 13076 12122"/>
              <a:gd name="T153" fmla="*/ T152 w 1589"/>
              <a:gd name="T154" fmla="+- 0 21075 19407"/>
              <a:gd name="T155" fmla="*/ 21075 h 1855"/>
              <a:gd name="T156" fmla="+- 0 13102 12122"/>
              <a:gd name="T157" fmla="*/ T156 w 1589"/>
              <a:gd name="T158" fmla="+- 0 21022 19407"/>
              <a:gd name="T159" fmla="*/ 21022 h 1855"/>
              <a:gd name="T160" fmla="+- 0 13207 12122"/>
              <a:gd name="T161" fmla="*/ T160 w 1589"/>
              <a:gd name="T162" fmla="+- 0 21022 19407"/>
              <a:gd name="T163" fmla="*/ 21022 h 1855"/>
              <a:gd name="T164" fmla="+- 0 13233 12122"/>
              <a:gd name="T165" fmla="*/ T164 w 1589"/>
              <a:gd name="T166" fmla="+- 0 20970 19407"/>
              <a:gd name="T167" fmla="*/ 20970 h 1855"/>
              <a:gd name="T168" fmla="+- 0 13368 12122"/>
              <a:gd name="T169" fmla="*/ T168 w 1589"/>
              <a:gd name="T170" fmla="+- 0 21103 19407"/>
              <a:gd name="T171" fmla="*/ 21103 h 1855"/>
              <a:gd name="T172" fmla="+- 0 13445 12122"/>
              <a:gd name="T173" fmla="*/ T172 w 1589"/>
              <a:gd name="T174" fmla="+- 0 20891 19407"/>
              <a:gd name="T175" fmla="*/ 20891 h 1855"/>
              <a:gd name="T176" fmla="+- 0 13341 12122"/>
              <a:gd name="T177" fmla="*/ T176 w 1589"/>
              <a:gd name="T178" fmla="+- 0 21103 19407"/>
              <a:gd name="T179" fmla="*/ 21103 h 1855"/>
              <a:gd name="T180" fmla="+- 0 13606 12122"/>
              <a:gd name="T181" fmla="*/ T180 w 1589"/>
              <a:gd name="T182" fmla="+- 0 21182 19407"/>
              <a:gd name="T183" fmla="*/ 21182 h 18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1589" h="1855" extrusionOk="0">
                <a:moveTo>
                  <a:pt x="134" y="54"/>
                </a:moveTo>
                <a:cubicBezTo>
                  <a:pt x="134" y="27"/>
                  <a:pt x="134" y="18"/>
                  <a:pt x="134" y="0"/>
                </a:cubicBezTo>
                <a:cubicBezTo>
                  <a:pt x="76" y="0"/>
                  <a:pt x="68" y="13"/>
                  <a:pt x="27" y="54"/>
                </a:cubicBezTo>
                <a:cubicBezTo>
                  <a:pt x="-8" y="89"/>
                  <a:pt x="0" y="111"/>
                  <a:pt x="0" y="159"/>
                </a:cubicBezTo>
                <a:cubicBezTo>
                  <a:pt x="42" y="170"/>
                  <a:pt x="56" y="194"/>
                  <a:pt x="80" y="212"/>
                </a:cubicBezTo>
                <a:cubicBezTo>
                  <a:pt x="104" y="229"/>
                  <a:pt x="149" y="258"/>
                  <a:pt x="184" y="238"/>
                </a:cubicBezTo>
                <a:cubicBezTo>
                  <a:pt x="225" y="215"/>
                  <a:pt x="216" y="212"/>
                  <a:pt x="265" y="212"/>
                </a:cubicBezTo>
              </a:path>
              <a:path w="1589" h="1855" extrusionOk="0">
                <a:moveTo>
                  <a:pt x="372" y="133"/>
                </a:moveTo>
                <a:cubicBezTo>
                  <a:pt x="372" y="100"/>
                  <a:pt x="364" y="63"/>
                  <a:pt x="346" y="54"/>
                </a:cubicBezTo>
                <a:cubicBezTo>
                  <a:pt x="337" y="54"/>
                  <a:pt x="328" y="54"/>
                  <a:pt x="319" y="54"/>
                </a:cubicBezTo>
                <a:cubicBezTo>
                  <a:pt x="278" y="94"/>
                  <a:pt x="265" y="103"/>
                  <a:pt x="265" y="159"/>
                </a:cubicBezTo>
                <a:cubicBezTo>
                  <a:pt x="265" y="185"/>
                  <a:pt x="265" y="212"/>
                  <a:pt x="265" y="238"/>
                </a:cubicBezTo>
                <a:cubicBezTo>
                  <a:pt x="303" y="238"/>
                  <a:pt x="344" y="231"/>
                  <a:pt x="372" y="212"/>
                </a:cubicBezTo>
                <a:cubicBezTo>
                  <a:pt x="405" y="189"/>
                  <a:pt x="397" y="124"/>
                  <a:pt x="372" y="107"/>
                </a:cubicBezTo>
                <a:cubicBezTo>
                  <a:pt x="338" y="84"/>
                  <a:pt x="325" y="115"/>
                  <a:pt x="319" y="133"/>
                </a:cubicBezTo>
              </a:path>
              <a:path w="1589" h="1855" extrusionOk="0">
                <a:moveTo>
                  <a:pt x="477" y="80"/>
                </a:moveTo>
                <a:cubicBezTo>
                  <a:pt x="477" y="11"/>
                  <a:pt x="477" y="121"/>
                  <a:pt x="477" y="133"/>
                </a:cubicBezTo>
                <a:cubicBezTo>
                  <a:pt x="477" y="175"/>
                  <a:pt x="490" y="146"/>
                  <a:pt x="503" y="186"/>
                </a:cubicBezTo>
                <a:cubicBezTo>
                  <a:pt x="550" y="150"/>
                  <a:pt x="548" y="153"/>
                  <a:pt x="584" y="107"/>
                </a:cubicBezTo>
                <a:cubicBezTo>
                  <a:pt x="584" y="162"/>
                  <a:pt x="589" y="164"/>
                  <a:pt x="634" y="133"/>
                </a:cubicBezTo>
                <a:cubicBezTo>
                  <a:pt x="643" y="124"/>
                  <a:pt x="652" y="116"/>
                  <a:pt x="661" y="107"/>
                </a:cubicBezTo>
                <a:cubicBezTo>
                  <a:pt x="661" y="166"/>
                  <a:pt x="669" y="152"/>
                  <a:pt x="715" y="186"/>
                </a:cubicBezTo>
              </a:path>
              <a:path w="1589" h="1855" extrusionOk="0">
                <a:moveTo>
                  <a:pt x="823" y="54"/>
                </a:moveTo>
                <a:cubicBezTo>
                  <a:pt x="823" y="103"/>
                  <a:pt x="834" y="118"/>
                  <a:pt x="846" y="159"/>
                </a:cubicBezTo>
                <a:cubicBezTo>
                  <a:pt x="864" y="221"/>
                  <a:pt x="853" y="288"/>
                  <a:pt x="873" y="345"/>
                </a:cubicBezTo>
                <a:cubicBezTo>
                  <a:pt x="890" y="394"/>
                  <a:pt x="847" y="407"/>
                  <a:pt x="900" y="424"/>
                </a:cubicBezTo>
              </a:path>
              <a:path w="1589" h="1855" extrusionOk="0">
                <a:moveTo>
                  <a:pt x="873" y="292"/>
                </a:moveTo>
                <a:cubicBezTo>
                  <a:pt x="866" y="222"/>
                  <a:pt x="846" y="196"/>
                  <a:pt x="846" y="133"/>
                </a:cubicBezTo>
                <a:cubicBezTo>
                  <a:pt x="846" y="99"/>
                  <a:pt x="855" y="63"/>
                  <a:pt x="873" y="54"/>
                </a:cubicBezTo>
                <a:cubicBezTo>
                  <a:pt x="882" y="54"/>
                  <a:pt x="891" y="54"/>
                  <a:pt x="900" y="54"/>
                </a:cubicBezTo>
                <a:cubicBezTo>
                  <a:pt x="925" y="62"/>
                  <a:pt x="951" y="64"/>
                  <a:pt x="980" y="80"/>
                </a:cubicBezTo>
                <a:cubicBezTo>
                  <a:pt x="989" y="89"/>
                  <a:pt x="998" y="98"/>
                  <a:pt x="1007" y="107"/>
                </a:cubicBezTo>
                <a:cubicBezTo>
                  <a:pt x="976" y="137"/>
                  <a:pt x="938" y="173"/>
                  <a:pt x="900" y="186"/>
                </a:cubicBezTo>
                <a:cubicBezTo>
                  <a:pt x="873" y="195"/>
                  <a:pt x="825" y="186"/>
                  <a:pt x="796" y="186"/>
                </a:cubicBezTo>
              </a:path>
              <a:path w="1589" h="1855" extrusionOk="0">
                <a:moveTo>
                  <a:pt x="372" y="610"/>
                </a:moveTo>
                <a:cubicBezTo>
                  <a:pt x="372" y="601"/>
                  <a:pt x="372" y="592"/>
                  <a:pt x="372" y="583"/>
                </a:cubicBezTo>
                <a:cubicBezTo>
                  <a:pt x="372" y="664"/>
                  <a:pt x="375" y="726"/>
                  <a:pt x="396" y="795"/>
                </a:cubicBezTo>
                <a:cubicBezTo>
                  <a:pt x="405" y="824"/>
                  <a:pt x="396" y="871"/>
                  <a:pt x="396" y="901"/>
                </a:cubicBezTo>
              </a:path>
              <a:path w="1589" h="1855" extrusionOk="0">
                <a:moveTo>
                  <a:pt x="423" y="662"/>
                </a:moveTo>
                <a:cubicBezTo>
                  <a:pt x="432" y="653"/>
                  <a:pt x="441" y="645"/>
                  <a:pt x="450" y="636"/>
                </a:cubicBezTo>
                <a:cubicBezTo>
                  <a:pt x="450" y="704"/>
                  <a:pt x="458" y="739"/>
                  <a:pt x="477" y="795"/>
                </a:cubicBezTo>
                <a:cubicBezTo>
                  <a:pt x="491" y="836"/>
                  <a:pt x="477" y="909"/>
                  <a:pt x="477" y="953"/>
                </a:cubicBezTo>
              </a:path>
              <a:path w="1589" h="1855" extrusionOk="0">
                <a:moveTo>
                  <a:pt x="265" y="927"/>
                </a:moveTo>
                <a:cubicBezTo>
                  <a:pt x="265" y="918"/>
                  <a:pt x="265" y="910"/>
                  <a:pt x="265" y="901"/>
                </a:cubicBezTo>
                <a:cubicBezTo>
                  <a:pt x="271" y="919"/>
                  <a:pt x="314" y="966"/>
                  <a:pt x="346" y="981"/>
                </a:cubicBezTo>
                <a:cubicBezTo>
                  <a:pt x="355" y="981"/>
                  <a:pt x="363" y="981"/>
                  <a:pt x="372" y="981"/>
                </a:cubicBezTo>
                <a:cubicBezTo>
                  <a:pt x="378" y="1000"/>
                  <a:pt x="418" y="1046"/>
                  <a:pt x="450" y="1060"/>
                </a:cubicBezTo>
                <a:cubicBezTo>
                  <a:pt x="459" y="1060"/>
                  <a:pt x="468" y="1060"/>
                  <a:pt x="477" y="1060"/>
                </a:cubicBezTo>
                <a:cubicBezTo>
                  <a:pt x="489" y="1097"/>
                  <a:pt x="485" y="1086"/>
                  <a:pt x="530" y="1086"/>
                </a:cubicBezTo>
                <a:cubicBezTo>
                  <a:pt x="530" y="1060"/>
                  <a:pt x="530" y="1033"/>
                  <a:pt x="530" y="1007"/>
                </a:cubicBezTo>
                <a:cubicBezTo>
                  <a:pt x="568" y="995"/>
                  <a:pt x="557" y="999"/>
                  <a:pt x="557" y="953"/>
                </a:cubicBezTo>
                <a:cubicBezTo>
                  <a:pt x="584" y="953"/>
                  <a:pt x="593" y="953"/>
                  <a:pt x="584" y="927"/>
                </a:cubicBezTo>
              </a:path>
              <a:path w="1589" h="1855" extrusionOk="0">
                <a:moveTo>
                  <a:pt x="80" y="1589"/>
                </a:moveTo>
                <a:cubicBezTo>
                  <a:pt x="80" y="1534"/>
                  <a:pt x="93" y="1608"/>
                  <a:pt x="107" y="1615"/>
                </a:cubicBezTo>
                <a:cubicBezTo>
                  <a:pt x="142" y="1632"/>
                  <a:pt x="134" y="1675"/>
                  <a:pt x="161" y="1696"/>
                </a:cubicBezTo>
                <a:cubicBezTo>
                  <a:pt x="170" y="1703"/>
                  <a:pt x="208" y="1741"/>
                  <a:pt x="211" y="1747"/>
                </a:cubicBezTo>
                <a:cubicBezTo>
                  <a:pt x="226" y="1778"/>
                  <a:pt x="211" y="1814"/>
                  <a:pt x="238" y="1827"/>
                </a:cubicBezTo>
                <a:cubicBezTo>
                  <a:pt x="280" y="1847"/>
                  <a:pt x="265" y="1860"/>
                  <a:pt x="265" y="1801"/>
                </a:cubicBezTo>
                <a:cubicBezTo>
                  <a:pt x="265" y="1710"/>
                  <a:pt x="266" y="1616"/>
                  <a:pt x="292" y="1563"/>
                </a:cubicBezTo>
                <a:cubicBezTo>
                  <a:pt x="292" y="1536"/>
                  <a:pt x="292" y="1527"/>
                  <a:pt x="319" y="1536"/>
                </a:cubicBezTo>
              </a:path>
              <a:path w="1589" h="1855" extrusionOk="0">
                <a:moveTo>
                  <a:pt x="611" y="1642"/>
                </a:moveTo>
                <a:cubicBezTo>
                  <a:pt x="601" y="1603"/>
                  <a:pt x="593" y="1567"/>
                  <a:pt x="557" y="1563"/>
                </a:cubicBezTo>
                <a:cubicBezTo>
                  <a:pt x="494" y="1555"/>
                  <a:pt x="503" y="1577"/>
                  <a:pt x="477" y="1615"/>
                </a:cubicBezTo>
                <a:cubicBezTo>
                  <a:pt x="454" y="1650"/>
                  <a:pt x="428" y="1678"/>
                  <a:pt x="423" y="1721"/>
                </a:cubicBezTo>
                <a:cubicBezTo>
                  <a:pt x="423" y="1730"/>
                  <a:pt x="423" y="1738"/>
                  <a:pt x="423" y="1747"/>
                </a:cubicBezTo>
                <a:cubicBezTo>
                  <a:pt x="446" y="1765"/>
                  <a:pt x="494" y="1796"/>
                  <a:pt x="530" y="1775"/>
                </a:cubicBezTo>
                <a:cubicBezTo>
                  <a:pt x="558" y="1759"/>
                  <a:pt x="581" y="1696"/>
                  <a:pt x="584" y="1668"/>
                </a:cubicBezTo>
                <a:cubicBezTo>
                  <a:pt x="584" y="1642"/>
                  <a:pt x="584" y="1633"/>
                  <a:pt x="584" y="1615"/>
                </a:cubicBezTo>
                <a:cubicBezTo>
                  <a:pt x="584" y="1546"/>
                  <a:pt x="584" y="1656"/>
                  <a:pt x="584" y="1668"/>
                </a:cubicBezTo>
                <a:cubicBezTo>
                  <a:pt x="584" y="1724"/>
                  <a:pt x="576" y="1758"/>
                  <a:pt x="611" y="1801"/>
                </a:cubicBezTo>
                <a:cubicBezTo>
                  <a:pt x="654" y="1853"/>
                  <a:pt x="677" y="1813"/>
                  <a:pt x="715" y="1775"/>
                </a:cubicBezTo>
                <a:cubicBezTo>
                  <a:pt x="748" y="1742"/>
                  <a:pt x="747" y="1701"/>
                  <a:pt x="769" y="1668"/>
                </a:cubicBezTo>
                <a:cubicBezTo>
                  <a:pt x="801" y="1621"/>
                  <a:pt x="818" y="1569"/>
                  <a:pt x="823" y="1510"/>
                </a:cubicBezTo>
                <a:cubicBezTo>
                  <a:pt x="827" y="1458"/>
                  <a:pt x="823" y="1404"/>
                  <a:pt x="823" y="1351"/>
                </a:cubicBezTo>
                <a:cubicBezTo>
                  <a:pt x="792" y="1361"/>
                  <a:pt x="774" y="1386"/>
                  <a:pt x="769" y="1430"/>
                </a:cubicBezTo>
                <a:cubicBezTo>
                  <a:pt x="762" y="1492"/>
                  <a:pt x="736" y="1745"/>
                  <a:pt x="796" y="1775"/>
                </a:cubicBezTo>
                <a:cubicBezTo>
                  <a:pt x="846" y="1800"/>
                  <a:pt x="888" y="1753"/>
                  <a:pt x="900" y="1747"/>
                </a:cubicBezTo>
                <a:cubicBezTo>
                  <a:pt x="962" y="1715"/>
                  <a:pt x="926" y="1720"/>
                  <a:pt x="954" y="1668"/>
                </a:cubicBezTo>
                <a:cubicBezTo>
                  <a:pt x="978" y="1625"/>
                  <a:pt x="980" y="1616"/>
                  <a:pt x="980" y="1563"/>
                </a:cubicBezTo>
                <a:cubicBezTo>
                  <a:pt x="980" y="1491"/>
                  <a:pt x="980" y="1603"/>
                  <a:pt x="980" y="1615"/>
                </a:cubicBezTo>
                <a:cubicBezTo>
                  <a:pt x="980" y="1633"/>
                  <a:pt x="1011" y="1680"/>
                  <a:pt x="1034" y="1668"/>
                </a:cubicBezTo>
                <a:cubicBezTo>
                  <a:pt x="1069" y="1650"/>
                  <a:pt x="1063" y="1645"/>
                  <a:pt x="1085" y="1615"/>
                </a:cubicBezTo>
                <a:cubicBezTo>
                  <a:pt x="1094" y="1606"/>
                  <a:pt x="1102" y="1598"/>
                  <a:pt x="1111" y="1589"/>
                </a:cubicBezTo>
                <a:cubicBezTo>
                  <a:pt x="1111" y="1580"/>
                  <a:pt x="1111" y="1572"/>
                  <a:pt x="1111" y="1563"/>
                </a:cubicBezTo>
                <a:cubicBezTo>
                  <a:pt x="1111" y="1617"/>
                  <a:pt x="1101" y="1655"/>
                  <a:pt x="1138" y="1696"/>
                </a:cubicBezTo>
                <a:cubicBezTo>
                  <a:pt x="1179" y="1741"/>
                  <a:pt x="1205" y="1721"/>
                  <a:pt x="1246" y="1696"/>
                </a:cubicBezTo>
                <a:cubicBezTo>
                  <a:pt x="1278" y="1677"/>
                  <a:pt x="1308" y="1658"/>
                  <a:pt x="1323" y="1615"/>
                </a:cubicBezTo>
                <a:cubicBezTo>
                  <a:pt x="1335" y="1581"/>
                  <a:pt x="1323" y="1521"/>
                  <a:pt x="1323" y="1484"/>
                </a:cubicBezTo>
                <a:cubicBezTo>
                  <a:pt x="1278" y="1495"/>
                  <a:pt x="1251" y="1513"/>
                  <a:pt x="1246" y="1563"/>
                </a:cubicBezTo>
                <a:cubicBezTo>
                  <a:pt x="1242" y="1604"/>
                  <a:pt x="1193" y="1646"/>
                  <a:pt x="1219" y="1696"/>
                </a:cubicBezTo>
                <a:cubicBezTo>
                  <a:pt x="1239" y="1735"/>
                  <a:pt x="1285" y="1787"/>
                  <a:pt x="1323" y="1801"/>
                </a:cubicBezTo>
                <a:cubicBezTo>
                  <a:pt x="1377" y="1820"/>
                  <a:pt x="1442" y="1798"/>
                  <a:pt x="1484" y="1775"/>
                </a:cubicBezTo>
                <a:cubicBezTo>
                  <a:pt x="1535" y="1747"/>
                  <a:pt x="1553" y="1737"/>
                  <a:pt x="1588" y="1721"/>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2" name="Freeform 6"/>
          <p:cNvSpPr>
            <a:spLocks noRot="1" noChangeAspect="1" noEditPoints="1" noChangeArrowheads="1" noChangeShapeType="1" noTextEdit="1"/>
          </p:cNvSpPr>
          <p:nvPr/>
        </p:nvSpPr>
        <p:spPr bwMode="auto">
          <a:xfrm>
            <a:off x="486834" y="7006116"/>
            <a:ext cx="1325100" cy="448834"/>
          </a:xfrm>
          <a:custGeom>
            <a:avLst/>
            <a:gdLst>
              <a:gd name="T0" fmla="+- 0 1907 1352"/>
              <a:gd name="T1" fmla="*/ T0 w 3680"/>
              <a:gd name="T2" fmla="+- 0 19964 19461"/>
              <a:gd name="T3" fmla="*/ 19964 h 1245"/>
              <a:gd name="T4" fmla="+- 0 1933 1352"/>
              <a:gd name="T5" fmla="*/ T4 w 3680"/>
              <a:gd name="T6" fmla="+- 0 20388 19461"/>
              <a:gd name="T7" fmla="*/ 20388 h 1245"/>
              <a:gd name="T8" fmla="+- 0 1802 1352"/>
              <a:gd name="T9" fmla="*/ T8 w 3680"/>
              <a:gd name="T10" fmla="+- 0 19990 19461"/>
              <a:gd name="T11" fmla="*/ 19990 h 1245"/>
              <a:gd name="T12" fmla="+- 0 1880 1352"/>
              <a:gd name="T13" fmla="*/ T12 w 3680"/>
              <a:gd name="T14" fmla="+- 0 19805 19461"/>
              <a:gd name="T15" fmla="*/ 19805 h 1245"/>
              <a:gd name="T16" fmla="+- 0 2145 1352"/>
              <a:gd name="T17" fmla="*/ T16 w 3680"/>
              <a:gd name="T18" fmla="+- 0 19910 19461"/>
              <a:gd name="T19" fmla="*/ 19910 h 1245"/>
              <a:gd name="T20" fmla="+- 0 1960 1352"/>
              <a:gd name="T21" fmla="*/ T20 w 3680"/>
              <a:gd name="T22" fmla="+- 0 20043 19461"/>
              <a:gd name="T23" fmla="*/ 20043 h 1245"/>
              <a:gd name="T24" fmla="+- 0 1352 1352"/>
              <a:gd name="T25" fmla="*/ T24 w 3680"/>
              <a:gd name="T26" fmla="+- 0 19699 19461"/>
              <a:gd name="T27" fmla="*/ 19699 h 1245"/>
              <a:gd name="T28" fmla="+- 0 1403 1352"/>
              <a:gd name="T29" fmla="*/ T28 w 3680"/>
              <a:gd name="T30" fmla="+- 0 19726 19461"/>
              <a:gd name="T31" fmla="*/ 19726 h 1245"/>
              <a:gd name="T32" fmla="+- 0 1510 1352"/>
              <a:gd name="T33" fmla="*/ T32 w 3680"/>
              <a:gd name="T34" fmla="+- 0 20308 19461"/>
              <a:gd name="T35" fmla="*/ 20308 h 1245"/>
              <a:gd name="T36" fmla="+- 0 1591 1352"/>
              <a:gd name="T37" fmla="*/ T36 w 3680"/>
              <a:gd name="T38" fmla="+- 0 20572 19461"/>
              <a:gd name="T39" fmla="*/ 20572 h 1245"/>
              <a:gd name="T40" fmla="+- 0 1483 1352"/>
              <a:gd name="T41" fmla="*/ T40 w 3680"/>
              <a:gd name="T42" fmla="+- 0 19566 19461"/>
              <a:gd name="T43" fmla="*/ 19566 h 1245"/>
              <a:gd name="T44" fmla="+- 0 1826 1352"/>
              <a:gd name="T45" fmla="*/ T44 w 3680"/>
              <a:gd name="T46" fmla="+- 0 19487 19461"/>
              <a:gd name="T47" fmla="*/ 19487 h 1245"/>
              <a:gd name="T48" fmla="+- 0 2515 1352"/>
              <a:gd name="T49" fmla="*/ T48 w 3680"/>
              <a:gd name="T50" fmla="+- 0 19487 19461"/>
              <a:gd name="T51" fmla="*/ 19487 h 1245"/>
              <a:gd name="T52" fmla="+- 0 2699 1352"/>
              <a:gd name="T53" fmla="*/ T52 w 3680"/>
              <a:gd name="T54" fmla="+- 0 19593 19461"/>
              <a:gd name="T55" fmla="*/ 19593 h 1245"/>
              <a:gd name="T56" fmla="+- 0 2753 1352"/>
              <a:gd name="T57" fmla="*/ T56 w 3680"/>
              <a:gd name="T58" fmla="+- 0 20360 19461"/>
              <a:gd name="T59" fmla="*/ 20360 h 1245"/>
              <a:gd name="T60" fmla="+- 0 2753 1352"/>
              <a:gd name="T61" fmla="*/ T60 w 3680"/>
              <a:gd name="T62" fmla="+- 0 20651 19461"/>
              <a:gd name="T63" fmla="*/ 20651 h 1245"/>
              <a:gd name="T64" fmla="+- 0 2515 1352"/>
              <a:gd name="T65" fmla="*/ T64 w 3680"/>
              <a:gd name="T66" fmla="+- 0 20679 19461"/>
              <a:gd name="T67" fmla="*/ 20679 h 1245"/>
              <a:gd name="T68" fmla="+- 0 2041 1352"/>
              <a:gd name="T69" fmla="*/ T68 w 3680"/>
              <a:gd name="T70" fmla="+- 0 20625 19461"/>
              <a:gd name="T71" fmla="*/ 20625 h 1245"/>
              <a:gd name="T72" fmla="+- 0 1564 1352"/>
              <a:gd name="T73" fmla="*/ T72 w 3680"/>
              <a:gd name="T74" fmla="+- 0 20679 19461"/>
              <a:gd name="T75" fmla="*/ 20679 h 1245"/>
              <a:gd name="T76" fmla="+- 0 3072 1352"/>
              <a:gd name="T77" fmla="*/ T76 w 3680"/>
              <a:gd name="T78" fmla="+- 0 20122 19461"/>
              <a:gd name="T79" fmla="*/ 20122 h 1245"/>
              <a:gd name="T80" fmla="+- 0 3099 1352"/>
              <a:gd name="T81" fmla="*/ T80 w 3680"/>
              <a:gd name="T82" fmla="+- 0 20255 19461"/>
              <a:gd name="T83" fmla="*/ 20255 h 1245"/>
              <a:gd name="T84" fmla="+- 0 3203 1352"/>
              <a:gd name="T85" fmla="*/ T84 w 3680"/>
              <a:gd name="T86" fmla="+- 0 20255 19461"/>
              <a:gd name="T87" fmla="*/ 20255 h 1245"/>
              <a:gd name="T88" fmla="+- 0 3892 1352"/>
              <a:gd name="T89" fmla="*/ T88 w 3680"/>
              <a:gd name="T90" fmla="+- 0 19857 19461"/>
              <a:gd name="T91" fmla="*/ 19857 h 1245"/>
              <a:gd name="T92" fmla="+- 0 3946 1352"/>
              <a:gd name="T93" fmla="*/ T92 w 3680"/>
              <a:gd name="T94" fmla="+- 0 19910 19461"/>
              <a:gd name="T95" fmla="*/ 19910 h 1245"/>
              <a:gd name="T96" fmla="+- 0 3946 1352"/>
              <a:gd name="T97" fmla="*/ T96 w 3680"/>
              <a:gd name="T98" fmla="+- 0 19831 19461"/>
              <a:gd name="T99" fmla="*/ 19831 h 1245"/>
              <a:gd name="T100" fmla="+- 0 4050 1352"/>
              <a:gd name="T101" fmla="*/ T100 w 3680"/>
              <a:gd name="T102" fmla="+- 0 19831 19461"/>
              <a:gd name="T103" fmla="*/ 19831 h 1245"/>
              <a:gd name="T104" fmla="+- 0 4103 1352"/>
              <a:gd name="T105" fmla="*/ T104 w 3680"/>
              <a:gd name="T106" fmla="+- 0 19805 19461"/>
              <a:gd name="T107" fmla="*/ 19805 h 1245"/>
              <a:gd name="T108" fmla="+- 0 4184 1352"/>
              <a:gd name="T109" fmla="*/ T108 w 3680"/>
              <a:gd name="T110" fmla="+- 0 19964 19461"/>
              <a:gd name="T111" fmla="*/ 19964 h 1245"/>
              <a:gd name="T112" fmla="+- 0 4315 1352"/>
              <a:gd name="T113" fmla="*/ T112 w 3680"/>
              <a:gd name="T114" fmla="+- 0 19778 19461"/>
              <a:gd name="T115" fmla="*/ 19778 h 1245"/>
              <a:gd name="T116" fmla="+- 0 4234 1352"/>
              <a:gd name="T117" fmla="*/ T116 w 3680"/>
              <a:gd name="T118" fmla="+- 0 19936 19461"/>
              <a:gd name="T119" fmla="*/ 19936 h 1245"/>
              <a:gd name="T120" fmla="+- 0 4315 1352"/>
              <a:gd name="T121" fmla="*/ T120 w 3680"/>
              <a:gd name="T122" fmla="+- 0 19831 19461"/>
              <a:gd name="T123" fmla="*/ 19831 h 1245"/>
              <a:gd name="T124" fmla="+- 0 4315 1352"/>
              <a:gd name="T125" fmla="*/ T124 w 3680"/>
              <a:gd name="T126" fmla="+- 0 19936 19461"/>
              <a:gd name="T127" fmla="*/ 19936 h 1245"/>
              <a:gd name="T128" fmla="+- 0 4473 1352"/>
              <a:gd name="T129" fmla="*/ T128 w 3680"/>
              <a:gd name="T130" fmla="+- 0 19805 19461"/>
              <a:gd name="T131" fmla="*/ 19805 h 1245"/>
              <a:gd name="T132" fmla="+- 0 4473 1352"/>
              <a:gd name="T133" fmla="*/ T132 w 3680"/>
              <a:gd name="T134" fmla="+- 0 19619 19461"/>
              <a:gd name="T135" fmla="*/ 19619 h 1245"/>
              <a:gd name="T136" fmla="+- 0 4527 1352"/>
              <a:gd name="T137" fmla="*/ T136 w 3680"/>
              <a:gd name="T138" fmla="+- 0 19857 19461"/>
              <a:gd name="T139" fmla="*/ 19857 h 1245"/>
              <a:gd name="T140" fmla="+- 0 4527 1352"/>
              <a:gd name="T141" fmla="*/ T140 w 3680"/>
              <a:gd name="T142" fmla="+- 0 19831 19461"/>
              <a:gd name="T143" fmla="*/ 19831 h 1245"/>
              <a:gd name="T144" fmla="+- 0 4527 1352"/>
              <a:gd name="T145" fmla="*/ T144 w 3680"/>
              <a:gd name="T146" fmla="+- 0 19857 19461"/>
              <a:gd name="T147" fmla="*/ 19857 h 1245"/>
              <a:gd name="T148" fmla="+- 0 4711 1352"/>
              <a:gd name="T149" fmla="*/ T148 w 3680"/>
              <a:gd name="T150" fmla="+- 0 19936 19461"/>
              <a:gd name="T151" fmla="*/ 19936 h 1245"/>
              <a:gd name="T152" fmla="+- 0 4819 1352"/>
              <a:gd name="T153" fmla="*/ T152 w 3680"/>
              <a:gd name="T154" fmla="+- 0 19805 19461"/>
              <a:gd name="T155" fmla="*/ 19805 h 1245"/>
              <a:gd name="T156" fmla="+- 0 4738 1352"/>
              <a:gd name="T157" fmla="*/ T156 w 3680"/>
              <a:gd name="T158" fmla="+- 0 19805 19461"/>
              <a:gd name="T159" fmla="*/ 19805 h 1245"/>
              <a:gd name="T160" fmla="+- 0 5004 1352"/>
              <a:gd name="T161" fmla="*/ T160 w 3680"/>
              <a:gd name="T162" fmla="+- 0 19910 19461"/>
              <a:gd name="T163" fmla="*/ 19910 h 124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3680" h="1245" extrusionOk="0">
                <a:moveTo>
                  <a:pt x="528" y="396"/>
                </a:moveTo>
                <a:cubicBezTo>
                  <a:pt x="539" y="438"/>
                  <a:pt x="555" y="454"/>
                  <a:pt x="555" y="503"/>
                </a:cubicBezTo>
                <a:cubicBezTo>
                  <a:pt x="555" y="548"/>
                  <a:pt x="581" y="581"/>
                  <a:pt x="581" y="635"/>
                </a:cubicBezTo>
                <a:cubicBezTo>
                  <a:pt x="581" y="732"/>
                  <a:pt x="581" y="830"/>
                  <a:pt x="581" y="927"/>
                </a:cubicBezTo>
                <a:cubicBezTo>
                  <a:pt x="608" y="927"/>
                  <a:pt x="617" y="927"/>
                  <a:pt x="608" y="899"/>
                </a:cubicBezTo>
              </a:path>
              <a:path w="3680" h="1245" extrusionOk="0">
                <a:moveTo>
                  <a:pt x="450" y="529"/>
                </a:moveTo>
                <a:cubicBezTo>
                  <a:pt x="432" y="505"/>
                  <a:pt x="405" y="459"/>
                  <a:pt x="424" y="423"/>
                </a:cubicBezTo>
                <a:cubicBezTo>
                  <a:pt x="444" y="386"/>
                  <a:pt x="490" y="348"/>
                  <a:pt x="528" y="344"/>
                </a:cubicBezTo>
                <a:cubicBezTo>
                  <a:pt x="601" y="336"/>
                  <a:pt x="655" y="351"/>
                  <a:pt x="712" y="370"/>
                </a:cubicBezTo>
                <a:cubicBezTo>
                  <a:pt x="755" y="384"/>
                  <a:pt x="787" y="397"/>
                  <a:pt x="793" y="449"/>
                </a:cubicBezTo>
                <a:cubicBezTo>
                  <a:pt x="796" y="471"/>
                  <a:pt x="761" y="504"/>
                  <a:pt x="739" y="529"/>
                </a:cubicBezTo>
                <a:cubicBezTo>
                  <a:pt x="712" y="559"/>
                  <a:pt x="647" y="578"/>
                  <a:pt x="608" y="582"/>
                </a:cubicBezTo>
                <a:cubicBezTo>
                  <a:pt x="568" y="586"/>
                  <a:pt x="574" y="638"/>
                  <a:pt x="555" y="582"/>
                </a:cubicBezTo>
              </a:path>
              <a:path w="3680" h="1245" extrusionOk="0">
                <a:moveTo>
                  <a:pt x="0" y="238"/>
                </a:moveTo>
                <a:cubicBezTo>
                  <a:pt x="0" y="202"/>
                  <a:pt x="11" y="126"/>
                  <a:pt x="27" y="158"/>
                </a:cubicBezTo>
                <a:cubicBezTo>
                  <a:pt x="33" y="169"/>
                  <a:pt x="49" y="256"/>
                  <a:pt x="51" y="265"/>
                </a:cubicBezTo>
                <a:cubicBezTo>
                  <a:pt x="68" y="350"/>
                  <a:pt x="94" y="441"/>
                  <a:pt x="104" y="529"/>
                </a:cubicBezTo>
                <a:cubicBezTo>
                  <a:pt x="116" y="638"/>
                  <a:pt x="143" y="740"/>
                  <a:pt x="158" y="847"/>
                </a:cubicBezTo>
                <a:cubicBezTo>
                  <a:pt x="168" y="916"/>
                  <a:pt x="194" y="974"/>
                  <a:pt x="212" y="1032"/>
                </a:cubicBezTo>
                <a:cubicBezTo>
                  <a:pt x="227" y="1079"/>
                  <a:pt x="226" y="1075"/>
                  <a:pt x="239" y="1111"/>
                </a:cubicBezTo>
              </a:path>
              <a:path w="3680" h="1245" extrusionOk="0">
                <a:moveTo>
                  <a:pt x="104" y="212"/>
                </a:moveTo>
                <a:cubicBezTo>
                  <a:pt x="104" y="136"/>
                  <a:pt x="105" y="140"/>
                  <a:pt x="131" y="105"/>
                </a:cubicBezTo>
                <a:cubicBezTo>
                  <a:pt x="148" y="82"/>
                  <a:pt x="188" y="61"/>
                  <a:pt x="239" y="53"/>
                </a:cubicBezTo>
                <a:cubicBezTo>
                  <a:pt x="316" y="40"/>
                  <a:pt x="396" y="29"/>
                  <a:pt x="474" y="26"/>
                </a:cubicBezTo>
                <a:cubicBezTo>
                  <a:pt x="602" y="21"/>
                  <a:pt x="725" y="15"/>
                  <a:pt x="847" y="0"/>
                </a:cubicBezTo>
                <a:cubicBezTo>
                  <a:pt x="957" y="-14"/>
                  <a:pt x="1062" y="13"/>
                  <a:pt x="1163" y="26"/>
                </a:cubicBezTo>
                <a:cubicBezTo>
                  <a:pt x="1235" y="35"/>
                  <a:pt x="1266" y="19"/>
                  <a:pt x="1324" y="53"/>
                </a:cubicBezTo>
                <a:cubicBezTo>
                  <a:pt x="1357" y="72"/>
                  <a:pt x="1344" y="84"/>
                  <a:pt x="1347" y="132"/>
                </a:cubicBezTo>
                <a:cubicBezTo>
                  <a:pt x="1351" y="211"/>
                  <a:pt x="1361" y="271"/>
                  <a:pt x="1374" y="344"/>
                </a:cubicBezTo>
                <a:cubicBezTo>
                  <a:pt x="1404" y="521"/>
                  <a:pt x="1379" y="725"/>
                  <a:pt x="1401" y="899"/>
                </a:cubicBezTo>
                <a:cubicBezTo>
                  <a:pt x="1410" y="972"/>
                  <a:pt x="1418" y="1050"/>
                  <a:pt x="1428" y="1111"/>
                </a:cubicBezTo>
                <a:cubicBezTo>
                  <a:pt x="1436" y="1158"/>
                  <a:pt x="1402" y="1183"/>
                  <a:pt x="1401" y="1190"/>
                </a:cubicBezTo>
                <a:cubicBezTo>
                  <a:pt x="1389" y="1251"/>
                  <a:pt x="1412" y="1235"/>
                  <a:pt x="1347" y="1244"/>
                </a:cubicBezTo>
                <a:cubicBezTo>
                  <a:pt x="1275" y="1253"/>
                  <a:pt x="1219" y="1227"/>
                  <a:pt x="1163" y="1218"/>
                </a:cubicBezTo>
                <a:cubicBezTo>
                  <a:pt x="1119" y="1211"/>
                  <a:pt x="1098" y="1197"/>
                  <a:pt x="1058" y="1190"/>
                </a:cubicBezTo>
                <a:cubicBezTo>
                  <a:pt x="941" y="1169"/>
                  <a:pt x="794" y="1180"/>
                  <a:pt x="689" y="1164"/>
                </a:cubicBezTo>
                <a:cubicBezTo>
                  <a:pt x="572" y="1146"/>
                  <a:pt x="444" y="1174"/>
                  <a:pt x="343" y="1190"/>
                </a:cubicBezTo>
                <a:cubicBezTo>
                  <a:pt x="295" y="1198"/>
                  <a:pt x="250" y="1210"/>
                  <a:pt x="212" y="1218"/>
                </a:cubicBezTo>
                <a:cubicBezTo>
                  <a:pt x="186" y="1223"/>
                  <a:pt x="157" y="1215"/>
                  <a:pt x="131" y="1218"/>
                </a:cubicBezTo>
              </a:path>
              <a:path w="3680" h="1245" extrusionOk="0">
                <a:moveTo>
                  <a:pt x="1720" y="661"/>
                </a:moveTo>
                <a:cubicBezTo>
                  <a:pt x="1775" y="661"/>
                  <a:pt x="1863" y="679"/>
                  <a:pt x="1878" y="635"/>
                </a:cubicBezTo>
              </a:path>
              <a:path w="3680" h="1245" extrusionOk="0">
                <a:moveTo>
                  <a:pt x="1747" y="794"/>
                </a:moveTo>
                <a:cubicBezTo>
                  <a:pt x="1747" y="803"/>
                  <a:pt x="1747" y="811"/>
                  <a:pt x="1747" y="820"/>
                </a:cubicBezTo>
                <a:cubicBezTo>
                  <a:pt x="1794" y="820"/>
                  <a:pt x="1808" y="799"/>
                  <a:pt x="1851" y="794"/>
                </a:cubicBezTo>
                <a:cubicBezTo>
                  <a:pt x="1860" y="794"/>
                  <a:pt x="1869" y="794"/>
                  <a:pt x="1878" y="794"/>
                </a:cubicBezTo>
              </a:path>
              <a:path w="3680" h="1245" extrusionOk="0">
                <a:moveTo>
                  <a:pt x="2540" y="396"/>
                </a:moveTo>
                <a:cubicBezTo>
                  <a:pt x="2540" y="370"/>
                  <a:pt x="2540" y="361"/>
                  <a:pt x="2540" y="344"/>
                </a:cubicBezTo>
                <a:cubicBezTo>
                  <a:pt x="2565" y="376"/>
                  <a:pt x="2589" y="408"/>
                  <a:pt x="2594" y="449"/>
                </a:cubicBezTo>
                <a:cubicBezTo>
                  <a:pt x="2601" y="507"/>
                  <a:pt x="2594" y="510"/>
                  <a:pt x="2594" y="449"/>
                </a:cubicBezTo>
                <a:cubicBezTo>
                  <a:pt x="2594" y="380"/>
                  <a:pt x="2573" y="411"/>
                  <a:pt x="2594" y="370"/>
                </a:cubicBezTo>
                <a:cubicBezTo>
                  <a:pt x="2619" y="322"/>
                  <a:pt x="2572" y="317"/>
                  <a:pt x="2647" y="317"/>
                </a:cubicBezTo>
                <a:cubicBezTo>
                  <a:pt x="2673" y="317"/>
                  <a:pt x="2695" y="346"/>
                  <a:pt x="2698" y="370"/>
                </a:cubicBezTo>
                <a:cubicBezTo>
                  <a:pt x="2701" y="395"/>
                  <a:pt x="2698" y="424"/>
                  <a:pt x="2698" y="449"/>
                </a:cubicBezTo>
                <a:cubicBezTo>
                  <a:pt x="2700" y="440"/>
                  <a:pt x="2733" y="338"/>
                  <a:pt x="2751" y="344"/>
                </a:cubicBezTo>
                <a:cubicBezTo>
                  <a:pt x="2768" y="350"/>
                  <a:pt x="2778" y="392"/>
                  <a:pt x="2778" y="423"/>
                </a:cubicBezTo>
                <a:cubicBezTo>
                  <a:pt x="2778" y="477"/>
                  <a:pt x="2820" y="465"/>
                  <a:pt x="2832" y="503"/>
                </a:cubicBezTo>
              </a:path>
              <a:path w="3680" h="1245" extrusionOk="0">
                <a:moveTo>
                  <a:pt x="2963" y="370"/>
                </a:moveTo>
                <a:cubicBezTo>
                  <a:pt x="2963" y="344"/>
                  <a:pt x="2963" y="335"/>
                  <a:pt x="2963" y="317"/>
                </a:cubicBezTo>
                <a:cubicBezTo>
                  <a:pt x="2936" y="324"/>
                  <a:pt x="2888" y="358"/>
                  <a:pt x="2882" y="370"/>
                </a:cubicBezTo>
                <a:cubicBezTo>
                  <a:pt x="2871" y="391"/>
                  <a:pt x="2882" y="450"/>
                  <a:pt x="2882" y="475"/>
                </a:cubicBezTo>
                <a:cubicBezTo>
                  <a:pt x="2917" y="464"/>
                  <a:pt x="2915" y="433"/>
                  <a:pt x="2936" y="423"/>
                </a:cubicBezTo>
                <a:cubicBezTo>
                  <a:pt x="2971" y="406"/>
                  <a:pt x="2963" y="419"/>
                  <a:pt x="2963" y="370"/>
                </a:cubicBezTo>
                <a:cubicBezTo>
                  <a:pt x="2963" y="300"/>
                  <a:pt x="2963" y="411"/>
                  <a:pt x="2963" y="423"/>
                </a:cubicBezTo>
                <a:cubicBezTo>
                  <a:pt x="2963" y="449"/>
                  <a:pt x="2963" y="458"/>
                  <a:pt x="2963" y="475"/>
                </a:cubicBezTo>
                <a:cubicBezTo>
                  <a:pt x="2991" y="475"/>
                  <a:pt x="3058" y="468"/>
                  <a:pt x="3071" y="449"/>
                </a:cubicBezTo>
                <a:cubicBezTo>
                  <a:pt x="3079" y="438"/>
                  <a:pt x="3118" y="357"/>
                  <a:pt x="3121" y="344"/>
                </a:cubicBezTo>
                <a:cubicBezTo>
                  <a:pt x="3135" y="281"/>
                  <a:pt x="3136" y="67"/>
                  <a:pt x="3094" y="53"/>
                </a:cubicBezTo>
                <a:cubicBezTo>
                  <a:pt x="3100" y="78"/>
                  <a:pt x="3108" y="136"/>
                  <a:pt x="3121" y="158"/>
                </a:cubicBezTo>
                <a:cubicBezTo>
                  <a:pt x="3151" y="210"/>
                  <a:pt x="3148" y="223"/>
                  <a:pt x="3148" y="291"/>
                </a:cubicBezTo>
                <a:cubicBezTo>
                  <a:pt x="3148" y="333"/>
                  <a:pt x="3175" y="348"/>
                  <a:pt x="3175" y="396"/>
                </a:cubicBezTo>
                <a:cubicBezTo>
                  <a:pt x="3175" y="405"/>
                  <a:pt x="3175" y="414"/>
                  <a:pt x="3175" y="423"/>
                </a:cubicBezTo>
                <a:cubicBezTo>
                  <a:pt x="3175" y="497"/>
                  <a:pt x="3171" y="377"/>
                  <a:pt x="3175" y="370"/>
                </a:cubicBezTo>
                <a:cubicBezTo>
                  <a:pt x="3196" y="334"/>
                  <a:pt x="3199" y="327"/>
                  <a:pt x="3228" y="317"/>
                </a:cubicBezTo>
                <a:cubicBezTo>
                  <a:pt x="3228" y="371"/>
                  <a:pt x="3228" y="383"/>
                  <a:pt x="3175" y="396"/>
                </a:cubicBezTo>
                <a:cubicBezTo>
                  <a:pt x="3189" y="439"/>
                  <a:pt x="3216" y="424"/>
                  <a:pt x="3255" y="449"/>
                </a:cubicBezTo>
                <a:cubicBezTo>
                  <a:pt x="3279" y="465"/>
                  <a:pt x="3323" y="495"/>
                  <a:pt x="3359" y="475"/>
                </a:cubicBezTo>
                <a:cubicBezTo>
                  <a:pt x="3380" y="464"/>
                  <a:pt x="3437" y="429"/>
                  <a:pt x="3440" y="423"/>
                </a:cubicBezTo>
                <a:cubicBezTo>
                  <a:pt x="3457" y="388"/>
                  <a:pt x="3467" y="397"/>
                  <a:pt x="3467" y="344"/>
                </a:cubicBezTo>
                <a:cubicBezTo>
                  <a:pt x="3467" y="335"/>
                  <a:pt x="3467" y="326"/>
                  <a:pt x="3467" y="317"/>
                </a:cubicBezTo>
                <a:cubicBezTo>
                  <a:pt x="3433" y="317"/>
                  <a:pt x="3396" y="326"/>
                  <a:pt x="3386" y="344"/>
                </a:cubicBezTo>
                <a:cubicBezTo>
                  <a:pt x="3370" y="374"/>
                  <a:pt x="3382" y="460"/>
                  <a:pt x="3413" y="475"/>
                </a:cubicBezTo>
                <a:cubicBezTo>
                  <a:pt x="3478" y="506"/>
                  <a:pt x="3599" y="466"/>
                  <a:pt x="3652" y="449"/>
                </a:cubicBezTo>
                <a:cubicBezTo>
                  <a:pt x="3661" y="449"/>
                  <a:pt x="3670" y="449"/>
                  <a:pt x="3679" y="449"/>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3" name="Freeform 7"/>
          <p:cNvSpPr>
            <a:spLocks noRot="1" noChangeAspect="1" noEditPoints="1" noChangeArrowheads="1" noChangeShapeType="1" noTextEdit="1"/>
          </p:cNvSpPr>
          <p:nvPr/>
        </p:nvSpPr>
        <p:spPr bwMode="auto">
          <a:xfrm>
            <a:off x="2116204" y="7072212"/>
            <a:ext cx="637447" cy="152173"/>
          </a:xfrm>
          <a:custGeom>
            <a:avLst/>
            <a:gdLst>
              <a:gd name="T0" fmla="+- 0 6593 5877"/>
              <a:gd name="T1" fmla="*/ T0 w 1775"/>
              <a:gd name="T2" fmla="+- 0 19726 19645"/>
              <a:gd name="T3" fmla="*/ 19726 h 425"/>
              <a:gd name="T4" fmla="+- 0 6619 5877"/>
              <a:gd name="T5" fmla="*/ T4 w 1775"/>
              <a:gd name="T6" fmla="+- 0 19831 19645"/>
              <a:gd name="T7" fmla="*/ 19831 h 425"/>
              <a:gd name="T8" fmla="+- 0 6643 5877"/>
              <a:gd name="T9" fmla="*/ T8 w 1775"/>
              <a:gd name="T10" fmla="+- 0 19831 19645"/>
              <a:gd name="T11" fmla="*/ 19831 h 425"/>
              <a:gd name="T12" fmla="+- 0 6670 5877"/>
              <a:gd name="T13" fmla="*/ T12 w 1775"/>
              <a:gd name="T14" fmla="+- 0 19726 19645"/>
              <a:gd name="T15" fmla="*/ 19726 h 425"/>
              <a:gd name="T16" fmla="+- 0 6724 5877"/>
              <a:gd name="T17" fmla="*/ T16 w 1775"/>
              <a:gd name="T18" fmla="+- 0 19699 19645"/>
              <a:gd name="T19" fmla="*/ 19699 h 425"/>
              <a:gd name="T20" fmla="+- 0 6750 5877"/>
              <a:gd name="T21" fmla="*/ T20 w 1775"/>
              <a:gd name="T22" fmla="+- 0 19778 19645"/>
              <a:gd name="T23" fmla="*/ 19778 h 425"/>
              <a:gd name="T24" fmla="+- 0 6750 5877"/>
              <a:gd name="T25" fmla="*/ T24 w 1775"/>
              <a:gd name="T26" fmla="+- 0 19805 19645"/>
              <a:gd name="T27" fmla="*/ 19805 h 425"/>
              <a:gd name="T28" fmla="+- 0 6831 5877"/>
              <a:gd name="T29" fmla="*/ T28 w 1775"/>
              <a:gd name="T30" fmla="+- 0 19752 19645"/>
              <a:gd name="T31" fmla="*/ 19752 h 425"/>
              <a:gd name="T32" fmla="+- 0 6855 5877"/>
              <a:gd name="T33" fmla="*/ T32 w 1775"/>
              <a:gd name="T34" fmla="+- 0 19699 19645"/>
              <a:gd name="T35" fmla="*/ 19699 h 425"/>
              <a:gd name="T36" fmla="+- 0 6881 5877"/>
              <a:gd name="T37" fmla="*/ T36 w 1775"/>
              <a:gd name="T38" fmla="+- 0 19805 19645"/>
              <a:gd name="T39" fmla="*/ 19805 h 425"/>
              <a:gd name="T40" fmla="+- 0 6908 5877"/>
              <a:gd name="T41" fmla="*/ T40 w 1775"/>
              <a:gd name="T42" fmla="+- 0 19857 19645"/>
              <a:gd name="T43" fmla="*/ 19857 h 425"/>
              <a:gd name="T44" fmla="+- 0 7043 5877"/>
              <a:gd name="T45" fmla="*/ T44 w 1775"/>
              <a:gd name="T46" fmla="+- 0 19726 19645"/>
              <a:gd name="T47" fmla="*/ 19726 h 425"/>
              <a:gd name="T48" fmla="+- 0 7043 5877"/>
              <a:gd name="T49" fmla="*/ T48 w 1775"/>
              <a:gd name="T50" fmla="+- 0 19673 19645"/>
              <a:gd name="T51" fmla="*/ 19673 h 425"/>
              <a:gd name="T52" fmla="+- 0 6989 5877"/>
              <a:gd name="T53" fmla="*/ T52 w 1775"/>
              <a:gd name="T54" fmla="+- 0 19726 19645"/>
              <a:gd name="T55" fmla="*/ 19726 h 425"/>
              <a:gd name="T56" fmla="+- 0 6962 5877"/>
              <a:gd name="T57" fmla="*/ T56 w 1775"/>
              <a:gd name="T58" fmla="+- 0 19805 19645"/>
              <a:gd name="T59" fmla="*/ 19805 h 425"/>
              <a:gd name="T60" fmla="+- 0 7043 5877"/>
              <a:gd name="T61" fmla="*/ T60 w 1775"/>
              <a:gd name="T62" fmla="+- 0 19857 19645"/>
              <a:gd name="T63" fmla="*/ 19857 h 425"/>
              <a:gd name="T64" fmla="+- 0 7120 5877"/>
              <a:gd name="T65" fmla="*/ T64 w 1775"/>
              <a:gd name="T66" fmla="+- 0 19805 19645"/>
              <a:gd name="T67" fmla="*/ 19805 h 425"/>
              <a:gd name="T68" fmla="+- 0 7147 5877"/>
              <a:gd name="T69" fmla="*/ T68 w 1775"/>
              <a:gd name="T70" fmla="+- 0 19726 19645"/>
              <a:gd name="T71" fmla="*/ 19726 h 425"/>
              <a:gd name="T72" fmla="+- 0 7066 5877"/>
              <a:gd name="T73" fmla="*/ T72 w 1775"/>
              <a:gd name="T74" fmla="+- 0 19699 19645"/>
              <a:gd name="T75" fmla="*/ 19699 h 425"/>
              <a:gd name="T76" fmla="+- 0 7043 5877"/>
              <a:gd name="T77" fmla="*/ T76 w 1775"/>
              <a:gd name="T78" fmla="+- 0 19726 19645"/>
              <a:gd name="T79" fmla="*/ 19726 h 425"/>
              <a:gd name="T80" fmla="+- 0 7227 5877"/>
              <a:gd name="T81" fmla="*/ T80 w 1775"/>
              <a:gd name="T82" fmla="+- 0 19699 19645"/>
              <a:gd name="T83" fmla="*/ 19699 h 425"/>
              <a:gd name="T84" fmla="+- 0 7305 5877"/>
              <a:gd name="T85" fmla="*/ T84 w 1775"/>
              <a:gd name="T86" fmla="+- 0 19805 19645"/>
              <a:gd name="T87" fmla="*/ 19805 h 425"/>
              <a:gd name="T88" fmla="+- 0 7358 5877"/>
              <a:gd name="T89" fmla="*/ T88 w 1775"/>
              <a:gd name="T90" fmla="+- 0 19831 19645"/>
              <a:gd name="T91" fmla="*/ 19831 h 425"/>
              <a:gd name="T92" fmla="+- 0 7358 5877"/>
              <a:gd name="T93" fmla="*/ T92 w 1775"/>
              <a:gd name="T94" fmla="+- 0 19726 19645"/>
              <a:gd name="T95" fmla="*/ 19726 h 425"/>
              <a:gd name="T96" fmla="+- 0 7439 5877"/>
              <a:gd name="T97" fmla="*/ T96 w 1775"/>
              <a:gd name="T98" fmla="+- 0 19752 19645"/>
              <a:gd name="T99" fmla="*/ 19752 h 425"/>
              <a:gd name="T100" fmla="+- 0 7516 5877"/>
              <a:gd name="T101" fmla="*/ T100 w 1775"/>
              <a:gd name="T102" fmla="+- 0 19726 19645"/>
              <a:gd name="T103" fmla="*/ 19726 h 425"/>
              <a:gd name="T104" fmla="+- 0 7516 5877"/>
              <a:gd name="T105" fmla="*/ T104 w 1775"/>
              <a:gd name="T106" fmla="+- 0 19645 19645"/>
              <a:gd name="T107" fmla="*/ 19645 h 425"/>
              <a:gd name="T108" fmla="+- 0 7466 5877"/>
              <a:gd name="T109" fmla="*/ T108 w 1775"/>
              <a:gd name="T110" fmla="+- 0 19726 19645"/>
              <a:gd name="T111" fmla="*/ 19726 h 425"/>
              <a:gd name="T112" fmla="+- 0 7466 5877"/>
              <a:gd name="T113" fmla="*/ T112 w 1775"/>
              <a:gd name="T114" fmla="+- 0 19831 19645"/>
              <a:gd name="T115" fmla="*/ 19831 h 425"/>
              <a:gd name="T116" fmla="+- 0 7543 5877"/>
              <a:gd name="T117" fmla="*/ T116 w 1775"/>
              <a:gd name="T118" fmla="+- 0 19910 19645"/>
              <a:gd name="T119" fmla="*/ 19910 h 425"/>
              <a:gd name="T120" fmla="+- 0 7651 5877"/>
              <a:gd name="T121" fmla="*/ T120 w 1775"/>
              <a:gd name="T122" fmla="+- 0 19910 19645"/>
              <a:gd name="T123" fmla="*/ 19910 h 425"/>
              <a:gd name="T124" fmla="+- 0 5958 5877"/>
              <a:gd name="T125" fmla="*/ T124 w 1775"/>
              <a:gd name="T126" fmla="+- 0 19857 19645"/>
              <a:gd name="T127" fmla="*/ 19857 h 425"/>
              <a:gd name="T128" fmla="+- 0 5958 5877"/>
              <a:gd name="T129" fmla="*/ T128 w 1775"/>
              <a:gd name="T130" fmla="+- 0 19831 19645"/>
              <a:gd name="T131" fmla="*/ 19831 h 425"/>
              <a:gd name="T132" fmla="+- 0 5981 5877"/>
              <a:gd name="T133" fmla="*/ T132 w 1775"/>
              <a:gd name="T134" fmla="+- 0 20069 19645"/>
              <a:gd name="T135" fmla="*/ 20069 h 425"/>
              <a:gd name="T136" fmla="+- 0 5877 5877"/>
              <a:gd name="T137" fmla="*/ T136 w 1775"/>
              <a:gd name="T138" fmla="+- 0 19964 19645"/>
              <a:gd name="T139" fmla="*/ 19964 h 425"/>
              <a:gd name="T140" fmla="+- 0 5981 5877"/>
              <a:gd name="T141" fmla="*/ T140 w 1775"/>
              <a:gd name="T142" fmla="+- 0 19936 19645"/>
              <a:gd name="T143" fmla="*/ 19936 h 425"/>
              <a:gd name="T144" fmla="+- 0 6089 5877"/>
              <a:gd name="T145" fmla="*/ T144 w 1775"/>
              <a:gd name="T146" fmla="+- 0 19910 19645"/>
              <a:gd name="T147" fmla="*/ 19910 h 42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775" h="425" extrusionOk="0">
                <a:moveTo>
                  <a:pt x="716" y="81"/>
                </a:moveTo>
                <a:cubicBezTo>
                  <a:pt x="716" y="129"/>
                  <a:pt x="737" y="144"/>
                  <a:pt x="742" y="186"/>
                </a:cubicBezTo>
                <a:cubicBezTo>
                  <a:pt x="748" y="238"/>
                  <a:pt x="746" y="250"/>
                  <a:pt x="766" y="186"/>
                </a:cubicBezTo>
                <a:cubicBezTo>
                  <a:pt x="777" y="149"/>
                  <a:pt x="772" y="112"/>
                  <a:pt x="793" y="81"/>
                </a:cubicBezTo>
                <a:cubicBezTo>
                  <a:pt x="817" y="57"/>
                  <a:pt x="823" y="48"/>
                  <a:pt x="847" y="54"/>
                </a:cubicBezTo>
                <a:cubicBezTo>
                  <a:pt x="847" y="113"/>
                  <a:pt x="868" y="90"/>
                  <a:pt x="873" y="133"/>
                </a:cubicBezTo>
                <a:cubicBezTo>
                  <a:pt x="873" y="142"/>
                  <a:pt x="873" y="151"/>
                  <a:pt x="873" y="160"/>
                </a:cubicBezTo>
                <a:cubicBezTo>
                  <a:pt x="900" y="153"/>
                  <a:pt x="948" y="119"/>
                  <a:pt x="954" y="107"/>
                </a:cubicBezTo>
                <a:cubicBezTo>
                  <a:pt x="954" y="78"/>
                  <a:pt x="956" y="66"/>
                  <a:pt x="978" y="54"/>
                </a:cubicBezTo>
                <a:cubicBezTo>
                  <a:pt x="1008" y="95"/>
                  <a:pt x="1004" y="109"/>
                  <a:pt x="1004" y="160"/>
                </a:cubicBezTo>
                <a:cubicBezTo>
                  <a:pt x="1004" y="202"/>
                  <a:pt x="1018" y="174"/>
                  <a:pt x="1031" y="212"/>
                </a:cubicBezTo>
              </a:path>
              <a:path w="1775" h="425" extrusionOk="0">
                <a:moveTo>
                  <a:pt x="1166" y="81"/>
                </a:moveTo>
                <a:cubicBezTo>
                  <a:pt x="1166" y="54"/>
                  <a:pt x="1166" y="46"/>
                  <a:pt x="1166" y="28"/>
                </a:cubicBezTo>
                <a:cubicBezTo>
                  <a:pt x="1130" y="40"/>
                  <a:pt x="1134" y="70"/>
                  <a:pt x="1112" y="81"/>
                </a:cubicBezTo>
                <a:cubicBezTo>
                  <a:pt x="1075" y="100"/>
                  <a:pt x="1085" y="108"/>
                  <a:pt x="1085" y="160"/>
                </a:cubicBezTo>
                <a:cubicBezTo>
                  <a:pt x="1085" y="216"/>
                  <a:pt x="1122" y="212"/>
                  <a:pt x="1166" y="212"/>
                </a:cubicBezTo>
                <a:cubicBezTo>
                  <a:pt x="1211" y="212"/>
                  <a:pt x="1228" y="167"/>
                  <a:pt x="1243" y="160"/>
                </a:cubicBezTo>
                <a:cubicBezTo>
                  <a:pt x="1251" y="156"/>
                  <a:pt x="1304" y="107"/>
                  <a:pt x="1270" y="81"/>
                </a:cubicBezTo>
                <a:cubicBezTo>
                  <a:pt x="1244" y="61"/>
                  <a:pt x="1236" y="54"/>
                  <a:pt x="1189" y="54"/>
                </a:cubicBezTo>
                <a:cubicBezTo>
                  <a:pt x="1165" y="54"/>
                  <a:pt x="1157" y="55"/>
                  <a:pt x="1166" y="81"/>
                </a:cubicBezTo>
              </a:path>
              <a:path w="1775" h="425" extrusionOk="0">
                <a:moveTo>
                  <a:pt x="1350" y="54"/>
                </a:moveTo>
                <a:cubicBezTo>
                  <a:pt x="1373" y="84"/>
                  <a:pt x="1389" y="142"/>
                  <a:pt x="1428" y="160"/>
                </a:cubicBezTo>
                <a:cubicBezTo>
                  <a:pt x="1465" y="177"/>
                  <a:pt x="1442" y="173"/>
                  <a:pt x="1481" y="186"/>
                </a:cubicBezTo>
                <a:cubicBezTo>
                  <a:pt x="1481" y="162"/>
                  <a:pt x="1481" y="18"/>
                  <a:pt x="1481" y="81"/>
                </a:cubicBezTo>
                <a:cubicBezTo>
                  <a:pt x="1481" y="125"/>
                  <a:pt x="1525" y="107"/>
                  <a:pt x="1562" y="107"/>
                </a:cubicBezTo>
                <a:cubicBezTo>
                  <a:pt x="1596" y="107"/>
                  <a:pt x="1631" y="100"/>
                  <a:pt x="1639" y="81"/>
                </a:cubicBezTo>
                <a:cubicBezTo>
                  <a:pt x="1647" y="63"/>
                  <a:pt x="1639" y="19"/>
                  <a:pt x="1639" y="0"/>
                </a:cubicBezTo>
                <a:cubicBezTo>
                  <a:pt x="1588" y="15"/>
                  <a:pt x="1589" y="30"/>
                  <a:pt x="1589" y="81"/>
                </a:cubicBezTo>
                <a:cubicBezTo>
                  <a:pt x="1589" y="150"/>
                  <a:pt x="1566" y="119"/>
                  <a:pt x="1589" y="186"/>
                </a:cubicBezTo>
                <a:cubicBezTo>
                  <a:pt x="1600" y="218"/>
                  <a:pt x="1626" y="257"/>
                  <a:pt x="1666" y="265"/>
                </a:cubicBezTo>
                <a:cubicBezTo>
                  <a:pt x="1720" y="265"/>
                  <a:pt x="1738" y="265"/>
                  <a:pt x="1774" y="265"/>
                </a:cubicBezTo>
              </a:path>
              <a:path w="1775" h="425" extrusionOk="0">
                <a:moveTo>
                  <a:pt x="81" y="212"/>
                </a:moveTo>
                <a:cubicBezTo>
                  <a:pt x="81" y="203"/>
                  <a:pt x="81" y="195"/>
                  <a:pt x="81" y="186"/>
                </a:cubicBezTo>
                <a:cubicBezTo>
                  <a:pt x="81" y="245"/>
                  <a:pt x="59" y="407"/>
                  <a:pt x="104" y="424"/>
                </a:cubicBezTo>
              </a:path>
              <a:path w="1775" h="425" extrusionOk="0">
                <a:moveTo>
                  <a:pt x="0" y="319"/>
                </a:moveTo>
                <a:cubicBezTo>
                  <a:pt x="43" y="286"/>
                  <a:pt x="65" y="313"/>
                  <a:pt x="104" y="291"/>
                </a:cubicBezTo>
                <a:cubicBezTo>
                  <a:pt x="148" y="266"/>
                  <a:pt x="158" y="265"/>
                  <a:pt x="212" y="265"/>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4" name="Freeform 8"/>
          <p:cNvSpPr>
            <a:spLocks noRot="1" noChangeAspect="1" noEditPoints="1" noChangeArrowheads="1" noChangeShapeType="1" noTextEdit="1"/>
          </p:cNvSpPr>
          <p:nvPr/>
        </p:nvSpPr>
        <p:spPr bwMode="auto">
          <a:xfrm>
            <a:off x="1859095" y="7301240"/>
            <a:ext cx="1010179" cy="67633"/>
          </a:xfrm>
          <a:custGeom>
            <a:avLst/>
            <a:gdLst>
              <a:gd name="T0" fmla="+- 0 5188 5162"/>
              <a:gd name="T1" fmla="*/ T0 w 2805"/>
              <a:gd name="T2" fmla="+- 0 20467 20281"/>
              <a:gd name="T3" fmla="*/ 20467 h 187"/>
              <a:gd name="T4" fmla="+- 0 5162 5162"/>
              <a:gd name="T5" fmla="*/ T4 w 2805"/>
              <a:gd name="T6" fmla="+- 0 20439 20281"/>
              <a:gd name="T7" fmla="*/ 20439 h 187"/>
              <a:gd name="T8" fmla="+- 0 7940 5162"/>
              <a:gd name="T9" fmla="*/ T8 w 2805"/>
              <a:gd name="T10" fmla="+- 0 20281 20281"/>
              <a:gd name="T11" fmla="*/ 20281 h 187"/>
              <a:gd name="T12" fmla="+- 0 7966 5162"/>
              <a:gd name="T13" fmla="*/ T12 w 2805"/>
              <a:gd name="T14" fmla="+- 0 20308 20281"/>
              <a:gd name="T15" fmla="*/ 20308 h 187"/>
            </a:gdLst>
            <a:ahLst/>
            <a:cxnLst>
              <a:cxn ang="0">
                <a:pos x="T1" y="T3"/>
              </a:cxn>
              <a:cxn ang="0">
                <a:pos x="T5" y="T7"/>
              </a:cxn>
              <a:cxn ang="0">
                <a:pos x="T9" y="T11"/>
              </a:cxn>
              <a:cxn ang="0">
                <a:pos x="T13" y="T15"/>
              </a:cxn>
            </a:cxnLst>
            <a:rect l="0" t="0" r="r" b="b"/>
            <a:pathLst>
              <a:path w="2805" h="187" extrusionOk="0">
                <a:moveTo>
                  <a:pt x="26" y="186"/>
                </a:moveTo>
                <a:cubicBezTo>
                  <a:pt x="-1" y="186"/>
                  <a:pt x="-9" y="185"/>
                  <a:pt x="0" y="158"/>
                </a:cubicBezTo>
              </a:path>
              <a:path w="2805" h="187" extrusionOk="0">
                <a:moveTo>
                  <a:pt x="2778" y="0"/>
                </a:moveTo>
                <a:cubicBezTo>
                  <a:pt x="2804" y="0"/>
                  <a:pt x="2813" y="0"/>
                  <a:pt x="2804" y="27"/>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5" name="Freeform 9"/>
          <p:cNvSpPr>
            <a:spLocks noRot="1" noChangeAspect="1" noEditPoints="1" noChangeArrowheads="1" noChangeShapeType="1" noTextEdit="1"/>
          </p:cNvSpPr>
          <p:nvPr/>
        </p:nvSpPr>
        <p:spPr bwMode="auto">
          <a:xfrm>
            <a:off x="1314450" y="7281259"/>
            <a:ext cx="725686" cy="278215"/>
          </a:xfrm>
          <a:custGeom>
            <a:avLst/>
            <a:gdLst>
              <a:gd name="T0" fmla="+- 0 3734 3653"/>
              <a:gd name="T1" fmla="*/ T0 w 2013"/>
              <a:gd name="T2" fmla="+- 0 20546 20228"/>
              <a:gd name="T3" fmla="*/ 20546 h 769"/>
              <a:gd name="T4" fmla="+- 0 3811 3653"/>
              <a:gd name="T5" fmla="*/ T4 w 2013"/>
              <a:gd name="T6" fmla="+- 0 20758 20228"/>
              <a:gd name="T7" fmla="*/ 20758 h 769"/>
              <a:gd name="T8" fmla="+- 0 3734 3653"/>
              <a:gd name="T9" fmla="*/ T8 w 2013"/>
              <a:gd name="T10" fmla="+- 0 20625 20228"/>
              <a:gd name="T11" fmla="*/ 20625 h 769"/>
              <a:gd name="T12" fmla="+- 0 3919 3653"/>
              <a:gd name="T13" fmla="*/ T12 w 2013"/>
              <a:gd name="T14" fmla="+- 0 20572 20228"/>
              <a:gd name="T15" fmla="*/ 20572 h 769"/>
              <a:gd name="T16" fmla="+- 0 3811 3653"/>
              <a:gd name="T17" fmla="*/ T16 w 2013"/>
              <a:gd name="T18" fmla="+- 0 20705 20228"/>
              <a:gd name="T19" fmla="*/ 20705 h 769"/>
              <a:gd name="T20" fmla="+- 0 3999 3653"/>
              <a:gd name="T21" fmla="*/ T20 w 2013"/>
              <a:gd name="T22" fmla="+- 0 20625 20228"/>
              <a:gd name="T23" fmla="*/ 20625 h 769"/>
              <a:gd name="T24" fmla="+- 0 3999 3653"/>
              <a:gd name="T25" fmla="*/ T24 w 2013"/>
              <a:gd name="T26" fmla="+- 0 20599 20228"/>
              <a:gd name="T27" fmla="*/ 20599 h 769"/>
              <a:gd name="T28" fmla="+- 0 4077 3653"/>
              <a:gd name="T29" fmla="*/ T28 w 2013"/>
              <a:gd name="T30" fmla="+- 0 20493 20228"/>
              <a:gd name="T31" fmla="*/ 20493 h 769"/>
              <a:gd name="T32" fmla="+- 0 4130 3653"/>
              <a:gd name="T33" fmla="*/ T32 w 2013"/>
              <a:gd name="T34" fmla="+- 0 20546 20228"/>
              <a:gd name="T35" fmla="*/ 20546 h 769"/>
              <a:gd name="T36" fmla="+- 0 4211 3653"/>
              <a:gd name="T37" fmla="*/ T36 w 2013"/>
              <a:gd name="T38" fmla="+- 0 20651 20228"/>
              <a:gd name="T39" fmla="*/ 20651 h 769"/>
              <a:gd name="T40" fmla="+- 0 4157 3653"/>
              <a:gd name="T41" fmla="*/ T40 w 2013"/>
              <a:gd name="T42" fmla="+- 0 20546 20228"/>
              <a:gd name="T43" fmla="*/ 20546 h 769"/>
              <a:gd name="T44" fmla="+- 0 4369 3653"/>
              <a:gd name="T45" fmla="*/ T44 w 2013"/>
              <a:gd name="T46" fmla="+- 0 20519 20228"/>
              <a:gd name="T47" fmla="*/ 20519 h 769"/>
              <a:gd name="T48" fmla="+- 0 4315 3653"/>
              <a:gd name="T49" fmla="*/ T48 w 2013"/>
              <a:gd name="T50" fmla="+- 0 20679 20228"/>
              <a:gd name="T51" fmla="*/ 20679 h 769"/>
              <a:gd name="T52" fmla="+- 0 4423 3653"/>
              <a:gd name="T53" fmla="*/ T52 w 2013"/>
              <a:gd name="T54" fmla="+- 0 20546 20228"/>
              <a:gd name="T55" fmla="*/ 20546 h 769"/>
              <a:gd name="T56" fmla="+- 0 4423 3653"/>
              <a:gd name="T57" fmla="*/ T56 w 2013"/>
              <a:gd name="T58" fmla="+- 0 20334 20228"/>
              <a:gd name="T59" fmla="*/ 20334 h 769"/>
              <a:gd name="T60" fmla="+- 0 4473 3653"/>
              <a:gd name="T61" fmla="*/ T60 w 2013"/>
              <a:gd name="T62" fmla="+- 0 20599 20228"/>
              <a:gd name="T63" fmla="*/ 20599 h 769"/>
              <a:gd name="T64" fmla="+- 0 4554 3653"/>
              <a:gd name="T65" fmla="*/ T64 w 2013"/>
              <a:gd name="T66" fmla="+- 0 20599 20228"/>
              <a:gd name="T67" fmla="*/ 20599 h 769"/>
              <a:gd name="T68" fmla="+- 0 4685 3653"/>
              <a:gd name="T69" fmla="*/ T68 w 2013"/>
              <a:gd name="T70" fmla="+- 0 20546 20228"/>
              <a:gd name="T71" fmla="*/ 20546 h 769"/>
              <a:gd name="T72" fmla="+- 0 4873 3653"/>
              <a:gd name="T73" fmla="*/ T72 w 2013"/>
              <a:gd name="T74" fmla="+- 0 20519 20228"/>
              <a:gd name="T75" fmla="*/ 20519 h 769"/>
              <a:gd name="T76" fmla="+- 0 4819 3653"/>
              <a:gd name="T77" fmla="*/ T76 w 2013"/>
              <a:gd name="T78" fmla="+- 0 20625 20228"/>
              <a:gd name="T79" fmla="*/ 20625 h 769"/>
              <a:gd name="T80" fmla="+- 0 4977 3653"/>
              <a:gd name="T81" fmla="*/ T80 w 2013"/>
              <a:gd name="T82" fmla="+- 0 20546 20228"/>
              <a:gd name="T83" fmla="*/ 20546 h 769"/>
              <a:gd name="T84" fmla="+- 0 5004 3653"/>
              <a:gd name="T85" fmla="*/ T84 w 2013"/>
              <a:gd name="T86" fmla="+- 0 20255 20228"/>
              <a:gd name="T87" fmla="*/ 20255 h 769"/>
              <a:gd name="T88" fmla="+- 0 5004 3653"/>
              <a:gd name="T89" fmla="*/ T88 w 2013"/>
              <a:gd name="T90" fmla="+- 0 20519 20228"/>
              <a:gd name="T91" fmla="*/ 20519 h 769"/>
              <a:gd name="T92" fmla="+- 0 5057 3653"/>
              <a:gd name="T93" fmla="*/ T92 w 2013"/>
              <a:gd name="T94" fmla="+- 0 20519 20228"/>
              <a:gd name="T95" fmla="*/ 20519 h 769"/>
              <a:gd name="T96" fmla="+- 0 5108 3653"/>
              <a:gd name="T97" fmla="*/ T96 w 2013"/>
              <a:gd name="T98" fmla="+- 0 20439 20228"/>
              <a:gd name="T99" fmla="*/ 20439 h 769"/>
              <a:gd name="T100" fmla="+- 0 5135 3653"/>
              <a:gd name="T101" fmla="*/ T100 w 2013"/>
              <a:gd name="T102" fmla="+- 0 20599 20228"/>
              <a:gd name="T103" fmla="*/ 20599 h 769"/>
              <a:gd name="T104" fmla="+- 0 4896 3653"/>
              <a:gd name="T105" fmla="*/ T104 w 2013"/>
              <a:gd name="T106" fmla="+- 0 20334 20228"/>
              <a:gd name="T107" fmla="*/ 20334 h 769"/>
              <a:gd name="T108" fmla="+- 0 5004 3653"/>
              <a:gd name="T109" fmla="*/ T108 w 2013"/>
              <a:gd name="T110" fmla="+- 0 20334 20228"/>
              <a:gd name="T111" fmla="*/ 20334 h 769"/>
              <a:gd name="T112" fmla="+- 0 5242 3653"/>
              <a:gd name="T113" fmla="*/ T112 w 2013"/>
              <a:gd name="T114" fmla="+- 0 20493 20228"/>
              <a:gd name="T115" fmla="*/ 20493 h 769"/>
              <a:gd name="T116" fmla="+- 0 5188 3653"/>
              <a:gd name="T117" fmla="*/ T116 w 2013"/>
              <a:gd name="T118" fmla="+- 0 20572 20228"/>
              <a:gd name="T119" fmla="*/ 20572 h 769"/>
              <a:gd name="T120" fmla="+- 0 5269 3653"/>
              <a:gd name="T121" fmla="*/ T120 w 2013"/>
              <a:gd name="T122" fmla="+- 0 20572 20228"/>
              <a:gd name="T123" fmla="*/ 20572 h 769"/>
              <a:gd name="T124" fmla="+- 0 5373 3653"/>
              <a:gd name="T125" fmla="*/ T124 w 2013"/>
              <a:gd name="T126" fmla="+- 0 20467 20228"/>
              <a:gd name="T127" fmla="*/ 20467 h 769"/>
              <a:gd name="T128" fmla="+- 0 5427 3653"/>
              <a:gd name="T129" fmla="*/ T128 w 2013"/>
              <a:gd name="T130" fmla="+- 0 20519 20228"/>
              <a:gd name="T131" fmla="*/ 20519 h 769"/>
              <a:gd name="T132" fmla="+- 0 5558 3653"/>
              <a:gd name="T133" fmla="*/ T132 w 2013"/>
              <a:gd name="T134" fmla="+- 0 20546 20228"/>
              <a:gd name="T135" fmla="*/ 20546 h 769"/>
              <a:gd name="T136" fmla="+- 0 3653 3653"/>
              <a:gd name="T137" fmla="*/ T136 w 2013"/>
              <a:gd name="T138" fmla="+- 0 20414 20228"/>
              <a:gd name="T139" fmla="*/ 20414 h 769"/>
              <a:gd name="T140" fmla="+- 0 3892 3653"/>
              <a:gd name="T141" fmla="*/ T140 w 2013"/>
              <a:gd name="T142" fmla="+- 0 20996 20228"/>
              <a:gd name="T143" fmla="*/ 20996 h 769"/>
              <a:gd name="T144" fmla="+- 0 5639 3653"/>
              <a:gd name="T145" fmla="*/ T144 w 2013"/>
              <a:gd name="T146" fmla="+- 0 20281 20228"/>
              <a:gd name="T147" fmla="*/ 20281 h 769"/>
              <a:gd name="T148" fmla="+- 0 5639 3653"/>
              <a:gd name="T149" fmla="*/ T148 w 2013"/>
              <a:gd name="T150" fmla="+- 0 20572 20228"/>
              <a:gd name="T151" fmla="*/ 20572 h 769"/>
              <a:gd name="T152" fmla="+- 0 5508 3653"/>
              <a:gd name="T153" fmla="*/ T152 w 2013"/>
              <a:gd name="T154" fmla="+- 0 20837 20228"/>
              <a:gd name="T155" fmla="*/ 20837 h 76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Lst>
            <a:rect l="0" t="0" r="r" b="b"/>
            <a:pathLst>
              <a:path w="2013" h="769" extrusionOk="0">
                <a:moveTo>
                  <a:pt x="108" y="371"/>
                </a:moveTo>
                <a:cubicBezTo>
                  <a:pt x="84" y="347"/>
                  <a:pt x="75" y="342"/>
                  <a:pt x="81" y="318"/>
                </a:cubicBezTo>
                <a:cubicBezTo>
                  <a:pt x="93" y="352"/>
                  <a:pt x="92" y="353"/>
                  <a:pt x="108" y="397"/>
                </a:cubicBezTo>
                <a:cubicBezTo>
                  <a:pt x="122" y="435"/>
                  <a:pt x="151" y="494"/>
                  <a:pt x="158" y="530"/>
                </a:cubicBezTo>
                <a:cubicBezTo>
                  <a:pt x="171" y="600"/>
                  <a:pt x="144" y="582"/>
                  <a:pt x="185" y="635"/>
                </a:cubicBezTo>
              </a:path>
              <a:path w="2013" h="769" extrusionOk="0">
                <a:moveTo>
                  <a:pt x="81" y="397"/>
                </a:moveTo>
                <a:cubicBezTo>
                  <a:pt x="81" y="371"/>
                  <a:pt x="81" y="362"/>
                  <a:pt x="81" y="344"/>
                </a:cubicBezTo>
                <a:cubicBezTo>
                  <a:pt x="143" y="344"/>
                  <a:pt x="204" y="344"/>
                  <a:pt x="266" y="344"/>
                </a:cubicBezTo>
                <a:cubicBezTo>
                  <a:pt x="253" y="394"/>
                  <a:pt x="240" y="402"/>
                  <a:pt x="212" y="423"/>
                </a:cubicBezTo>
                <a:cubicBezTo>
                  <a:pt x="185" y="451"/>
                  <a:pt x="177" y="460"/>
                  <a:pt x="158" y="477"/>
                </a:cubicBezTo>
              </a:path>
              <a:path w="2013" h="769" extrusionOk="0">
                <a:moveTo>
                  <a:pt x="293" y="318"/>
                </a:moveTo>
                <a:cubicBezTo>
                  <a:pt x="305" y="354"/>
                  <a:pt x="330" y="351"/>
                  <a:pt x="346" y="397"/>
                </a:cubicBezTo>
                <a:cubicBezTo>
                  <a:pt x="360" y="438"/>
                  <a:pt x="343" y="437"/>
                  <a:pt x="370" y="477"/>
                </a:cubicBezTo>
                <a:cubicBezTo>
                  <a:pt x="370" y="426"/>
                  <a:pt x="358" y="412"/>
                  <a:pt x="346" y="371"/>
                </a:cubicBezTo>
                <a:cubicBezTo>
                  <a:pt x="335" y="334"/>
                  <a:pt x="337" y="269"/>
                  <a:pt x="370" y="265"/>
                </a:cubicBezTo>
                <a:cubicBezTo>
                  <a:pt x="397" y="265"/>
                  <a:pt x="406" y="265"/>
                  <a:pt x="424" y="265"/>
                </a:cubicBezTo>
              </a:path>
              <a:path w="2013" h="769" extrusionOk="0">
                <a:moveTo>
                  <a:pt x="531" y="318"/>
                </a:moveTo>
                <a:cubicBezTo>
                  <a:pt x="504" y="318"/>
                  <a:pt x="495" y="318"/>
                  <a:pt x="477" y="318"/>
                </a:cubicBezTo>
                <a:cubicBezTo>
                  <a:pt x="477" y="362"/>
                  <a:pt x="477" y="407"/>
                  <a:pt x="477" y="451"/>
                </a:cubicBezTo>
                <a:cubicBezTo>
                  <a:pt x="536" y="451"/>
                  <a:pt x="532" y="438"/>
                  <a:pt x="558" y="423"/>
                </a:cubicBezTo>
                <a:cubicBezTo>
                  <a:pt x="586" y="407"/>
                  <a:pt x="597" y="387"/>
                  <a:pt x="608" y="344"/>
                </a:cubicBezTo>
                <a:cubicBezTo>
                  <a:pt x="567" y="334"/>
                  <a:pt x="552" y="318"/>
                  <a:pt x="504" y="318"/>
                </a:cubicBezTo>
              </a:path>
              <a:path w="2013" h="769" extrusionOk="0">
                <a:moveTo>
                  <a:pt x="743" y="344"/>
                </a:moveTo>
                <a:cubicBezTo>
                  <a:pt x="743" y="314"/>
                  <a:pt x="740" y="302"/>
                  <a:pt x="716" y="291"/>
                </a:cubicBezTo>
                <a:cubicBezTo>
                  <a:pt x="704" y="328"/>
                  <a:pt x="678" y="323"/>
                  <a:pt x="662" y="371"/>
                </a:cubicBezTo>
                <a:cubicBezTo>
                  <a:pt x="655" y="391"/>
                  <a:pt x="662" y="430"/>
                  <a:pt x="662" y="451"/>
                </a:cubicBezTo>
                <a:cubicBezTo>
                  <a:pt x="720" y="451"/>
                  <a:pt x="719" y="435"/>
                  <a:pt x="743" y="423"/>
                </a:cubicBezTo>
                <a:cubicBezTo>
                  <a:pt x="798" y="395"/>
                  <a:pt x="746" y="384"/>
                  <a:pt x="770" y="318"/>
                </a:cubicBezTo>
                <a:cubicBezTo>
                  <a:pt x="785" y="275"/>
                  <a:pt x="793" y="262"/>
                  <a:pt x="793" y="211"/>
                </a:cubicBezTo>
                <a:cubicBezTo>
                  <a:pt x="793" y="173"/>
                  <a:pt x="796" y="79"/>
                  <a:pt x="770" y="106"/>
                </a:cubicBezTo>
                <a:cubicBezTo>
                  <a:pt x="737" y="141"/>
                  <a:pt x="788" y="211"/>
                  <a:pt x="793" y="239"/>
                </a:cubicBezTo>
                <a:cubicBezTo>
                  <a:pt x="799" y="273"/>
                  <a:pt x="790" y="351"/>
                  <a:pt x="820" y="371"/>
                </a:cubicBezTo>
                <a:cubicBezTo>
                  <a:pt x="848" y="390"/>
                  <a:pt x="889" y="395"/>
                  <a:pt x="901" y="371"/>
                </a:cubicBezTo>
                <a:cubicBezTo>
                  <a:pt x="938" y="297"/>
                  <a:pt x="861" y="338"/>
                  <a:pt x="901" y="371"/>
                </a:cubicBezTo>
                <a:cubicBezTo>
                  <a:pt x="924" y="390"/>
                  <a:pt x="996" y="367"/>
                  <a:pt x="1008" y="344"/>
                </a:cubicBezTo>
                <a:cubicBezTo>
                  <a:pt x="1008" y="319"/>
                  <a:pt x="1007" y="310"/>
                  <a:pt x="1032" y="318"/>
                </a:cubicBezTo>
                <a:cubicBezTo>
                  <a:pt x="1032" y="364"/>
                  <a:pt x="1031" y="360"/>
                  <a:pt x="1058" y="397"/>
                </a:cubicBezTo>
              </a:path>
              <a:path w="2013" h="769" extrusionOk="0">
                <a:moveTo>
                  <a:pt x="1220" y="291"/>
                </a:moveTo>
                <a:cubicBezTo>
                  <a:pt x="1185" y="274"/>
                  <a:pt x="1145" y="269"/>
                  <a:pt x="1139" y="318"/>
                </a:cubicBezTo>
                <a:cubicBezTo>
                  <a:pt x="1132" y="374"/>
                  <a:pt x="1155" y="376"/>
                  <a:pt x="1166" y="397"/>
                </a:cubicBezTo>
                <a:cubicBezTo>
                  <a:pt x="1193" y="449"/>
                  <a:pt x="1197" y="413"/>
                  <a:pt x="1243" y="397"/>
                </a:cubicBezTo>
                <a:cubicBezTo>
                  <a:pt x="1258" y="392"/>
                  <a:pt x="1315" y="348"/>
                  <a:pt x="1324" y="318"/>
                </a:cubicBezTo>
                <a:cubicBezTo>
                  <a:pt x="1340" y="263"/>
                  <a:pt x="1363" y="218"/>
                  <a:pt x="1378" y="160"/>
                </a:cubicBezTo>
                <a:cubicBezTo>
                  <a:pt x="1393" y="100"/>
                  <a:pt x="1362" y="49"/>
                  <a:pt x="1351" y="27"/>
                </a:cubicBezTo>
                <a:cubicBezTo>
                  <a:pt x="1337" y="-1"/>
                  <a:pt x="1327" y="33"/>
                  <a:pt x="1324" y="80"/>
                </a:cubicBezTo>
                <a:cubicBezTo>
                  <a:pt x="1318" y="161"/>
                  <a:pt x="1332" y="217"/>
                  <a:pt x="1351" y="291"/>
                </a:cubicBezTo>
                <a:cubicBezTo>
                  <a:pt x="1364" y="343"/>
                  <a:pt x="1342" y="351"/>
                  <a:pt x="1378" y="397"/>
                </a:cubicBezTo>
                <a:cubicBezTo>
                  <a:pt x="1378" y="344"/>
                  <a:pt x="1390" y="334"/>
                  <a:pt x="1404" y="291"/>
                </a:cubicBezTo>
                <a:cubicBezTo>
                  <a:pt x="1406" y="286"/>
                  <a:pt x="1425" y="216"/>
                  <a:pt x="1431" y="211"/>
                </a:cubicBezTo>
                <a:cubicBezTo>
                  <a:pt x="1439" y="211"/>
                  <a:pt x="1447" y="211"/>
                  <a:pt x="1455" y="211"/>
                </a:cubicBezTo>
                <a:cubicBezTo>
                  <a:pt x="1443" y="252"/>
                  <a:pt x="1431" y="236"/>
                  <a:pt x="1431" y="291"/>
                </a:cubicBezTo>
                <a:cubicBezTo>
                  <a:pt x="1431" y="319"/>
                  <a:pt x="1473" y="367"/>
                  <a:pt x="1482" y="371"/>
                </a:cubicBezTo>
                <a:cubicBezTo>
                  <a:pt x="1491" y="371"/>
                  <a:pt x="1500" y="371"/>
                  <a:pt x="1509" y="371"/>
                </a:cubicBezTo>
              </a:path>
              <a:path w="2013" h="769" extrusionOk="0">
                <a:moveTo>
                  <a:pt x="1243" y="106"/>
                </a:moveTo>
                <a:cubicBezTo>
                  <a:pt x="1243" y="115"/>
                  <a:pt x="1243" y="123"/>
                  <a:pt x="1243" y="132"/>
                </a:cubicBezTo>
                <a:cubicBezTo>
                  <a:pt x="1284" y="102"/>
                  <a:pt x="1299" y="106"/>
                  <a:pt x="1351" y="106"/>
                </a:cubicBezTo>
                <a:cubicBezTo>
                  <a:pt x="1378" y="106"/>
                  <a:pt x="1386" y="106"/>
                  <a:pt x="1404" y="106"/>
                </a:cubicBezTo>
              </a:path>
              <a:path w="2013" h="769" extrusionOk="0">
                <a:moveTo>
                  <a:pt x="1589" y="265"/>
                </a:moveTo>
                <a:cubicBezTo>
                  <a:pt x="1562" y="265"/>
                  <a:pt x="1553" y="265"/>
                  <a:pt x="1562" y="239"/>
                </a:cubicBezTo>
                <a:cubicBezTo>
                  <a:pt x="1551" y="280"/>
                  <a:pt x="1535" y="296"/>
                  <a:pt x="1535" y="344"/>
                </a:cubicBezTo>
                <a:cubicBezTo>
                  <a:pt x="1535" y="371"/>
                  <a:pt x="1535" y="379"/>
                  <a:pt x="1535" y="397"/>
                </a:cubicBezTo>
                <a:cubicBezTo>
                  <a:pt x="1604" y="397"/>
                  <a:pt x="1582" y="367"/>
                  <a:pt x="1616" y="344"/>
                </a:cubicBezTo>
                <a:cubicBezTo>
                  <a:pt x="1655" y="318"/>
                  <a:pt x="1646" y="305"/>
                  <a:pt x="1589" y="291"/>
                </a:cubicBezTo>
              </a:path>
              <a:path w="2013" h="769" extrusionOk="0">
                <a:moveTo>
                  <a:pt x="1720" y="239"/>
                </a:moveTo>
                <a:cubicBezTo>
                  <a:pt x="1720" y="274"/>
                  <a:pt x="1720" y="309"/>
                  <a:pt x="1720" y="344"/>
                </a:cubicBezTo>
                <a:cubicBezTo>
                  <a:pt x="1754" y="333"/>
                  <a:pt x="1763" y="325"/>
                  <a:pt x="1774" y="291"/>
                </a:cubicBezTo>
                <a:cubicBezTo>
                  <a:pt x="1821" y="276"/>
                  <a:pt x="1797" y="251"/>
                  <a:pt x="1828" y="291"/>
                </a:cubicBezTo>
                <a:cubicBezTo>
                  <a:pt x="1854" y="326"/>
                  <a:pt x="1867" y="318"/>
                  <a:pt x="1905" y="318"/>
                </a:cubicBezTo>
              </a:path>
              <a:path w="2013" h="769" extrusionOk="0">
                <a:moveTo>
                  <a:pt x="81" y="132"/>
                </a:moveTo>
                <a:cubicBezTo>
                  <a:pt x="39" y="132"/>
                  <a:pt x="10" y="139"/>
                  <a:pt x="0" y="186"/>
                </a:cubicBezTo>
                <a:cubicBezTo>
                  <a:pt x="-18" y="270"/>
                  <a:pt x="-39" y="640"/>
                  <a:pt x="27" y="689"/>
                </a:cubicBezTo>
                <a:cubicBezTo>
                  <a:pt x="100" y="743"/>
                  <a:pt x="149" y="760"/>
                  <a:pt x="239" y="768"/>
                </a:cubicBezTo>
              </a:path>
              <a:path w="2013" h="769" extrusionOk="0">
                <a:moveTo>
                  <a:pt x="1986" y="106"/>
                </a:moveTo>
                <a:cubicBezTo>
                  <a:pt x="1986" y="80"/>
                  <a:pt x="1986" y="71"/>
                  <a:pt x="1986" y="53"/>
                </a:cubicBezTo>
                <a:cubicBezTo>
                  <a:pt x="2002" y="103"/>
                  <a:pt x="2012" y="79"/>
                  <a:pt x="2012" y="160"/>
                </a:cubicBezTo>
                <a:cubicBezTo>
                  <a:pt x="2012" y="231"/>
                  <a:pt x="2015" y="279"/>
                  <a:pt x="1986" y="344"/>
                </a:cubicBezTo>
                <a:cubicBezTo>
                  <a:pt x="1948" y="429"/>
                  <a:pt x="1886" y="500"/>
                  <a:pt x="1855" y="583"/>
                </a:cubicBezTo>
                <a:cubicBezTo>
                  <a:pt x="1855" y="592"/>
                  <a:pt x="1855" y="600"/>
                  <a:pt x="1855" y="609"/>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6" name="Freeform 10"/>
          <p:cNvSpPr>
            <a:spLocks noRot="1" noChangeAspect="1" noEditPoints="1" noChangeArrowheads="1" noChangeShapeType="1" noTextEdit="1"/>
          </p:cNvSpPr>
          <p:nvPr/>
        </p:nvSpPr>
        <p:spPr bwMode="auto">
          <a:xfrm>
            <a:off x="2364185" y="7244368"/>
            <a:ext cx="733293" cy="315106"/>
          </a:xfrm>
          <a:custGeom>
            <a:avLst/>
            <a:gdLst>
              <a:gd name="T0" fmla="+- 0 6881 6566"/>
              <a:gd name="T1" fmla="*/ T0 w 2036"/>
              <a:gd name="T2" fmla="+- 0 20439 20122"/>
              <a:gd name="T3" fmla="*/ 20439 h 875"/>
              <a:gd name="T4" fmla="+- 0 6804 6566"/>
              <a:gd name="T5" fmla="*/ T4 w 2036"/>
              <a:gd name="T6" fmla="+- 0 20360 20122"/>
              <a:gd name="T7" fmla="*/ 20360 h 875"/>
              <a:gd name="T8" fmla="+- 0 6935 6566"/>
              <a:gd name="T9" fmla="*/ T8 w 2036"/>
              <a:gd name="T10" fmla="+- 0 20599 20122"/>
              <a:gd name="T11" fmla="*/ 20599 h 875"/>
              <a:gd name="T12" fmla="+- 0 7043 6566"/>
              <a:gd name="T13" fmla="*/ T12 w 2036"/>
              <a:gd name="T14" fmla="+- 0 20467 20122"/>
              <a:gd name="T15" fmla="*/ 20467 h 875"/>
              <a:gd name="T16" fmla="+- 0 7016 6566"/>
              <a:gd name="T17" fmla="*/ T16 w 2036"/>
              <a:gd name="T18" fmla="+- 0 20572 20122"/>
              <a:gd name="T19" fmla="*/ 20572 h 875"/>
              <a:gd name="T20" fmla="+- 0 7066 6566"/>
              <a:gd name="T21" fmla="*/ T20 w 2036"/>
              <a:gd name="T22" fmla="+- 0 20467 20122"/>
              <a:gd name="T23" fmla="*/ 20467 h 875"/>
              <a:gd name="T24" fmla="+- 0 7201 6566"/>
              <a:gd name="T25" fmla="*/ T24 w 2036"/>
              <a:gd name="T26" fmla="+- 0 20414 20122"/>
              <a:gd name="T27" fmla="*/ 20414 h 875"/>
              <a:gd name="T28" fmla="+- 0 7254 6566"/>
              <a:gd name="T29" fmla="*/ T28 w 2036"/>
              <a:gd name="T30" fmla="+- 0 20519 20122"/>
              <a:gd name="T31" fmla="*/ 20519 h 875"/>
              <a:gd name="T32" fmla="+- 0 7332 6566"/>
              <a:gd name="T33" fmla="*/ T32 w 2036"/>
              <a:gd name="T34" fmla="+- 0 20705 20122"/>
              <a:gd name="T35" fmla="*/ 20705 h 875"/>
              <a:gd name="T36" fmla="+- 0 7227 6566"/>
              <a:gd name="T37" fmla="*/ T36 w 2036"/>
              <a:gd name="T38" fmla="+- 0 20784 20122"/>
              <a:gd name="T39" fmla="*/ 20784 h 875"/>
              <a:gd name="T40" fmla="+- 0 7332 6566"/>
              <a:gd name="T41" fmla="*/ T40 w 2036"/>
              <a:gd name="T42" fmla="+- 0 20546 20122"/>
              <a:gd name="T43" fmla="*/ 20546 h 875"/>
              <a:gd name="T44" fmla="+- 0 7412 6566"/>
              <a:gd name="T45" fmla="*/ T44 w 2036"/>
              <a:gd name="T46" fmla="+- 0 20467 20122"/>
              <a:gd name="T47" fmla="*/ 20467 h 875"/>
              <a:gd name="T48" fmla="+- 0 7493 6566"/>
              <a:gd name="T49" fmla="*/ T48 w 2036"/>
              <a:gd name="T50" fmla="+- 0 20546 20122"/>
              <a:gd name="T51" fmla="*/ 20546 h 875"/>
              <a:gd name="T52" fmla="+- 0 7597 6566"/>
              <a:gd name="T53" fmla="*/ T52 w 2036"/>
              <a:gd name="T54" fmla="+- 0 20414 20122"/>
              <a:gd name="T55" fmla="*/ 20414 h 875"/>
              <a:gd name="T56" fmla="+- 0 7624 6566"/>
              <a:gd name="T57" fmla="*/ T56 w 2036"/>
              <a:gd name="T58" fmla="+- 0 20519 20122"/>
              <a:gd name="T59" fmla="*/ 20519 h 875"/>
              <a:gd name="T60" fmla="+- 0 7466 6566"/>
              <a:gd name="T61" fmla="*/ T60 w 2036"/>
              <a:gd name="T62" fmla="+- 0 20202 20122"/>
              <a:gd name="T63" fmla="*/ 20202 h 875"/>
              <a:gd name="T64" fmla="+- 0 7704 6566"/>
              <a:gd name="T65" fmla="*/ T64 w 2036"/>
              <a:gd name="T66" fmla="+- 0 20255 20122"/>
              <a:gd name="T67" fmla="*/ 20255 h 875"/>
              <a:gd name="T68" fmla="+- 0 7782 6566"/>
              <a:gd name="T69" fmla="*/ T68 w 2036"/>
              <a:gd name="T70" fmla="+- 0 20467 20122"/>
              <a:gd name="T71" fmla="*/ 20467 h 875"/>
              <a:gd name="T72" fmla="+- 0 7835 6566"/>
              <a:gd name="T73" fmla="*/ T72 w 2036"/>
              <a:gd name="T74" fmla="+- 0 20414 20122"/>
              <a:gd name="T75" fmla="*/ 20414 h 875"/>
              <a:gd name="T76" fmla="+- 0 7916 6566"/>
              <a:gd name="T77" fmla="*/ T76 w 2036"/>
              <a:gd name="T78" fmla="+- 0 20439 20122"/>
              <a:gd name="T79" fmla="*/ 20439 h 875"/>
              <a:gd name="T80" fmla="+- 0 7966 6566"/>
              <a:gd name="T81" fmla="*/ T80 w 2036"/>
              <a:gd name="T82" fmla="+- 0 20493 20122"/>
              <a:gd name="T83" fmla="*/ 20493 h 875"/>
              <a:gd name="T84" fmla="+- 0 8128 6566"/>
              <a:gd name="T85" fmla="*/ T84 w 2036"/>
              <a:gd name="T86" fmla="+- 0 20414 20122"/>
              <a:gd name="T87" fmla="*/ 20414 h 875"/>
              <a:gd name="T88" fmla="+- 0 8128 6566"/>
              <a:gd name="T89" fmla="*/ T88 w 2036"/>
              <a:gd name="T90" fmla="+- 0 20546 20122"/>
              <a:gd name="T91" fmla="*/ 20546 h 875"/>
              <a:gd name="T92" fmla="+- 0 8259 6566"/>
              <a:gd name="T93" fmla="*/ T92 w 2036"/>
              <a:gd name="T94" fmla="+- 0 20414 20122"/>
              <a:gd name="T95" fmla="*/ 20414 h 875"/>
              <a:gd name="T96" fmla="+- 0 8286 6566"/>
              <a:gd name="T97" fmla="*/ T96 w 2036"/>
              <a:gd name="T98" fmla="+- 0 20519 20122"/>
              <a:gd name="T99" fmla="*/ 20519 h 875"/>
              <a:gd name="T100" fmla="+- 0 7755 6566"/>
              <a:gd name="T101" fmla="*/ T100 w 2036"/>
              <a:gd name="T102" fmla="+- 0 20360 20122"/>
              <a:gd name="T103" fmla="*/ 20360 h 875"/>
              <a:gd name="T104" fmla="+- 0 7916 6566"/>
              <a:gd name="T105" fmla="*/ T104 w 2036"/>
              <a:gd name="T106" fmla="+- 0 20308 20122"/>
              <a:gd name="T107" fmla="*/ 20308 h 875"/>
              <a:gd name="T108" fmla="+- 0 6643 6566"/>
              <a:gd name="T109" fmla="*/ T108 w 2036"/>
              <a:gd name="T110" fmla="+- 0 20202 20122"/>
              <a:gd name="T111" fmla="*/ 20202 h 875"/>
              <a:gd name="T112" fmla="+- 0 6566 6566"/>
              <a:gd name="T113" fmla="*/ T112 w 2036"/>
              <a:gd name="T114" fmla="+- 0 20439 20122"/>
              <a:gd name="T115" fmla="*/ 20439 h 875"/>
              <a:gd name="T116" fmla="+- 0 6724 6566"/>
              <a:gd name="T117" fmla="*/ T116 w 2036"/>
              <a:gd name="T118" fmla="+- 0 20970 20122"/>
              <a:gd name="T119" fmla="*/ 20970 h 875"/>
              <a:gd name="T120" fmla="+- 0 8497 6566"/>
              <a:gd name="T121" fmla="*/ T120 w 2036"/>
              <a:gd name="T122" fmla="+- 0 20148 20122"/>
              <a:gd name="T123" fmla="*/ 20148 h 875"/>
              <a:gd name="T124" fmla="+- 0 8578 6566"/>
              <a:gd name="T125" fmla="*/ T124 w 2036"/>
              <a:gd name="T126" fmla="+- 0 20202 20122"/>
              <a:gd name="T127" fmla="*/ 20202 h 875"/>
              <a:gd name="T128" fmla="+- 0 8497 6566"/>
              <a:gd name="T129" fmla="*/ T128 w 2036"/>
              <a:gd name="T130" fmla="+- 0 20679 20122"/>
              <a:gd name="T131" fmla="*/ 20679 h 8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036" h="875" extrusionOk="0">
                <a:moveTo>
                  <a:pt x="289" y="424"/>
                </a:moveTo>
                <a:cubicBezTo>
                  <a:pt x="299" y="382"/>
                  <a:pt x="315" y="365"/>
                  <a:pt x="315" y="317"/>
                </a:cubicBezTo>
                <a:cubicBezTo>
                  <a:pt x="315" y="255"/>
                  <a:pt x="324" y="208"/>
                  <a:pt x="289" y="159"/>
                </a:cubicBezTo>
                <a:cubicBezTo>
                  <a:pt x="262" y="169"/>
                  <a:pt x="242" y="198"/>
                  <a:pt x="238" y="238"/>
                </a:cubicBezTo>
                <a:cubicBezTo>
                  <a:pt x="231" y="300"/>
                  <a:pt x="226" y="378"/>
                  <a:pt x="265" y="424"/>
                </a:cubicBezTo>
                <a:cubicBezTo>
                  <a:pt x="302" y="467"/>
                  <a:pt x="314" y="477"/>
                  <a:pt x="369" y="477"/>
                </a:cubicBezTo>
                <a:cubicBezTo>
                  <a:pt x="412" y="477"/>
                  <a:pt x="456" y="471"/>
                  <a:pt x="477" y="424"/>
                </a:cubicBezTo>
                <a:cubicBezTo>
                  <a:pt x="485" y="407"/>
                  <a:pt x="477" y="364"/>
                  <a:pt x="477" y="345"/>
                </a:cubicBezTo>
                <a:cubicBezTo>
                  <a:pt x="428" y="345"/>
                  <a:pt x="402" y="342"/>
                  <a:pt x="396" y="397"/>
                </a:cubicBezTo>
                <a:cubicBezTo>
                  <a:pt x="393" y="426"/>
                  <a:pt x="426" y="447"/>
                  <a:pt x="450" y="450"/>
                </a:cubicBezTo>
                <a:cubicBezTo>
                  <a:pt x="481" y="454"/>
                  <a:pt x="520" y="438"/>
                  <a:pt x="527" y="424"/>
                </a:cubicBezTo>
                <a:cubicBezTo>
                  <a:pt x="547" y="385"/>
                  <a:pt x="525" y="353"/>
                  <a:pt x="500" y="345"/>
                </a:cubicBezTo>
              </a:path>
              <a:path w="2036" h="875" extrusionOk="0">
                <a:moveTo>
                  <a:pt x="661" y="371"/>
                </a:moveTo>
                <a:cubicBezTo>
                  <a:pt x="682" y="330"/>
                  <a:pt x="680" y="306"/>
                  <a:pt x="635" y="292"/>
                </a:cubicBezTo>
                <a:cubicBezTo>
                  <a:pt x="635" y="349"/>
                  <a:pt x="622" y="332"/>
                  <a:pt x="608" y="371"/>
                </a:cubicBezTo>
                <a:cubicBezTo>
                  <a:pt x="622" y="410"/>
                  <a:pt x="641" y="397"/>
                  <a:pt x="688" y="397"/>
                </a:cubicBezTo>
                <a:cubicBezTo>
                  <a:pt x="743" y="397"/>
                  <a:pt x="739" y="433"/>
                  <a:pt x="739" y="477"/>
                </a:cubicBezTo>
                <a:cubicBezTo>
                  <a:pt x="739" y="513"/>
                  <a:pt x="789" y="542"/>
                  <a:pt x="766" y="583"/>
                </a:cubicBezTo>
                <a:cubicBezTo>
                  <a:pt x="756" y="601"/>
                  <a:pt x="720" y="660"/>
                  <a:pt x="715" y="662"/>
                </a:cubicBezTo>
                <a:cubicBezTo>
                  <a:pt x="688" y="662"/>
                  <a:pt x="679" y="662"/>
                  <a:pt x="661" y="662"/>
                </a:cubicBezTo>
                <a:cubicBezTo>
                  <a:pt x="668" y="636"/>
                  <a:pt x="675" y="580"/>
                  <a:pt x="688" y="557"/>
                </a:cubicBezTo>
                <a:cubicBezTo>
                  <a:pt x="717" y="505"/>
                  <a:pt x="720" y="471"/>
                  <a:pt x="766" y="424"/>
                </a:cubicBezTo>
                <a:cubicBezTo>
                  <a:pt x="790" y="400"/>
                  <a:pt x="804" y="352"/>
                  <a:pt x="819" y="345"/>
                </a:cubicBezTo>
                <a:cubicBezTo>
                  <a:pt x="828" y="345"/>
                  <a:pt x="837" y="345"/>
                  <a:pt x="846" y="345"/>
                </a:cubicBezTo>
                <a:cubicBezTo>
                  <a:pt x="858" y="380"/>
                  <a:pt x="889" y="376"/>
                  <a:pt x="900" y="397"/>
                </a:cubicBezTo>
                <a:cubicBezTo>
                  <a:pt x="900" y="424"/>
                  <a:pt x="900" y="433"/>
                  <a:pt x="927" y="424"/>
                </a:cubicBezTo>
                <a:cubicBezTo>
                  <a:pt x="962" y="386"/>
                  <a:pt x="972" y="352"/>
                  <a:pt x="1004" y="317"/>
                </a:cubicBezTo>
                <a:cubicBezTo>
                  <a:pt x="1013" y="309"/>
                  <a:pt x="1022" y="300"/>
                  <a:pt x="1031" y="292"/>
                </a:cubicBezTo>
                <a:cubicBezTo>
                  <a:pt x="1061" y="301"/>
                  <a:pt x="1081" y="310"/>
                  <a:pt x="1085" y="345"/>
                </a:cubicBezTo>
                <a:cubicBezTo>
                  <a:pt x="1091" y="389"/>
                  <a:pt x="1091" y="386"/>
                  <a:pt x="1058" y="397"/>
                </a:cubicBezTo>
              </a:path>
              <a:path w="2036" h="875" extrusionOk="0">
                <a:moveTo>
                  <a:pt x="846" y="106"/>
                </a:moveTo>
                <a:cubicBezTo>
                  <a:pt x="846" y="65"/>
                  <a:pt x="865" y="80"/>
                  <a:pt x="900" y="80"/>
                </a:cubicBezTo>
              </a:path>
              <a:path w="2036" h="875" extrusionOk="0">
                <a:moveTo>
                  <a:pt x="1138" y="159"/>
                </a:moveTo>
                <a:cubicBezTo>
                  <a:pt x="1138" y="150"/>
                  <a:pt x="1138" y="142"/>
                  <a:pt x="1138" y="133"/>
                </a:cubicBezTo>
                <a:cubicBezTo>
                  <a:pt x="1176" y="147"/>
                  <a:pt x="1165" y="178"/>
                  <a:pt x="1189" y="212"/>
                </a:cubicBezTo>
                <a:cubicBezTo>
                  <a:pt x="1220" y="257"/>
                  <a:pt x="1216" y="289"/>
                  <a:pt x="1216" y="345"/>
                </a:cubicBezTo>
                <a:cubicBezTo>
                  <a:pt x="1216" y="375"/>
                  <a:pt x="1219" y="386"/>
                  <a:pt x="1243" y="397"/>
                </a:cubicBezTo>
                <a:cubicBezTo>
                  <a:pt x="1243" y="361"/>
                  <a:pt x="1229" y="311"/>
                  <a:pt x="1269" y="292"/>
                </a:cubicBezTo>
                <a:cubicBezTo>
                  <a:pt x="1296" y="292"/>
                  <a:pt x="1305" y="292"/>
                  <a:pt x="1323" y="292"/>
                </a:cubicBezTo>
              </a:path>
              <a:path w="2036" h="875" extrusionOk="0">
                <a:moveTo>
                  <a:pt x="1350" y="317"/>
                </a:moveTo>
                <a:cubicBezTo>
                  <a:pt x="1358" y="317"/>
                  <a:pt x="1366" y="317"/>
                  <a:pt x="1374" y="317"/>
                </a:cubicBezTo>
                <a:cubicBezTo>
                  <a:pt x="1374" y="362"/>
                  <a:pt x="1363" y="359"/>
                  <a:pt x="1400" y="371"/>
                </a:cubicBezTo>
                <a:cubicBezTo>
                  <a:pt x="1400" y="397"/>
                  <a:pt x="1400" y="406"/>
                  <a:pt x="1427" y="397"/>
                </a:cubicBezTo>
              </a:path>
              <a:path w="2036" h="875" extrusionOk="0">
                <a:moveTo>
                  <a:pt x="1562" y="292"/>
                </a:moveTo>
                <a:cubicBezTo>
                  <a:pt x="1532" y="301"/>
                  <a:pt x="1512" y="310"/>
                  <a:pt x="1508" y="345"/>
                </a:cubicBezTo>
                <a:cubicBezTo>
                  <a:pt x="1501" y="401"/>
                  <a:pt x="1521" y="393"/>
                  <a:pt x="1562" y="424"/>
                </a:cubicBezTo>
                <a:cubicBezTo>
                  <a:pt x="1578" y="419"/>
                  <a:pt x="1625" y="399"/>
                  <a:pt x="1639" y="371"/>
                </a:cubicBezTo>
                <a:cubicBezTo>
                  <a:pt x="1648" y="353"/>
                  <a:pt x="1661" y="307"/>
                  <a:pt x="1693" y="292"/>
                </a:cubicBezTo>
                <a:cubicBezTo>
                  <a:pt x="1720" y="292"/>
                  <a:pt x="1728" y="292"/>
                  <a:pt x="1746" y="292"/>
                </a:cubicBezTo>
                <a:cubicBezTo>
                  <a:pt x="1746" y="343"/>
                  <a:pt x="1750" y="357"/>
                  <a:pt x="1720" y="397"/>
                </a:cubicBezTo>
              </a:path>
              <a:path w="2036" h="875" extrusionOk="0">
                <a:moveTo>
                  <a:pt x="1162" y="238"/>
                </a:moveTo>
                <a:cubicBezTo>
                  <a:pt x="1171" y="238"/>
                  <a:pt x="1180" y="238"/>
                  <a:pt x="1189" y="238"/>
                </a:cubicBezTo>
                <a:cubicBezTo>
                  <a:pt x="1203" y="199"/>
                  <a:pt x="1222" y="212"/>
                  <a:pt x="1269" y="212"/>
                </a:cubicBezTo>
                <a:cubicBezTo>
                  <a:pt x="1315" y="212"/>
                  <a:pt x="1312" y="213"/>
                  <a:pt x="1350" y="186"/>
                </a:cubicBezTo>
              </a:path>
              <a:path w="2036" h="875" extrusionOk="0">
                <a:moveTo>
                  <a:pt x="131" y="133"/>
                </a:moveTo>
                <a:cubicBezTo>
                  <a:pt x="93" y="104"/>
                  <a:pt x="89" y="115"/>
                  <a:pt x="77" y="80"/>
                </a:cubicBezTo>
                <a:cubicBezTo>
                  <a:pt x="70" y="104"/>
                  <a:pt x="69" y="130"/>
                  <a:pt x="53" y="159"/>
                </a:cubicBezTo>
                <a:cubicBezTo>
                  <a:pt x="33" y="196"/>
                  <a:pt x="6" y="271"/>
                  <a:pt x="0" y="317"/>
                </a:cubicBezTo>
                <a:cubicBezTo>
                  <a:pt x="-16" y="435"/>
                  <a:pt x="13" y="553"/>
                  <a:pt x="27" y="662"/>
                </a:cubicBezTo>
                <a:cubicBezTo>
                  <a:pt x="40" y="767"/>
                  <a:pt x="63" y="798"/>
                  <a:pt x="158" y="848"/>
                </a:cubicBezTo>
                <a:cubicBezTo>
                  <a:pt x="176" y="857"/>
                  <a:pt x="193" y="865"/>
                  <a:pt x="211" y="874"/>
                </a:cubicBezTo>
              </a:path>
              <a:path w="2036" h="875" extrusionOk="0">
                <a:moveTo>
                  <a:pt x="1931" y="26"/>
                </a:moveTo>
                <a:cubicBezTo>
                  <a:pt x="1931" y="17"/>
                  <a:pt x="1931" y="9"/>
                  <a:pt x="1931" y="0"/>
                </a:cubicBezTo>
                <a:cubicBezTo>
                  <a:pt x="1951" y="6"/>
                  <a:pt x="1997" y="47"/>
                  <a:pt x="2012" y="80"/>
                </a:cubicBezTo>
                <a:cubicBezTo>
                  <a:pt x="2038" y="136"/>
                  <a:pt x="2035" y="204"/>
                  <a:pt x="2035" y="266"/>
                </a:cubicBezTo>
                <a:cubicBezTo>
                  <a:pt x="2035" y="385"/>
                  <a:pt x="1977" y="455"/>
                  <a:pt x="1931" y="557"/>
                </a:cubicBezTo>
                <a:cubicBezTo>
                  <a:pt x="1922" y="583"/>
                  <a:pt x="1913" y="610"/>
                  <a:pt x="1904" y="636"/>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7" name="Freeform 11"/>
          <p:cNvSpPr>
            <a:spLocks noRot="1" noChangeAspect="1" noEditPoints="1" noChangeArrowheads="1" noChangeShapeType="1" noTextEdit="1"/>
          </p:cNvSpPr>
          <p:nvPr/>
        </p:nvSpPr>
        <p:spPr bwMode="auto">
          <a:xfrm>
            <a:off x="1678055" y="7691665"/>
            <a:ext cx="1019307" cy="305884"/>
          </a:xfrm>
          <a:custGeom>
            <a:avLst/>
            <a:gdLst>
              <a:gd name="T0" fmla="+- 0 5108 4661"/>
              <a:gd name="T1" fmla="*/ T0 w 2833"/>
              <a:gd name="T2" fmla="+- 0 21843 21366"/>
              <a:gd name="T3" fmla="*/ 21843 h 849"/>
              <a:gd name="T4" fmla="+- 0 4923 4661"/>
              <a:gd name="T5" fmla="*/ T4 w 2833"/>
              <a:gd name="T6" fmla="+- 0 21737 21366"/>
              <a:gd name="T7" fmla="*/ 21737 h 849"/>
              <a:gd name="T8" fmla="+- 0 4819 4661"/>
              <a:gd name="T9" fmla="*/ T8 w 2833"/>
              <a:gd name="T10" fmla="+- 0 21578 21366"/>
              <a:gd name="T11" fmla="*/ 21578 h 849"/>
              <a:gd name="T12" fmla="+- 0 4711 4661"/>
              <a:gd name="T13" fmla="*/ T12 w 2833"/>
              <a:gd name="T14" fmla="+- 0 21394 21366"/>
              <a:gd name="T15" fmla="*/ 21394 h 849"/>
              <a:gd name="T16" fmla="+- 0 4661 4661"/>
              <a:gd name="T17" fmla="*/ T16 w 2833"/>
              <a:gd name="T18" fmla="+- 0 21525 21366"/>
              <a:gd name="T19" fmla="*/ 21525 h 849"/>
              <a:gd name="T20" fmla="+- 0 4685 4661"/>
              <a:gd name="T21" fmla="*/ T20 w 2833"/>
              <a:gd name="T22" fmla="+- 0 21366 21366"/>
              <a:gd name="T23" fmla="*/ 21366 h 849"/>
              <a:gd name="T24" fmla="+- 0 4819 4661"/>
              <a:gd name="T25" fmla="*/ T24 w 2833"/>
              <a:gd name="T26" fmla="+- 0 21446 21366"/>
              <a:gd name="T27" fmla="*/ 21446 h 849"/>
              <a:gd name="T28" fmla="+- 0 4711 4661"/>
              <a:gd name="T29" fmla="*/ T28 w 2833"/>
              <a:gd name="T30" fmla="+- 0 21525 21366"/>
              <a:gd name="T31" fmla="*/ 21525 h 849"/>
              <a:gd name="T32" fmla="+- 0 5481 4661"/>
              <a:gd name="T33" fmla="*/ T32 w 2833"/>
              <a:gd name="T34" fmla="+- 0 21897 21366"/>
              <a:gd name="T35" fmla="*/ 21897 h 849"/>
              <a:gd name="T36" fmla="+- 0 5454 4661"/>
              <a:gd name="T37" fmla="*/ T36 w 2833"/>
              <a:gd name="T38" fmla="+- 0 22055 21366"/>
              <a:gd name="T39" fmla="*/ 22055 h 849"/>
              <a:gd name="T40" fmla="+- 0 5585 4661"/>
              <a:gd name="T41" fmla="*/ T40 w 2833"/>
              <a:gd name="T42" fmla="+- 0 21923 21366"/>
              <a:gd name="T43" fmla="*/ 21923 h 849"/>
              <a:gd name="T44" fmla="+- 0 5692 4661"/>
              <a:gd name="T45" fmla="*/ T44 w 2833"/>
              <a:gd name="T46" fmla="+- 0 21869 21366"/>
              <a:gd name="T47" fmla="*/ 21869 h 849"/>
              <a:gd name="T48" fmla="+- 0 5746 4661"/>
              <a:gd name="T49" fmla="*/ T48 w 2833"/>
              <a:gd name="T50" fmla="+- 0 22002 21366"/>
              <a:gd name="T51" fmla="*/ 22002 h 849"/>
              <a:gd name="T52" fmla="+- 0 5823 4661"/>
              <a:gd name="T53" fmla="*/ T52 w 2833"/>
              <a:gd name="T54" fmla="+- 0 21923 21366"/>
              <a:gd name="T55" fmla="*/ 21923 h 849"/>
              <a:gd name="T56" fmla="+- 0 5931 4661"/>
              <a:gd name="T57" fmla="*/ T56 w 2833"/>
              <a:gd name="T58" fmla="+- 0 21949 21366"/>
              <a:gd name="T59" fmla="*/ 21949 h 849"/>
              <a:gd name="T60" fmla="+- 0 6035 4661"/>
              <a:gd name="T61" fmla="*/ T60 w 2833"/>
              <a:gd name="T62" fmla="+- 0 21976 21366"/>
              <a:gd name="T63" fmla="*/ 21976 h 849"/>
              <a:gd name="T64" fmla="+- 0 6089 4661"/>
              <a:gd name="T65" fmla="*/ T64 w 2833"/>
              <a:gd name="T66" fmla="+- 0 21843 21366"/>
              <a:gd name="T67" fmla="*/ 21843 h 849"/>
              <a:gd name="T68" fmla="+- 0 6458 4661"/>
              <a:gd name="T69" fmla="*/ T68 w 2833"/>
              <a:gd name="T70" fmla="+- 0 22028 21366"/>
              <a:gd name="T71" fmla="*/ 22028 h 849"/>
              <a:gd name="T72" fmla="+- 0 6566 4661"/>
              <a:gd name="T73" fmla="*/ T72 w 2833"/>
              <a:gd name="T74" fmla="+- 0 21869 21366"/>
              <a:gd name="T75" fmla="*/ 21869 h 849"/>
              <a:gd name="T76" fmla="+- 0 6539 4661"/>
              <a:gd name="T77" fmla="*/ T76 w 2833"/>
              <a:gd name="T78" fmla="+- 0 21816 21366"/>
              <a:gd name="T79" fmla="*/ 21816 h 849"/>
              <a:gd name="T80" fmla="+- 0 6593 4661"/>
              <a:gd name="T81" fmla="*/ T80 w 2833"/>
              <a:gd name="T82" fmla="+- 0 22135 21366"/>
              <a:gd name="T83" fmla="*/ 22135 h 849"/>
              <a:gd name="T84" fmla="+- 0 6593 4661"/>
              <a:gd name="T85" fmla="*/ T84 w 2833"/>
              <a:gd name="T86" fmla="+- 0 22002 21366"/>
              <a:gd name="T87" fmla="*/ 22002 h 849"/>
              <a:gd name="T88" fmla="+- 0 6777 4661"/>
              <a:gd name="T89" fmla="*/ T88 w 2833"/>
              <a:gd name="T90" fmla="+- 0 21923 21366"/>
              <a:gd name="T91" fmla="*/ 21923 h 849"/>
              <a:gd name="T92" fmla="+- 0 6724 4661"/>
              <a:gd name="T93" fmla="*/ T92 w 2833"/>
              <a:gd name="T94" fmla="+- 0 22002 21366"/>
              <a:gd name="T95" fmla="*/ 22002 h 849"/>
              <a:gd name="T96" fmla="+- 0 6855 4661"/>
              <a:gd name="T97" fmla="*/ T96 w 2833"/>
              <a:gd name="T98" fmla="+- 0 21923 21366"/>
              <a:gd name="T99" fmla="*/ 21923 h 849"/>
              <a:gd name="T100" fmla="+- 0 7043 4661"/>
              <a:gd name="T101" fmla="*/ T100 w 2833"/>
              <a:gd name="T102" fmla="+- 0 21869 21366"/>
              <a:gd name="T103" fmla="*/ 21869 h 849"/>
              <a:gd name="T104" fmla="+- 0 7043 4661"/>
              <a:gd name="T105" fmla="*/ T104 w 2833"/>
              <a:gd name="T106" fmla="+- 0 22028 21366"/>
              <a:gd name="T107" fmla="*/ 22028 h 849"/>
              <a:gd name="T108" fmla="+- 0 7174 4661"/>
              <a:gd name="T109" fmla="*/ T108 w 2833"/>
              <a:gd name="T110" fmla="+- 0 21897 21366"/>
              <a:gd name="T111" fmla="*/ 21897 h 849"/>
              <a:gd name="T112" fmla="+- 0 7147 4661"/>
              <a:gd name="T113" fmla="*/ T112 w 2833"/>
              <a:gd name="T114" fmla="+- 0 22002 21366"/>
              <a:gd name="T115" fmla="*/ 22002 h 849"/>
              <a:gd name="T116" fmla="+- 0 7254 4661"/>
              <a:gd name="T117" fmla="*/ T116 w 2833"/>
              <a:gd name="T118" fmla="+- 0 21949 21366"/>
              <a:gd name="T119" fmla="*/ 21949 h 849"/>
              <a:gd name="T120" fmla="+- 0 7358 4661"/>
              <a:gd name="T121" fmla="*/ T120 w 2833"/>
              <a:gd name="T122" fmla="+- 0 21976 21366"/>
              <a:gd name="T123" fmla="*/ 21976 h 849"/>
              <a:gd name="T124" fmla="+- 0 7466 4661"/>
              <a:gd name="T125" fmla="*/ T124 w 2833"/>
              <a:gd name="T126" fmla="+- 0 21949 21366"/>
              <a:gd name="T127" fmla="*/ 21949 h 8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2833" h="849" extrusionOk="0">
                <a:moveTo>
                  <a:pt x="581" y="503"/>
                </a:moveTo>
                <a:cubicBezTo>
                  <a:pt x="516" y="503"/>
                  <a:pt x="479" y="494"/>
                  <a:pt x="447" y="477"/>
                </a:cubicBezTo>
                <a:cubicBezTo>
                  <a:pt x="420" y="463"/>
                  <a:pt x="373" y="437"/>
                  <a:pt x="343" y="424"/>
                </a:cubicBezTo>
                <a:cubicBezTo>
                  <a:pt x="333" y="420"/>
                  <a:pt x="269" y="381"/>
                  <a:pt x="262" y="371"/>
                </a:cubicBezTo>
                <a:cubicBezTo>
                  <a:pt x="248" y="350"/>
                  <a:pt x="223" y="329"/>
                  <a:pt x="212" y="292"/>
                </a:cubicBezTo>
                <a:cubicBezTo>
                  <a:pt x="203" y="262"/>
                  <a:pt x="188" y="245"/>
                  <a:pt x="158" y="212"/>
                </a:cubicBezTo>
                <a:cubicBezTo>
                  <a:pt x="140" y="192"/>
                  <a:pt x="118" y="116"/>
                  <a:pt x="104" y="107"/>
                </a:cubicBezTo>
                <a:cubicBezTo>
                  <a:pt x="67" y="83"/>
                  <a:pt x="70" y="-11"/>
                  <a:pt x="50" y="28"/>
                </a:cubicBezTo>
                <a:cubicBezTo>
                  <a:pt x="43" y="42"/>
                  <a:pt x="32" y="126"/>
                  <a:pt x="24" y="133"/>
                </a:cubicBezTo>
                <a:cubicBezTo>
                  <a:pt x="3" y="151"/>
                  <a:pt x="0" y="200"/>
                  <a:pt x="0" y="159"/>
                </a:cubicBezTo>
                <a:cubicBezTo>
                  <a:pt x="0" y="119"/>
                  <a:pt x="24" y="100"/>
                  <a:pt x="24" y="54"/>
                </a:cubicBezTo>
                <a:cubicBezTo>
                  <a:pt x="24" y="27"/>
                  <a:pt x="24" y="18"/>
                  <a:pt x="24" y="0"/>
                </a:cubicBezTo>
                <a:cubicBezTo>
                  <a:pt x="59" y="28"/>
                  <a:pt x="97" y="32"/>
                  <a:pt x="131" y="54"/>
                </a:cubicBezTo>
                <a:cubicBezTo>
                  <a:pt x="140" y="63"/>
                  <a:pt x="149" y="71"/>
                  <a:pt x="158" y="80"/>
                </a:cubicBezTo>
                <a:cubicBezTo>
                  <a:pt x="139" y="94"/>
                  <a:pt x="56" y="100"/>
                  <a:pt x="50" y="107"/>
                </a:cubicBezTo>
                <a:cubicBezTo>
                  <a:pt x="50" y="133"/>
                  <a:pt x="50" y="142"/>
                  <a:pt x="50" y="159"/>
                </a:cubicBezTo>
              </a:path>
              <a:path w="2833" h="849" extrusionOk="0">
                <a:moveTo>
                  <a:pt x="897" y="610"/>
                </a:moveTo>
                <a:cubicBezTo>
                  <a:pt x="893" y="592"/>
                  <a:pt x="846" y="518"/>
                  <a:pt x="820" y="531"/>
                </a:cubicBezTo>
                <a:cubicBezTo>
                  <a:pt x="798" y="542"/>
                  <a:pt x="809" y="597"/>
                  <a:pt x="793" y="610"/>
                </a:cubicBezTo>
                <a:cubicBezTo>
                  <a:pt x="777" y="623"/>
                  <a:pt x="731" y="658"/>
                  <a:pt x="793" y="689"/>
                </a:cubicBezTo>
                <a:cubicBezTo>
                  <a:pt x="830" y="707"/>
                  <a:pt x="874" y="683"/>
                  <a:pt x="897" y="662"/>
                </a:cubicBezTo>
                <a:cubicBezTo>
                  <a:pt x="910" y="650"/>
                  <a:pt x="950" y="577"/>
                  <a:pt x="924" y="557"/>
                </a:cubicBezTo>
                <a:cubicBezTo>
                  <a:pt x="897" y="536"/>
                  <a:pt x="862" y="572"/>
                  <a:pt x="847" y="583"/>
                </a:cubicBezTo>
              </a:path>
              <a:path w="2833" h="849" extrusionOk="0">
                <a:moveTo>
                  <a:pt x="1031" y="503"/>
                </a:moveTo>
                <a:cubicBezTo>
                  <a:pt x="1031" y="564"/>
                  <a:pt x="1052" y="539"/>
                  <a:pt x="1058" y="583"/>
                </a:cubicBezTo>
                <a:cubicBezTo>
                  <a:pt x="1058" y="613"/>
                  <a:pt x="1061" y="625"/>
                  <a:pt x="1085" y="636"/>
                </a:cubicBezTo>
                <a:cubicBezTo>
                  <a:pt x="1123" y="622"/>
                  <a:pt x="1113" y="611"/>
                  <a:pt x="1135" y="583"/>
                </a:cubicBezTo>
                <a:cubicBezTo>
                  <a:pt x="1144" y="574"/>
                  <a:pt x="1153" y="566"/>
                  <a:pt x="1162" y="557"/>
                </a:cubicBezTo>
                <a:cubicBezTo>
                  <a:pt x="1162" y="599"/>
                  <a:pt x="1145" y="631"/>
                  <a:pt x="1189" y="636"/>
                </a:cubicBezTo>
                <a:cubicBezTo>
                  <a:pt x="1237" y="642"/>
                  <a:pt x="1255" y="602"/>
                  <a:pt x="1270" y="583"/>
                </a:cubicBezTo>
                <a:cubicBezTo>
                  <a:pt x="1297" y="548"/>
                  <a:pt x="1290" y="542"/>
                  <a:pt x="1320" y="531"/>
                </a:cubicBezTo>
                <a:cubicBezTo>
                  <a:pt x="1351" y="541"/>
                  <a:pt x="1369" y="566"/>
                  <a:pt x="1374" y="610"/>
                </a:cubicBezTo>
                <a:cubicBezTo>
                  <a:pt x="1382" y="677"/>
                  <a:pt x="1374" y="571"/>
                  <a:pt x="1374" y="557"/>
                </a:cubicBezTo>
                <a:cubicBezTo>
                  <a:pt x="1374" y="507"/>
                  <a:pt x="1419" y="494"/>
                  <a:pt x="1428" y="477"/>
                </a:cubicBezTo>
                <a:cubicBezTo>
                  <a:pt x="1446" y="442"/>
                  <a:pt x="1431" y="450"/>
                  <a:pt x="1481" y="450"/>
                </a:cubicBezTo>
              </a:path>
              <a:path w="2833" h="849" extrusionOk="0">
                <a:moveTo>
                  <a:pt x="1797" y="662"/>
                </a:moveTo>
                <a:cubicBezTo>
                  <a:pt x="1826" y="653"/>
                  <a:pt x="1847" y="643"/>
                  <a:pt x="1851" y="610"/>
                </a:cubicBezTo>
                <a:cubicBezTo>
                  <a:pt x="1857" y="563"/>
                  <a:pt x="1891" y="545"/>
                  <a:pt x="1905" y="503"/>
                </a:cubicBezTo>
                <a:cubicBezTo>
                  <a:pt x="1921" y="454"/>
                  <a:pt x="1890" y="433"/>
                  <a:pt x="1878" y="398"/>
                </a:cubicBezTo>
                <a:cubicBezTo>
                  <a:pt x="1859" y="341"/>
                  <a:pt x="1878" y="426"/>
                  <a:pt x="1878" y="450"/>
                </a:cubicBezTo>
                <a:cubicBezTo>
                  <a:pt x="1878" y="511"/>
                  <a:pt x="1901" y="553"/>
                  <a:pt x="1905" y="610"/>
                </a:cubicBezTo>
                <a:cubicBezTo>
                  <a:pt x="1908" y="650"/>
                  <a:pt x="1913" y="734"/>
                  <a:pt x="1932" y="769"/>
                </a:cubicBezTo>
                <a:cubicBezTo>
                  <a:pt x="1946" y="795"/>
                  <a:pt x="1958" y="870"/>
                  <a:pt x="1958" y="822"/>
                </a:cubicBezTo>
                <a:cubicBezTo>
                  <a:pt x="1958" y="747"/>
                  <a:pt x="1953" y="698"/>
                  <a:pt x="1932" y="636"/>
                </a:cubicBezTo>
                <a:cubicBezTo>
                  <a:pt x="1932" y="610"/>
                  <a:pt x="1932" y="601"/>
                  <a:pt x="1932" y="583"/>
                </a:cubicBezTo>
                <a:cubicBezTo>
                  <a:pt x="1990" y="583"/>
                  <a:pt x="2100" y="603"/>
                  <a:pt x="2116" y="557"/>
                </a:cubicBezTo>
                <a:cubicBezTo>
                  <a:pt x="2099" y="507"/>
                  <a:pt x="2082" y="533"/>
                  <a:pt x="2063" y="557"/>
                </a:cubicBezTo>
                <a:cubicBezTo>
                  <a:pt x="2025" y="606"/>
                  <a:pt x="2028" y="610"/>
                  <a:pt x="2063" y="636"/>
                </a:cubicBezTo>
                <a:cubicBezTo>
                  <a:pt x="2092" y="658"/>
                  <a:pt x="2145" y="672"/>
                  <a:pt x="2170" y="636"/>
                </a:cubicBezTo>
                <a:cubicBezTo>
                  <a:pt x="2180" y="622"/>
                  <a:pt x="2210" y="589"/>
                  <a:pt x="2194" y="557"/>
                </a:cubicBezTo>
                <a:cubicBezTo>
                  <a:pt x="2169" y="508"/>
                  <a:pt x="2126" y="527"/>
                  <a:pt x="2116" y="557"/>
                </a:cubicBezTo>
              </a:path>
              <a:path w="2833" h="849" extrusionOk="0">
                <a:moveTo>
                  <a:pt x="2382" y="503"/>
                </a:moveTo>
                <a:cubicBezTo>
                  <a:pt x="2329" y="517"/>
                  <a:pt x="2328" y="529"/>
                  <a:pt x="2328" y="583"/>
                </a:cubicBezTo>
                <a:cubicBezTo>
                  <a:pt x="2328" y="611"/>
                  <a:pt x="2340" y="672"/>
                  <a:pt x="2382" y="662"/>
                </a:cubicBezTo>
                <a:cubicBezTo>
                  <a:pt x="2407" y="656"/>
                  <a:pt x="2453" y="613"/>
                  <a:pt x="2459" y="610"/>
                </a:cubicBezTo>
                <a:cubicBezTo>
                  <a:pt x="2499" y="591"/>
                  <a:pt x="2493" y="492"/>
                  <a:pt x="2513" y="531"/>
                </a:cubicBezTo>
                <a:cubicBezTo>
                  <a:pt x="2521" y="547"/>
                  <a:pt x="2486" y="571"/>
                  <a:pt x="2486" y="610"/>
                </a:cubicBezTo>
                <a:cubicBezTo>
                  <a:pt x="2486" y="619"/>
                  <a:pt x="2486" y="627"/>
                  <a:pt x="2486" y="636"/>
                </a:cubicBezTo>
                <a:cubicBezTo>
                  <a:pt x="2513" y="636"/>
                  <a:pt x="2581" y="629"/>
                  <a:pt x="2593" y="610"/>
                </a:cubicBezTo>
                <a:cubicBezTo>
                  <a:pt x="2593" y="601"/>
                  <a:pt x="2593" y="592"/>
                  <a:pt x="2593" y="583"/>
                </a:cubicBezTo>
                <a:cubicBezTo>
                  <a:pt x="2602" y="619"/>
                  <a:pt x="2611" y="658"/>
                  <a:pt x="2644" y="662"/>
                </a:cubicBezTo>
                <a:cubicBezTo>
                  <a:pt x="2687" y="667"/>
                  <a:pt x="2676" y="620"/>
                  <a:pt x="2697" y="610"/>
                </a:cubicBezTo>
                <a:cubicBezTo>
                  <a:pt x="2732" y="593"/>
                  <a:pt x="2724" y="606"/>
                  <a:pt x="2724" y="557"/>
                </a:cubicBezTo>
                <a:cubicBezTo>
                  <a:pt x="2784" y="557"/>
                  <a:pt x="2761" y="578"/>
                  <a:pt x="2805" y="583"/>
                </a:cubicBezTo>
                <a:cubicBezTo>
                  <a:pt x="2854" y="589"/>
                  <a:pt x="2838" y="625"/>
                  <a:pt x="2805" y="636"/>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8" name="Freeform 12"/>
          <p:cNvSpPr>
            <a:spLocks noRot="1" noChangeAspect="1" noEditPoints="1" noChangeArrowheads="1" noChangeShapeType="1" noTextEdit="1"/>
          </p:cNvSpPr>
          <p:nvPr/>
        </p:nvSpPr>
        <p:spPr bwMode="auto">
          <a:xfrm>
            <a:off x="3039666" y="7766983"/>
            <a:ext cx="678524" cy="182915"/>
          </a:xfrm>
          <a:custGeom>
            <a:avLst/>
            <a:gdLst>
              <a:gd name="T0" fmla="+- 0 9502 8443"/>
              <a:gd name="T1" fmla="*/ T0 w 1883"/>
              <a:gd name="T2" fmla="+- 0 21897 21578"/>
              <a:gd name="T3" fmla="*/ 21897 h 504"/>
              <a:gd name="T4" fmla="+- 0 9344 8443"/>
              <a:gd name="T5" fmla="*/ T4 w 1883"/>
              <a:gd name="T6" fmla="+- 0 21869 21578"/>
              <a:gd name="T7" fmla="*/ 21869 h 504"/>
              <a:gd name="T8" fmla="+- 0 9159 8443"/>
              <a:gd name="T9" fmla="*/ T8 w 1883"/>
              <a:gd name="T10" fmla="+- 0 21843 21578"/>
              <a:gd name="T11" fmla="*/ 21843 h 504"/>
              <a:gd name="T12" fmla="+- 0 8974 8443"/>
              <a:gd name="T13" fmla="*/ T12 w 1883"/>
              <a:gd name="T14" fmla="+- 0 21816 21578"/>
              <a:gd name="T15" fmla="*/ 21816 h 504"/>
              <a:gd name="T16" fmla="+- 0 8867 8443"/>
              <a:gd name="T17" fmla="*/ T16 w 1883"/>
              <a:gd name="T18" fmla="+- 0 21790 21578"/>
              <a:gd name="T19" fmla="*/ 21790 h 504"/>
              <a:gd name="T20" fmla="+- 0 8763 8443"/>
              <a:gd name="T21" fmla="*/ T20 w 1883"/>
              <a:gd name="T22" fmla="+- 0 21764 21578"/>
              <a:gd name="T23" fmla="*/ 21764 h 504"/>
              <a:gd name="T24" fmla="+- 0 8682 8443"/>
              <a:gd name="T25" fmla="*/ T24 w 1883"/>
              <a:gd name="T26" fmla="+- 0 21737 21578"/>
              <a:gd name="T27" fmla="*/ 21737 h 504"/>
              <a:gd name="T28" fmla="+- 0 8578 8443"/>
              <a:gd name="T29" fmla="*/ T28 w 1883"/>
              <a:gd name="T30" fmla="+- 0 21685 21578"/>
              <a:gd name="T31" fmla="*/ 21685 h 504"/>
              <a:gd name="T32" fmla="+- 0 8524 8443"/>
              <a:gd name="T33" fmla="*/ T32 w 1883"/>
              <a:gd name="T34" fmla="+- 0 21632 21578"/>
              <a:gd name="T35" fmla="*/ 21632 h 504"/>
              <a:gd name="T36" fmla="+- 0 8470 8443"/>
              <a:gd name="T37" fmla="*/ T36 w 1883"/>
              <a:gd name="T38" fmla="+- 0 21578 21578"/>
              <a:gd name="T39" fmla="*/ 21578 h 504"/>
              <a:gd name="T40" fmla="+- 0 8497 8443"/>
              <a:gd name="T41" fmla="*/ T40 w 1883"/>
              <a:gd name="T42" fmla="+- 0 21737 21578"/>
              <a:gd name="T43" fmla="*/ 21737 h 504"/>
              <a:gd name="T44" fmla="+- 0 8497 8443"/>
              <a:gd name="T45" fmla="*/ T44 w 1883"/>
              <a:gd name="T46" fmla="+- 0 21737 21578"/>
              <a:gd name="T47" fmla="*/ 21737 h 504"/>
              <a:gd name="T48" fmla="+- 0 8470 8443"/>
              <a:gd name="T49" fmla="*/ T48 w 1883"/>
              <a:gd name="T50" fmla="+- 0 21658 21578"/>
              <a:gd name="T51" fmla="*/ 21658 h 504"/>
              <a:gd name="T52" fmla="+- 0 8443 8443"/>
              <a:gd name="T53" fmla="*/ T52 w 1883"/>
              <a:gd name="T54" fmla="+- 0 21578 21578"/>
              <a:gd name="T55" fmla="*/ 21578 h 504"/>
              <a:gd name="T56" fmla="+- 0 8551 8443"/>
              <a:gd name="T57" fmla="*/ T56 w 1883"/>
              <a:gd name="T58" fmla="+- 0 21632 21578"/>
              <a:gd name="T59" fmla="*/ 21632 h 504"/>
              <a:gd name="T60" fmla="+- 0 8551 8443"/>
              <a:gd name="T61" fmla="*/ T60 w 1883"/>
              <a:gd name="T62" fmla="+- 0 21685 21578"/>
              <a:gd name="T63" fmla="*/ 21685 h 504"/>
              <a:gd name="T64" fmla="+- 0 8524 8443"/>
              <a:gd name="T65" fmla="*/ T64 w 1883"/>
              <a:gd name="T66" fmla="+- 0 21737 21578"/>
              <a:gd name="T67" fmla="*/ 21737 h 504"/>
              <a:gd name="T68" fmla="+- 0 9794 8443"/>
              <a:gd name="T69" fmla="*/ T68 w 1883"/>
              <a:gd name="T70" fmla="+- 0 21816 21578"/>
              <a:gd name="T71" fmla="*/ 21816 h 504"/>
              <a:gd name="T72" fmla="+- 0 9713 8443"/>
              <a:gd name="T73" fmla="*/ T72 w 1883"/>
              <a:gd name="T74" fmla="+- 0 21764 21578"/>
              <a:gd name="T75" fmla="*/ 21764 h 504"/>
              <a:gd name="T76" fmla="+- 0 9663 8443"/>
              <a:gd name="T77" fmla="*/ T76 w 1883"/>
              <a:gd name="T78" fmla="+- 0 21843 21578"/>
              <a:gd name="T79" fmla="*/ 21843 h 504"/>
              <a:gd name="T80" fmla="+- 0 9636 8443"/>
              <a:gd name="T81" fmla="*/ T80 w 1883"/>
              <a:gd name="T82" fmla="+- 0 21949 21578"/>
              <a:gd name="T83" fmla="*/ 21949 h 504"/>
              <a:gd name="T84" fmla="+- 0 9686 8443"/>
              <a:gd name="T85" fmla="*/ T84 w 1883"/>
              <a:gd name="T86" fmla="+- 0 22028 21578"/>
              <a:gd name="T87" fmla="*/ 22028 h 504"/>
              <a:gd name="T88" fmla="+- 0 9848 8443"/>
              <a:gd name="T89" fmla="*/ T88 w 1883"/>
              <a:gd name="T90" fmla="+- 0 22002 21578"/>
              <a:gd name="T91" fmla="*/ 22002 h 504"/>
              <a:gd name="T92" fmla="+- 0 10086 8443"/>
              <a:gd name="T93" fmla="*/ T92 w 1883"/>
              <a:gd name="T94" fmla="+- 0 21843 21578"/>
              <a:gd name="T95" fmla="*/ 21843 h 504"/>
              <a:gd name="T96" fmla="+- 0 10059 8443"/>
              <a:gd name="T97" fmla="*/ T96 w 1883"/>
              <a:gd name="T98" fmla="+- 0 21816 21578"/>
              <a:gd name="T99" fmla="*/ 21816 h 504"/>
              <a:gd name="T100" fmla="+- 0 9979 8443"/>
              <a:gd name="T101" fmla="*/ T100 w 1883"/>
              <a:gd name="T102" fmla="+- 0 21843 21578"/>
              <a:gd name="T103" fmla="*/ 21843 h 504"/>
              <a:gd name="T104" fmla="+- 0 9979 8443"/>
              <a:gd name="T105" fmla="*/ T104 w 1883"/>
              <a:gd name="T106" fmla="+- 0 21897 21578"/>
              <a:gd name="T107" fmla="*/ 21897 h 504"/>
              <a:gd name="T108" fmla="+- 0 9952 8443"/>
              <a:gd name="T109" fmla="*/ T108 w 1883"/>
              <a:gd name="T110" fmla="+- 0 21897 21578"/>
              <a:gd name="T111" fmla="*/ 21897 h 504"/>
              <a:gd name="T112" fmla="+- 0 9555 8443"/>
              <a:gd name="T113" fmla="*/ T112 w 1883"/>
              <a:gd name="T114" fmla="+- 0 21685 21578"/>
              <a:gd name="T115" fmla="*/ 21685 h 504"/>
              <a:gd name="T116" fmla="+- 0 9502 8443"/>
              <a:gd name="T117" fmla="*/ T116 w 1883"/>
              <a:gd name="T118" fmla="+- 0 21658 21578"/>
              <a:gd name="T119" fmla="*/ 21658 h 504"/>
              <a:gd name="T120" fmla="+- 0 9451 8443"/>
              <a:gd name="T121" fmla="*/ T120 w 1883"/>
              <a:gd name="T122" fmla="+- 0 21711 21578"/>
              <a:gd name="T123" fmla="*/ 21711 h 504"/>
              <a:gd name="T124" fmla="+- 0 9475 8443"/>
              <a:gd name="T125" fmla="*/ T124 w 1883"/>
              <a:gd name="T126" fmla="+- 0 21816 21578"/>
              <a:gd name="T127" fmla="*/ 21816 h 504"/>
              <a:gd name="T128" fmla="+- 0 9528 8443"/>
              <a:gd name="T129" fmla="*/ T128 w 1883"/>
              <a:gd name="T130" fmla="+- 0 21869 21578"/>
              <a:gd name="T131" fmla="*/ 21869 h 504"/>
              <a:gd name="T132" fmla="+- 0 9502 8443"/>
              <a:gd name="T133" fmla="*/ T132 w 1883"/>
              <a:gd name="T134" fmla="+- 0 21949 21578"/>
              <a:gd name="T135" fmla="*/ 21949 h 504"/>
              <a:gd name="T136" fmla="+- 0 9424 8443"/>
              <a:gd name="T137" fmla="*/ T136 w 1883"/>
              <a:gd name="T138" fmla="+- 0 21976 21578"/>
              <a:gd name="T139" fmla="*/ 21976 h 504"/>
              <a:gd name="T140" fmla="+- 0 9397 8443"/>
              <a:gd name="T141" fmla="*/ T140 w 1883"/>
              <a:gd name="T142" fmla="+- 0 21949 21578"/>
              <a:gd name="T143" fmla="*/ 21949 h 504"/>
              <a:gd name="T144" fmla="+- 0 9979 8443"/>
              <a:gd name="T145" fmla="*/ T144 w 1883"/>
              <a:gd name="T146" fmla="+- 0 21869 21578"/>
              <a:gd name="T147" fmla="*/ 21869 h 504"/>
              <a:gd name="T148" fmla="+- 0 10005 8443"/>
              <a:gd name="T149" fmla="*/ T148 w 1883"/>
              <a:gd name="T150" fmla="+- 0 21843 21578"/>
              <a:gd name="T151" fmla="*/ 21843 h 504"/>
              <a:gd name="T152" fmla="+- 0 9979 8443"/>
              <a:gd name="T153" fmla="*/ T152 w 1883"/>
              <a:gd name="T154" fmla="+- 0 22002 21578"/>
              <a:gd name="T155" fmla="*/ 22002 h 504"/>
              <a:gd name="T156" fmla="+- 0 9979 8443"/>
              <a:gd name="T157" fmla="*/ T156 w 1883"/>
              <a:gd name="T158" fmla="+- 0 22055 21578"/>
              <a:gd name="T159" fmla="*/ 22055 h 504"/>
              <a:gd name="T160" fmla="+- 0 10005 8443"/>
              <a:gd name="T161" fmla="*/ T160 w 1883"/>
              <a:gd name="T162" fmla="+- 0 21949 21578"/>
              <a:gd name="T163" fmla="*/ 21949 h 504"/>
              <a:gd name="T164" fmla="+- 0 10059 8443"/>
              <a:gd name="T165" fmla="*/ T164 w 1883"/>
              <a:gd name="T166" fmla="+- 0 21869 21578"/>
              <a:gd name="T167" fmla="*/ 21869 h 504"/>
              <a:gd name="T168" fmla="+- 0 10086 8443"/>
              <a:gd name="T169" fmla="*/ T168 w 1883"/>
              <a:gd name="T170" fmla="+- 0 21843 21578"/>
              <a:gd name="T171" fmla="*/ 21843 h 504"/>
              <a:gd name="T172" fmla="+- 0 10136 8443"/>
              <a:gd name="T173" fmla="*/ T172 w 1883"/>
              <a:gd name="T174" fmla="+- 0 21949 21578"/>
              <a:gd name="T175" fmla="*/ 21949 h 504"/>
              <a:gd name="T176" fmla="+- 0 10163 8443"/>
              <a:gd name="T177" fmla="*/ T176 w 1883"/>
              <a:gd name="T178" fmla="+- 0 21949 21578"/>
              <a:gd name="T179" fmla="*/ 21949 h 504"/>
              <a:gd name="T180" fmla="+- 0 10217 8443"/>
              <a:gd name="T181" fmla="*/ T180 w 1883"/>
              <a:gd name="T182" fmla="+- 0 21897 21578"/>
              <a:gd name="T183" fmla="*/ 21897 h 504"/>
              <a:gd name="T184" fmla="+- 0 10271 8443"/>
              <a:gd name="T185" fmla="*/ T184 w 1883"/>
              <a:gd name="T186" fmla="+- 0 21843 21578"/>
              <a:gd name="T187" fmla="*/ 21843 h 504"/>
              <a:gd name="T188" fmla="+- 0 10298 8443"/>
              <a:gd name="T189" fmla="*/ T188 w 1883"/>
              <a:gd name="T190" fmla="+- 0 21843 21578"/>
              <a:gd name="T191" fmla="*/ 21843 h 504"/>
              <a:gd name="T192" fmla="+- 0 10325 8443"/>
              <a:gd name="T193" fmla="*/ T192 w 1883"/>
              <a:gd name="T194" fmla="+- 0 21976 21578"/>
              <a:gd name="T195" fmla="*/ 21976 h 504"/>
              <a:gd name="T196" fmla="+- 0 10325 8443"/>
              <a:gd name="T197" fmla="*/ T196 w 1883"/>
              <a:gd name="T198" fmla="+- 0 22055 21578"/>
              <a:gd name="T199" fmla="*/ 22055 h 5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1883" h="504" extrusionOk="0">
                <a:moveTo>
                  <a:pt x="1059" y="319"/>
                </a:moveTo>
                <a:cubicBezTo>
                  <a:pt x="991" y="319"/>
                  <a:pt x="957" y="310"/>
                  <a:pt x="901" y="291"/>
                </a:cubicBezTo>
                <a:cubicBezTo>
                  <a:pt x="845" y="272"/>
                  <a:pt x="770" y="282"/>
                  <a:pt x="716" y="265"/>
                </a:cubicBezTo>
                <a:cubicBezTo>
                  <a:pt x="657" y="246"/>
                  <a:pt x="587" y="257"/>
                  <a:pt x="531" y="238"/>
                </a:cubicBezTo>
                <a:cubicBezTo>
                  <a:pt x="492" y="225"/>
                  <a:pt x="470" y="212"/>
                  <a:pt x="424" y="212"/>
                </a:cubicBezTo>
                <a:cubicBezTo>
                  <a:pt x="375" y="212"/>
                  <a:pt x="363" y="191"/>
                  <a:pt x="320" y="186"/>
                </a:cubicBezTo>
                <a:cubicBezTo>
                  <a:pt x="271" y="181"/>
                  <a:pt x="269" y="181"/>
                  <a:pt x="239" y="159"/>
                </a:cubicBezTo>
                <a:cubicBezTo>
                  <a:pt x="222" y="146"/>
                  <a:pt x="141" y="117"/>
                  <a:pt x="135" y="107"/>
                </a:cubicBezTo>
                <a:cubicBezTo>
                  <a:pt x="122" y="85"/>
                  <a:pt x="88" y="68"/>
                  <a:pt x="81" y="54"/>
                </a:cubicBezTo>
                <a:cubicBezTo>
                  <a:pt x="60" y="13"/>
                  <a:pt x="42" y="47"/>
                  <a:pt x="27" y="0"/>
                </a:cubicBezTo>
                <a:cubicBezTo>
                  <a:pt x="27" y="68"/>
                  <a:pt x="35" y="104"/>
                  <a:pt x="54" y="159"/>
                </a:cubicBezTo>
                <a:cubicBezTo>
                  <a:pt x="69" y="204"/>
                  <a:pt x="54" y="227"/>
                  <a:pt x="54" y="159"/>
                </a:cubicBezTo>
                <a:cubicBezTo>
                  <a:pt x="54" y="117"/>
                  <a:pt x="27" y="139"/>
                  <a:pt x="27" y="80"/>
                </a:cubicBezTo>
                <a:cubicBezTo>
                  <a:pt x="27" y="46"/>
                  <a:pt x="8" y="32"/>
                  <a:pt x="0" y="0"/>
                </a:cubicBezTo>
                <a:cubicBezTo>
                  <a:pt x="33" y="26"/>
                  <a:pt x="65" y="49"/>
                  <a:pt x="108" y="54"/>
                </a:cubicBezTo>
                <a:cubicBezTo>
                  <a:pt x="114" y="55"/>
                  <a:pt x="140" y="82"/>
                  <a:pt x="108" y="107"/>
                </a:cubicBezTo>
                <a:cubicBezTo>
                  <a:pt x="79" y="130"/>
                  <a:pt x="81" y="105"/>
                  <a:pt x="81" y="159"/>
                </a:cubicBezTo>
              </a:path>
              <a:path w="1883" h="504" extrusionOk="0">
                <a:moveTo>
                  <a:pt x="1351" y="238"/>
                </a:moveTo>
                <a:cubicBezTo>
                  <a:pt x="1341" y="209"/>
                  <a:pt x="1297" y="195"/>
                  <a:pt x="1270" y="186"/>
                </a:cubicBezTo>
                <a:cubicBezTo>
                  <a:pt x="1243" y="220"/>
                  <a:pt x="1224" y="232"/>
                  <a:pt x="1220" y="265"/>
                </a:cubicBezTo>
                <a:cubicBezTo>
                  <a:pt x="1215" y="308"/>
                  <a:pt x="1193" y="323"/>
                  <a:pt x="1193" y="371"/>
                </a:cubicBezTo>
                <a:cubicBezTo>
                  <a:pt x="1193" y="415"/>
                  <a:pt x="1198" y="435"/>
                  <a:pt x="1243" y="450"/>
                </a:cubicBezTo>
                <a:cubicBezTo>
                  <a:pt x="1293" y="467"/>
                  <a:pt x="1368" y="450"/>
                  <a:pt x="1405" y="424"/>
                </a:cubicBezTo>
              </a:path>
              <a:path w="1883" h="504" extrusionOk="0">
                <a:moveTo>
                  <a:pt x="1643" y="265"/>
                </a:moveTo>
                <a:cubicBezTo>
                  <a:pt x="1631" y="230"/>
                  <a:pt x="1619" y="239"/>
                  <a:pt x="1616" y="238"/>
                </a:cubicBezTo>
                <a:cubicBezTo>
                  <a:pt x="1564" y="217"/>
                  <a:pt x="1571" y="261"/>
                  <a:pt x="1536" y="265"/>
                </a:cubicBezTo>
                <a:cubicBezTo>
                  <a:pt x="1447" y="276"/>
                  <a:pt x="1572" y="291"/>
                  <a:pt x="1536" y="319"/>
                </a:cubicBezTo>
                <a:cubicBezTo>
                  <a:pt x="1527" y="319"/>
                  <a:pt x="1518" y="319"/>
                  <a:pt x="1509" y="319"/>
                </a:cubicBezTo>
              </a:path>
              <a:path w="1883" h="504" extrusionOk="0">
                <a:moveTo>
                  <a:pt x="1112" y="107"/>
                </a:moveTo>
                <a:cubicBezTo>
                  <a:pt x="1069" y="93"/>
                  <a:pt x="1101" y="94"/>
                  <a:pt x="1059" y="80"/>
                </a:cubicBezTo>
                <a:cubicBezTo>
                  <a:pt x="1043" y="129"/>
                  <a:pt x="1014" y="81"/>
                  <a:pt x="1008" y="133"/>
                </a:cubicBezTo>
                <a:cubicBezTo>
                  <a:pt x="1005" y="158"/>
                  <a:pt x="1016" y="228"/>
                  <a:pt x="1032" y="238"/>
                </a:cubicBezTo>
                <a:cubicBezTo>
                  <a:pt x="1077" y="267"/>
                  <a:pt x="1085" y="213"/>
                  <a:pt x="1085" y="291"/>
                </a:cubicBezTo>
                <a:cubicBezTo>
                  <a:pt x="1085" y="324"/>
                  <a:pt x="1077" y="362"/>
                  <a:pt x="1059" y="371"/>
                </a:cubicBezTo>
                <a:cubicBezTo>
                  <a:pt x="1023" y="388"/>
                  <a:pt x="1034" y="398"/>
                  <a:pt x="981" y="398"/>
                </a:cubicBezTo>
                <a:cubicBezTo>
                  <a:pt x="954" y="398"/>
                  <a:pt x="945" y="398"/>
                  <a:pt x="954" y="371"/>
                </a:cubicBezTo>
              </a:path>
              <a:path w="1883" h="504" extrusionOk="0">
                <a:moveTo>
                  <a:pt x="1536" y="291"/>
                </a:moveTo>
                <a:cubicBezTo>
                  <a:pt x="1545" y="282"/>
                  <a:pt x="1553" y="274"/>
                  <a:pt x="1562" y="265"/>
                </a:cubicBezTo>
                <a:cubicBezTo>
                  <a:pt x="1562" y="332"/>
                  <a:pt x="1554" y="369"/>
                  <a:pt x="1536" y="424"/>
                </a:cubicBezTo>
                <a:cubicBezTo>
                  <a:pt x="1533" y="434"/>
                  <a:pt x="1536" y="548"/>
                  <a:pt x="1536" y="477"/>
                </a:cubicBezTo>
                <a:cubicBezTo>
                  <a:pt x="1536" y="460"/>
                  <a:pt x="1553" y="387"/>
                  <a:pt x="1562" y="371"/>
                </a:cubicBezTo>
                <a:cubicBezTo>
                  <a:pt x="1584" y="332"/>
                  <a:pt x="1597" y="315"/>
                  <a:pt x="1616" y="291"/>
                </a:cubicBezTo>
                <a:cubicBezTo>
                  <a:pt x="1625" y="282"/>
                  <a:pt x="1634" y="274"/>
                  <a:pt x="1643" y="265"/>
                </a:cubicBezTo>
                <a:cubicBezTo>
                  <a:pt x="1647" y="282"/>
                  <a:pt x="1683" y="364"/>
                  <a:pt x="1693" y="371"/>
                </a:cubicBezTo>
                <a:cubicBezTo>
                  <a:pt x="1702" y="371"/>
                  <a:pt x="1711" y="371"/>
                  <a:pt x="1720" y="371"/>
                </a:cubicBezTo>
                <a:cubicBezTo>
                  <a:pt x="1755" y="360"/>
                  <a:pt x="1753" y="329"/>
                  <a:pt x="1774" y="319"/>
                </a:cubicBezTo>
                <a:cubicBezTo>
                  <a:pt x="1801" y="306"/>
                  <a:pt x="1811" y="273"/>
                  <a:pt x="1828" y="265"/>
                </a:cubicBezTo>
                <a:cubicBezTo>
                  <a:pt x="1837" y="265"/>
                  <a:pt x="1846" y="265"/>
                  <a:pt x="1855" y="265"/>
                </a:cubicBezTo>
                <a:cubicBezTo>
                  <a:pt x="1855" y="332"/>
                  <a:pt x="1865" y="366"/>
                  <a:pt x="1882" y="398"/>
                </a:cubicBezTo>
                <a:cubicBezTo>
                  <a:pt x="1888" y="409"/>
                  <a:pt x="1882" y="548"/>
                  <a:pt x="1882" y="477"/>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
        <p:nvSpPr>
          <p:cNvPr id="147469" name="Freeform 13"/>
          <p:cNvSpPr>
            <a:spLocks noRot="1" noChangeAspect="1" noEditPoints="1" noChangeArrowheads="1" noChangeShapeType="1" noTextEdit="1"/>
          </p:cNvSpPr>
          <p:nvPr/>
        </p:nvSpPr>
        <p:spPr bwMode="auto">
          <a:xfrm>
            <a:off x="1249032" y="6920039"/>
            <a:ext cx="1904735" cy="791609"/>
          </a:xfrm>
          <a:custGeom>
            <a:avLst/>
            <a:gdLst>
              <a:gd name="T0" fmla="+- 0 3495 3469"/>
              <a:gd name="T1" fmla="*/ T0 w 5295"/>
              <a:gd name="T2" fmla="+- 0 19354 19223"/>
              <a:gd name="T3" fmla="*/ 19354 h 2198"/>
              <a:gd name="T4" fmla="+- 0 3495 3469"/>
              <a:gd name="T5" fmla="*/ T4 w 5295"/>
              <a:gd name="T6" fmla="+- 0 19433 19223"/>
              <a:gd name="T7" fmla="*/ 19433 h 2198"/>
              <a:gd name="T8" fmla="+- 0 3522 3469"/>
              <a:gd name="T9" fmla="*/ T8 w 5295"/>
              <a:gd name="T10" fmla="+- 0 20572 19223"/>
              <a:gd name="T11" fmla="*/ 20572 h 2198"/>
              <a:gd name="T12" fmla="+- 0 3495 3469"/>
              <a:gd name="T13" fmla="*/ T12 w 5295"/>
              <a:gd name="T14" fmla="+- 0 21313 19223"/>
              <a:gd name="T15" fmla="*/ 21313 h 2198"/>
              <a:gd name="T16" fmla="+- 0 3495 3469"/>
              <a:gd name="T17" fmla="*/ T16 w 5295"/>
              <a:gd name="T18" fmla="+- 0 21366 19223"/>
              <a:gd name="T19" fmla="*/ 21366 h 2198"/>
              <a:gd name="T20" fmla="+- 0 3573 3469"/>
              <a:gd name="T21" fmla="*/ T20 w 5295"/>
              <a:gd name="T22" fmla="+- 0 21340 19223"/>
              <a:gd name="T23" fmla="*/ 21340 h 2198"/>
              <a:gd name="T24" fmla="+- 0 3707 3469"/>
              <a:gd name="T25" fmla="*/ T24 w 5295"/>
              <a:gd name="T26" fmla="+- 0 21287 19223"/>
              <a:gd name="T27" fmla="*/ 21287 h 2198"/>
              <a:gd name="T28" fmla="+- 0 4130 3469"/>
              <a:gd name="T29" fmla="*/ T28 w 5295"/>
              <a:gd name="T30" fmla="+- 0 21261 19223"/>
              <a:gd name="T31" fmla="*/ 21261 h 2198"/>
              <a:gd name="T32" fmla="+- 0 4792 3469"/>
              <a:gd name="T33" fmla="*/ T32 w 5295"/>
              <a:gd name="T34" fmla="+- 0 21234 19223"/>
              <a:gd name="T35" fmla="*/ 21234 h 2198"/>
              <a:gd name="T36" fmla="+- 0 5084 3469"/>
              <a:gd name="T37" fmla="*/ T36 w 5295"/>
              <a:gd name="T38" fmla="+- 0 21261 19223"/>
              <a:gd name="T39" fmla="*/ 21261 h 2198"/>
              <a:gd name="T40" fmla="+- 0 5665 3469"/>
              <a:gd name="T41" fmla="*/ T40 w 5295"/>
              <a:gd name="T42" fmla="+- 0 21234 19223"/>
              <a:gd name="T43" fmla="*/ 21234 h 2198"/>
              <a:gd name="T44" fmla="+- 0 5719 3469"/>
              <a:gd name="T45" fmla="*/ T44 w 5295"/>
              <a:gd name="T46" fmla="+- 0 21154 19223"/>
              <a:gd name="T47" fmla="*/ 21154 h 2198"/>
              <a:gd name="T48" fmla="+- 0 5746 3469"/>
              <a:gd name="T49" fmla="*/ T48 w 5295"/>
              <a:gd name="T50" fmla="+- 0 21049 19223"/>
              <a:gd name="T51" fmla="*/ 21049 h 2198"/>
              <a:gd name="T52" fmla="+- 0 5770 3469"/>
              <a:gd name="T53" fmla="*/ T52 w 5295"/>
              <a:gd name="T54" fmla="+- 0 20917 19223"/>
              <a:gd name="T55" fmla="*/ 20917 h 2198"/>
              <a:gd name="T56" fmla="+- 0 5796 3469"/>
              <a:gd name="T57" fmla="*/ T56 w 5295"/>
              <a:gd name="T58" fmla="+- 0 20493 19223"/>
              <a:gd name="T59" fmla="*/ 20493 h 2198"/>
              <a:gd name="T60" fmla="+- 0 5770 3469"/>
              <a:gd name="T61" fmla="*/ T60 w 5295"/>
              <a:gd name="T62" fmla="+- 0 20043 19223"/>
              <a:gd name="T63" fmla="*/ 20043 h 2198"/>
              <a:gd name="T64" fmla="+- 0 5746 3469"/>
              <a:gd name="T65" fmla="*/ T64 w 5295"/>
              <a:gd name="T66" fmla="+- 0 19831 19223"/>
              <a:gd name="T67" fmla="*/ 19831 h 2198"/>
              <a:gd name="T68" fmla="+- 0 5719 3469"/>
              <a:gd name="T69" fmla="*/ T68 w 5295"/>
              <a:gd name="T70" fmla="+- 0 19566 19223"/>
              <a:gd name="T71" fmla="*/ 19566 h 2198"/>
              <a:gd name="T72" fmla="+- 0 5719 3469"/>
              <a:gd name="T73" fmla="*/ T72 w 5295"/>
              <a:gd name="T74" fmla="+- 0 19328 19223"/>
              <a:gd name="T75" fmla="*/ 19328 h 2198"/>
              <a:gd name="T76" fmla="+- 0 5558 3469"/>
              <a:gd name="T77" fmla="*/ T76 w 5295"/>
              <a:gd name="T78" fmla="+- 0 19302 19223"/>
              <a:gd name="T79" fmla="*/ 19302 h 2198"/>
              <a:gd name="T80" fmla="+- 0 5481 3469"/>
              <a:gd name="T81" fmla="*/ T80 w 5295"/>
              <a:gd name="T82" fmla="+- 0 19275 19223"/>
              <a:gd name="T83" fmla="*/ 19275 h 2198"/>
              <a:gd name="T84" fmla="+- 0 5346 3469"/>
              <a:gd name="T85" fmla="*/ T84 w 5295"/>
              <a:gd name="T86" fmla="+- 0 19249 19223"/>
              <a:gd name="T87" fmla="*/ 19249 h 2198"/>
              <a:gd name="T88" fmla="+- 0 5084 3469"/>
              <a:gd name="T89" fmla="*/ T88 w 5295"/>
              <a:gd name="T90" fmla="+- 0 19223 19223"/>
              <a:gd name="T91" fmla="*/ 19223 h 2198"/>
              <a:gd name="T92" fmla="+- 0 3946 3469"/>
              <a:gd name="T93" fmla="*/ T92 w 5295"/>
              <a:gd name="T94" fmla="+- 0 19249 19223"/>
              <a:gd name="T95" fmla="*/ 19249 h 2198"/>
              <a:gd name="T96" fmla="+- 0 3761 3469"/>
              <a:gd name="T97" fmla="*/ T96 w 5295"/>
              <a:gd name="T98" fmla="+- 0 19275 19223"/>
              <a:gd name="T99" fmla="*/ 19275 h 2198"/>
              <a:gd name="T100" fmla="+- 0 3522 3469"/>
              <a:gd name="T101" fmla="*/ T100 w 5295"/>
              <a:gd name="T102" fmla="+- 0 19302 19223"/>
              <a:gd name="T103" fmla="*/ 19302 h 2198"/>
              <a:gd name="T104" fmla="+- 0 3495 3469"/>
              <a:gd name="T105" fmla="*/ T104 w 5295"/>
              <a:gd name="T106" fmla="+- 0 19302 19223"/>
              <a:gd name="T107" fmla="*/ 19302 h 2198"/>
              <a:gd name="T108" fmla="+- 0 6169 3469"/>
              <a:gd name="T109" fmla="*/ T108 w 5295"/>
              <a:gd name="T110" fmla="+- 0 19302 19223"/>
              <a:gd name="T111" fmla="*/ 19302 h 2198"/>
              <a:gd name="T112" fmla="+- 0 6169 3469"/>
              <a:gd name="T113" fmla="*/ T112 w 5295"/>
              <a:gd name="T114" fmla="+- 0 19381 19223"/>
              <a:gd name="T115" fmla="*/ 19381 h 2198"/>
              <a:gd name="T116" fmla="+- 0 6193 3469"/>
              <a:gd name="T117" fmla="*/ T116 w 5295"/>
              <a:gd name="T118" fmla="+- 0 20572 19223"/>
              <a:gd name="T119" fmla="*/ 20572 h 2198"/>
              <a:gd name="T120" fmla="+- 0 6220 3469"/>
              <a:gd name="T121" fmla="*/ T120 w 5295"/>
              <a:gd name="T122" fmla="+- 0 20891 19223"/>
              <a:gd name="T123" fmla="*/ 20891 h 2198"/>
              <a:gd name="T124" fmla="+- 0 6247 3469"/>
              <a:gd name="T125" fmla="*/ T124 w 5295"/>
              <a:gd name="T126" fmla="+- 0 21366 19223"/>
              <a:gd name="T127" fmla="*/ 21366 h 2198"/>
              <a:gd name="T128" fmla="+- 0 6327 3469"/>
              <a:gd name="T129" fmla="*/ T128 w 5295"/>
              <a:gd name="T130" fmla="+- 0 21394 19223"/>
              <a:gd name="T131" fmla="*/ 21394 h 2198"/>
              <a:gd name="T132" fmla="+- 0 6431 3469"/>
              <a:gd name="T133" fmla="*/ T132 w 5295"/>
              <a:gd name="T134" fmla="+- 0 21420 19223"/>
              <a:gd name="T135" fmla="*/ 21420 h 2198"/>
              <a:gd name="T136" fmla="+- 0 7570 3469"/>
              <a:gd name="T137" fmla="*/ T136 w 5295"/>
              <a:gd name="T138" fmla="+- 0 21394 19223"/>
              <a:gd name="T139" fmla="*/ 21394 h 2198"/>
              <a:gd name="T140" fmla="+- 0 7835 3469"/>
              <a:gd name="T141" fmla="*/ T140 w 5295"/>
              <a:gd name="T142" fmla="+- 0 21366 19223"/>
              <a:gd name="T143" fmla="*/ 21366 h 2198"/>
              <a:gd name="T144" fmla="+- 0 8101 3469"/>
              <a:gd name="T145" fmla="*/ T144 w 5295"/>
              <a:gd name="T146" fmla="+- 0 21340 19223"/>
              <a:gd name="T147" fmla="*/ 21340 h 2198"/>
              <a:gd name="T148" fmla="+- 0 8312 3469"/>
              <a:gd name="T149" fmla="*/ T148 w 5295"/>
              <a:gd name="T150" fmla="+- 0 21313 19223"/>
              <a:gd name="T151" fmla="*/ 21313 h 2198"/>
              <a:gd name="T152" fmla="+- 0 8443 3469"/>
              <a:gd name="T153" fmla="*/ T152 w 5295"/>
              <a:gd name="T154" fmla="+- 0 21287 19223"/>
              <a:gd name="T155" fmla="*/ 21287 h 2198"/>
              <a:gd name="T156" fmla="+- 0 8601 3469"/>
              <a:gd name="T157" fmla="*/ T156 w 5295"/>
              <a:gd name="T158" fmla="+- 0 21261 19223"/>
              <a:gd name="T159" fmla="*/ 21261 h 2198"/>
              <a:gd name="T160" fmla="+- 0 8682 3469"/>
              <a:gd name="T161" fmla="*/ T160 w 5295"/>
              <a:gd name="T162" fmla="+- 0 21234 19223"/>
              <a:gd name="T163" fmla="*/ 21234 h 2198"/>
              <a:gd name="T164" fmla="+- 0 8709 3469"/>
              <a:gd name="T165" fmla="*/ T164 w 5295"/>
              <a:gd name="T166" fmla="+- 0 21128 19223"/>
              <a:gd name="T167" fmla="*/ 21128 h 2198"/>
              <a:gd name="T168" fmla="+- 0 8736 3469"/>
              <a:gd name="T169" fmla="*/ T168 w 5295"/>
              <a:gd name="T170" fmla="+- 0 21049 19223"/>
              <a:gd name="T171" fmla="*/ 21049 h 2198"/>
              <a:gd name="T172" fmla="+- 0 8763 3469"/>
              <a:gd name="T173" fmla="*/ T172 w 5295"/>
              <a:gd name="T174" fmla="+- 0 20917 19223"/>
              <a:gd name="T175" fmla="*/ 20917 h 2198"/>
              <a:gd name="T176" fmla="+- 0 8736 3469"/>
              <a:gd name="T177" fmla="*/ T176 w 5295"/>
              <a:gd name="T178" fmla="+- 0 20069 19223"/>
              <a:gd name="T179" fmla="*/ 20069 h 2198"/>
              <a:gd name="T180" fmla="+- 0 8709 3469"/>
              <a:gd name="T181" fmla="*/ T180 w 5295"/>
              <a:gd name="T182" fmla="+- 0 19778 19223"/>
              <a:gd name="T183" fmla="*/ 19778 h 2198"/>
              <a:gd name="T184" fmla="+- 0 8655 3469"/>
              <a:gd name="T185" fmla="*/ T184 w 5295"/>
              <a:gd name="T186" fmla="+- 0 19566 19223"/>
              <a:gd name="T187" fmla="*/ 19566 h 2198"/>
              <a:gd name="T188" fmla="+- 0 8628 3469"/>
              <a:gd name="T189" fmla="*/ T188 w 5295"/>
              <a:gd name="T190" fmla="+- 0 19407 19223"/>
              <a:gd name="T191" fmla="*/ 19407 h 2198"/>
              <a:gd name="T192" fmla="+- 0 8628 3469"/>
              <a:gd name="T193" fmla="*/ T192 w 5295"/>
              <a:gd name="T194" fmla="+- 0 19302 19223"/>
              <a:gd name="T195" fmla="*/ 19302 h 2198"/>
              <a:gd name="T196" fmla="+- 0 8551 3469"/>
              <a:gd name="T197" fmla="*/ T196 w 5295"/>
              <a:gd name="T198" fmla="+- 0 19354 19223"/>
              <a:gd name="T199" fmla="*/ 19354 h 2198"/>
              <a:gd name="T200" fmla="+- 0 8443 3469"/>
              <a:gd name="T201" fmla="*/ T200 w 5295"/>
              <a:gd name="T202" fmla="+- 0 19328 19223"/>
              <a:gd name="T203" fmla="*/ 19328 h 2198"/>
              <a:gd name="T204" fmla="+- 0 8312 3469"/>
              <a:gd name="T205" fmla="*/ T204 w 5295"/>
              <a:gd name="T206" fmla="+- 0 19302 19223"/>
              <a:gd name="T207" fmla="*/ 19302 h 2198"/>
              <a:gd name="T208" fmla="+- 0 7916 3469"/>
              <a:gd name="T209" fmla="*/ T208 w 5295"/>
              <a:gd name="T210" fmla="+- 0 19328 19223"/>
              <a:gd name="T211" fmla="*/ 19328 h 2198"/>
              <a:gd name="T212" fmla="+- 0 7704 3469"/>
              <a:gd name="T213" fmla="*/ T212 w 5295"/>
              <a:gd name="T214" fmla="+- 0 19354 19223"/>
              <a:gd name="T215" fmla="*/ 19354 h 2198"/>
              <a:gd name="T216" fmla="+- 0 7493 3469"/>
              <a:gd name="T217" fmla="*/ T216 w 5295"/>
              <a:gd name="T218" fmla="+- 0 19381 19223"/>
              <a:gd name="T219" fmla="*/ 19381 h 2198"/>
              <a:gd name="T220" fmla="+- 0 6619 3469"/>
              <a:gd name="T221" fmla="*/ T220 w 5295"/>
              <a:gd name="T222" fmla="+- 0 19354 19223"/>
              <a:gd name="T223" fmla="*/ 19354 h 2198"/>
              <a:gd name="T224" fmla="+- 0 6193 3469"/>
              <a:gd name="T225" fmla="*/ T224 w 5295"/>
              <a:gd name="T226" fmla="+- 0 19381 19223"/>
              <a:gd name="T227" fmla="*/ 19381 h 2198"/>
              <a:gd name="T228" fmla="+- 0 6089 3469"/>
              <a:gd name="T229" fmla="*/ T228 w 5295"/>
              <a:gd name="T230" fmla="+- 0 19354 19223"/>
              <a:gd name="T231" fmla="*/ 19354 h 2198"/>
              <a:gd name="T232" fmla="+- 0 6062 3469"/>
              <a:gd name="T233" fmla="*/ T232 w 5295"/>
              <a:gd name="T234" fmla="+- 0 19328 19223"/>
              <a:gd name="T235" fmla="*/ 19328 h 21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Lst>
            <a:rect l="0" t="0" r="r" b="b"/>
            <a:pathLst>
              <a:path w="5295" h="2198" extrusionOk="0">
                <a:moveTo>
                  <a:pt x="26" y="131"/>
                </a:moveTo>
                <a:cubicBezTo>
                  <a:pt x="26" y="170"/>
                  <a:pt x="23" y="172"/>
                  <a:pt x="26" y="210"/>
                </a:cubicBezTo>
                <a:cubicBezTo>
                  <a:pt x="57" y="589"/>
                  <a:pt x="10" y="974"/>
                  <a:pt x="53" y="1349"/>
                </a:cubicBezTo>
                <a:cubicBezTo>
                  <a:pt x="80" y="1586"/>
                  <a:pt x="57" y="1870"/>
                  <a:pt x="26" y="2090"/>
                </a:cubicBezTo>
                <a:cubicBezTo>
                  <a:pt x="26" y="2117"/>
                  <a:pt x="26" y="2125"/>
                  <a:pt x="26" y="2143"/>
                </a:cubicBezTo>
                <a:cubicBezTo>
                  <a:pt x="61" y="2128"/>
                  <a:pt x="60" y="2133"/>
                  <a:pt x="104" y="2117"/>
                </a:cubicBezTo>
                <a:cubicBezTo>
                  <a:pt x="149" y="2101"/>
                  <a:pt x="188" y="2070"/>
                  <a:pt x="238" y="2064"/>
                </a:cubicBezTo>
                <a:cubicBezTo>
                  <a:pt x="374" y="2047"/>
                  <a:pt x="530" y="2049"/>
                  <a:pt x="661" y="2038"/>
                </a:cubicBezTo>
                <a:cubicBezTo>
                  <a:pt x="879" y="2019"/>
                  <a:pt x="1112" y="2027"/>
                  <a:pt x="1323" y="2011"/>
                </a:cubicBezTo>
                <a:cubicBezTo>
                  <a:pt x="1428" y="2003"/>
                  <a:pt x="1520" y="2029"/>
                  <a:pt x="1615" y="2038"/>
                </a:cubicBezTo>
                <a:cubicBezTo>
                  <a:pt x="1751" y="2051"/>
                  <a:pt x="2114" y="2081"/>
                  <a:pt x="2196" y="2011"/>
                </a:cubicBezTo>
                <a:cubicBezTo>
                  <a:pt x="2223" y="1988"/>
                  <a:pt x="2236" y="1967"/>
                  <a:pt x="2250" y="1931"/>
                </a:cubicBezTo>
                <a:cubicBezTo>
                  <a:pt x="2265" y="1892"/>
                  <a:pt x="2271" y="1871"/>
                  <a:pt x="2277" y="1826"/>
                </a:cubicBezTo>
                <a:cubicBezTo>
                  <a:pt x="2283" y="1784"/>
                  <a:pt x="2298" y="1725"/>
                  <a:pt x="2301" y="1694"/>
                </a:cubicBezTo>
                <a:cubicBezTo>
                  <a:pt x="2315" y="1556"/>
                  <a:pt x="2318" y="1402"/>
                  <a:pt x="2327" y="1270"/>
                </a:cubicBezTo>
                <a:cubicBezTo>
                  <a:pt x="2338" y="1117"/>
                  <a:pt x="2313" y="964"/>
                  <a:pt x="2301" y="820"/>
                </a:cubicBezTo>
                <a:cubicBezTo>
                  <a:pt x="2295" y="748"/>
                  <a:pt x="2284" y="676"/>
                  <a:pt x="2277" y="608"/>
                </a:cubicBezTo>
                <a:cubicBezTo>
                  <a:pt x="2268" y="520"/>
                  <a:pt x="2258" y="417"/>
                  <a:pt x="2250" y="343"/>
                </a:cubicBezTo>
                <a:cubicBezTo>
                  <a:pt x="2241" y="266"/>
                  <a:pt x="2250" y="183"/>
                  <a:pt x="2250" y="105"/>
                </a:cubicBezTo>
                <a:cubicBezTo>
                  <a:pt x="2183" y="100"/>
                  <a:pt x="2146" y="100"/>
                  <a:pt x="2089" y="79"/>
                </a:cubicBezTo>
                <a:cubicBezTo>
                  <a:pt x="2051" y="65"/>
                  <a:pt x="2066" y="61"/>
                  <a:pt x="2012" y="52"/>
                </a:cubicBezTo>
                <a:cubicBezTo>
                  <a:pt x="1963" y="44"/>
                  <a:pt x="1921" y="30"/>
                  <a:pt x="1877" y="26"/>
                </a:cubicBezTo>
                <a:cubicBezTo>
                  <a:pt x="1791" y="18"/>
                  <a:pt x="1695" y="7"/>
                  <a:pt x="1615" y="0"/>
                </a:cubicBezTo>
                <a:cubicBezTo>
                  <a:pt x="1246" y="-31"/>
                  <a:pt x="837" y="-13"/>
                  <a:pt x="477" y="26"/>
                </a:cubicBezTo>
                <a:cubicBezTo>
                  <a:pt x="417" y="33"/>
                  <a:pt x="340" y="47"/>
                  <a:pt x="292" y="52"/>
                </a:cubicBezTo>
                <a:cubicBezTo>
                  <a:pt x="209" y="61"/>
                  <a:pt x="124" y="66"/>
                  <a:pt x="53" y="79"/>
                </a:cubicBezTo>
                <a:cubicBezTo>
                  <a:pt x="27" y="84"/>
                  <a:pt x="52" y="75"/>
                  <a:pt x="26" y="79"/>
                </a:cubicBezTo>
              </a:path>
              <a:path w="5295" h="2198" extrusionOk="0">
                <a:moveTo>
                  <a:pt x="2700" y="79"/>
                </a:moveTo>
                <a:cubicBezTo>
                  <a:pt x="2700" y="123"/>
                  <a:pt x="2700" y="114"/>
                  <a:pt x="2700" y="158"/>
                </a:cubicBezTo>
                <a:cubicBezTo>
                  <a:pt x="2700" y="555"/>
                  <a:pt x="2688" y="956"/>
                  <a:pt x="2724" y="1349"/>
                </a:cubicBezTo>
                <a:cubicBezTo>
                  <a:pt x="2734" y="1456"/>
                  <a:pt x="2748" y="1562"/>
                  <a:pt x="2751" y="1668"/>
                </a:cubicBezTo>
                <a:cubicBezTo>
                  <a:pt x="2755" y="1788"/>
                  <a:pt x="2710" y="2069"/>
                  <a:pt x="2778" y="2143"/>
                </a:cubicBezTo>
                <a:cubicBezTo>
                  <a:pt x="2811" y="2179"/>
                  <a:pt x="2799" y="2155"/>
                  <a:pt x="2858" y="2171"/>
                </a:cubicBezTo>
                <a:cubicBezTo>
                  <a:pt x="2892" y="2180"/>
                  <a:pt x="2931" y="2194"/>
                  <a:pt x="2962" y="2197"/>
                </a:cubicBezTo>
                <a:cubicBezTo>
                  <a:pt x="3335" y="2231"/>
                  <a:pt x="3737" y="2195"/>
                  <a:pt x="4101" y="2171"/>
                </a:cubicBezTo>
                <a:cubicBezTo>
                  <a:pt x="4191" y="2165"/>
                  <a:pt x="4284" y="2151"/>
                  <a:pt x="4366" y="2143"/>
                </a:cubicBezTo>
                <a:cubicBezTo>
                  <a:pt x="4464" y="2134"/>
                  <a:pt x="4535" y="2141"/>
                  <a:pt x="4632" y="2117"/>
                </a:cubicBezTo>
                <a:cubicBezTo>
                  <a:pt x="4703" y="2100"/>
                  <a:pt x="4770" y="2102"/>
                  <a:pt x="4843" y="2090"/>
                </a:cubicBezTo>
                <a:cubicBezTo>
                  <a:pt x="4888" y="2083"/>
                  <a:pt x="4930" y="2069"/>
                  <a:pt x="4974" y="2064"/>
                </a:cubicBezTo>
                <a:cubicBezTo>
                  <a:pt x="5023" y="2059"/>
                  <a:pt x="5121" y="2039"/>
                  <a:pt x="5132" y="2038"/>
                </a:cubicBezTo>
                <a:cubicBezTo>
                  <a:pt x="5189" y="2031"/>
                  <a:pt x="5187" y="2049"/>
                  <a:pt x="5213" y="2011"/>
                </a:cubicBezTo>
                <a:cubicBezTo>
                  <a:pt x="5234" y="1980"/>
                  <a:pt x="5226" y="1938"/>
                  <a:pt x="5240" y="1905"/>
                </a:cubicBezTo>
                <a:cubicBezTo>
                  <a:pt x="5256" y="1869"/>
                  <a:pt x="5253" y="1876"/>
                  <a:pt x="5267" y="1826"/>
                </a:cubicBezTo>
                <a:cubicBezTo>
                  <a:pt x="5280" y="1778"/>
                  <a:pt x="5292" y="1751"/>
                  <a:pt x="5294" y="1694"/>
                </a:cubicBezTo>
                <a:cubicBezTo>
                  <a:pt x="5303" y="1411"/>
                  <a:pt x="5298" y="1122"/>
                  <a:pt x="5267" y="846"/>
                </a:cubicBezTo>
                <a:cubicBezTo>
                  <a:pt x="5256" y="752"/>
                  <a:pt x="5257" y="649"/>
                  <a:pt x="5240" y="555"/>
                </a:cubicBezTo>
                <a:cubicBezTo>
                  <a:pt x="5227" y="485"/>
                  <a:pt x="5194" y="414"/>
                  <a:pt x="5186" y="343"/>
                </a:cubicBezTo>
                <a:cubicBezTo>
                  <a:pt x="5180" y="292"/>
                  <a:pt x="5163" y="221"/>
                  <a:pt x="5159" y="184"/>
                </a:cubicBezTo>
                <a:cubicBezTo>
                  <a:pt x="5155" y="149"/>
                  <a:pt x="5162" y="114"/>
                  <a:pt x="5159" y="79"/>
                </a:cubicBezTo>
                <a:cubicBezTo>
                  <a:pt x="5142" y="89"/>
                  <a:pt x="5130" y="133"/>
                  <a:pt x="5082" y="131"/>
                </a:cubicBezTo>
                <a:cubicBezTo>
                  <a:pt x="5057" y="130"/>
                  <a:pt x="5014" y="105"/>
                  <a:pt x="4974" y="105"/>
                </a:cubicBezTo>
                <a:cubicBezTo>
                  <a:pt x="4924" y="105"/>
                  <a:pt x="4879" y="82"/>
                  <a:pt x="4843" y="79"/>
                </a:cubicBezTo>
                <a:cubicBezTo>
                  <a:pt x="4708" y="67"/>
                  <a:pt x="4573" y="95"/>
                  <a:pt x="4447" y="105"/>
                </a:cubicBezTo>
                <a:cubicBezTo>
                  <a:pt x="4372" y="111"/>
                  <a:pt x="4308" y="125"/>
                  <a:pt x="4235" y="131"/>
                </a:cubicBezTo>
                <a:cubicBezTo>
                  <a:pt x="4165" y="137"/>
                  <a:pt x="4087" y="153"/>
                  <a:pt x="4024" y="158"/>
                </a:cubicBezTo>
                <a:cubicBezTo>
                  <a:pt x="3738" y="182"/>
                  <a:pt x="3426" y="162"/>
                  <a:pt x="3150" y="131"/>
                </a:cubicBezTo>
                <a:cubicBezTo>
                  <a:pt x="3012" y="115"/>
                  <a:pt x="2840" y="167"/>
                  <a:pt x="2724" y="158"/>
                </a:cubicBezTo>
                <a:cubicBezTo>
                  <a:pt x="2680" y="155"/>
                  <a:pt x="2657" y="146"/>
                  <a:pt x="2620" y="131"/>
                </a:cubicBezTo>
                <a:cubicBezTo>
                  <a:pt x="2620" y="105"/>
                  <a:pt x="2620" y="96"/>
                  <a:pt x="2593" y="105"/>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88139" tIns="44070" rIns="88139" bIns="44070" numCol="1" anchor="t" anchorCtr="0" compatLnSpc="1">
            <a:prstTxWarp prst="textNoShape">
              <a:avLst/>
            </a:prstTxWarp>
          </a:bodyPr>
          <a:lstStyle/>
          <a:p>
            <a:endParaRPr lang="en-US"/>
          </a:p>
        </p:txBody>
      </p:sp>
    </p:spTree>
    <p:extLst>
      <p:ext uri="{BB962C8B-B14F-4D97-AF65-F5344CB8AC3E}">
        <p14:creationId xmlns:p14="http://schemas.microsoft.com/office/powerpoint/2010/main" val="726997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a:t>What are our distinctive </a:t>
            </a:r>
            <a:r>
              <a:rPr lang="en-US" i="1" dirty="0"/>
              <a:t>capabilities </a:t>
            </a:r>
            <a:r>
              <a:rPr lang="en-US" dirty="0"/>
              <a:t>or </a:t>
            </a:r>
            <a:r>
              <a:rPr lang="en-US" i="1" dirty="0"/>
              <a:t>competences</a:t>
            </a:r>
            <a:r>
              <a:rPr lang="en-US" dirty="0"/>
              <a:t>?</a:t>
            </a:r>
          </a:p>
          <a:p>
            <a:pPr lvl="2">
              <a:buFontTx/>
              <a:buChar char="–"/>
            </a:pPr>
            <a:r>
              <a:rPr lang="en-US" sz="900" dirty="0"/>
              <a:t>“The combinations of resources and processes that underpin sustainable competitive advantage for a specific firm competing in a specific market.”</a:t>
            </a:r>
          </a:p>
          <a:p>
            <a:pPr lvl="2">
              <a:buFontTx/>
              <a:buChar char="–"/>
            </a:pPr>
            <a:r>
              <a:rPr lang="en-US" sz="900" dirty="0"/>
              <a:t>“Abilities that customers value but that competitors cannot replicate.”</a:t>
            </a:r>
            <a:endParaRPr lang="en-US" sz="900" i="1" dirty="0">
              <a:solidFill>
                <a:srgbClr val="FF3300"/>
              </a:solidFill>
            </a:endParaRPr>
          </a:p>
          <a:p>
            <a:pPr lvl="1"/>
            <a:r>
              <a:rPr lang="en-US" i="1" dirty="0">
                <a:solidFill>
                  <a:srgbClr val="FF3300"/>
                </a:solidFill>
              </a:rPr>
              <a:t>Are competencies fully determined by resources and processes?</a:t>
            </a:r>
            <a:r>
              <a:rPr lang="en-US" i="1" dirty="0"/>
              <a:t> </a:t>
            </a:r>
            <a:r>
              <a:rPr lang="en-US" dirty="0"/>
              <a:t>Values = standards by which employees set priorities. When they are set automatically (by process) they constitute the culture, which allows decentralized aligned decision making.</a:t>
            </a:r>
          </a:p>
          <a:p>
            <a:r>
              <a:rPr lang="en-US" dirty="0"/>
              <a:t>Value = 3 P’s = profit, people, planet</a:t>
            </a:r>
          </a:p>
          <a:p>
            <a:r>
              <a:rPr lang="en-US" dirty="0"/>
              <a:t>Consider profit: We thus have a clear metric for evaluation and improvement of OS: NPV</a:t>
            </a:r>
          </a:p>
          <a:p>
            <a:pPr lvl="1"/>
            <a:r>
              <a:rPr lang="en-US" dirty="0"/>
              <a:t>We always want to make sure our recommendations are financially sound.  After all, </a:t>
            </a:r>
            <a:r>
              <a:rPr lang="en-US" i="1" dirty="0"/>
              <a:t>why are we in business?</a:t>
            </a:r>
          </a:p>
          <a:p>
            <a:pPr lvl="1"/>
            <a:r>
              <a:rPr lang="en-US" dirty="0"/>
              <a:t>Performance metrics: many, including survival, growth, profits, shareholder value and others.  Our metric will be profit flows, that is the complete current and future stream of profits.  From this, most other financial metrics can be deduced.  </a:t>
            </a:r>
          </a:p>
          <a:p>
            <a:r>
              <a:rPr lang="en-US" dirty="0">
                <a:solidFill>
                  <a:srgbClr val="FF3300"/>
                </a:solidFill>
              </a:rPr>
              <a:t>The main advantages for NPV of cash flows are</a:t>
            </a:r>
            <a:r>
              <a:rPr lang="en-US" dirty="0"/>
              <a:t>: </a:t>
            </a:r>
          </a:p>
          <a:p>
            <a:pPr lvl="1">
              <a:buFontTx/>
              <a:buAutoNum type="arabicPeriod"/>
            </a:pPr>
            <a:r>
              <a:rPr lang="en-US" dirty="0"/>
              <a:t>In-line with financial theory</a:t>
            </a:r>
          </a:p>
          <a:p>
            <a:pPr lvl="1">
              <a:buFontTx/>
              <a:buAutoNum type="arabicPeriod"/>
            </a:pPr>
            <a:r>
              <a:rPr lang="en-US" dirty="0"/>
              <a:t>Cash flows are harder to manipulate than a single measure; </a:t>
            </a:r>
          </a:p>
          <a:p>
            <a:pPr lvl="1">
              <a:buFontTx/>
              <a:buAutoNum type="arabicPeriod"/>
            </a:pPr>
            <a:r>
              <a:rPr lang="en-US" dirty="0"/>
              <a:t>they recognize the longer term and temporal character of many decisions, yours as well as your competitors’ </a:t>
            </a:r>
          </a:p>
          <a:p>
            <a:pPr lvl="1">
              <a:buFontTx/>
              <a:buAutoNum type="arabicPeriod"/>
            </a:pPr>
            <a:r>
              <a:rPr lang="en-US" dirty="0"/>
              <a:t>they allow us to incorporate risk attitudes and uncertainty.</a:t>
            </a:r>
          </a:p>
          <a:p>
            <a:r>
              <a:rPr lang="en-US" dirty="0">
                <a:solidFill>
                  <a:srgbClr val="FF3300"/>
                </a:solidFill>
              </a:rPr>
              <a:t>But be cognizant that not everything is properly expressed in money!  Always consider people + planet!</a:t>
            </a:r>
            <a:endParaRPr lang="en-US" dirty="0"/>
          </a:p>
          <a:p>
            <a:pPr lvl="1"/>
            <a:endParaRPr lang="en-US" dirty="0"/>
          </a:p>
          <a:p>
            <a:r>
              <a:rPr lang="en-US" dirty="0"/>
              <a:t>Maximizing NPV gives us a quantitative tool, but it only works well for determining correct parameter choice + choice between alternatives.</a:t>
            </a:r>
          </a:p>
          <a:p>
            <a:pPr lvl="1"/>
            <a:r>
              <a:rPr lang="en-US" dirty="0"/>
              <a:t>The next slide details the typical components of the resource and process view that you can work on; abstractly, these are the “parameters” you could optimize over</a:t>
            </a:r>
          </a:p>
          <a:p>
            <a:pPr lvl="1"/>
            <a:r>
              <a:rPr lang="en-US" dirty="0"/>
              <a:t>To come up with the alternatives, we use qualitative judgment and experience.</a:t>
            </a:r>
          </a:p>
          <a:p>
            <a:pPr lvl="2"/>
            <a:r>
              <a:rPr lang="en-US" sz="900" dirty="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3/10/17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val="1607439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solidFill>
                  <a:prstClr val="black"/>
                </a:solidFill>
              </a:rPr>
              <a:pPr/>
              <a:t>3/10/17</a:t>
            </a:fld>
            <a:endParaRPr lang="en-US" sz="1000" dirty="0">
              <a:solidFill>
                <a:prstClr val="black"/>
              </a:solidFill>
            </a:endParaRPr>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11878" y="3962655"/>
            <a:ext cx="6698522" cy="5089349"/>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2320" indent="-202320"/>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202320" indent="-202320"/>
            <a:endParaRPr lang="en-US" dirty="0">
              <a:latin typeface="Times New Roman" charset="0"/>
              <a:ea typeface="ＭＳ Ｐゴシック" charset="0"/>
              <a:cs typeface="ＭＳ Ｐゴシック" charset="0"/>
            </a:endParaRPr>
          </a:p>
          <a:p>
            <a:pPr marL="202320" indent="-202320"/>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47113" lvl="1" indent="-202320">
              <a:buFontTx/>
              <a:buChar char="•"/>
            </a:pPr>
            <a:r>
              <a:rPr lang="en-US" dirty="0">
                <a:latin typeface="Times New Roman" charset="0"/>
                <a:ea typeface="ＭＳ Ｐゴシック" charset="0"/>
              </a:rPr>
              <a:t>Use the framework</a:t>
            </a:r>
          </a:p>
          <a:p>
            <a:pPr marL="647113" lvl="1" indent="-202320">
              <a:buFontTx/>
              <a:buChar char="•"/>
            </a:pPr>
            <a:r>
              <a:rPr lang="en-US" dirty="0">
                <a:latin typeface="Times New Roman" charset="0"/>
                <a:ea typeface="ＭＳ Ｐゴシック" charset="0"/>
              </a:rPr>
              <a:t>Evaluate qualitatively and financially</a:t>
            </a:r>
          </a:p>
          <a:p>
            <a:pPr marL="202320" indent="-202320"/>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47113" lvl="1" indent="-202320">
              <a:buFontTx/>
              <a:buChar char="•"/>
            </a:pPr>
            <a:r>
              <a:rPr lang="en-US" dirty="0">
                <a:latin typeface="Times New Roman" charset="0"/>
                <a:ea typeface="ＭＳ Ｐゴシック" charset="0"/>
              </a:rPr>
              <a:t>Understand the trade-offs among different drivers and of the operational system</a:t>
            </a:r>
          </a:p>
          <a:p>
            <a:pPr marL="647113" lvl="1" indent="-202320">
              <a:buFontTx/>
              <a:buChar char="•"/>
            </a:pPr>
            <a:r>
              <a:rPr lang="en-US" dirty="0">
                <a:latin typeface="Times New Roman" charset="0"/>
                <a:ea typeface="ＭＳ Ｐゴシック" charset="0"/>
              </a:rPr>
              <a:t>Tailor the operational system to the competitive strategy (= optimize)</a:t>
            </a:r>
          </a:p>
          <a:p>
            <a:pPr marL="647113" lvl="1" indent="-202320">
              <a:buFontTx/>
              <a:buChar char="•"/>
            </a:pPr>
            <a:endParaRPr lang="en-US" dirty="0">
              <a:latin typeface="Times New Roman" charset="0"/>
              <a:ea typeface="ＭＳ Ｐゴシック" charset="0"/>
            </a:endParaRPr>
          </a:p>
          <a:p>
            <a:pPr marL="202320" indent="-202320"/>
            <a:r>
              <a:rPr lang="en-US" dirty="0">
                <a:latin typeface="Times New Roman" charset="0"/>
                <a:ea typeface="ＭＳ Ｐゴシック" charset="0"/>
                <a:cs typeface="ＭＳ Ｐゴシック" charset="0"/>
              </a:rPr>
              <a:t>The course has three parts:</a:t>
            </a:r>
          </a:p>
          <a:p>
            <a:pPr marL="202320" indent="-202320"/>
            <a:r>
              <a:rPr lang="en-US" dirty="0">
                <a:latin typeface="Times New Roman" charset="0"/>
                <a:ea typeface="ＭＳ Ｐゴシック" charset="0"/>
                <a:cs typeface="ＭＳ Ｐゴシック" charset="0"/>
              </a:rPr>
              <a:t>Part I introduces the framework + evaluates whether operations makes CA sustainable.</a:t>
            </a:r>
          </a:p>
          <a:p>
            <a:pPr marL="202320" indent="-202320"/>
            <a:r>
              <a:rPr lang="en-US" dirty="0">
                <a:latin typeface="Times New Roman" charset="0"/>
                <a:ea typeface="ＭＳ Ｐゴシック" charset="0"/>
                <a:cs typeface="ＭＳ Ｐゴシック" charset="0"/>
              </a:rPr>
              <a:t>Parts II and III investigate each element in the framework in detail to:</a:t>
            </a:r>
          </a:p>
          <a:p>
            <a:pPr marL="647113" lvl="1" indent="-202320">
              <a:buFontTx/>
              <a:buAutoNum type="arabicPeriod"/>
            </a:pPr>
            <a:r>
              <a:rPr lang="en-US" dirty="0">
                <a:latin typeface="Times New Roman" charset="0"/>
                <a:ea typeface="ＭＳ Ｐゴシック" charset="0"/>
              </a:rPr>
              <a:t>establish its drivers and the trade-offs</a:t>
            </a:r>
          </a:p>
          <a:p>
            <a:pPr marL="647113" lvl="1" indent="-202320">
              <a:buFontTx/>
              <a:buAutoNum type="arabicPeriod"/>
            </a:pPr>
            <a:r>
              <a:rPr lang="en-US" dirty="0">
                <a:latin typeface="Times New Roman" charset="0"/>
                <a:ea typeface="ＭＳ Ｐゴシック" charset="0"/>
              </a:rPr>
              <a:t>Tailor and optimize the operations strategy</a:t>
            </a:r>
          </a:p>
          <a:p>
            <a:pPr marL="202320" indent="-202320"/>
            <a:r>
              <a:rPr lang="en-US" dirty="0">
                <a:latin typeface="Times New Roman" charset="0"/>
                <a:ea typeface="ＭＳ Ｐゴシック" charset="0"/>
                <a:cs typeface="ＭＳ Ｐゴシック" charset="0"/>
              </a:rPr>
              <a:t>Part II focuses on the assets while Part III focuses on the activities.</a:t>
            </a:r>
          </a:p>
          <a:p>
            <a:pPr marL="202320" indent="-202320"/>
            <a:endParaRPr lang="en-US" dirty="0">
              <a:latin typeface="Times New Roman" charset="0"/>
              <a:ea typeface="ＭＳ Ｐゴシック" charset="0"/>
              <a:cs typeface="ＭＳ Ｐゴシック" charset="0"/>
            </a:endParaRPr>
          </a:p>
          <a:p>
            <a:pPr marL="202320" indent="-202320"/>
            <a:endParaRPr lang="en-US" dirty="0">
              <a:latin typeface="Times New Roman" charset="0"/>
              <a:ea typeface="ＭＳ Ｐゴシック" charset="0"/>
              <a:cs typeface="ＭＳ Ｐゴシック" charset="0"/>
            </a:endParaRPr>
          </a:p>
          <a:p>
            <a:pPr marL="202320" indent="-202320">
              <a:buFontTx/>
              <a:buAutoNum type="arabicPeriod"/>
            </a:pPr>
            <a:endParaRPr lang="en-US"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883044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fld id="{D873399E-34E8-514A-9C36-0B90B84261F9}" type="datetime1">
              <a:rPr lang="en-US" sz="1000">
                <a:solidFill>
                  <a:prstClr val="black"/>
                </a:solidFill>
              </a:rPr>
              <a:pPr/>
              <a:t>3/10/17</a:t>
            </a:fld>
            <a:endParaRPr lang="en-US" sz="1000" dirty="0">
              <a:solidFill>
                <a:prstClr val="black"/>
              </a:solidFill>
            </a:endParaRPr>
          </a:p>
        </p:txBody>
      </p:sp>
      <p:sp>
        <p:nvSpPr>
          <p:cNvPr id="12291"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9008" eaLnBrk="0" hangingPunct="0">
              <a:defRPr sz="2300">
                <a:solidFill>
                  <a:schemeClr val="tx1"/>
                </a:solidFill>
                <a:latin typeface="Times New Roman" charset="0"/>
                <a:ea typeface="ＭＳ Ｐゴシック" charset="0"/>
                <a:cs typeface="ＭＳ Ｐゴシック" charset="0"/>
              </a:defRPr>
            </a:lvl1pPr>
            <a:lvl2pPr marL="722790" indent="-277996" defTabSz="939008" eaLnBrk="0" hangingPunct="0">
              <a:defRPr sz="2300">
                <a:solidFill>
                  <a:schemeClr val="tx1"/>
                </a:solidFill>
                <a:latin typeface="Times New Roman" charset="0"/>
                <a:ea typeface="ＭＳ Ｐゴシック" charset="0"/>
              </a:defRPr>
            </a:lvl2pPr>
            <a:lvl3pPr marL="1111984" indent="-222397" defTabSz="939008" eaLnBrk="0" hangingPunct="0">
              <a:defRPr sz="2300">
                <a:solidFill>
                  <a:schemeClr val="tx1"/>
                </a:solidFill>
                <a:latin typeface="Times New Roman" charset="0"/>
                <a:ea typeface="ＭＳ Ｐゴシック" charset="0"/>
              </a:defRPr>
            </a:lvl3pPr>
            <a:lvl4pPr marL="1556778" indent="-222397" defTabSz="939008" eaLnBrk="0" hangingPunct="0">
              <a:defRPr sz="2300">
                <a:solidFill>
                  <a:schemeClr val="tx1"/>
                </a:solidFill>
                <a:latin typeface="Times New Roman" charset="0"/>
                <a:ea typeface="ＭＳ Ｐゴシック" charset="0"/>
              </a:defRPr>
            </a:lvl4pPr>
            <a:lvl5pPr marL="2001570" indent="-222397" defTabSz="939008" eaLnBrk="0" hangingPunct="0">
              <a:defRPr sz="2300">
                <a:solidFill>
                  <a:schemeClr val="tx1"/>
                </a:solidFill>
                <a:latin typeface="Times New Roman" charset="0"/>
                <a:ea typeface="ＭＳ Ｐゴシック" charset="0"/>
              </a:defRPr>
            </a:lvl5pPr>
            <a:lvl6pPr marL="2446364" indent="-222397" defTabSz="939008" eaLnBrk="0" fontAlgn="base" hangingPunct="0">
              <a:spcBef>
                <a:spcPct val="0"/>
              </a:spcBef>
              <a:spcAft>
                <a:spcPct val="0"/>
              </a:spcAft>
              <a:defRPr sz="2300">
                <a:solidFill>
                  <a:schemeClr val="tx1"/>
                </a:solidFill>
                <a:latin typeface="Times New Roman" charset="0"/>
                <a:ea typeface="ＭＳ Ｐゴシック" charset="0"/>
              </a:defRPr>
            </a:lvl6pPr>
            <a:lvl7pPr marL="2891157" indent="-222397" defTabSz="939008" eaLnBrk="0" fontAlgn="base" hangingPunct="0">
              <a:spcBef>
                <a:spcPct val="0"/>
              </a:spcBef>
              <a:spcAft>
                <a:spcPct val="0"/>
              </a:spcAft>
              <a:defRPr sz="2300">
                <a:solidFill>
                  <a:schemeClr val="tx1"/>
                </a:solidFill>
                <a:latin typeface="Times New Roman" charset="0"/>
                <a:ea typeface="ＭＳ Ｐゴシック" charset="0"/>
              </a:defRPr>
            </a:lvl7pPr>
            <a:lvl8pPr marL="3335951" indent="-222397" defTabSz="939008" eaLnBrk="0" fontAlgn="base" hangingPunct="0">
              <a:spcBef>
                <a:spcPct val="0"/>
              </a:spcBef>
              <a:spcAft>
                <a:spcPct val="0"/>
              </a:spcAft>
              <a:defRPr sz="2300">
                <a:solidFill>
                  <a:schemeClr val="tx1"/>
                </a:solidFill>
                <a:latin typeface="Times New Roman" charset="0"/>
                <a:ea typeface="ＭＳ Ｐゴシック" charset="0"/>
              </a:defRPr>
            </a:lvl8pPr>
            <a:lvl9pPr marL="3780744" indent="-222397" defTabSz="939008"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11878" y="3962655"/>
            <a:ext cx="6698522" cy="5089349"/>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2320" indent="-202320"/>
            <a:endParaRPr lang="en-US" dirty="0">
              <a:latin typeface="Times New Roman" charset="0"/>
              <a:ea typeface="ＭＳ Ｐゴシック" charset="0"/>
              <a:cs typeface="ＭＳ Ｐゴシック" charset="0"/>
            </a:endParaRPr>
          </a:p>
          <a:p>
            <a:pPr marL="202320" indent="-202320"/>
            <a:endParaRPr lang="en-US" dirty="0">
              <a:latin typeface="Times New Roman" charset="0"/>
              <a:ea typeface="ＭＳ Ｐゴシック" charset="0"/>
              <a:cs typeface="ＭＳ Ｐゴシック" charset="0"/>
            </a:endParaRPr>
          </a:p>
          <a:p>
            <a:pPr marL="202320" indent="-202320">
              <a:buFontTx/>
              <a:buAutoNum type="arabicPeriod"/>
            </a:pPr>
            <a:endParaRPr lang="en-US"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63729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30241"/>
            <a:r>
              <a:rPr lang="en-US" dirty="0" smtClean="0"/>
              <a:t>OPNS454 Week10: Course Summary</a:t>
            </a:r>
          </a:p>
        </p:txBody>
      </p:sp>
      <p:sp>
        <p:nvSpPr>
          <p:cNvPr id="35843" name="Rectangle 3"/>
          <p:cNvSpPr>
            <a:spLocks noGrp="1" noChangeArrowheads="1"/>
          </p:cNvSpPr>
          <p:nvPr>
            <p:ph type="dt" sz="quarter" idx="1"/>
          </p:nvPr>
        </p:nvSpPr>
        <p:spPr>
          <a:noFill/>
        </p:spPr>
        <p:txBody>
          <a:bodyPr/>
          <a:lstStyle/>
          <a:p>
            <a:pPr defTabSz="930241"/>
            <a:fld id="{4B4F2A86-B2E1-48A0-9735-DADFC8AE8A22}" type="datetime1">
              <a:rPr lang="en-US" smtClean="0"/>
              <a:pPr defTabSz="930241"/>
              <a:t>3/10/17</a:t>
            </a:fld>
            <a:endParaRPr lang="en-US" dirty="0" smtClean="0"/>
          </a:p>
        </p:txBody>
      </p:sp>
      <p:sp>
        <p:nvSpPr>
          <p:cNvPr id="35844" name="Rectangle 6"/>
          <p:cNvSpPr>
            <a:spLocks noGrp="1" noChangeArrowheads="1"/>
          </p:cNvSpPr>
          <p:nvPr>
            <p:ph type="ftr" sz="quarter" idx="4"/>
          </p:nvPr>
        </p:nvSpPr>
        <p:spPr>
          <a:noFill/>
        </p:spPr>
        <p:txBody>
          <a:bodyPr/>
          <a:lstStyle/>
          <a:p>
            <a:pPr defTabSz="930241"/>
            <a:r>
              <a:rPr lang="en-US" dirty="0" smtClean="0"/>
              <a:t>© Van Mieghem</a:t>
            </a:r>
          </a:p>
        </p:txBody>
      </p:sp>
      <p:sp>
        <p:nvSpPr>
          <p:cNvPr id="35845" name="Rectangle 2"/>
          <p:cNvSpPr>
            <a:spLocks noGrp="1" noRot="1" noChangeAspect="1" noChangeArrowheads="1" noTextEdit="1"/>
          </p:cNvSpPr>
          <p:nvPr>
            <p:ph type="sldImg"/>
          </p:nvPr>
        </p:nvSpPr>
        <p:spPr>
          <a:xfrm>
            <a:off x="1462088" y="360363"/>
            <a:ext cx="4086225" cy="3065462"/>
          </a:xfrm>
          <a:ln/>
        </p:spPr>
      </p:sp>
      <p:sp>
        <p:nvSpPr>
          <p:cNvPr id="35846" name="Rectangle 3"/>
          <p:cNvSpPr>
            <a:spLocks noGrp="1" noChangeArrowheads="1"/>
          </p:cNvSpPr>
          <p:nvPr>
            <p:ph type="body" idx="1"/>
          </p:nvPr>
        </p:nvSpPr>
        <p:spPr>
          <a:xfrm>
            <a:off x="279930" y="3452335"/>
            <a:ext cx="6450543" cy="5476699"/>
          </a:xfrm>
          <a:noFill/>
          <a:ln/>
        </p:spPr>
        <p:txBody>
          <a:bodyPr/>
          <a:lstStyle/>
          <a:p>
            <a:pPr marL="218791" indent="-218791">
              <a:lnSpc>
                <a:spcPct val="80000"/>
              </a:lnSpc>
            </a:pPr>
            <a:r>
              <a:rPr lang="en-US" sz="900" dirty="0" smtClean="0"/>
              <a:t>Part I of the book gave the overview and the foundation of the course.  It introduces the framework, each driver of which we studied in detail in later classes.  The framework is at the same time the foundation as well as the synthesis of the course. </a:t>
            </a:r>
          </a:p>
          <a:p>
            <a:pPr marL="218791" indent="-218791">
              <a:lnSpc>
                <a:spcPct val="80000"/>
              </a:lnSpc>
            </a:pPr>
            <a:r>
              <a:rPr lang="en-US" sz="900" dirty="0" smtClean="0"/>
              <a:t> </a:t>
            </a:r>
          </a:p>
          <a:p>
            <a:pPr marL="218791" indent="-218791">
              <a:lnSpc>
                <a:spcPct val="80000"/>
              </a:lnSpc>
            </a:pPr>
            <a:r>
              <a:rPr lang="en-US" sz="900" dirty="0" smtClean="0"/>
              <a:t>It is important that we know the rationale behind the foundation so let me review it.  Operations strategy connects two concepts: ops and </a:t>
            </a:r>
            <a:r>
              <a:rPr lang="en-US" sz="900" dirty="0" err="1" smtClean="0"/>
              <a:t>strat</a:t>
            </a:r>
            <a:r>
              <a:rPr lang="en-US" sz="900" dirty="0" smtClean="0"/>
              <a:t>.  To make that connection, it’s crucial to have a holistic, comprehensive model of operations that also connects well to strategy.</a:t>
            </a:r>
          </a:p>
          <a:p>
            <a:pPr marL="218791" indent="-218791">
              <a:lnSpc>
                <a:spcPct val="80000"/>
              </a:lnSpc>
            </a:pPr>
            <a:endParaRPr lang="en-US" sz="900" dirty="0" smtClean="0"/>
          </a:p>
          <a:p>
            <a:pPr marL="218791" indent="-218791">
              <a:lnSpc>
                <a:spcPct val="80000"/>
              </a:lnSpc>
            </a:pPr>
            <a:r>
              <a:rPr lang="en-US" sz="900" dirty="0" smtClean="0"/>
              <a:t>Our model of operations was built on three views:</a:t>
            </a:r>
          </a:p>
          <a:p>
            <a:pPr marL="218791" indent="-218791">
              <a:lnSpc>
                <a:spcPct val="80000"/>
              </a:lnSpc>
              <a:buFontTx/>
              <a:buAutoNum type="arabicPeriod"/>
            </a:pPr>
            <a:r>
              <a:rPr lang="en-US" sz="900" dirty="0" smtClean="0"/>
              <a:t>Resource view: operations as a collection of resources. Focus on assets (including network structure)—think of the relationship to the balance sheet. This view describes “what we have” or should have.  It ties to financial perspective and investments.</a:t>
            </a:r>
          </a:p>
          <a:p>
            <a:pPr marL="218791" indent="-218791">
              <a:lnSpc>
                <a:spcPct val="80000"/>
              </a:lnSpc>
              <a:buFontTx/>
              <a:buAutoNum type="arabicPeriod"/>
            </a:pPr>
            <a:r>
              <a:rPr lang="en-US" sz="900" dirty="0" smtClean="0"/>
              <a:t>Process view: operations as a collection of processes. Focus on activities (execution). This view describes “how we utilize what we have.” It describes how we manage inputs, outputs—which relates to the income statement (sales and purchasing)—and our internal ops (“tech”) and views toward the future (improvement/innovation).</a:t>
            </a:r>
          </a:p>
          <a:p>
            <a:pPr marL="218791" indent="-218791">
              <a:lnSpc>
                <a:spcPct val="80000"/>
              </a:lnSpc>
              <a:buFontTx/>
              <a:buAutoNum type="arabicPeriod"/>
            </a:pPr>
            <a:r>
              <a:rPr lang="en-US" sz="900" dirty="0" smtClean="0"/>
              <a:t>Competency view: operations characterized through competencies to meet customer needs.  This view relates to the market: which needs can we serve well?</a:t>
            </a:r>
          </a:p>
          <a:p>
            <a:pPr marL="659431" lvl="1" indent="-218791">
              <a:lnSpc>
                <a:spcPct val="80000"/>
              </a:lnSpc>
              <a:buFontTx/>
              <a:buChar char="•"/>
            </a:pPr>
            <a:r>
              <a:rPr lang="en-US" sz="9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marL="659431" lvl="1" indent="-218791">
              <a:lnSpc>
                <a:spcPct val="80000"/>
              </a:lnSpc>
              <a:buFontTx/>
              <a:buChar char="–"/>
            </a:pPr>
            <a:r>
              <a:rPr lang="en-US" sz="900" i="1" dirty="0" smtClean="0">
                <a:solidFill>
                  <a:srgbClr val="FF3300"/>
                </a:solidFill>
              </a:rPr>
              <a:t>Are competencies fully determined by resources and processes?</a:t>
            </a:r>
            <a:r>
              <a:rPr lang="en-US" sz="900" i="1" dirty="0" smtClean="0"/>
              <a:t> </a:t>
            </a:r>
            <a:r>
              <a:rPr lang="en-US" sz="900" dirty="0" smtClean="0"/>
              <a:t>Values = standards by which employees set priorities. When they are set automatically (by process) they constitute the culture, which allows decentralized aligned decision making</a:t>
            </a:r>
          </a:p>
          <a:p>
            <a:pPr marL="218791" indent="-218791">
              <a:lnSpc>
                <a:spcPct val="80000"/>
              </a:lnSpc>
              <a:buFontTx/>
              <a:buAutoNum type="arabicPeriod"/>
            </a:pPr>
            <a:endParaRPr lang="en-US" sz="900" dirty="0" smtClean="0"/>
          </a:p>
          <a:p>
            <a:pPr marL="218791" indent="-218791">
              <a:lnSpc>
                <a:spcPct val="80000"/>
              </a:lnSpc>
            </a:pPr>
            <a:r>
              <a:rPr lang="en-US" sz="900" dirty="0" smtClean="0"/>
              <a:t>Definition of ops </a:t>
            </a:r>
            <a:r>
              <a:rPr lang="en-US" sz="900" dirty="0" err="1" smtClean="0"/>
              <a:t>strat</a:t>
            </a:r>
            <a:r>
              <a:rPr lang="en-US" sz="900" dirty="0" smtClean="0"/>
              <a:t>: develop resources &amp; configure processes </a:t>
            </a:r>
            <a:r>
              <a:rPr lang="en-US" sz="900" dirty="0" err="1" smtClean="0"/>
              <a:t>s.t</a:t>
            </a:r>
            <a:r>
              <a:rPr lang="en-US" sz="900" dirty="0" smtClean="0"/>
              <a:t>. resulting competencies max NPV</a:t>
            </a:r>
          </a:p>
          <a:p>
            <a:pPr marL="218791" indent="-218791">
              <a:lnSpc>
                <a:spcPct val="80000"/>
              </a:lnSpc>
            </a:pPr>
            <a:endParaRPr lang="en-US" sz="900" dirty="0" smtClean="0"/>
          </a:p>
          <a:p>
            <a:pPr marL="218791" indent="-218791">
              <a:lnSpc>
                <a:spcPct val="80000"/>
              </a:lnSpc>
            </a:pPr>
            <a:r>
              <a:rPr lang="en-US" sz="900" dirty="0" smtClean="0"/>
              <a:t>Principle 1: value maximization: We thus have a clear metric for evaluation and improvement of OS: NPV</a:t>
            </a:r>
          </a:p>
          <a:p>
            <a:pPr marL="659431" lvl="1" indent="-218791">
              <a:lnSpc>
                <a:spcPct val="80000"/>
              </a:lnSpc>
            </a:pPr>
            <a:r>
              <a:rPr lang="en-US" sz="900" dirty="0" smtClean="0"/>
              <a:t>We always want to make sure our recommendations are financially sound.  After all, </a:t>
            </a:r>
            <a:r>
              <a:rPr lang="en-US" sz="900" i="1" dirty="0" smtClean="0"/>
              <a:t>why are we in business?</a:t>
            </a:r>
          </a:p>
          <a:p>
            <a:pPr marL="659431" lvl="1" indent="-218791">
              <a:lnSpc>
                <a:spcPct val="80000"/>
              </a:lnSpc>
            </a:pPr>
            <a:r>
              <a:rPr lang="en-US" sz="900" dirty="0" smtClean="0"/>
              <a:t>Performance metrics: many, including survival, growth, profits, shareholder value and others.  Our metric will be profit flows, that is the complete current and future stream of profits.  From this, most other financial metrics can be deduced.  </a:t>
            </a:r>
          </a:p>
          <a:p>
            <a:pPr marL="659431" lvl="1" indent="-218791">
              <a:lnSpc>
                <a:spcPct val="80000"/>
              </a:lnSpc>
            </a:pPr>
            <a:r>
              <a:rPr lang="en-US" sz="900" dirty="0" smtClean="0"/>
              <a:t>The main reasons for NPV of cash flows are: </a:t>
            </a:r>
          </a:p>
          <a:p>
            <a:pPr marL="1100071" lvl="2" indent="-218791">
              <a:lnSpc>
                <a:spcPct val="80000"/>
              </a:lnSpc>
            </a:pPr>
            <a:r>
              <a:rPr lang="en-US" sz="900" dirty="0" smtClean="0"/>
              <a:t>In-line with financial theory</a:t>
            </a:r>
          </a:p>
          <a:p>
            <a:pPr marL="1100071" lvl="2" indent="-218791">
              <a:lnSpc>
                <a:spcPct val="80000"/>
              </a:lnSpc>
            </a:pPr>
            <a:r>
              <a:rPr lang="en-US" sz="900" dirty="0" smtClean="0"/>
              <a:t>Cash flows are harder to manipulate than a single measure; </a:t>
            </a:r>
          </a:p>
          <a:p>
            <a:pPr marL="1100071" lvl="2" indent="-218791">
              <a:lnSpc>
                <a:spcPct val="80000"/>
              </a:lnSpc>
            </a:pPr>
            <a:r>
              <a:rPr lang="en-US" sz="900" dirty="0" smtClean="0"/>
              <a:t>they recognize the longer term and temporal character of many decisions; </a:t>
            </a:r>
          </a:p>
          <a:p>
            <a:pPr marL="1100071" lvl="2" indent="-218791">
              <a:lnSpc>
                <a:spcPct val="80000"/>
              </a:lnSpc>
            </a:pPr>
            <a:r>
              <a:rPr lang="en-US" sz="900" dirty="0" smtClean="0"/>
              <a:t>they allow us to incorporate risk attitudes and uncertainty.</a:t>
            </a:r>
          </a:p>
          <a:p>
            <a:pPr marL="218791" indent="-218791">
              <a:lnSpc>
                <a:spcPct val="80000"/>
              </a:lnSpc>
            </a:pPr>
            <a:r>
              <a:rPr lang="en-US" sz="900" dirty="0" smtClean="0"/>
              <a:t>Maximizing NPV gives us a quantitative tool, but it only works well for determining correct parameter choice + choice between alternatives. To come up with the alternatives, we use qualitative judgment and experience.  Key here is the Principle of Alignment.</a:t>
            </a:r>
          </a:p>
          <a:p>
            <a:pPr marL="218791" indent="-218791">
              <a:lnSpc>
                <a:spcPct val="80000"/>
              </a:lnSpc>
            </a:pPr>
            <a:r>
              <a:rPr lang="en-US" sz="900" dirty="0" smtClean="0"/>
              <a:t>Principle 2: it makes sense that the competencies match what our strategy needs.  Always ask yourself: “why should customers choose me?  In other words: which customer needs am I strategically seeking to serve and excel at?”  Then make sure your operational system is configured accordingly.</a:t>
            </a:r>
          </a:p>
        </p:txBody>
      </p:sp>
    </p:spTree>
    <p:extLst>
      <p:ext uri="{BB962C8B-B14F-4D97-AF65-F5344CB8AC3E}">
        <p14:creationId xmlns:p14="http://schemas.microsoft.com/office/powerpoint/2010/main" val="1655018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3/10/17</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756053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hdr" sz="quarter"/>
          </p:nvPr>
        </p:nvSpPr>
        <p:spPr>
          <a:noFill/>
        </p:spPr>
        <p:txBody>
          <a:bodyPr/>
          <a:lstStyle/>
          <a:p>
            <a:pPr defTabSz="930241"/>
            <a:r>
              <a:rPr lang="en-US" dirty="0" smtClean="0">
                <a:ea typeface="MS PGothic" pitchFamily="34" charset="-128"/>
              </a:rPr>
              <a:t>OPNS454 Week10: Course Summary</a:t>
            </a:r>
          </a:p>
        </p:txBody>
      </p:sp>
      <p:sp>
        <p:nvSpPr>
          <p:cNvPr id="19458" name="Rectangle 3"/>
          <p:cNvSpPr>
            <a:spLocks noGrp="1" noChangeArrowheads="1"/>
          </p:cNvSpPr>
          <p:nvPr>
            <p:ph type="dt" sz="quarter" idx="1"/>
          </p:nvPr>
        </p:nvSpPr>
        <p:spPr>
          <a:noFill/>
        </p:spPr>
        <p:txBody>
          <a:bodyPr/>
          <a:lstStyle/>
          <a:p>
            <a:fld id="{38AD67DE-70B0-4A1F-85FD-8982C7DA2B4E}" type="datetime1">
              <a:rPr lang="en-US"/>
              <a:pPr/>
              <a:t>3/10/17</a:t>
            </a:fld>
            <a:endParaRPr lang="en-US"/>
          </a:p>
        </p:txBody>
      </p:sp>
      <p:sp>
        <p:nvSpPr>
          <p:cNvPr id="19459" name="Rectangle 6"/>
          <p:cNvSpPr>
            <a:spLocks noGrp="1" noChangeArrowheads="1"/>
          </p:cNvSpPr>
          <p:nvPr>
            <p:ph type="ftr" sz="quarter" idx="4"/>
          </p:nvPr>
        </p:nvSpPr>
        <p:spPr>
          <a:noFill/>
        </p:spPr>
        <p:txBody>
          <a:bodyPr/>
          <a:lstStyle/>
          <a:p>
            <a:r>
              <a:rPr lang="en-US"/>
              <a:t>© Van Mieghem</a:t>
            </a:r>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marL="200430" indent="-200430"/>
            <a:r>
              <a:rPr lang="en-US" dirty="0" smtClean="0"/>
              <a:t>To address the sustainability question, we must come back to the essence of strategy = making choices.</a:t>
            </a:r>
          </a:p>
          <a:p>
            <a:pPr marL="200430" indent="-200430"/>
            <a:r>
              <a:rPr lang="en-US" dirty="0" smtClean="0"/>
              <a:t>The culprit are the existence of trade-offs that stem from limitations in the operating system.</a:t>
            </a:r>
          </a:p>
          <a:p>
            <a:pPr marL="200430" indent="-200430"/>
            <a:endParaRPr lang="en-US" dirty="0" smtClean="0"/>
          </a:p>
          <a:p>
            <a:pPr marL="200430" indent="-200430"/>
            <a:r>
              <a:rPr lang="en-US" dirty="0" smtClean="0"/>
              <a:t>So, it is exactly by shaping trade-offs that OS affects competitive advantage.</a:t>
            </a:r>
          </a:p>
          <a:p>
            <a:pPr marL="200430" indent="-200430"/>
            <a:r>
              <a:rPr lang="en-US" dirty="0" smtClean="0"/>
              <a:t>&gt; The conceptual picture is as follows…. Draw tradeoff curves for ACC/ DJC; and look at yellow dot.</a:t>
            </a:r>
          </a:p>
          <a:p>
            <a:pPr marL="200430" indent="-200430"/>
            <a:endParaRPr lang="en-US" dirty="0" smtClean="0"/>
          </a:p>
          <a:p>
            <a:pPr marL="200430" indent="-200430"/>
            <a:r>
              <a:rPr lang="en-US" dirty="0" smtClean="0"/>
              <a:t>Much of OS can be thought of as trying to get to or move the frontier. The biggest concept here is focus.</a:t>
            </a:r>
          </a:p>
          <a:p>
            <a:pPr marL="200430" indent="-200430"/>
            <a:r>
              <a:rPr lang="en-US" dirty="0" smtClean="0"/>
              <a:t>You either will find yourself in one of two situations:</a:t>
            </a:r>
          </a:p>
          <a:p>
            <a:pPr marL="200430" indent="-200430">
              <a:buFontTx/>
              <a:buAutoNum type="arabicPeriod"/>
            </a:pPr>
            <a:r>
              <a:rPr lang="en-US" dirty="0" smtClean="0"/>
              <a:t>You are competing on one value proposition for all your customers (</a:t>
            </a:r>
            <a:r>
              <a:rPr lang="en-US" dirty="0" err="1" smtClean="0"/>
              <a:t>Shouldice</a:t>
            </a:r>
            <a:r>
              <a:rPr lang="en-US" dirty="0" smtClean="0"/>
              <a:t>): have 1 focused process</a:t>
            </a:r>
          </a:p>
          <a:p>
            <a:pPr marL="200430" indent="-200430">
              <a:buFontTx/>
              <a:buAutoNum type="arabicPeriod"/>
            </a:pPr>
            <a:r>
              <a:rPr lang="en-US" dirty="0" smtClean="0"/>
              <a:t>You have multiple customer segments. Then the key is to find the right balance between sharing some processes and having some others focused.</a:t>
            </a:r>
          </a:p>
          <a:p>
            <a:pPr marL="641071" lvl="1" indent="-200430">
              <a:buFontTx/>
              <a:buChar char="•"/>
            </a:pPr>
            <a:r>
              <a:rPr lang="en-US" dirty="0" smtClean="0"/>
              <a:t>Example: Timbuk2: two processes (long </a:t>
            </a:r>
            <a:r>
              <a:rPr lang="en-US" dirty="0" err="1" smtClean="0"/>
              <a:t>leadtime</a:t>
            </a:r>
            <a:r>
              <a:rPr lang="en-US" dirty="0" smtClean="0"/>
              <a:t> + cheap (standard), short </a:t>
            </a:r>
            <a:r>
              <a:rPr lang="en-US" dirty="0" err="1" smtClean="0"/>
              <a:t>leadtime</a:t>
            </a:r>
            <a:r>
              <a:rPr lang="en-US" dirty="0" smtClean="0"/>
              <a:t> + expensive) and one of which is shared. This is similar to a mix between a specialized and flexible asset.</a:t>
            </a:r>
          </a:p>
        </p:txBody>
      </p:sp>
    </p:spTree>
    <p:extLst>
      <p:ext uri="{BB962C8B-B14F-4D97-AF65-F5344CB8AC3E}">
        <p14:creationId xmlns:p14="http://schemas.microsoft.com/office/powerpoint/2010/main" val="2011937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3/10/17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3/10/17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3/10/17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3/10/17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3/10/17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3/10/17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pitchFamily="34" charset="0"/>
              </a:rPr>
              <a:t>Slide </a:t>
            </a:r>
            <a:fld id="{43293E56-D745-440A-9355-DF2B0AC1BB3C}" type="slidenum">
              <a:rPr lang="en-US" sz="800">
                <a:solidFill>
                  <a:srgbClr val="3333CC"/>
                </a:solidFill>
                <a:latin typeface="Arial" pitchFamily="34" charset="0"/>
              </a:rPr>
              <a:pPr eaLnBrk="0" hangingPunct="0">
                <a:defRPr/>
              </a:pPr>
              <a:t>‹#›</a:t>
            </a:fld>
            <a:endParaRPr lang="en-US" sz="800">
              <a:solidFill>
                <a:srgbClr val="3333CC"/>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9157331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31784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947514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414672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788188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119443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9860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603135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175028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805037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96402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75488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3/10/17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3/10/17</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3/10/17</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3/10/17</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3/10/17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3/10/17</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3/10/17</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slideLayout" Target="../slideLayouts/slideLayout43.xml"/><Relationship Id="rId14" Type="http://schemas.openxmlformats.org/officeDocument/2006/relationships/slideLayout" Target="../slideLayouts/slideLayout44.xml"/><Relationship Id="rId15" Type="http://schemas.openxmlformats.org/officeDocument/2006/relationships/slideLayout" Target="../slideLayouts/slideLayout45.xml"/><Relationship Id="rId16" Type="http://schemas.openxmlformats.org/officeDocument/2006/relationships/slideLayout" Target="../slideLayouts/slideLayout46.xml"/><Relationship Id="rId17" Type="http://schemas.openxmlformats.org/officeDocument/2006/relationships/slideLayout" Target="../slideLayouts/slideLayout47.xml"/><Relationship Id="rId18" Type="http://schemas.openxmlformats.org/officeDocument/2006/relationships/slideLayout" Target="../slideLayouts/slideLayout48.xml"/><Relationship Id="rId19" Type="http://schemas.openxmlformats.org/officeDocument/2006/relationships/theme" Target="../theme/theme3.xml"/><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theme" Target="../theme/theme4.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71.xml"/><Relationship Id="rId12" Type="http://schemas.openxmlformats.org/officeDocument/2006/relationships/theme" Target="../theme/theme5.xml"/><Relationship Id="rId1" Type="http://schemas.openxmlformats.org/officeDocument/2006/relationships/slideLayout" Target="../slideLayouts/slideLayout61.xml"/><Relationship Id="rId2" Type="http://schemas.openxmlformats.org/officeDocument/2006/relationships/slideLayout" Target="../slideLayouts/slideLayout62.xml"/><Relationship Id="rId3" Type="http://schemas.openxmlformats.org/officeDocument/2006/relationships/slideLayout" Target="../slideLayouts/slideLayout63.xml"/><Relationship Id="rId4" Type="http://schemas.openxmlformats.org/officeDocument/2006/relationships/slideLayout" Target="../slideLayouts/slideLayout64.xml"/><Relationship Id="rId5" Type="http://schemas.openxmlformats.org/officeDocument/2006/relationships/slideLayout" Target="../slideLayouts/slideLayout65.xml"/><Relationship Id="rId6" Type="http://schemas.openxmlformats.org/officeDocument/2006/relationships/slideLayout" Target="../slideLayouts/slideLayout66.xml"/><Relationship Id="rId7" Type="http://schemas.openxmlformats.org/officeDocument/2006/relationships/slideLayout" Target="../slideLayouts/slideLayout67.xml"/><Relationship Id="rId8" Type="http://schemas.openxmlformats.org/officeDocument/2006/relationships/slideLayout" Target="../slideLayouts/slideLayout68.xml"/><Relationship Id="rId9" Type="http://schemas.openxmlformats.org/officeDocument/2006/relationships/slideLayout" Target="../slideLayouts/slideLayout69.xml"/><Relationship Id="rId10"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3/10/17</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pitchFamily="34" charset="0"/>
              </a:rPr>
              <a:t>Slide </a:t>
            </a:r>
            <a:fld id="{7EE6F149-268C-4C65-B9D7-23C7949CE424}" type="slidenum">
              <a:rPr lang="en-US" sz="800">
                <a:solidFill>
                  <a:srgbClr val="3333CC"/>
                </a:solidFill>
                <a:latin typeface="Arial" pitchFamily="34" charset="0"/>
              </a:rPr>
              <a:pPr eaLnBrk="0" hangingPunct="0">
                <a:defRPr/>
              </a:pPr>
              <a:t>‹#›</a:t>
            </a:fld>
            <a:endParaRPr lang="en-US" sz="800">
              <a:solidFill>
                <a:srgbClr val="3333CC"/>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 id="2147484010" r:id="rId15"/>
    <p:sldLayoutId id="2147484011" r:id="rId16"/>
    <p:sldLayoutId id="2147484012" r:id="rId17"/>
    <p:sldLayoutId id="2147484013"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cs typeface="Arial" pitchFamily="34" charset="0"/>
              </a:rPr>
              <a:t>Slide </a:t>
            </a:r>
            <a:fld id="{1F9BBF32-5465-418D-A795-32376668CDA1}" type="slidenum">
              <a:rPr lang="en-US" sz="800">
                <a:solidFill>
                  <a:srgbClr val="FFFFFF"/>
                </a:solidFill>
                <a:latin typeface="Arial" charset="0"/>
                <a:cs typeface="Arial" pitchFamily="34" charset="0"/>
              </a:rPr>
              <a:pPr eaLnBrk="0" hangingPunct="0">
                <a:defRPr/>
              </a:pPr>
              <a:t>‹#›</a:t>
            </a:fld>
            <a:endParaRPr lang="en-US" sz="800">
              <a:solidFill>
                <a:srgbClr val="FFFFFF"/>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cs typeface="Arial" pitchFamily="34" charset="0"/>
              </a:rPr>
              <a:t>Operations </a:t>
            </a:r>
            <a:r>
              <a:rPr lang="en-US" sz="800" dirty="0">
                <a:solidFill>
                  <a:srgbClr val="FFFFFF"/>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883204047"/>
      </p:ext>
    </p:extLst>
  </p:cSld>
  <p:clrMap bg1="lt1" tx1="dk1" bg2="lt2" tx2="dk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 id="2147484026"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3/10/17</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1178163078"/>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Microsoft_Excel_97_-_2004_Worksheet1.xls"/><Relationship Id="rId5" Type="http://schemas.openxmlformats.org/officeDocument/2006/relationships/image" Target="../media/image2.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4.pn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8.xml"/><Relationship Id="rId4" Type="http://schemas.openxmlformats.org/officeDocument/2006/relationships/diagramLayout" Target="../diagrams/layout8.xml"/><Relationship Id="rId5" Type="http://schemas.openxmlformats.org/officeDocument/2006/relationships/diagramQuickStyle" Target="../diagrams/quickStyle8.xml"/><Relationship Id="rId6" Type="http://schemas.openxmlformats.org/officeDocument/2006/relationships/diagramColors" Target="../diagrams/colors8.xml"/><Relationship Id="rId7" Type="http://schemas.microsoft.com/office/2007/relationships/diagramDrawing" Target="../diagrams/drawing8.xml"/><Relationship Id="rId1" Type="http://schemas.openxmlformats.org/officeDocument/2006/relationships/slideLayout" Target="../slideLayouts/slideLayout21.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50.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9" Type="http://schemas.openxmlformats.org/officeDocument/2006/relationships/diagramLayout" Target="../diagrams/layout3.xml"/><Relationship Id="rId20" Type="http://schemas.openxmlformats.org/officeDocument/2006/relationships/diagramQuickStyle" Target="../diagrams/quickStyle5.xml"/><Relationship Id="rId21" Type="http://schemas.openxmlformats.org/officeDocument/2006/relationships/diagramColors" Target="../diagrams/colors5.xml"/><Relationship Id="rId22" Type="http://schemas.microsoft.com/office/2007/relationships/diagramDrawing" Target="../diagrams/drawing5.xml"/><Relationship Id="rId10" Type="http://schemas.openxmlformats.org/officeDocument/2006/relationships/diagramQuickStyle" Target="../diagrams/quickStyle3.xml"/><Relationship Id="rId11" Type="http://schemas.openxmlformats.org/officeDocument/2006/relationships/diagramColors" Target="../diagrams/colors3.xml"/><Relationship Id="rId12" Type="http://schemas.microsoft.com/office/2007/relationships/diagramDrawing" Target="../diagrams/drawing3.xml"/><Relationship Id="rId13" Type="http://schemas.openxmlformats.org/officeDocument/2006/relationships/diagramData" Target="../diagrams/data4.xml"/><Relationship Id="rId14" Type="http://schemas.openxmlformats.org/officeDocument/2006/relationships/diagramLayout" Target="../diagrams/layout4.xml"/><Relationship Id="rId15" Type="http://schemas.openxmlformats.org/officeDocument/2006/relationships/diagramQuickStyle" Target="../diagrams/quickStyle4.xml"/><Relationship Id="rId16" Type="http://schemas.openxmlformats.org/officeDocument/2006/relationships/diagramColors" Target="../diagrams/colors4.xml"/><Relationship Id="rId17" Type="http://schemas.microsoft.com/office/2007/relationships/diagramDrawing" Target="../diagrams/drawing4.xml"/><Relationship Id="rId18" Type="http://schemas.openxmlformats.org/officeDocument/2006/relationships/diagramData" Target="../diagrams/data5.xml"/><Relationship Id="rId19" Type="http://schemas.openxmlformats.org/officeDocument/2006/relationships/diagramLayout" Target="../diagrams/layout5.xml"/><Relationship Id="rId1" Type="http://schemas.openxmlformats.org/officeDocument/2006/relationships/slideLayout" Target="../slideLayouts/slideLayout62.xml"/><Relationship Id="rId2" Type="http://schemas.openxmlformats.org/officeDocument/2006/relationships/notesSlide" Target="../notesSlides/notesSlide8.xml"/><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Course Summary</a:t>
            </a:r>
            <a:endParaRPr lang="en-US" sz="3600" b="1" dirty="0">
              <a:solidFill>
                <a:srgbClr val="FF3300"/>
              </a:solidFill>
              <a:latin typeface="Garamond" pitchFamily="18" charset="0"/>
            </a:endParaRPr>
          </a:p>
        </p:txBody>
      </p:sp>
      <p:sp>
        <p:nvSpPr>
          <p:cNvPr id="8" name="Content Placeholder 7"/>
          <p:cNvSpPr>
            <a:spLocks noGrp="1"/>
          </p:cNvSpPr>
          <p:nvPr>
            <p:ph idx="1"/>
          </p:nvPr>
        </p:nvSpPr>
        <p:spPr/>
        <p:txBody>
          <a:bodyPr/>
          <a:lstStyle/>
          <a:p>
            <a:endParaRPr lang="en-US" dirty="0" smtClean="0">
              <a:solidFill>
                <a:schemeClr val="bg1"/>
              </a:solidFill>
            </a:endParaRPr>
          </a:p>
          <a:p>
            <a:endParaRPr lang="en-US" dirty="0">
              <a:solidFill>
                <a:schemeClr val="bg1"/>
              </a:solidFill>
            </a:endParaRPr>
          </a:p>
          <a:p>
            <a:endParaRPr lang="en-US" dirty="0" smtClean="0">
              <a:solidFill>
                <a:schemeClr val="bg1"/>
              </a:solidFill>
            </a:endParaRPr>
          </a:p>
          <a:p>
            <a:r>
              <a:rPr lang="en-US" dirty="0" smtClean="0">
                <a:solidFill>
                  <a:schemeClr val="bg1"/>
                </a:solidFill>
              </a:rPr>
              <a:t>CTEC and peer review</a:t>
            </a:r>
          </a:p>
          <a:p>
            <a:r>
              <a:rPr lang="en-US" dirty="0" smtClean="0">
                <a:solidFill>
                  <a:schemeClr val="bg1"/>
                </a:solidFill>
              </a:rPr>
              <a:t>Course summary and review problems</a:t>
            </a:r>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pPr eaLnBrk="1" hangingPunct="1"/>
            <a:r>
              <a:rPr lang="en-US" smtClean="0"/>
              <a:t>I. Operations Strategy: Competition and Competencies</a:t>
            </a:r>
            <a:br>
              <a:rPr lang="en-US" smtClean="0"/>
            </a:br>
            <a:r>
              <a:rPr lang="en-US" sz="2400" smtClean="0"/>
              <a:t>How can operations increase or sustain competitive advantage?</a:t>
            </a:r>
          </a:p>
        </p:txBody>
      </p:sp>
      <p:sp>
        <p:nvSpPr>
          <p:cNvPr id="351235" name="Rectangle 3"/>
          <p:cNvSpPr>
            <a:spLocks noGrp="1" noChangeArrowheads="1"/>
          </p:cNvSpPr>
          <p:nvPr>
            <p:ph type="body" idx="1"/>
          </p:nvPr>
        </p:nvSpPr>
        <p:spPr/>
        <p:txBody>
          <a:bodyPr/>
          <a:lstStyle/>
          <a:p>
            <a:pPr eaLnBrk="1" hangingPunct="1"/>
            <a:r>
              <a:rPr lang="en-US" smtClean="0"/>
              <a:t>Principle 3 (Trade-offs): Operational competencies are governed by trade-offs that are defined by the operational system of resources </a:t>
            </a:r>
            <a:r>
              <a:rPr lang="en-US" i="1" smtClean="0"/>
              <a:t>and </a:t>
            </a:r>
            <a:r>
              <a:rPr lang="en-US" smtClean="0"/>
              <a:t>processes.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Principle 4 (Focus): Operational focus increases operational efficiency.</a:t>
            </a:r>
          </a:p>
        </p:txBody>
      </p:sp>
      <p:sp>
        <p:nvSpPr>
          <p:cNvPr id="18435" name="Rectangle 8"/>
          <p:cNvSpPr>
            <a:spLocks noChangeArrowheads="1"/>
          </p:cNvSpPr>
          <p:nvPr/>
        </p:nvSpPr>
        <p:spPr bwMode="auto">
          <a:xfrm>
            <a:off x="2593975" y="2003425"/>
            <a:ext cx="4460875" cy="3390900"/>
          </a:xfrm>
          <a:prstGeom prst="rect">
            <a:avLst/>
          </a:prstGeom>
          <a:solidFill>
            <a:srgbClr val="CCECFF"/>
          </a:solidFill>
          <a:ln w="9525">
            <a:noFill/>
            <a:prstDash val="dash"/>
            <a:miter lim="800000"/>
            <a:headEnd/>
            <a:tailEnd/>
          </a:ln>
        </p:spPr>
        <p:txBody>
          <a:bodyPr anchor="ctr">
            <a:spAutoFit/>
          </a:bodyPr>
          <a:lstStyle/>
          <a:p>
            <a:endParaRPr lang="en-US"/>
          </a:p>
        </p:txBody>
      </p:sp>
      <p:sp>
        <p:nvSpPr>
          <p:cNvPr id="18436" name="Text Box 4"/>
          <p:cNvSpPr txBox="1">
            <a:spLocks noChangeArrowheads="1"/>
          </p:cNvSpPr>
          <p:nvPr/>
        </p:nvSpPr>
        <p:spPr bwMode="auto">
          <a:xfrm>
            <a:off x="3830638" y="4597400"/>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7" name="Line 5"/>
          <p:cNvSpPr>
            <a:spLocks noChangeShapeType="1"/>
          </p:cNvSpPr>
          <p:nvPr/>
        </p:nvSpPr>
        <p:spPr bwMode="auto">
          <a:xfrm>
            <a:off x="2551113" y="5392738"/>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8" name="Line 6"/>
          <p:cNvSpPr>
            <a:spLocks noChangeShapeType="1"/>
          </p:cNvSpPr>
          <p:nvPr/>
        </p:nvSpPr>
        <p:spPr bwMode="auto">
          <a:xfrm flipV="1">
            <a:off x="2592388" y="2043113"/>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Freeform 7"/>
          <p:cNvSpPr>
            <a:spLocks/>
          </p:cNvSpPr>
          <p:nvPr/>
        </p:nvSpPr>
        <p:spPr bwMode="auto">
          <a:xfrm>
            <a:off x="2528888" y="1978025"/>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0" name="Rectangle 9"/>
          <p:cNvSpPr>
            <a:spLocks noChangeArrowheads="1"/>
          </p:cNvSpPr>
          <p:nvPr/>
        </p:nvSpPr>
        <p:spPr bwMode="auto">
          <a:xfrm>
            <a:off x="1066800" y="2116138"/>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1" name="Rectangle 10"/>
          <p:cNvSpPr>
            <a:spLocks noChangeArrowheads="1"/>
          </p:cNvSpPr>
          <p:nvPr/>
        </p:nvSpPr>
        <p:spPr bwMode="auto">
          <a:xfrm>
            <a:off x="2895600" y="2455863"/>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2" name="Oval 11"/>
          <p:cNvSpPr>
            <a:spLocks noChangeArrowheads="1"/>
          </p:cNvSpPr>
          <p:nvPr/>
        </p:nvSpPr>
        <p:spPr bwMode="auto">
          <a:xfrm>
            <a:off x="3121025" y="3065463"/>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3" name="Rectangle 12"/>
          <p:cNvSpPr>
            <a:spLocks noChangeArrowheads="1"/>
          </p:cNvSpPr>
          <p:nvPr/>
        </p:nvSpPr>
        <p:spPr bwMode="auto">
          <a:xfrm>
            <a:off x="6172200" y="4894263"/>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4" name="Oval 13"/>
          <p:cNvSpPr>
            <a:spLocks noChangeArrowheads="1"/>
          </p:cNvSpPr>
          <p:nvPr/>
        </p:nvSpPr>
        <p:spPr bwMode="auto">
          <a:xfrm>
            <a:off x="5081588" y="4589463"/>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5" name="Text Box 14"/>
          <p:cNvSpPr txBox="1">
            <a:spLocks noChangeArrowheads="1"/>
          </p:cNvSpPr>
          <p:nvPr/>
        </p:nvSpPr>
        <p:spPr bwMode="auto">
          <a:xfrm>
            <a:off x="2495550" y="5378450"/>
            <a:ext cx="2581156" cy="338554"/>
          </a:xfrm>
          <a:prstGeom prst="rect">
            <a:avLst/>
          </a:prstGeom>
          <a:noFill/>
          <a:ln w="9525">
            <a:noFill/>
            <a:miter lim="800000"/>
            <a:headEnd/>
            <a:tailEnd/>
          </a:ln>
        </p:spPr>
        <p:txBody>
          <a:bodyPr wrap="none">
            <a:spAutoFit/>
          </a:bodyPr>
          <a:lstStyle/>
          <a:p>
            <a:pPr eaLnBrk="0" hangingPunct="0"/>
            <a:r>
              <a:rPr lang="en-US" sz="1600" dirty="0" smtClean="0"/>
              <a:t>Hi                            Cost/unit</a:t>
            </a:r>
            <a:endParaRPr lang="en-US" sz="1600" dirty="0"/>
          </a:p>
        </p:txBody>
      </p:sp>
      <p:sp>
        <p:nvSpPr>
          <p:cNvPr id="18446" name="Text Box 15"/>
          <p:cNvSpPr txBox="1">
            <a:spLocks noChangeArrowheads="1"/>
          </p:cNvSpPr>
          <p:nvPr/>
        </p:nvSpPr>
        <p:spPr bwMode="auto">
          <a:xfrm>
            <a:off x="6321425" y="5378450"/>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7" name="Line 16"/>
          <p:cNvSpPr>
            <a:spLocks noChangeShapeType="1"/>
          </p:cNvSpPr>
          <p:nvPr/>
        </p:nvSpPr>
        <p:spPr bwMode="auto">
          <a:xfrm>
            <a:off x="3197225" y="321786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48" name="Line 17"/>
          <p:cNvSpPr>
            <a:spLocks noChangeShapeType="1"/>
          </p:cNvSpPr>
          <p:nvPr/>
        </p:nvSpPr>
        <p:spPr bwMode="auto">
          <a:xfrm>
            <a:off x="3197225" y="4665663"/>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8449" name="Text Box 18"/>
          <p:cNvSpPr txBox="1">
            <a:spLocks noChangeArrowheads="1"/>
          </p:cNvSpPr>
          <p:nvPr/>
        </p:nvSpPr>
        <p:spPr bwMode="auto">
          <a:xfrm>
            <a:off x="3830638" y="4597400"/>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50" name="Text Box 19"/>
          <p:cNvSpPr txBox="1">
            <a:spLocks noChangeArrowheads="1"/>
          </p:cNvSpPr>
          <p:nvPr/>
        </p:nvSpPr>
        <p:spPr bwMode="auto">
          <a:xfrm>
            <a:off x="3197225" y="3827463"/>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1" name="Line 22"/>
          <p:cNvSpPr>
            <a:spLocks noChangeShapeType="1"/>
          </p:cNvSpPr>
          <p:nvPr/>
        </p:nvSpPr>
        <p:spPr bwMode="auto">
          <a:xfrm>
            <a:off x="3352800" y="3141663"/>
            <a:ext cx="381000" cy="0"/>
          </a:xfrm>
          <a:prstGeom prst="line">
            <a:avLst/>
          </a:prstGeom>
          <a:noFill/>
          <a:ln w="9525">
            <a:solidFill>
              <a:schemeClr val="tx1"/>
            </a:solidFill>
            <a:round/>
            <a:headEnd/>
            <a:tailEnd type="triangle" w="med" len="med"/>
          </a:ln>
        </p:spPr>
        <p:txBody>
          <a:bodyPr/>
          <a:lstStyle/>
          <a:p>
            <a:endParaRPr lang="en-US"/>
          </a:p>
        </p:txBody>
      </p:sp>
      <p:sp>
        <p:nvSpPr>
          <p:cNvPr id="18452" name="Line 23"/>
          <p:cNvSpPr>
            <a:spLocks noChangeShapeType="1"/>
          </p:cNvSpPr>
          <p:nvPr/>
        </p:nvSpPr>
        <p:spPr bwMode="auto">
          <a:xfrm>
            <a:off x="5257800" y="4665663"/>
            <a:ext cx="381000" cy="0"/>
          </a:xfrm>
          <a:prstGeom prst="line">
            <a:avLst/>
          </a:prstGeom>
          <a:noFill/>
          <a:ln w="9525">
            <a:solidFill>
              <a:schemeClr val="tx1"/>
            </a:solidFill>
            <a:round/>
            <a:headEnd/>
            <a:tailEnd type="triangle" w="med" len="med"/>
          </a:ln>
        </p:spPr>
        <p:txBody>
          <a:bodyPr/>
          <a:lstStyle/>
          <a:p>
            <a:endParaRPr lang="en-US"/>
          </a:p>
        </p:txBody>
      </p:sp>
      <p:sp>
        <p:nvSpPr>
          <p:cNvPr id="18453" name="Freeform 24"/>
          <p:cNvSpPr>
            <a:spLocks/>
          </p:cNvSpPr>
          <p:nvPr/>
        </p:nvSpPr>
        <p:spPr bwMode="auto">
          <a:xfrm>
            <a:off x="2743200" y="2760663"/>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4" name="Freeform 25"/>
          <p:cNvSpPr>
            <a:spLocks/>
          </p:cNvSpPr>
          <p:nvPr/>
        </p:nvSpPr>
        <p:spPr bwMode="auto">
          <a:xfrm>
            <a:off x="5257800" y="3932238"/>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5" name="Text Box 26"/>
          <p:cNvSpPr txBox="1">
            <a:spLocks noChangeArrowheads="1"/>
          </p:cNvSpPr>
          <p:nvPr/>
        </p:nvSpPr>
        <p:spPr bwMode="auto">
          <a:xfrm>
            <a:off x="3276600" y="3141663"/>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6" name="Text Box 27"/>
          <p:cNvSpPr txBox="1">
            <a:spLocks noChangeArrowheads="1"/>
          </p:cNvSpPr>
          <p:nvPr/>
        </p:nvSpPr>
        <p:spPr bwMode="auto">
          <a:xfrm>
            <a:off x="5181600" y="4665663"/>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7" name="Freeform 28"/>
          <p:cNvSpPr>
            <a:spLocks/>
          </p:cNvSpPr>
          <p:nvPr/>
        </p:nvSpPr>
        <p:spPr bwMode="auto">
          <a:xfrm>
            <a:off x="4000500" y="2960688"/>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58" name="Oval 29"/>
          <p:cNvSpPr>
            <a:spLocks noChangeArrowheads="1"/>
          </p:cNvSpPr>
          <p:nvPr/>
        </p:nvSpPr>
        <p:spPr bwMode="auto">
          <a:xfrm>
            <a:off x="4343400" y="3065463"/>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59" name="Line 30"/>
          <p:cNvSpPr>
            <a:spLocks noChangeShapeType="1"/>
          </p:cNvSpPr>
          <p:nvPr/>
        </p:nvSpPr>
        <p:spPr bwMode="auto">
          <a:xfrm>
            <a:off x="4419600" y="2319338"/>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18460" name="Text Box 31"/>
          <p:cNvSpPr txBox="1">
            <a:spLocks noChangeArrowheads="1"/>
          </p:cNvSpPr>
          <p:nvPr/>
        </p:nvSpPr>
        <p:spPr bwMode="auto">
          <a:xfrm>
            <a:off x="4838700" y="1922463"/>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1" name="Line 32"/>
          <p:cNvSpPr>
            <a:spLocks noChangeShapeType="1"/>
          </p:cNvSpPr>
          <p:nvPr/>
        </p:nvSpPr>
        <p:spPr bwMode="auto">
          <a:xfrm flipV="1">
            <a:off x="5805488" y="2074863"/>
            <a:ext cx="0" cy="2590800"/>
          </a:xfrm>
          <a:prstGeom prst="line">
            <a:avLst/>
          </a:prstGeom>
          <a:noFill/>
          <a:ln w="9525">
            <a:solidFill>
              <a:schemeClr val="tx1"/>
            </a:solidFill>
            <a:prstDash val="dash"/>
            <a:round/>
            <a:headEnd/>
            <a:tailEnd/>
          </a:ln>
        </p:spPr>
        <p:txBody>
          <a:bodyPr/>
          <a:lstStyle/>
          <a:p>
            <a:endParaRPr lang="en-US"/>
          </a:p>
        </p:txBody>
      </p:sp>
      <p:sp>
        <p:nvSpPr>
          <p:cNvPr id="18462" name="Line 33"/>
          <p:cNvSpPr>
            <a:spLocks noChangeShapeType="1"/>
          </p:cNvSpPr>
          <p:nvPr/>
        </p:nvSpPr>
        <p:spPr bwMode="auto">
          <a:xfrm flipV="1">
            <a:off x="4419600" y="2379663"/>
            <a:ext cx="0" cy="685800"/>
          </a:xfrm>
          <a:prstGeom prst="line">
            <a:avLst/>
          </a:prstGeom>
          <a:noFill/>
          <a:ln w="9525">
            <a:solidFill>
              <a:schemeClr val="tx1"/>
            </a:solidFill>
            <a:prstDash val="dash"/>
            <a:round/>
            <a:headEnd/>
            <a:tailEnd/>
          </a:ln>
        </p:spPr>
        <p:txBody>
          <a:bodyPr/>
          <a:lstStyle/>
          <a:p>
            <a:endParaRPr lang="en-US"/>
          </a:p>
        </p:txBody>
      </p:sp>
      <p:sp>
        <p:nvSpPr>
          <p:cNvPr id="18463" name="Line 34"/>
          <p:cNvSpPr>
            <a:spLocks noChangeShapeType="1"/>
          </p:cNvSpPr>
          <p:nvPr/>
        </p:nvSpPr>
        <p:spPr bwMode="auto">
          <a:xfrm flipV="1">
            <a:off x="3886200" y="2303463"/>
            <a:ext cx="0" cy="762000"/>
          </a:xfrm>
          <a:prstGeom prst="line">
            <a:avLst/>
          </a:prstGeom>
          <a:noFill/>
          <a:ln w="9525">
            <a:solidFill>
              <a:schemeClr val="tx1"/>
            </a:solidFill>
            <a:prstDash val="dash"/>
            <a:round/>
            <a:headEnd/>
            <a:tailEnd/>
          </a:ln>
        </p:spPr>
        <p:txBody>
          <a:bodyPr/>
          <a:lstStyle/>
          <a:p>
            <a:endParaRPr lang="en-US"/>
          </a:p>
        </p:txBody>
      </p:sp>
      <p:sp>
        <p:nvSpPr>
          <p:cNvPr id="18464" name="Line 35"/>
          <p:cNvSpPr>
            <a:spLocks noChangeShapeType="1"/>
          </p:cNvSpPr>
          <p:nvPr/>
        </p:nvSpPr>
        <p:spPr bwMode="auto">
          <a:xfrm>
            <a:off x="3886200" y="2319338"/>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18465" name="Text Box 36"/>
          <p:cNvSpPr txBox="1">
            <a:spLocks noChangeArrowheads="1"/>
          </p:cNvSpPr>
          <p:nvPr/>
        </p:nvSpPr>
        <p:spPr bwMode="auto">
          <a:xfrm>
            <a:off x="3848100" y="192246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sp>
        <p:nvSpPr>
          <p:cNvPr id="18466" name="Arc 3"/>
          <p:cNvSpPr>
            <a:spLocks/>
          </p:cNvSpPr>
          <p:nvPr/>
        </p:nvSpPr>
        <p:spPr bwMode="auto">
          <a:xfrm>
            <a:off x="2624138" y="2474913"/>
            <a:ext cx="3605212" cy="29162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chemeClr val="accent1"/>
            </a:solidFill>
            <a:prstDash val="dash"/>
            <a:round/>
            <a:headEnd/>
            <a:tailEnd/>
          </a:ln>
        </p:spPr>
        <p:txBody>
          <a:bodyPr anchor="ctr">
            <a:spAutoFit/>
          </a:bodyPr>
          <a:lstStyle/>
          <a:p>
            <a:endParaRPr lang="en-US"/>
          </a:p>
        </p:txBody>
      </p:sp>
      <p:sp>
        <p:nvSpPr>
          <p:cNvPr id="18467" name="Oval 20"/>
          <p:cNvSpPr>
            <a:spLocks noChangeArrowheads="1"/>
          </p:cNvSpPr>
          <p:nvPr/>
        </p:nvSpPr>
        <p:spPr bwMode="auto">
          <a:xfrm>
            <a:off x="3810000" y="3065463"/>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68" name="Oval 21"/>
          <p:cNvSpPr>
            <a:spLocks noChangeArrowheads="1"/>
          </p:cNvSpPr>
          <p:nvPr/>
        </p:nvSpPr>
        <p:spPr bwMode="auto">
          <a:xfrm>
            <a:off x="5715000" y="4589463"/>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69" name="AutoShape 4"/>
          <p:cNvSpPr>
            <a:spLocks noChangeArrowheads="1"/>
          </p:cNvSpPr>
          <p:nvPr/>
        </p:nvSpPr>
        <p:spPr bwMode="auto">
          <a:xfrm>
            <a:off x="5167313" y="2540000"/>
            <a:ext cx="1828800" cy="514350"/>
          </a:xfrm>
          <a:prstGeom prst="wedgeRoundRectCallout">
            <a:avLst>
              <a:gd name="adj1" fmla="val -83856"/>
              <a:gd name="adj2" fmla="val 56481"/>
              <a:gd name="adj3" fmla="val 16667"/>
            </a:avLst>
          </a:prstGeom>
          <a:solidFill>
            <a:schemeClr val="bg1"/>
          </a:solidFill>
          <a:ln w="9525">
            <a:solidFill>
              <a:schemeClr val="tx1"/>
            </a:solidFill>
            <a:miter lim="800000"/>
            <a:headEnd/>
            <a:tailEnd/>
          </a:ln>
        </p:spPr>
        <p:txBody>
          <a:bodyPr/>
          <a:lstStyle/>
          <a:p>
            <a:pPr algn="ctr"/>
            <a:r>
              <a:rPr lang="en-US" sz="1200"/>
              <a:t>rival</a:t>
            </a:r>
            <a:r>
              <a:rPr lang="en-US" altLang="en-US" sz="1200"/>
              <a:t>’</a:t>
            </a:r>
            <a:r>
              <a:rPr lang="en-US" sz="1200"/>
              <a:t>s position if it were to enter our core market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1235">
                                            <p:txEl>
                                              <p:pRg st="12" end="12"/>
                                            </p:txEl>
                                          </p:spTgt>
                                        </p:tgtEl>
                                        <p:attrNameLst>
                                          <p:attrName>style.visibility</p:attrName>
                                        </p:attrNameLst>
                                      </p:cBhvr>
                                      <p:to>
                                        <p:strVal val="visible"/>
                                      </p:to>
                                    </p:set>
                                    <p:anim calcmode="lin" valueType="num">
                                      <p:cBhvr additive="base">
                                        <p:cTn id="7" dur="500" fill="hold"/>
                                        <p:tgtEl>
                                          <p:spTgt spid="351235">
                                            <p:txEl>
                                              <p:pRg st="12"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1235">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I. Operations Strategy: </a:t>
            </a:r>
            <a:br>
              <a:rPr lang="en-US" smtClean="0"/>
            </a:br>
            <a:r>
              <a:rPr lang="en-US" smtClean="0"/>
              <a:t> </a:t>
            </a:r>
            <a:r>
              <a:rPr lang="en-US" sz="2400" smtClean="0"/>
              <a:t>How can operations increase or sustain competitive advantage?</a:t>
            </a:r>
          </a:p>
        </p:txBody>
      </p:sp>
      <p:sp>
        <p:nvSpPr>
          <p:cNvPr id="343043" name="Rectangle 3"/>
          <p:cNvSpPr>
            <a:spLocks noGrp="1" noChangeArrowheads="1"/>
          </p:cNvSpPr>
          <p:nvPr>
            <p:ph type="body" idx="4294967295"/>
          </p:nvPr>
        </p:nvSpPr>
        <p:spPr>
          <a:xfrm>
            <a:off x="0" y="1066800"/>
            <a:ext cx="8534400" cy="5486400"/>
          </a:xfrm>
        </p:spPr>
        <p:txBody>
          <a:bodyPr/>
          <a:lstStyle/>
          <a:p>
            <a:pPr eaLnBrk="1" hangingPunct="1">
              <a:lnSpc>
                <a:spcPct val="90000"/>
              </a:lnSpc>
            </a:pPr>
            <a:r>
              <a:rPr lang="en-US" dirty="0" smtClean="0"/>
              <a:t>Concepts</a:t>
            </a:r>
          </a:p>
          <a:p>
            <a:pPr marL="762000" lvl="1" indent="-304800" eaLnBrk="1" hangingPunct="1">
              <a:lnSpc>
                <a:spcPct val="90000"/>
              </a:lnSpc>
            </a:pPr>
            <a:r>
              <a:rPr lang="en-US" dirty="0" smtClean="0"/>
              <a:t>Resource, Process, Competency view</a:t>
            </a:r>
          </a:p>
          <a:p>
            <a:pPr marL="762000" lvl="1" indent="-304800" eaLnBrk="1" hangingPunct="1">
              <a:lnSpc>
                <a:spcPct val="90000"/>
              </a:lnSpc>
            </a:pPr>
            <a:r>
              <a:rPr lang="en-US" dirty="0" smtClean="0"/>
              <a:t>Alignment</a:t>
            </a:r>
          </a:p>
          <a:p>
            <a:pPr marL="762000" lvl="1" indent="-304800" eaLnBrk="1" hangingPunct="1">
              <a:lnSpc>
                <a:spcPct val="90000"/>
              </a:lnSpc>
            </a:pPr>
            <a:r>
              <a:rPr lang="en-US" dirty="0" smtClean="0"/>
              <a:t>Trade-off curves, efficient frontier, operational effectiveness, and focus</a:t>
            </a:r>
          </a:p>
          <a:p>
            <a:pPr marL="762000" lvl="1" indent="-304800" eaLnBrk="1" hangingPunct="1">
              <a:lnSpc>
                <a:spcPct val="90000"/>
              </a:lnSpc>
            </a:pPr>
            <a:r>
              <a:rPr lang="en-US" dirty="0" smtClean="0"/>
              <a:t>Productivity</a:t>
            </a:r>
          </a:p>
          <a:p>
            <a:pPr marL="762000" lvl="1" indent="-304800" eaLnBrk="1" hangingPunct="1">
              <a:lnSpc>
                <a:spcPct val="90000"/>
              </a:lnSpc>
            </a:pPr>
            <a:r>
              <a:rPr lang="en-US" dirty="0" smtClean="0"/>
              <a:t>Operations-based competitive preemption &amp; learning from competitors</a:t>
            </a:r>
          </a:p>
          <a:p>
            <a:pPr marL="762000" lvl="1" indent="-304800" eaLnBrk="1" hangingPunct="1">
              <a:lnSpc>
                <a:spcPct val="90000"/>
              </a:lnSpc>
            </a:pPr>
            <a:endParaRPr lang="en-US" dirty="0" smtClean="0"/>
          </a:p>
          <a:p>
            <a:pPr eaLnBrk="1" hangingPunct="1">
              <a:lnSpc>
                <a:spcPct val="90000"/>
              </a:lnSpc>
            </a:pPr>
            <a:r>
              <a:rPr lang="en-US" dirty="0" smtClean="0"/>
              <a:t>Tools:</a:t>
            </a:r>
          </a:p>
          <a:p>
            <a:pPr marL="762000" lvl="1" indent="-304800" eaLnBrk="1" hangingPunct="1">
              <a:lnSpc>
                <a:spcPct val="90000"/>
              </a:lnSpc>
            </a:pPr>
            <a:r>
              <a:rPr lang="en-US" dirty="0" smtClean="0"/>
              <a:t>Tailoring = technique of fitting the operational system to competitive strategy</a:t>
            </a:r>
          </a:p>
          <a:p>
            <a:pPr marL="1181100" lvl="2" indent="-266700" eaLnBrk="1" hangingPunct="1">
              <a:lnSpc>
                <a:spcPct val="90000"/>
              </a:lnSpc>
              <a:buFont typeface="Wingdings" pitchFamily="2" charset="2"/>
              <a:buAutoNum type="arabicPeriod"/>
            </a:pPr>
            <a:r>
              <a:rPr lang="en-US" dirty="0" smtClean="0"/>
              <a:t>strategic operational audit</a:t>
            </a:r>
          </a:p>
          <a:p>
            <a:pPr marL="1181100" lvl="2" indent="-266700" eaLnBrk="1" hangingPunct="1">
              <a:lnSpc>
                <a:spcPct val="90000"/>
              </a:lnSpc>
              <a:buFont typeface="Wingdings" pitchFamily="2" charset="2"/>
              <a:buAutoNum type="arabicPeriod"/>
            </a:pPr>
            <a:r>
              <a:rPr lang="en-US" dirty="0" smtClean="0"/>
              <a:t>product-process matrix</a:t>
            </a:r>
          </a:p>
          <a:p>
            <a:pPr marL="1181100" lvl="2" indent="-266700" eaLnBrk="1" hangingPunct="1">
              <a:lnSpc>
                <a:spcPct val="90000"/>
              </a:lnSpc>
              <a:buFont typeface="Wingdings" pitchFamily="2" charset="2"/>
              <a:buAutoNum type="arabicPeriod"/>
            </a:pPr>
            <a:r>
              <a:rPr lang="en-US" dirty="0" smtClean="0"/>
              <a:t>focusing</a:t>
            </a:r>
          </a:p>
          <a:p>
            <a:pPr marL="762000" lvl="1" indent="-304800" eaLnBrk="1" hangingPunct="1">
              <a:lnSpc>
                <a:spcPct val="90000"/>
              </a:lnSpc>
            </a:pPr>
            <a:r>
              <a:rPr lang="en-US" dirty="0" smtClean="0"/>
              <a:t>How value differentiation and compete against low cost?</a:t>
            </a:r>
          </a:p>
          <a:p>
            <a:pPr marL="1181100" lvl="2" indent="-266700" eaLnBrk="1" hangingPunct="1">
              <a:lnSpc>
                <a:spcPct val="90000"/>
              </a:lnSpc>
            </a:pPr>
            <a:r>
              <a:rPr lang="en-US" dirty="0" smtClean="0"/>
              <a:t>Assessing threats/vulnerability</a:t>
            </a:r>
            <a:endParaRPr lang="en-US" i="1" dirty="0" smtClean="0"/>
          </a:p>
          <a:p>
            <a:pPr marL="1181100" lvl="2" indent="-266700" eaLnBrk="1" hangingPunct="1">
              <a:lnSpc>
                <a:spcPct val="90000"/>
              </a:lnSpc>
            </a:pPr>
            <a:r>
              <a:rPr lang="en-US" dirty="0" smtClean="0">
                <a:solidFill>
                  <a:srgbClr val="FF0000"/>
                </a:solidFill>
              </a:rPr>
              <a:t>Valuation</a:t>
            </a:r>
            <a:r>
              <a:rPr lang="en-US" dirty="0" smtClean="0"/>
              <a:t> of </a:t>
            </a:r>
            <a:r>
              <a:rPr lang="en-US" dirty="0" smtClean="0">
                <a:latin typeface="Symbol" pitchFamily="18" charset="2"/>
              </a:rPr>
              <a:t>D</a:t>
            </a:r>
            <a:r>
              <a:rPr lang="en-US" i="1" dirty="0" smtClean="0"/>
              <a:t>C</a:t>
            </a:r>
            <a:r>
              <a:rPr lang="en-US" dirty="0" smtClean="0"/>
              <a:t> components in unit economics </a:t>
            </a:r>
            <a:r>
              <a:rPr lang="en-US" sz="1400" dirty="0" smtClean="0"/>
              <a:t>($/order, $/thou units)</a:t>
            </a:r>
          </a:p>
          <a:p>
            <a:pPr lvl="3" eaLnBrk="1" hangingPunct="1">
              <a:lnSpc>
                <a:spcPct val="90000"/>
              </a:lnSpc>
            </a:pPr>
            <a:r>
              <a:rPr lang="en-US" dirty="0" smtClean="0"/>
              <a:t>by COGS items and volume, OE, and strategy (</a:t>
            </a:r>
            <a:r>
              <a:rPr lang="en-US" i="1" dirty="0" smtClean="0"/>
              <a:t>ACC </a:t>
            </a:r>
            <a:r>
              <a:rPr lang="en-US" i="1" dirty="0" err="1" smtClean="0"/>
              <a:t>vs</a:t>
            </a:r>
            <a:r>
              <a:rPr lang="en-US" i="1" dirty="0" smtClean="0"/>
              <a:t> DJC</a:t>
            </a:r>
            <a:r>
              <a:rPr lang="en-US" dirty="0" smtClean="0"/>
              <a:t>): </a:t>
            </a:r>
          </a:p>
          <a:p>
            <a:pPr lvl="3" eaLnBrk="1" hangingPunct="1">
              <a:lnSpc>
                <a:spcPct val="90000"/>
              </a:lnSpc>
            </a:pPr>
            <a:r>
              <a:rPr lang="en-US" dirty="0" smtClean="0"/>
              <a:t>by activity in the supply chain (</a:t>
            </a:r>
            <a:r>
              <a:rPr lang="en-US" i="1" dirty="0" smtClean="0"/>
              <a:t>Peapod</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3043">
                                            <p:txEl>
                                              <p:pRg st="7" end="7"/>
                                            </p:txEl>
                                          </p:spTgt>
                                        </p:tgtEl>
                                        <p:attrNameLst>
                                          <p:attrName>style.visibility</p:attrName>
                                        </p:attrNameLst>
                                      </p:cBhvr>
                                      <p:to>
                                        <p:strVal val="visible"/>
                                      </p:to>
                                    </p:set>
                                    <p:anim calcmode="lin" valueType="num">
                                      <p:cBhvr additive="base">
                                        <p:cTn id="7" dur="500" fill="hold"/>
                                        <p:tgtEl>
                                          <p:spTgt spid="34304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304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43043">
                                            <p:txEl>
                                              <p:pRg st="8" end="8"/>
                                            </p:txEl>
                                          </p:spTgt>
                                        </p:tgtEl>
                                        <p:attrNameLst>
                                          <p:attrName>style.visibility</p:attrName>
                                        </p:attrNameLst>
                                      </p:cBhvr>
                                      <p:to>
                                        <p:strVal val="visible"/>
                                      </p:to>
                                    </p:set>
                                    <p:anim calcmode="lin" valueType="num">
                                      <p:cBhvr additive="base">
                                        <p:cTn id="11" dur="500" fill="hold"/>
                                        <p:tgtEl>
                                          <p:spTgt spid="34304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3043">
                                            <p:txEl>
                                              <p:pRg st="8" end="8"/>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3043">
                                            <p:txEl>
                                              <p:pRg st="9" end="9"/>
                                            </p:txEl>
                                          </p:spTgt>
                                        </p:tgtEl>
                                        <p:attrNameLst>
                                          <p:attrName>style.visibility</p:attrName>
                                        </p:attrNameLst>
                                      </p:cBhvr>
                                      <p:to>
                                        <p:strVal val="visible"/>
                                      </p:to>
                                    </p:set>
                                    <p:anim calcmode="lin" valueType="num">
                                      <p:cBhvr additive="base">
                                        <p:cTn id="15" dur="500" fill="hold"/>
                                        <p:tgtEl>
                                          <p:spTgt spid="343043">
                                            <p:txEl>
                                              <p:pRg st="9" end="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43043">
                                            <p:txEl>
                                              <p:pRg st="9" end="9"/>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3043">
                                            <p:txEl>
                                              <p:pRg st="10" end="10"/>
                                            </p:txEl>
                                          </p:spTgt>
                                        </p:tgtEl>
                                        <p:attrNameLst>
                                          <p:attrName>style.visibility</p:attrName>
                                        </p:attrNameLst>
                                      </p:cBhvr>
                                      <p:to>
                                        <p:strVal val="visible"/>
                                      </p:to>
                                    </p:set>
                                    <p:anim calcmode="lin" valueType="num">
                                      <p:cBhvr additive="base">
                                        <p:cTn id="19" dur="500" fill="hold"/>
                                        <p:tgtEl>
                                          <p:spTgt spid="343043">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3043">
                                            <p:txEl>
                                              <p:pRg st="10" end="1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3043">
                                            <p:txEl>
                                              <p:pRg st="11" end="11"/>
                                            </p:txEl>
                                          </p:spTgt>
                                        </p:tgtEl>
                                        <p:attrNameLst>
                                          <p:attrName>style.visibility</p:attrName>
                                        </p:attrNameLst>
                                      </p:cBhvr>
                                      <p:to>
                                        <p:strVal val="visible"/>
                                      </p:to>
                                    </p:set>
                                    <p:anim calcmode="lin" valueType="num">
                                      <p:cBhvr additive="base">
                                        <p:cTn id="23" dur="500" fill="hold"/>
                                        <p:tgtEl>
                                          <p:spTgt spid="343043">
                                            <p:txEl>
                                              <p:pRg st="11" end="1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43043">
                                            <p:txEl>
                                              <p:pRg st="11" end="11"/>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3043">
                                            <p:txEl>
                                              <p:pRg st="12" end="12"/>
                                            </p:txEl>
                                          </p:spTgt>
                                        </p:tgtEl>
                                        <p:attrNameLst>
                                          <p:attrName>style.visibility</p:attrName>
                                        </p:attrNameLst>
                                      </p:cBhvr>
                                      <p:to>
                                        <p:strVal val="visible"/>
                                      </p:to>
                                    </p:set>
                                    <p:anim calcmode="lin" valueType="num">
                                      <p:cBhvr additive="base">
                                        <p:cTn id="27" dur="500" fill="hold"/>
                                        <p:tgtEl>
                                          <p:spTgt spid="343043">
                                            <p:txEl>
                                              <p:pRg st="12" end="1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43043">
                                            <p:txEl>
                                              <p:pRg st="12" end="12"/>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43043">
                                            <p:txEl>
                                              <p:pRg st="13" end="13"/>
                                            </p:txEl>
                                          </p:spTgt>
                                        </p:tgtEl>
                                        <p:attrNameLst>
                                          <p:attrName>style.visibility</p:attrName>
                                        </p:attrNameLst>
                                      </p:cBhvr>
                                      <p:to>
                                        <p:strVal val="visible"/>
                                      </p:to>
                                    </p:set>
                                    <p:anim calcmode="lin" valueType="num">
                                      <p:cBhvr additive="base">
                                        <p:cTn id="31" dur="500" fill="hold"/>
                                        <p:tgtEl>
                                          <p:spTgt spid="343043">
                                            <p:txEl>
                                              <p:pRg st="13" end="1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43043">
                                            <p:txEl>
                                              <p:pRg st="13" end="13"/>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43043">
                                            <p:txEl>
                                              <p:pRg st="14" end="14"/>
                                            </p:txEl>
                                          </p:spTgt>
                                        </p:tgtEl>
                                        <p:attrNameLst>
                                          <p:attrName>style.visibility</p:attrName>
                                        </p:attrNameLst>
                                      </p:cBhvr>
                                      <p:to>
                                        <p:strVal val="visible"/>
                                      </p:to>
                                    </p:set>
                                    <p:anim calcmode="lin" valueType="num">
                                      <p:cBhvr additive="base">
                                        <p:cTn id="35" dur="500" fill="hold"/>
                                        <p:tgtEl>
                                          <p:spTgt spid="343043">
                                            <p:txEl>
                                              <p:pRg st="14" end="1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43043">
                                            <p:txEl>
                                              <p:pRg st="14" end="14"/>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43043">
                                            <p:txEl>
                                              <p:pRg st="15" end="15"/>
                                            </p:txEl>
                                          </p:spTgt>
                                        </p:tgtEl>
                                        <p:attrNameLst>
                                          <p:attrName>style.visibility</p:attrName>
                                        </p:attrNameLst>
                                      </p:cBhvr>
                                      <p:to>
                                        <p:strVal val="visible"/>
                                      </p:to>
                                    </p:set>
                                    <p:anim calcmode="lin" valueType="num">
                                      <p:cBhvr additive="base">
                                        <p:cTn id="39" dur="500" fill="hold"/>
                                        <p:tgtEl>
                                          <p:spTgt spid="343043">
                                            <p:txEl>
                                              <p:pRg st="15" end="1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43043">
                                            <p:txEl>
                                              <p:pRg st="15" end="15"/>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43043">
                                            <p:txEl>
                                              <p:pRg st="16" end="16"/>
                                            </p:txEl>
                                          </p:spTgt>
                                        </p:tgtEl>
                                        <p:attrNameLst>
                                          <p:attrName>style.visibility</p:attrName>
                                        </p:attrNameLst>
                                      </p:cBhvr>
                                      <p:to>
                                        <p:strVal val="visible"/>
                                      </p:to>
                                    </p:set>
                                    <p:anim calcmode="lin" valueType="num">
                                      <p:cBhvr additive="base">
                                        <p:cTn id="43" dur="500" fill="hold"/>
                                        <p:tgtEl>
                                          <p:spTgt spid="343043">
                                            <p:txEl>
                                              <p:pRg st="16" end="1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4304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04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Course Summary:</a:t>
            </a:r>
            <a:br>
              <a:rPr lang="en-US" smtClean="0"/>
            </a:br>
            <a:r>
              <a:rPr lang="en-US" smtClean="0"/>
              <a:t>	Part II: The Resource View</a:t>
            </a:r>
          </a:p>
        </p:txBody>
      </p:sp>
      <p:sp>
        <p:nvSpPr>
          <p:cNvPr id="11267" name="Rectangle 3"/>
          <p:cNvSpPr>
            <a:spLocks noGrp="1" noChangeArrowheads="1"/>
          </p:cNvSpPr>
          <p:nvPr>
            <p:ph type="body" idx="4294967295"/>
          </p:nvPr>
        </p:nvSpPr>
        <p:spPr>
          <a:xfrm>
            <a:off x="356512" y="1559588"/>
            <a:ext cx="8229600" cy="4132115"/>
          </a:xfrm>
        </p:spPr>
        <p:txBody>
          <a:bodyPr/>
          <a:lstStyle/>
          <a:p>
            <a:pPr marL="381000" indent="-381000" eaLnBrk="1" hangingPunct="1">
              <a:buFont typeface="Wingdings" pitchFamily="2" charset="2"/>
              <a:buNone/>
            </a:pPr>
            <a:r>
              <a:rPr lang="en-US" dirty="0" smtClean="0"/>
              <a:t>Key questions:</a:t>
            </a:r>
          </a:p>
          <a:p>
            <a:pPr marL="381000" indent="-381000" eaLnBrk="1" hangingPunct="1">
              <a:buFont typeface="Wingdings" pitchFamily="2" charset="2"/>
              <a:buNone/>
            </a:pPr>
            <a:endParaRPr lang="en-US" dirty="0" smtClean="0"/>
          </a:p>
          <a:p>
            <a:pPr marL="381000" indent="-381000" eaLnBrk="1" hangingPunct="1">
              <a:buClr>
                <a:srgbClr val="FF0000"/>
              </a:buClr>
              <a:buFont typeface="Wingdings" pitchFamily="2" charset="2"/>
              <a:buChar char="Ø"/>
            </a:pPr>
            <a:r>
              <a:rPr lang="en-US" dirty="0" smtClean="0"/>
              <a:t>How tailor our bundle of real assets to our competitive strategy?</a:t>
            </a:r>
          </a:p>
          <a:p>
            <a:pPr marL="381000" indent="-381000" eaLnBrk="1" hangingPunct="1">
              <a:buFont typeface="Wingdings" pitchFamily="2" charset="2"/>
              <a:buAutoNum type="arabicPeriod"/>
            </a:pPr>
            <a:endParaRPr lang="en-US" dirty="0" smtClean="0"/>
          </a:p>
          <a:p>
            <a:pPr marL="381000" indent="-381000" eaLnBrk="1" hangingPunct="1">
              <a:buFont typeface="Wingdings" pitchFamily="2" charset="2"/>
              <a:buAutoNum type="arabicPeriod"/>
            </a:pPr>
            <a:endParaRPr lang="en-US" dirty="0" smtClean="0"/>
          </a:p>
        </p:txBody>
      </p:sp>
      <p:graphicFrame>
        <p:nvGraphicFramePr>
          <p:cNvPr id="24" name="Diagram 23"/>
          <p:cNvGraphicFramePr/>
          <p:nvPr>
            <p:extLst>
              <p:ext uri="{D42A27DB-BD31-4B8C-83A1-F6EECF244321}">
                <p14:modId xmlns:p14="http://schemas.microsoft.com/office/powerpoint/2010/main" val="2405963035"/>
              </p:ext>
            </p:extLst>
          </p:nvPr>
        </p:nvGraphicFramePr>
        <p:xfrm>
          <a:off x="3458452" y="274344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1. Sizing</a:t>
            </a:r>
          </a:p>
        </p:txBody>
      </p:sp>
      <p:sp>
        <p:nvSpPr>
          <p:cNvPr id="276483" name="Rectangle 3"/>
          <p:cNvSpPr>
            <a:spLocks noGrp="1" noChangeArrowheads="1"/>
          </p:cNvSpPr>
          <p:nvPr>
            <p:ph type="body" idx="4294967295"/>
          </p:nvPr>
        </p:nvSpPr>
        <p:spPr>
          <a:xfrm>
            <a:off x="152400" y="1066800"/>
            <a:ext cx="8991600" cy="5562600"/>
          </a:xfrm>
        </p:spPr>
        <p:txBody>
          <a:bodyPr/>
          <a:lstStyle/>
          <a:p>
            <a:pPr eaLnBrk="1" hangingPunct="1">
              <a:lnSpc>
                <a:spcPct val="90000"/>
              </a:lnSpc>
            </a:pPr>
            <a:r>
              <a:rPr lang="en-US" dirty="0" smtClean="0"/>
              <a:t>Principle 5: Capacity is a real option and volatility degrades its value</a:t>
            </a:r>
          </a:p>
          <a:p>
            <a:pPr lvl="1" eaLnBrk="1" hangingPunct="1">
              <a:lnSpc>
                <a:spcPct val="90000"/>
              </a:lnSpc>
            </a:pPr>
            <a:r>
              <a:rPr lang="en-US" dirty="0" smtClean="0"/>
              <a:t>Must forecast and value expected shortfall</a:t>
            </a:r>
          </a:p>
          <a:p>
            <a:pPr lvl="1" eaLnBrk="1" hangingPunct="1">
              <a:lnSpc>
                <a:spcPct val="90000"/>
              </a:lnSpc>
            </a:pPr>
            <a:r>
              <a:rPr lang="en-US" dirty="0" smtClean="0"/>
              <a:t>Any analysis based only on expected values overvalues</a:t>
            </a:r>
          </a:p>
          <a:p>
            <a:pPr lvl="1" eaLnBrk="1" hangingPunct="1">
              <a:lnSpc>
                <a:spcPct val="90000"/>
              </a:lnSpc>
            </a:pPr>
            <a:r>
              <a:rPr lang="en-US" dirty="0" smtClean="0"/>
              <a:t>Need countermeasures</a:t>
            </a:r>
          </a:p>
          <a:p>
            <a:pPr eaLnBrk="1" hangingPunct="1">
              <a:lnSpc>
                <a:spcPct val="90000"/>
              </a:lnSpc>
            </a:pPr>
            <a:endParaRPr lang="en-US" dirty="0" smtClean="0"/>
          </a:p>
          <a:p>
            <a:pPr eaLnBrk="1" hangingPunct="1">
              <a:lnSpc>
                <a:spcPct val="90000"/>
              </a:lnSpc>
            </a:pPr>
            <a:endParaRPr lang="en-US" dirty="0" smtClean="0"/>
          </a:p>
          <a:p>
            <a:pPr eaLnBrk="1" hangingPunct="1">
              <a:lnSpc>
                <a:spcPct val="90000"/>
              </a:lnSpc>
            </a:pPr>
            <a:r>
              <a:rPr lang="en-US" dirty="0" smtClean="0"/>
              <a:t>Principle 6: At a minimum, each forecast must specify expected value (mean) and volatility (standard deviation) by time bucket.</a:t>
            </a:r>
          </a:p>
          <a:p>
            <a:pPr lvl="1" eaLnBrk="1" hangingPunct="1">
              <a:lnSpc>
                <a:spcPct val="90000"/>
              </a:lnSpc>
            </a:pPr>
            <a:r>
              <a:rPr lang="en-US" dirty="0" smtClean="0"/>
              <a:t>Track and analyze data, including forecasting errors</a:t>
            </a:r>
          </a:p>
          <a:p>
            <a:pPr lvl="1" eaLnBrk="1" hangingPunct="1">
              <a:lnSpc>
                <a:spcPct val="90000"/>
              </a:lnSpc>
            </a:pPr>
            <a:r>
              <a:rPr lang="en-US" dirty="0" smtClean="0"/>
              <a:t>Improve forecasting accuracy (postponement, L</a:t>
            </a:r>
            <a:r>
              <a:rPr lang="en-US" dirty="0" smtClean="0">
                <a:sym typeface="Symbol" pitchFamily="18" charset="2"/>
              </a:rPr>
              <a:t></a:t>
            </a:r>
            <a:r>
              <a:rPr lang="en-US" dirty="0" smtClean="0"/>
              <a:t>, adaptable capacity) </a:t>
            </a:r>
          </a:p>
          <a:p>
            <a:pPr lvl="1" eaLnBrk="1" hangingPunct="1">
              <a:lnSpc>
                <a:spcPct val="90000"/>
              </a:lnSpc>
            </a:pPr>
            <a:r>
              <a:rPr lang="en-US" dirty="0" smtClean="0"/>
              <a:t>Distinguish between the planning and other functions of forecasting</a:t>
            </a:r>
          </a:p>
          <a:p>
            <a:pPr eaLnBrk="1" hangingPunct="1">
              <a:lnSpc>
                <a:spcPct val="90000"/>
              </a:lnSpc>
            </a:pPr>
            <a:endParaRPr lang="en-US" dirty="0" smtClean="0"/>
          </a:p>
          <a:p>
            <a:pPr eaLnBrk="1" hangingPunct="1">
              <a:lnSpc>
                <a:spcPct val="90000"/>
              </a:lnSpc>
            </a:pPr>
            <a:r>
              <a:rPr lang="en-US" dirty="0" smtClean="0"/>
              <a:t>Capacity Sizing:</a:t>
            </a:r>
          </a:p>
          <a:p>
            <a:pPr lvl="1" eaLnBrk="1" hangingPunct="1">
              <a:lnSpc>
                <a:spcPct val="90000"/>
              </a:lnSpc>
            </a:pPr>
            <a:r>
              <a:rPr lang="en-US" dirty="0" smtClean="0"/>
              <a:t>Capacity strategy is a major corporate decision touching many stakeholders and issues: core competencies, fit with strategy, location strategies, competitive entry deterrent</a:t>
            </a:r>
          </a:p>
          <a:p>
            <a:pPr lvl="1" eaLnBrk="1" hangingPunct="1">
              <a:lnSpc>
                <a:spcPct val="90000"/>
              </a:lnSpc>
            </a:pPr>
            <a:r>
              <a:rPr lang="en-US" dirty="0" smtClean="0">
                <a:solidFill>
                  <a:srgbClr val="FF0000"/>
                </a:solidFill>
              </a:rPr>
              <a:t>Optimal sizing and valuation</a:t>
            </a:r>
            <a:r>
              <a:rPr lang="en-US" dirty="0" smtClean="0"/>
              <a:t>: use decision trees</a:t>
            </a:r>
          </a:p>
          <a:p>
            <a:pPr lvl="2" eaLnBrk="1" hangingPunct="1">
              <a:lnSpc>
                <a:spcPct val="90000"/>
              </a:lnSpc>
            </a:pPr>
            <a:r>
              <a:rPr lang="en-US" dirty="0" smtClean="0"/>
              <a:t>Simple problems: use newsvendor model and network extension (e.g., Seagate case)</a:t>
            </a:r>
          </a:p>
          <a:p>
            <a:pPr lvl="2" eaLnBrk="1" hangingPunct="1">
              <a:lnSpc>
                <a:spcPct val="90000"/>
              </a:lnSpc>
            </a:pPr>
            <a:r>
              <a:rPr lang="en-US" dirty="0" smtClean="0"/>
              <a:t>Complex problems: use DCF analysis and scenarios (simulation) to capture risk</a:t>
            </a:r>
          </a:p>
        </p:txBody>
      </p:sp>
      <p:grpSp>
        <p:nvGrpSpPr>
          <p:cNvPr id="2" name="Group 11"/>
          <p:cNvGrpSpPr>
            <a:grpSpLocks/>
          </p:cNvGrpSpPr>
          <p:nvPr/>
        </p:nvGrpSpPr>
        <p:grpSpPr bwMode="auto">
          <a:xfrm>
            <a:off x="5791200" y="1371600"/>
            <a:ext cx="3319463" cy="1508125"/>
            <a:chOff x="3168" y="886"/>
            <a:chExt cx="2697" cy="1483"/>
          </a:xfrm>
        </p:grpSpPr>
        <p:sp>
          <p:nvSpPr>
            <p:cNvPr id="12293" name="AutoShape 4"/>
            <p:cNvSpPr>
              <a:spLocks noChangeArrowheads="1"/>
            </p:cNvSpPr>
            <p:nvPr/>
          </p:nvSpPr>
          <p:spPr bwMode="auto">
            <a:xfrm>
              <a:off x="3774" y="1168"/>
              <a:ext cx="1420" cy="692"/>
            </a:xfrm>
            <a:prstGeom prst="triangle">
              <a:avLst>
                <a:gd name="adj" fmla="val 50000"/>
              </a:avLst>
            </a:prstGeom>
            <a:solidFill>
              <a:srgbClr val="CCECFF"/>
            </a:solidFill>
            <a:ln w="12700">
              <a:solidFill>
                <a:schemeClr val="tx1"/>
              </a:solidFill>
              <a:miter lim="800000"/>
              <a:headEnd type="none" w="sm" len="sm"/>
              <a:tailEnd type="none" w="sm" len="sm"/>
            </a:ln>
          </p:spPr>
          <p:txBody>
            <a:bodyPr wrap="none" anchor="ctr"/>
            <a:lstStyle/>
            <a:p>
              <a:endParaRPr lang="en-US"/>
            </a:p>
          </p:txBody>
        </p:sp>
        <p:sp>
          <p:nvSpPr>
            <p:cNvPr id="12294" name="Text Box 5"/>
            <p:cNvSpPr txBox="1">
              <a:spLocks noChangeArrowheads="1"/>
            </p:cNvSpPr>
            <p:nvPr/>
          </p:nvSpPr>
          <p:spPr bwMode="auto">
            <a:xfrm>
              <a:off x="4037" y="886"/>
              <a:ext cx="1016" cy="270"/>
            </a:xfrm>
            <a:prstGeom prst="rect">
              <a:avLst/>
            </a:prstGeom>
            <a:noFill/>
            <a:ln w="12700">
              <a:noFill/>
              <a:miter lim="800000"/>
              <a:headEnd type="none" w="sm" len="sm"/>
              <a:tailEnd type="none" w="sm" len="sm"/>
            </a:ln>
          </p:spPr>
          <p:txBody>
            <a:bodyPr wrap="none">
              <a:spAutoFit/>
            </a:bodyPr>
            <a:lstStyle/>
            <a:p>
              <a:pPr eaLnBrk="0" hangingPunct="0"/>
              <a:r>
                <a:rPr lang="en-US" sz="1200" i="1" dirty="0">
                  <a:latin typeface="Arial" pitchFamily="34" charset="0"/>
                </a:rPr>
                <a:t>Safety Capacity</a:t>
              </a:r>
            </a:p>
          </p:txBody>
        </p:sp>
        <p:sp>
          <p:nvSpPr>
            <p:cNvPr id="12295" name="Text Box 6"/>
            <p:cNvSpPr txBox="1">
              <a:spLocks noChangeArrowheads="1"/>
            </p:cNvSpPr>
            <p:nvPr/>
          </p:nvSpPr>
          <p:spPr bwMode="auto">
            <a:xfrm>
              <a:off x="3194" y="1896"/>
              <a:ext cx="1310"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customers wait</a:t>
              </a:r>
            </a:p>
          </p:txBody>
        </p:sp>
        <p:sp>
          <p:nvSpPr>
            <p:cNvPr id="12296" name="Text Box 7"/>
            <p:cNvSpPr txBox="1">
              <a:spLocks noChangeArrowheads="1"/>
            </p:cNvSpPr>
            <p:nvPr/>
          </p:nvSpPr>
          <p:spPr bwMode="auto">
            <a:xfrm>
              <a:off x="4651" y="1896"/>
              <a:ext cx="1214"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products wait</a:t>
              </a:r>
            </a:p>
          </p:txBody>
        </p:sp>
        <p:sp>
          <p:nvSpPr>
            <p:cNvPr id="12297" name="Text Box 8"/>
            <p:cNvSpPr txBox="1">
              <a:spLocks noChangeArrowheads="1"/>
            </p:cNvSpPr>
            <p:nvPr/>
          </p:nvSpPr>
          <p:spPr bwMode="auto">
            <a:xfrm>
              <a:off x="3168" y="2099"/>
              <a:ext cx="1366" cy="270"/>
            </a:xfrm>
            <a:prstGeom prst="rect">
              <a:avLst/>
            </a:prstGeom>
            <a:noFill/>
            <a:ln w="12700">
              <a:noFill/>
              <a:miter lim="800000"/>
              <a:headEnd type="none" w="sm" len="sm"/>
              <a:tailEnd type="none" w="sm" len="sm"/>
            </a:ln>
          </p:spPr>
          <p:txBody>
            <a:bodyPr wrap="none">
              <a:spAutoFit/>
            </a:bodyPr>
            <a:lstStyle/>
            <a:p>
              <a:pPr eaLnBrk="0" hangingPunct="0"/>
              <a:r>
                <a:rPr lang="en-US" sz="1200" i="1">
                  <a:latin typeface="Arial" pitchFamily="34" charset="0"/>
                </a:rPr>
                <a:t>Safety Time (Backlog)</a:t>
              </a:r>
            </a:p>
          </p:txBody>
        </p:sp>
        <p:sp>
          <p:nvSpPr>
            <p:cNvPr id="12298" name="Text Box 9"/>
            <p:cNvSpPr txBox="1">
              <a:spLocks noChangeArrowheads="1"/>
            </p:cNvSpPr>
            <p:nvPr/>
          </p:nvSpPr>
          <p:spPr bwMode="auto">
            <a:xfrm>
              <a:off x="4731" y="2099"/>
              <a:ext cx="1044" cy="270"/>
            </a:xfrm>
            <a:prstGeom prst="rect">
              <a:avLst/>
            </a:prstGeom>
            <a:noFill/>
            <a:ln w="12700">
              <a:noFill/>
              <a:miter lim="800000"/>
              <a:headEnd type="none" w="sm" len="sm"/>
              <a:tailEnd type="none" w="sm" len="sm"/>
            </a:ln>
          </p:spPr>
          <p:txBody>
            <a:bodyPr wrap="none">
              <a:spAutoFit/>
            </a:bodyPr>
            <a:lstStyle/>
            <a:p>
              <a:pPr eaLnBrk="0" hangingPunct="0"/>
              <a:r>
                <a:rPr lang="en-US" sz="1200" i="1">
                  <a:latin typeface="Arial" pitchFamily="34" charset="0"/>
                </a:rPr>
                <a:t>Safety Inventory</a:t>
              </a:r>
            </a:p>
          </p:txBody>
        </p:sp>
        <p:sp>
          <p:nvSpPr>
            <p:cNvPr id="12299" name="Text Box 10"/>
            <p:cNvSpPr txBox="1">
              <a:spLocks noChangeArrowheads="1"/>
            </p:cNvSpPr>
            <p:nvPr/>
          </p:nvSpPr>
          <p:spPr bwMode="auto">
            <a:xfrm>
              <a:off x="3921" y="1033"/>
              <a:ext cx="1282" cy="270"/>
            </a:xfrm>
            <a:prstGeom prst="rect">
              <a:avLst/>
            </a:prstGeom>
            <a:noFill/>
            <a:ln w="12700">
              <a:noFill/>
              <a:miter lim="800000"/>
              <a:headEnd type="none" w="sm" len="sm"/>
              <a:tailEnd type="none" w="sm" len="sm"/>
            </a:ln>
          </p:spPr>
          <p:txBody>
            <a:bodyPr wrap="none">
              <a:spAutoFit/>
            </a:bodyPr>
            <a:lstStyle/>
            <a:p>
              <a:pPr eaLnBrk="0" hangingPunct="0"/>
              <a:r>
                <a:rPr lang="en-US" sz="1200">
                  <a:latin typeface="Arial" pitchFamily="34" charset="0"/>
                </a:rPr>
                <a:t>Make resources wait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483">
                                            <p:txEl>
                                              <p:pRg st="0" end="0"/>
                                            </p:txEl>
                                          </p:spTgt>
                                        </p:tgtEl>
                                        <p:attrNameLst>
                                          <p:attrName>style.visibility</p:attrName>
                                        </p:attrNameLst>
                                      </p:cBhvr>
                                      <p:to>
                                        <p:strVal val="visible"/>
                                      </p:to>
                                    </p:set>
                                    <p:animEffect transition="in" filter="blinds(horizontal)">
                                      <p:cBhvr>
                                        <p:cTn id="7" dur="500"/>
                                        <p:tgtEl>
                                          <p:spTgt spid="27648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6483">
                                            <p:txEl>
                                              <p:pRg st="1" end="1"/>
                                            </p:txEl>
                                          </p:spTgt>
                                        </p:tgtEl>
                                        <p:attrNameLst>
                                          <p:attrName>style.visibility</p:attrName>
                                        </p:attrNameLst>
                                      </p:cBhvr>
                                      <p:to>
                                        <p:strVal val="visible"/>
                                      </p:to>
                                    </p:set>
                                    <p:animEffect transition="in" filter="blinds(horizontal)">
                                      <p:cBhvr>
                                        <p:cTn id="10" dur="500"/>
                                        <p:tgtEl>
                                          <p:spTgt spid="27648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6483">
                                            <p:txEl>
                                              <p:pRg st="2" end="2"/>
                                            </p:txEl>
                                          </p:spTgt>
                                        </p:tgtEl>
                                        <p:attrNameLst>
                                          <p:attrName>style.visibility</p:attrName>
                                        </p:attrNameLst>
                                      </p:cBhvr>
                                      <p:to>
                                        <p:strVal val="visible"/>
                                      </p:to>
                                    </p:set>
                                    <p:animEffect transition="in" filter="blinds(horizontal)">
                                      <p:cBhvr>
                                        <p:cTn id="13" dur="500"/>
                                        <p:tgtEl>
                                          <p:spTgt spid="27648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6483">
                                            <p:txEl>
                                              <p:pRg st="3" end="3"/>
                                            </p:txEl>
                                          </p:spTgt>
                                        </p:tgtEl>
                                        <p:attrNameLst>
                                          <p:attrName>style.visibility</p:attrName>
                                        </p:attrNameLst>
                                      </p:cBhvr>
                                      <p:to>
                                        <p:strVal val="visible"/>
                                      </p:to>
                                    </p:set>
                                    <p:animEffect transition="in" filter="blinds(horizontal)">
                                      <p:cBhvr>
                                        <p:cTn id="16" dur="500"/>
                                        <p:tgtEl>
                                          <p:spTgt spid="27648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76483">
                                            <p:txEl>
                                              <p:pRg st="6" end="6"/>
                                            </p:txEl>
                                          </p:spTgt>
                                        </p:tgtEl>
                                        <p:attrNameLst>
                                          <p:attrName>style.visibility</p:attrName>
                                        </p:attrNameLst>
                                      </p:cBhvr>
                                      <p:to>
                                        <p:strVal val="visible"/>
                                      </p:to>
                                    </p:set>
                                    <p:animEffect transition="in" filter="blinds(horizontal)">
                                      <p:cBhvr>
                                        <p:cTn id="26" dur="500"/>
                                        <p:tgtEl>
                                          <p:spTgt spid="276483">
                                            <p:txEl>
                                              <p:pRg st="6" end="6"/>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76483">
                                            <p:txEl>
                                              <p:pRg st="7" end="7"/>
                                            </p:txEl>
                                          </p:spTgt>
                                        </p:tgtEl>
                                        <p:attrNameLst>
                                          <p:attrName>style.visibility</p:attrName>
                                        </p:attrNameLst>
                                      </p:cBhvr>
                                      <p:to>
                                        <p:strVal val="visible"/>
                                      </p:to>
                                    </p:set>
                                    <p:animEffect transition="in" filter="blinds(horizontal)">
                                      <p:cBhvr>
                                        <p:cTn id="29" dur="500"/>
                                        <p:tgtEl>
                                          <p:spTgt spid="276483">
                                            <p:txEl>
                                              <p:pRg st="7" end="7"/>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76483">
                                            <p:txEl>
                                              <p:pRg st="8" end="8"/>
                                            </p:txEl>
                                          </p:spTgt>
                                        </p:tgtEl>
                                        <p:attrNameLst>
                                          <p:attrName>style.visibility</p:attrName>
                                        </p:attrNameLst>
                                      </p:cBhvr>
                                      <p:to>
                                        <p:strVal val="visible"/>
                                      </p:to>
                                    </p:set>
                                    <p:animEffect transition="in" filter="blinds(horizontal)">
                                      <p:cBhvr>
                                        <p:cTn id="32" dur="500"/>
                                        <p:tgtEl>
                                          <p:spTgt spid="276483">
                                            <p:txEl>
                                              <p:pRg st="8" end="8"/>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76483">
                                            <p:txEl>
                                              <p:pRg st="9" end="9"/>
                                            </p:txEl>
                                          </p:spTgt>
                                        </p:tgtEl>
                                        <p:attrNameLst>
                                          <p:attrName>style.visibility</p:attrName>
                                        </p:attrNameLst>
                                      </p:cBhvr>
                                      <p:to>
                                        <p:strVal val="visible"/>
                                      </p:to>
                                    </p:set>
                                    <p:animEffect transition="in" filter="blinds(horizontal)">
                                      <p:cBhvr>
                                        <p:cTn id="35" dur="500"/>
                                        <p:tgtEl>
                                          <p:spTgt spid="276483">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76483">
                                            <p:txEl>
                                              <p:pRg st="11" end="11"/>
                                            </p:txEl>
                                          </p:spTgt>
                                        </p:tgtEl>
                                        <p:attrNameLst>
                                          <p:attrName>style.visibility</p:attrName>
                                        </p:attrNameLst>
                                      </p:cBhvr>
                                      <p:to>
                                        <p:strVal val="visible"/>
                                      </p:to>
                                    </p:set>
                                    <p:animEffect transition="in" filter="blinds(horizontal)">
                                      <p:cBhvr>
                                        <p:cTn id="40" dur="500"/>
                                        <p:tgtEl>
                                          <p:spTgt spid="276483">
                                            <p:txEl>
                                              <p:pRg st="11" end="11"/>
                                            </p:txEl>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76483">
                                            <p:txEl>
                                              <p:pRg st="12" end="12"/>
                                            </p:txEl>
                                          </p:spTgt>
                                        </p:tgtEl>
                                        <p:attrNameLst>
                                          <p:attrName>style.visibility</p:attrName>
                                        </p:attrNameLst>
                                      </p:cBhvr>
                                      <p:to>
                                        <p:strVal val="visible"/>
                                      </p:to>
                                    </p:set>
                                    <p:animEffect transition="in" filter="blinds(horizontal)">
                                      <p:cBhvr>
                                        <p:cTn id="43" dur="500"/>
                                        <p:tgtEl>
                                          <p:spTgt spid="276483">
                                            <p:txEl>
                                              <p:pRg st="12" end="12"/>
                                            </p:txEl>
                                          </p:spTgt>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76483">
                                            <p:txEl>
                                              <p:pRg st="13" end="13"/>
                                            </p:txEl>
                                          </p:spTgt>
                                        </p:tgtEl>
                                        <p:attrNameLst>
                                          <p:attrName>style.visibility</p:attrName>
                                        </p:attrNameLst>
                                      </p:cBhvr>
                                      <p:to>
                                        <p:strVal val="visible"/>
                                      </p:to>
                                    </p:set>
                                    <p:animEffect transition="in" filter="blinds(horizontal)">
                                      <p:cBhvr>
                                        <p:cTn id="46" dur="500"/>
                                        <p:tgtEl>
                                          <p:spTgt spid="276483">
                                            <p:txEl>
                                              <p:pRg st="13" end="13"/>
                                            </p:txEl>
                                          </p:spTgt>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76483">
                                            <p:txEl>
                                              <p:pRg st="14" end="14"/>
                                            </p:txEl>
                                          </p:spTgt>
                                        </p:tgtEl>
                                        <p:attrNameLst>
                                          <p:attrName>style.visibility</p:attrName>
                                        </p:attrNameLst>
                                      </p:cBhvr>
                                      <p:to>
                                        <p:strVal val="visible"/>
                                      </p:to>
                                    </p:set>
                                    <p:animEffect transition="in" filter="blinds(horizontal)">
                                      <p:cBhvr>
                                        <p:cTn id="49" dur="500"/>
                                        <p:tgtEl>
                                          <p:spTgt spid="276483">
                                            <p:txEl>
                                              <p:pRg st="14" end="14"/>
                                            </p:txEl>
                                          </p:spTgt>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76483">
                                            <p:txEl>
                                              <p:pRg st="15" end="15"/>
                                            </p:txEl>
                                          </p:spTgt>
                                        </p:tgtEl>
                                        <p:attrNameLst>
                                          <p:attrName>style.visibility</p:attrName>
                                        </p:attrNameLst>
                                      </p:cBhvr>
                                      <p:to>
                                        <p:strVal val="visible"/>
                                      </p:to>
                                    </p:set>
                                    <p:animEffect transition="in" filter="blinds(horizontal)">
                                      <p:cBhvr>
                                        <p:cTn id="52" dur="500"/>
                                        <p:tgtEl>
                                          <p:spTgt spid="27648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2. Timing and Adjustment</a:t>
            </a:r>
          </a:p>
        </p:txBody>
      </p:sp>
      <p:sp>
        <p:nvSpPr>
          <p:cNvPr id="13315" name="Rectangle 3"/>
          <p:cNvSpPr>
            <a:spLocks noGrp="1" noChangeArrowheads="1"/>
          </p:cNvSpPr>
          <p:nvPr>
            <p:ph type="body" idx="4294967295"/>
          </p:nvPr>
        </p:nvSpPr>
        <p:spPr>
          <a:xfrm>
            <a:off x="152400" y="1066800"/>
            <a:ext cx="8991600" cy="5562600"/>
          </a:xfrm>
        </p:spPr>
        <p:txBody>
          <a:bodyPr/>
          <a:lstStyle/>
          <a:p>
            <a:pPr eaLnBrk="1" hangingPunct="1"/>
            <a:r>
              <a:rPr lang="en-US" dirty="0" smtClean="0"/>
              <a:t>5 generic timing strategies </a:t>
            </a:r>
          </a:p>
          <a:p>
            <a:pPr lvl="1" eaLnBrk="1" hangingPunct="1"/>
            <a:r>
              <a:rPr lang="en-US" dirty="0" smtClean="0"/>
              <a:t>Lead, lag, hybrid</a:t>
            </a:r>
          </a:p>
          <a:p>
            <a:pPr eaLnBrk="1" hangingPunct="1"/>
            <a:r>
              <a:rPr lang="en-US" dirty="0" smtClean="0"/>
              <a:t>Timing drivers: demand growth forecasts, discount rate, scale economies, underage opportunity cost of lost sales, cost of capacity, cost of inventory holding</a:t>
            </a:r>
            <a:endParaRPr lang="en-US" dirty="0" smtClean="0">
              <a:solidFill>
                <a:srgbClr val="FF0000"/>
              </a:solidFill>
            </a:endParaRPr>
          </a:p>
          <a:p>
            <a:pPr eaLnBrk="1" hangingPunct="1"/>
            <a:r>
              <a:rPr lang="en-US" dirty="0" smtClean="0"/>
              <a:t>Different options to adjust capacity</a:t>
            </a:r>
          </a:p>
          <a:p>
            <a:pPr lvl="1" eaLnBrk="1" hangingPunct="1"/>
            <a:r>
              <a:rPr lang="en-US" dirty="0" smtClean="0"/>
              <a:t>New facility; expand existing facility</a:t>
            </a:r>
          </a:p>
          <a:p>
            <a:pPr lvl="1" eaLnBrk="1" hangingPunct="1"/>
            <a:r>
              <a:rPr lang="en-US" dirty="0" smtClean="0"/>
              <a:t>Outsourcing and subcontracting</a:t>
            </a:r>
          </a:p>
          <a:p>
            <a:pPr lvl="1" eaLnBrk="1" hangingPunct="1"/>
            <a:r>
              <a:rPr lang="en-US" dirty="0" smtClean="0"/>
              <a:t>Process improvements and restructuring</a:t>
            </a:r>
          </a:p>
          <a:p>
            <a:pPr lvl="1" eaLnBrk="1" hangingPunct="1"/>
            <a:r>
              <a:rPr lang="en-US" dirty="0" smtClean="0"/>
              <a:t>Adding shifts and days</a:t>
            </a:r>
          </a:p>
          <a:p>
            <a:pPr lvl="1" eaLnBrk="1" hangingPunct="1"/>
            <a:r>
              <a:rPr lang="en-US" dirty="0" smtClean="0"/>
              <a:t>Tactical adjustments: overtime, inventory buildup, temp work</a:t>
            </a:r>
          </a:p>
          <a:p>
            <a:pPr eaLnBrk="1" hangingPunct="1"/>
            <a:r>
              <a:rPr lang="en-US" dirty="0" smtClean="0"/>
              <a:t>Timing and Adjustment:</a:t>
            </a:r>
          </a:p>
          <a:p>
            <a:pPr lvl="1" eaLnBrk="1" hangingPunct="1"/>
            <a:r>
              <a:rPr lang="en-US" dirty="0" smtClean="0"/>
              <a:t>Guidelines to reduce frictions: streamline project mgt, modularize, adaptable capacity</a:t>
            </a:r>
          </a:p>
          <a:p>
            <a:pPr lvl="1" eaLnBrk="1" hangingPunct="1"/>
            <a:r>
              <a:rPr lang="en-US" dirty="0" smtClean="0">
                <a:solidFill>
                  <a:srgbClr val="FF0000"/>
                </a:solidFill>
              </a:rPr>
              <a:t>Optimal timing and valuation</a:t>
            </a:r>
            <a:r>
              <a:rPr lang="en-US" dirty="0" smtClean="0"/>
              <a:t>:</a:t>
            </a:r>
          </a:p>
          <a:p>
            <a:pPr lvl="2" eaLnBrk="1" hangingPunct="1"/>
            <a:r>
              <a:rPr lang="en-US" dirty="0" smtClean="0"/>
              <a:t>Strategic: decision trees (real options of waiting or expansion); DCF analysis (Harley and Lilly)</a:t>
            </a:r>
          </a:p>
          <a:p>
            <a:pPr lvl="2" eaLnBrk="1" hangingPunct="1"/>
            <a:r>
              <a:rPr lang="en-US" dirty="0" smtClean="0"/>
              <a:t>Tactical: aggregate planning (linear program)</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3. Types and Flexibility</a:t>
            </a:r>
          </a:p>
        </p:txBody>
      </p:sp>
      <p:sp>
        <p:nvSpPr>
          <p:cNvPr id="14339" name="Rectangle 3"/>
          <p:cNvSpPr>
            <a:spLocks noGrp="1" noChangeArrowheads="1"/>
          </p:cNvSpPr>
          <p:nvPr>
            <p:ph type="body" idx="4294967295"/>
          </p:nvPr>
        </p:nvSpPr>
        <p:spPr>
          <a:xfrm>
            <a:off x="152400" y="1066800"/>
            <a:ext cx="8991600" cy="5562600"/>
          </a:xfrm>
        </p:spPr>
        <p:txBody>
          <a:bodyPr/>
          <a:lstStyle/>
          <a:p>
            <a:pPr eaLnBrk="1" hangingPunct="1"/>
            <a:r>
              <a:rPr lang="en-US" dirty="0" smtClean="0"/>
              <a:t>Detail the requirements of different asset types</a:t>
            </a:r>
          </a:p>
          <a:p>
            <a:pPr eaLnBrk="1" hangingPunct="1"/>
            <a:r>
              <a:rPr lang="en-US" dirty="0" smtClean="0"/>
              <a:t>Benefits (scope, agility, robustness) and challenges of flexibility</a:t>
            </a:r>
          </a:p>
          <a:p>
            <a:pPr eaLnBrk="1" hangingPunct="1"/>
            <a:r>
              <a:rPr lang="en-US" dirty="0" smtClean="0"/>
              <a:t>Value drivers of flexibility (economies of scope)</a:t>
            </a:r>
          </a:p>
          <a:p>
            <a:pPr lvl="1" eaLnBrk="1" hangingPunct="1"/>
            <a:r>
              <a:rPr lang="en-US" dirty="0" smtClean="0"/>
              <a:t>Scale economies</a:t>
            </a:r>
          </a:p>
          <a:p>
            <a:pPr lvl="1" eaLnBrk="1" hangingPunct="1"/>
            <a:r>
              <a:rPr lang="en-US" dirty="0" smtClean="0"/>
              <a:t>Risk pooling</a:t>
            </a:r>
          </a:p>
          <a:p>
            <a:pPr lvl="1" eaLnBrk="1" hangingPunct="1"/>
            <a:r>
              <a:rPr lang="en-US" dirty="0" smtClean="0"/>
              <a:t>Allocation flexibility and information updating (real options)</a:t>
            </a:r>
          </a:p>
          <a:p>
            <a:pPr eaLnBrk="1" hangingPunct="1"/>
            <a:r>
              <a:rPr lang="en-US" dirty="0" smtClean="0"/>
              <a:t>Principle 7: A little flexibility goes a long way.</a:t>
            </a:r>
          </a:p>
          <a:p>
            <a:pPr lvl="1" eaLnBrk="1" hangingPunct="1">
              <a:buClr>
                <a:srgbClr val="FF0000"/>
              </a:buClr>
              <a:buFont typeface="Wingdings" pitchFamily="2" charset="2"/>
              <a:buChar char="Ø"/>
            </a:pPr>
            <a:r>
              <a:rPr lang="en-US" dirty="0" smtClean="0"/>
              <a:t>Tailored flexibility: tailored mix, tailored chained network</a:t>
            </a:r>
          </a:p>
          <a:p>
            <a:pPr eaLnBrk="1" hangingPunct="1"/>
            <a:r>
              <a:rPr lang="en-US" dirty="0" smtClean="0"/>
              <a:t>Flexibility:</a:t>
            </a:r>
          </a:p>
          <a:p>
            <a:pPr lvl="1" eaLnBrk="1" hangingPunct="1"/>
            <a:r>
              <a:rPr lang="en-US" dirty="0" smtClean="0"/>
              <a:t>Guidelines to reduce frictions: changeover time reduction, adaptable capacity</a:t>
            </a:r>
          </a:p>
          <a:p>
            <a:pPr lvl="1" eaLnBrk="1" hangingPunct="1"/>
            <a:r>
              <a:rPr lang="en-US" dirty="0" smtClean="0">
                <a:solidFill>
                  <a:srgbClr val="FF0000"/>
                </a:solidFill>
              </a:rPr>
              <a:t>Optimal flexibility and valuation</a:t>
            </a:r>
            <a:r>
              <a:rPr lang="en-US" dirty="0" smtClean="0"/>
              <a:t>:</a:t>
            </a:r>
          </a:p>
          <a:p>
            <a:pPr lvl="2" eaLnBrk="1" hangingPunct="1"/>
            <a:r>
              <a:rPr lang="en-US" dirty="0" smtClean="0"/>
              <a:t>Product volume threshold rule</a:t>
            </a:r>
          </a:p>
          <a:p>
            <a:pPr lvl="2" eaLnBrk="1" hangingPunct="1"/>
            <a:r>
              <a:rPr lang="en-US" dirty="0" smtClean="0"/>
              <a:t>Real options (wait &amp; switch option)</a:t>
            </a:r>
          </a:p>
          <a:p>
            <a:pPr lvl="2" eaLnBrk="1" hangingPunct="1"/>
            <a:r>
              <a:rPr lang="en-US" dirty="0" smtClean="0"/>
              <a:t>Newsvendor network (e.g., chaining)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II. The Resource View: Tailoring Real Assets </a:t>
            </a:r>
            <a:br>
              <a:rPr lang="en-US" smtClean="0"/>
            </a:br>
            <a:r>
              <a:rPr lang="en-US" smtClean="0"/>
              <a:t>	4. Location, Globalization and Offshoring</a:t>
            </a:r>
          </a:p>
        </p:txBody>
      </p:sp>
      <p:sp>
        <p:nvSpPr>
          <p:cNvPr id="321539" name="Rectangle 3"/>
          <p:cNvSpPr>
            <a:spLocks noGrp="1" noChangeArrowheads="1"/>
          </p:cNvSpPr>
          <p:nvPr>
            <p:ph type="body" idx="4294967295"/>
          </p:nvPr>
        </p:nvSpPr>
        <p:spPr>
          <a:xfrm>
            <a:off x="0" y="990600"/>
            <a:ext cx="9144000" cy="5638800"/>
          </a:xfrm>
        </p:spPr>
        <p:txBody>
          <a:bodyPr/>
          <a:lstStyle/>
          <a:p>
            <a:pPr eaLnBrk="1" hangingPunct="1">
              <a:defRPr/>
            </a:pPr>
            <a:r>
              <a:rPr lang="en-US" dirty="0" smtClean="0"/>
              <a:t>Integrate location decisions with operations strategy and globalization</a:t>
            </a:r>
          </a:p>
          <a:p>
            <a:pPr lvl="1" eaLnBrk="1" hangingPunct="1">
              <a:defRPr/>
            </a:pPr>
            <a:r>
              <a:rPr lang="en-US" dirty="0" smtClean="0"/>
              <a:t>Location factors (Market, Supply, Technology, Macro and Non-market) can be used to identify value sources from globalization</a:t>
            </a:r>
          </a:p>
          <a:p>
            <a:pPr eaLnBrk="1" hangingPunct="1">
              <a:defRPr/>
            </a:pPr>
            <a:r>
              <a:rPr lang="en-US" dirty="0" smtClean="0"/>
              <a:t>Four types of location analyses: </a:t>
            </a:r>
          </a:p>
          <a:p>
            <a:pPr marL="800100" lvl="1" indent="-342900" eaLnBrk="1" hangingPunct="1">
              <a:buFont typeface="+mj-lt"/>
              <a:buAutoNum type="arabicPeriod"/>
              <a:defRPr/>
            </a:pPr>
            <a:r>
              <a:rPr lang="en-US" dirty="0" smtClean="0"/>
              <a:t>Geographical or spatial analysis</a:t>
            </a:r>
          </a:p>
          <a:p>
            <a:pPr marL="1200150" lvl="2" indent="-342900" eaLnBrk="1" hangingPunct="1">
              <a:defRPr/>
            </a:pPr>
            <a:r>
              <a:rPr lang="en-US" dirty="0" smtClean="0">
                <a:solidFill>
                  <a:srgbClr val="FF0000"/>
                </a:solidFill>
              </a:rPr>
              <a:t>Total landed cost (TLC)</a:t>
            </a:r>
          </a:p>
          <a:p>
            <a:pPr marL="800100" lvl="1" indent="-342900" eaLnBrk="1" hangingPunct="1">
              <a:buFont typeface="+mj-lt"/>
              <a:buAutoNum type="arabicPeriod"/>
              <a:defRPr/>
            </a:pPr>
            <a:r>
              <a:rPr lang="en-US" dirty="0" smtClean="0"/>
              <a:t>Network analysis</a:t>
            </a:r>
          </a:p>
          <a:p>
            <a:pPr lvl="2" eaLnBrk="1" hangingPunct="1">
              <a:defRPr/>
            </a:pPr>
            <a:r>
              <a:rPr lang="en-US" dirty="0" smtClean="0"/>
              <a:t>Location and Sizing interact: should a network be centralized or distributed?</a:t>
            </a:r>
          </a:p>
          <a:p>
            <a:pPr lvl="2" eaLnBrk="1" hangingPunct="1">
              <a:defRPr/>
            </a:pPr>
            <a:r>
              <a:rPr lang="en-US" dirty="0" smtClean="0"/>
              <a:t>Location and Timing interact: establish myopic optimal location or anticipate future expansions</a:t>
            </a:r>
          </a:p>
          <a:p>
            <a:pPr marL="800100" lvl="1" indent="-342900" eaLnBrk="1" hangingPunct="1">
              <a:buFont typeface="+mj-lt"/>
              <a:buAutoNum type="arabicPeriod"/>
              <a:defRPr/>
            </a:pPr>
            <a:r>
              <a:rPr lang="en-US" dirty="0" smtClean="0"/>
              <a:t>Competitive analysis</a:t>
            </a:r>
          </a:p>
          <a:p>
            <a:pPr marL="800100" lvl="1" indent="-342900" eaLnBrk="1" hangingPunct="1">
              <a:buFont typeface="+mj-lt"/>
              <a:buAutoNum type="arabicPeriod"/>
              <a:defRPr/>
            </a:pPr>
            <a:r>
              <a:rPr lang="en-US" dirty="0" smtClean="0"/>
              <a:t>Facility role or strategic focus analysis</a:t>
            </a:r>
          </a:p>
          <a:p>
            <a:pPr lvl="2" eaLnBrk="1" hangingPunct="1">
              <a:defRPr/>
            </a:pPr>
            <a:r>
              <a:rPr lang="en-US" dirty="0" smtClean="0"/>
              <a:t>Specialized/localized plants or standardized/global plants? (ITT)</a:t>
            </a:r>
          </a:p>
          <a:p>
            <a:pPr lvl="2" eaLnBrk="1" hangingPunct="1">
              <a:defRPr/>
            </a:pPr>
            <a:r>
              <a:rPr lang="en-US" dirty="0" smtClean="0"/>
              <a:t>Integral network or separate locations? (connections increase operational flexibility + hedging)</a:t>
            </a:r>
          </a:p>
          <a:p>
            <a:pPr lvl="2" eaLnBrk="1" hangingPunct="1">
              <a:defRPr/>
            </a:pPr>
            <a:r>
              <a:rPr lang="en-US" dirty="0" smtClean="0"/>
              <a:t>Offshore or onshore? (strategic role matrix)</a:t>
            </a:r>
          </a:p>
          <a:p>
            <a:pPr eaLnBrk="1" hangingPunct="1">
              <a:defRPr/>
            </a:pPr>
            <a:r>
              <a:rPr lang="en-US" dirty="0" smtClean="0"/>
              <a:t>Applications</a:t>
            </a:r>
          </a:p>
          <a:p>
            <a:pPr lvl="1" eaLnBrk="1" hangingPunct="1">
              <a:defRPr/>
            </a:pPr>
            <a:r>
              <a:rPr lang="en-US" dirty="0" smtClean="0"/>
              <a:t>Mexico – China</a:t>
            </a:r>
          </a:p>
          <a:p>
            <a:pPr lvl="1" eaLnBrk="1" hangingPunct="1">
              <a:defRPr/>
            </a:pPr>
            <a:r>
              <a:rPr lang="en-US" dirty="0" smtClean="0"/>
              <a:t>Location and </a:t>
            </a:r>
            <a:r>
              <a:rPr lang="en-US" dirty="0" smtClean="0">
                <a:solidFill>
                  <a:srgbClr val="FF3300"/>
                </a:solidFill>
              </a:rPr>
              <a:t>Value of Integration: </a:t>
            </a:r>
            <a:r>
              <a:rPr lang="en-US" dirty="0" smtClean="0"/>
              <a:t>Newsvendor network (Seagate; Integrative case)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dirty="0" smtClean="0"/>
              <a:t>TLC = total supply chain cost from origin to destination for a </a:t>
            </a:r>
            <a:r>
              <a:rPr lang="en-US" sz="2000" i="1" dirty="0" smtClean="0"/>
              <a:t>given </a:t>
            </a:r>
            <a:r>
              <a:rPr lang="en-US" sz="2000" dirty="0" smtClean="0"/>
              <a:t>service level</a:t>
            </a:r>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lnSpc>
                <a:spcPct val="96000"/>
              </a:lnSpc>
            </a:pPr>
            <a:r>
              <a:rPr lang="en-US" sz="1800" dirty="0" smtClean="0"/>
              <a:t>TLC analysis enables improved business decisions without sacrificing customer service </a:t>
            </a:r>
          </a:p>
          <a:p>
            <a:pPr lvl="1" eaLnBrk="1" hangingPunct="1">
              <a:lnSpc>
                <a:spcPct val="96000"/>
              </a:lnSpc>
              <a:buFontTx/>
              <a:buChar char="•"/>
            </a:pPr>
            <a:r>
              <a:rPr lang="en-US" sz="1400" dirty="0" smtClean="0"/>
              <a:t>Where to procure goods?</a:t>
            </a:r>
          </a:p>
          <a:p>
            <a:pPr lvl="1" eaLnBrk="1" hangingPunct="1">
              <a:lnSpc>
                <a:spcPct val="96000"/>
              </a:lnSpc>
              <a:buFontTx/>
              <a:buChar char="•"/>
            </a:pPr>
            <a:r>
              <a:rPr lang="en-US" sz="1400" dirty="0" smtClean="0"/>
              <a:t>Where and how to deploy assets?</a:t>
            </a:r>
          </a:p>
          <a:p>
            <a:pPr lvl="1" eaLnBrk="1" hangingPunct="1">
              <a:lnSpc>
                <a:spcPct val="96000"/>
              </a:lnSpc>
              <a:buFontTx/>
              <a:buChar char="•"/>
            </a:pPr>
            <a:r>
              <a:rPr lang="en-US" sz="1400" dirty="0" smtClean="0"/>
              <a:t>How to allocate resources to optimize costs? </a:t>
            </a:r>
          </a:p>
          <a:p>
            <a:pPr lvl="1" eaLnBrk="1" hangingPunct="1">
              <a:lnSpc>
                <a:spcPct val="96000"/>
              </a:lnSpc>
              <a:buFontTx/>
              <a:buChar char="•"/>
            </a:pPr>
            <a:r>
              <a:rPr lang="en-US" sz="1400" dirty="0" smtClean="0"/>
              <a:t>How to optimize transportation services? </a:t>
            </a:r>
          </a:p>
          <a:p>
            <a:pPr eaLnBrk="1" hangingPunct="1"/>
            <a:endParaRPr lang="en-US" sz="2000" dirty="0" smtClean="0"/>
          </a:p>
          <a:p>
            <a:pPr eaLnBrk="1" hangingPunct="1"/>
            <a:endParaRPr lang="en-US" sz="2000" dirty="0" smtClean="0"/>
          </a:p>
        </p:txBody>
      </p:sp>
      <p:sp>
        <p:nvSpPr>
          <p:cNvPr id="3076" name="Title 2"/>
          <p:cNvSpPr>
            <a:spLocks noGrp="1"/>
          </p:cNvSpPr>
          <p:nvPr>
            <p:ph type="title"/>
          </p:nvPr>
        </p:nvSpPr>
        <p:spPr>
          <a:xfrm>
            <a:off x="0" y="1588"/>
            <a:ext cx="9144000" cy="1228725"/>
          </a:xfrm>
        </p:spPr>
        <p:txBody>
          <a:bodyPr/>
          <a:lstStyle/>
          <a:p>
            <a:pPr eaLnBrk="1" hangingPunct="1"/>
            <a:r>
              <a:rPr lang="en-US" dirty="0" smtClean="0"/>
              <a:t>Total </a:t>
            </a:r>
            <a:r>
              <a:rPr lang="en-US" dirty="0"/>
              <a:t>Landed Cost (TLC) Analysis</a:t>
            </a:r>
            <a:endParaRPr lang="en-US" dirty="0" smtClean="0"/>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mc:AlternateContent xmlns:mc="http://schemas.openxmlformats.org/markup-compatibility/2006">
              <mc:Choice xmlns:v="urn:schemas-microsoft-com:vml" Requires="v">
                <p:oleObj spid="_x0000_s3104" r:id="rId4" imgW="8254699" imgH="2767824" progId="Excel.Sheet.8">
                  <p:embed/>
                </p:oleObj>
              </mc:Choice>
              <mc:Fallback>
                <p:oleObj r:id="rId4" imgW="8254699" imgH="2767824"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 y="2159000"/>
                        <a:ext cx="8258175" cy="2763838"/>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extLst>
      <p:ext uri="{BB962C8B-B14F-4D97-AF65-F5344CB8AC3E}">
        <p14:creationId xmlns:p14="http://schemas.microsoft.com/office/powerpoint/2010/main" val="162401391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TLC costs out </a:t>
            </a:r>
            <a:r>
              <a:rPr lang="en-US" dirty="0" err="1" smtClean="0"/>
              <a:t>leadtime</a:t>
            </a:r>
            <a:r>
              <a:rPr lang="en-US" dirty="0" smtClean="0"/>
              <a:t> </a:t>
            </a:r>
            <a:endParaRPr lang="en-US" dirty="0"/>
          </a:p>
        </p:txBody>
      </p:sp>
      <p:pic>
        <p:nvPicPr>
          <p:cNvPr id="3" name="Picture 2"/>
          <p:cNvPicPr>
            <a:picLocks noChangeAspect="1"/>
          </p:cNvPicPr>
          <p:nvPr/>
        </p:nvPicPr>
        <p:blipFill>
          <a:blip r:embed="rId2"/>
          <a:stretch>
            <a:fillRect/>
          </a:stretch>
        </p:blipFill>
        <p:spPr>
          <a:xfrm>
            <a:off x="2157956" y="1089200"/>
            <a:ext cx="4749057" cy="5444849"/>
          </a:xfrm>
          <a:prstGeom prst="rect">
            <a:avLst/>
          </a:prstGeom>
        </p:spPr>
      </p:pic>
    </p:spTree>
    <p:extLst>
      <p:ext uri="{BB962C8B-B14F-4D97-AF65-F5344CB8AC3E}">
        <p14:creationId xmlns:p14="http://schemas.microsoft.com/office/powerpoint/2010/main" val="41214704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Course Summary:</a:t>
            </a:r>
            <a:br>
              <a:rPr lang="en-US" smtClean="0"/>
            </a:br>
            <a:r>
              <a:rPr lang="en-US" smtClean="0"/>
              <a:t>	Part III: The Process View</a:t>
            </a:r>
          </a:p>
        </p:txBody>
      </p:sp>
      <p:sp>
        <p:nvSpPr>
          <p:cNvPr id="16387" name="Rectangle 3"/>
          <p:cNvSpPr>
            <a:spLocks noGrp="1" noChangeArrowheads="1"/>
          </p:cNvSpPr>
          <p:nvPr>
            <p:ph type="body" idx="4294967295"/>
          </p:nvPr>
        </p:nvSpPr>
        <p:spPr>
          <a:xfrm>
            <a:off x="0" y="1600200"/>
            <a:ext cx="8229600" cy="4525963"/>
          </a:xfrm>
        </p:spPr>
        <p:txBody>
          <a:bodyPr/>
          <a:lstStyle/>
          <a:p>
            <a:pPr marL="381000" indent="-381000" eaLnBrk="1" hangingPunct="1">
              <a:buFont typeface="Wingdings" pitchFamily="2" charset="2"/>
              <a:buNone/>
            </a:pPr>
            <a:r>
              <a:rPr lang="en-US" dirty="0" smtClean="0"/>
              <a:t>Key questions:</a:t>
            </a:r>
          </a:p>
          <a:p>
            <a:pPr marL="381000" indent="-381000" eaLnBrk="1" hangingPunct="1">
              <a:buFont typeface="Wingdings" pitchFamily="2" charset="2"/>
              <a:buNone/>
            </a:pPr>
            <a:endParaRPr lang="en-US" dirty="0" smtClean="0"/>
          </a:p>
          <a:p>
            <a:pPr marL="381000" indent="-381000" eaLnBrk="1" hangingPunct="1">
              <a:buClr>
                <a:srgbClr val="FF0000"/>
              </a:buClr>
              <a:buFont typeface="Wingdings" pitchFamily="2" charset="2"/>
              <a:buChar char="Ø"/>
            </a:pPr>
            <a:r>
              <a:rPr lang="en-US" dirty="0" smtClean="0"/>
              <a:t>How tailor our processes </a:t>
            </a:r>
            <a:r>
              <a:rPr lang="en-US" dirty="0"/>
              <a:t>(</a:t>
            </a:r>
            <a:r>
              <a:rPr lang="en-US" dirty="0" smtClean="0"/>
              <a:t>activity networks) to our competitive strategy?</a:t>
            </a:r>
          </a:p>
          <a:p>
            <a:pPr marL="381000" indent="-381000" eaLnBrk="1" hangingPunct="1">
              <a:buFont typeface="Wingdings" pitchFamily="2" charset="2"/>
              <a:buAutoNum type="arabicPeriod"/>
            </a:pPr>
            <a:endParaRPr lang="en-US" dirty="0" smtClean="0"/>
          </a:p>
          <a:p>
            <a:pPr marL="381000" indent="-381000" eaLnBrk="1" hangingPunct="1">
              <a:buFont typeface="Wingdings" pitchFamily="2" charset="2"/>
              <a:buAutoNum type="arabicPeriod"/>
            </a:pPr>
            <a:endParaRPr lang="en-US" dirty="0" smtClean="0"/>
          </a:p>
        </p:txBody>
      </p:sp>
      <p:graphicFrame>
        <p:nvGraphicFramePr>
          <p:cNvPr id="23" name="Diagram 22"/>
          <p:cNvGraphicFramePr/>
          <p:nvPr>
            <p:extLst>
              <p:ext uri="{D42A27DB-BD31-4B8C-83A1-F6EECF244321}">
                <p14:modId xmlns:p14="http://schemas.microsoft.com/office/powerpoint/2010/main" val="927374887"/>
              </p:ext>
            </p:extLst>
          </p:nvPr>
        </p:nvGraphicFramePr>
        <p:xfrm>
          <a:off x="3436232" y="2795634"/>
          <a:ext cx="3096105"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80145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dirty="0" smtClean="0"/>
              <a:t>Goal: by the end of this course you will be able to:</a:t>
            </a:r>
          </a:p>
          <a:p>
            <a:pPr marL="838200" lvl="1" indent="-381000" eaLnBrk="1" hangingPunct="1">
              <a:buFontTx/>
              <a:buAutoNum type="arabicPeriod"/>
            </a:pPr>
            <a:r>
              <a:rPr lang="en-US" dirty="0" smtClean="0">
                <a:solidFill>
                  <a:srgbClr val="FF3300"/>
                </a:solidFill>
              </a:rPr>
              <a:t>Formulate an operations strategy</a:t>
            </a:r>
          </a:p>
          <a:p>
            <a:pPr marL="1257300" lvl="2" indent="-342900" eaLnBrk="1" hangingPunct="1"/>
            <a:r>
              <a:rPr lang="en-US" dirty="0" smtClean="0"/>
              <a:t>Understand the key elements and decisions</a:t>
            </a:r>
          </a:p>
          <a:p>
            <a:pPr marL="838200" lvl="1" indent="-381000" eaLnBrk="1" hangingPunct="1">
              <a:buFontTx/>
              <a:buAutoNum type="arabicPeriod"/>
            </a:pPr>
            <a:r>
              <a:rPr lang="en-US" dirty="0" smtClean="0">
                <a:solidFill>
                  <a:srgbClr val="FF3300"/>
                </a:solidFill>
              </a:rPr>
              <a:t>Analyze, Value and Optimize an operations strategy</a:t>
            </a:r>
          </a:p>
          <a:p>
            <a:pPr marL="1257300" lvl="2" indent="-342900" eaLnBrk="1" hangingPunct="1"/>
            <a:r>
              <a:rPr lang="en-US" dirty="0" smtClean="0"/>
              <a:t>Analyze key drivers/decisions for each element in an ops strategy</a:t>
            </a:r>
          </a:p>
          <a:p>
            <a:pPr marL="1257300" lvl="2" indent="-342900" eaLnBrk="1" hangingPunct="1"/>
            <a:r>
              <a:rPr lang="en-US" dirty="0" smtClean="0"/>
              <a:t>Evaluate them qualitatively and financially</a:t>
            </a:r>
          </a:p>
          <a:p>
            <a:pPr marL="1257300" lvl="2" indent="-342900" eaLnBrk="1" hangingPunct="1"/>
            <a:r>
              <a:rPr lang="en-US" dirty="0" smtClean="0"/>
              <a:t>Develop recommendations and implementation plans</a:t>
            </a:r>
          </a:p>
          <a:p>
            <a:pPr marL="457200" indent="-457200" eaLnBrk="1" hangingPunct="1"/>
            <a:endParaRPr lang="en-US" dirty="0" smtClean="0"/>
          </a:p>
          <a:p>
            <a:pPr marL="457200" indent="-457200" eaLnBrk="1" hangingPunct="1"/>
            <a:r>
              <a:rPr lang="en-US" dirty="0" smtClean="0"/>
              <a:t>Approach:	</a:t>
            </a:r>
            <a:endParaRPr lang="en-US" dirty="0" smtClean="0">
              <a:solidFill>
                <a:srgbClr val="FF3300"/>
              </a:solidFill>
            </a:endParaRPr>
          </a:p>
          <a:p>
            <a:pPr marL="838200" lvl="1" indent="-381000" eaLnBrk="1" hangingPunct="1">
              <a:buFontTx/>
              <a:buAutoNum type="arabicPeriod"/>
            </a:pPr>
            <a:r>
              <a:rPr lang="en-US" dirty="0" smtClean="0">
                <a:solidFill>
                  <a:srgbClr val="FF3300"/>
                </a:solidFill>
              </a:rPr>
              <a:t>Strategic decisions grounded in operational reality</a:t>
            </a:r>
          </a:p>
          <a:p>
            <a:pPr marL="1257300" lvl="2" indent="-342900" eaLnBrk="1" hangingPunct="1"/>
            <a:r>
              <a:rPr lang="en-US" dirty="0" smtClean="0"/>
              <a:t>Each session and case will have strategic level questions</a:t>
            </a:r>
          </a:p>
          <a:p>
            <a:pPr marL="1257300" lvl="2" indent="-342900" eaLnBrk="1" hangingPunct="1"/>
            <a:r>
              <a:rPr lang="en-US" dirty="0" smtClean="0"/>
              <a:t>We will use detailed operational analysis to guide strategic decisions so they are grounded in reality</a:t>
            </a:r>
          </a:p>
          <a:p>
            <a:pPr marL="838200" lvl="1" indent="-381000" eaLnBrk="1" hangingPunct="1">
              <a:buFontTx/>
              <a:buAutoNum type="arabicPeriod"/>
            </a:pPr>
            <a:r>
              <a:rPr lang="en-US" dirty="0" smtClean="0">
                <a:solidFill>
                  <a:srgbClr val="FF3300"/>
                </a:solidFill>
              </a:rPr>
              <a:t>Combine qualitative and quantitative tools </a:t>
            </a:r>
            <a:r>
              <a:rPr lang="en-US" dirty="0" smtClean="0"/>
              <a:t> </a:t>
            </a:r>
          </a:p>
          <a:p>
            <a:pPr marL="1257300" lvl="2" indent="-342900" eaLnBrk="1" hangingPunct="1"/>
            <a:r>
              <a:rPr lang="en-US" dirty="0" smtClean="0"/>
              <a:t>Each session will focus on a key decision in operations strategy; each case will ask for a qualitative </a:t>
            </a:r>
            <a:r>
              <a:rPr lang="en-US" i="1" dirty="0" smtClean="0"/>
              <a:t>and </a:t>
            </a:r>
            <a:r>
              <a:rPr lang="en-US" dirty="0" smtClean="0"/>
              <a:t>quantitative analysis. The approach is as important as the decision.</a:t>
            </a:r>
          </a:p>
          <a:p>
            <a:pPr marL="1257300" lvl="2" indent="-342900" eaLnBrk="1" hangingPunct="1"/>
            <a:r>
              <a:rPr lang="en-US" dirty="0" smtClean="0"/>
              <a:t>We will draw on concepts from operations as well as the basics from finance for overall </a:t>
            </a:r>
            <a:r>
              <a:rPr lang="en-US" i="1" dirty="0" smtClean="0"/>
              <a:t>evaluation </a:t>
            </a:r>
            <a:r>
              <a:rPr lang="en-US" dirty="0"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p:bldP spid="22532" grpId="0" animBg="1"/>
      <p:bldP spid="22533" grpId="0" animBg="1"/>
      <p:bldP spid="225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1. Sourcing</a:t>
            </a:r>
          </a:p>
        </p:txBody>
      </p:sp>
      <p:sp>
        <p:nvSpPr>
          <p:cNvPr id="17411" name="Rectangle 4"/>
          <p:cNvSpPr>
            <a:spLocks noChangeArrowheads="1"/>
          </p:cNvSpPr>
          <p:nvPr/>
        </p:nvSpPr>
        <p:spPr bwMode="auto">
          <a:xfrm>
            <a:off x="152400" y="1066800"/>
            <a:ext cx="8686800" cy="5562600"/>
          </a:xfrm>
          <a:prstGeom prst="rect">
            <a:avLst/>
          </a:prstGeom>
          <a:noFill/>
          <a:ln w="9525">
            <a:noFill/>
            <a:miter lim="800000"/>
            <a:headEnd/>
            <a:tailEnd/>
          </a:ln>
        </p:spPr>
        <p:txBody>
          <a:bodyPr lIns="92075" tIns="46038" rIns="92075" bIns="46038"/>
          <a:lstStyle/>
          <a:p>
            <a:pPr marL="381000" indent="-381000">
              <a:spcBef>
                <a:spcPct val="20000"/>
              </a:spcBef>
              <a:buSzPct val="90000"/>
              <a:buFont typeface="Wingdings" pitchFamily="2" charset="2"/>
              <a:buChar char="§"/>
            </a:pPr>
            <a:r>
              <a:rPr lang="en-US" sz="1800" dirty="0"/>
              <a:t>Strategic sourcing = deciding on appropriate supply relationships for each activity</a:t>
            </a:r>
            <a:endParaRPr lang="en-US" sz="2000" dirty="0"/>
          </a:p>
          <a:p>
            <a:pPr marL="800100" lvl="1" indent="-342900">
              <a:spcBef>
                <a:spcPct val="20000"/>
              </a:spcBef>
              <a:buSzPct val="85000"/>
              <a:buFont typeface="Wingdings" pitchFamily="2" charset="2"/>
              <a:buAutoNum type="arabicPeriod"/>
            </a:pPr>
            <a:r>
              <a:rPr lang="en-US" sz="1800" dirty="0"/>
              <a:t>Outsource or not? (Make-or-buy) D</a:t>
            </a:r>
            <a:r>
              <a:rPr lang="en-US" sz="1600" dirty="0"/>
              <a:t>rawing the boundaries of our organization (network)</a:t>
            </a:r>
          </a:p>
          <a:p>
            <a:pPr marL="800100" lvl="1" indent="-342900">
              <a:spcBef>
                <a:spcPct val="20000"/>
              </a:spcBef>
              <a:buSzPct val="85000"/>
              <a:buFont typeface="Wingdings" pitchFamily="2" charset="2"/>
              <a:buAutoNum type="arabicPeriod"/>
            </a:pPr>
            <a:r>
              <a:rPr lang="en-US" sz="1800" dirty="0"/>
              <a:t>SRM. Defining, contracting and managing supplier relationships</a:t>
            </a:r>
          </a:p>
          <a:p>
            <a:pPr marL="381000" indent="-381000">
              <a:spcBef>
                <a:spcPct val="20000"/>
              </a:spcBef>
              <a:buSzPct val="90000"/>
              <a:buFont typeface="Wingdings" pitchFamily="2" charset="2"/>
              <a:buChar char="§"/>
            </a:pPr>
            <a:r>
              <a:rPr lang="en-US" sz="1800" dirty="0"/>
              <a:t>Outsourcing framework: successful sourcing is multi-functional and analytic</a:t>
            </a:r>
          </a:p>
          <a:p>
            <a:pPr marL="1219200" lvl="2" indent="-304800">
              <a:spcBef>
                <a:spcPct val="20000"/>
              </a:spcBef>
              <a:buSzPct val="50000"/>
              <a:buFont typeface="Wingdings" pitchFamily="2" charset="2"/>
              <a:buChar char="q"/>
            </a:pPr>
            <a:r>
              <a:rPr lang="en-US" sz="1400" dirty="0"/>
              <a:t>Is outsourcing feasible or necessary?</a:t>
            </a:r>
          </a:p>
          <a:p>
            <a:pPr marL="1219200" lvl="2" indent="-304800">
              <a:spcBef>
                <a:spcPct val="20000"/>
              </a:spcBef>
              <a:buSzPct val="50000"/>
              <a:buFont typeface="Wingdings" pitchFamily="2" charset="2"/>
              <a:buChar char="q"/>
            </a:pPr>
            <a:r>
              <a:rPr lang="en-US" sz="1400" dirty="0"/>
              <a:t>Strategic and risk considerations (“</a:t>
            </a:r>
            <a:r>
              <a:rPr lang="en-US" sz="1400" dirty="0">
                <a:solidFill>
                  <a:srgbClr val="FF0000"/>
                </a:solidFill>
              </a:rPr>
              <a:t>core competency matrix</a:t>
            </a:r>
            <a:r>
              <a:rPr lang="en-US" sz="1400" dirty="0"/>
              <a:t>” in </a:t>
            </a:r>
            <a:r>
              <a:rPr lang="en-US" sz="1400" i="1" dirty="0"/>
              <a:t>Harley</a:t>
            </a:r>
            <a:r>
              <a:rPr lang="en-US" sz="1400" dirty="0"/>
              <a:t>)</a:t>
            </a:r>
          </a:p>
          <a:p>
            <a:pPr marL="1219200" lvl="2" indent="-304800">
              <a:spcBef>
                <a:spcPct val="20000"/>
              </a:spcBef>
              <a:buSzPct val="50000"/>
              <a:buFont typeface="Wingdings" pitchFamily="2" charset="2"/>
              <a:buChar char="q"/>
            </a:pPr>
            <a:r>
              <a:rPr lang="en-US" sz="1400" dirty="0"/>
              <a:t>Economic evaluation: our </a:t>
            </a:r>
            <a:r>
              <a:rPr lang="en-US" sz="1400" dirty="0">
                <a:solidFill>
                  <a:srgbClr val="FF0000"/>
                </a:solidFill>
              </a:rPr>
              <a:t>TCO</a:t>
            </a:r>
            <a:r>
              <a:rPr lang="en-US" sz="1400" dirty="0"/>
              <a:t> (+ our suppliers’)</a:t>
            </a:r>
          </a:p>
          <a:p>
            <a:pPr marL="1219200" lvl="2" indent="-304800">
              <a:spcBef>
                <a:spcPct val="20000"/>
              </a:spcBef>
              <a:buSzPct val="50000"/>
              <a:buFont typeface="Wingdings" pitchFamily="2" charset="2"/>
              <a:buChar char="q"/>
            </a:pPr>
            <a:r>
              <a:rPr lang="en-US" sz="1400" dirty="0"/>
              <a:t>Capabilities to manage relationships and risk</a:t>
            </a:r>
          </a:p>
          <a:p>
            <a:pPr marL="381000" indent="-381000">
              <a:spcBef>
                <a:spcPct val="20000"/>
              </a:spcBef>
              <a:buSzPct val="90000"/>
              <a:buFont typeface="Wingdings" pitchFamily="2" charset="2"/>
              <a:buChar char="§"/>
            </a:pPr>
            <a:r>
              <a:rPr lang="en-US" sz="1800" dirty="0"/>
              <a:t>Tailored sourcing portfolios</a:t>
            </a:r>
          </a:p>
          <a:p>
            <a:pPr marL="800100" lvl="1" indent="-342900">
              <a:spcBef>
                <a:spcPct val="20000"/>
              </a:spcBef>
              <a:buSzPct val="85000"/>
              <a:buFontTx/>
              <a:buChar char="–"/>
            </a:pPr>
            <a:r>
              <a:rPr lang="en-US" sz="1600" dirty="0"/>
              <a:t>There is a spectrum of relationships: VI </a:t>
            </a:r>
            <a:r>
              <a:rPr lang="en-US" sz="1600" dirty="0">
                <a:cs typeface="Times New Roman" pitchFamily="18" charset="0"/>
              </a:rPr>
              <a:t>↔ partnerships </a:t>
            </a:r>
            <a:r>
              <a:rPr lang="en-US" sz="1600" dirty="0"/>
              <a:t> </a:t>
            </a:r>
            <a:r>
              <a:rPr lang="en-US" sz="1600" dirty="0">
                <a:cs typeface="Times New Roman" pitchFamily="18" charset="0"/>
              </a:rPr>
              <a:t>↔ market supply</a:t>
            </a:r>
            <a:endParaRPr lang="en-US" sz="1600" dirty="0"/>
          </a:p>
          <a:p>
            <a:pPr marL="800100" lvl="1" indent="-342900">
              <a:spcBef>
                <a:spcPct val="20000"/>
              </a:spcBef>
              <a:buSzPct val="85000"/>
              <a:buFontTx/>
              <a:buChar char="–"/>
            </a:pPr>
            <a:r>
              <a:rPr lang="en-US" sz="1600" dirty="0"/>
              <a:t>Single, dual or multi-sourcing</a:t>
            </a:r>
          </a:p>
          <a:p>
            <a:pPr marL="800100" lvl="1" indent="-342900">
              <a:spcBef>
                <a:spcPct val="20000"/>
              </a:spcBef>
              <a:buSzPct val="85000"/>
              <a:buFontTx/>
              <a:buChar char="–"/>
            </a:pPr>
            <a:r>
              <a:rPr lang="en-US" sz="1600" dirty="0"/>
              <a:t>Tailored portfolios along volume/volatility, product/customization, quality, innovation </a:t>
            </a:r>
          </a:p>
          <a:p>
            <a:pPr marL="381000" indent="-381000">
              <a:spcBef>
                <a:spcPct val="20000"/>
              </a:spcBef>
              <a:buSzPct val="90000"/>
              <a:buFont typeface="Wingdings" pitchFamily="2" charset="2"/>
              <a:buChar char="§"/>
            </a:pPr>
            <a:r>
              <a:rPr lang="en-US" sz="1800" dirty="0"/>
              <a:t>Structured Contracts to Improve network coordination:</a:t>
            </a:r>
          </a:p>
          <a:p>
            <a:pPr marL="800100" lvl="1" indent="-342900">
              <a:spcBef>
                <a:spcPct val="20000"/>
              </a:spcBef>
              <a:buSzPct val="85000"/>
              <a:buFontTx/>
              <a:buChar char="–"/>
            </a:pPr>
            <a:r>
              <a:rPr lang="en-US" sz="1600" dirty="0"/>
              <a:t>Parameters to negotiate: degree of integration, type of activities, decision rights, “rents”</a:t>
            </a:r>
          </a:p>
          <a:p>
            <a:pPr marL="800100" lvl="1" indent="-342900">
              <a:spcBef>
                <a:spcPct val="20000"/>
              </a:spcBef>
              <a:buSzPct val="85000"/>
              <a:buFontTx/>
              <a:buChar char="–"/>
            </a:pPr>
            <a:r>
              <a:rPr lang="en-US" sz="1600" dirty="0"/>
              <a:t>Should attempt to set terms that balance cooperation and competition</a:t>
            </a:r>
          </a:p>
          <a:p>
            <a:pPr marL="800100" lvl="1" indent="-342900">
              <a:spcBef>
                <a:spcPct val="20000"/>
              </a:spcBef>
              <a:buSzPct val="85000"/>
              <a:buFont typeface="Arial" pitchFamily="34" charset="0"/>
              <a:buChar char="•"/>
            </a:pPr>
            <a:r>
              <a:rPr lang="en-US" sz="1600" dirty="0" smtClean="0"/>
              <a:t>Relationship </a:t>
            </a:r>
            <a:r>
              <a:rPr lang="en-US" sz="1600" dirty="0"/>
              <a:t>between contracting, product design complexity, and industry disintegration</a:t>
            </a:r>
          </a:p>
          <a:p>
            <a:pPr marL="381000" indent="-381000">
              <a:spcBef>
                <a:spcPct val="20000"/>
              </a:spcBef>
              <a:buSzPct val="90000"/>
              <a:buFont typeface="Wingdings" pitchFamily="2" charset="2"/>
              <a:buChar char="§"/>
            </a:pPr>
            <a:r>
              <a:rPr lang="en-US" sz="1800" dirty="0"/>
              <a:t>Managing the supplier relationship: necessary component is performance tracking</a:t>
            </a:r>
          </a:p>
          <a:p>
            <a:pPr marL="1219200" lvl="2" indent="-304800">
              <a:spcBef>
                <a:spcPct val="20000"/>
              </a:spcBef>
              <a:buSzPct val="50000"/>
              <a:buFont typeface="Wingdings" pitchFamily="2" charset="2"/>
              <a:buChar char="q"/>
            </a:pPr>
            <a:r>
              <a:rPr lang="en-US" sz="1400" dirty="0">
                <a:solidFill>
                  <a:srgbClr val="FF0000"/>
                </a:solidFill>
              </a:rPr>
              <a:t>Tool: track Total Cost of Ownership (TCO</a:t>
            </a:r>
            <a:r>
              <a:rPr lang="en-US" sz="1400" dirty="0" smtClean="0">
                <a:solidFill>
                  <a:srgbClr val="FF0000"/>
                </a:solidFill>
              </a:rPr>
              <a:t>), supplier scorecard, supply chain surplus &amp; bargaining</a:t>
            </a:r>
            <a:endParaRPr lang="en-US" sz="1400"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dirty="0" smtClean="0">
                <a:latin typeface="Albertus Extra Bold"/>
              </a:rPr>
              <a:t>Strategic Sourcing Tools</a:t>
            </a:r>
            <a:r>
              <a:rPr lang="en-US" b="1" dirty="0" smtClean="0"/>
              <a:t>: </a:t>
            </a:r>
            <a:r>
              <a:rPr lang="en-US" b="1" dirty="0" smtClean="0">
                <a:latin typeface="Albertus Extra Bold"/>
              </a:rPr>
              <a:t>Total Cost of Ownership (TCO)</a:t>
            </a:r>
            <a:r>
              <a:rPr lang="en-US" b="1" dirty="0" smtClean="0"/>
              <a:t> </a:t>
            </a:r>
            <a:br>
              <a:rPr lang="en-US" b="1" dirty="0" smtClean="0"/>
            </a:br>
            <a:r>
              <a:rPr lang="en-US" dirty="0" smtClean="0"/>
              <a:t>Typical levers to reduce TCO</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extLst>
      <p:ext uri="{BB962C8B-B14F-4D97-AF65-F5344CB8AC3E}">
        <p14:creationId xmlns:p14="http://schemas.microsoft.com/office/powerpoint/2010/main" val="177612310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dirty="0" smtClean="0">
                <a:latin typeface="Albertus Extra Bold"/>
              </a:rPr>
              <a:t>Negotiating &amp; Balanced Sourcing</a:t>
            </a:r>
            <a:r>
              <a:rPr lang="en-US" dirty="0" smtClean="0"/>
              <a:t/>
            </a:r>
            <a:br>
              <a:rPr lang="en-US" dirty="0" smtClean="0"/>
            </a:br>
            <a:r>
              <a:rPr lang="en-US" dirty="0"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extLst>
      <p:ext uri="{BB962C8B-B14F-4D97-AF65-F5344CB8AC3E}">
        <p14:creationId xmlns:p14="http://schemas.microsoft.com/office/powerpoint/2010/main" val="86628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18435"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pPr algn="ctr"/>
            <a:r>
              <a:rPr lang="en-US" dirty="0"/>
              <a:t>Outsource</a:t>
            </a:r>
          </a:p>
        </p:txBody>
      </p:sp>
      <p:sp>
        <p:nvSpPr>
          <p:cNvPr id="18436"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pPr algn="ctr"/>
            <a:r>
              <a:rPr lang="en-US"/>
              <a:t>Offshore</a:t>
            </a:r>
          </a:p>
        </p:txBody>
      </p:sp>
      <p:sp>
        <p:nvSpPr>
          <p:cNvPr id="18437" name="Line 6"/>
          <p:cNvSpPr>
            <a:spLocks noChangeShapeType="1"/>
          </p:cNvSpPr>
          <p:nvPr/>
        </p:nvSpPr>
        <p:spPr bwMode="auto">
          <a:xfrm flipH="1">
            <a:off x="2425700" y="990600"/>
            <a:ext cx="698500" cy="696913"/>
          </a:xfrm>
          <a:prstGeom prst="line">
            <a:avLst/>
          </a:prstGeom>
          <a:noFill/>
          <a:ln w="9525">
            <a:solidFill>
              <a:schemeClr val="tx1"/>
            </a:solidFill>
            <a:round/>
            <a:headEnd/>
            <a:tailEnd/>
          </a:ln>
        </p:spPr>
        <p:txBody>
          <a:bodyPr/>
          <a:lstStyle/>
          <a:p>
            <a:endParaRPr lang="en-US"/>
          </a:p>
        </p:txBody>
      </p:sp>
      <p:sp>
        <p:nvSpPr>
          <p:cNvPr id="18438" name="Line 8"/>
          <p:cNvSpPr>
            <a:spLocks noChangeShapeType="1"/>
          </p:cNvSpPr>
          <p:nvPr/>
        </p:nvSpPr>
        <p:spPr bwMode="auto">
          <a:xfrm flipH="1">
            <a:off x="2717800" y="3779036"/>
            <a:ext cx="533400" cy="254000"/>
          </a:xfrm>
          <a:prstGeom prst="line">
            <a:avLst/>
          </a:prstGeom>
          <a:noFill/>
          <a:ln w="9525">
            <a:solidFill>
              <a:schemeClr val="tx1"/>
            </a:solidFill>
            <a:round/>
            <a:headEnd/>
            <a:tailEnd/>
          </a:ln>
        </p:spPr>
        <p:txBody>
          <a:bodyPr/>
          <a:lstStyle/>
          <a:p>
            <a:endParaRPr lang="en-US"/>
          </a:p>
        </p:txBody>
      </p:sp>
      <p:sp>
        <p:nvSpPr>
          <p:cNvPr id="18439" name="Text Box 9"/>
          <p:cNvSpPr txBox="1">
            <a:spLocks noChangeArrowheads="1"/>
          </p:cNvSpPr>
          <p:nvPr/>
        </p:nvSpPr>
        <p:spPr bwMode="auto">
          <a:xfrm>
            <a:off x="3416300" y="105886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8440" name="Text Box 10"/>
          <p:cNvSpPr txBox="1">
            <a:spLocks noChangeArrowheads="1"/>
          </p:cNvSpPr>
          <p:nvPr/>
        </p:nvSpPr>
        <p:spPr bwMode="auto">
          <a:xfrm>
            <a:off x="6477000" y="1054100"/>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18441" name="Text Box 11"/>
          <p:cNvSpPr txBox="1">
            <a:spLocks noChangeArrowheads="1"/>
          </p:cNvSpPr>
          <p:nvPr/>
        </p:nvSpPr>
        <p:spPr bwMode="auto">
          <a:xfrm>
            <a:off x="3416300" y="380126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8442" name="Text Box 12"/>
          <p:cNvSpPr txBox="1">
            <a:spLocks noChangeArrowheads="1"/>
          </p:cNvSpPr>
          <p:nvPr/>
        </p:nvSpPr>
        <p:spPr bwMode="auto">
          <a:xfrm>
            <a:off x="6477000" y="379649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17" name="Text Box 7"/>
          <p:cNvSpPr txBox="1">
            <a:spLocks noChangeArrowheads="1"/>
          </p:cNvSpPr>
          <p:nvPr/>
        </p:nvSpPr>
        <p:spPr bwMode="auto">
          <a:xfrm>
            <a:off x="2740025" y="4128286"/>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cs typeface="Arial" pitchFamily="34" charset="0"/>
              </a:rPr>
              <a:t>Cost reductions</a:t>
            </a:r>
          </a:p>
          <a:p>
            <a:pPr marL="174625" indent="-174625">
              <a:spcBef>
                <a:spcPct val="20000"/>
              </a:spcBef>
              <a:buFontTx/>
              <a:buChar char="•"/>
            </a:pPr>
            <a:r>
              <a:rPr lang="en-US" sz="1400">
                <a:latin typeface="Arial" pitchFamily="34" charset="0"/>
                <a:cs typeface="Arial" pitchFamily="34" charset="0"/>
              </a:rPr>
              <a:t>Proximity to local or new markets</a:t>
            </a:r>
          </a:p>
          <a:p>
            <a:pPr marL="174625" indent="-174625">
              <a:spcBef>
                <a:spcPct val="20000"/>
              </a:spcBef>
              <a:buFontTx/>
              <a:buChar char="•"/>
            </a:pPr>
            <a:r>
              <a:rPr lang="en-US" sz="1400">
                <a:latin typeface="Arial" pitchFamily="34" charset="0"/>
                <a:cs typeface="Arial" pitchFamily="34" charset="0"/>
              </a:rPr>
              <a:t>Domestic labor market constraints</a:t>
            </a:r>
          </a:p>
          <a:p>
            <a:pPr marL="174625" indent="-174625">
              <a:spcBef>
                <a:spcPct val="20000"/>
              </a:spcBef>
              <a:buFontTx/>
              <a:buChar char="•"/>
            </a:pPr>
            <a:r>
              <a:rPr lang="en-US" sz="1400">
                <a:latin typeface="Arial" pitchFamily="34" charset="0"/>
                <a:cs typeface="Arial" pitchFamily="34" charset="0"/>
              </a:rPr>
              <a:t>Operational hedge</a:t>
            </a:r>
          </a:p>
          <a:p>
            <a:pPr marL="174625" indent="-174625">
              <a:spcBef>
                <a:spcPct val="20000"/>
              </a:spcBef>
              <a:buFontTx/>
              <a:buChar char="•"/>
            </a:pPr>
            <a:r>
              <a:rPr lang="en-US" sz="1400">
                <a:latin typeface="Arial" pitchFamily="34" charset="0"/>
                <a:cs typeface="Arial" pitchFamily="34" charset="0"/>
              </a:rPr>
              <a:t>Foreign trade barriers</a:t>
            </a:r>
          </a:p>
        </p:txBody>
      </p:sp>
      <p:sp>
        <p:nvSpPr>
          <p:cNvPr id="18" name="Text Box 8"/>
          <p:cNvSpPr txBox="1">
            <a:spLocks noChangeArrowheads="1"/>
          </p:cNvSpPr>
          <p:nvPr/>
        </p:nvSpPr>
        <p:spPr bwMode="auto">
          <a:xfrm>
            <a:off x="5722112" y="4128286"/>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dirty="0">
                <a:latin typeface="Arial" pitchFamily="34" charset="0"/>
                <a:cs typeface="Arial" pitchFamily="34" charset="0"/>
              </a:rPr>
              <a:t>Transportation costs</a:t>
            </a:r>
          </a:p>
          <a:p>
            <a:pPr marL="174625" indent="-174625">
              <a:spcBef>
                <a:spcPct val="20000"/>
              </a:spcBef>
              <a:buFontTx/>
              <a:buChar char="•"/>
            </a:pPr>
            <a:r>
              <a:rPr lang="en-US" sz="1400" dirty="0">
                <a:latin typeface="Arial" pitchFamily="34" charset="0"/>
                <a:cs typeface="Arial" pitchFamily="34" charset="0"/>
              </a:rPr>
              <a:t>Lead times</a:t>
            </a:r>
          </a:p>
          <a:p>
            <a:pPr marL="174625" indent="-174625">
              <a:spcBef>
                <a:spcPct val="20000"/>
              </a:spcBef>
              <a:buFontTx/>
              <a:buChar char="•"/>
            </a:pPr>
            <a:r>
              <a:rPr lang="en-US" sz="1400" dirty="0">
                <a:latin typeface="Arial" pitchFamily="34" charset="0"/>
                <a:cs typeface="Arial" pitchFamily="34" charset="0"/>
              </a:rPr>
              <a:t>Risks</a:t>
            </a:r>
          </a:p>
          <a:p>
            <a:pPr marL="631825" lvl="1" indent="-174625">
              <a:spcBef>
                <a:spcPct val="20000"/>
              </a:spcBef>
              <a:buFontTx/>
              <a:buChar char="•"/>
            </a:pPr>
            <a:r>
              <a:rPr lang="en-US" sz="1400" dirty="0">
                <a:latin typeface="Arial" pitchFamily="34" charset="0"/>
                <a:cs typeface="Arial" pitchFamily="34" charset="0"/>
              </a:rPr>
              <a:t>Quality, including health, environmental and CSR</a:t>
            </a:r>
          </a:p>
          <a:p>
            <a:pPr marL="631825" lvl="1" indent="-174625">
              <a:spcBef>
                <a:spcPct val="20000"/>
              </a:spcBef>
              <a:buFontTx/>
              <a:buChar char="•"/>
            </a:pPr>
            <a:r>
              <a:rPr lang="en-US" sz="1400" dirty="0">
                <a:latin typeface="Arial" pitchFamily="34" charset="0"/>
                <a:cs typeface="Arial" pitchFamily="34" charset="0"/>
              </a:rPr>
              <a:t>Currency, IP, political, competitive</a:t>
            </a:r>
          </a:p>
          <a:p>
            <a:pPr marL="174625" indent="-174625">
              <a:spcBef>
                <a:spcPct val="20000"/>
              </a:spcBef>
              <a:buFontTx/>
              <a:buChar char="•"/>
            </a:pPr>
            <a:r>
              <a:rPr lang="en-US" sz="1400" dirty="0">
                <a:latin typeface="Arial" pitchFamily="34" charset="0"/>
                <a:cs typeface="Arial" pitchFamily="34" charset="0"/>
              </a:rPr>
              <a:t>Domestic trade barriers</a:t>
            </a:r>
          </a:p>
          <a:p>
            <a:pPr marL="174625" indent="-174625">
              <a:spcBef>
                <a:spcPct val="20000"/>
              </a:spcBef>
              <a:buFontTx/>
              <a:buChar char="•"/>
            </a:pPr>
            <a:r>
              <a:rPr lang="en-US" sz="1400" dirty="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433513"/>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rPr>
              <a:t>Operational and strategic focus</a:t>
            </a:r>
          </a:p>
          <a:p>
            <a:pPr marL="174625" indent="-174625">
              <a:spcBef>
                <a:spcPct val="20000"/>
              </a:spcBef>
              <a:buFontTx/>
              <a:buChar char="•"/>
            </a:pPr>
            <a:r>
              <a:rPr lang="en-US" sz="1400">
                <a:latin typeface="Arial" pitchFamily="34" charset="0"/>
              </a:rPr>
              <a:t>Cost and risk pooling efficiencies:</a:t>
            </a:r>
          </a:p>
          <a:p>
            <a:pPr marL="463550" lvl="1">
              <a:spcBef>
                <a:spcPct val="20000"/>
              </a:spcBef>
              <a:buFontTx/>
              <a:buChar char="•"/>
            </a:pPr>
            <a:r>
              <a:rPr lang="en-US" sz="1400">
                <a:latin typeface="Arial" pitchFamily="34" charset="0"/>
              </a:rPr>
              <a:t>Scale economies</a:t>
            </a:r>
          </a:p>
          <a:p>
            <a:pPr marL="463550" lvl="1">
              <a:spcBef>
                <a:spcPct val="20000"/>
              </a:spcBef>
              <a:buFontTx/>
              <a:buChar char="•"/>
            </a:pPr>
            <a:r>
              <a:rPr lang="en-US" sz="1400">
                <a:latin typeface="Arial" pitchFamily="34" charset="0"/>
              </a:rPr>
              <a:t>Risk pooling</a:t>
            </a:r>
          </a:p>
          <a:p>
            <a:pPr marL="174625" indent="-174625">
              <a:spcBef>
                <a:spcPct val="20000"/>
              </a:spcBef>
              <a:buFontTx/>
              <a:buChar char="•"/>
            </a:pPr>
            <a:r>
              <a:rPr lang="en-US" sz="1400">
                <a:latin typeface="Arial" pitchFamily="34" charset="0"/>
              </a:rPr>
              <a:t>Operational and financial flexibility</a:t>
            </a:r>
          </a:p>
          <a:p>
            <a:pPr marL="174625" indent="-174625">
              <a:spcBef>
                <a:spcPct val="20000"/>
              </a:spcBef>
              <a:buFontTx/>
              <a:buChar char="•"/>
            </a:pPr>
            <a:r>
              <a:rPr lang="en-US" sz="1400">
                <a:latin typeface="Arial" pitchFamily="34" charset="0"/>
              </a:rPr>
              <a:t>Access to technology/innovation</a:t>
            </a:r>
          </a:p>
          <a:p>
            <a:pPr marL="174625" indent="-174625">
              <a:spcBef>
                <a:spcPct val="20000"/>
              </a:spcBef>
              <a:buFontTx/>
              <a:buChar char="•"/>
            </a:pPr>
            <a:r>
              <a:rPr lang="en-US" sz="1400">
                <a:latin typeface="Arial" pitchFamily="34" charset="0"/>
              </a:rPr>
              <a:t>Market competition/discipline</a:t>
            </a:r>
          </a:p>
        </p:txBody>
      </p:sp>
      <p:sp>
        <p:nvSpPr>
          <p:cNvPr id="20" name="Text Box 6"/>
          <p:cNvSpPr txBox="1">
            <a:spLocks noChangeArrowheads="1"/>
          </p:cNvSpPr>
          <p:nvPr/>
        </p:nvSpPr>
        <p:spPr bwMode="auto">
          <a:xfrm>
            <a:off x="5886450" y="1433513"/>
            <a:ext cx="3449638" cy="2357437"/>
          </a:xfrm>
          <a:prstGeom prst="rect">
            <a:avLst/>
          </a:prstGeom>
          <a:noFill/>
          <a:ln w="9525">
            <a:noFill/>
            <a:miter lim="800000"/>
            <a:headEnd/>
            <a:tailEnd/>
          </a:ln>
        </p:spPr>
        <p:txBody>
          <a:bodyPr/>
          <a:lstStyle/>
          <a:p>
            <a:pPr marL="174625" indent="-174625">
              <a:spcBef>
                <a:spcPct val="20000"/>
              </a:spcBef>
              <a:buFontTx/>
              <a:buChar char="•"/>
            </a:pPr>
            <a:r>
              <a:rPr lang="en-US" sz="1400">
                <a:latin typeface="Arial" pitchFamily="34" charset="0"/>
              </a:rPr>
              <a:t>Strategic risks: </a:t>
            </a:r>
          </a:p>
          <a:p>
            <a:pPr marL="463550" lvl="1">
              <a:spcBef>
                <a:spcPct val="20000"/>
              </a:spcBef>
              <a:buFontTx/>
              <a:buChar char="•"/>
            </a:pPr>
            <a:r>
              <a:rPr lang="en-US" sz="1400">
                <a:latin typeface="Arial" pitchFamily="34" charset="0"/>
              </a:rPr>
              <a:t> Dependence/Loss of control </a:t>
            </a:r>
          </a:p>
          <a:p>
            <a:pPr marL="463550" lvl="1">
              <a:spcBef>
                <a:spcPct val="20000"/>
              </a:spcBef>
              <a:buFontTx/>
              <a:buChar char="•"/>
            </a:pPr>
            <a:r>
              <a:rPr lang="en-US" sz="1400">
                <a:latin typeface="Arial" pitchFamily="34" charset="0"/>
              </a:rPr>
              <a:t> Leakage of proprietary skills/ information; </a:t>
            </a:r>
          </a:p>
          <a:p>
            <a:pPr marL="174625" indent="-174625">
              <a:spcBef>
                <a:spcPct val="20000"/>
              </a:spcBef>
              <a:buFontTx/>
              <a:buChar char="•"/>
            </a:pPr>
            <a:r>
              <a:rPr lang="en-US" sz="1400">
                <a:latin typeface="Arial" pitchFamily="34" charset="0"/>
              </a:rPr>
              <a:t>Incentive problems (hold up, dual marginalization)</a:t>
            </a:r>
          </a:p>
          <a:p>
            <a:pPr marL="174625" indent="-174625">
              <a:spcBef>
                <a:spcPct val="20000"/>
              </a:spcBef>
              <a:buFontTx/>
              <a:buChar char="•"/>
            </a:pPr>
            <a:r>
              <a:rPr lang="en-US" sz="1400">
                <a:latin typeface="Arial" pitchFamily="34" charset="0"/>
              </a:rPr>
              <a:t>Transaction costs</a:t>
            </a:r>
          </a:p>
          <a:p>
            <a:pPr marL="174625" indent="-174625">
              <a:spcBef>
                <a:spcPct val="20000"/>
              </a:spcBef>
              <a:buFontTx/>
              <a:buChar char="•"/>
            </a:pPr>
            <a:r>
              <a:rPr lang="en-US" sz="1400">
                <a:latin typeface="Arial" pitchFamily="34" charset="0"/>
              </a:rPr>
              <a:t>No “learning by doing/owning”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Risk Management and Operational Hedging</a:t>
            </a:r>
          </a:p>
        </p:txBody>
      </p:sp>
      <p:sp>
        <p:nvSpPr>
          <p:cNvPr id="19459" name="Rectangle 3"/>
          <p:cNvSpPr>
            <a:spLocks noGrp="1" noChangeArrowheads="1"/>
          </p:cNvSpPr>
          <p:nvPr>
            <p:ph type="body" idx="4294967295"/>
          </p:nvPr>
        </p:nvSpPr>
        <p:spPr>
          <a:xfrm>
            <a:off x="684213" y="1114425"/>
            <a:ext cx="8583106" cy="5438775"/>
          </a:xfrm>
        </p:spPr>
        <p:txBody>
          <a:bodyPr/>
          <a:lstStyle/>
          <a:p>
            <a:pPr marL="381000" indent="-381000" eaLnBrk="1" hangingPunct="1"/>
            <a:r>
              <a:rPr lang="en-US" dirty="0" smtClean="0"/>
              <a:t>Risk management as a four-step process: identify hazards, assess risk levels, tactical risk decisions (discovery &amp; recovery), strategic risk mitigation</a:t>
            </a:r>
          </a:p>
          <a:p>
            <a:pPr marL="381000" indent="-381000" eaLnBrk="1" hangingPunct="1"/>
            <a:endParaRPr lang="en-US" dirty="0" smtClean="0"/>
          </a:p>
          <a:p>
            <a:pPr marL="381000" indent="-381000" eaLnBrk="1" hangingPunct="1"/>
            <a:r>
              <a:rPr lang="en-US" dirty="0" smtClean="0"/>
              <a:t>Strategic risk mitigation: 4 generic operational hedging approaches:</a:t>
            </a:r>
          </a:p>
          <a:p>
            <a:pPr marL="800100" lvl="1" indent="-342900" eaLnBrk="1" hangingPunct="1">
              <a:buFontTx/>
              <a:buAutoNum type="arabicPeriod"/>
            </a:pPr>
            <a:r>
              <a:rPr lang="en-US" dirty="0" smtClean="0"/>
              <a:t>Reserves &amp; Redundancy</a:t>
            </a:r>
          </a:p>
          <a:p>
            <a:pPr marL="800100" lvl="1" indent="-342900" eaLnBrk="1" hangingPunct="1">
              <a:buFontTx/>
              <a:buAutoNum type="arabicPeriod"/>
            </a:pPr>
            <a:r>
              <a:rPr lang="en-US" dirty="0" smtClean="0"/>
              <a:t>Diversification &amp; Pooling</a:t>
            </a:r>
          </a:p>
          <a:p>
            <a:pPr marL="800100" lvl="1" indent="-342900" eaLnBrk="1" hangingPunct="1">
              <a:buFontTx/>
              <a:buAutoNum type="arabicPeriod"/>
            </a:pPr>
            <a:r>
              <a:rPr lang="en-US" dirty="0" smtClean="0"/>
              <a:t>Risk sharing &amp; Transfer</a:t>
            </a:r>
          </a:p>
          <a:p>
            <a:pPr marL="800100" lvl="1" indent="-342900" eaLnBrk="1" hangingPunct="1">
              <a:buFontTx/>
              <a:buAutoNum type="arabicPeriod"/>
            </a:pPr>
            <a:r>
              <a:rPr lang="en-US" dirty="0" smtClean="0"/>
              <a:t>Reducing &amp; eliminating root causes of risk</a:t>
            </a:r>
          </a:p>
          <a:p>
            <a:pPr marL="381000" indent="-381000" eaLnBrk="1" hangingPunct="1">
              <a:buFontTx/>
              <a:buChar char="–"/>
            </a:pPr>
            <a:endParaRPr lang="en-US" dirty="0" smtClean="0"/>
          </a:p>
          <a:p>
            <a:pPr marL="381000" indent="-381000" eaLnBrk="1" hangingPunct="1">
              <a:buFontTx/>
              <a:buChar char="–"/>
            </a:pPr>
            <a:r>
              <a:rPr lang="en-US" dirty="0" smtClean="0"/>
              <a:t>Financial v. operational hedging: futures, weather derivatives v. flexibility</a:t>
            </a:r>
          </a:p>
          <a:p>
            <a:pPr marL="381000" indent="-381000" eaLnBrk="1" hangingPunct="1">
              <a:buFontTx/>
              <a:buChar char="–"/>
            </a:pPr>
            <a:endParaRPr lang="en-US" dirty="0" smtClean="0">
              <a:solidFill>
                <a:srgbClr val="FF0000"/>
              </a:solidFill>
            </a:endParaRPr>
          </a:p>
          <a:p>
            <a:pPr marL="381000" indent="-381000" eaLnBrk="1" hangingPunct="1">
              <a:buFontTx/>
              <a:buChar char="–"/>
            </a:pPr>
            <a:r>
              <a:rPr lang="en-US" dirty="0" smtClean="0">
                <a:solidFill>
                  <a:srgbClr val="FF0000"/>
                </a:solidFill>
              </a:rPr>
              <a:t>Analytics:</a:t>
            </a:r>
          </a:p>
          <a:p>
            <a:pPr marL="800100" lvl="1" indent="-342900" eaLnBrk="1" hangingPunct="1"/>
            <a:r>
              <a:rPr lang="en-US" dirty="0" smtClean="0">
                <a:solidFill>
                  <a:srgbClr val="FF0000"/>
                </a:solidFill>
              </a:rPr>
              <a:t>Strategic placement of capacity (Seagate &amp; newsvendor network analysis </a:t>
            </a:r>
            <a:r>
              <a:rPr lang="en-US" dirty="0" err="1" smtClean="0">
                <a:solidFill>
                  <a:srgbClr val="FF0000"/>
                </a:solidFill>
              </a:rPr>
              <a:t>int</a:t>
            </a:r>
            <a:r>
              <a:rPr lang="en-US" dirty="0" smtClean="0">
                <a:solidFill>
                  <a:srgbClr val="FF0000"/>
                </a:solidFill>
              </a:rPr>
              <a:t> case)</a:t>
            </a:r>
          </a:p>
          <a:p>
            <a:pPr marL="800100" lvl="1" indent="-342900" eaLnBrk="1" hangingPunct="1"/>
            <a:r>
              <a:rPr lang="en-US" dirty="0" smtClean="0">
                <a:solidFill>
                  <a:srgbClr val="FF0000"/>
                </a:solidFill>
              </a:rPr>
              <a:t>Mean-Variance tradeoffs</a:t>
            </a:r>
          </a:p>
          <a:p>
            <a:pPr marL="800100" lvl="1" indent="-342900" eaLnBrk="1" hangingPunct="1"/>
            <a:r>
              <a:rPr lang="en-US" dirty="0" smtClean="0">
                <a:solidFill>
                  <a:srgbClr val="FF0000"/>
                </a:solidFill>
              </a:rPr>
              <a:t>Valuation of global networks with demand and yield </a:t>
            </a:r>
            <a:r>
              <a:rPr lang="en-US" dirty="0" smtClean="0"/>
              <a:t>(and currency </a:t>
            </a:r>
            <a:r>
              <a:rPr lang="en-US" dirty="0" smtClean="0">
                <a:solidFill>
                  <a:srgbClr val="000000"/>
                </a:solidFill>
              </a:rPr>
              <a:t>exchange) </a:t>
            </a:r>
            <a:r>
              <a:rPr lang="en-US" dirty="0" smtClean="0">
                <a:solidFill>
                  <a:srgbClr val="FF0000"/>
                </a:solidFill>
              </a:rPr>
              <a:t>risks</a:t>
            </a:r>
          </a:p>
          <a:p>
            <a:pPr marL="381000" indent="-381000" eaLnBrk="1" hangingPunct="1">
              <a:buFontTx/>
              <a:buChar char="–"/>
            </a:pPr>
            <a:endParaRPr 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z="2400" dirty="0" smtClean="0"/>
              <a:t>IV. Improvement and Innovation Mgt</a:t>
            </a:r>
          </a:p>
        </p:txBody>
      </p:sp>
      <p:sp>
        <p:nvSpPr>
          <p:cNvPr id="22531" name="TextBox 4"/>
          <p:cNvSpPr txBox="1">
            <a:spLocks noChangeArrowheads="1"/>
          </p:cNvSpPr>
          <p:nvPr/>
        </p:nvSpPr>
        <p:spPr bwMode="auto">
          <a:xfrm>
            <a:off x="2224088" y="1009650"/>
            <a:ext cx="4133850" cy="646113"/>
          </a:xfrm>
          <a:prstGeom prst="rect">
            <a:avLst/>
          </a:prstGeom>
          <a:noFill/>
          <a:ln w="9525">
            <a:noFill/>
            <a:miter lim="800000"/>
            <a:headEnd/>
            <a:tailEnd/>
          </a:ln>
        </p:spPr>
        <p:txBody>
          <a:bodyPr wrap="none"/>
          <a:lstStyle/>
          <a:p>
            <a:pPr algn="ctr"/>
            <a:r>
              <a:rPr lang="en-US" sz="1800" dirty="0"/>
              <a:t>Main topic = prepare for the future = build</a:t>
            </a:r>
          </a:p>
          <a:p>
            <a:pPr algn="ctr"/>
            <a:r>
              <a:rPr lang="en-US" sz="1800" dirty="0"/>
              <a:t>capabilities for improvement &amp; innovation</a:t>
            </a:r>
          </a:p>
        </p:txBody>
      </p:sp>
      <p:sp>
        <p:nvSpPr>
          <p:cNvPr id="22532" name="TextBox 5"/>
          <p:cNvSpPr txBox="1">
            <a:spLocks noChangeArrowheads="1"/>
          </p:cNvSpPr>
          <p:nvPr/>
        </p:nvSpPr>
        <p:spPr bwMode="auto">
          <a:xfrm>
            <a:off x="3781425" y="184785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22533" name="TextBox 6"/>
          <p:cNvSpPr txBox="1">
            <a:spLocks noChangeArrowheads="1"/>
          </p:cNvSpPr>
          <p:nvPr/>
        </p:nvSpPr>
        <p:spPr bwMode="auto">
          <a:xfrm>
            <a:off x="5572006" y="2362200"/>
            <a:ext cx="2354263" cy="646113"/>
          </a:xfrm>
          <a:prstGeom prst="rect">
            <a:avLst/>
          </a:prstGeom>
          <a:noFill/>
          <a:ln w="9525">
            <a:noFill/>
            <a:miter lim="800000"/>
            <a:headEnd/>
            <a:tailEnd/>
          </a:ln>
        </p:spPr>
        <p:txBody>
          <a:bodyPr wrap="none"/>
          <a:lstStyle/>
          <a:p>
            <a:pPr algn="ctr"/>
            <a:r>
              <a:rPr lang="en-US" sz="1800" dirty="0"/>
              <a:t>By doing</a:t>
            </a:r>
          </a:p>
          <a:p>
            <a:pPr algn="ctr"/>
            <a:r>
              <a:rPr lang="en-US" sz="1800" dirty="0"/>
              <a:t>= process improvement</a:t>
            </a:r>
          </a:p>
        </p:txBody>
      </p:sp>
      <p:sp>
        <p:nvSpPr>
          <p:cNvPr id="22534" name="TextBox 7"/>
          <p:cNvSpPr txBox="1">
            <a:spLocks noChangeArrowheads="1"/>
          </p:cNvSpPr>
          <p:nvPr/>
        </p:nvSpPr>
        <p:spPr bwMode="auto">
          <a:xfrm>
            <a:off x="364012" y="2286261"/>
            <a:ext cx="3122612" cy="646113"/>
          </a:xfrm>
          <a:prstGeom prst="rect">
            <a:avLst/>
          </a:prstGeom>
          <a:noFill/>
          <a:ln w="9525">
            <a:noFill/>
            <a:miter lim="800000"/>
            <a:headEnd/>
            <a:tailEnd/>
          </a:ln>
        </p:spPr>
        <p:txBody>
          <a:bodyPr wrap="none"/>
          <a:lstStyle/>
          <a:p>
            <a:pPr algn="ctr"/>
            <a:r>
              <a:rPr lang="en-US" sz="1800" dirty="0"/>
              <a:t>Before doing</a:t>
            </a:r>
          </a:p>
          <a:p>
            <a:pPr algn="ctr"/>
            <a:r>
              <a:rPr lang="en-US" sz="1800" dirty="0"/>
              <a:t>= product or process innovation</a:t>
            </a:r>
          </a:p>
        </p:txBody>
      </p:sp>
      <p:sp>
        <p:nvSpPr>
          <p:cNvPr id="22535" name="TextBox 8"/>
          <p:cNvSpPr txBox="1">
            <a:spLocks noChangeArrowheads="1"/>
          </p:cNvSpPr>
          <p:nvPr/>
        </p:nvSpPr>
        <p:spPr bwMode="auto">
          <a:xfrm>
            <a:off x="489424" y="3340361"/>
            <a:ext cx="2871788" cy="635000"/>
          </a:xfrm>
          <a:prstGeom prst="rect">
            <a:avLst/>
          </a:prstGeom>
          <a:noFill/>
          <a:ln w="9525">
            <a:noFill/>
            <a:miter lim="800000"/>
            <a:headEnd/>
            <a:tailEnd/>
          </a:ln>
        </p:spPr>
        <p:txBody>
          <a:bodyPr wrap="none"/>
          <a:lstStyle/>
          <a:p>
            <a:r>
              <a:rPr lang="en-US" sz="1800" dirty="0"/>
              <a:t>Design </a:t>
            </a:r>
            <a:r>
              <a:rPr lang="en-US" sz="1800" dirty="0" smtClean="0"/>
              <a:t>strategies:</a:t>
            </a:r>
          </a:p>
          <a:p>
            <a:r>
              <a:rPr lang="en-US" sz="1800" dirty="0" smtClean="0"/>
              <a:t>Product: modularity, synchronous </a:t>
            </a:r>
            <a:r>
              <a:rPr lang="en-US" sz="1800" dirty="0" err="1" smtClean="0"/>
              <a:t>engr</a:t>
            </a:r>
            <a:r>
              <a:rPr lang="en-US" sz="1800" dirty="0" smtClean="0"/>
              <a:t>, DFM</a:t>
            </a:r>
          </a:p>
          <a:p>
            <a:r>
              <a:rPr lang="en-US" sz="1800" dirty="0" smtClean="0"/>
              <a:t>Process: automation, standardization</a:t>
            </a:r>
            <a:endParaRPr lang="en-US" sz="1800" dirty="0"/>
          </a:p>
          <a:p>
            <a:endParaRPr lang="en-US" sz="1800" dirty="0"/>
          </a:p>
        </p:txBody>
      </p:sp>
      <p:sp>
        <p:nvSpPr>
          <p:cNvPr id="22536" name="TextBox 9"/>
          <p:cNvSpPr txBox="1">
            <a:spLocks noChangeArrowheads="1"/>
          </p:cNvSpPr>
          <p:nvPr/>
        </p:nvSpPr>
        <p:spPr bwMode="auto">
          <a:xfrm>
            <a:off x="5357694" y="3348038"/>
            <a:ext cx="2781300" cy="682625"/>
          </a:xfrm>
          <a:prstGeom prst="rect">
            <a:avLst/>
          </a:prstGeom>
          <a:noFill/>
          <a:ln w="9525">
            <a:noFill/>
            <a:miter lim="800000"/>
            <a:headEnd/>
            <a:tailEnd/>
          </a:ln>
        </p:spPr>
        <p:txBody>
          <a:bodyPr/>
          <a:lstStyle/>
          <a:p>
            <a:pPr algn="ctr"/>
            <a:r>
              <a:rPr lang="en-US" sz="1800" dirty="0">
                <a:solidFill>
                  <a:srgbClr val="FF0000"/>
                </a:solidFill>
              </a:rPr>
              <a:t>Learning curve</a:t>
            </a:r>
          </a:p>
          <a:p>
            <a:pPr algn="ctr"/>
            <a:r>
              <a:rPr lang="en-US" sz="1800" dirty="0"/>
              <a:t>kaizen &amp; standardized work</a:t>
            </a:r>
          </a:p>
          <a:p>
            <a:pPr algn="ctr"/>
            <a:endParaRPr lang="en-US" sz="1800" dirty="0"/>
          </a:p>
        </p:txBody>
      </p:sp>
      <p:sp>
        <p:nvSpPr>
          <p:cNvPr id="22537" name="TextBox 10"/>
          <p:cNvSpPr txBox="1">
            <a:spLocks noChangeArrowheads="1"/>
          </p:cNvSpPr>
          <p:nvPr/>
        </p:nvSpPr>
        <p:spPr bwMode="auto">
          <a:xfrm>
            <a:off x="5357694" y="4346575"/>
            <a:ext cx="2781300" cy="463550"/>
          </a:xfrm>
          <a:prstGeom prst="rect">
            <a:avLst/>
          </a:prstGeom>
          <a:noFill/>
          <a:ln w="9525">
            <a:noFill/>
            <a:miter lim="800000"/>
            <a:headEnd/>
            <a:tailEnd/>
          </a:ln>
        </p:spPr>
        <p:txBody>
          <a:bodyPr/>
          <a:lstStyle/>
          <a:p>
            <a:pPr algn="ctr"/>
            <a:r>
              <a:rPr lang="en-US" sz="1800" dirty="0"/>
              <a:t>Cost ↓</a:t>
            </a:r>
          </a:p>
          <a:p>
            <a:pPr algn="ctr"/>
            <a:endParaRPr lang="en-US" sz="1800" dirty="0"/>
          </a:p>
        </p:txBody>
      </p:sp>
      <p:sp>
        <p:nvSpPr>
          <p:cNvPr id="22538" name="TextBox 11"/>
          <p:cNvSpPr txBox="1">
            <a:spLocks noChangeArrowheads="1"/>
          </p:cNvSpPr>
          <p:nvPr/>
        </p:nvSpPr>
        <p:spPr bwMode="auto">
          <a:xfrm>
            <a:off x="165210" y="4315086"/>
            <a:ext cx="3518628" cy="463550"/>
          </a:xfrm>
          <a:prstGeom prst="rect">
            <a:avLst/>
          </a:prstGeom>
          <a:noFill/>
          <a:ln w="9525">
            <a:noFill/>
            <a:miter lim="800000"/>
            <a:headEnd/>
            <a:tailEnd/>
          </a:ln>
        </p:spPr>
        <p:txBody>
          <a:bodyPr/>
          <a:lstStyle/>
          <a:p>
            <a:pPr algn="ctr"/>
            <a:r>
              <a:rPr lang="en-US" sz="1800" dirty="0" smtClean="0"/>
              <a:t>Cost, Speed, Q, Functionality </a:t>
            </a:r>
            <a:r>
              <a:rPr lang="en-US" sz="1800" dirty="0"/>
              <a:t>↑</a:t>
            </a:r>
          </a:p>
          <a:p>
            <a:pPr algn="ctr"/>
            <a:endParaRPr lang="en-US" sz="1800" dirty="0"/>
          </a:p>
        </p:txBody>
      </p:sp>
      <p:sp>
        <p:nvSpPr>
          <p:cNvPr id="22539" name="Right Brace 12"/>
          <p:cNvSpPr>
            <a:spLocks/>
          </p:cNvSpPr>
          <p:nvPr/>
        </p:nvSpPr>
        <p:spPr bwMode="auto">
          <a:xfrm rot="5400000">
            <a:off x="428933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22540" name="TextBox 13"/>
          <p:cNvSpPr txBox="1">
            <a:spLocks noChangeArrowheads="1"/>
          </p:cNvSpPr>
          <p:nvPr/>
        </p:nvSpPr>
        <p:spPr bwMode="auto">
          <a:xfrm>
            <a:off x="1824027" y="5273675"/>
            <a:ext cx="5395753" cy="369332"/>
          </a:xfrm>
          <a:prstGeom prst="rect">
            <a:avLst/>
          </a:prstGeom>
          <a:noFill/>
          <a:ln w="9525">
            <a:noFill/>
            <a:miter lim="800000"/>
            <a:headEnd/>
            <a:tailEnd/>
          </a:ln>
        </p:spPr>
        <p:txBody>
          <a:bodyPr wrap="none">
            <a:spAutoFit/>
          </a:bodyPr>
          <a:lstStyle/>
          <a:p>
            <a:pPr algn="ctr"/>
            <a:r>
              <a:rPr lang="en-US" sz="1800" dirty="0" smtClean="0"/>
              <a:t>Manage the interplay </a:t>
            </a:r>
            <a:r>
              <a:rPr lang="en-US" sz="1800" dirty="0"/>
              <a:t>between these two learning </a:t>
            </a:r>
            <a:r>
              <a:rPr lang="en-US" sz="1800" dirty="0" smtClean="0"/>
              <a:t>modes</a:t>
            </a:r>
            <a:endParaRPr lang="en-US" sz="1800" dirty="0"/>
          </a:p>
        </p:txBody>
      </p:sp>
      <p:cxnSp>
        <p:nvCxnSpPr>
          <p:cNvPr id="22541" name="Straight Arrow Connector 17"/>
          <p:cNvCxnSpPr>
            <a:cxnSpLocks noChangeShapeType="1"/>
            <a:stCxn id="22531" idx="2"/>
            <a:endCxn id="22532" idx="0"/>
          </p:cNvCxnSpPr>
          <p:nvPr/>
        </p:nvCxnSpPr>
        <p:spPr bwMode="auto">
          <a:xfrm rot="5400000">
            <a:off x="4195763" y="1751013"/>
            <a:ext cx="192087" cy="1587"/>
          </a:xfrm>
          <a:prstGeom prst="straightConnector1">
            <a:avLst/>
          </a:prstGeom>
          <a:noFill/>
          <a:ln w="9525" algn="ctr">
            <a:solidFill>
              <a:srgbClr val="0070C0"/>
            </a:solidFill>
            <a:round/>
            <a:headEnd/>
            <a:tailEnd type="arrow" w="med" len="med"/>
          </a:ln>
        </p:spPr>
      </p:cxnSp>
      <p:cxnSp>
        <p:nvCxnSpPr>
          <p:cNvPr id="22542" name="Straight Arrow Connector 20"/>
          <p:cNvCxnSpPr>
            <a:cxnSpLocks noChangeShapeType="1"/>
            <a:stCxn id="22532" idx="3"/>
            <a:endCxn id="22533" idx="0"/>
          </p:cNvCxnSpPr>
          <p:nvPr/>
        </p:nvCxnSpPr>
        <p:spPr bwMode="auto">
          <a:xfrm>
            <a:off x="4800600" y="2032794"/>
            <a:ext cx="1948538" cy="329406"/>
          </a:xfrm>
          <a:prstGeom prst="straightConnector1">
            <a:avLst/>
          </a:prstGeom>
          <a:noFill/>
          <a:ln w="9525" algn="ctr">
            <a:solidFill>
              <a:srgbClr val="0070C0"/>
            </a:solidFill>
            <a:round/>
            <a:headEnd/>
            <a:tailEnd type="arrow" w="med" len="med"/>
          </a:ln>
        </p:spPr>
      </p:cxnSp>
      <p:cxnSp>
        <p:nvCxnSpPr>
          <p:cNvPr id="22543" name="Straight Arrow Connector 23"/>
          <p:cNvCxnSpPr>
            <a:cxnSpLocks noChangeShapeType="1"/>
            <a:stCxn id="22532" idx="1"/>
            <a:endCxn id="22534" idx="0"/>
          </p:cNvCxnSpPr>
          <p:nvPr/>
        </p:nvCxnSpPr>
        <p:spPr bwMode="auto">
          <a:xfrm flipH="1">
            <a:off x="1925318" y="2032794"/>
            <a:ext cx="1856107" cy="253467"/>
          </a:xfrm>
          <a:prstGeom prst="straightConnector1">
            <a:avLst/>
          </a:prstGeom>
          <a:noFill/>
          <a:ln w="9525" algn="ctr">
            <a:solidFill>
              <a:srgbClr val="0070C0"/>
            </a:solidFill>
            <a:round/>
            <a:headEnd/>
            <a:tailEnd type="arrow" w="med" len="med"/>
          </a:ln>
        </p:spPr>
      </p:cxnSp>
      <p:cxnSp>
        <p:nvCxnSpPr>
          <p:cNvPr id="22544" name="Straight Arrow Connector 26"/>
          <p:cNvCxnSpPr>
            <a:cxnSpLocks noChangeShapeType="1"/>
            <a:stCxn id="22533" idx="2"/>
            <a:endCxn id="22536" idx="0"/>
          </p:cNvCxnSpPr>
          <p:nvPr/>
        </p:nvCxnSpPr>
        <p:spPr bwMode="auto">
          <a:xfrm flipH="1">
            <a:off x="6748344" y="3008313"/>
            <a:ext cx="794" cy="339725"/>
          </a:xfrm>
          <a:prstGeom prst="straightConnector1">
            <a:avLst/>
          </a:prstGeom>
          <a:noFill/>
          <a:ln w="9525" algn="ctr">
            <a:solidFill>
              <a:srgbClr val="0070C0"/>
            </a:solidFill>
            <a:round/>
            <a:headEnd/>
            <a:tailEnd type="arrow" w="med" len="med"/>
          </a:ln>
        </p:spPr>
      </p:cxnSp>
      <p:cxnSp>
        <p:nvCxnSpPr>
          <p:cNvPr id="22545" name="Straight Arrow Connector 29"/>
          <p:cNvCxnSpPr>
            <a:cxnSpLocks noChangeShapeType="1"/>
            <a:stCxn id="22534" idx="2"/>
            <a:endCxn id="22535" idx="0"/>
          </p:cNvCxnSpPr>
          <p:nvPr/>
        </p:nvCxnSpPr>
        <p:spPr bwMode="auto">
          <a:xfrm>
            <a:off x="1925318" y="2932374"/>
            <a:ext cx="0" cy="407987"/>
          </a:xfrm>
          <a:prstGeom prst="straightConnector1">
            <a:avLst/>
          </a:prstGeom>
          <a:noFill/>
          <a:ln w="9525" algn="ctr">
            <a:solidFill>
              <a:srgbClr val="0070C0"/>
            </a:solidFill>
            <a:round/>
            <a:headEnd/>
            <a:tailEnd type="arrow" w="med" len="med"/>
          </a:ln>
        </p:spPr>
      </p:cxnSp>
      <p:cxnSp>
        <p:nvCxnSpPr>
          <p:cNvPr id="22546" name="Straight Arrow Connector 32"/>
          <p:cNvCxnSpPr>
            <a:cxnSpLocks noChangeShapeType="1"/>
            <a:endCxn id="22537" idx="0"/>
          </p:cNvCxnSpPr>
          <p:nvPr/>
        </p:nvCxnSpPr>
        <p:spPr bwMode="auto">
          <a:xfrm rot="16200000" flipH="1">
            <a:off x="6619756" y="4217988"/>
            <a:ext cx="250825" cy="6350"/>
          </a:xfrm>
          <a:prstGeom prst="straightConnector1">
            <a:avLst/>
          </a:prstGeom>
          <a:noFill/>
          <a:ln w="9525" algn="ctr">
            <a:solidFill>
              <a:srgbClr val="0070C0"/>
            </a:solidFill>
            <a:round/>
            <a:headEnd/>
            <a:tailEnd type="arrow" w="med" len="med"/>
          </a:ln>
        </p:spPr>
      </p:cxnSp>
      <p:cxnSp>
        <p:nvCxnSpPr>
          <p:cNvPr id="22547" name="Straight Arrow Connector 37"/>
          <p:cNvCxnSpPr>
            <a:cxnSpLocks noChangeShapeType="1"/>
            <a:stCxn id="22535" idx="2"/>
            <a:endCxn id="22538" idx="0"/>
          </p:cNvCxnSpPr>
          <p:nvPr/>
        </p:nvCxnSpPr>
        <p:spPr bwMode="auto">
          <a:xfrm flipH="1">
            <a:off x="1924524" y="3975361"/>
            <a:ext cx="794" cy="339725"/>
          </a:xfrm>
          <a:prstGeom prst="straightConnector1">
            <a:avLst/>
          </a:prstGeom>
          <a:noFill/>
          <a:ln w="9525" algn="ctr">
            <a:solidFill>
              <a:srgbClr val="0070C0"/>
            </a:solidFill>
            <a:round/>
            <a:headEnd/>
            <a:tailEnd type="arrow" w="med" len="me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dirty="0" smtClean="0"/>
              <a:t>Economies of scale = average cost per unit (</a:t>
            </a:r>
            <a:r>
              <a:rPr lang="en-US" i="1" dirty="0" smtClean="0"/>
              <a:t>AC</a:t>
            </a:r>
            <a:r>
              <a:rPr lang="en-US" dirty="0" smtClean="0"/>
              <a:t>) decreases in volume per period or throughput </a:t>
            </a:r>
            <a:r>
              <a:rPr lang="en-US" i="1" dirty="0" smtClean="0"/>
              <a:t>R</a:t>
            </a:r>
            <a:r>
              <a:rPr lang="en-US" dirty="0" smtClean="0"/>
              <a:t>.</a:t>
            </a:r>
          </a:p>
          <a:p>
            <a:pPr lvl="1" eaLnBrk="1" hangingPunct="1">
              <a:lnSpc>
                <a:spcPct val="90000"/>
              </a:lnSpc>
            </a:pPr>
            <a:r>
              <a:rPr lang="en-US" dirty="0" smtClean="0"/>
              <a:t>Typically due to spreading fixed cost over more units</a:t>
            </a:r>
          </a:p>
          <a:p>
            <a:pPr eaLnBrk="1" hangingPunct="1">
              <a:lnSpc>
                <a:spcPct val="90000"/>
              </a:lnSpc>
            </a:pPr>
            <a:r>
              <a:rPr lang="en-US" dirty="0" smtClean="0"/>
              <a:t>Learning curve = required inputs &amp; resources per unit decrease in cumulative volume </a:t>
            </a:r>
            <a:r>
              <a:rPr lang="en-US" i="1" dirty="0" smtClean="0"/>
              <a:t>Q</a:t>
            </a:r>
            <a:r>
              <a:rPr lang="en-US" dirty="0" smtClean="0"/>
              <a:t>, leading to a decrease in marginal cost (</a:t>
            </a:r>
            <a:r>
              <a:rPr lang="en-US" i="1" dirty="0" smtClean="0"/>
              <a:t>MC</a:t>
            </a:r>
            <a:r>
              <a:rPr lang="en-US" dirty="0" smtClean="0"/>
              <a:t>)</a:t>
            </a:r>
          </a:p>
          <a:p>
            <a:pPr eaLnBrk="1" hangingPunct="1">
              <a:lnSpc>
                <a:spcPct val="90000"/>
              </a:lnSpc>
            </a:pPr>
            <a:r>
              <a:rPr lang="en-US" dirty="0" smtClean="0"/>
              <a:t>Example: if throughput </a:t>
            </a:r>
            <a:r>
              <a:rPr lang="en-US" i="1" dirty="0" err="1" smtClean="0"/>
              <a:t>R</a:t>
            </a:r>
            <a:r>
              <a:rPr lang="en-US" baseline="-25000" dirty="0" err="1" smtClean="0"/>
              <a:t>Jan</a:t>
            </a:r>
            <a:r>
              <a:rPr lang="en-US" dirty="0" smtClean="0"/>
              <a:t> = 100 &lt; </a:t>
            </a:r>
            <a:r>
              <a:rPr lang="en-US" i="1" dirty="0" err="1" smtClean="0"/>
              <a:t>R</a:t>
            </a:r>
            <a:r>
              <a:rPr lang="en-US" baseline="-25000" dirty="0" err="1" smtClean="0"/>
              <a:t>Mar</a:t>
            </a:r>
            <a:r>
              <a:rPr lang="en-US" dirty="0" smtClean="0"/>
              <a:t> = 250 &lt; </a:t>
            </a:r>
            <a:r>
              <a:rPr lang="en-US" i="1" dirty="0" err="1" smtClean="0"/>
              <a:t>R</a:t>
            </a:r>
            <a:r>
              <a:rPr lang="en-US" baseline="-25000" dirty="0" err="1" smtClean="0"/>
              <a:t>Feb</a:t>
            </a:r>
            <a:r>
              <a:rPr lang="en-US" dirty="0"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solidFill>
                <a:srgbClr val="000000"/>
              </a:solidFill>
            </a:endParaRPr>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solidFill>
                <a:srgbClr val="000000"/>
              </a:solidFill>
            </a:endParaRPr>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solidFill>
                <a:srgbClr val="000000"/>
              </a:solidFill>
            </a:endParaRPr>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solidFill>
                  <a:srgbClr val="000000"/>
                </a:solidFill>
              </a:rPr>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solidFill>
                <a:srgbClr val="000000"/>
              </a:solidFill>
            </a:endParaRPr>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solidFill>
                <a:srgbClr val="000000"/>
              </a:solidFill>
            </a:endParaRPr>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solidFill>
                  <a:srgbClr val="000000"/>
                </a:solidFill>
              </a:rPr>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solidFill>
                  <a:srgbClr val="000000"/>
                </a:solidFill>
              </a:rPr>
              <a:t>Units per period</a:t>
            </a:r>
            <a:r>
              <a:rPr lang="en-US" sz="1200" b="1" i="1">
                <a:solidFill>
                  <a:srgbClr val="000000"/>
                </a:solidFill>
              </a:rPr>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solidFill>
                <a:srgbClr val="000000"/>
              </a:solidFill>
            </a:endParaRPr>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solidFill>
                <a:srgbClr val="000000"/>
              </a:solidFill>
            </a:endParaRPr>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solidFill>
                <a:srgbClr val="000000"/>
              </a:solidFill>
            </a:endParaRPr>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r>
              <a:rPr lang="en-US" sz="1200" b="1" dirty="0" smtClean="0">
                <a:solidFill>
                  <a:srgbClr val="3333CC"/>
                </a:solidFill>
              </a:rPr>
              <a:t>learning</a:t>
            </a:r>
            <a:endParaRPr lang="en-US" sz="1200" b="1" dirty="0">
              <a:solidFill>
                <a:srgbClr val="3333CC"/>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r>
              <a:rPr lang="en-US" sz="1200" b="1" dirty="0" smtClean="0">
                <a:solidFill>
                  <a:srgbClr val="3333CC"/>
                </a:solidFill>
              </a:rPr>
              <a:t>scale economies</a:t>
            </a:r>
            <a:endParaRPr lang="en-US" sz="1200" b="1" dirty="0">
              <a:solidFill>
                <a:srgbClr val="3333CC"/>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solidFill>
                <a:srgbClr val="000000"/>
              </a:solidFill>
            </a:endParaRPr>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solidFill>
                  <a:srgbClr val="000000"/>
                </a:solidFill>
              </a:rPr>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solidFill>
                  <a:srgbClr val="000000"/>
                </a:solidFill>
              </a:rPr>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solidFill>
                  <a:srgbClr val="000000"/>
                </a:solidFill>
              </a:rPr>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solidFill>
                  <a:srgbClr val="000000"/>
                </a:solidFill>
              </a:rPr>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solidFill>
                  <a:srgbClr val="000000"/>
                </a:solidFill>
              </a:rPr>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solidFill>
                  <a:srgbClr val="000000"/>
                </a:solidFill>
              </a:rPr>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solidFill>
                  <a:srgbClr val="000000"/>
                </a:solidFill>
              </a:rPr>
              <a:t>Cumulative </a:t>
            </a:r>
          </a:p>
          <a:p>
            <a:r>
              <a:rPr lang="en-US" sz="1200" b="1">
                <a:solidFill>
                  <a:srgbClr val="000000"/>
                </a:solidFill>
              </a:rPr>
              <a:t>units</a:t>
            </a:r>
            <a:r>
              <a:rPr lang="en-US" sz="1200" b="1" i="1">
                <a:solidFill>
                  <a:srgbClr val="000000"/>
                </a:solidFill>
              </a:rPr>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solidFill>
                <a:srgbClr val="000000"/>
              </a:solidFill>
            </a:endParaRPr>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r>
              <a:rPr lang="en-US" sz="1200" b="1" dirty="0" smtClean="0">
                <a:solidFill>
                  <a:srgbClr val="3333CC"/>
                </a:solidFill>
              </a:rPr>
              <a:t>learning</a:t>
            </a:r>
            <a:endParaRPr lang="en-US" sz="1200" b="1" dirty="0">
              <a:solidFill>
                <a:srgbClr val="3333CC"/>
              </a:solidFill>
            </a:endParaRPr>
          </a:p>
        </p:txBody>
      </p:sp>
      <p:sp>
        <p:nvSpPr>
          <p:cNvPr id="46" name="Text Box 104"/>
          <p:cNvSpPr txBox="1">
            <a:spLocks noChangeArrowheads="1"/>
          </p:cNvSpPr>
          <p:nvPr/>
        </p:nvSpPr>
        <p:spPr bwMode="auto">
          <a:xfrm>
            <a:off x="1501707" y="5973817"/>
            <a:ext cx="357791" cy="230832"/>
          </a:xfrm>
          <a:prstGeom prst="rect">
            <a:avLst/>
          </a:prstGeom>
          <a:noFill/>
          <a:ln w="9525" algn="ctr">
            <a:noFill/>
            <a:miter lim="800000"/>
            <a:headEnd/>
            <a:tailEnd/>
          </a:ln>
        </p:spPr>
        <p:txBody>
          <a:bodyPr wrap="none">
            <a:spAutoFit/>
          </a:bodyPr>
          <a:lstStyle/>
          <a:p>
            <a:pPr algn="ctr"/>
            <a:r>
              <a:rPr lang="en-US" sz="900" smtClean="0">
                <a:solidFill>
                  <a:srgbClr val="000000"/>
                </a:solidFill>
                <a:latin typeface="Symbol" pitchFamily="18" charset="2"/>
              </a:rPr>
              <a:t>100</a:t>
            </a:r>
            <a:endParaRPr lang="en-US" sz="900">
              <a:solidFill>
                <a:srgbClr val="000000"/>
              </a:solidFill>
              <a:latin typeface="Symbol" pitchFamily="18" charset="2"/>
            </a:endParaRPr>
          </a:p>
        </p:txBody>
      </p:sp>
      <p:sp>
        <p:nvSpPr>
          <p:cNvPr id="47" name="Text Box 104"/>
          <p:cNvSpPr txBox="1">
            <a:spLocks noChangeArrowheads="1"/>
          </p:cNvSpPr>
          <p:nvPr/>
        </p:nvSpPr>
        <p:spPr bwMode="auto">
          <a:xfrm>
            <a:off x="2364772" y="5965181"/>
            <a:ext cx="357791" cy="230832"/>
          </a:xfrm>
          <a:prstGeom prst="rect">
            <a:avLst/>
          </a:prstGeom>
          <a:noFill/>
          <a:ln w="9525" algn="ctr">
            <a:noFill/>
            <a:miter lim="800000"/>
            <a:headEnd/>
            <a:tailEnd/>
          </a:ln>
        </p:spPr>
        <p:txBody>
          <a:bodyPr wrap="none">
            <a:spAutoFit/>
          </a:bodyPr>
          <a:lstStyle/>
          <a:p>
            <a:pPr algn="ctr"/>
            <a:r>
              <a:rPr lang="en-US" sz="900">
                <a:solidFill>
                  <a:srgbClr val="000000"/>
                </a:solidFill>
                <a:latin typeface="Symbol" pitchFamily="18" charset="2"/>
              </a:rPr>
              <a:t>4</a:t>
            </a:r>
            <a:r>
              <a:rPr lang="en-US" sz="900" smtClean="0">
                <a:solidFill>
                  <a:srgbClr val="000000"/>
                </a:solidFill>
                <a:latin typeface="Symbol" pitchFamily="18" charset="2"/>
              </a:rPr>
              <a:t>00</a:t>
            </a:r>
            <a:endParaRPr lang="en-US" sz="900">
              <a:solidFill>
                <a:srgbClr val="000000"/>
              </a:solidFill>
              <a:latin typeface="Symbol" pitchFamily="18" charset="2"/>
            </a:endParaRPr>
          </a:p>
        </p:txBody>
      </p:sp>
      <p:sp>
        <p:nvSpPr>
          <p:cNvPr id="48" name="Text Box 104"/>
          <p:cNvSpPr txBox="1">
            <a:spLocks noChangeArrowheads="1"/>
          </p:cNvSpPr>
          <p:nvPr/>
        </p:nvSpPr>
        <p:spPr bwMode="auto">
          <a:xfrm>
            <a:off x="2970877" y="5964994"/>
            <a:ext cx="357791" cy="230832"/>
          </a:xfrm>
          <a:prstGeom prst="rect">
            <a:avLst/>
          </a:prstGeom>
          <a:noFill/>
          <a:ln w="9525" algn="ctr">
            <a:noFill/>
            <a:miter lim="800000"/>
            <a:headEnd/>
            <a:tailEnd/>
          </a:ln>
        </p:spPr>
        <p:txBody>
          <a:bodyPr wrap="none">
            <a:spAutoFit/>
          </a:bodyPr>
          <a:lstStyle/>
          <a:p>
            <a:pPr algn="ctr"/>
            <a:r>
              <a:rPr lang="en-US" sz="900" dirty="0" smtClean="0">
                <a:solidFill>
                  <a:srgbClr val="000000"/>
                </a:solidFill>
                <a:latin typeface="Symbol" pitchFamily="18" charset="2"/>
              </a:rPr>
              <a:t>650</a:t>
            </a:r>
            <a:endParaRPr lang="en-US" sz="900" dirty="0">
              <a:solidFill>
                <a:srgbClr val="000000"/>
              </a:solidFill>
              <a:latin typeface="Symbol" pitchFamily="18" charset="2"/>
            </a:endParaRPr>
          </a:p>
        </p:txBody>
      </p:sp>
      <p:sp>
        <p:nvSpPr>
          <p:cNvPr id="49" name="Text Box 104"/>
          <p:cNvSpPr txBox="1">
            <a:spLocks noChangeArrowheads="1"/>
          </p:cNvSpPr>
          <p:nvPr/>
        </p:nvSpPr>
        <p:spPr bwMode="auto">
          <a:xfrm>
            <a:off x="5289935" y="5973817"/>
            <a:ext cx="357791" cy="230832"/>
          </a:xfrm>
          <a:prstGeom prst="rect">
            <a:avLst/>
          </a:prstGeom>
          <a:noFill/>
          <a:ln w="9525" algn="ctr">
            <a:noFill/>
            <a:miter lim="800000"/>
            <a:headEnd/>
            <a:tailEnd/>
          </a:ln>
        </p:spPr>
        <p:txBody>
          <a:bodyPr wrap="none">
            <a:spAutoFit/>
          </a:bodyPr>
          <a:lstStyle/>
          <a:p>
            <a:pPr algn="ctr"/>
            <a:r>
              <a:rPr lang="en-US" sz="900" smtClean="0">
                <a:solidFill>
                  <a:srgbClr val="000000"/>
                </a:solidFill>
                <a:latin typeface="Symbol" pitchFamily="18" charset="2"/>
              </a:rPr>
              <a:t>100</a:t>
            </a:r>
            <a:endParaRPr lang="en-US" sz="900">
              <a:solidFill>
                <a:srgbClr val="000000"/>
              </a:solidFill>
              <a:latin typeface="Symbol" pitchFamily="18" charset="2"/>
            </a:endParaRPr>
          </a:p>
        </p:txBody>
      </p:sp>
      <p:sp>
        <p:nvSpPr>
          <p:cNvPr id="50" name="Text Box 104"/>
          <p:cNvSpPr txBox="1">
            <a:spLocks noChangeArrowheads="1"/>
          </p:cNvSpPr>
          <p:nvPr/>
        </p:nvSpPr>
        <p:spPr bwMode="auto">
          <a:xfrm>
            <a:off x="5812450" y="5973817"/>
            <a:ext cx="357791" cy="230832"/>
          </a:xfrm>
          <a:prstGeom prst="rect">
            <a:avLst/>
          </a:prstGeom>
          <a:noFill/>
          <a:ln w="9525" algn="ctr">
            <a:noFill/>
            <a:miter lim="800000"/>
            <a:headEnd/>
            <a:tailEnd/>
          </a:ln>
        </p:spPr>
        <p:txBody>
          <a:bodyPr wrap="none">
            <a:spAutoFit/>
          </a:bodyPr>
          <a:lstStyle/>
          <a:p>
            <a:pPr algn="ctr"/>
            <a:r>
              <a:rPr lang="en-US" sz="900" dirty="0" smtClean="0">
                <a:solidFill>
                  <a:srgbClr val="000000"/>
                </a:solidFill>
                <a:latin typeface="Symbol" pitchFamily="18" charset="2"/>
              </a:rPr>
              <a:t>250</a:t>
            </a:r>
            <a:endParaRPr lang="en-US" sz="900" dirty="0">
              <a:solidFill>
                <a:srgbClr val="000000"/>
              </a:solidFill>
              <a:latin typeface="Symbol" pitchFamily="18" charset="2"/>
            </a:endParaRPr>
          </a:p>
        </p:txBody>
      </p:sp>
      <p:sp>
        <p:nvSpPr>
          <p:cNvPr id="51" name="Text Box 104"/>
          <p:cNvSpPr txBox="1">
            <a:spLocks noChangeArrowheads="1"/>
          </p:cNvSpPr>
          <p:nvPr/>
        </p:nvSpPr>
        <p:spPr bwMode="auto">
          <a:xfrm>
            <a:off x="6135179" y="5973817"/>
            <a:ext cx="357791" cy="230832"/>
          </a:xfrm>
          <a:prstGeom prst="rect">
            <a:avLst/>
          </a:prstGeom>
          <a:noFill/>
          <a:ln w="9525" algn="ctr">
            <a:noFill/>
            <a:miter lim="800000"/>
            <a:headEnd/>
            <a:tailEnd/>
          </a:ln>
        </p:spPr>
        <p:txBody>
          <a:bodyPr wrap="none">
            <a:spAutoFit/>
          </a:bodyPr>
          <a:lstStyle/>
          <a:p>
            <a:pPr algn="ctr"/>
            <a:r>
              <a:rPr lang="en-US" sz="900" dirty="0">
                <a:solidFill>
                  <a:srgbClr val="000000"/>
                </a:solidFill>
                <a:latin typeface="Symbol" pitchFamily="18" charset="2"/>
              </a:rPr>
              <a:t>3</a:t>
            </a:r>
            <a:r>
              <a:rPr lang="en-US" sz="900" dirty="0" smtClean="0">
                <a:solidFill>
                  <a:srgbClr val="000000"/>
                </a:solidFill>
                <a:latin typeface="Symbol" pitchFamily="18" charset="2"/>
              </a:rPr>
              <a:t>00</a:t>
            </a:r>
            <a:endParaRPr lang="en-US" sz="900" dirty="0">
              <a:solidFill>
                <a:srgbClr val="000000"/>
              </a:solidFill>
              <a:latin typeface="Symbol" pitchFamily="18" charset="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smtClean="0">
                <a:solidFill>
                  <a:schemeClr val="bg1"/>
                </a:solidFill>
              </a:rPr>
              <a:t>	SUMMARY</a:t>
            </a:r>
            <a:endParaRPr lang="en-US" sz="2800" dirty="0" smtClean="0">
              <a:solidFill>
                <a:schemeClr val="bg1"/>
              </a:solidFill>
            </a:endParaRPr>
          </a:p>
        </p:txBody>
      </p:sp>
      <p:sp>
        <p:nvSpPr>
          <p:cNvPr id="15" name="TextBox 14"/>
          <p:cNvSpPr txBox="1">
            <a:spLocks noChangeArrowheads="1"/>
          </p:cNvSpPr>
          <p:nvPr/>
        </p:nvSpPr>
        <p:spPr bwMode="auto">
          <a:xfrm>
            <a:off x="315907" y="3384980"/>
            <a:ext cx="1809150" cy="1200329"/>
          </a:xfrm>
          <a:prstGeom prst="rect">
            <a:avLst/>
          </a:prstGeom>
          <a:noFill/>
          <a:ln w="9525">
            <a:noFill/>
            <a:miter lim="800000"/>
            <a:headEnd/>
            <a:tailEnd/>
          </a:ln>
        </p:spPr>
        <p:txBody>
          <a:bodyPr wrap="none">
            <a:spAutoFit/>
          </a:bodyPr>
          <a:lstStyle/>
          <a:p>
            <a:pPr algn="ctr"/>
            <a:r>
              <a:rPr lang="en-US" dirty="0">
                <a:solidFill>
                  <a:srgbClr val="FF0000"/>
                </a:solidFill>
                <a:latin typeface="Optima" charset="0"/>
              </a:rPr>
              <a:t>Alignment</a:t>
            </a:r>
          </a:p>
          <a:p>
            <a:pPr algn="ctr"/>
            <a:r>
              <a:rPr lang="en-US" dirty="0">
                <a:solidFill>
                  <a:srgbClr val="FF0000"/>
                </a:solidFill>
                <a:latin typeface="Optima" charset="0"/>
              </a:rPr>
              <a:t>ROIC Trees</a:t>
            </a:r>
          </a:p>
          <a:p>
            <a:pPr algn="ctr"/>
            <a:endParaRPr lang="en-US" dirty="0">
              <a:solidFill>
                <a:srgbClr val="FF0000"/>
              </a:solidFill>
              <a:latin typeface="Optima" charset="0"/>
            </a:endParaRPr>
          </a:p>
        </p:txBody>
      </p:sp>
      <p:sp>
        <p:nvSpPr>
          <p:cNvPr id="16" name="Rectangle 15"/>
          <p:cNvSpPr>
            <a:spLocks noChangeArrowheads="1"/>
          </p:cNvSpPr>
          <p:nvPr/>
        </p:nvSpPr>
        <p:spPr bwMode="auto">
          <a:xfrm>
            <a:off x="2300574" y="3785129"/>
            <a:ext cx="2340091" cy="1200328"/>
          </a:xfrm>
          <a:prstGeom prst="rect">
            <a:avLst/>
          </a:prstGeom>
          <a:noFill/>
          <a:ln w="9525">
            <a:noFill/>
            <a:miter lim="800000"/>
            <a:headEnd/>
            <a:tailEnd/>
          </a:ln>
        </p:spPr>
        <p:txBody>
          <a:bodyPr wrap="square">
            <a:spAutoFit/>
          </a:bodyPr>
          <a:lstStyle/>
          <a:p>
            <a:r>
              <a:rPr lang="en-US" dirty="0">
                <a:solidFill>
                  <a:srgbClr val="FF0000"/>
                </a:solidFill>
                <a:latin typeface="Optima" charset="0"/>
              </a:rPr>
              <a:t>Competitive </a:t>
            </a:r>
            <a:endParaRPr lang="en-US" dirty="0" smtClean="0">
              <a:solidFill>
                <a:srgbClr val="FF0000"/>
              </a:solidFill>
              <a:latin typeface="Optima" charset="0"/>
            </a:endParaRPr>
          </a:p>
          <a:p>
            <a:r>
              <a:rPr lang="en-US" dirty="0" smtClean="0">
                <a:solidFill>
                  <a:srgbClr val="FF0000"/>
                </a:solidFill>
                <a:latin typeface="Optima" charset="0"/>
              </a:rPr>
              <a:t>benchmarking</a:t>
            </a:r>
            <a:r>
              <a:rPr lang="en-US" dirty="0">
                <a:solidFill>
                  <a:srgbClr val="FF0000"/>
                </a:solidFill>
                <a:latin typeface="Optima" charset="0"/>
              </a:rPr>
              <a:t>:</a:t>
            </a:r>
          </a:p>
          <a:p>
            <a:r>
              <a:rPr lang="en-US" dirty="0">
                <a:solidFill>
                  <a:srgbClr val="FF0000"/>
                </a:solidFill>
                <a:latin typeface="Optima" charset="0"/>
              </a:rPr>
              <a:t>Tradeoff curves</a:t>
            </a:r>
          </a:p>
        </p:txBody>
      </p:sp>
      <p:sp>
        <p:nvSpPr>
          <p:cNvPr id="17" name="Rectangle 16"/>
          <p:cNvSpPr>
            <a:spLocks noChangeArrowheads="1"/>
          </p:cNvSpPr>
          <p:nvPr/>
        </p:nvSpPr>
        <p:spPr bwMode="auto">
          <a:xfrm>
            <a:off x="4137389" y="4505904"/>
            <a:ext cx="2438400" cy="1200328"/>
          </a:xfrm>
          <a:prstGeom prst="rect">
            <a:avLst/>
          </a:prstGeom>
          <a:noFill/>
          <a:ln w="9525">
            <a:noFill/>
            <a:miter lim="800000"/>
            <a:headEnd/>
            <a:tailEnd/>
          </a:ln>
        </p:spPr>
        <p:txBody>
          <a:bodyPr>
            <a:spAutoFit/>
          </a:bodyPr>
          <a:lstStyle/>
          <a:p>
            <a:pPr algn="r"/>
            <a:r>
              <a:rPr lang="en-US" dirty="0">
                <a:solidFill>
                  <a:srgbClr val="FF0000"/>
                </a:solidFill>
                <a:latin typeface="Optima" charset="0"/>
              </a:rPr>
              <a:t>Newsvendor </a:t>
            </a:r>
            <a:r>
              <a:rPr lang="en-US" dirty="0" smtClean="0">
                <a:solidFill>
                  <a:srgbClr val="FF0000"/>
                </a:solidFill>
                <a:latin typeface="Optima" charset="0"/>
              </a:rPr>
              <a:t>global networks</a:t>
            </a:r>
            <a:endParaRPr lang="en-US" dirty="0">
              <a:solidFill>
                <a:srgbClr val="FF0000"/>
              </a:solidFill>
              <a:latin typeface="Optima" charset="0"/>
            </a:endParaRPr>
          </a:p>
          <a:p>
            <a:pPr algn="r"/>
            <a:r>
              <a:rPr lang="en-US" dirty="0" smtClean="0">
                <a:solidFill>
                  <a:srgbClr val="FF0000"/>
                </a:solidFill>
                <a:latin typeface="Optima" charset="0"/>
              </a:rPr>
              <a:t>TLC</a:t>
            </a:r>
          </a:p>
        </p:txBody>
      </p:sp>
      <p:sp>
        <p:nvSpPr>
          <p:cNvPr id="18" name="Rectangle 17"/>
          <p:cNvSpPr>
            <a:spLocks noChangeArrowheads="1"/>
          </p:cNvSpPr>
          <p:nvPr/>
        </p:nvSpPr>
        <p:spPr bwMode="auto">
          <a:xfrm>
            <a:off x="6569453" y="5282384"/>
            <a:ext cx="2556416" cy="1569660"/>
          </a:xfrm>
          <a:prstGeom prst="rect">
            <a:avLst/>
          </a:prstGeom>
          <a:noFill/>
          <a:ln w="9525">
            <a:noFill/>
            <a:miter lim="800000"/>
            <a:headEnd/>
            <a:tailEnd/>
          </a:ln>
        </p:spPr>
        <p:txBody>
          <a:bodyPr wrap="square">
            <a:spAutoFit/>
          </a:bodyPr>
          <a:lstStyle/>
          <a:p>
            <a:r>
              <a:rPr lang="en-US" dirty="0" smtClean="0">
                <a:solidFill>
                  <a:srgbClr val="FF0000"/>
                </a:solidFill>
                <a:latin typeface="Optima" charset="0"/>
              </a:rPr>
              <a:t>Sourcing TCO </a:t>
            </a:r>
            <a:r>
              <a:rPr lang="en-US" sz="1800" dirty="0" smtClean="0">
                <a:solidFill>
                  <a:srgbClr val="FF0000"/>
                </a:solidFill>
                <a:latin typeface="Optima" charset="0"/>
              </a:rPr>
              <a:t>TBS</a:t>
            </a:r>
          </a:p>
          <a:p>
            <a:r>
              <a:rPr lang="en-US" dirty="0" smtClean="0">
                <a:solidFill>
                  <a:srgbClr val="FF0000"/>
                </a:solidFill>
                <a:latin typeface="Optima" charset="0"/>
              </a:rPr>
              <a:t>Negotiation</a:t>
            </a:r>
            <a:endParaRPr lang="en-US" dirty="0">
              <a:solidFill>
                <a:srgbClr val="FF0000"/>
              </a:solidFill>
              <a:latin typeface="Optima" charset="0"/>
            </a:endParaRPr>
          </a:p>
          <a:p>
            <a:r>
              <a:rPr lang="en-US" dirty="0" smtClean="0">
                <a:solidFill>
                  <a:srgbClr val="FF0000"/>
                </a:solidFill>
                <a:latin typeface="Optima" charset="0"/>
              </a:rPr>
              <a:t>Standardization</a:t>
            </a:r>
          </a:p>
          <a:p>
            <a:r>
              <a:rPr lang="en-US" dirty="0" smtClean="0">
                <a:solidFill>
                  <a:srgbClr val="FF0000"/>
                </a:solidFill>
                <a:latin typeface="Optima" charset="0"/>
              </a:rPr>
              <a:t>Learning</a:t>
            </a:r>
            <a:endParaRPr lang="en-US" dirty="0">
              <a:solidFill>
                <a:srgbClr val="FF0000"/>
              </a:solidFill>
              <a:latin typeface="Optima" charset="0"/>
            </a:endParaRPr>
          </a:p>
        </p:txBody>
      </p:sp>
      <p:graphicFrame>
        <p:nvGraphicFramePr>
          <p:cNvPr id="19"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Double Bracket 19"/>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1" name="Rectangle 20"/>
          <p:cNvSpPr/>
          <p:nvPr/>
        </p:nvSpPr>
        <p:spPr>
          <a:xfrm>
            <a:off x="755472" y="1429717"/>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2" name="Rectangle 21"/>
          <p:cNvSpPr/>
          <p:nvPr/>
        </p:nvSpPr>
        <p:spPr>
          <a:xfrm>
            <a:off x="5070389" y="1357857"/>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3" name="Rectangle 22"/>
          <p:cNvSpPr/>
          <p:nvPr/>
        </p:nvSpPr>
        <p:spPr>
          <a:xfrm>
            <a:off x="7433739" y="1375744"/>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4" name="Rectangle 23"/>
          <p:cNvSpPr/>
          <p:nvPr/>
        </p:nvSpPr>
        <p:spPr>
          <a:xfrm>
            <a:off x="2817360" y="1363207"/>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5" name="TextBox 24"/>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26" name="TextBox 25"/>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27" name="TextBox 26"/>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28" name="TextBox 27"/>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6"/>
          <p:cNvSpPr>
            <a:spLocks noChangeArrowheads="1"/>
          </p:cNvSpPr>
          <p:nvPr/>
        </p:nvSpPr>
        <p:spPr bwMode="auto">
          <a:xfrm>
            <a:off x="1676400" y="2286000"/>
            <a:ext cx="5410200" cy="838200"/>
          </a:xfrm>
          <a:prstGeom prst="rect">
            <a:avLst/>
          </a:prstGeom>
          <a:solidFill>
            <a:srgbClr val="66CCFF"/>
          </a:solidFill>
          <a:ln w="9525" algn="ctr">
            <a:solidFill>
              <a:schemeClr val="tx1"/>
            </a:solidFill>
            <a:prstDash val="dash"/>
            <a:miter lim="800000"/>
            <a:headEnd/>
            <a:tailEnd/>
          </a:ln>
        </p:spPr>
        <p:txBody>
          <a:bodyPr anchor="ctr">
            <a:spAutoFit/>
          </a:bodyPr>
          <a:lstStyle/>
          <a:p>
            <a:endParaRPr lang="en-US"/>
          </a:p>
        </p:txBody>
      </p:sp>
      <p:sp>
        <p:nvSpPr>
          <p:cNvPr id="4099" name="Rectangle 4"/>
          <p:cNvSpPr>
            <a:spLocks noGrp="1" noChangeArrowheads="1"/>
          </p:cNvSpPr>
          <p:nvPr>
            <p:ph type="title"/>
          </p:nvPr>
        </p:nvSpPr>
        <p:spPr/>
        <p:txBody>
          <a:bodyPr/>
          <a:lstStyle/>
          <a:p>
            <a:pPr eaLnBrk="1" hangingPunct="1"/>
            <a:r>
              <a:rPr lang="en-US" dirty="0" smtClean="0"/>
              <a:t>Evaluations:</a:t>
            </a:r>
            <a:br>
              <a:rPr lang="en-US" dirty="0" smtClean="0"/>
            </a:br>
            <a:r>
              <a:rPr lang="en-US" dirty="0" smtClean="0"/>
              <a:t>	Please fill out 2 evaluations</a:t>
            </a:r>
          </a:p>
        </p:txBody>
      </p:sp>
      <p:sp>
        <p:nvSpPr>
          <p:cNvPr id="4100" name="Rectangle 5"/>
          <p:cNvSpPr>
            <a:spLocks noGrp="1" noChangeArrowheads="1"/>
          </p:cNvSpPr>
          <p:nvPr>
            <p:ph type="body" idx="1"/>
          </p:nvPr>
        </p:nvSpPr>
        <p:spPr>
          <a:xfrm>
            <a:off x="457200" y="1222375"/>
            <a:ext cx="8229600" cy="5095875"/>
          </a:xfrm>
        </p:spPr>
        <p:txBody>
          <a:bodyPr/>
          <a:lstStyle/>
          <a:p>
            <a:pPr marL="381000" indent="-381000" eaLnBrk="1" hangingPunct="1">
              <a:buFont typeface="Wingdings" pitchFamily="2" charset="2"/>
              <a:buAutoNum type="arabicPeriod"/>
            </a:pPr>
            <a:r>
              <a:rPr lang="en-US" dirty="0" smtClean="0"/>
              <a:t>TCEs on-line</a:t>
            </a:r>
          </a:p>
          <a:p>
            <a:pPr marL="800100" lvl="1" indent="-342900" eaLnBrk="1" hangingPunct="1">
              <a:buFont typeface="Wingdings" pitchFamily="2" charset="2"/>
              <a:buChar char="§"/>
            </a:pPr>
            <a:r>
              <a:rPr lang="en-US" dirty="0" smtClean="0"/>
              <a:t>Only for students formally enrolled in the class</a:t>
            </a:r>
          </a:p>
          <a:p>
            <a:pPr marL="800100" lvl="1" indent="-342900" eaLnBrk="1" hangingPunct="1">
              <a:buFont typeface="Wingdings" pitchFamily="2" charset="2"/>
              <a:buChar char="§"/>
            </a:pPr>
            <a:r>
              <a:rPr lang="en-US" dirty="0" smtClean="0"/>
              <a:t>Course number:</a:t>
            </a:r>
          </a:p>
          <a:p>
            <a:pPr marL="1219200" lvl="2" indent="-304800" eaLnBrk="1" hangingPunct="1">
              <a:buFont typeface="Wingdings" pitchFamily="2" charset="2"/>
              <a:buChar char="§"/>
            </a:pPr>
            <a:r>
              <a:rPr lang="en-US" sz="2400" dirty="0" smtClean="0"/>
              <a:t>OPNS – 454 – 0 – 61 and 62</a:t>
            </a:r>
          </a:p>
          <a:p>
            <a:pPr marL="800100" lvl="1" indent="-342900" eaLnBrk="1" hangingPunct="1"/>
            <a:endParaRPr lang="en-US" dirty="0" smtClean="0"/>
          </a:p>
          <a:p>
            <a:pPr marL="800100" lvl="1" indent="-342900" eaLnBrk="1" hangingPunct="1"/>
            <a:endParaRPr lang="en-US" dirty="0" smtClean="0"/>
          </a:p>
          <a:p>
            <a:pPr marL="381000" indent="-381000" eaLnBrk="1" hangingPunct="1">
              <a:buFont typeface="Wingdings" pitchFamily="2" charset="2"/>
              <a:buAutoNum type="arabicPeriod"/>
            </a:pPr>
            <a:endParaRPr lang="en-US" dirty="0" smtClean="0"/>
          </a:p>
          <a:p>
            <a:pPr marL="381000" indent="-381000" eaLnBrk="1" hangingPunct="1">
              <a:buFont typeface="Wingdings" pitchFamily="2" charset="2"/>
              <a:buAutoNum type="arabicPeriod"/>
            </a:pPr>
            <a:r>
              <a:rPr lang="en-US" dirty="0" smtClean="0"/>
              <a:t>Peer evaluations (returned to me + private info):</a:t>
            </a:r>
          </a:p>
          <a:p>
            <a:pPr marL="800100" lvl="1" indent="-342900" eaLnBrk="1" hangingPunct="1"/>
            <a:r>
              <a:rPr lang="en-US" dirty="0" smtClean="0"/>
              <a:t>Fill out your name &amp; group #</a:t>
            </a:r>
          </a:p>
          <a:p>
            <a:pPr marL="800100" lvl="1" indent="-342900" eaLnBrk="1" hangingPunct="1"/>
            <a:r>
              <a:rPr lang="en-US" dirty="0" smtClean="0"/>
              <a:t>Give each team member, </a:t>
            </a:r>
            <a:r>
              <a:rPr lang="en-US" u="sng" dirty="0" smtClean="0"/>
              <a:t>yourself included</a:t>
            </a:r>
            <a:r>
              <a:rPr lang="en-US" dirty="0" smtClean="0"/>
              <a:t>, a score from 0 to 5 (5 is best)</a:t>
            </a:r>
          </a:p>
          <a:p>
            <a:pPr marL="800100" lvl="1" indent="-342900" eaLnBrk="1" hangingPunct="1"/>
            <a:r>
              <a:rPr lang="en-US" dirty="0" smtClean="0"/>
              <a:t>Please add comments to explain the strength of deviations</a:t>
            </a:r>
          </a:p>
          <a:p>
            <a:pPr marL="381000" indent="-381000" eaLnBrk="1" hangingPunct="1">
              <a:buFont typeface="Wingdings" pitchFamily="2" charset="2"/>
              <a:buAutoNum type="arabicPeriod"/>
            </a:pPr>
            <a:endParaRPr lang="en-US"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5"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latin typeface="Optima"/>
              <a:cs typeface="Optima"/>
            </a:endParaRPr>
          </a:p>
        </p:txBody>
      </p:sp>
      <p:sp>
        <p:nvSpPr>
          <p:cNvPr id="26"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dirty="0">
              <a:latin typeface="Optima"/>
              <a:cs typeface="Optima"/>
            </a:endParaRPr>
          </a:p>
        </p:txBody>
      </p:sp>
      <p:sp>
        <p:nvSpPr>
          <p:cNvPr id="27" name="Line 12"/>
          <p:cNvSpPr>
            <a:spLocks noChangeShapeType="1"/>
          </p:cNvSpPr>
          <p:nvPr/>
        </p:nvSpPr>
        <p:spPr bwMode="auto">
          <a:xfrm>
            <a:off x="4551363" y="168910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28" name="Rectangle 22"/>
          <p:cNvSpPr>
            <a:spLocks noChangeArrowheads="1"/>
          </p:cNvSpPr>
          <p:nvPr/>
        </p:nvSpPr>
        <p:spPr bwMode="auto">
          <a:xfrm>
            <a:off x="4050205" y="1447800"/>
            <a:ext cx="1026127" cy="184666"/>
          </a:xfrm>
          <a:prstGeom prst="rect">
            <a:avLst/>
          </a:prstGeom>
          <a:noFill/>
          <a:ln w="9525">
            <a:noFill/>
            <a:miter lim="800000"/>
            <a:headEnd/>
            <a:tailEnd/>
          </a:ln>
        </p:spPr>
        <p:txBody>
          <a:bodyPr wrap="none" lIns="0" tIns="0" rIns="0" bIns="0">
            <a:spAutoFit/>
          </a:bodyPr>
          <a:lstStyle/>
          <a:p>
            <a:pPr algn="ctr"/>
            <a:r>
              <a:rPr lang="en-US" sz="1200">
                <a:solidFill>
                  <a:srgbClr val="FFFFFF"/>
                </a:solidFill>
                <a:latin typeface="Optima"/>
                <a:cs typeface="Optima"/>
              </a:rPr>
              <a:t>Capital markets</a:t>
            </a:r>
            <a:endParaRPr lang="en-US">
              <a:solidFill>
                <a:srgbClr val="FFFFFF"/>
              </a:solidFill>
              <a:latin typeface="Optima"/>
              <a:cs typeface="Optima"/>
            </a:endParaRPr>
          </a:p>
        </p:txBody>
      </p:sp>
      <p:sp>
        <p:nvSpPr>
          <p:cNvPr id="29" name="Rectangle 28"/>
          <p:cNvSpPr>
            <a:spLocks noChangeArrowheads="1"/>
          </p:cNvSpPr>
          <p:nvPr/>
        </p:nvSpPr>
        <p:spPr bwMode="auto">
          <a:xfrm>
            <a:off x="4297363" y="2032000"/>
            <a:ext cx="64120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FINANCE</a:t>
            </a:r>
            <a:endParaRPr lang="en-US">
              <a:latin typeface="Optima"/>
              <a:cs typeface="Optima"/>
            </a:endParaRPr>
          </a:p>
        </p:txBody>
      </p:sp>
      <p:grpSp>
        <p:nvGrpSpPr>
          <p:cNvPr id="30" name="Group 31"/>
          <p:cNvGrpSpPr>
            <a:grpSpLocks/>
          </p:cNvGrpSpPr>
          <p:nvPr/>
        </p:nvGrpSpPr>
        <p:grpSpPr bwMode="auto">
          <a:xfrm>
            <a:off x="4500563" y="2260600"/>
            <a:ext cx="101600" cy="571500"/>
            <a:chOff x="2480" y="1537"/>
            <a:chExt cx="64" cy="360"/>
          </a:xfrm>
        </p:grpSpPr>
        <p:sp>
          <p:nvSpPr>
            <p:cNvPr id="31"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latin typeface="Optima"/>
                <a:cs typeface="Optima"/>
              </a:endParaRPr>
            </a:p>
          </p:txBody>
        </p:sp>
        <p:sp>
          <p:nvSpPr>
            <p:cNvPr id="32"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33" name="Rectangle 38"/>
          <p:cNvSpPr>
            <a:spLocks noChangeArrowheads="1"/>
          </p:cNvSpPr>
          <p:nvPr/>
        </p:nvSpPr>
        <p:spPr bwMode="auto">
          <a:xfrm>
            <a:off x="7200900" y="2628900"/>
            <a:ext cx="13680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M </a:t>
            </a:r>
            <a:endParaRPr lang="en-US">
              <a:latin typeface="Optima"/>
              <a:cs typeface="Optima"/>
            </a:endParaRPr>
          </a:p>
        </p:txBody>
      </p:sp>
      <p:sp>
        <p:nvSpPr>
          <p:cNvPr id="34" name="Rectangle 39"/>
          <p:cNvSpPr>
            <a:spLocks noChangeArrowheads="1"/>
          </p:cNvSpPr>
          <p:nvPr/>
        </p:nvSpPr>
        <p:spPr bwMode="auto">
          <a:xfrm>
            <a:off x="7200900" y="28321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a:t>
            </a:r>
            <a:endParaRPr lang="en-US">
              <a:latin typeface="Optima"/>
              <a:cs typeface="Optima"/>
            </a:endParaRPr>
          </a:p>
        </p:txBody>
      </p:sp>
      <p:sp>
        <p:nvSpPr>
          <p:cNvPr id="35" name="Rectangle 40"/>
          <p:cNvSpPr>
            <a:spLocks noChangeArrowheads="1"/>
          </p:cNvSpPr>
          <p:nvPr/>
        </p:nvSpPr>
        <p:spPr bwMode="auto">
          <a:xfrm>
            <a:off x="7200900" y="30353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a:t>
            </a:r>
            <a:endParaRPr lang="en-US">
              <a:latin typeface="Optima"/>
              <a:cs typeface="Optima"/>
            </a:endParaRPr>
          </a:p>
        </p:txBody>
      </p:sp>
      <p:sp>
        <p:nvSpPr>
          <p:cNvPr id="36" name="Rectangle 41"/>
          <p:cNvSpPr>
            <a:spLocks noChangeArrowheads="1"/>
          </p:cNvSpPr>
          <p:nvPr/>
        </p:nvSpPr>
        <p:spPr bwMode="auto">
          <a:xfrm>
            <a:off x="7200900" y="32385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K</a:t>
            </a:r>
            <a:endParaRPr lang="en-US">
              <a:latin typeface="Optima"/>
              <a:cs typeface="Optima"/>
            </a:endParaRPr>
          </a:p>
        </p:txBody>
      </p:sp>
      <p:sp>
        <p:nvSpPr>
          <p:cNvPr id="37" name="Rectangle 42"/>
          <p:cNvSpPr>
            <a:spLocks noChangeArrowheads="1"/>
          </p:cNvSpPr>
          <p:nvPr/>
        </p:nvSpPr>
        <p:spPr bwMode="auto">
          <a:xfrm>
            <a:off x="7200900" y="34417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E</a:t>
            </a:r>
            <a:endParaRPr lang="en-US">
              <a:latin typeface="Optima"/>
              <a:cs typeface="Optima"/>
            </a:endParaRPr>
          </a:p>
        </p:txBody>
      </p:sp>
      <p:sp>
        <p:nvSpPr>
          <p:cNvPr id="38" name="Rectangle 43"/>
          <p:cNvSpPr>
            <a:spLocks noChangeArrowheads="1"/>
          </p:cNvSpPr>
          <p:nvPr/>
        </p:nvSpPr>
        <p:spPr bwMode="auto">
          <a:xfrm>
            <a:off x="7200900" y="3644900"/>
            <a:ext cx="8976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T </a:t>
            </a:r>
            <a:endParaRPr lang="en-US">
              <a:latin typeface="Optima"/>
              <a:cs typeface="Optima"/>
            </a:endParaRPr>
          </a:p>
        </p:txBody>
      </p:sp>
      <p:sp>
        <p:nvSpPr>
          <p:cNvPr id="39" name="Rectangle 44"/>
          <p:cNvSpPr>
            <a:spLocks noChangeArrowheads="1"/>
          </p:cNvSpPr>
          <p:nvPr/>
        </p:nvSpPr>
        <p:spPr bwMode="auto">
          <a:xfrm>
            <a:off x="7200900" y="38481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a:t>
            </a:r>
            <a:endParaRPr lang="en-US">
              <a:latin typeface="Optima"/>
              <a:cs typeface="Optima"/>
            </a:endParaRPr>
          </a:p>
        </p:txBody>
      </p:sp>
      <p:sp>
        <p:nvSpPr>
          <p:cNvPr id="40" name="Rectangle 45"/>
          <p:cNvSpPr>
            <a:spLocks noChangeArrowheads="1"/>
          </p:cNvSpPr>
          <p:nvPr/>
        </p:nvSpPr>
        <p:spPr bwMode="auto">
          <a:xfrm>
            <a:off x="7200900" y="40513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a:t>
            </a:r>
            <a:endParaRPr lang="en-US">
              <a:latin typeface="Optima"/>
              <a:cs typeface="Optima"/>
            </a:endParaRPr>
          </a:p>
        </p:txBody>
      </p:sp>
      <p:sp>
        <p:nvSpPr>
          <p:cNvPr id="41" name="Rectangle 46"/>
          <p:cNvSpPr>
            <a:spLocks noChangeArrowheads="1"/>
          </p:cNvSpPr>
          <p:nvPr/>
        </p:nvSpPr>
        <p:spPr bwMode="auto">
          <a:xfrm>
            <a:off x="7200900" y="42545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42" name="Line 47"/>
          <p:cNvSpPr>
            <a:spLocks noChangeShapeType="1"/>
          </p:cNvSpPr>
          <p:nvPr/>
        </p:nvSpPr>
        <p:spPr bwMode="auto">
          <a:xfrm flipV="1">
            <a:off x="4551363" y="509778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43" name="Rectangle 48"/>
          <p:cNvSpPr>
            <a:spLocks noChangeArrowheads="1"/>
          </p:cNvSpPr>
          <p:nvPr/>
        </p:nvSpPr>
        <p:spPr bwMode="auto">
          <a:xfrm>
            <a:off x="3776663" y="4826000"/>
            <a:ext cx="148779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HUMAN RESOURCES</a:t>
            </a:r>
            <a:endParaRPr lang="en-US">
              <a:latin typeface="Optima"/>
              <a:cs typeface="Optima"/>
            </a:endParaRPr>
          </a:p>
        </p:txBody>
      </p:sp>
      <p:sp>
        <p:nvSpPr>
          <p:cNvPr id="44" name="Rectangle 49"/>
          <p:cNvSpPr>
            <a:spLocks noChangeArrowheads="1"/>
          </p:cNvSpPr>
          <p:nvPr/>
        </p:nvSpPr>
        <p:spPr bwMode="auto">
          <a:xfrm>
            <a:off x="4038600" y="5448300"/>
            <a:ext cx="93194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Labor markets </a:t>
            </a:r>
            <a:endParaRPr lang="en-US">
              <a:solidFill>
                <a:srgbClr val="FFFFFF"/>
              </a:solidFill>
              <a:latin typeface="Optima"/>
              <a:cs typeface="Optima"/>
            </a:endParaRPr>
          </a:p>
        </p:txBody>
      </p:sp>
      <p:sp>
        <p:nvSpPr>
          <p:cNvPr id="45" name="Rectangle 52"/>
          <p:cNvSpPr>
            <a:spLocks noChangeArrowheads="1"/>
          </p:cNvSpPr>
          <p:nvPr/>
        </p:nvSpPr>
        <p:spPr bwMode="auto">
          <a:xfrm>
            <a:off x="1828800" y="2743200"/>
            <a:ext cx="8556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P </a:t>
            </a:r>
            <a:endParaRPr lang="en-US">
              <a:latin typeface="Optima"/>
              <a:cs typeface="Optima"/>
            </a:endParaRPr>
          </a:p>
        </p:txBody>
      </p:sp>
      <p:sp>
        <p:nvSpPr>
          <p:cNvPr id="46" name="Rectangle 53"/>
          <p:cNvSpPr>
            <a:spLocks noChangeArrowheads="1"/>
          </p:cNvSpPr>
          <p:nvPr/>
        </p:nvSpPr>
        <p:spPr bwMode="auto">
          <a:xfrm>
            <a:off x="1828800" y="29464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U </a:t>
            </a:r>
            <a:endParaRPr lang="en-US">
              <a:latin typeface="Optima"/>
              <a:cs typeface="Optima"/>
            </a:endParaRPr>
          </a:p>
        </p:txBody>
      </p:sp>
      <p:sp>
        <p:nvSpPr>
          <p:cNvPr id="47" name="Rectangle 54"/>
          <p:cNvSpPr>
            <a:spLocks noChangeArrowheads="1"/>
          </p:cNvSpPr>
          <p:nvPr/>
        </p:nvSpPr>
        <p:spPr bwMode="auto">
          <a:xfrm>
            <a:off x="1828800" y="31496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 </a:t>
            </a:r>
            <a:endParaRPr lang="en-US">
              <a:latin typeface="Optima"/>
              <a:cs typeface="Optima"/>
            </a:endParaRPr>
          </a:p>
        </p:txBody>
      </p:sp>
      <p:sp>
        <p:nvSpPr>
          <p:cNvPr id="48" name="Rectangle 55"/>
          <p:cNvSpPr>
            <a:spLocks noChangeArrowheads="1"/>
          </p:cNvSpPr>
          <p:nvPr/>
        </p:nvSpPr>
        <p:spPr bwMode="auto">
          <a:xfrm>
            <a:off x="1828800" y="33528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C </a:t>
            </a:r>
            <a:endParaRPr lang="en-US">
              <a:latin typeface="Optima"/>
              <a:cs typeface="Optima"/>
            </a:endParaRPr>
          </a:p>
        </p:txBody>
      </p:sp>
      <p:sp>
        <p:nvSpPr>
          <p:cNvPr id="49" name="Rectangle 56"/>
          <p:cNvSpPr>
            <a:spLocks noChangeArrowheads="1"/>
          </p:cNvSpPr>
          <p:nvPr/>
        </p:nvSpPr>
        <p:spPr bwMode="auto">
          <a:xfrm>
            <a:off x="1828800" y="3556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 </a:t>
            </a:r>
            <a:endParaRPr lang="en-US">
              <a:latin typeface="Optima"/>
              <a:cs typeface="Optima"/>
            </a:endParaRPr>
          </a:p>
        </p:txBody>
      </p:sp>
      <p:sp>
        <p:nvSpPr>
          <p:cNvPr id="50" name="Rectangle 57"/>
          <p:cNvSpPr>
            <a:spLocks noChangeArrowheads="1"/>
          </p:cNvSpPr>
          <p:nvPr/>
        </p:nvSpPr>
        <p:spPr bwMode="auto">
          <a:xfrm>
            <a:off x="1828800" y="37592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 </a:t>
            </a:r>
            <a:endParaRPr lang="en-US">
              <a:latin typeface="Optima"/>
              <a:cs typeface="Optima"/>
            </a:endParaRPr>
          </a:p>
        </p:txBody>
      </p:sp>
      <p:sp>
        <p:nvSpPr>
          <p:cNvPr id="51" name="Rectangle 58"/>
          <p:cNvSpPr>
            <a:spLocks noChangeArrowheads="1"/>
          </p:cNvSpPr>
          <p:nvPr/>
        </p:nvSpPr>
        <p:spPr bwMode="auto">
          <a:xfrm>
            <a:off x="1828800" y="39624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S </a:t>
            </a:r>
            <a:endParaRPr lang="en-US">
              <a:latin typeface="Optima"/>
              <a:cs typeface="Optima"/>
            </a:endParaRPr>
          </a:p>
        </p:txBody>
      </p:sp>
      <p:sp>
        <p:nvSpPr>
          <p:cNvPr id="52" name="Rectangle 59"/>
          <p:cNvSpPr>
            <a:spLocks noChangeArrowheads="1"/>
          </p:cNvSpPr>
          <p:nvPr/>
        </p:nvSpPr>
        <p:spPr bwMode="auto">
          <a:xfrm>
            <a:off x="1828800" y="41656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 </a:t>
            </a:r>
            <a:endParaRPr lang="en-US">
              <a:latin typeface="Optima"/>
              <a:cs typeface="Optima"/>
            </a:endParaRPr>
          </a:p>
        </p:txBody>
      </p:sp>
      <p:sp>
        <p:nvSpPr>
          <p:cNvPr id="53" name="Rectangle 60"/>
          <p:cNvSpPr>
            <a:spLocks noChangeArrowheads="1"/>
          </p:cNvSpPr>
          <p:nvPr/>
        </p:nvSpPr>
        <p:spPr bwMode="auto">
          <a:xfrm>
            <a:off x="1828800" y="43688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 </a:t>
            </a:r>
            <a:endParaRPr lang="en-US">
              <a:latin typeface="Optima"/>
              <a:cs typeface="Optima"/>
            </a:endParaRPr>
          </a:p>
        </p:txBody>
      </p:sp>
      <p:sp>
        <p:nvSpPr>
          <p:cNvPr id="54" name="Rectangle 61"/>
          <p:cNvSpPr>
            <a:spLocks noChangeArrowheads="1"/>
          </p:cNvSpPr>
          <p:nvPr/>
        </p:nvSpPr>
        <p:spPr bwMode="auto">
          <a:xfrm>
            <a:off x="1828800" y="4572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55" name="Rectangle 62"/>
          <p:cNvSpPr>
            <a:spLocks noChangeArrowheads="1"/>
          </p:cNvSpPr>
          <p:nvPr/>
        </p:nvSpPr>
        <p:spPr bwMode="auto">
          <a:xfrm>
            <a:off x="8018463" y="2971800"/>
            <a:ext cx="47448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Output </a:t>
            </a:r>
            <a:endParaRPr lang="en-US">
              <a:solidFill>
                <a:srgbClr val="FFFFFF"/>
              </a:solidFill>
              <a:latin typeface="Optima"/>
              <a:cs typeface="Optima"/>
            </a:endParaRPr>
          </a:p>
        </p:txBody>
      </p:sp>
      <p:sp>
        <p:nvSpPr>
          <p:cNvPr id="56" name="Rectangle 63"/>
          <p:cNvSpPr>
            <a:spLocks noChangeArrowheads="1"/>
          </p:cNvSpPr>
          <p:nvPr/>
        </p:nvSpPr>
        <p:spPr bwMode="auto">
          <a:xfrm>
            <a:off x="7993063" y="31750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57" name="Rectangle 64"/>
          <p:cNvSpPr>
            <a:spLocks noChangeArrowheads="1"/>
          </p:cNvSpPr>
          <p:nvPr/>
        </p:nvSpPr>
        <p:spPr bwMode="auto">
          <a:xfrm>
            <a:off x="7980363" y="33782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58" name="Rectangle 65"/>
          <p:cNvSpPr>
            <a:spLocks noChangeArrowheads="1"/>
          </p:cNvSpPr>
          <p:nvPr/>
        </p:nvSpPr>
        <p:spPr bwMode="auto">
          <a:xfrm>
            <a:off x="887413" y="3162300"/>
            <a:ext cx="34624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Input </a:t>
            </a:r>
            <a:endParaRPr lang="en-US">
              <a:solidFill>
                <a:srgbClr val="FFFFFF"/>
              </a:solidFill>
              <a:latin typeface="Optima"/>
              <a:cs typeface="Optima"/>
            </a:endParaRPr>
          </a:p>
        </p:txBody>
      </p:sp>
      <p:sp>
        <p:nvSpPr>
          <p:cNvPr id="59" name="Rectangle 66"/>
          <p:cNvSpPr>
            <a:spLocks noChangeArrowheads="1"/>
          </p:cNvSpPr>
          <p:nvPr/>
        </p:nvSpPr>
        <p:spPr bwMode="auto">
          <a:xfrm>
            <a:off x="785813" y="33655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60" name="Rectangle 67"/>
          <p:cNvSpPr>
            <a:spLocks noChangeArrowheads="1"/>
          </p:cNvSpPr>
          <p:nvPr/>
        </p:nvSpPr>
        <p:spPr bwMode="auto">
          <a:xfrm>
            <a:off x="773113" y="35687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62" name="Line 13"/>
          <p:cNvSpPr>
            <a:spLocks noChangeShapeType="1"/>
          </p:cNvSpPr>
          <p:nvPr/>
        </p:nvSpPr>
        <p:spPr bwMode="auto">
          <a:xfrm>
            <a:off x="3067050" y="2921000"/>
            <a:ext cx="812800" cy="495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3" name="Line 14"/>
          <p:cNvSpPr>
            <a:spLocks noChangeShapeType="1"/>
          </p:cNvSpPr>
          <p:nvPr/>
        </p:nvSpPr>
        <p:spPr bwMode="auto">
          <a:xfrm flipV="1">
            <a:off x="3067050" y="3543300"/>
            <a:ext cx="812800" cy="622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4" name="Line 15"/>
          <p:cNvSpPr>
            <a:spLocks noChangeShapeType="1"/>
          </p:cNvSpPr>
          <p:nvPr/>
        </p:nvSpPr>
        <p:spPr bwMode="auto">
          <a:xfrm flipV="1">
            <a:off x="4489450" y="2781300"/>
            <a:ext cx="901700" cy="6350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5" name="Line 16"/>
          <p:cNvSpPr>
            <a:spLocks noChangeShapeType="1"/>
          </p:cNvSpPr>
          <p:nvPr/>
        </p:nvSpPr>
        <p:spPr bwMode="auto">
          <a:xfrm>
            <a:off x="4375150" y="3657600"/>
            <a:ext cx="393700" cy="4064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6" name="Line 17"/>
          <p:cNvSpPr>
            <a:spLocks noChangeShapeType="1"/>
          </p:cNvSpPr>
          <p:nvPr/>
        </p:nvSpPr>
        <p:spPr bwMode="auto">
          <a:xfrm flipV="1">
            <a:off x="5340350" y="3517900"/>
            <a:ext cx="711200" cy="546100"/>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67" name="Group 20"/>
          <p:cNvGrpSpPr>
            <a:grpSpLocks/>
          </p:cNvGrpSpPr>
          <p:nvPr/>
        </p:nvGrpSpPr>
        <p:grpSpPr bwMode="auto">
          <a:xfrm>
            <a:off x="1987550" y="2870200"/>
            <a:ext cx="444500" cy="101600"/>
            <a:chOff x="1144" y="1825"/>
            <a:chExt cx="280" cy="64"/>
          </a:xfrm>
        </p:grpSpPr>
        <p:sp>
          <p:nvSpPr>
            <p:cNvPr id="10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10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68" name="Line 23"/>
          <p:cNvSpPr>
            <a:spLocks noChangeShapeType="1"/>
          </p:cNvSpPr>
          <p:nvPr/>
        </p:nvSpPr>
        <p:spPr bwMode="auto">
          <a:xfrm>
            <a:off x="4502150" y="3441700"/>
            <a:ext cx="1574800" cy="2286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9" name="Line 24"/>
          <p:cNvSpPr>
            <a:spLocks noChangeShapeType="1"/>
          </p:cNvSpPr>
          <p:nvPr/>
        </p:nvSpPr>
        <p:spPr bwMode="auto">
          <a:xfrm>
            <a:off x="6419850" y="3670300"/>
            <a:ext cx="673100" cy="1588"/>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70" name="Group 34"/>
          <p:cNvGrpSpPr>
            <a:grpSpLocks/>
          </p:cNvGrpSpPr>
          <p:nvPr/>
        </p:nvGrpSpPr>
        <p:grpSpPr bwMode="auto">
          <a:xfrm>
            <a:off x="7473950" y="2705100"/>
            <a:ext cx="508000" cy="101600"/>
            <a:chOff x="4600" y="1721"/>
            <a:chExt cx="320" cy="64"/>
          </a:xfrm>
          <a:solidFill>
            <a:schemeClr val="bg1"/>
          </a:solidFill>
        </p:grpSpPr>
        <p:sp>
          <p:nvSpPr>
            <p:cNvPr id="100"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102" name="Line 33"/>
            <p:cNvSpPr>
              <a:spLocks noChangeShapeType="1"/>
            </p:cNvSpPr>
            <p:nvPr/>
          </p:nvSpPr>
          <p:spPr bwMode="auto">
            <a:xfrm>
              <a:off x="4600" y="1753"/>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grpSp>
        <p:nvGrpSpPr>
          <p:cNvPr id="72" name="Group 37"/>
          <p:cNvGrpSpPr>
            <a:grpSpLocks/>
          </p:cNvGrpSpPr>
          <p:nvPr/>
        </p:nvGrpSpPr>
        <p:grpSpPr bwMode="auto">
          <a:xfrm>
            <a:off x="7473950" y="3619500"/>
            <a:ext cx="508000" cy="101600"/>
            <a:chOff x="4600" y="2297"/>
            <a:chExt cx="320" cy="64"/>
          </a:xfrm>
          <a:solidFill>
            <a:srgbClr val="FFFFFF"/>
          </a:solidFill>
        </p:grpSpPr>
        <p:sp>
          <p:nvSpPr>
            <p:cNvPr id="97"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99" name="Line 36"/>
            <p:cNvSpPr>
              <a:spLocks noChangeShapeType="1"/>
            </p:cNvSpPr>
            <p:nvPr/>
          </p:nvSpPr>
          <p:spPr bwMode="auto">
            <a:xfrm>
              <a:off x="4600" y="2329"/>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sp>
        <p:nvSpPr>
          <p:cNvPr id="73" name="Line 51"/>
          <p:cNvSpPr>
            <a:spLocks noChangeShapeType="1"/>
          </p:cNvSpPr>
          <p:nvPr/>
        </p:nvSpPr>
        <p:spPr bwMode="auto">
          <a:xfrm>
            <a:off x="1416050" y="2921000"/>
            <a:ext cx="3810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74" name="Rectangle 68"/>
          <p:cNvSpPr>
            <a:spLocks noChangeArrowheads="1"/>
          </p:cNvSpPr>
          <p:nvPr/>
        </p:nvSpPr>
        <p:spPr bwMode="auto">
          <a:xfrm>
            <a:off x="2476500" y="2800350"/>
            <a:ext cx="660400" cy="342900"/>
          </a:xfrm>
          <a:prstGeom prst="rect">
            <a:avLst/>
          </a:prstGeom>
          <a:solidFill>
            <a:srgbClr val="FFFFFF"/>
          </a:solidFill>
          <a:ln w="12700">
            <a:solidFill>
              <a:srgbClr val="000000"/>
            </a:solidFill>
            <a:miter lim="800000"/>
            <a:headEnd/>
            <a:tailEnd/>
          </a:ln>
        </p:spPr>
        <p:txBody>
          <a:bodyPr anchor="ctr"/>
          <a:lstStyle/>
          <a:p>
            <a:pPr algn="ctr"/>
            <a:r>
              <a:rPr lang="en-US" sz="1800" dirty="0" smtClean="0">
                <a:latin typeface="Optima"/>
                <a:cs typeface="Optima"/>
              </a:rPr>
              <a:t>1</a:t>
            </a:r>
            <a:endParaRPr lang="en-US" sz="1800" dirty="0">
              <a:latin typeface="Optima"/>
              <a:cs typeface="Optima"/>
            </a:endParaRPr>
          </a:p>
        </p:txBody>
      </p:sp>
      <p:sp>
        <p:nvSpPr>
          <p:cNvPr id="75" name="Rectangle 69"/>
          <p:cNvSpPr>
            <a:spLocks noChangeArrowheads="1"/>
          </p:cNvSpPr>
          <p:nvPr/>
        </p:nvSpPr>
        <p:spPr bwMode="auto">
          <a:xfrm>
            <a:off x="24765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2</a:t>
            </a:r>
            <a:endParaRPr lang="en-US" sz="2000" dirty="0">
              <a:latin typeface="Optima"/>
              <a:cs typeface="Optima"/>
            </a:endParaRPr>
          </a:p>
        </p:txBody>
      </p:sp>
      <p:sp>
        <p:nvSpPr>
          <p:cNvPr id="76" name="Rectangle 70"/>
          <p:cNvSpPr>
            <a:spLocks noChangeArrowheads="1"/>
          </p:cNvSpPr>
          <p:nvPr/>
        </p:nvSpPr>
        <p:spPr bwMode="auto">
          <a:xfrm>
            <a:off x="3898900" y="32956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3</a:t>
            </a:r>
            <a:endParaRPr lang="en-US" sz="2000" dirty="0">
              <a:latin typeface="Optima"/>
              <a:cs typeface="Optima"/>
            </a:endParaRPr>
          </a:p>
        </p:txBody>
      </p:sp>
      <p:sp>
        <p:nvSpPr>
          <p:cNvPr id="77" name="Rectangle 71"/>
          <p:cNvSpPr>
            <a:spLocks noChangeArrowheads="1"/>
          </p:cNvSpPr>
          <p:nvPr/>
        </p:nvSpPr>
        <p:spPr bwMode="auto">
          <a:xfrm>
            <a:off x="47498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5</a:t>
            </a:r>
            <a:endParaRPr lang="en-US" sz="2000" dirty="0">
              <a:latin typeface="Optima"/>
              <a:cs typeface="Optima"/>
            </a:endParaRPr>
          </a:p>
        </p:txBody>
      </p:sp>
      <p:sp>
        <p:nvSpPr>
          <p:cNvPr id="78" name="Rectangle 72"/>
          <p:cNvSpPr>
            <a:spLocks noChangeArrowheads="1"/>
          </p:cNvSpPr>
          <p:nvPr/>
        </p:nvSpPr>
        <p:spPr bwMode="auto">
          <a:xfrm>
            <a:off x="5829300" y="34988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6</a:t>
            </a:r>
            <a:endParaRPr lang="en-US" sz="2000" dirty="0">
              <a:latin typeface="Optima"/>
              <a:cs typeface="Optima"/>
            </a:endParaRPr>
          </a:p>
        </p:txBody>
      </p:sp>
      <p:sp>
        <p:nvSpPr>
          <p:cNvPr id="79" name="Line 73"/>
          <p:cNvSpPr>
            <a:spLocks noChangeShapeType="1"/>
          </p:cNvSpPr>
          <p:nvPr/>
        </p:nvSpPr>
        <p:spPr bwMode="auto">
          <a:xfrm>
            <a:off x="5873750" y="2755900"/>
            <a:ext cx="12573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80" name="Rectangle 74"/>
          <p:cNvSpPr>
            <a:spLocks noChangeArrowheads="1"/>
          </p:cNvSpPr>
          <p:nvPr/>
        </p:nvSpPr>
        <p:spPr bwMode="auto">
          <a:xfrm>
            <a:off x="5334000" y="2546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4</a:t>
            </a:r>
            <a:endParaRPr lang="en-US" sz="2000" dirty="0">
              <a:latin typeface="Optima"/>
              <a:cs typeface="Optima"/>
            </a:endParaRPr>
          </a:p>
        </p:txBody>
      </p:sp>
      <p:grpSp>
        <p:nvGrpSpPr>
          <p:cNvPr id="81" name="Group 79"/>
          <p:cNvGrpSpPr>
            <a:grpSpLocks/>
          </p:cNvGrpSpPr>
          <p:nvPr/>
        </p:nvGrpSpPr>
        <p:grpSpPr bwMode="auto">
          <a:xfrm>
            <a:off x="1416050" y="4013200"/>
            <a:ext cx="1016000" cy="101600"/>
            <a:chOff x="784" y="2545"/>
            <a:chExt cx="640" cy="64"/>
          </a:xfrm>
        </p:grpSpPr>
        <p:grpSp>
          <p:nvGrpSpPr>
            <p:cNvPr id="84" name="Group 77"/>
            <p:cNvGrpSpPr>
              <a:grpSpLocks/>
            </p:cNvGrpSpPr>
            <p:nvPr/>
          </p:nvGrpSpPr>
          <p:grpSpPr bwMode="auto">
            <a:xfrm>
              <a:off x="1144" y="2545"/>
              <a:ext cx="280" cy="64"/>
              <a:chOff x="1144" y="2545"/>
              <a:chExt cx="280" cy="64"/>
            </a:xfrm>
          </p:grpSpPr>
          <p:sp>
            <p:nvSpPr>
              <p:cNvPr id="93"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96"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88"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105"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latin typeface="Optima"/>
              <a:cs typeface="Optima"/>
            </a:endParaRPr>
          </a:p>
        </p:txBody>
      </p:sp>
      <p:cxnSp>
        <p:nvCxnSpPr>
          <p:cNvPr id="4" name="Straight Connector 3"/>
          <p:cNvCxnSpPr/>
          <p:nvPr/>
        </p:nvCxnSpPr>
        <p:spPr bwMode="auto">
          <a:xfrm flipH="1">
            <a:off x="7423150" y="276352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 name="Freeform 1"/>
          <p:cNvSpPr/>
          <p:nvPr/>
        </p:nvSpPr>
        <p:spPr>
          <a:xfrm>
            <a:off x="2380081" y="2477672"/>
            <a:ext cx="4369405" cy="2007003"/>
          </a:xfrm>
          <a:custGeom>
            <a:avLst/>
            <a:gdLst>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253953 w 4369404"/>
              <a:gd name="connsiteY5" fmla="*/ 0 h 2007003"/>
              <a:gd name="connsiteX6" fmla="*/ 0 w 4369404"/>
              <a:gd name="connsiteY6" fmla="*/ 35522 h 2007003"/>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350660 w 4369404"/>
              <a:gd name="connsiteY5" fmla="*/ 0 h 2007003"/>
              <a:gd name="connsiteX6" fmla="*/ 0 w 4369404"/>
              <a:gd name="connsiteY6" fmla="*/ 35522 h 2007003"/>
              <a:gd name="connsiteX0" fmla="*/ 35524 w 4360612"/>
              <a:gd name="connsiteY0" fmla="*/ 88805 h 2007003"/>
              <a:gd name="connsiteX1" fmla="*/ 35524 w 4360612"/>
              <a:gd name="connsiteY1" fmla="*/ 1012382 h 2007003"/>
              <a:gd name="connsiteX2" fmla="*/ 905852 w 4360612"/>
              <a:gd name="connsiteY2" fmla="*/ 1065665 h 2007003"/>
              <a:gd name="connsiteX3" fmla="*/ 2557700 w 4360612"/>
              <a:gd name="connsiteY3" fmla="*/ 2007003 h 2007003"/>
              <a:gd name="connsiteX4" fmla="*/ 4360612 w 4360612"/>
              <a:gd name="connsiteY4" fmla="*/ 1989242 h 2007003"/>
              <a:gd name="connsiteX5" fmla="*/ 4350660 w 4360612"/>
              <a:gd name="connsiteY5" fmla="*/ 0 h 2007003"/>
              <a:gd name="connsiteX6" fmla="*/ 0 w 4360612"/>
              <a:gd name="connsiteY6" fmla="*/ 35522 h 2007003"/>
              <a:gd name="connsiteX0" fmla="*/ 358 w 4325446"/>
              <a:gd name="connsiteY0" fmla="*/ 88805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 name="connsiteX0" fmla="*/ 9150 w 4325446"/>
              <a:gd name="connsiteY0" fmla="*/ 44402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5446" h="2007003">
                <a:moveTo>
                  <a:pt x="9150" y="44402"/>
                </a:moveTo>
                <a:cubicBezTo>
                  <a:pt x="6219" y="367062"/>
                  <a:pt x="3289" y="689722"/>
                  <a:pt x="358" y="1012382"/>
                </a:cubicBezTo>
                <a:lnTo>
                  <a:pt x="870686" y="1065665"/>
                </a:lnTo>
                <a:lnTo>
                  <a:pt x="2522534" y="2007003"/>
                </a:lnTo>
                <a:lnTo>
                  <a:pt x="4325446" y="1989242"/>
                </a:lnTo>
                <a:cubicBezTo>
                  <a:pt x="4322129" y="1326161"/>
                  <a:pt x="4318811" y="663081"/>
                  <a:pt x="4315494" y="0"/>
                </a:cubicBezTo>
                <a:lnTo>
                  <a:pt x="0" y="35522"/>
                </a:lnTo>
              </a:path>
            </a:pathLst>
          </a:custGeom>
          <a:noFill/>
          <a:ln w="38100" cmpd="sng">
            <a:solidFill>
              <a:schemeClr val="accent6"/>
            </a:solidFill>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cxnSp>
        <p:nvCxnSpPr>
          <p:cNvPr id="112" name="Straight Connector 111"/>
          <p:cNvCxnSpPr/>
          <p:nvPr/>
        </p:nvCxnSpPr>
        <p:spPr bwMode="auto">
          <a:xfrm flipH="1">
            <a:off x="7423150" y="366776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3" name="Straight Connector 112"/>
          <p:cNvCxnSpPr/>
          <p:nvPr/>
        </p:nvCxnSpPr>
        <p:spPr bwMode="auto">
          <a:xfrm flipH="1">
            <a:off x="1418590" y="291592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cxnSp>
        <p:nvCxnSpPr>
          <p:cNvPr id="114" name="Straight Connector 113"/>
          <p:cNvCxnSpPr/>
          <p:nvPr/>
        </p:nvCxnSpPr>
        <p:spPr bwMode="auto">
          <a:xfrm flipH="1">
            <a:off x="1408430" y="406400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sp>
        <p:nvSpPr>
          <p:cNvPr id="3" name="Rectangle 2"/>
          <p:cNvSpPr/>
          <p:nvPr/>
        </p:nvSpPr>
        <p:spPr bwMode="auto">
          <a:xfrm>
            <a:off x="2388963" y="3809756"/>
            <a:ext cx="1136756" cy="781487"/>
          </a:xfrm>
          <a:prstGeom prst="rect">
            <a:avLst/>
          </a:prstGeom>
          <a:noFill/>
          <a:ln w="381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5" name="TextBox 4"/>
          <p:cNvSpPr txBox="1"/>
          <p:nvPr/>
        </p:nvSpPr>
        <p:spPr>
          <a:xfrm>
            <a:off x="3200400" y="2514600"/>
            <a:ext cx="1223913" cy="461665"/>
          </a:xfrm>
          <a:prstGeom prst="rect">
            <a:avLst/>
          </a:prstGeom>
          <a:noFill/>
        </p:spPr>
        <p:txBody>
          <a:bodyPr wrap="none" rtlCol="0">
            <a:spAutoFit/>
          </a:bodyPr>
          <a:lstStyle/>
          <a:p>
            <a:r>
              <a:rPr lang="en-US" dirty="0" smtClean="0">
                <a:solidFill>
                  <a:schemeClr val="accent6"/>
                </a:solidFill>
              </a:rPr>
              <a:t>Asset 1</a:t>
            </a:r>
            <a:endParaRPr lang="en-US" dirty="0">
              <a:solidFill>
                <a:schemeClr val="accent6"/>
              </a:solidFill>
            </a:endParaRPr>
          </a:p>
        </p:txBody>
      </p:sp>
      <p:sp>
        <p:nvSpPr>
          <p:cNvPr id="82" name="TextBox 81"/>
          <p:cNvSpPr txBox="1"/>
          <p:nvPr/>
        </p:nvSpPr>
        <p:spPr>
          <a:xfrm>
            <a:off x="2374472" y="4184147"/>
            <a:ext cx="1223913" cy="461665"/>
          </a:xfrm>
          <a:prstGeom prst="rect">
            <a:avLst/>
          </a:prstGeom>
          <a:noFill/>
        </p:spPr>
        <p:txBody>
          <a:bodyPr wrap="none" rtlCol="0">
            <a:spAutoFit/>
          </a:bodyPr>
          <a:lstStyle/>
          <a:p>
            <a:r>
              <a:rPr lang="en-US" dirty="0" smtClean="0">
                <a:solidFill>
                  <a:schemeClr val="accent6"/>
                </a:solidFill>
              </a:rPr>
              <a:t>Asset 2</a:t>
            </a:r>
            <a:endParaRPr lang="en-US" dirty="0">
              <a:solidFill>
                <a:schemeClr val="accent6"/>
              </a:solidFill>
            </a:endParaRPr>
          </a:p>
        </p:txBody>
      </p:sp>
    </p:spTree>
    <p:custDataLst>
      <p:tags r:id="rId1"/>
    </p:custDataLst>
    <p:extLst>
      <p:ext uri="{BB962C8B-B14F-4D97-AF65-F5344CB8AC3E}">
        <p14:creationId xmlns:p14="http://schemas.microsoft.com/office/powerpoint/2010/main" val="249028137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2. Technology Mgt</a:t>
            </a:r>
          </a:p>
        </p:txBody>
      </p:sp>
      <p:sp>
        <p:nvSpPr>
          <p:cNvPr id="20483" name="Rectangle 4"/>
          <p:cNvSpPr>
            <a:spLocks noGrp="1" noChangeArrowheads="1"/>
          </p:cNvSpPr>
          <p:nvPr>
            <p:ph type="body" idx="4294967295"/>
          </p:nvPr>
        </p:nvSpPr>
        <p:spPr>
          <a:xfrm>
            <a:off x="457200" y="1114425"/>
            <a:ext cx="8686800" cy="5438775"/>
          </a:xfrm>
        </p:spPr>
        <p:txBody>
          <a:bodyPr/>
          <a:lstStyle/>
          <a:p>
            <a:pPr eaLnBrk="1" hangingPunct="1">
              <a:lnSpc>
                <a:spcPct val="90000"/>
              </a:lnSpc>
            </a:pPr>
            <a:r>
              <a:rPr lang="en-US" sz="1600" smtClean="0"/>
              <a:t>Product technology strategies include:</a:t>
            </a:r>
          </a:p>
          <a:p>
            <a:pPr lvl="1" eaLnBrk="1" hangingPunct="1">
              <a:lnSpc>
                <a:spcPct val="90000"/>
              </a:lnSpc>
            </a:pPr>
            <a:r>
              <a:rPr lang="en-US" sz="1400" smtClean="0"/>
              <a:t>Design for manufacturability (DFM)</a:t>
            </a:r>
          </a:p>
          <a:p>
            <a:pPr lvl="1" eaLnBrk="1" hangingPunct="1">
              <a:lnSpc>
                <a:spcPct val="90000"/>
              </a:lnSpc>
            </a:pPr>
            <a:r>
              <a:rPr lang="en-US" sz="1400" smtClean="0"/>
              <a:t>Concurrent engineering</a:t>
            </a:r>
          </a:p>
          <a:p>
            <a:pPr lvl="1" eaLnBrk="1" hangingPunct="1">
              <a:lnSpc>
                <a:spcPct val="90000"/>
              </a:lnSpc>
            </a:pPr>
            <a:r>
              <a:rPr lang="en-US" sz="1400" smtClean="0"/>
              <a:t>Modular or integral design: relationship to mass customization and </a:t>
            </a:r>
            <a:r>
              <a:rPr lang="en-US" sz="1400" smtClean="0">
                <a:solidFill>
                  <a:srgbClr val="FF0000"/>
                </a:solidFill>
              </a:rPr>
              <a:t>complexity matrix</a:t>
            </a:r>
            <a:endParaRPr lang="en-US" sz="1400" smtClean="0"/>
          </a:p>
          <a:p>
            <a:pPr eaLnBrk="1" hangingPunct="1">
              <a:lnSpc>
                <a:spcPct val="90000"/>
              </a:lnSpc>
            </a:pPr>
            <a:r>
              <a:rPr lang="en-US" sz="1600" smtClean="0"/>
              <a:t>Process technology strategies include:</a:t>
            </a:r>
          </a:p>
          <a:p>
            <a:pPr lvl="1" eaLnBrk="1" hangingPunct="1">
              <a:lnSpc>
                <a:spcPct val="90000"/>
              </a:lnSpc>
            </a:pPr>
            <a:r>
              <a:rPr lang="en-US" sz="1400" smtClean="0"/>
              <a:t>Product-dedicated or flexible</a:t>
            </a:r>
          </a:p>
          <a:p>
            <a:pPr lvl="1" eaLnBrk="1" hangingPunct="1">
              <a:lnSpc>
                <a:spcPct val="90000"/>
              </a:lnSpc>
            </a:pPr>
            <a:r>
              <a:rPr lang="en-US" sz="1400" smtClean="0"/>
              <a:t>Standardized (global operation, “copy exactly”) or localized</a:t>
            </a:r>
          </a:p>
          <a:p>
            <a:pPr lvl="1" eaLnBrk="1" hangingPunct="1">
              <a:lnSpc>
                <a:spcPct val="90000"/>
              </a:lnSpc>
            </a:pPr>
            <a:r>
              <a:rPr lang="en-US" sz="1400" smtClean="0"/>
              <a:t>Modular or integral</a:t>
            </a:r>
          </a:p>
          <a:p>
            <a:pPr lvl="1" eaLnBrk="1" hangingPunct="1">
              <a:lnSpc>
                <a:spcPct val="90000"/>
              </a:lnSpc>
            </a:pPr>
            <a:r>
              <a:rPr lang="en-US" sz="1400" smtClean="0"/>
              <a:t>Automation (capital, “lights-out”) or manual</a:t>
            </a:r>
          </a:p>
          <a:p>
            <a:pPr eaLnBrk="1" hangingPunct="1">
              <a:lnSpc>
                <a:spcPct val="90000"/>
              </a:lnSpc>
            </a:pPr>
            <a:r>
              <a:rPr lang="en-US" sz="1600" smtClean="0"/>
              <a:t>Transportation technology</a:t>
            </a:r>
          </a:p>
          <a:p>
            <a:pPr lvl="1" eaLnBrk="1" hangingPunct="1">
              <a:lnSpc>
                <a:spcPct val="90000"/>
              </a:lnSpc>
            </a:pPr>
            <a:r>
              <a:rPr lang="en-US" sz="1400" smtClean="0"/>
              <a:t>Impact on </a:t>
            </a:r>
            <a:r>
              <a:rPr lang="en-US" sz="1400" smtClean="0">
                <a:solidFill>
                  <a:srgbClr val="FF0000"/>
                </a:solidFill>
              </a:rPr>
              <a:t>TLC</a:t>
            </a:r>
            <a:r>
              <a:rPr lang="en-US" sz="1400" smtClean="0"/>
              <a:t> and offshoring (Mexico-China)</a:t>
            </a:r>
          </a:p>
          <a:p>
            <a:pPr lvl="1" eaLnBrk="1" hangingPunct="1">
              <a:lnSpc>
                <a:spcPct val="90000"/>
              </a:lnSpc>
            </a:pPr>
            <a:r>
              <a:rPr lang="en-US" sz="1400" smtClean="0"/>
              <a:t>Role of transportation in order fulfillment: </a:t>
            </a:r>
            <a:r>
              <a:rPr lang="en-US" sz="1400" smtClean="0">
                <a:solidFill>
                  <a:srgbClr val="FF0000"/>
                </a:solidFill>
              </a:rPr>
              <a:t>Cost to Serve </a:t>
            </a:r>
            <a:r>
              <a:rPr lang="en-US" sz="1400" smtClean="0"/>
              <a:t>(Peapod)</a:t>
            </a:r>
          </a:p>
          <a:p>
            <a:pPr lvl="1" eaLnBrk="1" hangingPunct="1">
              <a:lnSpc>
                <a:spcPct val="90000"/>
              </a:lnSpc>
            </a:pPr>
            <a:r>
              <a:rPr lang="en-US" sz="1400" smtClean="0"/>
              <a:t>Routing in a service network (Manzana allocates policies to different underwriters)</a:t>
            </a:r>
          </a:p>
          <a:p>
            <a:pPr eaLnBrk="1" hangingPunct="1">
              <a:lnSpc>
                <a:spcPct val="90000"/>
              </a:lnSpc>
            </a:pPr>
            <a:r>
              <a:rPr lang="en-US" sz="1600" smtClean="0"/>
              <a:t>Coordination &amp; Information technology</a:t>
            </a:r>
          </a:p>
          <a:p>
            <a:pPr lvl="1" eaLnBrk="1" hangingPunct="1">
              <a:lnSpc>
                <a:spcPct val="90000"/>
              </a:lnSpc>
            </a:pPr>
            <a:r>
              <a:rPr lang="en-US" sz="1400" smtClean="0"/>
              <a:t>Coordination: </a:t>
            </a:r>
            <a:r>
              <a:rPr lang="en-US" sz="1400" smtClean="0">
                <a:solidFill>
                  <a:srgbClr val="FF0000"/>
                </a:solidFill>
              </a:rPr>
              <a:t>Load balancing, prioritization &amp; release, tail pooling, spackling</a:t>
            </a:r>
          </a:p>
          <a:p>
            <a:pPr lvl="1" eaLnBrk="1" hangingPunct="1">
              <a:lnSpc>
                <a:spcPct val="90000"/>
              </a:lnSpc>
            </a:pPr>
            <a:r>
              <a:rPr lang="en-US" sz="1400" smtClean="0"/>
              <a:t>Coordination: Planning of sales, demand, capacity, production (Seagate Tech) &amp; SRM</a:t>
            </a:r>
          </a:p>
          <a:p>
            <a:pPr lvl="1" eaLnBrk="1" hangingPunct="1">
              <a:lnSpc>
                <a:spcPct val="90000"/>
              </a:lnSpc>
            </a:pPr>
            <a:r>
              <a:rPr lang="en-US" sz="1400" smtClean="0"/>
              <a:t>IT for self-service (mass customization) and revenue management</a:t>
            </a:r>
          </a:p>
          <a:p>
            <a:pPr lvl="1" eaLnBrk="1" hangingPunct="1">
              <a:lnSpc>
                <a:spcPct val="90000"/>
              </a:lnSpc>
            </a:pPr>
            <a:r>
              <a:rPr lang="en-US" sz="1400" smtClean="0"/>
              <a:t>IT scorecard for value v. productivity</a:t>
            </a:r>
          </a:p>
          <a:p>
            <a:pPr eaLnBrk="1" hangingPunct="1">
              <a:lnSpc>
                <a:spcPct val="90000"/>
              </a:lnSpc>
              <a:buFont typeface="Wingdings" pitchFamily="2" charset="2"/>
              <a:buChar char="Ø"/>
            </a:pPr>
            <a:r>
              <a:rPr lang="en-US" sz="1600" smtClean="0"/>
              <a:t>Course Concept: align and tailor technology with</a:t>
            </a:r>
          </a:p>
          <a:p>
            <a:pPr lvl="1" eaLnBrk="1" hangingPunct="1">
              <a:lnSpc>
                <a:spcPct val="90000"/>
              </a:lnSpc>
            </a:pPr>
            <a:r>
              <a:rPr lang="en-US" sz="1400" smtClean="0"/>
              <a:t>Variety strategies: mass customization</a:t>
            </a:r>
          </a:p>
          <a:p>
            <a:pPr lvl="1" eaLnBrk="1" hangingPunct="1">
              <a:lnSpc>
                <a:spcPct val="90000"/>
              </a:lnSpc>
            </a:pPr>
            <a:r>
              <a:rPr lang="en-US" sz="1400" smtClean="0"/>
              <a:t>Quality of Service strategies</a:t>
            </a:r>
          </a:p>
          <a:p>
            <a:pPr lvl="1" eaLnBrk="1" hangingPunct="1">
              <a:lnSpc>
                <a:spcPct val="90000"/>
              </a:lnSpc>
            </a:pPr>
            <a:r>
              <a:rPr lang="en-US" sz="1400" smtClean="0"/>
              <a:t>Business process reengineering</a:t>
            </a:r>
          </a:p>
          <a:p>
            <a:pPr lvl="1" eaLnBrk="1" hangingPunct="1">
              <a:lnSpc>
                <a:spcPct val="90000"/>
              </a:lnSpc>
            </a:pPr>
            <a:r>
              <a:rPr lang="en-US" sz="1400" smtClean="0"/>
              <a:t>Sourcing and industry integration</a:t>
            </a:r>
          </a:p>
          <a:p>
            <a:pPr eaLnBrk="1" hangingPunct="1">
              <a:lnSpc>
                <a:spcPct val="90000"/>
              </a:lnSpc>
            </a:pPr>
            <a:endParaRPr lang="en-US" sz="1600"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III. The Process View: Tailoring Activity Networks </a:t>
            </a:r>
            <a:br>
              <a:rPr lang="en-US" smtClean="0"/>
            </a:br>
            <a:r>
              <a:rPr lang="en-US" smtClean="0"/>
              <a:t>	3. Demand: Revenue and Customer Mgt</a:t>
            </a:r>
          </a:p>
        </p:txBody>
      </p:sp>
      <p:sp>
        <p:nvSpPr>
          <p:cNvPr id="21507" name="Rectangle 5"/>
          <p:cNvSpPr>
            <a:spLocks noGrp="1" noChangeArrowheads="1"/>
          </p:cNvSpPr>
          <p:nvPr>
            <p:ph type="body" idx="4294967295"/>
          </p:nvPr>
        </p:nvSpPr>
        <p:spPr>
          <a:xfrm>
            <a:off x="455613" y="4267200"/>
            <a:ext cx="8688387" cy="2438400"/>
          </a:xfrm>
        </p:spPr>
        <p:txBody>
          <a:bodyPr/>
          <a:lstStyle/>
          <a:p>
            <a:pPr eaLnBrk="1" hangingPunct="1">
              <a:lnSpc>
                <a:spcPct val="90000"/>
              </a:lnSpc>
            </a:pPr>
            <a:r>
              <a:rPr lang="en-US" smtClean="0"/>
              <a:t>Conditions for and obstacles to effective revenue management</a:t>
            </a:r>
          </a:p>
          <a:p>
            <a:pPr eaLnBrk="1" hangingPunct="1">
              <a:lnSpc>
                <a:spcPct val="90000"/>
              </a:lnSpc>
            </a:pPr>
            <a:r>
              <a:rPr lang="en-US" smtClean="0">
                <a:solidFill>
                  <a:srgbClr val="FF0000"/>
                </a:solidFill>
              </a:rPr>
              <a:t>Valuation of quality of service</a:t>
            </a:r>
            <a:r>
              <a:rPr lang="en-US" smtClean="0"/>
              <a:t>: Mass customization (Peapod—productivity)</a:t>
            </a:r>
          </a:p>
        </p:txBody>
      </p:sp>
      <p:sp>
        <p:nvSpPr>
          <p:cNvPr id="21508" name="Rectangle 6"/>
          <p:cNvSpPr>
            <a:spLocks noChangeArrowheads="1"/>
          </p:cNvSpPr>
          <p:nvPr/>
        </p:nvSpPr>
        <p:spPr bwMode="auto">
          <a:xfrm>
            <a:off x="288925" y="1069975"/>
            <a:ext cx="8542338" cy="3116263"/>
          </a:xfrm>
          <a:prstGeom prst="rect">
            <a:avLst/>
          </a:prstGeom>
          <a:solidFill>
            <a:srgbClr val="EAEAEA"/>
          </a:solidFill>
          <a:ln w="9525" algn="ctr">
            <a:solidFill>
              <a:schemeClr val="tx1"/>
            </a:solidFill>
            <a:miter lim="800000"/>
            <a:headEnd/>
            <a:tailEnd/>
          </a:ln>
        </p:spPr>
        <p:txBody>
          <a:bodyPr anchor="ctr">
            <a:spAutoFit/>
          </a:bodyPr>
          <a:lstStyle/>
          <a:p>
            <a:endParaRPr lang="en-US"/>
          </a:p>
        </p:txBody>
      </p:sp>
      <p:cxnSp>
        <p:nvCxnSpPr>
          <p:cNvPr id="21509" name="AutoShape 8"/>
          <p:cNvCxnSpPr>
            <a:cxnSpLocks noChangeShapeType="1"/>
            <a:endCxn id="21518" idx="0"/>
          </p:cNvCxnSpPr>
          <p:nvPr/>
        </p:nvCxnSpPr>
        <p:spPr bwMode="auto">
          <a:xfrm flipH="1">
            <a:off x="2511425" y="990600"/>
            <a:ext cx="2062163" cy="349250"/>
          </a:xfrm>
          <a:prstGeom prst="straightConnector1">
            <a:avLst/>
          </a:prstGeom>
          <a:noFill/>
          <a:ln w="9525">
            <a:solidFill>
              <a:schemeClr val="tx1"/>
            </a:solidFill>
            <a:prstDash val="dash"/>
            <a:round/>
            <a:headEnd/>
            <a:tailEnd/>
          </a:ln>
        </p:spPr>
      </p:cxnSp>
      <p:cxnSp>
        <p:nvCxnSpPr>
          <p:cNvPr id="21510" name="AutoShape 9"/>
          <p:cNvCxnSpPr>
            <a:cxnSpLocks noChangeShapeType="1"/>
            <a:endCxn id="21513" idx="0"/>
          </p:cNvCxnSpPr>
          <p:nvPr/>
        </p:nvCxnSpPr>
        <p:spPr bwMode="auto">
          <a:xfrm>
            <a:off x="4573588" y="990600"/>
            <a:ext cx="2054225" cy="349250"/>
          </a:xfrm>
          <a:prstGeom prst="straightConnector1">
            <a:avLst/>
          </a:prstGeom>
          <a:noFill/>
          <a:ln w="9525">
            <a:solidFill>
              <a:schemeClr val="tx1"/>
            </a:solidFill>
            <a:prstDash val="dash"/>
            <a:round/>
            <a:headEnd/>
            <a:tailEnd/>
          </a:ln>
        </p:spPr>
      </p:cxnSp>
      <p:sp>
        <p:nvSpPr>
          <p:cNvPr id="21511" name="Text Box 10"/>
          <p:cNvSpPr txBox="1">
            <a:spLocks noChangeArrowheads="1"/>
          </p:cNvSpPr>
          <p:nvPr/>
        </p:nvSpPr>
        <p:spPr bwMode="auto">
          <a:xfrm>
            <a:off x="6770688" y="3149600"/>
            <a:ext cx="1931987" cy="581025"/>
          </a:xfrm>
          <a:prstGeom prst="rect">
            <a:avLst/>
          </a:prstGeom>
          <a:noFill/>
          <a:ln w="9525" algn="ctr">
            <a:noFill/>
            <a:prstDash val="dash"/>
            <a:miter lim="800000"/>
            <a:headEnd/>
            <a:tailEnd/>
          </a:ln>
        </p:spPr>
        <p:txBody>
          <a:bodyPr wrap="none">
            <a:spAutoFit/>
          </a:bodyPr>
          <a:lstStyle/>
          <a:p>
            <a:pPr>
              <a:buFontTx/>
              <a:buChar char="•"/>
            </a:pPr>
            <a:r>
              <a:rPr lang="en-US" sz="1600">
                <a:solidFill>
                  <a:srgbClr val="FF0000"/>
                </a:solidFill>
              </a:rPr>
              <a:t> Priority service</a:t>
            </a:r>
          </a:p>
          <a:p>
            <a:pPr>
              <a:buFontTx/>
              <a:buChar char="•"/>
            </a:pPr>
            <a:r>
              <a:rPr lang="en-US" sz="1600">
                <a:solidFill>
                  <a:srgbClr val="FF0000"/>
                </a:solidFill>
              </a:rPr>
              <a:t> Mass customization</a:t>
            </a:r>
          </a:p>
        </p:txBody>
      </p:sp>
      <p:sp>
        <p:nvSpPr>
          <p:cNvPr id="21512" name="Text Box 11"/>
          <p:cNvSpPr txBox="1">
            <a:spLocks noChangeArrowheads="1"/>
          </p:cNvSpPr>
          <p:nvPr/>
        </p:nvSpPr>
        <p:spPr bwMode="auto">
          <a:xfrm>
            <a:off x="4664075" y="3149600"/>
            <a:ext cx="1998663" cy="581025"/>
          </a:xfrm>
          <a:prstGeom prst="rect">
            <a:avLst/>
          </a:prstGeom>
          <a:noFill/>
          <a:ln w="9525" algn="ctr">
            <a:noFill/>
            <a:prstDash val="dash"/>
            <a:miter lim="800000"/>
            <a:headEnd/>
            <a:tailEnd/>
          </a:ln>
        </p:spPr>
        <p:txBody>
          <a:bodyPr wrap="none">
            <a:spAutoFit/>
          </a:bodyPr>
          <a:lstStyle/>
          <a:p>
            <a:pPr>
              <a:buFontTx/>
              <a:buChar char="•"/>
            </a:pPr>
            <a:r>
              <a:rPr lang="en-US" sz="1600">
                <a:solidFill>
                  <a:srgbClr val="FF0000"/>
                </a:solidFill>
              </a:rPr>
              <a:t> Overbooking </a:t>
            </a:r>
          </a:p>
          <a:p>
            <a:pPr>
              <a:buFontTx/>
              <a:buChar char="•"/>
            </a:pPr>
            <a:r>
              <a:rPr lang="en-US" sz="1600">
                <a:solidFill>
                  <a:srgbClr val="FF0000"/>
                </a:solidFill>
              </a:rPr>
              <a:t> Discount allocation  </a:t>
            </a:r>
          </a:p>
        </p:txBody>
      </p:sp>
      <p:sp>
        <p:nvSpPr>
          <p:cNvPr id="21513" name="Rectangle 12"/>
          <p:cNvSpPr>
            <a:spLocks noChangeArrowheads="1"/>
          </p:cNvSpPr>
          <p:nvPr/>
        </p:nvSpPr>
        <p:spPr bwMode="auto">
          <a:xfrm>
            <a:off x="5549900" y="1339850"/>
            <a:ext cx="2155825" cy="657225"/>
          </a:xfrm>
          <a:prstGeom prst="rect">
            <a:avLst/>
          </a:prstGeom>
          <a:solidFill>
            <a:schemeClr val="hlink"/>
          </a:solidFill>
          <a:ln w="9525" algn="ctr">
            <a:solidFill>
              <a:schemeClr val="tx1"/>
            </a:solidFill>
            <a:miter lim="800000"/>
            <a:headEnd/>
            <a:tailEnd/>
          </a:ln>
        </p:spPr>
        <p:txBody>
          <a:bodyPr anchor="ctr"/>
          <a:lstStyle/>
          <a:p>
            <a:pPr algn="ctr"/>
            <a:r>
              <a:rPr lang="en-US" sz="2000"/>
              <a:t>Capacity Controls</a:t>
            </a:r>
          </a:p>
        </p:txBody>
      </p:sp>
      <p:sp>
        <p:nvSpPr>
          <p:cNvPr id="21514" name="Rectangle 13"/>
          <p:cNvSpPr>
            <a:spLocks noChangeArrowheads="1"/>
          </p:cNvSpPr>
          <p:nvPr/>
        </p:nvSpPr>
        <p:spPr bwMode="auto">
          <a:xfrm>
            <a:off x="4794250"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Yield Management</a:t>
            </a:r>
          </a:p>
        </p:txBody>
      </p:sp>
      <p:sp>
        <p:nvSpPr>
          <p:cNvPr id="21515" name="Rectangle 14"/>
          <p:cNvSpPr>
            <a:spLocks noChangeArrowheads="1"/>
          </p:cNvSpPr>
          <p:nvPr/>
        </p:nvSpPr>
        <p:spPr bwMode="auto">
          <a:xfrm>
            <a:off x="6950075"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Service</a:t>
            </a:r>
          </a:p>
          <a:p>
            <a:pPr algn="ctr"/>
            <a:r>
              <a:rPr lang="en-US" sz="1800"/>
              <a:t>Customization</a:t>
            </a:r>
          </a:p>
        </p:txBody>
      </p:sp>
      <p:cxnSp>
        <p:nvCxnSpPr>
          <p:cNvPr id="21516" name="AutoShape 15"/>
          <p:cNvCxnSpPr>
            <a:cxnSpLocks noChangeShapeType="1"/>
            <a:stCxn id="21513" idx="2"/>
            <a:endCxn id="21514" idx="0"/>
          </p:cNvCxnSpPr>
          <p:nvPr/>
        </p:nvCxnSpPr>
        <p:spPr bwMode="auto">
          <a:xfrm flipH="1">
            <a:off x="5578475" y="1997075"/>
            <a:ext cx="1049338" cy="458788"/>
          </a:xfrm>
          <a:prstGeom prst="straightConnector1">
            <a:avLst/>
          </a:prstGeom>
          <a:noFill/>
          <a:ln w="9525">
            <a:solidFill>
              <a:schemeClr val="tx1"/>
            </a:solidFill>
            <a:prstDash val="dash"/>
            <a:round/>
            <a:headEnd/>
            <a:tailEnd/>
          </a:ln>
        </p:spPr>
      </p:cxnSp>
      <p:cxnSp>
        <p:nvCxnSpPr>
          <p:cNvPr id="21517" name="AutoShape 16"/>
          <p:cNvCxnSpPr>
            <a:cxnSpLocks noChangeShapeType="1"/>
            <a:stCxn id="21513" idx="2"/>
            <a:endCxn id="21515" idx="0"/>
          </p:cNvCxnSpPr>
          <p:nvPr/>
        </p:nvCxnSpPr>
        <p:spPr bwMode="auto">
          <a:xfrm>
            <a:off x="6627813" y="1997075"/>
            <a:ext cx="1106487" cy="458788"/>
          </a:xfrm>
          <a:prstGeom prst="straightConnector1">
            <a:avLst/>
          </a:prstGeom>
          <a:noFill/>
          <a:ln w="9525">
            <a:solidFill>
              <a:schemeClr val="tx1"/>
            </a:solidFill>
            <a:prstDash val="dash"/>
            <a:round/>
            <a:headEnd/>
            <a:tailEnd/>
          </a:ln>
        </p:spPr>
      </p:cxnSp>
      <p:sp>
        <p:nvSpPr>
          <p:cNvPr id="21518" name="Rectangle 17"/>
          <p:cNvSpPr>
            <a:spLocks noChangeArrowheads="1"/>
          </p:cNvSpPr>
          <p:nvPr/>
        </p:nvSpPr>
        <p:spPr bwMode="auto">
          <a:xfrm>
            <a:off x="1433513" y="1339850"/>
            <a:ext cx="2155825" cy="657225"/>
          </a:xfrm>
          <a:prstGeom prst="rect">
            <a:avLst/>
          </a:prstGeom>
          <a:solidFill>
            <a:schemeClr val="hlink"/>
          </a:solidFill>
          <a:ln w="9525" algn="ctr">
            <a:solidFill>
              <a:schemeClr val="tx1"/>
            </a:solidFill>
            <a:miter lim="800000"/>
            <a:headEnd/>
            <a:tailEnd/>
          </a:ln>
        </p:spPr>
        <p:txBody>
          <a:bodyPr anchor="ctr"/>
          <a:lstStyle/>
          <a:p>
            <a:pPr algn="ctr"/>
            <a:r>
              <a:rPr lang="en-US" sz="2000"/>
              <a:t>Price Controls</a:t>
            </a:r>
          </a:p>
        </p:txBody>
      </p:sp>
      <p:sp>
        <p:nvSpPr>
          <p:cNvPr id="21519" name="Rectangle 18"/>
          <p:cNvSpPr>
            <a:spLocks noChangeArrowheads="1"/>
          </p:cNvSpPr>
          <p:nvPr/>
        </p:nvSpPr>
        <p:spPr bwMode="auto">
          <a:xfrm>
            <a:off x="2720975"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Dynamic Pricing</a:t>
            </a:r>
          </a:p>
        </p:txBody>
      </p:sp>
      <p:sp>
        <p:nvSpPr>
          <p:cNvPr id="21520" name="Rectangle 19"/>
          <p:cNvSpPr>
            <a:spLocks noChangeArrowheads="1"/>
          </p:cNvSpPr>
          <p:nvPr/>
        </p:nvSpPr>
        <p:spPr bwMode="auto">
          <a:xfrm>
            <a:off x="627063" y="2455863"/>
            <a:ext cx="1568450" cy="657225"/>
          </a:xfrm>
          <a:prstGeom prst="rect">
            <a:avLst/>
          </a:prstGeom>
          <a:solidFill>
            <a:schemeClr val="bg1"/>
          </a:solidFill>
          <a:ln w="9525" algn="ctr">
            <a:solidFill>
              <a:schemeClr val="tx1"/>
            </a:solidFill>
            <a:miter lim="800000"/>
            <a:headEnd/>
            <a:tailEnd/>
          </a:ln>
        </p:spPr>
        <p:txBody>
          <a:bodyPr anchor="ctr"/>
          <a:lstStyle/>
          <a:p>
            <a:pPr algn="ctr"/>
            <a:r>
              <a:rPr lang="en-US" sz="1800"/>
              <a:t>Price</a:t>
            </a:r>
          </a:p>
          <a:p>
            <a:pPr algn="ctr"/>
            <a:r>
              <a:rPr lang="en-US" sz="1800"/>
              <a:t>Customization</a:t>
            </a:r>
          </a:p>
        </p:txBody>
      </p:sp>
      <p:cxnSp>
        <p:nvCxnSpPr>
          <p:cNvPr id="21521" name="AutoShape 20"/>
          <p:cNvCxnSpPr>
            <a:cxnSpLocks noChangeShapeType="1"/>
            <a:stCxn id="21518" idx="2"/>
            <a:endCxn id="21519" idx="0"/>
          </p:cNvCxnSpPr>
          <p:nvPr/>
        </p:nvCxnSpPr>
        <p:spPr bwMode="auto">
          <a:xfrm>
            <a:off x="2511425" y="1997075"/>
            <a:ext cx="993775" cy="458788"/>
          </a:xfrm>
          <a:prstGeom prst="straightConnector1">
            <a:avLst/>
          </a:prstGeom>
          <a:noFill/>
          <a:ln w="9525">
            <a:solidFill>
              <a:schemeClr val="tx1"/>
            </a:solidFill>
            <a:prstDash val="dash"/>
            <a:round/>
            <a:headEnd/>
            <a:tailEnd/>
          </a:ln>
        </p:spPr>
      </p:cxnSp>
      <p:cxnSp>
        <p:nvCxnSpPr>
          <p:cNvPr id="21522" name="AutoShape 21"/>
          <p:cNvCxnSpPr>
            <a:cxnSpLocks noChangeShapeType="1"/>
            <a:stCxn id="21518" idx="2"/>
            <a:endCxn id="21520" idx="0"/>
          </p:cNvCxnSpPr>
          <p:nvPr/>
        </p:nvCxnSpPr>
        <p:spPr bwMode="auto">
          <a:xfrm flipH="1">
            <a:off x="1411288" y="1997075"/>
            <a:ext cx="1100137" cy="458788"/>
          </a:xfrm>
          <a:prstGeom prst="straightConnector1">
            <a:avLst/>
          </a:prstGeom>
          <a:noFill/>
          <a:ln w="9525">
            <a:solidFill>
              <a:schemeClr val="tx1"/>
            </a:solidFill>
            <a:prstDash val="dash"/>
            <a:round/>
            <a:headEnd/>
            <a:tailEnd/>
          </a:ln>
        </p:spPr>
      </p:cxnSp>
      <p:sp>
        <p:nvSpPr>
          <p:cNvPr id="21523" name="Text Box 22"/>
          <p:cNvSpPr txBox="1">
            <a:spLocks noChangeArrowheads="1"/>
          </p:cNvSpPr>
          <p:nvPr/>
        </p:nvSpPr>
        <p:spPr bwMode="auto">
          <a:xfrm>
            <a:off x="2863850" y="3149600"/>
            <a:ext cx="1277938" cy="825500"/>
          </a:xfrm>
          <a:prstGeom prst="rect">
            <a:avLst/>
          </a:prstGeom>
          <a:noFill/>
          <a:ln w="9525" algn="ctr">
            <a:noFill/>
            <a:prstDash val="dash"/>
            <a:miter lim="800000"/>
            <a:headEnd/>
            <a:tailEnd/>
          </a:ln>
        </p:spPr>
        <p:txBody>
          <a:bodyPr wrap="none">
            <a:spAutoFit/>
          </a:bodyPr>
          <a:lstStyle/>
          <a:p>
            <a:pPr>
              <a:buFontTx/>
              <a:buChar char="•"/>
            </a:pPr>
            <a:r>
              <a:rPr lang="en-US" sz="1600"/>
              <a:t> Markdowns</a:t>
            </a:r>
          </a:p>
          <a:p>
            <a:pPr>
              <a:buFontTx/>
              <a:buChar char="•"/>
            </a:pPr>
            <a:r>
              <a:rPr lang="en-US" sz="1600"/>
              <a:t> Promotions</a:t>
            </a:r>
          </a:p>
          <a:p>
            <a:pPr>
              <a:buFontTx/>
              <a:buChar char="•"/>
            </a:pPr>
            <a:r>
              <a:rPr lang="en-US" sz="1600"/>
              <a:t> Peak-Load </a:t>
            </a:r>
          </a:p>
        </p:txBody>
      </p:sp>
      <p:sp>
        <p:nvSpPr>
          <p:cNvPr id="21524" name="Text Box 23"/>
          <p:cNvSpPr txBox="1">
            <a:spLocks noChangeArrowheads="1"/>
          </p:cNvSpPr>
          <p:nvPr/>
        </p:nvSpPr>
        <p:spPr bwMode="auto">
          <a:xfrm>
            <a:off x="427038" y="3149600"/>
            <a:ext cx="1944687" cy="825500"/>
          </a:xfrm>
          <a:prstGeom prst="rect">
            <a:avLst/>
          </a:prstGeom>
          <a:noFill/>
          <a:ln w="9525" algn="ctr">
            <a:noFill/>
            <a:prstDash val="dash"/>
            <a:miter lim="800000"/>
            <a:headEnd/>
            <a:tailEnd/>
          </a:ln>
        </p:spPr>
        <p:txBody>
          <a:bodyPr wrap="none">
            <a:spAutoFit/>
          </a:bodyPr>
          <a:lstStyle/>
          <a:p>
            <a:pPr>
              <a:buFontTx/>
              <a:buChar char="•"/>
            </a:pPr>
            <a:r>
              <a:rPr lang="en-US" sz="1600"/>
              <a:t> Segmentation</a:t>
            </a:r>
          </a:p>
          <a:p>
            <a:pPr>
              <a:buFontTx/>
              <a:buChar char="•"/>
            </a:pPr>
            <a:r>
              <a:rPr lang="en-US" sz="1600"/>
              <a:t> Products &amp; fences</a:t>
            </a:r>
          </a:p>
          <a:p>
            <a:pPr>
              <a:buFontTx/>
              <a:buChar char="•"/>
            </a:pPr>
            <a:r>
              <a:rPr lang="en-US" sz="1600"/>
              <a:t> Price differentiation</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7" name="Rectangle 6"/>
          <p:cNvSpPr/>
          <p:nvPr/>
        </p:nvSpPr>
        <p:spPr>
          <a:xfrm>
            <a:off x="755472" y="1392644"/>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0" name="Rectangle 9"/>
          <p:cNvSpPr/>
          <p:nvPr/>
        </p:nvSpPr>
        <p:spPr>
          <a:xfrm>
            <a:off x="5070389" y="1320784"/>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1" name="Rectangle 10"/>
          <p:cNvSpPr/>
          <p:nvPr/>
        </p:nvSpPr>
        <p:spPr>
          <a:xfrm>
            <a:off x="7433739" y="1338671"/>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2" name="Rectangle 11"/>
          <p:cNvSpPr/>
          <p:nvPr/>
        </p:nvSpPr>
        <p:spPr>
          <a:xfrm>
            <a:off x="2817360" y="1326134"/>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prstClr val="white"/>
                </a:solidFill>
                <a:latin typeface="Calibri"/>
                <a:cs typeface="Arial" pitchFamily="34" charset="0"/>
              </a:rPr>
              <a:t>Operations strategy is a plan for </a:t>
            </a:r>
            <a:r>
              <a:rPr lang="en-US" sz="1800" dirty="0" smtClean="0">
                <a:solidFill>
                  <a:prstClr val="white"/>
                </a:solidFill>
                <a:latin typeface="Calibri"/>
                <a:cs typeface="Arial" pitchFamily="34" charset="0"/>
              </a:rPr>
              <a:t>configuring the Operating System, i.e., developing </a:t>
            </a:r>
            <a:r>
              <a:rPr lang="en-US" sz="1800" dirty="0">
                <a:solidFill>
                  <a:prstClr val="white"/>
                </a:solidFill>
                <a:latin typeface="Calibri"/>
                <a:cs typeface="Arial" pitchFamily="34" charset="0"/>
              </a:rPr>
              <a:t>resources and configuring processes such that the resulting </a:t>
            </a:r>
            <a:r>
              <a:rPr lang="en-US" sz="1800" dirty="0" smtClean="0">
                <a:solidFill>
                  <a:prstClr val="white"/>
                </a:solidFill>
                <a:latin typeface="Calibri"/>
                <a:cs typeface="Arial" pitchFamily="34" charset="0"/>
              </a:rPr>
              <a:t>capabilities </a:t>
            </a:r>
            <a:r>
              <a:rPr lang="en-US" sz="1800" dirty="0">
                <a:solidFill>
                  <a:prstClr val="white"/>
                </a:solidFill>
                <a:latin typeface="Calibri"/>
                <a:cs typeface="Arial" pitchFamily="34" charset="0"/>
              </a:rPr>
              <a:t>maximize </a:t>
            </a:r>
            <a:r>
              <a:rPr lang="en-US" sz="1800" dirty="0" smtClean="0">
                <a:solidFill>
                  <a:prstClr val="white"/>
                </a:solidFill>
                <a:latin typeface="Calibri"/>
                <a:cs typeface="Arial" pitchFamily="34" charset="0"/>
              </a:rPr>
              <a:t>value</a:t>
            </a:r>
            <a:endParaRPr lang="en-US" sz="1800" dirty="0">
              <a:solidFill>
                <a:prstClr val="white"/>
              </a:solidFill>
              <a:latin typeface="Calibri"/>
              <a:cs typeface="Arial" pitchFamily="34" charset="0"/>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V</a:t>
            </a:r>
            <a:r>
              <a:rPr lang="en-US" dirty="0" smtClean="0">
                <a:solidFill>
                  <a:srgbClr val="FFFFFF"/>
                </a:solidFill>
                <a:latin typeface="Arial" pitchFamily="34" charset="0"/>
                <a:cs typeface="Arial" pitchFamily="34" charset="0"/>
              </a:rPr>
              <a:t>alue</a:t>
            </a:r>
            <a:endParaRPr lang="en-US" dirty="0">
              <a:solidFill>
                <a:srgbClr val="FFFFFF"/>
              </a:solidFill>
              <a:latin typeface="Arial" pitchFamily="34" charset="0"/>
              <a:cs typeface="Arial" pitchFamily="34" charset="0"/>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C</a:t>
            </a:r>
            <a:r>
              <a:rPr lang="en-US" dirty="0" smtClean="0">
                <a:solidFill>
                  <a:srgbClr val="FFFFFF"/>
                </a:solidFill>
                <a:latin typeface="Arial" pitchFamily="34" charset="0"/>
                <a:cs typeface="Arial" pitchFamily="34" charset="0"/>
              </a:rPr>
              <a:t>apabilities</a:t>
            </a:r>
            <a:endParaRPr lang="en-US" dirty="0">
              <a:solidFill>
                <a:srgbClr val="FFFFFF"/>
              </a:solidFill>
              <a:latin typeface="Arial" pitchFamily="34" charset="0"/>
              <a:cs typeface="Arial" pitchFamily="34" charset="0"/>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A</a:t>
            </a:r>
            <a:r>
              <a:rPr lang="en-US" dirty="0" smtClean="0">
                <a:solidFill>
                  <a:srgbClr val="FFFFFF"/>
                </a:solidFill>
                <a:latin typeface="Arial" pitchFamily="34" charset="0"/>
                <a:cs typeface="Arial" pitchFamily="34" charset="0"/>
              </a:rPr>
              <a:t>ssets</a:t>
            </a:r>
            <a:endParaRPr lang="en-US" dirty="0">
              <a:solidFill>
                <a:srgbClr val="FFFFFF"/>
              </a:solidFill>
              <a:latin typeface="Arial" pitchFamily="34" charset="0"/>
              <a:cs typeface="Arial" pitchFamily="34" charset="0"/>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P</a:t>
            </a:r>
            <a:r>
              <a:rPr lang="en-US" dirty="0" smtClean="0">
                <a:solidFill>
                  <a:srgbClr val="FFFFFF"/>
                </a:solidFill>
                <a:latin typeface="Arial" pitchFamily="34" charset="0"/>
                <a:cs typeface="Arial" pitchFamily="34" charset="0"/>
              </a:rPr>
              <a:t>rocesses</a:t>
            </a:r>
            <a:endParaRPr lang="en-US"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33740633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sz="3600" dirty="0">
                <a:latin typeface="Optima"/>
                <a:ea typeface="ＭＳ Ｐゴシック" charset="0"/>
                <a:cs typeface="ＭＳ Ｐゴシック" charset="0"/>
              </a:rPr>
              <a:t>Operating System Design Roadmap</a:t>
            </a:r>
            <a:br>
              <a:rPr lang="en-US" sz="3600" dirty="0">
                <a:latin typeface="Optima"/>
                <a:ea typeface="ＭＳ Ｐゴシック" charset="0"/>
                <a:cs typeface="ＭＳ Ｐゴシック" charset="0"/>
              </a:rPr>
            </a:br>
            <a:r>
              <a:rPr lang="en-US" sz="3600" dirty="0">
                <a:latin typeface="Optima"/>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Optima"/>
              </a:rPr>
              <a:t>Is the Operating System </a:t>
            </a:r>
            <a:r>
              <a:rPr lang="en-US" sz="1200" b="1" dirty="0">
                <a:solidFill>
                  <a:prstClr val="black"/>
                </a:solidFill>
                <a:latin typeface="Optima"/>
                <a:ea typeface="ＭＳ 明朝"/>
                <a:cs typeface="Optima"/>
              </a:rPr>
              <a:t>aligned </a:t>
            </a:r>
            <a:r>
              <a:rPr lang="en-US" sz="1200" dirty="0">
                <a:solidFill>
                  <a:prstClr val="black"/>
                </a:solidFill>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Optima"/>
              </a:rPr>
              <a:t>Is the current OS maximizing shareholders’ </a:t>
            </a:r>
            <a:r>
              <a:rPr lang="en-US" sz="1200" b="1" dirty="0">
                <a:solidFill>
                  <a:prstClr val="black"/>
                </a:solidFill>
                <a:latin typeface="Optima"/>
                <a:ea typeface="ＭＳ 明朝"/>
                <a:cs typeface="Optima"/>
              </a:rPr>
              <a:t>value</a:t>
            </a:r>
            <a:r>
              <a:rPr lang="en-US" sz="1200" dirty="0">
                <a:solidFill>
                  <a:prstClr val="black"/>
                </a:solidFill>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current position </a:t>
            </a:r>
            <a:r>
              <a:rPr lang="en-US" sz="1200" b="1">
                <a:solidFill>
                  <a:prstClr val="black"/>
                </a:solidFill>
                <a:latin typeface="Optima"/>
                <a:ea typeface="ＭＳ 明朝"/>
                <a:cs typeface="Optima"/>
              </a:rPr>
              <a:t>defensible</a:t>
            </a:r>
            <a:r>
              <a:rPr lang="en-US" sz="1200">
                <a:solidFill>
                  <a:prstClr val="black"/>
                </a:solidFill>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Financial statements</a:t>
            </a:r>
          </a:p>
          <a:p>
            <a:pPr>
              <a:spcBef>
                <a:spcPts val="0"/>
              </a:spcBef>
              <a:spcAft>
                <a:spcPts val="0"/>
              </a:spcAft>
              <a:defRPr/>
            </a:pPr>
            <a:r>
              <a:rPr lang="en-US" sz="1200" dirty="0">
                <a:solidFill>
                  <a:prstClr val="black"/>
                </a:solidFill>
                <a:latin typeface="Optima"/>
                <a:ea typeface="ＭＳ 明朝"/>
                <a:cs typeface="Optima"/>
              </a:rPr>
              <a:t>Industry comparable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Competitive intelligence</a:t>
            </a:r>
          </a:p>
          <a:p>
            <a:pPr>
              <a:spcBef>
                <a:spcPts val="0"/>
              </a:spcBef>
              <a:spcAft>
                <a:spcPts val="0"/>
              </a:spcAft>
              <a:defRPr/>
            </a:pPr>
            <a:r>
              <a:rPr lang="en-US" sz="1200" dirty="0">
                <a:solidFill>
                  <a:prstClr val="black"/>
                </a:solidFill>
                <a:latin typeface="Optima"/>
                <a:ea typeface="ＭＳ 明朝"/>
                <a:cs typeface="Optima"/>
              </a:rPr>
              <a:t>Cost data</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solidFill>
                  <a:prstClr val="black"/>
                </a:solidFill>
                <a:latin typeface="Optima"/>
                <a:ea typeface="ＭＳ 明朝"/>
                <a:cs typeface="Times New Roman"/>
              </a:rPr>
              <a:t>Risk</a:t>
            </a:r>
            <a:r>
              <a:rPr lang="en-US" sz="1200" dirty="0">
                <a:solidFill>
                  <a:prstClr val="black"/>
                </a:solidFill>
                <a:latin typeface="Optima"/>
                <a:ea typeface="ＭＳ 明朝"/>
                <a:cs typeface="Times New Roman"/>
              </a:rPr>
              <a:t> Assessment</a:t>
            </a:r>
          </a:p>
          <a:p>
            <a:pPr>
              <a:spcBef>
                <a:spcPts val="0"/>
              </a:spcBef>
              <a:spcAft>
                <a:spcPts val="0"/>
              </a:spcAft>
              <a:defRPr/>
            </a:pPr>
            <a:r>
              <a:rPr lang="en-US" sz="1200" dirty="0">
                <a:solidFill>
                  <a:prstClr val="black"/>
                </a:solidFill>
                <a:latin typeface="Optima"/>
                <a:ea typeface="ＭＳ 明朝"/>
                <a:cs typeface="Times New Roman"/>
              </a:rPr>
              <a:t>Cost, sales and technology forecast</a:t>
            </a:r>
          </a:p>
          <a:p>
            <a:pPr>
              <a:spcBef>
                <a:spcPts val="0"/>
              </a:spcBef>
              <a:spcAft>
                <a:spcPts val="0"/>
              </a:spcAft>
              <a:defRPr/>
            </a:pPr>
            <a:r>
              <a:rPr lang="en-US" sz="1200" dirty="0">
                <a:solidFill>
                  <a:prstClr val="black"/>
                </a:solidFill>
                <a:latin typeface="Optima"/>
                <a:ea typeface="ＭＳ 明朝"/>
                <a:cs typeface="Times New Roman"/>
              </a:rPr>
              <a:t>Supplier base info</a:t>
            </a:r>
          </a:p>
          <a:p>
            <a:pPr>
              <a:spcBef>
                <a:spcPts val="0"/>
              </a:spcBef>
              <a:spcAft>
                <a:spcPts val="0"/>
              </a:spcAft>
              <a:defRPr/>
            </a:pPr>
            <a:r>
              <a:rPr lang="en-US" sz="1200" dirty="0">
                <a:solidFill>
                  <a:prstClr val="black"/>
                </a:solidFill>
                <a:latin typeface="Optima"/>
                <a:ea typeface="ＭＳ 明朝"/>
                <a:cs typeface="Times New Roman"/>
              </a:rPr>
              <a:t>Logistical costs</a:t>
            </a:r>
          </a:p>
          <a:p>
            <a:pPr>
              <a:spcBef>
                <a:spcPts val="0"/>
              </a:spcBef>
              <a:spcAft>
                <a:spcPts val="0"/>
              </a:spcAft>
              <a:defRPr/>
            </a:pPr>
            <a:r>
              <a:rPr lang="en-US" sz="1200" dirty="0">
                <a:solidFill>
                  <a:prstClr val="black"/>
                </a:solidFill>
                <a:latin typeface="Optima"/>
                <a:ea typeface="ＭＳ 明朝"/>
                <a:cs typeface="Times New Roman"/>
              </a:rPr>
              <a:t> </a:t>
            </a:r>
          </a:p>
          <a:p>
            <a:pPr>
              <a:spcBef>
                <a:spcPts val="0"/>
              </a:spcBef>
              <a:spcAft>
                <a:spcPts val="0"/>
              </a:spcAft>
              <a:defRPr/>
            </a:pPr>
            <a:r>
              <a:rPr lang="en-US" sz="1200" dirty="0">
                <a:solidFill>
                  <a:prstClr val="black"/>
                </a:solidFill>
                <a:latin typeface="Optima"/>
                <a:ea typeface="ＭＳ 明朝"/>
                <a:cs typeface="Times New Roman"/>
              </a:rPr>
              <a:t> </a:t>
            </a:r>
          </a:p>
          <a:p>
            <a:pPr>
              <a:spcBef>
                <a:spcPts val="0"/>
              </a:spcBef>
              <a:spcAft>
                <a:spcPts val="0"/>
              </a:spcAft>
              <a:defRPr/>
            </a:pPr>
            <a:r>
              <a:rPr lang="en-US" sz="1200" dirty="0">
                <a:solidFill>
                  <a:prstClr val="black"/>
                </a:solidFill>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7577"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1745974" y="5836478"/>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solidFill>
                  <a:prstClr val="black"/>
                </a:solidFill>
                <a:ea typeface="ＭＳ 明朝"/>
                <a:cs typeface="Times New Roman"/>
              </a:rPr>
              <a:t>Invest</a:t>
            </a:r>
            <a:endParaRPr lang="en-US" sz="1200" dirty="0">
              <a:solidFill>
                <a:prstClr val="black"/>
              </a:solidFill>
              <a:ea typeface="ＭＳ 明朝"/>
              <a:cs typeface="Times New Roman"/>
            </a:endParaRPr>
          </a:p>
        </p:txBody>
      </p:sp>
      <p:sp>
        <p:nvSpPr>
          <p:cNvPr id="53" name="Text Box 15"/>
          <p:cNvSpPr txBox="1"/>
          <p:nvPr/>
        </p:nvSpPr>
        <p:spPr>
          <a:xfrm>
            <a:off x="58089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solidFill>
                  <a:prstClr val="black"/>
                </a:solidFill>
                <a:ea typeface="ＭＳ 明朝"/>
                <a:cs typeface="Times New Roman"/>
              </a:rPr>
              <a:t>Buy</a:t>
            </a:r>
            <a:endParaRPr lang="en-US" sz="1200" dirty="0">
              <a:solidFill>
                <a:prstClr val="black"/>
              </a:solidFill>
              <a:ea typeface="ＭＳ 明朝"/>
              <a:cs typeface="Times New Roman"/>
            </a:endParaRPr>
          </a:p>
        </p:txBody>
      </p:sp>
      <p:sp>
        <p:nvSpPr>
          <p:cNvPr id="23" name="Line Callout 2 (Border and Accent Bar) 22"/>
          <p:cNvSpPr/>
          <p:nvPr/>
        </p:nvSpPr>
        <p:spPr>
          <a:xfrm>
            <a:off x="5811600" y="1059000"/>
            <a:ext cx="1943100" cy="457200"/>
          </a:xfrm>
          <a:prstGeom prst="accentBorderCallout2">
            <a:avLst>
              <a:gd name="adj1" fmla="val 18750"/>
              <a:gd name="adj2" fmla="val -8333"/>
              <a:gd name="adj3" fmla="val 18750"/>
              <a:gd name="adj4" fmla="val -16667"/>
              <a:gd name="adj5" fmla="val 122015"/>
              <a:gd name="adj6" fmla="val -32774"/>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Strategic Operations audit</a:t>
            </a:r>
          </a:p>
          <a:p>
            <a:r>
              <a:rPr lang="en-US" sz="1200">
                <a:solidFill>
                  <a:srgbClr val="000000"/>
                </a:solidFill>
                <a:latin typeface="Optima" charset="0"/>
                <a:ea typeface="MS Mincho" pitchFamily="49" charset="-128"/>
              </a:rPr>
              <a:t>Product process matrix</a:t>
            </a:r>
          </a:p>
          <a:p>
            <a:pPr algn="ctr"/>
            <a:r>
              <a:rPr lang="en-US" sz="1200">
                <a:solidFill>
                  <a:srgbClr val="000000"/>
                </a:solidFill>
                <a:latin typeface="Optima" charset="0"/>
                <a:ea typeface="MS Mincho" pitchFamily="49" charset="-128"/>
              </a:rPr>
              <a:t> </a:t>
            </a:r>
          </a:p>
        </p:txBody>
      </p:sp>
      <p:sp>
        <p:nvSpPr>
          <p:cNvPr id="24" name="Line Callout 2 (Border and Accent Bar) 23"/>
          <p:cNvSpPr/>
          <p:nvPr/>
        </p:nvSpPr>
        <p:spPr>
          <a:xfrm>
            <a:off x="5811600" y="2278200"/>
            <a:ext cx="1943100" cy="457200"/>
          </a:xfrm>
          <a:prstGeom prst="accentBorderCallout2">
            <a:avLst>
              <a:gd name="adj1" fmla="val 18750"/>
              <a:gd name="adj2" fmla="val -8333"/>
              <a:gd name="adj3" fmla="val 18750"/>
              <a:gd name="adj4" fmla="val -16667"/>
              <a:gd name="adj5" fmla="val 105354"/>
              <a:gd name="adj6" fmla="val -32291"/>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ROIC tree</a:t>
            </a:r>
          </a:p>
          <a:p>
            <a:r>
              <a:rPr lang="en-US" sz="1200">
                <a:solidFill>
                  <a:srgbClr val="000000"/>
                </a:solidFill>
                <a:latin typeface="Optima" charset="0"/>
                <a:ea typeface="MS Mincho" pitchFamily="49" charset="-128"/>
              </a:rPr>
              <a:t>KPI tree</a:t>
            </a:r>
          </a:p>
          <a:p>
            <a:pPr algn="ctr"/>
            <a:r>
              <a:rPr lang="en-US" sz="1200">
                <a:solidFill>
                  <a:srgbClr val="000000"/>
                </a:solidFill>
                <a:latin typeface="Optima" charset="0"/>
                <a:ea typeface="MS Mincho" pitchFamily="49" charset="-128"/>
              </a:rPr>
              <a:t> </a:t>
            </a:r>
          </a:p>
        </p:txBody>
      </p:sp>
      <p:sp>
        <p:nvSpPr>
          <p:cNvPr id="25" name="Line Callout 2 (Border and Accent Bar) 24"/>
          <p:cNvSpPr/>
          <p:nvPr/>
        </p:nvSpPr>
        <p:spPr>
          <a:xfrm>
            <a:off x="5925900" y="3116400"/>
            <a:ext cx="1828800" cy="609600"/>
          </a:xfrm>
          <a:prstGeom prst="accentBorderCallout2">
            <a:avLst>
              <a:gd name="adj1" fmla="val 18750"/>
              <a:gd name="adj2" fmla="val -8333"/>
              <a:gd name="adj3" fmla="val 18750"/>
              <a:gd name="adj4" fmla="val -16667"/>
              <a:gd name="adj5" fmla="val 111102"/>
              <a:gd name="adj6" fmla="val -39733"/>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Competitive benchmarking using tradeoff curves</a:t>
            </a:r>
          </a:p>
          <a:p>
            <a:pPr algn="ctr"/>
            <a:r>
              <a:rPr lang="en-US" sz="1200">
                <a:solidFill>
                  <a:srgbClr val="000000"/>
                </a:solidFill>
                <a:latin typeface="Optima" charset="0"/>
                <a:ea typeface="MS Mincho" pitchFamily="49" charset="-128"/>
              </a:rPr>
              <a:t> </a:t>
            </a:r>
          </a:p>
        </p:txBody>
      </p:sp>
      <p:sp>
        <p:nvSpPr>
          <p:cNvPr id="26" name="Line Callout 2 (Border and Accent Bar) 25"/>
          <p:cNvSpPr/>
          <p:nvPr/>
        </p:nvSpPr>
        <p:spPr>
          <a:xfrm>
            <a:off x="5847524" y="4207516"/>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solidFill>
                <a:prstClr val="black"/>
              </a:solidFill>
              <a:latin typeface="Optima"/>
              <a:ea typeface="ＭＳ 明朝"/>
              <a:cs typeface="Optima"/>
            </a:endParaRPr>
          </a:p>
          <a:p>
            <a:pPr>
              <a:spcBef>
                <a:spcPts val="0"/>
              </a:spcBef>
              <a:spcAft>
                <a:spcPts val="0"/>
              </a:spcAft>
              <a:defRPr/>
            </a:pPr>
            <a:r>
              <a:rPr lang="en-US" sz="1200" dirty="0">
                <a:solidFill>
                  <a:prstClr val="black"/>
                </a:solidFill>
                <a:latin typeface="Optima"/>
                <a:ea typeface="ＭＳ 明朝"/>
                <a:cs typeface="Optima"/>
              </a:rPr>
              <a:t>Strategic Sourcing Framework</a:t>
            </a:r>
          </a:p>
          <a:p>
            <a:pPr>
              <a:spcBef>
                <a:spcPts val="0"/>
              </a:spcBef>
              <a:spcAft>
                <a:spcPts val="0"/>
              </a:spcAft>
              <a:defRPr/>
            </a:pPr>
            <a:r>
              <a:rPr lang="en-US" sz="1200" dirty="0">
                <a:solidFill>
                  <a:prstClr val="black"/>
                </a:solidFill>
                <a:latin typeface="Optima"/>
                <a:ea typeface="ＭＳ 明朝"/>
                <a:cs typeface="Optima"/>
              </a:rPr>
              <a:t>Feasible? Aligned? Necessary? Management capability?</a:t>
            </a:r>
          </a:p>
          <a:p>
            <a:pPr algn="ctr">
              <a:spcBef>
                <a:spcPts val="0"/>
              </a:spcBef>
              <a:spcAft>
                <a:spcPts val="0"/>
              </a:spcAft>
              <a:defRPr/>
            </a:pPr>
            <a:r>
              <a:rPr lang="en-US" sz="1200" dirty="0">
                <a:solidFill>
                  <a:prstClr val="black"/>
                </a:solidFill>
                <a:latin typeface="Optima"/>
                <a:ea typeface="ＭＳ 明朝"/>
                <a:cs typeface="Optima"/>
              </a:rPr>
              <a:t> </a:t>
            </a:r>
          </a:p>
        </p:txBody>
      </p:sp>
      <p:sp>
        <p:nvSpPr>
          <p:cNvPr id="27" name="Text Box 15"/>
          <p:cNvSpPr txBox="1"/>
          <p:nvPr/>
        </p:nvSpPr>
        <p:spPr>
          <a:xfrm>
            <a:off x="6153456" y="5823226"/>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solidFill>
                  <a:prstClr val="black"/>
                </a:solidFill>
                <a:ea typeface="ＭＳ 明朝"/>
                <a:cs typeface="Times New Roman"/>
              </a:rPr>
              <a:t>Source</a:t>
            </a:r>
            <a:endParaRPr lang="en-US" sz="1200" dirty="0">
              <a:solidFill>
                <a:prstClr val="black"/>
              </a:solidFill>
              <a:ea typeface="ＭＳ 明朝"/>
              <a:cs typeface="Times New Roman"/>
            </a:endParaRPr>
          </a:p>
        </p:txBody>
      </p:sp>
      <p:sp>
        <p:nvSpPr>
          <p:cNvPr id="28" name="Text Box 14"/>
          <p:cNvSpPr txBox="1"/>
          <p:nvPr/>
        </p:nvSpPr>
        <p:spPr>
          <a:xfrm>
            <a:off x="2501348" y="5366026"/>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solidFill>
                  <a:prstClr val="black"/>
                </a:solidFill>
                <a:ea typeface="ＭＳ 明朝"/>
                <a:cs typeface="Times New Roman"/>
              </a:rPr>
              <a:t>Make</a:t>
            </a:r>
            <a:endParaRPr lang="en-US" sz="1200" dirty="0">
              <a:solidFill>
                <a:prstClr val="black"/>
              </a:solidFill>
              <a:ea typeface="ＭＳ 明朝"/>
              <a:cs typeface="Times New Roman"/>
            </a:endParaRPr>
          </a:p>
        </p:txBody>
      </p:sp>
    </p:spTree>
    <p:extLst>
      <p:ext uri="{BB962C8B-B14F-4D97-AF65-F5344CB8AC3E}">
        <p14:creationId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P spid="23" grpId="0" animBg="1"/>
      <p:bldP spid="24" grpId="0" animBg="1"/>
      <p:bldP spid="25" grpId="0" animBg="1"/>
      <p:bldP spid="26" grpId="0" animBg="1"/>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cxnSp>
        <p:nvCxnSpPr>
          <p:cNvPr id="50" name="Elbow Connector 49"/>
          <p:cNvCxnSpPr>
            <a:endCxn id="27" idx="0"/>
          </p:cNvCxnSpPr>
          <p:nvPr/>
        </p:nvCxnSpPr>
        <p:spPr>
          <a:xfrm rot="16200000" flipH="1">
            <a:off x="2123267" y="1812629"/>
            <a:ext cx="487017" cy="252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rot="5400000">
            <a:off x="6497772" y="1836319"/>
            <a:ext cx="440635" cy="1527"/>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1553196" y="1140820"/>
            <a:ext cx="16207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lgn="ctr">
              <a:spcBef>
                <a:spcPts val="0"/>
              </a:spcBef>
              <a:spcAft>
                <a:spcPts val="0"/>
              </a:spcAft>
              <a:defRPr/>
            </a:pPr>
            <a:r>
              <a:rPr lang="en-US" sz="1200" b="1" dirty="0" smtClean="0">
                <a:solidFill>
                  <a:prstClr val="black"/>
                </a:solidFill>
                <a:latin typeface="Optima"/>
                <a:ea typeface="ＭＳ 明朝"/>
                <a:cs typeface="Optima"/>
              </a:rPr>
              <a:t>Invest </a:t>
            </a:r>
          </a:p>
          <a:p>
            <a:pPr algn="ctr">
              <a:spcBef>
                <a:spcPts val="0"/>
              </a:spcBef>
              <a:spcAft>
                <a:spcPts val="0"/>
              </a:spcAft>
              <a:defRPr/>
            </a:pPr>
            <a:r>
              <a:rPr lang="en-US" sz="1200" b="1" dirty="0" smtClean="0">
                <a:solidFill>
                  <a:prstClr val="black"/>
                </a:solidFill>
                <a:latin typeface="Optima"/>
                <a:ea typeface="ＭＳ 明朝"/>
                <a:cs typeface="Optima"/>
              </a:rPr>
              <a:t>(Assets)</a:t>
            </a:r>
            <a:endParaRPr lang="en-US" sz="1200" dirty="0">
              <a:solidFill>
                <a:prstClr val="black"/>
              </a:solidFill>
              <a:latin typeface="Optima"/>
              <a:ea typeface="ＭＳ 明朝"/>
              <a:cs typeface="Optima"/>
            </a:endParaRPr>
          </a:p>
        </p:txBody>
      </p:sp>
      <p:sp>
        <p:nvSpPr>
          <p:cNvPr id="53" name="Text Box 15"/>
          <p:cNvSpPr txBox="1"/>
          <p:nvPr/>
        </p:nvSpPr>
        <p:spPr>
          <a:xfrm>
            <a:off x="6027827" y="1205423"/>
            <a:ext cx="139339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lgn="ctr">
              <a:spcBef>
                <a:spcPts val="0"/>
              </a:spcBef>
              <a:spcAft>
                <a:spcPts val="0"/>
              </a:spcAft>
              <a:defRPr/>
            </a:pPr>
            <a:r>
              <a:rPr lang="en-US" sz="1200" b="1" dirty="0" smtClean="0">
                <a:solidFill>
                  <a:prstClr val="black"/>
                </a:solidFill>
                <a:latin typeface="Optima"/>
                <a:ea typeface="ＭＳ 明朝"/>
                <a:cs typeface="Optima"/>
              </a:rPr>
              <a:t>Source (Process)</a:t>
            </a:r>
            <a:endParaRPr lang="en-US" sz="1200" dirty="0">
              <a:solidFill>
                <a:prstClr val="black"/>
              </a:solidFill>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solidFill>
                  <a:prstClr val="black"/>
                </a:solidFill>
                <a:latin typeface="Optima"/>
                <a:ea typeface="ＭＳ 明朝"/>
                <a:cs typeface="Optima"/>
              </a:rPr>
              <a:t>Long term relationship or market buy?</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Dual of single sourcing?</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Onshore or offshore?</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Which supplier?</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How do you manage the relationship?</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solidFill>
                  <a:prstClr val="black"/>
                </a:solidFill>
                <a:latin typeface="Optima"/>
                <a:ea typeface="ＭＳ 明朝"/>
                <a:cs typeface="Optima"/>
              </a:rPr>
              <a:t>Size?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Timing? (Lagging or Leading)</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Flexible or dedicated?</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Onshore or offshore?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Technology?</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system too </a:t>
            </a:r>
            <a:r>
              <a:rPr lang="en-US" sz="1200" b="1">
                <a:solidFill>
                  <a:prstClr val="black"/>
                </a:solidFill>
                <a:latin typeface="Optima"/>
                <a:ea typeface="ＭＳ 明朝"/>
                <a:cs typeface="Optima"/>
              </a:rPr>
              <a:t>complex</a:t>
            </a:r>
            <a:r>
              <a:rPr lang="en-US" sz="1200">
                <a:solidFill>
                  <a:prstClr val="black"/>
                </a:solidFill>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6097712"/>
            <a:ext cx="2720087" cy="264988"/>
          </a:xfrm>
          <a:prstGeom prst="bentConnector3">
            <a:avLst>
              <a:gd name="adj1" fmla="val 100047"/>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Line Callout 2 (Border and Accent Bar) 30"/>
          <p:cNvSpPr/>
          <p:nvPr/>
        </p:nvSpPr>
        <p:spPr>
          <a:xfrm>
            <a:off x="8077200" y="2397418"/>
            <a:ext cx="1066800" cy="907382"/>
          </a:xfrm>
          <a:prstGeom prst="accentBorderCallout2">
            <a:avLst>
              <a:gd name="adj1" fmla="val 18750"/>
              <a:gd name="adj2" fmla="val -8333"/>
              <a:gd name="adj3" fmla="val 18750"/>
              <a:gd name="adj4" fmla="val -16667"/>
              <a:gd name="adj5" fmla="val 66184"/>
              <a:gd name="adj6" fmla="val -82623"/>
            </a:avLst>
          </a:prstGeom>
        </p:spPr>
        <p:style>
          <a:lnRef idx="2">
            <a:schemeClr val="dk1"/>
          </a:lnRef>
          <a:fillRef idx="1">
            <a:schemeClr val="lt1"/>
          </a:fillRef>
          <a:effectRef idx="0">
            <a:schemeClr val="dk1"/>
          </a:effectRef>
          <a:fontRef idx="minor">
            <a:schemeClr val="dk1"/>
          </a:fontRef>
        </p:style>
        <p:txBody>
          <a:bodyPr anchor="ctr"/>
          <a:lstStyle/>
          <a:p>
            <a:r>
              <a:rPr lang="en-US" sz="1200" dirty="0" smtClean="0">
                <a:solidFill>
                  <a:srgbClr val="000000"/>
                </a:solidFill>
                <a:latin typeface="Optima" charset="0"/>
                <a:ea typeface="MS Mincho" pitchFamily="49" charset="-128"/>
              </a:rPr>
              <a:t>TLC &amp; </a:t>
            </a:r>
            <a:r>
              <a:rPr lang="en-US" sz="1200" dirty="0" smtClean="0">
                <a:solidFill>
                  <a:srgbClr val="000000"/>
                </a:solidFill>
                <a:latin typeface="Optima" charset="0"/>
                <a:ea typeface="MS Mincho" pitchFamily="49" charset="-128"/>
              </a:rPr>
              <a:t>TCO</a:t>
            </a:r>
            <a:endParaRPr lang="en-US" sz="1200" dirty="0" smtClean="0">
              <a:solidFill>
                <a:srgbClr val="000000"/>
              </a:solidFill>
              <a:latin typeface="Optima" charset="0"/>
              <a:ea typeface="MS Mincho" pitchFamily="49" charset="-128"/>
            </a:endParaRPr>
          </a:p>
          <a:p>
            <a:r>
              <a:rPr lang="en-US" sz="1200" dirty="0" err="1" smtClean="0">
                <a:solidFill>
                  <a:srgbClr val="000000"/>
                </a:solidFill>
                <a:latin typeface="Optima" charset="0"/>
                <a:ea typeface="MS Mincho" pitchFamily="49" charset="-128"/>
              </a:rPr>
              <a:t>TailoredBaseSurge</a:t>
            </a:r>
            <a:endParaRPr lang="en-US" sz="1200" dirty="0">
              <a:solidFill>
                <a:srgbClr val="000000"/>
              </a:solidFill>
              <a:latin typeface="Optima" charset="0"/>
              <a:ea typeface="MS Mincho" pitchFamily="49" charset="-128"/>
            </a:endParaRPr>
          </a:p>
          <a:p>
            <a:pPr algn="ctr"/>
            <a:r>
              <a:rPr lang="en-US" sz="1200" dirty="0">
                <a:solidFill>
                  <a:srgbClr val="000000"/>
                </a:solidFill>
                <a:latin typeface="Optima" charset="0"/>
                <a:ea typeface="MS Mincho" pitchFamily="49" charset="-128"/>
              </a:rPr>
              <a:t> </a:t>
            </a:r>
          </a:p>
        </p:txBody>
      </p:sp>
      <p:sp>
        <p:nvSpPr>
          <p:cNvPr id="32" name="Line Callout 2 (Border and Accent Bar) 31"/>
          <p:cNvSpPr/>
          <p:nvPr/>
        </p:nvSpPr>
        <p:spPr>
          <a:xfrm>
            <a:off x="0" y="3045600"/>
            <a:ext cx="1257300" cy="876038"/>
          </a:xfrm>
          <a:prstGeom prst="accentBorderCallout2">
            <a:avLst>
              <a:gd name="adj1" fmla="val 36954"/>
              <a:gd name="adj2" fmla="val 101776"/>
              <a:gd name="adj3" fmla="val -14224"/>
              <a:gd name="adj4" fmla="val 102703"/>
              <a:gd name="adj5" fmla="val -24175"/>
              <a:gd name="adj6" fmla="val 114797"/>
            </a:avLst>
          </a:prstGeom>
        </p:spPr>
        <p:style>
          <a:lnRef idx="2">
            <a:schemeClr val="dk1"/>
          </a:lnRef>
          <a:fillRef idx="1">
            <a:schemeClr val="lt1"/>
          </a:fillRef>
          <a:effectRef idx="0">
            <a:schemeClr val="dk1"/>
          </a:effectRef>
          <a:fontRef idx="minor">
            <a:schemeClr val="dk1"/>
          </a:fontRef>
        </p:style>
        <p:txBody>
          <a:bodyPr anchor="ctr"/>
          <a:lstStyle/>
          <a:p>
            <a:r>
              <a:rPr lang="en-US" sz="1200" dirty="0">
                <a:solidFill>
                  <a:srgbClr val="000000"/>
                </a:solidFill>
                <a:latin typeface="Optima" charset="0"/>
                <a:ea typeface="MS Mincho" pitchFamily="49" charset="-128"/>
              </a:rPr>
              <a:t>Newsvendor network</a:t>
            </a:r>
          </a:p>
          <a:p>
            <a:r>
              <a:rPr lang="en-US" sz="1200" dirty="0">
                <a:solidFill>
                  <a:srgbClr val="000000"/>
                </a:solidFill>
                <a:latin typeface="Optima" charset="0"/>
                <a:ea typeface="MS Mincho" pitchFamily="49" charset="-128"/>
              </a:rPr>
              <a:t>Decision Trees</a:t>
            </a:r>
          </a:p>
          <a:p>
            <a:r>
              <a:rPr lang="en-US" sz="1200" dirty="0">
                <a:solidFill>
                  <a:srgbClr val="000000"/>
                </a:solidFill>
                <a:latin typeface="Optima" charset="0"/>
                <a:ea typeface="MS Mincho" pitchFamily="49" charset="-128"/>
              </a:rPr>
              <a:t>TLC</a:t>
            </a:r>
          </a:p>
          <a:p>
            <a:pPr algn="ctr"/>
            <a:r>
              <a:rPr lang="en-US" sz="1200" dirty="0">
                <a:solidFill>
                  <a:srgbClr val="000000"/>
                </a:solidFill>
                <a:latin typeface="Optima" charset="0"/>
                <a:ea typeface="MS Mincho" pitchFamily="49" charset="-128"/>
              </a:rPr>
              <a:t> </a:t>
            </a:r>
          </a:p>
        </p:txBody>
      </p:sp>
      <p:sp>
        <p:nvSpPr>
          <p:cNvPr id="33" name="Line Callout 2 (Border and Accent Bar) 32"/>
          <p:cNvSpPr/>
          <p:nvPr/>
        </p:nvSpPr>
        <p:spPr>
          <a:xfrm>
            <a:off x="6248400" y="4863600"/>
            <a:ext cx="1828800" cy="548312"/>
          </a:xfrm>
          <a:prstGeom prst="accentBorderCallout2">
            <a:avLst>
              <a:gd name="adj1" fmla="val 18750"/>
              <a:gd name="adj2" fmla="val -8333"/>
              <a:gd name="adj3" fmla="val 18750"/>
              <a:gd name="adj4" fmla="val -16667"/>
              <a:gd name="adj5" fmla="val -49571"/>
              <a:gd name="adj6" fmla="val -42779"/>
            </a:avLst>
          </a:prstGeom>
        </p:spPr>
        <p:style>
          <a:lnRef idx="2">
            <a:schemeClr val="dk1"/>
          </a:lnRef>
          <a:fillRef idx="1">
            <a:schemeClr val="lt1"/>
          </a:fillRef>
          <a:effectRef idx="0">
            <a:schemeClr val="dk1"/>
          </a:effectRef>
          <a:fontRef idx="minor">
            <a:schemeClr val="dk1"/>
          </a:fontRef>
        </p:style>
        <p:txBody>
          <a:bodyPr anchor="ctr"/>
          <a:lstStyle/>
          <a:p>
            <a:endParaRPr lang="en-US" sz="1200" dirty="0">
              <a:solidFill>
                <a:srgbClr val="000000"/>
              </a:solidFill>
              <a:latin typeface="Optima" charset="0"/>
              <a:ea typeface="MS Mincho" pitchFamily="49" charset="-128"/>
            </a:endParaRPr>
          </a:p>
          <a:p>
            <a:r>
              <a:rPr lang="en-US" sz="1200" dirty="0" smtClean="0">
                <a:solidFill>
                  <a:srgbClr val="000000"/>
                </a:solidFill>
                <a:latin typeface="Optima" charset="0"/>
                <a:ea typeface="MS Mincho" pitchFamily="49" charset="-128"/>
              </a:rPr>
              <a:t># of potential solutions</a:t>
            </a:r>
          </a:p>
          <a:p>
            <a:r>
              <a:rPr lang="en-US" sz="1200" dirty="0">
                <a:solidFill>
                  <a:srgbClr val="000000"/>
                </a:solidFill>
                <a:latin typeface="Optima" charset="0"/>
                <a:ea typeface="MS Mincho" pitchFamily="49" charset="-128"/>
              </a:rPr>
              <a:t>M</a:t>
            </a:r>
            <a:r>
              <a:rPr lang="en-US" sz="1200" dirty="0" smtClean="0">
                <a:solidFill>
                  <a:srgbClr val="000000"/>
                </a:solidFill>
                <a:latin typeface="Optima" charset="0"/>
                <a:ea typeface="MS Mincho" pitchFamily="49" charset="-128"/>
              </a:rPr>
              <a:t>odularity</a:t>
            </a:r>
            <a:endParaRPr lang="en-US" sz="1200" dirty="0">
              <a:solidFill>
                <a:srgbClr val="000000"/>
              </a:solidFill>
              <a:latin typeface="Optima" charset="0"/>
              <a:ea typeface="MS Mincho" pitchFamily="49" charset="-128"/>
            </a:endParaRPr>
          </a:p>
          <a:p>
            <a:r>
              <a:rPr lang="en-US" sz="1200" dirty="0">
                <a:solidFill>
                  <a:srgbClr val="000000"/>
                </a:solidFill>
                <a:latin typeface="Optima" charset="0"/>
                <a:ea typeface="MS Mincho" pitchFamily="49" charset="-128"/>
              </a:rPr>
              <a:t>Design Process Matrix</a:t>
            </a:r>
          </a:p>
          <a:p>
            <a:pPr algn="ctr"/>
            <a:r>
              <a:rPr lang="en-US" sz="1200" dirty="0">
                <a:solidFill>
                  <a:srgbClr val="000000"/>
                </a:solidFill>
                <a:latin typeface="Optima" charset="0"/>
                <a:ea typeface="MS Mincho" pitchFamily="49" charset="-128"/>
              </a:rPr>
              <a:t> </a:t>
            </a:r>
          </a:p>
        </p:txBody>
      </p:sp>
      <p:sp>
        <p:nvSpPr>
          <p:cNvPr id="34" name="Line Callout 2 (Border and Accent Bar) 33"/>
          <p:cNvSpPr/>
          <p:nvPr/>
        </p:nvSpPr>
        <p:spPr>
          <a:xfrm>
            <a:off x="6286500" y="5663700"/>
            <a:ext cx="1371600" cy="457200"/>
          </a:xfrm>
          <a:prstGeom prst="accentBorderCallout2">
            <a:avLst>
              <a:gd name="adj1" fmla="val 18750"/>
              <a:gd name="adj2" fmla="val -8333"/>
              <a:gd name="adj3" fmla="val 18750"/>
              <a:gd name="adj4" fmla="val -16667"/>
              <a:gd name="adj5" fmla="val -68471"/>
              <a:gd name="adj6" fmla="val -60207"/>
            </a:avLst>
          </a:prstGeom>
        </p:spPr>
        <p:style>
          <a:lnRef idx="2">
            <a:schemeClr val="dk1"/>
          </a:lnRef>
          <a:fillRef idx="1">
            <a:schemeClr val="lt1"/>
          </a:fillRef>
          <a:effectRef idx="0">
            <a:schemeClr val="dk1"/>
          </a:effectRef>
          <a:fontRef idx="minor">
            <a:schemeClr val="dk1"/>
          </a:fontRef>
        </p:style>
        <p:txBody>
          <a:bodyPr anchor="ctr"/>
          <a:lstStyle/>
          <a:p>
            <a:r>
              <a:rPr lang="en-US" sz="1200">
                <a:solidFill>
                  <a:srgbClr val="000000"/>
                </a:solidFill>
                <a:latin typeface="Optima" charset="0"/>
                <a:ea typeface="MS Mincho" pitchFamily="49" charset="-128"/>
              </a:rPr>
              <a:t>Learning curve</a:t>
            </a:r>
          </a:p>
          <a:p>
            <a:pPr algn="ctr"/>
            <a:r>
              <a:rPr lang="en-US" sz="1200">
                <a:solidFill>
                  <a:srgbClr val="000000"/>
                </a:solidFill>
                <a:latin typeface="Optima" charset="0"/>
                <a:ea typeface="MS Mincho" pitchFamily="49" charset="-128"/>
              </a:rPr>
              <a:t> </a:t>
            </a:r>
          </a:p>
        </p:txBody>
      </p:sp>
    </p:spTree>
    <p:extLst>
      <p:ext uri="{BB962C8B-B14F-4D97-AF65-F5344CB8AC3E}">
        <p14:creationId xmlns:p14="http://schemas.microsoft.com/office/powerpoint/2010/main" val="78909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animBg="1"/>
      <p:bldP spid="42" grpId="0" animBg="1"/>
      <p:bldP spid="55" grpId="0" animBg="1"/>
      <p:bldP spid="31" grpId="0" animBg="1"/>
      <p:bldP spid="32" grpId="0" animBg="1"/>
      <p:bldP spid="33" grpId="0" animBg="1"/>
      <p:bldP spid="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6"/>
          <p:cNvSpPr>
            <a:spLocks noChangeArrowheads="1"/>
          </p:cNvSpPr>
          <p:nvPr/>
        </p:nvSpPr>
        <p:spPr bwMode="auto">
          <a:xfrm>
            <a:off x="6781800" y="1752600"/>
            <a:ext cx="2362200" cy="1219200"/>
          </a:xfrm>
          <a:prstGeom prst="rect">
            <a:avLst/>
          </a:prstGeom>
          <a:solidFill>
            <a:srgbClr val="FFFFCC"/>
          </a:solidFill>
          <a:ln w="9525" algn="ctr">
            <a:solidFill>
              <a:schemeClr val="tx1"/>
            </a:solidFill>
            <a:prstDash val="dash"/>
            <a:miter lim="800000"/>
            <a:headEnd/>
            <a:tailEnd/>
          </a:ln>
        </p:spPr>
        <p:txBody>
          <a:bodyPr wrap="none" anchor="ctr">
            <a:spAutoFit/>
          </a:bodyPr>
          <a:lstStyle/>
          <a:p>
            <a:endParaRPr lang="en-US"/>
          </a:p>
        </p:txBody>
      </p:sp>
      <p:sp>
        <p:nvSpPr>
          <p:cNvPr id="7171" name="Rectangle 3"/>
          <p:cNvSpPr>
            <a:spLocks noGrp="1" noChangeArrowheads="1"/>
          </p:cNvSpPr>
          <p:nvPr>
            <p:ph type="title"/>
          </p:nvPr>
        </p:nvSpPr>
        <p:spPr/>
        <p:txBody>
          <a:bodyPr/>
          <a:lstStyle/>
          <a:p>
            <a:pPr eaLnBrk="1" hangingPunct="1"/>
            <a:r>
              <a:rPr lang="en-US" smtClean="0"/>
              <a:t>I. Operations Strategy: Concept</a:t>
            </a:r>
            <a:br>
              <a:rPr lang="en-US" smtClean="0"/>
            </a:br>
            <a:r>
              <a:rPr lang="en-US" smtClean="0"/>
              <a:t>	 </a:t>
            </a:r>
            <a:r>
              <a:rPr lang="en-US" sz="2400" smtClean="0"/>
              <a:t>How formulate and evaluate an operations strategy?</a:t>
            </a:r>
          </a:p>
        </p:txBody>
      </p:sp>
      <p:sp>
        <p:nvSpPr>
          <p:cNvPr id="7179" name="Rectangle 15"/>
          <p:cNvSpPr>
            <a:spLocks noGrp="1" noChangeArrowheads="1"/>
          </p:cNvSpPr>
          <p:nvPr>
            <p:ph type="body" idx="4294967295"/>
          </p:nvPr>
        </p:nvSpPr>
        <p:spPr>
          <a:xfrm>
            <a:off x="0" y="1600200"/>
            <a:ext cx="8229600" cy="4525963"/>
          </a:xfrm>
        </p:spPr>
        <p:txBody>
          <a:bodyPr/>
          <a:lstStyle/>
          <a:p>
            <a:pPr eaLnBrk="1" hangingPunct="1"/>
            <a:r>
              <a:rPr lang="en-US" smtClean="0"/>
              <a:t>Three views of operations</a:t>
            </a:r>
          </a:p>
          <a:p>
            <a:pPr eaLnBrk="1" hangingPunct="1"/>
            <a:r>
              <a:rPr lang="en-US" smtClean="0"/>
              <a:t>Definition of operations strategy</a:t>
            </a:r>
          </a:p>
          <a:p>
            <a:pPr eaLnBrk="1" hangingPunct="1"/>
            <a:r>
              <a:rPr lang="en-US" smtClean="0"/>
              <a:t>Principle 1: Value Maximization</a:t>
            </a:r>
          </a:p>
          <a:p>
            <a:pPr eaLnBrk="1" hangingPunct="1"/>
            <a:r>
              <a:rPr lang="en-US" smtClean="0"/>
              <a:t>Principle 2: Alignment</a:t>
            </a:r>
          </a:p>
        </p:txBody>
      </p:sp>
      <p:grpSp>
        <p:nvGrpSpPr>
          <p:cNvPr id="2" name="Group 4"/>
          <p:cNvGrpSpPr>
            <a:grpSpLocks/>
          </p:cNvGrpSpPr>
          <p:nvPr/>
        </p:nvGrpSpPr>
        <p:grpSpPr bwMode="auto">
          <a:xfrm>
            <a:off x="6938963" y="1914525"/>
            <a:ext cx="2078037" cy="904875"/>
            <a:chOff x="3729" y="835"/>
            <a:chExt cx="1743" cy="754"/>
          </a:xfrm>
        </p:grpSpPr>
        <p:sp>
          <p:nvSpPr>
            <p:cNvPr id="7182" name="Rectangle 5"/>
            <p:cNvSpPr>
              <a:spLocks noChangeArrowheads="1"/>
            </p:cNvSpPr>
            <p:nvPr/>
          </p:nvSpPr>
          <p:spPr bwMode="auto">
            <a:xfrm>
              <a:off x="3729" y="835"/>
              <a:ext cx="778" cy="282"/>
            </a:xfrm>
            <a:prstGeom prst="rect">
              <a:avLst/>
            </a:prstGeom>
            <a:solidFill>
              <a:srgbClr val="339966"/>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Cost</a:t>
              </a:r>
            </a:p>
          </p:txBody>
        </p:sp>
        <p:sp>
          <p:nvSpPr>
            <p:cNvPr id="7183" name="Rectangle 6"/>
            <p:cNvSpPr>
              <a:spLocks noChangeArrowheads="1"/>
            </p:cNvSpPr>
            <p:nvPr/>
          </p:nvSpPr>
          <p:spPr bwMode="auto">
            <a:xfrm>
              <a:off x="4694" y="1307"/>
              <a:ext cx="778" cy="282"/>
            </a:xfrm>
            <a:prstGeom prst="rect">
              <a:avLst/>
            </a:prstGeom>
            <a:solidFill>
              <a:srgbClr val="0000FF"/>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Variety</a:t>
              </a:r>
            </a:p>
          </p:txBody>
        </p:sp>
        <p:sp>
          <p:nvSpPr>
            <p:cNvPr id="7184" name="Rectangle 7"/>
            <p:cNvSpPr>
              <a:spLocks noChangeArrowheads="1"/>
            </p:cNvSpPr>
            <p:nvPr/>
          </p:nvSpPr>
          <p:spPr bwMode="auto">
            <a:xfrm>
              <a:off x="4694" y="835"/>
              <a:ext cx="778" cy="282"/>
            </a:xfrm>
            <a:prstGeom prst="rect">
              <a:avLst/>
            </a:prstGeom>
            <a:solidFill>
              <a:schemeClr val="bg2"/>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Time</a:t>
              </a:r>
            </a:p>
          </p:txBody>
        </p:sp>
        <p:sp>
          <p:nvSpPr>
            <p:cNvPr id="7185" name="Rectangle 8"/>
            <p:cNvSpPr>
              <a:spLocks noChangeArrowheads="1"/>
            </p:cNvSpPr>
            <p:nvPr/>
          </p:nvSpPr>
          <p:spPr bwMode="auto">
            <a:xfrm>
              <a:off x="3729" y="1307"/>
              <a:ext cx="778" cy="282"/>
            </a:xfrm>
            <a:prstGeom prst="rect">
              <a:avLst/>
            </a:prstGeom>
            <a:solidFill>
              <a:srgbClr val="FF6600"/>
            </a:solidFill>
            <a:ln w="9525">
              <a:solidFill>
                <a:schemeClr val="tx1"/>
              </a:solidFill>
              <a:miter lim="800000"/>
              <a:headEnd/>
              <a:tailEnd/>
            </a:ln>
          </p:spPr>
          <p:txBody>
            <a:bodyPr wrap="none" anchor="ctr"/>
            <a:lstStyle/>
            <a:p>
              <a:pPr algn="ctr"/>
              <a:r>
                <a:rPr lang="en-US" sz="1800" b="1">
                  <a:solidFill>
                    <a:schemeClr val="bg1"/>
                  </a:solidFill>
                  <a:latin typeface="Arial" pitchFamily="34" charset="0"/>
                </a:rPr>
                <a:t>Quality</a:t>
              </a:r>
            </a:p>
          </p:txBody>
        </p:sp>
      </p:grpSp>
      <p:sp>
        <p:nvSpPr>
          <p:cNvPr id="7173" name="Rectangle 9"/>
          <p:cNvSpPr>
            <a:spLocks noChangeArrowheads="1"/>
          </p:cNvSpPr>
          <p:nvPr/>
        </p:nvSpPr>
        <p:spPr bwMode="auto">
          <a:xfrm>
            <a:off x="3776663" y="2867025"/>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dirty="0" smtClean="0">
                <a:solidFill>
                  <a:schemeClr val="accent2"/>
                </a:solidFill>
              </a:rPr>
              <a:t>Capabilities</a:t>
            </a:r>
            <a:endParaRPr lang="en-US" sz="2000" b="1" dirty="0">
              <a:solidFill>
                <a:schemeClr val="accent2"/>
              </a:solidFill>
            </a:endParaRPr>
          </a:p>
        </p:txBody>
      </p:sp>
      <p:sp>
        <p:nvSpPr>
          <p:cNvPr id="7174" name="AutoShape 10"/>
          <p:cNvSpPr>
            <a:spLocks noChangeArrowheads="1"/>
          </p:cNvSpPr>
          <p:nvPr/>
        </p:nvSpPr>
        <p:spPr bwMode="auto">
          <a:xfrm>
            <a:off x="3009900" y="3402013"/>
            <a:ext cx="3105150" cy="1190625"/>
          </a:xfrm>
          <a:prstGeom prst="triangle">
            <a:avLst>
              <a:gd name="adj" fmla="val 50000"/>
            </a:avLst>
          </a:prstGeom>
          <a:solidFill>
            <a:schemeClr val="hlink"/>
          </a:solidFill>
          <a:ln w="9525">
            <a:solidFill>
              <a:schemeClr val="tx1"/>
            </a:solidFill>
            <a:prstDash val="dash"/>
            <a:miter lim="800000"/>
            <a:headEnd/>
            <a:tailEnd/>
          </a:ln>
        </p:spPr>
        <p:txBody>
          <a:bodyPr wrap="none" anchor="ctr"/>
          <a:lstStyle/>
          <a:p>
            <a:pPr algn="ctr" eaLnBrk="0" hangingPunct="0"/>
            <a:r>
              <a:rPr lang="en-US" sz="2000" b="1" dirty="0" smtClean="0">
                <a:solidFill>
                  <a:schemeClr val="bg1"/>
                </a:solidFill>
              </a:rPr>
              <a:t>Operations</a:t>
            </a:r>
            <a:endParaRPr lang="en-US" sz="2000" b="1" dirty="0">
              <a:solidFill>
                <a:schemeClr val="bg1"/>
              </a:solidFill>
            </a:endParaRPr>
          </a:p>
          <a:p>
            <a:pPr algn="ctr" eaLnBrk="0" hangingPunct="0"/>
            <a:r>
              <a:rPr lang="en-US" sz="2000" b="1" dirty="0">
                <a:solidFill>
                  <a:schemeClr val="bg1"/>
                </a:solidFill>
              </a:rPr>
              <a:t> </a:t>
            </a:r>
            <a:r>
              <a:rPr lang="en-US" sz="2000" b="1" dirty="0" smtClean="0">
                <a:solidFill>
                  <a:schemeClr val="bg1"/>
                </a:solidFill>
              </a:rPr>
              <a:t>Strategy</a:t>
            </a:r>
            <a:endParaRPr lang="en-US" sz="2000" b="1" dirty="0">
              <a:solidFill>
                <a:schemeClr val="bg1"/>
              </a:solidFill>
            </a:endParaRPr>
          </a:p>
        </p:txBody>
      </p:sp>
      <p:sp>
        <p:nvSpPr>
          <p:cNvPr id="7175" name="Rectangle 11"/>
          <p:cNvSpPr>
            <a:spLocks noChangeArrowheads="1"/>
          </p:cNvSpPr>
          <p:nvPr/>
        </p:nvSpPr>
        <p:spPr bwMode="auto">
          <a:xfrm>
            <a:off x="2279650" y="4291013"/>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dirty="0" smtClean="0">
                <a:solidFill>
                  <a:schemeClr val="accent2"/>
                </a:solidFill>
              </a:rPr>
              <a:t>Assets</a:t>
            </a:r>
            <a:endParaRPr lang="en-US" sz="2000" b="1" dirty="0">
              <a:solidFill>
                <a:schemeClr val="accent2"/>
              </a:solidFill>
            </a:endParaRPr>
          </a:p>
        </p:txBody>
      </p:sp>
      <p:sp>
        <p:nvSpPr>
          <p:cNvPr id="7176" name="Rectangle 12"/>
          <p:cNvSpPr>
            <a:spLocks noChangeArrowheads="1"/>
          </p:cNvSpPr>
          <p:nvPr/>
        </p:nvSpPr>
        <p:spPr bwMode="auto">
          <a:xfrm>
            <a:off x="5222875" y="4292600"/>
            <a:ext cx="1597025" cy="5175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solidFill>
                  <a:schemeClr val="accent2"/>
                </a:solidFill>
              </a:rPr>
              <a:t>Processes</a:t>
            </a:r>
          </a:p>
        </p:txBody>
      </p:sp>
      <p:sp>
        <p:nvSpPr>
          <p:cNvPr id="7177" name="AutoShape 13"/>
          <p:cNvSpPr>
            <a:spLocks noChangeArrowheads="1"/>
          </p:cNvSpPr>
          <p:nvPr/>
        </p:nvSpPr>
        <p:spPr bwMode="auto">
          <a:xfrm flipV="1">
            <a:off x="4244975" y="4845050"/>
            <a:ext cx="628650" cy="787400"/>
          </a:xfrm>
          <a:prstGeom prst="upArrow">
            <a:avLst>
              <a:gd name="adj1" fmla="val 50000"/>
              <a:gd name="adj2" fmla="val 31313"/>
            </a:avLst>
          </a:prstGeom>
          <a:solidFill>
            <a:srgbClr val="CCCCFF"/>
          </a:solidFill>
          <a:ln w="9525">
            <a:solidFill>
              <a:schemeClr val="tx1"/>
            </a:solidFill>
            <a:miter lim="800000"/>
            <a:headEnd/>
            <a:tailEnd/>
          </a:ln>
        </p:spPr>
        <p:txBody>
          <a:bodyPr wrap="none" anchor="ctr"/>
          <a:lstStyle/>
          <a:p>
            <a:endParaRPr lang="en-US"/>
          </a:p>
        </p:txBody>
      </p:sp>
      <p:sp>
        <p:nvSpPr>
          <p:cNvPr id="7178" name="Rectangle 14"/>
          <p:cNvSpPr>
            <a:spLocks noChangeArrowheads="1"/>
          </p:cNvSpPr>
          <p:nvPr/>
        </p:nvSpPr>
        <p:spPr bwMode="auto">
          <a:xfrm>
            <a:off x="3759200" y="5665788"/>
            <a:ext cx="1597025" cy="506412"/>
          </a:xfrm>
          <a:prstGeom prst="rect">
            <a:avLst/>
          </a:prstGeom>
          <a:noFill/>
          <a:ln w="9525">
            <a:noFill/>
            <a:miter lim="800000"/>
            <a:headEnd type="none" w="sm" len="sm"/>
            <a:tailEnd type="none" w="sm" len="sm"/>
          </a:ln>
        </p:spPr>
        <p:txBody>
          <a:bodyPr wrap="none" anchor="ctr"/>
          <a:lstStyle/>
          <a:p>
            <a:pPr algn="ctr" eaLnBrk="0" hangingPunct="0"/>
            <a:r>
              <a:rPr lang="en-US" sz="2000" b="1">
                <a:solidFill>
                  <a:srgbClr val="FF0000"/>
                </a:solidFill>
              </a:rPr>
              <a:t>Max NPV</a:t>
            </a:r>
          </a:p>
        </p:txBody>
      </p:sp>
      <p:cxnSp>
        <p:nvCxnSpPr>
          <p:cNvPr id="7180" name="AutoShape 17"/>
          <p:cNvCxnSpPr>
            <a:cxnSpLocks noChangeShapeType="1"/>
            <a:stCxn id="7179" idx="0"/>
            <a:endCxn id="7179" idx="0"/>
          </p:cNvCxnSpPr>
          <p:nvPr/>
        </p:nvCxnSpPr>
        <p:spPr bwMode="auto">
          <a:xfrm>
            <a:off x="4570413" y="1114425"/>
            <a:ext cx="0" cy="0"/>
          </a:xfrm>
          <a:prstGeom prst="straightConnector1">
            <a:avLst/>
          </a:prstGeom>
          <a:noFill/>
          <a:ln w="9525">
            <a:solidFill>
              <a:schemeClr val="tx1"/>
            </a:solidFill>
            <a:prstDash val="dash"/>
            <a:round/>
            <a:headEnd type="triangle" w="med" len="med"/>
            <a:tailEnd type="triangle" w="med" len="med"/>
          </a:ln>
        </p:spPr>
      </p:cxnSp>
      <p:sp>
        <p:nvSpPr>
          <p:cNvPr id="7181" name="Line 19"/>
          <p:cNvSpPr>
            <a:spLocks noChangeShapeType="1"/>
          </p:cNvSpPr>
          <p:nvPr/>
        </p:nvSpPr>
        <p:spPr bwMode="auto">
          <a:xfrm flipH="1">
            <a:off x="5410200" y="2514600"/>
            <a:ext cx="1371600" cy="533400"/>
          </a:xfrm>
          <a:prstGeom prst="line">
            <a:avLst/>
          </a:prstGeom>
          <a:noFill/>
          <a:ln w="9525">
            <a:solidFill>
              <a:schemeClr val="accent2"/>
            </a:solidFill>
            <a:prstDash val="dash"/>
            <a:round/>
            <a:headEnd type="triangle" w="med" len="med"/>
            <a:tailEnd type="triangle" w="med" len="me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422312"/>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350452"/>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368339"/>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355802"/>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V</a:t>
            </a:r>
            <a:r>
              <a:rPr lang="en-US" dirty="0" smtClean="0">
                <a:solidFill>
                  <a:srgbClr val="FFFFFF"/>
                </a:solidFill>
                <a:latin typeface="Arial" pitchFamily="34" charset="0"/>
                <a:cs typeface="Arial" pitchFamily="34" charset="0"/>
              </a:rPr>
              <a:t>alue</a:t>
            </a:r>
            <a:endParaRPr lang="en-US" dirty="0">
              <a:solidFill>
                <a:srgbClr val="FFFFFF"/>
              </a:solidFill>
              <a:latin typeface="Arial" pitchFamily="34" charset="0"/>
              <a:cs typeface="Arial" pitchFamily="34" charset="0"/>
            </a:endParaRPr>
          </a:p>
        </p:txBody>
      </p:sp>
      <p:graphicFrame>
        <p:nvGraphicFramePr>
          <p:cNvPr id="13" name="Diagram 12"/>
          <p:cNvGraphicFramePr/>
          <p:nvPr>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Diagram 14"/>
          <p:cNvGraphicFramePr/>
          <p:nvPr>
            <p:extLst/>
          </p:nvPr>
        </p:nvGraphicFramePr>
        <p:xfrm>
          <a:off x="2229653" y="2717800"/>
          <a:ext cx="2791912" cy="36068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 name="TextBox 1"/>
          <p:cNvSpPr txBox="1"/>
          <p:nvPr/>
        </p:nvSpPr>
        <p:spPr>
          <a:xfrm>
            <a:off x="-309966" y="759417"/>
            <a:ext cx="184731" cy="461665"/>
          </a:xfrm>
          <a:prstGeom prst="rect">
            <a:avLst/>
          </a:prstGeom>
          <a:noFill/>
        </p:spPr>
        <p:txBody>
          <a:bodyPr wrap="none" rtlCol="0">
            <a:spAutoFit/>
          </a:bodyPr>
          <a:lstStyle/>
          <a:p>
            <a:endParaRPr lang="en-US"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587626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smtClean="0"/>
              <a:t>External View of the Operating System</a:t>
            </a:r>
          </a:p>
        </p:txBody>
      </p:sp>
      <p:pic>
        <p:nvPicPr>
          <p:cNvPr id="15362" name="Content Placeholder 3" descr="Link_between_Operations_and_Finance_2010e (dragged).pdf"/>
          <p:cNvPicPr>
            <a:picLocks noGrp="1" noChangeAspect="1"/>
          </p:cNvPicPr>
          <p:nvPr>
            <p:ph idx="4294967295"/>
          </p:nvPr>
        </p:nvPicPr>
        <p:blipFill>
          <a:blip r:embed="rId2" cstate="print"/>
          <a:srcRect t="1204" b="1204"/>
          <a:stretch>
            <a:fillRect/>
          </a:stretch>
        </p:blipFill>
        <p:spPr>
          <a:xfrm>
            <a:off x="0" y="1600200"/>
            <a:ext cx="8229600" cy="4525963"/>
          </a:xfr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23.6|35.9|63.6|138.3"/>
  <p:tag name="HST_TIMELINE_INTERVALS" val="|23.6|12.3|27.6"/>
  <p:tag name="TIMING" val="|23.6|12.3|27.6"/>
  <p:tag name="HST_AUDIO_DURATION" val="138261"/>
  <p:tag name="HST_ACTIVE_THIS_SESSION" val="NO"/>
</p:tagLst>
</file>

<file path=ppt/tags/tag2.xml><?xml version="1.0" encoding="utf-8"?>
<p:tagLst xmlns:a="http://schemas.openxmlformats.org/drawingml/2006/main" xmlns:r="http://schemas.openxmlformats.org/officeDocument/2006/relationships" xmlns:p="http://schemas.openxmlformats.org/presentationml/2006/main">
  <p:tag name="RESIZE" val="Yes"/>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13397</TotalTime>
  <Words>6174</Words>
  <Application>Microsoft Macintosh PowerPoint</Application>
  <PresentationFormat>On-screen Show (4:3)</PresentationFormat>
  <Paragraphs>917</Paragraphs>
  <Slides>31</Slides>
  <Notes>29</Notes>
  <HiddenSlides>3</HiddenSlides>
  <MMClips>0</MMClips>
  <ScaleCrop>false</ScaleCrop>
  <HeadingPairs>
    <vt:vector size="8" baseType="variant">
      <vt:variant>
        <vt:lpstr>Fonts Used</vt:lpstr>
      </vt:variant>
      <vt:variant>
        <vt:i4>14</vt:i4>
      </vt:variant>
      <vt:variant>
        <vt:lpstr>Theme</vt:lpstr>
      </vt:variant>
      <vt:variant>
        <vt:i4>5</vt:i4>
      </vt:variant>
      <vt:variant>
        <vt:lpstr>Embedded OLE Servers</vt:lpstr>
      </vt:variant>
      <vt:variant>
        <vt:i4>1</vt:i4>
      </vt:variant>
      <vt:variant>
        <vt:lpstr>Slide Titles</vt:lpstr>
      </vt:variant>
      <vt:variant>
        <vt:i4>31</vt:i4>
      </vt:variant>
    </vt:vector>
  </HeadingPairs>
  <TitlesOfParts>
    <vt:vector size="51" baseType="lpstr">
      <vt:lpstr>Albertus Extra Bold</vt:lpstr>
      <vt:lpstr>Arial Black</vt:lpstr>
      <vt:lpstr>Calibri</vt:lpstr>
      <vt:lpstr>Calibri (Body)</vt:lpstr>
      <vt:lpstr>Garamond</vt:lpstr>
      <vt:lpstr>MS Mincho</vt:lpstr>
      <vt:lpstr>MS PGothic</vt:lpstr>
      <vt:lpstr>ＭＳ Ｐゴシック</vt:lpstr>
      <vt:lpstr>ＭＳ 明朝</vt:lpstr>
      <vt:lpstr>Optima</vt:lpstr>
      <vt:lpstr>Symbol</vt:lpstr>
      <vt:lpstr>Times New Roman</vt:lpstr>
      <vt:lpstr>Wingdings</vt:lpstr>
      <vt:lpstr>Arial</vt:lpstr>
      <vt:lpstr>Cachon_Slide_Template</vt:lpstr>
      <vt:lpstr>Office Theme</vt:lpstr>
      <vt:lpstr>1_Cachon_Slide_Template</vt:lpstr>
      <vt:lpstr>2_Cachon_Slide_Template</vt:lpstr>
      <vt:lpstr>1_Office Theme</vt:lpstr>
      <vt:lpstr>Excel.Sheet.8</vt:lpstr>
      <vt:lpstr>PowerPoint Presentation</vt:lpstr>
      <vt:lpstr>Goals &amp; Approach of this course</vt:lpstr>
      <vt:lpstr>The Operating System of the Firm = Assets and Processes </vt:lpstr>
      <vt:lpstr>Operations strategy  &amp; Principle of value maximization</vt:lpstr>
      <vt:lpstr>Operating System Design Roadmap  </vt:lpstr>
      <vt:lpstr>Roadmap </vt:lpstr>
      <vt:lpstr>I. Operations Strategy: Concept   How formulate and evaluate an operations strategy?</vt:lpstr>
      <vt:lpstr>Operations strategy  &amp; Principle of value maximization</vt:lpstr>
      <vt:lpstr>External View of the Operating System</vt:lpstr>
      <vt:lpstr>I. Operations Strategy: Competition and Competencies How can operations increase or sustain competitive advantage?</vt:lpstr>
      <vt:lpstr>I. Operations Strategy:   How can operations increase or sustain competitive advantage?</vt:lpstr>
      <vt:lpstr>Course Summary:  Part II: The Resource View</vt:lpstr>
      <vt:lpstr>II. The Resource View: Tailoring Real Assets   1. Sizing</vt:lpstr>
      <vt:lpstr>II. The Resource View: Tailoring Real Assets   2. Timing and Adjustment</vt:lpstr>
      <vt:lpstr>II. The Resource View: Tailoring Real Assets   3. Types and Flexibility</vt:lpstr>
      <vt:lpstr>II. The Resource View: Tailoring Real Assets   4. Location, Globalization and Offshoring</vt:lpstr>
      <vt:lpstr>Total Landed Cost (TLC) Analysis</vt:lpstr>
      <vt:lpstr>TLC costs out leadtime </vt:lpstr>
      <vt:lpstr>Course Summary:  Part III: The Process View</vt:lpstr>
      <vt:lpstr>III. The Process View: Tailoring Activity Networks   1. Sourcing</vt:lpstr>
      <vt:lpstr>Strategic Sourcing Tools: Total Cost of Ownership (TCO)  Typical levers to reduce TCO</vt:lpstr>
      <vt:lpstr>Negotiating &amp; Balanced Sourcing Negotiating the parameters of the outsourcing relationship</vt:lpstr>
      <vt:lpstr>General Rationale for Outsourcing and Offshoring</vt:lpstr>
      <vt:lpstr>III. The Process View: Tailoring Activity Networks   Risk Management and Operational Hedging</vt:lpstr>
      <vt:lpstr>IV. Improvement and Innovation Mgt</vt:lpstr>
      <vt:lpstr>The Learning Curve   The difference with Economies of Scale</vt:lpstr>
      <vt:lpstr>The Learning Curve   Summary</vt:lpstr>
      <vt:lpstr>Operations strategy  SUMMARY</vt:lpstr>
      <vt:lpstr>Evaluations:  Please fill out 2 evaluations</vt:lpstr>
      <vt:lpstr>III. The Process View: Tailoring Activity Networks   2. Technology Mgt</vt:lpstr>
      <vt:lpstr>III. The Process View: Tailoring Activity Networks   3. Demand: Revenue and Customer Mgt</vt:lpstr>
    </vt:vector>
  </TitlesOfParts>
  <Company>KGSM</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626</cp:revision>
  <cp:lastPrinted>2017-03-08T23:05:36Z</cp:lastPrinted>
  <dcterms:created xsi:type="dcterms:W3CDTF">1998-09-22T23:11:58Z</dcterms:created>
  <dcterms:modified xsi:type="dcterms:W3CDTF">2017-03-10T20:03:17Z</dcterms:modified>
</cp:coreProperties>
</file>