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8"/>
  </p:notesMasterIdLst>
  <p:handoutMasterIdLst>
    <p:handoutMasterId r:id="rId39"/>
  </p:handoutMasterIdLst>
  <p:sldIdLst>
    <p:sldId id="499" r:id="rId2"/>
    <p:sldId id="561" r:id="rId3"/>
    <p:sldId id="562" r:id="rId4"/>
    <p:sldId id="553" r:id="rId5"/>
    <p:sldId id="554" r:id="rId6"/>
    <p:sldId id="555" r:id="rId7"/>
    <p:sldId id="556" r:id="rId8"/>
    <p:sldId id="557" r:id="rId9"/>
    <p:sldId id="558" r:id="rId10"/>
    <p:sldId id="559" r:id="rId11"/>
    <p:sldId id="560" r:id="rId12"/>
    <p:sldId id="539" r:id="rId13"/>
    <p:sldId id="540" r:id="rId14"/>
    <p:sldId id="501" r:id="rId15"/>
    <p:sldId id="502" r:id="rId16"/>
    <p:sldId id="551" r:id="rId17"/>
    <p:sldId id="552" r:id="rId18"/>
    <p:sldId id="541" r:id="rId19"/>
    <p:sldId id="503" r:id="rId20"/>
    <p:sldId id="504" r:id="rId21"/>
    <p:sldId id="507" r:id="rId22"/>
    <p:sldId id="498" r:id="rId23"/>
    <p:sldId id="508" r:id="rId24"/>
    <p:sldId id="536" r:id="rId25"/>
    <p:sldId id="506" r:id="rId26"/>
    <p:sldId id="537" r:id="rId27"/>
    <p:sldId id="500" r:id="rId28"/>
    <p:sldId id="538" r:id="rId29"/>
    <p:sldId id="543" r:id="rId30"/>
    <p:sldId id="544" r:id="rId31"/>
    <p:sldId id="545" r:id="rId32"/>
    <p:sldId id="546" r:id="rId33"/>
    <p:sldId id="547" r:id="rId34"/>
    <p:sldId id="548" r:id="rId35"/>
    <p:sldId id="549" r:id="rId36"/>
    <p:sldId id="550" r:id="rId3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gray" frameSlides="1"/>
  <p:clrMru>
    <a:srgbClr val="CCFF66"/>
    <a:srgbClr val="EAEAEA"/>
    <a:srgbClr val="CCFFCC"/>
    <a:srgbClr val="FFCC99"/>
    <a:srgbClr val="FFFF00"/>
    <a:srgbClr val="FFFFCC"/>
    <a:srgbClr val="FF33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34556" autoAdjust="0"/>
    <p:restoredTop sz="76523" autoAdjust="0"/>
  </p:normalViewPr>
  <p:slideViewPr>
    <p:cSldViewPr snapToGrid="0">
      <p:cViewPr varScale="1">
        <p:scale>
          <a:sx n="65" d="100"/>
          <a:sy n="65" d="100"/>
        </p:scale>
        <p:origin x="-152" y="-120"/>
      </p:cViewPr>
      <p:guideLst>
        <p:guide orient="horz" pos="2155"/>
        <p:guide pos="2880"/>
      </p:guideLst>
    </p:cSldViewPr>
  </p:slideViewPr>
  <p:outlineViewPr>
    <p:cViewPr>
      <p:scale>
        <a:sx n="33" d="100"/>
        <a:sy n="33" d="100"/>
      </p:scale>
      <p:origin x="0" y="24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5" d="100"/>
          <a:sy n="135" d="100"/>
        </p:scale>
        <p:origin x="-4560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jv617\SkyDrive\3MyTeach\454\1_454-2013-Winter\Capstone_PartII_Student_Resul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C:\Users\mjv617\SkyDrive\3MyTeach\454\1_454-2013-Winter\Capstone_PartII_Student_Resul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jv617\SkyDrive\3MyTeach\454\1_454-2013-Winter\Capstone_PartI_Student_Resul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Macintosh%20HD:Users:gadallon:Dropbox:Teaching:OPNS%20454%20Spring%202012:Capstone%20Case%20computation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Macintosh%20HD:Users:gadallon:Dropbox:Teaching:OPNS%20454%20Spring%202012:Capstone%20Case%20computation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/>
              <a:t>Integrative Case Stage II: E (NPV)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E (NPV)</c:v>
          </c:tx>
          <c:invertIfNegative val="0"/>
          <c:dLbls>
            <c:numFmt formatCode="#,##0.000" sourceLinked="0"/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'Student Performance'!$J$2:$J$16</c:f>
              <c:strCache>
                <c:ptCount val="15"/>
                <c:pt idx="0">
                  <c:v>11 (Aditya, Amanda, Hannah, Justin, Melissa)</c:v>
                </c:pt>
                <c:pt idx="1">
                  <c:v>22 (Dong Won, Harry, Jihoon)</c:v>
                </c:pt>
                <c:pt idx="2">
                  <c:v>27 (Dorian, Jose, Melina, Rafael, Ricardo)</c:v>
                </c:pt>
                <c:pt idx="3">
                  <c:v>25 (Betsy, Charlie, Guy, Michael, Rahul)</c:v>
                </c:pt>
                <c:pt idx="4">
                  <c:v>14(Aaron, Erik, Piero, Santiago)</c:v>
                </c:pt>
                <c:pt idx="5">
                  <c:v>13 (Dave, Florian, Kartik, Lars, Sid)</c:v>
                </c:pt>
                <c:pt idx="6">
                  <c:v>28 (KC, Jitendra, Tao)</c:v>
                </c:pt>
                <c:pt idx="7">
                  <c:v>24 (Christos, Hiro, Patrick, Shu)</c:v>
                </c:pt>
                <c:pt idx="8">
                  <c:v>16 (Katheron, Mauricio, Michelle, Rach)</c:v>
                </c:pt>
                <c:pt idx="9">
                  <c:v>23 (Koh, Laurie, Matt, Richard, Bob)</c:v>
                </c:pt>
                <c:pt idx="10">
                  <c:v>15 (Erich, Joao, Saurabh, Spencer, Susan)</c:v>
                </c:pt>
                <c:pt idx="11">
                  <c:v>17 (Adam, Adan, Harsh, Robert)</c:v>
                </c:pt>
                <c:pt idx="12">
                  <c:v>26 (Adam, Brett, Dan, Heath, Nikki)</c:v>
                </c:pt>
                <c:pt idx="13">
                  <c:v>12 (David, Elodie, Aaron, Hayes, Talon)</c:v>
                </c:pt>
                <c:pt idx="14">
                  <c:v>21 (Hendrik, Jackie, Joe, Nathan)</c:v>
                </c:pt>
              </c:strCache>
            </c:strRef>
          </c:cat>
          <c:val>
            <c:numRef>
              <c:f>'Student Performance'!$K$2:$K$16</c:f>
              <c:numCache>
                <c:formatCode>"$"#,##0</c:formatCode>
                <c:ptCount val="15"/>
                <c:pt idx="0">
                  <c:v>1.202E7</c:v>
                </c:pt>
                <c:pt idx="1">
                  <c:v>1.2074E7</c:v>
                </c:pt>
                <c:pt idx="2">
                  <c:v>1.25756E7</c:v>
                </c:pt>
                <c:pt idx="3">
                  <c:v>1.25794E7</c:v>
                </c:pt>
                <c:pt idx="4">
                  <c:v>1.262E7</c:v>
                </c:pt>
                <c:pt idx="5">
                  <c:v>1.26331E7</c:v>
                </c:pt>
                <c:pt idx="6">
                  <c:v>1.27234E7</c:v>
                </c:pt>
                <c:pt idx="7">
                  <c:v>1.28322E7</c:v>
                </c:pt>
                <c:pt idx="8">
                  <c:v>1.29163E7</c:v>
                </c:pt>
                <c:pt idx="9">
                  <c:v>1.30442E7</c:v>
                </c:pt>
                <c:pt idx="10">
                  <c:v>1.31579E7</c:v>
                </c:pt>
                <c:pt idx="11">
                  <c:v>1.31834E7</c:v>
                </c:pt>
                <c:pt idx="12">
                  <c:v>1.31847E7</c:v>
                </c:pt>
                <c:pt idx="13">
                  <c:v>1.32728E7</c:v>
                </c:pt>
                <c:pt idx="14">
                  <c:v>1.34151E7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2362888"/>
        <c:axId val="-2139459592"/>
      </c:barChart>
      <c:catAx>
        <c:axId val="21423628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-2139459592"/>
        <c:crosses val="autoZero"/>
        <c:auto val="1"/>
        <c:lblAlgn val="ctr"/>
        <c:lblOffset val="100"/>
        <c:noMultiLvlLbl val="0"/>
      </c:catAx>
      <c:valAx>
        <c:axId val="-2139459592"/>
        <c:scaling>
          <c:orientation val="minMax"/>
          <c:max val="1.35E7"/>
          <c:min val="1.1E7"/>
        </c:scaling>
        <c:delete val="0"/>
        <c:axPos val="b"/>
        <c:majorGridlines/>
        <c:numFmt formatCode="#,##0.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142362888"/>
        <c:crosses val="autoZero"/>
        <c:crossBetween val="between"/>
        <c:dispUnits>
          <c:builtInUnit val="millions"/>
          <c:dispUnitsLbl>
            <c:layout/>
            <c:txPr>
              <a:bodyPr rot="0" vert="horz"/>
              <a:lstStyle/>
              <a:p>
                <a:pPr algn="ctr"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</c:dispUnitsLbl>
        </c:dispUnits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Final Results:</a:t>
            </a:r>
            <a:r>
              <a:rPr lang="en-US" baseline="0"/>
              <a:t> Total E(NPV)</a:t>
            </a:r>
            <a:endParaRPr lang="en-US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Total E(NPV)</c:v>
          </c:tx>
          <c:invertIfNegative val="0"/>
          <c:dLbls>
            <c:numFmt formatCode="#,##0.00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'Student Performance'!$P$2:$P$16</c:f>
              <c:strCache>
                <c:ptCount val="15"/>
                <c:pt idx="0">
                  <c:v>11 (Aditya, Amanda, Hannah, Justin, Melissa)</c:v>
                </c:pt>
                <c:pt idx="1">
                  <c:v>22 (Dong Won, Harry, Jihoon)</c:v>
                </c:pt>
                <c:pt idx="2">
                  <c:v>13 (Dave, Florian, Kartik, Lars, Sid)</c:v>
                </c:pt>
                <c:pt idx="3">
                  <c:v>16 (Katheron, Mauricio, Michelle, Rach)</c:v>
                </c:pt>
                <c:pt idx="4">
                  <c:v>24 (Christos, Hiro, Patrick, Shu)</c:v>
                </c:pt>
                <c:pt idx="5">
                  <c:v>14(Aaron, Erik, Piero, Santiago)</c:v>
                </c:pt>
                <c:pt idx="6">
                  <c:v>28 (KC, Jitendra, Tao)</c:v>
                </c:pt>
                <c:pt idx="7">
                  <c:v>25 (Betsy, Charlie, Guy, Michael, Rahul)</c:v>
                </c:pt>
                <c:pt idx="8">
                  <c:v>27 (Dorian, Jose, Melina, Rafael, Ricardo)</c:v>
                </c:pt>
                <c:pt idx="9">
                  <c:v>23 (Koh, Laurie, Matt, Richard, Bob)</c:v>
                </c:pt>
                <c:pt idx="10">
                  <c:v>15 (Erich, Joao, Saurabh, Spencer, Susan)</c:v>
                </c:pt>
                <c:pt idx="11">
                  <c:v>26 (Adam, Brett, Dan, Heath, Nikki)</c:v>
                </c:pt>
                <c:pt idx="12">
                  <c:v>17 (Adam, Adan, Harsh, Robert)</c:v>
                </c:pt>
                <c:pt idx="13">
                  <c:v>12 (David, Elodie, Aaron, Hayes, Talon)</c:v>
                </c:pt>
                <c:pt idx="14">
                  <c:v>21 (Hendrik, Jackie, Joe, Nathan)</c:v>
                </c:pt>
              </c:strCache>
            </c:strRef>
          </c:cat>
          <c:val>
            <c:numRef>
              <c:f>'Student Performance'!$Q$2:$Q$16</c:f>
              <c:numCache>
                <c:formatCode>General</c:formatCode>
                <c:ptCount val="15"/>
                <c:pt idx="0">
                  <c:v>2.55688E7</c:v>
                </c:pt>
                <c:pt idx="1">
                  <c:v>2.58064E7</c:v>
                </c:pt>
                <c:pt idx="2">
                  <c:v>2.58891E7</c:v>
                </c:pt>
                <c:pt idx="3">
                  <c:v>2.63895E7</c:v>
                </c:pt>
                <c:pt idx="4">
                  <c:v>2.65306E7</c:v>
                </c:pt>
                <c:pt idx="5">
                  <c:v>2.65344E7</c:v>
                </c:pt>
                <c:pt idx="6">
                  <c:v>2.65878E7</c:v>
                </c:pt>
                <c:pt idx="7">
                  <c:v>2.6715E7</c:v>
                </c:pt>
                <c:pt idx="8">
                  <c:v>2.67208E7</c:v>
                </c:pt>
                <c:pt idx="9">
                  <c:v>2.70702E7</c:v>
                </c:pt>
                <c:pt idx="10">
                  <c:v>2.73047E7</c:v>
                </c:pt>
                <c:pt idx="11">
                  <c:v>2.73307E7</c:v>
                </c:pt>
                <c:pt idx="12">
                  <c:v>2.7333E7</c:v>
                </c:pt>
                <c:pt idx="13">
                  <c:v>2.73536E7</c:v>
                </c:pt>
                <c:pt idx="14">
                  <c:v>2.75703E7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9350536"/>
        <c:axId val="-2139157848"/>
      </c:barChart>
      <c:catAx>
        <c:axId val="-2139350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2139157848"/>
        <c:crosses val="autoZero"/>
        <c:auto val="1"/>
        <c:lblAlgn val="ctr"/>
        <c:lblOffset val="100"/>
        <c:noMultiLvlLbl val="0"/>
      </c:catAx>
      <c:valAx>
        <c:axId val="-2139157848"/>
        <c:scaling>
          <c:orientation val="minMax"/>
          <c:max val="2.76E7"/>
          <c:min val="2.5E7"/>
        </c:scaling>
        <c:delete val="0"/>
        <c:axPos val="b"/>
        <c:majorGridlines/>
        <c:numFmt formatCode="#,##0.0" sourceLinked="0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2139350536"/>
        <c:crosses val="autoZero"/>
        <c:crossBetween val="between"/>
        <c:dispUnits>
          <c:builtInUnit val="millions"/>
          <c:dispUnitsLbl>
            <c:layout/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</c:dispUnitsLbl>
        </c:dispUnits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/>
              <a:t>Integrative Case I: E (NPV)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E (NPV)</c:v>
          </c:tx>
          <c:invertIfNegative val="0"/>
          <c:dLbls>
            <c:numFmt formatCode="#,##0.000" sourceLinked="0"/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'Student Performance'!$N$2:$N$16</c:f>
              <c:strCache>
                <c:ptCount val="15"/>
                <c:pt idx="0">
                  <c:v>13 (Dave, Florian, Kartik, Lars, Sid)</c:v>
                </c:pt>
                <c:pt idx="1">
                  <c:v>16 (Katheron, Mauricio, Michelle, Rach)</c:v>
                </c:pt>
                <c:pt idx="2">
                  <c:v>11 (Aditya, Amanda, Hannah, Justin, Melissa)</c:v>
                </c:pt>
                <c:pt idx="3">
                  <c:v>24 (Christos, Hiro, Patrick, Shu)</c:v>
                </c:pt>
                <c:pt idx="4">
                  <c:v>22 (Dong Won, Harry, Jihoon)</c:v>
                </c:pt>
                <c:pt idx="5">
                  <c:v>28 (KC, Jitendra, Tao)</c:v>
                </c:pt>
                <c:pt idx="6">
                  <c:v>14(Aaron, Erik, Piero, Santiago)</c:v>
                </c:pt>
                <c:pt idx="7">
                  <c:v>23 (Koh, Laurie, Matt, Richard, Bob)</c:v>
                </c:pt>
                <c:pt idx="8">
                  <c:v>12 (David, Elodie, Aaron, Hayes, Talon)</c:v>
                </c:pt>
                <c:pt idx="9">
                  <c:v>25 (Betsy, Charlie, Guy, Michael, Rahul)</c:v>
                </c:pt>
                <c:pt idx="10">
                  <c:v>27 (Dorian, Jose, Melina, Rafael, Ricardo)</c:v>
                </c:pt>
                <c:pt idx="11">
                  <c:v>26 (Adam, Brett, Dan, Heath, Nikki)</c:v>
                </c:pt>
                <c:pt idx="12">
                  <c:v>15 (Erich, Joao, Saurabh, Spencer, Susan)</c:v>
                </c:pt>
                <c:pt idx="13">
                  <c:v>17 (Adam, Adan, Harsh, Robert)</c:v>
                </c:pt>
                <c:pt idx="14">
                  <c:v>21 (Hendrik, Jackie, Joe, Nathan)</c:v>
                </c:pt>
              </c:strCache>
            </c:strRef>
          </c:cat>
          <c:val>
            <c:numRef>
              <c:f>'Student Performance'!$O$2:$O$16</c:f>
              <c:numCache>
                <c:formatCode>_("$"* #,##0_);_("$"* \(#,##0\);_("$"* "-"??_);_(@_)</c:formatCode>
                <c:ptCount val="15"/>
                <c:pt idx="0">
                  <c:v>1.3256E7</c:v>
                </c:pt>
                <c:pt idx="1">
                  <c:v>1.34732E7</c:v>
                </c:pt>
                <c:pt idx="2">
                  <c:v>1.35488E7</c:v>
                </c:pt>
                <c:pt idx="3">
                  <c:v>1.36984E7</c:v>
                </c:pt>
                <c:pt idx="4">
                  <c:v>1.37324E7</c:v>
                </c:pt>
                <c:pt idx="5">
                  <c:v>1.38644E7</c:v>
                </c:pt>
                <c:pt idx="6">
                  <c:v>1.39144E7</c:v>
                </c:pt>
                <c:pt idx="7">
                  <c:v>1.4026E7</c:v>
                </c:pt>
                <c:pt idx="8">
                  <c:v>1.40808E7</c:v>
                </c:pt>
                <c:pt idx="9">
                  <c:v>1.41356E7</c:v>
                </c:pt>
                <c:pt idx="10">
                  <c:v>1.41452E7</c:v>
                </c:pt>
                <c:pt idx="11">
                  <c:v>1.4146E7</c:v>
                </c:pt>
                <c:pt idx="12">
                  <c:v>1.41468E7</c:v>
                </c:pt>
                <c:pt idx="13">
                  <c:v>1.41496E7</c:v>
                </c:pt>
                <c:pt idx="14">
                  <c:v>1.41552E7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9169992"/>
        <c:axId val="-2139593016"/>
      </c:barChart>
      <c:catAx>
        <c:axId val="-2139169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-2139593016"/>
        <c:crosses val="autoZero"/>
        <c:auto val="1"/>
        <c:lblAlgn val="ctr"/>
        <c:lblOffset val="100"/>
        <c:noMultiLvlLbl val="0"/>
      </c:catAx>
      <c:valAx>
        <c:axId val="-2139593016"/>
        <c:scaling>
          <c:orientation val="minMax"/>
          <c:max val="1.42E7"/>
          <c:min val="1.28E7"/>
        </c:scaling>
        <c:delete val="0"/>
        <c:axPos val="b"/>
        <c:majorGridlines/>
        <c:numFmt formatCode="#,##0.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-2139169992"/>
        <c:crosses val="autoZero"/>
        <c:crossBetween val="between"/>
        <c:dispUnits>
          <c:builtInUnit val="millions"/>
          <c:dispUnitsLbl>
            <c:layout/>
            <c:txPr>
              <a:bodyPr rot="0" vert="horz"/>
              <a:lstStyle/>
              <a:p>
                <a:pPr algn="ctr"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</c:dispUnitsLbl>
        </c:dispUnits>
      </c:valAx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Stage 2 PV </a:t>
            </a:r>
          </a:p>
        </c:rich>
      </c:tx>
      <c:layout/>
      <c:overlay val="0"/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'Second stage'!$B$1</c:f>
              <c:strCache>
                <c:ptCount val="1"/>
                <c:pt idx="0">
                  <c:v>Stage 2 PV (without fixed costs)</c:v>
                </c:pt>
              </c:strCache>
            </c:strRef>
          </c:tx>
          <c:invertIfNegative val="0"/>
          <c:cat>
            <c:strRef>
              <c:f>'Second stage'!$A$2:$A$18</c:f>
              <c:strCache>
                <c:ptCount val="17"/>
                <c:pt idx="0">
                  <c:v>Hong</c:v>
                </c:pt>
                <c:pt idx="1">
                  <c:v>Wolfe</c:v>
                </c:pt>
                <c:pt idx="2">
                  <c:v>Tsai</c:v>
                </c:pt>
                <c:pt idx="3">
                  <c:v>Zakarian</c:v>
                </c:pt>
                <c:pt idx="4">
                  <c:v>Schmidt</c:v>
                </c:pt>
                <c:pt idx="5">
                  <c:v>Weinberger</c:v>
                </c:pt>
                <c:pt idx="6">
                  <c:v>Schelpfeffer</c:v>
                </c:pt>
                <c:pt idx="7">
                  <c:v>Iyer</c:v>
                </c:pt>
                <c:pt idx="8">
                  <c:v>Lu</c:v>
                </c:pt>
                <c:pt idx="9">
                  <c:v>Berkley</c:v>
                </c:pt>
                <c:pt idx="10">
                  <c:v>French</c:v>
                </c:pt>
                <c:pt idx="11">
                  <c:v>Faria</c:v>
                </c:pt>
                <c:pt idx="12">
                  <c:v>Chatterjee</c:v>
                </c:pt>
                <c:pt idx="13">
                  <c:v>Hlinka</c:v>
                </c:pt>
                <c:pt idx="14">
                  <c:v>Chen</c:v>
                </c:pt>
                <c:pt idx="15">
                  <c:v>Grossmann</c:v>
                </c:pt>
                <c:pt idx="16">
                  <c:v>Chenault</c:v>
                </c:pt>
              </c:strCache>
            </c:strRef>
          </c:cat>
          <c:val>
            <c:numRef>
              <c:f>'Second stage'!$B$2:$B$18</c:f>
              <c:numCache>
                <c:formatCode>_("$"* #,##0_);_("$"* \(#,##0\);_("$"* "-"??_);_(@_)</c:formatCode>
                <c:ptCount val="17"/>
                <c:pt idx="0">
                  <c:v>1.3215E7</c:v>
                </c:pt>
                <c:pt idx="1">
                  <c:v>1.3092E7</c:v>
                </c:pt>
                <c:pt idx="2">
                  <c:v>1.304E7</c:v>
                </c:pt>
                <c:pt idx="3">
                  <c:v>1.3036E7</c:v>
                </c:pt>
                <c:pt idx="4">
                  <c:v>1.2976E7</c:v>
                </c:pt>
                <c:pt idx="5">
                  <c:v>1.2962852492238E7</c:v>
                </c:pt>
                <c:pt idx="6">
                  <c:v>1.287583477588E7</c:v>
                </c:pt>
                <c:pt idx="7">
                  <c:v>1.2871E7</c:v>
                </c:pt>
                <c:pt idx="8">
                  <c:v>1.2788E7</c:v>
                </c:pt>
                <c:pt idx="9">
                  <c:v>1.2682E7</c:v>
                </c:pt>
                <c:pt idx="10">
                  <c:v>1.2566E7</c:v>
                </c:pt>
                <c:pt idx="11">
                  <c:v>1.2197E7</c:v>
                </c:pt>
                <c:pt idx="12">
                  <c:v>1.2194E7</c:v>
                </c:pt>
                <c:pt idx="13">
                  <c:v>1.1826E7</c:v>
                </c:pt>
                <c:pt idx="14">
                  <c:v>1.1466E7</c:v>
                </c:pt>
                <c:pt idx="15">
                  <c:v>1.1341E7</c:v>
                </c:pt>
                <c:pt idx="16">
                  <c:v>1.1244E7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-2139173368"/>
        <c:axId val="-2139154040"/>
      </c:barChart>
      <c:catAx>
        <c:axId val="-2139173368"/>
        <c:scaling>
          <c:orientation val="minMax"/>
        </c:scaling>
        <c:delete val="0"/>
        <c:axPos val="l"/>
        <c:majorTickMark val="none"/>
        <c:minorTickMark val="none"/>
        <c:tickLblPos val="nextTo"/>
        <c:crossAx val="-2139154040"/>
        <c:crosses val="autoZero"/>
        <c:auto val="1"/>
        <c:lblAlgn val="ctr"/>
        <c:lblOffset val="100"/>
        <c:noMultiLvlLbl val="0"/>
      </c:catAx>
      <c:valAx>
        <c:axId val="-2139154040"/>
        <c:scaling>
          <c:orientation val="minMax"/>
        </c:scaling>
        <c:delete val="0"/>
        <c:axPos val="b"/>
        <c:majorGridlines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3917336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'Second stage'!$B$37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cat>
            <c:strRef>
              <c:f>'Second stage'!$A$38:$A$54</c:f>
              <c:strCache>
                <c:ptCount val="17"/>
                <c:pt idx="0">
                  <c:v>Zakarian</c:v>
                </c:pt>
                <c:pt idx="1">
                  <c:v>Hong</c:v>
                </c:pt>
                <c:pt idx="2">
                  <c:v>Wolfe</c:v>
                </c:pt>
                <c:pt idx="3">
                  <c:v>Weinberger</c:v>
                </c:pt>
                <c:pt idx="4">
                  <c:v>Tsai</c:v>
                </c:pt>
                <c:pt idx="5">
                  <c:v>Schmidt</c:v>
                </c:pt>
                <c:pt idx="6">
                  <c:v>Schelpfeffer</c:v>
                </c:pt>
                <c:pt idx="7">
                  <c:v>Lu</c:v>
                </c:pt>
                <c:pt idx="8">
                  <c:v>French</c:v>
                </c:pt>
                <c:pt idx="9">
                  <c:v>Chatterjee</c:v>
                </c:pt>
                <c:pt idx="10">
                  <c:v>Iyer</c:v>
                </c:pt>
                <c:pt idx="11">
                  <c:v>Faria</c:v>
                </c:pt>
                <c:pt idx="12">
                  <c:v>Hlinka</c:v>
                </c:pt>
                <c:pt idx="13">
                  <c:v>Chen</c:v>
                </c:pt>
                <c:pt idx="14">
                  <c:v>Grossmann</c:v>
                </c:pt>
                <c:pt idx="15">
                  <c:v>Chenault</c:v>
                </c:pt>
                <c:pt idx="16">
                  <c:v>Berkley</c:v>
                </c:pt>
              </c:strCache>
            </c:strRef>
          </c:cat>
          <c:val>
            <c:numRef>
              <c:f>'Second stage'!$B$38:$B$54</c:f>
              <c:numCache>
                <c:formatCode>_("$"* #,##0_);_("$"* \(#,##0\);_("$"* "-"??_);_(@_)</c:formatCode>
                <c:ptCount val="17"/>
                <c:pt idx="0">
                  <c:v>2.714797E7</c:v>
                </c:pt>
                <c:pt idx="1">
                  <c:v>2.700218E7</c:v>
                </c:pt>
                <c:pt idx="2">
                  <c:v>2.68944656499978E7</c:v>
                </c:pt>
                <c:pt idx="3">
                  <c:v>2.68569483584515E7</c:v>
                </c:pt>
                <c:pt idx="4">
                  <c:v>2.6794099999564E7</c:v>
                </c:pt>
                <c:pt idx="5">
                  <c:v>2.65605E7</c:v>
                </c:pt>
                <c:pt idx="6">
                  <c:v>2.649031477588E7</c:v>
                </c:pt>
                <c:pt idx="7">
                  <c:v>2.641483E7</c:v>
                </c:pt>
                <c:pt idx="8">
                  <c:v>2.640828E7</c:v>
                </c:pt>
                <c:pt idx="9">
                  <c:v>2.587218E7</c:v>
                </c:pt>
                <c:pt idx="10">
                  <c:v>2.58277E7</c:v>
                </c:pt>
                <c:pt idx="11">
                  <c:v>2.569184E7</c:v>
                </c:pt>
                <c:pt idx="12">
                  <c:v>2.5530665E7</c:v>
                </c:pt>
                <c:pt idx="13">
                  <c:v>2.516687E7</c:v>
                </c:pt>
                <c:pt idx="14">
                  <c:v>2.504522E7</c:v>
                </c:pt>
                <c:pt idx="15">
                  <c:v>2.479868E7</c:v>
                </c:pt>
                <c:pt idx="16">
                  <c:v>2.107429E7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-2139269400"/>
        <c:axId val="-2140141176"/>
        <c:axId val="0"/>
      </c:bar3DChart>
      <c:catAx>
        <c:axId val="-2139269400"/>
        <c:scaling>
          <c:orientation val="minMax"/>
        </c:scaling>
        <c:delete val="0"/>
        <c:axPos val="l"/>
        <c:majorTickMark val="none"/>
        <c:minorTickMark val="none"/>
        <c:tickLblPos val="nextTo"/>
        <c:crossAx val="-2140141176"/>
        <c:crosses val="autoZero"/>
        <c:auto val="1"/>
        <c:lblAlgn val="ctr"/>
        <c:lblOffset val="100"/>
        <c:noMultiLvlLbl val="0"/>
      </c:catAx>
      <c:valAx>
        <c:axId val="-2140141176"/>
        <c:scaling>
          <c:orientation val="minMax"/>
        </c:scaling>
        <c:delete val="0"/>
        <c:axPos val="b"/>
        <c:numFmt formatCode="_(&quot;$&quot;* #,##0_);_(&quot;$&quot;* \(#,##0\);_(&quot;$&quot;* &quot;-&quot;??_);_(@_)" sourceLinked="1"/>
        <c:majorTickMark val="none"/>
        <c:minorTickMark val="none"/>
        <c:tickLblPos val="nextTo"/>
        <c:crossAx val="-21392694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5460141" cy="30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defTabSz="940390" eaLnBrk="0" hangingPunct="0">
              <a:defRPr sz="900"/>
            </a:lvl1pPr>
          </a:lstStyle>
          <a:p>
            <a:pPr>
              <a:defRPr/>
            </a:pPr>
            <a:r>
              <a:rPr lang="en-US" dirty="0" smtClean="0"/>
              <a:t>OPNS454: Course Summary</a:t>
            </a: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54874" y="2"/>
            <a:ext cx="1355526" cy="30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algn="r" defTabSz="940390" eaLnBrk="0" hangingPunct="0">
              <a:defRPr sz="900"/>
            </a:lvl1pPr>
          </a:lstStyle>
          <a:p>
            <a:pPr>
              <a:defRPr/>
            </a:pPr>
            <a:fld id="{E3A421C3-7B69-4F37-9459-2E2A6E372506}" type="datetime1">
              <a:rPr lang="en-US"/>
              <a:pPr>
                <a:defRPr/>
              </a:pPr>
              <a:t>3/2/15</a:t>
            </a:fld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972074"/>
            <a:ext cx="5743112" cy="31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defTabSz="940390" eaLnBrk="0" hangingPunct="0">
              <a:defRPr sz="900"/>
            </a:lvl1pPr>
          </a:lstStyle>
          <a:p>
            <a:pPr>
              <a:defRPr/>
            </a:pPr>
            <a:r>
              <a:rPr lang="en-US"/>
              <a:t>OPNS454   © Van Mieghem</a:t>
            </a:r>
          </a:p>
        </p:txBody>
      </p:sp>
    </p:spTree>
    <p:extLst>
      <p:ext uri="{BB962C8B-B14F-4D97-AF65-F5344CB8AC3E}">
        <p14:creationId xmlns:p14="http://schemas.microsoft.com/office/powerpoint/2010/main" val="14176743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145" cy="22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defTabSz="940390" eaLnBrk="0" hangingPunct="0">
              <a:defRPr sz="800"/>
            </a:lvl1pPr>
          </a:lstStyle>
          <a:p>
            <a:pPr>
              <a:defRPr/>
            </a:pPr>
            <a:r>
              <a:rPr lang="en-US"/>
              <a:t>OPNS454 Week 9: Improvement and Innovation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59" y="0"/>
            <a:ext cx="3038144" cy="22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algn="r" defTabSz="940390" eaLnBrk="0" hangingPunct="0">
              <a:defRPr sz="800"/>
            </a:lvl1pPr>
          </a:lstStyle>
          <a:p>
            <a:pPr>
              <a:defRPr/>
            </a:pPr>
            <a:fld id="{1F3C02A6-BD56-4C6B-96C6-37CC5F8E55F1}" type="datetime1">
              <a:rPr lang="en-US"/>
              <a:pPr>
                <a:defRPr/>
              </a:pPr>
              <a:t>3/2/15</a:t>
            </a:fld>
            <a:endParaRPr lang="en-U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3688" y="319088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51025" y="3895020"/>
            <a:ext cx="6508353" cy="508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050465"/>
            <a:ext cx="3038145" cy="24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defTabSz="940390" eaLnBrk="0" hangingPunct="0">
              <a:defRPr sz="800"/>
            </a:lvl1pPr>
          </a:lstStyle>
          <a:p>
            <a:pPr>
              <a:defRPr/>
            </a:pPr>
            <a:r>
              <a:rPr lang="en-US"/>
              <a:t>OPNS454   © Van Mieghem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59" y="9050465"/>
            <a:ext cx="3038144" cy="24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algn="r" defTabSz="940390" eaLnBrk="0" hangingPunct="0">
              <a:defRPr sz="800"/>
            </a:lvl1pPr>
          </a:lstStyle>
          <a:p>
            <a:pPr>
              <a:defRPr/>
            </a:pPr>
            <a:fld id="{5B8AE1A4-7F09-45E4-A651-E4D9F1245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1702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Again: I always start by stripping difficulty (uncertainty) from the problem.  </a:t>
            </a:r>
          </a:p>
          <a:p>
            <a:endParaRPr lang="en-US" dirty="0" smtClean="0"/>
          </a:p>
          <a:p>
            <a:r>
              <a:rPr lang="en-US" dirty="0" smtClean="0"/>
              <a:t>Note: we have set</a:t>
            </a:r>
            <a:r>
              <a:rPr lang="en-US" baseline="0" dirty="0" smtClean="0"/>
              <a:t> fixed assembly cost = 0 (effectively assuming that this is the same network configuration we had in stage 1)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clearly shows that:</a:t>
            </a:r>
          </a:p>
          <a:p>
            <a:pPr marL="228600" indent="-228600">
              <a:buAutoNum type="alphaUcPeriod"/>
            </a:pPr>
            <a:r>
              <a:rPr lang="en-US" dirty="0" smtClean="0"/>
              <a:t>1) dedicated assembly and 2) outsourcing seems like a good starting</a:t>
            </a:r>
            <a:r>
              <a:rPr lang="en-US" baseline="0" dirty="0" smtClean="0"/>
              <a:t> point.</a:t>
            </a:r>
          </a:p>
          <a:p>
            <a:pPr marL="228600" indent="-228600">
              <a:buAutoNum type="alphaUcPeriod"/>
            </a:pPr>
            <a:r>
              <a:rPr lang="en-US" baseline="0" dirty="0" smtClean="0"/>
              <a:t>Recall that these deterministic NPVs must be upper bounds to the stochastic ones.</a:t>
            </a:r>
          </a:p>
          <a:p>
            <a:pPr marL="228600" indent="-228600">
              <a:buNone/>
            </a:pPr>
            <a:endParaRPr lang="en-US" baseline="0" dirty="0" smtClean="0"/>
          </a:p>
          <a:p>
            <a:pPr marL="228600" indent="-228600">
              <a:buNone/>
            </a:pPr>
            <a:r>
              <a:rPr lang="en-US" baseline="0" dirty="0" smtClean="0"/>
              <a:t>I expect the large deterministic difference (0.45M) to sustain in the stochastic case (as indeed it will).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 the expected mismatch cost</a:t>
            </a:r>
            <a:r>
              <a:rPr lang="en-US" baseline="0" dirty="0" smtClean="0"/>
              <a:t> is about $2M (a little less than 20%).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One approximation is to estimate K for each assembly plant with a simple newsvendor [with increasing demands]</a:t>
            </a:r>
          </a:p>
          <a:p>
            <a:r>
              <a:rPr lang="en-US" baseline="0" dirty="0" smtClean="0"/>
              <a:t>And</a:t>
            </a:r>
          </a:p>
          <a:p>
            <a:r>
              <a:rPr lang="en-US" baseline="0" dirty="0" smtClean="0"/>
              <a:t>Then, separately, a single dimensional newsboy for china component supplying the pooled 5 markets with appropriately average margin (greedy allocation).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Those capacities are close estimated of the optimal network capacities, which are like a 5D generalization of the Seagate problem! 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So, stochastically better to outsource</a:t>
            </a:r>
            <a:r>
              <a:rPr lang="en-US" baseline="0" dirty="0" smtClean="0"/>
              <a:t> with dedicated assembly network.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QUESTION: Why is sourcing reserved capacity 768 higher than make 720?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Variable </a:t>
            </a:r>
            <a:r>
              <a:rPr lang="en-US" baseline="0" dirty="0" err="1" smtClean="0"/>
              <a:t>CapEx</a:t>
            </a:r>
            <a:r>
              <a:rPr lang="en-US" baseline="0" dirty="0" smtClean="0"/>
              <a:t> = $1000/unit, year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$1,300 (make) = per quarter: $250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$325 = $75 less than make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Yet </a:t>
            </a:r>
            <a:r>
              <a:rPr lang="en-US" baseline="0" dirty="0" err="1" smtClean="0"/>
              <a:t>VarProductionCost</a:t>
            </a:r>
            <a:r>
              <a:rPr lang="en-US" baseline="0" dirty="0" smtClean="0"/>
              <a:t> = $65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$50.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So, on a per unit basis, sourcing is $60 cheaper per unit AND does not incur the fixed </a:t>
            </a:r>
            <a:r>
              <a:rPr lang="en-US" baseline="0" dirty="0" err="1" smtClean="0"/>
              <a:t>CapEx</a:t>
            </a:r>
            <a:r>
              <a:rPr lang="en-US" baseline="0" dirty="0" smtClean="0"/>
              <a:t> in China.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However, sourcing always incurs a $50 transport cost, while make in China does not, so then we are at $10 for sourcing BUT sourcing also has the yield problem &gt; China make may be better.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EXPLAIN how to model: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the yield (cannot separate it out with expected yield; must be in the ex-post allocation problem)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AND the impact of relationship costs [this can be separated out: just subtract the expected cost = 5 x $10k].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None/>
            </a:pPr>
            <a:r>
              <a:rPr lang="en-US" baseline="0" dirty="0" smtClean="0"/>
              <a:t>NEXT STEP: do perturbation analysis on these two </a:t>
            </a:r>
            <a:r>
              <a:rPr lang="en-US" baseline="0" dirty="0" err="1" smtClean="0"/>
              <a:t>boudnary</a:t>
            </a:r>
            <a:r>
              <a:rPr lang="en-US" baseline="0" dirty="0" smtClean="0"/>
              <a:t> networks.  I will do 3, all with chaining.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that China is second best supplier</a:t>
            </a:r>
            <a:r>
              <a:rPr lang="en-US" baseline="0" dirty="0" smtClean="0"/>
              <a:t> to each market, it makes sense to consider centralizing everything in China.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that we found that chaining did well in stage</a:t>
            </a:r>
            <a:r>
              <a:rPr lang="en-US" baseline="0" dirty="0" smtClean="0"/>
              <a:t> 1, let’s try it here.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Again, sourcing dominates.</a:t>
            </a:r>
          </a:p>
          <a:p>
            <a:endParaRPr lang="en-US" dirty="0" smtClean="0"/>
          </a:p>
          <a:p>
            <a:r>
              <a:rPr lang="en-US" dirty="0" smtClean="0"/>
              <a:t>But</a:t>
            </a:r>
            <a:r>
              <a:rPr lang="en-US" baseline="0" dirty="0" smtClean="0"/>
              <a:t> next is the ultimate we found so far.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Gad had:</a:t>
            </a:r>
          </a:p>
          <a:p>
            <a:r>
              <a:rPr lang="en-US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This is the solution I have for the second stage. Did it very long ago, so I am not confident anymore that it is the optimal. </a:t>
            </a:r>
          </a:p>
          <a:p>
            <a:endParaRPr lang="en-US" sz="10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Plant-&gt;Markets	Part-&gt;Plant		KU	KB	KR	KI	KC	</a:t>
            </a:r>
            <a:r>
              <a:rPr lang="en-US" sz="10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KPChina</a:t>
            </a:r>
            <a:r>
              <a:rPr lang="en-US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</a:t>
            </a:r>
            <a:r>
              <a:rPr lang="en-US" sz="10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KPSupply</a:t>
            </a:r>
            <a:r>
              <a:rPr lang="en-US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</a:t>
            </a:r>
          </a:p>
          <a:p>
            <a:r>
              <a:rPr lang="en-US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Chaining	Both Full		229	127	82	92	189	134	602	</a:t>
            </a:r>
          </a:p>
          <a:p>
            <a:r>
              <a:rPr lang="de-DE" sz="10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									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4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discuss a little the nature of the chose</a:t>
            </a:r>
            <a:r>
              <a:rPr lang="en-US" baseline="0" dirty="0" smtClean="0"/>
              <a:t>n network configurations: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Component strategy: 7 teams </a:t>
            </a:r>
            <a:r>
              <a:rPr lang="en-US" baseline="0" dirty="0" err="1" smtClean="0"/>
              <a:t>insourced</a:t>
            </a:r>
            <a:r>
              <a:rPr lang="en-US" baseline="0" dirty="0" smtClean="0"/>
              <a:t>; 8 outsourced. (none dual-sourced)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Assembly strategy: Every team invested in at least two plants: about 1/3 in two plants; 1/3 in three; and the rest in more.</a:t>
            </a:r>
          </a:p>
          <a:p>
            <a:pPr marL="654774" lvl="1" indent="-218258">
              <a:buAutoNum type="arabicPeriod"/>
            </a:pPr>
            <a:r>
              <a:rPr lang="en-US" baseline="0" dirty="0" smtClean="0"/>
              <a:t>11 out of 15 teams invested in India.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Highest</a:t>
            </a:r>
            <a:r>
              <a:rPr lang="en-US" baseline="0" dirty="0" smtClean="0"/>
              <a:t> E(NPV) for stage 2 over the years:</a:t>
            </a:r>
          </a:p>
          <a:p>
            <a:endParaRPr lang="en-US" baseline="0" dirty="0" smtClean="0"/>
          </a:p>
          <a:p>
            <a:r>
              <a:rPr lang="en-US" baseline="0" dirty="0" smtClean="0"/>
              <a:t>2013: $13.415M</a:t>
            </a:r>
          </a:p>
          <a:p>
            <a:r>
              <a:rPr lang="en-US" baseline="0" dirty="0" smtClean="0"/>
              <a:t>2012: $13.215M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“Good</a:t>
            </a:r>
            <a:r>
              <a:rPr lang="en-US" baseline="0" dirty="0" smtClean="0"/>
              <a:t> cut for A is above $140”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Now remember: the game isn’t over yet – your</a:t>
            </a:r>
            <a:r>
              <a:rPr lang="en-US" baseline="0" dirty="0" smtClean="0"/>
              <a:t> chosen configuration in this stage will impact your performance in the next (sourcing) stage of the integrative case.</a:t>
            </a:r>
          </a:p>
          <a:p>
            <a:r>
              <a:rPr lang="en-US" baseline="0" dirty="0" smtClean="0"/>
              <a:t>And, </a:t>
            </a:r>
            <a:r>
              <a:rPr lang="en-US" i="1" baseline="0" dirty="0" smtClean="0"/>
              <a:t>anything, </a:t>
            </a:r>
            <a:r>
              <a:rPr lang="en-US" i="0" baseline="0" dirty="0" smtClean="0"/>
              <a:t>can happen!</a:t>
            </a:r>
          </a:p>
          <a:p>
            <a:endParaRPr lang="en-US" i="0" baseline="0" dirty="0" smtClean="0"/>
          </a:p>
          <a:p>
            <a:r>
              <a:rPr lang="en-US" i="0" baseline="0" dirty="0" smtClean="0"/>
              <a:t>We don’t just evaluate the numbers, but also the logic.</a:t>
            </a:r>
          </a:p>
          <a:p>
            <a:r>
              <a:rPr lang="en-US" i="0" baseline="0" dirty="0" smtClean="0"/>
              <a:t>Part of good logic is to set some good boundary, reference configurations; from which you then proceed to improve.  Let’s discuss some of those…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rankings</a:t>
            </a:r>
            <a:r>
              <a:rPr lang="en-US" baseline="0" dirty="0" smtClean="0"/>
              <a:t> didn’t shift too much comparing to Stage 1. </a:t>
            </a:r>
          </a:p>
          <a:p>
            <a:pPr marL="0" indent="0">
              <a:buNone/>
            </a:pPr>
            <a:endParaRPr lang="en-US" baseline="0" dirty="0" smtClean="0"/>
          </a:p>
          <a:p>
            <a:r>
              <a:rPr lang="en-US" dirty="0" smtClean="0"/>
              <a:t>First discuss a little the nature of the chose</a:t>
            </a:r>
            <a:r>
              <a:rPr lang="en-US" baseline="0" dirty="0" smtClean="0"/>
              <a:t>n network configurations: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Component strategy: 7 teams insourced; 8 outsourced. (none dual-sourced)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Assembly strategy: Every team invested in at least two plants: about 1/3 in two plants; 1/3 in three; and the rest in more.</a:t>
            </a:r>
          </a:p>
          <a:p>
            <a:pPr marL="654774" lvl="1" indent="-218258">
              <a:buAutoNum type="arabicPeriod"/>
            </a:pPr>
            <a:r>
              <a:rPr lang="en-US" baseline="0" dirty="0" smtClean="0"/>
              <a:t>11 out of 15 teams invested in India.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Highest</a:t>
            </a:r>
            <a:r>
              <a:rPr lang="en-US" baseline="0" dirty="0" smtClean="0"/>
              <a:t> E(NPV) for stage 2 over the years:</a:t>
            </a:r>
          </a:p>
          <a:p>
            <a:endParaRPr lang="en-US" baseline="0" dirty="0" smtClean="0"/>
          </a:p>
          <a:p>
            <a:r>
              <a:rPr lang="en-US" baseline="0" dirty="0" smtClean="0"/>
              <a:t>2015: </a:t>
            </a:r>
          </a:p>
          <a:p>
            <a:r>
              <a:rPr lang="en-US" baseline="0" dirty="0" smtClean="0"/>
              <a:t>2014: $13.915 (61) and $13.844 (62)</a:t>
            </a:r>
          </a:p>
          <a:p>
            <a:r>
              <a:rPr lang="en-US" baseline="0" dirty="0" smtClean="0"/>
              <a:t>2013: $13.415M</a:t>
            </a:r>
          </a:p>
          <a:p>
            <a:r>
              <a:rPr lang="en-US" baseline="0" dirty="0" smtClean="0"/>
              <a:t>2012: $13.215M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Ranking: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9 ranks No.2</a:t>
            </a:r>
            <a:r>
              <a:rPr lang="en-US" baseline="0" dirty="0" smtClean="0"/>
              <a:t> in Stage 1, now ranks last: build 2 new plants in Russia and India, and change routings</a:t>
            </a:r>
          </a:p>
          <a:p>
            <a:pPr marL="0" indent="0">
              <a:buFont typeface="Arial"/>
              <a:buNone/>
            </a:pPr>
            <a:r>
              <a:rPr 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Stage 1: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US(224) -&gt;U. B(179)-&gt;B,I. C(181)-&gt;R,C.</a:t>
            </a:r>
            <a:r>
              <a:rPr lang="en-US" dirty="0" smtClean="0"/>
              <a:t> </a:t>
            </a:r>
          </a:p>
          <a:p>
            <a:pPr marL="0" indent="0">
              <a:buFont typeface="Arial"/>
              <a:buNone/>
            </a:pPr>
            <a:r>
              <a:rPr lang="en-US" dirty="0" smtClean="0"/>
              <a:t>Stage 2: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US(286) -&gt;U,B. B(186)-&gt;B,R. </a:t>
            </a:r>
            <a:r>
              <a:rPr lang="en-US" sz="1000" b="0" i="0" u="none" strike="noStrike" kern="12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+mn-cs"/>
              </a:rPr>
              <a:t>R(85)-&gt;R,I. I(304)-&gt;I,C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 C(237)-&gt;C,U. </a:t>
            </a:r>
            <a:r>
              <a:rPr lang="en-US" sz="1000" b="1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CHAINING</a:t>
            </a:r>
            <a:r>
              <a:rPr lang="en-US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4 ranks No.3 in Stage 1, now ranks 7:</a:t>
            </a:r>
            <a:r>
              <a:rPr lang="en-US" baseline="0" dirty="0" smtClean="0"/>
              <a:t> build 2 new plants in Russia and India, and change routings</a:t>
            </a:r>
          </a:p>
          <a:p>
            <a:pPr marL="0" indent="0">
              <a:buFont typeface="Arial"/>
              <a:buNone/>
            </a:pP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Stage 1:</a:t>
            </a:r>
            <a:r>
              <a:rPr 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US(225) -&gt;U. B(185)-&gt;B,I. C(173)-&gt;R,C.</a:t>
            </a:r>
            <a:r>
              <a:rPr lang="en-US" dirty="0" smtClean="0"/>
              <a:t> </a:t>
            </a:r>
            <a:endParaRPr lang="en-US" baseline="0" dirty="0" smtClean="0"/>
          </a:p>
          <a:p>
            <a:pPr marL="0" indent="0">
              <a:buFont typeface="Arial"/>
              <a:buNone/>
            </a:pPr>
            <a:r>
              <a:rPr lang="en-US" dirty="0" smtClean="0"/>
              <a:t>Stage 2: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US(239) -&gt;U,C. B(168)-&gt;B,I. R(49)-&gt;B,R. I(101)-&gt;U,I. C(200)-&gt;R,C.</a:t>
            </a:r>
            <a:r>
              <a:rPr lang="en-US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3 ranks last in Stage 1, now top: they assumed inventory carry-over in Stage 1. and</a:t>
            </a:r>
            <a:r>
              <a:rPr lang="en-US" baseline="0" dirty="0" smtClean="0"/>
              <a:t> they didn’t add new plants in Stage 2</a:t>
            </a:r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rankings</a:t>
            </a:r>
            <a:r>
              <a:rPr lang="en-US" baseline="0" dirty="0" smtClean="0"/>
              <a:t> didn’t shift too much comparing to Stage 1. </a:t>
            </a:r>
          </a:p>
          <a:p>
            <a:pPr marL="0" indent="0">
              <a:buNone/>
            </a:pPr>
            <a:endParaRPr lang="en-US" baseline="0" dirty="0" smtClean="0"/>
          </a:p>
          <a:p>
            <a:r>
              <a:rPr lang="en-US" dirty="0" smtClean="0"/>
              <a:t>First discuss a little the nature of the chose</a:t>
            </a:r>
            <a:r>
              <a:rPr lang="en-US" baseline="0" dirty="0" smtClean="0"/>
              <a:t>n network configurations—use </a:t>
            </a:r>
            <a:r>
              <a:rPr lang="en-US" baseline="0" dirty="0" err="1" smtClean="0"/>
              <a:t>ForClass</a:t>
            </a:r>
            <a:r>
              <a:rPr lang="en-US" baseline="0" dirty="0" smtClean="0"/>
              <a:t>: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Component strategy: how many insourced; outsourced; dual-sourced &gt; ASK: why dual source?  (China component + assembly is good: sourcing is more expensive so needs a certain volume to make worthwhile.</a:t>
            </a:r>
          </a:p>
          <a:p>
            <a:pPr marL="218258" indent="-218258">
              <a:buAutoNum type="arabicPeriod"/>
            </a:pPr>
            <a:r>
              <a:rPr lang="en-US" baseline="0" dirty="0" smtClean="0"/>
              <a:t>Assembly strategy: Every team invested in at least two plants: about 1/3 in two plants; 1/3 in three; and the rest in more.</a:t>
            </a:r>
          </a:p>
          <a:p>
            <a:pPr marL="654774" lvl="1" indent="-218258">
              <a:buAutoNum type="arabicPeriod"/>
            </a:pPr>
            <a:r>
              <a:rPr lang="en-US" baseline="0" dirty="0" smtClean="0"/>
              <a:t>11 out of 15 teams invested in India.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Highest</a:t>
            </a:r>
            <a:r>
              <a:rPr lang="en-US" baseline="0" dirty="0" smtClean="0"/>
              <a:t> E(NPV) for stage 2 over the years:</a:t>
            </a:r>
          </a:p>
          <a:p>
            <a:endParaRPr lang="en-US" baseline="0" dirty="0" smtClean="0"/>
          </a:p>
          <a:p>
            <a:r>
              <a:rPr lang="en-US" baseline="0" dirty="0" smtClean="0"/>
              <a:t>2015: $13.6 and $13.9</a:t>
            </a:r>
          </a:p>
          <a:p>
            <a:r>
              <a:rPr lang="en-US" baseline="0" dirty="0" smtClean="0"/>
              <a:t>2014: $13.915 (61) and $13.844 (62)</a:t>
            </a:r>
          </a:p>
          <a:p>
            <a:r>
              <a:rPr lang="en-US" baseline="0" dirty="0" smtClean="0"/>
              <a:t>2013: $13.415M</a:t>
            </a:r>
          </a:p>
          <a:p>
            <a:r>
              <a:rPr lang="en-US" baseline="0" dirty="0" smtClean="0"/>
              <a:t>2012: $13.215M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Ranking: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9 ranks No.2</a:t>
            </a:r>
            <a:r>
              <a:rPr lang="en-US" baseline="0" dirty="0" smtClean="0"/>
              <a:t> in Stage 1, now ranks last: build 2 new plants in Russia and India, and change routings</a:t>
            </a:r>
          </a:p>
          <a:p>
            <a:pPr marL="0" indent="0">
              <a:buFont typeface="Arial"/>
              <a:buNone/>
            </a:pPr>
            <a:r>
              <a:rPr 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Stage 1: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US(224) -&gt;U. B(179)-&gt;B,I. C(181)-&gt;R,C.</a:t>
            </a:r>
            <a:r>
              <a:rPr lang="en-US" dirty="0" smtClean="0"/>
              <a:t> </a:t>
            </a:r>
          </a:p>
          <a:p>
            <a:pPr marL="0" indent="0">
              <a:buFont typeface="Arial"/>
              <a:buNone/>
            </a:pPr>
            <a:r>
              <a:rPr lang="en-US" dirty="0" smtClean="0"/>
              <a:t>Stage 2: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US(286) -&gt;U,B. B(186)-&gt;B,R. </a:t>
            </a:r>
            <a:r>
              <a:rPr lang="en-US" sz="1000" b="0" i="0" u="none" strike="noStrike" kern="12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+mn-cs"/>
              </a:rPr>
              <a:t>R(85)-&gt;R,I. I(304)-&gt;I,C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 C(237)-&gt;C,U. </a:t>
            </a:r>
            <a:r>
              <a:rPr lang="en-US" sz="1000" b="1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CHAINING</a:t>
            </a:r>
            <a:r>
              <a:rPr lang="en-US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4 ranks No.3 in Stage 1, now ranks 7:</a:t>
            </a:r>
            <a:r>
              <a:rPr lang="en-US" baseline="0" dirty="0" smtClean="0"/>
              <a:t> build 2 new plants in Russia and India, and change routings</a:t>
            </a:r>
          </a:p>
          <a:p>
            <a:pPr marL="0" indent="0">
              <a:buFont typeface="Arial"/>
              <a:buNone/>
            </a:pP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Stage 1:</a:t>
            </a:r>
            <a:r>
              <a:rPr 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US(225) -&gt;U. B(185)-&gt;B,I. C(173)-&gt;R,C.</a:t>
            </a:r>
            <a:r>
              <a:rPr lang="en-US" dirty="0" smtClean="0"/>
              <a:t> </a:t>
            </a:r>
            <a:endParaRPr lang="en-US" baseline="0" dirty="0" smtClean="0"/>
          </a:p>
          <a:p>
            <a:pPr marL="0" indent="0">
              <a:buFont typeface="Arial"/>
              <a:buNone/>
            </a:pPr>
            <a:r>
              <a:rPr lang="en-US" dirty="0" smtClean="0"/>
              <a:t>Stage 2: </a:t>
            </a:r>
            <a:r>
              <a:rPr lang="en-US" sz="10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US(239) -&gt;U,C. B(168)-&gt;B,I. R(49)-&gt;B,R. I(101)-&gt;U,I. C(200)-&gt;R,C.</a:t>
            </a:r>
            <a:r>
              <a:rPr lang="en-US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Group 3 ranks last in Stage 1, now top: they assumed inventory carry-over in Stage 1. and</a:t>
            </a:r>
            <a:r>
              <a:rPr lang="en-US" baseline="0" dirty="0" smtClean="0"/>
              <a:t> they didn’t add new plants in Stage 2</a:t>
            </a:r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  © Van Mieghem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0" y="6683375"/>
            <a:ext cx="9156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4310063" y="6667500"/>
            <a:ext cx="7016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Slide </a:t>
            </a:r>
            <a:fld id="{43293E56-D745-440A-9355-DF2B0AC1BB3C}" type="slidenum">
              <a:rPr lang="en-US" sz="800">
                <a:solidFill>
                  <a:schemeClr val="accent2"/>
                </a:solidFill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US" sz="80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 userDrawn="1"/>
        </p:nvSpPr>
        <p:spPr bwMode="auto">
          <a:xfrm>
            <a:off x="33338" y="6667500"/>
            <a:ext cx="3644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OPNS454: Operations Strategy</a:t>
            </a: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7273925" y="6667500"/>
            <a:ext cx="18383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© Van Mieghem</a:t>
            </a:r>
          </a:p>
        </p:txBody>
      </p:sp>
      <p:sp>
        <p:nvSpPr>
          <p:cNvPr id="3727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622425"/>
            <a:ext cx="7772400" cy="1470025"/>
          </a:xfrm>
          <a:noFill/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27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78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7938"/>
            <a:ext cx="2286000" cy="6559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938"/>
            <a:ext cx="6705600" cy="6559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8229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16363"/>
            <a:ext cx="4038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8229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5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82296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5613" y="3933825"/>
            <a:ext cx="82296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921500" y="6572250"/>
            <a:ext cx="2133600" cy="234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50160-6AA3-4D2C-B7B2-A0BEC3575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Line 2"/>
          <p:cNvSpPr>
            <a:spLocks noChangeShapeType="1"/>
          </p:cNvSpPr>
          <p:nvPr/>
        </p:nvSpPr>
        <p:spPr bwMode="auto">
          <a:xfrm>
            <a:off x="0" y="6683375"/>
            <a:ext cx="9156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71715" name="Rectangle 3"/>
          <p:cNvSpPr>
            <a:spLocks noChangeArrowheads="1"/>
          </p:cNvSpPr>
          <p:nvPr/>
        </p:nvSpPr>
        <p:spPr bwMode="auto">
          <a:xfrm>
            <a:off x="4310063" y="6667500"/>
            <a:ext cx="7016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Slide </a:t>
            </a:r>
            <a:fld id="{7EE6F149-268C-4C65-B9D7-23C7949CE424}" type="slidenum">
              <a:rPr lang="en-US" sz="800">
                <a:solidFill>
                  <a:schemeClr val="accent2"/>
                </a:solidFill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US" sz="80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71716" name="Rectangle 4"/>
          <p:cNvSpPr>
            <a:spLocks noChangeArrowheads="1"/>
          </p:cNvSpPr>
          <p:nvPr/>
        </p:nvSpPr>
        <p:spPr bwMode="auto">
          <a:xfrm>
            <a:off x="33338" y="6667500"/>
            <a:ext cx="3644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OPNS454: Operations Strategy</a:t>
            </a:r>
          </a:p>
        </p:txBody>
      </p:sp>
      <p:sp>
        <p:nvSpPr>
          <p:cNvPr id="371717" name="Rectangle 5"/>
          <p:cNvSpPr>
            <a:spLocks noChangeArrowheads="1"/>
          </p:cNvSpPr>
          <p:nvPr/>
        </p:nvSpPr>
        <p:spPr bwMode="auto">
          <a:xfrm>
            <a:off x="7273925" y="6667500"/>
            <a:ext cx="18383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© Van Mieghem</a:t>
            </a: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0" y="7938"/>
            <a:ext cx="9144000" cy="9556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14425"/>
            <a:ext cx="82296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  <p:sldLayoutId id="2147483978" r:id="rId16"/>
    <p:sldLayoutId id="2147483979" r:id="rId17"/>
    <p:sldLayoutId id="2147483980" r:id="rId18"/>
    <p:sldLayoutId id="214748399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5000"/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q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5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ＭＳ Ｐゴシック" pitchFamily="-107" charset="-128"/>
              </a:rPr>
              <a:t>Integrative Case:</a:t>
            </a:r>
            <a:br>
              <a:rPr lang="en-US" dirty="0" smtClean="0">
                <a:ea typeface="ＭＳ Ｐゴシック" pitchFamily="-107" charset="-128"/>
              </a:rPr>
            </a:br>
            <a:r>
              <a:rPr lang="en-US" dirty="0" smtClean="0">
                <a:ea typeface="ＭＳ Ｐゴシック" pitchFamily="-107" charset="-128"/>
              </a:rPr>
              <a:t>Stage II</a:t>
            </a:r>
            <a:endParaRPr lang="en-US" dirty="0">
              <a:ea typeface="ＭＳ Ｐゴシック" pitchFamily="-107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62-Group 4 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219569" y="1231488"/>
            <a:ext cx="780379" cy="4442874"/>
            <a:chOff x="6219569" y="1231488"/>
            <a:chExt cx="780379" cy="4442874"/>
          </a:xfrm>
        </p:grpSpPr>
        <p:sp>
          <p:nvSpPr>
            <p:cNvPr id="43" name="Oval 42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cxnSp>
        <p:nvCxnSpPr>
          <p:cNvPr id="18" name="Straight Arrow Connector 17"/>
          <p:cNvCxnSpPr/>
          <p:nvPr/>
        </p:nvCxnSpPr>
        <p:spPr bwMode="auto">
          <a:xfrm>
            <a:off x="1638801" y="2560866"/>
            <a:ext cx="4539798" cy="8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7" idx="2"/>
          </p:cNvCxnSpPr>
          <p:nvPr/>
        </p:nvCxnSpPr>
        <p:spPr bwMode="auto">
          <a:xfrm>
            <a:off x="1720742" y="3441804"/>
            <a:ext cx="4498827" cy="80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7057831" y="291088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776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</p:grpSp>
      <p:cxnSp>
        <p:nvCxnSpPr>
          <p:cNvPr id="40" name="Straight Arrow Connector 39"/>
          <p:cNvCxnSpPr/>
          <p:nvPr/>
        </p:nvCxnSpPr>
        <p:spPr bwMode="auto">
          <a:xfrm flipV="1">
            <a:off x="1766690" y="1608667"/>
            <a:ext cx="4295443" cy="366512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48" idx="2"/>
          </p:cNvCxnSpPr>
          <p:nvPr/>
        </p:nvCxnSpPr>
        <p:spPr bwMode="auto">
          <a:xfrm>
            <a:off x="1727200" y="3454401"/>
            <a:ext cx="4492369" cy="90261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47" idx="2"/>
          </p:cNvCxnSpPr>
          <p:nvPr/>
        </p:nvCxnSpPr>
        <p:spPr bwMode="auto">
          <a:xfrm>
            <a:off x="1659467" y="2540000"/>
            <a:ext cx="4560102" cy="90261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2"/>
          </p:cNvCxnSpPr>
          <p:nvPr/>
        </p:nvCxnSpPr>
        <p:spPr bwMode="auto">
          <a:xfrm>
            <a:off x="1778000" y="1591733"/>
            <a:ext cx="4441569" cy="93648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687780" y="1156703"/>
            <a:ext cx="1386914" cy="4651184"/>
            <a:chOff x="1687780" y="1156703"/>
            <a:chExt cx="1386914" cy="4651184"/>
          </a:xfrm>
        </p:grpSpPr>
        <p:sp>
          <p:nvSpPr>
            <p:cNvPr id="12" name="TextBox 11"/>
            <p:cNvSpPr txBox="1"/>
            <p:nvPr/>
          </p:nvSpPr>
          <p:spPr>
            <a:xfrm>
              <a:off x="1723358" y="1156703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270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87780" y="3902000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109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19988" y="5346222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194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52848" y="2087606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149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32363" y="3030005"/>
              <a:ext cx="11679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89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</p:grpSp>
      <p:cxnSp>
        <p:nvCxnSpPr>
          <p:cNvPr id="41" name="Straight Arrow Connector 40"/>
          <p:cNvCxnSpPr>
            <a:endCxn id="49" idx="2"/>
          </p:cNvCxnSpPr>
          <p:nvPr/>
        </p:nvCxnSpPr>
        <p:spPr bwMode="auto">
          <a:xfrm>
            <a:off x="1727200" y="4385733"/>
            <a:ext cx="4492369" cy="91318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03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62-Group 12 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1740401" y="1578733"/>
            <a:ext cx="4287866" cy="279006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7" idx="2"/>
          </p:cNvCxnSpPr>
          <p:nvPr/>
        </p:nvCxnSpPr>
        <p:spPr bwMode="auto">
          <a:xfrm>
            <a:off x="1720742" y="3441804"/>
            <a:ext cx="4498827" cy="80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7057831" y="291088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8</a:t>
              </a:r>
              <a:r>
                <a:rPr lang="en-US" altLang="zh-CN" dirty="0" smtClean="0"/>
                <a:t>0</a:t>
              </a:r>
              <a:r>
                <a:rPr lang="en-US" dirty="0" smtClean="0"/>
                <a:t>0 units</a:t>
              </a:r>
              <a:endParaRPr lang="en-US" dirty="0"/>
            </a:p>
          </p:txBody>
        </p:sp>
      </p:grpSp>
      <p:cxnSp>
        <p:nvCxnSpPr>
          <p:cNvPr id="40" name="Straight Arrow Connector 39"/>
          <p:cNvCxnSpPr/>
          <p:nvPr/>
        </p:nvCxnSpPr>
        <p:spPr bwMode="auto">
          <a:xfrm>
            <a:off x="1778000" y="3437467"/>
            <a:ext cx="4233333" cy="9144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811867" y="1574800"/>
            <a:ext cx="4267200" cy="3701427"/>
            <a:chOff x="1811867" y="1574800"/>
            <a:chExt cx="4267200" cy="3701427"/>
          </a:xfrm>
        </p:grpSpPr>
        <p:cxnSp>
          <p:nvCxnSpPr>
            <p:cNvPr id="25" name="Straight Arrow Connector 24"/>
            <p:cNvCxnSpPr/>
            <p:nvPr/>
          </p:nvCxnSpPr>
          <p:spPr bwMode="auto">
            <a:xfrm flipV="1">
              <a:off x="1811867" y="1574800"/>
              <a:ext cx="4267200" cy="3691467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 bwMode="auto">
            <a:xfrm flipV="1">
              <a:off x="1817305" y="4378611"/>
              <a:ext cx="4247677" cy="897616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1719988" y="1156703"/>
            <a:ext cx="1334221" cy="4651184"/>
            <a:chOff x="1719988" y="1156703"/>
            <a:chExt cx="1334221" cy="4651184"/>
          </a:xfrm>
        </p:grpSpPr>
        <p:sp>
          <p:nvSpPr>
            <p:cNvPr id="12" name="TextBox 11"/>
            <p:cNvSpPr txBox="1"/>
            <p:nvPr/>
          </p:nvSpPr>
          <p:spPr>
            <a:xfrm>
              <a:off x="1723358" y="1156703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185 units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19988" y="5346222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450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32363" y="303000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140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</p:grpSp>
      <p:cxnSp>
        <p:nvCxnSpPr>
          <p:cNvPr id="41" name="Straight Arrow Connector 40"/>
          <p:cNvCxnSpPr/>
          <p:nvPr/>
        </p:nvCxnSpPr>
        <p:spPr bwMode="auto">
          <a:xfrm flipV="1">
            <a:off x="1727200" y="2545146"/>
            <a:ext cx="4458502" cy="277192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190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r>
              <a:rPr lang="en-US" i="1" dirty="0" smtClean="0"/>
              <a:t>deterministic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In-source &gt; Dedicated Assembly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220" y="1152436"/>
            <a:ext cx="77343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2760233"/>
            <a:ext cx="77343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r>
              <a:rPr lang="en-US" i="1" dirty="0" smtClean="0"/>
              <a:t>deterministic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 Outsource &gt; Dedicated Assembly</a:t>
            </a:r>
            <a:endParaRPr lang="en-US" b="1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225633"/>
            <a:ext cx="77343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50" y="2804123"/>
            <a:ext cx="77343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</a:t>
            </a:r>
            <a:br>
              <a:rPr lang="en-US" dirty="0" smtClean="0"/>
            </a:br>
            <a:r>
              <a:rPr lang="en-US" dirty="0" smtClean="0"/>
              <a:t>	 In-source + Dedicated Assembly</a:t>
            </a: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727575" y="1600200"/>
            <a:ext cx="26177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725988" y="3362325"/>
            <a:ext cx="26177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4724400" y="2497138"/>
            <a:ext cx="2617788" cy="1111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4724400" y="4100513"/>
            <a:ext cx="26177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716463" y="4840288"/>
            <a:ext cx="26177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 flipV="1">
            <a:off x="2209800" y="1643063"/>
            <a:ext cx="1905000" cy="16335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2362200" y="2443163"/>
            <a:ext cx="1758950" cy="9858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V="1">
            <a:off x="2514600" y="3429000"/>
            <a:ext cx="15240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>
            <a:off x="2362200" y="3505200"/>
            <a:ext cx="1676400" cy="762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>
            <a:off x="2209800" y="3505200"/>
            <a:ext cx="1828800" cy="1524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115722" name="TextBox 50"/>
          <p:cNvSpPr txBox="1">
            <a:spLocks noChangeArrowheads="1"/>
          </p:cNvSpPr>
          <p:nvPr/>
        </p:nvSpPr>
        <p:spPr bwMode="auto">
          <a:xfrm>
            <a:off x="304800" y="5562600"/>
            <a:ext cx="86952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1D </a:t>
            </a:r>
            <a:r>
              <a:rPr lang="en-US" dirty="0"/>
              <a:t>n</a:t>
            </a:r>
            <a:r>
              <a:rPr lang="en-US" dirty="0" smtClean="0"/>
              <a:t>ewsvendor </a:t>
            </a:r>
            <a:r>
              <a:rPr lang="en-US" dirty="0"/>
              <a:t>for each </a:t>
            </a:r>
            <a:r>
              <a:rPr lang="en-US" dirty="0" smtClean="0"/>
              <a:t>market with growing demand, </a:t>
            </a:r>
            <a:r>
              <a:rPr lang="en-US" dirty="0"/>
              <a:t>and </a:t>
            </a:r>
            <a:r>
              <a:rPr lang="en-US" dirty="0" smtClean="0"/>
              <a:t>1D </a:t>
            </a:r>
            <a:r>
              <a:rPr lang="en-US" dirty="0"/>
              <a:t>newsvendor for the component plant in China (… an approximation).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8449" y="4945079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$12.83 ± .12 M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878228" y="1186310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299 units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68489" y="2068428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169 units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895511" y="2933280"/>
            <a:ext cx="11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119 units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922535" y="3662998"/>
            <a:ext cx="11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114 units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39819" y="4464036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191 units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35455" y="3805638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720 units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58900" y="1203191"/>
            <a:ext cx="715123" cy="4054072"/>
            <a:chOff x="699493" y="1211532"/>
            <a:chExt cx="832556" cy="44542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411101" y="1231488"/>
            <a:ext cx="717751" cy="4086317"/>
            <a:chOff x="6219569" y="1231488"/>
            <a:chExt cx="780379" cy="4442874"/>
          </a:xfrm>
        </p:grpSpPr>
        <p:sp>
          <p:nvSpPr>
            <p:cNvPr id="54" name="Oval 53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9" name="Rectangle 58"/>
          <p:cNvSpPr/>
          <p:nvPr/>
        </p:nvSpPr>
        <p:spPr bwMode="auto">
          <a:xfrm>
            <a:off x="1226782" y="300556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</a:t>
            </a:r>
            <a:br>
              <a:rPr lang="en-US" dirty="0" smtClean="0"/>
            </a:br>
            <a:r>
              <a:rPr lang="en-US" dirty="0" smtClean="0"/>
              <a:t>	 Outsource + Dedicated Assembly</a:t>
            </a: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727575" y="1600200"/>
            <a:ext cx="26177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725988" y="3362325"/>
            <a:ext cx="26177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4724400" y="2497138"/>
            <a:ext cx="2617788" cy="1111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4724400" y="4100513"/>
            <a:ext cx="26177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716463" y="4840288"/>
            <a:ext cx="26177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 flipV="1">
            <a:off x="2209800" y="1643063"/>
            <a:ext cx="1905000" cy="16335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2362200" y="2443163"/>
            <a:ext cx="1758950" cy="9858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V="1">
            <a:off x="2514600" y="3429000"/>
            <a:ext cx="15240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>
            <a:off x="2362200" y="3505200"/>
            <a:ext cx="1676400" cy="762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>
            <a:off x="2209800" y="3505200"/>
            <a:ext cx="1828800" cy="1524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116746" name="TextBox 50"/>
          <p:cNvSpPr txBox="1">
            <a:spLocks noChangeArrowheads="1"/>
          </p:cNvSpPr>
          <p:nvPr/>
        </p:nvSpPr>
        <p:spPr bwMode="auto">
          <a:xfrm>
            <a:off x="304800" y="5562600"/>
            <a:ext cx="7772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Not so simple anymore:</a:t>
            </a:r>
          </a:p>
          <a:p>
            <a:r>
              <a:rPr lang="en-US"/>
              <a:t>Yield issues complicate analysis.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8449" y="4945079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$13.07 ± .07 M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85655" y="1186310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299 units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875916" y="2068428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170 units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902938" y="2933280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121 units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29962" y="3662998"/>
            <a:ext cx="11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117 units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47246" y="4464036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193 units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135455" y="3805638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768 units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4158900" y="1203191"/>
            <a:ext cx="715123" cy="4054072"/>
            <a:chOff x="699493" y="1211532"/>
            <a:chExt cx="832556" cy="4454221"/>
          </a:xfrm>
        </p:grpSpPr>
        <p:sp>
          <p:nvSpPr>
            <p:cNvPr id="50" name="Rectangle 49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411101" y="1231488"/>
            <a:ext cx="717751" cy="4086317"/>
            <a:chOff x="6219569" y="1231488"/>
            <a:chExt cx="780379" cy="4442874"/>
          </a:xfrm>
        </p:grpSpPr>
        <p:sp>
          <p:nvSpPr>
            <p:cNvPr id="56" name="Oval 55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1" name="Rectangle 60"/>
          <p:cNvSpPr/>
          <p:nvPr/>
        </p:nvSpPr>
        <p:spPr bwMode="auto">
          <a:xfrm>
            <a:off x="1319770" y="300556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S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br>
              <a:rPr lang="en-US" dirty="0" smtClean="0"/>
            </a:br>
            <a:r>
              <a:rPr lang="en-US" dirty="0" smtClean="0"/>
              <a:t>	 In-source + Full China Assembly</a:t>
            </a:r>
          </a:p>
        </p:txBody>
      </p: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 flipV="1">
            <a:off x="4374444" y="3602038"/>
            <a:ext cx="3093156" cy="1590851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 flipV="1">
            <a:off x="4374444" y="2674938"/>
            <a:ext cx="3091569" cy="257439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 flipV="1">
            <a:off x="4374444" y="4392613"/>
            <a:ext cx="3091569" cy="85672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 flipV="1">
            <a:off x="4374444" y="5184775"/>
            <a:ext cx="3080456" cy="6455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flipV="1">
            <a:off x="4314825" y="1835150"/>
            <a:ext cx="3124200" cy="3429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1641662" y="5327404"/>
            <a:ext cx="1793738" cy="377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45" name="TextBox 44"/>
          <p:cNvSpPr txBox="1"/>
          <p:nvPr/>
        </p:nvSpPr>
        <p:spPr>
          <a:xfrm>
            <a:off x="302005" y="6158634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$13.96 ± .0</a:t>
            </a:r>
            <a:r>
              <a:rPr lang="en-US" altLang="zh-CN" dirty="0" smtClean="0"/>
              <a:t>8</a:t>
            </a:r>
            <a:r>
              <a:rPr lang="en-US" dirty="0" smtClean="0"/>
              <a:t> M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662603" y="5666833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 smtClean="0"/>
              <a:t>7</a:t>
            </a:r>
            <a:r>
              <a:rPr lang="en-US" altLang="zh-CN" sz="2000" dirty="0"/>
              <a:t>1</a:t>
            </a:r>
            <a:r>
              <a:rPr lang="en-US" altLang="zh-CN" sz="2000" dirty="0" smtClean="0"/>
              <a:t>0</a:t>
            </a:r>
            <a:r>
              <a:rPr lang="en-US" sz="2000" dirty="0" smtClean="0"/>
              <a:t> units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23213" y="5685766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710</a:t>
            </a:r>
            <a:r>
              <a:rPr lang="en-US" sz="2000" dirty="0" smtClean="0"/>
              <a:t> units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535032" y="1574541"/>
            <a:ext cx="715123" cy="4054072"/>
            <a:chOff x="699493" y="1211532"/>
            <a:chExt cx="832556" cy="4454221"/>
          </a:xfrm>
        </p:grpSpPr>
        <p:sp>
          <p:nvSpPr>
            <p:cNvPr id="37" name="Rectangle 36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522506" y="1506287"/>
            <a:ext cx="717751" cy="4086317"/>
            <a:chOff x="6219569" y="1231488"/>
            <a:chExt cx="780379" cy="4442874"/>
          </a:xfrm>
        </p:grpSpPr>
        <p:sp>
          <p:nvSpPr>
            <p:cNvPr id="47" name="Oval 46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4" name="Rectangle 53"/>
          <p:cNvSpPr/>
          <p:nvPr/>
        </p:nvSpPr>
        <p:spPr bwMode="auto">
          <a:xfrm>
            <a:off x="729200" y="486976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789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br>
              <a:rPr lang="en-US" dirty="0" smtClean="0"/>
            </a:br>
            <a:r>
              <a:rPr lang="en-US" dirty="0" smtClean="0"/>
              <a:t>	 Out-source + Full China Assembly</a:t>
            </a:r>
          </a:p>
        </p:txBody>
      </p: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 flipV="1">
            <a:off x="4374444" y="3602038"/>
            <a:ext cx="3093156" cy="1590851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 flipV="1">
            <a:off x="4374444" y="2674938"/>
            <a:ext cx="3091569" cy="257439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 flipV="1">
            <a:off x="4374444" y="4392613"/>
            <a:ext cx="3091569" cy="85672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 flipV="1">
            <a:off x="4374444" y="5184775"/>
            <a:ext cx="3080456" cy="6455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flipV="1">
            <a:off x="4314825" y="1835150"/>
            <a:ext cx="3124200" cy="3429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 flipV="1">
            <a:off x="1682961" y="5331176"/>
            <a:ext cx="1669839" cy="655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45" name="TextBox 44"/>
          <p:cNvSpPr txBox="1"/>
          <p:nvPr/>
        </p:nvSpPr>
        <p:spPr>
          <a:xfrm>
            <a:off x="302005" y="6158634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$13.81 ± .0</a:t>
            </a:r>
            <a:r>
              <a:rPr lang="en-US" dirty="0"/>
              <a:t>7</a:t>
            </a:r>
            <a:r>
              <a:rPr lang="en-US" dirty="0" smtClean="0"/>
              <a:t> M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662603" y="5666833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 smtClean="0"/>
              <a:t>7</a:t>
            </a:r>
            <a:r>
              <a:rPr lang="en-US" altLang="zh-CN" sz="2000" dirty="0"/>
              <a:t>5</a:t>
            </a:r>
            <a:r>
              <a:rPr lang="en-US" altLang="zh-CN" sz="2000" dirty="0" smtClean="0"/>
              <a:t>3</a:t>
            </a:r>
            <a:r>
              <a:rPr lang="en-US" sz="2000" dirty="0" smtClean="0"/>
              <a:t> units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23213" y="5685766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753</a:t>
            </a:r>
            <a:r>
              <a:rPr lang="en-US" sz="2000" dirty="0" smtClean="0"/>
              <a:t> units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512786" y="1567119"/>
            <a:ext cx="715123" cy="4054072"/>
            <a:chOff x="699493" y="1211532"/>
            <a:chExt cx="832556" cy="4454221"/>
          </a:xfrm>
        </p:grpSpPr>
        <p:sp>
          <p:nvSpPr>
            <p:cNvPr id="39" name="Rectangle 38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522506" y="1506287"/>
            <a:ext cx="717751" cy="4086317"/>
            <a:chOff x="6219569" y="1231488"/>
            <a:chExt cx="780379" cy="4442874"/>
          </a:xfrm>
        </p:grpSpPr>
        <p:sp>
          <p:nvSpPr>
            <p:cNvPr id="48" name="Oval 47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5" name="Rectangle 54"/>
          <p:cNvSpPr/>
          <p:nvPr/>
        </p:nvSpPr>
        <p:spPr bwMode="auto">
          <a:xfrm>
            <a:off x="681082" y="4877193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S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306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br>
              <a:rPr lang="en-US" dirty="0" smtClean="0"/>
            </a:br>
            <a:r>
              <a:rPr lang="en-US" dirty="0" smtClean="0"/>
              <a:t>	 In-source + Chained Assembly</a:t>
            </a: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318000" y="170338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316413" y="3589338"/>
            <a:ext cx="31511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4314825" y="266223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4314825" y="4378325"/>
            <a:ext cx="3151188" cy="142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303713" y="5170488"/>
            <a:ext cx="3151187" cy="1428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4295775" y="1846263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5" name="Straight Arrow Connector 34"/>
          <p:cNvCxnSpPr>
            <a:cxnSpLocks noChangeShapeType="1"/>
          </p:cNvCxnSpPr>
          <p:nvPr/>
        </p:nvCxnSpPr>
        <p:spPr bwMode="auto">
          <a:xfrm>
            <a:off x="4294188" y="2847975"/>
            <a:ext cx="3113087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4324350" y="3679825"/>
            <a:ext cx="3113088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>
            <a:off x="4324350" y="4524375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flipV="1">
            <a:off x="4314825" y="1835150"/>
            <a:ext cx="3124200" cy="3429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1524000" y="1719263"/>
            <a:ext cx="1905000" cy="16335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V="1">
            <a:off x="1676400" y="2519363"/>
            <a:ext cx="1758950" cy="9858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 flipV="1">
            <a:off x="1828800" y="3505200"/>
            <a:ext cx="15240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>
            <a:off x="1676400" y="3581400"/>
            <a:ext cx="1676400" cy="762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1524000" y="3581400"/>
            <a:ext cx="1828800" cy="1524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45" name="TextBox 44"/>
          <p:cNvSpPr txBox="1"/>
          <p:nvPr/>
        </p:nvSpPr>
        <p:spPr>
          <a:xfrm>
            <a:off x="358449" y="5564519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$13.87 ± .06 M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4137234" y="1292905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232 units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127495" y="2311669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12</a:t>
            </a:r>
            <a:r>
              <a:rPr lang="en-US" altLang="zh-CN" sz="2000" dirty="0" smtClean="0"/>
              <a:t>3</a:t>
            </a:r>
            <a:r>
              <a:rPr lang="en-US" sz="2000" dirty="0" smtClean="0"/>
              <a:t> units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54517" y="3176521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79</a:t>
            </a:r>
            <a:r>
              <a:rPr lang="en-US" sz="2000" dirty="0" smtClean="0"/>
              <a:t> units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181541" y="3906239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</a:t>
            </a:r>
            <a:r>
              <a:rPr lang="en-US" altLang="zh-CN" sz="2000" dirty="0" smtClean="0"/>
              <a:t>1</a:t>
            </a:r>
            <a:r>
              <a:rPr lang="en-US" sz="2000" dirty="0" smtClean="0"/>
              <a:t> units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8825" y="5223477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183 units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4990" y="4048879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708 units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3490508" y="1401964"/>
            <a:ext cx="715123" cy="4054072"/>
            <a:chOff x="699493" y="1211532"/>
            <a:chExt cx="832556" cy="4454221"/>
          </a:xfrm>
        </p:grpSpPr>
        <p:sp>
          <p:nvSpPr>
            <p:cNvPr id="53" name="Rectangle 52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522506" y="1498860"/>
            <a:ext cx="717751" cy="4086317"/>
            <a:chOff x="6219569" y="1231488"/>
            <a:chExt cx="780379" cy="4442874"/>
          </a:xfrm>
        </p:grpSpPr>
        <p:sp>
          <p:nvSpPr>
            <p:cNvPr id="59" name="Oval 58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1" name="Oval 60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4" name="Rectangle 63"/>
          <p:cNvSpPr/>
          <p:nvPr/>
        </p:nvSpPr>
        <p:spPr bwMode="auto">
          <a:xfrm>
            <a:off x="647507" y="307240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br>
              <a:rPr lang="en-US" dirty="0" smtClean="0"/>
            </a:br>
            <a:r>
              <a:rPr lang="en-US" dirty="0" smtClean="0"/>
              <a:t>	 Outsource + Chained Assembly</a:t>
            </a: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318000" y="170338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316413" y="3589338"/>
            <a:ext cx="31511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4314825" y="266223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4314825" y="4378325"/>
            <a:ext cx="3151188" cy="142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303713" y="5170488"/>
            <a:ext cx="3151187" cy="1428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4295775" y="1846263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5" name="Straight Arrow Connector 34"/>
          <p:cNvCxnSpPr>
            <a:cxnSpLocks noChangeShapeType="1"/>
          </p:cNvCxnSpPr>
          <p:nvPr/>
        </p:nvCxnSpPr>
        <p:spPr bwMode="auto">
          <a:xfrm>
            <a:off x="4294188" y="2847975"/>
            <a:ext cx="3113087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4324350" y="3679825"/>
            <a:ext cx="3113088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>
            <a:off x="4324350" y="4524375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flipV="1">
            <a:off x="4314825" y="1835150"/>
            <a:ext cx="3124200" cy="3429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1524000" y="1719263"/>
            <a:ext cx="1905000" cy="16335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V="1">
            <a:off x="1676400" y="2519363"/>
            <a:ext cx="1758950" cy="9858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 flipV="1">
            <a:off x="1828800" y="3505200"/>
            <a:ext cx="15240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>
            <a:off x="1676400" y="3581400"/>
            <a:ext cx="1676400" cy="762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1524000" y="3581400"/>
            <a:ext cx="1828800" cy="1524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45" name="TextBox 44"/>
          <p:cNvSpPr txBox="1"/>
          <p:nvPr/>
        </p:nvSpPr>
        <p:spPr>
          <a:xfrm>
            <a:off x="358449" y="5657435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$14.05 ± .0</a:t>
            </a:r>
            <a:r>
              <a:rPr lang="en-US" dirty="0"/>
              <a:t>8</a:t>
            </a:r>
            <a:r>
              <a:rPr lang="en-US" dirty="0" smtClean="0"/>
              <a:t> M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4164257" y="1375495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235 units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154518" y="2311667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131 units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81540" y="3176519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</a:t>
            </a:r>
            <a:r>
              <a:rPr lang="en-US" sz="2000" dirty="0"/>
              <a:t>2</a:t>
            </a:r>
            <a:r>
              <a:rPr lang="en-US" sz="2000" dirty="0" smtClean="0"/>
              <a:t> units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208564" y="3906237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93 units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8825" y="5207694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187 units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22013" y="4048877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764 units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3468227" y="1388869"/>
            <a:ext cx="715123" cy="4054072"/>
            <a:chOff x="699493" y="1211532"/>
            <a:chExt cx="832556" cy="4454221"/>
          </a:xfrm>
        </p:grpSpPr>
        <p:sp>
          <p:nvSpPr>
            <p:cNvPr id="53" name="Rectangle 52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522506" y="1506287"/>
            <a:ext cx="717751" cy="4086317"/>
            <a:chOff x="6219569" y="1231488"/>
            <a:chExt cx="780379" cy="4442874"/>
          </a:xfrm>
        </p:grpSpPr>
        <p:sp>
          <p:nvSpPr>
            <p:cNvPr id="59" name="Oval 58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1" name="Oval 60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4" name="Rectangle 63"/>
          <p:cNvSpPr/>
          <p:nvPr/>
        </p:nvSpPr>
        <p:spPr bwMode="auto">
          <a:xfrm>
            <a:off x="591963" y="300556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S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current situation is …</a:t>
            </a:r>
            <a:endParaRPr lang="en-US" dirty="0"/>
          </a:p>
        </p:txBody>
      </p:sp>
      <p:pic>
        <p:nvPicPr>
          <p:cNvPr id="2" name="Picture 1" descr="sec61real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35538"/>
            <a:ext cx="8909538" cy="56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717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Network Optimization: </a:t>
            </a:r>
            <a:br>
              <a:rPr lang="en-US" dirty="0" smtClean="0"/>
            </a:br>
            <a:r>
              <a:rPr lang="en-US" dirty="0" smtClean="0"/>
              <a:t>	 Dual source + Chained Assembly</a:t>
            </a:r>
          </a:p>
        </p:txBody>
      </p: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4318000" y="170338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4316413" y="3589338"/>
            <a:ext cx="3151187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4314825" y="2662238"/>
            <a:ext cx="3151188" cy="12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4314825" y="4378325"/>
            <a:ext cx="3151188" cy="142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4303713" y="5170488"/>
            <a:ext cx="3151187" cy="1428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4295775" y="1846263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5" name="Straight Arrow Connector 34"/>
          <p:cNvCxnSpPr>
            <a:cxnSpLocks noChangeShapeType="1"/>
          </p:cNvCxnSpPr>
          <p:nvPr/>
        </p:nvCxnSpPr>
        <p:spPr bwMode="auto">
          <a:xfrm>
            <a:off x="4294188" y="2847975"/>
            <a:ext cx="3113087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4324350" y="3679825"/>
            <a:ext cx="3113088" cy="6746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>
            <a:off x="4324350" y="4524375"/>
            <a:ext cx="3113088" cy="676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 flipV="1">
            <a:off x="4314825" y="1835150"/>
            <a:ext cx="3124200" cy="3429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1524000" y="1719263"/>
            <a:ext cx="1905000" cy="16335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V="1">
            <a:off x="1676400" y="2519363"/>
            <a:ext cx="1758950" cy="9858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1" name="Straight Arrow Connector 40"/>
          <p:cNvCxnSpPr>
            <a:cxnSpLocks noChangeShapeType="1"/>
          </p:cNvCxnSpPr>
          <p:nvPr/>
        </p:nvCxnSpPr>
        <p:spPr bwMode="auto">
          <a:xfrm flipV="1">
            <a:off x="1828800" y="3505200"/>
            <a:ext cx="15240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>
            <a:off x="1676400" y="3581400"/>
            <a:ext cx="1676400" cy="7620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1631336" y="5224154"/>
            <a:ext cx="1762764" cy="1545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47" name="TextBox 46"/>
          <p:cNvSpPr txBox="1"/>
          <p:nvPr/>
        </p:nvSpPr>
        <p:spPr>
          <a:xfrm>
            <a:off x="358449" y="6016441"/>
            <a:ext cx="3365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dirty="0" smtClean="0"/>
              <a:t>(NPV)= $14.0</a:t>
            </a:r>
            <a:r>
              <a:rPr lang="en-US" dirty="0"/>
              <a:t>7</a:t>
            </a:r>
            <a:r>
              <a:rPr lang="en-US" dirty="0" smtClean="0"/>
              <a:t> ± .10 M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4164257" y="1375495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236 units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154518" y="2311667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128 units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81540" y="3176519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86 units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08564" y="3906237"/>
            <a:ext cx="1004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93 units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198825" y="5218018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18</a:t>
            </a:r>
            <a:r>
              <a:rPr lang="en-US" sz="2000" dirty="0"/>
              <a:t>1</a:t>
            </a:r>
            <a:r>
              <a:rPr lang="en-US" sz="2000" dirty="0" smtClean="0"/>
              <a:t> units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40944" y="3778611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552</a:t>
            </a:r>
            <a:r>
              <a:rPr lang="en-US" sz="2000" dirty="0" smtClean="0"/>
              <a:t> units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1204" y="5468764"/>
            <a:ext cx="1132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 smtClean="0"/>
              <a:t>1</a:t>
            </a:r>
            <a:r>
              <a:rPr lang="en-US" altLang="zh-CN" sz="2000" dirty="0" smtClean="0"/>
              <a:t>81</a:t>
            </a:r>
            <a:r>
              <a:rPr lang="zh-CN" altLang="en-US" sz="2000" dirty="0" smtClean="0"/>
              <a:t> </a:t>
            </a:r>
            <a:r>
              <a:rPr lang="en-US" sz="2000" dirty="0" smtClean="0"/>
              <a:t>units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3490509" y="1470568"/>
            <a:ext cx="715123" cy="4054072"/>
            <a:chOff x="699493" y="1211532"/>
            <a:chExt cx="832556" cy="4454221"/>
          </a:xfrm>
        </p:grpSpPr>
        <p:sp>
          <p:nvSpPr>
            <p:cNvPr id="56" name="Rectangle 55"/>
            <p:cNvSpPr/>
            <p:nvPr/>
          </p:nvSpPr>
          <p:spPr bwMode="auto">
            <a:xfrm>
              <a:off x="699493" y="1211532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U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699493" y="2117338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B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699493" y="3023144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R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699493" y="3928950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I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699493" y="4834756"/>
              <a:ext cx="832556" cy="83099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800" b="1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522506" y="1506287"/>
            <a:ext cx="717751" cy="4086317"/>
            <a:chOff x="6219569" y="1231488"/>
            <a:chExt cx="780379" cy="4442874"/>
          </a:xfrm>
        </p:grpSpPr>
        <p:sp>
          <p:nvSpPr>
            <p:cNvPr id="62" name="Oval 61"/>
            <p:cNvSpPr/>
            <p:nvPr/>
          </p:nvSpPr>
          <p:spPr bwMode="auto">
            <a:xfrm>
              <a:off x="6219569" y="1231488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6219569" y="21527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B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6219569" y="30671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R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6219569" y="39815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I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6219569" y="4923464"/>
              <a:ext cx="780379" cy="75089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chemeClr val="bg1"/>
                  </a:solidFill>
                </a:rPr>
                <a:t>C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7" name="Rectangle 66"/>
          <p:cNvSpPr/>
          <p:nvPr/>
        </p:nvSpPr>
        <p:spPr bwMode="auto">
          <a:xfrm>
            <a:off x="610375" y="4728651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591963" y="300556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S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Points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2600" y="1358900"/>
            <a:ext cx="8007350" cy="5632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Key tradeoffs for assets: 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Fixed costs vs. Variable costs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Diseconomies of scale vs. transportation cost</a:t>
            </a:r>
          </a:p>
          <a:p>
            <a:pPr lvl="1">
              <a:defRPr/>
            </a:pPr>
            <a:endParaRPr lang="en-US" dirty="0">
              <a:latin typeface="Optima"/>
              <a:ea typeface="ＭＳ Ｐゴシック" charset="0"/>
              <a:cs typeface="Opti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Dynamic setting where starting with an existing network: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Brownfield </a:t>
            </a:r>
            <a:r>
              <a:rPr lang="en-US" dirty="0" err="1">
                <a:latin typeface="Optima"/>
                <a:ea typeface="ＭＳ Ｐゴシック" charset="0"/>
                <a:cs typeface="Optima"/>
              </a:rPr>
              <a:t>vs</a:t>
            </a:r>
            <a:r>
              <a:rPr lang="en-US" dirty="0">
                <a:latin typeface="Optima"/>
                <a:ea typeface="ＭＳ Ｐゴシック" charset="0"/>
                <a:cs typeface="Optima"/>
              </a:rPr>
              <a:t> Greenfield. </a:t>
            </a:r>
          </a:p>
          <a:p>
            <a:pPr marL="342900" indent="-342900">
              <a:buFont typeface="Arial"/>
              <a:buChar char="•"/>
              <a:defRPr/>
            </a:pPr>
            <a:endParaRPr lang="en-US" dirty="0">
              <a:latin typeface="Optima"/>
              <a:ea typeface="ＭＳ Ｐゴシック" charset="0"/>
              <a:cs typeface="Opti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Key considerations for sourcing: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Fixed costs vs. variable costs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Quality (yield)</a:t>
            </a:r>
          </a:p>
          <a:p>
            <a:pPr marL="800100" lvl="1" indent="-342900">
              <a:buFont typeface="Courier New"/>
              <a:buChar char="o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Partnership costs</a:t>
            </a:r>
          </a:p>
          <a:p>
            <a:pPr marL="800100" lvl="1" indent="-342900">
              <a:buFont typeface="Arial"/>
              <a:buChar char="•"/>
              <a:defRPr/>
            </a:pPr>
            <a:endParaRPr lang="en-US" dirty="0">
              <a:latin typeface="Optima"/>
              <a:ea typeface="ＭＳ Ｐゴシック" charset="0"/>
              <a:cs typeface="Opti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>
                <a:latin typeface="Optima"/>
                <a:ea typeface="ＭＳ Ｐゴシック" charset="0"/>
                <a:cs typeface="Optima"/>
              </a:rPr>
              <a:t>The value of simple (well articulated) benchmarks</a:t>
            </a:r>
          </a:p>
          <a:p>
            <a:pPr>
              <a:defRPr/>
            </a:pPr>
            <a:endParaRPr lang="en-US" dirty="0">
              <a:latin typeface="Optima"/>
              <a:ea typeface="ＭＳ Ｐゴシック" charset="0"/>
              <a:cs typeface="Optima"/>
            </a:endParaRPr>
          </a:p>
          <a:p>
            <a:pPr marL="800100" lvl="1" indent="-342900">
              <a:buFont typeface="Arial"/>
              <a:buChar char="•"/>
              <a:defRPr/>
            </a:pPr>
            <a:endParaRPr lang="en-US" dirty="0">
              <a:latin typeface="Optima"/>
              <a:ea typeface="ＭＳ Ｐゴシック" charset="0"/>
              <a:cs typeface="Optim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New Global Footprints</a:t>
            </a:r>
            <a:endParaRPr lang="en-US" dirty="0"/>
          </a:p>
        </p:txBody>
      </p:sp>
      <p:pic>
        <p:nvPicPr>
          <p:cNvPr id="172034" name="Picture 2" descr="https://operations-extranet.mckinsey.com/dynimg/1024_1024_0_0/m1V3eWMmOvBkp2BO6UDL9lmqJdauIPKna-vSFUhQuZkkd_iukFe7r9Jcp7kgt2gHyqagq7uppTqNXlX17hQtmmWVn2U.jpg"/>
          <p:cNvPicPr>
            <a:picLocks noChangeAspect="1" noChangeArrowheads="1"/>
          </p:cNvPicPr>
          <p:nvPr/>
        </p:nvPicPr>
        <p:blipFill>
          <a:blip r:embed="rId2" cstate="print"/>
          <a:srcRect t="8889" r="1667" b="6667"/>
          <a:stretch>
            <a:fillRect/>
          </a:stretch>
        </p:blipFill>
        <p:spPr bwMode="auto">
          <a:xfrm>
            <a:off x="0" y="0"/>
            <a:ext cx="5394960" cy="3474642"/>
          </a:xfrm>
          <a:prstGeom prst="rect">
            <a:avLst/>
          </a:prstGeom>
          <a:noFill/>
        </p:spPr>
      </p:pic>
      <p:pic>
        <p:nvPicPr>
          <p:cNvPr id="172036" name="Picture 4" descr="https://operations-extranet.mckinsey.com/dynimg/1024_1024_0_0/m1V3eWMmOvBkp2BO6UDL9lmqJdauIPKna-vSFUhQuZkkd_iukFe7r9Jcp7kgt2gHyqagq7uppTqNXlX17hQtmmWVn2Y.jpg"/>
          <p:cNvPicPr>
            <a:picLocks noChangeAspect="1" noChangeArrowheads="1"/>
          </p:cNvPicPr>
          <p:nvPr/>
        </p:nvPicPr>
        <p:blipFill>
          <a:blip r:embed="rId3" cstate="print"/>
          <a:srcRect l="5000" t="13333" r="6667" b="8889"/>
          <a:stretch>
            <a:fillRect/>
          </a:stretch>
        </p:blipFill>
        <p:spPr bwMode="auto">
          <a:xfrm>
            <a:off x="4297713" y="3657663"/>
            <a:ext cx="4846287" cy="320033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765" y="6142383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Source: January 2012, Operations Extranet,</a:t>
            </a:r>
          </a:p>
          <a:p>
            <a:r>
              <a:rPr lang="en-US" sz="1400" dirty="0" smtClean="0"/>
              <a:t>McKinsey &amp; Company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Learning Points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2600" y="1358900"/>
            <a:ext cx="5224507" cy="48936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>
                <a:latin typeface="Optima" charset="0"/>
              </a:rPr>
              <a:t>Can you </a:t>
            </a:r>
            <a:r>
              <a:rPr lang="en-US" dirty="0" smtClean="0">
                <a:latin typeface="Optima" charset="0"/>
              </a:rPr>
              <a:t>disentangle </a:t>
            </a:r>
            <a:r>
              <a:rPr lang="en-US" dirty="0">
                <a:latin typeface="Optima" charset="0"/>
              </a:rPr>
              <a:t>the problem?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dirty="0">
                <a:latin typeface="Optima" charset="0"/>
              </a:rPr>
              <a:t>What</a:t>
            </a:r>
            <a:r>
              <a:rPr lang="en-US" altLang="en-US" dirty="0">
                <a:latin typeface="Optima" charset="0"/>
              </a:rPr>
              <a:t>’</a:t>
            </a:r>
            <a:r>
              <a:rPr lang="en-US" dirty="0">
                <a:latin typeface="Optima" charset="0"/>
              </a:rPr>
              <a:t>s your role as the manager?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dirty="0">
                <a:latin typeface="Optima" charset="0"/>
              </a:rPr>
              <a:t>Thinking on the margins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  <a:p>
            <a:pPr marL="342900" indent="-342900"/>
            <a:endParaRPr lang="en-US" dirty="0">
              <a:latin typeface="Optima" charset="0"/>
            </a:endParaRPr>
          </a:p>
          <a:p>
            <a:pPr marL="342900" indent="-342900"/>
            <a:endParaRPr lang="en-US" dirty="0">
              <a:latin typeface="Optima" charset="0"/>
            </a:endParaRPr>
          </a:p>
          <a:p>
            <a:pPr marL="342900" indent="-342900"/>
            <a:endParaRPr lang="en-US" dirty="0">
              <a:latin typeface="Optima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  <a:p>
            <a:pPr marL="342900" indent="-342900"/>
            <a:endParaRPr lang="en-US" dirty="0">
              <a:latin typeface="Optima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endParaRPr lang="en-US" dirty="0">
              <a:latin typeface="Optim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current situation is …: 2013</a:t>
            </a:r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0" y="1013792"/>
          <a:ext cx="9144000" cy="540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Integrative Case: Final Cumulative Results: </a:t>
            </a:r>
            <a:r>
              <a:rPr lang="en-US" dirty="0"/>
              <a:t>2013</a:t>
            </a:r>
            <a:endParaRPr lang="en-US" dirty="0" smtClean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45773" y="1192696"/>
          <a:ext cx="8898835" cy="5280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118663" y="1242467"/>
          <a:ext cx="8473906" cy="5160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ext Placeholder 2"/>
          <p:cNvSpPr>
            <a:spLocks noGrp="1"/>
          </p:cNvSpPr>
          <p:nvPr>
            <p:ph type="body" idx="1"/>
          </p:nvPr>
        </p:nvSpPr>
        <p:spPr>
          <a:xfrm>
            <a:off x="284163" y="352425"/>
            <a:ext cx="7731125" cy="479425"/>
          </a:xfrm>
        </p:spPr>
        <p:txBody>
          <a:bodyPr/>
          <a:lstStyle/>
          <a:p>
            <a:r>
              <a:rPr lang="en-US" dirty="0" smtClean="0"/>
              <a:t>And the current situation is…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508000" y="1203325"/>
          <a:ext cx="8128000" cy="4451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Integrative Case: Final Results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152400" y="1066800"/>
          <a:ext cx="8534400" cy="5505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2: Section 61 performance</a:t>
            </a:r>
            <a:br>
              <a:rPr lang="en-US" dirty="0" smtClean="0"/>
            </a:br>
            <a:r>
              <a:rPr lang="en-US" dirty="0" smtClean="0"/>
              <a:t>2014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46" y="964918"/>
            <a:ext cx="9461517" cy="591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4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current situation is …</a:t>
            </a:r>
            <a:endParaRPr lang="en-US" dirty="0"/>
          </a:p>
        </p:txBody>
      </p:sp>
      <p:pic>
        <p:nvPicPr>
          <p:cNvPr id="3" name="Picture 2" descr="sec62_real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6463"/>
            <a:ext cx="9144000" cy="558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05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two stages: Section 61 </a:t>
            </a:r>
            <a:r>
              <a:rPr lang="en-US" dirty="0"/>
              <a:t>performance</a:t>
            </a:r>
            <a:br>
              <a:rPr lang="en-US" dirty="0"/>
            </a:br>
            <a:r>
              <a:rPr lang="en-US" dirty="0"/>
              <a:t>2014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136" y="959193"/>
            <a:ext cx="9191671" cy="55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05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61-Group </a:t>
            </a:r>
            <a:r>
              <a:rPr lang="en-US" dirty="0"/>
              <a:t>2</a:t>
            </a:r>
            <a:br>
              <a:rPr lang="en-US" dirty="0"/>
            </a:br>
            <a:r>
              <a:rPr lang="en-US" dirty="0"/>
              <a:t>2014  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>
            <a:endCxn id="47" idx="2"/>
          </p:cNvCxnSpPr>
          <p:nvPr/>
        </p:nvCxnSpPr>
        <p:spPr bwMode="auto">
          <a:xfrm flipV="1">
            <a:off x="1655330" y="3442613"/>
            <a:ext cx="4564239" cy="91203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6" idx="2"/>
          </p:cNvCxnSpPr>
          <p:nvPr/>
        </p:nvCxnSpPr>
        <p:spPr bwMode="auto">
          <a:xfrm flipV="1">
            <a:off x="1678006" y="2528213"/>
            <a:ext cx="4541563" cy="275633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 bwMode="auto">
          <a:xfrm>
            <a:off x="1768709" y="1587631"/>
            <a:ext cx="4331070" cy="276701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43" idx="2"/>
          </p:cNvCxnSpPr>
          <p:nvPr/>
        </p:nvCxnSpPr>
        <p:spPr bwMode="auto">
          <a:xfrm flipV="1">
            <a:off x="1678006" y="1606937"/>
            <a:ext cx="4541563" cy="367760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23358" y="1156703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 units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626325" y="3758591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196 units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535623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304 units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7057831" y="1305962"/>
            <a:ext cx="2086169" cy="1378836"/>
            <a:chOff x="2721092" y="5261864"/>
            <a:chExt cx="2086169" cy="1378836"/>
          </a:xfrm>
        </p:grpSpPr>
        <p:sp>
          <p:nvSpPr>
            <p:cNvPr id="13" name="Isosceles Triangle 12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FF88B4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Make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304 units</a:t>
              </a:r>
              <a:endParaRPr lang="en-US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57831" y="3794448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10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411 units</a:t>
              </a:r>
              <a:endParaRPr lang="en-US" dirty="0"/>
            </a:p>
          </p:txBody>
        </p:sp>
      </p:grpSp>
      <p:cxnSp>
        <p:nvCxnSpPr>
          <p:cNvPr id="50" name="Straight Arrow Connector 49"/>
          <p:cNvCxnSpPr/>
          <p:nvPr/>
        </p:nvCxnSpPr>
        <p:spPr bwMode="auto">
          <a:xfrm>
            <a:off x="1719110" y="4374240"/>
            <a:ext cx="4374752" cy="91076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38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61-Group </a:t>
            </a:r>
            <a:r>
              <a:rPr lang="en-US" dirty="0"/>
              <a:t>3</a:t>
            </a:r>
            <a:br>
              <a:rPr lang="en-US" dirty="0"/>
            </a:br>
            <a:r>
              <a:rPr lang="en-US" dirty="0"/>
              <a:t>2014   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>
            <a:endCxn id="43" idx="2"/>
          </p:cNvCxnSpPr>
          <p:nvPr/>
        </p:nvCxnSpPr>
        <p:spPr bwMode="auto">
          <a:xfrm flipV="1">
            <a:off x="1655330" y="1606937"/>
            <a:ext cx="4564239" cy="27477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7" idx="2"/>
          </p:cNvCxnSpPr>
          <p:nvPr/>
        </p:nvCxnSpPr>
        <p:spPr bwMode="auto">
          <a:xfrm flipV="1">
            <a:off x="1678006" y="3442613"/>
            <a:ext cx="4541563" cy="18419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49" idx="2"/>
          </p:cNvCxnSpPr>
          <p:nvPr/>
        </p:nvCxnSpPr>
        <p:spPr bwMode="auto">
          <a:xfrm>
            <a:off x="1733637" y="1592435"/>
            <a:ext cx="4485932" cy="3706478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23358" y="1156703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251 units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626325" y="3758591"/>
            <a:ext cx="116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91 units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535623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203 units</a:t>
            </a:r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7057831" y="256881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748 units</a:t>
              </a:r>
              <a:endParaRPr lang="en-US" dirty="0"/>
            </a:p>
          </p:txBody>
        </p:sp>
      </p:grpSp>
      <p:cxnSp>
        <p:nvCxnSpPr>
          <p:cNvPr id="29" name="Straight Arrow Connector 28"/>
          <p:cNvCxnSpPr/>
          <p:nvPr/>
        </p:nvCxnSpPr>
        <p:spPr bwMode="auto">
          <a:xfrm>
            <a:off x="1814061" y="1632992"/>
            <a:ext cx="4285718" cy="269897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>
            <a:off x="1810122" y="2582382"/>
            <a:ext cx="4251934" cy="509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>
            <a:off x="1821013" y="2587472"/>
            <a:ext cx="4193121" cy="177289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719784" y="2178191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179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50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39" grpId="0"/>
      <p:bldP spid="5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2: Section 62 </a:t>
            </a:r>
            <a:r>
              <a:rPr lang="en-US" dirty="0"/>
              <a:t>performance</a:t>
            </a:r>
            <a:br>
              <a:rPr lang="en-US" dirty="0"/>
            </a:br>
            <a:r>
              <a:rPr lang="en-US" dirty="0"/>
              <a:t>2014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76" y="1167973"/>
            <a:ext cx="9368451" cy="571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6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two stages: Section 62 </a:t>
            </a:r>
            <a:r>
              <a:rPr lang="en-US" dirty="0"/>
              <a:t>performance</a:t>
            </a:r>
            <a:br>
              <a:rPr lang="en-US" dirty="0"/>
            </a:br>
            <a:r>
              <a:rPr lang="en-US" dirty="0"/>
              <a:t>2014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46" y="969449"/>
            <a:ext cx="9144001" cy="60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0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62-Group </a:t>
            </a:r>
            <a:r>
              <a:rPr lang="en-US" dirty="0"/>
              <a:t>3</a:t>
            </a:r>
            <a:br>
              <a:rPr lang="en-US" dirty="0"/>
            </a:br>
            <a:r>
              <a:rPr lang="en-US" dirty="0"/>
              <a:t>2014  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1638801" y="2560866"/>
            <a:ext cx="4539798" cy="8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7" idx="2"/>
          </p:cNvCxnSpPr>
          <p:nvPr/>
        </p:nvCxnSpPr>
        <p:spPr bwMode="auto">
          <a:xfrm>
            <a:off x="1720742" y="3441804"/>
            <a:ext cx="4498827" cy="80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 bwMode="auto">
          <a:xfrm>
            <a:off x="1768709" y="1587631"/>
            <a:ext cx="4331892" cy="95262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 bwMode="auto">
          <a:xfrm>
            <a:off x="1739085" y="3451434"/>
            <a:ext cx="4434273" cy="92738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23358" y="1156703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304 units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687780" y="3902000"/>
            <a:ext cx="116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29 units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719988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234 units</a:t>
            </a:r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7057831" y="291088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829 units</a:t>
              </a:r>
              <a:endParaRPr lang="en-US" dirty="0"/>
            </a:p>
          </p:txBody>
        </p:sp>
      </p:grpSp>
      <p:cxnSp>
        <p:nvCxnSpPr>
          <p:cNvPr id="40" name="Straight Arrow Connector 39"/>
          <p:cNvCxnSpPr>
            <a:endCxn id="48" idx="2"/>
          </p:cNvCxnSpPr>
          <p:nvPr/>
        </p:nvCxnSpPr>
        <p:spPr bwMode="auto">
          <a:xfrm flipV="1">
            <a:off x="1766690" y="4357013"/>
            <a:ext cx="4452879" cy="91677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47" idx="2"/>
          </p:cNvCxnSpPr>
          <p:nvPr/>
        </p:nvCxnSpPr>
        <p:spPr bwMode="auto">
          <a:xfrm flipV="1">
            <a:off x="1711481" y="3442613"/>
            <a:ext cx="4508088" cy="183117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46" idx="2"/>
          </p:cNvCxnSpPr>
          <p:nvPr/>
        </p:nvCxnSpPr>
        <p:spPr bwMode="auto">
          <a:xfrm flipV="1">
            <a:off x="1794294" y="2528213"/>
            <a:ext cx="4425275" cy="274557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 bwMode="auto">
          <a:xfrm flipV="1">
            <a:off x="1766690" y="1629077"/>
            <a:ext cx="4333911" cy="361710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endCxn id="47" idx="2"/>
          </p:cNvCxnSpPr>
          <p:nvPr/>
        </p:nvCxnSpPr>
        <p:spPr bwMode="auto">
          <a:xfrm>
            <a:off x="1672668" y="2595987"/>
            <a:ext cx="4546901" cy="846626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 bwMode="auto">
          <a:xfrm>
            <a:off x="1700273" y="4390733"/>
            <a:ext cx="4331892" cy="95262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752848" y="2087606"/>
            <a:ext cx="116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98 units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732363" y="3030005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123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26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39" grpId="0"/>
      <p:bldP spid="55" grpId="0"/>
      <p:bldP spid="5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62-Group </a:t>
            </a:r>
            <a:r>
              <a:rPr lang="en-US" dirty="0"/>
              <a:t>2</a:t>
            </a:r>
            <a:br>
              <a:rPr lang="en-US" dirty="0"/>
            </a:br>
            <a:r>
              <a:rPr lang="en-US" dirty="0" smtClean="0"/>
              <a:t>2014 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1729604" y="1591450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1638801" y="2560866"/>
            <a:ext cx="4539798" cy="8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7" idx="2"/>
          </p:cNvCxnSpPr>
          <p:nvPr/>
        </p:nvCxnSpPr>
        <p:spPr bwMode="auto">
          <a:xfrm>
            <a:off x="1720742" y="3441804"/>
            <a:ext cx="4498827" cy="80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47" idx="2"/>
          </p:cNvCxnSpPr>
          <p:nvPr/>
        </p:nvCxnSpPr>
        <p:spPr bwMode="auto">
          <a:xfrm flipV="1">
            <a:off x="1746814" y="3442613"/>
            <a:ext cx="4472755" cy="903543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46" idx="2"/>
          </p:cNvCxnSpPr>
          <p:nvPr/>
        </p:nvCxnSpPr>
        <p:spPr bwMode="auto">
          <a:xfrm flipV="1">
            <a:off x="1760980" y="2528213"/>
            <a:ext cx="4458589" cy="2762238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23358" y="1156703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145 units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687780" y="3902000"/>
            <a:ext cx="1310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113 units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719988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351 units</a:t>
            </a:r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7057831" y="291088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810 units</a:t>
              </a:r>
              <a:endParaRPr lang="en-US" dirty="0"/>
            </a:p>
          </p:txBody>
        </p:sp>
      </p:grpSp>
      <p:cxnSp>
        <p:nvCxnSpPr>
          <p:cNvPr id="40" name="Straight Arrow Connector 39"/>
          <p:cNvCxnSpPr/>
          <p:nvPr/>
        </p:nvCxnSpPr>
        <p:spPr bwMode="auto">
          <a:xfrm>
            <a:off x="1795410" y="3480996"/>
            <a:ext cx="4227102" cy="181742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 bwMode="auto">
          <a:xfrm flipV="1">
            <a:off x="1751619" y="2528213"/>
            <a:ext cx="4467950" cy="185039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 bwMode="auto">
          <a:xfrm flipV="1">
            <a:off x="1729724" y="1629078"/>
            <a:ext cx="4370877" cy="366904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 bwMode="auto">
          <a:xfrm>
            <a:off x="1672668" y="2595987"/>
            <a:ext cx="4392314" cy="2745919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 bwMode="auto">
          <a:xfrm flipV="1">
            <a:off x="1817305" y="4378611"/>
            <a:ext cx="4247677" cy="897616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752848" y="2087606"/>
            <a:ext cx="116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99 units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732363" y="3030005"/>
            <a:ext cx="116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3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60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39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2: Section 61 performance </a:t>
            </a:r>
            <a:endParaRPr lang="en-US" dirty="0"/>
          </a:p>
        </p:txBody>
      </p:sp>
      <p:pic>
        <p:nvPicPr>
          <p:cNvPr id="6" name="Picture 5" descr="61-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92" y="1155307"/>
            <a:ext cx="8220119" cy="531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68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two stages: Section 61 performance </a:t>
            </a:r>
            <a:endParaRPr lang="en-US" dirty="0"/>
          </a:p>
        </p:txBody>
      </p:sp>
      <p:pic>
        <p:nvPicPr>
          <p:cNvPr id="6" name="Picture 5" descr="61-tota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111393"/>
            <a:ext cx="8783889" cy="552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687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61-Group 1 </a:t>
            </a:r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35623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644</a:t>
            </a:r>
            <a:r>
              <a:rPr lang="en-US" dirty="0" smtClean="0"/>
              <a:t> units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7057831" y="1305962"/>
            <a:ext cx="2086169" cy="1378836"/>
            <a:chOff x="2721092" y="5261864"/>
            <a:chExt cx="2086169" cy="1378836"/>
          </a:xfrm>
        </p:grpSpPr>
        <p:sp>
          <p:nvSpPr>
            <p:cNvPr id="13" name="Isosceles Triangle 12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FF88B4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Make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64</a:t>
              </a:r>
              <a:r>
                <a:rPr lang="en-US" dirty="0" smtClean="0"/>
                <a:t>4 units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78006" y="1606937"/>
            <a:ext cx="4541563" cy="3677607"/>
            <a:chOff x="1678006" y="1606937"/>
            <a:chExt cx="4541563" cy="3677607"/>
          </a:xfrm>
        </p:grpSpPr>
        <p:cxnSp>
          <p:nvCxnSpPr>
            <p:cNvPr id="25" name="Straight Arrow Connector 24"/>
            <p:cNvCxnSpPr>
              <a:endCxn id="46" idx="2"/>
            </p:cNvCxnSpPr>
            <p:nvPr/>
          </p:nvCxnSpPr>
          <p:spPr bwMode="auto">
            <a:xfrm flipV="1">
              <a:off x="1687286" y="2528213"/>
              <a:ext cx="4532283" cy="2733216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endCxn id="43" idx="2"/>
            </p:cNvCxnSpPr>
            <p:nvPr/>
          </p:nvCxnSpPr>
          <p:spPr bwMode="auto">
            <a:xfrm flipV="1">
              <a:off x="1678006" y="1606937"/>
              <a:ext cx="4541563" cy="3677607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endCxn id="48" idx="2"/>
            </p:cNvCxnSpPr>
            <p:nvPr/>
          </p:nvCxnSpPr>
          <p:spPr bwMode="auto">
            <a:xfrm flipV="1">
              <a:off x="1741714" y="4357013"/>
              <a:ext cx="4477855" cy="9225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1723959" y="1578429"/>
            <a:ext cx="4495610" cy="2806317"/>
            <a:chOff x="1723959" y="1578429"/>
            <a:chExt cx="4495610" cy="2806317"/>
          </a:xfrm>
        </p:grpSpPr>
        <p:cxnSp>
          <p:nvCxnSpPr>
            <p:cNvPr id="27" name="Straight Arrow Connector 26"/>
            <p:cNvCxnSpPr/>
            <p:nvPr/>
          </p:nvCxnSpPr>
          <p:spPr bwMode="auto">
            <a:xfrm>
              <a:off x="1729604" y="1591450"/>
              <a:ext cx="4402667" cy="1411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 bwMode="auto">
            <a:xfrm>
              <a:off x="1723959" y="4370635"/>
              <a:ext cx="4402667" cy="1411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 bwMode="auto">
            <a:xfrm flipV="1">
              <a:off x="1796143" y="1700900"/>
              <a:ext cx="4260140" cy="91167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46" idx="2"/>
            </p:cNvCxnSpPr>
            <p:nvPr/>
          </p:nvCxnSpPr>
          <p:spPr bwMode="auto">
            <a:xfrm>
              <a:off x="1832429" y="1578429"/>
              <a:ext cx="4387140" cy="949784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endCxn id="46" idx="2"/>
            </p:cNvCxnSpPr>
            <p:nvPr/>
          </p:nvCxnSpPr>
          <p:spPr bwMode="auto">
            <a:xfrm flipV="1">
              <a:off x="1814286" y="2528213"/>
              <a:ext cx="4405283" cy="66216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 bwMode="auto">
            <a:xfrm flipV="1">
              <a:off x="1778000" y="3430198"/>
              <a:ext cx="4441569" cy="94223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52" name="Straight Arrow Connector 51"/>
          <p:cNvCxnSpPr/>
          <p:nvPr/>
        </p:nvCxnSpPr>
        <p:spPr bwMode="auto">
          <a:xfrm flipV="1">
            <a:off x="1723571" y="3468015"/>
            <a:ext cx="4485112" cy="182969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604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61-Group 3  </a:t>
            </a:r>
            <a:endParaRPr lang="en-US" dirty="0"/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1723959" y="4370635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1709847" y="5297029"/>
            <a:ext cx="4402667" cy="1411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99493" y="1211532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U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99493" y="2117338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B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99493" y="3023144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R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99493" y="3928950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I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99493" y="4834756"/>
            <a:ext cx="832556" cy="83099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219569" y="1231488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U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6219569" y="21527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B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219569" y="30671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6219569" y="39815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219569" y="4923464"/>
            <a:ext cx="780379" cy="7508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chemeClr val="bg1"/>
                </a:solidFill>
              </a:rPr>
              <a:t>C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" name="Straight Arrow Connector 17"/>
          <p:cNvCxnSpPr>
            <a:endCxn id="47" idx="2"/>
          </p:cNvCxnSpPr>
          <p:nvPr/>
        </p:nvCxnSpPr>
        <p:spPr bwMode="auto">
          <a:xfrm flipV="1">
            <a:off x="1744133" y="3442613"/>
            <a:ext cx="4475436" cy="9261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26325" y="3758591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120</a:t>
            </a:r>
            <a:r>
              <a:rPr lang="en-US" dirty="0" smtClean="0"/>
              <a:t> units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535623" y="5346222"/>
            <a:ext cx="13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590</a:t>
            </a:r>
            <a:r>
              <a:rPr lang="en-US" dirty="0" smtClean="0"/>
              <a:t> units</a:t>
            </a:r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7057831" y="2568811"/>
            <a:ext cx="2086169" cy="1378836"/>
            <a:chOff x="2721092" y="5261864"/>
            <a:chExt cx="2086169" cy="1378836"/>
          </a:xfrm>
        </p:grpSpPr>
        <p:sp>
          <p:nvSpPr>
            <p:cNvPr id="44" name="Isosceles Triangle 43"/>
            <p:cNvSpPr/>
            <p:nvPr/>
          </p:nvSpPr>
          <p:spPr bwMode="auto">
            <a:xfrm>
              <a:off x="2721092" y="5261864"/>
              <a:ext cx="2086169" cy="917079"/>
            </a:xfrm>
            <a:prstGeom prst="triangle">
              <a:avLst/>
            </a:prstGeom>
            <a:solidFill>
              <a:srgbClr val="8B78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/>
                <a:t>  Buy</a:t>
              </a:r>
              <a:r>
                <a:rPr lang="en-US" dirty="0" smtClean="0"/>
                <a:t>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16596" y="6179035"/>
              <a:ext cx="13218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74</a:t>
              </a:r>
              <a:r>
                <a:rPr lang="en-US" altLang="zh-CN" dirty="0" smtClean="0"/>
                <a:t>2</a:t>
              </a:r>
              <a:r>
                <a:rPr lang="en-US" dirty="0" smtClean="0"/>
                <a:t> units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729604" y="1591450"/>
            <a:ext cx="4402667" cy="996022"/>
            <a:chOff x="1729604" y="1591450"/>
            <a:chExt cx="4402667" cy="996022"/>
          </a:xfrm>
        </p:grpSpPr>
        <p:cxnSp>
          <p:nvCxnSpPr>
            <p:cNvPr id="27" name="Straight Arrow Connector 26"/>
            <p:cNvCxnSpPr/>
            <p:nvPr/>
          </p:nvCxnSpPr>
          <p:spPr bwMode="auto">
            <a:xfrm>
              <a:off x="1729604" y="1591450"/>
              <a:ext cx="4402667" cy="1411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 bwMode="auto">
            <a:xfrm>
              <a:off x="1810122" y="2582382"/>
              <a:ext cx="4251934" cy="509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1763974" y="1605345"/>
            <a:ext cx="4455595" cy="3704643"/>
            <a:chOff x="1763974" y="1605345"/>
            <a:chExt cx="4455595" cy="3704643"/>
          </a:xfrm>
        </p:grpSpPr>
        <p:cxnSp>
          <p:nvCxnSpPr>
            <p:cNvPr id="25" name="Straight Arrow Connector 24"/>
            <p:cNvCxnSpPr/>
            <p:nvPr/>
          </p:nvCxnSpPr>
          <p:spPr bwMode="auto">
            <a:xfrm flipV="1">
              <a:off x="1763974" y="1605345"/>
              <a:ext cx="4286457" cy="3704643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 bwMode="auto">
            <a:xfrm flipV="1">
              <a:off x="1834533" y="2628533"/>
              <a:ext cx="4180618" cy="2681455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endCxn id="47" idx="2"/>
            </p:cNvCxnSpPr>
            <p:nvPr/>
          </p:nvCxnSpPr>
          <p:spPr bwMode="auto">
            <a:xfrm flipV="1">
              <a:off x="1816893" y="3442613"/>
              <a:ext cx="4402676" cy="1849734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689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2: Section 62 performance</a:t>
            </a:r>
            <a:endParaRPr lang="en-US" dirty="0"/>
          </a:p>
        </p:txBody>
      </p:sp>
      <p:pic>
        <p:nvPicPr>
          <p:cNvPr id="2" name="Picture 1" descr="62-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5" y="1024347"/>
            <a:ext cx="8766952" cy="571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15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two stages: Section 62 performance </a:t>
            </a:r>
            <a:endParaRPr lang="en-US" dirty="0"/>
          </a:p>
        </p:txBody>
      </p:sp>
      <p:pic>
        <p:nvPicPr>
          <p:cNvPr id="2" name="Picture 1" descr="62-tota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2" y="998787"/>
            <a:ext cx="9102378" cy="566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34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achon_Slide_Template">
  <a:themeElements>
    <a:clrScheme name="Cachon_Slide_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achon_Slide_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chon_Slide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hon_Slide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chon_Slide_Template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Cachon_Slide_Template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chon_Slide_Template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Cachon_Slide_Template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12089</TotalTime>
  <Words>2355</Words>
  <Application>Microsoft Macintosh PowerPoint</Application>
  <PresentationFormat>On-screen Show (4:3)</PresentationFormat>
  <Paragraphs>475</Paragraphs>
  <Slides>36</Slides>
  <Notes>28</Notes>
  <HiddenSlides>13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Cachon_Slide_Template</vt:lpstr>
      <vt:lpstr>Integrative Case: Stage II</vt:lpstr>
      <vt:lpstr>And the current situation is …</vt:lpstr>
      <vt:lpstr>And the current situation is …</vt:lpstr>
      <vt:lpstr>Stage 2: Section 61 performance </vt:lpstr>
      <vt:lpstr>Combining two stages: Section 61 performance </vt:lpstr>
      <vt:lpstr>Section 61-Group 1 </vt:lpstr>
      <vt:lpstr>Section 61-Group 3  </vt:lpstr>
      <vt:lpstr>Stage 2: Section 62 performance</vt:lpstr>
      <vt:lpstr>Combining two stages: Section 62 performance </vt:lpstr>
      <vt:lpstr>Section 62-Group 4 </vt:lpstr>
      <vt:lpstr>Section 62-Group 12 </vt:lpstr>
      <vt:lpstr>Global Network Optimization: deterministic  In-source &gt; Dedicated Assembly</vt:lpstr>
      <vt:lpstr>Global Network Optimization: deterministic   Outsource &gt; Dedicated Assembly</vt:lpstr>
      <vt:lpstr>Global Network Optimization:   In-source + Dedicated Assembly</vt:lpstr>
      <vt:lpstr>Global Network Optimization:   Outsource + Dedicated Assembly</vt:lpstr>
      <vt:lpstr>Global Network Optimization:    In-source + Full China Assembly</vt:lpstr>
      <vt:lpstr>Global Network Optimization:    Out-source + Full China Assembly</vt:lpstr>
      <vt:lpstr>Global Network Optimization:    In-source + Chained Assembly</vt:lpstr>
      <vt:lpstr>Global Network Optimization:    Outsource + Chained Assembly</vt:lpstr>
      <vt:lpstr>Global Network Optimization:    Dual source + Chained Assembly</vt:lpstr>
      <vt:lpstr>Learning Points</vt:lpstr>
      <vt:lpstr>New Global Footprints</vt:lpstr>
      <vt:lpstr>Learning Points</vt:lpstr>
      <vt:lpstr>And the current situation is …: 2013</vt:lpstr>
      <vt:lpstr>Integrative Case: Final Cumulative Results: 2013</vt:lpstr>
      <vt:lpstr>PowerPoint Presentation</vt:lpstr>
      <vt:lpstr>PowerPoint Presentation</vt:lpstr>
      <vt:lpstr>Integrative Case: Final Results</vt:lpstr>
      <vt:lpstr>Stage 2: Section 61 performance 2014 </vt:lpstr>
      <vt:lpstr>Combining two stages: Section 61 performance 2014  </vt:lpstr>
      <vt:lpstr>Section 61-Group 2 2014  </vt:lpstr>
      <vt:lpstr>Section 61-Group 3 2014   </vt:lpstr>
      <vt:lpstr>Stage 2: Section 62 performance 2014 </vt:lpstr>
      <vt:lpstr>Combining two stages: Section 62 performance 2014  </vt:lpstr>
      <vt:lpstr>Section 62-Group 3 2014  </vt:lpstr>
      <vt:lpstr>Section 62-Group 2 2014 </vt:lpstr>
    </vt:vector>
  </TitlesOfParts>
  <Company>KGSM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 Microsystems</dc:title>
  <dc:creator>Jan Van Mieghem</dc:creator>
  <cp:lastModifiedBy>Lu Wang</cp:lastModifiedBy>
  <cp:revision>612</cp:revision>
  <cp:lastPrinted>2015-03-02T16:49:12Z</cp:lastPrinted>
  <dcterms:created xsi:type="dcterms:W3CDTF">1998-09-22T23:11:58Z</dcterms:created>
  <dcterms:modified xsi:type="dcterms:W3CDTF">2015-03-02T19:49:54Z</dcterms:modified>
</cp:coreProperties>
</file>