
<file path=[Content_Types].xml><?xml version="1.0" encoding="utf-8"?>
<Types xmlns="http://schemas.openxmlformats.org/package/2006/content-types">
  <Default Extension="xml" ContentType="application/xml"/>
  <Default Extension="doc" ContentType="application/msword"/>
  <Default Extension="png" ContentType="image/png"/>
  <Default Extension="jpeg" ContentType="image/jpeg"/>
  <Default Extension="rels" ContentType="application/vnd.openxmlformats-package.relationships+xml"/>
  <Default Extension="emf" ContentType="image/x-emf"/>
  <Default Extension="vml" ContentType="application/vnd.openxmlformats-officedocument.vmlDrawing"/>
  <Default Extension="xls" ContentType="application/vnd.ms-excel"/>
  <Default Extension="wmf" ContentType="image/x-wmf"/>
  <Default Extension="bin" ContentType="application/vnd.openxmlformats-officedocument.presentationml.printerSettings"/>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3.xml" ContentType="application/vnd.openxmlformats-officedocument.presentationml.notesSlide+xml"/>
  <Override PartName="/ppt/embeddings/oleObject3.bin" ContentType="application/vnd.openxmlformats-officedocument.oleObject"/>
  <Override PartName="/ppt/embeddings/oleObject4.bin" ContentType="application/vnd.openxmlformats-officedocument.oleObject"/>
  <Override PartName="/ppt/notesSlides/notesSlide4.xml" ContentType="application/vnd.openxmlformats-officedocument.presentationml.notesSlide+xml"/>
  <Override PartName="/ppt/embeddings/oleObject5.bin" ContentType="application/vnd.openxmlformats-officedocument.oleObject"/>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embeddings/oleObject6.bin" ContentType="application/vnd.openxmlformats-officedocument.oleObject"/>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embeddings/oleObject7.bin" ContentType="application/vnd.openxmlformats-officedocument.oleObject"/>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embeddings/oleObject8.bin" ContentType="application/vnd.openxmlformats-officedocument.oleObject"/>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84" r:id="rId1"/>
    <p:sldMasterId id="2147483870" r:id="rId2"/>
    <p:sldMasterId id="2147483897" r:id="rId3"/>
    <p:sldMasterId id="2147483911" r:id="rId4"/>
    <p:sldMasterId id="2147483925" r:id="rId5"/>
  </p:sldMasterIdLst>
  <p:notesMasterIdLst>
    <p:notesMasterId r:id="rId61"/>
  </p:notesMasterIdLst>
  <p:handoutMasterIdLst>
    <p:handoutMasterId r:id="rId62"/>
  </p:handoutMasterIdLst>
  <p:sldIdLst>
    <p:sldId id="478" r:id="rId6"/>
    <p:sldId id="479" r:id="rId7"/>
    <p:sldId id="480" r:id="rId8"/>
    <p:sldId id="481" r:id="rId9"/>
    <p:sldId id="482" r:id="rId10"/>
    <p:sldId id="483" r:id="rId11"/>
    <p:sldId id="484" r:id="rId12"/>
    <p:sldId id="485" r:id="rId13"/>
    <p:sldId id="486" r:id="rId14"/>
    <p:sldId id="487" r:id="rId15"/>
    <p:sldId id="488" r:id="rId16"/>
    <p:sldId id="489" r:id="rId17"/>
    <p:sldId id="406" r:id="rId18"/>
    <p:sldId id="477" r:id="rId19"/>
    <p:sldId id="444" r:id="rId20"/>
    <p:sldId id="445" r:id="rId21"/>
    <p:sldId id="446" r:id="rId22"/>
    <p:sldId id="447" r:id="rId23"/>
    <p:sldId id="435" r:id="rId24"/>
    <p:sldId id="407" r:id="rId25"/>
    <p:sldId id="421" r:id="rId26"/>
    <p:sldId id="420" r:id="rId27"/>
    <p:sldId id="490" r:id="rId28"/>
    <p:sldId id="412" r:id="rId29"/>
    <p:sldId id="423" r:id="rId30"/>
    <p:sldId id="425" r:id="rId31"/>
    <p:sldId id="452" r:id="rId32"/>
    <p:sldId id="416" r:id="rId33"/>
    <p:sldId id="453" r:id="rId34"/>
    <p:sldId id="454" r:id="rId35"/>
    <p:sldId id="422" r:id="rId36"/>
    <p:sldId id="448" r:id="rId37"/>
    <p:sldId id="458" r:id="rId38"/>
    <p:sldId id="456" r:id="rId39"/>
    <p:sldId id="463" r:id="rId40"/>
    <p:sldId id="464" r:id="rId41"/>
    <p:sldId id="461" r:id="rId42"/>
    <p:sldId id="415" r:id="rId43"/>
    <p:sldId id="410" r:id="rId44"/>
    <p:sldId id="411" r:id="rId45"/>
    <p:sldId id="426" r:id="rId46"/>
    <p:sldId id="414" r:id="rId47"/>
    <p:sldId id="436" r:id="rId48"/>
    <p:sldId id="437" r:id="rId49"/>
    <p:sldId id="418" r:id="rId50"/>
    <p:sldId id="438" r:id="rId51"/>
    <p:sldId id="439" r:id="rId52"/>
    <p:sldId id="440" r:id="rId53"/>
    <p:sldId id="441" r:id="rId54"/>
    <p:sldId id="442" r:id="rId55"/>
    <p:sldId id="387" r:id="rId56"/>
    <p:sldId id="417" r:id="rId57"/>
    <p:sldId id="409" r:id="rId58"/>
    <p:sldId id="427" r:id="rId59"/>
    <p:sldId id="408" r:id="rId60"/>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FFFF99"/>
    <a:srgbClr val="99FF66"/>
    <a:srgbClr val="FF0000"/>
    <a:srgbClr val="CCECFF"/>
    <a:srgbClr val="FFFFCC"/>
    <a:srgbClr val="EAEAEA"/>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inimized">
    <p:restoredLeft sz="15634" autoAdjust="0"/>
    <p:restoredTop sz="93841" autoAdjust="0"/>
  </p:normalViewPr>
  <p:slideViewPr>
    <p:cSldViewPr snapToGrid="0">
      <p:cViewPr varScale="1">
        <p:scale>
          <a:sx n="100" d="100"/>
          <a:sy n="100" d="100"/>
        </p:scale>
        <p:origin x="-2136" y="-96"/>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100" d="100"/>
        <a:sy n="100" d="100"/>
      </p:scale>
      <p:origin x="0" y="8224"/>
    </p:cViewPr>
  </p:sorterViewPr>
  <p:notesViewPr>
    <p:cSldViewPr snapToGrid="0">
      <p:cViewPr varScale="1">
        <p:scale>
          <a:sx n="135" d="100"/>
          <a:sy n="135" d="100"/>
        </p:scale>
        <p:origin x="-4512"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63" Type="http://schemas.openxmlformats.org/officeDocument/2006/relationships/printerSettings" Target="printerSettings/printerSettings1.bin"/><Relationship Id="rId64" Type="http://schemas.openxmlformats.org/officeDocument/2006/relationships/presProps" Target="presProps.xml"/><Relationship Id="rId65" Type="http://schemas.openxmlformats.org/officeDocument/2006/relationships/viewProps" Target="viewProps.xml"/><Relationship Id="rId66" Type="http://schemas.openxmlformats.org/officeDocument/2006/relationships/theme" Target="theme/theme1.xml"/><Relationship Id="rId67" Type="http://schemas.openxmlformats.org/officeDocument/2006/relationships/tableStyles" Target="tableStyles.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slide" Target="slides/slide49.xml"/><Relationship Id="rId55" Type="http://schemas.openxmlformats.org/officeDocument/2006/relationships/slide" Target="slides/slide50.xml"/><Relationship Id="rId56" Type="http://schemas.openxmlformats.org/officeDocument/2006/relationships/slide" Target="slides/slide51.xml"/><Relationship Id="rId57" Type="http://schemas.openxmlformats.org/officeDocument/2006/relationships/slide" Target="slides/slide52.xml"/><Relationship Id="rId58" Type="http://schemas.openxmlformats.org/officeDocument/2006/relationships/slide" Target="slides/slide53.xml"/><Relationship Id="rId59" Type="http://schemas.openxmlformats.org/officeDocument/2006/relationships/slide" Target="slides/slide5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60" Type="http://schemas.openxmlformats.org/officeDocument/2006/relationships/slide" Target="slides/slide55.xml"/><Relationship Id="rId61" Type="http://schemas.openxmlformats.org/officeDocument/2006/relationships/notesMaster" Target="notesMasters/notesMaster1.xml"/><Relationship Id="rId62" Type="http://schemas.openxmlformats.org/officeDocument/2006/relationships/handoutMaster" Target="handoutMasters/handoutMaster1.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4" Type="http://schemas.openxmlformats.org/officeDocument/2006/relationships/slide" Target="slides/slide10.xml"/><Relationship Id="rId1" Type="http://schemas.openxmlformats.org/officeDocument/2006/relationships/slide" Target="slides/slide1.xml"/><Relationship Id="rId2" Type="http://schemas.openxmlformats.org/officeDocument/2006/relationships/slide" Target="slides/slide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a:xfrm>
          <a:off x="152423"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vert="horz"/>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a:xfrm>
          <a:off x="6098104" y="561799"/>
          <a:ext cx="765618" cy="765618"/>
        </a:xfr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C17C9D10-EE76-7640-A94C-D94C87A3F6C3}">
      <dgm:prSet phldrT="[Text]"/>
      <dgm:spPr>
        <a:xfrm>
          <a:off x="2245709"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a:xfrm rot="2341075">
          <a:off x="3512894" y="561799"/>
          <a:ext cx="765618" cy="765618"/>
        </a:xfr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E5FC7AF9-8C95-6A4C-A8DE-6C8A4D1F9430}">
      <dgm:prSet phldrT="[Text]"/>
      <dgm:spPr>
        <a:xfrm>
          <a:off x="4604795"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a:xfrm>
          <a:off x="1430993" y="561799"/>
          <a:ext cx="765618" cy="765618"/>
        </a:xfr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D407CFE4-E8FB-E245-AFDB-410BA6680B55}">
      <dgm:prSet/>
      <dgm:spPr>
        <a:xfrm>
          <a:off x="6904817"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a:prstGeom prst="ellipse">
          <a:avLst/>
        </a:prstGeom>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a:prstGeom prst="mathPlus">
          <a:avLst/>
        </a:prstGeom>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a:prstGeom prst="ellipse">
          <a:avLst/>
        </a:prstGeom>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a:prstGeom prst="mathPlus">
          <a:avLst/>
        </a:prstGeom>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a:prstGeom prst="ellipse">
          <a:avLst/>
        </a:prstGeom>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a:prstGeom prst="mathEqual">
          <a:avLst/>
        </a:prstGeom>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a:prstGeom prst="ellipse">
          <a:avLst/>
        </a:prstGeom>
      </dgm:spPr>
      <dgm:t>
        <a:bodyPr/>
        <a:lstStyle/>
        <a:p>
          <a:endParaRPr lang="en-US"/>
        </a:p>
      </dgm:t>
    </dgm:pt>
  </dgm:ptLst>
  <dgm:cxnLst>
    <dgm:cxn modelId="{D3DE44FA-10E7-F046-86D1-CADEC74FA151}" srcId="{B21C862C-BCF1-F544-BD07-29CD2C2ABB4C}" destId="{D407CFE4-E8FB-E245-AFDB-410BA6680B55}" srcOrd="3" destOrd="0" parTransId="{63A5B640-28A9-4245-A4B1-847B36561837}" sibTransId="{9E24F64D-6F4B-104E-AFE9-474A52F929E9}"/>
    <dgm:cxn modelId="{E8537426-7CAC-4447-AB00-46DBEC1241D7}" type="presOf" srcId="{183C4D7A-51E5-9D4A-8722-B033BB650077}" destId="{A2D8B243-9861-CB4C-9DC9-4D3970B797C1}"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FD44032E-421D-B641-AD93-DA26E90DA7E2}" type="presOf" srcId="{C17C9D10-EE76-7640-A94C-D94C87A3F6C3}" destId="{A9C6362F-FD2C-A44B-8412-4E042722523A}" srcOrd="0" destOrd="0" presId="urn:microsoft.com/office/officeart/2005/8/layout/equation1"/>
    <dgm:cxn modelId="{50DAA1BB-2483-264D-A995-3EC74E2BE435}" type="presOf" srcId="{B21C862C-BCF1-F544-BD07-29CD2C2ABB4C}" destId="{53655511-3EA9-E24B-ADA6-7E53EB5D5B44}"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C1EBD8C4-18BE-5D43-8EBD-D23F10149AA5}" type="presOf" srcId="{E5FC7AF9-8C95-6A4C-A8DE-6C8A4D1F9430}" destId="{8C6BBD0A-341D-F448-AE4B-11C0CE9949B8}" srcOrd="0" destOrd="0" presId="urn:microsoft.com/office/officeart/2005/8/layout/equation1"/>
    <dgm:cxn modelId="{C65D411D-3AAC-FF4C-8988-B3E5447302B9}" type="presOf" srcId="{BE52F91F-FC70-D84E-8B56-57DD33F1959A}" destId="{FB9B2694-C9DD-5F41-AEF5-FE06D207342C}" srcOrd="0" destOrd="0" presId="urn:microsoft.com/office/officeart/2005/8/layout/equation1"/>
    <dgm:cxn modelId="{E1A54FF9-99D8-BE4D-80E9-EB363B49D68E}" type="presOf" srcId="{F32F0913-A3AF-1446-B5C2-B320E756F7AD}" destId="{43B7E150-48FC-BF4A-9779-A59569998339}" srcOrd="0" destOrd="0" presId="urn:microsoft.com/office/officeart/2005/8/layout/equation1"/>
    <dgm:cxn modelId="{7FBB511F-47AE-1442-9A3C-32F93A0B4377}" type="presOf" srcId="{76B5C694-B853-0246-BCA0-5E7F2433D535}" destId="{0472C170-12DA-B143-AD1C-711D1168B5FF}" srcOrd="0" destOrd="0" presId="urn:microsoft.com/office/officeart/2005/8/layout/equation1"/>
    <dgm:cxn modelId="{E38EB0D8-AB28-894E-A504-2F69CAC44863}" type="presOf" srcId="{D407CFE4-E8FB-E245-AFDB-410BA6680B55}" destId="{8550BC7D-E478-6C47-BCD8-EB8C32D6A82C}"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E03D2E3C-95CE-6A4B-9C9C-7BFEA9A12B3F}" type="presParOf" srcId="{53655511-3EA9-E24B-ADA6-7E53EB5D5B44}" destId="{0472C170-12DA-B143-AD1C-711D1168B5FF}" srcOrd="0" destOrd="0" presId="urn:microsoft.com/office/officeart/2005/8/layout/equation1"/>
    <dgm:cxn modelId="{81C63A34-DC03-034E-A905-64C384238ECE}" type="presParOf" srcId="{53655511-3EA9-E24B-ADA6-7E53EB5D5B44}" destId="{0A08B234-ABF7-DB43-A58C-B3C0794EAE49}" srcOrd="1" destOrd="0" presId="urn:microsoft.com/office/officeart/2005/8/layout/equation1"/>
    <dgm:cxn modelId="{98CA183F-E295-7D40-A0A6-F923C429F3FC}" type="presParOf" srcId="{53655511-3EA9-E24B-ADA6-7E53EB5D5B44}" destId="{A2D8B243-9861-CB4C-9DC9-4D3970B797C1}" srcOrd="2" destOrd="0" presId="urn:microsoft.com/office/officeart/2005/8/layout/equation1"/>
    <dgm:cxn modelId="{1B6F9DE7-8F84-ED48-B668-1C93BDFD1247}" type="presParOf" srcId="{53655511-3EA9-E24B-ADA6-7E53EB5D5B44}" destId="{EDB500EE-8294-3F4B-8417-8BE8023C1D35}" srcOrd="3" destOrd="0" presId="urn:microsoft.com/office/officeart/2005/8/layout/equation1"/>
    <dgm:cxn modelId="{D065525E-71CB-3948-9EAF-5A6665777E56}" type="presParOf" srcId="{53655511-3EA9-E24B-ADA6-7E53EB5D5B44}" destId="{A9C6362F-FD2C-A44B-8412-4E042722523A}" srcOrd="4" destOrd="0" presId="urn:microsoft.com/office/officeart/2005/8/layout/equation1"/>
    <dgm:cxn modelId="{6195CC05-56C9-F641-A22A-E057BAF8CA32}" type="presParOf" srcId="{53655511-3EA9-E24B-ADA6-7E53EB5D5B44}" destId="{1D85500E-2E82-6A4A-91EE-9AF48FEC6C45}" srcOrd="5" destOrd="0" presId="urn:microsoft.com/office/officeart/2005/8/layout/equation1"/>
    <dgm:cxn modelId="{E2A70DBE-F863-D649-BFB9-FF1B31EFB4C3}" type="presParOf" srcId="{53655511-3EA9-E24B-ADA6-7E53EB5D5B44}" destId="{43B7E150-48FC-BF4A-9779-A59569998339}" srcOrd="6" destOrd="0" presId="urn:microsoft.com/office/officeart/2005/8/layout/equation1"/>
    <dgm:cxn modelId="{6DF2AD4D-1C84-D149-B0AB-D728F37C68E1}" type="presParOf" srcId="{53655511-3EA9-E24B-ADA6-7E53EB5D5B44}" destId="{88E048A8-2DA0-7B47-9D5D-4C623211681A}" srcOrd="7" destOrd="0" presId="urn:microsoft.com/office/officeart/2005/8/layout/equation1"/>
    <dgm:cxn modelId="{D80EF2E6-E9F2-A14E-8F44-22513FD0D3A8}" type="presParOf" srcId="{53655511-3EA9-E24B-ADA6-7E53EB5D5B44}" destId="{8C6BBD0A-341D-F448-AE4B-11C0CE9949B8}" srcOrd="8" destOrd="0" presId="urn:microsoft.com/office/officeart/2005/8/layout/equation1"/>
    <dgm:cxn modelId="{DE5B70B1-2795-3843-915A-DE0278DABD72}" type="presParOf" srcId="{53655511-3EA9-E24B-ADA6-7E53EB5D5B44}" destId="{73DEAC19-71FE-434C-B8AB-5F6FDE04D5DA}" srcOrd="9" destOrd="0" presId="urn:microsoft.com/office/officeart/2005/8/layout/equation1"/>
    <dgm:cxn modelId="{F61BFBF7-5321-FF47-A3F1-517B470FD05A}" type="presParOf" srcId="{53655511-3EA9-E24B-ADA6-7E53EB5D5B44}" destId="{FB9B2694-C9DD-5F41-AEF5-FE06D207342C}" srcOrd="10" destOrd="0" presId="urn:microsoft.com/office/officeart/2005/8/layout/equation1"/>
    <dgm:cxn modelId="{58D34B30-5136-CE4B-A8E0-EC62B2027C8B}" type="presParOf" srcId="{53655511-3EA9-E24B-ADA6-7E53EB5D5B44}" destId="{ABE3BCDB-6BFB-044A-9A25-2B53D8273D94}" srcOrd="11" destOrd="0" presId="urn:microsoft.com/office/officeart/2005/8/layout/equation1"/>
    <dgm:cxn modelId="{92BA7AD5-4E02-7448-A711-71B5E7071FF3}"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a:xfrm>
          <a:off x="1410138" y="0"/>
          <a:ext cx="2755486" cy="1693069"/>
        </a:xfr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a:xfrm>
          <a:off x="74900" y="1693069"/>
          <a:ext cx="2721489" cy="1693069"/>
        </a:xfr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a:xfrm rot="10800000">
          <a:off x="1410138" y="1693069"/>
          <a:ext cx="2755486" cy="1693069"/>
        </a:xfr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a:xfrm>
          <a:off x="2796389" y="1693069"/>
          <a:ext cx="2755486" cy="1693069"/>
        </a:xfr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a:prstGeom prst="triangle">
          <a:avLst/>
        </a:prstGeom>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a:prstGeom prst="triangle">
          <a:avLst/>
        </a:prstGeom>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a:prstGeom prst="triangle">
          <a:avLst/>
        </a:prstGeom>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a:prstGeom prst="triangle">
          <a:avLst/>
        </a:prstGeom>
      </dgm:spPr>
      <dgm:t>
        <a:bodyPr/>
        <a:lstStyle/>
        <a:p>
          <a:endParaRPr lang="en-US"/>
        </a:p>
      </dgm:t>
    </dgm:pt>
  </dgm:ptLst>
  <dgm:cxnLst>
    <dgm:cxn modelId="{B0003D08-6D56-FC4E-A69F-E4880617DC24}" srcId="{678488E9-F429-764A-BCB8-15B61500D7A9}" destId="{80187C9A-FEFD-434B-8FAC-5F0A0D851023}" srcOrd="0" destOrd="0" parTransId="{367B4CB5-31D2-6A41-B72B-D298F5E2E83C}" sibTransId="{6A29435D-C77C-234D-AC7F-2FDBD12BE20F}"/>
    <dgm:cxn modelId="{11860F49-7E2B-AA40-B773-9B4E5BA12053}" srcId="{678488E9-F429-764A-BCB8-15B61500D7A9}" destId="{9EAE6792-C656-3F46-9BE5-78EA6FA6DB4C}" srcOrd="2" destOrd="0" parTransId="{357E2991-F51D-3C43-95E9-4D5825747537}" sibTransId="{DAB4B04B-0B48-0241-88E7-226B51648E3D}"/>
    <dgm:cxn modelId="{599FB7B6-D6DA-40F3-A618-D1EC4A62E39F}" type="presOf" srcId="{A2133739-58CC-5D45-88D0-0B85518225FD}" destId="{D89831E2-8F66-044A-8A21-10BA8F9799CB}" srcOrd="0" destOrd="0" presId="urn:microsoft.com/office/officeart/2005/8/layout/pyramid4"/>
    <dgm:cxn modelId="{CE78EE8B-247B-4F54-8905-B549236E060D}" type="presOf" srcId="{9EAE6792-C656-3F46-9BE5-78EA6FA6DB4C}" destId="{BAD5D478-11BA-D045-A5CB-CADEDE07340F}" srcOrd="0" destOrd="0" presId="urn:microsoft.com/office/officeart/2005/8/layout/pyramid4"/>
    <dgm:cxn modelId="{47E5BBB4-C8F0-4093-928B-D9A72ED824BA}" type="presOf" srcId="{80187C9A-FEFD-434B-8FAC-5F0A0D851023}" destId="{8CB75068-601B-7B46-AE0F-1D9DC79E16E0}" srcOrd="0" destOrd="0" presId="urn:microsoft.com/office/officeart/2005/8/layout/pyramid4"/>
    <dgm:cxn modelId="{0B254F4A-41F0-4E82-8FC7-6EBC4FB68547}" type="presOf" srcId="{AA2FB89F-C470-B44E-AC59-C9FA0E2D15F2}" destId="{106543B8-F3ED-2744-81A5-AD42C44AB69E}"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891AADAA-9585-B14D-BBB8-A94E536E0160}" srcId="{678488E9-F429-764A-BCB8-15B61500D7A9}" destId="{A2133739-58CC-5D45-88D0-0B85518225FD}" srcOrd="1" destOrd="0" parTransId="{AE3E917B-4ED9-8E4A-8A54-C2A8CDAC1B0D}" sibTransId="{11B90C9F-1DA2-0D46-B643-CC9D6EF3B37E}"/>
    <dgm:cxn modelId="{C4FD1682-27AB-4247-B09C-312A1CC6F83D}" type="presOf" srcId="{678488E9-F429-764A-BCB8-15B61500D7A9}" destId="{8E50B0F8-BD19-1343-8DD1-7758ED02554B}" srcOrd="0" destOrd="0" presId="urn:microsoft.com/office/officeart/2005/8/layout/pyramid4"/>
    <dgm:cxn modelId="{4B1F99E3-DF54-4429-B836-44BDD0506E1B}" type="presParOf" srcId="{8E50B0F8-BD19-1343-8DD1-7758ED02554B}" destId="{8CB75068-601B-7B46-AE0F-1D9DC79E16E0}" srcOrd="0" destOrd="0" presId="urn:microsoft.com/office/officeart/2005/8/layout/pyramid4"/>
    <dgm:cxn modelId="{66F381AB-9A0B-486C-AAD2-2286CF1666C7}" type="presParOf" srcId="{8E50B0F8-BD19-1343-8DD1-7758ED02554B}" destId="{D89831E2-8F66-044A-8A21-10BA8F9799CB}" srcOrd="1" destOrd="0" presId="urn:microsoft.com/office/officeart/2005/8/layout/pyramid4"/>
    <dgm:cxn modelId="{8E246BAE-E384-4367-B455-04F28CBF6AD2}" type="presParOf" srcId="{8E50B0F8-BD19-1343-8DD1-7758ED02554B}" destId="{BAD5D478-11BA-D045-A5CB-CADEDE07340F}" srcOrd="2" destOrd="0" presId="urn:microsoft.com/office/officeart/2005/8/layout/pyramid4"/>
    <dgm:cxn modelId="{ADF52286-791C-4E2B-B5F4-BC4A72556405}"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37180" y="256134"/>
          <a:ext cx="1188027" cy="1188027"/>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3500" tIns="63500" rIns="63500" bIns="63500" numCol="1" spcCol="1270" anchor="ctr" anchorCtr="0">
          <a:noAutofit/>
        </a:bodyPr>
        <a:lstStyle/>
        <a:p>
          <a:pPr lvl="0" algn="ctr" defTabSz="2222500">
            <a:lnSpc>
              <a:spcPct val="90000"/>
            </a:lnSpc>
            <a:spcBef>
              <a:spcPct val="0"/>
            </a:spcBef>
            <a:spcAft>
              <a:spcPct val="35000"/>
            </a:spcAft>
          </a:pPr>
          <a:endParaRPr lang="en-US" sz="50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11163" y="430117"/>
        <a:ext cx="840061" cy="840061"/>
      </dsp:txXfrm>
    </dsp:sp>
    <dsp:sp modelId="{A2D8B243-9861-CB4C-9DC9-4D3970B797C1}">
      <dsp:nvSpPr>
        <dsp:cNvPr id="0" name=""/>
        <dsp:cNvSpPr/>
      </dsp:nvSpPr>
      <dsp:spPr>
        <a:xfrm>
          <a:off x="5488293" y="505619"/>
          <a:ext cx="689056" cy="689056"/>
        </a:xfrm>
        <a:prstGeom prst="mathPlus">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b="1" kern="1200"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5579627" y="769114"/>
        <a:ext cx="506388" cy="162066"/>
      </dsp:txXfrm>
    </dsp:sp>
    <dsp:sp modelId="{A9C6362F-FD2C-A44B-8412-4E042722523A}">
      <dsp:nvSpPr>
        <dsp:cNvPr id="0" name=""/>
        <dsp:cNvSpPr/>
      </dsp:nvSpPr>
      <dsp:spPr>
        <a:xfrm>
          <a:off x="2021138" y="256134"/>
          <a:ext cx="1188027" cy="1188027"/>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3500" tIns="63500" rIns="63500" bIns="63500" numCol="1" spcCol="1270" anchor="ctr" anchorCtr="0">
          <a:noAutofit/>
        </a:bodyPr>
        <a:lstStyle/>
        <a:p>
          <a:pPr lvl="0" algn="ctr" defTabSz="2222500">
            <a:lnSpc>
              <a:spcPct val="90000"/>
            </a:lnSpc>
            <a:spcBef>
              <a:spcPct val="0"/>
            </a:spcBef>
            <a:spcAft>
              <a:spcPct val="35000"/>
            </a:spcAft>
          </a:pPr>
          <a:endParaRPr lang="en-US" sz="50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195121" y="430117"/>
        <a:ext cx="840061" cy="840061"/>
      </dsp:txXfrm>
    </dsp:sp>
    <dsp:sp modelId="{43B7E150-48FC-BF4A-9779-A59569998339}">
      <dsp:nvSpPr>
        <dsp:cNvPr id="0" name=""/>
        <dsp:cNvSpPr/>
      </dsp:nvSpPr>
      <dsp:spPr>
        <a:xfrm rot="2341075">
          <a:off x="3161604" y="505619"/>
          <a:ext cx="689056" cy="689056"/>
        </a:xfrm>
        <a:prstGeom prst="mathPlus">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252938" y="769114"/>
        <a:ext cx="506388" cy="162066"/>
      </dsp:txXfrm>
    </dsp:sp>
    <dsp:sp modelId="{8C6BBD0A-341D-F448-AE4B-11C0CE9949B8}">
      <dsp:nvSpPr>
        <dsp:cNvPr id="0" name=""/>
        <dsp:cNvSpPr/>
      </dsp:nvSpPr>
      <dsp:spPr>
        <a:xfrm>
          <a:off x="4144315" y="256134"/>
          <a:ext cx="1188027" cy="1188027"/>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3500" tIns="63500" rIns="63500" bIns="63500" numCol="1" spcCol="1270" anchor="ctr" anchorCtr="0">
          <a:noAutofit/>
        </a:bodyPr>
        <a:lstStyle/>
        <a:p>
          <a:pPr lvl="0" algn="ctr" defTabSz="2222500">
            <a:lnSpc>
              <a:spcPct val="90000"/>
            </a:lnSpc>
            <a:spcBef>
              <a:spcPct val="0"/>
            </a:spcBef>
            <a:spcAft>
              <a:spcPct val="35000"/>
            </a:spcAft>
          </a:pPr>
          <a:endParaRPr lang="en-US" sz="50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4318298" y="430117"/>
        <a:ext cx="840061" cy="840061"/>
      </dsp:txXfrm>
    </dsp:sp>
    <dsp:sp modelId="{FB9B2694-C9DD-5F41-AEF5-FE06D207342C}">
      <dsp:nvSpPr>
        <dsp:cNvPr id="0" name=""/>
        <dsp:cNvSpPr/>
      </dsp:nvSpPr>
      <dsp:spPr>
        <a:xfrm>
          <a:off x="1287894" y="505619"/>
          <a:ext cx="689056" cy="689056"/>
        </a:xfrm>
        <a:prstGeom prst="mathEqual">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289050">
            <a:lnSpc>
              <a:spcPct val="90000"/>
            </a:lnSpc>
            <a:spcBef>
              <a:spcPct val="0"/>
            </a:spcBef>
            <a:spcAft>
              <a:spcPct val="35000"/>
            </a:spcAft>
          </a:pPr>
          <a:endParaRPr lang="en-US" sz="2900" b="1" kern="1200"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1379228" y="647565"/>
        <a:ext cx="506388" cy="405164"/>
      </dsp:txXfrm>
    </dsp:sp>
    <dsp:sp modelId="{8550BC7D-E478-6C47-BCD8-EB8C32D6A82C}">
      <dsp:nvSpPr>
        <dsp:cNvPr id="0" name=""/>
        <dsp:cNvSpPr/>
      </dsp:nvSpPr>
      <dsp:spPr>
        <a:xfrm>
          <a:off x="6214335" y="256134"/>
          <a:ext cx="1188027" cy="1188027"/>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3500" tIns="63500" rIns="63500" bIns="63500" numCol="1" spcCol="1270" anchor="ctr" anchorCtr="0">
          <a:noAutofit/>
        </a:bodyPr>
        <a:lstStyle/>
        <a:p>
          <a:pPr lvl="0" algn="ctr" defTabSz="2222500">
            <a:lnSpc>
              <a:spcPct val="90000"/>
            </a:lnSpc>
            <a:spcBef>
              <a:spcPct val="0"/>
            </a:spcBef>
            <a:spcAft>
              <a:spcPct val="35000"/>
            </a:spcAft>
          </a:pPr>
          <a:endParaRPr lang="en-US" sz="50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6388318" y="430117"/>
        <a:ext cx="840061" cy="8400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B75068-601B-7B46-AE0F-1D9DC79E16E0}">
      <dsp:nvSpPr>
        <dsp:cNvPr id="0" name=""/>
        <dsp:cNvSpPr/>
      </dsp:nvSpPr>
      <dsp:spPr>
        <a:xfrm>
          <a:off x="1346869" y="0"/>
          <a:ext cx="2071462" cy="127277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1864735" y="636390"/>
        <a:ext cx="1035731" cy="636389"/>
      </dsp:txXfrm>
    </dsp:sp>
    <dsp:sp modelId="{D89831E2-8F66-044A-8A21-10BA8F9799CB}">
      <dsp:nvSpPr>
        <dsp:cNvPr id="0" name=""/>
        <dsp:cNvSpPr/>
      </dsp:nvSpPr>
      <dsp:spPr>
        <a:xfrm>
          <a:off x="343091" y="1272779"/>
          <a:ext cx="2045904" cy="127277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854567" y="1909169"/>
        <a:ext cx="1022952" cy="636389"/>
      </dsp:txXfrm>
    </dsp:sp>
    <dsp:sp modelId="{BAD5D478-11BA-D045-A5CB-CADEDE07340F}">
      <dsp:nvSpPr>
        <dsp:cNvPr id="0" name=""/>
        <dsp:cNvSpPr/>
      </dsp:nvSpPr>
      <dsp:spPr>
        <a:xfrm rot="10800000">
          <a:off x="1346869" y="1272779"/>
          <a:ext cx="2071462" cy="127277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rot="10800000">
        <a:off x="1864734" y="1272779"/>
        <a:ext cx="1035731" cy="636389"/>
      </dsp:txXfrm>
    </dsp:sp>
    <dsp:sp modelId="{106543B8-F3ED-2744-81A5-AD42C44AB69E}">
      <dsp:nvSpPr>
        <dsp:cNvPr id="0" name=""/>
        <dsp:cNvSpPr/>
      </dsp:nvSpPr>
      <dsp:spPr>
        <a:xfrm>
          <a:off x="2388996" y="1272779"/>
          <a:ext cx="2071462" cy="127277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906862" y="1909169"/>
        <a:ext cx="1035731" cy="636389"/>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 Id="rId2"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 Id="rId2"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600575" cy="384276"/>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lvl1pPr defTabSz="939663" eaLnBrk="0" hangingPunct="0">
              <a:defRPr sz="900"/>
            </a:lvl1pPr>
          </a:lstStyle>
          <a:p>
            <a:pPr>
              <a:defRPr/>
            </a:pPr>
            <a:r>
              <a:rPr lang="en-US" smtClean="0"/>
              <a:t>OPNS454</a:t>
            </a:r>
            <a:endParaRPr lang="en-US" dirty="0"/>
          </a:p>
        </p:txBody>
      </p:sp>
      <p:sp>
        <p:nvSpPr>
          <p:cNvPr id="28676" name="Rectangle 4"/>
          <p:cNvSpPr>
            <a:spLocks noGrp="1" noChangeArrowheads="1"/>
          </p:cNvSpPr>
          <p:nvPr>
            <p:ph type="ftr" sz="quarter" idx="2"/>
          </p:nvPr>
        </p:nvSpPr>
        <p:spPr bwMode="auto">
          <a:xfrm>
            <a:off x="0" y="8972072"/>
            <a:ext cx="4227844" cy="324328"/>
          </a:xfrm>
          <a:prstGeom prst="rect">
            <a:avLst/>
          </a:prstGeom>
          <a:noFill/>
          <a:ln w="9525">
            <a:noFill/>
            <a:miter lim="800000"/>
            <a:headEnd/>
            <a:tailEnd/>
          </a:ln>
          <a:effectLst/>
        </p:spPr>
        <p:txBody>
          <a:bodyPr vert="horz" wrap="square" lIns="93723" tIns="46862" rIns="93723" bIns="46862" numCol="1" anchor="b" anchorCtr="0" compatLnSpc="1">
            <a:prstTxWarp prst="textNoShape">
              <a:avLst/>
            </a:prstTxWarp>
          </a:bodyPr>
          <a:lstStyle>
            <a:lvl1pPr defTabSz="939663" eaLnBrk="0" hangingPunct="0">
              <a:defRPr sz="900"/>
            </a:lvl1pPr>
          </a:lstStyle>
          <a:p>
            <a:pPr>
              <a:defRPr/>
            </a:pPr>
            <a:r>
              <a:rPr lang="en-US"/>
              <a:t>© Van Mieghem</a:t>
            </a:r>
          </a:p>
        </p:txBody>
      </p:sp>
    </p:spTree>
    <p:extLst>
      <p:ext uri="{BB962C8B-B14F-4D97-AF65-F5344CB8AC3E}">
        <p14:creationId xmlns:p14="http://schemas.microsoft.com/office/powerpoint/2010/main" val="18022023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111750" cy="184452"/>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lvl1pPr defTabSz="939663" eaLnBrk="0" hangingPunct="0">
              <a:defRPr sz="800"/>
            </a:lvl1pPr>
          </a:lstStyle>
          <a:p>
            <a:pPr>
              <a:defRPr/>
            </a:pPr>
            <a:r>
              <a:rPr lang="en-US" smtClean="0"/>
              <a:t>OPNS454</a:t>
            </a:r>
            <a:endParaRPr lang="en-US"/>
          </a:p>
        </p:txBody>
      </p:sp>
      <p:sp>
        <p:nvSpPr>
          <p:cNvPr id="4099" name="Rectangle 3"/>
          <p:cNvSpPr>
            <a:spLocks noGrp="1" noChangeArrowheads="1"/>
          </p:cNvSpPr>
          <p:nvPr>
            <p:ph type="dt" idx="1"/>
          </p:nvPr>
        </p:nvSpPr>
        <p:spPr bwMode="auto">
          <a:xfrm>
            <a:off x="5799402" y="0"/>
            <a:ext cx="1210998" cy="184452"/>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lvl1pPr algn="r" defTabSz="939663" eaLnBrk="0" hangingPunct="0">
              <a:defRPr sz="800"/>
            </a:lvl1pPr>
          </a:lstStyle>
          <a:p>
            <a:pPr>
              <a:defRPr/>
            </a:pPr>
            <a:fld id="{6EBA2A5E-8438-854D-8154-0F5A29B0E9C2}" type="datetime1">
              <a:rPr lang="en-US" smtClean="0"/>
              <a:t>2/17/15</a:t>
            </a:fld>
            <a:endParaRPr lang="en-US"/>
          </a:p>
        </p:txBody>
      </p:sp>
      <p:sp>
        <p:nvSpPr>
          <p:cNvPr id="49156" name="Rectangle 4"/>
          <p:cNvSpPr>
            <a:spLocks noGrp="1" noRot="1" noChangeAspect="1" noChangeArrowheads="1" noTextEdit="1"/>
          </p:cNvSpPr>
          <p:nvPr>
            <p:ph type="sldImg" idx="2"/>
          </p:nvPr>
        </p:nvSpPr>
        <p:spPr bwMode="auto">
          <a:xfrm>
            <a:off x="1011238" y="217488"/>
            <a:ext cx="4991100" cy="374332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369690" y="3988784"/>
            <a:ext cx="6271022" cy="5086274"/>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096577"/>
            <a:ext cx="3038145" cy="212120"/>
          </a:xfrm>
          <a:prstGeom prst="rect">
            <a:avLst/>
          </a:prstGeom>
          <a:noFill/>
          <a:ln w="9525">
            <a:noFill/>
            <a:miter lim="800000"/>
            <a:headEnd/>
            <a:tailEnd/>
          </a:ln>
          <a:effectLst/>
        </p:spPr>
        <p:txBody>
          <a:bodyPr vert="horz" wrap="square" lIns="93723" tIns="46862" rIns="93723" bIns="46862" numCol="1" anchor="b" anchorCtr="0" compatLnSpc="1">
            <a:prstTxWarp prst="textNoShape">
              <a:avLst/>
            </a:prstTxWarp>
          </a:bodyPr>
          <a:lstStyle>
            <a:lvl1pPr defTabSz="939663"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3972257" y="9096577"/>
            <a:ext cx="3038144" cy="212120"/>
          </a:xfrm>
          <a:prstGeom prst="rect">
            <a:avLst/>
          </a:prstGeom>
          <a:noFill/>
          <a:ln w="9525">
            <a:noFill/>
            <a:miter lim="800000"/>
            <a:headEnd/>
            <a:tailEnd/>
          </a:ln>
          <a:effectLst/>
        </p:spPr>
        <p:txBody>
          <a:bodyPr vert="horz" wrap="square" lIns="93723" tIns="46862" rIns="93723" bIns="46862" numCol="1" anchor="b" anchorCtr="0" compatLnSpc="1">
            <a:prstTxWarp prst="textNoShape">
              <a:avLst/>
            </a:prstTxWarp>
          </a:bodyPr>
          <a:lstStyle>
            <a:lvl1pPr algn="r" defTabSz="939663" eaLnBrk="0" hangingPunct="0">
              <a:defRPr sz="800"/>
            </a:lvl1pPr>
          </a:lstStyle>
          <a:p>
            <a:pPr>
              <a:defRPr/>
            </a:pPr>
            <a:fld id="{28E6183B-8F97-4861-AE79-8F2ACB913E31}" type="slidenum">
              <a:rPr lang="en-US"/>
              <a:pPr>
                <a:defRPr/>
              </a:pPr>
              <a:t>‹#›</a:t>
            </a:fld>
            <a:endParaRPr lang="en-US"/>
          </a:p>
        </p:txBody>
      </p:sp>
    </p:spTree>
    <p:extLst>
      <p:ext uri="{BB962C8B-B14F-4D97-AF65-F5344CB8AC3E}">
        <p14:creationId xmlns:p14="http://schemas.microsoft.com/office/powerpoint/2010/main" val="3589995117"/>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tapointed.net/" TargetMode="External"/><Relationship Id="rId4" Type="http://schemas.openxmlformats.org/officeDocument/2006/relationships/hyperlink" Target="http://www.datapointed.net/visualizations/maps/distance-to-nearest-mcdonalds/" TargetMode="External"/><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3.xml.rels><?xml version="1.0" encoding="UTF-8" standalone="yes"?>
<Relationships xmlns="http://schemas.openxmlformats.org/package/2006/relationships"><Relationship Id="rId11" Type="http://schemas.openxmlformats.org/officeDocument/2006/relationships/hyperlink" Target="http://en.wikipedia.org/wiki/Travelling_salesman_problem" TargetMode="External"/><Relationship Id="rId12" Type="http://schemas.openxmlformats.org/officeDocument/2006/relationships/hyperlink" Target="http://www.starbuckseverywhere.net/" TargetMode="External"/><Relationship Id="rId13" Type="http://schemas.openxmlformats.org/officeDocument/2006/relationships/hyperlink" Target="http://en.wikipedia.org/wiki/Voronoi_diagram" TargetMode="External"/><Relationship Id="rId14" Type="http://schemas.openxmlformats.org/officeDocument/2006/relationships/hyperlink" Target="http://goo.gl/maps/pog7P" TargetMode="External"/><Relationship Id="rId15" Type="http://schemas.openxmlformats.org/officeDocument/2006/relationships/hyperlink" Target="http://www.google.com/publicdata/explore?ds=kf7tgg1uo9ude_&amp;met_y=population&amp;idim=country:US&amp;dl=en&amp;hl=en&amp;q=population+of+usa" TargetMode="External"/><Relationship Id="rId16" Type="http://schemas.openxmlformats.org/officeDocument/2006/relationships/hyperlink" Target="https://www.cia.gov/library/publications/the-world-factbook/fields/2212.html" TargetMode="External"/><Relationship Id="rId17" Type="http://schemas.openxmlformats.org/officeDocument/2006/relationships/hyperlink" Target="http://www.starbucks.com/menu/drinks/brewed-coffee/pikes-place-roast" TargetMode="External"/><Relationship Id="rId18" Type="http://schemas.openxmlformats.org/officeDocument/2006/relationships/hyperlink" Target="http://www.boston.com/yourtown/massfacts/snapshot_dunkin_donuts_vs_starbucks_massachusetts" TargetMode="External"/><Relationship Id="rId1" Type="http://schemas.openxmlformats.org/officeDocument/2006/relationships/notesMaster" Target="../notesMasters/notesMaster1.xml"/><Relationship Id="rId2" Type="http://schemas.openxmlformats.org/officeDocument/2006/relationships/slide" Target="../slides/slide44.xml"/><Relationship Id="rId3" Type="http://schemas.openxmlformats.org/officeDocument/2006/relationships/hyperlink" Target="http://en.wikipedia.org/wiki/Pacific_Northwest" TargetMode="External"/><Relationship Id="rId4" Type="http://schemas.openxmlformats.org/officeDocument/2006/relationships/hyperlink" Target="http://www.starbucks.com/" TargetMode="External"/><Relationship Id="rId5" Type="http://schemas.openxmlformats.org/officeDocument/2006/relationships/hyperlink" Target="http://www.nytimes.com/2008/07/02/business/02sbux.html?_r=0" TargetMode="External"/><Relationship Id="rId6" Type="http://schemas.openxmlformats.org/officeDocument/2006/relationships/hyperlink" Target="http://www.uvm.edu/~nr143/" TargetMode="External"/><Relationship Id="rId7" Type="http://schemas.openxmlformats.org/officeDocument/2006/relationships/hyperlink" Target="http://blog.rentonomy.com/posts/29" TargetMode="External"/><Relationship Id="rId8" Type="http://schemas.openxmlformats.org/officeDocument/2006/relationships/hyperlink" Target="http://kottke.org/05/01/maximum-starbucks-density" TargetMode="External"/><Relationship Id="rId9" Type="http://schemas.openxmlformats.org/officeDocument/2006/relationships/hyperlink" Target="http://en.wikipedia.org/wiki/Delaunay_triangulation" TargetMode="External"/><Relationship Id="rId10" Type="http://schemas.openxmlformats.org/officeDocument/2006/relationships/hyperlink" Target="http://www.ifweassume.com/2012/09/us-population-by-longitude-latitude.html" TargetMode="Externa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 Id="rId3" Type="http://schemas.openxmlformats.org/officeDocument/2006/relationships/hyperlink" Target="http://tuck.sourcinggame.net/" TargetMode="Externa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travel.howstuffworks.com/airplane.htm" TargetMode="External"/><Relationship Id="rId4" Type="http://schemas.openxmlformats.org/officeDocument/2006/relationships/hyperlink" Target="http://travel.howstuffworks.com/framed.htm?parent=cargolifter.htm&amp;url=http://www.goodyear.com/us/blimp/fleet.html" TargetMode="External"/><Relationship Id="rId5" Type="http://schemas.openxmlformats.org/officeDocument/2006/relationships/hyperlink" Target="http://travel.howstuffworks.com/framed.htm?parent=cargolifter.htm&amp;url=http://www.fujifilm.com/" TargetMode="External"/><Relationship Id="rId6" Type="http://schemas.openxmlformats.org/officeDocument/2006/relationships/hyperlink" Target="http://travel.howstuffworks.com/framed.htm?parent=cargolifter.htm&amp;url=http://www.cargolifter.com?x-tempest-op=generic&amp;ParentCategory=Corporate+Center&amp;CategoryId=92&amp;pagetype=CategoryContent" TargetMode="External"/><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en.wikipedia.org/wiki/Manufacture" TargetMode="External"/><Relationship Id="rId4" Type="http://schemas.openxmlformats.org/officeDocument/2006/relationships/hyperlink" Target="http://en.wikipedia.org/wiki/Medical_devices" TargetMode="External"/><Relationship Id="rId5" Type="http://schemas.openxmlformats.org/officeDocument/2006/relationships/hyperlink" Target="http://en.wikipedia.org/wiki/FDA" TargetMode="External"/><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a:noFill/>
        </p:spPr>
        <p:txBody>
          <a:bodyPr/>
          <a:lstStyle/>
          <a:p>
            <a:pPr defTabSz="939400"/>
            <a:r>
              <a:rPr lang="en-US" dirty="0" smtClean="0">
                <a:solidFill>
                  <a:prstClr val="black"/>
                </a:solidFill>
              </a:rPr>
              <a:t>OPNS454 Week 5: Capacity Types and Flexibility</a:t>
            </a:r>
          </a:p>
        </p:txBody>
      </p:sp>
      <p:sp>
        <p:nvSpPr>
          <p:cNvPr id="34819" name="Rectangle 3"/>
          <p:cNvSpPr>
            <a:spLocks noGrp="1" noChangeArrowheads="1"/>
          </p:cNvSpPr>
          <p:nvPr>
            <p:ph type="dt" sz="quarter" idx="1"/>
          </p:nvPr>
        </p:nvSpPr>
        <p:spPr>
          <a:noFill/>
        </p:spPr>
        <p:txBody>
          <a:bodyPr/>
          <a:lstStyle/>
          <a:p>
            <a:pPr defTabSz="939400"/>
            <a:fld id="{F1DB86B7-6F89-42EB-8E69-F92C53A2BC42}" type="datetime1">
              <a:rPr lang="en-US" smtClean="0">
                <a:solidFill>
                  <a:prstClr val="black"/>
                </a:solidFill>
              </a:rPr>
              <a:pPr defTabSz="939400"/>
              <a:t>2/17/15</a:t>
            </a:fld>
            <a:endParaRPr lang="en-US" dirty="0" smtClean="0">
              <a:solidFill>
                <a:prstClr val="black"/>
              </a:solidFill>
            </a:endParaRPr>
          </a:p>
        </p:txBody>
      </p:sp>
      <p:sp>
        <p:nvSpPr>
          <p:cNvPr id="34820" name="Rectangle 6"/>
          <p:cNvSpPr>
            <a:spLocks noGrp="1" noChangeArrowheads="1"/>
          </p:cNvSpPr>
          <p:nvPr>
            <p:ph type="ftr" sz="quarter" idx="4"/>
          </p:nvPr>
        </p:nvSpPr>
        <p:spPr>
          <a:noFill/>
        </p:spPr>
        <p:txBody>
          <a:bodyPr/>
          <a:lstStyle/>
          <a:p>
            <a:pPr defTabSz="939400"/>
            <a:r>
              <a:rPr lang="en-US" dirty="0" smtClean="0">
                <a:solidFill>
                  <a:prstClr val="black"/>
                </a:solidFill>
              </a:rPr>
              <a:t>© Van Mieghem</a:t>
            </a:r>
          </a:p>
        </p:txBody>
      </p:sp>
      <p:sp>
        <p:nvSpPr>
          <p:cNvPr id="34821" name="Rectangle 7"/>
          <p:cNvSpPr>
            <a:spLocks noGrp="1" noChangeArrowheads="1"/>
          </p:cNvSpPr>
          <p:nvPr>
            <p:ph type="sldNum" sz="quarter" idx="5"/>
          </p:nvPr>
        </p:nvSpPr>
        <p:spPr>
          <a:noFill/>
        </p:spPr>
        <p:txBody>
          <a:bodyPr/>
          <a:lstStyle/>
          <a:p>
            <a:pPr defTabSz="939400"/>
            <a:fld id="{603D701E-B434-40AF-BFED-6BEBFBB0C637}" type="slidenum">
              <a:rPr lang="en-US" smtClean="0">
                <a:solidFill>
                  <a:prstClr val="black"/>
                </a:solidFill>
              </a:rPr>
              <a:pPr defTabSz="939400"/>
              <a:t>1</a:t>
            </a:fld>
            <a:endParaRPr lang="en-US" dirty="0" smtClean="0">
              <a:solidFill>
                <a:prstClr val="black"/>
              </a:solidFill>
            </a:endParaRPr>
          </a:p>
        </p:txBody>
      </p:sp>
      <p:sp>
        <p:nvSpPr>
          <p:cNvPr id="34822" name="Rectangle 2"/>
          <p:cNvSpPr>
            <a:spLocks noGrp="1" noRot="1" noChangeAspect="1" noChangeArrowheads="1" noTextEdit="1"/>
          </p:cNvSpPr>
          <p:nvPr>
            <p:ph type="sldImg"/>
          </p:nvPr>
        </p:nvSpPr>
        <p:spPr>
          <a:xfrm>
            <a:off x="313399" y="221343"/>
            <a:ext cx="4039196" cy="3060373"/>
          </a:xfrm>
          <a:solidFill>
            <a:srgbClr val="FFFFFF"/>
          </a:solidFill>
          <a:ln/>
        </p:spPr>
      </p:sp>
      <p:sp>
        <p:nvSpPr>
          <p:cNvPr id="34823" name="Rectangle 3"/>
          <p:cNvSpPr>
            <a:spLocks noGrp="1" noChangeArrowheads="1"/>
          </p:cNvSpPr>
          <p:nvPr>
            <p:ph type="body" idx="1"/>
          </p:nvPr>
        </p:nvSpPr>
        <p:spPr>
          <a:noFill/>
          <a:ln/>
        </p:spPr>
        <p:txBody>
          <a:bodyPr/>
          <a:lstStyle/>
          <a:p>
            <a:r>
              <a:rPr lang="en-US" b="1" dirty="0" smtClean="0"/>
              <a:t>Key impact of risk: </a:t>
            </a:r>
            <a:r>
              <a:rPr lang="en-US" dirty="0" smtClean="0"/>
              <a:t>decision for </a:t>
            </a:r>
            <a:r>
              <a:rPr lang="en-US" dirty="0" err="1" smtClean="0"/>
              <a:t>Alphatine</a:t>
            </a:r>
            <a:r>
              <a:rPr lang="en-US" dirty="0" smtClean="0"/>
              <a:t> changes!</a:t>
            </a:r>
            <a:endParaRPr lang="en-US" b="1" dirty="0" smtClean="0"/>
          </a:p>
          <a:p>
            <a:endParaRPr lang="en-US" dirty="0" smtClean="0"/>
          </a:p>
          <a:p>
            <a:endParaRPr lang="en-US" dirty="0" smtClean="0"/>
          </a:p>
          <a:p>
            <a:r>
              <a:rPr lang="en-US" dirty="0" smtClean="0"/>
              <a:t>Recall that alpha is highest volume, </a:t>
            </a:r>
            <a:r>
              <a:rPr lang="en-US" dirty="0" err="1" smtClean="0"/>
              <a:t>betazine</a:t>
            </a:r>
            <a:r>
              <a:rPr lang="en-US" dirty="0" smtClean="0"/>
              <a:t> is medium, and </a:t>
            </a:r>
            <a:r>
              <a:rPr lang="en-US" dirty="0" err="1" smtClean="0"/>
              <a:t>chlorazine</a:t>
            </a:r>
            <a:r>
              <a:rPr lang="en-US" dirty="0" smtClean="0"/>
              <a:t> is low volume.</a:t>
            </a:r>
          </a:p>
          <a:p>
            <a:r>
              <a:rPr lang="en-US" dirty="0" smtClean="0"/>
              <a:t>Stress that the summary really is a 2D strategy: risk on x-axis, product volume on y-axis.</a:t>
            </a:r>
          </a:p>
          <a:p>
            <a:endParaRPr lang="en-US" dirty="0" smtClean="0"/>
          </a:p>
          <a:p>
            <a:r>
              <a:rPr lang="en-US" dirty="0" smtClean="0"/>
              <a:t>Numbers for 		</a:t>
            </a:r>
            <a:r>
              <a:rPr lang="en-US" dirty="0" err="1" smtClean="0"/>
              <a:t>Alphatine</a:t>
            </a:r>
            <a:r>
              <a:rPr lang="en-US" dirty="0" smtClean="0"/>
              <a:t>:		</a:t>
            </a:r>
          </a:p>
          <a:p>
            <a:r>
              <a:rPr lang="en-US" dirty="0" smtClean="0"/>
              <a:t>Specialized: 	EPV = 	25 + p48.28.  (Table 1: 72.28 – 25 = 48.28)		</a:t>
            </a:r>
          </a:p>
          <a:p>
            <a:r>
              <a:rPr lang="en-US" dirty="0" smtClean="0"/>
              <a:t>Flex:	EPV = 	p 180.03</a:t>
            </a:r>
          </a:p>
          <a:p>
            <a:r>
              <a:rPr lang="en-US" dirty="0" smtClean="0"/>
              <a:t>Launch:	EPV = 	p 86.60</a:t>
            </a:r>
          </a:p>
          <a:p>
            <a:r>
              <a:rPr lang="en-US" i="1" dirty="0" smtClean="0"/>
              <a:t>Again, launch dominates flex. Break p = </a:t>
            </a:r>
            <a:r>
              <a:rPr lang="en-US" dirty="0" smtClean="0"/>
              <a:t>25/(86.60-48.28) = 64%</a:t>
            </a:r>
            <a:endParaRPr lang="en-US" i="1" dirty="0" smtClean="0"/>
          </a:p>
          <a:p>
            <a:endParaRPr lang="en-US" dirty="0" smtClean="0"/>
          </a:p>
          <a:p>
            <a:r>
              <a:rPr lang="en-US" sz="900" dirty="0"/>
              <a:t>(The reason that 64% &gt; 49% is not in line with what we would expect: it is not just volume that plays a role, but also the ratio of specialized </a:t>
            </a:r>
            <a:r>
              <a:rPr lang="en-US" sz="900" dirty="0" err="1"/>
              <a:t>capex</a:t>
            </a:r>
            <a:r>
              <a:rPr lang="en-US" sz="900" dirty="0"/>
              <a:t> to the difference of operating costs under specialized and launch.  That is not so intuitive.) </a:t>
            </a:r>
            <a:r>
              <a:rPr lang="en-US" sz="900" i="1" dirty="0">
                <a:solidFill>
                  <a:srgbClr val="FF0000"/>
                </a:solidFill>
              </a:rPr>
              <a:t>Launch delays </a:t>
            </a:r>
            <a:r>
              <a:rPr lang="en-US" sz="900" i="1" dirty="0" err="1">
                <a:solidFill>
                  <a:srgbClr val="FF0000"/>
                </a:solidFill>
              </a:rPr>
              <a:t>CapEx</a:t>
            </a:r>
            <a:r>
              <a:rPr lang="en-US" sz="900" i="1" dirty="0">
                <a:solidFill>
                  <a:srgbClr val="FF0000"/>
                </a:solidFill>
              </a:rPr>
              <a:t>, the value of which in NPV-terms increases with volume! (c.f. what we said earlier about value of waiting!)</a:t>
            </a:r>
            <a:endParaRPr lang="en-US" sz="900" dirty="0">
              <a:solidFill>
                <a:srgbClr val="FF0000"/>
              </a:solidFill>
            </a:endParaRPr>
          </a:p>
          <a:p>
            <a:endParaRPr lang="en-US" sz="9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39263"/>
            <a:r>
              <a:rPr lang="en-US" smtClean="0">
                <a:solidFill>
                  <a:prstClr val="black"/>
                </a:solidFill>
              </a:rPr>
              <a:t>OPNS454</a:t>
            </a:r>
            <a:endParaRPr lang="en-US" dirty="0" smtClean="0">
              <a:solidFill>
                <a:prstClr val="black"/>
              </a:solidFill>
            </a:endParaRPr>
          </a:p>
        </p:txBody>
      </p:sp>
      <p:sp>
        <p:nvSpPr>
          <p:cNvPr id="38915" name="Rectangle 3"/>
          <p:cNvSpPr>
            <a:spLocks noGrp="1" noChangeArrowheads="1"/>
          </p:cNvSpPr>
          <p:nvPr>
            <p:ph type="dt" sz="quarter" idx="1"/>
          </p:nvPr>
        </p:nvSpPr>
        <p:spPr>
          <a:noFill/>
        </p:spPr>
        <p:txBody>
          <a:bodyPr/>
          <a:lstStyle/>
          <a:p>
            <a:pPr defTabSz="939263"/>
            <a:fld id="{A98C4926-BE1A-0C45-935F-C3B48E7572AC}" type="datetime1">
              <a:rPr lang="en-US" smtClean="0">
                <a:solidFill>
                  <a:prstClr val="black"/>
                </a:solidFill>
              </a:rPr>
              <a:pPr defTabSz="939263"/>
              <a:t>2/17/15</a:t>
            </a:fld>
            <a:endParaRPr lang="en-US" dirty="0" smtClean="0">
              <a:solidFill>
                <a:prstClr val="black"/>
              </a:solidFill>
            </a:endParaRPr>
          </a:p>
        </p:txBody>
      </p:sp>
      <p:sp>
        <p:nvSpPr>
          <p:cNvPr id="38916" name="Rectangle 6"/>
          <p:cNvSpPr>
            <a:spLocks noGrp="1" noChangeArrowheads="1"/>
          </p:cNvSpPr>
          <p:nvPr>
            <p:ph type="ftr" sz="quarter" idx="4"/>
          </p:nvPr>
        </p:nvSpPr>
        <p:spPr>
          <a:noFill/>
        </p:spPr>
        <p:txBody>
          <a:bodyPr/>
          <a:lstStyle/>
          <a:p>
            <a:pPr defTabSz="939263"/>
            <a:r>
              <a:rPr lang="en-US" dirty="0" smtClean="0">
                <a:solidFill>
                  <a:prstClr val="black"/>
                </a:solidFill>
              </a:rPr>
              <a:t>© Van Mieghem</a:t>
            </a:r>
          </a:p>
        </p:txBody>
      </p:sp>
      <p:sp>
        <p:nvSpPr>
          <p:cNvPr id="38917" name="Rectangle 7"/>
          <p:cNvSpPr>
            <a:spLocks noGrp="1" noChangeArrowheads="1"/>
          </p:cNvSpPr>
          <p:nvPr>
            <p:ph type="sldNum" sz="quarter" idx="5"/>
          </p:nvPr>
        </p:nvSpPr>
        <p:spPr>
          <a:noFill/>
        </p:spPr>
        <p:txBody>
          <a:bodyPr/>
          <a:lstStyle/>
          <a:p>
            <a:pPr defTabSz="939263"/>
            <a:fld id="{0DD03A3E-46E2-4EA7-9CA1-4C1336A8A41C}" type="slidenum">
              <a:rPr lang="en-US" smtClean="0">
                <a:solidFill>
                  <a:prstClr val="black"/>
                </a:solidFill>
              </a:rPr>
              <a:pPr defTabSz="939263"/>
              <a:t>10</a:t>
            </a:fld>
            <a:endParaRPr lang="en-US" dirty="0" smtClean="0">
              <a:solidFill>
                <a:prstClr val="black"/>
              </a:solidFill>
            </a:endParaRPr>
          </a:p>
        </p:txBody>
      </p:sp>
      <p:sp>
        <p:nvSpPr>
          <p:cNvPr id="38918" name="Rectangle 2"/>
          <p:cNvSpPr>
            <a:spLocks noGrp="1" noRot="1" noChangeAspect="1" noChangeArrowheads="1" noTextEdit="1"/>
          </p:cNvSpPr>
          <p:nvPr>
            <p:ph type="sldImg"/>
          </p:nvPr>
        </p:nvSpPr>
        <p:spPr>
          <a:xfrm>
            <a:off x="293688" y="220664"/>
            <a:ext cx="4078287" cy="3060700"/>
          </a:xfrm>
          <a:solidFill>
            <a:srgbClr val="FFFFFF"/>
          </a:solidFill>
          <a:ln/>
        </p:spPr>
      </p:sp>
      <p:sp>
        <p:nvSpPr>
          <p:cNvPr id="38919" name="Rectangle 3"/>
          <p:cNvSpPr>
            <a:spLocks noGrp="1" noChangeArrowheads="1"/>
          </p:cNvSpPr>
          <p:nvPr>
            <p:ph type="body" idx="1"/>
          </p:nvPr>
        </p:nvSpPr>
        <p:spPr>
          <a:noFill/>
          <a:ln/>
        </p:spPr>
        <p:txBody>
          <a:bodyPr/>
          <a:lstStyle/>
          <a:p>
            <a:r>
              <a:rPr lang="en-US" dirty="0" smtClean="0"/>
              <a:t>Background on modular:</a:t>
            </a:r>
          </a:p>
          <a:p>
            <a:endParaRPr lang="en-US" dirty="0" smtClean="0"/>
          </a:p>
          <a:p>
            <a:pPr>
              <a:buFontTx/>
              <a:buChar char="•"/>
            </a:pPr>
            <a:r>
              <a:rPr lang="en-US" dirty="0" smtClean="0"/>
              <a:t>Building with modules has been going on ever since the start of the Industrial revolution:</a:t>
            </a:r>
          </a:p>
          <a:p>
            <a:pPr lvl="1">
              <a:buFontTx/>
              <a:buChar char="•"/>
            </a:pPr>
            <a:r>
              <a:rPr lang="en-US" dirty="0" smtClean="0"/>
              <a:t>It combines “pre-build or pre-fabricated” in little chunks</a:t>
            </a:r>
          </a:p>
          <a:p>
            <a:pPr>
              <a:buFontTx/>
              <a:buChar char="•"/>
            </a:pPr>
            <a:endParaRPr lang="en-US" dirty="0" smtClean="0"/>
          </a:p>
          <a:p>
            <a:pPr>
              <a:buFontTx/>
              <a:buChar char="•"/>
            </a:pPr>
            <a:r>
              <a:rPr lang="en-US" dirty="0" smtClean="0"/>
              <a:t>Nearly all modules are produced with lightweight techniques, nowadays and before </a:t>
            </a:r>
          </a:p>
          <a:p>
            <a:pPr>
              <a:buFontTx/>
              <a:buChar char="•"/>
            </a:pPr>
            <a:endParaRPr lang="en-US" dirty="0" smtClean="0"/>
          </a:p>
          <a:p>
            <a:pPr>
              <a:buFontTx/>
              <a:buChar char="•"/>
            </a:pPr>
            <a:r>
              <a:rPr lang="en-US" dirty="0" smtClean="0"/>
              <a:t>Modular builders turn to a market of fast changing decisions </a:t>
            </a:r>
          </a:p>
          <a:p>
            <a:pPr>
              <a:buFontTx/>
              <a:buChar char="•"/>
            </a:pPr>
            <a:endParaRPr lang="en-US" dirty="0" smtClean="0"/>
          </a:p>
          <a:p>
            <a:pPr>
              <a:buFontTx/>
              <a:buChar char="•"/>
            </a:pPr>
            <a:r>
              <a:rPr lang="en-US" dirty="0" smtClean="0"/>
              <a:t>Modular buildings are used for many purposes </a:t>
            </a:r>
          </a:p>
          <a:p>
            <a:pPr lvl="1"/>
            <a:r>
              <a:rPr lang="en-US" dirty="0" smtClean="0"/>
              <a:t>Schools, day nurseries, offices, health care centers, service buildings, multi-family houses, single-family houses, hotels, industrial buildings, offshore modules, process buildings etc</a:t>
            </a:r>
          </a:p>
          <a:p>
            <a:endParaRPr lang="en-US" dirty="0" smtClean="0"/>
          </a:p>
          <a:p>
            <a:r>
              <a:rPr lang="en-US" dirty="0" smtClean="0"/>
              <a:t>NYT 2007: there is now an increase of modular construction for home in New Orleans after </a:t>
            </a:r>
            <a:r>
              <a:rPr lang="en-US" dirty="0" err="1" smtClean="0"/>
              <a:t>Hurrican</a:t>
            </a:r>
            <a:r>
              <a:rPr lang="en-US" dirty="0" smtClean="0"/>
              <a:t> Katrina</a:t>
            </a:r>
          </a:p>
          <a:p>
            <a:endParaRPr lang="en-US" dirty="0" smtClean="0"/>
          </a:p>
          <a:p>
            <a:r>
              <a:rPr lang="en-US" dirty="0" smtClean="0"/>
              <a:t>IF TIME: show from 2:25 to 3:10.</a:t>
            </a:r>
          </a:p>
          <a:p>
            <a:endParaRPr lang="en-US" dirty="0" smtClean="0"/>
          </a:p>
          <a:p>
            <a:pPr marL="171425" indent="-171425">
              <a:buFont typeface="Arial"/>
              <a:buChar char="•"/>
            </a:pPr>
            <a:r>
              <a:rPr lang="en-US" dirty="0" smtClean="0"/>
              <a:t>2012: “We did 20 modular construction facilities with </a:t>
            </a:r>
            <a:r>
              <a:rPr lang="en-US" dirty="0" err="1" smtClean="0"/>
              <a:t>Pharmadule</a:t>
            </a:r>
            <a:r>
              <a:rPr lang="en-US" dirty="0" smtClean="0"/>
              <a:t> (Sweden &amp; N. Carolina).  Biggest one about $1B in Puerto Rico.</a:t>
            </a:r>
            <a:r>
              <a:rPr lang="en-US" baseline="0" dirty="0" smtClean="0"/>
              <a:t>  We no longer do that b/c later re-purposing is very difficult.”</a:t>
            </a:r>
          </a:p>
          <a:p>
            <a:pPr marL="171425" indent="-171425">
              <a:buFont typeface="Arial"/>
              <a:buChar char="•"/>
            </a:pPr>
            <a:r>
              <a:rPr lang="en-US" baseline="0" dirty="0" smtClean="0"/>
              <a:t>“Using </a:t>
            </a:r>
            <a:r>
              <a:rPr lang="en-US" baseline="0" dirty="0" err="1" smtClean="0"/>
              <a:t>desing</a:t>
            </a:r>
            <a:r>
              <a:rPr lang="en-US" baseline="0" dirty="0" smtClean="0"/>
              <a:t>/build partners saves us about 3 months (not going through competitive bidding) but it may not give you the best price.”</a:t>
            </a:r>
          </a:p>
          <a:p>
            <a:pPr marL="171425" indent="-171425">
              <a:buFont typeface="Arial"/>
              <a:buChar char="•"/>
            </a:pPr>
            <a:r>
              <a:rPr lang="en-US" baseline="0" dirty="0" smtClean="0"/>
              <a:t>For the case study, we chose an “adaptable facility”; actual cost was $10MM</a:t>
            </a:r>
            <a:r>
              <a:rPr lang="en-US" baseline="0" smtClean="0"/>
              <a:t>, time 1.5 years.</a:t>
            </a: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a:noFill/>
        </p:spPr>
        <p:txBody>
          <a:bodyPr/>
          <a:lstStyle/>
          <a:p>
            <a:pPr defTabSz="941068"/>
            <a:r>
              <a:rPr lang="en-US" sz="1200" smtClean="0">
                <a:solidFill>
                  <a:srgbClr val="000000"/>
                </a:solidFill>
                <a:latin typeface="Arial" pitchFamily="34" charset="0"/>
              </a:rPr>
              <a:t>OPNS454</a:t>
            </a:r>
            <a:endParaRPr lang="en-US" sz="1200" dirty="0" smtClean="0">
              <a:solidFill>
                <a:srgbClr val="000000"/>
              </a:solidFill>
              <a:latin typeface="Arial" pitchFamily="34" charset="0"/>
            </a:endParaRPr>
          </a:p>
        </p:txBody>
      </p:sp>
      <p:sp>
        <p:nvSpPr>
          <p:cNvPr id="70659" name="Rectangle 6"/>
          <p:cNvSpPr>
            <a:spLocks noGrp="1" noChangeArrowheads="1"/>
          </p:cNvSpPr>
          <p:nvPr>
            <p:ph type="ftr" sz="quarter" idx="4"/>
          </p:nvPr>
        </p:nvSpPr>
        <p:spPr>
          <a:noFill/>
        </p:spPr>
        <p:txBody>
          <a:bodyPr/>
          <a:lstStyle/>
          <a:p>
            <a:pPr defTabSz="941068"/>
            <a:r>
              <a:rPr lang="en-US" sz="1200" dirty="0" smtClean="0">
                <a:solidFill>
                  <a:srgbClr val="000000"/>
                </a:solidFill>
                <a:latin typeface="Arial" pitchFamily="34" charset="0"/>
              </a:rPr>
              <a:t>© Van Mieghem</a:t>
            </a:r>
          </a:p>
        </p:txBody>
      </p:sp>
      <p:sp>
        <p:nvSpPr>
          <p:cNvPr id="70660" name="Rectangle 7"/>
          <p:cNvSpPr>
            <a:spLocks noGrp="1" noChangeArrowheads="1"/>
          </p:cNvSpPr>
          <p:nvPr>
            <p:ph type="sldNum" sz="quarter" idx="5"/>
          </p:nvPr>
        </p:nvSpPr>
        <p:spPr>
          <a:noFill/>
        </p:spPr>
        <p:txBody>
          <a:bodyPr/>
          <a:lstStyle/>
          <a:p>
            <a:pPr defTabSz="941068"/>
            <a:fld id="{B479A95F-8441-4F1B-8F0E-EBFA2F483FAA}" type="slidenum">
              <a:rPr lang="en-US" sz="1200" smtClean="0">
                <a:solidFill>
                  <a:srgbClr val="000000"/>
                </a:solidFill>
                <a:latin typeface="Arial" pitchFamily="34" charset="0"/>
              </a:rPr>
              <a:pPr defTabSz="941068"/>
              <a:t>13</a:t>
            </a:fld>
            <a:endParaRPr lang="en-US" sz="1200" dirty="0" smtClean="0">
              <a:solidFill>
                <a:srgbClr val="000000"/>
              </a:solidFill>
              <a:latin typeface="Arial" pitchFamily="34" charset="0"/>
            </a:endParaRPr>
          </a:p>
        </p:txBody>
      </p:sp>
      <p:sp>
        <p:nvSpPr>
          <p:cNvPr id="70661" name="Notes Placeholder 8"/>
          <p:cNvSpPr>
            <a:spLocks noGrp="1"/>
          </p:cNvSpPr>
          <p:nvPr>
            <p:ph type="body" idx="1"/>
          </p:nvPr>
        </p:nvSpPr>
        <p:spPr>
          <a:noFill/>
          <a:ln/>
        </p:spPr>
        <p:txBody>
          <a:bodyPr/>
          <a:lstStyle/>
          <a:p>
            <a:r>
              <a:rPr lang="en-US" dirty="0" smtClean="0"/>
              <a:t>Let us now focus on location decisions.</a:t>
            </a:r>
          </a:p>
          <a:p>
            <a:endParaRPr lang="en-US" dirty="0" smtClean="0"/>
          </a:p>
          <a:p>
            <a:r>
              <a:rPr lang="en-US" dirty="0" smtClean="0"/>
              <a:t>This is directly relevant to the process of globalization—so to put things in perspective, consider the typical drivers in globalization.  We’ll see that those directly </a:t>
            </a:r>
            <a:r>
              <a:rPr lang="en-US" dirty="0" err="1" smtClean="0"/>
              <a:t>miror</a:t>
            </a:r>
            <a:r>
              <a:rPr lang="en-US" dirty="0" smtClean="0"/>
              <a:t> decisions in our framework.</a:t>
            </a:r>
          </a:p>
          <a:p>
            <a:endParaRPr lang="en-US" dirty="0" smtClean="0"/>
          </a:p>
          <a:p>
            <a:pPr lvl="0"/>
            <a:r>
              <a:rPr lang="en-US" dirty="0" smtClean="0"/>
              <a:t>2011 Instructors: For location: two options—I will go with option 2:</a:t>
            </a:r>
          </a:p>
          <a:p>
            <a:pPr marL="661043" lvl="1" indent="-220348">
              <a:buFont typeface="+mj-lt"/>
              <a:buAutoNum type="arabicPeriod"/>
            </a:pPr>
            <a:r>
              <a:rPr lang="en-US" dirty="0" smtClean="0"/>
              <a:t>Do the stuff as in the slides (like 2 years ago): benefit is higher level overview of various methods</a:t>
            </a:r>
          </a:p>
          <a:p>
            <a:pPr marL="661043" lvl="1" indent="-220348">
              <a:buFont typeface="+mj-lt"/>
              <a:buAutoNum type="arabicPeriod"/>
            </a:pPr>
            <a:r>
              <a:rPr lang="en-US" dirty="0" smtClean="0"/>
              <a:t>Only do geographical analysis, leading to TLC, and follow this directly by the “blue slides” (the intro to </a:t>
            </a:r>
            <a:r>
              <a:rPr lang="en-US" dirty="0" err="1" smtClean="0"/>
              <a:t>Mex</a:t>
            </a:r>
            <a:r>
              <a:rPr lang="en-US" dirty="0" smtClean="0"/>
              <a:t> China): benefit is closer link-up and setup for the game (including how to calculate the order up to level under periodic ordering)</a:t>
            </a:r>
          </a:p>
          <a:p>
            <a:endParaRPr lang="en-US" dirty="0" smtClean="0"/>
          </a:p>
          <a:p>
            <a:endParaRPr lang="en-US" dirty="0" smtClean="0"/>
          </a:p>
          <a:p>
            <a:endParaRPr lang="en-US" dirty="0" smtClean="0"/>
          </a:p>
          <a:p>
            <a:endParaRPr lang="en-US" dirty="0" smtClean="0"/>
          </a:p>
        </p:txBody>
      </p:sp>
      <p:sp>
        <p:nvSpPr>
          <p:cNvPr id="70662" name="Slide Image Placeholder 11"/>
          <p:cNvSpPr>
            <a:spLocks noGrp="1" noRot="1" noChangeAspect="1" noTextEdit="1"/>
          </p:cNvSpPr>
          <p:nvPr>
            <p:ph type="sldImg"/>
          </p:nvPr>
        </p:nvSpPr>
        <p:spPr>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www.npr.org</a:t>
            </a:r>
            <a:r>
              <a:rPr lang="en-US" dirty="0" smtClean="0"/>
              <a:t>/2013/06/06/189057722/</a:t>
            </a:r>
            <a:r>
              <a:rPr lang="en-US" dirty="0" err="1" smtClean="0"/>
              <a:t>lenovo-holds-grand-opening-for-its-n-c-assembly-plant?sc</a:t>
            </a:r>
            <a:r>
              <a:rPr lang="en-US" dirty="0" smtClean="0"/>
              <a:t>=</a:t>
            </a:r>
            <a:r>
              <a:rPr lang="en-US" dirty="0" err="1" smtClean="0"/>
              <a:t>tw&amp;cc</a:t>
            </a:r>
            <a:r>
              <a:rPr lang="en-US" smtClean="0"/>
              <a:t>=share</a:t>
            </a:r>
            <a:endParaRPr lang="en-US"/>
          </a:p>
        </p:txBody>
      </p:sp>
      <p:sp>
        <p:nvSpPr>
          <p:cNvPr id="4" name="Header Placeholder 3"/>
          <p:cNvSpPr>
            <a:spLocks noGrp="1"/>
          </p:cNvSpPr>
          <p:nvPr>
            <p:ph type="hdr" sz="quarter" idx="10"/>
          </p:nvPr>
        </p:nvSpPr>
        <p:spPr/>
        <p:txBody>
          <a:bodyPr/>
          <a:lstStyle/>
          <a:p>
            <a:pPr>
              <a:defRPr/>
            </a:pPr>
            <a:r>
              <a:rPr lang="en-US" smtClean="0">
                <a:solidFill>
                  <a:prstClr val="black"/>
                </a:solidFill>
              </a:rPr>
              <a:t>OPNS454</a:t>
            </a:r>
            <a:endParaRPr lang="en-US">
              <a:solidFill>
                <a:prstClr val="black"/>
              </a:solidFill>
            </a:endParaRPr>
          </a:p>
        </p:txBody>
      </p:sp>
      <p:sp>
        <p:nvSpPr>
          <p:cNvPr id="5" name="Footer Placeholder 4"/>
          <p:cNvSpPr>
            <a:spLocks noGrp="1"/>
          </p:cNvSpPr>
          <p:nvPr>
            <p:ph type="ftr" sz="quarter" idx="11"/>
          </p:nvPr>
        </p:nvSpPr>
        <p:spPr/>
        <p:txBody>
          <a:bodyPr/>
          <a:lstStyle/>
          <a:p>
            <a:pPr>
              <a:defRPr/>
            </a:pPr>
            <a:r>
              <a:rPr lang="en-US" smtClean="0">
                <a:solidFill>
                  <a:prstClr val="black"/>
                </a:solidFill>
              </a:rPr>
              <a:t>© Van Mieghem</a:t>
            </a:r>
            <a:endParaRPr lang="en-US">
              <a:solidFill>
                <a:prstClr val="black"/>
              </a:solidFill>
            </a:endParaRPr>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solidFill>
                  <a:prstClr val="black"/>
                </a:solidFill>
              </a:rPr>
              <a:pPr>
                <a:defRPr/>
              </a:pPr>
              <a:t>17</a:t>
            </a:fld>
            <a:endParaRPr lang="en-US">
              <a:solidFill>
                <a:prstClr val="black"/>
              </a:solidFill>
            </a:endParaRPr>
          </a:p>
        </p:txBody>
      </p:sp>
    </p:spTree>
    <p:extLst>
      <p:ext uri="{BB962C8B-B14F-4D97-AF65-F5344CB8AC3E}">
        <p14:creationId xmlns:p14="http://schemas.microsoft.com/office/powerpoint/2010/main" val="36621222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F95525D5-B53B-491E-B616-135C34C2A020}" type="slidenum">
              <a:rPr lang="en-US" smtClean="0">
                <a:solidFill>
                  <a:srgbClr val="000000"/>
                </a:solidFill>
                <a:latin typeface="Arial" charset="0"/>
              </a:rPr>
              <a:pPr/>
              <a:t>19</a:t>
            </a:fld>
            <a:endParaRPr lang="en-US" smtClean="0">
              <a:solidFill>
                <a:srgbClr val="000000"/>
              </a:solidFill>
              <a:latin typeface="Arial"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GB" dirty="0" smtClean="0"/>
              <a:t>There appear</a:t>
            </a:r>
            <a:r>
              <a:rPr lang="en-GB" baseline="0" dirty="0" smtClean="0"/>
              <a:t> to be increasing forces slowing down </a:t>
            </a:r>
            <a:r>
              <a:rPr lang="en-GB" baseline="0" dirty="0" err="1" smtClean="0"/>
              <a:t>offshoring</a:t>
            </a:r>
            <a:r>
              <a:rPr lang="en-GB" baseline="0" dirty="0" smtClean="0"/>
              <a:t>...</a:t>
            </a:r>
          </a:p>
          <a:p>
            <a:pPr eaLnBrk="1" hangingPunct="1"/>
            <a:endParaRPr lang="en-GB" baseline="0" dirty="0" smtClean="0"/>
          </a:p>
          <a:p>
            <a:pPr eaLnBrk="1" hangingPunct="1"/>
            <a:r>
              <a:rPr lang="en-GB" baseline="0" dirty="0" smtClean="0"/>
              <a:t>But this doesn’t mean we should completely reverse to </a:t>
            </a:r>
            <a:r>
              <a:rPr lang="en-GB" baseline="0" dirty="0" err="1" smtClean="0"/>
              <a:t>onshoring</a:t>
            </a:r>
            <a:r>
              <a:rPr lang="en-GB" baseline="0" dirty="0" smtClean="0"/>
              <a:t>.</a:t>
            </a:r>
          </a:p>
          <a:p>
            <a:pPr eaLnBrk="1" hangingPunct="1"/>
            <a:endParaRPr lang="en-GB" baseline="0" dirty="0" smtClean="0"/>
          </a:p>
          <a:p>
            <a:pPr eaLnBrk="1" hangingPunct="1"/>
            <a:r>
              <a:rPr lang="en-GB" baseline="0" dirty="0" smtClean="0"/>
              <a:t>Global dual sourcing is a possibility, but this strategy comes with some challenges in itself (next slide)</a:t>
            </a:r>
            <a:endParaRPr lang="en-GB"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39939" name="Rectangle 3"/>
          <p:cNvSpPr>
            <a:spLocks noGrp="1" noChangeArrowheads="1"/>
          </p:cNvSpPr>
          <p:nvPr>
            <p:ph type="dt" sz="quarter" idx="1"/>
          </p:nvPr>
        </p:nvSpPr>
        <p:spPr>
          <a:noFill/>
        </p:spPr>
        <p:txBody>
          <a:bodyPr/>
          <a:lstStyle/>
          <a:p>
            <a:pPr defTabSz="941068"/>
            <a:fld id="{7F6B56F6-18EE-3D41-A3E6-AD94173068F3}" type="datetime1">
              <a:rPr lang="en-US" smtClean="0">
                <a:solidFill>
                  <a:prstClr val="black"/>
                </a:solidFill>
              </a:rPr>
              <a:t>2/17/15</a:t>
            </a:fld>
            <a:endParaRPr lang="en-US" dirty="0">
              <a:solidFill>
                <a:prstClr val="black"/>
              </a:solidFill>
            </a:endParaRPr>
          </a:p>
        </p:txBody>
      </p:sp>
      <p:sp>
        <p:nvSpPr>
          <p:cNvPr id="39940"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39941" name="Rectangle 7"/>
          <p:cNvSpPr>
            <a:spLocks noGrp="1" noChangeArrowheads="1"/>
          </p:cNvSpPr>
          <p:nvPr>
            <p:ph type="sldNum" sz="quarter" idx="5"/>
          </p:nvPr>
        </p:nvSpPr>
        <p:spPr>
          <a:noFill/>
        </p:spPr>
        <p:txBody>
          <a:bodyPr/>
          <a:lstStyle/>
          <a:p>
            <a:pPr defTabSz="941068"/>
            <a:fld id="{C3F50574-A1D2-4924-836D-91D0AC004352}" type="slidenum">
              <a:rPr lang="en-US">
                <a:solidFill>
                  <a:prstClr val="black"/>
                </a:solidFill>
              </a:rPr>
              <a:pPr defTabSz="941068"/>
              <a:t>20</a:t>
            </a:fld>
            <a:endParaRPr lang="en-US" dirty="0">
              <a:solidFill>
                <a:prstClr val="black"/>
              </a:solidFill>
            </a:endParaRPr>
          </a:p>
        </p:txBody>
      </p:sp>
      <p:sp>
        <p:nvSpPr>
          <p:cNvPr id="39942" name="Rectangle 2"/>
          <p:cNvSpPr>
            <a:spLocks noGrp="1" noRot="1" noChangeAspect="1" noChangeArrowheads="1" noTextEdit="1"/>
          </p:cNvSpPr>
          <p:nvPr>
            <p:ph type="sldImg"/>
          </p:nvPr>
        </p:nvSpPr>
        <p:spPr>
          <a:xfrm>
            <a:off x="293688" y="220663"/>
            <a:ext cx="4078287" cy="3060700"/>
          </a:xfrm>
          <a:ln/>
        </p:spPr>
      </p:sp>
      <p:sp>
        <p:nvSpPr>
          <p:cNvPr id="39943" name="Rectangle 3"/>
          <p:cNvSpPr>
            <a:spLocks noGrp="1" noChangeArrowheads="1"/>
          </p:cNvSpPr>
          <p:nvPr>
            <p:ph type="body" idx="1"/>
          </p:nvPr>
        </p:nvSpPr>
        <p:spPr>
          <a:noFill/>
          <a:ln/>
        </p:spPr>
        <p:txBody>
          <a:bodyPr/>
          <a:lstStyle/>
          <a:p>
            <a:r>
              <a:rPr lang="en-US" dirty="0" smtClean="0"/>
              <a:t>Ask: </a:t>
            </a:r>
            <a:r>
              <a:rPr lang="en-US" i="1" dirty="0" smtClean="0"/>
              <a:t>which</a:t>
            </a:r>
            <a:r>
              <a:rPr lang="en-US" i="1" baseline="0" dirty="0" smtClean="0"/>
              <a:t> factors explain </a:t>
            </a:r>
            <a:r>
              <a:rPr lang="en-US" i="1" baseline="0" dirty="0" err="1" smtClean="0"/>
              <a:t>Goldwind’s</a:t>
            </a:r>
            <a:r>
              <a:rPr lang="en-US" i="1" baseline="0" dirty="0" smtClean="0"/>
              <a:t> locating in the US?</a:t>
            </a:r>
            <a:endParaRPr lang="en-US" dirty="0" smtClean="0"/>
          </a:p>
          <a:p>
            <a:endParaRPr lang="en-US" dirty="0" smtClean="0"/>
          </a:p>
          <a:p>
            <a:r>
              <a:rPr lang="en-US" dirty="0" smtClean="0"/>
              <a:t>TAXES and INCENTIVES often play a HUGE role.</a:t>
            </a:r>
          </a:p>
          <a:p>
            <a:endParaRPr lang="en-US" dirty="0" smtClean="0"/>
          </a:p>
          <a:p>
            <a:r>
              <a:rPr lang="en-US" dirty="0" smtClean="0"/>
              <a:t>These are the typical factor to consider in global locations; they can be used to find opportunities for globalization.</a:t>
            </a:r>
          </a:p>
          <a:p>
            <a:endParaRPr lang="en-US" dirty="0" smtClean="0"/>
          </a:p>
          <a:p>
            <a:r>
              <a:rPr lang="en-US" dirty="0" smtClean="0"/>
              <a:t>Example: Toyota makes cars in China &amp; US.  Where should it make engines?</a:t>
            </a:r>
          </a:p>
          <a:p>
            <a:r>
              <a:rPr lang="en-US" dirty="0" smtClean="0"/>
              <a:t>	- local dedicated (‘onshore’)</a:t>
            </a:r>
          </a:p>
          <a:p>
            <a:r>
              <a:rPr lang="en-US" dirty="0" smtClean="0"/>
              <a:t>	- centralized (either US or China)</a:t>
            </a:r>
          </a:p>
          <a:p>
            <a:r>
              <a:rPr lang="en-US" dirty="0" smtClean="0"/>
              <a:t>	- global integrated network</a:t>
            </a:r>
          </a:p>
          <a:p>
            <a:endParaRPr lang="en-US" i="1" dirty="0" smtClean="0"/>
          </a:p>
          <a:p>
            <a:r>
              <a:rPr lang="en-US" i="1" dirty="0" smtClean="0"/>
              <a:t>Let’s integrate these factors with  the drivers of operations strategy (next slide)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smtClean="0"/>
              <a:t>Emphasize that you have an existing global network (or at least have the option to change already identified locations.  We shall not discuss how to find locations and related setup costs.)</a:t>
            </a:r>
          </a:p>
          <a:p>
            <a:endParaRPr lang="en-US" smtClean="0"/>
          </a:p>
          <a:p>
            <a:r>
              <a:rPr lang="en-US" smtClean="0"/>
              <a:t>The two key questions we want to address: you may have an existing SKU that is:</a:t>
            </a:r>
          </a:p>
          <a:p>
            <a:r>
              <a:rPr lang="en-US" smtClean="0"/>
              <a:t>1. offshored to a low cost location; should you bring it back?</a:t>
            </a:r>
          </a:p>
          <a:p>
            <a:r>
              <a:rPr lang="en-US" smtClean="0"/>
              <a:t>2. sourced locally; should you offshore it?</a:t>
            </a:r>
          </a:p>
          <a:p>
            <a:endParaRPr lang="en-US" smtClean="0"/>
          </a:p>
          <a:p>
            <a:r>
              <a:rPr lang="en-US" smtClean="0"/>
              <a:t>Or you may have a new SKU in the pipeline…</a:t>
            </a:r>
          </a:p>
          <a:p>
            <a:endParaRPr lang="en-US" smtClean="0"/>
          </a:p>
          <a:p>
            <a:r>
              <a:rPr lang="en-US" smtClean="0"/>
              <a:t>A good tool to analyze those decisions is TLC—</a:t>
            </a:r>
            <a:r>
              <a:rPr lang="en-US" i="1" smtClean="0"/>
              <a:t>how many of you found it better to use China for the SKUs in mini-case 6?  How did you compute TLC?</a:t>
            </a:r>
            <a:endParaRPr lang="en-US" smtClean="0"/>
          </a:p>
        </p:txBody>
      </p:sp>
      <p:sp>
        <p:nvSpPr>
          <p:cNvPr id="78853" name="Slide Number Placeholder 4"/>
          <p:cNvSpPr>
            <a:spLocks noGrp="1"/>
          </p:cNvSpPr>
          <p:nvPr>
            <p:ph type="sldNum" sz="quarter" idx="5"/>
          </p:nvPr>
        </p:nvSpPr>
        <p:spPr>
          <a:noFill/>
        </p:spPr>
        <p:txBody>
          <a:bodyPr/>
          <a:lstStyle/>
          <a:p>
            <a:fld id="{5694BDAB-A217-46B8-AE4C-75F13FF92E8B}" type="slidenum">
              <a:rPr lang="en-US" smtClean="0">
                <a:solidFill>
                  <a:srgbClr val="000000"/>
                </a:solidFill>
              </a:rPr>
              <a:pPr/>
              <a:t>21</a:t>
            </a:fld>
            <a:endParaRPr lang="en-US" dirty="0" smtClean="0">
              <a:solidFill>
                <a:srgbClr val="000000"/>
              </a:solidFill>
            </a:endParaRPr>
          </a:p>
        </p:txBody>
      </p:sp>
      <p:sp>
        <p:nvSpPr>
          <p:cNvPr id="78854" name="Footer Placeholder 5"/>
          <p:cNvSpPr>
            <a:spLocks noGrp="1"/>
          </p:cNvSpPr>
          <p:nvPr>
            <p:ph type="ftr" sz="quarter" idx="4"/>
          </p:nvPr>
        </p:nvSpPr>
        <p:spPr>
          <a:noFill/>
        </p:spPr>
        <p:txBody>
          <a:bodyPr/>
          <a:lstStyle/>
          <a:p>
            <a:r>
              <a:rPr lang="en-US" dirty="0" smtClean="0">
                <a:solidFill>
                  <a:srgbClr val="000000"/>
                </a:solidFill>
              </a:rPr>
              <a:t>Do no copy nor </a:t>
            </a:r>
            <a:r>
              <a:rPr lang="en-US" dirty="0" err="1" smtClean="0">
                <a:solidFill>
                  <a:srgbClr val="000000"/>
                </a:solidFill>
              </a:rPr>
              <a:t>poste</a:t>
            </a:r>
            <a:r>
              <a:rPr lang="en-US" dirty="0" smtClean="0">
                <a:solidFill>
                  <a:srgbClr val="000000"/>
                </a:solidFill>
              </a:rPr>
              <a:t> on the Internet.</a:t>
            </a:r>
          </a:p>
        </p:txBody>
      </p:sp>
      <p:sp>
        <p:nvSpPr>
          <p:cNvPr id="78855" name="Header Placeholder 6"/>
          <p:cNvSpPr>
            <a:spLocks noGrp="1"/>
          </p:cNvSpPr>
          <p:nvPr>
            <p:ph type="hdr" sz="quarter"/>
          </p:nvPr>
        </p:nvSpPr>
        <p:spPr>
          <a:noFill/>
        </p:spPr>
        <p:txBody>
          <a:bodyPr/>
          <a:lstStyle/>
          <a:p>
            <a:r>
              <a:rPr lang="en-US" smtClean="0">
                <a:solidFill>
                  <a:srgbClr val="000000"/>
                </a:solidFill>
              </a:rPr>
              <a:t>OPNS454</a:t>
            </a:r>
            <a:endParaRPr lang="en-US" dirty="0">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smtClean="0"/>
              <a:t>TLC = used for B2B (sourcing)</a:t>
            </a:r>
          </a:p>
          <a:p>
            <a:r>
              <a:rPr lang="en-US" smtClean="0"/>
              <a:t>Cost to serve = used for B2C</a:t>
            </a:r>
          </a:p>
          <a:p>
            <a:endParaRPr lang="en-US" smtClean="0"/>
          </a:p>
          <a:p>
            <a:r>
              <a:rPr lang="en-US" smtClean="0"/>
              <a:t>You want to carefully track direct </a:t>
            </a:r>
            <a:r>
              <a:rPr lang="en-US" i="1" smtClean="0"/>
              <a:t>and indirect and hidden </a:t>
            </a:r>
            <a:r>
              <a:rPr lang="en-US" smtClean="0"/>
              <a:t>costs through the entire value chain.  This analysis is painful (because that data is not always easy to find) but rewarding.</a:t>
            </a:r>
          </a:p>
          <a:p>
            <a:r>
              <a:rPr lang="en-US" smtClean="0"/>
              <a:t>A manufacturer of cell phone transmission towers found that:</a:t>
            </a:r>
          </a:p>
          <a:p>
            <a:r>
              <a:rPr lang="en-US" smtClean="0"/>
              <a:t>- often labor is not that significant</a:t>
            </a:r>
          </a:p>
          <a:p>
            <a:r>
              <a:rPr lang="en-US" smtClean="0"/>
              <a:t>- but sourcing and working capital implications are.</a:t>
            </a:r>
          </a:p>
          <a:p>
            <a:endParaRPr lang="en-US" smtClean="0"/>
          </a:p>
        </p:txBody>
      </p:sp>
      <p:sp>
        <p:nvSpPr>
          <p:cNvPr id="81925" name="Slide Number Placeholder 4"/>
          <p:cNvSpPr>
            <a:spLocks noGrp="1"/>
          </p:cNvSpPr>
          <p:nvPr>
            <p:ph type="sldNum" sz="quarter" idx="5"/>
          </p:nvPr>
        </p:nvSpPr>
        <p:spPr>
          <a:noFill/>
        </p:spPr>
        <p:txBody>
          <a:bodyPr/>
          <a:lstStyle/>
          <a:p>
            <a:fld id="{196F2FF6-3B32-49A3-A660-1139031D3E34}" type="slidenum">
              <a:rPr lang="en-US" smtClean="0">
                <a:solidFill>
                  <a:srgbClr val="000000"/>
                </a:solidFill>
              </a:rPr>
              <a:pPr/>
              <a:t>23</a:t>
            </a:fld>
            <a:endParaRPr lang="en-US" dirty="0" smtClean="0">
              <a:solidFill>
                <a:srgbClr val="000000"/>
              </a:solidFill>
            </a:endParaRPr>
          </a:p>
        </p:txBody>
      </p:sp>
      <p:sp>
        <p:nvSpPr>
          <p:cNvPr id="81926" name="Footer Placeholder 5"/>
          <p:cNvSpPr>
            <a:spLocks noGrp="1"/>
          </p:cNvSpPr>
          <p:nvPr>
            <p:ph type="ftr" sz="quarter" idx="4"/>
          </p:nvPr>
        </p:nvSpPr>
        <p:spPr>
          <a:noFill/>
        </p:spPr>
        <p:txBody>
          <a:bodyPr/>
          <a:lstStyle/>
          <a:p>
            <a:r>
              <a:rPr lang="en-US" dirty="0" smtClean="0">
                <a:solidFill>
                  <a:srgbClr val="000000"/>
                </a:solidFill>
              </a:rPr>
              <a:t>Do no copy nor </a:t>
            </a:r>
            <a:r>
              <a:rPr lang="en-US" dirty="0" err="1" smtClean="0">
                <a:solidFill>
                  <a:srgbClr val="000000"/>
                </a:solidFill>
              </a:rPr>
              <a:t>poste</a:t>
            </a:r>
            <a:r>
              <a:rPr lang="en-US" dirty="0" smtClean="0">
                <a:solidFill>
                  <a:srgbClr val="000000"/>
                </a:solidFill>
              </a:rPr>
              <a:t> on the Internet.</a:t>
            </a:r>
          </a:p>
        </p:txBody>
      </p:sp>
      <p:sp>
        <p:nvSpPr>
          <p:cNvPr id="81927" name="Header Placeholder 6"/>
          <p:cNvSpPr>
            <a:spLocks noGrp="1"/>
          </p:cNvSpPr>
          <p:nvPr>
            <p:ph type="hdr" sz="quarter"/>
          </p:nvPr>
        </p:nvSpPr>
        <p:spPr>
          <a:noFill/>
        </p:spPr>
        <p:txBody>
          <a:bodyPr/>
          <a:lstStyle/>
          <a:p>
            <a:r>
              <a:rPr lang="en-US" smtClean="0">
                <a:solidFill>
                  <a:srgbClr val="000000"/>
                </a:solidFill>
              </a:rPr>
              <a:t>OPNS454</a:t>
            </a:r>
            <a:endParaRPr lang="en-US" dirty="0">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smtClean="0"/>
              <a:t>You’ll need this for Mini-Case 6.</a:t>
            </a:r>
          </a:p>
          <a:p>
            <a:endParaRPr lang="en-US" smtClean="0"/>
          </a:p>
          <a:p>
            <a:r>
              <a:rPr lang="en-US" smtClean="0"/>
              <a:t>A. Some additions to Mini-Case 6 questions to keep things specific: </a:t>
            </a:r>
            <a:br>
              <a:rPr lang="en-US" smtClean="0"/>
            </a:br>
            <a:endParaRPr lang="en-US" smtClean="0"/>
          </a:p>
          <a:p>
            <a:r>
              <a:rPr lang="en-US" smtClean="0"/>
              <a:t>For all questions: focus on the TLC to supply North America only. Furthermore: </a:t>
            </a:r>
            <a:br>
              <a:rPr lang="en-US" smtClean="0"/>
            </a:br>
            <a:endParaRPr lang="en-US" smtClean="0"/>
          </a:p>
          <a:p>
            <a:r>
              <a:rPr lang="en-US" smtClean="0"/>
              <a:t>For question 1: Contrast the TLC assuming all products are produced in Mexico or all in China. For China, assume % of shipments by sea = 100%, 50%, and 0%. (In other words: calculate four TLC numbers.) </a:t>
            </a:r>
            <a:br>
              <a:rPr lang="en-US" smtClean="0"/>
            </a:br>
            <a:endParaRPr lang="en-US" smtClean="0"/>
          </a:p>
          <a:p>
            <a:r>
              <a:rPr lang="en-US" smtClean="0"/>
              <a:t>For question 2: Now implement the proposed tailored global operations strategy and assume first that “high volume” means “monthly sales exceed 30,000 units.” (Thus, the four top SKUs are dual sourced: China serves the base demand of the top 4 SKUs while Mexico serves their surge demand. The remaining SKUs are single sourced from Mexico.) How does TLC depend on the choice of what “high volume” means? How do you suggest implementing a tailored global strategy? </a:t>
            </a:r>
            <a:br>
              <a:rPr lang="en-US" smtClean="0"/>
            </a:br>
            <a:r>
              <a:rPr lang="en-US" smtClean="0"/>
              <a:t/>
            </a:r>
            <a:br>
              <a:rPr lang="en-US" smtClean="0"/>
            </a:br>
            <a:r>
              <a:rPr lang="en-US" smtClean="0"/>
              <a:t/>
            </a:r>
            <a:br>
              <a:rPr lang="en-US" smtClean="0"/>
            </a:br>
            <a:r>
              <a:rPr lang="en-US" smtClean="0"/>
              <a:t>B. The case data and an addendum written by Deloitte are downloadable from BlackBoard under "Course Materials&gt;Case Data". </a:t>
            </a:r>
            <a:br>
              <a:rPr lang="en-US" smtClean="0"/>
            </a:br>
            <a:r>
              <a:rPr lang="en-US" smtClean="0"/>
              <a:t/>
            </a:r>
            <a:br>
              <a:rPr lang="en-US" smtClean="0"/>
            </a:br>
            <a:r>
              <a:rPr lang="en-US" smtClean="0"/>
              <a:t>C. For section 62, you can follow the syllabus' instructions for your group number - 20. (Section 62 group numbers start from 21, so group 24 is equivalent to group 4 for the purpose of this assignment.) </a:t>
            </a:r>
          </a:p>
        </p:txBody>
      </p:sp>
      <p:sp>
        <p:nvSpPr>
          <p:cNvPr id="45060" name="Header Placeholder 3"/>
          <p:cNvSpPr>
            <a:spLocks noGrp="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45061" name="Date Placeholder 4"/>
          <p:cNvSpPr>
            <a:spLocks noGrp="1"/>
          </p:cNvSpPr>
          <p:nvPr>
            <p:ph type="dt" sz="quarter" idx="1"/>
          </p:nvPr>
        </p:nvSpPr>
        <p:spPr>
          <a:noFill/>
        </p:spPr>
        <p:txBody>
          <a:bodyPr/>
          <a:lstStyle/>
          <a:p>
            <a:pPr defTabSz="941068"/>
            <a:fld id="{02C17458-7076-B045-AF55-CD4AB57A696E}" type="datetime1">
              <a:rPr lang="en-US" smtClean="0">
                <a:solidFill>
                  <a:prstClr val="black"/>
                </a:solidFill>
              </a:rPr>
              <a:t>2/17/15</a:t>
            </a:fld>
            <a:endParaRPr lang="en-US" dirty="0">
              <a:solidFill>
                <a:prstClr val="black"/>
              </a:solidFill>
            </a:endParaRPr>
          </a:p>
        </p:txBody>
      </p:sp>
      <p:sp>
        <p:nvSpPr>
          <p:cNvPr id="45062" name="Footer Placeholder 5"/>
          <p:cNvSpPr>
            <a:spLocks noGrp="1"/>
          </p:cNvSpPr>
          <p:nvPr>
            <p:ph type="ftr" sz="quarter" idx="4"/>
          </p:nvPr>
        </p:nvSpPr>
        <p:spPr>
          <a:noFill/>
        </p:spPr>
        <p:txBody>
          <a:bodyPr/>
          <a:lstStyle/>
          <a:p>
            <a:pPr defTabSz="941068"/>
            <a:r>
              <a:rPr lang="en-US" dirty="0">
                <a:solidFill>
                  <a:prstClr val="black"/>
                </a:solidFill>
              </a:rPr>
              <a:t>© Van Mieghem</a:t>
            </a:r>
          </a:p>
        </p:txBody>
      </p:sp>
      <p:sp>
        <p:nvSpPr>
          <p:cNvPr id="45063" name="Slide Number Placeholder 6"/>
          <p:cNvSpPr>
            <a:spLocks noGrp="1"/>
          </p:cNvSpPr>
          <p:nvPr>
            <p:ph type="sldNum" sz="quarter" idx="5"/>
          </p:nvPr>
        </p:nvSpPr>
        <p:spPr>
          <a:noFill/>
        </p:spPr>
        <p:txBody>
          <a:bodyPr/>
          <a:lstStyle/>
          <a:p>
            <a:pPr defTabSz="941068"/>
            <a:fld id="{E8591805-EF8C-4710-B197-4A88DE22DA48}" type="slidenum">
              <a:rPr lang="en-US">
                <a:solidFill>
                  <a:prstClr val="black"/>
                </a:solidFill>
              </a:rPr>
              <a:pPr defTabSz="941068"/>
              <a:t>24</a:t>
            </a:fld>
            <a:endParaRPr lang="en-US" dirty="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r>
              <a:rPr lang="en-US" dirty="0" smtClean="0"/>
              <a:t>Note:</a:t>
            </a:r>
          </a:p>
          <a:p>
            <a:r>
              <a:rPr lang="en-US" dirty="0" smtClean="0"/>
              <a:t>Later in the game we will have:</a:t>
            </a:r>
          </a:p>
          <a:p>
            <a:r>
              <a:rPr lang="en-US" dirty="0" smtClean="0"/>
              <a:t>Sigma = 15</a:t>
            </a:r>
          </a:p>
          <a:p>
            <a:endParaRPr lang="en-US" dirty="0" smtClean="0"/>
          </a:p>
          <a:p>
            <a:endParaRPr lang="en-US" dirty="0" smtClean="0"/>
          </a:p>
          <a:p>
            <a:r>
              <a:rPr lang="en-US" dirty="0" smtClean="0"/>
              <a:t>What should service level be?  Two bounds:</a:t>
            </a:r>
          </a:p>
          <a:p>
            <a:endParaRPr lang="en-US" dirty="0" smtClean="0"/>
          </a:p>
          <a:p>
            <a:r>
              <a:rPr lang="en-US" dirty="0" smtClean="0"/>
              <a:t>Simple single-period newsboy suggests optimal service level = (p-c)/p = about $3/$10 = .3 so that z = -0.5</a:t>
            </a:r>
          </a:p>
          <a:p>
            <a:r>
              <a:rPr lang="en-US" dirty="0" smtClean="0"/>
              <a:t>But we have inventory carry-over, so c is really only the holding cost so that SL = (10 - .07)/10 = 99% so that z = 2.45</a:t>
            </a:r>
          </a:p>
          <a:p>
            <a:r>
              <a:rPr lang="en-US" dirty="0" smtClean="0"/>
              <a:t>This would set </a:t>
            </a:r>
          </a:p>
          <a:p>
            <a:pPr>
              <a:buFontTx/>
              <a:buChar char="•"/>
            </a:pPr>
            <a:r>
              <a:rPr lang="en-US" dirty="0" smtClean="0"/>
              <a:t> Mexico safety stock at 2.45*15 = 36.8</a:t>
            </a:r>
          </a:p>
          <a:p>
            <a:pPr>
              <a:buFontTx/>
              <a:buChar char="•"/>
            </a:pPr>
            <a:r>
              <a:rPr lang="en-US" dirty="0" smtClean="0"/>
              <a:t> China safety stock at 2.45*</a:t>
            </a:r>
            <a:r>
              <a:rPr lang="en-US" dirty="0" err="1" smtClean="0"/>
              <a:t>sqrt</a:t>
            </a:r>
            <a:r>
              <a:rPr lang="en-US" dirty="0" smtClean="0"/>
              <a:t>(4)*15 = 73.5</a:t>
            </a:r>
          </a:p>
          <a:p>
            <a:endParaRPr lang="en-US" dirty="0" smtClean="0"/>
          </a:p>
          <a:p>
            <a:endParaRPr lang="en-US" dirty="0" smtClean="0"/>
          </a:p>
        </p:txBody>
      </p:sp>
      <p:sp>
        <p:nvSpPr>
          <p:cNvPr id="82948" name="Header Placeholder 3"/>
          <p:cNvSpPr>
            <a:spLocks noGrp="1"/>
          </p:cNvSpPr>
          <p:nvPr>
            <p:ph type="hdr" sz="quarter"/>
          </p:nvPr>
        </p:nvSpPr>
        <p:spPr>
          <a:noFill/>
        </p:spPr>
        <p:txBody>
          <a:bodyPr/>
          <a:lstStyle/>
          <a:p>
            <a:r>
              <a:rPr lang="en-US" smtClean="0">
                <a:solidFill>
                  <a:prstClr val="black"/>
                </a:solidFill>
              </a:rPr>
              <a:t>OPNS454</a:t>
            </a:r>
            <a:endParaRPr lang="en-US" dirty="0">
              <a:solidFill>
                <a:prstClr val="black"/>
              </a:solidFill>
            </a:endParaRPr>
          </a:p>
        </p:txBody>
      </p:sp>
      <p:sp>
        <p:nvSpPr>
          <p:cNvPr id="82950" name="Footer Placeholder 5"/>
          <p:cNvSpPr>
            <a:spLocks noGrp="1"/>
          </p:cNvSpPr>
          <p:nvPr>
            <p:ph type="ftr" sz="quarter" idx="4"/>
          </p:nvPr>
        </p:nvSpPr>
        <p:spPr>
          <a:noFill/>
        </p:spPr>
        <p:txBody>
          <a:bodyPr/>
          <a:lstStyle/>
          <a:p>
            <a:r>
              <a:rPr lang="en-US" dirty="0" smtClean="0">
                <a:solidFill>
                  <a:prstClr val="black"/>
                </a:solidFill>
              </a:rPr>
              <a:t>© Van Mieghem</a:t>
            </a:r>
          </a:p>
        </p:txBody>
      </p:sp>
      <p:sp>
        <p:nvSpPr>
          <p:cNvPr id="82951" name="Slide Number Placeholder 6"/>
          <p:cNvSpPr>
            <a:spLocks noGrp="1"/>
          </p:cNvSpPr>
          <p:nvPr>
            <p:ph type="sldNum" sz="quarter" idx="5"/>
          </p:nvPr>
        </p:nvSpPr>
        <p:spPr>
          <a:noFill/>
        </p:spPr>
        <p:txBody>
          <a:bodyPr/>
          <a:lstStyle/>
          <a:p>
            <a:fld id="{20E17834-8DB6-4C00-BA12-8693F8D961FC}" type="slidenum">
              <a:rPr lang="en-US" smtClean="0">
                <a:solidFill>
                  <a:prstClr val="black"/>
                </a:solidFill>
              </a:rPr>
              <a:pPr/>
              <a:t>25</a:t>
            </a:fld>
            <a:endParaRPr lang="en-US" dirty="0" smtClean="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6EBA2A5E-8438-854D-8154-0F5A29B0E9C2}" type="datetime1">
              <a:rPr lang="en-US" smtClean="0"/>
              <a:t>2/17/15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26</a:t>
            </a:fld>
            <a:endParaRPr lang="en-US"/>
          </a:p>
        </p:txBody>
      </p:sp>
    </p:spTree>
    <p:extLst>
      <p:ext uri="{BB962C8B-B14F-4D97-AF65-F5344CB8AC3E}">
        <p14:creationId xmlns:p14="http://schemas.microsoft.com/office/powerpoint/2010/main" val="3783864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a:noFill/>
        </p:spPr>
        <p:txBody>
          <a:bodyPr/>
          <a:lstStyle/>
          <a:p>
            <a:pPr defTabSz="939400"/>
            <a:r>
              <a:rPr lang="en-US" dirty="0" smtClean="0">
                <a:solidFill>
                  <a:prstClr val="black"/>
                </a:solidFill>
              </a:rPr>
              <a:t>OPNS454 Week 5: Capacity Types and Flexibility</a:t>
            </a:r>
          </a:p>
        </p:txBody>
      </p:sp>
      <p:sp>
        <p:nvSpPr>
          <p:cNvPr id="30723" name="Rectangle 3"/>
          <p:cNvSpPr>
            <a:spLocks noGrp="1" noChangeArrowheads="1"/>
          </p:cNvSpPr>
          <p:nvPr>
            <p:ph type="dt" sz="quarter" idx="1"/>
          </p:nvPr>
        </p:nvSpPr>
        <p:spPr>
          <a:noFill/>
        </p:spPr>
        <p:txBody>
          <a:bodyPr/>
          <a:lstStyle/>
          <a:p>
            <a:pPr defTabSz="939400"/>
            <a:fld id="{309A0F3B-80AD-4E06-B057-1C10428830F2}" type="datetime1">
              <a:rPr lang="en-US" smtClean="0">
                <a:solidFill>
                  <a:prstClr val="black"/>
                </a:solidFill>
              </a:rPr>
              <a:pPr defTabSz="939400"/>
              <a:t>2/17/15</a:t>
            </a:fld>
            <a:endParaRPr lang="en-US" dirty="0" smtClean="0">
              <a:solidFill>
                <a:prstClr val="black"/>
              </a:solidFill>
            </a:endParaRPr>
          </a:p>
        </p:txBody>
      </p:sp>
      <p:sp>
        <p:nvSpPr>
          <p:cNvPr id="30724" name="Rectangle 6"/>
          <p:cNvSpPr>
            <a:spLocks noGrp="1" noChangeArrowheads="1"/>
          </p:cNvSpPr>
          <p:nvPr>
            <p:ph type="ftr" sz="quarter" idx="4"/>
          </p:nvPr>
        </p:nvSpPr>
        <p:spPr>
          <a:noFill/>
        </p:spPr>
        <p:txBody>
          <a:bodyPr/>
          <a:lstStyle/>
          <a:p>
            <a:pPr defTabSz="939400"/>
            <a:r>
              <a:rPr lang="en-US" dirty="0" smtClean="0">
                <a:solidFill>
                  <a:prstClr val="black"/>
                </a:solidFill>
              </a:rPr>
              <a:t>© Van Mieghem</a:t>
            </a:r>
          </a:p>
        </p:txBody>
      </p:sp>
      <p:sp>
        <p:nvSpPr>
          <p:cNvPr id="30725" name="Rectangle 7"/>
          <p:cNvSpPr>
            <a:spLocks noGrp="1" noChangeArrowheads="1"/>
          </p:cNvSpPr>
          <p:nvPr>
            <p:ph type="sldNum" sz="quarter" idx="5"/>
          </p:nvPr>
        </p:nvSpPr>
        <p:spPr>
          <a:noFill/>
        </p:spPr>
        <p:txBody>
          <a:bodyPr/>
          <a:lstStyle/>
          <a:p>
            <a:pPr defTabSz="939400"/>
            <a:fld id="{7B750460-5A3F-4B17-B08F-1F8C9692BDAF}" type="slidenum">
              <a:rPr lang="en-US" smtClean="0">
                <a:solidFill>
                  <a:prstClr val="black"/>
                </a:solidFill>
              </a:rPr>
              <a:pPr defTabSz="939400"/>
              <a:t>2</a:t>
            </a:fld>
            <a:endParaRPr lang="en-US" dirty="0" smtClean="0">
              <a:solidFill>
                <a:prstClr val="black"/>
              </a:solidFill>
            </a:endParaRPr>
          </a:p>
        </p:txBody>
      </p:sp>
      <p:sp>
        <p:nvSpPr>
          <p:cNvPr id="30726" name="Rectangle 2"/>
          <p:cNvSpPr>
            <a:spLocks noGrp="1" noRot="1" noChangeAspect="1" noChangeArrowheads="1" noTextEdit="1"/>
          </p:cNvSpPr>
          <p:nvPr>
            <p:ph type="sldImg"/>
          </p:nvPr>
        </p:nvSpPr>
        <p:spPr>
          <a:xfrm>
            <a:off x="311878" y="221343"/>
            <a:ext cx="4039195" cy="3060373"/>
          </a:xfrm>
          <a:solidFill>
            <a:srgbClr val="FFFFFF"/>
          </a:solidFill>
          <a:ln/>
        </p:spPr>
      </p:sp>
      <p:sp>
        <p:nvSpPr>
          <p:cNvPr id="30727" name="Rectangle 4"/>
          <p:cNvSpPr>
            <a:spLocks noGrp="1" noChangeArrowheads="1"/>
          </p:cNvSpPr>
          <p:nvPr>
            <p:ph type="body" idx="1"/>
          </p:nvPr>
        </p:nvSpPr>
        <p:spPr>
          <a:noFill/>
          <a:ln/>
        </p:spPr>
        <p:txBody>
          <a:bodyPr lIns="93997" tIns="46999" rIns="93997" bIns="46999"/>
          <a:lstStyle/>
          <a:p>
            <a:pPr marL="206545" indent="-206545"/>
            <a:r>
              <a:rPr lang="en-US" dirty="0" smtClean="0"/>
              <a:t>Let us now get to the final complication: valuation of technical risk. </a:t>
            </a:r>
            <a:r>
              <a:rPr lang="en-US" i="1" dirty="0" smtClean="0"/>
              <a:t>How did you do that?</a:t>
            </a:r>
            <a:endParaRPr lang="en-US" dirty="0" smtClean="0"/>
          </a:p>
          <a:p>
            <a:pPr marL="206545" indent="-206545"/>
            <a:endParaRPr lang="en-US" dirty="0" smtClean="0"/>
          </a:p>
          <a:p>
            <a:pPr marL="206545" indent="-206545"/>
            <a:r>
              <a:rPr lang="en-US" b="1" dirty="0" smtClean="0"/>
              <a:t>0. Many teams do the following:</a:t>
            </a:r>
            <a:r>
              <a:rPr lang="en-US" dirty="0" smtClean="0"/>
              <a:t> </a:t>
            </a:r>
          </a:p>
          <a:p>
            <a:pPr marL="664006" lvl="1" indent="-206545">
              <a:buFontTx/>
              <a:buAutoNum type="arabicPeriod"/>
            </a:pPr>
            <a:r>
              <a:rPr lang="en-US" dirty="0" smtClean="0"/>
              <a:t>assume a given risk for each of the three products</a:t>
            </a:r>
          </a:p>
          <a:p>
            <a:pPr marL="664006" lvl="1" indent="-206545">
              <a:buFontTx/>
              <a:buAutoNum type="arabicPeriod"/>
            </a:pPr>
            <a:r>
              <a:rPr lang="en-US" dirty="0" smtClean="0"/>
              <a:t>Compute the probability and PV(cost) for flex and dedicated for each of the 8 possible outcomes. </a:t>
            </a:r>
            <a:r>
              <a:rPr lang="en-US" i="1" dirty="0" smtClean="0"/>
              <a:t>Be careful: for specialized always include </a:t>
            </a:r>
            <a:r>
              <a:rPr lang="en-US" i="1" dirty="0" err="1" smtClean="0"/>
              <a:t>CapEx</a:t>
            </a:r>
            <a:r>
              <a:rPr lang="en-US" i="1" dirty="0" smtClean="0"/>
              <a:t> but only </a:t>
            </a:r>
            <a:r>
              <a:rPr lang="en-US" i="1" dirty="0" err="1" smtClean="0"/>
              <a:t>OpEx</a:t>
            </a:r>
            <a:r>
              <a:rPr lang="en-US" i="1" dirty="0" smtClean="0"/>
              <a:t> when “successful” while for flex all costs only included when successful</a:t>
            </a:r>
          </a:p>
          <a:p>
            <a:pPr marL="664006" lvl="1" indent="-206545">
              <a:buFontTx/>
              <a:buAutoNum type="arabicPeriod"/>
            </a:pPr>
            <a:r>
              <a:rPr lang="en-US" dirty="0" smtClean="0"/>
              <a:t>Compute </a:t>
            </a:r>
            <a:r>
              <a:rPr lang="en-US" dirty="0" err="1" smtClean="0"/>
              <a:t>eNPV</a:t>
            </a:r>
            <a:r>
              <a:rPr lang="en-US" dirty="0" smtClean="0"/>
              <a:t> for spec and flex and pick the lowest.</a:t>
            </a:r>
          </a:p>
          <a:p>
            <a:pPr marL="206545" indent="-206545"/>
            <a:endParaRPr lang="en-US" dirty="0" smtClean="0"/>
          </a:p>
          <a:p>
            <a:pPr marL="206545" indent="-206545"/>
            <a:r>
              <a:rPr lang="en-US" dirty="0" smtClean="0"/>
              <a:t>This risk valuation is </a:t>
            </a:r>
            <a:r>
              <a:rPr lang="en-US" b="1" dirty="0" smtClean="0"/>
              <a:t>good</a:t>
            </a:r>
            <a:r>
              <a:rPr lang="en-US" dirty="0" smtClean="0"/>
              <a:t>, but it restricts you to either all specialized or all flexible.  We should check whether a product-specific or hybrid </a:t>
            </a:r>
            <a:r>
              <a:rPr lang="en-US" dirty="0" err="1" smtClean="0"/>
              <a:t>stratgy</a:t>
            </a:r>
            <a:r>
              <a:rPr lang="en-US" dirty="0" smtClean="0"/>
              <a:t> may be better.  There are two equivalent ways to approach that valuation.</a:t>
            </a:r>
          </a:p>
          <a:p>
            <a:pPr marL="206545" indent="-206545"/>
            <a:endParaRPr lang="en-US" dirty="0" smtClean="0"/>
          </a:p>
          <a:p>
            <a:pPr marL="206545" indent="-206545"/>
            <a:r>
              <a:rPr lang="en-US" dirty="0" smtClean="0"/>
              <a:t>First, the simplest one: waste-factors.  </a:t>
            </a:r>
          </a:p>
          <a:p>
            <a:pPr marL="206545" indent="-206545"/>
            <a:endParaRPr lang="en-US" dirty="0" smtClean="0"/>
          </a:p>
          <a:p>
            <a:pPr marL="206545" indent="-206545"/>
            <a:r>
              <a:rPr lang="en-US" dirty="0" smtClean="0"/>
              <a:t>To illustrate it, assume we adopt a specialized plant strategy and technical approval prop </a:t>
            </a:r>
            <a:r>
              <a:rPr lang="en-US" i="1" dirty="0" smtClean="0"/>
              <a:t>p </a:t>
            </a:r>
            <a:r>
              <a:rPr lang="en-US" dirty="0" smtClean="0"/>
              <a:t>= 1/3.</a:t>
            </a:r>
          </a:p>
          <a:p>
            <a:pPr marL="206545" indent="-206545"/>
            <a:r>
              <a:rPr lang="en-US" dirty="0" smtClean="0"/>
              <a:t>That means that 2/3 of the time, the investment is wasted. Thus, this strategy means that each approved drug really requires on average 3 = 1/p plants: its own + 2 wasted plants.</a:t>
            </a:r>
          </a:p>
          <a:p>
            <a:pPr marL="206545" indent="-206545"/>
            <a:endParaRPr lang="en-US" dirty="0" smtClean="0"/>
          </a:p>
          <a:p>
            <a:pPr marL="206545" indent="-206545"/>
            <a:r>
              <a:rPr lang="en-US" dirty="0" smtClean="0"/>
              <a:t>Thus: very easy. Keep riskless spreadsheet and just inflate the </a:t>
            </a:r>
            <a:r>
              <a:rPr lang="en-US" dirty="0" err="1" smtClean="0"/>
              <a:t>CapEx</a:t>
            </a:r>
            <a:r>
              <a:rPr lang="en-US" dirty="0" smtClean="0"/>
              <a:t> of specialized plants by multiplying it with waste factor.</a:t>
            </a:r>
          </a:p>
          <a:p>
            <a:pPr marL="206545" indent="-206545"/>
            <a:endParaRPr lang="en-US" dirty="0" smtClean="0"/>
          </a:p>
          <a:p>
            <a:pPr marL="206545" indent="-206545"/>
            <a:r>
              <a:rPr lang="en-US" b="1" dirty="0" smtClean="0"/>
              <a:t>KEY POINT: </a:t>
            </a:r>
            <a:r>
              <a:rPr lang="en-US" b="1" i="1" dirty="0" smtClean="0"/>
              <a:t>realize</a:t>
            </a:r>
            <a:r>
              <a:rPr lang="en-US" b="1" i="1" baseline="0" dirty="0" smtClean="0"/>
              <a:t> that risk increases as we start building specialized earlier.  </a:t>
            </a:r>
            <a:r>
              <a:rPr lang="en-US" b="0" i="0" baseline="0" dirty="0" smtClean="0"/>
              <a:t>So this is one way to include the cost – </a:t>
            </a:r>
            <a:r>
              <a:rPr lang="en-US" b="0" i="0" baseline="0" dirty="0" err="1" smtClean="0"/>
              <a:t>leadtime</a:t>
            </a:r>
            <a:r>
              <a:rPr lang="en-US" b="0" i="0" baseline="0" dirty="0" smtClean="0"/>
              <a:t> trade-off.</a:t>
            </a:r>
            <a:endParaRPr lang="en-US" b="1"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7160">
              <a:defRPr sz="1200" b="1">
                <a:solidFill>
                  <a:schemeClr val="bg1"/>
                </a:solidFill>
                <a:latin typeface="Arial" charset="0"/>
                <a:ea typeface="ＭＳ Ｐゴシック" charset="0"/>
                <a:cs typeface="ＭＳ Ｐゴシック" charset="0"/>
              </a:defRPr>
            </a:lvl1pPr>
            <a:lvl2pPr marL="38650102" indent="-38184243" defTabSz="917160">
              <a:defRPr sz="1200" b="1">
                <a:solidFill>
                  <a:schemeClr val="bg1"/>
                </a:solidFill>
                <a:latin typeface="Arial" charset="0"/>
                <a:ea typeface="ＭＳ Ｐゴシック" charset="0"/>
              </a:defRPr>
            </a:lvl2pPr>
            <a:lvl3pPr>
              <a:defRPr sz="1200" b="1">
                <a:solidFill>
                  <a:schemeClr val="bg1"/>
                </a:solidFill>
                <a:latin typeface="Arial" charset="0"/>
                <a:ea typeface="ＭＳ Ｐゴシック" charset="0"/>
              </a:defRPr>
            </a:lvl3pPr>
            <a:lvl4pPr>
              <a:defRPr sz="1200" b="1">
                <a:solidFill>
                  <a:schemeClr val="bg1"/>
                </a:solidFill>
                <a:latin typeface="Arial" charset="0"/>
                <a:ea typeface="ＭＳ Ｐゴシック" charset="0"/>
              </a:defRPr>
            </a:lvl4pPr>
            <a:lvl5pPr>
              <a:defRPr sz="1200" b="1">
                <a:solidFill>
                  <a:schemeClr val="bg1"/>
                </a:solidFill>
                <a:latin typeface="Arial" charset="0"/>
                <a:ea typeface="ＭＳ Ｐゴシック" charset="0"/>
              </a:defRPr>
            </a:lvl5pPr>
            <a:lvl6pPr marL="465859" eaLnBrk="0" fontAlgn="base" hangingPunct="0">
              <a:lnSpc>
                <a:spcPct val="106000"/>
              </a:lnSpc>
              <a:spcBef>
                <a:spcPct val="0"/>
              </a:spcBef>
              <a:spcAft>
                <a:spcPct val="0"/>
              </a:spcAft>
              <a:defRPr sz="1200" b="1">
                <a:solidFill>
                  <a:schemeClr val="bg1"/>
                </a:solidFill>
                <a:latin typeface="Arial" charset="0"/>
                <a:ea typeface="ＭＳ Ｐゴシック" charset="0"/>
              </a:defRPr>
            </a:lvl6pPr>
            <a:lvl7pPr marL="931717" eaLnBrk="0" fontAlgn="base" hangingPunct="0">
              <a:lnSpc>
                <a:spcPct val="106000"/>
              </a:lnSpc>
              <a:spcBef>
                <a:spcPct val="0"/>
              </a:spcBef>
              <a:spcAft>
                <a:spcPct val="0"/>
              </a:spcAft>
              <a:defRPr sz="1200" b="1">
                <a:solidFill>
                  <a:schemeClr val="bg1"/>
                </a:solidFill>
                <a:latin typeface="Arial" charset="0"/>
                <a:ea typeface="ＭＳ Ｐゴシック" charset="0"/>
              </a:defRPr>
            </a:lvl7pPr>
            <a:lvl8pPr marL="1397576" eaLnBrk="0" fontAlgn="base" hangingPunct="0">
              <a:lnSpc>
                <a:spcPct val="106000"/>
              </a:lnSpc>
              <a:spcBef>
                <a:spcPct val="0"/>
              </a:spcBef>
              <a:spcAft>
                <a:spcPct val="0"/>
              </a:spcAft>
              <a:defRPr sz="1200" b="1">
                <a:solidFill>
                  <a:schemeClr val="bg1"/>
                </a:solidFill>
                <a:latin typeface="Arial" charset="0"/>
                <a:ea typeface="ＭＳ Ｐゴシック" charset="0"/>
              </a:defRPr>
            </a:lvl8pPr>
            <a:lvl9pPr marL="1863435" eaLnBrk="0" fontAlgn="base" hangingPunct="0">
              <a:lnSpc>
                <a:spcPct val="106000"/>
              </a:lnSpc>
              <a:spcBef>
                <a:spcPct val="0"/>
              </a:spcBef>
              <a:spcAft>
                <a:spcPct val="0"/>
              </a:spcAft>
              <a:defRPr sz="1200" b="1">
                <a:solidFill>
                  <a:schemeClr val="bg1"/>
                </a:solidFill>
                <a:latin typeface="Arial" charset="0"/>
                <a:ea typeface="ＭＳ Ｐゴシック" charset="0"/>
              </a:defRPr>
            </a:lvl9pPr>
          </a:lstStyle>
          <a:p>
            <a:fld id="{97220DCB-BC6A-9240-8359-46822C2B9BED}" type="slidenum">
              <a:rPr lang="en-US" sz="1800" b="0">
                <a:solidFill>
                  <a:prstClr val="black"/>
                </a:solidFill>
              </a:rPr>
              <a:pPr/>
              <a:t>27</a:t>
            </a:fld>
            <a:endParaRPr lang="en-US" sz="1800" b="0">
              <a:solidFill>
                <a:prstClr val="black"/>
              </a:solidFill>
            </a:endParaRPr>
          </a:p>
        </p:txBody>
      </p:sp>
      <p:sp>
        <p:nvSpPr>
          <p:cNvPr id="25603" name="Rectangle 2"/>
          <p:cNvSpPr>
            <a:spLocks noGrp="1" noRot="1" noChangeAspect="1" noChangeArrowheads="1" noTextEdit="1"/>
          </p:cNvSpPr>
          <p:nvPr>
            <p:ph type="sldImg"/>
          </p:nvPr>
        </p:nvSpPr>
        <p:spPr>
          <a:xfrm>
            <a:off x="1189038" y="695325"/>
            <a:ext cx="4651375" cy="3487738"/>
          </a:xfrm>
          <a:ln/>
        </p:spPr>
      </p:sp>
      <p:sp>
        <p:nvSpPr>
          <p:cNvPr id="25604" name="Rectangle 3"/>
          <p:cNvSpPr>
            <a:spLocks noGrp="1" noChangeArrowheads="1"/>
          </p:cNvSpPr>
          <p:nvPr>
            <p:ph type="body" idx="1"/>
          </p:nvPr>
        </p:nvSpPr>
        <p:spPr>
          <a:xfrm>
            <a:off x="937154" y="4414576"/>
            <a:ext cx="5136093" cy="418623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94108" indent="-194108"/>
            <a:endParaRPr lang="en-GB" dirty="0">
              <a:latin typeface="Times New Roman" charset="0"/>
              <a:ea typeface="ＭＳ Ｐゴシック" charset="0"/>
              <a:cs typeface="ＭＳ Ｐゴシック" charset="0"/>
            </a:endParaRPr>
          </a:p>
          <a:p>
            <a:pPr marL="194108" indent="-194108"/>
            <a:r>
              <a:rPr lang="en-GB" dirty="0" err="1" smtClean="0">
                <a:latin typeface="Times New Roman" charset="0"/>
                <a:ea typeface="ＭＳ Ｐゴシック" charset="0"/>
                <a:cs typeface="ＭＳ Ｐゴシック" charset="0"/>
              </a:rPr>
              <a:t>Proxima</a:t>
            </a:r>
            <a:r>
              <a:rPr lang="en-GB" baseline="0" dirty="0" smtClean="0">
                <a:latin typeface="Times New Roman" charset="0"/>
                <a:ea typeface="ＭＳ Ｐゴシック" charset="0"/>
                <a:cs typeface="ＭＳ Ｐゴシック" charset="0"/>
              </a:rPr>
              <a:t> (American Standard or Moen?) was one of the first American household products (faucets/plumbing) manufacturers that went to China.</a:t>
            </a:r>
          </a:p>
          <a:p>
            <a:pPr marL="194108" marR="0" indent="-194108"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effectLst/>
                <a:latin typeface="Times New Roman" pitchFamily="18" charset="0"/>
                <a:ea typeface="+mn-ea"/>
                <a:cs typeface="+mn-cs"/>
              </a:rPr>
              <a:t>The company enjoyed the first-mover’s advantage by setting up shop in China during the late eighties before many of its competitors did.  20</a:t>
            </a:r>
            <a:r>
              <a:rPr lang="en-US" sz="1000" kern="1200" baseline="0" dirty="0" smtClean="0">
                <a:solidFill>
                  <a:schemeClr val="tx1"/>
                </a:solidFill>
                <a:effectLst/>
                <a:latin typeface="Times New Roman" pitchFamily="18" charset="0"/>
                <a:ea typeface="+mn-ea"/>
                <a:cs typeface="+mn-cs"/>
              </a:rPr>
              <a:t> years later:</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1000" kern="1200" baseline="0" dirty="0" smtClean="0">
                <a:solidFill>
                  <a:schemeClr val="tx1"/>
                </a:solidFill>
                <a:effectLst/>
                <a:latin typeface="Times New Roman" pitchFamily="18" charset="0"/>
                <a:ea typeface="+mn-ea"/>
                <a:cs typeface="+mn-cs"/>
              </a:rPr>
              <a:t>The market tanked in 08-09</a:t>
            </a:r>
          </a:p>
          <a:p>
            <a:pPr marL="194108" marR="0" indent="-194108"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effectLst/>
                <a:latin typeface="Times New Roman" pitchFamily="18" charset="0"/>
                <a:ea typeface="+mn-ea"/>
                <a:cs typeface="+mn-cs"/>
              </a:rPr>
              <a:t>2.</a:t>
            </a:r>
            <a:r>
              <a:rPr lang="en-US" sz="1000" kern="1200" baseline="0" dirty="0" smtClean="0">
                <a:solidFill>
                  <a:schemeClr val="tx1"/>
                </a:solidFill>
                <a:effectLst/>
                <a:latin typeface="Times New Roman" pitchFamily="18" charset="0"/>
                <a:ea typeface="+mn-ea"/>
                <a:cs typeface="+mn-cs"/>
              </a:rPr>
              <a:t>  </a:t>
            </a:r>
            <a:r>
              <a:rPr lang="en-US" sz="1000" kern="1200" dirty="0" smtClean="0">
                <a:solidFill>
                  <a:schemeClr val="tx1"/>
                </a:solidFill>
                <a:effectLst/>
                <a:latin typeface="Times New Roman" pitchFamily="18" charset="0"/>
                <a:ea typeface="+mn-ea"/>
                <a:cs typeface="+mn-cs"/>
              </a:rPr>
              <a:t>China’s rapid growth, however, is increasing direct material costs through inflation of wages and producer prices.  </a:t>
            </a:r>
          </a:p>
          <a:p>
            <a:pPr marL="194108" marR="0" indent="-194108" algn="l" defTabSz="914400" rtl="0" eaLnBrk="0" fontAlgn="base" latinLnBrk="0" hangingPunct="0">
              <a:lnSpc>
                <a:spcPct val="100000"/>
              </a:lnSpc>
              <a:spcBef>
                <a:spcPct val="30000"/>
              </a:spcBef>
              <a:spcAft>
                <a:spcPct val="0"/>
              </a:spcAft>
              <a:buClrTx/>
              <a:buSzTx/>
              <a:buFontTx/>
              <a:buNone/>
              <a:tabLst/>
              <a:defRPr/>
            </a:pPr>
            <a:r>
              <a:rPr lang="en-US" sz="1000" kern="1200" dirty="0" err="1" smtClean="0">
                <a:solidFill>
                  <a:schemeClr val="tx1"/>
                </a:solidFill>
                <a:effectLst/>
                <a:latin typeface="Times New Roman" pitchFamily="18" charset="0"/>
                <a:ea typeface="+mn-ea"/>
                <a:cs typeface="+mn-cs"/>
              </a:rPr>
              <a:t>Proxima</a:t>
            </a:r>
            <a:r>
              <a:rPr lang="en-US" sz="1000" kern="1200" dirty="0" smtClean="0">
                <a:solidFill>
                  <a:schemeClr val="tx1"/>
                </a:solidFill>
                <a:effectLst/>
                <a:latin typeface="Times New Roman" pitchFamily="18" charset="0"/>
                <a:ea typeface="+mn-ea"/>
                <a:cs typeface="+mn-cs"/>
              </a:rPr>
              <a:t> is expecting a squeeze on profit due to increase in costs from China’s supply base and wants to evaluate whether other markets offer a new first mover advantage.</a:t>
            </a:r>
            <a:r>
              <a:rPr lang="en-US" dirty="0" smtClean="0">
                <a:effectLst/>
              </a:rPr>
              <a:t> </a:t>
            </a:r>
          </a:p>
          <a:p>
            <a:pPr marL="194108" marR="0" indent="-194108" algn="l" defTabSz="914400" rtl="0" eaLnBrk="0" fontAlgn="base" latinLnBrk="0" hangingPunct="0">
              <a:lnSpc>
                <a:spcPct val="100000"/>
              </a:lnSpc>
              <a:spcBef>
                <a:spcPct val="30000"/>
              </a:spcBef>
              <a:spcAft>
                <a:spcPct val="0"/>
              </a:spcAft>
              <a:buClrTx/>
              <a:buSzTx/>
              <a:buFontTx/>
              <a:buNone/>
              <a:tabLst/>
              <a:defRPr/>
            </a:pPr>
            <a:endParaRPr lang="en-US" baseline="0" dirty="0" smtClean="0">
              <a:effectLst/>
              <a:latin typeface="Times New Roman" charset="0"/>
              <a:ea typeface="ＭＳ Ｐゴシック" charset="0"/>
              <a:cs typeface="ＭＳ Ｐゴシック" charset="0"/>
            </a:endParaRPr>
          </a:p>
          <a:p>
            <a:pPr marL="194108" marR="0" indent="-194108" algn="l" defTabSz="914400" rtl="0" eaLnBrk="0" fontAlgn="base" latinLnBrk="0" hangingPunct="0">
              <a:lnSpc>
                <a:spcPct val="100000"/>
              </a:lnSpc>
              <a:spcBef>
                <a:spcPct val="30000"/>
              </a:spcBef>
              <a:spcAft>
                <a:spcPct val="0"/>
              </a:spcAft>
              <a:buClrTx/>
              <a:buSzTx/>
              <a:buFontTx/>
              <a:buNone/>
              <a:tabLst/>
              <a:defRPr/>
            </a:pPr>
            <a:endParaRPr lang="en-US" baseline="0" dirty="0" smtClean="0">
              <a:effectLst/>
              <a:latin typeface="Times New Roman" charset="0"/>
              <a:ea typeface="ＭＳ Ｐゴシック" charset="0"/>
              <a:cs typeface="ＭＳ Ｐゴシック" charset="0"/>
            </a:endParaRPr>
          </a:p>
          <a:p>
            <a:pPr marL="194108" marR="0" indent="-194108" algn="l" defTabSz="914400" rtl="0" eaLnBrk="0" fontAlgn="base" latinLnBrk="0" hangingPunct="0">
              <a:lnSpc>
                <a:spcPct val="100000"/>
              </a:lnSpc>
              <a:spcBef>
                <a:spcPct val="30000"/>
              </a:spcBef>
              <a:spcAft>
                <a:spcPct val="0"/>
              </a:spcAft>
              <a:buClrTx/>
              <a:buSzTx/>
              <a:buFontTx/>
              <a:buNone/>
              <a:tabLst/>
              <a:defRPr/>
            </a:pPr>
            <a:r>
              <a:rPr lang="en-US" baseline="0" dirty="0" smtClean="0">
                <a:effectLst/>
                <a:latin typeface="Times New Roman" charset="0"/>
                <a:ea typeface="ＭＳ Ｐゴシック" charset="0"/>
                <a:cs typeface="ＭＳ Ｐゴシック" charset="0"/>
              </a:rPr>
              <a:t>Facts:</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1000" kern="1200" dirty="0" err="1" smtClean="0">
                <a:solidFill>
                  <a:schemeClr val="tx1"/>
                </a:solidFill>
                <a:effectLst/>
                <a:latin typeface="Times New Roman" pitchFamily="18" charset="0"/>
                <a:ea typeface="+mn-ea"/>
                <a:cs typeface="+mn-cs"/>
              </a:rPr>
              <a:t>Proxima</a:t>
            </a:r>
            <a:r>
              <a:rPr lang="en-US" sz="1000" kern="1200" dirty="0" smtClean="0">
                <a:solidFill>
                  <a:schemeClr val="tx1"/>
                </a:solidFill>
                <a:effectLst/>
                <a:latin typeface="Times New Roman" pitchFamily="18" charset="0"/>
                <a:ea typeface="+mn-ea"/>
                <a:cs typeface="+mn-cs"/>
              </a:rPr>
              <a:t> has over 100 unique suppliers and its supply base is highly concentrated: 35% US and over 65% of their raw materials arriving from just a few suppliers.  Two of those core (Chinese) suppliers are expected to go bankrupt…unless they increase their price to </a:t>
            </a:r>
            <a:r>
              <a:rPr lang="en-US" sz="1000" kern="1200" dirty="0" err="1" smtClean="0">
                <a:solidFill>
                  <a:schemeClr val="tx1"/>
                </a:solidFill>
                <a:effectLst/>
                <a:latin typeface="Times New Roman" pitchFamily="18" charset="0"/>
                <a:ea typeface="+mn-ea"/>
                <a:cs typeface="+mn-cs"/>
              </a:rPr>
              <a:t>Proxima</a:t>
            </a:r>
            <a:r>
              <a:rPr lang="en-US" sz="1000" kern="1200" dirty="0" smtClean="0">
                <a:solidFill>
                  <a:schemeClr val="tx1"/>
                </a:solidFill>
                <a:effectLst/>
                <a:latin typeface="Times New Roman" pitchFamily="18" charset="0"/>
                <a:ea typeface="+mn-ea"/>
                <a:cs typeface="+mn-cs"/>
              </a:rPr>
              <a:t>.  Developing an alternate supply base for </a:t>
            </a:r>
            <a:r>
              <a:rPr lang="en-US" sz="1000" kern="1200" dirty="0" err="1" smtClean="0">
                <a:solidFill>
                  <a:schemeClr val="tx1"/>
                </a:solidFill>
                <a:effectLst/>
                <a:latin typeface="Times New Roman" pitchFamily="18" charset="0"/>
                <a:ea typeface="+mn-ea"/>
                <a:cs typeface="+mn-cs"/>
              </a:rPr>
              <a:t>Proxima’s</a:t>
            </a:r>
            <a:r>
              <a:rPr lang="en-US" sz="1000" kern="1200" dirty="0" smtClean="0">
                <a:solidFill>
                  <a:schemeClr val="tx1"/>
                </a:solidFill>
                <a:effectLst/>
                <a:latin typeface="Times New Roman" pitchFamily="18" charset="0"/>
                <a:ea typeface="+mn-ea"/>
                <a:cs typeface="+mn-cs"/>
              </a:rPr>
              <a:t> raw materials typically takes about 2-3 years.</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1000" kern="1200" dirty="0" smtClean="0">
                <a:solidFill>
                  <a:schemeClr val="tx1"/>
                </a:solidFill>
                <a:effectLst/>
                <a:latin typeface="Times New Roman" pitchFamily="18" charset="0"/>
                <a:ea typeface="+mn-ea"/>
                <a:cs typeface="+mn-cs"/>
              </a:rPr>
              <a:t>China’s growth over the last decade has led to ~10% year-over-year cost inflation in wages and producer prices, leading to increased sourcing costs for companies like </a:t>
            </a:r>
            <a:r>
              <a:rPr lang="en-US" sz="1000" kern="1200" dirty="0" err="1" smtClean="0">
                <a:solidFill>
                  <a:schemeClr val="tx1"/>
                </a:solidFill>
                <a:effectLst/>
                <a:latin typeface="Times New Roman" pitchFamily="18" charset="0"/>
                <a:ea typeface="+mn-ea"/>
                <a:cs typeface="+mn-cs"/>
              </a:rPr>
              <a:t>Proxima</a:t>
            </a:r>
            <a:r>
              <a:rPr lang="en-US" sz="1000" kern="1200" dirty="0" smtClean="0">
                <a:solidFill>
                  <a:schemeClr val="tx1"/>
                </a:solidFill>
                <a:effectLst/>
                <a:latin typeface="Times New Roman" pitchFamily="18" charset="0"/>
                <a:ea typeface="+mn-ea"/>
                <a:cs typeface="+mn-cs"/>
              </a:rPr>
              <a:t>.  A four-year projection of the cost baseline reveals an estimated cost increase by ~50%. </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1000" kern="1200" dirty="0" smtClean="0">
                <a:solidFill>
                  <a:schemeClr val="tx1"/>
                </a:solidFill>
                <a:effectLst/>
                <a:latin typeface="Times New Roman" pitchFamily="18" charset="0"/>
                <a:ea typeface="+mn-ea"/>
                <a:cs typeface="+mn-cs"/>
              </a:rPr>
              <a:t>Component costs, including factors such as raw material, labor, overhead and finishing costs, make up 67% of the total product costs for </a:t>
            </a:r>
            <a:r>
              <a:rPr lang="en-US" sz="1000" kern="1200" dirty="0" err="1" smtClean="0">
                <a:solidFill>
                  <a:schemeClr val="tx1"/>
                </a:solidFill>
                <a:effectLst/>
                <a:latin typeface="Times New Roman" pitchFamily="18" charset="0"/>
                <a:ea typeface="+mn-ea"/>
                <a:cs typeface="+mn-cs"/>
              </a:rPr>
              <a:t>Proxima</a:t>
            </a:r>
            <a:r>
              <a:rPr lang="en-US" sz="1000" kern="1200" dirty="0" smtClean="0">
                <a:solidFill>
                  <a:schemeClr val="tx1"/>
                </a:solidFill>
                <a:effectLst/>
                <a:latin typeface="Times New Roman" pitchFamily="18" charset="0"/>
                <a:ea typeface="+mn-ea"/>
                <a:cs typeface="+mn-cs"/>
              </a:rPr>
              <a:t>.  Final assembly and packing are the next highest cost components, at 13% and 7% of total product costs, respectively. </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endParaRPr lang="en-US" sz="1000" kern="1200" dirty="0" smtClean="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effectLst/>
                <a:latin typeface="Times New Roman" pitchFamily="18" charset="0"/>
                <a:ea typeface="+mn-ea"/>
                <a:cs typeface="+mn-cs"/>
              </a:rPr>
              <a:t>KEY INSIGHT: We cannot stay in China: “Who is the next China?”</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00" kern="1200" dirty="0" smtClean="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00" kern="1200" dirty="0" smtClean="0">
              <a:solidFill>
                <a:schemeClr val="tx1"/>
              </a:solidFill>
              <a:effectLst/>
              <a:latin typeface="Times New Roman" pitchFamily="18" charset="0"/>
              <a:ea typeface="+mn-ea"/>
              <a:cs typeface="+mn-cs"/>
            </a:endParaRPr>
          </a:p>
          <a:p>
            <a:pPr marL="194108" marR="0" indent="-194108" algn="l" defTabSz="914400" rtl="0" eaLnBrk="0" fontAlgn="base" latinLnBrk="0" hangingPunct="0">
              <a:lnSpc>
                <a:spcPct val="100000"/>
              </a:lnSpc>
              <a:spcBef>
                <a:spcPct val="30000"/>
              </a:spcBef>
              <a:spcAft>
                <a:spcPct val="0"/>
              </a:spcAft>
              <a:buClrTx/>
              <a:buSzTx/>
              <a:buFontTx/>
              <a:buNone/>
              <a:tabLst/>
              <a:defRPr/>
            </a:pPr>
            <a:endParaRPr lang="en-GB" dirty="0">
              <a:latin typeface="Times New Roman" charset="0"/>
              <a:ea typeface="ＭＳ Ｐゴシック" charset="0"/>
              <a:cs typeface="ＭＳ Ｐゴシック" charset="0"/>
            </a:endParaRPr>
          </a:p>
          <a:p>
            <a:pPr marL="194108" indent="-194108"/>
            <a:endParaRPr lang="en-GB" dirty="0">
              <a:latin typeface="Times New Roman" charset="0"/>
              <a:ea typeface="ＭＳ Ｐゴシック" charset="0"/>
              <a:cs typeface="ＭＳ Ｐゴシック"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49155" name="Rectangle 3"/>
          <p:cNvSpPr>
            <a:spLocks noGrp="1" noChangeArrowheads="1"/>
          </p:cNvSpPr>
          <p:nvPr>
            <p:ph type="dt" sz="quarter" idx="1"/>
          </p:nvPr>
        </p:nvSpPr>
        <p:spPr>
          <a:noFill/>
        </p:spPr>
        <p:txBody>
          <a:bodyPr/>
          <a:lstStyle/>
          <a:p>
            <a:pPr defTabSz="941068"/>
            <a:fld id="{0638B83B-035E-0348-AA76-97A74BCB3967}" type="datetime1">
              <a:rPr lang="en-US" smtClean="0">
                <a:solidFill>
                  <a:prstClr val="black"/>
                </a:solidFill>
              </a:rPr>
              <a:t>2/17/15</a:t>
            </a:fld>
            <a:endParaRPr lang="en-US" dirty="0">
              <a:solidFill>
                <a:prstClr val="black"/>
              </a:solidFill>
            </a:endParaRPr>
          </a:p>
        </p:txBody>
      </p:sp>
      <p:sp>
        <p:nvSpPr>
          <p:cNvPr id="49156"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9157" name="Rectangle 7"/>
          <p:cNvSpPr>
            <a:spLocks noGrp="1" noChangeArrowheads="1"/>
          </p:cNvSpPr>
          <p:nvPr>
            <p:ph type="sldNum" sz="quarter" idx="5"/>
          </p:nvPr>
        </p:nvSpPr>
        <p:spPr>
          <a:noFill/>
        </p:spPr>
        <p:txBody>
          <a:bodyPr/>
          <a:lstStyle/>
          <a:p>
            <a:pPr defTabSz="941068"/>
            <a:fld id="{0C72FDAA-CDD6-4700-AC13-A202C4C6DE3A}" type="slidenum">
              <a:rPr lang="en-US">
                <a:solidFill>
                  <a:prstClr val="black"/>
                </a:solidFill>
              </a:rPr>
              <a:pPr defTabSz="941068"/>
              <a:t>28</a:t>
            </a:fld>
            <a:endParaRPr lang="en-US" dirty="0">
              <a:solidFill>
                <a:prstClr val="black"/>
              </a:solidFill>
            </a:endParaRPr>
          </a:p>
        </p:txBody>
      </p:sp>
      <p:sp>
        <p:nvSpPr>
          <p:cNvPr id="49158"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7111" name="Rectangle 3"/>
          <p:cNvSpPr>
            <a:spLocks noGrp="1" noChangeArrowheads="1"/>
          </p:cNvSpPr>
          <p:nvPr>
            <p:ph type="body" idx="1"/>
          </p:nvPr>
        </p:nvSpPr>
        <p:spPr>
          <a:ln/>
        </p:spPr>
        <p:txBody>
          <a:bodyPr/>
          <a:lstStyle/>
          <a:p>
            <a:pPr>
              <a:defRPr/>
            </a:pPr>
            <a:r>
              <a:rPr lang="en-US" dirty="0" smtClean="0"/>
              <a:t>Last type of analysis: </a:t>
            </a:r>
          </a:p>
          <a:p>
            <a:pPr>
              <a:defRPr/>
            </a:pPr>
            <a:r>
              <a:rPr lang="en-US" dirty="0" smtClean="0"/>
              <a:t>strategic or focus/role of a location: matrix considers two dimensions:</a:t>
            </a:r>
          </a:p>
          <a:p>
            <a:pPr marL="220348" indent="-220348">
              <a:buFont typeface="+mj-lt"/>
              <a:buAutoNum type="arabicPeriod"/>
              <a:defRPr/>
            </a:pPr>
            <a:r>
              <a:rPr lang="en-US" dirty="0" smtClean="0"/>
              <a:t>What is primary strategic reason of the location?</a:t>
            </a:r>
          </a:p>
          <a:p>
            <a:pPr marL="220348" indent="-220348">
              <a:buFont typeface="+mj-lt"/>
              <a:buAutoNum type="arabicPeriod"/>
              <a:defRPr/>
            </a:pPr>
            <a:r>
              <a:rPr lang="en-US" dirty="0" smtClean="0"/>
              <a:t>What are its scope and competencies?</a:t>
            </a:r>
          </a:p>
          <a:p>
            <a:pPr marL="220348" indent="-220348">
              <a:buFont typeface="+mj-lt"/>
              <a:buAutoNum type="arabicPeriod"/>
              <a:defRPr/>
            </a:pPr>
            <a:endParaRPr lang="en-US" dirty="0" smtClean="0"/>
          </a:p>
          <a:p>
            <a:pPr marL="220348" indent="-220348">
              <a:defRPr/>
            </a:pPr>
            <a:endParaRPr lang="en-US" i="1" dirty="0" smtClean="0"/>
          </a:p>
          <a:p>
            <a:pPr marL="220348" indent="-220348">
              <a:defRPr/>
            </a:pPr>
            <a:r>
              <a:rPr lang="en-US" i="0" dirty="0" smtClean="0"/>
              <a:t>The</a:t>
            </a:r>
            <a:r>
              <a:rPr lang="en-US" i="0" baseline="0" dirty="0" smtClean="0"/>
              <a:t> traditional (old-fashioned) reasons for foreign locations were narrow in scope (lower row)</a:t>
            </a:r>
          </a:p>
          <a:p>
            <a:pPr marL="220348" indent="-220348">
              <a:defRPr/>
            </a:pPr>
            <a:r>
              <a:rPr lang="en-US" i="0" baseline="0" dirty="0" smtClean="0"/>
              <a:t>ALMOST every foreign plant starts in the lower row.</a:t>
            </a:r>
            <a:endParaRPr lang="en-US" i="1" dirty="0" smtClean="0"/>
          </a:p>
          <a:p>
            <a:pPr marL="220348" indent="-220348">
              <a:defRPr/>
            </a:pPr>
            <a:r>
              <a:rPr lang="en-US" i="1" dirty="0" smtClean="0"/>
              <a:t>Do you know examples?</a:t>
            </a:r>
          </a:p>
          <a:p>
            <a:pPr marL="220348" indent="-220348">
              <a:defRPr/>
            </a:pPr>
            <a:r>
              <a:rPr lang="en-US" i="1" dirty="0" smtClean="0"/>
              <a:t>- </a:t>
            </a:r>
            <a:r>
              <a:rPr lang="en-US" dirty="0" err="1" smtClean="0"/>
              <a:t>offshoring</a:t>
            </a:r>
            <a:r>
              <a:rPr lang="en-US" dirty="0" smtClean="0"/>
              <a:t> =  Cortina shoes</a:t>
            </a:r>
          </a:p>
          <a:p>
            <a:pPr marL="220348" indent="-220348">
              <a:defRPr/>
            </a:pPr>
            <a:r>
              <a:rPr lang="en-US" i="1" dirty="0" smtClean="0"/>
              <a:t>- </a:t>
            </a:r>
            <a:r>
              <a:rPr lang="en-US" dirty="0" smtClean="0"/>
              <a:t>outpost = Canon  research center Palo </a:t>
            </a:r>
            <a:r>
              <a:rPr lang="en-US" dirty="0" err="1" smtClean="0"/>
              <a:t>Alo</a:t>
            </a:r>
            <a:endParaRPr lang="en-US" dirty="0" smtClean="0"/>
          </a:p>
          <a:p>
            <a:pPr marL="220348" indent="-220348">
              <a:buFontTx/>
              <a:buChar char="-"/>
              <a:defRPr/>
            </a:pPr>
            <a:r>
              <a:rPr lang="en-US" dirty="0" smtClean="0"/>
              <a:t>server = Coca Cola bottling plants; Kellogg MIA</a:t>
            </a:r>
          </a:p>
          <a:p>
            <a:pPr marL="220348" indent="-220348" defTabSz="881390">
              <a:buFontTx/>
              <a:buChar char="-"/>
              <a:defRPr/>
            </a:pPr>
            <a:r>
              <a:rPr lang="en-US" i="1" dirty="0" err="1" smtClean="0"/>
              <a:t>utpost</a:t>
            </a:r>
            <a:r>
              <a:rPr lang="en-US" i="1" dirty="0" smtClean="0"/>
              <a:t> + server = </a:t>
            </a:r>
            <a:r>
              <a:rPr lang="en-US" i="0" dirty="0" smtClean="0"/>
              <a:t>BMW in US; Toyota in </a:t>
            </a:r>
            <a:r>
              <a:rPr lang="en-US" i="0" dirty="0" err="1" smtClean="0"/>
              <a:t>Valenciennes</a:t>
            </a:r>
            <a:r>
              <a:rPr lang="en-US" i="0" dirty="0" smtClean="0"/>
              <a:t>,</a:t>
            </a:r>
            <a:r>
              <a:rPr lang="en-US" i="0" baseline="0" dirty="0" smtClean="0"/>
              <a:t> France.</a:t>
            </a:r>
          </a:p>
          <a:p>
            <a:pPr marL="220348" indent="-220348">
              <a:buFontTx/>
              <a:buChar char="-"/>
              <a:defRPr/>
            </a:pPr>
            <a:endParaRPr lang="en-US" dirty="0" smtClean="0"/>
          </a:p>
          <a:p>
            <a:pPr marL="220348" indent="-220348">
              <a:buFontTx/>
              <a:buChar char="-"/>
              <a:defRPr/>
            </a:pPr>
            <a:endParaRPr lang="en-US" dirty="0" smtClean="0"/>
          </a:p>
          <a:p>
            <a:pPr marL="220348" indent="-220348" defTabSz="881390">
              <a:defRPr/>
            </a:pPr>
            <a:r>
              <a:rPr lang="en-US" i="0" baseline="0" dirty="0" smtClean="0"/>
              <a:t>True global networks move locations to the upper row:  it can take a long time to move toward middle and upper boxes!</a:t>
            </a:r>
          </a:p>
          <a:p>
            <a:pPr marL="220348" indent="-220348">
              <a:defRPr/>
            </a:pPr>
            <a:endParaRPr lang="en-US" dirty="0" smtClean="0"/>
          </a:p>
          <a:p>
            <a:pPr marL="220348" indent="-220348">
              <a:buFontTx/>
              <a:buChar char="-"/>
              <a:defRPr/>
            </a:pPr>
            <a:r>
              <a:rPr lang="en-US" i="0" baseline="0" dirty="0" smtClean="0"/>
              <a:t>Lead plants = at the top of the pyramid in terms of strategic role</a:t>
            </a:r>
          </a:p>
          <a:p>
            <a:pPr marL="220348" indent="-220348">
              <a:buFontTx/>
              <a:buChar char="-"/>
              <a:defRPr/>
            </a:pPr>
            <a:r>
              <a:rPr lang="en-US" i="0" baseline="0" dirty="0" smtClean="0"/>
              <a:t>A printer company that puts R&amp;D and mfg together but for components: so one location on IC boards, another power supplies, a third cartridges and toner, etc.</a:t>
            </a:r>
          </a:p>
          <a:p>
            <a:pPr marL="220348" indent="-220348">
              <a:buFontTx/>
              <a:buChar char="-"/>
              <a:defRPr/>
            </a:pPr>
            <a:r>
              <a:rPr lang="en-US" i="0" baseline="0" dirty="0" smtClean="0"/>
              <a:t>HP </a:t>
            </a:r>
            <a:r>
              <a:rPr lang="en-US" i="0" baseline="0" dirty="0" err="1" smtClean="0"/>
              <a:t>singapore</a:t>
            </a:r>
            <a:r>
              <a:rPr lang="en-US" i="0" baseline="0" dirty="0" smtClean="0"/>
              <a:t> = lead for keyboards and inkjet printers</a:t>
            </a:r>
          </a:p>
          <a:p>
            <a:pPr marL="220348" indent="-220348">
              <a:buFontTx/>
              <a:buChar char="-"/>
              <a:defRPr/>
            </a:pPr>
            <a:r>
              <a:rPr lang="en-US" i="0" baseline="0" dirty="0" err="1" smtClean="0"/>
              <a:t>McK</a:t>
            </a:r>
            <a:r>
              <a:rPr lang="en-US" i="0" baseline="0" dirty="0" smtClean="0"/>
              <a:t> has various centers of competence around the world</a:t>
            </a:r>
          </a:p>
          <a:p>
            <a:pPr marL="220348" indent="-220348">
              <a:defRPr/>
            </a:pPr>
            <a:endParaRPr lang="en-US" i="0" baseline="0" dirty="0" smtClean="0"/>
          </a:p>
          <a:p>
            <a:pPr marL="220348" indent="-220348">
              <a:defRPr/>
            </a:pPr>
            <a:endParaRPr lang="en-US" i="1"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KEY: It is a lot of work to analyze</a:t>
            </a:r>
            <a:r>
              <a:rPr lang="en-US" baseline="0" dirty="0" smtClean="0"/>
              <a:t> all relevant location factors for all countries &gt; Use a hierarchical approach:</a:t>
            </a:r>
          </a:p>
          <a:p>
            <a:endParaRPr lang="en-US" baseline="0" dirty="0" smtClean="0"/>
          </a:p>
          <a:p>
            <a:r>
              <a:rPr lang="en-US" baseline="0" dirty="0" smtClean="0"/>
              <a:t>How can you select out of 200 countries?</a:t>
            </a:r>
          </a:p>
          <a:p>
            <a:pPr marL="228600" indent="-228600">
              <a:buAutoNum type="arabicPeriod"/>
            </a:pPr>
            <a:r>
              <a:rPr lang="en-US" baseline="0" dirty="0" smtClean="0"/>
              <a:t>Start with global trade export screening: using SIC codes; e.g. chrome coating</a:t>
            </a:r>
          </a:p>
          <a:p>
            <a:pPr marL="228600" indent="-228600">
              <a:buAutoNum type="arabicPeriod"/>
            </a:pPr>
            <a:r>
              <a:rPr lang="en-US" baseline="0" dirty="0" smtClean="0"/>
              <a:t>Select 20 countries by country attractiveness assessment</a:t>
            </a:r>
          </a:p>
          <a:p>
            <a:pPr marL="228600" indent="-228600">
              <a:buAutoNum type="arabicPeriod"/>
            </a:pPr>
            <a:r>
              <a:rPr lang="en-US" baseline="0" dirty="0" smtClean="0"/>
              <a:t>Select 13 countries by cost evaluation using TLC</a:t>
            </a:r>
          </a:p>
          <a:p>
            <a:pPr marL="228600" indent="-228600">
              <a:buAutoNum type="arabicPeriod"/>
            </a:pPr>
            <a:r>
              <a:rPr lang="en-US" baseline="0" dirty="0" smtClean="0"/>
              <a:t>Narrow down to 3-6 countries.</a:t>
            </a:r>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6EBA2A5E-8438-854D-8154-0F5A29B0E9C2}" type="datetime1">
              <a:rPr lang="en-US" smtClean="0"/>
              <a:t>2/17/15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29</a:t>
            </a:fld>
            <a:endParaRPr lang="en-US"/>
          </a:p>
        </p:txBody>
      </p:sp>
    </p:spTree>
    <p:extLst>
      <p:ext uri="{BB962C8B-B14F-4D97-AF65-F5344CB8AC3E}">
        <p14:creationId xmlns:p14="http://schemas.microsoft.com/office/powerpoint/2010/main" val="27266229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aseline="0" dirty="0" smtClean="0"/>
              <a:t>Start with elimination factors:</a:t>
            </a:r>
          </a:p>
          <a:p>
            <a:pPr marL="171450" indent="-171450">
              <a:buFontTx/>
              <a:buChar char="-"/>
            </a:pPr>
            <a:r>
              <a:rPr lang="en-US" baseline="0" dirty="0" smtClean="0"/>
              <a:t>High cost countries (e.g. Germany)</a:t>
            </a:r>
          </a:p>
          <a:p>
            <a:pPr marL="171450" indent="-171450">
              <a:buFontTx/>
              <a:buChar char="-"/>
            </a:pPr>
            <a:r>
              <a:rPr lang="en-US" baseline="0" dirty="0" smtClean="0"/>
              <a:t>Economic treaties</a:t>
            </a:r>
          </a:p>
          <a:p>
            <a:pPr marL="171450" indent="-171450">
              <a:buFontTx/>
              <a:buChar char="-"/>
            </a:pPr>
            <a:r>
              <a:rPr lang="en-US" baseline="0" dirty="0" smtClean="0"/>
              <a:t>Availability of raw material</a:t>
            </a:r>
          </a:p>
          <a:p>
            <a:pPr marL="171450" indent="-171450">
              <a:buFontTx/>
              <a:buChar char="-"/>
            </a:pPr>
            <a:r>
              <a:rPr lang="en-US" baseline="0" dirty="0" smtClean="0"/>
              <a:t>Service level: can I get there in 2 weeks?</a:t>
            </a:r>
          </a:p>
          <a:p>
            <a:pPr marL="171450" indent="-171450">
              <a:buFontTx/>
              <a:buChar char="-"/>
            </a:pPr>
            <a:endParaRPr lang="en-US" baseline="0" dirty="0" smtClean="0"/>
          </a:p>
          <a:p>
            <a:pPr marL="0" indent="0">
              <a:buFontTx/>
              <a:buNone/>
            </a:pPr>
            <a:r>
              <a:rPr lang="en-US" baseline="0" dirty="0" smtClean="0"/>
              <a:t>Using the export data, 20 countries were retained.  Those were then scored on Technical x Business.  (next slide puts them in a map)</a:t>
            </a:r>
          </a:p>
          <a:p>
            <a:pPr marL="0" indent="0">
              <a:buFontTx/>
              <a:buNone/>
            </a:pPr>
            <a:endParaRPr lang="en-US" baseline="0" dirty="0" smtClean="0"/>
          </a:p>
          <a:p>
            <a:pPr marL="0" indent="0">
              <a:buFontTx/>
              <a:buNone/>
            </a:pPr>
            <a:r>
              <a:rPr lang="en-US" baseline="0" dirty="0" smtClean="0"/>
              <a:t>KEY: there are many factors to consider, some don’t matter, some have more weight.  It is an iterative process where you must include all stakeholders (functions inside the company, board, etc.)</a:t>
            </a:r>
          </a:p>
          <a:p>
            <a:pPr marL="228600" indent="-228600">
              <a:buAutoNum type="arabicPeriod"/>
            </a:pPr>
            <a:endParaRPr lang="en-US" baseline="0" dirty="0" smtClean="0"/>
          </a:p>
          <a:p>
            <a:pPr marL="228600" indent="-228600">
              <a:buAutoNum type="arabicPeriod"/>
            </a:pPr>
            <a:endParaRPr lang="en-US" baseline="0" dirty="0" smtClean="0"/>
          </a:p>
          <a:p>
            <a:pPr marL="228600" indent="-228600">
              <a:buAutoNum type="arabicPeriod"/>
            </a:pPr>
            <a:endParaRPr lang="en-US" baseline="0" dirty="0" smtClean="0"/>
          </a:p>
          <a:p>
            <a:pPr marL="0" indent="0">
              <a:buNone/>
            </a:pPr>
            <a:r>
              <a:rPr lang="en-US" baseline="0" dirty="0" smtClean="0"/>
              <a:t>Where do you get the data?</a:t>
            </a:r>
          </a:p>
          <a:p>
            <a:pPr marL="171450" indent="-171450">
              <a:buFontTx/>
              <a:buChar char="-"/>
            </a:pPr>
            <a:r>
              <a:rPr lang="en-US" baseline="0" dirty="0" smtClean="0"/>
              <a:t>Google</a:t>
            </a:r>
          </a:p>
          <a:p>
            <a:pPr marL="171450" indent="-171450">
              <a:buFontTx/>
              <a:buChar char="-"/>
            </a:pPr>
            <a:r>
              <a:rPr lang="en-US" baseline="0" dirty="0" smtClean="0"/>
              <a:t>CIA </a:t>
            </a:r>
            <a:r>
              <a:rPr lang="en-US" baseline="0" dirty="0" err="1" smtClean="0"/>
              <a:t>factbook</a:t>
            </a:r>
            <a:endParaRPr lang="en-US" baseline="0" dirty="0" smtClean="0"/>
          </a:p>
          <a:p>
            <a:pPr marL="171450" indent="-171450">
              <a:buFontTx/>
              <a:buChar char="-"/>
            </a:pPr>
            <a:r>
              <a:rPr lang="en-US" baseline="0" dirty="0" smtClean="0"/>
              <a:t>Economic data you can buy</a:t>
            </a:r>
          </a:p>
          <a:p>
            <a:pPr marL="171450" indent="-171450">
              <a:buFontTx/>
              <a:buChar char="-"/>
            </a:pPr>
            <a:r>
              <a:rPr lang="en-US" baseline="0" dirty="0" smtClean="0"/>
              <a:t>Get local info from local consultant offices (Deloitte local offices + it has an internal Deloitte practice doing this)</a:t>
            </a:r>
          </a:p>
          <a:p>
            <a:pPr marL="171450" indent="-171450">
              <a:buFontTx/>
              <a:buChar char="-"/>
            </a:pPr>
            <a:endParaRPr lang="en-US" baseline="0" dirty="0" smtClean="0"/>
          </a:p>
          <a:p>
            <a:r>
              <a:rPr lang="en-US" dirty="0" smtClean="0"/>
              <a:t>Out of 20 countries, 13 were retained as candidates.  For those 13, now do all the works and establish</a:t>
            </a:r>
            <a:r>
              <a:rPr lang="en-US" baseline="0" dirty="0" smtClean="0"/>
              <a:t> TLC.</a:t>
            </a:r>
            <a:endParaRPr lang="en-US" dirty="0" smtClean="0"/>
          </a:p>
          <a:p>
            <a:endParaRPr lang="en-US" dirty="0" smtClean="0"/>
          </a:p>
          <a:p>
            <a:r>
              <a:rPr lang="en-US" dirty="0" smtClean="0"/>
              <a:t>The weighted sum (line) can be changed depending on preferences</a:t>
            </a:r>
            <a:r>
              <a:rPr lang="en-US" baseline="0" dirty="0" smtClean="0"/>
              <a:t> of executives.</a:t>
            </a: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6EBA2A5E-8438-854D-8154-0F5A29B0E9C2}" type="datetime1">
              <a:rPr lang="en-US" smtClean="0"/>
              <a:t>2/17/15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30</a:t>
            </a:fld>
            <a:endParaRPr lang="en-US"/>
          </a:p>
        </p:txBody>
      </p:sp>
    </p:spTree>
    <p:extLst>
      <p:ext uri="{BB962C8B-B14F-4D97-AF65-F5344CB8AC3E}">
        <p14:creationId xmlns:p14="http://schemas.microsoft.com/office/powerpoint/2010/main" val="36676970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smtClean="0"/>
              <a:t>TLC = used for B2B (sourcing)</a:t>
            </a:r>
          </a:p>
          <a:p>
            <a:r>
              <a:rPr lang="en-US" smtClean="0"/>
              <a:t>Cost to serve = used for B2C</a:t>
            </a:r>
          </a:p>
          <a:p>
            <a:endParaRPr lang="en-US" smtClean="0"/>
          </a:p>
          <a:p>
            <a:r>
              <a:rPr lang="en-US" smtClean="0"/>
              <a:t>You want to carefully track direct </a:t>
            </a:r>
            <a:r>
              <a:rPr lang="en-US" i="1" smtClean="0"/>
              <a:t>and indirect and hidden </a:t>
            </a:r>
            <a:r>
              <a:rPr lang="en-US" smtClean="0"/>
              <a:t>costs through the entire value chain.  This analysis is painful (because that data is not always easy to find) but rewarding.</a:t>
            </a:r>
          </a:p>
          <a:p>
            <a:r>
              <a:rPr lang="en-US" smtClean="0"/>
              <a:t>A manufacturer of cell phone transmission towers found that:</a:t>
            </a:r>
          </a:p>
          <a:p>
            <a:r>
              <a:rPr lang="en-US" smtClean="0"/>
              <a:t>- often labor is not that significant</a:t>
            </a:r>
          </a:p>
          <a:p>
            <a:r>
              <a:rPr lang="en-US" smtClean="0"/>
              <a:t>- but sourcing and working capital implications are.</a:t>
            </a:r>
          </a:p>
          <a:p>
            <a:endParaRPr lang="en-US" smtClean="0"/>
          </a:p>
        </p:txBody>
      </p:sp>
      <p:sp>
        <p:nvSpPr>
          <p:cNvPr id="81925" name="Slide Number Placeholder 4"/>
          <p:cNvSpPr>
            <a:spLocks noGrp="1"/>
          </p:cNvSpPr>
          <p:nvPr>
            <p:ph type="sldNum" sz="quarter" idx="5"/>
          </p:nvPr>
        </p:nvSpPr>
        <p:spPr>
          <a:noFill/>
        </p:spPr>
        <p:txBody>
          <a:bodyPr/>
          <a:lstStyle/>
          <a:p>
            <a:fld id="{196F2FF6-3B32-49A3-A660-1139031D3E34}" type="slidenum">
              <a:rPr lang="en-US" smtClean="0">
                <a:solidFill>
                  <a:srgbClr val="000000"/>
                </a:solidFill>
              </a:rPr>
              <a:pPr/>
              <a:t>31</a:t>
            </a:fld>
            <a:endParaRPr lang="en-US" dirty="0" smtClean="0">
              <a:solidFill>
                <a:srgbClr val="000000"/>
              </a:solidFill>
            </a:endParaRPr>
          </a:p>
        </p:txBody>
      </p:sp>
      <p:sp>
        <p:nvSpPr>
          <p:cNvPr id="81926" name="Footer Placeholder 5"/>
          <p:cNvSpPr>
            <a:spLocks noGrp="1"/>
          </p:cNvSpPr>
          <p:nvPr>
            <p:ph type="ftr" sz="quarter" idx="4"/>
          </p:nvPr>
        </p:nvSpPr>
        <p:spPr>
          <a:noFill/>
        </p:spPr>
        <p:txBody>
          <a:bodyPr/>
          <a:lstStyle/>
          <a:p>
            <a:r>
              <a:rPr lang="en-US" dirty="0" smtClean="0">
                <a:solidFill>
                  <a:srgbClr val="000000"/>
                </a:solidFill>
              </a:rPr>
              <a:t>Do no copy nor </a:t>
            </a:r>
            <a:r>
              <a:rPr lang="en-US" dirty="0" err="1" smtClean="0">
                <a:solidFill>
                  <a:srgbClr val="000000"/>
                </a:solidFill>
              </a:rPr>
              <a:t>poste</a:t>
            </a:r>
            <a:r>
              <a:rPr lang="en-US" dirty="0" smtClean="0">
                <a:solidFill>
                  <a:srgbClr val="000000"/>
                </a:solidFill>
              </a:rPr>
              <a:t> on the Internet.</a:t>
            </a:r>
          </a:p>
        </p:txBody>
      </p:sp>
      <p:sp>
        <p:nvSpPr>
          <p:cNvPr id="81927" name="Header Placeholder 6"/>
          <p:cNvSpPr>
            <a:spLocks noGrp="1"/>
          </p:cNvSpPr>
          <p:nvPr>
            <p:ph type="hdr" sz="quarter"/>
          </p:nvPr>
        </p:nvSpPr>
        <p:spPr>
          <a:noFill/>
        </p:spPr>
        <p:txBody>
          <a:bodyPr/>
          <a:lstStyle/>
          <a:p>
            <a:r>
              <a:rPr lang="en-US" smtClean="0">
                <a:solidFill>
                  <a:srgbClr val="000000"/>
                </a:solidFill>
              </a:rPr>
              <a:t>OPNS454</a:t>
            </a:r>
            <a:endParaRPr lang="en-US" dirty="0">
              <a:solidFill>
                <a:srgbClr val="00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 why not start with TLC first and then do the </a:t>
            </a:r>
            <a:r>
              <a:rPr lang="en-US" dirty="0" err="1" smtClean="0"/>
              <a:t>qualitatives</a:t>
            </a:r>
            <a:r>
              <a:rPr lang="en-US" dirty="0" smtClean="0"/>
              <a:t>?</a:t>
            </a:r>
          </a:p>
          <a:p>
            <a:endParaRPr lang="en-US" dirty="0" smtClean="0"/>
          </a:p>
          <a:p>
            <a:r>
              <a:rPr lang="en-US" dirty="0" smtClean="0"/>
              <a:t>A: We would do that for tactical</a:t>
            </a:r>
            <a:r>
              <a:rPr lang="en-US" baseline="0" dirty="0" smtClean="0"/>
              <a:t> sourcing + TLC takes too much work to do for all countries.</a:t>
            </a:r>
            <a:endParaRPr lang="en-US" dirty="0"/>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6EBA2A5E-8438-854D-8154-0F5A29B0E9C2}" type="datetime1">
              <a:rPr lang="en-US" smtClean="0"/>
              <a:t>2/17/15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34</a:t>
            </a:fld>
            <a:endParaRPr lang="en-US"/>
          </a:p>
        </p:txBody>
      </p:sp>
    </p:spTree>
    <p:extLst>
      <p:ext uri="{BB962C8B-B14F-4D97-AF65-F5344CB8AC3E}">
        <p14:creationId xmlns:p14="http://schemas.microsoft.com/office/powerpoint/2010/main" val="626833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5A6F2A-2C7C-8949-A854-D2B5942276F7}" type="slidenum">
              <a:rPr lang="en-US"/>
              <a:pPr/>
              <a:t>37</a:t>
            </a:fld>
            <a:endParaRPr lang="en-US"/>
          </a:p>
        </p:txBody>
      </p:sp>
      <p:sp>
        <p:nvSpPr>
          <p:cNvPr id="8909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90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48131" name="Rectangle 3"/>
          <p:cNvSpPr>
            <a:spLocks noGrp="1" noChangeArrowheads="1"/>
          </p:cNvSpPr>
          <p:nvPr>
            <p:ph type="dt" sz="quarter" idx="1"/>
          </p:nvPr>
        </p:nvSpPr>
        <p:spPr>
          <a:noFill/>
        </p:spPr>
        <p:txBody>
          <a:bodyPr/>
          <a:lstStyle/>
          <a:p>
            <a:pPr defTabSz="941068"/>
            <a:fld id="{9B74C5D4-2218-D14F-AB31-BED422591D81}" type="datetime1">
              <a:rPr lang="en-US" smtClean="0">
                <a:solidFill>
                  <a:prstClr val="black"/>
                </a:solidFill>
              </a:rPr>
              <a:t>2/17/15</a:t>
            </a:fld>
            <a:endParaRPr lang="en-US" dirty="0">
              <a:solidFill>
                <a:prstClr val="black"/>
              </a:solidFill>
            </a:endParaRPr>
          </a:p>
        </p:txBody>
      </p:sp>
      <p:sp>
        <p:nvSpPr>
          <p:cNvPr id="48132"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8133" name="Rectangle 7"/>
          <p:cNvSpPr>
            <a:spLocks noGrp="1" noChangeArrowheads="1"/>
          </p:cNvSpPr>
          <p:nvPr>
            <p:ph type="sldNum" sz="quarter" idx="5"/>
          </p:nvPr>
        </p:nvSpPr>
        <p:spPr>
          <a:noFill/>
        </p:spPr>
        <p:txBody>
          <a:bodyPr/>
          <a:lstStyle/>
          <a:p>
            <a:pPr defTabSz="941068"/>
            <a:fld id="{0DB157CF-44F1-4E0C-AD6E-F593DD394949}" type="slidenum">
              <a:rPr lang="en-US">
                <a:solidFill>
                  <a:prstClr val="black"/>
                </a:solidFill>
              </a:rPr>
              <a:pPr defTabSz="941068"/>
              <a:t>38</a:t>
            </a:fld>
            <a:endParaRPr lang="en-US" dirty="0">
              <a:solidFill>
                <a:prstClr val="black"/>
              </a:solidFill>
            </a:endParaRPr>
          </a:p>
        </p:txBody>
      </p:sp>
      <p:sp>
        <p:nvSpPr>
          <p:cNvPr id="48134"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8135" name="Rectangle 3"/>
          <p:cNvSpPr>
            <a:spLocks noGrp="1" noChangeArrowheads="1"/>
          </p:cNvSpPr>
          <p:nvPr>
            <p:ph type="body" idx="1"/>
          </p:nvPr>
        </p:nvSpPr>
        <p:spPr>
          <a:noFill/>
          <a:ln/>
        </p:spPr>
        <p:txBody>
          <a:bodyPr/>
          <a:lstStyle/>
          <a:p>
            <a:r>
              <a:rPr lang="en-US" smtClean="0"/>
              <a:t>Timing and lcoation also interact.</a:t>
            </a:r>
          </a:p>
          <a:p>
            <a:endParaRPr lang="en-US" smtClean="0"/>
          </a:p>
          <a:p>
            <a:r>
              <a:rPr lang="en-US" smtClean="0"/>
              <a:t>You are Acciona and are starting operations in the US. </a:t>
            </a:r>
          </a:p>
          <a:p>
            <a:r>
              <a:rPr lang="en-US" smtClean="0"/>
              <a:t>- Assume you have a myopic view and build one location: that would be best in A.</a:t>
            </a:r>
          </a:p>
          <a:p>
            <a:r>
              <a:rPr lang="en-US" smtClean="0"/>
              <a:t>- If, however, you anticipate potential future additions: it may be better to start in B so that in the longer term you add C.  [B+C have lower TLC than A.]</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43011" name="Rectangle 3"/>
          <p:cNvSpPr>
            <a:spLocks noGrp="1" noChangeArrowheads="1"/>
          </p:cNvSpPr>
          <p:nvPr>
            <p:ph type="dt" sz="quarter" idx="1"/>
          </p:nvPr>
        </p:nvSpPr>
        <p:spPr>
          <a:noFill/>
        </p:spPr>
        <p:txBody>
          <a:bodyPr/>
          <a:lstStyle/>
          <a:p>
            <a:pPr defTabSz="941068"/>
            <a:fld id="{3D38E118-6DCC-664B-ACC0-824AFE11BC78}" type="datetime1">
              <a:rPr lang="en-US" smtClean="0">
                <a:solidFill>
                  <a:prstClr val="black"/>
                </a:solidFill>
              </a:rPr>
              <a:t>2/17/15</a:t>
            </a:fld>
            <a:endParaRPr lang="en-US" dirty="0">
              <a:solidFill>
                <a:prstClr val="black"/>
              </a:solidFill>
            </a:endParaRPr>
          </a:p>
        </p:txBody>
      </p:sp>
      <p:sp>
        <p:nvSpPr>
          <p:cNvPr id="43012"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3013" name="Rectangle 7"/>
          <p:cNvSpPr>
            <a:spLocks noGrp="1" noChangeArrowheads="1"/>
          </p:cNvSpPr>
          <p:nvPr>
            <p:ph type="sldNum" sz="quarter" idx="5"/>
          </p:nvPr>
        </p:nvSpPr>
        <p:spPr>
          <a:noFill/>
        </p:spPr>
        <p:txBody>
          <a:bodyPr/>
          <a:lstStyle/>
          <a:p>
            <a:pPr defTabSz="941068"/>
            <a:fld id="{07DAE799-33D7-4995-814D-4A986CF5B4D6}" type="slidenum">
              <a:rPr lang="en-US">
                <a:solidFill>
                  <a:prstClr val="black"/>
                </a:solidFill>
              </a:rPr>
              <a:pPr defTabSz="941068"/>
              <a:t>39</a:t>
            </a:fld>
            <a:endParaRPr lang="en-US" dirty="0">
              <a:solidFill>
                <a:prstClr val="black"/>
              </a:solidFill>
            </a:endParaRPr>
          </a:p>
        </p:txBody>
      </p:sp>
      <p:sp>
        <p:nvSpPr>
          <p:cNvPr id="43014"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3015" name="Rectangle 3"/>
          <p:cNvSpPr>
            <a:spLocks noGrp="1" noChangeArrowheads="1"/>
          </p:cNvSpPr>
          <p:nvPr>
            <p:ph type="body" idx="1"/>
          </p:nvPr>
        </p:nvSpPr>
        <p:spPr>
          <a:noFill/>
          <a:ln/>
        </p:spPr>
        <p:txBody>
          <a:bodyPr/>
          <a:lstStyle/>
          <a:p>
            <a:r>
              <a:rPr lang="en-US" dirty="0" smtClean="0"/>
              <a:t>Let’s summarize four typical types of location analysis.</a:t>
            </a:r>
          </a:p>
          <a:p>
            <a:endParaRPr lang="en-US" dirty="0" smtClean="0"/>
          </a:p>
          <a:p>
            <a:r>
              <a:rPr lang="en-US" dirty="0" smtClean="0"/>
              <a:t>Spatial: typically TLC for one location: example = </a:t>
            </a:r>
            <a:r>
              <a:rPr lang="en-US" dirty="0" err="1" smtClean="0"/>
              <a:t>Mex</a:t>
            </a:r>
            <a:r>
              <a:rPr lang="en-US" dirty="0" smtClean="0"/>
              <a:t>-China mini-case</a:t>
            </a:r>
          </a:p>
          <a:p>
            <a:endParaRPr lang="en-US" dirty="0" smtClean="0"/>
          </a:p>
          <a:p>
            <a:r>
              <a:rPr lang="en-US" dirty="0" smtClean="0"/>
              <a:t>Network: considers total costs for ALL locations</a:t>
            </a:r>
            <a:r>
              <a:rPr lang="en-US" baseline="0" dirty="0" smtClean="0"/>
              <a:t> in the network: example = capstone case</a:t>
            </a:r>
            <a:endParaRPr lang="en-US" dirty="0" smtClean="0"/>
          </a:p>
          <a:p>
            <a:endParaRPr lang="en-US" dirty="0" smtClean="0"/>
          </a:p>
          <a:p>
            <a:pPr defTabSz="881390">
              <a:defRPr/>
            </a:pPr>
            <a:r>
              <a:rPr lang="en-US" dirty="0" smtClean="0"/>
              <a:t>Competitive analysis: famous </a:t>
            </a:r>
            <a:r>
              <a:rPr lang="en-US" dirty="0" err="1" smtClean="0"/>
              <a:t>Hoteling</a:t>
            </a:r>
            <a:r>
              <a:rPr lang="en-US" dirty="0" smtClean="0"/>
              <a:t> model that you’ve covered elsewhere….</a:t>
            </a:r>
          </a:p>
          <a:p>
            <a:pPr defTabSz="881390">
              <a:defRPr/>
            </a:pPr>
            <a:endParaRPr lang="en-US" dirty="0" smtClean="0"/>
          </a:p>
          <a:p>
            <a:pPr defTabSz="881390">
              <a:defRPr/>
            </a:pPr>
            <a:r>
              <a:rPr lang="en-US" dirty="0" smtClean="0"/>
              <a:t>Facility role: see matrix</a:t>
            </a:r>
          </a:p>
          <a:p>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44035" name="Rectangle 3"/>
          <p:cNvSpPr>
            <a:spLocks noGrp="1" noChangeArrowheads="1"/>
          </p:cNvSpPr>
          <p:nvPr>
            <p:ph type="dt" sz="quarter" idx="1"/>
          </p:nvPr>
        </p:nvSpPr>
        <p:spPr>
          <a:noFill/>
        </p:spPr>
        <p:txBody>
          <a:bodyPr/>
          <a:lstStyle/>
          <a:p>
            <a:pPr defTabSz="941068"/>
            <a:fld id="{9AE9E16E-AA9F-BE4C-BE7D-15EA6466EB65}" type="datetime1">
              <a:rPr lang="en-US" smtClean="0">
                <a:solidFill>
                  <a:prstClr val="black"/>
                </a:solidFill>
              </a:rPr>
              <a:t>2/17/15</a:t>
            </a:fld>
            <a:endParaRPr lang="en-US" dirty="0">
              <a:solidFill>
                <a:prstClr val="black"/>
              </a:solidFill>
            </a:endParaRPr>
          </a:p>
        </p:txBody>
      </p:sp>
      <p:sp>
        <p:nvSpPr>
          <p:cNvPr id="44036"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4037" name="Rectangle 7"/>
          <p:cNvSpPr>
            <a:spLocks noGrp="1" noChangeArrowheads="1"/>
          </p:cNvSpPr>
          <p:nvPr>
            <p:ph type="sldNum" sz="quarter" idx="5"/>
          </p:nvPr>
        </p:nvSpPr>
        <p:spPr>
          <a:noFill/>
        </p:spPr>
        <p:txBody>
          <a:bodyPr/>
          <a:lstStyle/>
          <a:p>
            <a:pPr defTabSz="941068"/>
            <a:fld id="{EA6DE0EB-49C8-4AFC-99A7-6FB6CD3FC5F5}" type="slidenum">
              <a:rPr lang="en-US">
                <a:solidFill>
                  <a:prstClr val="black"/>
                </a:solidFill>
              </a:rPr>
              <a:pPr defTabSz="941068"/>
              <a:t>40</a:t>
            </a:fld>
            <a:endParaRPr lang="en-US" dirty="0">
              <a:solidFill>
                <a:prstClr val="black"/>
              </a:solidFill>
            </a:endParaRPr>
          </a:p>
        </p:txBody>
      </p:sp>
      <p:sp>
        <p:nvSpPr>
          <p:cNvPr id="44038"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4039" name="Rectangle 3"/>
          <p:cNvSpPr>
            <a:spLocks noGrp="1" noChangeArrowheads="1"/>
          </p:cNvSpPr>
          <p:nvPr>
            <p:ph type="body" idx="1"/>
          </p:nvPr>
        </p:nvSpPr>
        <p:spPr>
          <a:noFill/>
          <a:ln/>
        </p:spPr>
        <p:txBody>
          <a:bodyPr/>
          <a:lstStyle/>
          <a:p>
            <a:r>
              <a:rPr lang="en-US" i="1" smtClean="0"/>
              <a:t>For which industries is spatial analysis important?</a:t>
            </a:r>
          </a:p>
          <a:p>
            <a:r>
              <a:rPr lang="en-US" i="1" smtClean="0"/>
              <a:t>	- </a:t>
            </a:r>
            <a:r>
              <a:rPr lang="en-US" smtClean="0"/>
              <a:t>when transportation is an important cost factor</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a:noFill/>
        </p:spPr>
        <p:txBody>
          <a:bodyPr/>
          <a:lstStyle/>
          <a:p>
            <a:pPr defTabSz="939400"/>
            <a:r>
              <a:rPr lang="en-US" dirty="0" smtClean="0">
                <a:solidFill>
                  <a:prstClr val="black"/>
                </a:solidFill>
              </a:rPr>
              <a:t>OPNS454 Week 5: Capacity Types and Flexibility</a:t>
            </a:r>
          </a:p>
        </p:txBody>
      </p:sp>
      <p:sp>
        <p:nvSpPr>
          <p:cNvPr id="31747" name="Rectangle 3"/>
          <p:cNvSpPr>
            <a:spLocks noGrp="1" noChangeArrowheads="1"/>
          </p:cNvSpPr>
          <p:nvPr>
            <p:ph type="dt" sz="quarter" idx="1"/>
          </p:nvPr>
        </p:nvSpPr>
        <p:spPr>
          <a:noFill/>
        </p:spPr>
        <p:txBody>
          <a:bodyPr/>
          <a:lstStyle/>
          <a:p>
            <a:pPr defTabSz="939400"/>
            <a:fld id="{CCE1E28E-B308-40BB-BA4C-789655EF57DC}" type="datetime1">
              <a:rPr lang="en-US" smtClean="0">
                <a:solidFill>
                  <a:prstClr val="black"/>
                </a:solidFill>
              </a:rPr>
              <a:pPr defTabSz="939400"/>
              <a:t>2/17/15</a:t>
            </a:fld>
            <a:endParaRPr lang="en-US" dirty="0" smtClean="0">
              <a:solidFill>
                <a:prstClr val="black"/>
              </a:solidFill>
            </a:endParaRPr>
          </a:p>
        </p:txBody>
      </p:sp>
      <p:sp>
        <p:nvSpPr>
          <p:cNvPr id="31748" name="Rectangle 6"/>
          <p:cNvSpPr>
            <a:spLocks noGrp="1" noChangeArrowheads="1"/>
          </p:cNvSpPr>
          <p:nvPr>
            <p:ph type="ftr" sz="quarter" idx="4"/>
          </p:nvPr>
        </p:nvSpPr>
        <p:spPr>
          <a:noFill/>
        </p:spPr>
        <p:txBody>
          <a:bodyPr/>
          <a:lstStyle/>
          <a:p>
            <a:pPr defTabSz="939400"/>
            <a:r>
              <a:rPr lang="en-US" dirty="0" smtClean="0">
                <a:solidFill>
                  <a:prstClr val="black"/>
                </a:solidFill>
              </a:rPr>
              <a:t>© Van Mieghem</a:t>
            </a:r>
          </a:p>
        </p:txBody>
      </p:sp>
      <p:sp>
        <p:nvSpPr>
          <p:cNvPr id="31749" name="Rectangle 7"/>
          <p:cNvSpPr>
            <a:spLocks noGrp="1" noChangeArrowheads="1"/>
          </p:cNvSpPr>
          <p:nvPr>
            <p:ph type="sldNum" sz="quarter" idx="5"/>
          </p:nvPr>
        </p:nvSpPr>
        <p:spPr>
          <a:noFill/>
        </p:spPr>
        <p:txBody>
          <a:bodyPr/>
          <a:lstStyle/>
          <a:p>
            <a:pPr defTabSz="939400"/>
            <a:fld id="{DC449078-CA9D-47AD-8029-39448409924E}" type="slidenum">
              <a:rPr lang="en-US" smtClean="0">
                <a:solidFill>
                  <a:prstClr val="black"/>
                </a:solidFill>
              </a:rPr>
              <a:pPr defTabSz="939400"/>
              <a:t>3</a:t>
            </a:fld>
            <a:endParaRPr lang="en-US" dirty="0" smtClean="0">
              <a:solidFill>
                <a:prstClr val="black"/>
              </a:solidFill>
            </a:endParaRPr>
          </a:p>
        </p:txBody>
      </p:sp>
      <p:sp>
        <p:nvSpPr>
          <p:cNvPr id="31750" name="Rectangle 2"/>
          <p:cNvSpPr>
            <a:spLocks noGrp="1" noRot="1" noChangeAspect="1" noChangeArrowheads="1" noTextEdit="1"/>
          </p:cNvSpPr>
          <p:nvPr>
            <p:ph type="sldImg"/>
          </p:nvPr>
        </p:nvSpPr>
        <p:spPr>
          <a:xfrm>
            <a:off x="313399" y="221343"/>
            <a:ext cx="4039196" cy="3060373"/>
          </a:xfrm>
          <a:solidFill>
            <a:srgbClr val="FFFFFF"/>
          </a:solidFill>
          <a:ln/>
        </p:spPr>
      </p:sp>
      <p:sp>
        <p:nvSpPr>
          <p:cNvPr id="31751" name="Rectangle 3"/>
          <p:cNvSpPr>
            <a:spLocks noGrp="1" noChangeArrowheads="1"/>
          </p:cNvSpPr>
          <p:nvPr>
            <p:ph type="body" idx="1"/>
          </p:nvPr>
        </p:nvSpPr>
        <p:spPr>
          <a:noFill/>
          <a:ln/>
        </p:spPr>
        <p:txBody>
          <a:bodyPr/>
          <a:lstStyle/>
          <a:p>
            <a:r>
              <a:rPr lang="en-US" smtClean="0"/>
              <a:t>Clearly, the waste-factor increases the earlier we start construction and the higher the technical risk of the drug.</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a:noFill/>
        </p:spPr>
        <p:txBody>
          <a:bodyPr/>
          <a:lstStyle/>
          <a:p>
            <a:pPr defTabSz="941068"/>
            <a:r>
              <a:rPr lang="en-US" smtClean="0">
                <a:ea typeface="ＭＳ Ｐゴシック" pitchFamily="34" charset="-128"/>
              </a:rPr>
              <a:t>OPNS454</a:t>
            </a:r>
            <a:endParaRPr lang="en-US" dirty="0" smtClean="0">
              <a:ea typeface="ＭＳ Ｐゴシック" pitchFamily="34" charset="-128"/>
            </a:endParaRPr>
          </a:p>
        </p:txBody>
      </p:sp>
      <p:sp>
        <p:nvSpPr>
          <p:cNvPr id="111619" name="Rectangle 3"/>
          <p:cNvSpPr>
            <a:spLocks noGrp="1" noChangeArrowheads="1"/>
          </p:cNvSpPr>
          <p:nvPr>
            <p:ph type="dt" sz="quarter" idx="1"/>
          </p:nvPr>
        </p:nvSpPr>
        <p:spPr>
          <a:noFill/>
        </p:spPr>
        <p:txBody>
          <a:bodyPr/>
          <a:lstStyle/>
          <a:p>
            <a:fld id="{724825D3-08FB-7B44-97E3-EE6E13A0AD19}" type="datetime1">
              <a:rPr lang="en-US" smtClean="0"/>
              <a:t>2/17/15</a:t>
            </a:fld>
            <a:endParaRPr lang="en-US"/>
          </a:p>
        </p:txBody>
      </p:sp>
      <p:sp>
        <p:nvSpPr>
          <p:cNvPr id="111620" name="Rectangle 6"/>
          <p:cNvSpPr>
            <a:spLocks noGrp="1" noChangeArrowheads="1"/>
          </p:cNvSpPr>
          <p:nvPr>
            <p:ph type="ftr" sz="quarter" idx="4"/>
          </p:nvPr>
        </p:nvSpPr>
        <p:spPr>
          <a:noFill/>
        </p:spPr>
        <p:txBody>
          <a:bodyPr/>
          <a:lstStyle/>
          <a:p>
            <a:r>
              <a:rPr lang="en-US"/>
              <a:t>© Van Mieghem</a:t>
            </a:r>
          </a:p>
        </p:txBody>
      </p:sp>
      <p:sp>
        <p:nvSpPr>
          <p:cNvPr id="111621" name="Rectangle 7"/>
          <p:cNvSpPr>
            <a:spLocks noGrp="1" noChangeArrowheads="1"/>
          </p:cNvSpPr>
          <p:nvPr>
            <p:ph type="sldNum" sz="quarter" idx="5"/>
          </p:nvPr>
        </p:nvSpPr>
        <p:spPr>
          <a:noFill/>
        </p:spPr>
        <p:txBody>
          <a:bodyPr/>
          <a:lstStyle/>
          <a:p>
            <a:fld id="{88EE7FCE-E9C2-46CB-B555-C4698C2E0545}" type="slidenum">
              <a:rPr lang="en-US"/>
              <a:pPr/>
              <a:t>41</a:t>
            </a:fld>
            <a:endParaRPr lang="en-US"/>
          </a:p>
        </p:txBody>
      </p:sp>
      <p:sp>
        <p:nvSpPr>
          <p:cNvPr id="111622" name="Rectangle 2"/>
          <p:cNvSpPr>
            <a:spLocks noGrp="1" noRot="1" noChangeAspect="1" noChangeArrowheads="1" noTextEdit="1"/>
          </p:cNvSpPr>
          <p:nvPr>
            <p:ph type="sldImg"/>
          </p:nvPr>
        </p:nvSpPr>
        <p:spPr>
          <a:xfrm>
            <a:off x="293688" y="220663"/>
            <a:ext cx="4078287" cy="3060700"/>
          </a:xfrm>
          <a:ln/>
        </p:spPr>
      </p:sp>
      <p:sp>
        <p:nvSpPr>
          <p:cNvPr id="111623" name="Rectangle 3"/>
          <p:cNvSpPr>
            <a:spLocks noGrp="1" noChangeArrowheads="1"/>
          </p:cNvSpPr>
          <p:nvPr>
            <p:ph type="body" idx="1"/>
          </p:nvPr>
        </p:nvSpPr>
        <p:spPr>
          <a:xfrm>
            <a:off x="281451" y="3343200"/>
            <a:ext cx="6447499" cy="5744154"/>
          </a:xfrm>
          <a:noFill/>
          <a:ln/>
        </p:spPr>
        <p:txBody>
          <a:bodyPr/>
          <a:lstStyle/>
          <a:p>
            <a:r>
              <a:rPr lang="en-US" dirty="0" smtClean="0">
                <a:ea typeface="ＭＳ Ｐゴシック" pitchFamily="34" charset="-128"/>
              </a:rPr>
              <a:t>Professor, </a:t>
            </a:r>
          </a:p>
          <a:p>
            <a:r>
              <a:rPr lang="en-US" dirty="0" smtClean="0">
                <a:ea typeface="ＭＳ Ｐゴシック" pitchFamily="34" charset="-128"/>
              </a:rPr>
              <a:t>Attached is the image I showed you after class displaying product distribution across the US for a major appliance manufacturer. Again, my client used this map along with other information to make decisions about where to offer premium service operations. Please feel free to share this with the class as long as we keep the name of the company confidential.</a:t>
            </a:r>
          </a:p>
          <a:p>
            <a:r>
              <a:rPr lang="en-US" dirty="0" smtClean="0">
                <a:ea typeface="ＭＳ Ｐゴシック" pitchFamily="34" charset="-128"/>
              </a:rPr>
              <a:t>Cheers,</a:t>
            </a:r>
          </a:p>
          <a:p>
            <a:r>
              <a:rPr lang="en-US" dirty="0" smtClean="0">
                <a:ea typeface="ＭＳ Ｐゴシック" pitchFamily="34" charset="-128"/>
              </a:rPr>
              <a:t>Michael </a:t>
            </a:r>
            <a:r>
              <a:rPr lang="en-US" dirty="0" err="1" smtClean="0">
                <a:ea typeface="ＭＳ Ｐゴシック" pitchFamily="34" charset="-128"/>
              </a:rPr>
              <a:t>Loesel</a:t>
            </a:r>
            <a:endParaRPr lang="en-US" dirty="0" smtClean="0">
              <a:ea typeface="ＭＳ Ｐゴシック" pitchFamily="34" charset="-128"/>
            </a:endParaRPr>
          </a:p>
          <a:p>
            <a:r>
              <a:rPr lang="en-US" dirty="0" smtClean="0">
                <a:ea typeface="ＭＳ Ｐゴシック" pitchFamily="34" charset="-128"/>
              </a:rPr>
              <a:t>________________________________________________</a:t>
            </a:r>
          </a:p>
          <a:p>
            <a:r>
              <a:rPr lang="en-US" dirty="0" smtClean="0">
                <a:ea typeface="ＭＳ Ｐゴシック" pitchFamily="34" charset="-128"/>
              </a:rPr>
              <a:t>Michael D. </a:t>
            </a:r>
            <a:r>
              <a:rPr lang="en-US" dirty="0" err="1" smtClean="0">
                <a:ea typeface="ＭＳ Ｐゴシック" pitchFamily="34" charset="-128"/>
              </a:rPr>
              <a:t>Loesel</a:t>
            </a:r>
            <a:endParaRPr lang="en-US" dirty="0" smtClean="0">
              <a:ea typeface="ＭＳ Ｐゴシック" pitchFamily="34" charset="-128"/>
            </a:endParaRPr>
          </a:p>
          <a:p>
            <a:r>
              <a:rPr lang="en-US" dirty="0" smtClean="0">
                <a:ea typeface="ＭＳ Ｐゴシック" pitchFamily="34" charset="-128"/>
              </a:rPr>
              <a:t>mloesel2007@kellogg.northwestern.edu</a:t>
            </a:r>
          </a:p>
          <a:p>
            <a:r>
              <a:rPr lang="en-US" dirty="0" smtClean="0">
                <a:ea typeface="ＭＳ Ｐゴシック" pitchFamily="34" charset="-128"/>
              </a:rPr>
              <a:t>Kellogg School of Management</a:t>
            </a:r>
          </a:p>
          <a:p>
            <a:r>
              <a:rPr lang="en-US" dirty="0" smtClean="0">
                <a:ea typeface="ＭＳ Ｐゴシック" pitchFamily="34" charset="-128"/>
              </a:rPr>
              <a:t>Northwestern University</a:t>
            </a:r>
          </a:p>
          <a:p>
            <a:endParaRPr lang="en-US" dirty="0" smtClean="0">
              <a:ea typeface="ＭＳ Ｐゴシック" pitchFamily="34" charset="-128"/>
            </a:endParaRPr>
          </a:p>
          <a:p>
            <a:endParaRPr lang="en-US" dirty="0" smtClean="0">
              <a:ea typeface="ＭＳ Ｐゴシック" pitchFamily="34" charset="-128"/>
            </a:endParaRPr>
          </a:p>
          <a:p>
            <a:r>
              <a:rPr lang="en-US" dirty="0" smtClean="0"/>
              <a:t>Many costs exhibit </a:t>
            </a:r>
            <a:r>
              <a:rPr lang="en-US" dirty="0" err="1" smtClean="0"/>
              <a:t>EoS</a:t>
            </a:r>
            <a:r>
              <a:rPr lang="en-US" dirty="0" smtClean="0"/>
              <a:t>, but </a:t>
            </a:r>
            <a:r>
              <a:rPr lang="en-US" i="1" dirty="0" smtClean="0"/>
              <a:t>outbound </a:t>
            </a:r>
            <a:r>
              <a:rPr lang="en-US" dirty="0" smtClean="0"/>
              <a:t>transportation does not.</a:t>
            </a:r>
          </a:p>
          <a:p>
            <a:endParaRPr lang="en-US" dirty="0" smtClean="0"/>
          </a:p>
          <a:p>
            <a:r>
              <a:rPr lang="en-US" i="1" dirty="0" smtClean="0"/>
              <a:t>How does Amazon decide on the size and location of DCs?</a:t>
            </a:r>
          </a:p>
          <a:p>
            <a:endParaRPr lang="en-US" dirty="0" smtClean="0">
              <a:ea typeface="ＭＳ Ｐゴシック" pitchFamily="34"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47107" name="Rectangle 3"/>
          <p:cNvSpPr>
            <a:spLocks noGrp="1" noChangeArrowheads="1"/>
          </p:cNvSpPr>
          <p:nvPr>
            <p:ph type="dt" sz="quarter" idx="1"/>
          </p:nvPr>
        </p:nvSpPr>
        <p:spPr>
          <a:noFill/>
        </p:spPr>
        <p:txBody>
          <a:bodyPr/>
          <a:lstStyle/>
          <a:p>
            <a:pPr defTabSz="941068"/>
            <a:fld id="{3E24BC07-86DC-5B4E-A88F-28015FAE82D0}" type="datetime1">
              <a:rPr lang="en-US" smtClean="0">
                <a:solidFill>
                  <a:prstClr val="black"/>
                </a:solidFill>
              </a:rPr>
              <a:t>2/17/15</a:t>
            </a:fld>
            <a:endParaRPr lang="en-US" dirty="0">
              <a:solidFill>
                <a:prstClr val="black"/>
              </a:solidFill>
            </a:endParaRPr>
          </a:p>
        </p:txBody>
      </p:sp>
      <p:sp>
        <p:nvSpPr>
          <p:cNvPr id="47108"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7109" name="Rectangle 7"/>
          <p:cNvSpPr>
            <a:spLocks noGrp="1" noChangeArrowheads="1"/>
          </p:cNvSpPr>
          <p:nvPr>
            <p:ph type="sldNum" sz="quarter" idx="5"/>
          </p:nvPr>
        </p:nvSpPr>
        <p:spPr>
          <a:noFill/>
        </p:spPr>
        <p:txBody>
          <a:bodyPr/>
          <a:lstStyle/>
          <a:p>
            <a:pPr defTabSz="941068"/>
            <a:fld id="{CE3A3D3D-7B2D-47E7-BF4A-757E38292D43}" type="slidenum">
              <a:rPr lang="en-US">
                <a:solidFill>
                  <a:prstClr val="black"/>
                </a:solidFill>
              </a:rPr>
              <a:pPr defTabSz="941068"/>
              <a:t>42</a:t>
            </a:fld>
            <a:endParaRPr lang="en-US" dirty="0">
              <a:solidFill>
                <a:prstClr val="black"/>
              </a:solidFill>
            </a:endParaRPr>
          </a:p>
        </p:txBody>
      </p:sp>
      <p:sp>
        <p:nvSpPr>
          <p:cNvPr id="47110"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7111" name="Rectangle 3"/>
          <p:cNvSpPr>
            <a:spLocks noGrp="1" noChangeArrowheads="1"/>
          </p:cNvSpPr>
          <p:nvPr>
            <p:ph type="body" idx="1"/>
          </p:nvPr>
        </p:nvSpPr>
        <p:spPr>
          <a:noFill/>
          <a:ln/>
        </p:spPr>
        <p:txBody>
          <a:bodyPr/>
          <a:lstStyle/>
          <a:p>
            <a:r>
              <a:rPr lang="en-US" dirty="0" smtClean="0"/>
              <a:t>Many costs exhibit </a:t>
            </a:r>
            <a:r>
              <a:rPr lang="en-US" dirty="0" err="1" smtClean="0"/>
              <a:t>EoS</a:t>
            </a:r>
            <a:r>
              <a:rPr lang="en-US" dirty="0" smtClean="0"/>
              <a:t>, but </a:t>
            </a:r>
            <a:r>
              <a:rPr lang="en-US" i="1" dirty="0" smtClean="0"/>
              <a:t>outbound </a:t>
            </a:r>
            <a:r>
              <a:rPr lang="en-US" dirty="0" smtClean="0"/>
              <a:t>transportation does not.</a:t>
            </a:r>
          </a:p>
          <a:p>
            <a:endParaRPr lang="en-US" dirty="0" smtClean="0"/>
          </a:p>
          <a:p>
            <a:r>
              <a:rPr lang="en-US" i="1" dirty="0" smtClean="0"/>
              <a:t>How does Amazon decide on the size and location of DCs?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 of my favorite data-maps is a well known piece by </a:t>
            </a:r>
            <a:r>
              <a:rPr lang="en-US" dirty="0" smtClean="0">
                <a:hlinkClick r:id="rId3"/>
              </a:rPr>
              <a:t>Stephen Von Worley</a:t>
            </a:r>
            <a:r>
              <a:rPr lang="en-US" dirty="0" smtClean="0"/>
              <a:t>: </a:t>
            </a:r>
            <a:r>
              <a:rPr lang="en-US" dirty="0" smtClean="0">
                <a:hlinkClick r:id="rId4"/>
              </a:rPr>
              <a:t>The Contiguous United States Visualized by Distance to the Nearest McDonalds</a:t>
            </a:r>
            <a:r>
              <a:rPr lang="en-US" dirty="0" smtClean="0"/>
              <a:t>. </a:t>
            </a:r>
          </a:p>
          <a:p>
            <a:r>
              <a:rPr lang="en-US" dirty="0" smtClean="0"/>
              <a:t>The furthest you can get within the USA is ~107 miles, incidentally. It's a brilliant post; fun, personal, and on a subtle level is discussing a deep part of Americana.</a:t>
            </a:r>
            <a:endParaRPr lang="en-US" dirty="0"/>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31233F6D-5E00-7F48-867C-D7064A04458C}" type="datetime1">
              <a:rPr lang="en-US" smtClean="0"/>
              <a:t>2/17/15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43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http://www.ifweassume.com/2012/10/the-united-states-of-starbucks.html</a:t>
            </a:r>
          </a:p>
          <a:p>
            <a:endParaRPr lang="en-US" dirty="0" smtClean="0"/>
          </a:p>
          <a:p>
            <a:r>
              <a:rPr lang="en-US" dirty="0" smtClean="0"/>
              <a:t>Another chain restaurant by which we might measure our lives, particularly in the </a:t>
            </a:r>
            <a:r>
              <a:rPr lang="en-US" dirty="0" smtClean="0">
                <a:hlinkClick r:id="rId3"/>
              </a:rPr>
              <a:t>PNW</a:t>
            </a:r>
            <a:r>
              <a:rPr lang="en-US" dirty="0" smtClean="0"/>
              <a:t>, </a:t>
            </a:r>
            <a:r>
              <a:rPr lang="en-US" dirty="0" err="1" smtClean="0"/>
              <a:t>is</a:t>
            </a:r>
            <a:r>
              <a:rPr lang="en-US" dirty="0" err="1" smtClean="0">
                <a:hlinkClick r:id="rId4"/>
              </a:rPr>
              <a:t>Starbucks</a:t>
            </a:r>
            <a:r>
              <a:rPr lang="en-US" dirty="0" smtClean="0"/>
              <a:t>. This Seattle-based-behemoth has played an integral role in the coffee culture around the world, and along with the Nerd Triumvirate (Microsoft, Boeing, and Amazon) has secured our city's place on the global stage.</a:t>
            </a:r>
            <a:br>
              <a:rPr lang="en-US" dirty="0" smtClean="0"/>
            </a:br>
            <a:r>
              <a:rPr lang="en-US" dirty="0" smtClean="0"/>
              <a:t/>
            </a:r>
            <a:br>
              <a:rPr lang="en-US" dirty="0" smtClean="0"/>
            </a:br>
            <a:r>
              <a:rPr lang="en-US" dirty="0" smtClean="0"/>
              <a:t>Starbucks has been used in the past to </a:t>
            </a:r>
            <a:r>
              <a:rPr lang="en-US" dirty="0" smtClean="0">
                <a:hlinkClick r:id="rId5"/>
              </a:rPr>
              <a:t>gauge economic health</a:t>
            </a:r>
            <a:r>
              <a:rPr lang="en-US" dirty="0" smtClean="0"/>
              <a:t>, and I've found it used as a standard metric in </a:t>
            </a:r>
            <a:r>
              <a:rPr lang="en-US" dirty="0" smtClean="0">
                <a:hlinkClick r:id="rId6"/>
              </a:rPr>
              <a:t>geography classes</a:t>
            </a:r>
            <a:r>
              <a:rPr lang="en-US" dirty="0" smtClean="0"/>
              <a:t>. The closer you live to a Starbucks the </a:t>
            </a:r>
            <a:r>
              <a:rPr lang="en-US" dirty="0" smtClean="0">
                <a:hlinkClick r:id="rId7"/>
              </a:rPr>
              <a:t>higher your rent</a:t>
            </a:r>
            <a:r>
              <a:rPr lang="en-US" dirty="0" smtClean="0"/>
              <a:t> is likely to be, and in NYC the density of locations can reach </a:t>
            </a:r>
            <a:r>
              <a:rPr lang="en-US" dirty="0" smtClean="0">
                <a:hlinkClick r:id="rId8"/>
              </a:rPr>
              <a:t>as high as 150</a:t>
            </a:r>
            <a:r>
              <a:rPr lang="en-US" dirty="0" smtClean="0"/>
              <a:t> with a radius of 5 miles!</a:t>
            </a:r>
            <a:br>
              <a:rPr lang="en-US" dirty="0" smtClean="0"/>
            </a:br>
            <a:r>
              <a:rPr lang="en-US" dirty="0" smtClean="0"/>
              <a:t/>
            </a:r>
            <a:br>
              <a:rPr lang="en-US" dirty="0" smtClean="0"/>
            </a:br>
            <a:r>
              <a:rPr lang="en-US" dirty="0" smtClean="0"/>
              <a:t>I wanted to look at not only how Starbucks were distributed across the USA (like in Von Worley's </a:t>
            </a:r>
            <a:r>
              <a:rPr lang="en-US" dirty="0" err="1" smtClean="0"/>
              <a:t>McMasterpiece</a:t>
            </a:r>
            <a:r>
              <a:rPr lang="en-US" dirty="0" smtClean="0"/>
              <a:t>) but how </a:t>
            </a:r>
            <a:r>
              <a:rPr lang="en-US" i="1" dirty="0" smtClean="0"/>
              <a:t>we </a:t>
            </a:r>
            <a:r>
              <a:rPr lang="en-US" dirty="0" smtClean="0"/>
              <a:t>are distributed around Starbucks.</a:t>
            </a:r>
            <a:br>
              <a:rPr lang="en-US" dirty="0" smtClean="0"/>
            </a:br>
            <a:r>
              <a:rPr lang="en-US" dirty="0" smtClean="0"/>
              <a:t/>
            </a:r>
            <a:br>
              <a:rPr lang="en-US" dirty="0" smtClean="0"/>
            </a:br>
            <a:r>
              <a:rPr lang="en-US" dirty="0" smtClean="0"/>
              <a:t>Here is the USA as mapped by </a:t>
            </a:r>
            <a:r>
              <a:rPr lang="en-US" i="1" dirty="0" smtClean="0"/>
              <a:t>Starbucks-owned</a:t>
            </a:r>
            <a:r>
              <a:rPr lang="en-US" dirty="0" smtClean="0"/>
              <a:t> locations (with thanks to my friend David B), connected using a </a:t>
            </a:r>
            <a:r>
              <a:rPr lang="en-US" dirty="0" smtClean="0">
                <a:hlinkClick r:id="rId9"/>
              </a:rPr>
              <a:t>Delaunay triangulation</a:t>
            </a:r>
            <a:r>
              <a:rPr lang="en-US" dirty="0" smtClean="0"/>
              <a:t>. As with Mc D's, these latte-slingers are clustered around </a:t>
            </a:r>
            <a:r>
              <a:rPr lang="en-US" dirty="0" smtClean="0">
                <a:hlinkClick r:id="rId10"/>
              </a:rPr>
              <a:t>major cities</a:t>
            </a:r>
            <a:r>
              <a:rPr lang="en-US" dirty="0" smtClean="0"/>
              <a:t> and highways. As an aside, I wonder if anyone has tried to calculate the </a:t>
            </a:r>
            <a:r>
              <a:rPr lang="en-US" dirty="0" smtClean="0">
                <a:hlinkClick r:id="rId11"/>
              </a:rPr>
              <a:t>optimal path</a:t>
            </a:r>
            <a:r>
              <a:rPr lang="en-US" dirty="0" smtClean="0"/>
              <a:t> for visiting </a:t>
            </a:r>
            <a:r>
              <a:rPr lang="en-US" dirty="0" smtClean="0">
                <a:hlinkClick r:id="rId12"/>
              </a:rPr>
              <a:t>every location</a:t>
            </a:r>
            <a:r>
              <a:rPr lang="en-US" dirty="0" smtClean="0"/>
              <a:t>...</a:t>
            </a:r>
          </a:p>
          <a:p>
            <a:endParaRPr lang="en-US" dirty="0" smtClean="0"/>
          </a:p>
          <a:p>
            <a:endParaRPr lang="en-US" dirty="0" smtClean="0"/>
          </a:p>
          <a:p>
            <a:r>
              <a:rPr lang="en-US" dirty="0" smtClean="0"/>
              <a:t>Related to the Delaunay triangulation, here is the </a:t>
            </a:r>
            <a:r>
              <a:rPr lang="en-US" dirty="0" err="1" smtClean="0">
                <a:hlinkClick r:id="rId13"/>
              </a:rPr>
              <a:t>Voronoi</a:t>
            </a:r>
            <a:r>
              <a:rPr lang="en-US" dirty="0" smtClean="0">
                <a:hlinkClick r:id="rId13"/>
              </a:rPr>
              <a:t> diagram</a:t>
            </a:r>
            <a:r>
              <a:rPr lang="en-US" dirty="0" smtClean="0"/>
              <a:t> for every Starbucks location. This beautiful grid of spaces can be used to tell you the </a:t>
            </a:r>
            <a:r>
              <a:rPr lang="en-US" dirty="0" smtClean="0">
                <a:hlinkClick r:id="rId14"/>
              </a:rPr>
              <a:t>furthest point</a:t>
            </a:r>
            <a:r>
              <a:rPr lang="en-US" dirty="0" smtClean="0"/>
              <a:t> from a company-owned Starbucks (about 170miles 140miles, though note that other franchise locations are relatively nearby, e.g. inside of grocery stores)</a:t>
            </a:r>
          </a:p>
          <a:p>
            <a:endParaRPr lang="en-US" dirty="0" smtClean="0"/>
          </a:p>
          <a:p>
            <a:endParaRPr lang="en-US" dirty="0" smtClean="0"/>
          </a:p>
          <a:p>
            <a:r>
              <a:rPr lang="en-US" dirty="0" smtClean="0"/>
              <a:t>Finally:  by comparing Starbucks locations to everyone's </a:t>
            </a:r>
            <a:r>
              <a:rPr lang="en-US" u="sng" dirty="0" smtClean="0"/>
              <a:t>favorite</a:t>
            </a:r>
            <a:r>
              <a:rPr lang="en-US" dirty="0" smtClean="0"/>
              <a:t> data source (the US 2010 Census) we can make a graph with a truly impressive result (in my opinion). By counting the number of people who live </a:t>
            </a:r>
            <a:r>
              <a:rPr lang="en-US" i="1" dirty="0" smtClean="0"/>
              <a:t>within</a:t>
            </a:r>
            <a:r>
              <a:rPr lang="en-US" dirty="0" smtClean="0"/>
              <a:t> a given distance to each Starbucks, we can measure how well centered </a:t>
            </a:r>
            <a:r>
              <a:rPr lang="en-US" dirty="0" err="1" smtClean="0"/>
              <a:t>Frappuccinos</a:t>
            </a:r>
            <a:r>
              <a:rPr lang="en-US" dirty="0" smtClean="0"/>
              <a:t> are to the US citizenry.</a:t>
            </a:r>
            <a:r>
              <a:rPr lang="en-US" b="1" dirty="0" smtClean="0"/>
              <a:t> In other words: draw a 1-mile circle around every store, then add up the % of the population living within the circles. Repeat for 2, 3, 4....100 miles. </a:t>
            </a:r>
            <a:r>
              <a:rPr lang="en-US" dirty="0" smtClean="0"/>
              <a:t>What I found left my jaw hanging...</a:t>
            </a:r>
          </a:p>
          <a:p>
            <a:endParaRPr lang="en-US" dirty="0" smtClean="0"/>
          </a:p>
          <a:p>
            <a:r>
              <a:rPr lang="en-US" dirty="0" smtClean="0"/>
              <a:t>There are </a:t>
            </a:r>
            <a:r>
              <a:rPr lang="en-US" dirty="0" smtClean="0">
                <a:hlinkClick r:id="rId15"/>
              </a:rPr>
              <a:t>~311 million</a:t>
            </a:r>
            <a:r>
              <a:rPr lang="en-US" dirty="0" smtClean="0"/>
              <a:t> people living in the USA, with </a:t>
            </a:r>
            <a:r>
              <a:rPr lang="en-US" dirty="0" smtClean="0">
                <a:hlinkClick r:id="rId16"/>
              </a:rPr>
              <a:t>82%</a:t>
            </a:r>
            <a:r>
              <a:rPr lang="en-US" dirty="0" smtClean="0"/>
              <a:t> living in urbanized areas. One might </a:t>
            </a:r>
            <a:r>
              <a:rPr lang="en-US" i="1" dirty="0" smtClean="0"/>
              <a:t>define</a:t>
            </a:r>
            <a:r>
              <a:rPr lang="en-US" dirty="0" smtClean="0"/>
              <a:t> urbanization in the modern era as the distance to the nearest Starbucks. An "urban" environment would therefore be anyplace within a 20 mile radius. Yes, </a:t>
            </a:r>
            <a:r>
              <a:rPr lang="en-US" b="1" dirty="0" smtClean="0"/>
              <a:t>more than 80% of the USA (that's 250,000,000 people) live within 20 miles of a Starbucks.</a:t>
            </a:r>
            <a:r>
              <a:rPr lang="en-US" dirty="0" smtClean="0"/>
              <a:t/>
            </a:r>
            <a:br>
              <a:rPr lang="en-US" dirty="0" smtClean="0"/>
            </a:br>
            <a:r>
              <a:rPr lang="en-US" dirty="0" smtClean="0"/>
              <a:t/>
            </a:r>
            <a:br>
              <a:rPr lang="en-US" dirty="0" smtClean="0"/>
            </a:br>
            <a:r>
              <a:rPr lang="en-US" dirty="0" smtClean="0"/>
              <a:t>While it might seem silly to drive 20 miles for a cup of </a:t>
            </a:r>
            <a:r>
              <a:rPr lang="en-US" dirty="0" smtClean="0">
                <a:hlinkClick r:id="rId17"/>
              </a:rPr>
              <a:t>Pike Place Roast</a:t>
            </a:r>
            <a:r>
              <a:rPr lang="en-US" dirty="0" smtClean="0"/>
              <a:t>, you would definitely drive that far to Lowes or Costco or </a:t>
            </a:r>
            <a:r>
              <a:rPr lang="en-US" dirty="0" err="1" smtClean="0"/>
              <a:t>Ikea</a:t>
            </a:r>
            <a:r>
              <a:rPr lang="en-US" dirty="0" smtClean="0"/>
              <a:t>... and you might get thirsty while you're out! And thus the burr grinder of progress spins on.</a:t>
            </a:r>
          </a:p>
          <a:p>
            <a:endParaRPr lang="en-US" dirty="0" smtClean="0"/>
          </a:p>
          <a:p>
            <a:r>
              <a:rPr lang="en-US" sz="1000" kern="1200" dirty="0" smtClean="0">
                <a:solidFill>
                  <a:schemeClr val="tx1"/>
                </a:solidFill>
                <a:latin typeface="Times New Roman" pitchFamily="18" charset="0"/>
                <a:ea typeface="+mn-ea"/>
                <a:cs typeface="+mn-cs"/>
              </a:rPr>
              <a:t>Professor Van Mieghem,</a:t>
            </a: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Here is a fun diagram showing the network distributions for both Starbucks and Dunkin Donuts in my home state (Massachusetts). It’s a little dated but it does a good job of representing why Starbucks has struggled to enter this market.</a:t>
            </a:r>
          </a:p>
          <a:p>
            <a:endParaRPr lang="en-US" sz="1000" kern="1200" dirty="0" smtClean="0">
              <a:solidFill>
                <a:schemeClr val="tx1"/>
              </a:solidFill>
              <a:latin typeface="Times New Roman" pitchFamily="18" charset="0"/>
              <a:ea typeface="+mn-ea"/>
              <a:cs typeface="+mn-cs"/>
            </a:endParaRPr>
          </a:p>
          <a:p>
            <a:r>
              <a:rPr lang="en-US" sz="1000" u="sng" kern="1200" dirty="0" smtClean="0">
                <a:solidFill>
                  <a:schemeClr val="tx1"/>
                </a:solidFill>
                <a:latin typeface="Times New Roman" pitchFamily="18" charset="0"/>
                <a:ea typeface="+mn-ea"/>
                <a:cs typeface="+mn-cs"/>
                <a:hlinkClick r:id="rId18"/>
              </a:rPr>
              <a:t>http://www.boston.com/yourtown/massfacts/snapshot_dunkin_donuts_vs_starbucks_massachusetts/ </a:t>
            </a: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Best,</a:t>
            </a:r>
          </a:p>
          <a:p>
            <a:r>
              <a:rPr lang="en-US" sz="1000" kern="1200" dirty="0" smtClean="0">
                <a:solidFill>
                  <a:schemeClr val="tx1"/>
                </a:solidFill>
                <a:latin typeface="Times New Roman" pitchFamily="18" charset="0"/>
                <a:ea typeface="+mn-ea"/>
                <a:cs typeface="+mn-cs"/>
              </a:rPr>
              <a:t>Sam </a:t>
            </a:r>
          </a:p>
          <a:p>
            <a:r>
              <a:rPr lang="en-US" sz="1000" kern="1200" dirty="0" smtClean="0">
                <a:solidFill>
                  <a:schemeClr val="tx1"/>
                </a:solidFill>
                <a:latin typeface="Times New Roman" pitchFamily="18" charset="0"/>
                <a:ea typeface="+mn-ea"/>
                <a:cs typeface="+mn-cs"/>
              </a:rPr>
              <a:t>-- </a:t>
            </a:r>
          </a:p>
          <a:p>
            <a:r>
              <a:rPr lang="en-US" sz="1000" b="1" kern="1200" smtClean="0">
                <a:solidFill>
                  <a:schemeClr val="tx1"/>
                </a:solidFill>
                <a:latin typeface="Times New Roman" pitchFamily="18" charset="0"/>
                <a:ea typeface="+mn-ea"/>
                <a:cs typeface="+mn-cs"/>
              </a:rPr>
              <a:t>Sam Shepard</a:t>
            </a:r>
            <a:endParaRPr lang="en-US" smtClean="0"/>
          </a:p>
          <a:p>
            <a:endParaRPr lang="en-US" dirty="0"/>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5723946C-FD13-B341-ADFF-0BFCCFF84196}" type="datetime1">
              <a:rPr lang="en-US" smtClean="0"/>
              <a:t>2/17/15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44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51203" name="Rectangle 3"/>
          <p:cNvSpPr>
            <a:spLocks noGrp="1" noChangeArrowheads="1"/>
          </p:cNvSpPr>
          <p:nvPr>
            <p:ph type="dt" sz="quarter" idx="1"/>
          </p:nvPr>
        </p:nvSpPr>
        <p:spPr>
          <a:noFill/>
        </p:spPr>
        <p:txBody>
          <a:bodyPr/>
          <a:lstStyle/>
          <a:p>
            <a:pPr defTabSz="941068"/>
            <a:fld id="{297C2C0B-926C-644A-9FC1-0B86409DAF4E}" type="datetime1">
              <a:rPr lang="en-US" smtClean="0">
                <a:solidFill>
                  <a:prstClr val="black"/>
                </a:solidFill>
              </a:rPr>
              <a:t>2/17/15</a:t>
            </a:fld>
            <a:endParaRPr lang="en-US" dirty="0">
              <a:solidFill>
                <a:prstClr val="black"/>
              </a:solidFill>
            </a:endParaRPr>
          </a:p>
        </p:txBody>
      </p:sp>
      <p:sp>
        <p:nvSpPr>
          <p:cNvPr id="51204"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51205" name="Rectangle 7"/>
          <p:cNvSpPr>
            <a:spLocks noGrp="1" noChangeArrowheads="1"/>
          </p:cNvSpPr>
          <p:nvPr>
            <p:ph type="sldNum" sz="quarter" idx="5"/>
          </p:nvPr>
        </p:nvSpPr>
        <p:spPr>
          <a:noFill/>
        </p:spPr>
        <p:txBody>
          <a:bodyPr/>
          <a:lstStyle/>
          <a:p>
            <a:pPr defTabSz="941068"/>
            <a:fld id="{12128527-E821-4005-9167-2D9609A6AA90}" type="slidenum">
              <a:rPr lang="en-US">
                <a:solidFill>
                  <a:prstClr val="black"/>
                </a:solidFill>
              </a:rPr>
              <a:pPr defTabSz="941068"/>
              <a:t>45</a:t>
            </a:fld>
            <a:endParaRPr lang="en-US" dirty="0">
              <a:solidFill>
                <a:prstClr val="black"/>
              </a:solidFill>
            </a:endParaRPr>
          </a:p>
        </p:txBody>
      </p:sp>
      <p:sp>
        <p:nvSpPr>
          <p:cNvPr id="51206" name="Rectangle 4"/>
          <p:cNvSpPr>
            <a:spLocks noGrp="1" noRot="1" noChangeAspect="1" noChangeArrowheads="1" noTextEdit="1"/>
          </p:cNvSpPr>
          <p:nvPr>
            <p:ph type="sldImg"/>
          </p:nvPr>
        </p:nvSpPr>
        <p:spPr>
          <a:ln/>
        </p:spPr>
      </p:sp>
      <p:sp>
        <p:nvSpPr>
          <p:cNvPr id="51207" name="Rectangle 5"/>
          <p:cNvSpPr>
            <a:spLocks noGrp="1" noChangeArrowheads="1"/>
          </p:cNvSpPr>
          <p:nvPr>
            <p:ph type="body" idx="1"/>
          </p:nvPr>
        </p:nvSpPr>
        <p:spPr>
          <a:noFill/>
          <a:ln/>
        </p:spPr>
        <p:txBody>
          <a:bodyPr/>
          <a:lstStyle/>
          <a:p>
            <a:pPr lvl="2" eaLnBrk="1" hangingPunct="1">
              <a:buClr>
                <a:srgbClr val="FF3300"/>
              </a:buClr>
            </a:pPr>
            <a:r>
              <a:rPr lang="en-US" b="1" smtClean="0">
                <a:solidFill>
                  <a:schemeClr val="bg1"/>
                </a:solidFill>
              </a:rPr>
              <a:t>Next Case: </a:t>
            </a:r>
            <a:r>
              <a:rPr lang="en-US" i="1" smtClean="0">
                <a:solidFill>
                  <a:schemeClr val="bg1"/>
                </a:solidFill>
              </a:rPr>
              <a:t>Mexico-China </a:t>
            </a:r>
            <a:r>
              <a:rPr lang="en-US" smtClean="0">
                <a:solidFill>
                  <a:schemeClr val="bg1"/>
                </a:solidFill>
              </a:rPr>
              <a:t>+ panel</a:t>
            </a:r>
            <a:endParaRPr lang="en-US" i="1" smtClean="0">
              <a:solidFill>
                <a:schemeClr val="bg1"/>
              </a:solidFill>
            </a:endParaRPr>
          </a:p>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36488"/>
            <a:r>
              <a:rPr lang="en-US" smtClean="0">
                <a:solidFill>
                  <a:prstClr val="black"/>
                </a:solidFill>
              </a:rPr>
              <a:t>OPNS454</a:t>
            </a:r>
            <a:endParaRPr lang="en-US" dirty="0">
              <a:solidFill>
                <a:prstClr val="black"/>
              </a:solidFill>
            </a:endParaRPr>
          </a:p>
        </p:txBody>
      </p:sp>
      <p:sp>
        <p:nvSpPr>
          <p:cNvPr id="79875" name="Rectangle 6"/>
          <p:cNvSpPr>
            <a:spLocks noGrp="1" noChangeArrowheads="1"/>
          </p:cNvSpPr>
          <p:nvPr>
            <p:ph type="ftr" sz="quarter" idx="4"/>
          </p:nvPr>
        </p:nvSpPr>
        <p:spPr>
          <a:noFill/>
        </p:spPr>
        <p:txBody>
          <a:bodyPr/>
          <a:lstStyle/>
          <a:p>
            <a:pPr defTabSz="936488"/>
            <a:r>
              <a:rPr lang="en-US" dirty="0">
                <a:solidFill>
                  <a:prstClr val="black"/>
                </a:solidFill>
              </a:rPr>
              <a:t>© Van Mieghem</a:t>
            </a:r>
          </a:p>
        </p:txBody>
      </p:sp>
      <p:sp>
        <p:nvSpPr>
          <p:cNvPr id="79876" name="Rectangle 7"/>
          <p:cNvSpPr>
            <a:spLocks noGrp="1" noChangeArrowheads="1"/>
          </p:cNvSpPr>
          <p:nvPr>
            <p:ph type="sldNum" sz="quarter" idx="5"/>
          </p:nvPr>
        </p:nvSpPr>
        <p:spPr>
          <a:noFill/>
        </p:spPr>
        <p:txBody>
          <a:bodyPr/>
          <a:lstStyle/>
          <a:p>
            <a:pPr defTabSz="936488"/>
            <a:fld id="{7D3A6A4A-06E5-4787-A15A-93B1726D1B42}" type="slidenum">
              <a:rPr lang="en-US">
                <a:solidFill>
                  <a:prstClr val="black"/>
                </a:solidFill>
              </a:rPr>
              <a:pPr defTabSz="936488"/>
              <a:t>46</a:t>
            </a:fld>
            <a:endParaRPr lang="en-US" dirty="0">
              <a:solidFill>
                <a:prstClr val="black"/>
              </a:solidFill>
            </a:endParaRPr>
          </a:p>
        </p:txBody>
      </p:sp>
      <p:sp>
        <p:nvSpPr>
          <p:cNvPr id="79877" name="Rectangle 2"/>
          <p:cNvSpPr>
            <a:spLocks noGrp="1" noRot="1" noChangeAspect="1" noChangeArrowheads="1" noTextEdit="1"/>
          </p:cNvSpPr>
          <p:nvPr>
            <p:ph type="sldImg"/>
          </p:nvPr>
        </p:nvSpPr>
        <p:spPr>
          <a:xfrm>
            <a:off x="1463675" y="314325"/>
            <a:ext cx="4084638" cy="3063875"/>
          </a:xfrm>
          <a:ln/>
        </p:spPr>
      </p:sp>
      <p:sp>
        <p:nvSpPr>
          <p:cNvPr id="79878" name="Notes Placeholder 6"/>
          <p:cNvSpPr>
            <a:spLocks noGrp="1"/>
          </p:cNvSpPr>
          <p:nvPr/>
        </p:nvSpPr>
        <p:spPr bwMode="auto">
          <a:xfrm>
            <a:off x="280989" y="3343275"/>
            <a:ext cx="6448425" cy="5741988"/>
          </a:xfrm>
          <a:prstGeom prst="rect">
            <a:avLst/>
          </a:prstGeom>
          <a:noFill/>
          <a:ln w="9525">
            <a:noFill/>
            <a:miter lim="800000"/>
            <a:headEnd/>
            <a:tailEnd/>
          </a:ln>
        </p:spPr>
        <p:txBody>
          <a:bodyPr lIns="94000" tIns="47001" rIns="94000" bIns="47001"/>
          <a:lstStyle/>
          <a:p>
            <a:pPr eaLnBrk="0" hangingPunct="0">
              <a:spcBef>
                <a:spcPct val="30000"/>
              </a:spcBef>
            </a:pPr>
            <a:endParaRPr lang="en-US" sz="1000" dirty="0" smtClean="0">
              <a:solidFill>
                <a:prstClr val="black"/>
              </a:solidFill>
            </a:endParaRPr>
          </a:p>
        </p:txBody>
      </p:sp>
      <p:sp>
        <p:nvSpPr>
          <p:cNvPr id="79879" name="Notes Placeholder 6"/>
          <p:cNvSpPr>
            <a:spLocks noGrp="1"/>
          </p:cNvSpPr>
          <p:nvPr>
            <p:ph type="body" idx="1"/>
          </p:nvPr>
        </p:nvSpPr>
        <p:spPr>
          <a:noFill/>
          <a:ln/>
        </p:spPr>
        <p:txBody>
          <a:bodyPr/>
          <a:lstStyle/>
          <a:p>
            <a:r>
              <a:rPr lang="en-US" dirty="0" smtClean="0"/>
              <a:t>Ex-post plan for 1.5hour, Feb 07, 2011 class:</a:t>
            </a:r>
          </a:p>
          <a:p>
            <a:r>
              <a:rPr lang="en-US" dirty="0" smtClean="0"/>
              <a:t>All students have prepared as mini-case the spreadsheet assignment,</a:t>
            </a:r>
            <a:r>
              <a:rPr lang="en-US" baseline="0" dirty="0" smtClean="0"/>
              <a:t> so we’re all ready to start playing the game immediately without any further intro.</a:t>
            </a:r>
          </a:p>
          <a:p>
            <a:endParaRPr lang="en-US" baseline="0" dirty="0" smtClean="0"/>
          </a:p>
          <a:p>
            <a:r>
              <a:rPr lang="en-US" dirty="0" smtClean="0"/>
              <a:t>In previous</a:t>
            </a:r>
            <a:r>
              <a:rPr lang="en-US" baseline="0" dirty="0" smtClean="0"/>
              <a:t> class (and I will also put it in the syllabus next time) I told them</a:t>
            </a:r>
            <a:r>
              <a:rPr lang="en-US" dirty="0" smtClean="0"/>
              <a:t>:</a:t>
            </a:r>
          </a:p>
          <a:p>
            <a:r>
              <a:rPr lang="en-US" dirty="0" smtClean="0"/>
              <a:t>Come to class with two laptops per team and sit by team.</a:t>
            </a:r>
            <a:r>
              <a:rPr lang="en-US" baseline="0" dirty="0" smtClean="0"/>
              <a:t>  Both laptops should have Firefox and the Excel spreadsheet.  </a:t>
            </a:r>
          </a:p>
          <a:p>
            <a:endParaRPr lang="en-US" baseline="0" dirty="0" smtClean="0"/>
          </a:p>
          <a:p>
            <a:r>
              <a:rPr lang="en-US" baseline="0" dirty="0" smtClean="0"/>
              <a:t>BRING BACKUP SHEETS AND BACKUP EXCEL FILE</a:t>
            </a:r>
          </a:p>
          <a:p>
            <a:r>
              <a:rPr lang="en-US" baseline="0" dirty="0" smtClean="0"/>
              <a:t>BRING one sheet for each team with their team name and password</a:t>
            </a:r>
          </a:p>
          <a:p>
            <a:r>
              <a:rPr lang="en-US" baseline="0" dirty="0" smtClean="0"/>
              <a:t>BRING MY LAPTOP and use “extended screen”.  Open two browsers: in one window (my private screen I set intervals and advance); after 4 periods (not earlier, so they cannot infer what each team is ordering during startup) I move the second window /status to the projector screen so all teams can see each other’s bank status.</a:t>
            </a:r>
          </a:p>
          <a:p>
            <a:endParaRPr lang="en-US" dirty="0" smtClean="0"/>
          </a:p>
          <a:p>
            <a:r>
              <a:rPr lang="en-US" b="1" dirty="0" smtClean="0"/>
              <a:t>ON</a:t>
            </a:r>
            <a:r>
              <a:rPr lang="en-US" b="1" baseline="0" dirty="0" smtClean="0"/>
              <a:t> BOARD:</a:t>
            </a:r>
          </a:p>
          <a:p>
            <a:r>
              <a:rPr lang="en-US" b="0" baseline="0" dirty="0" smtClean="0"/>
              <a:t>Open </a:t>
            </a:r>
            <a:r>
              <a:rPr lang="en-US" u="sng" dirty="0" smtClean="0">
                <a:hlinkClick r:id="rId3"/>
              </a:rPr>
              <a:t>http://tuck.sourcinggame.net</a:t>
            </a:r>
            <a:r>
              <a:rPr lang="en-US" u="sng" dirty="0" smtClean="0"/>
              <a:t> in </a:t>
            </a:r>
            <a:r>
              <a:rPr lang="en-US" dirty="0" smtClean="0"/>
              <a:t>Mozilla Firefox</a:t>
            </a:r>
            <a:endParaRPr lang="en-US" b="0" u="none" baseline="0" dirty="0" smtClean="0"/>
          </a:p>
          <a:p>
            <a:r>
              <a:rPr lang="en-US" baseline="0" dirty="0" smtClean="0"/>
              <a:t>“SIT WITH YOUR TEAM.”</a:t>
            </a:r>
          </a:p>
          <a:p>
            <a:r>
              <a:rPr lang="en-US" baseline="0" dirty="0" smtClean="0"/>
              <a:t>“ASK ME FOR TEAM NAME AND PASSWORD IF I HAVEN’T GIVEN YOU ONE YET.”</a:t>
            </a:r>
          </a:p>
          <a:p>
            <a:r>
              <a:rPr lang="en-US" baseline="0" dirty="0" smtClean="0"/>
              <a:t>“WHEN PLAYING THE GAME DO NOT HIT ENTER AFTER TYPING IN ORDER. WAIT UNTIL ORDER FOR BOTH MEXICO AND CHINA ENTERED AND THEN HIT SUBMIT.”</a:t>
            </a:r>
          </a:p>
          <a:p>
            <a:r>
              <a:rPr lang="en-US" baseline="0" dirty="0" smtClean="0"/>
              <a:t>“DO NOT CLICK ON RESULTS STATUS – I WILL SHOW THAT ON THE SCREEN.”</a:t>
            </a:r>
          </a:p>
          <a:p>
            <a:pPr marL="220348" indent="-220348">
              <a:buFont typeface="Arial" pitchFamily="34" charset="0"/>
              <a:buChar char="•"/>
            </a:pPr>
            <a:r>
              <a:rPr lang="en-US" baseline="0" dirty="0" smtClean="0"/>
              <a:t>Note to me: If a student clicks on results status and doesn’t have adobe flash 6 it will want to download and then have to close </a:t>
            </a:r>
            <a:r>
              <a:rPr lang="en-US" baseline="0" dirty="0" err="1" smtClean="0"/>
              <a:t>firefox</a:t>
            </a:r>
            <a:r>
              <a:rPr lang="en-US" baseline="0" dirty="0" smtClean="0"/>
              <a:t>. If it happens, tell student to hit the back button.</a:t>
            </a:r>
          </a:p>
          <a:p>
            <a:endParaRPr lang="en-US" baseline="0" dirty="0" smtClean="0"/>
          </a:p>
          <a:p>
            <a:r>
              <a:rPr lang="en-US" b="1" baseline="0" dirty="0" smtClean="0"/>
              <a:t>Executed timing plan by JVM with 64 students/13 teams</a:t>
            </a:r>
            <a:r>
              <a:rPr lang="en-US" baseline="0" dirty="0" smtClean="0"/>
              <a:t>: </a:t>
            </a:r>
          </a:p>
          <a:p>
            <a:r>
              <a:rPr lang="en-US" dirty="0" smtClean="0"/>
              <a:t>3:30-3:41: Started class with midterm evaluation feedback (at least 5min) &amp; then start up game. </a:t>
            </a:r>
          </a:p>
          <a:p>
            <a:r>
              <a:rPr lang="en-US" dirty="0" smtClean="0"/>
              <a:t>3:42: place</a:t>
            </a:r>
            <a:r>
              <a:rPr lang="en-US" baseline="0" dirty="0" smtClean="0"/>
              <a:t> order 1. NEXT TIME: do take some time here to explain how to read the web table and correspond with the Excel table.  (I didn’t do this and one team told me they only figured it out in round 20.)</a:t>
            </a:r>
          </a:p>
          <a:p>
            <a:r>
              <a:rPr lang="en-US" baseline="0" dirty="0" smtClean="0"/>
              <a:t>Start timer at 180 in round 5.</a:t>
            </a:r>
          </a:p>
          <a:p>
            <a:r>
              <a:rPr lang="en-US" baseline="0" dirty="0" smtClean="0"/>
              <a:t>3:51: round 8. Timer to 100sec.</a:t>
            </a:r>
          </a:p>
          <a:p>
            <a:r>
              <a:rPr lang="en-US" baseline="0" dirty="0" smtClean="0"/>
              <a:t>3:55: round 10: Timer to 60.</a:t>
            </a:r>
          </a:p>
          <a:p>
            <a:r>
              <a:rPr lang="en-US" baseline="0" dirty="0" smtClean="0"/>
              <a:t>4:06: round 21: Timer to 50.</a:t>
            </a:r>
          </a:p>
          <a:p>
            <a:r>
              <a:rPr lang="en-US" baseline="0" dirty="0" smtClean="0"/>
              <a:t>4:10: round 25: Timer to 45.</a:t>
            </a:r>
          </a:p>
          <a:p>
            <a:r>
              <a:rPr lang="en-US" baseline="0" dirty="0" smtClean="0"/>
              <a:t>4:13: round 30: Timer to 40.</a:t>
            </a:r>
          </a:p>
          <a:p>
            <a:r>
              <a:rPr lang="en-US" baseline="0" dirty="0" smtClean="0"/>
              <a:t>4:23: round 44: game over!</a:t>
            </a:r>
            <a:endParaRPr lang="en-US" dirty="0" smtClean="0"/>
          </a:p>
          <a:p>
            <a:r>
              <a:rPr lang="en-US" dirty="0" smtClean="0"/>
              <a:t>Debrief: show summary data and ask teams what they did.</a:t>
            </a:r>
          </a:p>
          <a:p>
            <a:r>
              <a:rPr lang="en-US" dirty="0" smtClean="0"/>
              <a:t>Show forecasting and ask what they did (pick up dynamic strategies) </a:t>
            </a:r>
          </a:p>
          <a:p>
            <a:r>
              <a:rPr lang="en-US" dirty="0" smtClean="0"/>
              <a:t>Slides  in last 10 minutes—next time use 15. </a:t>
            </a:r>
          </a:p>
          <a:p>
            <a:r>
              <a:rPr lang="en-US" dirty="0" smtClean="0"/>
              <a:t>Total 93min. </a:t>
            </a:r>
          </a:p>
          <a:p>
            <a:endParaRPr lang="en-US" dirty="0" smtClean="0"/>
          </a:p>
          <a:p>
            <a:r>
              <a:rPr lang="en-US" b="1" dirty="0" smtClean="0"/>
              <a:t>After class note from</a:t>
            </a:r>
            <a:r>
              <a:rPr lang="en-US" b="1" baseline="0" dirty="0" smtClean="0"/>
              <a:t> Brian Tomlin</a:t>
            </a:r>
            <a:r>
              <a:rPr lang="en-US" dirty="0" smtClean="0"/>
              <a:t>: timing went almost exactly</a:t>
            </a:r>
            <a:r>
              <a:rPr lang="en-US" baseline="0" dirty="0" smtClean="0"/>
              <a:t> as above, but got game started at about 8 minute mark. Could have spent more time on student debrief but wanted to cover slides. Students had a variety of strategies but quite a few had some flavor of base-surge. Key is to start giving team names out once more than one team member is present. I had team name and password written on index cards in advance and just handed a team member the card. </a:t>
            </a:r>
          </a:p>
          <a:p>
            <a:endParaRPr lang="en-US" dirty="0" smtClean="0"/>
          </a:p>
          <a:p>
            <a:endParaRPr lang="en-US" dirty="0" smtClean="0"/>
          </a:p>
          <a:p>
            <a:r>
              <a:rPr lang="en-US" dirty="0" smtClean="0"/>
              <a:t>Plan for 3hour, Feb 03, 2009 class:</a:t>
            </a:r>
          </a:p>
          <a:p>
            <a:r>
              <a:rPr lang="en-US" dirty="0" smtClean="0"/>
              <a:t>6:30-6:50pm: intro + TLC of single sourcing</a:t>
            </a:r>
          </a:p>
          <a:p>
            <a:r>
              <a:rPr lang="en-US" dirty="0" smtClean="0"/>
              <a:t>6:50-8:00pm: Mexico-China game</a:t>
            </a:r>
          </a:p>
          <a:p>
            <a:r>
              <a:rPr lang="en-US" dirty="0" smtClean="0"/>
              <a:t>15min break</a:t>
            </a:r>
          </a:p>
          <a:p>
            <a:r>
              <a:rPr lang="en-US" dirty="0" smtClean="0"/>
              <a:t>8:15pm-8:50pm: debrief + research principles</a:t>
            </a:r>
          </a:p>
          <a:p>
            <a:r>
              <a:rPr lang="en-US" dirty="0" smtClean="0"/>
              <a:t>8:50pm-9:30pm: Deloitte consultants.</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dirty="0" smtClean="0"/>
              <a:t>Emphasize that you have an existing global network (or at least have the option to change already identified locations.  We shall not discuss how to find locations and related setup costs.)</a:t>
            </a:r>
          </a:p>
          <a:p>
            <a:endParaRPr lang="en-US" dirty="0" smtClean="0"/>
          </a:p>
          <a:p>
            <a:r>
              <a:rPr lang="en-US" dirty="0" smtClean="0"/>
              <a:t>The two key questions we want to address: you may have an existing SKU that is:</a:t>
            </a:r>
          </a:p>
          <a:p>
            <a:r>
              <a:rPr lang="en-US" dirty="0" smtClean="0"/>
              <a:t>1. </a:t>
            </a:r>
            <a:r>
              <a:rPr lang="en-US" dirty="0" err="1" smtClean="0"/>
              <a:t>offshored</a:t>
            </a:r>
            <a:r>
              <a:rPr lang="en-US" dirty="0" smtClean="0"/>
              <a:t> to a low cost location; should you bring it back?</a:t>
            </a:r>
          </a:p>
          <a:p>
            <a:r>
              <a:rPr lang="en-US" dirty="0" smtClean="0"/>
              <a:t>2. sourced locally; should you offshore it?</a:t>
            </a:r>
          </a:p>
          <a:p>
            <a:endParaRPr lang="en-US" dirty="0" smtClean="0"/>
          </a:p>
        </p:txBody>
      </p:sp>
      <p:sp>
        <p:nvSpPr>
          <p:cNvPr id="78853" name="Slide Number Placeholder 4"/>
          <p:cNvSpPr>
            <a:spLocks noGrp="1"/>
          </p:cNvSpPr>
          <p:nvPr>
            <p:ph type="sldNum" sz="quarter" idx="5"/>
          </p:nvPr>
        </p:nvSpPr>
        <p:spPr>
          <a:noFill/>
        </p:spPr>
        <p:txBody>
          <a:bodyPr/>
          <a:lstStyle/>
          <a:p>
            <a:fld id="{5694BDAB-A217-46B8-AE4C-75F13FF92E8B}" type="slidenum">
              <a:rPr lang="en-US" sz="1200" smtClean="0">
                <a:solidFill>
                  <a:srgbClr val="000000"/>
                </a:solidFill>
              </a:rPr>
              <a:pPr/>
              <a:t>47</a:t>
            </a:fld>
            <a:endParaRPr lang="en-US" sz="1200" dirty="0" smtClean="0">
              <a:solidFill>
                <a:srgbClr val="000000"/>
              </a:solidFill>
            </a:endParaRPr>
          </a:p>
        </p:txBody>
      </p:sp>
      <p:sp>
        <p:nvSpPr>
          <p:cNvPr id="78854" name="Footer Placeholder 5"/>
          <p:cNvSpPr>
            <a:spLocks noGrp="1"/>
          </p:cNvSpPr>
          <p:nvPr>
            <p:ph type="ftr" sz="quarter" idx="4"/>
          </p:nvPr>
        </p:nvSpPr>
        <p:spPr>
          <a:noFill/>
        </p:spPr>
        <p:txBody>
          <a:bodyPr/>
          <a:lstStyle/>
          <a:p>
            <a:r>
              <a:rPr lang="en-US" sz="1200" dirty="0" smtClean="0">
                <a:solidFill>
                  <a:srgbClr val="000000"/>
                </a:solidFill>
              </a:rPr>
              <a:t>Do no copy nor </a:t>
            </a:r>
            <a:r>
              <a:rPr lang="en-US" sz="1200" dirty="0" err="1" smtClean="0">
                <a:solidFill>
                  <a:srgbClr val="000000"/>
                </a:solidFill>
              </a:rPr>
              <a:t>poste</a:t>
            </a:r>
            <a:r>
              <a:rPr lang="en-US" sz="1200" dirty="0" smtClean="0">
                <a:solidFill>
                  <a:srgbClr val="000000"/>
                </a:solidFill>
              </a:rPr>
              <a:t> on the Internet.</a:t>
            </a:r>
          </a:p>
        </p:txBody>
      </p:sp>
      <p:sp>
        <p:nvSpPr>
          <p:cNvPr id="78855" name="Header Placeholder 6"/>
          <p:cNvSpPr>
            <a:spLocks noGrp="1"/>
          </p:cNvSpPr>
          <p:nvPr>
            <p:ph type="hdr" sz="quarter"/>
          </p:nvPr>
        </p:nvSpPr>
        <p:spPr>
          <a:noFill/>
        </p:spPr>
        <p:txBody>
          <a:bodyPr/>
          <a:lstStyle/>
          <a:p>
            <a:r>
              <a:rPr lang="en-US" sz="1200" smtClean="0">
                <a:solidFill>
                  <a:srgbClr val="000000"/>
                </a:solidFill>
              </a:rPr>
              <a:t>OPNS454</a:t>
            </a:r>
            <a:endParaRPr lang="en-US" sz="1200" dirty="0">
              <a:solidFill>
                <a:srgbClr val="000000"/>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48</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7C3E648-BC6C-4447-AE49-48CE751105D7}" type="slidenum">
              <a:rPr lang="en-US" smtClean="0"/>
              <a:pPr/>
              <a:t>49</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86883A5E-82EE-3C4A-8B09-2C816EDCBBF2}" type="datetime1">
              <a:rPr lang="en-US" smtClean="0"/>
              <a:t>2/17/15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51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a:noFill/>
        </p:spPr>
        <p:txBody>
          <a:bodyPr/>
          <a:lstStyle/>
          <a:p>
            <a:pPr defTabSz="939400"/>
            <a:r>
              <a:rPr lang="en-US" dirty="0" smtClean="0">
                <a:solidFill>
                  <a:prstClr val="black"/>
                </a:solidFill>
              </a:rPr>
              <a:t>OPNS454 Week 5: Capacity Types and Flexibility</a:t>
            </a:r>
          </a:p>
        </p:txBody>
      </p:sp>
      <p:sp>
        <p:nvSpPr>
          <p:cNvPr id="34819" name="Rectangle 3"/>
          <p:cNvSpPr>
            <a:spLocks noGrp="1" noChangeArrowheads="1"/>
          </p:cNvSpPr>
          <p:nvPr>
            <p:ph type="dt" sz="quarter" idx="1"/>
          </p:nvPr>
        </p:nvSpPr>
        <p:spPr>
          <a:noFill/>
        </p:spPr>
        <p:txBody>
          <a:bodyPr/>
          <a:lstStyle/>
          <a:p>
            <a:pPr defTabSz="939400"/>
            <a:fld id="{F1DB86B7-6F89-42EB-8E69-F92C53A2BC42}" type="datetime1">
              <a:rPr lang="en-US" smtClean="0">
                <a:solidFill>
                  <a:prstClr val="black"/>
                </a:solidFill>
              </a:rPr>
              <a:pPr defTabSz="939400"/>
              <a:t>2/17/15</a:t>
            </a:fld>
            <a:endParaRPr lang="en-US" dirty="0" smtClean="0">
              <a:solidFill>
                <a:prstClr val="black"/>
              </a:solidFill>
            </a:endParaRPr>
          </a:p>
        </p:txBody>
      </p:sp>
      <p:sp>
        <p:nvSpPr>
          <p:cNvPr id="34820" name="Rectangle 6"/>
          <p:cNvSpPr>
            <a:spLocks noGrp="1" noChangeArrowheads="1"/>
          </p:cNvSpPr>
          <p:nvPr>
            <p:ph type="ftr" sz="quarter" idx="4"/>
          </p:nvPr>
        </p:nvSpPr>
        <p:spPr>
          <a:noFill/>
        </p:spPr>
        <p:txBody>
          <a:bodyPr/>
          <a:lstStyle/>
          <a:p>
            <a:pPr defTabSz="939400"/>
            <a:r>
              <a:rPr lang="en-US" dirty="0" smtClean="0">
                <a:solidFill>
                  <a:prstClr val="black"/>
                </a:solidFill>
              </a:rPr>
              <a:t>© Van Mieghem</a:t>
            </a:r>
          </a:p>
        </p:txBody>
      </p:sp>
      <p:sp>
        <p:nvSpPr>
          <p:cNvPr id="34821" name="Rectangle 7"/>
          <p:cNvSpPr>
            <a:spLocks noGrp="1" noChangeArrowheads="1"/>
          </p:cNvSpPr>
          <p:nvPr>
            <p:ph type="sldNum" sz="quarter" idx="5"/>
          </p:nvPr>
        </p:nvSpPr>
        <p:spPr>
          <a:noFill/>
        </p:spPr>
        <p:txBody>
          <a:bodyPr/>
          <a:lstStyle/>
          <a:p>
            <a:pPr defTabSz="939400"/>
            <a:fld id="{603D701E-B434-40AF-BFED-6BEBFBB0C637}" type="slidenum">
              <a:rPr lang="en-US" smtClean="0">
                <a:solidFill>
                  <a:prstClr val="black"/>
                </a:solidFill>
              </a:rPr>
              <a:pPr defTabSz="939400"/>
              <a:t>4</a:t>
            </a:fld>
            <a:endParaRPr lang="en-US" dirty="0" smtClean="0">
              <a:solidFill>
                <a:prstClr val="black"/>
              </a:solidFill>
            </a:endParaRPr>
          </a:p>
        </p:txBody>
      </p:sp>
      <p:sp>
        <p:nvSpPr>
          <p:cNvPr id="34822" name="Rectangle 2"/>
          <p:cNvSpPr>
            <a:spLocks noGrp="1" noRot="1" noChangeAspect="1" noChangeArrowheads="1" noTextEdit="1"/>
          </p:cNvSpPr>
          <p:nvPr>
            <p:ph type="sldImg"/>
          </p:nvPr>
        </p:nvSpPr>
        <p:spPr>
          <a:xfrm>
            <a:off x="313399" y="221343"/>
            <a:ext cx="4039196" cy="3060373"/>
          </a:xfrm>
          <a:solidFill>
            <a:srgbClr val="FFFFFF"/>
          </a:solidFill>
          <a:ln/>
        </p:spPr>
      </p:sp>
      <p:sp>
        <p:nvSpPr>
          <p:cNvPr id="34823" name="Rectangle 3"/>
          <p:cNvSpPr>
            <a:spLocks noGrp="1" noChangeArrowheads="1"/>
          </p:cNvSpPr>
          <p:nvPr>
            <p:ph type="body" idx="1"/>
          </p:nvPr>
        </p:nvSpPr>
        <p:spPr>
          <a:noFill/>
          <a:ln/>
        </p:spPr>
        <p:txBody>
          <a:bodyPr/>
          <a:lstStyle/>
          <a:p>
            <a:r>
              <a:rPr lang="en-US" b="1" dirty="0" smtClean="0"/>
              <a:t>Key impact of risk: </a:t>
            </a:r>
            <a:r>
              <a:rPr lang="en-US" dirty="0" smtClean="0"/>
              <a:t>decision for </a:t>
            </a:r>
            <a:r>
              <a:rPr lang="en-US" dirty="0" err="1" smtClean="0"/>
              <a:t>Alphatine</a:t>
            </a:r>
            <a:r>
              <a:rPr lang="en-US" dirty="0" smtClean="0"/>
              <a:t> changes!</a:t>
            </a:r>
            <a:endParaRPr lang="en-US" b="1" dirty="0" smtClean="0"/>
          </a:p>
          <a:p>
            <a:endParaRPr lang="en-US" dirty="0" smtClean="0"/>
          </a:p>
          <a:p>
            <a:endParaRPr lang="en-US" dirty="0" smtClean="0"/>
          </a:p>
          <a:p>
            <a:r>
              <a:rPr lang="en-US" dirty="0" smtClean="0"/>
              <a:t>Recall that alpha is highest volume, </a:t>
            </a:r>
            <a:r>
              <a:rPr lang="en-US" dirty="0" err="1" smtClean="0"/>
              <a:t>betazine</a:t>
            </a:r>
            <a:r>
              <a:rPr lang="en-US" dirty="0" smtClean="0"/>
              <a:t> is medium, and </a:t>
            </a:r>
            <a:r>
              <a:rPr lang="en-US" dirty="0" err="1" smtClean="0"/>
              <a:t>chlorazine</a:t>
            </a:r>
            <a:r>
              <a:rPr lang="en-US" dirty="0" smtClean="0"/>
              <a:t> is low volume.</a:t>
            </a:r>
          </a:p>
          <a:p>
            <a:r>
              <a:rPr lang="en-US" dirty="0" smtClean="0"/>
              <a:t>Stress that the summary really is a 2D strategy: risk on x-axis, product volume on y-axis.</a:t>
            </a:r>
          </a:p>
          <a:p>
            <a:endParaRPr lang="en-US" dirty="0" smtClean="0"/>
          </a:p>
          <a:p>
            <a:r>
              <a:rPr lang="en-US" dirty="0" smtClean="0"/>
              <a:t>Numbers for 		</a:t>
            </a:r>
            <a:r>
              <a:rPr lang="en-US" dirty="0" err="1" smtClean="0"/>
              <a:t>Alphatine</a:t>
            </a:r>
            <a:r>
              <a:rPr lang="en-US" dirty="0" smtClean="0"/>
              <a:t>:		</a:t>
            </a:r>
          </a:p>
          <a:p>
            <a:r>
              <a:rPr lang="en-US" dirty="0" smtClean="0"/>
              <a:t>Specialized: 	EPV = 	25 + p48.28.  (Table 1: 72.28 – 25 = 48.28)		</a:t>
            </a:r>
          </a:p>
          <a:p>
            <a:r>
              <a:rPr lang="en-US" dirty="0" smtClean="0"/>
              <a:t>Flex:	EPV = 	p 180.03</a:t>
            </a:r>
          </a:p>
          <a:p>
            <a:r>
              <a:rPr lang="en-US" dirty="0" smtClean="0"/>
              <a:t>Launch:	EPV = 	p 86.60</a:t>
            </a:r>
          </a:p>
          <a:p>
            <a:r>
              <a:rPr lang="en-US" i="1" dirty="0" smtClean="0"/>
              <a:t>Again, launch dominates flex. Break p = </a:t>
            </a:r>
            <a:r>
              <a:rPr lang="en-US" dirty="0" smtClean="0"/>
              <a:t>25/(86.60-48.28) = 64%</a:t>
            </a:r>
            <a:endParaRPr lang="en-US" i="1" dirty="0" smtClean="0"/>
          </a:p>
          <a:p>
            <a:endParaRPr lang="en-US" dirty="0" smtClean="0"/>
          </a:p>
          <a:p>
            <a:r>
              <a:rPr lang="en-US" sz="900" dirty="0"/>
              <a:t>(The reason that 64% &gt; 49% is not in line with what we would expect: it is not just volume that plays a role, but also the ratio of specialized </a:t>
            </a:r>
            <a:r>
              <a:rPr lang="en-US" sz="900" dirty="0" err="1"/>
              <a:t>capex</a:t>
            </a:r>
            <a:r>
              <a:rPr lang="en-US" sz="900" dirty="0"/>
              <a:t> to the difference of operating costs under specialized and launch.  That is not so intuitive.) </a:t>
            </a:r>
            <a:r>
              <a:rPr lang="en-US" sz="900" i="1" dirty="0">
                <a:solidFill>
                  <a:srgbClr val="FF0000"/>
                </a:solidFill>
              </a:rPr>
              <a:t>Launch delays </a:t>
            </a:r>
            <a:r>
              <a:rPr lang="en-US" sz="900" i="1" dirty="0" err="1">
                <a:solidFill>
                  <a:srgbClr val="FF0000"/>
                </a:solidFill>
              </a:rPr>
              <a:t>CapEx</a:t>
            </a:r>
            <a:r>
              <a:rPr lang="en-US" sz="900" i="1" dirty="0">
                <a:solidFill>
                  <a:srgbClr val="FF0000"/>
                </a:solidFill>
              </a:rPr>
              <a:t>, the value of which in NPV-terms increases with volume! (c.f. what we said earlier about value of waiting!)</a:t>
            </a:r>
            <a:endParaRPr lang="en-US" sz="900" dirty="0">
              <a:solidFill>
                <a:srgbClr val="FF0000"/>
              </a:solidFill>
            </a:endParaRPr>
          </a:p>
          <a:p>
            <a:endParaRPr lang="en-US" sz="900"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50179" name="Rectangle 3"/>
          <p:cNvSpPr>
            <a:spLocks noGrp="1" noChangeArrowheads="1"/>
          </p:cNvSpPr>
          <p:nvPr>
            <p:ph type="dt" sz="quarter" idx="1"/>
          </p:nvPr>
        </p:nvSpPr>
        <p:spPr>
          <a:noFill/>
        </p:spPr>
        <p:txBody>
          <a:bodyPr/>
          <a:lstStyle/>
          <a:p>
            <a:pPr defTabSz="941068"/>
            <a:fld id="{B24080F0-91E0-014F-AC5E-1310A9D95A2D}" type="datetime1">
              <a:rPr lang="en-US" smtClean="0">
                <a:solidFill>
                  <a:prstClr val="black"/>
                </a:solidFill>
              </a:rPr>
              <a:t>2/17/15</a:t>
            </a:fld>
            <a:endParaRPr lang="en-US" dirty="0">
              <a:solidFill>
                <a:prstClr val="black"/>
              </a:solidFill>
            </a:endParaRPr>
          </a:p>
        </p:txBody>
      </p:sp>
      <p:sp>
        <p:nvSpPr>
          <p:cNvPr id="50180"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50181" name="Rectangle 7"/>
          <p:cNvSpPr>
            <a:spLocks noGrp="1" noChangeArrowheads="1"/>
          </p:cNvSpPr>
          <p:nvPr>
            <p:ph type="sldNum" sz="quarter" idx="5"/>
          </p:nvPr>
        </p:nvSpPr>
        <p:spPr>
          <a:noFill/>
        </p:spPr>
        <p:txBody>
          <a:bodyPr/>
          <a:lstStyle/>
          <a:p>
            <a:pPr defTabSz="941068"/>
            <a:fld id="{B5397205-78B2-44DA-A926-D6FF28DA6560}" type="slidenum">
              <a:rPr lang="en-US">
                <a:solidFill>
                  <a:prstClr val="black"/>
                </a:solidFill>
              </a:rPr>
              <a:pPr defTabSz="941068"/>
              <a:t>52</a:t>
            </a:fld>
            <a:endParaRPr lang="en-US" dirty="0">
              <a:solidFill>
                <a:prstClr val="black"/>
              </a:solidFill>
            </a:endParaRPr>
          </a:p>
        </p:txBody>
      </p:sp>
      <p:sp>
        <p:nvSpPr>
          <p:cNvPr id="50182" name="Slide Image Placeholder 11"/>
          <p:cNvSpPr>
            <a:spLocks noGrp="1" noRot="1" noChangeAspect="1" noTextEdit="1"/>
          </p:cNvSpPr>
          <p:nvPr>
            <p:ph type="sldImg"/>
          </p:nvPr>
        </p:nvSpPr>
        <p:spPr>
          <a:ln/>
        </p:spPr>
      </p:sp>
      <p:sp>
        <p:nvSpPr>
          <p:cNvPr id="50183" name="Notes Placeholder 12"/>
          <p:cNvSpPr>
            <a:spLocks noGrp="1"/>
          </p:cNvSpPr>
          <p:nvPr>
            <p:ph type="body" idx="1"/>
          </p:nvPr>
        </p:nvSpPr>
        <p:spPr>
          <a:noFill/>
          <a:ln/>
        </p:spPr>
        <p:txBody>
          <a:bodyPr/>
          <a:lstStyle/>
          <a:p>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41987" name="Rectangle 3"/>
          <p:cNvSpPr>
            <a:spLocks noGrp="1" noChangeArrowheads="1"/>
          </p:cNvSpPr>
          <p:nvPr>
            <p:ph type="dt" sz="quarter" idx="1"/>
          </p:nvPr>
        </p:nvSpPr>
        <p:spPr>
          <a:noFill/>
        </p:spPr>
        <p:txBody>
          <a:bodyPr/>
          <a:lstStyle/>
          <a:p>
            <a:pPr defTabSz="941068"/>
            <a:fld id="{878ABE96-2198-9041-A2CF-804B84824D71}" type="datetime1">
              <a:rPr lang="en-US" smtClean="0">
                <a:solidFill>
                  <a:prstClr val="black"/>
                </a:solidFill>
              </a:rPr>
              <a:t>2/17/15</a:t>
            </a:fld>
            <a:endParaRPr lang="en-US" dirty="0">
              <a:solidFill>
                <a:prstClr val="black"/>
              </a:solidFill>
            </a:endParaRPr>
          </a:p>
        </p:txBody>
      </p:sp>
      <p:sp>
        <p:nvSpPr>
          <p:cNvPr id="41988"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1989" name="Rectangle 7"/>
          <p:cNvSpPr>
            <a:spLocks noGrp="1" noChangeArrowheads="1"/>
          </p:cNvSpPr>
          <p:nvPr>
            <p:ph type="sldNum" sz="quarter" idx="5"/>
          </p:nvPr>
        </p:nvSpPr>
        <p:spPr>
          <a:noFill/>
        </p:spPr>
        <p:txBody>
          <a:bodyPr/>
          <a:lstStyle/>
          <a:p>
            <a:pPr defTabSz="941068"/>
            <a:fld id="{BBC9328C-CAF1-4487-8455-3DA3DB670445}" type="slidenum">
              <a:rPr lang="en-US">
                <a:solidFill>
                  <a:prstClr val="black"/>
                </a:solidFill>
              </a:rPr>
              <a:pPr defTabSz="941068"/>
              <a:t>53</a:t>
            </a:fld>
            <a:endParaRPr lang="en-US" dirty="0">
              <a:solidFill>
                <a:prstClr val="black"/>
              </a:solidFill>
            </a:endParaRPr>
          </a:p>
        </p:txBody>
      </p:sp>
      <p:sp>
        <p:nvSpPr>
          <p:cNvPr id="41990"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1991" name="Rectangle 3"/>
          <p:cNvSpPr>
            <a:spLocks noGrp="1" noChangeArrowheads="1"/>
          </p:cNvSpPr>
          <p:nvPr>
            <p:ph type="body" idx="1"/>
          </p:nvPr>
        </p:nvSpPr>
        <p:spPr>
          <a:noFill/>
          <a:ln/>
        </p:spPr>
        <p:txBody>
          <a:bodyPr/>
          <a:lstStyle/>
          <a:p>
            <a:r>
              <a:rPr lang="en-US" smtClean="0"/>
              <a:t>Hi Prof. v. Mieghem:  You asked me to send you a story I brought up last class. When we talked about the Cargolifter Zeppelins, you asked me to talk about this company. My association with Cargolifter was that the unions at Audi were afraid of it. They thought that as long as VW invested in the large steel presses in Germany, there will be automotive manufacturing. But Cargolifter would actually give them the option to transport even those heavy presses to other sites, e.g., in Eastern Europe. So they were glad to see the company go bankrupt.  --Best, Sebastian Bachmann, MBA/MEM 2007,  sbachmann2007@kellogg.northwestern.edu</a:t>
            </a:r>
          </a:p>
          <a:p>
            <a:endParaRPr lang="en-US" smtClean="0"/>
          </a:p>
          <a:p>
            <a:pPr>
              <a:lnSpc>
                <a:spcPct val="90000"/>
              </a:lnSpc>
            </a:pPr>
            <a:r>
              <a:rPr lang="en-US" smtClean="0"/>
              <a:t>Airships, also called </a:t>
            </a:r>
            <a:r>
              <a:rPr lang="en-US" b="1" smtClean="0"/>
              <a:t>dirigibles</a:t>
            </a:r>
            <a:r>
              <a:rPr lang="en-US" smtClean="0"/>
              <a:t>, served as an alternative to transoceanic travel by boat in the early 1900s. However, the future of dirigibles as transportation vehicles ended when the </a:t>
            </a:r>
            <a:r>
              <a:rPr lang="en-US" b="1" smtClean="0"/>
              <a:t>Hindenburg</a:t>
            </a:r>
            <a:r>
              <a:rPr lang="en-US" smtClean="0"/>
              <a:t>, a giant hydrogen-filled dirigible, burst into flames over Lakehurst, N.J., in 1937. Once </a:t>
            </a:r>
            <a:r>
              <a:rPr lang="en-US" smtClean="0">
                <a:hlinkClick r:id="rId3"/>
              </a:rPr>
              <a:t>airplanes</a:t>
            </a:r>
            <a:r>
              <a:rPr lang="en-US" smtClean="0"/>
              <a:t> were recognized as safe for passenger travel, few saw a need for commercial airships. </a:t>
            </a:r>
          </a:p>
          <a:p>
            <a:pPr>
              <a:lnSpc>
                <a:spcPct val="90000"/>
              </a:lnSpc>
            </a:pPr>
            <a:endParaRPr lang="en-US" smtClean="0"/>
          </a:p>
          <a:p>
            <a:pPr>
              <a:lnSpc>
                <a:spcPct val="90000"/>
              </a:lnSpc>
            </a:pPr>
            <a:r>
              <a:rPr lang="en-US" smtClean="0"/>
              <a:t>Most airships you see today are used as flying billboards, like the </a:t>
            </a:r>
            <a:r>
              <a:rPr lang="en-US" smtClean="0">
                <a:hlinkClick r:id="rId4"/>
              </a:rPr>
              <a:t>Goodyear</a:t>
            </a:r>
            <a:r>
              <a:rPr lang="en-US" smtClean="0"/>
              <a:t> or </a:t>
            </a:r>
            <a:r>
              <a:rPr lang="en-US" smtClean="0">
                <a:hlinkClick r:id="rId5"/>
              </a:rPr>
              <a:t>Fuji</a:t>
            </a:r>
            <a:r>
              <a:rPr lang="en-US" smtClean="0"/>
              <a:t> blimps you see hovering above major sporting events. But airships may soon provide more than advertising. One German company is bringing back the mammoth dirigibles of the early 20th century to fill a niche in the transportation industry. </a:t>
            </a:r>
            <a:r>
              <a:rPr lang="en-US" smtClean="0">
                <a:hlinkClick r:id="rId6"/>
              </a:rPr>
              <a:t>CargoLifter AG</a:t>
            </a:r>
            <a:r>
              <a:rPr lang="en-US" smtClean="0"/>
              <a:t> is investing in the idea that dirigibles have an advantage over other forms of transportation. </a:t>
            </a:r>
            <a:r>
              <a:rPr lang="en-US" smtClean="0">
                <a:solidFill>
                  <a:srgbClr val="FF0000"/>
                </a:solidFill>
              </a:rPr>
              <a:t>The company says that its giant </a:t>
            </a:r>
            <a:r>
              <a:rPr lang="en-US" b="1" smtClean="0">
                <a:solidFill>
                  <a:srgbClr val="FF0000"/>
                </a:solidFill>
              </a:rPr>
              <a:t>CL 160</a:t>
            </a:r>
            <a:r>
              <a:rPr lang="en-US" smtClean="0">
                <a:solidFill>
                  <a:srgbClr val="FF0000"/>
                </a:solidFill>
              </a:rPr>
              <a:t> airship can reach areas that are too difficult to reach by train, truck or current cargo ships. And they can haul more cargo than even the biggest heavy-cargo-transport military </a:t>
            </a:r>
            <a:r>
              <a:rPr lang="en-US" smtClean="0">
                <a:solidFill>
                  <a:srgbClr val="FF0000"/>
                </a:solidFill>
                <a:hlinkClick r:id="rId3"/>
              </a:rPr>
              <a:t>airplanes</a:t>
            </a:r>
            <a:r>
              <a:rPr lang="en-US" smtClean="0">
                <a:solidFill>
                  <a:srgbClr val="FF0000"/>
                </a:solidFill>
              </a:rPr>
              <a:t>. </a:t>
            </a:r>
          </a:p>
          <a:p>
            <a:pPr>
              <a:lnSpc>
                <a:spcPct val="90000"/>
              </a:lnSpc>
            </a:pPr>
            <a:endParaRPr lang="en-US" smtClean="0"/>
          </a:p>
          <a:p>
            <a:pPr>
              <a:lnSpc>
                <a:spcPct val="90000"/>
              </a:lnSpc>
            </a:pPr>
            <a:r>
              <a:rPr lang="en-US" smtClean="0"/>
              <a:t>The CL 160 Structure</a:t>
            </a:r>
            <a:br>
              <a:rPr lang="en-US" smtClean="0"/>
            </a:br>
            <a:r>
              <a:rPr lang="en-US" smtClean="0"/>
              <a:t>It seems only appropriate that a company located just a few miles south of Berlin would be responsible for breathing new life into the airship. After all, it was German </a:t>
            </a:r>
            <a:r>
              <a:rPr lang="en-US" b="1" smtClean="0"/>
              <a:t>Count Ferdinand von Zeppelin</a:t>
            </a:r>
            <a:r>
              <a:rPr lang="en-US" smtClean="0"/>
              <a:t> who first flew a dirigible in 1900, which is how airships came to be called "zeppelins." CargoLifter's CL 160 airship design harkens back to the time of those early zeppelins; but the company has incorporated some exciting new technology. The overall size of the CL 160 is overwhelming. </a:t>
            </a:r>
            <a:r>
              <a:rPr lang="en-US" smtClean="0">
                <a:solidFill>
                  <a:srgbClr val="FF0000"/>
                </a:solidFill>
              </a:rPr>
              <a:t>Nearly three football fields in length, it can easily swallow four of Goodyear's largest blimps</a:t>
            </a:r>
            <a:r>
              <a:rPr lang="en-US" smtClean="0"/>
              <a:t>. The airship is 853 feet (260 meters) long and has a maximum diameter of 213 feet (65 m). While the Hindenburg was filled with hydrogen, which is flammable, the CL 160 will hold more than 19 million cubic feet (550,000 cubic meters) of non-inflammable helium gas. Here are the basic components of the CL 160…</a:t>
            </a:r>
          </a:p>
          <a:p>
            <a:pPr>
              <a:lnSpc>
                <a:spcPct val="90000"/>
              </a:lnSpc>
            </a:pPr>
            <a:r>
              <a:rPr lang="en-US" smtClean="0"/>
              <a:t>Hangar</a:t>
            </a:r>
            <a:br>
              <a:rPr lang="en-US" smtClean="0"/>
            </a:br>
            <a:r>
              <a:rPr lang="en-US" smtClean="0"/>
              <a:t>In November 2000, CargoLifter completed the hangar that will house the CL 160 airship. As you can imagine, the hangar has to be enormous to house such an airship. The hangar in Brand, Germany, is one of the largest self-supporting hangars in the world. It is about 1,200 feet (360 m) long, 700 feet (210 m) wide and 350 feet (107 m) tall. </a:t>
            </a:r>
            <a:r>
              <a:rPr lang="en-US" smtClean="0">
                <a:solidFill>
                  <a:srgbClr val="FF0000"/>
                </a:solidFill>
              </a:rPr>
              <a:t>Das ist so groß, dass die Freiheitsstatue von New York (93 m) darin stehen und der Eiffelturm von Paris (322 m) darin liegen könnte.</a:t>
            </a:r>
            <a:endParaRPr lang="en-US" smtClean="0"/>
          </a:p>
          <a:p>
            <a:pPr>
              <a:lnSpc>
                <a:spcPct val="90000"/>
              </a:lnSpc>
            </a:pPr>
            <a:r>
              <a:rPr lang="en-US" smtClean="0"/>
              <a:t>Business:</a:t>
            </a:r>
          </a:p>
          <a:p>
            <a:pPr>
              <a:lnSpc>
                <a:spcPct val="90000"/>
              </a:lnSpc>
            </a:pPr>
            <a:r>
              <a:rPr lang="en-US" smtClean="0"/>
              <a:t>CargoLifter says the CL 160 isn't designed to take the place of other cargo transport vehicles, such as trucks, trains or </a:t>
            </a:r>
            <a:r>
              <a:rPr lang="en-US" smtClean="0">
                <a:hlinkClick r:id="rId3"/>
              </a:rPr>
              <a:t>airplanes</a:t>
            </a:r>
            <a:r>
              <a:rPr lang="en-US" smtClean="0"/>
              <a:t>. Instead, the airship will supplement those conventional means when it is necessary to get large cargo to hard-to-reach locations. </a:t>
            </a:r>
          </a:p>
          <a:p>
            <a:pPr>
              <a:lnSpc>
                <a:spcPct val="90000"/>
              </a:lnSpc>
            </a:pPr>
            <a:r>
              <a:rPr lang="en-US" smtClean="0"/>
              <a:t>CargoLifter hopes to have its first airship finished by 2002, with a multi-ship fleet circling the globe two years later. The company plans to build about four airships per year beginning in 2004. The ships will be manufactured in Brand, Germany. In October, the company announced that it will build a second plant in New Bern, N.C., which will be completed by 2005. </a:t>
            </a:r>
          </a:p>
          <a:p>
            <a:pPr>
              <a:lnSpc>
                <a:spcPct val="90000"/>
              </a:lnSpc>
            </a:pPr>
            <a:r>
              <a:rPr lang="en-US" smtClean="0"/>
              <a:t>Update: CargoLifter went bankrupt in May 2002, and its hangar is now home to “Tropical Islands Resort.”</a:t>
            </a:r>
          </a:p>
          <a:p>
            <a:pPr>
              <a:lnSpc>
                <a:spcPct val="90000"/>
              </a:lnSpc>
            </a:pPr>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dirty="0" smtClean="0"/>
              <a:t>Use to highlight:</a:t>
            </a:r>
          </a:p>
          <a:p>
            <a:endParaRPr lang="en-US" dirty="0" smtClean="0"/>
          </a:p>
          <a:p>
            <a:pPr marL="220348" indent="-220348">
              <a:buAutoNum type="arabicPeriod"/>
            </a:pPr>
            <a:r>
              <a:rPr lang="en-US" dirty="0" smtClean="0"/>
              <a:t>Access to capital: “Chinese companies can play a patient game b/c they have big</a:t>
            </a:r>
            <a:r>
              <a:rPr lang="en-US" baseline="0" dirty="0" smtClean="0"/>
              <a:t> backing from China’s </a:t>
            </a:r>
            <a:r>
              <a:rPr lang="en-US" baseline="0" dirty="0" err="1" smtClean="0"/>
              <a:t>gvmt</a:t>
            </a:r>
            <a:r>
              <a:rPr lang="en-US" baseline="0" dirty="0" smtClean="0"/>
              <a:t> in the form of low-interest loans and other blandishments.”</a:t>
            </a:r>
          </a:p>
          <a:p>
            <a:pPr marL="220348" indent="-220348">
              <a:buAutoNum type="arabicPeriod"/>
            </a:pPr>
            <a:r>
              <a:rPr lang="en-US" baseline="0" dirty="0" smtClean="0"/>
              <a:t>Wind already is a global business: market leaders GE, </a:t>
            </a:r>
            <a:r>
              <a:rPr lang="en-US" baseline="0" dirty="0" err="1" smtClean="0"/>
              <a:t>Vestas</a:t>
            </a:r>
            <a:r>
              <a:rPr lang="en-US" baseline="0" dirty="0" smtClean="0"/>
              <a:t> (Denmark), Siemens (Germany), Mitsubishi (Japan) and </a:t>
            </a:r>
            <a:r>
              <a:rPr lang="en-US" baseline="0" dirty="0" err="1" smtClean="0"/>
              <a:t>Suzlon</a:t>
            </a:r>
            <a:r>
              <a:rPr lang="en-US" baseline="0" dirty="0" smtClean="0"/>
              <a:t> (India).</a:t>
            </a:r>
          </a:p>
          <a:p>
            <a:pPr marL="220348" indent="-220348">
              <a:buAutoNum type="arabicPeriod"/>
            </a:pPr>
            <a:r>
              <a:rPr lang="en-US" baseline="0" dirty="0" smtClean="0"/>
              <a:t>Customer stickiness: “similar to Japanese carmakers setting up </a:t>
            </a:r>
            <a:r>
              <a:rPr lang="en-US" baseline="0" dirty="0" err="1" smtClean="0"/>
              <a:t>american</a:t>
            </a:r>
            <a:r>
              <a:rPr lang="en-US" baseline="0" dirty="0" smtClean="0"/>
              <a:t> operations to “create jobs here and invest in the US”.  Also price impact of “made in China”</a:t>
            </a:r>
          </a:p>
          <a:p>
            <a:pPr marL="220348" indent="-220348">
              <a:buAutoNum type="arabicPeriod"/>
            </a:pPr>
            <a:r>
              <a:rPr lang="en-US" baseline="0" dirty="0" err="1" smtClean="0"/>
              <a:t>Offshoring</a:t>
            </a:r>
            <a:r>
              <a:rPr lang="en-US" baseline="0" dirty="0" smtClean="0"/>
              <a:t>: it already is a global network yet still huge labor cost differences.</a:t>
            </a:r>
          </a:p>
          <a:p>
            <a:pPr marL="220348" indent="-220348">
              <a:buAutoNum type="arabicPeriod"/>
            </a:pPr>
            <a:endParaRPr lang="en-US" dirty="0" smtClean="0"/>
          </a:p>
        </p:txBody>
      </p:sp>
      <p:sp>
        <p:nvSpPr>
          <p:cNvPr id="81924" name="Header Placeholder 3"/>
          <p:cNvSpPr>
            <a:spLocks noGrp="1"/>
          </p:cNvSpPr>
          <p:nvPr>
            <p:ph type="hdr" sz="quarter"/>
          </p:nvPr>
        </p:nvSpPr>
        <p:spPr>
          <a:noFill/>
        </p:spPr>
        <p:txBody>
          <a:bodyPr/>
          <a:lstStyle/>
          <a:p>
            <a:r>
              <a:rPr lang="en-US" smtClean="0">
                <a:solidFill>
                  <a:srgbClr val="000000"/>
                </a:solidFill>
              </a:rPr>
              <a:t>OPNS454</a:t>
            </a:r>
            <a:endParaRPr lang="en-US" dirty="0">
              <a:solidFill>
                <a:srgbClr val="000000"/>
              </a:solidFill>
            </a:endParaRPr>
          </a:p>
        </p:txBody>
      </p:sp>
      <p:sp>
        <p:nvSpPr>
          <p:cNvPr id="81925" name="Date Placeholder 4"/>
          <p:cNvSpPr>
            <a:spLocks noGrp="1"/>
          </p:cNvSpPr>
          <p:nvPr>
            <p:ph type="dt" sz="quarter" idx="1"/>
          </p:nvPr>
        </p:nvSpPr>
        <p:spPr>
          <a:noFill/>
        </p:spPr>
        <p:txBody>
          <a:bodyPr/>
          <a:lstStyle/>
          <a:p>
            <a:fld id="{F6FE47C4-903D-744F-B0F3-3E45667FC6E6}" type="datetime1">
              <a:rPr lang="en-US" smtClean="0">
                <a:solidFill>
                  <a:srgbClr val="000000"/>
                </a:solidFill>
              </a:rPr>
              <a:t>2/17/15</a:t>
            </a:fld>
            <a:endParaRPr lang="en-US" dirty="0">
              <a:solidFill>
                <a:srgbClr val="000000"/>
              </a:solidFill>
            </a:endParaRPr>
          </a:p>
        </p:txBody>
      </p:sp>
      <p:sp>
        <p:nvSpPr>
          <p:cNvPr id="81926" name="Footer Placeholder 5"/>
          <p:cNvSpPr>
            <a:spLocks noGrp="1"/>
          </p:cNvSpPr>
          <p:nvPr>
            <p:ph type="ftr" sz="quarter" idx="4"/>
          </p:nvPr>
        </p:nvSpPr>
        <p:spPr>
          <a:noFill/>
        </p:spPr>
        <p:txBody>
          <a:bodyPr/>
          <a:lstStyle/>
          <a:p>
            <a:r>
              <a:rPr lang="en-US" dirty="0">
                <a:solidFill>
                  <a:srgbClr val="000000"/>
                </a:solidFill>
              </a:rPr>
              <a:t>© Van Mieghem</a:t>
            </a:r>
          </a:p>
        </p:txBody>
      </p:sp>
      <p:sp>
        <p:nvSpPr>
          <p:cNvPr id="81927" name="Slide Number Placeholder 6"/>
          <p:cNvSpPr>
            <a:spLocks noGrp="1"/>
          </p:cNvSpPr>
          <p:nvPr>
            <p:ph type="sldNum" sz="quarter" idx="5"/>
          </p:nvPr>
        </p:nvSpPr>
        <p:spPr>
          <a:noFill/>
        </p:spPr>
        <p:txBody>
          <a:bodyPr/>
          <a:lstStyle/>
          <a:p>
            <a:fld id="{64CCA248-0EC3-468E-ABAA-1AD3AA82B91D}" type="slidenum">
              <a:rPr lang="en-US">
                <a:solidFill>
                  <a:srgbClr val="000000"/>
                </a:solidFill>
              </a:rPr>
              <a:pPr/>
              <a:t>54</a:t>
            </a:fld>
            <a:endParaRPr lang="en-US" dirty="0">
              <a:solidFill>
                <a:srgbClr val="000000"/>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pPr defTabSz="941068"/>
            <a:fld id="{332294B8-DA7F-42C3-9478-96CF62A46CBD}" type="slidenum">
              <a:rPr lang="en-US">
                <a:solidFill>
                  <a:prstClr val="black"/>
                </a:solidFill>
              </a:rPr>
              <a:pPr defTabSz="941068"/>
              <a:t>55</a:t>
            </a:fld>
            <a:endParaRPr lang="en-US" dirty="0">
              <a:solidFill>
                <a:prstClr val="black"/>
              </a:solidFill>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r>
              <a:rPr lang="en-US" dirty="0" smtClean="0"/>
              <a:t>GOOD to stress the alignment of location with value proposition:</a:t>
            </a:r>
          </a:p>
          <a:p>
            <a:r>
              <a:rPr lang="en-US" dirty="0" smtClean="0"/>
              <a:t>Example: Zara competes on timely</a:t>
            </a:r>
            <a:r>
              <a:rPr lang="en-US" baseline="0" dirty="0" smtClean="0"/>
              <a:t> cheap fashion.  Location for its fashionable items is centralized in Spain (other stuff off-shored)</a:t>
            </a:r>
            <a:endParaRPr lang="en-US" dirty="0" smtClean="0"/>
          </a:p>
          <a:p>
            <a:endParaRPr lang="en-US" dirty="0" smtClean="0"/>
          </a:p>
          <a:p>
            <a:endParaRPr lang="en-US" dirty="0" smtClean="0"/>
          </a:p>
          <a:p>
            <a:r>
              <a:rPr lang="en-US" dirty="0" smtClean="0"/>
              <a:t>Location decisions often amount to network design and thus involve all factors operations strategy.</a:t>
            </a:r>
          </a:p>
          <a:p>
            <a:endParaRPr lang="en-US" dirty="0" smtClean="0"/>
          </a:p>
          <a:p>
            <a:r>
              <a:rPr lang="en-US" dirty="0" smtClean="0"/>
              <a:t>Rather than going of each bucket now, let’s consider various interactions piece by piece.</a:t>
            </a:r>
          </a:p>
          <a:p>
            <a:endParaRPr lang="en-US" dirty="0" smtClean="0"/>
          </a:p>
          <a:p>
            <a:r>
              <a:rPr lang="en-US" dirty="0" smtClean="0"/>
              <a:t>As an example of the interaction between sizing, timing and location: </a:t>
            </a:r>
            <a:r>
              <a:rPr lang="en-US" dirty="0" err="1" smtClean="0"/>
              <a:t>CargoLifter</a:t>
            </a:r>
            <a:r>
              <a:rPr lang="en-US" dirty="0" smtClean="0"/>
              <a:t> AG</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p:spPr>
        <p:txBody>
          <a:bodyPr/>
          <a:lstStyle/>
          <a:p>
            <a:pPr defTabSz="939400"/>
            <a:r>
              <a:rPr lang="en-US" dirty="0" smtClean="0">
                <a:solidFill>
                  <a:prstClr val="black"/>
                </a:solidFill>
              </a:rPr>
              <a:t>OPNS454 Week 5: Capacity Types and Flexibility</a:t>
            </a:r>
          </a:p>
        </p:txBody>
      </p:sp>
      <p:sp>
        <p:nvSpPr>
          <p:cNvPr id="35843" name="Rectangle 3"/>
          <p:cNvSpPr>
            <a:spLocks noGrp="1" noChangeArrowheads="1"/>
          </p:cNvSpPr>
          <p:nvPr>
            <p:ph type="dt" sz="quarter" idx="1"/>
          </p:nvPr>
        </p:nvSpPr>
        <p:spPr>
          <a:noFill/>
        </p:spPr>
        <p:txBody>
          <a:bodyPr/>
          <a:lstStyle/>
          <a:p>
            <a:pPr defTabSz="939400"/>
            <a:fld id="{655E5960-4343-43DF-A4EC-8A7724FC5E24}" type="datetime1">
              <a:rPr lang="en-US" smtClean="0">
                <a:solidFill>
                  <a:prstClr val="black"/>
                </a:solidFill>
              </a:rPr>
              <a:pPr defTabSz="939400"/>
              <a:t>2/17/15</a:t>
            </a:fld>
            <a:endParaRPr lang="en-US" dirty="0" smtClean="0">
              <a:solidFill>
                <a:prstClr val="black"/>
              </a:solidFill>
            </a:endParaRPr>
          </a:p>
        </p:txBody>
      </p:sp>
      <p:sp>
        <p:nvSpPr>
          <p:cNvPr id="35844" name="Rectangle 6"/>
          <p:cNvSpPr>
            <a:spLocks noGrp="1" noChangeArrowheads="1"/>
          </p:cNvSpPr>
          <p:nvPr>
            <p:ph type="ftr" sz="quarter" idx="4"/>
          </p:nvPr>
        </p:nvSpPr>
        <p:spPr>
          <a:noFill/>
        </p:spPr>
        <p:txBody>
          <a:bodyPr/>
          <a:lstStyle/>
          <a:p>
            <a:pPr defTabSz="939400"/>
            <a:r>
              <a:rPr lang="en-US" dirty="0" smtClean="0">
                <a:solidFill>
                  <a:prstClr val="black"/>
                </a:solidFill>
              </a:rPr>
              <a:t>© Van Mieghem</a:t>
            </a:r>
          </a:p>
        </p:txBody>
      </p:sp>
      <p:sp>
        <p:nvSpPr>
          <p:cNvPr id="35845" name="Rectangle 7"/>
          <p:cNvSpPr>
            <a:spLocks noGrp="1" noChangeArrowheads="1"/>
          </p:cNvSpPr>
          <p:nvPr>
            <p:ph type="sldNum" sz="quarter" idx="5"/>
          </p:nvPr>
        </p:nvSpPr>
        <p:spPr>
          <a:noFill/>
        </p:spPr>
        <p:txBody>
          <a:bodyPr/>
          <a:lstStyle/>
          <a:p>
            <a:pPr defTabSz="939400"/>
            <a:fld id="{2B5FBFDD-3444-4BE4-8DA2-F0176FE821E9}" type="slidenum">
              <a:rPr lang="en-US" smtClean="0">
                <a:solidFill>
                  <a:prstClr val="black"/>
                </a:solidFill>
              </a:rPr>
              <a:pPr defTabSz="939400"/>
              <a:t>5</a:t>
            </a:fld>
            <a:endParaRPr lang="en-US" dirty="0" smtClean="0">
              <a:solidFill>
                <a:prstClr val="black"/>
              </a:solidFill>
            </a:endParaRPr>
          </a:p>
        </p:txBody>
      </p:sp>
      <p:sp>
        <p:nvSpPr>
          <p:cNvPr id="35846" name="Rectangle 2"/>
          <p:cNvSpPr>
            <a:spLocks noGrp="1" noRot="1" noChangeAspect="1" noChangeArrowheads="1" noTextEdit="1"/>
          </p:cNvSpPr>
          <p:nvPr>
            <p:ph type="sldImg"/>
          </p:nvPr>
        </p:nvSpPr>
        <p:spPr>
          <a:xfrm>
            <a:off x="313399" y="221343"/>
            <a:ext cx="4039196" cy="3060373"/>
          </a:xfrm>
          <a:solidFill>
            <a:srgbClr val="FFFFFF"/>
          </a:solidFill>
          <a:ln/>
        </p:spPr>
      </p:sp>
      <p:sp>
        <p:nvSpPr>
          <p:cNvPr id="35847" name="Rectangle 3"/>
          <p:cNvSpPr>
            <a:spLocks noGrp="1" noChangeArrowheads="1"/>
          </p:cNvSpPr>
          <p:nvPr>
            <p:ph type="body" idx="1"/>
          </p:nvPr>
        </p:nvSpPr>
        <p:spPr>
          <a:noFill/>
          <a:ln/>
        </p:spPr>
        <p:txBody>
          <a:bodyPr/>
          <a:lstStyle/>
          <a:p>
            <a:pPr>
              <a:buClr>
                <a:srgbClr val="FF3300"/>
              </a:buClr>
            </a:pPr>
            <a:endParaRPr lang="en-US" dirty="0" smtClean="0"/>
          </a:p>
          <a:p>
            <a:r>
              <a:rPr lang="en-US" b="1" dirty="0" smtClean="0"/>
              <a:t>In general, flexibility has 3 value sources (see book).  We covered all three in Lilly case.</a:t>
            </a:r>
          </a:p>
          <a:p>
            <a:endParaRPr lang="en-US" b="1" dirty="0" smtClean="0"/>
          </a:p>
          <a:p>
            <a:r>
              <a:rPr lang="en-US" dirty="0" smtClean="0"/>
              <a:t>These are factors that I expect you discussed in your write-up.</a:t>
            </a:r>
          </a:p>
          <a:p>
            <a:endParaRPr lang="en-US" dirty="0" smtClean="0"/>
          </a:p>
          <a:p>
            <a:r>
              <a:rPr lang="en-US" dirty="0" smtClean="0"/>
              <a:t>They also are the factors that drive a part of a “facility strategy:”</a:t>
            </a:r>
          </a:p>
          <a:p>
            <a:r>
              <a:rPr lang="en-US" dirty="0" smtClean="0"/>
              <a:t> </a:t>
            </a:r>
          </a:p>
          <a:p>
            <a:r>
              <a:rPr lang="en-US" dirty="0" smtClean="0"/>
              <a:t>Developing a facilities strategy =</a:t>
            </a:r>
          </a:p>
          <a:p>
            <a:pPr lvl="1">
              <a:buClr>
                <a:srgbClr val="FF3300"/>
              </a:buClr>
              <a:buFontTx/>
              <a:buChar char="•"/>
            </a:pPr>
            <a:r>
              <a:rPr lang="en-US" dirty="0" smtClean="0"/>
              <a:t>Assigning products to plants</a:t>
            </a:r>
          </a:p>
          <a:p>
            <a:pPr lvl="1">
              <a:buClr>
                <a:srgbClr val="FF3300"/>
              </a:buClr>
              <a:buFontTx/>
              <a:buChar char="•"/>
            </a:pPr>
            <a:r>
              <a:rPr lang="en-US" dirty="0" smtClean="0"/>
              <a:t>Deciding on facility type and role</a:t>
            </a:r>
          </a:p>
          <a:p>
            <a:pPr lvl="1">
              <a:buClr>
                <a:srgbClr val="FF3300"/>
              </a:buClr>
              <a:buFontTx/>
              <a:buChar char="•"/>
            </a:pPr>
            <a:r>
              <a:rPr lang="en-US" dirty="0" smtClean="0"/>
              <a:t>Incorporating risk</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39400"/>
            <a:r>
              <a:rPr lang="en-US" dirty="0" smtClean="0">
                <a:solidFill>
                  <a:prstClr val="black"/>
                </a:solidFill>
              </a:rPr>
              <a:t>OPNS454 Week 5: Capacity Types and Flexibility</a:t>
            </a:r>
          </a:p>
        </p:txBody>
      </p:sp>
      <p:sp>
        <p:nvSpPr>
          <p:cNvPr id="40963" name="Rectangle 3"/>
          <p:cNvSpPr>
            <a:spLocks noGrp="1" noChangeArrowheads="1"/>
          </p:cNvSpPr>
          <p:nvPr>
            <p:ph type="dt" sz="quarter" idx="1"/>
          </p:nvPr>
        </p:nvSpPr>
        <p:spPr>
          <a:noFill/>
        </p:spPr>
        <p:txBody>
          <a:bodyPr/>
          <a:lstStyle/>
          <a:p>
            <a:pPr defTabSz="939400"/>
            <a:fld id="{6958A22E-AA08-4149-9B2F-45F6BED259F8}" type="datetime1">
              <a:rPr lang="en-US" smtClean="0">
                <a:solidFill>
                  <a:prstClr val="black"/>
                </a:solidFill>
              </a:rPr>
              <a:pPr defTabSz="939400"/>
              <a:t>2/17/15</a:t>
            </a:fld>
            <a:endParaRPr lang="en-US" dirty="0" smtClean="0">
              <a:solidFill>
                <a:prstClr val="black"/>
              </a:solidFill>
            </a:endParaRPr>
          </a:p>
        </p:txBody>
      </p:sp>
      <p:sp>
        <p:nvSpPr>
          <p:cNvPr id="40964" name="Rectangle 6"/>
          <p:cNvSpPr>
            <a:spLocks noGrp="1" noChangeArrowheads="1"/>
          </p:cNvSpPr>
          <p:nvPr>
            <p:ph type="ftr" sz="quarter" idx="4"/>
          </p:nvPr>
        </p:nvSpPr>
        <p:spPr>
          <a:noFill/>
        </p:spPr>
        <p:txBody>
          <a:bodyPr/>
          <a:lstStyle/>
          <a:p>
            <a:pPr defTabSz="939400"/>
            <a:r>
              <a:rPr lang="en-US" dirty="0" smtClean="0">
                <a:solidFill>
                  <a:prstClr val="black"/>
                </a:solidFill>
              </a:rPr>
              <a:t>© Van Mieghem</a:t>
            </a:r>
          </a:p>
        </p:txBody>
      </p:sp>
      <p:sp>
        <p:nvSpPr>
          <p:cNvPr id="40965" name="Rectangle 7"/>
          <p:cNvSpPr>
            <a:spLocks noGrp="1" noChangeArrowheads="1"/>
          </p:cNvSpPr>
          <p:nvPr>
            <p:ph type="sldNum" sz="quarter" idx="5"/>
          </p:nvPr>
        </p:nvSpPr>
        <p:spPr>
          <a:noFill/>
        </p:spPr>
        <p:txBody>
          <a:bodyPr/>
          <a:lstStyle/>
          <a:p>
            <a:pPr defTabSz="939400"/>
            <a:fld id="{2F449DD2-22C1-41E2-8CB4-0D2B49B466CB}" type="slidenum">
              <a:rPr lang="en-US" smtClean="0">
                <a:solidFill>
                  <a:prstClr val="black"/>
                </a:solidFill>
              </a:rPr>
              <a:pPr defTabSz="939400"/>
              <a:t>6</a:t>
            </a:fld>
            <a:endParaRPr lang="en-US" dirty="0" smtClean="0">
              <a:solidFill>
                <a:prstClr val="black"/>
              </a:solidFill>
            </a:endParaRPr>
          </a:p>
        </p:txBody>
      </p:sp>
      <p:sp>
        <p:nvSpPr>
          <p:cNvPr id="40966" name="Rectangle 2"/>
          <p:cNvSpPr>
            <a:spLocks noGrp="1" noRot="1" noChangeAspect="1" noChangeArrowheads="1" noTextEdit="1"/>
          </p:cNvSpPr>
          <p:nvPr>
            <p:ph type="sldImg"/>
          </p:nvPr>
        </p:nvSpPr>
        <p:spPr>
          <a:xfrm>
            <a:off x="1096897" y="250549"/>
            <a:ext cx="4970264" cy="3765903"/>
          </a:xfrm>
          <a:solidFill>
            <a:srgbClr val="FFFFFF"/>
          </a:solidFill>
          <a:ln/>
        </p:spPr>
      </p:sp>
      <p:sp>
        <p:nvSpPr>
          <p:cNvPr id="40967" name="Rectangle 3"/>
          <p:cNvSpPr>
            <a:spLocks noGrp="1" noChangeArrowheads="1"/>
          </p:cNvSpPr>
          <p:nvPr>
            <p:ph type="body" idx="1"/>
          </p:nvPr>
        </p:nvSpPr>
        <p:spPr>
          <a:xfrm>
            <a:off x="387947" y="3579915"/>
            <a:ext cx="6231467" cy="5312229"/>
          </a:xfrm>
          <a:solidFill>
            <a:srgbClr val="FFFFFF"/>
          </a:solidFill>
          <a:ln/>
        </p:spPr>
        <p:txBody>
          <a:bodyPr lIns="92464" tIns="46232" rIns="92464" bIns="46232"/>
          <a:lstStyle/>
          <a:p>
            <a:pPr marL="226435" indent="-226435"/>
            <a:r>
              <a:rPr lang="en-US" dirty="0" smtClean="0"/>
              <a:t>Bring in the discussion about “how to improve the T-C trade-off” of later slide.  This is an answer to question 2: “how does flex fit with cost and time reduction?”</a:t>
            </a:r>
          </a:p>
          <a:p>
            <a:pPr marL="226435" indent="-226435"/>
            <a:endParaRPr lang="en-US" dirty="0" smtClean="0"/>
          </a:p>
          <a:p>
            <a:pPr marL="226435" indent="-226435"/>
            <a:endParaRPr lang="en-US" dirty="0" smtClean="0"/>
          </a:p>
          <a:p>
            <a:pPr marL="226435" indent="-226435"/>
            <a:r>
              <a:rPr lang="en-US" dirty="0" smtClean="0"/>
              <a:t>Stress that next case (Seagate) is about:</a:t>
            </a:r>
          </a:p>
          <a:p>
            <a:pPr marL="226435" indent="-226435">
              <a:buFontTx/>
              <a:buAutoNum type="arabicPeriod"/>
            </a:pPr>
            <a:r>
              <a:rPr lang="en-US" dirty="0" smtClean="0"/>
              <a:t>Capacity </a:t>
            </a:r>
            <a:r>
              <a:rPr lang="en-US" b="1" dirty="0" smtClean="0"/>
              <a:t>sizing</a:t>
            </a:r>
            <a:r>
              <a:rPr lang="en-US" dirty="0" smtClean="0"/>
              <a:t> for a capacity </a:t>
            </a:r>
            <a:r>
              <a:rPr lang="en-US" b="1" dirty="0" smtClean="0"/>
              <a:t>portfolio</a:t>
            </a:r>
          </a:p>
          <a:p>
            <a:pPr marL="226435" indent="-226435">
              <a:buFontTx/>
              <a:buAutoNum type="arabicPeriod"/>
            </a:pPr>
            <a:r>
              <a:rPr lang="en-US" dirty="0" smtClean="0"/>
              <a:t>Commercial (</a:t>
            </a:r>
            <a:r>
              <a:rPr lang="en-US" b="1" dirty="0" smtClean="0"/>
              <a:t>demand</a:t>
            </a:r>
            <a:r>
              <a:rPr lang="en-US" dirty="0" smtClean="0"/>
              <a:t>) risk</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a:noFill/>
        </p:spPr>
        <p:txBody>
          <a:bodyPr/>
          <a:lstStyle/>
          <a:p>
            <a:pPr defTabSz="939263"/>
            <a:r>
              <a:rPr lang="en-US" smtClean="0">
                <a:solidFill>
                  <a:prstClr val="black"/>
                </a:solidFill>
              </a:rPr>
              <a:t>OPNS454</a:t>
            </a:r>
            <a:endParaRPr lang="en-US" dirty="0" smtClean="0">
              <a:solidFill>
                <a:prstClr val="black"/>
              </a:solidFill>
            </a:endParaRPr>
          </a:p>
        </p:txBody>
      </p:sp>
      <p:sp>
        <p:nvSpPr>
          <p:cNvPr id="36867" name="Rectangle 3"/>
          <p:cNvSpPr>
            <a:spLocks noGrp="1" noChangeArrowheads="1"/>
          </p:cNvSpPr>
          <p:nvPr>
            <p:ph type="dt" sz="quarter" idx="1"/>
          </p:nvPr>
        </p:nvSpPr>
        <p:spPr>
          <a:noFill/>
        </p:spPr>
        <p:txBody>
          <a:bodyPr/>
          <a:lstStyle/>
          <a:p>
            <a:pPr defTabSz="939263"/>
            <a:fld id="{5EF670E6-3B89-D34F-ACA1-97D85AD0D564}" type="datetime1">
              <a:rPr lang="en-US" smtClean="0">
                <a:solidFill>
                  <a:prstClr val="black"/>
                </a:solidFill>
              </a:rPr>
              <a:pPr defTabSz="939263"/>
              <a:t>2/17/15</a:t>
            </a:fld>
            <a:endParaRPr lang="en-US" dirty="0" smtClean="0">
              <a:solidFill>
                <a:prstClr val="black"/>
              </a:solidFill>
            </a:endParaRPr>
          </a:p>
        </p:txBody>
      </p:sp>
      <p:sp>
        <p:nvSpPr>
          <p:cNvPr id="36868" name="Rectangle 6"/>
          <p:cNvSpPr>
            <a:spLocks noGrp="1" noChangeArrowheads="1"/>
          </p:cNvSpPr>
          <p:nvPr>
            <p:ph type="ftr" sz="quarter" idx="4"/>
          </p:nvPr>
        </p:nvSpPr>
        <p:spPr>
          <a:noFill/>
        </p:spPr>
        <p:txBody>
          <a:bodyPr/>
          <a:lstStyle/>
          <a:p>
            <a:pPr defTabSz="939263"/>
            <a:r>
              <a:rPr lang="en-US" dirty="0" smtClean="0">
                <a:solidFill>
                  <a:prstClr val="black"/>
                </a:solidFill>
              </a:rPr>
              <a:t>© Van Mieghem</a:t>
            </a:r>
          </a:p>
        </p:txBody>
      </p:sp>
      <p:sp>
        <p:nvSpPr>
          <p:cNvPr id="36869" name="Rectangle 7"/>
          <p:cNvSpPr>
            <a:spLocks noGrp="1" noChangeArrowheads="1"/>
          </p:cNvSpPr>
          <p:nvPr>
            <p:ph type="sldNum" sz="quarter" idx="5"/>
          </p:nvPr>
        </p:nvSpPr>
        <p:spPr>
          <a:noFill/>
        </p:spPr>
        <p:txBody>
          <a:bodyPr/>
          <a:lstStyle/>
          <a:p>
            <a:pPr defTabSz="939263"/>
            <a:fld id="{C3DE46D6-8CD1-4070-BB1C-7649540D0FBE}" type="slidenum">
              <a:rPr lang="en-US" smtClean="0">
                <a:solidFill>
                  <a:prstClr val="black"/>
                </a:solidFill>
              </a:rPr>
              <a:pPr defTabSz="939263"/>
              <a:t>7</a:t>
            </a:fld>
            <a:endParaRPr lang="en-US" dirty="0" smtClean="0">
              <a:solidFill>
                <a:prstClr val="black"/>
              </a:solidFill>
            </a:endParaRPr>
          </a:p>
        </p:txBody>
      </p:sp>
      <p:sp>
        <p:nvSpPr>
          <p:cNvPr id="36870" name="Rectangle 2"/>
          <p:cNvSpPr>
            <a:spLocks noGrp="1" noRot="1" noChangeAspect="1" noChangeArrowheads="1" noTextEdit="1"/>
          </p:cNvSpPr>
          <p:nvPr>
            <p:ph type="sldImg"/>
          </p:nvPr>
        </p:nvSpPr>
        <p:spPr>
          <a:xfrm>
            <a:off x="293688" y="220664"/>
            <a:ext cx="4078287" cy="3060700"/>
          </a:xfrm>
          <a:solidFill>
            <a:srgbClr val="FFFFFF"/>
          </a:solidFill>
          <a:ln/>
        </p:spPr>
      </p:sp>
      <p:sp>
        <p:nvSpPr>
          <p:cNvPr id="36871" name="Rectangle 3"/>
          <p:cNvSpPr>
            <a:spLocks noGrp="1" noChangeArrowheads="1"/>
          </p:cNvSpPr>
          <p:nvPr>
            <p:ph type="body" idx="1"/>
          </p:nvPr>
        </p:nvSpPr>
        <p:spPr>
          <a:noFill/>
          <a:ln/>
        </p:spPr>
        <p:txBody>
          <a:bodyPr/>
          <a:lstStyle/>
          <a:p>
            <a:pPr marL="226402" indent="-226402">
              <a:buClr>
                <a:srgbClr val="FF3300"/>
              </a:buClr>
            </a:pPr>
            <a:r>
              <a:rPr lang="en-US" dirty="0" smtClean="0"/>
              <a:t>Next year: put this slide in after summary of flex valuation and types (as lead in to how to improve trade-offs)</a:t>
            </a:r>
          </a:p>
          <a:p>
            <a:pPr marL="226402" indent="-226402">
              <a:buClr>
                <a:srgbClr val="FF3300"/>
              </a:buClr>
            </a:pPr>
            <a:endParaRPr lang="en-US" dirty="0" smtClean="0"/>
          </a:p>
          <a:p>
            <a:pPr marL="226402" indent="-226402">
              <a:buClr>
                <a:srgbClr val="FF3300"/>
              </a:buClr>
            </a:pPr>
            <a:r>
              <a:rPr lang="en-US" dirty="0" smtClean="0"/>
              <a:t>How does flex fit with cost and time reduction?</a:t>
            </a:r>
          </a:p>
          <a:p>
            <a:pPr marL="226402" indent="-226402">
              <a:buClr>
                <a:srgbClr val="FF3300"/>
              </a:buClr>
            </a:pPr>
            <a:endParaRPr lang="en-US" dirty="0" smtClean="0"/>
          </a:p>
          <a:p>
            <a:pPr marL="226402" indent="-226402">
              <a:buClr>
                <a:srgbClr val="FF3300"/>
              </a:buClr>
            </a:pPr>
            <a:r>
              <a:rPr lang="en-US" dirty="0" smtClean="0"/>
              <a:t>role of flex plant: either as low-volume plant or as risk-mitigation (launch) plant</a:t>
            </a:r>
          </a:p>
          <a:p>
            <a:pPr marL="226402" indent="-226402">
              <a:buClr>
                <a:srgbClr val="FF3300"/>
              </a:buClr>
            </a:pPr>
            <a:endParaRPr lang="en-US" dirty="0" smtClean="0"/>
          </a:p>
          <a:p>
            <a:pPr marL="226402" indent="-226402">
              <a:buClr>
                <a:srgbClr val="FF3300"/>
              </a:buClr>
            </a:pPr>
            <a:r>
              <a:rPr lang="en-US" dirty="0" smtClean="0"/>
              <a:t>Improve trade-off:</a:t>
            </a:r>
          </a:p>
          <a:p>
            <a:pPr marL="226402" indent="-226402">
              <a:buClr>
                <a:srgbClr val="FF3300"/>
              </a:buClr>
              <a:buFontTx/>
              <a:buChar char="•"/>
            </a:pPr>
            <a:r>
              <a:rPr lang="en-US" dirty="0" smtClean="0"/>
              <a:t> if we go with flexible plants: must decrease cost of flex by:</a:t>
            </a:r>
          </a:p>
          <a:p>
            <a:pPr marL="683795" lvl="1" indent="-226402">
              <a:buClr>
                <a:srgbClr val="FF3300"/>
              </a:buClr>
              <a:buFontTx/>
              <a:buAutoNum type="arabicPeriod"/>
            </a:pPr>
            <a:r>
              <a:rPr lang="en-US" dirty="0" smtClean="0"/>
              <a:t>Technology change: Narrowing the band (adaptable, not completely flexible)</a:t>
            </a:r>
          </a:p>
          <a:p>
            <a:pPr marL="683795" lvl="1" indent="-226402">
              <a:buClr>
                <a:srgbClr val="FF3300"/>
              </a:buClr>
              <a:buFontTx/>
              <a:buAutoNum type="arabicPeriod"/>
            </a:pPr>
            <a:r>
              <a:rPr lang="en-US" dirty="0" smtClean="0"/>
              <a:t>Process improvement: Quicker changeovers (say to 1 week saves us 4 weeks = 8% utilization)</a:t>
            </a:r>
          </a:p>
          <a:p>
            <a:pPr marL="226402" indent="-226402">
              <a:buClr>
                <a:srgbClr val="FF3300"/>
              </a:buClr>
              <a:buFontTx/>
              <a:buChar char="•"/>
            </a:pPr>
            <a:r>
              <a:rPr lang="en-US" dirty="0" smtClean="0"/>
              <a:t>If we go with specialized plants: must decrease T by </a:t>
            </a:r>
            <a:r>
              <a:rPr lang="en-US" b="1" dirty="0" smtClean="0"/>
              <a:t>cutting critical path (project mgt improvement)</a:t>
            </a:r>
            <a:endParaRPr lang="en-US" dirty="0" smtClean="0"/>
          </a:p>
          <a:p>
            <a:pPr marL="683795" lvl="1" indent="-226402">
              <a:buClr>
                <a:srgbClr val="FF3300"/>
              </a:buClr>
              <a:buFontTx/>
              <a:buAutoNum type="arabicPeriod"/>
            </a:pPr>
            <a:r>
              <a:rPr lang="en-US" dirty="0" smtClean="0"/>
              <a:t>Concurrent design and engineering</a:t>
            </a:r>
          </a:p>
          <a:p>
            <a:pPr marL="683795" lvl="1" indent="-226402">
              <a:buClr>
                <a:srgbClr val="FF3300"/>
              </a:buClr>
              <a:buFontTx/>
              <a:buAutoNum type="arabicPeriod"/>
            </a:pPr>
            <a:r>
              <a:rPr lang="en-US" dirty="0" smtClean="0"/>
              <a:t>Modular construction</a:t>
            </a:r>
          </a:p>
          <a:p>
            <a:pPr marL="226402" indent="-226402">
              <a:buClr>
                <a:srgbClr val="FF3300"/>
              </a:buClr>
            </a:pPr>
            <a:endParaRPr lang="en-US" dirty="0" smtClean="0"/>
          </a:p>
          <a:p>
            <a:pPr marL="226402" indent="-226402">
              <a:buClr>
                <a:srgbClr val="FF3300"/>
              </a:buClr>
            </a:pPr>
            <a:r>
              <a:rPr lang="en-US" dirty="0" smtClean="0"/>
              <a:t>Impact on LT capabilities: flexible plants require process improvement skills, whereas specialized plants require cross-functional project improvement skills.  VERY DIFFERENT.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a:noFill/>
        </p:spPr>
        <p:txBody>
          <a:bodyPr/>
          <a:lstStyle/>
          <a:p>
            <a:pPr defTabSz="939263"/>
            <a:r>
              <a:rPr lang="en-US" smtClean="0">
                <a:solidFill>
                  <a:srgbClr val="000000"/>
                </a:solidFill>
              </a:rPr>
              <a:t>OPNS454</a:t>
            </a:r>
            <a:endParaRPr lang="en-US" dirty="0" smtClean="0">
              <a:solidFill>
                <a:srgbClr val="000000"/>
              </a:solidFill>
            </a:endParaRPr>
          </a:p>
        </p:txBody>
      </p:sp>
      <p:sp>
        <p:nvSpPr>
          <p:cNvPr id="37891" name="Rectangle 3"/>
          <p:cNvSpPr>
            <a:spLocks noGrp="1" noChangeArrowheads="1"/>
          </p:cNvSpPr>
          <p:nvPr>
            <p:ph type="dt" sz="quarter" idx="1"/>
          </p:nvPr>
        </p:nvSpPr>
        <p:spPr>
          <a:noFill/>
        </p:spPr>
        <p:txBody>
          <a:bodyPr/>
          <a:lstStyle/>
          <a:p>
            <a:pPr defTabSz="939263"/>
            <a:fld id="{2F8DA5DB-2B89-9349-9FAB-2773171C7AAE}" type="datetime1">
              <a:rPr lang="en-US" smtClean="0">
                <a:solidFill>
                  <a:srgbClr val="000000"/>
                </a:solidFill>
              </a:rPr>
              <a:pPr defTabSz="939263"/>
              <a:t>2/17/15</a:t>
            </a:fld>
            <a:endParaRPr lang="en-US" dirty="0" smtClean="0">
              <a:solidFill>
                <a:srgbClr val="000000"/>
              </a:solidFill>
            </a:endParaRPr>
          </a:p>
        </p:txBody>
      </p:sp>
      <p:sp>
        <p:nvSpPr>
          <p:cNvPr id="37892" name="Rectangle 6"/>
          <p:cNvSpPr>
            <a:spLocks noGrp="1" noChangeArrowheads="1"/>
          </p:cNvSpPr>
          <p:nvPr>
            <p:ph type="ftr" sz="quarter" idx="4"/>
          </p:nvPr>
        </p:nvSpPr>
        <p:spPr>
          <a:noFill/>
        </p:spPr>
        <p:txBody>
          <a:bodyPr/>
          <a:lstStyle/>
          <a:p>
            <a:pPr defTabSz="939263"/>
            <a:r>
              <a:rPr lang="en-US" dirty="0" smtClean="0">
                <a:solidFill>
                  <a:srgbClr val="000000"/>
                </a:solidFill>
              </a:rPr>
              <a:t>© Van Mieghem</a:t>
            </a:r>
          </a:p>
        </p:txBody>
      </p:sp>
      <p:sp>
        <p:nvSpPr>
          <p:cNvPr id="37893" name="Rectangle 7"/>
          <p:cNvSpPr>
            <a:spLocks noGrp="1" noChangeArrowheads="1"/>
          </p:cNvSpPr>
          <p:nvPr>
            <p:ph type="sldNum" sz="quarter" idx="5"/>
          </p:nvPr>
        </p:nvSpPr>
        <p:spPr>
          <a:noFill/>
        </p:spPr>
        <p:txBody>
          <a:bodyPr/>
          <a:lstStyle/>
          <a:p>
            <a:pPr defTabSz="939263"/>
            <a:fld id="{6CBAD153-06AC-40DC-B74A-2EB482C3F0DE}" type="slidenum">
              <a:rPr lang="en-US" smtClean="0">
                <a:solidFill>
                  <a:srgbClr val="000000"/>
                </a:solidFill>
              </a:rPr>
              <a:pPr defTabSz="939263"/>
              <a:t>8</a:t>
            </a:fld>
            <a:endParaRPr lang="en-US" dirty="0" smtClean="0">
              <a:solidFill>
                <a:srgbClr val="000000"/>
              </a:solidFill>
            </a:endParaRPr>
          </a:p>
        </p:txBody>
      </p:sp>
      <p:sp>
        <p:nvSpPr>
          <p:cNvPr id="37894" name="Rectangle 2"/>
          <p:cNvSpPr>
            <a:spLocks noGrp="1" noRot="1" noChangeAspect="1" noChangeArrowheads="1" noTextEdit="1"/>
          </p:cNvSpPr>
          <p:nvPr>
            <p:ph type="sldImg"/>
          </p:nvPr>
        </p:nvSpPr>
        <p:spPr>
          <a:xfrm>
            <a:off x="293688" y="220664"/>
            <a:ext cx="4078287" cy="3060700"/>
          </a:xfrm>
          <a:solidFill>
            <a:srgbClr val="FFFFFF"/>
          </a:solidFill>
          <a:ln/>
        </p:spPr>
      </p:sp>
      <p:sp>
        <p:nvSpPr>
          <p:cNvPr id="37895" name="Rectangle 3"/>
          <p:cNvSpPr>
            <a:spLocks noGrp="1" noChangeArrowheads="1"/>
          </p:cNvSpPr>
          <p:nvPr>
            <p:ph type="body" idx="1"/>
          </p:nvPr>
        </p:nvSpPr>
        <p:spPr>
          <a:noFill/>
          <a:ln/>
        </p:spPr>
        <p:txBody>
          <a:bodyPr/>
          <a:lstStyle/>
          <a:p>
            <a:pPr marL="226402" indent="-226402"/>
            <a:r>
              <a:rPr lang="en-US" dirty="0" smtClean="0"/>
              <a:t>Which frictions to these actions attack?</a:t>
            </a:r>
          </a:p>
          <a:p>
            <a:pPr marL="226402" indent="-226402">
              <a:buFontTx/>
              <a:buAutoNum type="arabicPeriod"/>
            </a:pPr>
            <a:r>
              <a:rPr lang="en-US" dirty="0" smtClean="0"/>
              <a:t>Cut capacity </a:t>
            </a:r>
            <a:r>
              <a:rPr lang="en-US" dirty="0" err="1" smtClean="0"/>
              <a:t>leadtime</a:t>
            </a:r>
            <a:endParaRPr lang="en-US" dirty="0" smtClean="0"/>
          </a:p>
          <a:p>
            <a:pPr marL="226402" indent="-226402">
              <a:buFontTx/>
              <a:buAutoNum type="arabicPeriod"/>
            </a:pPr>
            <a:r>
              <a:rPr lang="en-US" dirty="0" smtClean="0"/>
              <a:t>Reduce lumpiness (and thus also </a:t>
            </a:r>
            <a:r>
              <a:rPr lang="en-US" dirty="0" err="1" smtClean="0"/>
              <a:t>leadtime</a:t>
            </a:r>
            <a:r>
              <a:rPr lang="en-US" dirty="0" smtClean="0"/>
              <a:t>)</a:t>
            </a:r>
          </a:p>
          <a:p>
            <a:pPr marL="226402" indent="-226402">
              <a:buFontTx/>
              <a:buAutoNum type="arabicPeriod"/>
            </a:pPr>
            <a:r>
              <a:rPr lang="en-US" dirty="0" smtClean="0"/>
              <a:t>Reduce irreversibility</a:t>
            </a:r>
          </a:p>
          <a:p>
            <a:pPr marL="226402" indent="-226402">
              <a:buFontTx/>
              <a:buAutoNum type="arabicPeriod"/>
            </a:pPr>
            <a:r>
              <a:rPr lang="en-US" dirty="0" smtClean="0"/>
              <a:t>Reduce uncertainty</a:t>
            </a:r>
          </a:p>
          <a:p>
            <a:pPr marL="226402" indent="-226402"/>
            <a:endParaRPr lang="en-US" dirty="0" smtClean="0"/>
          </a:p>
          <a:p>
            <a:pPr marL="226402" indent="-226402"/>
            <a:r>
              <a:rPr lang="en-US" i="1" dirty="0" smtClean="0"/>
              <a:t>Who’s got experience with any of these actions?</a:t>
            </a:r>
          </a:p>
          <a:p>
            <a:pPr marL="226402" indent="-226402"/>
            <a:endParaRPr lang="en-US" dirty="0" smtClean="0"/>
          </a:p>
          <a:p>
            <a:pPr marL="226402" indent="-226402"/>
            <a:r>
              <a:rPr lang="en-US" dirty="0" smtClean="0"/>
              <a:t>Project mgt: action 1 decrease critical path; action 2 reduces actual activity times, eliminates activities and reduces rework.</a:t>
            </a:r>
          </a:p>
          <a:p>
            <a:pPr marL="226402" indent="-226402"/>
            <a:endParaRPr lang="en-US" dirty="0" smtClean="0"/>
          </a:p>
          <a:p>
            <a:pPr marL="226402" indent="-226402"/>
            <a:r>
              <a:rPr lang="en-US" dirty="0" smtClean="0"/>
              <a:t>Use proven “standardized” designs</a:t>
            </a:r>
          </a:p>
          <a:p>
            <a:pPr marL="226402" indent="-226402">
              <a:buFont typeface="Arial" pitchFamily="34" charset="0"/>
              <a:buChar char="•"/>
            </a:pPr>
            <a:r>
              <a:rPr lang="en-US" dirty="0" smtClean="0"/>
              <a:t>As obvious as this is to reducing costs, decreasing time, and having predictable outcomes… it is very difficult to accomplish culturally. People always want to build new and think they can do it better.</a:t>
            </a:r>
          </a:p>
          <a:p>
            <a:pPr marL="226402" indent="-226402">
              <a:buFont typeface="Arial" pitchFamily="34" charset="0"/>
              <a:buChar char="•"/>
            </a:pPr>
            <a:r>
              <a:rPr lang="en-US" dirty="0" smtClean="0"/>
              <a:t>This is similar to teaching: new faculty are encouraged to follow standard</a:t>
            </a:r>
            <a:r>
              <a:rPr lang="en-US" baseline="0" dirty="0" smtClean="0"/>
              <a:t> optimized course </a:t>
            </a:r>
            <a:r>
              <a:rPr lang="en-US" i="1" baseline="0" dirty="0" smtClean="0"/>
              <a:t>but </a:t>
            </a:r>
            <a:r>
              <a:rPr lang="en-US" i="0" baseline="0" dirty="0" smtClean="0"/>
              <a:t>often they like to try it their way…</a:t>
            </a:r>
            <a:endParaRPr lang="en-US" dirty="0" smtClean="0"/>
          </a:p>
          <a:p>
            <a:pPr marL="226402" indent="-226402"/>
            <a:endParaRPr lang="en-US" dirty="0" smtClean="0"/>
          </a:p>
          <a:p>
            <a:pPr marL="226402" indent="-226402"/>
            <a:r>
              <a:rPr lang="en-US" dirty="0" smtClean="0"/>
              <a:t>Modularize: challenge is to create incremental capacity quickly with little premium to larger chunks = minimize impact of </a:t>
            </a:r>
            <a:r>
              <a:rPr lang="en-US" dirty="0" err="1" smtClean="0"/>
              <a:t>EoS</a:t>
            </a:r>
            <a:endParaRPr lang="en-US" dirty="0" smtClean="0"/>
          </a:p>
          <a:p>
            <a:pPr marL="226402" indent="-226402">
              <a:buFont typeface="Arial" pitchFamily="34" charset="0"/>
              <a:buChar char="•"/>
            </a:pPr>
            <a:r>
              <a:rPr lang="en-US" dirty="0" smtClean="0"/>
              <a:t>one approach may be to commit with a vendor to multiple modules with adjustable future deliveries</a:t>
            </a:r>
          </a:p>
          <a:p>
            <a:pPr marL="226402" indent="-226402"/>
            <a:endParaRPr lang="en-US" dirty="0" smtClean="0"/>
          </a:p>
          <a:p>
            <a:pPr marL="226402" indent="-226402"/>
            <a:r>
              <a:rPr lang="en-US" dirty="0" smtClean="0"/>
              <a:t>Key: first two actions focus on time, the other two on flexibility</a:t>
            </a:r>
          </a:p>
          <a:p>
            <a:pPr marL="226402" indent="-226402">
              <a:buFont typeface="Arial" pitchFamily="34" charset="0"/>
              <a:buChar char="•"/>
            </a:pPr>
            <a:r>
              <a:rPr lang="en-US" dirty="0" smtClean="0"/>
              <a:t>They can be used in combination</a:t>
            </a:r>
          </a:p>
          <a:p>
            <a:pPr marL="226402" indent="-226402">
              <a:buFontTx/>
              <a:buChar char="•"/>
            </a:pPr>
            <a:endParaRPr lang="en-US" dirty="0" smtClean="0"/>
          </a:p>
          <a:p>
            <a:pPr marL="683795" lvl="1" indent="-226402">
              <a:buFontTx/>
              <a:buChar char="•"/>
            </a:pP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39263"/>
            <a:r>
              <a:rPr lang="en-US" smtClean="0">
                <a:solidFill>
                  <a:prstClr val="black"/>
                </a:solidFill>
              </a:rPr>
              <a:t>OPNS454</a:t>
            </a:r>
            <a:endParaRPr lang="en-US" dirty="0" smtClean="0">
              <a:solidFill>
                <a:prstClr val="black"/>
              </a:solidFill>
            </a:endParaRPr>
          </a:p>
        </p:txBody>
      </p:sp>
      <p:sp>
        <p:nvSpPr>
          <p:cNvPr id="39939" name="Rectangle 3"/>
          <p:cNvSpPr>
            <a:spLocks noGrp="1" noChangeArrowheads="1"/>
          </p:cNvSpPr>
          <p:nvPr>
            <p:ph type="dt" sz="quarter" idx="1"/>
          </p:nvPr>
        </p:nvSpPr>
        <p:spPr>
          <a:noFill/>
        </p:spPr>
        <p:txBody>
          <a:bodyPr/>
          <a:lstStyle/>
          <a:p>
            <a:pPr defTabSz="939263"/>
            <a:fld id="{283C077E-ADF3-D24C-BE30-B1A726CA7633}" type="datetime1">
              <a:rPr lang="en-US" smtClean="0">
                <a:solidFill>
                  <a:prstClr val="black"/>
                </a:solidFill>
              </a:rPr>
              <a:pPr defTabSz="939263"/>
              <a:t>2/17/15</a:t>
            </a:fld>
            <a:endParaRPr lang="en-US" dirty="0" smtClean="0">
              <a:solidFill>
                <a:prstClr val="black"/>
              </a:solidFill>
            </a:endParaRPr>
          </a:p>
        </p:txBody>
      </p:sp>
      <p:sp>
        <p:nvSpPr>
          <p:cNvPr id="39940" name="Rectangle 6"/>
          <p:cNvSpPr>
            <a:spLocks noGrp="1" noChangeArrowheads="1"/>
          </p:cNvSpPr>
          <p:nvPr>
            <p:ph type="ftr" sz="quarter" idx="4"/>
          </p:nvPr>
        </p:nvSpPr>
        <p:spPr>
          <a:noFill/>
        </p:spPr>
        <p:txBody>
          <a:bodyPr/>
          <a:lstStyle/>
          <a:p>
            <a:pPr defTabSz="939263"/>
            <a:r>
              <a:rPr lang="en-US" dirty="0" smtClean="0">
                <a:solidFill>
                  <a:prstClr val="black"/>
                </a:solidFill>
              </a:rPr>
              <a:t>© Van Mieghem</a:t>
            </a:r>
          </a:p>
        </p:txBody>
      </p:sp>
      <p:sp>
        <p:nvSpPr>
          <p:cNvPr id="39941" name="Rectangle 7"/>
          <p:cNvSpPr>
            <a:spLocks noGrp="1" noChangeArrowheads="1"/>
          </p:cNvSpPr>
          <p:nvPr>
            <p:ph type="sldNum" sz="quarter" idx="5"/>
          </p:nvPr>
        </p:nvSpPr>
        <p:spPr>
          <a:noFill/>
        </p:spPr>
        <p:txBody>
          <a:bodyPr/>
          <a:lstStyle/>
          <a:p>
            <a:pPr defTabSz="939263"/>
            <a:fld id="{B8E08B8E-6AB7-4C9C-997C-2454F03F883F}" type="slidenum">
              <a:rPr lang="en-US" smtClean="0">
                <a:solidFill>
                  <a:prstClr val="black"/>
                </a:solidFill>
              </a:rPr>
              <a:pPr defTabSz="939263"/>
              <a:t>9</a:t>
            </a:fld>
            <a:endParaRPr lang="en-US" dirty="0" smtClean="0">
              <a:solidFill>
                <a:prstClr val="black"/>
              </a:solidFill>
            </a:endParaRPr>
          </a:p>
        </p:txBody>
      </p:sp>
      <p:sp>
        <p:nvSpPr>
          <p:cNvPr id="39942" name="Rectangle 2"/>
          <p:cNvSpPr>
            <a:spLocks noGrp="1" noRot="1" noChangeAspect="1" noChangeArrowheads="1" noTextEdit="1"/>
          </p:cNvSpPr>
          <p:nvPr>
            <p:ph type="sldImg"/>
          </p:nvPr>
        </p:nvSpPr>
        <p:spPr>
          <a:xfrm>
            <a:off x="293688" y="220664"/>
            <a:ext cx="4078287" cy="3060700"/>
          </a:xfrm>
          <a:solidFill>
            <a:srgbClr val="FFFFFF"/>
          </a:solidFill>
          <a:ln/>
        </p:spPr>
      </p:sp>
      <p:sp>
        <p:nvSpPr>
          <p:cNvPr id="39943" name="Rectangle 3"/>
          <p:cNvSpPr>
            <a:spLocks noGrp="1" noChangeArrowheads="1"/>
          </p:cNvSpPr>
          <p:nvPr>
            <p:ph type="body" idx="1"/>
          </p:nvPr>
        </p:nvSpPr>
        <p:spPr>
          <a:noFill/>
          <a:ln/>
        </p:spPr>
        <p:txBody>
          <a:bodyPr/>
          <a:lstStyle/>
          <a:p>
            <a:r>
              <a:rPr lang="en-US" dirty="0" smtClean="0"/>
              <a:t>In the Lilly case, there only was a choice between extremes.  In reality, flexibility really is a spectrum: it depends on changeover times.  In other words: scope-flexibility and agility are interdependent.</a:t>
            </a:r>
          </a:p>
          <a:p>
            <a:endParaRPr lang="en-US" dirty="0" smtClean="0"/>
          </a:p>
          <a:p>
            <a:r>
              <a:rPr lang="en-US" dirty="0" smtClean="0"/>
              <a:t>An adaptable facility:</a:t>
            </a:r>
          </a:p>
          <a:p>
            <a:pPr>
              <a:buFont typeface="Arial" pitchFamily="34" charset="0"/>
              <a:buChar char="•"/>
            </a:pPr>
            <a:r>
              <a:rPr lang="en-US" dirty="0" smtClean="0"/>
              <a:t> is like a dedicated but with an additional set of piping/tooling etc that can cover most (but not all) other product requirements and can be reconfigured quickly for another product.</a:t>
            </a:r>
          </a:p>
          <a:p>
            <a:pPr>
              <a:buFont typeface="Arial" pitchFamily="34" charset="0"/>
              <a:buChar char="•"/>
            </a:pPr>
            <a:r>
              <a:rPr lang="en-US" dirty="0" smtClean="0"/>
              <a:t> reduces the cost of flex by reducing the set of scenarios (parameter ranges) covered but staying adaptable.</a:t>
            </a:r>
          </a:p>
          <a:p>
            <a:endParaRPr lang="en-US" dirty="0" smtClean="0"/>
          </a:p>
          <a:p>
            <a:endParaRPr lang="en-US" dirty="0" smtClean="0"/>
          </a:p>
          <a:p>
            <a:endParaRPr lang="en-US" b="1" dirty="0" smtClean="0"/>
          </a:p>
          <a:p>
            <a:endParaRPr lang="en-US" b="1" dirty="0" smtClean="0"/>
          </a:p>
          <a:p>
            <a:r>
              <a:rPr lang="en-US" b="1" dirty="0" smtClean="0"/>
              <a:t>Good Manufacturing Practice</a:t>
            </a:r>
            <a:r>
              <a:rPr lang="en-US" dirty="0" smtClean="0"/>
              <a:t> is a set of regulations, codes, and guidelines for the </a:t>
            </a:r>
            <a:r>
              <a:rPr lang="en-US" dirty="0" smtClean="0">
                <a:hlinkClick r:id="rId3" tooltip="Manufacture"/>
              </a:rPr>
              <a:t>manufacture</a:t>
            </a:r>
            <a:r>
              <a:rPr lang="en-US" dirty="0" smtClean="0"/>
              <a:t> of drug substances (also known as active pharmaceutical ingredients (APIs)) and drug products (known as medicinal products in Europe), </a:t>
            </a:r>
            <a:r>
              <a:rPr lang="en-US" dirty="0" smtClean="0">
                <a:hlinkClick r:id="rId4" tooltip="Medical devices"/>
              </a:rPr>
              <a:t>medical devices</a:t>
            </a:r>
            <a:r>
              <a:rPr lang="en-US" dirty="0" smtClean="0"/>
              <a:t>, in vivo and in vitro diagnostic products, and foods. In the United States GMPs are referred to as "</a:t>
            </a:r>
            <a:r>
              <a:rPr lang="en-US" dirty="0" err="1" smtClean="0"/>
              <a:t>cGMPs</a:t>
            </a:r>
            <a:r>
              <a:rPr lang="en-US" dirty="0" smtClean="0"/>
              <a:t>" or "current Good Manufacturing Practices" GMP is a term that is </a:t>
            </a:r>
            <a:r>
              <a:rPr lang="en-US" dirty="0" err="1" smtClean="0"/>
              <a:t>recognised</a:t>
            </a:r>
            <a:r>
              <a:rPr lang="en-US" dirty="0" smtClean="0"/>
              <a:t> worldwide for the control and management of manufacturing and quality control testing of pharmaceutical products. </a:t>
            </a:r>
          </a:p>
          <a:p>
            <a:r>
              <a:rPr lang="en-US" dirty="0" smtClean="0"/>
              <a:t>GMPs are enforced in the United States by the </a:t>
            </a:r>
            <a:r>
              <a:rPr lang="en-US" dirty="0" smtClean="0">
                <a:hlinkClick r:id="rId5" tooltip="FDA"/>
              </a:rPr>
              <a:t>FDA</a:t>
            </a:r>
            <a:r>
              <a:rPr lang="en-US" dirty="0" smtClean="0"/>
              <a:t> (Food and Drug Administration);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436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5" name="Rectangle 3"/>
          <p:cNvSpPr>
            <a:spLocks noChangeArrowheads="1"/>
          </p:cNvSpPr>
          <p:nvPr/>
        </p:nvSpPr>
        <p:spPr bwMode="auto">
          <a:xfrm>
            <a:off x="4310063" y="6572250"/>
            <a:ext cx="701675" cy="244475"/>
          </a:xfrm>
          <a:prstGeom prst="rect">
            <a:avLst/>
          </a:prstGeom>
          <a:noFill/>
          <a:ln w="9525">
            <a:noFill/>
            <a:miter lim="800000"/>
            <a:headEnd/>
            <a:tailEnd/>
          </a:ln>
          <a:effectLst/>
        </p:spPr>
        <p:txBody>
          <a:bodyPr lIns="92075" tIns="46038" rIns="92075" bIns="46038">
            <a:spAutoFit/>
          </a:bodyPr>
          <a:lstStyle/>
          <a:p>
            <a:pPr eaLnBrk="0" hangingPunct="0">
              <a:defRPr/>
            </a:pPr>
            <a:r>
              <a:rPr lang="en-US" sz="1000">
                <a:solidFill>
                  <a:srgbClr val="3333CC"/>
                </a:solidFill>
                <a:latin typeface="Arial" charset="0"/>
              </a:rPr>
              <a:t>Slide </a:t>
            </a:r>
            <a:fld id="{8249C7D1-4FBB-41E5-B1B7-3C71BA3AF57C}" type="slidenum">
              <a:rPr lang="en-US" sz="1000">
                <a:solidFill>
                  <a:srgbClr val="3333CC"/>
                </a:solidFill>
                <a:latin typeface="Arial" charset="0"/>
              </a:rPr>
              <a:pPr eaLnBrk="0" hangingPunct="0">
                <a:defRPr/>
              </a:pPr>
              <a:t>‹#›</a:t>
            </a:fld>
            <a:endParaRPr lang="en-US" sz="1000">
              <a:solidFill>
                <a:srgbClr val="3333CC"/>
              </a:solidFill>
              <a:latin typeface="Arial" charset="0"/>
            </a:endParaRPr>
          </a:p>
        </p:txBody>
      </p:sp>
      <p:sp>
        <p:nvSpPr>
          <p:cNvPr id="6" name="Rectangle 4"/>
          <p:cNvSpPr>
            <a:spLocks noChangeArrowheads="1"/>
          </p:cNvSpPr>
          <p:nvPr/>
        </p:nvSpPr>
        <p:spPr bwMode="auto">
          <a:xfrm>
            <a:off x="33338" y="6572250"/>
            <a:ext cx="3644900" cy="244475"/>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1000">
                <a:solidFill>
                  <a:srgbClr val="3333CC"/>
                </a:solidFill>
                <a:latin typeface="Arial" charset="0"/>
              </a:rPr>
              <a:t>OPNS454: Strategy </a:t>
            </a:r>
            <a:r>
              <a:rPr lang="en-US" sz="1000">
                <a:solidFill>
                  <a:srgbClr val="3333CC"/>
                </a:solidFill>
                <a:latin typeface="Arial" charset="0"/>
                <a:cs typeface="Arial" charset="0"/>
              </a:rPr>
              <a:t>■</a:t>
            </a:r>
            <a:r>
              <a:rPr lang="en-US" sz="1000">
                <a:solidFill>
                  <a:srgbClr val="3333CC"/>
                </a:solidFill>
                <a:latin typeface="Arial" charset="0"/>
              </a:rPr>
              <a:t> Operations </a:t>
            </a:r>
            <a:r>
              <a:rPr lang="en-US" sz="1000">
                <a:solidFill>
                  <a:srgbClr val="3333CC"/>
                </a:solidFill>
                <a:latin typeface="Arial" charset="0"/>
                <a:cs typeface="Arial" charset="0"/>
              </a:rPr>
              <a:t>■</a:t>
            </a:r>
            <a:r>
              <a:rPr lang="en-US" sz="1000">
                <a:solidFill>
                  <a:srgbClr val="3333CC"/>
                </a:solidFill>
                <a:latin typeface="Arial" charset="0"/>
              </a:rPr>
              <a:t> Performance</a:t>
            </a:r>
          </a:p>
        </p:txBody>
      </p:sp>
      <p:sp>
        <p:nvSpPr>
          <p:cNvPr id="7" name="Rectangle 5"/>
          <p:cNvSpPr>
            <a:spLocks noChangeArrowheads="1"/>
          </p:cNvSpPr>
          <p:nvPr/>
        </p:nvSpPr>
        <p:spPr bwMode="auto">
          <a:xfrm>
            <a:off x="7273925" y="6572250"/>
            <a:ext cx="1838325" cy="244475"/>
          </a:xfrm>
          <a:prstGeom prst="rect">
            <a:avLst/>
          </a:prstGeom>
          <a:noFill/>
          <a:ln w="9525">
            <a:noFill/>
            <a:miter lim="800000"/>
            <a:headEnd/>
            <a:tailEnd/>
          </a:ln>
          <a:effectLst/>
        </p:spPr>
        <p:txBody>
          <a:bodyPr lIns="92075" tIns="46038" rIns="92075" bIns="46038">
            <a:spAutoFit/>
          </a:bodyPr>
          <a:lstStyle/>
          <a:p>
            <a:pPr eaLnBrk="0" hangingPunct="0">
              <a:defRPr/>
            </a:pPr>
            <a:r>
              <a:rPr lang="en-US" sz="1000">
                <a:solidFill>
                  <a:srgbClr val="3333CC"/>
                </a:solidFill>
                <a:latin typeface="Arial" charset="0"/>
                <a:cs typeface="Arial" charset="0"/>
              </a:rPr>
              <a:t>© Van Mieghem (</a:t>
            </a:r>
            <a:fld id="{454F0804-C170-4EB3-B901-D78C146AD5A9}" type="datetime5">
              <a:rPr lang="en-US" sz="1000">
                <a:solidFill>
                  <a:srgbClr val="3333CC"/>
                </a:solidFill>
                <a:latin typeface="Arial" charset="0"/>
                <a:cs typeface="Arial" charset="0"/>
              </a:rPr>
              <a:pPr eaLnBrk="0" hangingPunct="0">
                <a:defRPr/>
              </a:pPr>
              <a:t>17-Feb-15</a:t>
            </a:fld>
            <a:r>
              <a:rPr lang="en-US" sz="1000">
                <a:solidFill>
                  <a:srgbClr val="3333CC"/>
                </a:solidFill>
                <a:latin typeface="Arial" charset="0"/>
                <a:cs typeface="Arial" charset="0"/>
              </a:rPr>
              <a:t>)</a:t>
            </a:r>
          </a:p>
        </p:txBody>
      </p:sp>
      <p:sp>
        <p:nvSpPr>
          <p:cNvPr id="28877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8877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sz="1200" dirty="0">
                <a:solidFill>
                  <a:srgbClr val="000000"/>
                </a:solidFill>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0" y="904"/>
            <a:ext cx="9144000" cy="1230019"/>
          </a:xfrm>
        </p:spPr>
        <p:txBody>
          <a:bodyPr/>
          <a:lstStyle>
            <a:lvl1pPr>
              <a:defRPr/>
            </a:lvl1pPr>
          </a:lstStyle>
          <a:p>
            <a:r>
              <a:rPr lang="en-US" smtClean="0"/>
              <a:t>Click to edit Master 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sz="1200" dirty="0">
                <a:solidFill>
                  <a:srgbClr val="000000"/>
                </a:solidFill>
              </a:rPr>
              <a:t>© J.A. Van Mieghem</a:t>
            </a: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9583968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576679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9432744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2797050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9062182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1884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2511795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7845472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5312918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9922804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8896028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3257250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24645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slideLayout" Target="../slideLayouts/slideLayout25.xml"/><Relationship Id="rId13" Type="http://schemas.openxmlformats.org/officeDocument/2006/relationships/slideLayout" Target="../slideLayouts/slideLayout26.xml"/><Relationship Id="rId14" Type="http://schemas.openxmlformats.org/officeDocument/2006/relationships/slideLayout" Target="../slideLayouts/slideLayout27.xml"/><Relationship Id="rId15" Type="http://schemas.openxmlformats.org/officeDocument/2006/relationships/theme" Target="../theme/theme2.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8.xml"/><Relationship Id="rId12" Type="http://schemas.openxmlformats.org/officeDocument/2006/relationships/slideLayout" Target="../slideLayouts/slideLayout39.xml"/><Relationship Id="rId13" Type="http://schemas.openxmlformats.org/officeDocument/2006/relationships/slideLayout" Target="../slideLayouts/slideLayout40.xml"/><Relationship Id="rId14" Type="http://schemas.openxmlformats.org/officeDocument/2006/relationships/theme" Target="../theme/theme3.xml"/><Relationship Id="rId1" Type="http://schemas.openxmlformats.org/officeDocument/2006/relationships/slideLayout" Target="../slideLayouts/slideLayout28.xml"/><Relationship Id="rId2" Type="http://schemas.openxmlformats.org/officeDocument/2006/relationships/slideLayout" Target="../slideLayouts/slideLayout29.xml"/><Relationship Id="rId3" Type="http://schemas.openxmlformats.org/officeDocument/2006/relationships/slideLayout" Target="../slideLayouts/slideLayout30.xml"/><Relationship Id="rId4" Type="http://schemas.openxmlformats.org/officeDocument/2006/relationships/slideLayout" Target="../slideLayouts/slideLayout31.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slideLayout" Target="../slideLayouts/slideLayout35.xml"/><Relationship Id="rId9" Type="http://schemas.openxmlformats.org/officeDocument/2006/relationships/slideLayout" Target="../slideLayouts/slideLayout36.xml"/><Relationship Id="rId10"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1.xml"/><Relationship Id="rId12" Type="http://schemas.openxmlformats.org/officeDocument/2006/relationships/slideLayout" Target="../slideLayouts/slideLayout52.xml"/><Relationship Id="rId13" Type="http://schemas.openxmlformats.org/officeDocument/2006/relationships/slideLayout" Target="../slideLayouts/slideLayout53.xml"/><Relationship Id="rId14" Type="http://schemas.openxmlformats.org/officeDocument/2006/relationships/theme" Target="../theme/theme4.xml"/><Relationship Id="rId1" Type="http://schemas.openxmlformats.org/officeDocument/2006/relationships/slideLayout" Target="../slideLayouts/slideLayout41.xml"/><Relationship Id="rId2" Type="http://schemas.openxmlformats.org/officeDocument/2006/relationships/slideLayout" Target="../slideLayouts/slideLayout42.xml"/><Relationship Id="rId3" Type="http://schemas.openxmlformats.org/officeDocument/2006/relationships/slideLayout" Target="../slideLayouts/slideLayout43.xml"/><Relationship Id="rId4" Type="http://schemas.openxmlformats.org/officeDocument/2006/relationships/slideLayout" Target="../slideLayouts/slideLayout44.xml"/><Relationship Id="rId5" Type="http://schemas.openxmlformats.org/officeDocument/2006/relationships/slideLayout" Target="../slideLayouts/slideLayout45.xml"/><Relationship Id="rId6" Type="http://schemas.openxmlformats.org/officeDocument/2006/relationships/slideLayout" Target="../slideLayouts/slideLayout46.xml"/><Relationship Id="rId7" Type="http://schemas.openxmlformats.org/officeDocument/2006/relationships/slideLayout" Target="../slideLayouts/slideLayout47.xml"/><Relationship Id="rId8" Type="http://schemas.openxmlformats.org/officeDocument/2006/relationships/slideLayout" Target="../slideLayouts/slideLayout48.xml"/><Relationship Id="rId9" Type="http://schemas.openxmlformats.org/officeDocument/2006/relationships/slideLayout" Target="../slideLayouts/slideLayout49.xml"/><Relationship Id="rId10" Type="http://schemas.openxmlformats.org/officeDocument/2006/relationships/slideLayout" Target="../slideLayouts/slideLayout50.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64.xml"/><Relationship Id="rId12" Type="http://schemas.openxmlformats.org/officeDocument/2006/relationships/slideLayout" Target="../slideLayouts/slideLayout65.xml"/><Relationship Id="rId13" Type="http://schemas.openxmlformats.org/officeDocument/2006/relationships/slideLayout" Target="../slideLayouts/slideLayout66.xml"/><Relationship Id="rId14" Type="http://schemas.openxmlformats.org/officeDocument/2006/relationships/theme" Target="../theme/theme5.xml"/><Relationship Id="rId1" Type="http://schemas.openxmlformats.org/officeDocument/2006/relationships/slideLayout" Target="../slideLayouts/slideLayout54.xml"/><Relationship Id="rId2" Type="http://schemas.openxmlformats.org/officeDocument/2006/relationships/slideLayout" Target="../slideLayouts/slideLayout55.xml"/><Relationship Id="rId3" Type="http://schemas.openxmlformats.org/officeDocument/2006/relationships/slideLayout" Target="../slideLayouts/slideLayout56.xml"/><Relationship Id="rId4" Type="http://schemas.openxmlformats.org/officeDocument/2006/relationships/slideLayout" Target="../slideLayouts/slideLayout57.xml"/><Relationship Id="rId5" Type="http://schemas.openxmlformats.org/officeDocument/2006/relationships/slideLayout" Target="../slideLayouts/slideLayout58.xml"/><Relationship Id="rId6" Type="http://schemas.openxmlformats.org/officeDocument/2006/relationships/slideLayout" Target="../slideLayouts/slideLayout59.xml"/><Relationship Id="rId7" Type="http://schemas.openxmlformats.org/officeDocument/2006/relationships/slideLayout" Target="../slideLayouts/slideLayout60.xml"/><Relationship Id="rId8" Type="http://schemas.openxmlformats.org/officeDocument/2006/relationships/slideLayout" Target="../slideLayouts/slideLayout61.xml"/><Relationship Id="rId9" Type="http://schemas.openxmlformats.org/officeDocument/2006/relationships/slideLayout" Target="../slideLayouts/slideLayout62.xml"/><Relationship Id="rId10"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25799F2-CFE7-4414-A536-F8DE7562118B}"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2EE3312C-0F9A-4EFE-A58B-6D45FAE67DD4}"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charset="0"/>
              </a:rPr>
              <a:t>© Van Mieghem (</a:t>
            </a:r>
            <a:fld id="{7A8C3DCA-AFBC-492B-9834-43A447CA2D58}" type="datetime5">
              <a:rPr lang="en-US" sz="800">
                <a:solidFill>
                  <a:srgbClr val="3333CC"/>
                </a:solidFill>
                <a:latin typeface="Arial" charset="0"/>
                <a:cs typeface="Arial" charset="0"/>
              </a:rPr>
              <a:pPr eaLnBrk="0" hangingPunct="0">
                <a:defRPr/>
              </a:pPr>
              <a:t>17-Feb-15</a:t>
            </a:fld>
            <a:r>
              <a:rPr lang="en-US" sz="800">
                <a:solidFill>
                  <a:srgbClr val="3333CC"/>
                </a:solidFill>
                <a:latin typeface="Arial" charset="0"/>
                <a:cs typeface="Arial" charset="0"/>
              </a:rPr>
              <a:t>)</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3079"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3080"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 id="2147483882" r:id="rId12"/>
    <p:sldLayoutId id="2147483883" r:id="rId13"/>
    <p:sldLayoutId id="2147483884" r:id="rId14"/>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4338"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br>
              <a:rPr lang="en-US" smtClean="0"/>
            </a:br>
            <a:endParaRPr lang="en-US" smtClean="0"/>
          </a:p>
        </p:txBody>
      </p:sp>
      <p:sp>
        <p:nvSpPr>
          <p:cNvPr id="14339"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 id="2147483909" r:id="rId12"/>
    <p:sldLayoutId id="2147483910" r:id="rId13"/>
  </p:sldLayoutIdLst>
  <p:hf sldNum="0" hdr="0" ft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pitchFamily="34" charset="0"/>
              </a:rPr>
              <a:t>Slide </a:t>
            </a:r>
            <a:fld id="{3E33D066-5614-486D-AF5D-94BC11620F81}" type="slidenum">
              <a:rPr lang="en-US" sz="800">
                <a:solidFill>
                  <a:srgbClr val="3333CC"/>
                </a:solidFill>
                <a:latin typeface="Arial" charset="0"/>
                <a:cs typeface="Arial" pitchFamily="34" charset="0"/>
              </a:rPr>
              <a:pPr eaLnBrk="0" hangingPunct="0">
                <a:defRPr/>
              </a:pPr>
              <a:t>‹#›</a:t>
            </a:fld>
            <a:endParaRPr lang="en-US" sz="80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1741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741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 id="2147483923" r:id="rId12"/>
    <p:sldLayoutId id="2147483924" r:id="rId13"/>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515C0289-8A01-47BD-A9F8-382C977A48CF}"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5127"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5128"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4177101279"/>
      </p:ext>
    </p:extLst>
  </p:cSld>
  <p:clrMap bg1="lt1" tx1="dk1" bg2="lt2" tx2="dk2" accent1="accent1" accent2="accent2" accent3="accent3" accent4="accent4" accent5="accent5" accent6="accent6" hlink="hlink" folHlink="folHlink"/>
  <p:sldLayoutIdLst>
    <p:sldLayoutId id="2147483926" r:id="rId1"/>
    <p:sldLayoutId id="2147483927" r:id="rId2"/>
    <p:sldLayoutId id="2147483928" r:id="rId3"/>
    <p:sldLayoutId id="2147483929" r:id="rId4"/>
    <p:sldLayoutId id="2147483930" r:id="rId5"/>
    <p:sldLayoutId id="2147483931" r:id="rId6"/>
    <p:sldLayoutId id="2147483932" r:id="rId7"/>
    <p:sldLayoutId id="2147483933" r:id="rId8"/>
    <p:sldLayoutId id="2147483934" r:id="rId9"/>
    <p:sldLayoutId id="2147483935" r:id="rId10"/>
    <p:sldLayoutId id="2147483936" r:id="rId11"/>
    <p:sldLayoutId id="2147483937" r:id="rId12"/>
    <p:sldLayoutId id="2147483938" r:id="rId13"/>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jpeg"/><Relationship Id="rId5" Type="http://schemas.openxmlformats.org/officeDocument/2006/relationships/hyperlink" Target="..%5CVideo%5C5BillFox_Movies.wmv" TargetMode="External"/><Relationship Id="rId1" Type="http://schemas.openxmlformats.org/officeDocument/2006/relationships/slideLayout" Target="../slideLayouts/slideLayout30.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9.emf"/><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 Id="rId8" Type="http://schemas.openxmlformats.org/officeDocument/2006/relationships/image" Target="../media/image14.png"/><Relationship Id="rId9" Type="http://schemas.openxmlformats.org/officeDocument/2006/relationships/image" Target="../media/image15.png"/><Relationship Id="rId10" Type="http://schemas.openxmlformats.org/officeDocument/2006/relationships/image" Target="../media/image16.png"/><Relationship Id="rId1" Type="http://schemas.openxmlformats.org/officeDocument/2006/relationships/slideLayout" Target="../slideLayouts/slideLayout32.xml"/><Relationship Id="rId2" Type="http://schemas.openxmlformats.org/officeDocument/2006/relationships/image" Target="../media/image8.emf"/></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29.xml"/><Relationship Id="rId2"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33.xml"/><Relationship Id="rId2"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2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2.xml"/><Relationship Id="rId3"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3.xml"/><Relationship Id="rId3"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oleObject" Target="../embeddings/oleObject1.bin"/><Relationship Id="rId5" Type="http://schemas.openxmlformats.org/officeDocument/2006/relationships/oleObject" Target="../embeddings/Microsoft_Word_97_-_2004_Document1.doc"/><Relationship Id="rId6" Type="http://schemas.openxmlformats.org/officeDocument/2006/relationships/image" Target="../media/image1.emf"/><Relationship Id="rId7" Type="http://schemas.openxmlformats.org/officeDocument/2006/relationships/oleObject" Target="../embeddings/oleObject2.bin"/><Relationship Id="rId8" Type="http://schemas.openxmlformats.org/officeDocument/2006/relationships/oleObject" Target="../embeddings/Microsoft_Word_97_-_2004_Document2.doc"/><Relationship Id="rId9" Type="http://schemas.openxmlformats.org/officeDocument/2006/relationships/image" Target="../media/image2.emf"/><Relationship Id="rId1" Type="http://schemas.openxmlformats.org/officeDocument/2006/relationships/vmlDrawing" Target="../drawings/vmlDrawing1.vml"/><Relationship Id="rId2" Type="http://schemas.openxmlformats.org/officeDocument/2006/relationships/slideLayout" Target="../slideLayouts/slideLayout5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5.xml"/><Relationship Id="rId3"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oleObject" Target="../embeddings/oleObject6.bin"/><Relationship Id="rId5" Type="http://schemas.openxmlformats.org/officeDocument/2006/relationships/oleObject" Target="../embeddings/Microsoft_Excel_97_-_2004_Worksheet6.xls"/><Relationship Id="rId6" Type="http://schemas.openxmlformats.org/officeDocument/2006/relationships/image" Target="../media/image29.png"/><Relationship Id="rId1" Type="http://schemas.openxmlformats.org/officeDocument/2006/relationships/vmlDrawing" Target="../drawings/vmlDrawing4.vml"/><Relationship Id="rId2"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2.xml"/><Relationship Id="rId3"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oleObject" Target="../embeddings/oleObject3.bin"/><Relationship Id="rId5" Type="http://schemas.openxmlformats.org/officeDocument/2006/relationships/oleObject" Target="../embeddings/Microsoft_Word_97_-_2004_Document3.doc"/><Relationship Id="rId6" Type="http://schemas.openxmlformats.org/officeDocument/2006/relationships/image" Target="../media/image3.emf"/><Relationship Id="rId7" Type="http://schemas.openxmlformats.org/officeDocument/2006/relationships/oleObject" Target="../embeddings/oleObject4.bin"/><Relationship Id="rId8" Type="http://schemas.openxmlformats.org/officeDocument/2006/relationships/oleObject" Target="../embeddings/Microsoft_Word_97_-_2004_Document4.doc"/><Relationship Id="rId9" Type="http://schemas.openxmlformats.org/officeDocument/2006/relationships/image" Target="../media/image4.emf"/><Relationship Id="rId1" Type="http://schemas.openxmlformats.org/officeDocument/2006/relationships/vmlDrawing" Target="../drawings/vmlDrawing2.vml"/><Relationship Id="rId2" Type="http://schemas.openxmlformats.org/officeDocument/2006/relationships/slideLayout" Target="../slideLayouts/slideLayout64.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32.xml"/><Relationship Id="rId2" Type="http://schemas.openxmlformats.org/officeDocument/2006/relationships/notesSlide" Target="../notesSlides/notesSlide2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4.xml"/><Relationship Id="rId4" Type="http://schemas.openxmlformats.org/officeDocument/2006/relationships/oleObject" Target="../embeddings/oleObject7.bin"/><Relationship Id="rId5" Type="http://schemas.openxmlformats.org/officeDocument/2006/relationships/oleObject" Target="../embeddings/Microsoft_Excel_97_-_2004_Worksheet7.xls"/><Relationship Id="rId6" Type="http://schemas.openxmlformats.org/officeDocument/2006/relationships/image" Target="../media/image29.png"/><Relationship Id="rId1" Type="http://schemas.openxmlformats.org/officeDocument/2006/relationships/vmlDrawing" Target="../drawings/vmlDrawing5.vml"/><Relationship Id="rId2"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3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5.xml"/><Relationship Id="rId3" Type="http://schemas.openxmlformats.org/officeDocument/2006/relationships/image" Target="../media/image3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3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36.png"/></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33.xml"/><Relationship Id="rId2" Type="http://schemas.openxmlformats.org/officeDocument/2006/relationships/notesSlide" Target="../notesSlides/notesSlide2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7.xml"/><Relationship Id="rId3" Type="http://schemas.openxmlformats.org/officeDocument/2006/relationships/image" Target="../media/image3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oleObject" Target="../embeddings/oleObject5.bin"/><Relationship Id="rId5" Type="http://schemas.openxmlformats.org/officeDocument/2006/relationships/oleObject" Target="../embeddings/Microsoft_Word_97_-_2004_Document5.doc"/><Relationship Id="rId6" Type="http://schemas.openxmlformats.org/officeDocument/2006/relationships/image" Target="../media/image5.wmf"/><Relationship Id="rId1" Type="http://schemas.openxmlformats.org/officeDocument/2006/relationships/vmlDrawing" Target="../drawings/vmlDrawing3.vml"/><Relationship Id="rId2" Type="http://schemas.openxmlformats.org/officeDocument/2006/relationships/slideLayout" Target="../slideLayouts/slideLayout5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9.xml"/><Relationship Id="rId3" Type="http://schemas.openxmlformats.org/officeDocument/2006/relationships/image" Target="../media/image3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0.xml"/><Relationship Id="rId3" Type="http://schemas.openxmlformats.org/officeDocument/2006/relationships/image" Target="../media/image39.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32.xml"/><Relationship Id="rId3" Type="http://schemas.openxmlformats.org/officeDocument/2006/relationships/image" Target="../media/image40.jpeg"/></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5" Type="http://schemas.openxmlformats.org/officeDocument/2006/relationships/hyperlink" Target="http://www.boston.com/yourtown/massfacts/snapshot_dunkin_donuts_vs_starbucks_massachusetts" TargetMode="External"/><Relationship Id="rId1" Type="http://schemas.openxmlformats.org/officeDocument/2006/relationships/slideLayout" Target="../slideLayouts/slideLayout32.xml"/><Relationship Id="rId2" Type="http://schemas.openxmlformats.org/officeDocument/2006/relationships/notesSlide" Target="../notesSlides/notesSlide3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6.xml"/><Relationship Id="rId3" Type="http://schemas.openxmlformats.org/officeDocument/2006/relationships/image" Target="../media/image2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43.emf"/></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0.xml"/><Relationship Id="rId4" Type="http://schemas.openxmlformats.org/officeDocument/2006/relationships/oleObject" Target="../embeddings/oleObject8.bin"/><Relationship Id="rId5" Type="http://schemas.openxmlformats.org/officeDocument/2006/relationships/image" Target="../media/image44.emf"/><Relationship Id="rId1" Type="http://schemas.openxmlformats.org/officeDocument/2006/relationships/vmlDrawing" Target="../drawings/vmlDrawing6.vml"/><Relationship Id="rId2"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3" Type="http://schemas.openxmlformats.org/officeDocument/2006/relationships/image" Target="../media/image45.jpeg"/><Relationship Id="rId4" Type="http://schemas.openxmlformats.org/officeDocument/2006/relationships/image" Target="../media/image46.jpeg"/><Relationship Id="rId5" Type="http://schemas.openxmlformats.org/officeDocument/2006/relationships/image" Target="../media/image47.png"/><Relationship Id="rId6" Type="http://schemas.openxmlformats.org/officeDocument/2006/relationships/image" Target="../media/image48.jpeg"/><Relationship Id="rId1" Type="http://schemas.openxmlformats.org/officeDocument/2006/relationships/slideLayout" Target="../slideLayouts/slideLayout15.xml"/><Relationship Id="rId2" Type="http://schemas.openxmlformats.org/officeDocument/2006/relationships/notesSlide" Target="../notesSlides/notesSlide41.xml"/></Relationships>
</file>

<file path=ppt/slides/_rels/slide54.xml.rels><?xml version="1.0" encoding="UTF-8" standalone="yes"?>
<Relationships xmlns="http://schemas.openxmlformats.org/package/2006/relationships"><Relationship Id="rId3" Type="http://schemas.openxmlformats.org/officeDocument/2006/relationships/image" Target="../media/image49.jpeg"/><Relationship Id="rId4" Type="http://schemas.openxmlformats.org/officeDocument/2006/relationships/image" Target="../media/image50.jpeg"/><Relationship Id="rId5" Type="http://schemas.openxmlformats.org/officeDocument/2006/relationships/image" Target="../media/image51.jpeg"/><Relationship Id="rId1" Type="http://schemas.openxmlformats.org/officeDocument/2006/relationships/slideLayout" Target="../slideLayouts/slideLayout42.xml"/><Relationship Id="rId2" Type="http://schemas.openxmlformats.org/officeDocument/2006/relationships/notesSlide" Target="../notesSlides/notesSlide42.xml"/></Relationships>
</file>

<file path=ppt/slides/_rels/slide55.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33.xml"/><Relationship Id="rId2" Type="http://schemas.openxmlformats.org/officeDocument/2006/relationships/notesSlide" Target="../notesSlides/notesSlide4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5" name="Rectangle 42"/>
          <p:cNvSpPr>
            <a:spLocks noGrp="1" noChangeArrowheads="1"/>
          </p:cNvSpPr>
          <p:nvPr>
            <p:ph type="title"/>
          </p:nvPr>
        </p:nvSpPr>
        <p:spPr/>
        <p:txBody>
          <a:bodyPr/>
          <a:lstStyle/>
          <a:p>
            <a:r>
              <a:rPr lang="en-US" sz="2400" dirty="0" smtClean="0"/>
              <a:t>Eli Lilly: Flexibility strategy tailored by time, product volume, and product risk (using real options)</a:t>
            </a:r>
          </a:p>
        </p:txBody>
      </p:sp>
      <p:grpSp>
        <p:nvGrpSpPr>
          <p:cNvPr id="2" name="Group 37"/>
          <p:cNvGrpSpPr>
            <a:grpSpLocks/>
          </p:cNvGrpSpPr>
          <p:nvPr/>
        </p:nvGrpSpPr>
        <p:grpSpPr bwMode="auto">
          <a:xfrm>
            <a:off x="1261319" y="1544495"/>
            <a:ext cx="5395913" cy="2546350"/>
            <a:chOff x="428" y="2538"/>
            <a:chExt cx="3399" cy="1604"/>
          </a:xfrm>
        </p:grpSpPr>
        <p:sp>
          <p:nvSpPr>
            <p:cNvPr id="4107" name="Rectangle 19"/>
            <p:cNvSpPr>
              <a:spLocks noChangeArrowheads="1"/>
            </p:cNvSpPr>
            <p:nvPr/>
          </p:nvSpPr>
          <p:spPr bwMode="auto">
            <a:xfrm>
              <a:off x="1067" y="3185"/>
              <a:ext cx="1051" cy="248"/>
            </a:xfrm>
            <a:prstGeom prst="rect">
              <a:avLst/>
            </a:prstGeom>
            <a:solidFill>
              <a:srgbClr val="FFFFCC"/>
            </a:solidFill>
            <a:ln w="9525">
              <a:solidFill>
                <a:schemeClr val="tx1"/>
              </a:solidFill>
              <a:miter lim="800000"/>
              <a:headEnd/>
              <a:tailEnd/>
            </a:ln>
          </p:spPr>
          <p:txBody>
            <a:bodyPr wrap="none" anchor="ctr"/>
            <a:lstStyle/>
            <a:p>
              <a:pPr algn="ctr" eaLnBrk="0" hangingPunct="0"/>
              <a:r>
                <a:rPr lang="en-US" sz="1800">
                  <a:solidFill>
                    <a:srgbClr val="000000"/>
                  </a:solidFill>
                </a:rPr>
                <a:t>Flex &amp; Transfer</a:t>
              </a:r>
            </a:p>
          </p:txBody>
        </p:sp>
        <p:sp>
          <p:nvSpPr>
            <p:cNvPr id="4108" name="Rectangle 20"/>
            <p:cNvSpPr>
              <a:spLocks noChangeArrowheads="1"/>
            </p:cNvSpPr>
            <p:nvPr/>
          </p:nvSpPr>
          <p:spPr bwMode="auto">
            <a:xfrm>
              <a:off x="1067" y="2937"/>
              <a:ext cx="1542" cy="248"/>
            </a:xfrm>
            <a:prstGeom prst="rect">
              <a:avLst/>
            </a:prstGeom>
            <a:solidFill>
              <a:srgbClr val="FFFFCC"/>
            </a:solidFill>
            <a:ln w="9525">
              <a:solidFill>
                <a:schemeClr val="tx1"/>
              </a:solidFill>
              <a:miter lim="800000"/>
              <a:headEnd/>
              <a:tailEnd/>
            </a:ln>
          </p:spPr>
          <p:txBody>
            <a:bodyPr wrap="none" anchor="ctr"/>
            <a:lstStyle/>
            <a:p>
              <a:pPr algn="ctr" eaLnBrk="0" hangingPunct="0"/>
              <a:r>
                <a:rPr lang="en-US" sz="1800">
                  <a:solidFill>
                    <a:srgbClr val="000000"/>
                  </a:solidFill>
                </a:rPr>
                <a:t>Flex &amp; Transfer</a:t>
              </a:r>
            </a:p>
          </p:txBody>
        </p:sp>
        <p:sp>
          <p:nvSpPr>
            <p:cNvPr id="4109" name="Rectangle 21"/>
            <p:cNvSpPr>
              <a:spLocks noChangeArrowheads="1"/>
            </p:cNvSpPr>
            <p:nvPr/>
          </p:nvSpPr>
          <p:spPr bwMode="auto">
            <a:xfrm>
              <a:off x="1067" y="3434"/>
              <a:ext cx="2134" cy="248"/>
            </a:xfrm>
            <a:prstGeom prst="rect">
              <a:avLst/>
            </a:prstGeom>
            <a:solidFill>
              <a:srgbClr val="CCFF66"/>
            </a:solidFill>
            <a:ln w="9525">
              <a:solidFill>
                <a:schemeClr val="tx1"/>
              </a:solidFill>
              <a:miter lim="800000"/>
              <a:headEnd/>
              <a:tailEnd/>
            </a:ln>
          </p:spPr>
          <p:txBody>
            <a:bodyPr wrap="none" anchor="ctr"/>
            <a:lstStyle/>
            <a:p>
              <a:pPr algn="ctr" eaLnBrk="0" hangingPunct="0"/>
              <a:r>
                <a:rPr lang="en-US" sz="1800">
                  <a:solidFill>
                    <a:srgbClr val="000000"/>
                  </a:solidFill>
                </a:rPr>
                <a:t>Flexible Facility</a:t>
              </a:r>
            </a:p>
          </p:txBody>
        </p:sp>
        <p:sp>
          <p:nvSpPr>
            <p:cNvPr id="4110" name="Rectangle 22"/>
            <p:cNvSpPr>
              <a:spLocks noChangeArrowheads="1"/>
            </p:cNvSpPr>
            <p:nvPr/>
          </p:nvSpPr>
          <p:spPr bwMode="auto">
            <a:xfrm>
              <a:off x="2111" y="3185"/>
              <a:ext cx="1091" cy="248"/>
            </a:xfrm>
            <a:prstGeom prst="rect">
              <a:avLst/>
            </a:prstGeom>
            <a:solidFill>
              <a:srgbClr val="CCECFF"/>
            </a:solidFill>
            <a:ln w="9525">
              <a:solidFill>
                <a:schemeClr val="tx1"/>
              </a:solidFill>
              <a:miter lim="800000"/>
              <a:headEnd/>
              <a:tailEnd/>
            </a:ln>
          </p:spPr>
          <p:txBody>
            <a:bodyPr wrap="none" anchor="ctr"/>
            <a:lstStyle/>
            <a:p>
              <a:pPr algn="ctr" eaLnBrk="0" hangingPunct="0"/>
              <a:r>
                <a:rPr lang="en-US" sz="1800">
                  <a:solidFill>
                    <a:srgbClr val="000000"/>
                  </a:solidFill>
                </a:rPr>
                <a:t>Specialized</a:t>
              </a:r>
            </a:p>
          </p:txBody>
        </p:sp>
        <p:sp>
          <p:nvSpPr>
            <p:cNvPr id="4111" name="Rectangle 23"/>
            <p:cNvSpPr>
              <a:spLocks noChangeArrowheads="1"/>
            </p:cNvSpPr>
            <p:nvPr/>
          </p:nvSpPr>
          <p:spPr bwMode="auto">
            <a:xfrm>
              <a:off x="2489" y="2936"/>
              <a:ext cx="713" cy="248"/>
            </a:xfrm>
            <a:prstGeom prst="rect">
              <a:avLst/>
            </a:prstGeom>
            <a:solidFill>
              <a:srgbClr val="CCECFF"/>
            </a:solidFill>
            <a:ln w="9525">
              <a:solidFill>
                <a:schemeClr val="tx1"/>
              </a:solidFill>
              <a:miter lim="800000"/>
              <a:headEnd/>
              <a:tailEnd/>
            </a:ln>
          </p:spPr>
          <p:txBody>
            <a:bodyPr wrap="none" anchor="ctr"/>
            <a:lstStyle/>
            <a:p>
              <a:pPr algn="ctr" eaLnBrk="0" hangingPunct="0"/>
              <a:r>
                <a:rPr lang="en-US" sz="1800">
                  <a:solidFill>
                    <a:srgbClr val="000000"/>
                  </a:solidFill>
                </a:rPr>
                <a:t>Specialized</a:t>
              </a:r>
            </a:p>
          </p:txBody>
        </p:sp>
        <p:sp>
          <p:nvSpPr>
            <p:cNvPr id="4112" name="Rectangle 24"/>
            <p:cNvSpPr>
              <a:spLocks noChangeArrowheads="1"/>
            </p:cNvSpPr>
            <p:nvPr/>
          </p:nvSpPr>
          <p:spPr bwMode="auto">
            <a:xfrm>
              <a:off x="435" y="2538"/>
              <a:ext cx="3392" cy="252"/>
            </a:xfrm>
            <a:prstGeom prst="rect">
              <a:avLst/>
            </a:prstGeom>
            <a:noFill/>
            <a:ln w="9525">
              <a:noFill/>
              <a:miter lim="800000"/>
              <a:headEnd/>
              <a:tailEnd/>
            </a:ln>
          </p:spPr>
          <p:txBody>
            <a:bodyPr wrap="none">
              <a:spAutoFit/>
            </a:bodyPr>
            <a:lstStyle/>
            <a:p>
              <a:pPr eaLnBrk="0" hangingPunct="0"/>
              <a:r>
                <a:rPr lang="en-US" sz="2000" dirty="0">
                  <a:solidFill>
                    <a:srgbClr val="000000"/>
                  </a:solidFill>
                </a:rPr>
                <a:t>Summary: Approval-risk adjusted facility </a:t>
              </a:r>
              <a:r>
                <a:rPr lang="en-US" sz="2000" dirty="0" smtClean="0">
                  <a:solidFill>
                    <a:srgbClr val="000000"/>
                  </a:solidFill>
                </a:rPr>
                <a:t>strategy</a:t>
              </a:r>
              <a:endParaRPr lang="en-US" sz="2000" dirty="0">
                <a:solidFill>
                  <a:srgbClr val="000000"/>
                </a:solidFill>
              </a:endParaRPr>
            </a:p>
          </p:txBody>
        </p:sp>
        <p:sp>
          <p:nvSpPr>
            <p:cNvPr id="4113" name="Text Box 25"/>
            <p:cNvSpPr txBox="1">
              <a:spLocks noChangeArrowheads="1"/>
            </p:cNvSpPr>
            <p:nvPr/>
          </p:nvSpPr>
          <p:spPr bwMode="auto">
            <a:xfrm>
              <a:off x="428" y="2942"/>
              <a:ext cx="679" cy="212"/>
            </a:xfrm>
            <a:prstGeom prst="rect">
              <a:avLst/>
            </a:prstGeom>
            <a:noFill/>
            <a:ln w="9525">
              <a:noFill/>
              <a:miter lim="800000"/>
              <a:headEnd/>
              <a:tailEnd/>
            </a:ln>
          </p:spPr>
          <p:txBody>
            <a:bodyPr wrap="none">
              <a:spAutoFit/>
            </a:bodyPr>
            <a:lstStyle/>
            <a:p>
              <a:pPr eaLnBrk="0" hangingPunct="0"/>
              <a:r>
                <a:rPr lang="en-US" sz="1600" b="1" i="1">
                  <a:solidFill>
                    <a:srgbClr val="000000"/>
                  </a:solidFill>
                </a:rPr>
                <a:t>Alphatine:</a:t>
              </a:r>
            </a:p>
          </p:txBody>
        </p:sp>
        <p:sp>
          <p:nvSpPr>
            <p:cNvPr id="4114" name="Text Box 26"/>
            <p:cNvSpPr txBox="1">
              <a:spLocks noChangeArrowheads="1"/>
            </p:cNvSpPr>
            <p:nvPr/>
          </p:nvSpPr>
          <p:spPr bwMode="auto">
            <a:xfrm>
              <a:off x="428" y="3213"/>
              <a:ext cx="615" cy="212"/>
            </a:xfrm>
            <a:prstGeom prst="rect">
              <a:avLst/>
            </a:prstGeom>
            <a:noFill/>
            <a:ln w="9525">
              <a:noFill/>
              <a:miter lim="800000"/>
              <a:headEnd/>
              <a:tailEnd/>
            </a:ln>
          </p:spPr>
          <p:txBody>
            <a:bodyPr wrap="none">
              <a:spAutoFit/>
            </a:bodyPr>
            <a:lstStyle/>
            <a:p>
              <a:pPr eaLnBrk="0" hangingPunct="0"/>
              <a:r>
                <a:rPr lang="en-US" sz="1600" b="1" i="1">
                  <a:solidFill>
                    <a:srgbClr val="000000"/>
                  </a:solidFill>
                </a:rPr>
                <a:t>Betazine:</a:t>
              </a:r>
            </a:p>
          </p:txBody>
        </p:sp>
        <p:sp>
          <p:nvSpPr>
            <p:cNvPr id="4115" name="Text Box 27"/>
            <p:cNvSpPr txBox="1">
              <a:spLocks noChangeArrowheads="1"/>
            </p:cNvSpPr>
            <p:nvPr/>
          </p:nvSpPr>
          <p:spPr bwMode="auto">
            <a:xfrm>
              <a:off x="428" y="3467"/>
              <a:ext cx="672" cy="212"/>
            </a:xfrm>
            <a:prstGeom prst="rect">
              <a:avLst/>
            </a:prstGeom>
            <a:noFill/>
            <a:ln w="9525">
              <a:noFill/>
              <a:miter lim="800000"/>
              <a:headEnd/>
              <a:tailEnd/>
            </a:ln>
          </p:spPr>
          <p:txBody>
            <a:bodyPr wrap="none">
              <a:spAutoFit/>
            </a:bodyPr>
            <a:lstStyle/>
            <a:p>
              <a:pPr eaLnBrk="0" hangingPunct="0"/>
              <a:r>
                <a:rPr lang="en-US" sz="1600" b="1" i="1">
                  <a:solidFill>
                    <a:srgbClr val="000000"/>
                  </a:solidFill>
                </a:rPr>
                <a:t>Clorazine:</a:t>
              </a:r>
            </a:p>
          </p:txBody>
        </p:sp>
        <p:sp>
          <p:nvSpPr>
            <p:cNvPr id="4116" name="Line 28"/>
            <p:cNvSpPr>
              <a:spLocks noChangeShapeType="1"/>
            </p:cNvSpPr>
            <p:nvPr/>
          </p:nvSpPr>
          <p:spPr bwMode="auto">
            <a:xfrm>
              <a:off x="1062" y="3767"/>
              <a:ext cx="2140" cy="0"/>
            </a:xfrm>
            <a:prstGeom prst="line">
              <a:avLst/>
            </a:prstGeom>
            <a:noFill/>
            <a:ln w="9525">
              <a:solidFill>
                <a:schemeClr val="tx1"/>
              </a:solidFill>
              <a:round/>
              <a:headEnd type="oval" w="med" len="med"/>
              <a:tailEnd type="oval" w="med" len="med"/>
            </a:ln>
          </p:spPr>
          <p:txBody>
            <a:bodyPr/>
            <a:lstStyle/>
            <a:p>
              <a:endParaRPr lang="en-US" sz="1200">
                <a:solidFill>
                  <a:srgbClr val="000000"/>
                </a:solidFill>
                <a:latin typeface="Arial" pitchFamily="34" charset="0"/>
              </a:endParaRPr>
            </a:p>
          </p:txBody>
        </p:sp>
        <p:sp>
          <p:nvSpPr>
            <p:cNvPr id="4117" name="Text Box 29"/>
            <p:cNvSpPr txBox="1">
              <a:spLocks noChangeArrowheads="1"/>
            </p:cNvSpPr>
            <p:nvPr/>
          </p:nvSpPr>
          <p:spPr bwMode="auto">
            <a:xfrm>
              <a:off x="1694" y="3930"/>
              <a:ext cx="797" cy="212"/>
            </a:xfrm>
            <a:prstGeom prst="rect">
              <a:avLst/>
            </a:prstGeom>
            <a:noFill/>
            <a:ln w="9525">
              <a:noFill/>
              <a:miter lim="800000"/>
              <a:headEnd/>
              <a:tailEnd/>
            </a:ln>
          </p:spPr>
          <p:txBody>
            <a:bodyPr wrap="none">
              <a:spAutoFit/>
            </a:bodyPr>
            <a:lstStyle/>
            <a:p>
              <a:pPr eaLnBrk="0" hangingPunct="0"/>
              <a:r>
                <a:rPr lang="en-US" sz="1600" b="1" i="1">
                  <a:solidFill>
                    <a:srgbClr val="000000"/>
                  </a:solidFill>
                </a:rPr>
                <a:t>Pr{approval}</a:t>
              </a:r>
            </a:p>
          </p:txBody>
        </p:sp>
        <p:sp>
          <p:nvSpPr>
            <p:cNvPr id="4118" name="Text Box 30"/>
            <p:cNvSpPr txBox="1">
              <a:spLocks noChangeArrowheads="1"/>
            </p:cNvSpPr>
            <p:nvPr/>
          </p:nvSpPr>
          <p:spPr bwMode="auto">
            <a:xfrm>
              <a:off x="976" y="3768"/>
              <a:ext cx="287" cy="212"/>
            </a:xfrm>
            <a:prstGeom prst="rect">
              <a:avLst/>
            </a:prstGeom>
            <a:noFill/>
            <a:ln w="9525">
              <a:noFill/>
              <a:miter lim="800000"/>
              <a:headEnd/>
              <a:tailEnd/>
            </a:ln>
          </p:spPr>
          <p:txBody>
            <a:bodyPr wrap="none">
              <a:spAutoFit/>
            </a:bodyPr>
            <a:lstStyle/>
            <a:p>
              <a:pPr eaLnBrk="0" hangingPunct="0"/>
              <a:r>
                <a:rPr lang="en-US" sz="1600">
                  <a:solidFill>
                    <a:srgbClr val="000000"/>
                  </a:solidFill>
                </a:rPr>
                <a:t>0%</a:t>
              </a:r>
            </a:p>
          </p:txBody>
        </p:sp>
        <p:sp>
          <p:nvSpPr>
            <p:cNvPr id="4119" name="Text Box 31"/>
            <p:cNvSpPr txBox="1">
              <a:spLocks noChangeArrowheads="1"/>
            </p:cNvSpPr>
            <p:nvPr/>
          </p:nvSpPr>
          <p:spPr bwMode="auto">
            <a:xfrm>
              <a:off x="3105" y="3768"/>
              <a:ext cx="415" cy="212"/>
            </a:xfrm>
            <a:prstGeom prst="rect">
              <a:avLst/>
            </a:prstGeom>
            <a:noFill/>
            <a:ln w="9525">
              <a:noFill/>
              <a:miter lim="800000"/>
              <a:headEnd/>
              <a:tailEnd/>
            </a:ln>
          </p:spPr>
          <p:txBody>
            <a:bodyPr wrap="none">
              <a:spAutoFit/>
            </a:bodyPr>
            <a:lstStyle/>
            <a:p>
              <a:pPr eaLnBrk="0" hangingPunct="0"/>
              <a:r>
                <a:rPr lang="en-US" sz="1600">
                  <a:solidFill>
                    <a:srgbClr val="000000"/>
                  </a:solidFill>
                </a:rPr>
                <a:t>100%</a:t>
              </a:r>
            </a:p>
          </p:txBody>
        </p:sp>
        <p:sp>
          <p:nvSpPr>
            <p:cNvPr id="4120" name="Text Box 32"/>
            <p:cNvSpPr txBox="1">
              <a:spLocks noChangeArrowheads="1"/>
            </p:cNvSpPr>
            <p:nvPr/>
          </p:nvSpPr>
          <p:spPr bwMode="auto">
            <a:xfrm>
              <a:off x="2345" y="3750"/>
              <a:ext cx="351" cy="212"/>
            </a:xfrm>
            <a:prstGeom prst="rect">
              <a:avLst/>
            </a:prstGeom>
            <a:noFill/>
            <a:ln w="9525">
              <a:noFill/>
              <a:miter lim="800000"/>
              <a:headEnd/>
              <a:tailEnd/>
            </a:ln>
          </p:spPr>
          <p:txBody>
            <a:bodyPr wrap="none">
              <a:spAutoFit/>
            </a:bodyPr>
            <a:lstStyle/>
            <a:p>
              <a:pPr eaLnBrk="0" hangingPunct="0"/>
              <a:r>
                <a:rPr lang="en-US" sz="1600">
                  <a:solidFill>
                    <a:srgbClr val="000000"/>
                  </a:solidFill>
                </a:rPr>
                <a:t>64%</a:t>
              </a:r>
            </a:p>
          </p:txBody>
        </p:sp>
        <p:sp>
          <p:nvSpPr>
            <p:cNvPr id="4121" name="Text Box 33"/>
            <p:cNvSpPr txBox="1">
              <a:spLocks noChangeArrowheads="1"/>
            </p:cNvSpPr>
            <p:nvPr/>
          </p:nvSpPr>
          <p:spPr bwMode="auto">
            <a:xfrm>
              <a:off x="1927" y="3744"/>
              <a:ext cx="351" cy="212"/>
            </a:xfrm>
            <a:prstGeom prst="rect">
              <a:avLst/>
            </a:prstGeom>
            <a:noFill/>
            <a:ln w="9525">
              <a:noFill/>
              <a:miter lim="800000"/>
              <a:headEnd/>
              <a:tailEnd/>
            </a:ln>
          </p:spPr>
          <p:txBody>
            <a:bodyPr wrap="none">
              <a:spAutoFit/>
            </a:bodyPr>
            <a:lstStyle/>
            <a:p>
              <a:pPr eaLnBrk="0" hangingPunct="0"/>
              <a:r>
                <a:rPr lang="en-US" sz="1600">
                  <a:solidFill>
                    <a:srgbClr val="000000"/>
                  </a:solidFill>
                </a:rPr>
                <a:t>49%</a:t>
              </a:r>
            </a:p>
          </p:txBody>
        </p:sp>
        <p:sp>
          <p:nvSpPr>
            <p:cNvPr id="4122" name="Line 34"/>
            <p:cNvSpPr>
              <a:spLocks noChangeShapeType="1"/>
            </p:cNvSpPr>
            <p:nvPr/>
          </p:nvSpPr>
          <p:spPr bwMode="auto">
            <a:xfrm>
              <a:off x="2095" y="3738"/>
              <a:ext cx="0" cy="57"/>
            </a:xfrm>
            <a:prstGeom prst="line">
              <a:avLst/>
            </a:prstGeom>
            <a:noFill/>
            <a:ln w="9525">
              <a:solidFill>
                <a:schemeClr val="tx1"/>
              </a:solidFill>
              <a:round/>
              <a:headEnd/>
              <a:tailEnd/>
            </a:ln>
          </p:spPr>
          <p:txBody>
            <a:bodyPr/>
            <a:lstStyle/>
            <a:p>
              <a:endParaRPr lang="en-US" sz="1200">
                <a:solidFill>
                  <a:srgbClr val="000000"/>
                </a:solidFill>
                <a:latin typeface="Arial" pitchFamily="34" charset="0"/>
              </a:endParaRPr>
            </a:p>
          </p:txBody>
        </p:sp>
        <p:sp>
          <p:nvSpPr>
            <p:cNvPr id="4123" name="Line 36"/>
            <p:cNvSpPr>
              <a:spLocks noChangeShapeType="1"/>
            </p:cNvSpPr>
            <p:nvPr/>
          </p:nvSpPr>
          <p:spPr bwMode="auto">
            <a:xfrm>
              <a:off x="2479" y="3744"/>
              <a:ext cx="0" cy="45"/>
            </a:xfrm>
            <a:prstGeom prst="line">
              <a:avLst/>
            </a:prstGeom>
            <a:noFill/>
            <a:ln w="9525">
              <a:solidFill>
                <a:schemeClr val="tx1"/>
              </a:solidFill>
              <a:round/>
              <a:headEnd/>
              <a:tailEnd/>
            </a:ln>
          </p:spPr>
          <p:txBody>
            <a:bodyPr/>
            <a:lstStyle/>
            <a:p>
              <a:endParaRPr lang="en-US" sz="1200">
                <a:solidFill>
                  <a:srgbClr val="000000"/>
                </a:solidFill>
                <a:latin typeface="Arial" pitchFamily="34" charset="0"/>
              </a:endParaRPr>
            </a:p>
          </p:txBody>
        </p:sp>
      </p:grpSp>
    </p:spTree>
    <p:extLst>
      <p:ext uri="{BB962C8B-B14F-4D97-AF65-F5344CB8AC3E}">
        <p14:creationId xmlns:p14="http://schemas.microsoft.com/office/powerpoint/2010/main" val="29590144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smtClean="0"/>
              <a:t>A Specialized Asset strategy should reduce </a:t>
            </a:r>
            <a:r>
              <a:rPr lang="en-US" dirty="0" err="1" smtClean="0"/>
              <a:t>leadtime</a:t>
            </a:r>
            <a:r>
              <a:rPr lang="en-US" dirty="0" smtClean="0"/>
              <a:t/>
            </a:r>
            <a:br>
              <a:rPr lang="en-US" dirty="0" smtClean="0"/>
            </a:br>
            <a:r>
              <a:rPr lang="en-US" dirty="0" smtClean="0"/>
              <a:t>	</a:t>
            </a:r>
            <a:r>
              <a:rPr lang="en-US" sz="2400" dirty="0" smtClean="0"/>
              <a:t>e.g. modular capacity and construction, concurrent design/build</a:t>
            </a:r>
            <a:endParaRPr lang="en-US" dirty="0" smtClean="0"/>
          </a:p>
        </p:txBody>
      </p:sp>
      <p:sp>
        <p:nvSpPr>
          <p:cNvPr id="18435" name="Rectangle 3"/>
          <p:cNvSpPr>
            <a:spLocks noGrp="1" noChangeArrowheads="1"/>
          </p:cNvSpPr>
          <p:nvPr>
            <p:ph type="body" idx="4294967295"/>
          </p:nvPr>
        </p:nvSpPr>
        <p:spPr>
          <a:xfrm>
            <a:off x="0" y="1487488"/>
            <a:ext cx="4062413" cy="2024062"/>
          </a:xfrm>
          <a:prstGeom prst="rect">
            <a:avLst/>
          </a:prstGeom>
        </p:spPr>
        <p:txBody>
          <a:bodyPr/>
          <a:lstStyle/>
          <a:p>
            <a:r>
              <a:rPr lang="en-US" sz="2000" dirty="0" smtClean="0"/>
              <a:t>Leading module manufacturer for </a:t>
            </a:r>
            <a:r>
              <a:rPr lang="en-US" sz="2000" dirty="0" err="1" smtClean="0"/>
              <a:t>pharma</a:t>
            </a:r>
            <a:r>
              <a:rPr lang="en-US" sz="2000" dirty="0" smtClean="0"/>
              <a:t> industry</a:t>
            </a:r>
          </a:p>
          <a:p>
            <a:r>
              <a:rPr lang="en-US" sz="2000" dirty="0" smtClean="0"/>
              <a:t>Started in 1986</a:t>
            </a:r>
          </a:p>
          <a:p>
            <a:r>
              <a:rPr lang="en-US" sz="2000" dirty="0" smtClean="0"/>
              <a:t>Swedish company</a:t>
            </a:r>
          </a:p>
          <a:p>
            <a:r>
              <a:rPr lang="en-US" sz="2000" dirty="0" smtClean="0"/>
              <a:t>Provide modules to multiple industries</a:t>
            </a:r>
          </a:p>
        </p:txBody>
      </p:sp>
      <p:pic>
        <p:nvPicPr>
          <p:cNvPr id="18436" name="Picture 4" descr="pharmadule_method3"/>
          <p:cNvPicPr>
            <a:picLocks noChangeAspect="1" noChangeArrowheads="1"/>
          </p:cNvPicPr>
          <p:nvPr/>
        </p:nvPicPr>
        <p:blipFill>
          <a:blip r:embed="rId3" cstate="print"/>
          <a:srcRect/>
          <a:stretch>
            <a:fillRect/>
          </a:stretch>
        </p:blipFill>
        <p:spPr bwMode="auto">
          <a:xfrm>
            <a:off x="4340677" y="1262485"/>
            <a:ext cx="4225925" cy="2359025"/>
          </a:xfrm>
          <a:prstGeom prst="rect">
            <a:avLst/>
          </a:prstGeom>
          <a:noFill/>
          <a:ln w="9525">
            <a:noFill/>
            <a:miter lim="800000"/>
            <a:headEnd/>
            <a:tailEnd/>
          </a:ln>
        </p:spPr>
      </p:pic>
      <p:pic>
        <p:nvPicPr>
          <p:cNvPr id="18437" name="Picture 5" descr="pharmadule_method4"/>
          <p:cNvPicPr>
            <a:picLocks noChangeAspect="1" noChangeArrowheads="1"/>
          </p:cNvPicPr>
          <p:nvPr/>
        </p:nvPicPr>
        <p:blipFill>
          <a:blip r:embed="rId4" cstate="print"/>
          <a:srcRect/>
          <a:stretch>
            <a:fillRect/>
          </a:stretch>
        </p:blipFill>
        <p:spPr bwMode="auto">
          <a:xfrm>
            <a:off x="398463" y="3632200"/>
            <a:ext cx="3935412" cy="2955925"/>
          </a:xfrm>
          <a:prstGeom prst="rect">
            <a:avLst/>
          </a:prstGeom>
          <a:noFill/>
          <a:ln w="9525">
            <a:noFill/>
            <a:miter lim="800000"/>
            <a:headEnd/>
            <a:tailEnd/>
          </a:ln>
        </p:spPr>
      </p:pic>
      <p:sp>
        <p:nvSpPr>
          <p:cNvPr id="18438" name="Rectangle 6"/>
          <p:cNvSpPr>
            <a:spLocks noChangeArrowheads="1"/>
          </p:cNvSpPr>
          <p:nvPr/>
        </p:nvSpPr>
        <p:spPr bwMode="auto">
          <a:xfrm>
            <a:off x="4565650" y="4102100"/>
            <a:ext cx="3911600" cy="2063750"/>
          </a:xfrm>
          <a:prstGeom prst="rect">
            <a:avLst/>
          </a:prstGeom>
          <a:noFill/>
          <a:ln w="9525">
            <a:noFill/>
            <a:miter lim="800000"/>
            <a:headEnd/>
            <a:tailEnd/>
          </a:ln>
        </p:spPr>
        <p:txBody>
          <a:bodyPr lIns="92075" tIns="46038" rIns="92075" bIns="46038"/>
          <a:lstStyle/>
          <a:p>
            <a:pPr marL="342900" indent="-342900" eaLnBrk="0" hangingPunct="0">
              <a:spcBef>
                <a:spcPct val="20000"/>
              </a:spcBef>
              <a:buClr>
                <a:srgbClr val="336633"/>
              </a:buClr>
              <a:buSzPct val="70000"/>
              <a:buFont typeface="Wingdings" pitchFamily="2" charset="2"/>
              <a:buChar char="l"/>
            </a:pPr>
            <a:r>
              <a:rPr lang="en-US" sz="1800">
                <a:solidFill>
                  <a:srgbClr val="000000"/>
                </a:solidFill>
              </a:rPr>
              <a:t>Lilly’s exclusive provider of modular construction</a:t>
            </a:r>
          </a:p>
          <a:p>
            <a:pPr marL="342900" indent="-342900" eaLnBrk="0" hangingPunct="0">
              <a:spcBef>
                <a:spcPct val="20000"/>
              </a:spcBef>
              <a:buClr>
                <a:srgbClr val="336633"/>
              </a:buClr>
              <a:buSzPct val="70000"/>
              <a:buFont typeface="Wingdings" pitchFamily="2" charset="2"/>
              <a:buChar char="l"/>
            </a:pPr>
            <a:r>
              <a:rPr lang="en-US" sz="1800">
                <a:solidFill>
                  <a:srgbClr val="000000"/>
                </a:solidFill>
              </a:rPr>
              <a:t>First factory in 1991</a:t>
            </a:r>
          </a:p>
          <a:p>
            <a:pPr marL="342900" indent="-342900" eaLnBrk="0" hangingPunct="0">
              <a:spcBef>
                <a:spcPct val="20000"/>
              </a:spcBef>
              <a:buClr>
                <a:srgbClr val="336633"/>
              </a:buClr>
              <a:buSzPct val="70000"/>
              <a:buFont typeface="Wingdings" pitchFamily="2" charset="2"/>
              <a:buChar char="l"/>
            </a:pPr>
            <a:r>
              <a:rPr lang="en-US" sz="1800">
                <a:solidFill>
                  <a:srgbClr val="000000"/>
                </a:solidFill>
              </a:rPr>
              <a:t>Egypt insulin facility world record time (12 months!)</a:t>
            </a:r>
          </a:p>
        </p:txBody>
      </p:sp>
      <p:sp>
        <p:nvSpPr>
          <p:cNvPr id="18439" name="Rectangle 7"/>
          <p:cNvSpPr>
            <a:spLocks noChangeArrowheads="1"/>
          </p:cNvSpPr>
          <p:nvPr/>
        </p:nvSpPr>
        <p:spPr bwMode="auto">
          <a:xfrm>
            <a:off x="-42426" y="1153836"/>
            <a:ext cx="3016250" cy="457200"/>
          </a:xfrm>
          <a:prstGeom prst="rect">
            <a:avLst/>
          </a:prstGeom>
          <a:noFill/>
          <a:ln w="12700">
            <a:noFill/>
            <a:miter lim="800000"/>
            <a:headEnd/>
            <a:tailEnd/>
          </a:ln>
        </p:spPr>
        <p:txBody>
          <a:bodyPr wrap="none">
            <a:spAutoFit/>
          </a:bodyPr>
          <a:lstStyle/>
          <a:p>
            <a:pPr algn="ctr" eaLnBrk="0" hangingPunct="0"/>
            <a:r>
              <a:rPr lang="en-US" i="1" dirty="0">
                <a:solidFill>
                  <a:srgbClr val="990033"/>
                </a:solidFill>
              </a:rPr>
              <a:t>Who is </a:t>
            </a:r>
            <a:r>
              <a:rPr lang="en-US" i="1" dirty="0" err="1">
                <a:solidFill>
                  <a:srgbClr val="990033"/>
                </a:solidFill>
              </a:rPr>
              <a:t>Pharmadule</a:t>
            </a:r>
            <a:r>
              <a:rPr lang="en-US" i="1" dirty="0">
                <a:solidFill>
                  <a:srgbClr val="990033"/>
                </a:solidFill>
              </a:rPr>
              <a:t>?</a:t>
            </a:r>
          </a:p>
        </p:txBody>
      </p:sp>
      <p:sp>
        <p:nvSpPr>
          <p:cNvPr id="18440" name="Rectangle 8"/>
          <p:cNvSpPr>
            <a:spLocks noChangeArrowheads="1"/>
          </p:cNvSpPr>
          <p:nvPr/>
        </p:nvSpPr>
        <p:spPr bwMode="auto">
          <a:xfrm>
            <a:off x="4978400" y="3644900"/>
            <a:ext cx="2728913" cy="457200"/>
          </a:xfrm>
          <a:prstGeom prst="rect">
            <a:avLst/>
          </a:prstGeom>
          <a:noFill/>
          <a:ln w="12700">
            <a:noFill/>
            <a:miter lim="800000"/>
            <a:headEnd/>
            <a:tailEnd/>
          </a:ln>
        </p:spPr>
        <p:txBody>
          <a:bodyPr wrap="none">
            <a:spAutoFit/>
          </a:bodyPr>
          <a:lstStyle/>
          <a:p>
            <a:pPr algn="ctr" eaLnBrk="0" hangingPunct="0"/>
            <a:r>
              <a:rPr lang="en-US" i="1">
                <a:solidFill>
                  <a:srgbClr val="990033"/>
                </a:solidFill>
              </a:rPr>
              <a:t>Lilly &amp; Pharmadule</a:t>
            </a:r>
          </a:p>
        </p:txBody>
      </p:sp>
      <p:sp>
        <p:nvSpPr>
          <p:cNvPr id="18441" name="Rectangle 11">
            <a:hlinkClick r:id="rId5" action="ppaction://hlinkfile"/>
          </p:cNvPr>
          <p:cNvSpPr>
            <a:spLocks noChangeArrowheads="1"/>
          </p:cNvSpPr>
          <p:nvPr/>
        </p:nvSpPr>
        <p:spPr bwMode="auto">
          <a:xfrm>
            <a:off x="6827838" y="6034088"/>
            <a:ext cx="657225" cy="284162"/>
          </a:xfrm>
          <a:prstGeom prst="rect">
            <a:avLst/>
          </a:prstGeom>
          <a:solidFill>
            <a:srgbClr val="CCECFF"/>
          </a:solidFill>
          <a:ln w="9525" algn="ctr">
            <a:solidFill>
              <a:schemeClr val="tx1"/>
            </a:solidFill>
            <a:miter lim="800000"/>
            <a:headEnd/>
            <a:tailEnd/>
          </a:ln>
        </p:spPr>
        <p:txBody>
          <a:bodyPr wrap="none" anchor="ctr">
            <a:spAutoFit/>
          </a:bodyPr>
          <a:lstStyle/>
          <a:p>
            <a:pPr algn="ctr"/>
            <a:r>
              <a:rPr lang="en-US">
                <a:solidFill>
                  <a:srgbClr val="000000"/>
                </a:solidFill>
              </a:rPr>
              <a:t>Ireland</a:t>
            </a:r>
          </a:p>
        </p:txBody>
      </p:sp>
    </p:spTree>
    <p:extLst>
      <p:ext uri="{BB962C8B-B14F-4D97-AF65-F5344CB8AC3E}">
        <p14:creationId xmlns:p14="http://schemas.microsoft.com/office/powerpoint/2010/main" val="118539076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Value of Flexibility in Auto Industry</a:t>
            </a:r>
            <a:endParaRPr lang="en-US" dirty="0"/>
          </a:p>
        </p:txBody>
      </p:sp>
      <p:sp>
        <p:nvSpPr>
          <p:cNvPr id="18" name="Content Placeholder 12"/>
          <p:cNvSpPr txBox="1">
            <a:spLocks/>
          </p:cNvSpPr>
          <p:nvPr/>
        </p:nvSpPr>
        <p:spPr>
          <a:xfrm>
            <a:off x="370890" y="2031715"/>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1pPr>
            <a:lvl2pPr marL="742950" indent="-28575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3pPr>
            <a:lvl4pPr marL="16002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4pPr>
            <a:lvl5pPr marL="20574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Clr>
                <a:sysClr val="windowText" lastClr="000000">
                  <a:lumMod val="65000"/>
                  <a:lumOff val="35000"/>
                </a:sysClr>
              </a:buClr>
              <a:buFont typeface="Arial"/>
              <a:buNone/>
              <a:defRPr/>
            </a:pPr>
            <a:r>
              <a:rPr lang="en-US" sz="1800" smtClean="0">
                <a:solidFill>
                  <a:sysClr val="windowText" lastClr="000000"/>
                </a:solidFill>
              </a:rPr>
              <a:t>Ford adjusted primarily by increasing</a:t>
            </a:r>
            <a:endParaRPr lang="en-US" sz="1800" dirty="0">
              <a:solidFill>
                <a:sysClr val="windowText" lastClr="000000"/>
              </a:solidFill>
            </a:endParaRPr>
          </a:p>
        </p:txBody>
      </p:sp>
      <p:pic>
        <p:nvPicPr>
          <p:cNvPr id="19" name="Picture 6"/>
          <p:cNvPicPr>
            <a:picLocks noChangeAspect="1" noChangeArrowheads="1"/>
          </p:cNvPicPr>
          <p:nvPr/>
        </p:nvPicPr>
        <p:blipFill>
          <a:blip r:embed="rId2" cstate="print"/>
          <a:srcRect/>
          <a:stretch>
            <a:fillRect/>
          </a:stretch>
        </p:blipFill>
        <p:spPr bwMode="auto">
          <a:xfrm>
            <a:off x="4535613" y="1498315"/>
            <a:ext cx="4064877" cy="2971800"/>
          </a:xfrm>
          <a:prstGeom prst="rect">
            <a:avLst/>
          </a:prstGeom>
          <a:noFill/>
          <a:ln w="9525">
            <a:noFill/>
            <a:miter lim="800000"/>
            <a:headEnd/>
            <a:tailEnd/>
          </a:ln>
          <a:effectLst/>
        </p:spPr>
      </p:pic>
      <p:grpSp>
        <p:nvGrpSpPr>
          <p:cNvPr id="20" name="Group 25"/>
          <p:cNvGrpSpPr/>
          <p:nvPr/>
        </p:nvGrpSpPr>
        <p:grpSpPr>
          <a:xfrm>
            <a:off x="294690" y="1498315"/>
            <a:ext cx="4064876" cy="2971800"/>
            <a:chOff x="381000" y="1066800"/>
            <a:chExt cx="4064876" cy="2971800"/>
          </a:xfrm>
        </p:grpSpPr>
        <p:pic>
          <p:nvPicPr>
            <p:cNvPr id="21" name="Picture 7"/>
            <p:cNvPicPr>
              <a:picLocks noChangeAspect="1" noChangeArrowheads="1"/>
            </p:cNvPicPr>
            <p:nvPr/>
          </p:nvPicPr>
          <p:blipFill>
            <a:blip r:embed="rId3" cstate="print"/>
            <a:srcRect/>
            <a:stretch>
              <a:fillRect/>
            </a:stretch>
          </p:blipFill>
          <p:spPr bwMode="auto">
            <a:xfrm>
              <a:off x="381000" y="1066800"/>
              <a:ext cx="4064876" cy="2971800"/>
            </a:xfrm>
            <a:prstGeom prst="rect">
              <a:avLst/>
            </a:prstGeom>
            <a:noFill/>
            <a:ln w="9525">
              <a:noFill/>
              <a:miter lim="800000"/>
              <a:headEnd/>
              <a:tailEnd/>
            </a:ln>
            <a:effectLst/>
          </p:spPr>
        </p:pic>
        <p:pic>
          <p:nvPicPr>
            <p:cNvPr id="22" name="Picture 8"/>
            <p:cNvPicPr>
              <a:picLocks noChangeAspect="1" noChangeArrowheads="1"/>
            </p:cNvPicPr>
            <p:nvPr/>
          </p:nvPicPr>
          <p:blipFill>
            <a:blip r:embed="rId4" cstate="print"/>
            <a:srcRect/>
            <a:stretch>
              <a:fillRect/>
            </a:stretch>
          </p:blipFill>
          <p:spPr bwMode="auto">
            <a:xfrm>
              <a:off x="3810000" y="1905000"/>
              <a:ext cx="457200" cy="342900"/>
            </a:xfrm>
            <a:prstGeom prst="rect">
              <a:avLst/>
            </a:prstGeom>
            <a:noFill/>
            <a:ln w="9525">
              <a:noFill/>
              <a:miter lim="800000"/>
              <a:headEnd/>
              <a:tailEnd/>
            </a:ln>
          </p:spPr>
        </p:pic>
        <p:pic>
          <p:nvPicPr>
            <p:cNvPr id="23" name="Picture 9"/>
            <p:cNvPicPr>
              <a:picLocks noChangeAspect="1" noChangeArrowheads="1"/>
            </p:cNvPicPr>
            <p:nvPr/>
          </p:nvPicPr>
          <p:blipFill>
            <a:blip r:embed="rId5" cstate="print"/>
            <a:srcRect/>
            <a:stretch>
              <a:fillRect/>
            </a:stretch>
          </p:blipFill>
          <p:spPr bwMode="auto">
            <a:xfrm>
              <a:off x="3886200" y="3048000"/>
              <a:ext cx="404106" cy="272996"/>
            </a:xfrm>
            <a:prstGeom prst="rect">
              <a:avLst/>
            </a:prstGeom>
            <a:noFill/>
            <a:ln w="9525">
              <a:noFill/>
              <a:miter lim="800000"/>
              <a:headEnd/>
              <a:tailEnd/>
            </a:ln>
          </p:spPr>
        </p:pic>
      </p:grpSp>
      <p:pic>
        <p:nvPicPr>
          <p:cNvPr id="24" name="Picture 8"/>
          <p:cNvPicPr>
            <a:picLocks noChangeAspect="1" noChangeArrowheads="1"/>
          </p:cNvPicPr>
          <p:nvPr/>
        </p:nvPicPr>
        <p:blipFill>
          <a:blip r:embed="rId4" cstate="print"/>
          <a:srcRect/>
          <a:stretch>
            <a:fillRect/>
          </a:stretch>
        </p:blipFill>
        <p:spPr bwMode="auto">
          <a:xfrm>
            <a:off x="7914690" y="2184115"/>
            <a:ext cx="457200" cy="342900"/>
          </a:xfrm>
          <a:prstGeom prst="rect">
            <a:avLst/>
          </a:prstGeom>
          <a:noFill/>
          <a:ln w="9525">
            <a:noFill/>
            <a:miter lim="800000"/>
            <a:headEnd/>
            <a:tailEnd/>
          </a:ln>
        </p:spPr>
      </p:pic>
      <p:pic>
        <p:nvPicPr>
          <p:cNvPr id="25" name="Picture 9"/>
          <p:cNvPicPr>
            <a:picLocks noChangeAspect="1" noChangeArrowheads="1"/>
          </p:cNvPicPr>
          <p:nvPr/>
        </p:nvPicPr>
        <p:blipFill>
          <a:blip r:embed="rId6" cstate="print"/>
          <a:srcRect/>
          <a:stretch>
            <a:fillRect/>
          </a:stretch>
        </p:blipFill>
        <p:spPr bwMode="auto">
          <a:xfrm>
            <a:off x="7996908" y="3479515"/>
            <a:ext cx="451182" cy="304799"/>
          </a:xfrm>
          <a:prstGeom prst="rect">
            <a:avLst/>
          </a:prstGeom>
          <a:noFill/>
          <a:ln w="9525">
            <a:noFill/>
            <a:miter lim="800000"/>
            <a:headEnd/>
            <a:tailEnd/>
          </a:ln>
        </p:spPr>
      </p:pic>
      <p:pic>
        <p:nvPicPr>
          <p:cNvPr id="26" name="Picture 4"/>
          <p:cNvPicPr>
            <a:picLocks noChangeAspect="1" noChangeArrowheads="1"/>
          </p:cNvPicPr>
          <p:nvPr/>
        </p:nvPicPr>
        <p:blipFill>
          <a:blip r:embed="rId7" cstate="print"/>
          <a:srcRect/>
          <a:stretch>
            <a:fillRect/>
          </a:stretch>
        </p:blipFill>
        <p:spPr bwMode="auto">
          <a:xfrm>
            <a:off x="1412290" y="4393915"/>
            <a:ext cx="1701794" cy="875211"/>
          </a:xfrm>
          <a:prstGeom prst="rect">
            <a:avLst/>
          </a:prstGeom>
          <a:noFill/>
          <a:ln w="9525">
            <a:noFill/>
            <a:miter lim="800000"/>
            <a:headEnd/>
            <a:tailEnd/>
          </a:ln>
        </p:spPr>
      </p:pic>
      <p:pic>
        <p:nvPicPr>
          <p:cNvPr id="27" name="Picture 5"/>
          <p:cNvPicPr>
            <a:picLocks noChangeAspect="1" noChangeArrowheads="1"/>
          </p:cNvPicPr>
          <p:nvPr/>
        </p:nvPicPr>
        <p:blipFill>
          <a:blip r:embed="rId8" cstate="print"/>
          <a:srcRect/>
          <a:stretch>
            <a:fillRect/>
          </a:stretch>
        </p:blipFill>
        <p:spPr bwMode="auto">
          <a:xfrm>
            <a:off x="1437690" y="5293077"/>
            <a:ext cx="1748368" cy="899162"/>
          </a:xfrm>
          <a:prstGeom prst="rect">
            <a:avLst/>
          </a:prstGeom>
          <a:noFill/>
          <a:ln w="9525">
            <a:noFill/>
            <a:miter lim="800000"/>
            <a:headEnd/>
            <a:tailEnd/>
          </a:ln>
        </p:spPr>
      </p:pic>
      <p:sp>
        <p:nvSpPr>
          <p:cNvPr id="28" name="TextBox 27"/>
          <p:cNvSpPr txBox="1"/>
          <p:nvPr/>
        </p:nvSpPr>
        <p:spPr>
          <a:xfrm>
            <a:off x="3114090" y="4470115"/>
            <a:ext cx="1371600" cy="830997"/>
          </a:xfrm>
          <a:prstGeom prst="rect">
            <a:avLst/>
          </a:prstGeom>
          <a:noFill/>
        </p:spPr>
        <p:txBody>
          <a:bodyPr wrap="square" rtlCol="0">
            <a:spAutoFit/>
          </a:bodyPr>
          <a:lstStyle/>
          <a:p>
            <a:pPr fontAlgn="auto">
              <a:spcBef>
                <a:spcPts val="0"/>
              </a:spcBef>
              <a:spcAft>
                <a:spcPts val="0"/>
              </a:spcAft>
              <a:defRPr/>
            </a:pPr>
            <a:r>
              <a:rPr lang="en-US" sz="1200" b="1" kern="0" dirty="0" smtClean="0">
                <a:solidFill>
                  <a:sysClr val="windowText" lastClr="000000"/>
                </a:solidFill>
              </a:rPr>
              <a:t>Ford EDGE</a:t>
            </a:r>
          </a:p>
          <a:p>
            <a:pPr fontAlgn="auto">
              <a:spcBef>
                <a:spcPts val="0"/>
              </a:spcBef>
              <a:spcAft>
                <a:spcPts val="0"/>
              </a:spcAft>
              <a:defRPr/>
            </a:pPr>
            <a:r>
              <a:rPr lang="en-US" sz="1200" kern="0" dirty="0" smtClean="0">
                <a:solidFill>
                  <a:sysClr val="windowText" lastClr="000000"/>
                </a:solidFill>
              </a:rPr>
              <a:t>Manufactured in Oakville, ON </a:t>
            </a:r>
            <a:r>
              <a:rPr lang="en-US" sz="1200" b="1" kern="0" dirty="0" smtClean="0">
                <a:solidFill>
                  <a:sysClr val="windowText" lastClr="000000"/>
                </a:solidFill>
              </a:rPr>
              <a:t>(Inflexible plant)</a:t>
            </a:r>
            <a:endParaRPr lang="en-US" sz="1200" b="1" kern="0" dirty="0">
              <a:solidFill>
                <a:sysClr val="windowText" lastClr="000000"/>
              </a:solidFill>
            </a:endParaRPr>
          </a:p>
        </p:txBody>
      </p:sp>
      <p:sp>
        <p:nvSpPr>
          <p:cNvPr id="29" name="TextBox 28"/>
          <p:cNvSpPr txBox="1"/>
          <p:nvPr/>
        </p:nvSpPr>
        <p:spPr>
          <a:xfrm>
            <a:off x="3114090" y="5445477"/>
            <a:ext cx="1371600" cy="1015663"/>
          </a:xfrm>
          <a:prstGeom prst="rect">
            <a:avLst/>
          </a:prstGeom>
          <a:noFill/>
        </p:spPr>
        <p:txBody>
          <a:bodyPr wrap="square" rtlCol="0">
            <a:spAutoFit/>
          </a:bodyPr>
          <a:lstStyle/>
          <a:p>
            <a:pPr fontAlgn="auto">
              <a:spcBef>
                <a:spcPts val="0"/>
              </a:spcBef>
              <a:spcAft>
                <a:spcPts val="0"/>
              </a:spcAft>
              <a:defRPr/>
            </a:pPr>
            <a:r>
              <a:rPr lang="en-US" sz="1200" b="1" kern="0" dirty="0" smtClean="0">
                <a:solidFill>
                  <a:sysClr val="windowText" lastClr="000000"/>
                </a:solidFill>
              </a:rPr>
              <a:t>Honda PILOT</a:t>
            </a:r>
          </a:p>
          <a:p>
            <a:pPr fontAlgn="auto">
              <a:spcBef>
                <a:spcPts val="0"/>
              </a:spcBef>
              <a:spcAft>
                <a:spcPts val="0"/>
              </a:spcAft>
              <a:defRPr/>
            </a:pPr>
            <a:r>
              <a:rPr lang="en-US" sz="1200" kern="0" dirty="0" smtClean="0">
                <a:solidFill>
                  <a:sysClr val="windowText" lastClr="000000"/>
                </a:solidFill>
              </a:rPr>
              <a:t>Manufactured in Lincoln, AL</a:t>
            </a:r>
          </a:p>
          <a:p>
            <a:pPr fontAlgn="auto">
              <a:spcBef>
                <a:spcPts val="0"/>
              </a:spcBef>
              <a:spcAft>
                <a:spcPts val="0"/>
              </a:spcAft>
              <a:defRPr/>
            </a:pPr>
            <a:r>
              <a:rPr lang="en-US" sz="1200" kern="0" dirty="0" err="1" smtClean="0">
                <a:solidFill>
                  <a:sysClr val="windowText" lastClr="000000"/>
                </a:solidFill>
              </a:rPr>
              <a:t>Alliston</a:t>
            </a:r>
            <a:r>
              <a:rPr lang="en-US" sz="1200" kern="0" dirty="0" smtClean="0">
                <a:solidFill>
                  <a:sysClr val="windowText" lastClr="000000"/>
                </a:solidFill>
              </a:rPr>
              <a:t> 2, ON</a:t>
            </a:r>
          </a:p>
          <a:p>
            <a:pPr fontAlgn="auto">
              <a:spcBef>
                <a:spcPts val="0"/>
              </a:spcBef>
              <a:spcAft>
                <a:spcPts val="0"/>
              </a:spcAft>
              <a:defRPr/>
            </a:pPr>
            <a:r>
              <a:rPr lang="en-US" sz="1200" kern="0" dirty="0" smtClean="0">
                <a:solidFill>
                  <a:sysClr val="windowText" lastClr="000000"/>
                </a:solidFill>
              </a:rPr>
              <a:t> </a:t>
            </a:r>
            <a:r>
              <a:rPr lang="en-US" sz="1200" b="1" kern="0" dirty="0" smtClean="0">
                <a:solidFill>
                  <a:sysClr val="windowText" lastClr="000000"/>
                </a:solidFill>
              </a:rPr>
              <a:t>(Flexible plants)</a:t>
            </a:r>
            <a:endParaRPr lang="en-US" sz="1200" b="1" kern="0" dirty="0">
              <a:solidFill>
                <a:sysClr val="windowText" lastClr="000000"/>
              </a:solidFill>
            </a:endParaRPr>
          </a:p>
        </p:txBody>
      </p:sp>
      <p:pic>
        <p:nvPicPr>
          <p:cNvPr id="30" name="Picture 8"/>
          <p:cNvPicPr>
            <a:picLocks noChangeAspect="1" noChangeArrowheads="1"/>
          </p:cNvPicPr>
          <p:nvPr/>
        </p:nvPicPr>
        <p:blipFill>
          <a:blip r:embed="rId9" cstate="print"/>
          <a:srcRect/>
          <a:stretch>
            <a:fillRect/>
          </a:stretch>
        </p:blipFill>
        <p:spPr bwMode="auto">
          <a:xfrm>
            <a:off x="370890" y="4470115"/>
            <a:ext cx="914400" cy="685800"/>
          </a:xfrm>
          <a:prstGeom prst="rect">
            <a:avLst/>
          </a:prstGeom>
          <a:noFill/>
          <a:ln w="9525">
            <a:noFill/>
            <a:miter lim="800000"/>
            <a:headEnd/>
            <a:tailEnd/>
          </a:ln>
        </p:spPr>
      </p:pic>
      <p:pic>
        <p:nvPicPr>
          <p:cNvPr id="31" name="Picture 9"/>
          <p:cNvPicPr>
            <a:picLocks noChangeAspect="1" noChangeArrowheads="1"/>
          </p:cNvPicPr>
          <p:nvPr/>
        </p:nvPicPr>
        <p:blipFill>
          <a:blip r:embed="rId10" cstate="print"/>
          <a:srcRect/>
          <a:stretch>
            <a:fillRect/>
          </a:stretch>
        </p:blipFill>
        <p:spPr bwMode="auto">
          <a:xfrm>
            <a:off x="370890" y="5384515"/>
            <a:ext cx="838200" cy="566251"/>
          </a:xfrm>
          <a:prstGeom prst="rect">
            <a:avLst/>
          </a:prstGeom>
          <a:noFill/>
          <a:ln w="9525">
            <a:noFill/>
            <a:miter lim="800000"/>
            <a:headEnd/>
            <a:tailEnd/>
          </a:ln>
        </p:spPr>
      </p:pic>
      <p:sp>
        <p:nvSpPr>
          <p:cNvPr id="32" name="Rectangle 31"/>
          <p:cNvSpPr/>
          <p:nvPr/>
        </p:nvSpPr>
        <p:spPr>
          <a:xfrm>
            <a:off x="4535613" y="5096327"/>
            <a:ext cx="4572000" cy="646331"/>
          </a:xfrm>
          <a:prstGeom prst="rect">
            <a:avLst/>
          </a:prstGeom>
        </p:spPr>
        <p:txBody>
          <a:bodyPr>
            <a:spAutoFit/>
          </a:bodyPr>
          <a:lstStyle/>
          <a:p>
            <a:pPr fontAlgn="auto">
              <a:spcBef>
                <a:spcPts val="0"/>
              </a:spcBef>
              <a:spcAft>
                <a:spcPts val="0"/>
              </a:spcAft>
              <a:defRPr/>
            </a:pPr>
            <a:r>
              <a:rPr lang="en-US" sz="1800" kern="0" dirty="0" smtClean="0">
                <a:solidFill>
                  <a:sysClr val="windowText" lastClr="000000"/>
                </a:solidFill>
              </a:rPr>
              <a:t>Average incentive for flexible in 2007: $2,691</a:t>
            </a:r>
          </a:p>
          <a:p>
            <a:pPr fontAlgn="auto">
              <a:spcBef>
                <a:spcPts val="0"/>
              </a:spcBef>
              <a:spcAft>
                <a:spcPts val="0"/>
              </a:spcAft>
              <a:defRPr/>
            </a:pPr>
            <a:r>
              <a:rPr lang="en-US" sz="1800" kern="0" dirty="0" smtClean="0">
                <a:solidFill>
                  <a:sysClr val="windowText" lastClr="000000"/>
                </a:solidFill>
              </a:rPr>
              <a:t>Average incentive for inflexible in 2007: $3,411  </a:t>
            </a:r>
            <a:endParaRPr lang="en-US" sz="1800" kern="0" dirty="0">
              <a:solidFill>
                <a:sysClr val="windowText" lastClr="000000"/>
              </a:solidFill>
            </a:endParaRPr>
          </a:p>
        </p:txBody>
      </p:sp>
    </p:spTree>
    <p:extLst>
      <p:ext uri="{BB962C8B-B14F-4D97-AF65-F5344CB8AC3E}">
        <p14:creationId xmlns:p14="http://schemas.microsoft.com/office/powerpoint/2010/main" val="2067079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firms use pricing and production flexibility to adjust to changes in demand? </a:t>
            </a:r>
          </a:p>
        </p:txBody>
      </p:sp>
      <p:sp>
        <p:nvSpPr>
          <p:cNvPr id="3" name="Content Placeholder 2"/>
          <p:cNvSpPr>
            <a:spLocks noGrp="1"/>
          </p:cNvSpPr>
          <p:nvPr>
            <p:ph idx="1"/>
          </p:nvPr>
        </p:nvSpPr>
        <p:spPr/>
        <p:txBody>
          <a:bodyPr/>
          <a:lstStyle/>
          <a:p>
            <a:r>
              <a:rPr lang="en-US" dirty="0"/>
              <a:t>Auto companies spent $28 billion in incentives in 2009</a:t>
            </a:r>
          </a:p>
          <a:p>
            <a:r>
              <a:rPr lang="en-US" dirty="0"/>
              <a:t>Costs of production flexibility are available to firms, but benefits of 	production flexibility harder to quantify</a:t>
            </a:r>
          </a:p>
          <a:p>
            <a:r>
              <a:rPr lang="en-US" dirty="0" smtClean="0"/>
              <a:t>Moreno &amp; </a:t>
            </a:r>
            <a:r>
              <a:rPr lang="en-US" dirty="0" err="1" smtClean="0"/>
              <a:t>Terwiesch</a:t>
            </a:r>
            <a:r>
              <a:rPr lang="en-US" dirty="0" smtClean="0"/>
              <a:t> empirical study:</a:t>
            </a:r>
          </a:p>
          <a:p>
            <a:pPr lvl="1">
              <a:spcBef>
                <a:spcPts val="600"/>
              </a:spcBef>
            </a:pPr>
            <a:r>
              <a:rPr lang="en-US" sz="2200" dirty="0">
                <a:cs typeface="Arial" panose="020B0604020202020204" pitchFamily="34" charset="0"/>
              </a:rPr>
              <a:t>Vehicles marketed in the U.S.</a:t>
            </a:r>
          </a:p>
          <a:p>
            <a:pPr lvl="1">
              <a:spcBef>
                <a:spcPts val="600"/>
              </a:spcBef>
            </a:pPr>
            <a:r>
              <a:rPr lang="en-US" sz="2200" dirty="0">
                <a:cs typeface="Arial" panose="020B0604020202020204" pitchFamily="34" charset="0"/>
              </a:rPr>
              <a:t>Period 2002-2009</a:t>
            </a:r>
          </a:p>
          <a:p>
            <a:pPr lvl="1">
              <a:spcBef>
                <a:spcPts val="600"/>
              </a:spcBef>
            </a:pPr>
            <a:r>
              <a:rPr lang="en-US" sz="2200" dirty="0">
                <a:cs typeface="Arial" panose="020B0604020202020204" pitchFamily="34" charset="0"/>
              </a:rPr>
              <a:t>348 models, 20,052 model-month </a:t>
            </a:r>
            <a:r>
              <a:rPr lang="en-US" sz="2200" dirty="0" smtClean="0">
                <a:cs typeface="Arial" panose="020B0604020202020204" pitchFamily="34" charset="0"/>
              </a:rPr>
              <a:t>observations</a:t>
            </a:r>
          </a:p>
          <a:p>
            <a:pPr>
              <a:spcBef>
                <a:spcPts val="600"/>
              </a:spcBef>
            </a:pPr>
            <a:r>
              <a:rPr lang="en-US" sz="2400" dirty="0" smtClean="0">
                <a:cs typeface="Arial" panose="020B0604020202020204" pitchFamily="34" charset="0"/>
              </a:rPr>
              <a:t>Findings</a:t>
            </a:r>
          </a:p>
          <a:p>
            <a:pPr>
              <a:buNone/>
            </a:pPr>
            <a:r>
              <a:rPr lang="en-US" sz="1800" dirty="0"/>
              <a:t>Deployment of flexibility associated to:</a:t>
            </a:r>
          </a:p>
          <a:p>
            <a:pPr>
              <a:buNone/>
            </a:pPr>
            <a:r>
              <a:rPr lang="en-US" sz="1800" dirty="0"/>
              <a:t>	- Reduction of incentives ($200-$700 per car)</a:t>
            </a:r>
          </a:p>
          <a:p>
            <a:pPr>
              <a:buNone/>
            </a:pPr>
            <a:r>
              <a:rPr lang="en-US" sz="1800" dirty="0"/>
              <a:t>	- Increase in list prices</a:t>
            </a:r>
          </a:p>
          <a:p>
            <a:pPr>
              <a:buNone/>
            </a:pPr>
            <a:r>
              <a:rPr lang="en-US" sz="1800" dirty="0"/>
              <a:t>	- Increase in utilization</a:t>
            </a:r>
          </a:p>
          <a:p>
            <a:pPr>
              <a:buNone/>
            </a:pPr>
            <a:r>
              <a:rPr lang="en-US" sz="1800" dirty="0"/>
              <a:t>Demand volatility associated to higher incentives</a:t>
            </a:r>
          </a:p>
          <a:p>
            <a:pPr lvl="1">
              <a:spcBef>
                <a:spcPts val="600"/>
              </a:spcBef>
            </a:pPr>
            <a:endParaRPr lang="en-US" sz="2200" dirty="0" smtClean="0">
              <a:cs typeface="Arial" panose="020B0604020202020204" pitchFamily="34" charset="0"/>
            </a:endParaRPr>
          </a:p>
          <a:p>
            <a:pPr lvl="1">
              <a:spcBef>
                <a:spcPts val="600"/>
              </a:spcBef>
            </a:pPr>
            <a:endParaRPr lang="en-US" sz="2200" dirty="0">
              <a:cs typeface="Arial" panose="020B0604020202020204" pitchFamily="34" charset="0"/>
            </a:endParaRPr>
          </a:p>
          <a:p>
            <a:pPr lvl="1"/>
            <a:endParaRPr lang="en-US" dirty="0"/>
          </a:p>
        </p:txBody>
      </p:sp>
      <p:pic>
        <p:nvPicPr>
          <p:cNvPr id="4" name="Picture 2"/>
          <p:cNvPicPr>
            <a:picLocks noChangeAspect="1" noChangeArrowheads="1"/>
          </p:cNvPicPr>
          <p:nvPr/>
        </p:nvPicPr>
        <p:blipFill>
          <a:blip r:embed="rId2" cstate="print"/>
          <a:srcRect l="11250" t="10938" r="70559" b="79571"/>
          <a:stretch>
            <a:fillRect/>
          </a:stretch>
        </p:blipFill>
        <p:spPr bwMode="auto">
          <a:xfrm>
            <a:off x="4724400" y="2999831"/>
            <a:ext cx="990600" cy="413474"/>
          </a:xfrm>
          <a:prstGeom prst="rect">
            <a:avLst/>
          </a:prstGeom>
          <a:noFill/>
          <a:ln w="9525">
            <a:noFill/>
            <a:miter lim="800000"/>
            <a:headEnd/>
            <a:tailEnd/>
          </a:ln>
        </p:spPr>
      </p:pic>
      <p:pic>
        <p:nvPicPr>
          <p:cNvPr id="5" name="Picture 4"/>
          <p:cNvPicPr/>
          <p:nvPr/>
        </p:nvPicPr>
        <p:blipFill>
          <a:blip r:embed="rId3" cstate="print"/>
          <a:srcRect l="11378" t="20449" r="66667" b="69888"/>
          <a:stretch>
            <a:fillRect/>
          </a:stretch>
        </p:blipFill>
        <p:spPr bwMode="auto">
          <a:xfrm>
            <a:off x="5791200" y="3031636"/>
            <a:ext cx="990600" cy="381000"/>
          </a:xfrm>
          <a:prstGeom prst="rect">
            <a:avLst/>
          </a:prstGeom>
          <a:noFill/>
          <a:ln w="9525">
            <a:noFill/>
            <a:miter lim="800000"/>
            <a:headEnd/>
            <a:tailEnd/>
          </a:ln>
        </p:spPr>
      </p:pic>
      <p:pic>
        <p:nvPicPr>
          <p:cNvPr id="6" name="Picture 5"/>
          <p:cNvPicPr/>
          <p:nvPr/>
        </p:nvPicPr>
        <p:blipFill>
          <a:blip r:embed="rId4" cstate="print"/>
          <a:srcRect t="21124" r="62179" b="73483"/>
          <a:stretch>
            <a:fillRect/>
          </a:stretch>
        </p:blipFill>
        <p:spPr bwMode="auto">
          <a:xfrm>
            <a:off x="6858000" y="3107836"/>
            <a:ext cx="1905000" cy="228600"/>
          </a:xfrm>
          <a:prstGeom prst="rect">
            <a:avLst/>
          </a:prstGeom>
          <a:noFill/>
          <a:ln w="9525">
            <a:noFill/>
            <a:miter lim="800000"/>
            <a:headEnd/>
            <a:tailEnd/>
          </a:ln>
        </p:spPr>
      </p:pic>
    </p:spTree>
    <p:extLst>
      <p:ext uri="{BB962C8B-B14F-4D97-AF65-F5344CB8AC3E}">
        <p14:creationId xmlns:p14="http://schemas.microsoft.com/office/powerpoint/2010/main" val="34896881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3"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4"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5"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6"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rgbClr val="FFFFFF"/>
                </a:solidFill>
                <a:latin typeface="Garamond" pitchFamily="18" charset="0"/>
              </a:rPr>
              <a:t>Operations Strategy</a:t>
            </a:r>
          </a:p>
          <a:p>
            <a:pPr algn="ctr" eaLnBrk="0" hangingPunct="0">
              <a:spcBef>
                <a:spcPct val="50000"/>
              </a:spcBef>
            </a:pPr>
            <a:r>
              <a:rPr lang="en-US" sz="3600" dirty="0" smtClean="0">
                <a:solidFill>
                  <a:srgbClr val="FF3300"/>
                </a:solidFill>
                <a:latin typeface="Garamond" pitchFamily="18" charset="0"/>
              </a:rPr>
              <a:t>Location and Global Networks</a:t>
            </a:r>
            <a:endParaRPr lang="en-US" sz="3600" dirty="0">
              <a:solidFill>
                <a:srgbClr val="FF3300"/>
              </a:solidFill>
              <a:latin typeface="Garamond" pitchFamily="18" charset="0"/>
            </a:endParaRPr>
          </a:p>
        </p:txBody>
      </p:sp>
      <p:sp>
        <p:nvSpPr>
          <p:cNvPr id="25607" name="Rectangle 7"/>
          <p:cNvSpPr>
            <a:spLocks noGrp="1" noChangeArrowheads="1"/>
          </p:cNvSpPr>
          <p:nvPr>
            <p:ph idx="1"/>
          </p:nvPr>
        </p:nvSpPr>
        <p:spPr>
          <a:xfrm>
            <a:off x="457199" y="2339975"/>
            <a:ext cx="8494643" cy="4137025"/>
          </a:xfrm>
        </p:spPr>
        <p:txBody>
          <a:bodyPr/>
          <a:lstStyle/>
          <a:p>
            <a:pPr eaLnBrk="1" hangingPunct="1">
              <a:buClr>
                <a:srgbClr val="FF3300"/>
              </a:buClr>
            </a:pPr>
            <a:r>
              <a:rPr lang="en-US" dirty="0" smtClean="0">
                <a:solidFill>
                  <a:schemeClr val="bg1"/>
                </a:solidFill>
              </a:rPr>
              <a:t>Location, Global Networks and </a:t>
            </a:r>
            <a:r>
              <a:rPr lang="en-US" dirty="0" err="1" smtClean="0">
                <a:solidFill>
                  <a:schemeClr val="bg1"/>
                </a:solidFill>
              </a:rPr>
              <a:t>Offshoring</a:t>
            </a:r>
            <a:endParaRPr lang="en-US" dirty="0" smtClean="0">
              <a:solidFill>
                <a:schemeClr val="bg1"/>
              </a:solidFill>
            </a:endParaRPr>
          </a:p>
          <a:p>
            <a:pPr lvl="1" eaLnBrk="1" hangingPunct="1">
              <a:buClr>
                <a:srgbClr val="FF3300"/>
              </a:buClr>
            </a:pPr>
            <a:r>
              <a:rPr lang="en-US" dirty="0" smtClean="0">
                <a:solidFill>
                  <a:schemeClr val="bg1"/>
                </a:solidFill>
              </a:rPr>
              <a:t>Integrate location decisions with operations strategy and globalization</a:t>
            </a:r>
          </a:p>
          <a:p>
            <a:pPr lvl="1" eaLnBrk="1" hangingPunct="1">
              <a:buClr>
                <a:srgbClr val="FF3300"/>
              </a:buClr>
            </a:pPr>
            <a:r>
              <a:rPr lang="en-US" dirty="0" smtClean="0">
                <a:solidFill>
                  <a:schemeClr val="bg1"/>
                </a:solidFill>
              </a:rPr>
              <a:t>Four types of location analysis + concept of </a:t>
            </a:r>
            <a:r>
              <a:rPr lang="en-US" i="1" dirty="0" smtClean="0">
                <a:solidFill>
                  <a:schemeClr val="bg1"/>
                </a:solidFill>
              </a:rPr>
              <a:t>total landed cost</a:t>
            </a: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326" y="4793152"/>
            <a:ext cx="9144000" cy="1140353"/>
          </a:xfrm>
          <a:prstGeom prst="rect">
            <a:avLst/>
          </a:prstGeom>
        </p:spPr>
      </p:pic>
      <p:pic>
        <p:nvPicPr>
          <p:cNvPr id="5" name="Picture 4"/>
          <p:cNvPicPr>
            <a:picLocks noChangeAspect="1"/>
          </p:cNvPicPr>
          <p:nvPr/>
        </p:nvPicPr>
        <p:blipFill>
          <a:blip r:embed="rId3"/>
          <a:stretch>
            <a:fillRect/>
          </a:stretch>
        </p:blipFill>
        <p:spPr>
          <a:xfrm>
            <a:off x="0" y="0"/>
            <a:ext cx="7912100" cy="2374900"/>
          </a:xfrm>
          <a:prstGeom prst="rect">
            <a:avLst/>
          </a:prstGeom>
        </p:spPr>
      </p:pic>
      <p:pic>
        <p:nvPicPr>
          <p:cNvPr id="6" name="Picture 5"/>
          <p:cNvPicPr>
            <a:picLocks noChangeAspect="1"/>
          </p:cNvPicPr>
          <p:nvPr/>
        </p:nvPicPr>
        <p:blipFill>
          <a:blip r:embed="rId4"/>
          <a:stretch>
            <a:fillRect/>
          </a:stretch>
        </p:blipFill>
        <p:spPr>
          <a:xfrm>
            <a:off x="12330" y="2783526"/>
            <a:ext cx="9144000" cy="1120170"/>
          </a:xfrm>
          <a:prstGeom prst="rect">
            <a:avLst/>
          </a:prstGeom>
        </p:spPr>
      </p:pic>
    </p:spTree>
    <p:extLst>
      <p:ext uri="{BB962C8B-B14F-4D97-AF65-F5344CB8AC3E}">
        <p14:creationId xmlns:p14="http://schemas.microsoft.com/office/powerpoint/2010/main" val="38399096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Globalization at </a:t>
            </a:r>
            <a:r>
              <a:rPr lang="en-US" dirty="0" err="1" smtClean="0"/>
              <a:t>Bekaert</a:t>
            </a:r>
            <a:r>
              <a:rPr lang="en-US" dirty="0" smtClean="0"/>
              <a:t>: 2002 - 2012</a:t>
            </a:r>
            <a:endParaRPr lang="en-US" dirty="0"/>
          </a:p>
        </p:txBody>
      </p:sp>
      <p:pic>
        <p:nvPicPr>
          <p:cNvPr id="4" name="Picture 3" descr="Screen Shot 2013-06-06 at 2.55.3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7463"/>
            <a:ext cx="7382039" cy="5630537"/>
          </a:xfrm>
          <a:prstGeom prst="rect">
            <a:avLst/>
          </a:prstGeom>
        </p:spPr>
      </p:pic>
      <p:sp>
        <p:nvSpPr>
          <p:cNvPr id="7" name="TextBox 6"/>
          <p:cNvSpPr txBox="1"/>
          <p:nvPr/>
        </p:nvSpPr>
        <p:spPr>
          <a:xfrm>
            <a:off x="7545799" y="6427113"/>
            <a:ext cx="1598201" cy="430887"/>
          </a:xfrm>
          <a:prstGeom prst="rect">
            <a:avLst/>
          </a:prstGeom>
          <a:noFill/>
        </p:spPr>
        <p:txBody>
          <a:bodyPr wrap="none" rtlCol="0">
            <a:spAutoFit/>
          </a:bodyPr>
          <a:lstStyle/>
          <a:p>
            <a:pPr algn="r"/>
            <a:r>
              <a:rPr lang="en-US" sz="1100" dirty="0" smtClean="0">
                <a:solidFill>
                  <a:srgbClr val="000000"/>
                </a:solidFill>
                <a:latin typeface="Arial" pitchFamily="34" charset="0"/>
              </a:rPr>
              <a:t>Source: </a:t>
            </a:r>
          </a:p>
          <a:p>
            <a:pPr algn="r"/>
            <a:r>
              <a:rPr lang="en-US" sz="1100" dirty="0" smtClean="0">
                <a:solidFill>
                  <a:srgbClr val="000000"/>
                </a:solidFill>
                <a:latin typeface="Arial" pitchFamily="34" charset="0"/>
              </a:rPr>
              <a:t>Annual Report 2012</a:t>
            </a:r>
            <a:endParaRPr lang="en-US" sz="1100" dirty="0">
              <a:solidFill>
                <a:srgbClr val="000000"/>
              </a:solidFill>
              <a:latin typeface="Arial" pitchFamily="34" charset="0"/>
            </a:endParaRPr>
          </a:p>
        </p:txBody>
      </p:sp>
    </p:spTree>
    <p:extLst>
      <p:ext uri="{BB962C8B-B14F-4D97-AF65-F5344CB8AC3E}">
        <p14:creationId xmlns:p14="http://schemas.microsoft.com/office/powerpoint/2010/main" val="373290078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creen Shot 2013-06-06 at 2.54.18 PM.png"/>
          <p:cNvPicPr>
            <a:picLocks noGrp="1" noChangeAspect="1"/>
          </p:cNvPicPr>
          <p:nvPr>
            <p:ph idx="1"/>
          </p:nvPr>
        </p:nvPicPr>
        <p:blipFill>
          <a:blip r:embed="rId2">
            <a:extLst>
              <a:ext uri="{28A0092B-C50C-407E-A947-70E740481C1C}">
                <a14:useLocalDpi xmlns:a14="http://schemas.microsoft.com/office/drawing/2010/main" val="0"/>
              </a:ext>
            </a:extLst>
          </a:blip>
          <a:srcRect t="676" b="676"/>
          <a:stretch>
            <a:fillRect/>
          </a:stretch>
        </p:blipFill>
        <p:spPr>
          <a:xfrm>
            <a:off x="1440760" y="1843782"/>
            <a:ext cx="6275278" cy="3897367"/>
          </a:xfrm>
        </p:spPr>
      </p:pic>
      <p:sp>
        <p:nvSpPr>
          <p:cNvPr id="3" name="Title 2"/>
          <p:cNvSpPr>
            <a:spLocks noGrp="1"/>
          </p:cNvSpPr>
          <p:nvPr>
            <p:ph type="title"/>
          </p:nvPr>
        </p:nvSpPr>
        <p:spPr/>
        <p:txBody>
          <a:bodyPr/>
          <a:lstStyle/>
          <a:p>
            <a:r>
              <a:rPr lang="en-US" dirty="0"/>
              <a:t>Globalization at </a:t>
            </a:r>
            <a:r>
              <a:rPr lang="en-US" dirty="0" err="1"/>
              <a:t>Bekaert</a:t>
            </a:r>
            <a:r>
              <a:rPr lang="en-US" dirty="0"/>
              <a:t>: </a:t>
            </a:r>
            <a:r>
              <a:rPr lang="en-US" dirty="0" smtClean="0"/>
              <a:t>1996 – 2012</a:t>
            </a:r>
            <a:br>
              <a:rPr lang="en-US" dirty="0" smtClean="0"/>
            </a:br>
            <a:r>
              <a:rPr lang="en-US" dirty="0"/>
              <a:t>	</a:t>
            </a:r>
            <a:r>
              <a:rPr lang="en-US" dirty="0" smtClean="0"/>
              <a:t>Complete reversal in 15 years…</a:t>
            </a:r>
            <a:endParaRPr lang="en-US" dirty="0"/>
          </a:p>
        </p:txBody>
      </p:sp>
      <p:sp>
        <p:nvSpPr>
          <p:cNvPr id="7" name="TextBox 6"/>
          <p:cNvSpPr txBox="1"/>
          <p:nvPr/>
        </p:nvSpPr>
        <p:spPr>
          <a:xfrm>
            <a:off x="587614" y="6400800"/>
            <a:ext cx="2384186" cy="276999"/>
          </a:xfrm>
          <a:prstGeom prst="rect">
            <a:avLst/>
          </a:prstGeom>
          <a:noFill/>
        </p:spPr>
        <p:txBody>
          <a:bodyPr wrap="none" rtlCol="0">
            <a:spAutoFit/>
          </a:bodyPr>
          <a:lstStyle/>
          <a:p>
            <a:r>
              <a:rPr lang="en-US" sz="1200" dirty="0" smtClean="0">
                <a:solidFill>
                  <a:srgbClr val="000000"/>
                </a:solidFill>
                <a:latin typeface="Arial" pitchFamily="34" charset="0"/>
              </a:rPr>
              <a:t>Source: Annual Report 2012</a:t>
            </a:r>
            <a:endParaRPr lang="en-US" sz="1200" dirty="0">
              <a:solidFill>
                <a:srgbClr val="000000"/>
              </a:solidFill>
              <a:latin typeface="Arial" pitchFamily="34" charset="0"/>
            </a:endParaRPr>
          </a:p>
        </p:txBody>
      </p:sp>
    </p:spTree>
    <p:extLst>
      <p:ext uri="{BB962C8B-B14F-4D97-AF65-F5344CB8AC3E}">
        <p14:creationId xmlns:p14="http://schemas.microsoft.com/office/powerpoint/2010/main" val="278394205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rcRect t="29511" b="29511"/>
          <a:stretch>
            <a:fillRect/>
          </a:stretch>
        </p:blipFill>
        <p:spPr>
          <a:xfrm>
            <a:off x="413778" y="3816856"/>
            <a:ext cx="8435975" cy="1938337"/>
          </a:xfrm>
        </p:spPr>
      </p:pic>
      <p:sp>
        <p:nvSpPr>
          <p:cNvPr id="3" name="Title 2"/>
          <p:cNvSpPr>
            <a:spLocks noGrp="1"/>
          </p:cNvSpPr>
          <p:nvPr>
            <p:ph type="title"/>
          </p:nvPr>
        </p:nvSpPr>
        <p:spPr/>
        <p:txBody>
          <a:bodyPr/>
          <a:lstStyle/>
          <a:p>
            <a:r>
              <a:rPr lang="en-US" dirty="0" smtClean="0"/>
              <a:t>First U.S. Assembly Plant for China’s Lenovo Opens in N.C. on June 6, 2013</a:t>
            </a:r>
            <a:endParaRPr lang="en-US" dirty="0"/>
          </a:p>
        </p:txBody>
      </p:sp>
      <p:pic>
        <p:nvPicPr>
          <p:cNvPr id="5" name="Picture 4"/>
          <p:cNvPicPr>
            <a:picLocks noChangeAspect="1"/>
          </p:cNvPicPr>
          <p:nvPr/>
        </p:nvPicPr>
        <p:blipFill>
          <a:blip r:embed="rId3"/>
          <a:stretch>
            <a:fillRect/>
          </a:stretch>
        </p:blipFill>
        <p:spPr>
          <a:xfrm>
            <a:off x="0" y="1219488"/>
            <a:ext cx="9144000" cy="5127171"/>
          </a:xfrm>
          <a:prstGeom prst="rect">
            <a:avLst/>
          </a:prstGeom>
        </p:spPr>
      </p:pic>
    </p:spTree>
    <p:extLst>
      <p:ext uri="{BB962C8B-B14F-4D97-AF65-F5344CB8AC3E}">
        <p14:creationId xmlns:p14="http://schemas.microsoft.com/office/powerpoint/2010/main" val="167279829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800" dirty="0" smtClean="0"/>
              <a:t>After decades of sending work across the world, companies are rethinking their </a:t>
            </a:r>
            <a:r>
              <a:rPr lang="en-US" sz="2800" dirty="0" err="1" smtClean="0"/>
              <a:t>offshoring</a:t>
            </a:r>
            <a:r>
              <a:rPr lang="en-US" sz="2800" dirty="0" smtClean="0"/>
              <a:t> strategies</a:t>
            </a:r>
            <a:endParaRPr lang="en-US" sz="2800" dirty="0"/>
          </a:p>
        </p:txBody>
      </p:sp>
      <p:pic>
        <p:nvPicPr>
          <p:cNvPr id="242690" name="Picture 2" descr="http://media.economist.com/sites/default/files/imagecache/full-width/images/print-edition/20130119_SRC570.png"/>
          <p:cNvPicPr>
            <a:picLocks noChangeAspect="1" noChangeArrowheads="1"/>
          </p:cNvPicPr>
          <p:nvPr/>
        </p:nvPicPr>
        <p:blipFill>
          <a:blip r:embed="rId2" cstate="print"/>
          <a:srcRect/>
          <a:stretch>
            <a:fillRect/>
          </a:stretch>
        </p:blipFill>
        <p:spPr bwMode="auto">
          <a:xfrm>
            <a:off x="1416204" y="1670681"/>
            <a:ext cx="5667375" cy="4629151"/>
          </a:xfrm>
          <a:prstGeom prst="rect">
            <a:avLst/>
          </a:prstGeom>
          <a:noFill/>
        </p:spPr>
      </p:pic>
      <p:sp>
        <p:nvSpPr>
          <p:cNvPr id="5" name="TextBox 4"/>
          <p:cNvSpPr txBox="1"/>
          <p:nvPr/>
        </p:nvSpPr>
        <p:spPr>
          <a:xfrm>
            <a:off x="619217" y="6400800"/>
            <a:ext cx="2352583" cy="261610"/>
          </a:xfrm>
          <a:prstGeom prst="rect">
            <a:avLst/>
          </a:prstGeom>
          <a:noFill/>
        </p:spPr>
        <p:txBody>
          <a:bodyPr wrap="square" rtlCol="0">
            <a:spAutoFit/>
          </a:bodyPr>
          <a:lstStyle/>
          <a:p>
            <a:r>
              <a:rPr lang="en-US" sz="1100" dirty="0" smtClean="0">
                <a:solidFill>
                  <a:srgbClr val="000000"/>
                </a:solidFill>
                <a:latin typeface="Arial" pitchFamily="34" charset="0"/>
              </a:rPr>
              <a:t>The Economist, Jan 19th 2013</a:t>
            </a:r>
            <a:endParaRPr lang="en-US" sz="1100" dirty="0">
              <a:solidFill>
                <a:srgbClr val="000000"/>
              </a:solidFill>
              <a:latin typeface="Arial" pitchFamily="34" charset="0"/>
            </a:endParaRPr>
          </a:p>
        </p:txBody>
      </p:sp>
    </p:spTree>
    <p:extLst>
      <p:ext uri="{BB962C8B-B14F-4D97-AF65-F5344CB8AC3E}">
        <p14:creationId xmlns:p14="http://schemas.microsoft.com/office/powerpoint/2010/main" val="80173858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b="1" dirty="0" err="1" smtClean="0">
                <a:latin typeface="Arial" pitchFamily="34" charset="0"/>
                <a:cs typeface="Arial" pitchFamily="34" charset="0"/>
              </a:rPr>
              <a:t>Offshoring</a:t>
            </a:r>
            <a:r>
              <a:rPr lang="en-US" b="1" dirty="0" smtClean="0">
                <a:latin typeface="Arial" pitchFamily="34" charset="0"/>
                <a:cs typeface="Arial" pitchFamily="34" charset="0"/>
              </a:rPr>
              <a:t> – is the </a:t>
            </a:r>
            <a:br>
              <a:rPr lang="en-US" b="1" dirty="0" smtClean="0">
                <a:latin typeface="Arial" pitchFamily="34" charset="0"/>
                <a:cs typeface="Arial" pitchFamily="34" charset="0"/>
              </a:rPr>
            </a:br>
            <a:r>
              <a:rPr lang="en-US" b="1" dirty="0" smtClean="0">
                <a:latin typeface="Arial" pitchFamily="34" charset="0"/>
                <a:cs typeface="Arial" pitchFamily="34" charset="0"/>
              </a:rPr>
              <a:t>honeymoon over?</a:t>
            </a:r>
          </a:p>
        </p:txBody>
      </p:sp>
      <p:sp>
        <p:nvSpPr>
          <p:cNvPr id="9" name="Rectangle 21"/>
          <p:cNvSpPr>
            <a:spLocks noChangeArrowheads="1"/>
          </p:cNvSpPr>
          <p:nvPr/>
        </p:nvSpPr>
        <p:spPr bwMode="gray">
          <a:xfrm>
            <a:off x="400050" y="3519217"/>
            <a:ext cx="8337550" cy="1223962"/>
          </a:xfrm>
          <a:prstGeom prst="rect">
            <a:avLst/>
          </a:prstGeom>
          <a:noFill/>
          <a:ln w="12700" algn="ctr">
            <a:noFill/>
            <a:miter lim="800000"/>
            <a:headEnd/>
            <a:tailEnd/>
          </a:ln>
        </p:spPr>
        <p:txBody>
          <a:bodyPr lIns="0" tIns="72000" rIns="0" bIns="72000" anchor="ctr"/>
          <a:lstStyle/>
          <a:p>
            <a:pPr fontAlgn="auto">
              <a:lnSpc>
                <a:spcPct val="150000"/>
              </a:lnSpc>
              <a:spcBef>
                <a:spcPts val="0"/>
              </a:spcBef>
              <a:spcAft>
                <a:spcPts val="0"/>
              </a:spcAft>
              <a:buSzPct val="80000"/>
              <a:defRPr/>
            </a:pPr>
            <a:r>
              <a:rPr lang="en-US" sz="1400" b="1" kern="0" dirty="0">
                <a:solidFill>
                  <a:srgbClr val="000000"/>
                </a:solidFill>
                <a:latin typeface="Arial" pitchFamily="34" charset="0"/>
                <a:cs typeface="Arial" pitchFamily="34" charset="0"/>
              </a:rPr>
              <a:t>“The growing need for lean inventories puts China at a disadvantage”</a:t>
            </a:r>
          </a:p>
          <a:p>
            <a:pPr marL="225425" fontAlgn="auto">
              <a:lnSpc>
                <a:spcPct val="150000"/>
              </a:lnSpc>
              <a:spcBef>
                <a:spcPts val="0"/>
              </a:spcBef>
              <a:spcAft>
                <a:spcPts val="0"/>
              </a:spcAft>
              <a:buClr>
                <a:srgbClr val="000000"/>
              </a:buClr>
              <a:buSzPct val="100000"/>
              <a:defRPr/>
            </a:pPr>
            <a:r>
              <a:rPr lang="en-US" sz="1200" kern="0" dirty="0">
                <a:solidFill>
                  <a:srgbClr val="000000"/>
                </a:solidFill>
                <a:latin typeface="Arial" pitchFamily="34" charset="0"/>
                <a:cs typeface="Arial" pitchFamily="34" charset="0"/>
              </a:rPr>
              <a:t>“Goods take 45 days on average to reach U.S. shores. With the recession making it more difficult to predict demand, manufacturers are being forced to stash unsold products in warehouses for longer periods. And the cost of meeting emergency supply needs is inevitably higher in China …”</a:t>
            </a:r>
          </a:p>
        </p:txBody>
      </p:sp>
      <p:sp>
        <p:nvSpPr>
          <p:cNvPr id="10" name="Rectangle 5"/>
          <p:cNvSpPr>
            <a:spLocks noChangeArrowheads="1"/>
          </p:cNvSpPr>
          <p:nvPr/>
        </p:nvSpPr>
        <p:spPr bwMode="gray">
          <a:xfrm>
            <a:off x="400050" y="1942607"/>
            <a:ext cx="8337550" cy="1127125"/>
          </a:xfrm>
          <a:prstGeom prst="rect">
            <a:avLst/>
          </a:prstGeom>
          <a:noFill/>
          <a:ln w="12700" algn="ctr">
            <a:noFill/>
            <a:miter lim="800000"/>
            <a:headEnd/>
            <a:tailEnd/>
          </a:ln>
        </p:spPr>
        <p:txBody>
          <a:bodyPr lIns="0" tIns="72000" rIns="0" bIns="72000" anchor="ctr"/>
          <a:lstStyle/>
          <a:p>
            <a:pPr fontAlgn="auto">
              <a:lnSpc>
                <a:spcPct val="150000"/>
              </a:lnSpc>
              <a:spcBef>
                <a:spcPts val="0"/>
              </a:spcBef>
              <a:spcAft>
                <a:spcPts val="0"/>
              </a:spcAft>
              <a:buSzPct val="80000"/>
              <a:defRPr/>
            </a:pPr>
            <a:r>
              <a:rPr lang="en-US" sz="1400" b="1" kern="0" dirty="0" smtClean="0">
                <a:solidFill>
                  <a:srgbClr val="000000"/>
                </a:solidFill>
                <a:latin typeface="Arial" pitchFamily="34" charset="0"/>
                <a:cs typeface="Arial" pitchFamily="34" charset="0"/>
              </a:rPr>
              <a:t>So Much for the Cheap 'China Price’</a:t>
            </a:r>
          </a:p>
          <a:p>
            <a:pPr marL="225425" lvl="1" fontAlgn="auto">
              <a:lnSpc>
                <a:spcPct val="150000"/>
              </a:lnSpc>
              <a:spcBef>
                <a:spcPts val="0"/>
              </a:spcBef>
              <a:spcAft>
                <a:spcPts val="0"/>
              </a:spcAft>
              <a:buClr>
                <a:srgbClr val="000000"/>
              </a:buClr>
              <a:buSzPct val="100000"/>
              <a:defRPr/>
            </a:pPr>
            <a:r>
              <a:rPr lang="en-US" sz="1200" kern="0" dirty="0" smtClean="0">
                <a:solidFill>
                  <a:srgbClr val="000000"/>
                </a:solidFill>
                <a:latin typeface="Arial" pitchFamily="34" charset="0"/>
                <a:cs typeface="Arial" pitchFamily="34" charset="0"/>
              </a:rPr>
              <a:t>“In 2005 … by the time the items had arrived at a U.S. port, Chinese-made parts were 22% cheaper on average than those produced in the U.S. By the end of 2008, however, the average price gap had dropped to 5.5% ...”</a:t>
            </a:r>
          </a:p>
          <a:p>
            <a:pPr marL="225425" lvl="1" fontAlgn="auto">
              <a:lnSpc>
                <a:spcPct val="150000"/>
              </a:lnSpc>
              <a:spcBef>
                <a:spcPts val="0"/>
              </a:spcBef>
              <a:spcAft>
                <a:spcPts val="0"/>
              </a:spcAft>
              <a:buClr>
                <a:srgbClr val="000000"/>
              </a:buClr>
              <a:buSzPct val="100000"/>
              <a:defRPr/>
            </a:pPr>
            <a:r>
              <a:rPr lang="en-US" sz="1200" dirty="0" smtClean="0">
                <a:solidFill>
                  <a:srgbClr val="000000"/>
                </a:solidFill>
                <a:latin typeface="Arial" pitchFamily="34" charset="0"/>
              </a:rPr>
              <a:t>“All over China, wages are climbing at 15 to 20 percent a year because of the supply-and-demand imbalance for skilled labor,” said Harold L. </a:t>
            </a:r>
            <a:r>
              <a:rPr lang="en-US" sz="1200" dirty="0" err="1" smtClean="0">
                <a:solidFill>
                  <a:srgbClr val="000000"/>
                </a:solidFill>
                <a:latin typeface="Arial" pitchFamily="34" charset="0"/>
              </a:rPr>
              <a:t>Sirkin</a:t>
            </a:r>
            <a:r>
              <a:rPr lang="en-US" sz="1200" dirty="0" smtClean="0">
                <a:solidFill>
                  <a:srgbClr val="000000"/>
                </a:solidFill>
                <a:latin typeface="Arial" pitchFamily="34" charset="0"/>
              </a:rPr>
              <a:t>, a BCG senior partner. “We expect net labor costs for manufacturing in China and the U.S. to converge by around 2015. As a result of the changing economics, you’re going to see a lot more products ‘Made in the USA’ in the next five years.”</a:t>
            </a:r>
            <a:endParaRPr lang="en-US" sz="1200" kern="0" dirty="0" smtClean="0">
              <a:solidFill>
                <a:srgbClr val="000000"/>
              </a:solidFill>
              <a:latin typeface="Arial" pitchFamily="34" charset="0"/>
              <a:cs typeface="Arial" pitchFamily="34" charset="0"/>
            </a:endParaRPr>
          </a:p>
        </p:txBody>
      </p:sp>
      <p:sp>
        <p:nvSpPr>
          <p:cNvPr id="11" name="Rectangle 21"/>
          <p:cNvSpPr>
            <a:spLocks noChangeArrowheads="1"/>
          </p:cNvSpPr>
          <p:nvPr/>
        </p:nvSpPr>
        <p:spPr bwMode="gray">
          <a:xfrm>
            <a:off x="400050" y="5240067"/>
            <a:ext cx="8337550" cy="1223962"/>
          </a:xfrm>
          <a:prstGeom prst="rect">
            <a:avLst/>
          </a:prstGeom>
          <a:noFill/>
          <a:ln w="12700" algn="ctr">
            <a:noFill/>
            <a:miter lim="800000"/>
            <a:headEnd/>
            <a:tailEnd/>
          </a:ln>
        </p:spPr>
        <p:txBody>
          <a:bodyPr lIns="0" tIns="72000" rIns="0" bIns="72000" anchor="ctr"/>
          <a:lstStyle/>
          <a:p>
            <a:pPr fontAlgn="auto">
              <a:lnSpc>
                <a:spcPct val="150000"/>
              </a:lnSpc>
              <a:spcBef>
                <a:spcPts val="0"/>
              </a:spcBef>
              <a:spcAft>
                <a:spcPts val="0"/>
              </a:spcAft>
              <a:buSzPct val="80000"/>
              <a:defRPr/>
            </a:pPr>
            <a:r>
              <a:rPr lang="en-US" sz="1400" b="1" kern="0" dirty="0">
                <a:solidFill>
                  <a:srgbClr val="000000"/>
                </a:solidFill>
                <a:latin typeface="Arial" pitchFamily="34" charset="0"/>
                <a:cs typeface="Arial" pitchFamily="34" charset="0"/>
              </a:rPr>
              <a:t>“Due to increased demand fluctuations, sourcing closer to home wins over other lower cost options overseas”</a:t>
            </a:r>
            <a:endParaRPr lang="en-US" sz="1400" b="1" i="1" kern="0" dirty="0">
              <a:solidFill>
                <a:srgbClr val="000000"/>
              </a:solidFill>
              <a:latin typeface="Arial" pitchFamily="34" charset="0"/>
              <a:cs typeface="Arial" pitchFamily="34" charset="0"/>
            </a:endParaRPr>
          </a:p>
          <a:p>
            <a:pPr marL="225425" fontAlgn="auto">
              <a:lnSpc>
                <a:spcPct val="150000"/>
              </a:lnSpc>
              <a:spcBef>
                <a:spcPts val="0"/>
              </a:spcBef>
              <a:spcAft>
                <a:spcPts val="0"/>
              </a:spcAft>
              <a:buClr>
                <a:srgbClr val="000000"/>
              </a:buClr>
              <a:defRPr/>
            </a:pPr>
            <a:r>
              <a:rPr lang="en-US" sz="1200" kern="0" dirty="0">
                <a:solidFill>
                  <a:srgbClr val="000000"/>
                </a:solidFill>
                <a:latin typeface="Arial" pitchFamily="34" charset="0"/>
                <a:cs typeface="Arial" pitchFamily="34" charset="0"/>
              </a:rPr>
              <a:t>“… buy a harness from China for 15% less than in Mexico. But if a design is altered after a batch of Chinese-made harnesses is already on the boat from Shanghai, the company has to foot the bill for up to six weeks of shipping and handling of obsolete parts.“</a:t>
            </a:r>
          </a:p>
        </p:txBody>
      </p:sp>
      <p:pic>
        <p:nvPicPr>
          <p:cNvPr id="373761" name="Picture 1"/>
          <p:cNvPicPr>
            <a:picLocks noChangeAspect="1" noChangeArrowheads="1"/>
          </p:cNvPicPr>
          <p:nvPr/>
        </p:nvPicPr>
        <p:blipFill>
          <a:blip r:embed="rId3" cstate="print"/>
          <a:srcRect l="2365" t="37042" r="4729" b="33955"/>
          <a:stretch>
            <a:fillRect/>
          </a:stretch>
        </p:blipFill>
        <p:spPr bwMode="auto">
          <a:xfrm>
            <a:off x="5397668" y="0"/>
            <a:ext cx="3746332" cy="895776"/>
          </a:xfrm>
          <a:prstGeom prst="rect">
            <a:avLst/>
          </a:prstGeom>
          <a:noFill/>
          <a:ln w="9525">
            <a:noFill/>
            <a:miter lim="800000"/>
            <a:headEnd/>
            <a:tailEnd/>
          </a:ln>
        </p:spPr>
      </p:pic>
      <p:pic>
        <p:nvPicPr>
          <p:cNvPr id="7" name="Picture 1"/>
          <p:cNvPicPr>
            <a:picLocks noChangeAspect="1" noChangeArrowheads="1"/>
          </p:cNvPicPr>
          <p:nvPr/>
        </p:nvPicPr>
        <p:blipFill>
          <a:blip r:embed="rId3" cstate="print"/>
          <a:srcRect l="2365" t="80257" r="4729" b="1543"/>
          <a:stretch>
            <a:fillRect/>
          </a:stretch>
        </p:blipFill>
        <p:spPr bwMode="auto">
          <a:xfrm>
            <a:off x="5394952" y="891259"/>
            <a:ext cx="3746332" cy="56209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r>
              <a:rPr lang="en-US" i="1" dirty="0" smtClean="0"/>
              <a:t>Eli Lilly</a:t>
            </a:r>
            <a:r>
              <a:rPr lang="en-US" dirty="0" smtClean="0"/>
              <a:t>: Incorporating risk of approval</a:t>
            </a:r>
            <a:br>
              <a:rPr lang="en-US" dirty="0" smtClean="0"/>
            </a:br>
            <a:r>
              <a:rPr lang="en-US" dirty="0" smtClean="0"/>
              <a:t>	#2: Waste-Factor Model</a:t>
            </a:r>
          </a:p>
        </p:txBody>
      </p:sp>
      <p:sp>
        <p:nvSpPr>
          <p:cNvPr id="2053" name="Rectangle 3"/>
          <p:cNvSpPr>
            <a:spLocks noGrp="1" noChangeArrowheads="1"/>
          </p:cNvSpPr>
          <p:nvPr>
            <p:ph type="body" idx="1"/>
          </p:nvPr>
        </p:nvSpPr>
        <p:spPr/>
        <p:txBody>
          <a:bodyPr/>
          <a:lstStyle/>
          <a:p>
            <a:r>
              <a:rPr lang="en-US" smtClean="0"/>
              <a:t>Risks:</a:t>
            </a:r>
          </a:p>
          <a:p>
            <a:pPr lvl="1"/>
            <a:r>
              <a:rPr lang="en-US" smtClean="0"/>
              <a:t>Data :</a:t>
            </a:r>
          </a:p>
          <a:p>
            <a:endParaRPr lang="en-US" smtClean="0"/>
          </a:p>
          <a:p>
            <a:endParaRPr lang="en-US" smtClean="0"/>
          </a:p>
          <a:p>
            <a:endParaRPr lang="en-US" smtClean="0"/>
          </a:p>
          <a:p>
            <a:endParaRPr lang="en-US" smtClean="0"/>
          </a:p>
          <a:p>
            <a:endParaRPr lang="en-US" smtClean="0"/>
          </a:p>
          <a:p>
            <a:r>
              <a:rPr lang="en-US" smtClean="0"/>
              <a:t>Valuation:</a:t>
            </a:r>
          </a:p>
        </p:txBody>
      </p:sp>
      <p:graphicFrame>
        <p:nvGraphicFramePr>
          <p:cNvPr id="2050" name="Object 2"/>
          <p:cNvGraphicFramePr>
            <a:graphicFrameLocks/>
          </p:cNvGraphicFramePr>
          <p:nvPr/>
        </p:nvGraphicFramePr>
        <p:xfrm>
          <a:off x="2895600" y="1120775"/>
          <a:ext cx="5257800" cy="2660650"/>
        </p:xfrm>
        <a:graphic>
          <a:graphicData uri="http://schemas.openxmlformats.org/presentationml/2006/ole">
            <mc:AlternateContent xmlns:mc="http://schemas.openxmlformats.org/markup-compatibility/2006">
              <mc:Choice xmlns:v="urn:schemas-microsoft-com:vml" Requires="v">
                <p:oleObj spid="_x0000_s169996" name="Document" r:id="rId5" imgW="7879925" imgH="4107643" progId="Word.Document.8">
                  <p:embed/>
                </p:oleObj>
              </mc:Choice>
              <mc:Fallback>
                <p:oleObj name="Document" r:id="rId5" imgW="7879925" imgH="4107643" progId="Word.Document.8">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95600" y="1120775"/>
                        <a:ext cx="5257800" cy="2660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1" name="Object 3"/>
          <p:cNvGraphicFramePr>
            <a:graphicFrameLocks/>
          </p:cNvGraphicFramePr>
          <p:nvPr/>
        </p:nvGraphicFramePr>
        <p:xfrm>
          <a:off x="3725863" y="3784600"/>
          <a:ext cx="5138737" cy="2801938"/>
        </p:xfrm>
        <a:graphic>
          <a:graphicData uri="http://schemas.openxmlformats.org/presentationml/2006/ole">
            <mc:AlternateContent xmlns:mc="http://schemas.openxmlformats.org/markup-compatibility/2006">
              <mc:Choice xmlns:v="urn:schemas-microsoft-com:vml" Requires="v">
                <p:oleObj spid="_x0000_s169997" name="Document" r:id="rId8" imgW="8882936" imgH="4851612" progId="Word.Document.8">
                  <p:embed/>
                </p:oleObj>
              </mc:Choice>
              <mc:Fallback>
                <p:oleObj name="Document" r:id="rId8" imgW="8882936" imgH="4851612" progId="Word.Document.8">
                  <p:embed/>
                  <p:pic>
                    <p:nvPicPr>
                      <p:cNvPr id="0" name=""/>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25863" y="3784600"/>
                        <a:ext cx="5138737" cy="2801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4" name="AutoShape 6"/>
          <p:cNvSpPr>
            <a:spLocks noChangeArrowheads="1"/>
          </p:cNvSpPr>
          <p:nvPr/>
        </p:nvSpPr>
        <p:spPr bwMode="auto">
          <a:xfrm>
            <a:off x="287338" y="3738563"/>
            <a:ext cx="3054350" cy="1009650"/>
          </a:xfrm>
          <a:prstGeom prst="wedgeRoundRectCallout">
            <a:avLst>
              <a:gd name="adj1" fmla="val 64139"/>
              <a:gd name="adj2" fmla="val -20282"/>
              <a:gd name="adj3" fmla="val 16667"/>
            </a:avLst>
          </a:prstGeom>
          <a:solidFill>
            <a:srgbClr val="CCFF66"/>
          </a:solidFill>
          <a:ln w="9525">
            <a:solidFill>
              <a:schemeClr val="tx1"/>
            </a:solidFill>
            <a:miter lim="800000"/>
            <a:headEnd/>
            <a:tailEnd/>
          </a:ln>
        </p:spPr>
        <p:txBody>
          <a:bodyPr/>
          <a:lstStyle/>
          <a:p>
            <a:pPr algn="ctr" eaLnBrk="0" hangingPunct="0"/>
            <a:r>
              <a:rPr lang="en-US" sz="1800" i="1">
                <a:solidFill>
                  <a:srgbClr val="000000"/>
                </a:solidFill>
              </a:rPr>
              <a:t>How many specialized plants are built on average for each </a:t>
            </a:r>
            <a:r>
              <a:rPr lang="en-US" sz="1800">
                <a:solidFill>
                  <a:srgbClr val="000000"/>
                </a:solidFill>
              </a:rPr>
              <a:t>approved </a:t>
            </a:r>
            <a:r>
              <a:rPr lang="en-US" sz="1800" i="1">
                <a:solidFill>
                  <a:srgbClr val="000000"/>
                </a:solidFill>
              </a:rPr>
              <a:t>drug?</a:t>
            </a:r>
          </a:p>
        </p:txBody>
      </p:sp>
      <p:sp>
        <p:nvSpPr>
          <p:cNvPr id="2055" name="Rectangle 7"/>
          <p:cNvSpPr>
            <a:spLocks noChangeArrowheads="1"/>
          </p:cNvSpPr>
          <p:nvPr/>
        </p:nvSpPr>
        <p:spPr bwMode="auto">
          <a:xfrm>
            <a:off x="452438" y="5522913"/>
            <a:ext cx="155575" cy="190500"/>
          </a:xfrm>
          <a:prstGeom prst="rect">
            <a:avLst/>
          </a:prstGeom>
          <a:solidFill>
            <a:schemeClr val="accent1"/>
          </a:solidFill>
          <a:ln w="9525">
            <a:solidFill>
              <a:schemeClr val="tx1"/>
            </a:solidFill>
            <a:miter lim="800000"/>
            <a:headEnd/>
            <a:tailEnd/>
          </a:ln>
        </p:spPr>
        <p:txBody>
          <a:bodyPr wrap="none" anchor="ctr"/>
          <a:lstStyle/>
          <a:p>
            <a:endParaRPr lang="en-US" sz="1200">
              <a:solidFill>
                <a:srgbClr val="000000"/>
              </a:solidFill>
              <a:latin typeface="Arial" pitchFamily="34" charset="0"/>
            </a:endParaRPr>
          </a:p>
        </p:txBody>
      </p:sp>
      <p:sp>
        <p:nvSpPr>
          <p:cNvPr id="2056" name="Line 8"/>
          <p:cNvSpPr>
            <a:spLocks noChangeShapeType="1"/>
          </p:cNvSpPr>
          <p:nvPr/>
        </p:nvSpPr>
        <p:spPr bwMode="auto">
          <a:xfrm>
            <a:off x="598488" y="5610225"/>
            <a:ext cx="242887" cy="0"/>
          </a:xfrm>
          <a:prstGeom prst="line">
            <a:avLst/>
          </a:prstGeom>
          <a:noFill/>
          <a:ln w="9525">
            <a:solidFill>
              <a:schemeClr val="tx1"/>
            </a:solidFill>
            <a:round/>
            <a:headEnd/>
            <a:tailEnd/>
          </a:ln>
        </p:spPr>
        <p:txBody>
          <a:bodyPr/>
          <a:lstStyle/>
          <a:p>
            <a:endParaRPr lang="en-US" sz="1200">
              <a:solidFill>
                <a:srgbClr val="000000"/>
              </a:solidFill>
              <a:latin typeface="Arial" pitchFamily="34" charset="0"/>
            </a:endParaRPr>
          </a:p>
        </p:txBody>
      </p:sp>
      <p:sp>
        <p:nvSpPr>
          <p:cNvPr id="2057" name="Oval 9"/>
          <p:cNvSpPr>
            <a:spLocks noChangeArrowheads="1"/>
          </p:cNvSpPr>
          <p:nvPr/>
        </p:nvSpPr>
        <p:spPr bwMode="auto">
          <a:xfrm>
            <a:off x="823913" y="5511800"/>
            <a:ext cx="207962" cy="207963"/>
          </a:xfrm>
          <a:prstGeom prst="ellipse">
            <a:avLst/>
          </a:prstGeom>
          <a:solidFill>
            <a:srgbClr val="FF0000"/>
          </a:solidFill>
          <a:ln w="9525">
            <a:solidFill>
              <a:schemeClr val="tx1"/>
            </a:solidFill>
            <a:round/>
            <a:headEnd/>
            <a:tailEnd/>
          </a:ln>
        </p:spPr>
        <p:txBody>
          <a:bodyPr wrap="none" anchor="ctr"/>
          <a:lstStyle/>
          <a:p>
            <a:endParaRPr lang="en-US" sz="1200">
              <a:solidFill>
                <a:srgbClr val="000000"/>
              </a:solidFill>
              <a:latin typeface="Arial" pitchFamily="34" charset="0"/>
            </a:endParaRPr>
          </a:p>
        </p:txBody>
      </p:sp>
      <p:sp>
        <p:nvSpPr>
          <p:cNvPr id="2058" name="Freeform 10"/>
          <p:cNvSpPr>
            <a:spLocks/>
          </p:cNvSpPr>
          <p:nvPr/>
        </p:nvSpPr>
        <p:spPr bwMode="auto">
          <a:xfrm>
            <a:off x="987425" y="5205413"/>
            <a:ext cx="1328738" cy="344487"/>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sz="1200">
              <a:solidFill>
                <a:srgbClr val="000000"/>
              </a:solidFill>
              <a:latin typeface="Arial" pitchFamily="34" charset="0"/>
            </a:endParaRPr>
          </a:p>
        </p:txBody>
      </p:sp>
      <p:sp>
        <p:nvSpPr>
          <p:cNvPr id="2059" name="Freeform 11"/>
          <p:cNvSpPr>
            <a:spLocks/>
          </p:cNvSpPr>
          <p:nvPr/>
        </p:nvSpPr>
        <p:spPr bwMode="auto">
          <a:xfrm>
            <a:off x="987425" y="5702300"/>
            <a:ext cx="1293813" cy="350838"/>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sz="1200">
              <a:solidFill>
                <a:srgbClr val="000000"/>
              </a:solidFill>
              <a:latin typeface="Arial" pitchFamily="34" charset="0"/>
            </a:endParaRPr>
          </a:p>
        </p:txBody>
      </p:sp>
      <p:sp>
        <p:nvSpPr>
          <p:cNvPr id="2060" name="Text Box 12"/>
          <p:cNvSpPr txBox="1">
            <a:spLocks noChangeArrowheads="1"/>
          </p:cNvSpPr>
          <p:nvPr/>
        </p:nvSpPr>
        <p:spPr bwMode="auto">
          <a:xfrm>
            <a:off x="1103313" y="4864100"/>
            <a:ext cx="1697037" cy="366713"/>
          </a:xfrm>
          <a:prstGeom prst="rect">
            <a:avLst/>
          </a:prstGeom>
          <a:noFill/>
          <a:ln w="9525">
            <a:noFill/>
            <a:miter lim="800000"/>
            <a:headEnd/>
            <a:tailEnd/>
          </a:ln>
        </p:spPr>
        <p:txBody>
          <a:bodyPr wrap="none">
            <a:spAutoFit/>
          </a:bodyPr>
          <a:lstStyle/>
          <a:p>
            <a:pPr eaLnBrk="0" hangingPunct="0"/>
            <a:r>
              <a:rPr lang="en-US" sz="1800" i="1">
                <a:solidFill>
                  <a:srgbClr val="000000"/>
                </a:solidFill>
              </a:rPr>
              <a:t>p </a:t>
            </a:r>
            <a:r>
              <a:rPr lang="en-US" sz="1800">
                <a:solidFill>
                  <a:srgbClr val="000000"/>
                </a:solidFill>
              </a:rPr>
              <a:t>= Pr(approval)</a:t>
            </a:r>
            <a:endParaRPr lang="en-US" sz="1800" i="1">
              <a:solidFill>
                <a:srgbClr val="000000"/>
              </a:solidFill>
            </a:endParaRPr>
          </a:p>
        </p:txBody>
      </p:sp>
      <p:sp>
        <p:nvSpPr>
          <p:cNvPr id="2061" name="Text Box 13"/>
          <p:cNvSpPr txBox="1">
            <a:spLocks noChangeArrowheads="1"/>
          </p:cNvSpPr>
          <p:nvPr/>
        </p:nvSpPr>
        <p:spPr bwMode="auto">
          <a:xfrm>
            <a:off x="1103313" y="6045200"/>
            <a:ext cx="546100" cy="366713"/>
          </a:xfrm>
          <a:prstGeom prst="rect">
            <a:avLst/>
          </a:prstGeom>
          <a:noFill/>
          <a:ln w="9525">
            <a:noFill/>
            <a:miter lim="800000"/>
            <a:headEnd/>
            <a:tailEnd/>
          </a:ln>
        </p:spPr>
        <p:txBody>
          <a:bodyPr wrap="none">
            <a:spAutoFit/>
          </a:bodyPr>
          <a:lstStyle/>
          <a:p>
            <a:pPr eaLnBrk="0" hangingPunct="0"/>
            <a:r>
              <a:rPr lang="en-US" sz="1800">
                <a:solidFill>
                  <a:srgbClr val="000000"/>
                </a:solidFill>
              </a:rPr>
              <a:t>1- </a:t>
            </a:r>
            <a:r>
              <a:rPr lang="en-US" sz="1800" i="1">
                <a:solidFill>
                  <a:srgbClr val="000000"/>
                </a:solidFill>
              </a:rPr>
              <a:t>p</a:t>
            </a:r>
          </a:p>
        </p:txBody>
      </p:sp>
      <p:sp>
        <p:nvSpPr>
          <p:cNvPr id="2062" name="Text Box 14"/>
          <p:cNvSpPr txBox="1">
            <a:spLocks noChangeArrowheads="1"/>
          </p:cNvSpPr>
          <p:nvPr/>
        </p:nvSpPr>
        <p:spPr bwMode="auto">
          <a:xfrm>
            <a:off x="2336800" y="5838825"/>
            <a:ext cx="863600" cy="457200"/>
          </a:xfrm>
          <a:prstGeom prst="rect">
            <a:avLst/>
          </a:prstGeom>
          <a:noFill/>
          <a:ln w="9525">
            <a:noFill/>
            <a:miter lim="800000"/>
            <a:headEnd/>
            <a:tailEnd/>
          </a:ln>
        </p:spPr>
        <p:txBody>
          <a:bodyPr wrap="none">
            <a:spAutoFit/>
          </a:bodyPr>
          <a:lstStyle/>
          <a:p>
            <a:pPr eaLnBrk="0" hangingPunct="0"/>
            <a:r>
              <a:rPr lang="en-US" sz="1200">
                <a:solidFill>
                  <a:srgbClr val="000000"/>
                </a:solidFill>
              </a:rPr>
              <a:t>Investment</a:t>
            </a:r>
          </a:p>
          <a:p>
            <a:pPr eaLnBrk="0" hangingPunct="0"/>
            <a:r>
              <a:rPr lang="en-US" sz="1200">
                <a:solidFill>
                  <a:srgbClr val="000000"/>
                </a:solidFill>
              </a:rPr>
              <a:t>wasted</a:t>
            </a:r>
          </a:p>
        </p:txBody>
      </p:sp>
      <p:sp>
        <p:nvSpPr>
          <p:cNvPr id="2063" name="Text Box 15"/>
          <p:cNvSpPr txBox="1">
            <a:spLocks noChangeArrowheads="1"/>
          </p:cNvSpPr>
          <p:nvPr/>
        </p:nvSpPr>
        <p:spPr bwMode="auto">
          <a:xfrm>
            <a:off x="238125" y="5735638"/>
            <a:ext cx="865188" cy="457200"/>
          </a:xfrm>
          <a:prstGeom prst="rect">
            <a:avLst/>
          </a:prstGeom>
          <a:noFill/>
          <a:ln w="9525">
            <a:noFill/>
            <a:miter lim="800000"/>
            <a:headEnd/>
            <a:tailEnd/>
          </a:ln>
        </p:spPr>
        <p:txBody>
          <a:bodyPr wrap="none">
            <a:spAutoFit/>
          </a:bodyPr>
          <a:lstStyle/>
          <a:p>
            <a:pPr eaLnBrk="0" hangingPunct="0"/>
            <a:r>
              <a:rPr lang="en-US" sz="1200">
                <a:solidFill>
                  <a:srgbClr val="000000"/>
                </a:solidFill>
              </a:rPr>
              <a:t>Build</a:t>
            </a:r>
          </a:p>
          <a:p>
            <a:pPr eaLnBrk="0" hangingPunct="0"/>
            <a:r>
              <a:rPr lang="en-US" sz="1200">
                <a:solidFill>
                  <a:srgbClr val="000000"/>
                </a:solidFill>
              </a:rPr>
              <a:t>specialized</a:t>
            </a:r>
          </a:p>
        </p:txBody>
      </p:sp>
    </p:spTree>
    <p:extLst>
      <p:ext uri="{BB962C8B-B14F-4D97-AF65-F5344CB8AC3E}">
        <p14:creationId xmlns:p14="http://schemas.microsoft.com/office/powerpoint/2010/main" val="380071318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smtClean="0">
                <a:latin typeface="Albertus Extra Bold"/>
              </a:rPr>
              <a:t>Capacity Location</a:t>
            </a:r>
            <a:r>
              <a:rPr lang="en-US" smtClean="0"/>
              <a:t/>
            </a:r>
            <a:br>
              <a:rPr lang="en-US" smtClean="0"/>
            </a:br>
            <a:r>
              <a:rPr lang="en-US" smtClean="0"/>
              <a:t>	Globalization and operations</a:t>
            </a:r>
          </a:p>
        </p:txBody>
      </p:sp>
      <p:grpSp>
        <p:nvGrpSpPr>
          <p:cNvPr id="2" name="Group 6"/>
          <p:cNvGrpSpPr>
            <a:grpSpLocks noChangeAspect="1"/>
          </p:cNvGrpSpPr>
          <p:nvPr/>
        </p:nvGrpSpPr>
        <p:grpSpPr bwMode="auto">
          <a:xfrm>
            <a:off x="0" y="1422400"/>
            <a:ext cx="9218613" cy="4822825"/>
            <a:chOff x="0" y="896"/>
            <a:chExt cx="5807" cy="3038"/>
          </a:xfrm>
        </p:grpSpPr>
        <p:sp>
          <p:nvSpPr>
            <p:cNvPr id="17413" name="AutoShape 5"/>
            <p:cNvSpPr>
              <a:spLocks noChangeAspect="1" noChangeArrowheads="1" noTextEdit="1"/>
            </p:cNvSpPr>
            <p:nvPr/>
          </p:nvSpPr>
          <p:spPr bwMode="auto">
            <a:xfrm>
              <a:off x="0" y="896"/>
              <a:ext cx="5758" cy="3038"/>
            </a:xfrm>
            <a:prstGeom prst="rect">
              <a:avLst/>
            </a:prstGeom>
            <a:noFill/>
            <a:ln w="9525">
              <a:noFill/>
              <a:miter lim="800000"/>
              <a:headEnd/>
              <a:tailEnd/>
            </a:ln>
          </p:spPr>
          <p:txBody>
            <a:bodyPr/>
            <a:lstStyle/>
            <a:p>
              <a:endParaRPr lang="en-US" sz="1200" smtClean="0">
                <a:solidFill>
                  <a:srgbClr val="000000"/>
                </a:solidFill>
                <a:latin typeface="Arial" pitchFamily="34" charset="0"/>
              </a:endParaRPr>
            </a:p>
          </p:txBody>
        </p:sp>
        <p:sp>
          <p:nvSpPr>
            <p:cNvPr id="17415" name="Rectangle 11"/>
            <p:cNvSpPr>
              <a:spLocks noChangeArrowheads="1"/>
            </p:cNvSpPr>
            <p:nvPr/>
          </p:nvSpPr>
          <p:spPr bwMode="auto">
            <a:xfrm>
              <a:off x="2107" y="1093"/>
              <a:ext cx="1820" cy="194"/>
            </a:xfrm>
            <a:prstGeom prst="rect">
              <a:avLst/>
            </a:prstGeom>
            <a:solidFill>
              <a:schemeClr val="accent2"/>
            </a:solidFill>
            <a:ln w="9525">
              <a:noFill/>
              <a:miter lim="800000"/>
              <a:headEnd/>
              <a:tailEnd/>
            </a:ln>
          </p:spPr>
          <p:txBody>
            <a:bodyPr wrap="none" lIns="0" tIns="0" rIns="0" bIns="0">
              <a:spAutoFit/>
            </a:bodyPr>
            <a:lstStyle/>
            <a:p>
              <a:r>
                <a:rPr lang="en-US" sz="2000" dirty="0" smtClean="0">
                  <a:solidFill>
                    <a:srgbClr val="FFFFFF"/>
                  </a:solidFill>
                  <a:latin typeface="Arial" pitchFamily="34" charset="0"/>
                </a:rPr>
                <a:t> Market Demand Factors </a:t>
              </a:r>
              <a:endParaRPr lang="en-US" sz="1200" dirty="0" smtClean="0">
                <a:solidFill>
                  <a:srgbClr val="000000"/>
                </a:solidFill>
                <a:latin typeface="Arial" pitchFamily="34" charset="0"/>
              </a:endParaRPr>
            </a:p>
          </p:txBody>
        </p:sp>
        <p:sp>
          <p:nvSpPr>
            <p:cNvPr id="17417" name="Rectangle 15"/>
            <p:cNvSpPr>
              <a:spLocks noChangeArrowheads="1"/>
            </p:cNvSpPr>
            <p:nvPr/>
          </p:nvSpPr>
          <p:spPr bwMode="auto">
            <a:xfrm>
              <a:off x="280" y="2048"/>
              <a:ext cx="1649" cy="194"/>
            </a:xfrm>
            <a:prstGeom prst="rect">
              <a:avLst/>
            </a:prstGeom>
            <a:solidFill>
              <a:schemeClr val="accent2"/>
            </a:solidFill>
            <a:ln w="9525">
              <a:noFill/>
              <a:miter lim="800000"/>
              <a:headEnd/>
              <a:tailEnd/>
            </a:ln>
          </p:spPr>
          <p:txBody>
            <a:bodyPr wrap="none" lIns="0" tIns="0" rIns="0" bIns="0">
              <a:spAutoFit/>
            </a:bodyPr>
            <a:lstStyle/>
            <a:p>
              <a:r>
                <a:rPr lang="en-US" sz="2000" dirty="0" smtClean="0">
                  <a:solidFill>
                    <a:srgbClr val="FFFFFF"/>
                  </a:solidFill>
                  <a:latin typeface="Arial" pitchFamily="34" charset="0"/>
                </a:rPr>
                <a:t> Technological Factors </a:t>
              </a:r>
              <a:endParaRPr lang="en-US" sz="1200" dirty="0" smtClean="0">
                <a:solidFill>
                  <a:srgbClr val="000000"/>
                </a:solidFill>
                <a:latin typeface="Arial" pitchFamily="34" charset="0"/>
              </a:endParaRPr>
            </a:p>
          </p:txBody>
        </p:sp>
        <p:sp>
          <p:nvSpPr>
            <p:cNvPr id="17419" name="Rectangle 19"/>
            <p:cNvSpPr>
              <a:spLocks noChangeArrowheads="1"/>
            </p:cNvSpPr>
            <p:nvPr/>
          </p:nvSpPr>
          <p:spPr bwMode="auto">
            <a:xfrm>
              <a:off x="4035" y="2086"/>
              <a:ext cx="1166" cy="194"/>
            </a:xfrm>
            <a:prstGeom prst="rect">
              <a:avLst/>
            </a:prstGeom>
            <a:solidFill>
              <a:schemeClr val="accent2"/>
            </a:solidFill>
            <a:ln w="9525">
              <a:noFill/>
              <a:miter lim="800000"/>
              <a:headEnd/>
              <a:tailEnd/>
            </a:ln>
          </p:spPr>
          <p:txBody>
            <a:bodyPr wrap="none" lIns="0" tIns="0" rIns="0" bIns="0">
              <a:spAutoFit/>
            </a:bodyPr>
            <a:lstStyle/>
            <a:p>
              <a:r>
                <a:rPr lang="en-US" sz="2000" dirty="0" smtClean="0">
                  <a:solidFill>
                    <a:srgbClr val="FFFFFF"/>
                  </a:solidFill>
                  <a:latin typeface="Arial" pitchFamily="34" charset="0"/>
                </a:rPr>
                <a:t> Supply Factors </a:t>
              </a:r>
              <a:endParaRPr lang="en-US" sz="1200" dirty="0" smtClean="0">
                <a:solidFill>
                  <a:srgbClr val="000000"/>
                </a:solidFill>
                <a:latin typeface="Arial" pitchFamily="34" charset="0"/>
              </a:endParaRPr>
            </a:p>
          </p:txBody>
        </p:sp>
        <p:sp>
          <p:nvSpPr>
            <p:cNvPr id="17421" name="Rectangle 23"/>
            <p:cNvSpPr>
              <a:spLocks noChangeArrowheads="1"/>
            </p:cNvSpPr>
            <p:nvPr/>
          </p:nvSpPr>
          <p:spPr bwMode="auto">
            <a:xfrm>
              <a:off x="1407" y="2868"/>
              <a:ext cx="3009" cy="194"/>
            </a:xfrm>
            <a:prstGeom prst="rect">
              <a:avLst/>
            </a:prstGeom>
            <a:solidFill>
              <a:schemeClr val="accent2"/>
            </a:solidFill>
            <a:ln w="9525">
              <a:noFill/>
              <a:miter lim="800000"/>
              <a:headEnd/>
              <a:tailEnd/>
            </a:ln>
          </p:spPr>
          <p:txBody>
            <a:bodyPr wrap="square" lIns="0" tIns="0" rIns="0" bIns="0">
              <a:spAutoFit/>
            </a:bodyPr>
            <a:lstStyle/>
            <a:p>
              <a:r>
                <a:rPr lang="en-US" sz="2000" dirty="0" smtClean="0">
                  <a:solidFill>
                    <a:srgbClr val="FFFFFF"/>
                  </a:solidFill>
                  <a:latin typeface="Arial" pitchFamily="34" charset="0"/>
                </a:rPr>
                <a:t> Macroeconomic and Non-Market factors </a:t>
              </a:r>
              <a:endParaRPr lang="en-US" sz="1200" dirty="0" smtClean="0">
                <a:solidFill>
                  <a:srgbClr val="000000"/>
                </a:solidFill>
                <a:latin typeface="Arial" pitchFamily="34" charset="0"/>
              </a:endParaRPr>
            </a:p>
          </p:txBody>
        </p:sp>
        <p:grpSp>
          <p:nvGrpSpPr>
            <p:cNvPr id="7" name="Group 28"/>
            <p:cNvGrpSpPr>
              <a:grpSpLocks/>
            </p:cNvGrpSpPr>
            <p:nvPr/>
          </p:nvGrpSpPr>
          <p:grpSpPr bwMode="auto">
            <a:xfrm>
              <a:off x="2370" y="1722"/>
              <a:ext cx="1042" cy="885"/>
              <a:chOff x="2370" y="1722"/>
              <a:chExt cx="1042" cy="885"/>
            </a:xfrm>
          </p:grpSpPr>
          <p:sp>
            <p:nvSpPr>
              <p:cNvPr id="17468" name="Oval 26"/>
              <p:cNvSpPr>
                <a:spLocks noChangeArrowheads="1"/>
              </p:cNvSpPr>
              <p:nvPr/>
            </p:nvSpPr>
            <p:spPr bwMode="auto">
              <a:xfrm>
                <a:off x="2370" y="1722"/>
                <a:ext cx="1042" cy="885"/>
              </a:xfrm>
              <a:prstGeom prst="ellipse">
                <a:avLst/>
              </a:prstGeom>
              <a:solidFill>
                <a:srgbClr val="CCECFF"/>
              </a:solidFill>
              <a:ln w="0">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69" name="Oval 27"/>
              <p:cNvSpPr>
                <a:spLocks noChangeArrowheads="1"/>
              </p:cNvSpPr>
              <p:nvPr/>
            </p:nvSpPr>
            <p:spPr bwMode="auto">
              <a:xfrm>
                <a:off x="2370" y="1722"/>
                <a:ext cx="1042" cy="885"/>
              </a:xfrm>
              <a:prstGeom prst="ellips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grpSp>
        <p:sp>
          <p:nvSpPr>
            <p:cNvPr id="17425" name="Rectangle 29"/>
            <p:cNvSpPr>
              <a:spLocks noChangeArrowheads="1"/>
            </p:cNvSpPr>
            <p:nvPr/>
          </p:nvSpPr>
          <p:spPr bwMode="auto">
            <a:xfrm>
              <a:off x="2402" y="1985"/>
              <a:ext cx="1080" cy="218"/>
            </a:xfrm>
            <a:prstGeom prst="rect">
              <a:avLst/>
            </a:prstGeom>
            <a:noFill/>
            <a:ln w="9525">
              <a:noFill/>
              <a:miter lim="800000"/>
              <a:headEnd/>
              <a:tailEnd/>
            </a:ln>
          </p:spPr>
          <p:txBody>
            <a:bodyPr wrap="none" lIns="0" tIns="0" rIns="0" bIns="0">
              <a:spAutoFit/>
            </a:bodyPr>
            <a:lstStyle/>
            <a:p>
              <a:r>
                <a:rPr lang="en-US" sz="2000" b="1" smtClean="0">
                  <a:solidFill>
                    <a:srgbClr val="0033CC"/>
                  </a:solidFill>
                  <a:latin typeface="Arial" pitchFamily="34" charset="0"/>
                </a:rPr>
                <a:t>Globalization</a:t>
              </a:r>
              <a:endParaRPr lang="en-US" sz="1200" smtClean="0">
                <a:solidFill>
                  <a:srgbClr val="000000"/>
                </a:solidFill>
                <a:latin typeface="Arial" pitchFamily="34" charset="0"/>
              </a:endParaRPr>
            </a:p>
          </p:txBody>
        </p:sp>
        <p:sp>
          <p:nvSpPr>
            <p:cNvPr id="17426" name="Rectangle 30"/>
            <p:cNvSpPr>
              <a:spLocks noChangeArrowheads="1"/>
            </p:cNvSpPr>
            <p:nvPr/>
          </p:nvSpPr>
          <p:spPr bwMode="auto">
            <a:xfrm>
              <a:off x="2611" y="2172"/>
              <a:ext cx="700" cy="218"/>
            </a:xfrm>
            <a:prstGeom prst="rect">
              <a:avLst/>
            </a:prstGeom>
            <a:noFill/>
            <a:ln w="9525">
              <a:noFill/>
              <a:miter lim="800000"/>
              <a:headEnd/>
              <a:tailEnd/>
            </a:ln>
          </p:spPr>
          <p:txBody>
            <a:bodyPr wrap="none" lIns="0" tIns="0" rIns="0" bIns="0">
              <a:spAutoFit/>
            </a:bodyPr>
            <a:lstStyle/>
            <a:p>
              <a:r>
                <a:rPr lang="en-US" sz="2000" b="1" smtClean="0">
                  <a:solidFill>
                    <a:srgbClr val="0033CC"/>
                  </a:solidFill>
                  <a:latin typeface="Arial" pitchFamily="34" charset="0"/>
                </a:rPr>
                <a:t>Process</a:t>
              </a:r>
              <a:endParaRPr lang="en-US" sz="1200" smtClean="0">
                <a:solidFill>
                  <a:srgbClr val="000000"/>
                </a:solidFill>
                <a:latin typeface="Arial" pitchFamily="34" charset="0"/>
              </a:endParaRPr>
            </a:p>
          </p:txBody>
        </p:sp>
        <p:sp>
          <p:nvSpPr>
            <p:cNvPr id="17427" name="Line 31"/>
            <p:cNvSpPr>
              <a:spLocks noChangeShapeType="1"/>
            </p:cNvSpPr>
            <p:nvPr/>
          </p:nvSpPr>
          <p:spPr bwMode="auto">
            <a:xfrm>
              <a:off x="2891" y="1305"/>
              <a:ext cx="1" cy="417"/>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28" name="Line 32"/>
            <p:cNvSpPr>
              <a:spLocks noChangeShapeType="1"/>
            </p:cNvSpPr>
            <p:nvPr/>
          </p:nvSpPr>
          <p:spPr bwMode="auto">
            <a:xfrm>
              <a:off x="2891" y="2607"/>
              <a:ext cx="1" cy="209"/>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29" name="Line 33"/>
            <p:cNvSpPr>
              <a:spLocks noChangeShapeType="1"/>
            </p:cNvSpPr>
            <p:nvPr/>
          </p:nvSpPr>
          <p:spPr bwMode="auto">
            <a:xfrm>
              <a:off x="2006" y="2138"/>
              <a:ext cx="364" cy="1"/>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30" name="Rectangle 34"/>
            <p:cNvSpPr>
              <a:spLocks noChangeArrowheads="1"/>
            </p:cNvSpPr>
            <p:nvPr/>
          </p:nvSpPr>
          <p:spPr bwMode="auto">
            <a:xfrm>
              <a:off x="3996" y="1072"/>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1" name="Rectangle 35"/>
            <p:cNvSpPr>
              <a:spLocks noChangeArrowheads="1"/>
            </p:cNvSpPr>
            <p:nvPr/>
          </p:nvSpPr>
          <p:spPr bwMode="auto">
            <a:xfrm>
              <a:off x="4073" y="1072"/>
              <a:ext cx="1407"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Foreign demand growth</a:t>
              </a:r>
              <a:endParaRPr lang="en-US" sz="1200" smtClean="0">
                <a:solidFill>
                  <a:srgbClr val="000000"/>
                </a:solidFill>
                <a:latin typeface="Arial" pitchFamily="34" charset="0"/>
              </a:endParaRPr>
            </a:p>
          </p:txBody>
        </p:sp>
        <p:sp>
          <p:nvSpPr>
            <p:cNvPr id="17432" name="Rectangle 36"/>
            <p:cNvSpPr>
              <a:spLocks noChangeArrowheads="1"/>
            </p:cNvSpPr>
            <p:nvPr/>
          </p:nvSpPr>
          <p:spPr bwMode="auto">
            <a:xfrm>
              <a:off x="3996" y="1255"/>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3" name="Rectangle 37"/>
            <p:cNvSpPr>
              <a:spLocks noChangeArrowheads="1"/>
            </p:cNvSpPr>
            <p:nvPr/>
          </p:nvSpPr>
          <p:spPr bwMode="auto">
            <a:xfrm>
              <a:off x="4073" y="1255"/>
              <a:ext cx="1180"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Foreign competition</a:t>
              </a:r>
              <a:endParaRPr lang="en-US" sz="1200" smtClean="0">
                <a:solidFill>
                  <a:srgbClr val="000000"/>
                </a:solidFill>
                <a:latin typeface="Arial" pitchFamily="34" charset="0"/>
              </a:endParaRPr>
            </a:p>
          </p:txBody>
        </p:sp>
        <p:sp>
          <p:nvSpPr>
            <p:cNvPr id="17434" name="Rectangle 38"/>
            <p:cNvSpPr>
              <a:spLocks noChangeArrowheads="1"/>
            </p:cNvSpPr>
            <p:nvPr/>
          </p:nvSpPr>
          <p:spPr bwMode="auto">
            <a:xfrm>
              <a:off x="3996" y="1437"/>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5" name="Rectangle 39"/>
            <p:cNvSpPr>
              <a:spLocks noChangeArrowheads="1"/>
            </p:cNvSpPr>
            <p:nvPr/>
          </p:nvSpPr>
          <p:spPr bwMode="auto">
            <a:xfrm>
              <a:off x="4073" y="1437"/>
              <a:ext cx="148"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C</a:t>
              </a:r>
              <a:endParaRPr lang="en-US" sz="1200" smtClean="0">
                <a:solidFill>
                  <a:srgbClr val="000000"/>
                </a:solidFill>
                <a:latin typeface="Arial" pitchFamily="34" charset="0"/>
              </a:endParaRPr>
            </a:p>
          </p:txBody>
        </p:sp>
        <p:sp>
          <p:nvSpPr>
            <p:cNvPr id="17436" name="Rectangle 40"/>
            <p:cNvSpPr>
              <a:spLocks noChangeArrowheads="1"/>
            </p:cNvSpPr>
            <p:nvPr/>
          </p:nvSpPr>
          <p:spPr bwMode="auto">
            <a:xfrm>
              <a:off x="4161" y="1437"/>
              <a:ext cx="1523"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ompetitive threat/priorities</a:t>
              </a:r>
              <a:endParaRPr lang="en-US" sz="1200" smtClean="0">
                <a:solidFill>
                  <a:srgbClr val="000000"/>
                </a:solidFill>
                <a:latin typeface="Arial" pitchFamily="34" charset="0"/>
              </a:endParaRPr>
            </a:p>
          </p:txBody>
        </p:sp>
        <p:sp>
          <p:nvSpPr>
            <p:cNvPr id="17437" name="Rectangle 41"/>
            <p:cNvSpPr>
              <a:spLocks noChangeArrowheads="1"/>
            </p:cNvSpPr>
            <p:nvPr/>
          </p:nvSpPr>
          <p:spPr bwMode="auto">
            <a:xfrm>
              <a:off x="3996" y="161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8" name="Rectangle 42"/>
            <p:cNvSpPr>
              <a:spLocks noChangeArrowheads="1"/>
            </p:cNvSpPr>
            <p:nvPr/>
          </p:nvSpPr>
          <p:spPr bwMode="auto">
            <a:xfrm>
              <a:off x="4073" y="1619"/>
              <a:ext cx="355"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State</a:t>
              </a:r>
              <a:endParaRPr lang="en-US" sz="1200" smtClean="0">
                <a:solidFill>
                  <a:srgbClr val="000000"/>
                </a:solidFill>
                <a:latin typeface="Arial" pitchFamily="34" charset="0"/>
              </a:endParaRPr>
            </a:p>
          </p:txBody>
        </p:sp>
        <p:sp>
          <p:nvSpPr>
            <p:cNvPr id="17439" name="Rectangle 43"/>
            <p:cNvSpPr>
              <a:spLocks noChangeArrowheads="1"/>
            </p:cNvSpPr>
            <p:nvPr/>
          </p:nvSpPr>
          <p:spPr bwMode="auto">
            <a:xfrm>
              <a:off x="4357" y="1619"/>
              <a:ext cx="9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0" name="Rectangle 44"/>
            <p:cNvSpPr>
              <a:spLocks noChangeArrowheads="1"/>
            </p:cNvSpPr>
            <p:nvPr/>
          </p:nvSpPr>
          <p:spPr bwMode="auto">
            <a:xfrm>
              <a:off x="4396" y="1619"/>
              <a:ext cx="163"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of</a:t>
              </a:r>
              <a:endParaRPr lang="en-US" sz="1200" smtClean="0">
                <a:solidFill>
                  <a:srgbClr val="000000"/>
                </a:solidFill>
                <a:latin typeface="Arial" pitchFamily="34" charset="0"/>
              </a:endParaRPr>
            </a:p>
          </p:txBody>
        </p:sp>
        <p:sp>
          <p:nvSpPr>
            <p:cNvPr id="17441" name="Rectangle 45"/>
            <p:cNvSpPr>
              <a:spLocks noChangeArrowheads="1"/>
            </p:cNvSpPr>
            <p:nvPr/>
          </p:nvSpPr>
          <p:spPr bwMode="auto">
            <a:xfrm>
              <a:off x="4497" y="1619"/>
              <a:ext cx="9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2" name="Rectangle 46"/>
            <p:cNvSpPr>
              <a:spLocks noChangeArrowheads="1"/>
            </p:cNvSpPr>
            <p:nvPr/>
          </p:nvSpPr>
          <p:spPr bwMode="auto">
            <a:xfrm>
              <a:off x="4537" y="1619"/>
              <a:ext cx="234"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the</a:t>
              </a:r>
              <a:endParaRPr lang="en-US" sz="1200" smtClean="0">
                <a:solidFill>
                  <a:srgbClr val="000000"/>
                </a:solidFill>
                <a:latin typeface="Arial" pitchFamily="34" charset="0"/>
              </a:endParaRPr>
            </a:p>
          </p:txBody>
        </p:sp>
        <p:sp>
          <p:nvSpPr>
            <p:cNvPr id="17443" name="Rectangle 47"/>
            <p:cNvSpPr>
              <a:spLocks noChangeArrowheads="1"/>
            </p:cNvSpPr>
            <p:nvPr/>
          </p:nvSpPr>
          <p:spPr bwMode="auto">
            <a:xfrm>
              <a:off x="4705" y="1619"/>
              <a:ext cx="9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4" name="Rectangle 48"/>
            <p:cNvSpPr>
              <a:spLocks noChangeArrowheads="1"/>
            </p:cNvSpPr>
            <p:nvPr/>
          </p:nvSpPr>
          <p:spPr bwMode="auto">
            <a:xfrm>
              <a:off x="4746" y="1619"/>
              <a:ext cx="698"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art markets</a:t>
              </a:r>
              <a:endParaRPr lang="en-US" sz="1200" smtClean="0">
                <a:solidFill>
                  <a:srgbClr val="000000"/>
                </a:solidFill>
                <a:latin typeface="Arial" pitchFamily="34" charset="0"/>
              </a:endParaRPr>
            </a:p>
          </p:txBody>
        </p:sp>
        <p:sp>
          <p:nvSpPr>
            <p:cNvPr id="17445" name="Rectangle 49"/>
            <p:cNvSpPr>
              <a:spLocks noChangeArrowheads="1"/>
            </p:cNvSpPr>
            <p:nvPr/>
          </p:nvSpPr>
          <p:spPr bwMode="auto">
            <a:xfrm>
              <a:off x="104" y="234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6" name="Rectangle 50"/>
            <p:cNvSpPr>
              <a:spLocks noChangeArrowheads="1"/>
            </p:cNvSpPr>
            <p:nvPr/>
          </p:nvSpPr>
          <p:spPr bwMode="auto">
            <a:xfrm>
              <a:off x="181" y="2349"/>
              <a:ext cx="1551" cy="145"/>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Access to knowledge &amp; skills</a:t>
              </a:r>
              <a:endParaRPr lang="en-US" sz="1200" smtClean="0">
                <a:solidFill>
                  <a:srgbClr val="000000"/>
                </a:solidFill>
                <a:latin typeface="Arial" pitchFamily="34" charset="0"/>
              </a:endParaRPr>
            </a:p>
          </p:txBody>
        </p:sp>
        <p:sp>
          <p:nvSpPr>
            <p:cNvPr id="17447" name="Rectangle 51"/>
            <p:cNvSpPr>
              <a:spLocks noChangeArrowheads="1"/>
            </p:cNvSpPr>
            <p:nvPr/>
          </p:nvSpPr>
          <p:spPr bwMode="auto">
            <a:xfrm>
              <a:off x="104" y="2531"/>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8" name="Rectangle 52"/>
            <p:cNvSpPr>
              <a:spLocks noChangeArrowheads="1"/>
            </p:cNvSpPr>
            <p:nvPr/>
          </p:nvSpPr>
          <p:spPr bwMode="auto">
            <a:xfrm>
              <a:off x="181" y="2531"/>
              <a:ext cx="714" cy="145"/>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Infrastructure</a:t>
              </a:r>
              <a:endParaRPr lang="en-US" sz="1200" smtClean="0">
                <a:solidFill>
                  <a:srgbClr val="000000"/>
                </a:solidFill>
                <a:latin typeface="Arial" pitchFamily="34" charset="0"/>
              </a:endParaRPr>
            </a:p>
          </p:txBody>
        </p:sp>
        <p:sp>
          <p:nvSpPr>
            <p:cNvPr id="17449" name="Rectangle 53"/>
            <p:cNvSpPr>
              <a:spLocks noChangeArrowheads="1"/>
            </p:cNvSpPr>
            <p:nvPr/>
          </p:nvSpPr>
          <p:spPr bwMode="auto">
            <a:xfrm>
              <a:off x="104" y="2713"/>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0" name="Rectangle 54"/>
            <p:cNvSpPr>
              <a:spLocks noChangeArrowheads="1"/>
            </p:cNvSpPr>
            <p:nvPr/>
          </p:nvSpPr>
          <p:spPr bwMode="auto">
            <a:xfrm>
              <a:off x="181" y="2713"/>
              <a:ext cx="2031" cy="145"/>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IT: Network planning and coordination</a:t>
              </a:r>
              <a:endParaRPr lang="en-US" sz="1200" smtClean="0">
                <a:solidFill>
                  <a:srgbClr val="000000"/>
                </a:solidFill>
                <a:latin typeface="Arial" pitchFamily="34" charset="0"/>
              </a:endParaRPr>
            </a:p>
          </p:txBody>
        </p:sp>
        <p:sp>
          <p:nvSpPr>
            <p:cNvPr id="17451" name="Rectangle 59"/>
            <p:cNvSpPr>
              <a:spLocks noChangeArrowheads="1"/>
            </p:cNvSpPr>
            <p:nvPr/>
          </p:nvSpPr>
          <p:spPr bwMode="auto">
            <a:xfrm>
              <a:off x="4436" y="234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2" name="Rectangle 60"/>
            <p:cNvSpPr>
              <a:spLocks noChangeArrowheads="1"/>
            </p:cNvSpPr>
            <p:nvPr/>
          </p:nvSpPr>
          <p:spPr bwMode="auto">
            <a:xfrm>
              <a:off x="4513" y="2349"/>
              <a:ext cx="116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Direct labor v. total </a:t>
              </a:r>
              <a:endParaRPr lang="en-US" sz="1200" smtClean="0">
                <a:solidFill>
                  <a:srgbClr val="000000"/>
                </a:solidFill>
                <a:latin typeface="Arial" pitchFamily="34" charset="0"/>
              </a:endParaRPr>
            </a:p>
          </p:txBody>
        </p:sp>
        <p:sp>
          <p:nvSpPr>
            <p:cNvPr id="17453" name="Rectangle 61"/>
            <p:cNvSpPr>
              <a:spLocks noChangeArrowheads="1"/>
            </p:cNvSpPr>
            <p:nvPr/>
          </p:nvSpPr>
          <p:spPr bwMode="auto">
            <a:xfrm>
              <a:off x="4436" y="2458"/>
              <a:ext cx="355"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costs</a:t>
              </a:r>
              <a:endParaRPr lang="en-US" sz="1200" smtClean="0">
                <a:solidFill>
                  <a:srgbClr val="000000"/>
                </a:solidFill>
                <a:latin typeface="Arial" pitchFamily="34" charset="0"/>
              </a:endParaRPr>
            </a:p>
          </p:txBody>
        </p:sp>
        <p:sp>
          <p:nvSpPr>
            <p:cNvPr id="17454" name="Rectangle 62"/>
            <p:cNvSpPr>
              <a:spLocks noChangeArrowheads="1"/>
            </p:cNvSpPr>
            <p:nvPr/>
          </p:nvSpPr>
          <p:spPr bwMode="auto">
            <a:xfrm>
              <a:off x="4436" y="2640"/>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5" name="Rectangle 63"/>
            <p:cNvSpPr>
              <a:spLocks noChangeArrowheads="1"/>
            </p:cNvSpPr>
            <p:nvPr/>
          </p:nvSpPr>
          <p:spPr bwMode="auto">
            <a:xfrm>
              <a:off x="4513" y="2640"/>
              <a:ext cx="120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Capital investments </a:t>
              </a:r>
              <a:endParaRPr lang="en-US" sz="1200" smtClean="0">
                <a:solidFill>
                  <a:srgbClr val="000000"/>
                </a:solidFill>
                <a:latin typeface="Arial" pitchFamily="34" charset="0"/>
              </a:endParaRPr>
            </a:p>
          </p:txBody>
        </p:sp>
        <p:sp>
          <p:nvSpPr>
            <p:cNvPr id="17456" name="Rectangle 64"/>
            <p:cNvSpPr>
              <a:spLocks noChangeArrowheads="1"/>
            </p:cNvSpPr>
            <p:nvPr/>
          </p:nvSpPr>
          <p:spPr bwMode="auto">
            <a:xfrm>
              <a:off x="4436" y="2751"/>
              <a:ext cx="1272"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&amp; economies of scale</a:t>
              </a:r>
              <a:endParaRPr lang="en-US" sz="1200" smtClean="0">
                <a:solidFill>
                  <a:srgbClr val="000000"/>
                </a:solidFill>
                <a:latin typeface="Arial" pitchFamily="34" charset="0"/>
              </a:endParaRPr>
            </a:p>
          </p:txBody>
        </p:sp>
        <p:sp>
          <p:nvSpPr>
            <p:cNvPr id="17457" name="Rectangle 65"/>
            <p:cNvSpPr>
              <a:spLocks noChangeArrowheads="1"/>
            </p:cNvSpPr>
            <p:nvPr/>
          </p:nvSpPr>
          <p:spPr bwMode="auto">
            <a:xfrm>
              <a:off x="4436" y="2933"/>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8" name="Rectangle 66"/>
            <p:cNvSpPr>
              <a:spLocks noChangeArrowheads="1"/>
            </p:cNvSpPr>
            <p:nvPr/>
          </p:nvSpPr>
          <p:spPr bwMode="auto">
            <a:xfrm>
              <a:off x="4513" y="2933"/>
              <a:ext cx="1294"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Taxes and incentives </a:t>
              </a:r>
              <a:endParaRPr lang="en-US" sz="1200" smtClean="0">
                <a:solidFill>
                  <a:srgbClr val="000000"/>
                </a:solidFill>
                <a:latin typeface="Arial" pitchFamily="34" charset="0"/>
              </a:endParaRPr>
            </a:p>
          </p:txBody>
        </p:sp>
        <p:sp>
          <p:nvSpPr>
            <p:cNvPr id="17459" name="Rectangle 67"/>
            <p:cNvSpPr>
              <a:spLocks noChangeArrowheads="1"/>
            </p:cNvSpPr>
            <p:nvPr/>
          </p:nvSpPr>
          <p:spPr bwMode="auto">
            <a:xfrm>
              <a:off x="1750" y="3147"/>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0" name="Rectangle 68"/>
            <p:cNvSpPr>
              <a:spLocks noChangeArrowheads="1"/>
            </p:cNvSpPr>
            <p:nvPr/>
          </p:nvSpPr>
          <p:spPr bwMode="auto">
            <a:xfrm>
              <a:off x="1827" y="3147"/>
              <a:ext cx="2278"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Tariffs, quotas and other protectionism </a:t>
              </a:r>
              <a:endParaRPr lang="en-US" sz="1200" smtClean="0">
                <a:solidFill>
                  <a:srgbClr val="000000"/>
                </a:solidFill>
                <a:latin typeface="Arial" pitchFamily="34" charset="0"/>
              </a:endParaRPr>
            </a:p>
          </p:txBody>
        </p:sp>
        <p:sp>
          <p:nvSpPr>
            <p:cNvPr id="17461" name="Rectangle 69"/>
            <p:cNvSpPr>
              <a:spLocks noChangeArrowheads="1"/>
            </p:cNvSpPr>
            <p:nvPr/>
          </p:nvSpPr>
          <p:spPr bwMode="auto">
            <a:xfrm>
              <a:off x="1750" y="332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2" name="Rectangle 70"/>
            <p:cNvSpPr>
              <a:spLocks noChangeArrowheads="1"/>
            </p:cNvSpPr>
            <p:nvPr/>
          </p:nvSpPr>
          <p:spPr bwMode="auto">
            <a:xfrm>
              <a:off x="1827" y="3329"/>
              <a:ext cx="2402"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Trade and global institutional agreements</a:t>
              </a:r>
              <a:endParaRPr lang="en-US" sz="1200" smtClean="0">
                <a:solidFill>
                  <a:srgbClr val="000000"/>
                </a:solidFill>
                <a:latin typeface="Arial" pitchFamily="34" charset="0"/>
              </a:endParaRPr>
            </a:p>
          </p:txBody>
        </p:sp>
        <p:sp>
          <p:nvSpPr>
            <p:cNvPr id="17463" name="Rectangle 71"/>
            <p:cNvSpPr>
              <a:spLocks noChangeArrowheads="1"/>
            </p:cNvSpPr>
            <p:nvPr/>
          </p:nvSpPr>
          <p:spPr bwMode="auto">
            <a:xfrm>
              <a:off x="1750" y="3511"/>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4" name="Rectangle 72"/>
            <p:cNvSpPr>
              <a:spLocks noChangeArrowheads="1"/>
            </p:cNvSpPr>
            <p:nvPr/>
          </p:nvSpPr>
          <p:spPr bwMode="auto">
            <a:xfrm>
              <a:off x="1827" y="3511"/>
              <a:ext cx="945"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Exchange rates</a:t>
              </a:r>
              <a:endParaRPr lang="en-US" sz="1200" smtClean="0">
                <a:solidFill>
                  <a:srgbClr val="000000"/>
                </a:solidFill>
                <a:latin typeface="Arial" pitchFamily="34" charset="0"/>
              </a:endParaRPr>
            </a:p>
          </p:txBody>
        </p:sp>
        <p:sp>
          <p:nvSpPr>
            <p:cNvPr id="17465" name="Rectangle 73"/>
            <p:cNvSpPr>
              <a:spLocks noChangeArrowheads="1"/>
            </p:cNvSpPr>
            <p:nvPr/>
          </p:nvSpPr>
          <p:spPr bwMode="auto">
            <a:xfrm>
              <a:off x="1750" y="3694"/>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6" name="Rectangle 74"/>
            <p:cNvSpPr>
              <a:spLocks noChangeArrowheads="1"/>
            </p:cNvSpPr>
            <p:nvPr/>
          </p:nvSpPr>
          <p:spPr bwMode="auto">
            <a:xfrm>
              <a:off x="1827" y="3694"/>
              <a:ext cx="954"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Political stability</a:t>
              </a:r>
              <a:endParaRPr lang="en-US" sz="1200" smtClean="0">
                <a:solidFill>
                  <a:srgbClr val="000000"/>
                </a:solidFill>
                <a:latin typeface="Arial" pitchFamily="34" charset="0"/>
              </a:endParaRPr>
            </a:p>
          </p:txBody>
        </p:sp>
        <p:sp>
          <p:nvSpPr>
            <p:cNvPr id="17467" name="Line 75"/>
            <p:cNvSpPr>
              <a:spLocks noChangeShapeType="1"/>
            </p:cNvSpPr>
            <p:nvPr/>
          </p:nvSpPr>
          <p:spPr bwMode="auto">
            <a:xfrm>
              <a:off x="3412" y="2164"/>
              <a:ext cx="440" cy="3"/>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grpSp>
      <p:sp>
        <p:nvSpPr>
          <p:cNvPr id="17412" name="TextBox 74"/>
          <p:cNvSpPr txBox="1">
            <a:spLocks noChangeArrowheads="1"/>
          </p:cNvSpPr>
          <p:nvPr/>
        </p:nvSpPr>
        <p:spPr bwMode="auto">
          <a:xfrm>
            <a:off x="479425" y="6332538"/>
            <a:ext cx="2381250" cy="276225"/>
          </a:xfrm>
          <a:prstGeom prst="rect">
            <a:avLst/>
          </a:prstGeom>
          <a:noFill/>
          <a:ln w="9525">
            <a:noFill/>
            <a:miter lim="800000"/>
            <a:headEnd/>
            <a:tailEnd/>
          </a:ln>
        </p:spPr>
        <p:txBody>
          <a:bodyPr wrap="none">
            <a:spAutoFit/>
          </a:bodyPr>
          <a:lstStyle/>
          <a:p>
            <a:r>
              <a:rPr lang="en-US" sz="1200" smtClean="0">
                <a:solidFill>
                  <a:srgbClr val="000000"/>
                </a:solidFill>
                <a:latin typeface="Arial" pitchFamily="34" charset="0"/>
              </a:rPr>
              <a:t>Kouvelis and Niederhoff (2007)</a:t>
            </a:r>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
          <p:cNvSpPr>
            <a:spLocks noGrp="1"/>
          </p:cNvSpPr>
          <p:nvPr>
            <p:ph type="title"/>
          </p:nvPr>
        </p:nvSpPr>
        <p:spPr>
          <a:xfrm>
            <a:off x="0" y="1588"/>
            <a:ext cx="9144000" cy="1228725"/>
          </a:xfrm>
        </p:spPr>
        <p:txBody>
          <a:bodyPr/>
          <a:lstStyle/>
          <a:p>
            <a:pPr eaLnBrk="1" hangingPunct="1"/>
            <a:r>
              <a:rPr lang="en-US" dirty="0" smtClean="0"/>
              <a:t>Mini-Case: Mexico-China?</a:t>
            </a:r>
            <a:br>
              <a:rPr lang="en-US" dirty="0" smtClean="0"/>
            </a:br>
            <a:endParaRPr lang="en-US" dirty="0" smtClean="0"/>
          </a:p>
        </p:txBody>
      </p:sp>
      <p:sp>
        <p:nvSpPr>
          <p:cNvPr id="26627" name="Content Placeholder 3"/>
          <p:cNvSpPr>
            <a:spLocks noGrp="1"/>
          </p:cNvSpPr>
          <p:nvPr>
            <p:ph idx="1"/>
          </p:nvPr>
        </p:nvSpPr>
        <p:spPr>
          <a:xfrm>
            <a:off x="352425" y="1260475"/>
            <a:ext cx="8435975" cy="5372100"/>
          </a:xfrm>
        </p:spPr>
        <p:txBody>
          <a:bodyPr/>
          <a:lstStyle/>
          <a:p>
            <a:pPr eaLnBrk="1" hangingPunct="1"/>
            <a:r>
              <a:rPr lang="en-US" sz="2000" dirty="0" smtClean="0"/>
              <a:t>You are a $10B high-tech US manufacturer of wireless transmission components, about 20SKUs. Intense global competition put pressure on margins and working capital</a:t>
            </a:r>
          </a:p>
          <a:p>
            <a:pPr eaLnBrk="1" hangingPunct="1"/>
            <a:r>
              <a:rPr lang="en-US" sz="2000" dirty="0" smtClean="0"/>
              <a:t>You have two assembly plants, one in China and another in Mexico, that supply a warehouse in McAllen, TX.</a:t>
            </a:r>
          </a:p>
          <a:p>
            <a:pPr eaLnBrk="1" hangingPunct="1"/>
            <a:r>
              <a:rPr lang="en-US" sz="2000" i="1" dirty="0" smtClean="0"/>
              <a:t>How can you best manage this existing global network?</a:t>
            </a:r>
          </a:p>
          <a:p>
            <a:pPr eaLnBrk="1" hangingPunct="1"/>
            <a:endParaRPr lang="en-US" sz="2000" dirty="0" smtClean="0"/>
          </a:p>
          <a:p>
            <a:pPr eaLnBrk="1" hangingPunct="1"/>
            <a:endParaRPr lang="en-US" sz="2000" dirty="0" smtClean="0"/>
          </a:p>
          <a:p>
            <a:pPr eaLnBrk="1" hangingPunct="1"/>
            <a:endParaRPr lang="en-US" sz="2000" dirty="0" smtClean="0"/>
          </a:p>
        </p:txBody>
      </p:sp>
      <p:pic>
        <p:nvPicPr>
          <p:cNvPr id="26628" name="Picture 2"/>
          <p:cNvPicPr>
            <a:picLocks noChangeAspect="1" noChangeArrowheads="1"/>
          </p:cNvPicPr>
          <p:nvPr/>
        </p:nvPicPr>
        <p:blipFill>
          <a:blip r:embed="rId3" cstate="print"/>
          <a:srcRect/>
          <a:stretch>
            <a:fillRect/>
          </a:stretch>
        </p:blipFill>
        <p:spPr bwMode="auto">
          <a:xfrm>
            <a:off x="1771650" y="3409950"/>
            <a:ext cx="5600700" cy="3343275"/>
          </a:xfrm>
          <a:prstGeom prst="rect">
            <a:avLst/>
          </a:prstGeom>
          <a:noFill/>
          <a:ln w="9525">
            <a:noFill/>
            <a:miter lim="800000"/>
            <a:headEnd/>
            <a:tailEnd/>
          </a:ln>
        </p:spPr>
      </p:pic>
      <p:sp>
        <p:nvSpPr>
          <p:cNvPr id="26629" name="Isosceles Triangle 5"/>
          <p:cNvSpPr>
            <a:spLocks noChangeArrowheads="1"/>
          </p:cNvSpPr>
          <p:nvPr/>
        </p:nvSpPr>
        <p:spPr bwMode="auto">
          <a:xfrm>
            <a:off x="4403725" y="4964113"/>
            <a:ext cx="152400" cy="168275"/>
          </a:xfrm>
          <a:prstGeom prst="triangle">
            <a:avLst>
              <a:gd name="adj" fmla="val 50000"/>
            </a:avLst>
          </a:prstGeom>
          <a:solidFill>
            <a:srgbClr val="FF0000"/>
          </a:solidFill>
          <a:ln w="9525" algn="ctr">
            <a:solidFill>
              <a:schemeClr val="tx1"/>
            </a:solidFill>
            <a:round/>
            <a:headEnd/>
            <a:tailEnd/>
          </a:ln>
        </p:spPr>
        <p:txBody>
          <a:bodyPr wrap="none">
            <a:spAutoFit/>
          </a:bodyPr>
          <a:lstStyle/>
          <a:p>
            <a:endParaRPr lang="en-US">
              <a:solidFill>
                <a:srgbClr val="000000"/>
              </a:solidFill>
            </a:endParaRPr>
          </a:p>
        </p:txBody>
      </p:sp>
      <p:cxnSp>
        <p:nvCxnSpPr>
          <p:cNvPr id="26630" name="Straight Arrow Connector 7"/>
          <p:cNvCxnSpPr>
            <a:cxnSpLocks noChangeShapeType="1"/>
          </p:cNvCxnSpPr>
          <p:nvPr/>
        </p:nvCxnSpPr>
        <p:spPr bwMode="auto">
          <a:xfrm>
            <a:off x="2259013" y="5072063"/>
            <a:ext cx="2151062" cy="1587"/>
          </a:xfrm>
          <a:prstGeom prst="straightConnector1">
            <a:avLst/>
          </a:prstGeom>
          <a:noFill/>
          <a:ln w="57150" algn="ctr">
            <a:solidFill>
              <a:schemeClr val="tx1"/>
            </a:solidFill>
            <a:round/>
            <a:headEnd/>
            <a:tailEnd type="arrow" w="med" len="med"/>
          </a:ln>
        </p:spPr>
      </p:cxnSp>
      <p:cxnSp>
        <p:nvCxnSpPr>
          <p:cNvPr id="26631" name="Straight Arrow Connector 8"/>
          <p:cNvCxnSpPr>
            <a:cxnSpLocks noChangeShapeType="1"/>
          </p:cNvCxnSpPr>
          <p:nvPr/>
        </p:nvCxnSpPr>
        <p:spPr bwMode="auto">
          <a:xfrm rot="5400000" flipH="1" flipV="1">
            <a:off x="4257675" y="5180013"/>
            <a:ext cx="306387" cy="153988"/>
          </a:xfrm>
          <a:prstGeom prst="straightConnector1">
            <a:avLst/>
          </a:prstGeom>
          <a:noFill/>
          <a:ln w="57150" algn="ctr">
            <a:solidFill>
              <a:schemeClr val="tx1"/>
            </a:solidFill>
            <a:round/>
            <a:headEnd/>
            <a:tailEnd type="arrow" w="med" len="med"/>
          </a:ln>
        </p:spPr>
      </p:cxn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z="2400" b="1" dirty="0" smtClean="0">
                <a:latin typeface="Arial" pitchFamily="34" charset="0"/>
                <a:cs typeface="Arial" pitchFamily="34" charset="0"/>
              </a:rPr>
              <a:t>Global dual sourcing is a challenge for many companies</a:t>
            </a:r>
          </a:p>
        </p:txBody>
      </p:sp>
      <p:sp>
        <p:nvSpPr>
          <p:cNvPr id="10243" name="Rectangle 8"/>
          <p:cNvSpPr>
            <a:spLocks noChangeArrowheads="1"/>
          </p:cNvSpPr>
          <p:nvPr/>
        </p:nvSpPr>
        <p:spPr bwMode="auto">
          <a:xfrm>
            <a:off x="623888" y="1241714"/>
            <a:ext cx="2368550" cy="1150938"/>
          </a:xfrm>
          <a:prstGeom prst="rect">
            <a:avLst/>
          </a:prstGeom>
          <a:solidFill>
            <a:srgbClr val="4066B2"/>
          </a:solidFill>
          <a:ln w="19050" algn="ctr">
            <a:noFill/>
            <a:round/>
            <a:headEnd/>
            <a:tailEnd/>
          </a:ln>
        </p:spPr>
        <p:txBody>
          <a:bodyPr lIns="72000" tIns="72000" rIns="72000" bIns="72000" anchor="ctr" anchorCtr="1"/>
          <a:lstStyle/>
          <a:p>
            <a:r>
              <a:rPr lang="en-US" sz="1800" b="1" dirty="0">
                <a:solidFill>
                  <a:srgbClr val="FFFFFF"/>
                </a:solidFill>
                <a:latin typeface="Arial" pitchFamily="34" charset="0"/>
                <a:cs typeface="Arial" pitchFamily="34" charset="0"/>
              </a:rPr>
              <a:t>Demand Volatility</a:t>
            </a:r>
          </a:p>
        </p:txBody>
      </p:sp>
      <p:sp>
        <p:nvSpPr>
          <p:cNvPr id="10244" name="Rectangle 9"/>
          <p:cNvSpPr>
            <a:spLocks noChangeArrowheads="1"/>
          </p:cNvSpPr>
          <p:nvPr/>
        </p:nvSpPr>
        <p:spPr bwMode="auto">
          <a:xfrm>
            <a:off x="623888" y="2621252"/>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rgbClr val="FFFFFF"/>
                </a:solidFill>
                <a:latin typeface="Arial" pitchFamily="34" charset="0"/>
                <a:cs typeface="Arial" pitchFamily="34" charset="0"/>
              </a:rPr>
              <a:t>Supply Risk</a:t>
            </a:r>
          </a:p>
        </p:txBody>
      </p:sp>
      <p:sp>
        <p:nvSpPr>
          <p:cNvPr id="10245" name="Rectangle 32"/>
          <p:cNvSpPr>
            <a:spLocks noChangeArrowheads="1"/>
          </p:cNvSpPr>
          <p:nvPr/>
        </p:nvSpPr>
        <p:spPr bwMode="gray">
          <a:xfrm>
            <a:off x="3184525" y="1241714"/>
            <a:ext cx="5224463" cy="1150938"/>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What product and customer traits drive demand fluctuations?</a:t>
            </a:r>
          </a:p>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How can sourcing decisions be tailored in light of shifting demand patterns?</a:t>
            </a:r>
          </a:p>
        </p:txBody>
      </p:sp>
      <p:sp>
        <p:nvSpPr>
          <p:cNvPr id="10246" name="Rectangle 32"/>
          <p:cNvSpPr>
            <a:spLocks noChangeArrowheads="1"/>
          </p:cNvSpPr>
          <p:nvPr/>
        </p:nvSpPr>
        <p:spPr bwMode="gray">
          <a:xfrm>
            <a:off x="3184525" y="2621252"/>
            <a:ext cx="5224463" cy="1149350"/>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What are the hard and soft costs of supply chain risk?</a:t>
            </a:r>
          </a:p>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How can sourcing be responsive to mitigate risk?</a:t>
            </a:r>
          </a:p>
        </p:txBody>
      </p:sp>
      <p:sp>
        <p:nvSpPr>
          <p:cNvPr id="10247" name="Rectangle 16"/>
          <p:cNvSpPr>
            <a:spLocks noChangeArrowheads="1"/>
          </p:cNvSpPr>
          <p:nvPr/>
        </p:nvSpPr>
        <p:spPr bwMode="auto">
          <a:xfrm>
            <a:off x="623888" y="5335877"/>
            <a:ext cx="2368550" cy="1150937"/>
          </a:xfrm>
          <a:prstGeom prst="rect">
            <a:avLst/>
          </a:prstGeom>
          <a:solidFill>
            <a:srgbClr val="4066B2"/>
          </a:solidFill>
          <a:ln w="19050" algn="ctr">
            <a:noFill/>
            <a:round/>
            <a:headEnd/>
            <a:tailEnd/>
          </a:ln>
        </p:spPr>
        <p:txBody>
          <a:bodyPr lIns="72000" tIns="72000" rIns="72000" bIns="72000" anchor="ctr" anchorCtr="1"/>
          <a:lstStyle/>
          <a:p>
            <a:r>
              <a:rPr lang="en-US" sz="1800" b="1">
                <a:solidFill>
                  <a:srgbClr val="FFFFFF"/>
                </a:solidFill>
                <a:latin typeface="Arial" pitchFamily="34" charset="0"/>
                <a:cs typeface="Arial" pitchFamily="34" charset="0"/>
              </a:rPr>
              <a:t>Execution Complexity</a:t>
            </a:r>
          </a:p>
        </p:txBody>
      </p:sp>
      <p:sp>
        <p:nvSpPr>
          <p:cNvPr id="10248" name="Rectangle 32"/>
          <p:cNvSpPr>
            <a:spLocks noChangeArrowheads="1"/>
          </p:cNvSpPr>
          <p:nvPr/>
        </p:nvSpPr>
        <p:spPr bwMode="gray">
          <a:xfrm>
            <a:off x="3184525" y="5335877"/>
            <a:ext cx="5224463" cy="1150937"/>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How do I make product to plant allocation decisions?</a:t>
            </a:r>
          </a:p>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What criteria should drive those decisions?</a:t>
            </a:r>
          </a:p>
        </p:txBody>
      </p:sp>
      <p:sp>
        <p:nvSpPr>
          <p:cNvPr id="10249" name="Rectangle 18"/>
          <p:cNvSpPr>
            <a:spLocks noChangeArrowheads="1"/>
          </p:cNvSpPr>
          <p:nvPr/>
        </p:nvSpPr>
        <p:spPr bwMode="auto">
          <a:xfrm>
            <a:off x="623888" y="3978564"/>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rgbClr val="FFFFFF"/>
                </a:solidFill>
                <a:latin typeface="Arial" pitchFamily="34" charset="0"/>
                <a:cs typeface="Arial" pitchFamily="34" charset="0"/>
              </a:rPr>
              <a:t>Cost Visibility</a:t>
            </a:r>
          </a:p>
        </p:txBody>
      </p:sp>
      <p:sp>
        <p:nvSpPr>
          <p:cNvPr id="10250" name="Rectangle 32"/>
          <p:cNvSpPr>
            <a:spLocks noChangeArrowheads="1"/>
          </p:cNvSpPr>
          <p:nvPr/>
        </p:nvSpPr>
        <p:spPr bwMode="gray">
          <a:xfrm>
            <a:off x="3184525" y="3978564"/>
            <a:ext cx="5224463" cy="1149350"/>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What are the hidden costs of global sourcing?</a:t>
            </a:r>
          </a:p>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How can my total landed cost be determined?</a:t>
            </a: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2425" y="1392238"/>
            <a:ext cx="8791575" cy="5240337"/>
          </a:xfrm>
        </p:spPr>
        <p:txBody>
          <a:bodyPr/>
          <a:lstStyle/>
          <a:p>
            <a:pPr eaLnBrk="1" hangingPunct="1"/>
            <a:r>
              <a:rPr lang="en-US" sz="2000" dirty="0" smtClean="0"/>
              <a:t>TLC = total supply chain cost from origin to destination for a </a:t>
            </a:r>
            <a:r>
              <a:rPr lang="en-US" sz="2000" i="1" dirty="0" smtClean="0"/>
              <a:t>given </a:t>
            </a:r>
            <a:r>
              <a:rPr lang="en-US" sz="2000" dirty="0" smtClean="0"/>
              <a:t>service level</a:t>
            </a:r>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lnSpc>
                <a:spcPct val="96000"/>
              </a:lnSpc>
            </a:pPr>
            <a:r>
              <a:rPr lang="en-US" sz="1800" dirty="0" smtClean="0"/>
              <a:t>TLC analysis enables improved business decisions without sacrificing customer service </a:t>
            </a:r>
          </a:p>
          <a:p>
            <a:pPr lvl="1" eaLnBrk="1" hangingPunct="1">
              <a:lnSpc>
                <a:spcPct val="96000"/>
              </a:lnSpc>
              <a:buFontTx/>
              <a:buChar char="•"/>
            </a:pPr>
            <a:r>
              <a:rPr lang="en-US" sz="1400" dirty="0" smtClean="0"/>
              <a:t>Where to procure goods?</a:t>
            </a:r>
          </a:p>
          <a:p>
            <a:pPr lvl="1" eaLnBrk="1" hangingPunct="1">
              <a:lnSpc>
                <a:spcPct val="96000"/>
              </a:lnSpc>
              <a:buFontTx/>
              <a:buChar char="•"/>
            </a:pPr>
            <a:r>
              <a:rPr lang="en-US" sz="1400" dirty="0" smtClean="0"/>
              <a:t>Where and how to deploy assets?</a:t>
            </a:r>
          </a:p>
          <a:p>
            <a:pPr lvl="1" eaLnBrk="1" hangingPunct="1">
              <a:lnSpc>
                <a:spcPct val="96000"/>
              </a:lnSpc>
              <a:buFontTx/>
              <a:buChar char="•"/>
            </a:pPr>
            <a:r>
              <a:rPr lang="en-US" sz="1400" dirty="0" smtClean="0"/>
              <a:t>How to allocate resources to optimize costs? </a:t>
            </a:r>
          </a:p>
          <a:p>
            <a:pPr lvl="1" eaLnBrk="1" hangingPunct="1">
              <a:lnSpc>
                <a:spcPct val="96000"/>
              </a:lnSpc>
              <a:buFontTx/>
              <a:buChar char="•"/>
            </a:pPr>
            <a:r>
              <a:rPr lang="en-US" sz="1400" dirty="0" smtClean="0"/>
              <a:t>How to optimize transportation services? </a:t>
            </a:r>
          </a:p>
          <a:p>
            <a:pPr eaLnBrk="1" hangingPunct="1"/>
            <a:endParaRPr lang="en-US" sz="2000" dirty="0" smtClean="0"/>
          </a:p>
          <a:p>
            <a:pPr eaLnBrk="1" hangingPunct="1"/>
            <a:endParaRPr lang="en-US" sz="2000" dirty="0" smtClean="0"/>
          </a:p>
        </p:txBody>
      </p:sp>
      <p:sp>
        <p:nvSpPr>
          <p:cNvPr id="3076" name="Title 2"/>
          <p:cNvSpPr>
            <a:spLocks noGrp="1"/>
          </p:cNvSpPr>
          <p:nvPr>
            <p:ph type="title"/>
          </p:nvPr>
        </p:nvSpPr>
        <p:spPr>
          <a:xfrm>
            <a:off x="0" y="1588"/>
            <a:ext cx="9144000" cy="1228725"/>
          </a:xfrm>
        </p:spPr>
        <p:txBody>
          <a:bodyPr/>
          <a:lstStyle/>
          <a:p>
            <a:pPr eaLnBrk="1" hangingPunct="1"/>
            <a:r>
              <a:rPr lang="en-US" dirty="0" smtClean="0"/>
              <a:t>Total </a:t>
            </a:r>
            <a:r>
              <a:rPr lang="en-US" dirty="0"/>
              <a:t>Landed Cost (TLC) Analysis</a:t>
            </a:r>
            <a:endParaRPr lang="en-US" dirty="0" smtClean="0"/>
          </a:p>
        </p:txBody>
      </p:sp>
      <p:graphicFrame>
        <p:nvGraphicFramePr>
          <p:cNvPr id="3074" name="Object 2"/>
          <p:cNvGraphicFramePr>
            <a:graphicFrameLocks noChangeAspect="1"/>
          </p:cNvGraphicFramePr>
          <p:nvPr/>
        </p:nvGraphicFramePr>
        <p:xfrm>
          <a:off x="419100" y="2159000"/>
          <a:ext cx="8258175" cy="2763838"/>
        </p:xfrm>
        <a:graphic>
          <a:graphicData uri="http://schemas.openxmlformats.org/presentationml/2006/ole">
            <mc:AlternateContent xmlns:mc="http://schemas.openxmlformats.org/markup-compatibility/2006">
              <mc:Choice xmlns:v="urn:schemas-microsoft-com:vml" Requires="v">
                <p:oleObj spid="_x0000_s1031" r:id="rId5" imgW="8254699" imgH="2767824" progId="Excel.Sheet.8">
                  <p:embed/>
                </p:oleObj>
              </mc:Choice>
              <mc:Fallback>
                <p:oleObj r:id="rId5" imgW="8254699" imgH="2767824" progId="Excel.Shee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9100" y="2159000"/>
                        <a:ext cx="8258175" cy="27638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7" name="Text Box 8"/>
          <p:cNvSpPr txBox="1">
            <a:spLocks noChangeArrowheads="1"/>
          </p:cNvSpPr>
          <p:nvPr/>
        </p:nvSpPr>
        <p:spPr bwMode="gray">
          <a:xfrm>
            <a:off x="628650" y="27130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68%</a:t>
            </a:r>
          </a:p>
        </p:txBody>
      </p:sp>
      <p:sp>
        <p:nvSpPr>
          <p:cNvPr id="3078" name="Text Box 9"/>
          <p:cNvSpPr txBox="1">
            <a:spLocks noChangeArrowheads="1"/>
          </p:cNvSpPr>
          <p:nvPr/>
        </p:nvSpPr>
        <p:spPr bwMode="gray">
          <a:xfrm>
            <a:off x="1597025" y="256698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9%</a:t>
            </a:r>
          </a:p>
        </p:txBody>
      </p:sp>
      <p:sp>
        <p:nvSpPr>
          <p:cNvPr id="3079" name="Text Box 10"/>
          <p:cNvSpPr txBox="1">
            <a:spLocks noChangeArrowheads="1"/>
          </p:cNvSpPr>
          <p:nvPr/>
        </p:nvSpPr>
        <p:spPr bwMode="gray">
          <a:xfrm>
            <a:off x="3578225" y="22812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7%</a:t>
            </a:r>
          </a:p>
        </p:txBody>
      </p:sp>
      <p:sp>
        <p:nvSpPr>
          <p:cNvPr id="3080" name="Text Box 11"/>
          <p:cNvSpPr txBox="1">
            <a:spLocks noChangeArrowheads="1"/>
          </p:cNvSpPr>
          <p:nvPr/>
        </p:nvSpPr>
        <p:spPr bwMode="gray">
          <a:xfrm>
            <a:off x="2590800" y="2397125"/>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8%</a:t>
            </a:r>
          </a:p>
        </p:txBody>
      </p:sp>
      <p:sp>
        <p:nvSpPr>
          <p:cNvPr id="3081" name="Text Box 12"/>
          <p:cNvSpPr txBox="1">
            <a:spLocks noChangeArrowheads="1"/>
          </p:cNvSpPr>
          <p:nvPr/>
        </p:nvSpPr>
        <p:spPr bwMode="gray">
          <a:xfrm>
            <a:off x="4552950" y="22177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3%</a:t>
            </a:r>
          </a:p>
        </p:txBody>
      </p:sp>
      <p:sp>
        <p:nvSpPr>
          <p:cNvPr id="3082" name="Text Box 13"/>
          <p:cNvSpPr txBox="1">
            <a:spLocks noChangeArrowheads="1"/>
          </p:cNvSpPr>
          <p:nvPr/>
        </p:nvSpPr>
        <p:spPr bwMode="gray">
          <a:xfrm>
            <a:off x="5559425" y="2181225"/>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3%</a:t>
            </a:r>
          </a:p>
        </p:txBody>
      </p:sp>
      <p:sp>
        <p:nvSpPr>
          <p:cNvPr id="3083" name="Text Box 14"/>
          <p:cNvSpPr txBox="1">
            <a:spLocks noChangeArrowheads="1"/>
          </p:cNvSpPr>
          <p:nvPr/>
        </p:nvSpPr>
        <p:spPr bwMode="gray">
          <a:xfrm>
            <a:off x="6507163" y="2133600"/>
            <a:ext cx="1011237"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2%</a:t>
            </a:r>
          </a:p>
        </p:txBody>
      </p:sp>
      <p:sp>
        <p:nvSpPr>
          <p:cNvPr id="3084" name="Text Box 15"/>
          <p:cNvSpPr txBox="1">
            <a:spLocks noChangeArrowheads="1"/>
          </p:cNvSpPr>
          <p:nvPr/>
        </p:nvSpPr>
        <p:spPr bwMode="gray">
          <a:xfrm>
            <a:off x="7462838" y="2128838"/>
            <a:ext cx="1011237"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100%</a:t>
            </a:r>
          </a:p>
        </p:txBody>
      </p:sp>
      <p:grpSp>
        <p:nvGrpSpPr>
          <p:cNvPr id="3" name="Group 17"/>
          <p:cNvGrpSpPr>
            <a:grpSpLocks/>
          </p:cNvGrpSpPr>
          <p:nvPr/>
        </p:nvGrpSpPr>
        <p:grpSpPr bwMode="auto">
          <a:xfrm>
            <a:off x="1260475" y="1873250"/>
            <a:ext cx="6459538" cy="204788"/>
            <a:chOff x="2982" y="628"/>
            <a:chExt cx="2528" cy="257"/>
          </a:xfrm>
        </p:grpSpPr>
        <p:sp>
          <p:nvSpPr>
            <p:cNvPr id="3093" name="Line 18"/>
            <p:cNvSpPr>
              <a:spLocks noChangeShapeType="1"/>
            </p:cNvSpPr>
            <p:nvPr/>
          </p:nvSpPr>
          <p:spPr bwMode="gray">
            <a:xfrm>
              <a:off x="2982" y="778"/>
              <a:ext cx="2528" cy="0"/>
            </a:xfrm>
            <a:prstGeom prst="line">
              <a:avLst/>
            </a:prstGeom>
            <a:noFill/>
            <a:ln w="12700" cap="rnd">
              <a:solidFill>
                <a:schemeClr val="accent1"/>
              </a:solidFill>
              <a:round/>
              <a:headEnd/>
              <a:tailEnd/>
            </a:ln>
          </p:spPr>
          <p:txBody>
            <a:bodyPr wrap="none" anchor="ctr"/>
            <a:lstStyle/>
            <a:p>
              <a:endParaRPr lang="en-US" sz="1200">
                <a:solidFill>
                  <a:srgbClr val="000000"/>
                </a:solidFill>
                <a:latin typeface="Arial" pitchFamily="34" charset="0"/>
              </a:endParaRPr>
            </a:p>
          </p:txBody>
        </p:sp>
        <p:sp>
          <p:nvSpPr>
            <p:cNvPr id="3094" name="Rectangle 19"/>
            <p:cNvSpPr>
              <a:spLocks noChangeArrowheads="1"/>
            </p:cNvSpPr>
            <p:nvPr/>
          </p:nvSpPr>
          <p:spPr bwMode="gray">
            <a:xfrm>
              <a:off x="3825" y="628"/>
              <a:ext cx="917" cy="257"/>
            </a:xfrm>
            <a:prstGeom prst="rect">
              <a:avLst/>
            </a:prstGeom>
            <a:solidFill>
              <a:srgbClr val="99FF99"/>
            </a:solidFill>
            <a:ln w="12700" cap="rnd" algn="ctr">
              <a:noFill/>
              <a:miter lim="800000"/>
              <a:headEnd/>
              <a:tailEnd/>
            </a:ln>
          </p:spPr>
          <p:txBody>
            <a:bodyPr wrap="none" lIns="72000" tIns="0" rIns="72000" bIns="0" anchor="b" anchorCtr="1">
              <a:spAutoFit/>
            </a:bodyPr>
            <a:lstStyle/>
            <a:p>
              <a:pPr>
                <a:lnSpc>
                  <a:spcPct val="95000"/>
                </a:lnSpc>
              </a:pPr>
              <a:r>
                <a:rPr lang="en-US" sz="1400">
                  <a:solidFill>
                    <a:srgbClr val="000000"/>
                  </a:solidFill>
                </a:rPr>
                <a:t>Total Landed Cost Breakdown</a:t>
              </a:r>
            </a:p>
          </p:txBody>
        </p:sp>
      </p:grpSp>
      <p:grpSp>
        <p:nvGrpSpPr>
          <p:cNvPr id="4" name="Group 23"/>
          <p:cNvGrpSpPr>
            <a:grpSpLocks/>
          </p:cNvGrpSpPr>
          <p:nvPr/>
        </p:nvGrpSpPr>
        <p:grpSpPr bwMode="auto">
          <a:xfrm>
            <a:off x="3759200" y="3403600"/>
            <a:ext cx="1150938" cy="285750"/>
            <a:chOff x="4363" y="556"/>
            <a:chExt cx="725" cy="180"/>
          </a:xfrm>
        </p:grpSpPr>
        <p:sp>
          <p:nvSpPr>
            <p:cNvPr id="3090" name="Text Box 24"/>
            <p:cNvSpPr txBox="1">
              <a:spLocks noChangeArrowheads="1"/>
            </p:cNvSpPr>
            <p:nvPr/>
          </p:nvSpPr>
          <p:spPr bwMode="auto">
            <a:xfrm>
              <a:off x="4363" y="556"/>
              <a:ext cx="725" cy="139"/>
            </a:xfrm>
            <a:prstGeom prst="rect">
              <a:avLst/>
            </a:prstGeom>
            <a:noFill/>
            <a:ln w="12700">
              <a:noFill/>
              <a:miter lim="800000"/>
              <a:headEnd/>
              <a:tailEnd/>
            </a:ln>
          </p:spPr>
          <p:txBody>
            <a:bodyPr lIns="0" tIns="0" rIns="0" bIns="0" anchorCtr="1">
              <a:spAutoFit/>
            </a:bodyPr>
            <a:lstStyle/>
            <a:p>
              <a:pPr defTabSz="865188">
                <a:lnSpc>
                  <a:spcPct val="145000"/>
                </a:lnSpc>
                <a:spcBef>
                  <a:spcPct val="50000"/>
                </a:spcBef>
                <a:buClr>
                  <a:srgbClr val="B2B2B2"/>
                </a:buClr>
              </a:pPr>
              <a:r>
                <a:rPr lang="en-US" sz="1000" i="1">
                  <a:solidFill>
                    <a:srgbClr val="000000"/>
                  </a:solidFill>
                </a:rPr>
                <a:t>Illustrative</a:t>
              </a:r>
            </a:p>
          </p:txBody>
        </p:sp>
        <p:sp>
          <p:nvSpPr>
            <p:cNvPr id="3091" name="Line 25"/>
            <p:cNvSpPr>
              <a:spLocks noChangeShapeType="1"/>
            </p:cNvSpPr>
            <p:nvPr/>
          </p:nvSpPr>
          <p:spPr bwMode="auto">
            <a:xfrm>
              <a:off x="4405" y="557"/>
              <a:ext cx="605" cy="0"/>
            </a:xfrm>
            <a:prstGeom prst="line">
              <a:avLst/>
            </a:prstGeom>
            <a:noFill/>
            <a:ln w="12700">
              <a:solidFill>
                <a:schemeClr val="tx1"/>
              </a:solidFill>
              <a:round/>
              <a:headEnd/>
              <a:tailEnd/>
            </a:ln>
          </p:spPr>
          <p:txBody>
            <a:bodyPr lIns="0" tIns="0" rIns="0" bIns="0" anchor="ctr" anchorCtr="1">
              <a:spAutoFit/>
            </a:bodyPr>
            <a:lstStyle/>
            <a:p>
              <a:endParaRPr lang="en-US" sz="1200">
                <a:solidFill>
                  <a:srgbClr val="000000"/>
                </a:solidFill>
                <a:latin typeface="Arial" pitchFamily="34" charset="0"/>
              </a:endParaRPr>
            </a:p>
          </p:txBody>
        </p:sp>
        <p:sp>
          <p:nvSpPr>
            <p:cNvPr id="3092" name="Line 26"/>
            <p:cNvSpPr>
              <a:spLocks noChangeShapeType="1"/>
            </p:cNvSpPr>
            <p:nvPr/>
          </p:nvSpPr>
          <p:spPr bwMode="auto">
            <a:xfrm>
              <a:off x="4404" y="736"/>
              <a:ext cx="606" cy="0"/>
            </a:xfrm>
            <a:prstGeom prst="line">
              <a:avLst/>
            </a:prstGeom>
            <a:noFill/>
            <a:ln w="12700">
              <a:solidFill>
                <a:schemeClr val="tx1"/>
              </a:solidFill>
              <a:round/>
              <a:headEnd/>
              <a:tailEnd/>
            </a:ln>
          </p:spPr>
          <p:txBody>
            <a:bodyPr lIns="0" tIns="0" rIns="0" bIns="0" anchor="ctr" anchorCtr="1">
              <a:spAutoFit/>
            </a:bodyPr>
            <a:lstStyle/>
            <a:p>
              <a:endParaRPr lang="en-US" sz="1200">
                <a:solidFill>
                  <a:srgbClr val="000000"/>
                </a:solidFill>
                <a:latin typeface="Arial" pitchFamily="34" charset="0"/>
              </a:endParaRPr>
            </a:p>
          </p:txBody>
        </p:sp>
      </p:grpSp>
      <p:sp>
        <p:nvSpPr>
          <p:cNvPr id="55" name="Rounded Rectangle 54"/>
          <p:cNvSpPr>
            <a:spLocks noChangeArrowheads="1"/>
          </p:cNvSpPr>
          <p:nvPr/>
        </p:nvSpPr>
        <p:spPr bwMode="auto">
          <a:xfrm>
            <a:off x="581025" y="2228850"/>
            <a:ext cx="2886075" cy="2562225"/>
          </a:xfrm>
          <a:prstGeom prst="roundRect">
            <a:avLst>
              <a:gd name="adj" fmla="val 16667"/>
            </a:avLst>
          </a:prstGeom>
          <a:solidFill>
            <a:srgbClr val="CCEEDF">
              <a:alpha val="45097"/>
            </a:srgbClr>
          </a:solidFill>
          <a:ln w="9525" algn="ctr">
            <a:solidFill>
              <a:schemeClr val="tx1"/>
            </a:solidFill>
            <a:prstDash val="dash"/>
            <a:round/>
            <a:headEnd/>
            <a:tailEnd/>
          </a:ln>
        </p:spPr>
        <p:txBody>
          <a:bodyPr anchor="ctr"/>
          <a:lstStyle/>
          <a:p>
            <a:pPr algn="r"/>
            <a:r>
              <a:rPr lang="en-US">
                <a:solidFill>
                  <a:srgbClr val="3333CC"/>
                </a:solidFill>
              </a:rPr>
              <a:t>Typical COGS</a:t>
            </a:r>
          </a:p>
        </p:txBody>
      </p:sp>
      <p:sp>
        <p:nvSpPr>
          <p:cNvPr id="56" name="Rounded Rectangle 55"/>
          <p:cNvSpPr>
            <a:spLocks noChangeArrowheads="1"/>
          </p:cNvSpPr>
          <p:nvPr/>
        </p:nvSpPr>
        <p:spPr bwMode="auto">
          <a:xfrm>
            <a:off x="3657600" y="2228850"/>
            <a:ext cx="3971925" cy="2562225"/>
          </a:xfrm>
          <a:prstGeom prst="roundRect">
            <a:avLst>
              <a:gd name="adj" fmla="val 16667"/>
            </a:avLst>
          </a:prstGeom>
          <a:solidFill>
            <a:srgbClr val="CCEEDF">
              <a:alpha val="45097"/>
            </a:srgbClr>
          </a:solidFill>
          <a:ln w="9525" algn="ctr">
            <a:solidFill>
              <a:schemeClr val="tx1"/>
            </a:solidFill>
            <a:prstDash val="dash"/>
            <a:round/>
            <a:headEnd/>
            <a:tailEnd/>
          </a:ln>
        </p:spPr>
        <p:txBody>
          <a:bodyPr anchor="ctr"/>
          <a:lstStyle/>
          <a:p>
            <a:pPr algn="r"/>
            <a:r>
              <a:rPr lang="en-US">
                <a:solidFill>
                  <a:srgbClr val="FF0000"/>
                </a:solidFill>
              </a:rPr>
              <a:t>Supply Chain </a:t>
            </a:r>
          </a:p>
          <a:p>
            <a:pPr algn="r"/>
            <a:r>
              <a:rPr lang="en-US">
                <a:solidFill>
                  <a:srgbClr val="FF0000"/>
                </a:solidFill>
              </a:rPr>
              <a:t>+ Service</a:t>
            </a:r>
          </a:p>
        </p:txBody>
      </p:sp>
      <p:sp>
        <p:nvSpPr>
          <p:cNvPr id="22" name="Rounded Rectangle 21"/>
          <p:cNvSpPr>
            <a:spLocks noChangeArrowheads="1"/>
          </p:cNvSpPr>
          <p:nvPr/>
        </p:nvSpPr>
        <p:spPr bwMode="auto">
          <a:xfrm>
            <a:off x="3609975" y="4335463"/>
            <a:ext cx="969963" cy="465137"/>
          </a:xfrm>
          <a:prstGeom prst="roundRect">
            <a:avLst>
              <a:gd name="adj" fmla="val 16667"/>
            </a:avLst>
          </a:prstGeom>
          <a:solidFill>
            <a:srgbClr val="FFFF00"/>
          </a:solidFill>
          <a:ln w="9525" algn="ctr">
            <a:solidFill>
              <a:schemeClr val="tx1"/>
            </a:solidFill>
            <a:round/>
            <a:headEnd/>
            <a:tailEnd/>
          </a:ln>
        </p:spPr>
        <p:txBody>
          <a:bodyPr anchor="ctr" anchorCtr="1"/>
          <a:lstStyle/>
          <a:p>
            <a:pPr algn="ctr"/>
            <a:r>
              <a:rPr lang="en-US" sz="1200" dirty="0">
                <a:solidFill>
                  <a:srgbClr val="000000"/>
                </a:solidFill>
                <a:latin typeface="Arial Black" pitchFamily="34" charset="0"/>
              </a:rPr>
              <a:t>Working </a:t>
            </a:r>
            <a:r>
              <a:rPr lang="en-US" sz="1200" dirty="0" smtClean="0">
                <a:solidFill>
                  <a:srgbClr val="000000"/>
                </a:solidFill>
                <a:latin typeface="Arial Black" pitchFamily="34" charset="0"/>
              </a:rPr>
              <a:t>Capital Costs</a:t>
            </a:r>
            <a:endParaRPr lang="en-US" sz="1200" dirty="0">
              <a:solidFill>
                <a:srgbClr val="000000"/>
              </a:solidFill>
              <a:latin typeface="Arial Black" pitchFamily="34" charset="0"/>
            </a:endParaRPr>
          </a:p>
        </p:txBody>
      </p:sp>
    </p:spTree>
    <p:extLst>
      <p:ext uri="{BB962C8B-B14F-4D97-AF65-F5344CB8AC3E}">
        <p14:creationId xmlns:p14="http://schemas.microsoft.com/office/powerpoint/2010/main" val="200124419"/>
      </p:ext>
    </p:extLst>
  </p:cSld>
  <p:clrMapOvr>
    <a:masterClrMapping/>
  </p:clrMapOvr>
  <p:transition xmlns:p14="http://schemas.microsoft.com/office/powerpoint/2010/main" advClick="0"/>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10" end="1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11" end="11"/>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2" end="12"/>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
                                            <p:txEl>
                                              <p:pRg st="13" end="13"/>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5" grpId="0" animBg="1"/>
      <p:bldP spid="56" grpId="0"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Content Placeholder 2"/>
          <p:cNvSpPr>
            <a:spLocks noGrp="1"/>
          </p:cNvSpPr>
          <p:nvPr>
            <p:ph idx="1"/>
          </p:nvPr>
        </p:nvSpPr>
        <p:spPr/>
        <p:txBody>
          <a:bodyPr/>
          <a:lstStyle/>
          <a:p>
            <a:r>
              <a:rPr lang="en-US" sz="2000" dirty="0" smtClean="0"/>
              <a:t>TLC = total end-to-end cost to transform inputs at sourcing location to outputs at customer locations</a:t>
            </a:r>
          </a:p>
          <a:p>
            <a:endParaRPr lang="en-US" sz="2000" dirty="0" smtClean="0"/>
          </a:p>
          <a:p>
            <a:r>
              <a:rPr lang="en-US" sz="2000" dirty="0" smtClean="0"/>
              <a:t>Track flow units through the process (ABC-like): e.g. </a:t>
            </a:r>
            <a:r>
              <a:rPr lang="en-US" sz="2000" dirty="0" err="1" smtClean="0"/>
              <a:t>offshoring</a:t>
            </a:r>
            <a:endParaRPr lang="en-US" sz="2000" dirty="0" smtClean="0"/>
          </a:p>
          <a:p>
            <a:pPr marL="800100" lvl="1" indent="-342900">
              <a:buFont typeface="Times New Roman" pitchFamily="18" charset="0"/>
              <a:buAutoNum type="arabicPeriod"/>
            </a:pPr>
            <a:r>
              <a:rPr lang="en-US" sz="1800" dirty="0" smtClean="0"/>
              <a:t>Inbound RM and services purchased at offshore plant</a:t>
            </a:r>
          </a:p>
          <a:p>
            <a:pPr marL="800100" lvl="1" indent="-342900">
              <a:buFont typeface="Times New Roman" pitchFamily="18" charset="0"/>
              <a:buAutoNum type="arabicPeriod"/>
            </a:pPr>
            <a:r>
              <a:rPr lang="en-US" sz="1800" dirty="0" smtClean="0"/>
              <a:t>Inbound logistics of moving inputs to offshore plant</a:t>
            </a:r>
          </a:p>
          <a:p>
            <a:pPr marL="800100" lvl="1" indent="-342900">
              <a:buFont typeface="Times New Roman" pitchFamily="18" charset="0"/>
              <a:buAutoNum type="arabicPeriod"/>
            </a:pPr>
            <a:r>
              <a:rPr lang="en-US" sz="1800" dirty="0" smtClean="0"/>
              <a:t>Processing and inventory cost at offshore plant</a:t>
            </a:r>
          </a:p>
          <a:p>
            <a:pPr marL="800100" lvl="1" indent="-342900">
              <a:buFont typeface="Times New Roman" pitchFamily="18" charset="0"/>
              <a:buAutoNum type="arabicPeriod"/>
            </a:pPr>
            <a:r>
              <a:rPr lang="en-US" sz="1800" dirty="0" smtClean="0"/>
              <a:t>OH at offshore plant and domestically</a:t>
            </a:r>
          </a:p>
          <a:p>
            <a:pPr marL="800100" lvl="1" indent="-342900">
              <a:buFont typeface="Times New Roman" pitchFamily="18" charset="0"/>
              <a:buAutoNum type="arabicPeriod"/>
            </a:pPr>
            <a:r>
              <a:rPr lang="en-US" sz="1800" dirty="0" smtClean="0"/>
              <a:t>Logistics from offshore plant to domestic DC: consider cost and </a:t>
            </a:r>
            <a:r>
              <a:rPr lang="en-US" sz="1800" dirty="0" err="1" smtClean="0"/>
              <a:t>leadtimes</a:t>
            </a:r>
            <a:r>
              <a:rPr lang="en-US" sz="1800" dirty="0" smtClean="0"/>
              <a:t> for</a:t>
            </a:r>
          </a:p>
          <a:p>
            <a:pPr marL="1200150" lvl="2" indent="-342900"/>
            <a:r>
              <a:rPr lang="en-US" sz="1600" dirty="0" smtClean="0"/>
              <a:t>Offshore plant &gt; offshore port &gt; domestic port &gt; DC</a:t>
            </a:r>
          </a:p>
          <a:p>
            <a:pPr marL="1200150" lvl="2" indent="-342900"/>
            <a:r>
              <a:rPr lang="en-US" sz="1600" dirty="0" smtClean="0"/>
              <a:t>Consider working capital (both cash cost and pipeline inventory)</a:t>
            </a:r>
          </a:p>
          <a:p>
            <a:pPr marL="800100" lvl="1" indent="-342900">
              <a:buFont typeface="Times New Roman" pitchFamily="18" charset="0"/>
              <a:buAutoNum type="arabicPeriod"/>
            </a:pPr>
            <a:r>
              <a:rPr lang="en-US" sz="1800" dirty="0" smtClean="0"/>
              <a:t>Outbound fulfillment from DC</a:t>
            </a:r>
          </a:p>
          <a:p>
            <a:pPr marL="1200150" lvl="2" indent="-342900"/>
            <a:r>
              <a:rPr lang="en-US" sz="2000" dirty="0" smtClean="0">
                <a:solidFill>
                  <a:srgbClr val="FF0000"/>
                </a:solidFill>
              </a:rPr>
              <a:t>Consider cycle and safety stock </a:t>
            </a:r>
            <a:r>
              <a:rPr lang="en-US" sz="1600" dirty="0" smtClean="0"/>
              <a:t>and outbound transportation</a:t>
            </a:r>
          </a:p>
          <a:p>
            <a:pPr marL="800100" lvl="1" indent="-342900">
              <a:buFont typeface="Times New Roman" pitchFamily="18" charset="0"/>
              <a:buAutoNum type="arabicPeriod"/>
            </a:pPr>
            <a:r>
              <a:rPr lang="en-US" sz="1800" dirty="0" smtClean="0"/>
              <a:t>Include any other costs that are impacted by increased activity in end-to-end</a:t>
            </a:r>
          </a:p>
        </p:txBody>
      </p:sp>
      <p:sp>
        <p:nvSpPr>
          <p:cNvPr id="22530" name="Title 1"/>
          <p:cNvSpPr>
            <a:spLocks noGrp="1"/>
          </p:cNvSpPr>
          <p:nvPr>
            <p:ph type="title"/>
          </p:nvPr>
        </p:nvSpPr>
        <p:spPr/>
        <p:txBody>
          <a:bodyPr/>
          <a:lstStyle/>
          <a:p>
            <a:r>
              <a:rPr lang="en-US" b="1" dirty="0" smtClean="0">
                <a:latin typeface="Albertus Extra Bold"/>
              </a:rPr>
              <a:t>Global Networks: </a:t>
            </a:r>
            <a:br>
              <a:rPr lang="en-US" b="1" dirty="0" smtClean="0">
                <a:latin typeface="Albertus Extra Bold"/>
              </a:rPr>
            </a:br>
            <a:r>
              <a:rPr lang="en-US" b="1" dirty="0" smtClean="0">
                <a:latin typeface="Albertus Extra Bold"/>
              </a:rPr>
              <a:t>	T</a:t>
            </a:r>
            <a:r>
              <a:rPr lang="en-US" dirty="0" smtClean="0"/>
              <a:t>otal </a:t>
            </a:r>
            <a:r>
              <a:rPr lang="en-US" b="1" dirty="0" smtClean="0"/>
              <a:t>L</a:t>
            </a:r>
            <a:r>
              <a:rPr lang="en-US" dirty="0" smtClean="0"/>
              <a:t>anded </a:t>
            </a:r>
            <a:r>
              <a:rPr lang="en-US" b="1" dirty="0" smtClean="0"/>
              <a:t>C</a:t>
            </a:r>
            <a:r>
              <a:rPr lang="en-US" dirty="0" smtClean="0"/>
              <a:t>ost </a:t>
            </a:r>
          </a:p>
        </p:txBody>
      </p:sp>
      <p:sp>
        <p:nvSpPr>
          <p:cNvPr id="4" name="Line Callout 1 3"/>
          <p:cNvSpPr/>
          <p:nvPr/>
        </p:nvSpPr>
        <p:spPr bwMode="auto">
          <a:xfrm>
            <a:off x="4375448" y="6178678"/>
            <a:ext cx="1947969" cy="461665"/>
          </a:xfrm>
          <a:prstGeom prst="borderCallout1">
            <a:avLst>
              <a:gd name="adj1" fmla="val 2090"/>
              <a:gd name="adj2" fmla="val 48698"/>
              <a:gd name="adj3" fmla="val -104076"/>
              <a:gd name="adj4" fmla="val 2028"/>
            </a:avLst>
          </a:prstGeom>
          <a:solidFill>
            <a:srgbClr val="FFFF99"/>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Key for Mexico</a:t>
            </a:r>
            <a:r>
              <a:rPr kumimoji="0" lang="en-US" sz="1200" b="0" i="0" u="none" strike="noStrike" cap="none" normalizeH="0" dirty="0" smtClean="0">
                <a:ln>
                  <a:noFill/>
                </a:ln>
                <a:solidFill>
                  <a:schemeClr val="tx1"/>
                </a:solidFill>
                <a:effectLst/>
                <a:latin typeface="Arial" charset="0"/>
              </a:rPr>
              <a:t> China</a:t>
            </a:r>
          </a:p>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dirty="0" smtClean="0">
                <a:ln>
                  <a:noFill/>
                </a:ln>
                <a:solidFill>
                  <a:schemeClr val="tx1"/>
                </a:solidFill>
                <a:effectLst/>
                <a:latin typeface="Arial" charset="0"/>
              </a:rPr>
              <a:t>Dual Sourcing Simulation</a:t>
            </a:r>
            <a:endParaRPr kumimoji="0" lang="en-US" sz="12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1"/>
          <p:cNvSpPr>
            <a:spLocks noGrp="1"/>
          </p:cNvSpPr>
          <p:nvPr>
            <p:ph idx="1"/>
          </p:nvPr>
        </p:nvSpPr>
        <p:spPr>
          <a:xfrm>
            <a:off x="352425" y="1392238"/>
            <a:ext cx="8435975" cy="5240337"/>
          </a:xfrm>
        </p:spPr>
        <p:txBody>
          <a:bodyPr/>
          <a:lstStyle/>
          <a:p>
            <a:r>
              <a:rPr lang="en-US" dirty="0" smtClean="0"/>
              <a:t>In-transit stock = (avg. throughput) x (avg. transportation time)</a:t>
            </a:r>
          </a:p>
          <a:p>
            <a:endParaRPr lang="en-US" dirty="0" smtClean="0"/>
          </a:p>
          <a:p>
            <a:r>
              <a:rPr lang="en-US" dirty="0" smtClean="0"/>
              <a:t>Cycle stock = Q/2 = from recurrent batch deliveries of size Q</a:t>
            </a:r>
          </a:p>
          <a:p>
            <a:endParaRPr lang="en-US" dirty="0" smtClean="0"/>
          </a:p>
          <a:p>
            <a:r>
              <a:rPr lang="en-US" dirty="0" smtClean="0"/>
              <a:t>Safety stock</a:t>
            </a:r>
          </a:p>
          <a:p>
            <a:pPr lvl="1"/>
            <a:endParaRPr lang="en-US" dirty="0" smtClean="0"/>
          </a:p>
          <a:p>
            <a:pPr lvl="1"/>
            <a:endParaRPr lang="en-US" dirty="0" smtClean="0"/>
          </a:p>
          <a:p>
            <a:pPr lvl="1"/>
            <a:endParaRPr lang="en-US" dirty="0" smtClean="0"/>
          </a:p>
          <a:p>
            <a:pPr lvl="1"/>
            <a:endParaRPr lang="en-US" dirty="0" smtClean="0"/>
          </a:p>
        </p:txBody>
      </p:sp>
      <p:sp>
        <p:nvSpPr>
          <p:cNvPr id="29699" name="Title 2"/>
          <p:cNvSpPr>
            <a:spLocks noGrp="1"/>
          </p:cNvSpPr>
          <p:nvPr>
            <p:ph type="title"/>
          </p:nvPr>
        </p:nvSpPr>
        <p:spPr>
          <a:xfrm>
            <a:off x="0" y="1588"/>
            <a:ext cx="9144000" cy="1228725"/>
          </a:xfrm>
        </p:spPr>
        <p:txBody>
          <a:bodyPr/>
          <a:lstStyle/>
          <a:p>
            <a:r>
              <a:rPr lang="en-US" dirty="0" smtClean="0"/>
              <a:t>Working capital includes inventory.</a:t>
            </a:r>
            <a:br>
              <a:rPr lang="en-US" dirty="0" smtClean="0"/>
            </a:br>
            <a:r>
              <a:rPr lang="en-US" dirty="0" smtClean="0"/>
              <a:t>Review: Inventory has several components</a:t>
            </a:r>
          </a:p>
        </p:txBody>
      </p:sp>
      <p:sp>
        <p:nvSpPr>
          <p:cNvPr id="4" name="Freeform 23"/>
          <p:cNvSpPr>
            <a:spLocks/>
          </p:cNvSpPr>
          <p:nvPr/>
        </p:nvSpPr>
        <p:spPr bwMode="auto">
          <a:xfrm>
            <a:off x="1498600" y="4157559"/>
            <a:ext cx="5794375" cy="1574800"/>
          </a:xfrm>
          <a:custGeom>
            <a:avLst/>
            <a:gdLst/>
            <a:ahLst/>
            <a:cxnLst>
              <a:cxn ang="0">
                <a:pos x="0" y="2419"/>
              </a:cxn>
              <a:cxn ang="0">
                <a:pos x="521" y="2419"/>
              </a:cxn>
              <a:cxn ang="0">
                <a:pos x="707" y="2406"/>
              </a:cxn>
              <a:cxn ang="0">
                <a:pos x="920" y="2375"/>
              </a:cxn>
              <a:cxn ang="0">
                <a:pos x="1158" y="2314"/>
              </a:cxn>
              <a:cxn ang="0">
                <a:pos x="1407" y="2115"/>
              </a:cxn>
              <a:cxn ang="0">
                <a:pos x="1706" y="1600"/>
              </a:cxn>
              <a:cxn ang="0">
                <a:pos x="1839" y="1234"/>
              </a:cxn>
              <a:cxn ang="0">
                <a:pos x="1988" y="835"/>
              </a:cxn>
              <a:cxn ang="0">
                <a:pos x="2121" y="475"/>
              </a:cxn>
              <a:cxn ang="0">
                <a:pos x="2254" y="209"/>
              </a:cxn>
              <a:cxn ang="0">
                <a:pos x="2365" y="60"/>
              </a:cxn>
              <a:cxn ang="0">
                <a:pos x="2432" y="16"/>
              </a:cxn>
              <a:cxn ang="0">
                <a:pos x="2488" y="0"/>
              </a:cxn>
              <a:cxn ang="0">
                <a:pos x="2548" y="15"/>
              </a:cxn>
              <a:cxn ang="0">
                <a:pos x="2605" y="51"/>
              </a:cxn>
              <a:cxn ang="0">
                <a:pos x="2663" y="109"/>
              </a:cxn>
              <a:cxn ang="0">
                <a:pos x="2756" y="259"/>
              </a:cxn>
              <a:cxn ang="0">
                <a:pos x="2857" y="465"/>
              </a:cxn>
              <a:cxn ang="0">
                <a:pos x="3079" y="1063"/>
              </a:cxn>
              <a:cxn ang="0">
                <a:pos x="3224" y="1468"/>
              </a:cxn>
              <a:cxn ang="0">
                <a:pos x="3347" y="1732"/>
              </a:cxn>
              <a:cxn ang="0">
                <a:pos x="3505" y="2011"/>
              </a:cxn>
              <a:cxn ang="0">
                <a:pos x="3637" y="2188"/>
              </a:cxn>
              <a:cxn ang="0">
                <a:pos x="3841" y="2322"/>
              </a:cxn>
              <a:cxn ang="0">
                <a:pos x="4181" y="2392"/>
              </a:cxn>
              <a:cxn ang="0">
                <a:pos x="4405" y="2416"/>
              </a:cxn>
              <a:cxn ang="0">
                <a:pos x="4973" y="2419"/>
              </a:cxn>
            </a:cxnLst>
            <a:rect l="0" t="0" r="r" b="b"/>
            <a:pathLst>
              <a:path w="4973" h="2421">
                <a:moveTo>
                  <a:pt x="0" y="2419"/>
                </a:moveTo>
                <a:cubicBezTo>
                  <a:pt x="202" y="2420"/>
                  <a:pt x="403" y="2421"/>
                  <a:pt x="521" y="2419"/>
                </a:cubicBezTo>
                <a:cubicBezTo>
                  <a:pt x="639" y="2417"/>
                  <a:pt x="641" y="2413"/>
                  <a:pt x="707" y="2406"/>
                </a:cubicBezTo>
                <a:cubicBezTo>
                  <a:pt x="773" y="2399"/>
                  <a:pt x="845" y="2390"/>
                  <a:pt x="920" y="2375"/>
                </a:cubicBezTo>
                <a:cubicBezTo>
                  <a:pt x="995" y="2360"/>
                  <a:pt x="1077" y="2357"/>
                  <a:pt x="1158" y="2314"/>
                </a:cubicBezTo>
                <a:cubicBezTo>
                  <a:pt x="1239" y="2271"/>
                  <a:pt x="1316" y="2234"/>
                  <a:pt x="1407" y="2115"/>
                </a:cubicBezTo>
                <a:cubicBezTo>
                  <a:pt x="1498" y="1996"/>
                  <a:pt x="1634" y="1747"/>
                  <a:pt x="1706" y="1600"/>
                </a:cubicBezTo>
                <a:cubicBezTo>
                  <a:pt x="1778" y="1453"/>
                  <a:pt x="1792" y="1361"/>
                  <a:pt x="1839" y="1234"/>
                </a:cubicBezTo>
                <a:cubicBezTo>
                  <a:pt x="1886" y="1107"/>
                  <a:pt x="1941" y="961"/>
                  <a:pt x="1988" y="835"/>
                </a:cubicBezTo>
                <a:cubicBezTo>
                  <a:pt x="2035" y="709"/>
                  <a:pt x="2077" y="579"/>
                  <a:pt x="2121" y="475"/>
                </a:cubicBezTo>
                <a:cubicBezTo>
                  <a:pt x="2165" y="371"/>
                  <a:pt x="2213" y="278"/>
                  <a:pt x="2254" y="209"/>
                </a:cubicBezTo>
                <a:cubicBezTo>
                  <a:pt x="2295" y="140"/>
                  <a:pt x="2335" y="92"/>
                  <a:pt x="2365" y="60"/>
                </a:cubicBezTo>
                <a:lnTo>
                  <a:pt x="2432" y="16"/>
                </a:lnTo>
                <a:lnTo>
                  <a:pt x="2488" y="0"/>
                </a:lnTo>
                <a:cubicBezTo>
                  <a:pt x="2507" y="0"/>
                  <a:pt x="2529" y="7"/>
                  <a:pt x="2548" y="15"/>
                </a:cubicBezTo>
                <a:cubicBezTo>
                  <a:pt x="2567" y="23"/>
                  <a:pt x="2586" y="35"/>
                  <a:pt x="2605" y="51"/>
                </a:cubicBezTo>
                <a:cubicBezTo>
                  <a:pt x="2624" y="67"/>
                  <a:pt x="2638" y="74"/>
                  <a:pt x="2663" y="109"/>
                </a:cubicBezTo>
                <a:cubicBezTo>
                  <a:pt x="2688" y="144"/>
                  <a:pt x="2724" y="200"/>
                  <a:pt x="2756" y="259"/>
                </a:cubicBezTo>
                <a:cubicBezTo>
                  <a:pt x="2788" y="318"/>
                  <a:pt x="2803" y="331"/>
                  <a:pt x="2857" y="465"/>
                </a:cubicBezTo>
                <a:cubicBezTo>
                  <a:pt x="2911" y="599"/>
                  <a:pt x="3018" y="896"/>
                  <a:pt x="3079" y="1063"/>
                </a:cubicBezTo>
                <a:cubicBezTo>
                  <a:pt x="3140" y="1230"/>
                  <a:pt x="3179" y="1356"/>
                  <a:pt x="3224" y="1468"/>
                </a:cubicBezTo>
                <a:cubicBezTo>
                  <a:pt x="3269" y="1580"/>
                  <a:pt x="3300" y="1642"/>
                  <a:pt x="3347" y="1732"/>
                </a:cubicBezTo>
                <a:cubicBezTo>
                  <a:pt x="3394" y="1822"/>
                  <a:pt x="3457" y="1935"/>
                  <a:pt x="3505" y="2011"/>
                </a:cubicBezTo>
                <a:cubicBezTo>
                  <a:pt x="3553" y="2087"/>
                  <a:pt x="3581" y="2136"/>
                  <a:pt x="3637" y="2188"/>
                </a:cubicBezTo>
                <a:cubicBezTo>
                  <a:pt x="3693" y="2240"/>
                  <a:pt x="3750" y="2288"/>
                  <a:pt x="3841" y="2322"/>
                </a:cubicBezTo>
                <a:cubicBezTo>
                  <a:pt x="3932" y="2356"/>
                  <a:pt x="4087" y="2376"/>
                  <a:pt x="4181" y="2392"/>
                </a:cubicBezTo>
                <a:cubicBezTo>
                  <a:pt x="4275" y="2408"/>
                  <a:pt x="4273" y="2412"/>
                  <a:pt x="4405" y="2416"/>
                </a:cubicBezTo>
                <a:cubicBezTo>
                  <a:pt x="4537" y="2420"/>
                  <a:pt x="4855" y="2418"/>
                  <a:pt x="4973" y="2419"/>
                </a:cubicBezTo>
              </a:path>
            </a:pathLst>
          </a:custGeom>
          <a:solidFill>
            <a:srgbClr val="99FF99"/>
          </a:solidFill>
          <a:ln w="12700" cap="flat" cmpd="sng">
            <a:solidFill>
              <a:schemeClr val="tx1"/>
            </a:solidFill>
            <a:prstDash val="solid"/>
            <a:round/>
            <a:headEnd type="none" w="sm" len="sm"/>
            <a:tailEnd type="none" w="sm" len="sm"/>
          </a:ln>
          <a:effectLst/>
        </p:spPr>
        <p:txBody>
          <a:bodyPr/>
          <a:lstStyle/>
          <a:p>
            <a:endParaRPr lang="en-US" sz="1200">
              <a:solidFill>
                <a:srgbClr val="000000"/>
              </a:solidFill>
              <a:latin typeface="Arial" pitchFamily="34" charset="0"/>
            </a:endParaRPr>
          </a:p>
        </p:txBody>
      </p:sp>
      <p:sp>
        <p:nvSpPr>
          <p:cNvPr id="5" name="Rectangle 4"/>
          <p:cNvSpPr>
            <a:spLocks noChangeArrowheads="1"/>
          </p:cNvSpPr>
          <p:nvPr/>
        </p:nvSpPr>
        <p:spPr bwMode="auto">
          <a:xfrm>
            <a:off x="4137025" y="5913334"/>
            <a:ext cx="711200" cy="304800"/>
          </a:xfrm>
          <a:prstGeom prst="rect">
            <a:avLst/>
          </a:prstGeom>
          <a:noFill/>
          <a:ln w="9525">
            <a:noFill/>
            <a:miter lim="800000"/>
            <a:headEnd/>
            <a:tailEnd/>
          </a:ln>
          <a:effectLst/>
        </p:spPr>
        <p:txBody>
          <a:bodyPr lIns="92075" tIns="46038" rIns="92075" bIns="46038">
            <a:spAutoFit/>
          </a:bodyPr>
          <a:lstStyle/>
          <a:p>
            <a:pPr eaLnBrk="0" hangingPunct="0">
              <a:spcBef>
                <a:spcPct val="50000"/>
              </a:spcBef>
            </a:pPr>
            <a:r>
              <a:rPr lang="en-US" sz="1400">
                <a:solidFill>
                  <a:srgbClr val="000000"/>
                </a:solidFill>
                <a:latin typeface="Arial" pitchFamily="34" charset="0"/>
              </a:rPr>
              <a:t>mean</a:t>
            </a:r>
          </a:p>
        </p:txBody>
      </p:sp>
      <p:sp>
        <p:nvSpPr>
          <p:cNvPr id="6" name="Line 7"/>
          <p:cNvSpPr>
            <a:spLocks noChangeShapeType="1"/>
          </p:cNvSpPr>
          <p:nvPr/>
        </p:nvSpPr>
        <p:spPr bwMode="auto">
          <a:xfrm>
            <a:off x="1344613" y="5740296"/>
            <a:ext cx="6723062" cy="0"/>
          </a:xfrm>
          <a:prstGeom prst="line">
            <a:avLst/>
          </a:prstGeom>
          <a:noFill/>
          <a:ln w="12700">
            <a:solidFill>
              <a:schemeClr val="tx1"/>
            </a:solidFill>
            <a:round/>
            <a:headEnd type="none" w="sm" len="sm"/>
            <a:tailEnd type="triangle" w="med" len="lg"/>
          </a:ln>
          <a:effectLst/>
        </p:spPr>
        <p:txBody>
          <a:bodyPr wrap="none" anchor="ctr"/>
          <a:lstStyle/>
          <a:p>
            <a:endParaRPr lang="en-US" sz="1200">
              <a:solidFill>
                <a:srgbClr val="000000"/>
              </a:solidFill>
              <a:latin typeface="Arial" pitchFamily="34" charset="0"/>
            </a:endParaRPr>
          </a:p>
        </p:txBody>
      </p:sp>
      <p:sp>
        <p:nvSpPr>
          <p:cNvPr id="7" name="Line 8"/>
          <p:cNvSpPr>
            <a:spLocks noChangeShapeType="1"/>
          </p:cNvSpPr>
          <p:nvPr/>
        </p:nvSpPr>
        <p:spPr bwMode="auto">
          <a:xfrm flipV="1">
            <a:off x="4402138" y="3959121"/>
            <a:ext cx="0" cy="1878013"/>
          </a:xfrm>
          <a:prstGeom prst="line">
            <a:avLst/>
          </a:prstGeom>
          <a:noFill/>
          <a:ln w="12700">
            <a:solidFill>
              <a:schemeClr val="tx1"/>
            </a:solidFill>
            <a:round/>
            <a:headEnd type="none" w="sm" len="sm"/>
            <a:tailEnd type="stealth" w="med" len="lg"/>
          </a:ln>
          <a:effectLst/>
        </p:spPr>
        <p:txBody>
          <a:bodyPr wrap="none" anchor="ctr"/>
          <a:lstStyle/>
          <a:p>
            <a:endParaRPr lang="en-US" sz="1200">
              <a:solidFill>
                <a:srgbClr val="000000"/>
              </a:solidFill>
              <a:latin typeface="Arial" pitchFamily="34" charset="0"/>
            </a:endParaRPr>
          </a:p>
        </p:txBody>
      </p:sp>
      <p:sp>
        <p:nvSpPr>
          <p:cNvPr id="8" name="Rectangle 16"/>
          <p:cNvSpPr>
            <a:spLocks noChangeArrowheads="1"/>
          </p:cNvSpPr>
          <p:nvPr/>
        </p:nvSpPr>
        <p:spPr bwMode="auto">
          <a:xfrm>
            <a:off x="6710363" y="5752996"/>
            <a:ext cx="1311576" cy="523220"/>
          </a:xfrm>
          <a:prstGeom prst="rect">
            <a:avLst/>
          </a:prstGeom>
          <a:noFill/>
          <a:ln w="12700">
            <a:noFill/>
            <a:miter lim="800000"/>
            <a:headEnd type="none" w="sm" len="sm"/>
            <a:tailEnd type="none" w="sm" len="sm"/>
          </a:ln>
          <a:effectLst/>
        </p:spPr>
        <p:txBody>
          <a:bodyPr wrap="none">
            <a:spAutoFit/>
          </a:bodyPr>
          <a:lstStyle/>
          <a:p>
            <a:pPr eaLnBrk="0" hangingPunct="0"/>
            <a:r>
              <a:rPr lang="en-US" sz="1400" dirty="0">
                <a:solidFill>
                  <a:srgbClr val="000000"/>
                </a:solidFill>
                <a:latin typeface="Arial" pitchFamily="34" charset="0"/>
              </a:rPr>
              <a:t>demand during </a:t>
            </a:r>
          </a:p>
          <a:p>
            <a:pPr eaLnBrk="0" hangingPunct="0"/>
            <a:r>
              <a:rPr lang="en-US" sz="1400" dirty="0" smtClean="0">
                <a:solidFill>
                  <a:srgbClr val="000000"/>
                </a:solidFill>
                <a:latin typeface="Arial" pitchFamily="34" charset="0"/>
              </a:rPr>
              <a:t>“at risk” period</a:t>
            </a:r>
            <a:endParaRPr lang="en-US" sz="1400" dirty="0">
              <a:solidFill>
                <a:srgbClr val="000000"/>
              </a:solidFill>
              <a:latin typeface="Arial" pitchFamily="34" charset="0"/>
            </a:endParaRPr>
          </a:p>
        </p:txBody>
      </p:sp>
      <p:sp>
        <p:nvSpPr>
          <p:cNvPr id="9" name="AutoShape 17"/>
          <p:cNvSpPr>
            <a:spLocks/>
          </p:cNvSpPr>
          <p:nvPr/>
        </p:nvSpPr>
        <p:spPr bwMode="auto">
          <a:xfrm>
            <a:off x="6234113" y="4113109"/>
            <a:ext cx="1441450" cy="725487"/>
          </a:xfrm>
          <a:prstGeom prst="borderCallout1">
            <a:avLst>
              <a:gd name="adj1" fmla="val 15755"/>
              <a:gd name="adj2" fmla="val -5287"/>
              <a:gd name="adj3" fmla="val 200875"/>
              <a:gd name="adj4" fmla="val -44384"/>
            </a:avLst>
          </a:prstGeom>
          <a:solidFill>
            <a:srgbClr val="F8F8F8"/>
          </a:solidFill>
          <a:ln w="12700">
            <a:solidFill>
              <a:schemeClr val="tx1"/>
            </a:solidFill>
            <a:miter lim="800000"/>
            <a:headEnd type="none" w="sm" len="sm"/>
            <a:tailEnd type="none" w="sm" len="sm"/>
          </a:ln>
          <a:effectLst/>
        </p:spPr>
        <p:txBody>
          <a:bodyPr/>
          <a:lstStyle/>
          <a:p>
            <a:pPr algn="ctr" eaLnBrk="0" hangingPunct="0"/>
            <a:r>
              <a:rPr lang="en-US" sz="1800">
                <a:solidFill>
                  <a:srgbClr val="000000"/>
                </a:solidFill>
                <a:latin typeface="Arial" pitchFamily="34" charset="0"/>
              </a:rPr>
              <a:t>Stock-out probability</a:t>
            </a:r>
          </a:p>
        </p:txBody>
      </p:sp>
      <p:sp>
        <p:nvSpPr>
          <p:cNvPr id="10" name="AutoShape 18"/>
          <p:cNvSpPr>
            <a:spLocks/>
          </p:cNvSpPr>
          <p:nvPr/>
        </p:nvSpPr>
        <p:spPr bwMode="auto">
          <a:xfrm>
            <a:off x="415925" y="4100409"/>
            <a:ext cx="1671638" cy="717550"/>
          </a:xfrm>
          <a:prstGeom prst="borderCallout1">
            <a:avLst>
              <a:gd name="adj1" fmla="val 15931"/>
              <a:gd name="adj2" fmla="val 104560"/>
              <a:gd name="adj3" fmla="val 147347"/>
              <a:gd name="adj4" fmla="val 202185"/>
            </a:avLst>
          </a:prstGeom>
          <a:solidFill>
            <a:srgbClr val="F8F8F8"/>
          </a:solidFill>
          <a:ln w="12700">
            <a:solidFill>
              <a:schemeClr val="tx1"/>
            </a:solidFill>
            <a:miter lim="800000"/>
            <a:headEnd type="none" w="sm" len="sm"/>
            <a:tailEnd type="none" w="sm" len="sm"/>
          </a:ln>
          <a:effectLst/>
        </p:spPr>
        <p:txBody>
          <a:bodyPr/>
          <a:lstStyle/>
          <a:p>
            <a:pPr algn="ctr" eaLnBrk="0" hangingPunct="0"/>
            <a:r>
              <a:rPr lang="en-US" sz="1800">
                <a:solidFill>
                  <a:srgbClr val="000000"/>
                </a:solidFill>
                <a:latin typeface="Arial" pitchFamily="34" charset="0"/>
              </a:rPr>
              <a:t>Cycle Service Level (CSL)</a:t>
            </a:r>
          </a:p>
        </p:txBody>
      </p:sp>
      <p:sp>
        <p:nvSpPr>
          <p:cNvPr id="11" name="AutoShape 19"/>
          <p:cNvSpPr>
            <a:spLocks noChangeArrowheads="1"/>
          </p:cNvSpPr>
          <p:nvPr/>
        </p:nvSpPr>
        <p:spPr bwMode="auto">
          <a:xfrm>
            <a:off x="4411663" y="5443434"/>
            <a:ext cx="984250" cy="581025"/>
          </a:xfrm>
          <a:prstGeom prst="rightArrow">
            <a:avLst>
              <a:gd name="adj1" fmla="val 50000"/>
              <a:gd name="adj2" fmla="val 42350"/>
            </a:avLst>
          </a:prstGeom>
          <a:solidFill>
            <a:srgbClr val="FFFF99"/>
          </a:solidFill>
          <a:ln w="12700">
            <a:solidFill>
              <a:schemeClr val="tx1"/>
            </a:solidFill>
            <a:miter lim="800000"/>
            <a:headEnd type="none" w="sm" len="sm"/>
            <a:tailEnd type="none" w="sm" len="sm"/>
          </a:ln>
          <a:effectLst/>
        </p:spPr>
        <p:txBody>
          <a:bodyPr wrap="none" anchor="ctr"/>
          <a:lstStyle/>
          <a:p>
            <a:pPr algn="ctr" eaLnBrk="0" hangingPunct="0"/>
            <a:r>
              <a:rPr lang="en-US" sz="1600" b="1" i="1">
                <a:solidFill>
                  <a:srgbClr val="FF0000"/>
                </a:solidFill>
                <a:latin typeface="Arial" pitchFamily="34" charset="0"/>
              </a:rPr>
              <a:t>I</a:t>
            </a:r>
            <a:r>
              <a:rPr lang="en-US" sz="1600" b="1" i="1" baseline="-25000">
                <a:solidFill>
                  <a:srgbClr val="FF0000"/>
                </a:solidFill>
                <a:latin typeface="Arial" pitchFamily="34" charset="0"/>
              </a:rPr>
              <a:t>s</a:t>
            </a:r>
            <a:r>
              <a:rPr lang="en-US" sz="1600" b="1">
                <a:solidFill>
                  <a:srgbClr val="FF0000"/>
                </a:solidFill>
                <a:latin typeface="Arial" pitchFamily="34" charset="0"/>
              </a:rPr>
              <a:t> = </a:t>
            </a:r>
            <a:r>
              <a:rPr lang="en-US" sz="1600" b="1" i="1">
                <a:solidFill>
                  <a:srgbClr val="FF0000"/>
                </a:solidFill>
                <a:latin typeface="Arial" pitchFamily="34" charset="0"/>
              </a:rPr>
              <a:t>z</a:t>
            </a:r>
            <a:r>
              <a:rPr lang="en-US" sz="1600" b="1">
                <a:solidFill>
                  <a:srgbClr val="FF0000"/>
                </a:solidFill>
                <a:latin typeface="Arial" pitchFamily="34" charset="0"/>
              </a:rPr>
              <a:t> </a:t>
            </a:r>
            <a:r>
              <a:rPr lang="en-US" sz="1600" b="1">
                <a:solidFill>
                  <a:srgbClr val="FF0000"/>
                </a:solidFill>
                <a:latin typeface="Symbol" pitchFamily="18" charset="2"/>
              </a:rPr>
              <a:t>s</a:t>
            </a:r>
          </a:p>
        </p:txBody>
      </p:sp>
      <p:sp>
        <p:nvSpPr>
          <p:cNvPr id="12" name="Line 20"/>
          <p:cNvSpPr>
            <a:spLocks noChangeShapeType="1"/>
          </p:cNvSpPr>
          <p:nvPr/>
        </p:nvSpPr>
        <p:spPr bwMode="auto">
          <a:xfrm flipV="1">
            <a:off x="5392738" y="5100534"/>
            <a:ext cx="0" cy="735012"/>
          </a:xfrm>
          <a:prstGeom prst="line">
            <a:avLst/>
          </a:prstGeom>
          <a:noFill/>
          <a:ln w="12700">
            <a:solidFill>
              <a:schemeClr val="tx1"/>
            </a:solidFill>
            <a:round/>
            <a:headEnd type="none" w="sm" len="sm"/>
            <a:tailEnd type="none" w="sm" len="sm"/>
          </a:ln>
          <a:effectLst/>
        </p:spPr>
        <p:txBody>
          <a:bodyPr/>
          <a:lstStyle/>
          <a:p>
            <a:endParaRPr lang="en-US" sz="1200">
              <a:solidFill>
                <a:srgbClr val="000000"/>
              </a:solidFill>
              <a:latin typeface="Arial" pitchFamily="34" charset="0"/>
            </a:endParaRPr>
          </a:p>
        </p:txBody>
      </p:sp>
      <p:sp>
        <p:nvSpPr>
          <p:cNvPr id="13" name="Rectangle 21"/>
          <p:cNvSpPr>
            <a:spLocks noChangeArrowheads="1"/>
          </p:cNvSpPr>
          <p:nvPr/>
        </p:nvSpPr>
        <p:spPr bwMode="auto">
          <a:xfrm>
            <a:off x="4271963" y="6127646"/>
            <a:ext cx="287337" cy="304800"/>
          </a:xfrm>
          <a:prstGeom prst="rect">
            <a:avLst/>
          </a:prstGeom>
          <a:noFill/>
          <a:ln w="9525">
            <a:noFill/>
            <a:miter lim="800000"/>
            <a:headEnd/>
            <a:tailEnd/>
          </a:ln>
          <a:effectLst/>
        </p:spPr>
        <p:txBody>
          <a:bodyPr lIns="92075" tIns="46038" rIns="92075" bIns="46038">
            <a:spAutoFit/>
          </a:bodyPr>
          <a:lstStyle/>
          <a:p>
            <a:pPr eaLnBrk="0" hangingPunct="0">
              <a:spcBef>
                <a:spcPct val="50000"/>
              </a:spcBef>
            </a:pPr>
            <a:r>
              <a:rPr lang="en-US" sz="1400">
                <a:solidFill>
                  <a:srgbClr val="000000"/>
                </a:solidFill>
                <a:latin typeface="Arial" pitchFamily="34" charset="0"/>
              </a:rPr>
              <a:t>0</a:t>
            </a:r>
          </a:p>
        </p:txBody>
      </p:sp>
      <p:sp>
        <p:nvSpPr>
          <p:cNvPr id="14" name="Rectangle 22"/>
          <p:cNvSpPr>
            <a:spLocks noChangeArrowheads="1"/>
          </p:cNvSpPr>
          <p:nvPr/>
        </p:nvSpPr>
        <p:spPr bwMode="auto">
          <a:xfrm>
            <a:off x="5300663" y="6102246"/>
            <a:ext cx="287337" cy="304800"/>
          </a:xfrm>
          <a:prstGeom prst="rect">
            <a:avLst/>
          </a:prstGeom>
          <a:noFill/>
          <a:ln w="9525">
            <a:noFill/>
            <a:miter lim="800000"/>
            <a:headEnd/>
            <a:tailEnd/>
          </a:ln>
          <a:effectLst/>
        </p:spPr>
        <p:txBody>
          <a:bodyPr lIns="92075" tIns="46038" rIns="92075" bIns="46038">
            <a:spAutoFit/>
          </a:bodyPr>
          <a:lstStyle/>
          <a:p>
            <a:pPr eaLnBrk="0" hangingPunct="0">
              <a:spcBef>
                <a:spcPct val="50000"/>
              </a:spcBef>
            </a:pPr>
            <a:r>
              <a:rPr lang="en-US" sz="1400" i="1">
                <a:solidFill>
                  <a:srgbClr val="000000"/>
                </a:solidFill>
                <a:latin typeface="Arial" pitchFamily="34" charset="0"/>
              </a:rPr>
              <a:t>z</a:t>
            </a:r>
          </a:p>
        </p:txBody>
      </p:sp>
      <p:sp>
        <p:nvSpPr>
          <p:cNvPr id="15" name="Freeform 24"/>
          <p:cNvSpPr>
            <a:spLocks/>
          </p:cNvSpPr>
          <p:nvPr/>
        </p:nvSpPr>
        <p:spPr bwMode="auto">
          <a:xfrm>
            <a:off x="5391150" y="5289446"/>
            <a:ext cx="1223963" cy="452438"/>
          </a:xfrm>
          <a:custGeom>
            <a:avLst/>
            <a:gdLst/>
            <a:ahLst/>
            <a:cxnLst>
              <a:cxn ang="0">
                <a:pos x="3" y="285"/>
              </a:cxn>
              <a:cxn ang="0">
                <a:pos x="0" y="0"/>
              </a:cxn>
              <a:cxn ang="0">
                <a:pos x="75" y="66"/>
              </a:cxn>
              <a:cxn ang="0">
                <a:pos x="120" y="114"/>
              </a:cxn>
              <a:cxn ang="0">
                <a:pos x="177" y="159"/>
              </a:cxn>
              <a:cxn ang="0">
                <a:pos x="246" y="198"/>
              </a:cxn>
              <a:cxn ang="0">
                <a:pos x="327" y="231"/>
              </a:cxn>
              <a:cxn ang="0">
                <a:pos x="435" y="249"/>
              </a:cxn>
              <a:cxn ang="0">
                <a:pos x="561" y="261"/>
              </a:cxn>
              <a:cxn ang="0">
                <a:pos x="771" y="279"/>
              </a:cxn>
            </a:cxnLst>
            <a:rect l="0" t="0" r="r" b="b"/>
            <a:pathLst>
              <a:path w="771" h="285">
                <a:moveTo>
                  <a:pt x="3" y="285"/>
                </a:moveTo>
                <a:cubicBezTo>
                  <a:pt x="3" y="285"/>
                  <a:pt x="1" y="142"/>
                  <a:pt x="0" y="0"/>
                </a:cubicBezTo>
                <a:cubicBezTo>
                  <a:pt x="63" y="57"/>
                  <a:pt x="55" y="47"/>
                  <a:pt x="75" y="66"/>
                </a:cubicBezTo>
                <a:cubicBezTo>
                  <a:pt x="95" y="85"/>
                  <a:pt x="103" y="98"/>
                  <a:pt x="120" y="114"/>
                </a:cubicBezTo>
                <a:cubicBezTo>
                  <a:pt x="137" y="130"/>
                  <a:pt x="156" y="145"/>
                  <a:pt x="177" y="159"/>
                </a:cubicBezTo>
                <a:cubicBezTo>
                  <a:pt x="198" y="173"/>
                  <a:pt x="221" y="186"/>
                  <a:pt x="246" y="198"/>
                </a:cubicBezTo>
                <a:cubicBezTo>
                  <a:pt x="271" y="210"/>
                  <a:pt x="296" y="223"/>
                  <a:pt x="327" y="231"/>
                </a:cubicBezTo>
                <a:cubicBezTo>
                  <a:pt x="358" y="239"/>
                  <a:pt x="396" y="244"/>
                  <a:pt x="435" y="249"/>
                </a:cubicBezTo>
                <a:cubicBezTo>
                  <a:pt x="474" y="254"/>
                  <a:pt x="505" y="256"/>
                  <a:pt x="561" y="261"/>
                </a:cubicBezTo>
                <a:cubicBezTo>
                  <a:pt x="617" y="266"/>
                  <a:pt x="727" y="275"/>
                  <a:pt x="771" y="279"/>
                </a:cubicBezTo>
              </a:path>
            </a:pathLst>
          </a:custGeom>
          <a:solidFill>
            <a:srgbClr val="FF0000"/>
          </a:solidFill>
          <a:ln w="9525" cap="flat" cmpd="sng">
            <a:solidFill>
              <a:schemeClr val="tx1"/>
            </a:solidFill>
            <a:prstDash val="solid"/>
            <a:round/>
            <a:headEnd type="none" w="sm" len="sm"/>
            <a:tailEnd type="none" w="sm" len="sm"/>
          </a:ln>
          <a:effectLst/>
        </p:spPr>
        <p:txBody>
          <a:bodyPr wrap="none">
            <a:spAutoFit/>
          </a:bodyPr>
          <a:lstStyle/>
          <a:p>
            <a:endParaRPr lang="en-US" sz="1200">
              <a:solidFill>
                <a:srgbClr val="000000"/>
              </a:solidFill>
              <a:latin typeface="Arial"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err="1" smtClean="0"/>
              <a:t>Leadtime</a:t>
            </a:r>
            <a:r>
              <a:rPr lang="en-US" dirty="0" smtClean="0"/>
              <a:t> </a:t>
            </a:r>
            <a:r>
              <a:rPr lang="en-US" i="1" dirty="0" smtClean="0"/>
              <a:t>L </a:t>
            </a:r>
            <a:r>
              <a:rPr lang="en-US" dirty="0" smtClean="0"/>
              <a:t>= 8.5 days = 0.28 months</a:t>
            </a:r>
          </a:p>
          <a:p>
            <a:endParaRPr lang="en-US" dirty="0"/>
          </a:p>
          <a:p>
            <a:r>
              <a:rPr lang="en-US" dirty="0" smtClean="0"/>
              <a:t>In-transit inventory = 67,200 units/</a:t>
            </a:r>
            <a:r>
              <a:rPr lang="en-US" dirty="0" err="1" smtClean="0"/>
              <a:t>mo</a:t>
            </a:r>
            <a:r>
              <a:rPr lang="en-US" dirty="0" smtClean="0"/>
              <a:t> x 0.28mo = 19,040 units</a:t>
            </a:r>
          </a:p>
          <a:p>
            <a:pPr marL="0" indent="0">
              <a:buNone/>
            </a:pPr>
            <a:endParaRPr lang="en-US" dirty="0" smtClean="0"/>
          </a:p>
          <a:p>
            <a:r>
              <a:rPr lang="en-US" dirty="0" smtClean="0"/>
              <a:t>Safety stock =  </a:t>
            </a:r>
            <a:r>
              <a:rPr lang="en-US" i="1" dirty="0" smtClean="0"/>
              <a:t>z </a:t>
            </a:r>
            <a:r>
              <a:rPr lang="en-US" dirty="0" err="1" smtClean="0"/>
              <a:t>sqrt</a:t>
            </a:r>
            <a:r>
              <a:rPr lang="en-US" i="1" dirty="0" smtClean="0"/>
              <a:t>(L</a:t>
            </a:r>
            <a:r>
              <a:rPr lang="en-US" dirty="0" smtClean="0"/>
              <a:t>)</a:t>
            </a:r>
            <a:r>
              <a:rPr lang="en-US" i="1" dirty="0" smtClean="0"/>
              <a:t> </a:t>
            </a:r>
            <a:r>
              <a:rPr lang="en-US" dirty="0" err="1" smtClean="0">
                <a:latin typeface="Symbol" pitchFamily="18" charset="2"/>
              </a:rPr>
              <a:t>s</a:t>
            </a:r>
            <a:r>
              <a:rPr lang="en-US" baseline="-25000" dirty="0" err="1">
                <a:latin typeface="+mj-lt"/>
              </a:rPr>
              <a:t>R</a:t>
            </a:r>
            <a:r>
              <a:rPr lang="en-US" i="1" dirty="0" smtClean="0"/>
              <a:t> = </a:t>
            </a:r>
            <a:r>
              <a:rPr lang="en-US" dirty="0" smtClean="0"/>
              <a:t>1.65 </a:t>
            </a:r>
            <a:r>
              <a:rPr lang="en-US" dirty="0"/>
              <a:t>* </a:t>
            </a:r>
            <a:r>
              <a:rPr lang="en-US" dirty="0" err="1"/>
              <a:t>sqrt</a:t>
            </a:r>
            <a:r>
              <a:rPr lang="en-US" dirty="0"/>
              <a:t>(0.28</a:t>
            </a:r>
            <a:r>
              <a:rPr lang="en-US" dirty="0" smtClean="0"/>
              <a:t>) * 20,160 = 17,651 units</a:t>
            </a:r>
          </a:p>
          <a:p>
            <a:endParaRPr lang="en-US" dirty="0"/>
          </a:p>
          <a:p>
            <a:r>
              <a:rPr lang="en-US" dirty="0" smtClean="0"/>
              <a:t>Cost:</a:t>
            </a:r>
          </a:p>
          <a:p>
            <a:pPr lvl="1"/>
            <a:r>
              <a:rPr lang="en-US" dirty="0" smtClean="0"/>
              <a:t>COGS from </a:t>
            </a:r>
            <a:r>
              <a:rPr lang="en-US" dirty="0" err="1" smtClean="0"/>
              <a:t>Mex</a:t>
            </a:r>
            <a:r>
              <a:rPr lang="en-US" dirty="0" smtClean="0"/>
              <a:t> = $608.73/unit</a:t>
            </a:r>
          </a:p>
          <a:p>
            <a:pPr lvl="1"/>
            <a:r>
              <a:rPr lang="en-US" dirty="0" smtClean="0"/>
              <a:t>Unit holding cost = 15%/year * $608.73 = $91.31/year = $7.61/month</a:t>
            </a:r>
          </a:p>
          <a:p>
            <a:pPr lvl="1"/>
            <a:r>
              <a:rPr lang="en-US" dirty="0" smtClean="0"/>
              <a:t>Monthly carrying cost = (19,040+17,651) * $7.61 = $279,184</a:t>
            </a:r>
            <a:endParaRPr lang="en-US" dirty="0"/>
          </a:p>
        </p:txBody>
      </p:sp>
      <p:sp>
        <p:nvSpPr>
          <p:cNvPr id="3" name="Title 2"/>
          <p:cNvSpPr>
            <a:spLocks noGrp="1"/>
          </p:cNvSpPr>
          <p:nvPr>
            <p:ph type="title"/>
          </p:nvPr>
        </p:nvSpPr>
        <p:spPr/>
        <p:txBody>
          <a:bodyPr/>
          <a:lstStyle/>
          <a:p>
            <a:r>
              <a:rPr lang="en-US" dirty="0" smtClean="0"/>
              <a:t/>
            </a:r>
            <a:br>
              <a:rPr lang="en-US" dirty="0" smtClean="0"/>
            </a:br>
            <a:r>
              <a:rPr lang="en-US" dirty="0" smtClean="0"/>
              <a:t/>
            </a:r>
            <a:br>
              <a:rPr lang="en-US" dirty="0" smtClean="0"/>
            </a:br>
            <a:r>
              <a:rPr lang="en-US" dirty="0" smtClean="0"/>
              <a:t>Review: Computing </a:t>
            </a:r>
            <a:r>
              <a:rPr lang="en-US" dirty="0" err="1" smtClean="0"/>
              <a:t>pipleline</a:t>
            </a:r>
            <a:r>
              <a:rPr lang="en-US" dirty="0" smtClean="0"/>
              <a:t> + safety stock for</a:t>
            </a:r>
            <a:br>
              <a:rPr lang="en-US" dirty="0" smtClean="0"/>
            </a:br>
            <a:r>
              <a:rPr lang="en-US" dirty="0" smtClean="0"/>
              <a:t>LEX 100021: single sourcing from Mexico</a:t>
            </a:r>
            <a:endParaRPr lang="en-US" dirty="0"/>
          </a:p>
        </p:txBody>
      </p:sp>
      <p:sp>
        <p:nvSpPr>
          <p:cNvPr id="4" name="Line Callout 1 3"/>
          <p:cNvSpPr/>
          <p:nvPr/>
        </p:nvSpPr>
        <p:spPr bwMode="auto">
          <a:xfrm>
            <a:off x="3222596" y="2707576"/>
            <a:ext cx="3047629" cy="461665"/>
          </a:xfrm>
          <a:prstGeom prst="borderCallout1">
            <a:avLst>
              <a:gd name="adj1" fmla="val 54107"/>
              <a:gd name="adj2" fmla="val -2036"/>
              <a:gd name="adj3" fmla="val 124000"/>
              <a:gd name="adj4" fmla="val -14680"/>
            </a:avLst>
          </a:prstGeom>
          <a:solidFill>
            <a:srgbClr val="FFFF99"/>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Depends on your</a:t>
            </a:r>
            <a:r>
              <a:rPr kumimoji="0" lang="en-US" sz="1200" b="0" i="0" u="none" strike="noStrike" cap="none" normalizeH="0" dirty="0" smtClean="0">
                <a:ln>
                  <a:noFill/>
                </a:ln>
                <a:solidFill>
                  <a:schemeClr val="tx1"/>
                </a:solidFill>
                <a:effectLst/>
                <a:latin typeface="Arial" charset="0"/>
              </a:rPr>
              <a:t> targeted</a:t>
            </a:r>
            <a:r>
              <a:rPr kumimoji="0" lang="en-US" sz="1200" b="0" i="0" u="none" strike="noStrike" cap="none" normalizeH="0" baseline="0" dirty="0" smtClean="0">
                <a:ln>
                  <a:noFill/>
                </a:ln>
                <a:solidFill>
                  <a:schemeClr val="tx1"/>
                </a:solidFill>
                <a:effectLst/>
                <a:latin typeface="Arial" charset="0"/>
              </a:rPr>
              <a:t> SL</a:t>
            </a:r>
          </a:p>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Arial" charset="0"/>
              </a:rPr>
              <a:t>e.g., if 95%, then z = </a:t>
            </a:r>
            <a:r>
              <a:rPr lang="en-US" sz="1200" dirty="0" err="1" smtClean="0">
                <a:latin typeface="Arial" charset="0"/>
              </a:rPr>
              <a:t>normsinv</a:t>
            </a:r>
            <a:r>
              <a:rPr lang="en-US" sz="1200" dirty="0" smtClean="0">
                <a:latin typeface="Arial" charset="0"/>
              </a:rPr>
              <a:t>(.95) = 1.65</a:t>
            </a:r>
            <a:endParaRPr kumimoji="0" lang="en-US" sz="12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Location Strategy Framework</a:t>
            </a:r>
            <a:br>
              <a:rPr lang="en-US" dirty="0" smtClean="0"/>
            </a:br>
            <a:endParaRPr lang="en-US" dirty="0"/>
          </a:p>
        </p:txBody>
      </p:sp>
      <p:sp>
        <p:nvSpPr>
          <p:cNvPr id="3" name="Subtitle 2"/>
          <p:cNvSpPr>
            <a:spLocks noGrp="1"/>
          </p:cNvSpPr>
          <p:nvPr>
            <p:ph type="subTitle" idx="1"/>
          </p:nvPr>
        </p:nvSpPr>
        <p:spPr/>
        <p:txBody>
          <a:bodyPr/>
          <a:lstStyle/>
          <a:p>
            <a:r>
              <a:rPr lang="en-US" dirty="0">
                <a:solidFill>
                  <a:prstClr val="black"/>
                </a:solidFill>
                <a:latin typeface="Optima"/>
                <a:ea typeface="ＭＳ Ｐゴシック" charset="0"/>
                <a:cs typeface="Optima"/>
              </a:rPr>
              <a:t>How do we identify alternative global supply markets for now and institutionalize the capability to do so again in the future? </a:t>
            </a:r>
          </a:p>
        </p:txBody>
      </p:sp>
    </p:spTree>
    <p:extLst>
      <p:ext uri="{BB962C8B-B14F-4D97-AF65-F5344CB8AC3E}">
        <p14:creationId xmlns:p14="http://schemas.microsoft.com/office/powerpoint/2010/main" val="424478140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0"/>
          <p:cNvSpPr>
            <a:spLocks noGrp="1" noChangeArrowheads="1"/>
          </p:cNvSpPr>
          <p:nvPr>
            <p:ph type="title"/>
          </p:nvPr>
        </p:nvSpPr>
        <p:spPr/>
        <p:txBody>
          <a:bodyPr/>
          <a:lstStyle/>
          <a:p>
            <a:pPr eaLnBrk="1" hangingPunct="1"/>
            <a:r>
              <a:rPr lang="en-US" b="1" dirty="0" smtClean="0">
                <a:latin typeface="Albertus Extra Bold"/>
              </a:rPr>
              <a:t>Step 1:</a:t>
            </a:r>
            <a:br>
              <a:rPr lang="en-US" b="1" dirty="0" smtClean="0">
                <a:latin typeface="Albertus Extra Bold"/>
              </a:rPr>
            </a:br>
            <a:r>
              <a:rPr lang="en-US" b="1" dirty="0" smtClean="0">
                <a:latin typeface="Albertus Extra Bold"/>
              </a:rPr>
              <a:t>	</a:t>
            </a:r>
            <a:r>
              <a:rPr lang="en-US" dirty="0" smtClean="0"/>
              <a:t>Strategic role of a foreign location</a:t>
            </a:r>
          </a:p>
        </p:txBody>
      </p:sp>
      <p:sp>
        <p:nvSpPr>
          <p:cNvPr id="26627" name="Text Box 41"/>
          <p:cNvSpPr txBox="1">
            <a:spLocks noChangeArrowheads="1"/>
          </p:cNvSpPr>
          <p:nvPr/>
        </p:nvSpPr>
        <p:spPr bwMode="auto">
          <a:xfrm>
            <a:off x="220663" y="6327775"/>
            <a:ext cx="4781550" cy="228600"/>
          </a:xfrm>
          <a:prstGeom prst="rect">
            <a:avLst/>
          </a:prstGeom>
          <a:noFill/>
          <a:ln w="9525" algn="ctr">
            <a:noFill/>
            <a:prstDash val="dash"/>
            <a:miter lim="800000"/>
            <a:headEnd/>
            <a:tailEnd/>
          </a:ln>
        </p:spPr>
        <p:txBody>
          <a:bodyPr wrap="none">
            <a:spAutoFit/>
          </a:bodyPr>
          <a:lstStyle/>
          <a:p>
            <a:r>
              <a:rPr lang="en-US" sz="900" smtClean="0">
                <a:solidFill>
                  <a:srgbClr val="000000"/>
                </a:solidFill>
                <a:latin typeface="Arial" pitchFamily="34" charset="0"/>
              </a:rPr>
              <a:t>Adapted from Ferdows (1997) “Making the most of foreign factories. HBR, Mar-Apr, 73-88. </a:t>
            </a:r>
          </a:p>
        </p:txBody>
      </p:sp>
      <p:grpSp>
        <p:nvGrpSpPr>
          <p:cNvPr id="2" name="Group 11"/>
          <p:cNvGrpSpPr>
            <a:grpSpLocks/>
          </p:cNvGrpSpPr>
          <p:nvPr/>
        </p:nvGrpSpPr>
        <p:grpSpPr bwMode="auto">
          <a:xfrm>
            <a:off x="1201738" y="1908175"/>
            <a:ext cx="7747000" cy="3073400"/>
            <a:chOff x="757" y="1202"/>
            <a:chExt cx="4880" cy="1936"/>
          </a:xfrm>
        </p:grpSpPr>
        <p:sp>
          <p:nvSpPr>
            <p:cNvPr id="26692" name="Rectangle 9"/>
            <p:cNvSpPr>
              <a:spLocks noChangeArrowheads="1"/>
            </p:cNvSpPr>
            <p:nvPr/>
          </p:nvSpPr>
          <p:spPr bwMode="auto">
            <a:xfrm>
              <a:off x="757" y="1202"/>
              <a:ext cx="4880" cy="1936"/>
            </a:xfrm>
            <a:prstGeom prst="rect">
              <a:avLst/>
            </a:prstGeom>
            <a:solidFill>
              <a:srgbClr val="CCECFF"/>
            </a:solidFill>
            <a:ln w="9525">
              <a:noFill/>
              <a:miter lim="800000"/>
              <a:headEnd/>
              <a:tailEnd/>
            </a:ln>
          </p:spPr>
          <p:txBody>
            <a:bodyPr/>
            <a:lstStyle/>
            <a:p>
              <a:endParaRPr lang="en-US" sz="1200" smtClean="0">
                <a:solidFill>
                  <a:srgbClr val="000000"/>
                </a:solidFill>
                <a:latin typeface="Arial" pitchFamily="34" charset="0"/>
              </a:endParaRPr>
            </a:p>
          </p:txBody>
        </p:sp>
        <p:sp>
          <p:nvSpPr>
            <p:cNvPr id="26693" name="Rectangle 10"/>
            <p:cNvSpPr>
              <a:spLocks noChangeArrowheads="1"/>
            </p:cNvSpPr>
            <p:nvPr/>
          </p:nvSpPr>
          <p:spPr bwMode="auto">
            <a:xfrm>
              <a:off x="757" y="1202"/>
              <a:ext cx="4880" cy="1936"/>
            </a:xfrm>
            <a:prstGeom prst="rect">
              <a:avLst/>
            </a:prstGeom>
            <a:noFill/>
            <a:ln w="6" cap="rnd">
              <a:solidFill>
                <a:srgbClr val="000000"/>
              </a:solidFill>
              <a:miter lim="800000"/>
              <a:headEnd/>
              <a:tailEnd/>
            </a:ln>
          </p:spPr>
          <p:txBody>
            <a:bodyPr/>
            <a:lstStyle/>
            <a:p>
              <a:endParaRPr lang="en-US" sz="1200" smtClean="0">
                <a:solidFill>
                  <a:srgbClr val="000000"/>
                </a:solidFill>
                <a:latin typeface="Arial" pitchFamily="34" charset="0"/>
              </a:endParaRPr>
            </a:p>
          </p:txBody>
        </p:sp>
      </p:grpSp>
      <p:sp>
        <p:nvSpPr>
          <p:cNvPr id="26629" name="Line 12"/>
          <p:cNvSpPr>
            <a:spLocks noChangeShapeType="1"/>
          </p:cNvSpPr>
          <p:nvPr/>
        </p:nvSpPr>
        <p:spPr bwMode="auto">
          <a:xfrm flipV="1">
            <a:off x="3752850" y="1901825"/>
            <a:ext cx="1588" cy="3079750"/>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26630" name="Line 13"/>
          <p:cNvSpPr>
            <a:spLocks noChangeShapeType="1"/>
          </p:cNvSpPr>
          <p:nvPr/>
        </p:nvSpPr>
        <p:spPr bwMode="auto">
          <a:xfrm flipV="1">
            <a:off x="6318250" y="1901825"/>
            <a:ext cx="1588" cy="3062288"/>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26631" name="Line 14"/>
          <p:cNvSpPr>
            <a:spLocks noChangeShapeType="1"/>
          </p:cNvSpPr>
          <p:nvPr/>
        </p:nvSpPr>
        <p:spPr bwMode="auto">
          <a:xfrm>
            <a:off x="1203325" y="3425825"/>
            <a:ext cx="7734300" cy="1588"/>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26632" name="Rectangle 15"/>
          <p:cNvSpPr>
            <a:spLocks noChangeArrowheads="1"/>
          </p:cNvSpPr>
          <p:nvPr/>
        </p:nvSpPr>
        <p:spPr bwMode="auto">
          <a:xfrm>
            <a:off x="1762125" y="1995488"/>
            <a:ext cx="1611313"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Source plant</a:t>
            </a:r>
            <a:endParaRPr lang="en-US" sz="1200" smtClean="0">
              <a:solidFill>
                <a:srgbClr val="000000"/>
              </a:solidFill>
              <a:latin typeface="Arial" pitchFamily="34" charset="0"/>
            </a:endParaRPr>
          </a:p>
        </p:txBody>
      </p:sp>
      <p:sp>
        <p:nvSpPr>
          <p:cNvPr id="26633" name="Rectangle 16"/>
          <p:cNvSpPr>
            <a:spLocks noChangeArrowheads="1"/>
          </p:cNvSpPr>
          <p:nvPr/>
        </p:nvSpPr>
        <p:spPr bwMode="auto">
          <a:xfrm>
            <a:off x="1296988" y="24717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34" name="Rectangle 17"/>
          <p:cNvSpPr>
            <a:spLocks noChangeArrowheads="1"/>
          </p:cNvSpPr>
          <p:nvPr/>
        </p:nvSpPr>
        <p:spPr bwMode="auto">
          <a:xfrm>
            <a:off x="1435100" y="2471738"/>
            <a:ext cx="230981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Produces at low cost but with same </a:t>
            </a:r>
            <a:endParaRPr lang="en-US" sz="1200" smtClean="0">
              <a:solidFill>
                <a:srgbClr val="000000"/>
              </a:solidFill>
              <a:latin typeface="Arial" pitchFamily="34" charset="0"/>
            </a:endParaRPr>
          </a:p>
        </p:txBody>
      </p:sp>
      <p:sp>
        <p:nvSpPr>
          <p:cNvPr id="26635" name="Rectangle 18"/>
          <p:cNvSpPr>
            <a:spLocks noChangeArrowheads="1"/>
          </p:cNvSpPr>
          <p:nvPr/>
        </p:nvSpPr>
        <p:spPr bwMode="auto">
          <a:xfrm>
            <a:off x="1435100" y="2608263"/>
            <a:ext cx="217646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ability as best plant in the network</a:t>
            </a:r>
            <a:endParaRPr lang="en-US" sz="1200" smtClean="0">
              <a:solidFill>
                <a:srgbClr val="000000"/>
              </a:solidFill>
              <a:latin typeface="Arial" pitchFamily="34" charset="0"/>
            </a:endParaRPr>
          </a:p>
        </p:txBody>
      </p:sp>
      <p:sp>
        <p:nvSpPr>
          <p:cNvPr id="26636" name="Rectangle 19"/>
          <p:cNvSpPr>
            <a:spLocks noChangeArrowheads="1"/>
          </p:cNvSpPr>
          <p:nvPr/>
        </p:nvSpPr>
        <p:spPr bwMode="auto">
          <a:xfrm>
            <a:off x="1296988" y="2776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37" name="Rectangle 20"/>
          <p:cNvSpPr>
            <a:spLocks noChangeArrowheads="1"/>
          </p:cNvSpPr>
          <p:nvPr/>
        </p:nvSpPr>
        <p:spPr bwMode="auto">
          <a:xfrm>
            <a:off x="1435100" y="2776538"/>
            <a:ext cx="25368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Authority over procurement, production </a:t>
            </a:r>
            <a:endParaRPr lang="en-US" sz="1200" smtClean="0">
              <a:solidFill>
                <a:srgbClr val="000000"/>
              </a:solidFill>
              <a:latin typeface="Arial" pitchFamily="34" charset="0"/>
            </a:endParaRPr>
          </a:p>
        </p:txBody>
      </p:sp>
      <p:sp>
        <p:nvSpPr>
          <p:cNvPr id="26638" name="Rectangle 21"/>
          <p:cNvSpPr>
            <a:spLocks noChangeArrowheads="1"/>
          </p:cNvSpPr>
          <p:nvPr/>
        </p:nvSpPr>
        <p:spPr bwMode="auto">
          <a:xfrm>
            <a:off x="1435100" y="2913063"/>
            <a:ext cx="2433638"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planning, logistics, process &amp; product </a:t>
            </a:r>
            <a:endParaRPr lang="en-US" sz="1200" smtClean="0">
              <a:solidFill>
                <a:srgbClr val="000000"/>
              </a:solidFill>
              <a:latin typeface="Arial" pitchFamily="34" charset="0"/>
            </a:endParaRPr>
          </a:p>
        </p:txBody>
      </p:sp>
      <p:sp>
        <p:nvSpPr>
          <p:cNvPr id="26639" name="Rectangle 22"/>
          <p:cNvSpPr>
            <a:spLocks noChangeArrowheads="1"/>
          </p:cNvSpPr>
          <p:nvPr/>
        </p:nvSpPr>
        <p:spPr bwMode="auto">
          <a:xfrm>
            <a:off x="1435100" y="3051175"/>
            <a:ext cx="92075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customization</a:t>
            </a:r>
            <a:endParaRPr lang="en-US" sz="1200" smtClean="0">
              <a:solidFill>
                <a:srgbClr val="000000"/>
              </a:solidFill>
              <a:latin typeface="Arial" pitchFamily="34" charset="0"/>
            </a:endParaRPr>
          </a:p>
        </p:txBody>
      </p:sp>
      <p:sp>
        <p:nvSpPr>
          <p:cNvPr id="26640" name="Rectangle 23"/>
          <p:cNvSpPr>
            <a:spLocks noChangeArrowheads="1"/>
          </p:cNvSpPr>
          <p:nvPr/>
        </p:nvSpPr>
        <p:spPr bwMode="auto">
          <a:xfrm>
            <a:off x="1711325" y="3508375"/>
            <a:ext cx="1790700"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Offshore plant</a:t>
            </a:r>
            <a:endParaRPr lang="en-US" sz="1200" smtClean="0">
              <a:solidFill>
                <a:srgbClr val="000000"/>
              </a:solidFill>
              <a:latin typeface="Arial" pitchFamily="34" charset="0"/>
            </a:endParaRPr>
          </a:p>
        </p:txBody>
      </p:sp>
      <p:sp>
        <p:nvSpPr>
          <p:cNvPr id="26641" name="Rectangle 24"/>
          <p:cNvSpPr>
            <a:spLocks noChangeArrowheads="1"/>
          </p:cNvSpPr>
          <p:nvPr/>
        </p:nvSpPr>
        <p:spPr bwMode="auto">
          <a:xfrm>
            <a:off x="1330325" y="39846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42" name="Rectangle 25"/>
          <p:cNvSpPr>
            <a:spLocks noChangeArrowheads="1"/>
          </p:cNvSpPr>
          <p:nvPr/>
        </p:nvSpPr>
        <p:spPr bwMode="auto">
          <a:xfrm>
            <a:off x="1470025" y="3984625"/>
            <a:ext cx="2293938"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Produces specific items at low cost </a:t>
            </a:r>
            <a:endParaRPr lang="en-US" sz="1200" smtClean="0">
              <a:solidFill>
                <a:srgbClr val="000000"/>
              </a:solidFill>
              <a:latin typeface="Arial" pitchFamily="34" charset="0"/>
            </a:endParaRPr>
          </a:p>
        </p:txBody>
      </p:sp>
      <p:sp>
        <p:nvSpPr>
          <p:cNvPr id="26643" name="Rectangle 26"/>
          <p:cNvSpPr>
            <a:spLocks noChangeArrowheads="1"/>
          </p:cNvSpPr>
          <p:nvPr/>
        </p:nvSpPr>
        <p:spPr bwMode="auto">
          <a:xfrm>
            <a:off x="1470025" y="4121150"/>
            <a:ext cx="2500313"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and exports for further work or for sale.</a:t>
            </a:r>
            <a:endParaRPr lang="en-US" sz="1200" smtClean="0">
              <a:solidFill>
                <a:srgbClr val="000000"/>
              </a:solidFill>
              <a:latin typeface="Arial" pitchFamily="34" charset="0"/>
            </a:endParaRPr>
          </a:p>
        </p:txBody>
      </p:sp>
      <p:sp>
        <p:nvSpPr>
          <p:cNvPr id="26644" name="Rectangle 27"/>
          <p:cNvSpPr>
            <a:spLocks noChangeArrowheads="1"/>
          </p:cNvSpPr>
          <p:nvPr/>
        </p:nvSpPr>
        <p:spPr bwMode="auto">
          <a:xfrm>
            <a:off x="1330325" y="42894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45" name="Rectangle 28"/>
          <p:cNvSpPr>
            <a:spLocks noChangeArrowheads="1"/>
          </p:cNvSpPr>
          <p:nvPr/>
        </p:nvSpPr>
        <p:spPr bwMode="auto">
          <a:xfrm>
            <a:off x="1470025" y="4289425"/>
            <a:ext cx="2157413"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Minimal authority and investment.</a:t>
            </a:r>
            <a:endParaRPr lang="en-US" sz="1200" smtClean="0">
              <a:solidFill>
                <a:srgbClr val="000000"/>
              </a:solidFill>
              <a:latin typeface="Arial" pitchFamily="34" charset="0"/>
            </a:endParaRPr>
          </a:p>
        </p:txBody>
      </p:sp>
      <p:sp>
        <p:nvSpPr>
          <p:cNvPr id="26646" name="Rectangle 29"/>
          <p:cNvSpPr>
            <a:spLocks noChangeArrowheads="1"/>
          </p:cNvSpPr>
          <p:nvPr/>
        </p:nvSpPr>
        <p:spPr bwMode="auto">
          <a:xfrm>
            <a:off x="4433888" y="1995488"/>
            <a:ext cx="1358900"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Lead plant</a:t>
            </a:r>
            <a:endParaRPr lang="en-US" sz="1200" smtClean="0">
              <a:solidFill>
                <a:srgbClr val="000000"/>
              </a:solidFill>
              <a:latin typeface="Arial" pitchFamily="34" charset="0"/>
            </a:endParaRPr>
          </a:p>
        </p:txBody>
      </p:sp>
      <p:sp>
        <p:nvSpPr>
          <p:cNvPr id="26647" name="Rectangle 30"/>
          <p:cNvSpPr>
            <a:spLocks noChangeArrowheads="1"/>
          </p:cNvSpPr>
          <p:nvPr/>
        </p:nvSpPr>
        <p:spPr bwMode="auto">
          <a:xfrm>
            <a:off x="3846513" y="24717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48" name="Rectangle 31"/>
          <p:cNvSpPr>
            <a:spLocks noChangeArrowheads="1"/>
          </p:cNvSpPr>
          <p:nvPr/>
        </p:nvSpPr>
        <p:spPr bwMode="auto">
          <a:xfrm>
            <a:off x="3986213" y="2471738"/>
            <a:ext cx="2305050"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Global hub for product and process </a:t>
            </a:r>
            <a:endParaRPr lang="en-US" sz="1200" smtClean="0">
              <a:solidFill>
                <a:srgbClr val="000000"/>
              </a:solidFill>
              <a:latin typeface="Arial" pitchFamily="34" charset="0"/>
            </a:endParaRPr>
          </a:p>
        </p:txBody>
      </p:sp>
      <p:sp>
        <p:nvSpPr>
          <p:cNvPr id="26649" name="Rectangle 32"/>
          <p:cNvSpPr>
            <a:spLocks noChangeArrowheads="1"/>
          </p:cNvSpPr>
          <p:nvPr/>
        </p:nvSpPr>
        <p:spPr bwMode="auto">
          <a:xfrm>
            <a:off x="3986213" y="2608263"/>
            <a:ext cx="17240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knowledge and innovation.</a:t>
            </a:r>
            <a:endParaRPr lang="en-US" sz="1200" smtClean="0">
              <a:solidFill>
                <a:srgbClr val="000000"/>
              </a:solidFill>
              <a:latin typeface="Arial" pitchFamily="34" charset="0"/>
            </a:endParaRPr>
          </a:p>
        </p:txBody>
      </p:sp>
      <p:sp>
        <p:nvSpPr>
          <p:cNvPr id="26650" name="Rectangle 33"/>
          <p:cNvSpPr>
            <a:spLocks noChangeArrowheads="1"/>
          </p:cNvSpPr>
          <p:nvPr/>
        </p:nvSpPr>
        <p:spPr bwMode="auto">
          <a:xfrm>
            <a:off x="3846513" y="2776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51" name="Rectangle 34"/>
          <p:cNvSpPr>
            <a:spLocks noChangeArrowheads="1"/>
          </p:cNvSpPr>
          <p:nvPr/>
        </p:nvSpPr>
        <p:spPr bwMode="auto">
          <a:xfrm>
            <a:off x="3986213" y="2776538"/>
            <a:ext cx="241617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Full authority over all activities.  Taps </a:t>
            </a:r>
            <a:endParaRPr lang="en-US" sz="1200" smtClean="0">
              <a:solidFill>
                <a:srgbClr val="000000"/>
              </a:solidFill>
              <a:latin typeface="Arial" pitchFamily="34" charset="0"/>
            </a:endParaRPr>
          </a:p>
        </p:txBody>
      </p:sp>
      <p:sp>
        <p:nvSpPr>
          <p:cNvPr id="26652" name="Rectangle 35"/>
          <p:cNvSpPr>
            <a:spLocks noChangeArrowheads="1"/>
          </p:cNvSpPr>
          <p:nvPr/>
        </p:nvSpPr>
        <p:spPr bwMode="auto">
          <a:xfrm>
            <a:off x="3986213" y="2913063"/>
            <a:ext cx="2147887"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into local skills and knowledge to </a:t>
            </a:r>
            <a:endParaRPr lang="en-US" sz="1200" smtClean="0">
              <a:solidFill>
                <a:srgbClr val="000000"/>
              </a:solidFill>
              <a:latin typeface="Arial" pitchFamily="34" charset="0"/>
            </a:endParaRPr>
          </a:p>
        </p:txBody>
      </p:sp>
      <p:sp>
        <p:nvSpPr>
          <p:cNvPr id="26653" name="Rectangle 36"/>
          <p:cNvSpPr>
            <a:spLocks noChangeArrowheads="1"/>
          </p:cNvSpPr>
          <p:nvPr/>
        </p:nvSpPr>
        <p:spPr bwMode="auto">
          <a:xfrm>
            <a:off x="3986213" y="3051175"/>
            <a:ext cx="10763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initiate company</a:t>
            </a:r>
            <a:endParaRPr lang="en-US" sz="1200" smtClean="0">
              <a:solidFill>
                <a:srgbClr val="000000"/>
              </a:solidFill>
              <a:latin typeface="Arial" pitchFamily="34" charset="0"/>
            </a:endParaRPr>
          </a:p>
        </p:txBody>
      </p:sp>
      <p:sp>
        <p:nvSpPr>
          <p:cNvPr id="26654" name="Rectangle 37"/>
          <p:cNvSpPr>
            <a:spLocks noChangeArrowheads="1"/>
          </p:cNvSpPr>
          <p:nvPr/>
        </p:nvSpPr>
        <p:spPr bwMode="auto">
          <a:xfrm>
            <a:off x="4913313" y="3051175"/>
            <a:ext cx="109537"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55" name="Rectangle 38"/>
          <p:cNvSpPr>
            <a:spLocks noChangeArrowheads="1"/>
          </p:cNvSpPr>
          <p:nvPr/>
        </p:nvSpPr>
        <p:spPr bwMode="auto">
          <a:xfrm>
            <a:off x="4956175" y="3051175"/>
            <a:ext cx="106997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wide innovation.</a:t>
            </a:r>
            <a:endParaRPr lang="en-US" sz="1200" smtClean="0">
              <a:solidFill>
                <a:srgbClr val="000000"/>
              </a:solidFill>
              <a:latin typeface="Arial" pitchFamily="34" charset="0"/>
            </a:endParaRPr>
          </a:p>
        </p:txBody>
      </p:sp>
      <p:sp>
        <p:nvSpPr>
          <p:cNvPr id="26656" name="Rectangle 39"/>
          <p:cNvSpPr>
            <a:spLocks noChangeArrowheads="1"/>
          </p:cNvSpPr>
          <p:nvPr/>
        </p:nvSpPr>
        <p:spPr bwMode="auto">
          <a:xfrm>
            <a:off x="4278313" y="3508375"/>
            <a:ext cx="1701800"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Outpost plant</a:t>
            </a:r>
            <a:endParaRPr lang="en-US" sz="1200" smtClean="0">
              <a:solidFill>
                <a:srgbClr val="000000"/>
              </a:solidFill>
              <a:latin typeface="Arial" pitchFamily="34" charset="0"/>
            </a:endParaRPr>
          </a:p>
        </p:txBody>
      </p:sp>
      <p:sp>
        <p:nvSpPr>
          <p:cNvPr id="26657" name="Rectangle 40"/>
          <p:cNvSpPr>
            <a:spLocks noChangeArrowheads="1"/>
          </p:cNvSpPr>
          <p:nvPr/>
        </p:nvSpPr>
        <p:spPr bwMode="auto">
          <a:xfrm>
            <a:off x="3856038" y="39846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58" name="Rectangle 41"/>
          <p:cNvSpPr>
            <a:spLocks noChangeArrowheads="1"/>
          </p:cNvSpPr>
          <p:nvPr/>
        </p:nvSpPr>
        <p:spPr bwMode="auto">
          <a:xfrm>
            <a:off x="3994150" y="3984625"/>
            <a:ext cx="233997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Primary role is to collect information </a:t>
            </a:r>
            <a:endParaRPr lang="en-US" sz="1200" smtClean="0">
              <a:solidFill>
                <a:srgbClr val="000000"/>
              </a:solidFill>
              <a:latin typeface="Arial" pitchFamily="34" charset="0"/>
            </a:endParaRPr>
          </a:p>
        </p:txBody>
      </p:sp>
      <p:sp>
        <p:nvSpPr>
          <p:cNvPr id="26659" name="Rectangle 42"/>
          <p:cNvSpPr>
            <a:spLocks noChangeArrowheads="1"/>
          </p:cNvSpPr>
          <p:nvPr/>
        </p:nvSpPr>
        <p:spPr bwMode="auto">
          <a:xfrm>
            <a:off x="3994150" y="4121150"/>
            <a:ext cx="2487613"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from advanced suppliers, competitors, </a:t>
            </a:r>
            <a:endParaRPr lang="en-US" sz="1200" smtClean="0">
              <a:solidFill>
                <a:srgbClr val="000000"/>
              </a:solidFill>
              <a:latin typeface="Arial" pitchFamily="34" charset="0"/>
            </a:endParaRPr>
          </a:p>
        </p:txBody>
      </p:sp>
      <p:sp>
        <p:nvSpPr>
          <p:cNvPr id="26660" name="Rectangle 43"/>
          <p:cNvSpPr>
            <a:spLocks noChangeArrowheads="1"/>
          </p:cNvSpPr>
          <p:nvPr/>
        </p:nvSpPr>
        <p:spPr bwMode="auto">
          <a:xfrm>
            <a:off x="3994150" y="4259263"/>
            <a:ext cx="184626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research labs, or customers.</a:t>
            </a:r>
            <a:endParaRPr lang="en-US" sz="1200" smtClean="0">
              <a:solidFill>
                <a:srgbClr val="000000"/>
              </a:solidFill>
              <a:latin typeface="Arial" pitchFamily="34" charset="0"/>
            </a:endParaRPr>
          </a:p>
        </p:txBody>
      </p:sp>
      <p:sp>
        <p:nvSpPr>
          <p:cNvPr id="26661" name="Rectangle 44"/>
          <p:cNvSpPr>
            <a:spLocks noChangeArrowheads="1"/>
          </p:cNvSpPr>
          <p:nvPr/>
        </p:nvSpPr>
        <p:spPr bwMode="auto">
          <a:xfrm>
            <a:off x="3856038" y="4427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62" name="Rectangle 45"/>
          <p:cNvSpPr>
            <a:spLocks noChangeArrowheads="1"/>
          </p:cNvSpPr>
          <p:nvPr/>
        </p:nvSpPr>
        <p:spPr bwMode="auto">
          <a:xfrm>
            <a:off x="3994150" y="4427538"/>
            <a:ext cx="238601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Secondary role as offshore or server.</a:t>
            </a:r>
            <a:endParaRPr lang="en-US" sz="1200" smtClean="0">
              <a:solidFill>
                <a:srgbClr val="000000"/>
              </a:solidFill>
              <a:latin typeface="Arial" pitchFamily="34" charset="0"/>
            </a:endParaRPr>
          </a:p>
        </p:txBody>
      </p:sp>
      <p:sp>
        <p:nvSpPr>
          <p:cNvPr id="26663" name="Rectangle 46"/>
          <p:cNvSpPr>
            <a:spLocks noChangeArrowheads="1"/>
          </p:cNvSpPr>
          <p:nvPr/>
        </p:nvSpPr>
        <p:spPr bwMode="auto">
          <a:xfrm>
            <a:off x="6946900" y="3508375"/>
            <a:ext cx="1554163"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Server plant</a:t>
            </a:r>
            <a:endParaRPr lang="en-US" sz="1200" smtClean="0">
              <a:solidFill>
                <a:srgbClr val="000000"/>
              </a:solidFill>
              <a:latin typeface="Arial" pitchFamily="34" charset="0"/>
            </a:endParaRPr>
          </a:p>
        </p:txBody>
      </p:sp>
      <p:sp>
        <p:nvSpPr>
          <p:cNvPr id="26664" name="Rectangle 47"/>
          <p:cNvSpPr>
            <a:spLocks noChangeArrowheads="1"/>
          </p:cNvSpPr>
          <p:nvPr/>
        </p:nvSpPr>
        <p:spPr bwMode="auto">
          <a:xfrm>
            <a:off x="6453188" y="39846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65" name="Rectangle 48"/>
          <p:cNvSpPr>
            <a:spLocks noChangeArrowheads="1"/>
          </p:cNvSpPr>
          <p:nvPr/>
        </p:nvSpPr>
        <p:spPr bwMode="auto">
          <a:xfrm>
            <a:off x="6592888" y="3984625"/>
            <a:ext cx="222250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Serves specific regional market to </a:t>
            </a:r>
            <a:endParaRPr lang="en-US" sz="1200" smtClean="0">
              <a:solidFill>
                <a:srgbClr val="000000"/>
              </a:solidFill>
              <a:latin typeface="Arial" pitchFamily="34" charset="0"/>
            </a:endParaRPr>
          </a:p>
        </p:txBody>
      </p:sp>
      <p:sp>
        <p:nvSpPr>
          <p:cNvPr id="26666" name="Rectangle 49"/>
          <p:cNvSpPr>
            <a:spLocks noChangeArrowheads="1"/>
          </p:cNvSpPr>
          <p:nvPr/>
        </p:nvSpPr>
        <p:spPr bwMode="auto">
          <a:xfrm>
            <a:off x="6592888" y="4121150"/>
            <a:ext cx="2316162"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overcome tariffs, taxes, logistics, or </a:t>
            </a:r>
            <a:endParaRPr lang="en-US" sz="1200" smtClean="0">
              <a:solidFill>
                <a:srgbClr val="000000"/>
              </a:solidFill>
              <a:latin typeface="Arial" pitchFamily="34" charset="0"/>
            </a:endParaRPr>
          </a:p>
        </p:txBody>
      </p:sp>
      <p:sp>
        <p:nvSpPr>
          <p:cNvPr id="26667" name="Rectangle 50"/>
          <p:cNvSpPr>
            <a:spLocks noChangeArrowheads="1"/>
          </p:cNvSpPr>
          <p:nvPr/>
        </p:nvSpPr>
        <p:spPr bwMode="auto">
          <a:xfrm>
            <a:off x="6592888" y="4259263"/>
            <a:ext cx="492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foreign</a:t>
            </a:r>
            <a:endParaRPr lang="en-US" sz="1200" smtClean="0">
              <a:solidFill>
                <a:srgbClr val="000000"/>
              </a:solidFill>
              <a:latin typeface="Arial" pitchFamily="34" charset="0"/>
            </a:endParaRPr>
          </a:p>
        </p:txBody>
      </p:sp>
      <p:sp>
        <p:nvSpPr>
          <p:cNvPr id="26668" name="Rectangle 51"/>
          <p:cNvSpPr>
            <a:spLocks noChangeArrowheads="1"/>
          </p:cNvSpPr>
          <p:nvPr/>
        </p:nvSpPr>
        <p:spPr bwMode="auto">
          <a:xfrm>
            <a:off x="6986588" y="4259263"/>
            <a:ext cx="109537"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69" name="Rectangle 52"/>
          <p:cNvSpPr>
            <a:spLocks noChangeArrowheads="1"/>
          </p:cNvSpPr>
          <p:nvPr/>
        </p:nvSpPr>
        <p:spPr bwMode="auto">
          <a:xfrm>
            <a:off x="7029450" y="4259263"/>
            <a:ext cx="973138"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exchange risk.</a:t>
            </a:r>
            <a:endParaRPr lang="en-US" sz="1200" smtClean="0">
              <a:solidFill>
                <a:srgbClr val="000000"/>
              </a:solidFill>
              <a:latin typeface="Arial" pitchFamily="34" charset="0"/>
            </a:endParaRPr>
          </a:p>
        </p:txBody>
      </p:sp>
      <p:sp>
        <p:nvSpPr>
          <p:cNvPr id="26670" name="Rectangle 53"/>
          <p:cNvSpPr>
            <a:spLocks noChangeArrowheads="1"/>
          </p:cNvSpPr>
          <p:nvPr/>
        </p:nvSpPr>
        <p:spPr bwMode="auto">
          <a:xfrm>
            <a:off x="6453188" y="4427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71" name="Rectangle 54"/>
          <p:cNvSpPr>
            <a:spLocks noChangeArrowheads="1"/>
          </p:cNvSpPr>
          <p:nvPr/>
        </p:nvSpPr>
        <p:spPr bwMode="auto">
          <a:xfrm>
            <a:off x="6592888" y="4427538"/>
            <a:ext cx="20669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Limited authority to make minor </a:t>
            </a:r>
            <a:endParaRPr lang="en-US" sz="1200" smtClean="0">
              <a:solidFill>
                <a:srgbClr val="000000"/>
              </a:solidFill>
              <a:latin typeface="Arial" pitchFamily="34" charset="0"/>
            </a:endParaRPr>
          </a:p>
        </p:txBody>
      </p:sp>
      <p:sp>
        <p:nvSpPr>
          <p:cNvPr id="26672" name="Rectangle 55"/>
          <p:cNvSpPr>
            <a:spLocks noChangeArrowheads="1"/>
          </p:cNvSpPr>
          <p:nvPr/>
        </p:nvSpPr>
        <p:spPr bwMode="auto">
          <a:xfrm>
            <a:off x="6592888" y="4565650"/>
            <a:ext cx="224155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modifications to fit local conditions.</a:t>
            </a:r>
            <a:endParaRPr lang="en-US" sz="1200" smtClean="0">
              <a:solidFill>
                <a:srgbClr val="000000"/>
              </a:solidFill>
              <a:latin typeface="Arial" pitchFamily="34" charset="0"/>
            </a:endParaRPr>
          </a:p>
        </p:txBody>
      </p:sp>
      <p:sp>
        <p:nvSpPr>
          <p:cNvPr id="26673" name="Rectangle 56"/>
          <p:cNvSpPr>
            <a:spLocks noChangeArrowheads="1"/>
          </p:cNvSpPr>
          <p:nvPr/>
        </p:nvSpPr>
        <p:spPr bwMode="auto">
          <a:xfrm>
            <a:off x="6729413" y="1995488"/>
            <a:ext cx="2084387"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Contributor plant</a:t>
            </a:r>
            <a:endParaRPr lang="en-US" sz="1200" smtClean="0">
              <a:solidFill>
                <a:srgbClr val="000000"/>
              </a:solidFill>
              <a:latin typeface="Arial" pitchFamily="34" charset="0"/>
            </a:endParaRPr>
          </a:p>
        </p:txBody>
      </p:sp>
      <p:sp>
        <p:nvSpPr>
          <p:cNvPr id="26674" name="Rectangle 57"/>
          <p:cNvSpPr>
            <a:spLocks noChangeArrowheads="1"/>
          </p:cNvSpPr>
          <p:nvPr/>
        </p:nvSpPr>
        <p:spPr bwMode="auto">
          <a:xfrm>
            <a:off x="6453188" y="24717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75" name="Rectangle 58"/>
          <p:cNvSpPr>
            <a:spLocks noChangeArrowheads="1"/>
          </p:cNvSpPr>
          <p:nvPr/>
        </p:nvSpPr>
        <p:spPr bwMode="auto">
          <a:xfrm>
            <a:off x="6592888" y="2471738"/>
            <a:ext cx="230187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Serves specific regional market but </a:t>
            </a:r>
            <a:endParaRPr lang="en-US" sz="1200" smtClean="0">
              <a:solidFill>
                <a:srgbClr val="000000"/>
              </a:solidFill>
              <a:latin typeface="Arial" pitchFamily="34" charset="0"/>
            </a:endParaRPr>
          </a:p>
        </p:txBody>
      </p:sp>
      <p:sp>
        <p:nvSpPr>
          <p:cNvPr id="26676" name="Rectangle 59"/>
          <p:cNvSpPr>
            <a:spLocks noChangeArrowheads="1"/>
          </p:cNvSpPr>
          <p:nvPr/>
        </p:nvSpPr>
        <p:spPr bwMode="auto">
          <a:xfrm>
            <a:off x="6592888" y="2608263"/>
            <a:ext cx="2459037"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competes with other plants in network </a:t>
            </a:r>
            <a:endParaRPr lang="en-US" sz="1200" smtClean="0">
              <a:solidFill>
                <a:srgbClr val="000000"/>
              </a:solidFill>
              <a:latin typeface="Arial" pitchFamily="34" charset="0"/>
            </a:endParaRPr>
          </a:p>
        </p:txBody>
      </p:sp>
      <p:sp>
        <p:nvSpPr>
          <p:cNvPr id="26677" name="Rectangle 60"/>
          <p:cNvSpPr>
            <a:spLocks noChangeArrowheads="1"/>
          </p:cNvSpPr>
          <p:nvPr/>
        </p:nvSpPr>
        <p:spPr bwMode="auto">
          <a:xfrm>
            <a:off x="6592888" y="2746375"/>
            <a:ext cx="199390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for new processes or products.</a:t>
            </a:r>
            <a:endParaRPr lang="en-US" sz="1200" smtClean="0">
              <a:solidFill>
                <a:srgbClr val="000000"/>
              </a:solidFill>
              <a:latin typeface="Arial" pitchFamily="34" charset="0"/>
            </a:endParaRPr>
          </a:p>
        </p:txBody>
      </p:sp>
      <p:sp>
        <p:nvSpPr>
          <p:cNvPr id="26678" name="Rectangle 61"/>
          <p:cNvSpPr>
            <a:spLocks noChangeArrowheads="1"/>
          </p:cNvSpPr>
          <p:nvPr/>
        </p:nvSpPr>
        <p:spPr bwMode="auto">
          <a:xfrm>
            <a:off x="6453188" y="2913063"/>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79" name="Rectangle 62"/>
          <p:cNvSpPr>
            <a:spLocks noChangeArrowheads="1"/>
          </p:cNvSpPr>
          <p:nvPr/>
        </p:nvSpPr>
        <p:spPr bwMode="auto">
          <a:xfrm>
            <a:off x="6592888" y="2913063"/>
            <a:ext cx="2286000"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Authority over product and process </a:t>
            </a:r>
            <a:endParaRPr lang="en-US" sz="1200" smtClean="0">
              <a:solidFill>
                <a:srgbClr val="000000"/>
              </a:solidFill>
              <a:latin typeface="Arial" pitchFamily="34" charset="0"/>
            </a:endParaRPr>
          </a:p>
        </p:txBody>
      </p:sp>
      <p:sp>
        <p:nvSpPr>
          <p:cNvPr id="26680" name="Rectangle 63"/>
          <p:cNvSpPr>
            <a:spLocks noChangeArrowheads="1"/>
          </p:cNvSpPr>
          <p:nvPr/>
        </p:nvSpPr>
        <p:spPr bwMode="auto">
          <a:xfrm>
            <a:off x="6592888" y="3051175"/>
            <a:ext cx="254635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development as well as supplier choice.</a:t>
            </a:r>
            <a:endParaRPr lang="en-US" sz="1200" smtClean="0">
              <a:solidFill>
                <a:srgbClr val="000000"/>
              </a:solidFill>
              <a:latin typeface="Arial" pitchFamily="34" charset="0"/>
            </a:endParaRPr>
          </a:p>
        </p:txBody>
      </p:sp>
      <p:sp>
        <p:nvSpPr>
          <p:cNvPr id="26681" name="Rectangle 64"/>
          <p:cNvSpPr>
            <a:spLocks noChangeArrowheads="1"/>
          </p:cNvSpPr>
          <p:nvPr/>
        </p:nvSpPr>
        <p:spPr bwMode="auto">
          <a:xfrm>
            <a:off x="2501900" y="5776913"/>
            <a:ext cx="4554538" cy="215900"/>
          </a:xfrm>
          <a:prstGeom prst="rect">
            <a:avLst/>
          </a:prstGeom>
          <a:noFill/>
          <a:ln w="9525">
            <a:noFill/>
            <a:miter lim="800000"/>
            <a:headEnd/>
            <a:tailEnd/>
          </a:ln>
        </p:spPr>
        <p:txBody>
          <a:bodyPr wrap="none" lIns="0" tIns="0" rIns="0" bIns="0">
            <a:spAutoFit/>
          </a:bodyPr>
          <a:lstStyle/>
          <a:p>
            <a:r>
              <a:rPr lang="en-US" sz="1400" b="1" smtClean="0">
                <a:solidFill>
                  <a:srgbClr val="FF0000"/>
                </a:solidFill>
                <a:latin typeface="Arial" pitchFamily="34" charset="0"/>
              </a:rPr>
              <a:t>What is the primary strategic reason for the location?</a:t>
            </a:r>
            <a:endParaRPr lang="en-US" sz="1200" smtClean="0">
              <a:solidFill>
                <a:srgbClr val="FF0000"/>
              </a:solidFill>
              <a:latin typeface="Arial" pitchFamily="34" charset="0"/>
            </a:endParaRPr>
          </a:p>
        </p:txBody>
      </p:sp>
      <p:sp>
        <p:nvSpPr>
          <p:cNvPr id="26682" name="Rectangle 65"/>
          <p:cNvSpPr>
            <a:spLocks noChangeArrowheads="1"/>
          </p:cNvSpPr>
          <p:nvPr/>
        </p:nvSpPr>
        <p:spPr bwMode="auto">
          <a:xfrm>
            <a:off x="1457325" y="5073650"/>
            <a:ext cx="1082675"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Access to low</a:t>
            </a:r>
          </a:p>
        </p:txBody>
      </p:sp>
      <p:sp>
        <p:nvSpPr>
          <p:cNvPr id="26683" name="Rectangle 66"/>
          <p:cNvSpPr>
            <a:spLocks noChangeArrowheads="1"/>
          </p:cNvSpPr>
          <p:nvPr/>
        </p:nvSpPr>
        <p:spPr bwMode="auto">
          <a:xfrm>
            <a:off x="2414588" y="5073650"/>
            <a:ext cx="128587"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t>
            </a:r>
          </a:p>
        </p:txBody>
      </p:sp>
      <p:sp>
        <p:nvSpPr>
          <p:cNvPr id="26684" name="Rectangle 67"/>
          <p:cNvSpPr>
            <a:spLocks noChangeArrowheads="1"/>
          </p:cNvSpPr>
          <p:nvPr/>
        </p:nvSpPr>
        <p:spPr bwMode="auto">
          <a:xfrm>
            <a:off x="2468563" y="5073650"/>
            <a:ext cx="1195387"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cost production</a:t>
            </a:r>
          </a:p>
        </p:txBody>
      </p:sp>
      <p:sp>
        <p:nvSpPr>
          <p:cNvPr id="26685" name="Rectangle 68"/>
          <p:cNvSpPr>
            <a:spLocks noChangeArrowheads="1"/>
          </p:cNvSpPr>
          <p:nvPr/>
        </p:nvSpPr>
        <p:spPr bwMode="auto">
          <a:xfrm>
            <a:off x="3943350" y="5073650"/>
            <a:ext cx="2351088"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Access to skills and knowledge</a:t>
            </a:r>
          </a:p>
        </p:txBody>
      </p:sp>
      <p:sp>
        <p:nvSpPr>
          <p:cNvPr id="26686" name="Rectangle 69"/>
          <p:cNvSpPr>
            <a:spLocks noChangeArrowheads="1"/>
          </p:cNvSpPr>
          <p:nvPr/>
        </p:nvSpPr>
        <p:spPr bwMode="auto">
          <a:xfrm>
            <a:off x="6992938" y="5073650"/>
            <a:ext cx="1343025"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Access to market</a:t>
            </a:r>
          </a:p>
        </p:txBody>
      </p:sp>
      <p:sp>
        <p:nvSpPr>
          <p:cNvPr id="26687" name="Rectangle 73"/>
          <p:cNvSpPr>
            <a:spLocks noChangeArrowheads="1"/>
          </p:cNvSpPr>
          <p:nvPr/>
        </p:nvSpPr>
        <p:spPr bwMode="auto">
          <a:xfrm>
            <a:off x="177800" y="4830763"/>
            <a:ext cx="1055688"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Narrow &amp; low</a:t>
            </a:r>
          </a:p>
        </p:txBody>
      </p:sp>
      <p:sp>
        <p:nvSpPr>
          <p:cNvPr id="26688" name="Rectangle 74"/>
          <p:cNvSpPr>
            <a:spLocks noChangeArrowheads="1"/>
          </p:cNvSpPr>
          <p:nvPr/>
        </p:nvSpPr>
        <p:spPr bwMode="auto">
          <a:xfrm>
            <a:off x="212725" y="1965325"/>
            <a:ext cx="1028700"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Broad &amp; high</a:t>
            </a:r>
          </a:p>
        </p:txBody>
      </p:sp>
      <p:sp>
        <p:nvSpPr>
          <p:cNvPr id="26689" name="Right Brace 76"/>
          <p:cNvSpPr>
            <a:spLocks/>
          </p:cNvSpPr>
          <p:nvPr/>
        </p:nvSpPr>
        <p:spPr bwMode="auto">
          <a:xfrm rot="5400000">
            <a:off x="4548981" y="2069307"/>
            <a:ext cx="468313" cy="6858000"/>
          </a:xfrm>
          <a:prstGeom prst="rightBrace">
            <a:avLst>
              <a:gd name="adj1" fmla="val 8339"/>
              <a:gd name="adj2" fmla="val 50000"/>
            </a:avLst>
          </a:prstGeom>
          <a:noFill/>
          <a:ln w="9525" algn="ctr">
            <a:solidFill>
              <a:srgbClr val="FF0000"/>
            </a:solidFill>
            <a:round/>
            <a:headEnd/>
            <a:tailEnd/>
          </a:ln>
        </p:spPr>
        <p:txBody>
          <a:bodyPr wrap="none">
            <a:spAutoFit/>
          </a:bodyPr>
          <a:lstStyle/>
          <a:p>
            <a:endParaRPr lang="en-US" sz="1200" smtClean="0">
              <a:solidFill>
                <a:srgbClr val="000000"/>
              </a:solidFill>
              <a:latin typeface="Arial" pitchFamily="34" charset="0"/>
            </a:endParaRPr>
          </a:p>
        </p:txBody>
      </p:sp>
      <p:sp>
        <p:nvSpPr>
          <p:cNvPr id="26690" name="Rectangle 64"/>
          <p:cNvSpPr>
            <a:spLocks noChangeArrowheads="1"/>
          </p:cNvSpPr>
          <p:nvPr/>
        </p:nvSpPr>
        <p:spPr bwMode="auto">
          <a:xfrm rot="-5400000">
            <a:off x="-873918" y="3291681"/>
            <a:ext cx="2711450" cy="430213"/>
          </a:xfrm>
          <a:prstGeom prst="rect">
            <a:avLst/>
          </a:prstGeom>
          <a:noFill/>
          <a:ln w="9525">
            <a:noFill/>
            <a:miter lim="800000"/>
            <a:headEnd/>
            <a:tailEnd/>
          </a:ln>
        </p:spPr>
        <p:txBody>
          <a:bodyPr wrap="none" lIns="0" tIns="0" rIns="0" bIns="0">
            <a:spAutoFit/>
          </a:bodyPr>
          <a:lstStyle/>
          <a:p>
            <a:r>
              <a:rPr lang="en-US" sz="1400" b="1" smtClean="0">
                <a:solidFill>
                  <a:srgbClr val="FF0000"/>
                </a:solidFill>
                <a:latin typeface="Arial" pitchFamily="34" charset="0"/>
              </a:rPr>
              <a:t>What is the scope of its current </a:t>
            </a:r>
          </a:p>
          <a:p>
            <a:r>
              <a:rPr lang="en-US" sz="1400" b="1" smtClean="0">
                <a:solidFill>
                  <a:srgbClr val="FF0000"/>
                </a:solidFill>
                <a:latin typeface="Arial" pitchFamily="34" charset="0"/>
              </a:rPr>
              <a:t>activities and competencies?</a:t>
            </a:r>
            <a:endParaRPr lang="en-US" sz="1200" smtClean="0">
              <a:solidFill>
                <a:srgbClr val="FF0000"/>
              </a:solidFill>
              <a:latin typeface="Arial" pitchFamily="34" charset="0"/>
            </a:endParaRPr>
          </a:p>
        </p:txBody>
      </p:sp>
      <p:sp>
        <p:nvSpPr>
          <p:cNvPr id="26691" name="Left Brace 79"/>
          <p:cNvSpPr>
            <a:spLocks/>
          </p:cNvSpPr>
          <p:nvPr/>
        </p:nvSpPr>
        <p:spPr bwMode="auto">
          <a:xfrm>
            <a:off x="822325" y="2193925"/>
            <a:ext cx="366713" cy="2503488"/>
          </a:xfrm>
          <a:prstGeom prst="leftBrace">
            <a:avLst>
              <a:gd name="adj1" fmla="val 8312"/>
              <a:gd name="adj2" fmla="val 50000"/>
            </a:avLst>
          </a:prstGeom>
          <a:noFill/>
          <a:ln w="9525" algn="ctr">
            <a:solidFill>
              <a:srgbClr val="FF0000"/>
            </a:solidFill>
            <a:round/>
            <a:headEnd/>
            <a:tailEnd/>
          </a:ln>
        </p:spPr>
        <p:txBody>
          <a:bodyPr wrap="none">
            <a:spAutoFit/>
          </a:bodyPr>
          <a:lstStyle/>
          <a:p>
            <a:endParaRPr lang="en-US" sz="1200" smtClean="0">
              <a:solidFill>
                <a:srgbClr val="000000"/>
              </a:solidFill>
              <a:latin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400" b="1" dirty="0">
                <a:latin typeface="Albertus Extra Bold"/>
              </a:rPr>
              <a:t>Step </a:t>
            </a:r>
            <a:r>
              <a:rPr lang="en-US" sz="2400" b="1" dirty="0" smtClean="0">
                <a:latin typeface="Albertus Extra Bold"/>
              </a:rPr>
              <a:t>2:</a:t>
            </a:r>
            <a:r>
              <a:rPr lang="en-US" sz="2400" b="1" dirty="0">
                <a:latin typeface="Albertus Extra Bold"/>
              </a:rPr>
              <a:t/>
            </a:r>
            <a:br>
              <a:rPr lang="en-US" sz="2400" b="1" dirty="0">
                <a:latin typeface="Albertus Extra Bold"/>
              </a:rPr>
            </a:br>
            <a:r>
              <a:rPr lang="en-US" sz="2400" dirty="0" smtClean="0"/>
              <a:t>Global Assessment of industry presence &gt; set of candidate locations</a:t>
            </a:r>
            <a:endParaRPr lang="en-US" sz="2400" dirty="0"/>
          </a:p>
        </p:txBody>
      </p:sp>
      <p:pic>
        <p:nvPicPr>
          <p:cNvPr id="6" name="Picture 5" descr="Screen Shot 2013-11-05 at 3.32.52 PM.png"/>
          <p:cNvPicPr>
            <a:picLocks noChangeAspect="1"/>
          </p:cNvPicPr>
          <p:nvPr/>
        </p:nvPicPr>
        <p:blipFill rotWithShape="1">
          <a:blip r:embed="rId3">
            <a:extLst>
              <a:ext uri="{28A0092B-C50C-407E-A947-70E740481C1C}">
                <a14:useLocalDpi xmlns:a14="http://schemas.microsoft.com/office/drawing/2010/main" val="0"/>
              </a:ext>
            </a:extLst>
          </a:blip>
          <a:srcRect l="2051" t="15845" r="2948" b="2147"/>
          <a:stretch/>
        </p:blipFill>
        <p:spPr>
          <a:xfrm>
            <a:off x="182880" y="2624328"/>
            <a:ext cx="8686800" cy="3328416"/>
          </a:xfrm>
          <a:prstGeom prst="rect">
            <a:avLst/>
          </a:prstGeom>
        </p:spPr>
      </p:pic>
    </p:spTree>
    <p:extLst>
      <p:ext uri="{BB962C8B-B14F-4D97-AF65-F5344CB8AC3E}">
        <p14:creationId xmlns:p14="http://schemas.microsoft.com/office/powerpoint/2010/main" val="329620518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5"/>
          <p:cNvSpPr>
            <a:spLocks noGrp="1" noChangeArrowheads="1"/>
          </p:cNvSpPr>
          <p:nvPr>
            <p:ph type="title"/>
          </p:nvPr>
        </p:nvSpPr>
        <p:spPr/>
        <p:txBody>
          <a:bodyPr/>
          <a:lstStyle/>
          <a:p>
            <a:r>
              <a:rPr lang="en-US" i="1" dirty="0" smtClean="0"/>
              <a:t>Eli </a:t>
            </a:r>
            <a:r>
              <a:rPr lang="en-US" i="1" dirty="0" err="1" smtClean="0"/>
              <a:t>Lilly:</a:t>
            </a:r>
            <a:r>
              <a:rPr lang="en-US" dirty="0" err="1" smtClean="0"/>
              <a:t>Incorporating</a:t>
            </a:r>
            <a:r>
              <a:rPr lang="en-US" dirty="0" smtClean="0"/>
              <a:t> risk of approval	</a:t>
            </a:r>
            <a:br>
              <a:rPr lang="en-US" dirty="0" smtClean="0"/>
            </a:br>
            <a:r>
              <a:rPr lang="en-US" dirty="0" smtClean="0"/>
              <a:t>#2: Expected Waste of Specialized Facility</a:t>
            </a:r>
          </a:p>
        </p:txBody>
      </p:sp>
      <p:graphicFrame>
        <p:nvGraphicFramePr>
          <p:cNvPr id="3074" name="Object 2"/>
          <p:cNvGraphicFramePr>
            <a:graphicFrameLocks noGrp="1"/>
          </p:cNvGraphicFramePr>
          <p:nvPr>
            <p:ph sz="half" idx="2"/>
          </p:nvPr>
        </p:nvGraphicFramePr>
        <p:xfrm>
          <a:off x="1346200" y="3757613"/>
          <a:ext cx="6392863" cy="2614612"/>
        </p:xfrm>
        <a:graphic>
          <a:graphicData uri="http://schemas.openxmlformats.org/presentationml/2006/ole">
            <mc:AlternateContent xmlns:mc="http://schemas.openxmlformats.org/markup-compatibility/2006">
              <mc:Choice xmlns:v="urn:schemas-microsoft-com:vml" Requires="v">
                <p:oleObj spid="_x0000_s171020" name="Document" r:id="rId5" imgW="11793328" imgH="4692525" progId="Word.Document.8">
                  <p:embed/>
                </p:oleObj>
              </mc:Choice>
              <mc:Fallback>
                <p:oleObj name="Document" r:id="rId5" imgW="11793328" imgH="4692525" progId="Word.Document.8">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46200" y="3757613"/>
                        <a:ext cx="6392863" cy="26146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7" name="AutoShape 7"/>
          <p:cNvSpPr>
            <a:spLocks/>
          </p:cNvSpPr>
          <p:nvPr/>
        </p:nvSpPr>
        <p:spPr bwMode="auto">
          <a:xfrm rot="5400000">
            <a:off x="6145212" y="4814888"/>
            <a:ext cx="258763" cy="2281238"/>
          </a:xfrm>
          <a:prstGeom prst="rightBrace">
            <a:avLst>
              <a:gd name="adj1" fmla="val 73466"/>
              <a:gd name="adj2" fmla="val 50000"/>
            </a:avLst>
          </a:prstGeom>
          <a:noFill/>
          <a:ln w="9525">
            <a:solidFill>
              <a:schemeClr val="tx1"/>
            </a:solidFill>
            <a:round/>
            <a:headEnd/>
            <a:tailEnd/>
          </a:ln>
        </p:spPr>
        <p:txBody>
          <a:bodyPr wrap="none" anchor="ctr"/>
          <a:lstStyle/>
          <a:p>
            <a:endParaRPr lang="en-US" sz="1200">
              <a:solidFill>
                <a:srgbClr val="000000"/>
              </a:solidFill>
              <a:latin typeface="Arial" pitchFamily="34" charset="0"/>
            </a:endParaRPr>
          </a:p>
        </p:txBody>
      </p:sp>
      <p:sp>
        <p:nvSpPr>
          <p:cNvPr id="3078" name="Text Box 8"/>
          <p:cNvSpPr txBox="1">
            <a:spLocks noChangeArrowheads="1"/>
          </p:cNvSpPr>
          <p:nvPr/>
        </p:nvSpPr>
        <p:spPr bwMode="auto">
          <a:xfrm>
            <a:off x="4746625" y="6070600"/>
            <a:ext cx="3827463" cy="396875"/>
          </a:xfrm>
          <a:prstGeom prst="rect">
            <a:avLst/>
          </a:prstGeom>
          <a:noFill/>
          <a:ln w="9525">
            <a:noFill/>
            <a:miter lim="800000"/>
            <a:headEnd/>
            <a:tailEnd/>
          </a:ln>
        </p:spPr>
        <p:txBody>
          <a:bodyPr wrap="none">
            <a:spAutoFit/>
          </a:bodyPr>
          <a:lstStyle/>
          <a:p>
            <a:pPr eaLnBrk="0" hangingPunct="0"/>
            <a:r>
              <a:rPr lang="en-US" sz="2000">
                <a:solidFill>
                  <a:srgbClr val="000000"/>
                </a:solidFill>
              </a:rPr>
              <a:t>Expected wasted investment CapEx</a:t>
            </a:r>
          </a:p>
        </p:txBody>
      </p:sp>
      <p:graphicFrame>
        <p:nvGraphicFramePr>
          <p:cNvPr id="3075" name="Object 3"/>
          <p:cNvGraphicFramePr>
            <a:graphicFrameLocks/>
          </p:cNvGraphicFramePr>
          <p:nvPr/>
        </p:nvGraphicFramePr>
        <p:xfrm>
          <a:off x="1349375" y="1282700"/>
          <a:ext cx="6211888" cy="4538663"/>
        </p:xfrm>
        <a:graphic>
          <a:graphicData uri="http://schemas.openxmlformats.org/presentationml/2006/ole">
            <mc:AlternateContent xmlns:mc="http://schemas.openxmlformats.org/markup-compatibility/2006">
              <mc:Choice xmlns:v="urn:schemas-microsoft-com:vml" Requires="v">
                <p:oleObj spid="_x0000_s171021" name="Document" r:id="rId8" imgW="11807381" imgH="8611241" progId="Word.Document.8">
                  <p:embed/>
                </p:oleObj>
              </mc:Choice>
              <mc:Fallback>
                <p:oleObj name="Document" r:id="rId8" imgW="11807381" imgH="8611241" progId="Word.Document.8">
                  <p:embed/>
                  <p:pic>
                    <p:nvPicPr>
                      <p:cNvPr id="0" name=""/>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49375" y="1282700"/>
                        <a:ext cx="6211888" cy="4538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extLst>
      <p:ext uri="{BB962C8B-B14F-4D97-AF65-F5344CB8AC3E}">
        <p14:creationId xmlns:p14="http://schemas.microsoft.com/office/powerpoint/2010/main" val="1119227087"/>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400" b="1" dirty="0">
                <a:latin typeface="Albertus Extra Bold"/>
              </a:rPr>
              <a:t>Step </a:t>
            </a:r>
            <a:r>
              <a:rPr lang="en-US" sz="2400" b="1" dirty="0" smtClean="0">
                <a:latin typeface="Albertus Extra Bold"/>
              </a:rPr>
              <a:t>3:</a:t>
            </a:r>
            <a:r>
              <a:rPr lang="en-US" sz="2400" b="1" dirty="0">
                <a:latin typeface="Albertus Extra Bold"/>
              </a:rPr>
              <a:t/>
            </a:r>
            <a:br>
              <a:rPr lang="en-US" sz="2400" b="1" dirty="0">
                <a:latin typeface="Albertus Extra Bold"/>
              </a:rPr>
            </a:br>
            <a:r>
              <a:rPr lang="en-US" sz="2400" dirty="0" smtClean="0"/>
              <a:t>Country segmentation &gt; </a:t>
            </a:r>
            <a:r>
              <a:rPr lang="en-US" sz="2400" dirty="0"/>
              <a:t>set of </a:t>
            </a:r>
            <a:r>
              <a:rPr lang="en-US" sz="2400" dirty="0" smtClean="0"/>
              <a:t>attractive candidate </a:t>
            </a:r>
            <a:r>
              <a:rPr lang="en-US" sz="2400" dirty="0"/>
              <a:t>locations</a:t>
            </a:r>
          </a:p>
        </p:txBody>
      </p:sp>
      <p:pic>
        <p:nvPicPr>
          <p:cNvPr id="4" name="Picture 3" descr="Screen Shot 2013-11-05 at 3.49.41 PM.png"/>
          <p:cNvPicPr>
            <a:picLocks noChangeAspect="1"/>
          </p:cNvPicPr>
          <p:nvPr/>
        </p:nvPicPr>
        <p:blipFill rotWithShape="1">
          <a:blip r:embed="rId3">
            <a:extLst>
              <a:ext uri="{28A0092B-C50C-407E-A947-70E740481C1C}">
                <a14:useLocalDpi xmlns:a14="http://schemas.microsoft.com/office/drawing/2010/main" val="0"/>
              </a:ext>
            </a:extLst>
          </a:blip>
          <a:srcRect t="6869" b="-38"/>
          <a:stretch/>
        </p:blipFill>
        <p:spPr>
          <a:xfrm>
            <a:off x="3352018" y="2986672"/>
            <a:ext cx="5784191" cy="2450592"/>
          </a:xfrm>
          <a:prstGeom prst="rect">
            <a:avLst/>
          </a:prstGeom>
        </p:spPr>
      </p:pic>
      <p:pic>
        <p:nvPicPr>
          <p:cNvPr id="5" name="Picture 4"/>
          <p:cNvPicPr>
            <a:picLocks noChangeAspect="1"/>
          </p:cNvPicPr>
          <p:nvPr/>
        </p:nvPicPr>
        <p:blipFill>
          <a:blip r:embed="rId4"/>
          <a:stretch>
            <a:fillRect/>
          </a:stretch>
        </p:blipFill>
        <p:spPr>
          <a:xfrm>
            <a:off x="-948" y="3161899"/>
            <a:ext cx="3503640" cy="1972770"/>
          </a:xfrm>
          <a:prstGeom prst="rect">
            <a:avLst/>
          </a:prstGeom>
        </p:spPr>
      </p:pic>
    </p:spTree>
    <p:extLst>
      <p:ext uri="{BB962C8B-B14F-4D97-AF65-F5344CB8AC3E}">
        <p14:creationId xmlns:p14="http://schemas.microsoft.com/office/powerpoint/2010/main" val="157743652"/>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2425" y="1392238"/>
            <a:ext cx="8791575" cy="5240337"/>
          </a:xfrm>
        </p:spPr>
        <p:txBody>
          <a:bodyPr/>
          <a:lstStyle/>
          <a:p>
            <a:pPr eaLnBrk="1" hangingPunct="1"/>
            <a:r>
              <a:rPr lang="en-US" sz="2000" dirty="0" smtClean="0"/>
              <a:t>TLC = total supply chain cost from origin to destination for a </a:t>
            </a:r>
            <a:r>
              <a:rPr lang="en-US" sz="2000" i="1" dirty="0" smtClean="0"/>
              <a:t>given </a:t>
            </a:r>
            <a:r>
              <a:rPr lang="en-US" sz="2000" dirty="0" smtClean="0"/>
              <a:t>service level</a:t>
            </a:r>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lnSpc>
                <a:spcPct val="96000"/>
              </a:lnSpc>
            </a:pPr>
            <a:r>
              <a:rPr lang="en-US" sz="1800" dirty="0" smtClean="0"/>
              <a:t>TLC analysis enables improved business decisions without sacrificing customer service </a:t>
            </a:r>
          </a:p>
          <a:p>
            <a:pPr lvl="1" eaLnBrk="1" hangingPunct="1">
              <a:lnSpc>
                <a:spcPct val="96000"/>
              </a:lnSpc>
              <a:buFontTx/>
              <a:buChar char="•"/>
            </a:pPr>
            <a:r>
              <a:rPr lang="en-US" sz="1400" dirty="0" smtClean="0"/>
              <a:t>Where to procure goods?</a:t>
            </a:r>
          </a:p>
          <a:p>
            <a:pPr lvl="1" eaLnBrk="1" hangingPunct="1">
              <a:lnSpc>
                <a:spcPct val="96000"/>
              </a:lnSpc>
              <a:buFontTx/>
              <a:buChar char="•"/>
            </a:pPr>
            <a:r>
              <a:rPr lang="en-US" sz="1400" dirty="0" smtClean="0"/>
              <a:t>Where and how to deploy assets?</a:t>
            </a:r>
          </a:p>
          <a:p>
            <a:pPr lvl="1" eaLnBrk="1" hangingPunct="1">
              <a:lnSpc>
                <a:spcPct val="96000"/>
              </a:lnSpc>
              <a:buFontTx/>
              <a:buChar char="•"/>
            </a:pPr>
            <a:r>
              <a:rPr lang="en-US" sz="1400" dirty="0" smtClean="0"/>
              <a:t>How to allocate resources to optimize costs? </a:t>
            </a:r>
          </a:p>
          <a:p>
            <a:pPr lvl="1" eaLnBrk="1" hangingPunct="1">
              <a:lnSpc>
                <a:spcPct val="96000"/>
              </a:lnSpc>
              <a:buFontTx/>
              <a:buChar char="•"/>
            </a:pPr>
            <a:r>
              <a:rPr lang="en-US" sz="1400" dirty="0" smtClean="0"/>
              <a:t>How to optimize transportation services? </a:t>
            </a:r>
          </a:p>
          <a:p>
            <a:pPr eaLnBrk="1" hangingPunct="1"/>
            <a:endParaRPr lang="en-US" sz="2000" dirty="0" smtClean="0"/>
          </a:p>
          <a:p>
            <a:pPr eaLnBrk="1" hangingPunct="1"/>
            <a:endParaRPr lang="en-US" sz="2000" dirty="0" smtClean="0"/>
          </a:p>
        </p:txBody>
      </p:sp>
      <p:sp>
        <p:nvSpPr>
          <p:cNvPr id="3076" name="Title 2"/>
          <p:cNvSpPr>
            <a:spLocks noGrp="1"/>
          </p:cNvSpPr>
          <p:nvPr>
            <p:ph type="title"/>
          </p:nvPr>
        </p:nvSpPr>
        <p:spPr>
          <a:xfrm>
            <a:off x="0" y="1588"/>
            <a:ext cx="9144000" cy="1228725"/>
          </a:xfrm>
        </p:spPr>
        <p:txBody>
          <a:bodyPr/>
          <a:lstStyle/>
          <a:p>
            <a:pPr eaLnBrk="1" hangingPunct="1"/>
            <a:r>
              <a:rPr lang="en-US" b="1" dirty="0">
                <a:latin typeface="Albertus Extra Bold"/>
              </a:rPr>
              <a:t>Step 4:</a:t>
            </a:r>
            <a:br>
              <a:rPr lang="en-US" b="1" dirty="0">
                <a:latin typeface="Albertus Extra Bold"/>
              </a:rPr>
            </a:br>
            <a:r>
              <a:rPr lang="en-US" dirty="0"/>
              <a:t>Total Landed Cost (TLC) Analysis</a:t>
            </a:r>
            <a:endParaRPr lang="en-US" dirty="0" smtClean="0"/>
          </a:p>
        </p:txBody>
      </p:sp>
      <p:graphicFrame>
        <p:nvGraphicFramePr>
          <p:cNvPr id="3074" name="Object 2"/>
          <p:cNvGraphicFramePr>
            <a:graphicFrameLocks noChangeAspect="1"/>
          </p:cNvGraphicFramePr>
          <p:nvPr/>
        </p:nvGraphicFramePr>
        <p:xfrm>
          <a:off x="419100" y="2159000"/>
          <a:ext cx="8258175" cy="2763838"/>
        </p:xfrm>
        <a:graphic>
          <a:graphicData uri="http://schemas.openxmlformats.org/presentationml/2006/ole">
            <mc:AlternateContent xmlns:mc="http://schemas.openxmlformats.org/markup-compatibility/2006">
              <mc:Choice xmlns:v="urn:schemas-microsoft-com:vml" Requires="v">
                <p:oleObj spid="_x0000_s159805" r:id="rId5" imgW="8254699" imgH="2767824" progId="Excel.Sheet.8">
                  <p:embed/>
                </p:oleObj>
              </mc:Choice>
              <mc:Fallback>
                <p:oleObj r:id="rId5" imgW="8254699" imgH="2767824" progId="Excel.Sheet.8">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9100" y="2159000"/>
                        <a:ext cx="8258175" cy="27638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7" name="Text Box 8"/>
          <p:cNvSpPr txBox="1">
            <a:spLocks noChangeArrowheads="1"/>
          </p:cNvSpPr>
          <p:nvPr/>
        </p:nvSpPr>
        <p:spPr bwMode="gray">
          <a:xfrm>
            <a:off x="628650" y="27130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68%</a:t>
            </a:r>
          </a:p>
        </p:txBody>
      </p:sp>
      <p:sp>
        <p:nvSpPr>
          <p:cNvPr id="3078" name="Text Box 9"/>
          <p:cNvSpPr txBox="1">
            <a:spLocks noChangeArrowheads="1"/>
          </p:cNvSpPr>
          <p:nvPr/>
        </p:nvSpPr>
        <p:spPr bwMode="gray">
          <a:xfrm>
            <a:off x="1597025" y="256698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9%</a:t>
            </a:r>
          </a:p>
        </p:txBody>
      </p:sp>
      <p:sp>
        <p:nvSpPr>
          <p:cNvPr id="3079" name="Text Box 10"/>
          <p:cNvSpPr txBox="1">
            <a:spLocks noChangeArrowheads="1"/>
          </p:cNvSpPr>
          <p:nvPr/>
        </p:nvSpPr>
        <p:spPr bwMode="gray">
          <a:xfrm>
            <a:off x="3578225" y="22812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7%</a:t>
            </a:r>
          </a:p>
        </p:txBody>
      </p:sp>
      <p:sp>
        <p:nvSpPr>
          <p:cNvPr id="3080" name="Text Box 11"/>
          <p:cNvSpPr txBox="1">
            <a:spLocks noChangeArrowheads="1"/>
          </p:cNvSpPr>
          <p:nvPr/>
        </p:nvSpPr>
        <p:spPr bwMode="gray">
          <a:xfrm>
            <a:off x="2590800" y="2397125"/>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8%</a:t>
            </a:r>
          </a:p>
        </p:txBody>
      </p:sp>
      <p:sp>
        <p:nvSpPr>
          <p:cNvPr id="3081" name="Text Box 12"/>
          <p:cNvSpPr txBox="1">
            <a:spLocks noChangeArrowheads="1"/>
          </p:cNvSpPr>
          <p:nvPr/>
        </p:nvSpPr>
        <p:spPr bwMode="gray">
          <a:xfrm>
            <a:off x="4552950" y="22177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3%</a:t>
            </a:r>
          </a:p>
        </p:txBody>
      </p:sp>
      <p:sp>
        <p:nvSpPr>
          <p:cNvPr id="3082" name="Text Box 13"/>
          <p:cNvSpPr txBox="1">
            <a:spLocks noChangeArrowheads="1"/>
          </p:cNvSpPr>
          <p:nvPr/>
        </p:nvSpPr>
        <p:spPr bwMode="gray">
          <a:xfrm>
            <a:off x="5559425" y="2181225"/>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3%</a:t>
            </a:r>
          </a:p>
        </p:txBody>
      </p:sp>
      <p:sp>
        <p:nvSpPr>
          <p:cNvPr id="3083" name="Text Box 14"/>
          <p:cNvSpPr txBox="1">
            <a:spLocks noChangeArrowheads="1"/>
          </p:cNvSpPr>
          <p:nvPr/>
        </p:nvSpPr>
        <p:spPr bwMode="gray">
          <a:xfrm>
            <a:off x="6507163" y="2133600"/>
            <a:ext cx="1011237"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2%</a:t>
            </a:r>
          </a:p>
        </p:txBody>
      </p:sp>
      <p:sp>
        <p:nvSpPr>
          <p:cNvPr id="3084" name="Text Box 15"/>
          <p:cNvSpPr txBox="1">
            <a:spLocks noChangeArrowheads="1"/>
          </p:cNvSpPr>
          <p:nvPr/>
        </p:nvSpPr>
        <p:spPr bwMode="gray">
          <a:xfrm>
            <a:off x="7462838" y="2128838"/>
            <a:ext cx="1011237"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100%</a:t>
            </a:r>
          </a:p>
        </p:txBody>
      </p:sp>
      <p:grpSp>
        <p:nvGrpSpPr>
          <p:cNvPr id="3" name="Group 17"/>
          <p:cNvGrpSpPr>
            <a:grpSpLocks/>
          </p:cNvGrpSpPr>
          <p:nvPr/>
        </p:nvGrpSpPr>
        <p:grpSpPr bwMode="auto">
          <a:xfrm>
            <a:off x="1260475" y="1873250"/>
            <a:ext cx="6459538" cy="204788"/>
            <a:chOff x="2982" y="628"/>
            <a:chExt cx="2528" cy="257"/>
          </a:xfrm>
        </p:grpSpPr>
        <p:sp>
          <p:nvSpPr>
            <p:cNvPr id="3093" name="Line 18"/>
            <p:cNvSpPr>
              <a:spLocks noChangeShapeType="1"/>
            </p:cNvSpPr>
            <p:nvPr/>
          </p:nvSpPr>
          <p:spPr bwMode="gray">
            <a:xfrm>
              <a:off x="2982" y="778"/>
              <a:ext cx="2528" cy="0"/>
            </a:xfrm>
            <a:prstGeom prst="line">
              <a:avLst/>
            </a:prstGeom>
            <a:noFill/>
            <a:ln w="12700" cap="rnd">
              <a:solidFill>
                <a:schemeClr val="accent1"/>
              </a:solidFill>
              <a:round/>
              <a:headEnd/>
              <a:tailEnd/>
            </a:ln>
          </p:spPr>
          <p:txBody>
            <a:bodyPr wrap="none" anchor="ctr"/>
            <a:lstStyle/>
            <a:p>
              <a:endParaRPr lang="en-US" sz="1200">
                <a:solidFill>
                  <a:srgbClr val="000000"/>
                </a:solidFill>
                <a:latin typeface="Arial" pitchFamily="34" charset="0"/>
              </a:endParaRPr>
            </a:p>
          </p:txBody>
        </p:sp>
        <p:sp>
          <p:nvSpPr>
            <p:cNvPr id="3094" name="Rectangle 19"/>
            <p:cNvSpPr>
              <a:spLocks noChangeArrowheads="1"/>
            </p:cNvSpPr>
            <p:nvPr/>
          </p:nvSpPr>
          <p:spPr bwMode="gray">
            <a:xfrm>
              <a:off x="3825" y="628"/>
              <a:ext cx="917" cy="257"/>
            </a:xfrm>
            <a:prstGeom prst="rect">
              <a:avLst/>
            </a:prstGeom>
            <a:solidFill>
              <a:srgbClr val="99FF99"/>
            </a:solidFill>
            <a:ln w="12700" cap="rnd" algn="ctr">
              <a:noFill/>
              <a:miter lim="800000"/>
              <a:headEnd/>
              <a:tailEnd/>
            </a:ln>
          </p:spPr>
          <p:txBody>
            <a:bodyPr wrap="none" lIns="72000" tIns="0" rIns="72000" bIns="0" anchor="b" anchorCtr="1">
              <a:spAutoFit/>
            </a:bodyPr>
            <a:lstStyle/>
            <a:p>
              <a:pPr>
                <a:lnSpc>
                  <a:spcPct val="95000"/>
                </a:lnSpc>
              </a:pPr>
              <a:r>
                <a:rPr lang="en-US" sz="1400">
                  <a:solidFill>
                    <a:srgbClr val="000000"/>
                  </a:solidFill>
                </a:rPr>
                <a:t>Total Landed Cost Breakdown</a:t>
              </a:r>
            </a:p>
          </p:txBody>
        </p:sp>
      </p:grpSp>
      <p:grpSp>
        <p:nvGrpSpPr>
          <p:cNvPr id="4" name="Group 23"/>
          <p:cNvGrpSpPr>
            <a:grpSpLocks/>
          </p:cNvGrpSpPr>
          <p:nvPr/>
        </p:nvGrpSpPr>
        <p:grpSpPr bwMode="auto">
          <a:xfrm>
            <a:off x="3759200" y="3403600"/>
            <a:ext cx="1150938" cy="285750"/>
            <a:chOff x="4363" y="556"/>
            <a:chExt cx="725" cy="180"/>
          </a:xfrm>
        </p:grpSpPr>
        <p:sp>
          <p:nvSpPr>
            <p:cNvPr id="3090" name="Text Box 24"/>
            <p:cNvSpPr txBox="1">
              <a:spLocks noChangeArrowheads="1"/>
            </p:cNvSpPr>
            <p:nvPr/>
          </p:nvSpPr>
          <p:spPr bwMode="auto">
            <a:xfrm>
              <a:off x="4363" y="556"/>
              <a:ext cx="725" cy="139"/>
            </a:xfrm>
            <a:prstGeom prst="rect">
              <a:avLst/>
            </a:prstGeom>
            <a:noFill/>
            <a:ln w="12700">
              <a:noFill/>
              <a:miter lim="800000"/>
              <a:headEnd/>
              <a:tailEnd/>
            </a:ln>
          </p:spPr>
          <p:txBody>
            <a:bodyPr lIns="0" tIns="0" rIns="0" bIns="0" anchorCtr="1">
              <a:spAutoFit/>
            </a:bodyPr>
            <a:lstStyle/>
            <a:p>
              <a:pPr defTabSz="865188">
                <a:lnSpc>
                  <a:spcPct val="145000"/>
                </a:lnSpc>
                <a:spcBef>
                  <a:spcPct val="50000"/>
                </a:spcBef>
                <a:buClr>
                  <a:srgbClr val="B2B2B2"/>
                </a:buClr>
              </a:pPr>
              <a:r>
                <a:rPr lang="en-US" sz="1000" i="1">
                  <a:solidFill>
                    <a:srgbClr val="000000"/>
                  </a:solidFill>
                </a:rPr>
                <a:t>Illustrative</a:t>
              </a:r>
            </a:p>
          </p:txBody>
        </p:sp>
        <p:sp>
          <p:nvSpPr>
            <p:cNvPr id="3091" name="Line 25"/>
            <p:cNvSpPr>
              <a:spLocks noChangeShapeType="1"/>
            </p:cNvSpPr>
            <p:nvPr/>
          </p:nvSpPr>
          <p:spPr bwMode="auto">
            <a:xfrm>
              <a:off x="4405" y="557"/>
              <a:ext cx="605" cy="0"/>
            </a:xfrm>
            <a:prstGeom prst="line">
              <a:avLst/>
            </a:prstGeom>
            <a:noFill/>
            <a:ln w="12700">
              <a:solidFill>
                <a:schemeClr val="tx1"/>
              </a:solidFill>
              <a:round/>
              <a:headEnd/>
              <a:tailEnd/>
            </a:ln>
          </p:spPr>
          <p:txBody>
            <a:bodyPr lIns="0" tIns="0" rIns="0" bIns="0" anchor="ctr" anchorCtr="1">
              <a:spAutoFit/>
            </a:bodyPr>
            <a:lstStyle/>
            <a:p>
              <a:endParaRPr lang="en-US" sz="1200">
                <a:solidFill>
                  <a:srgbClr val="000000"/>
                </a:solidFill>
                <a:latin typeface="Arial" pitchFamily="34" charset="0"/>
              </a:endParaRPr>
            </a:p>
          </p:txBody>
        </p:sp>
        <p:sp>
          <p:nvSpPr>
            <p:cNvPr id="3092" name="Line 26"/>
            <p:cNvSpPr>
              <a:spLocks noChangeShapeType="1"/>
            </p:cNvSpPr>
            <p:nvPr/>
          </p:nvSpPr>
          <p:spPr bwMode="auto">
            <a:xfrm>
              <a:off x="4404" y="736"/>
              <a:ext cx="606" cy="0"/>
            </a:xfrm>
            <a:prstGeom prst="line">
              <a:avLst/>
            </a:prstGeom>
            <a:noFill/>
            <a:ln w="12700">
              <a:solidFill>
                <a:schemeClr val="tx1"/>
              </a:solidFill>
              <a:round/>
              <a:headEnd/>
              <a:tailEnd/>
            </a:ln>
          </p:spPr>
          <p:txBody>
            <a:bodyPr lIns="0" tIns="0" rIns="0" bIns="0" anchor="ctr" anchorCtr="1">
              <a:spAutoFit/>
            </a:bodyPr>
            <a:lstStyle/>
            <a:p>
              <a:endParaRPr lang="en-US" sz="1200">
                <a:solidFill>
                  <a:srgbClr val="000000"/>
                </a:solidFill>
                <a:latin typeface="Arial" pitchFamily="34" charset="0"/>
              </a:endParaRPr>
            </a:p>
          </p:txBody>
        </p:sp>
      </p:grpSp>
      <p:sp>
        <p:nvSpPr>
          <p:cNvPr id="55" name="Rounded Rectangle 54"/>
          <p:cNvSpPr>
            <a:spLocks noChangeArrowheads="1"/>
          </p:cNvSpPr>
          <p:nvPr/>
        </p:nvSpPr>
        <p:spPr bwMode="auto">
          <a:xfrm>
            <a:off x="581025" y="2228850"/>
            <a:ext cx="2886075" cy="2562225"/>
          </a:xfrm>
          <a:prstGeom prst="roundRect">
            <a:avLst>
              <a:gd name="adj" fmla="val 16667"/>
            </a:avLst>
          </a:prstGeom>
          <a:solidFill>
            <a:srgbClr val="CCEEDF">
              <a:alpha val="45097"/>
            </a:srgbClr>
          </a:solidFill>
          <a:ln w="9525" algn="ctr">
            <a:solidFill>
              <a:schemeClr val="tx1"/>
            </a:solidFill>
            <a:prstDash val="dash"/>
            <a:round/>
            <a:headEnd/>
            <a:tailEnd/>
          </a:ln>
        </p:spPr>
        <p:txBody>
          <a:bodyPr anchor="ctr"/>
          <a:lstStyle/>
          <a:p>
            <a:pPr algn="r"/>
            <a:r>
              <a:rPr lang="en-US">
                <a:solidFill>
                  <a:srgbClr val="3333CC"/>
                </a:solidFill>
              </a:rPr>
              <a:t>Typical COGS</a:t>
            </a:r>
          </a:p>
        </p:txBody>
      </p:sp>
      <p:sp>
        <p:nvSpPr>
          <p:cNvPr id="56" name="Rounded Rectangle 55"/>
          <p:cNvSpPr>
            <a:spLocks noChangeArrowheads="1"/>
          </p:cNvSpPr>
          <p:nvPr/>
        </p:nvSpPr>
        <p:spPr bwMode="auto">
          <a:xfrm>
            <a:off x="3657600" y="2228850"/>
            <a:ext cx="3971925" cy="2562225"/>
          </a:xfrm>
          <a:prstGeom prst="roundRect">
            <a:avLst>
              <a:gd name="adj" fmla="val 16667"/>
            </a:avLst>
          </a:prstGeom>
          <a:solidFill>
            <a:srgbClr val="CCEEDF">
              <a:alpha val="45097"/>
            </a:srgbClr>
          </a:solidFill>
          <a:ln w="9525" algn="ctr">
            <a:solidFill>
              <a:schemeClr val="tx1"/>
            </a:solidFill>
            <a:prstDash val="dash"/>
            <a:round/>
            <a:headEnd/>
            <a:tailEnd/>
          </a:ln>
        </p:spPr>
        <p:txBody>
          <a:bodyPr anchor="ctr"/>
          <a:lstStyle/>
          <a:p>
            <a:pPr algn="r"/>
            <a:r>
              <a:rPr lang="en-US">
                <a:solidFill>
                  <a:srgbClr val="FF0000"/>
                </a:solidFill>
              </a:rPr>
              <a:t>Supply Chain </a:t>
            </a:r>
          </a:p>
          <a:p>
            <a:pPr algn="r"/>
            <a:r>
              <a:rPr lang="en-US">
                <a:solidFill>
                  <a:srgbClr val="FF0000"/>
                </a:solidFill>
              </a:rPr>
              <a:t>+ Service</a:t>
            </a:r>
          </a:p>
        </p:txBody>
      </p:sp>
      <p:sp>
        <p:nvSpPr>
          <p:cNvPr id="22" name="Rounded Rectangle 21"/>
          <p:cNvSpPr>
            <a:spLocks noChangeArrowheads="1"/>
          </p:cNvSpPr>
          <p:nvPr/>
        </p:nvSpPr>
        <p:spPr bwMode="auto">
          <a:xfrm>
            <a:off x="3609975" y="4335463"/>
            <a:ext cx="969963" cy="465137"/>
          </a:xfrm>
          <a:prstGeom prst="roundRect">
            <a:avLst>
              <a:gd name="adj" fmla="val 16667"/>
            </a:avLst>
          </a:prstGeom>
          <a:solidFill>
            <a:srgbClr val="FFFF00"/>
          </a:solidFill>
          <a:ln w="9525" algn="ctr">
            <a:solidFill>
              <a:schemeClr val="tx1"/>
            </a:solidFill>
            <a:round/>
            <a:headEnd/>
            <a:tailEnd/>
          </a:ln>
        </p:spPr>
        <p:txBody>
          <a:bodyPr anchor="ctr" anchorCtr="1"/>
          <a:lstStyle/>
          <a:p>
            <a:pPr algn="ctr"/>
            <a:r>
              <a:rPr lang="en-US" sz="1200" dirty="0">
                <a:solidFill>
                  <a:srgbClr val="000000"/>
                </a:solidFill>
                <a:latin typeface="Arial Black" pitchFamily="34" charset="0"/>
              </a:rPr>
              <a:t>Working </a:t>
            </a:r>
            <a:r>
              <a:rPr lang="en-US" sz="1200" dirty="0" smtClean="0">
                <a:solidFill>
                  <a:srgbClr val="000000"/>
                </a:solidFill>
                <a:latin typeface="Arial Black" pitchFamily="34" charset="0"/>
              </a:rPr>
              <a:t>Capital Costs</a:t>
            </a:r>
            <a:endParaRPr lang="en-US" sz="1200" dirty="0">
              <a:solidFill>
                <a:srgbClr val="000000"/>
              </a:solidFill>
              <a:latin typeface="Arial Black" pitchFamily="34" charset="0"/>
            </a:endParaRPr>
          </a:p>
        </p:txBody>
      </p:sp>
    </p:spTree>
  </p:cSld>
  <p:clrMapOvr>
    <a:masterClrMapping/>
  </p:clrMapOvr>
  <p:transition xmlns:p14="http://schemas.microsoft.com/office/powerpoint/2010/main" advClick="0"/>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10" end="1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11" end="11"/>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2" end="12"/>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
                                            <p:txEl>
                                              <p:pRg st="13" end="13"/>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5" grpId="0" animBg="1"/>
      <p:bldP spid="56" grpId="0" animBg="1"/>
      <p:bldP spid="2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TLC in Apparel: </a:t>
            </a:r>
            <a:br>
              <a:rPr lang="en-US" dirty="0" smtClean="0"/>
            </a:br>
            <a:r>
              <a:rPr lang="en-US" dirty="0"/>
              <a:t>	</a:t>
            </a:r>
            <a:r>
              <a:rPr lang="en-US" dirty="0" smtClean="0"/>
              <a:t>Bayard Winthrop, founder of American Giant</a:t>
            </a:r>
            <a:endParaRPr lang="en-US" dirty="0"/>
          </a:p>
        </p:txBody>
      </p:sp>
      <p:pic>
        <p:nvPicPr>
          <p:cNvPr id="10" name="Content Placeholder 9" descr="Screen Shot 2013-09-23 at 2.49.13 PM.png"/>
          <p:cNvPicPr>
            <a:picLocks noGrp="1" noChangeAspect="1"/>
          </p:cNvPicPr>
          <p:nvPr>
            <p:ph idx="1"/>
          </p:nvPr>
        </p:nvPicPr>
        <p:blipFill rotWithShape="1">
          <a:blip r:embed="rId2">
            <a:extLst>
              <a:ext uri="{28A0092B-C50C-407E-A947-70E740481C1C}">
                <a14:useLocalDpi xmlns:a14="http://schemas.microsoft.com/office/drawing/2010/main" val="0"/>
              </a:ext>
            </a:extLst>
          </a:blip>
          <a:srcRect l="-8" r="-62"/>
          <a:stretch/>
        </p:blipFill>
        <p:spPr>
          <a:xfrm>
            <a:off x="3835" y="3208139"/>
            <a:ext cx="9140166" cy="1609340"/>
          </a:xfrm>
        </p:spPr>
      </p:pic>
      <p:sp>
        <p:nvSpPr>
          <p:cNvPr id="2" name="TextBox 1"/>
          <p:cNvSpPr txBox="1"/>
          <p:nvPr/>
        </p:nvSpPr>
        <p:spPr>
          <a:xfrm>
            <a:off x="144548" y="6483719"/>
            <a:ext cx="2960992" cy="307777"/>
          </a:xfrm>
          <a:prstGeom prst="rect">
            <a:avLst/>
          </a:prstGeom>
          <a:noFill/>
        </p:spPr>
        <p:txBody>
          <a:bodyPr wrap="none" rtlCol="0">
            <a:spAutoFit/>
          </a:bodyPr>
          <a:lstStyle/>
          <a:p>
            <a:r>
              <a:rPr lang="en-US" sz="1400" dirty="0" smtClean="0"/>
              <a:t>Source: </a:t>
            </a:r>
            <a:r>
              <a:rPr lang="en-US" sz="1400" i="1" dirty="0" smtClean="0"/>
              <a:t>New York Times, </a:t>
            </a:r>
            <a:r>
              <a:rPr lang="en-US" sz="1400" dirty="0" smtClean="0"/>
              <a:t>Sep 20, 2013</a:t>
            </a:r>
            <a:endParaRPr lang="en-US" sz="1400" dirty="0"/>
          </a:p>
        </p:txBody>
      </p:sp>
    </p:spTree>
    <p:extLst>
      <p:ext uri="{BB962C8B-B14F-4D97-AF65-F5344CB8AC3E}">
        <p14:creationId xmlns:p14="http://schemas.microsoft.com/office/powerpoint/2010/main" val="1155582001"/>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Service - Location Tradeoffs</a:t>
            </a:r>
            <a:endParaRPr lang="en-US" dirty="0"/>
          </a:p>
        </p:txBody>
      </p:sp>
      <p:sp>
        <p:nvSpPr>
          <p:cNvPr id="4" name="Rectangle 2"/>
          <p:cNvSpPr>
            <a:spLocks noChangeArrowheads="1"/>
          </p:cNvSpPr>
          <p:nvPr/>
        </p:nvSpPr>
        <p:spPr bwMode="auto">
          <a:xfrm>
            <a:off x="949325" y="2138373"/>
            <a:ext cx="6711950" cy="3722688"/>
          </a:xfrm>
          <a:prstGeom prst="rect">
            <a:avLst/>
          </a:prstGeom>
          <a:solidFill>
            <a:srgbClr val="EAEAEA"/>
          </a:solidFill>
          <a:ln w="9525">
            <a:noFill/>
            <a:miter lim="800000"/>
            <a:headEnd/>
            <a:tailEnd/>
          </a:ln>
        </p:spPr>
        <p:txBody>
          <a:bodyPr wrap="none" anchor="ctr"/>
          <a:lstStyle/>
          <a:p>
            <a:endParaRPr lang="en-US" sz="1200" smtClean="0">
              <a:solidFill>
                <a:srgbClr val="000000"/>
              </a:solidFill>
              <a:latin typeface="Arial" pitchFamily="34" charset="0"/>
            </a:endParaRPr>
          </a:p>
        </p:txBody>
      </p:sp>
      <p:sp>
        <p:nvSpPr>
          <p:cNvPr id="5" name="Text Box 3"/>
          <p:cNvSpPr txBox="1">
            <a:spLocks noChangeArrowheads="1"/>
          </p:cNvSpPr>
          <p:nvPr/>
        </p:nvSpPr>
        <p:spPr bwMode="auto">
          <a:xfrm>
            <a:off x="7045433" y="5251450"/>
            <a:ext cx="512655" cy="246221"/>
          </a:xfrm>
          <a:prstGeom prst="rect">
            <a:avLst/>
          </a:prstGeom>
          <a:noFill/>
          <a:ln w="9525">
            <a:noFill/>
            <a:miter lim="800000"/>
            <a:headEnd/>
            <a:tailEnd/>
          </a:ln>
        </p:spPr>
        <p:txBody>
          <a:bodyPr wrap="none">
            <a:spAutoFit/>
          </a:bodyPr>
          <a:lstStyle/>
          <a:p>
            <a:pPr algn="r"/>
            <a:r>
              <a:rPr lang="en-US" sz="1000" dirty="0" smtClean="0">
                <a:solidFill>
                  <a:srgbClr val="000000"/>
                </a:solidFill>
                <a:latin typeface="Arial" pitchFamily="34" charset="0"/>
              </a:rPr>
              <a:t>100%</a:t>
            </a:r>
          </a:p>
        </p:txBody>
      </p:sp>
      <p:sp>
        <p:nvSpPr>
          <p:cNvPr id="6" name="Rectangle 4"/>
          <p:cNvSpPr>
            <a:spLocks noChangeArrowheads="1"/>
          </p:cNvSpPr>
          <p:nvPr/>
        </p:nvSpPr>
        <p:spPr bwMode="auto">
          <a:xfrm>
            <a:off x="1595438" y="2339975"/>
            <a:ext cx="5653087" cy="2870200"/>
          </a:xfrm>
          <a:prstGeom prst="rect">
            <a:avLst/>
          </a:prstGeom>
          <a:solidFill>
            <a:srgbClr val="CCECFF"/>
          </a:solidFill>
          <a:ln w="9525">
            <a:solidFill>
              <a:schemeClr val="tx1"/>
            </a:solidFill>
            <a:miter lim="800000"/>
            <a:headEnd/>
            <a:tailEnd/>
          </a:ln>
        </p:spPr>
        <p:txBody>
          <a:bodyPr wrap="none" anchor="ctr"/>
          <a:lstStyle/>
          <a:p>
            <a:endParaRPr lang="en-US" sz="1200" smtClean="0">
              <a:solidFill>
                <a:srgbClr val="000000"/>
              </a:solidFill>
              <a:latin typeface="Arial" pitchFamily="34" charset="0"/>
            </a:endParaRPr>
          </a:p>
        </p:txBody>
      </p:sp>
      <p:sp>
        <p:nvSpPr>
          <p:cNvPr id="8" name="Freeform 6"/>
          <p:cNvSpPr>
            <a:spLocks/>
          </p:cNvSpPr>
          <p:nvPr/>
        </p:nvSpPr>
        <p:spPr bwMode="auto">
          <a:xfrm>
            <a:off x="1601787" y="2322994"/>
            <a:ext cx="5346958" cy="2560155"/>
          </a:xfrm>
          <a:custGeom>
            <a:avLst/>
            <a:gdLst>
              <a:gd name="T0" fmla="*/ 0 w 3563"/>
              <a:gd name="T1" fmla="*/ 2147483647 h 1192"/>
              <a:gd name="T2" fmla="*/ 2147483647 w 3563"/>
              <a:gd name="T3" fmla="*/ 2147483647 h 1192"/>
              <a:gd name="T4" fmla="*/ 2147483647 w 3563"/>
              <a:gd name="T5" fmla="*/ 2147483647 h 1192"/>
              <a:gd name="T6" fmla="*/ 2147483647 w 3563"/>
              <a:gd name="T7" fmla="*/ 0 h 1192"/>
              <a:gd name="T8" fmla="*/ 0 60000 65536"/>
              <a:gd name="T9" fmla="*/ 0 60000 65536"/>
              <a:gd name="T10" fmla="*/ 0 60000 65536"/>
              <a:gd name="T11" fmla="*/ 0 60000 65536"/>
              <a:gd name="T12" fmla="*/ 0 w 3563"/>
              <a:gd name="T13" fmla="*/ 0 h 1192"/>
              <a:gd name="T14" fmla="*/ 3563 w 3563"/>
              <a:gd name="T15" fmla="*/ 1192 h 1192"/>
              <a:gd name="connsiteX0" fmla="*/ 0 w 10000"/>
              <a:gd name="connsiteY0" fmla="*/ 10000 h 10000"/>
              <a:gd name="connsiteX1" fmla="*/ 5683 w 10000"/>
              <a:gd name="connsiteY1" fmla="*/ 8534 h 10000"/>
              <a:gd name="connsiteX2" fmla="*/ 7982 w 10000"/>
              <a:gd name="connsiteY2" fmla="*/ 4681 h 10000"/>
              <a:gd name="connsiteX3" fmla="*/ 10000 w 10000"/>
              <a:gd name="connsiteY3" fmla="*/ 0 h 10000"/>
              <a:gd name="connsiteX0" fmla="*/ 0 w 10000"/>
              <a:gd name="connsiteY0" fmla="*/ 10000 h 10000"/>
              <a:gd name="connsiteX1" fmla="*/ 5683 w 10000"/>
              <a:gd name="connsiteY1" fmla="*/ 8534 h 10000"/>
              <a:gd name="connsiteX2" fmla="*/ 8530 w 10000"/>
              <a:gd name="connsiteY2" fmla="*/ 4645 h 10000"/>
              <a:gd name="connsiteX3" fmla="*/ 10000 w 10000"/>
              <a:gd name="connsiteY3" fmla="*/ 0 h 10000"/>
              <a:gd name="connsiteX0" fmla="*/ 0 w 10000"/>
              <a:gd name="connsiteY0" fmla="*/ 10000 h 10000"/>
              <a:gd name="connsiteX1" fmla="*/ 5683 w 10000"/>
              <a:gd name="connsiteY1" fmla="*/ 8534 h 10000"/>
              <a:gd name="connsiteX2" fmla="*/ 8530 w 10000"/>
              <a:gd name="connsiteY2" fmla="*/ 4645 h 10000"/>
              <a:gd name="connsiteX3" fmla="*/ 10000 w 10000"/>
              <a:gd name="connsiteY3" fmla="*/ 0 h 10000"/>
              <a:gd name="connsiteX0" fmla="*/ 0 w 10000"/>
              <a:gd name="connsiteY0" fmla="*/ 10000 h 10000"/>
              <a:gd name="connsiteX1" fmla="*/ 5683 w 10000"/>
              <a:gd name="connsiteY1" fmla="*/ 8534 h 10000"/>
              <a:gd name="connsiteX2" fmla="*/ 8530 w 10000"/>
              <a:gd name="connsiteY2" fmla="*/ 4645 h 10000"/>
              <a:gd name="connsiteX3" fmla="*/ 10000 w 10000"/>
              <a:gd name="connsiteY3" fmla="*/ 0 h 10000"/>
              <a:gd name="connsiteX0" fmla="*/ 0 w 9562"/>
              <a:gd name="connsiteY0" fmla="*/ 10181 h 10181"/>
              <a:gd name="connsiteX1" fmla="*/ 5683 w 9562"/>
              <a:gd name="connsiteY1" fmla="*/ 8715 h 10181"/>
              <a:gd name="connsiteX2" fmla="*/ 8530 w 9562"/>
              <a:gd name="connsiteY2" fmla="*/ 4826 h 10181"/>
              <a:gd name="connsiteX3" fmla="*/ 9562 w 9562"/>
              <a:gd name="connsiteY3" fmla="*/ 0 h 10181"/>
              <a:gd name="connsiteX0" fmla="*/ 0 w 10000"/>
              <a:gd name="connsiteY0" fmla="*/ 10000 h 10000"/>
              <a:gd name="connsiteX1" fmla="*/ 5943 w 10000"/>
              <a:gd name="connsiteY1" fmla="*/ 8560 h 10000"/>
              <a:gd name="connsiteX2" fmla="*/ 8921 w 10000"/>
              <a:gd name="connsiteY2" fmla="*/ 4740 h 10000"/>
              <a:gd name="connsiteX3" fmla="*/ 10000 w 10000"/>
              <a:gd name="connsiteY3" fmla="*/ 0 h 10000"/>
              <a:gd name="connsiteX0" fmla="*/ 0 w 9905"/>
              <a:gd name="connsiteY0" fmla="*/ 10036 h 10036"/>
              <a:gd name="connsiteX1" fmla="*/ 5943 w 9905"/>
              <a:gd name="connsiteY1" fmla="*/ 8596 h 10036"/>
              <a:gd name="connsiteX2" fmla="*/ 8921 w 9905"/>
              <a:gd name="connsiteY2" fmla="*/ 4776 h 10036"/>
              <a:gd name="connsiteX3" fmla="*/ 9905 w 9905"/>
              <a:gd name="connsiteY3" fmla="*/ 0 h 10036"/>
              <a:gd name="connsiteX0" fmla="*/ 0 w 9981"/>
              <a:gd name="connsiteY0" fmla="*/ 8794 h 8794"/>
              <a:gd name="connsiteX1" fmla="*/ 6000 w 9981"/>
              <a:gd name="connsiteY1" fmla="*/ 7359 h 8794"/>
              <a:gd name="connsiteX2" fmla="*/ 9007 w 9981"/>
              <a:gd name="connsiteY2" fmla="*/ 3553 h 8794"/>
              <a:gd name="connsiteX3" fmla="*/ 9981 w 9981"/>
              <a:gd name="connsiteY3" fmla="*/ 0 h 8794"/>
              <a:gd name="connsiteX0" fmla="*/ 0 w 10000"/>
              <a:gd name="connsiteY0" fmla="*/ 10000 h 10000"/>
              <a:gd name="connsiteX1" fmla="*/ 6011 w 10000"/>
              <a:gd name="connsiteY1" fmla="*/ 8368 h 10000"/>
              <a:gd name="connsiteX2" fmla="*/ 9101 w 10000"/>
              <a:gd name="connsiteY2" fmla="*/ 4040 h 10000"/>
              <a:gd name="connsiteX3" fmla="*/ 10000 w 10000"/>
              <a:gd name="connsiteY3" fmla="*/ 0 h 10000"/>
              <a:gd name="connsiteX0" fmla="*/ 0 w 10000"/>
              <a:gd name="connsiteY0" fmla="*/ 10000 h 10000"/>
              <a:gd name="connsiteX1" fmla="*/ 6011 w 10000"/>
              <a:gd name="connsiteY1" fmla="*/ 8368 h 10000"/>
              <a:gd name="connsiteX2" fmla="*/ 9101 w 10000"/>
              <a:gd name="connsiteY2" fmla="*/ 4040 h 10000"/>
              <a:gd name="connsiteX3" fmla="*/ 10000 w 10000"/>
              <a:gd name="connsiteY3" fmla="*/ 0 h 10000"/>
            </a:gdLst>
            <a:ahLst/>
            <a:cxnLst>
              <a:cxn ang="0">
                <a:pos x="connsiteX0" y="connsiteY0"/>
              </a:cxn>
              <a:cxn ang="0">
                <a:pos x="connsiteX1" y="connsiteY1"/>
              </a:cxn>
              <a:cxn ang="0">
                <a:pos x="connsiteX2" y="connsiteY2"/>
              </a:cxn>
              <a:cxn ang="0">
                <a:pos x="connsiteX3" y="connsiteY3"/>
              </a:cxn>
            </a:cxnLst>
            <a:rect l="l" t="t" r="r" b="b"/>
            <a:pathLst>
              <a:path w="10000" h="10000">
                <a:moveTo>
                  <a:pt x="0" y="10000"/>
                </a:moveTo>
                <a:cubicBezTo>
                  <a:pt x="1848" y="9597"/>
                  <a:pt x="4494" y="9361"/>
                  <a:pt x="6011" y="8368"/>
                </a:cubicBezTo>
                <a:cubicBezTo>
                  <a:pt x="7528" y="7375"/>
                  <a:pt x="8575" y="5801"/>
                  <a:pt x="9101" y="4040"/>
                </a:cubicBezTo>
                <a:cubicBezTo>
                  <a:pt x="9724" y="1796"/>
                  <a:pt x="9717" y="2144"/>
                  <a:pt x="10000" y="0"/>
                </a:cubicBezTo>
              </a:path>
            </a:pathLst>
          </a:custGeom>
          <a:noFill/>
          <a:ln w="19050">
            <a:solidFill>
              <a:schemeClr val="tx1"/>
            </a:solidFill>
            <a:round/>
            <a:headEnd/>
            <a:tailEnd/>
          </a:ln>
        </p:spPr>
        <p:txBody>
          <a:bodyPr/>
          <a:lstStyle/>
          <a:p>
            <a:endParaRPr lang="en-US" sz="1200" smtClean="0">
              <a:solidFill>
                <a:srgbClr val="000000"/>
              </a:solidFill>
              <a:latin typeface="Arial" pitchFamily="34" charset="0"/>
            </a:endParaRPr>
          </a:p>
        </p:txBody>
      </p:sp>
      <p:sp>
        <p:nvSpPr>
          <p:cNvPr id="10" name="Text Box 8"/>
          <p:cNvSpPr txBox="1">
            <a:spLocks noChangeArrowheads="1"/>
          </p:cNvSpPr>
          <p:nvPr/>
        </p:nvSpPr>
        <p:spPr bwMode="auto">
          <a:xfrm>
            <a:off x="1012825" y="2246313"/>
            <a:ext cx="426932" cy="246221"/>
          </a:xfrm>
          <a:prstGeom prst="rect">
            <a:avLst/>
          </a:prstGeom>
          <a:noFill/>
          <a:ln w="9525">
            <a:noFill/>
            <a:miter lim="800000"/>
            <a:headEnd/>
            <a:tailEnd/>
          </a:ln>
        </p:spPr>
        <p:txBody>
          <a:bodyPr wrap="none">
            <a:spAutoFit/>
          </a:bodyPr>
          <a:lstStyle/>
          <a:p>
            <a:r>
              <a:rPr lang="en-US" sz="1000" dirty="0" smtClean="0">
                <a:solidFill>
                  <a:srgbClr val="000000"/>
                </a:solidFill>
                <a:latin typeface="Arial" pitchFamily="34" charset="0"/>
              </a:rPr>
              <a:t>TLC</a:t>
            </a:r>
          </a:p>
        </p:txBody>
      </p:sp>
      <p:sp>
        <p:nvSpPr>
          <p:cNvPr id="12" name="Text Box 10"/>
          <p:cNvSpPr txBox="1">
            <a:spLocks noChangeArrowheads="1"/>
          </p:cNvSpPr>
          <p:nvPr/>
        </p:nvSpPr>
        <p:spPr bwMode="auto">
          <a:xfrm>
            <a:off x="3131057" y="4668284"/>
            <a:ext cx="1646605" cy="246221"/>
          </a:xfrm>
          <a:prstGeom prst="rect">
            <a:avLst/>
          </a:prstGeom>
          <a:noFill/>
          <a:ln w="9525">
            <a:noFill/>
            <a:miter lim="800000"/>
            <a:headEnd/>
            <a:tailEnd/>
          </a:ln>
        </p:spPr>
        <p:txBody>
          <a:bodyPr wrap="none">
            <a:spAutoFit/>
          </a:bodyPr>
          <a:lstStyle/>
          <a:p>
            <a:pPr algn="r"/>
            <a:r>
              <a:rPr lang="en-US" sz="1000" dirty="0" smtClean="0">
                <a:latin typeface="Arial" pitchFamily="34" charset="0"/>
              </a:rPr>
              <a:t>Safety stock holding cost</a:t>
            </a:r>
          </a:p>
        </p:txBody>
      </p:sp>
      <p:sp>
        <p:nvSpPr>
          <p:cNvPr id="14" name="Line 12"/>
          <p:cNvSpPr>
            <a:spLocks noChangeShapeType="1"/>
          </p:cNvSpPr>
          <p:nvPr/>
        </p:nvSpPr>
        <p:spPr bwMode="auto">
          <a:xfrm>
            <a:off x="5425300" y="2343646"/>
            <a:ext cx="0" cy="2830796"/>
          </a:xfrm>
          <a:prstGeom prst="line">
            <a:avLst/>
          </a:prstGeom>
          <a:noFill/>
          <a:ln w="9525">
            <a:solidFill>
              <a:schemeClr val="tx1"/>
            </a:solidFill>
            <a:prstDash val="dash"/>
            <a:round/>
            <a:headEnd/>
            <a:tailEnd type="triangle" w="med" len="med"/>
          </a:ln>
        </p:spPr>
        <p:txBody>
          <a:bodyPr/>
          <a:lstStyle/>
          <a:p>
            <a:endParaRPr lang="en-US" sz="1200" smtClean="0">
              <a:solidFill>
                <a:srgbClr val="000000"/>
              </a:solidFill>
              <a:latin typeface="Arial" pitchFamily="34" charset="0"/>
            </a:endParaRPr>
          </a:p>
        </p:txBody>
      </p:sp>
      <p:sp>
        <p:nvSpPr>
          <p:cNvPr id="15" name="Text Box 13"/>
          <p:cNvSpPr txBox="1">
            <a:spLocks noChangeArrowheads="1"/>
          </p:cNvSpPr>
          <p:nvPr/>
        </p:nvSpPr>
        <p:spPr bwMode="auto">
          <a:xfrm>
            <a:off x="3211271" y="5232400"/>
            <a:ext cx="2137512" cy="246221"/>
          </a:xfrm>
          <a:prstGeom prst="rect">
            <a:avLst/>
          </a:prstGeom>
          <a:noFill/>
          <a:ln w="9525">
            <a:noFill/>
            <a:miter lim="800000"/>
            <a:headEnd/>
            <a:tailEnd/>
          </a:ln>
        </p:spPr>
        <p:txBody>
          <a:bodyPr wrap="none">
            <a:spAutoFit/>
          </a:bodyPr>
          <a:lstStyle/>
          <a:p>
            <a:pPr algn="ctr"/>
            <a:r>
              <a:rPr lang="en-US" sz="1000" dirty="0" smtClean="0">
                <a:solidFill>
                  <a:srgbClr val="000000"/>
                </a:solidFill>
                <a:latin typeface="Arial" pitchFamily="34" charset="0"/>
              </a:rPr>
              <a:t>Service Level (in-stock probability)</a:t>
            </a:r>
          </a:p>
        </p:txBody>
      </p:sp>
      <p:sp>
        <p:nvSpPr>
          <p:cNvPr id="16" name="AutoShape 14"/>
          <p:cNvSpPr>
            <a:spLocks noChangeArrowheads="1"/>
          </p:cNvSpPr>
          <p:nvPr/>
        </p:nvSpPr>
        <p:spPr bwMode="auto">
          <a:xfrm>
            <a:off x="3988368" y="3151749"/>
            <a:ext cx="1362075" cy="461873"/>
          </a:xfrm>
          <a:prstGeom prst="lef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b="1" i="1" dirty="0" smtClean="0">
                <a:solidFill>
                  <a:srgbClr val="FFFFFF"/>
                </a:solidFill>
                <a:latin typeface="Arial" pitchFamily="34" charset="0"/>
              </a:rPr>
              <a:t>Offshore</a:t>
            </a:r>
          </a:p>
        </p:txBody>
      </p:sp>
      <p:sp>
        <p:nvSpPr>
          <p:cNvPr id="17" name="AutoShape 15"/>
          <p:cNvSpPr>
            <a:spLocks noChangeArrowheads="1"/>
          </p:cNvSpPr>
          <p:nvPr/>
        </p:nvSpPr>
        <p:spPr bwMode="auto">
          <a:xfrm>
            <a:off x="5490775" y="3151683"/>
            <a:ext cx="1437248" cy="461873"/>
          </a:xfrm>
          <a:prstGeom prst="righ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b="1" i="1" dirty="0" err="1" smtClean="0">
                <a:solidFill>
                  <a:srgbClr val="FFFFFF"/>
                </a:solidFill>
                <a:latin typeface="Arial" pitchFamily="34" charset="0"/>
              </a:rPr>
              <a:t>Nearshore</a:t>
            </a:r>
            <a:endParaRPr lang="en-US" sz="1000" b="1" i="1" dirty="0" smtClean="0">
              <a:solidFill>
                <a:srgbClr val="FFFFFF"/>
              </a:solidFill>
              <a:latin typeface="Arial" pitchFamily="34" charset="0"/>
            </a:endParaRPr>
          </a:p>
        </p:txBody>
      </p:sp>
      <p:sp>
        <p:nvSpPr>
          <p:cNvPr id="18" name="Text Box 16"/>
          <p:cNvSpPr txBox="1">
            <a:spLocks noChangeArrowheads="1"/>
          </p:cNvSpPr>
          <p:nvPr/>
        </p:nvSpPr>
        <p:spPr bwMode="auto">
          <a:xfrm>
            <a:off x="1369254" y="5251450"/>
            <a:ext cx="441334" cy="246221"/>
          </a:xfrm>
          <a:prstGeom prst="rect">
            <a:avLst/>
          </a:prstGeom>
          <a:noFill/>
          <a:ln w="9525">
            <a:noFill/>
            <a:miter lim="800000"/>
            <a:headEnd/>
            <a:tailEnd/>
          </a:ln>
        </p:spPr>
        <p:txBody>
          <a:bodyPr wrap="none">
            <a:spAutoFit/>
          </a:bodyPr>
          <a:lstStyle/>
          <a:p>
            <a:pPr algn="r"/>
            <a:r>
              <a:rPr lang="en-US" sz="1000" dirty="0" smtClean="0">
                <a:solidFill>
                  <a:srgbClr val="000000"/>
                </a:solidFill>
                <a:latin typeface="Arial" pitchFamily="34" charset="0"/>
              </a:rPr>
              <a:t>50%</a:t>
            </a:r>
          </a:p>
        </p:txBody>
      </p:sp>
      <p:sp>
        <p:nvSpPr>
          <p:cNvPr id="19" name="Text Box 17"/>
          <p:cNvSpPr txBox="1">
            <a:spLocks noChangeArrowheads="1"/>
          </p:cNvSpPr>
          <p:nvPr/>
        </p:nvSpPr>
        <p:spPr bwMode="auto">
          <a:xfrm>
            <a:off x="1349375" y="5081588"/>
            <a:ext cx="254000" cy="2444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0</a:t>
            </a:r>
          </a:p>
        </p:txBody>
      </p:sp>
      <p:sp>
        <p:nvSpPr>
          <p:cNvPr id="20" name="Freeform 6"/>
          <p:cNvSpPr>
            <a:spLocks/>
          </p:cNvSpPr>
          <p:nvPr/>
        </p:nvSpPr>
        <p:spPr bwMode="auto">
          <a:xfrm>
            <a:off x="1599312" y="2808246"/>
            <a:ext cx="5586929" cy="1690454"/>
          </a:xfrm>
          <a:custGeom>
            <a:avLst/>
            <a:gdLst>
              <a:gd name="T0" fmla="*/ 0 w 3563"/>
              <a:gd name="T1" fmla="*/ 2147483647 h 1192"/>
              <a:gd name="T2" fmla="*/ 2147483647 w 3563"/>
              <a:gd name="T3" fmla="*/ 2147483647 h 1192"/>
              <a:gd name="T4" fmla="*/ 2147483647 w 3563"/>
              <a:gd name="T5" fmla="*/ 2147483647 h 1192"/>
              <a:gd name="T6" fmla="*/ 2147483647 w 3563"/>
              <a:gd name="T7" fmla="*/ 0 h 1192"/>
              <a:gd name="T8" fmla="*/ 0 60000 65536"/>
              <a:gd name="T9" fmla="*/ 0 60000 65536"/>
              <a:gd name="T10" fmla="*/ 0 60000 65536"/>
              <a:gd name="T11" fmla="*/ 0 60000 65536"/>
              <a:gd name="T12" fmla="*/ 0 w 3563"/>
              <a:gd name="T13" fmla="*/ 0 h 1192"/>
              <a:gd name="T14" fmla="*/ 3563 w 3563"/>
              <a:gd name="T15" fmla="*/ 1192 h 1192"/>
              <a:gd name="connsiteX0" fmla="*/ 0 w 10000"/>
              <a:gd name="connsiteY0" fmla="*/ 10000 h 10000"/>
              <a:gd name="connsiteX1" fmla="*/ 5683 w 10000"/>
              <a:gd name="connsiteY1" fmla="*/ 8534 h 10000"/>
              <a:gd name="connsiteX2" fmla="*/ 7982 w 10000"/>
              <a:gd name="connsiteY2" fmla="*/ 4681 h 10000"/>
              <a:gd name="connsiteX3" fmla="*/ 10000 w 10000"/>
              <a:gd name="connsiteY3" fmla="*/ 0 h 10000"/>
              <a:gd name="connsiteX0" fmla="*/ 0 w 10000"/>
              <a:gd name="connsiteY0" fmla="*/ 10000 h 10000"/>
              <a:gd name="connsiteX1" fmla="*/ 5683 w 10000"/>
              <a:gd name="connsiteY1" fmla="*/ 8534 h 10000"/>
              <a:gd name="connsiteX2" fmla="*/ 8530 w 10000"/>
              <a:gd name="connsiteY2" fmla="*/ 4645 h 10000"/>
              <a:gd name="connsiteX3" fmla="*/ 10000 w 10000"/>
              <a:gd name="connsiteY3" fmla="*/ 0 h 10000"/>
              <a:gd name="connsiteX0" fmla="*/ 0 w 10000"/>
              <a:gd name="connsiteY0" fmla="*/ 10000 h 10000"/>
              <a:gd name="connsiteX1" fmla="*/ 5683 w 10000"/>
              <a:gd name="connsiteY1" fmla="*/ 8534 h 10000"/>
              <a:gd name="connsiteX2" fmla="*/ 8530 w 10000"/>
              <a:gd name="connsiteY2" fmla="*/ 4645 h 10000"/>
              <a:gd name="connsiteX3" fmla="*/ 10000 w 10000"/>
              <a:gd name="connsiteY3" fmla="*/ 0 h 10000"/>
              <a:gd name="connsiteX0" fmla="*/ 0 w 10000"/>
              <a:gd name="connsiteY0" fmla="*/ 10000 h 10000"/>
              <a:gd name="connsiteX1" fmla="*/ 5683 w 10000"/>
              <a:gd name="connsiteY1" fmla="*/ 8534 h 10000"/>
              <a:gd name="connsiteX2" fmla="*/ 8530 w 10000"/>
              <a:gd name="connsiteY2" fmla="*/ 4645 h 10000"/>
              <a:gd name="connsiteX3" fmla="*/ 10000 w 10000"/>
              <a:gd name="connsiteY3" fmla="*/ 0 h 10000"/>
              <a:gd name="connsiteX0" fmla="*/ 0 w 9562"/>
              <a:gd name="connsiteY0" fmla="*/ 10181 h 10181"/>
              <a:gd name="connsiteX1" fmla="*/ 5683 w 9562"/>
              <a:gd name="connsiteY1" fmla="*/ 8715 h 10181"/>
              <a:gd name="connsiteX2" fmla="*/ 8530 w 9562"/>
              <a:gd name="connsiteY2" fmla="*/ 4826 h 10181"/>
              <a:gd name="connsiteX3" fmla="*/ 9562 w 9562"/>
              <a:gd name="connsiteY3" fmla="*/ 0 h 10181"/>
              <a:gd name="connsiteX0" fmla="*/ 0 w 10000"/>
              <a:gd name="connsiteY0" fmla="*/ 10000 h 10000"/>
              <a:gd name="connsiteX1" fmla="*/ 5943 w 10000"/>
              <a:gd name="connsiteY1" fmla="*/ 8560 h 10000"/>
              <a:gd name="connsiteX2" fmla="*/ 8921 w 10000"/>
              <a:gd name="connsiteY2" fmla="*/ 4740 h 10000"/>
              <a:gd name="connsiteX3" fmla="*/ 10000 w 10000"/>
              <a:gd name="connsiteY3" fmla="*/ 0 h 10000"/>
              <a:gd name="connsiteX0" fmla="*/ 0 w 9905"/>
              <a:gd name="connsiteY0" fmla="*/ 10036 h 10036"/>
              <a:gd name="connsiteX1" fmla="*/ 5943 w 9905"/>
              <a:gd name="connsiteY1" fmla="*/ 8596 h 10036"/>
              <a:gd name="connsiteX2" fmla="*/ 8921 w 9905"/>
              <a:gd name="connsiteY2" fmla="*/ 4776 h 10036"/>
              <a:gd name="connsiteX3" fmla="*/ 9905 w 9905"/>
              <a:gd name="connsiteY3" fmla="*/ 0 h 10036"/>
              <a:gd name="connsiteX0" fmla="*/ 0 w 9981"/>
              <a:gd name="connsiteY0" fmla="*/ 8794 h 8794"/>
              <a:gd name="connsiteX1" fmla="*/ 6000 w 9981"/>
              <a:gd name="connsiteY1" fmla="*/ 7359 h 8794"/>
              <a:gd name="connsiteX2" fmla="*/ 9007 w 9981"/>
              <a:gd name="connsiteY2" fmla="*/ 3553 h 8794"/>
              <a:gd name="connsiteX3" fmla="*/ 9981 w 9981"/>
              <a:gd name="connsiteY3" fmla="*/ 0 h 8794"/>
              <a:gd name="connsiteX0" fmla="*/ 0 w 10000"/>
              <a:gd name="connsiteY0" fmla="*/ 10000 h 10000"/>
              <a:gd name="connsiteX1" fmla="*/ 6011 w 10000"/>
              <a:gd name="connsiteY1" fmla="*/ 8368 h 10000"/>
              <a:gd name="connsiteX2" fmla="*/ 9101 w 10000"/>
              <a:gd name="connsiteY2" fmla="*/ 4040 h 10000"/>
              <a:gd name="connsiteX3" fmla="*/ 10000 w 10000"/>
              <a:gd name="connsiteY3" fmla="*/ 0 h 10000"/>
              <a:gd name="connsiteX0" fmla="*/ 0 w 10000"/>
              <a:gd name="connsiteY0" fmla="*/ 10000 h 10000"/>
              <a:gd name="connsiteX1" fmla="*/ 6011 w 10000"/>
              <a:gd name="connsiteY1" fmla="*/ 8368 h 10000"/>
              <a:gd name="connsiteX2" fmla="*/ 9101 w 10000"/>
              <a:gd name="connsiteY2" fmla="*/ 4040 h 10000"/>
              <a:gd name="connsiteX3" fmla="*/ 10000 w 10000"/>
              <a:gd name="connsiteY3" fmla="*/ 0 h 10000"/>
              <a:gd name="connsiteX0" fmla="*/ 0 w 10000"/>
              <a:gd name="connsiteY0" fmla="*/ 10000 h 10000"/>
              <a:gd name="connsiteX1" fmla="*/ 6011 w 10000"/>
              <a:gd name="connsiteY1" fmla="*/ 8368 h 10000"/>
              <a:gd name="connsiteX2" fmla="*/ 9101 w 10000"/>
              <a:gd name="connsiteY2" fmla="*/ 4040 h 10000"/>
              <a:gd name="connsiteX3" fmla="*/ 9576 w 10000"/>
              <a:gd name="connsiteY3" fmla="*/ 2314 h 10000"/>
              <a:gd name="connsiteX4" fmla="*/ 10000 w 10000"/>
              <a:gd name="connsiteY4" fmla="*/ 0 h 10000"/>
              <a:gd name="connsiteX0" fmla="*/ 0 w 10405"/>
              <a:gd name="connsiteY0" fmla="*/ 14724 h 14724"/>
              <a:gd name="connsiteX1" fmla="*/ 6011 w 10405"/>
              <a:gd name="connsiteY1" fmla="*/ 13092 h 14724"/>
              <a:gd name="connsiteX2" fmla="*/ 9101 w 10405"/>
              <a:gd name="connsiteY2" fmla="*/ 8764 h 14724"/>
              <a:gd name="connsiteX3" fmla="*/ 9576 w 10405"/>
              <a:gd name="connsiteY3" fmla="*/ 7038 h 14724"/>
              <a:gd name="connsiteX4" fmla="*/ 10405 w 10405"/>
              <a:gd name="connsiteY4" fmla="*/ 0 h 14724"/>
              <a:gd name="connsiteX0" fmla="*/ 0 w 10405"/>
              <a:gd name="connsiteY0" fmla="*/ 14724 h 14724"/>
              <a:gd name="connsiteX1" fmla="*/ 6011 w 10405"/>
              <a:gd name="connsiteY1" fmla="*/ 13092 h 14724"/>
              <a:gd name="connsiteX2" fmla="*/ 9101 w 10405"/>
              <a:gd name="connsiteY2" fmla="*/ 8764 h 14724"/>
              <a:gd name="connsiteX3" fmla="*/ 9961 w 10405"/>
              <a:gd name="connsiteY3" fmla="*/ 4917 h 14724"/>
              <a:gd name="connsiteX4" fmla="*/ 10405 w 10405"/>
              <a:gd name="connsiteY4" fmla="*/ 0 h 14724"/>
              <a:gd name="connsiteX0" fmla="*/ 0 w 10424"/>
              <a:gd name="connsiteY0" fmla="*/ 15784 h 15784"/>
              <a:gd name="connsiteX1" fmla="*/ 6011 w 10424"/>
              <a:gd name="connsiteY1" fmla="*/ 14152 h 15784"/>
              <a:gd name="connsiteX2" fmla="*/ 9101 w 10424"/>
              <a:gd name="connsiteY2" fmla="*/ 9824 h 15784"/>
              <a:gd name="connsiteX3" fmla="*/ 9961 w 10424"/>
              <a:gd name="connsiteY3" fmla="*/ 5977 h 15784"/>
              <a:gd name="connsiteX4" fmla="*/ 10424 w 10424"/>
              <a:gd name="connsiteY4" fmla="*/ 0 h 15784"/>
              <a:gd name="connsiteX0" fmla="*/ 0 w 10424"/>
              <a:gd name="connsiteY0" fmla="*/ 15784 h 15784"/>
              <a:gd name="connsiteX1" fmla="*/ 6011 w 10424"/>
              <a:gd name="connsiteY1" fmla="*/ 14152 h 15784"/>
              <a:gd name="connsiteX2" fmla="*/ 8735 w 10424"/>
              <a:gd name="connsiteY2" fmla="*/ 10595 h 15784"/>
              <a:gd name="connsiteX3" fmla="*/ 9961 w 10424"/>
              <a:gd name="connsiteY3" fmla="*/ 5977 h 15784"/>
              <a:gd name="connsiteX4" fmla="*/ 10424 w 10424"/>
              <a:gd name="connsiteY4" fmla="*/ 0 h 15784"/>
              <a:gd name="connsiteX0" fmla="*/ 0 w 10424"/>
              <a:gd name="connsiteY0" fmla="*/ 15784 h 15784"/>
              <a:gd name="connsiteX1" fmla="*/ 6011 w 10424"/>
              <a:gd name="connsiteY1" fmla="*/ 14152 h 15784"/>
              <a:gd name="connsiteX2" fmla="*/ 8735 w 10424"/>
              <a:gd name="connsiteY2" fmla="*/ 10595 h 15784"/>
              <a:gd name="connsiteX3" fmla="*/ 9961 w 10424"/>
              <a:gd name="connsiteY3" fmla="*/ 6266 h 15784"/>
              <a:gd name="connsiteX4" fmla="*/ 10424 w 10424"/>
              <a:gd name="connsiteY4" fmla="*/ 0 h 15784"/>
              <a:gd name="connsiteX0" fmla="*/ 0 w 10424"/>
              <a:gd name="connsiteY0" fmla="*/ 15784 h 15784"/>
              <a:gd name="connsiteX1" fmla="*/ 6011 w 10424"/>
              <a:gd name="connsiteY1" fmla="*/ 14152 h 15784"/>
              <a:gd name="connsiteX2" fmla="*/ 8735 w 10424"/>
              <a:gd name="connsiteY2" fmla="*/ 10595 h 15784"/>
              <a:gd name="connsiteX3" fmla="*/ 9961 w 10424"/>
              <a:gd name="connsiteY3" fmla="*/ 6266 h 15784"/>
              <a:gd name="connsiteX4" fmla="*/ 10424 w 10424"/>
              <a:gd name="connsiteY4" fmla="*/ 0 h 15784"/>
              <a:gd name="connsiteX0" fmla="*/ 0 w 10424"/>
              <a:gd name="connsiteY0" fmla="*/ 15784 h 15784"/>
              <a:gd name="connsiteX1" fmla="*/ 6011 w 10424"/>
              <a:gd name="connsiteY1" fmla="*/ 14152 h 15784"/>
              <a:gd name="connsiteX2" fmla="*/ 8735 w 10424"/>
              <a:gd name="connsiteY2" fmla="*/ 10595 h 15784"/>
              <a:gd name="connsiteX3" fmla="*/ 9961 w 10424"/>
              <a:gd name="connsiteY3" fmla="*/ 6266 h 15784"/>
              <a:gd name="connsiteX4" fmla="*/ 10424 w 10424"/>
              <a:gd name="connsiteY4" fmla="*/ 0 h 15784"/>
              <a:gd name="connsiteX0" fmla="*/ 0 w 10424"/>
              <a:gd name="connsiteY0" fmla="*/ 15784 h 15784"/>
              <a:gd name="connsiteX1" fmla="*/ 6011 w 10424"/>
              <a:gd name="connsiteY1" fmla="*/ 14152 h 15784"/>
              <a:gd name="connsiteX2" fmla="*/ 8735 w 10424"/>
              <a:gd name="connsiteY2" fmla="*/ 10595 h 15784"/>
              <a:gd name="connsiteX3" fmla="*/ 9961 w 10424"/>
              <a:gd name="connsiteY3" fmla="*/ 6266 h 15784"/>
              <a:gd name="connsiteX4" fmla="*/ 10424 w 10424"/>
              <a:gd name="connsiteY4" fmla="*/ 0 h 15784"/>
              <a:gd name="connsiteX0" fmla="*/ 0 w 10424"/>
              <a:gd name="connsiteY0" fmla="*/ 15784 h 15784"/>
              <a:gd name="connsiteX1" fmla="*/ 6011 w 10424"/>
              <a:gd name="connsiteY1" fmla="*/ 14152 h 15784"/>
              <a:gd name="connsiteX2" fmla="*/ 8696 w 10424"/>
              <a:gd name="connsiteY2" fmla="*/ 10981 h 15784"/>
              <a:gd name="connsiteX3" fmla="*/ 9961 w 10424"/>
              <a:gd name="connsiteY3" fmla="*/ 6266 h 15784"/>
              <a:gd name="connsiteX4" fmla="*/ 10424 w 10424"/>
              <a:gd name="connsiteY4" fmla="*/ 0 h 15784"/>
              <a:gd name="connsiteX0" fmla="*/ 0 w 10424"/>
              <a:gd name="connsiteY0" fmla="*/ 15784 h 15784"/>
              <a:gd name="connsiteX1" fmla="*/ 6011 w 10424"/>
              <a:gd name="connsiteY1" fmla="*/ 14152 h 15784"/>
              <a:gd name="connsiteX2" fmla="*/ 8696 w 10424"/>
              <a:gd name="connsiteY2" fmla="*/ 10981 h 15784"/>
              <a:gd name="connsiteX3" fmla="*/ 9961 w 10424"/>
              <a:gd name="connsiteY3" fmla="*/ 6266 h 15784"/>
              <a:gd name="connsiteX4" fmla="*/ 10424 w 10424"/>
              <a:gd name="connsiteY4" fmla="*/ 0 h 15784"/>
              <a:gd name="connsiteX0" fmla="*/ 0 w 10424"/>
              <a:gd name="connsiteY0" fmla="*/ 15784 h 15784"/>
              <a:gd name="connsiteX1" fmla="*/ 6011 w 10424"/>
              <a:gd name="connsiteY1" fmla="*/ 14152 h 15784"/>
              <a:gd name="connsiteX2" fmla="*/ 8696 w 10424"/>
              <a:gd name="connsiteY2" fmla="*/ 10981 h 15784"/>
              <a:gd name="connsiteX3" fmla="*/ 9961 w 10424"/>
              <a:gd name="connsiteY3" fmla="*/ 6266 h 15784"/>
              <a:gd name="connsiteX4" fmla="*/ 10424 w 10424"/>
              <a:gd name="connsiteY4" fmla="*/ 0 h 15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24" h="15784">
                <a:moveTo>
                  <a:pt x="0" y="15784"/>
                </a:moveTo>
                <a:cubicBezTo>
                  <a:pt x="1848" y="15381"/>
                  <a:pt x="4562" y="14953"/>
                  <a:pt x="6011" y="14152"/>
                </a:cubicBezTo>
                <a:cubicBezTo>
                  <a:pt x="7460" y="13352"/>
                  <a:pt x="8044" y="12568"/>
                  <a:pt x="8696" y="10981"/>
                </a:cubicBezTo>
                <a:cubicBezTo>
                  <a:pt x="9483" y="9104"/>
                  <a:pt x="9541" y="8481"/>
                  <a:pt x="9961" y="6266"/>
                </a:cubicBezTo>
                <a:cubicBezTo>
                  <a:pt x="10284" y="3954"/>
                  <a:pt x="10353" y="386"/>
                  <a:pt x="10424" y="0"/>
                </a:cubicBezTo>
              </a:path>
            </a:pathLst>
          </a:custGeom>
          <a:noFill/>
          <a:ln w="19050">
            <a:solidFill>
              <a:srgbClr val="3333CC"/>
            </a:solidFill>
            <a:round/>
            <a:headEnd/>
            <a:tailEnd/>
          </a:ln>
        </p:spPr>
        <p:txBody>
          <a:bodyPr/>
          <a:lstStyle/>
          <a:p>
            <a:endParaRPr lang="en-US" sz="1200" smtClean="0">
              <a:solidFill>
                <a:srgbClr val="000000"/>
              </a:solidFill>
              <a:latin typeface="Arial" pitchFamily="34" charset="0"/>
            </a:endParaRPr>
          </a:p>
        </p:txBody>
      </p:sp>
      <p:cxnSp>
        <p:nvCxnSpPr>
          <p:cNvPr id="22" name="Straight Connector 21"/>
          <p:cNvCxnSpPr/>
          <p:nvPr/>
        </p:nvCxnSpPr>
        <p:spPr bwMode="auto">
          <a:xfrm flipV="1">
            <a:off x="1590036" y="4891067"/>
            <a:ext cx="3128449" cy="13034"/>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4" name="Straight Arrow Connector 23"/>
          <p:cNvCxnSpPr/>
          <p:nvPr/>
        </p:nvCxnSpPr>
        <p:spPr bwMode="auto">
          <a:xfrm flipH="1" flipV="1">
            <a:off x="4697835" y="4511774"/>
            <a:ext cx="10325" cy="37168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27" name="Text Box 8"/>
          <p:cNvSpPr txBox="1">
            <a:spLocks noChangeArrowheads="1"/>
          </p:cNvSpPr>
          <p:nvPr/>
        </p:nvSpPr>
        <p:spPr bwMode="auto">
          <a:xfrm>
            <a:off x="6019800" y="4191000"/>
            <a:ext cx="877163" cy="261610"/>
          </a:xfrm>
          <a:prstGeom prst="rect">
            <a:avLst/>
          </a:prstGeom>
          <a:noFill/>
          <a:ln w="9525">
            <a:noFill/>
            <a:miter lim="800000"/>
            <a:headEnd/>
            <a:tailEnd/>
          </a:ln>
        </p:spPr>
        <p:txBody>
          <a:bodyPr wrap="none">
            <a:spAutoFit/>
          </a:bodyPr>
          <a:lstStyle/>
          <a:p>
            <a:r>
              <a:rPr lang="en-US" sz="1100" dirty="0" err="1" smtClean="0">
                <a:solidFill>
                  <a:schemeClr val="accent2"/>
                </a:solidFill>
                <a:latin typeface="Arial" pitchFamily="34" charset="0"/>
              </a:rPr>
              <a:t>TLC</a:t>
            </a:r>
            <a:r>
              <a:rPr lang="en-US" sz="1100" baseline="-25000" dirty="0" err="1" smtClean="0">
                <a:solidFill>
                  <a:schemeClr val="accent2"/>
                </a:solidFill>
                <a:latin typeface="Arial" pitchFamily="34" charset="0"/>
              </a:rPr>
              <a:t>nearshore</a:t>
            </a:r>
            <a:endParaRPr lang="en-US" sz="1100" dirty="0" smtClean="0">
              <a:solidFill>
                <a:schemeClr val="accent2"/>
              </a:solidFill>
              <a:latin typeface="Arial" pitchFamily="34" charset="0"/>
            </a:endParaRPr>
          </a:p>
        </p:txBody>
      </p:sp>
      <p:sp>
        <p:nvSpPr>
          <p:cNvPr id="28" name="Text Box 8"/>
          <p:cNvSpPr txBox="1">
            <a:spLocks noChangeArrowheads="1"/>
          </p:cNvSpPr>
          <p:nvPr/>
        </p:nvSpPr>
        <p:spPr bwMode="auto">
          <a:xfrm>
            <a:off x="6019801" y="2435920"/>
            <a:ext cx="789263" cy="261610"/>
          </a:xfrm>
          <a:prstGeom prst="rect">
            <a:avLst/>
          </a:prstGeom>
          <a:noFill/>
          <a:ln w="9525">
            <a:noFill/>
            <a:miter lim="800000"/>
            <a:headEnd/>
            <a:tailEnd/>
          </a:ln>
        </p:spPr>
        <p:txBody>
          <a:bodyPr wrap="none">
            <a:spAutoFit/>
          </a:bodyPr>
          <a:lstStyle/>
          <a:p>
            <a:r>
              <a:rPr lang="en-US" sz="1100" dirty="0" err="1" smtClean="0">
                <a:solidFill>
                  <a:srgbClr val="000000"/>
                </a:solidFill>
                <a:latin typeface="Arial" pitchFamily="34" charset="0"/>
              </a:rPr>
              <a:t>TLC</a:t>
            </a:r>
            <a:r>
              <a:rPr lang="en-US" sz="1100" baseline="-25000" dirty="0" err="1" smtClean="0">
                <a:solidFill>
                  <a:srgbClr val="000000"/>
                </a:solidFill>
                <a:latin typeface="Arial" pitchFamily="34" charset="0"/>
              </a:rPr>
              <a:t>offshore</a:t>
            </a:r>
            <a:endParaRPr lang="en-US" sz="1100" dirty="0" smtClean="0">
              <a:solidFill>
                <a:srgbClr val="000000"/>
              </a:solidFill>
              <a:latin typeface="Arial" pitchFamily="34" charset="0"/>
            </a:endParaRPr>
          </a:p>
        </p:txBody>
      </p:sp>
    </p:spTree>
    <p:extLst>
      <p:ext uri="{BB962C8B-B14F-4D97-AF65-F5344CB8AC3E}">
        <p14:creationId xmlns:p14="http://schemas.microsoft.com/office/powerpoint/2010/main" val="4291221190"/>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400" b="1" dirty="0">
                <a:latin typeface="Albertus Extra Bold"/>
              </a:rPr>
              <a:t>Step </a:t>
            </a:r>
            <a:r>
              <a:rPr lang="en-US" sz="2400" b="1" dirty="0" smtClean="0">
                <a:latin typeface="Albertus Extra Bold"/>
              </a:rPr>
              <a:t>5:</a:t>
            </a:r>
            <a:r>
              <a:rPr lang="en-US" sz="2400" b="1" dirty="0">
                <a:latin typeface="Albertus Extra Bold"/>
              </a:rPr>
              <a:t/>
            </a:r>
            <a:br>
              <a:rPr lang="en-US" sz="2400" b="1" dirty="0">
                <a:latin typeface="Albertus Extra Bold"/>
              </a:rPr>
            </a:br>
            <a:r>
              <a:rPr lang="en-US" sz="2400" dirty="0" smtClean="0"/>
              <a:t>Dynamic Updating provides dynamic location recommendation</a:t>
            </a:r>
            <a:endParaRPr lang="en-US" sz="2400" dirty="0"/>
          </a:p>
        </p:txBody>
      </p:sp>
      <p:pic>
        <p:nvPicPr>
          <p:cNvPr id="4" name="Picture 3" descr="Screen Shot 2013-11-05 at 3.53.2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80664"/>
            <a:ext cx="9144000" cy="3389101"/>
          </a:xfrm>
          <a:prstGeom prst="rect">
            <a:avLst/>
          </a:prstGeom>
        </p:spPr>
      </p:pic>
      <p:sp>
        <p:nvSpPr>
          <p:cNvPr id="5" name="TextBox 4"/>
          <p:cNvSpPr txBox="1"/>
          <p:nvPr/>
        </p:nvSpPr>
        <p:spPr>
          <a:xfrm>
            <a:off x="5268452" y="4531027"/>
            <a:ext cx="3088967" cy="276999"/>
          </a:xfrm>
          <a:prstGeom prst="rect">
            <a:avLst/>
          </a:prstGeom>
          <a:solidFill>
            <a:srgbClr val="FFFFFF"/>
          </a:solidFill>
        </p:spPr>
        <p:txBody>
          <a:bodyPr wrap="square" rtlCol="0">
            <a:spAutoFit/>
          </a:bodyPr>
          <a:lstStyle/>
          <a:p>
            <a:r>
              <a:rPr lang="en-US" sz="1200" i="0" dirty="0" smtClean="0"/>
              <a:t>2014       2015       2016       2017       2018</a:t>
            </a:r>
            <a:endParaRPr lang="en-US" sz="1200" i="0" dirty="0"/>
          </a:p>
        </p:txBody>
      </p:sp>
    </p:spTree>
    <p:extLst>
      <p:ext uri="{BB962C8B-B14F-4D97-AF65-F5344CB8AC3E}">
        <p14:creationId xmlns:p14="http://schemas.microsoft.com/office/powerpoint/2010/main" val="1594768127"/>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Shifting Economics of Global Manufacturing</a:t>
            </a:r>
            <a:br>
              <a:rPr lang="en-US" dirty="0"/>
            </a:br>
            <a:r>
              <a:rPr lang="en-US" dirty="0"/>
              <a:t>How Cost Competitiveness Is Changing Worldwide</a:t>
            </a:r>
          </a:p>
        </p:txBody>
      </p:sp>
      <p:pic>
        <p:nvPicPr>
          <p:cNvPr id="3" name="Picture 2"/>
          <p:cNvPicPr>
            <a:picLocks noChangeAspect="1"/>
          </p:cNvPicPr>
          <p:nvPr/>
        </p:nvPicPr>
        <p:blipFill>
          <a:blip r:embed="rId2"/>
          <a:stretch>
            <a:fillRect/>
          </a:stretch>
        </p:blipFill>
        <p:spPr>
          <a:xfrm>
            <a:off x="0" y="1156983"/>
            <a:ext cx="9144000" cy="5429636"/>
          </a:xfrm>
          <a:prstGeom prst="rect">
            <a:avLst/>
          </a:prstGeom>
        </p:spPr>
      </p:pic>
      <p:sp>
        <p:nvSpPr>
          <p:cNvPr id="4" name="TextBox 3"/>
          <p:cNvSpPr txBox="1"/>
          <p:nvPr/>
        </p:nvSpPr>
        <p:spPr>
          <a:xfrm>
            <a:off x="68793" y="6483152"/>
            <a:ext cx="8306631" cy="400110"/>
          </a:xfrm>
          <a:prstGeom prst="rect">
            <a:avLst/>
          </a:prstGeom>
          <a:noFill/>
        </p:spPr>
        <p:txBody>
          <a:bodyPr wrap="none" rtlCol="0">
            <a:spAutoFit/>
          </a:bodyPr>
          <a:lstStyle/>
          <a:p>
            <a:r>
              <a:rPr lang="en-US" sz="1000" dirty="0"/>
              <a:t>AUGUST 19, </a:t>
            </a:r>
            <a:r>
              <a:rPr lang="en-US" sz="1000" dirty="0" smtClean="0"/>
              <a:t>2014 by </a:t>
            </a:r>
            <a:r>
              <a:rPr lang="en-US" sz="1000" dirty="0">
                <a:solidFill>
                  <a:srgbClr val="000000"/>
                </a:solidFill>
                <a:latin typeface="Lucida Grande"/>
                <a:ea typeface="Lucida Grande"/>
                <a:cs typeface="Lucida Grande"/>
              </a:rPr>
              <a:t>Harold L. </a:t>
            </a:r>
            <a:r>
              <a:rPr lang="en-US" sz="1000" dirty="0" err="1">
                <a:solidFill>
                  <a:srgbClr val="000000"/>
                </a:solidFill>
                <a:latin typeface="Lucida Grande"/>
                <a:ea typeface="Lucida Grande"/>
                <a:cs typeface="Lucida Grande"/>
              </a:rPr>
              <a:t>Sirkin</a:t>
            </a:r>
            <a:r>
              <a:rPr lang="en-US" sz="1000" dirty="0">
                <a:solidFill>
                  <a:srgbClr val="000000"/>
                </a:solidFill>
                <a:latin typeface="Lucida Grande"/>
                <a:ea typeface="Lucida Grande"/>
                <a:cs typeface="Lucida Grande"/>
              </a:rPr>
              <a:t>, Michael </a:t>
            </a:r>
            <a:r>
              <a:rPr lang="en-US" sz="1000" dirty="0" err="1">
                <a:solidFill>
                  <a:srgbClr val="000000"/>
                </a:solidFill>
                <a:latin typeface="Lucida Grande"/>
                <a:ea typeface="Lucida Grande"/>
                <a:cs typeface="Lucida Grande"/>
              </a:rPr>
              <a:t>Zinser</a:t>
            </a:r>
            <a:r>
              <a:rPr lang="en-US" sz="1000" dirty="0">
                <a:solidFill>
                  <a:srgbClr val="000000"/>
                </a:solidFill>
                <a:latin typeface="Lucida Grande"/>
                <a:ea typeface="Lucida Grande"/>
                <a:cs typeface="Lucida Grande"/>
              </a:rPr>
              <a:t>, and Justin Rose. </a:t>
            </a:r>
            <a:endParaRPr lang="en-US" sz="1000" dirty="0" smtClean="0">
              <a:solidFill>
                <a:srgbClr val="000000"/>
              </a:solidFill>
              <a:latin typeface="Lucida Grande"/>
              <a:ea typeface="Lucida Grande"/>
              <a:cs typeface="Lucida Grande"/>
            </a:endParaRPr>
          </a:p>
          <a:p>
            <a:r>
              <a:rPr lang="en-US" sz="1000" dirty="0" smtClean="0">
                <a:solidFill>
                  <a:srgbClr val="000000"/>
                </a:solidFill>
                <a:latin typeface="Lucida Grande"/>
                <a:ea typeface="Lucida Grande"/>
                <a:cs typeface="Lucida Grande"/>
              </a:rPr>
              <a:t>https</a:t>
            </a:r>
            <a:r>
              <a:rPr lang="en-US" sz="1000" dirty="0">
                <a:solidFill>
                  <a:srgbClr val="000000"/>
                </a:solidFill>
                <a:latin typeface="Lucida Grande"/>
                <a:ea typeface="Lucida Grande"/>
                <a:cs typeface="Lucida Grande"/>
              </a:rPr>
              <a:t>://</a:t>
            </a:r>
            <a:r>
              <a:rPr lang="en-US" sz="1000" dirty="0" err="1">
                <a:solidFill>
                  <a:srgbClr val="000000"/>
                </a:solidFill>
                <a:latin typeface="Lucida Grande"/>
                <a:ea typeface="Lucida Grande"/>
                <a:cs typeface="Lucida Grande"/>
              </a:rPr>
              <a:t>www.bcgperspectives.com</a:t>
            </a:r>
            <a:r>
              <a:rPr lang="en-US" sz="1000" dirty="0">
                <a:solidFill>
                  <a:srgbClr val="000000"/>
                </a:solidFill>
                <a:latin typeface="Lucida Grande"/>
                <a:ea typeface="Lucida Grande"/>
                <a:cs typeface="Lucida Grande"/>
              </a:rPr>
              <a:t>/content/articles/lean_manufacturing_globalization_shifting_economics_global_manufacturing/</a:t>
            </a:r>
            <a:endParaRPr lang="en-US" sz="1000" dirty="0"/>
          </a:p>
        </p:txBody>
      </p:sp>
    </p:spTree>
    <p:extLst>
      <p:ext uri="{BB962C8B-B14F-4D97-AF65-F5344CB8AC3E}">
        <p14:creationId xmlns:p14="http://schemas.microsoft.com/office/powerpoint/2010/main" val="149849053"/>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Shifting Economics of Global Manufacturing</a:t>
            </a:r>
            <a:br>
              <a:rPr lang="en-US" dirty="0"/>
            </a:br>
            <a:r>
              <a:rPr lang="en-US" dirty="0"/>
              <a:t>How Cost Competitiveness Is Changing Worldwide</a:t>
            </a:r>
          </a:p>
        </p:txBody>
      </p:sp>
      <p:sp>
        <p:nvSpPr>
          <p:cNvPr id="4" name="TextBox 3"/>
          <p:cNvSpPr txBox="1"/>
          <p:nvPr/>
        </p:nvSpPr>
        <p:spPr>
          <a:xfrm>
            <a:off x="68793" y="6483152"/>
            <a:ext cx="8306631" cy="400110"/>
          </a:xfrm>
          <a:prstGeom prst="rect">
            <a:avLst/>
          </a:prstGeom>
          <a:noFill/>
        </p:spPr>
        <p:txBody>
          <a:bodyPr wrap="none" rtlCol="0">
            <a:spAutoFit/>
          </a:bodyPr>
          <a:lstStyle/>
          <a:p>
            <a:r>
              <a:rPr lang="en-US" sz="1000" dirty="0"/>
              <a:t>AUGUST 19, </a:t>
            </a:r>
            <a:r>
              <a:rPr lang="en-US" sz="1000" dirty="0" smtClean="0"/>
              <a:t>2014 by </a:t>
            </a:r>
            <a:r>
              <a:rPr lang="en-US" sz="1000" dirty="0">
                <a:solidFill>
                  <a:srgbClr val="000000"/>
                </a:solidFill>
                <a:latin typeface="Lucida Grande"/>
                <a:ea typeface="Lucida Grande"/>
                <a:cs typeface="Lucida Grande"/>
              </a:rPr>
              <a:t>Harold L. </a:t>
            </a:r>
            <a:r>
              <a:rPr lang="en-US" sz="1000" dirty="0" err="1">
                <a:solidFill>
                  <a:srgbClr val="000000"/>
                </a:solidFill>
                <a:latin typeface="Lucida Grande"/>
                <a:ea typeface="Lucida Grande"/>
                <a:cs typeface="Lucida Grande"/>
              </a:rPr>
              <a:t>Sirkin</a:t>
            </a:r>
            <a:r>
              <a:rPr lang="en-US" sz="1000" dirty="0">
                <a:solidFill>
                  <a:srgbClr val="000000"/>
                </a:solidFill>
                <a:latin typeface="Lucida Grande"/>
                <a:ea typeface="Lucida Grande"/>
                <a:cs typeface="Lucida Grande"/>
              </a:rPr>
              <a:t>, Michael </a:t>
            </a:r>
            <a:r>
              <a:rPr lang="en-US" sz="1000" dirty="0" err="1">
                <a:solidFill>
                  <a:srgbClr val="000000"/>
                </a:solidFill>
                <a:latin typeface="Lucida Grande"/>
                <a:ea typeface="Lucida Grande"/>
                <a:cs typeface="Lucida Grande"/>
              </a:rPr>
              <a:t>Zinser</a:t>
            </a:r>
            <a:r>
              <a:rPr lang="en-US" sz="1000" dirty="0">
                <a:solidFill>
                  <a:srgbClr val="000000"/>
                </a:solidFill>
                <a:latin typeface="Lucida Grande"/>
                <a:ea typeface="Lucida Grande"/>
                <a:cs typeface="Lucida Grande"/>
              </a:rPr>
              <a:t>, and Justin Rose. </a:t>
            </a:r>
            <a:endParaRPr lang="en-US" sz="1000" dirty="0" smtClean="0">
              <a:solidFill>
                <a:srgbClr val="000000"/>
              </a:solidFill>
              <a:latin typeface="Lucida Grande"/>
              <a:ea typeface="Lucida Grande"/>
              <a:cs typeface="Lucida Grande"/>
            </a:endParaRPr>
          </a:p>
          <a:p>
            <a:r>
              <a:rPr lang="en-US" sz="1000" dirty="0" smtClean="0">
                <a:solidFill>
                  <a:srgbClr val="000000"/>
                </a:solidFill>
                <a:latin typeface="Lucida Grande"/>
                <a:ea typeface="Lucida Grande"/>
                <a:cs typeface="Lucida Grande"/>
              </a:rPr>
              <a:t>https</a:t>
            </a:r>
            <a:r>
              <a:rPr lang="en-US" sz="1000" dirty="0">
                <a:solidFill>
                  <a:srgbClr val="000000"/>
                </a:solidFill>
                <a:latin typeface="Lucida Grande"/>
                <a:ea typeface="Lucida Grande"/>
                <a:cs typeface="Lucida Grande"/>
              </a:rPr>
              <a:t>://</a:t>
            </a:r>
            <a:r>
              <a:rPr lang="en-US" sz="1000" dirty="0" err="1">
                <a:solidFill>
                  <a:srgbClr val="000000"/>
                </a:solidFill>
                <a:latin typeface="Lucida Grande"/>
                <a:ea typeface="Lucida Grande"/>
                <a:cs typeface="Lucida Grande"/>
              </a:rPr>
              <a:t>www.bcgperspectives.com</a:t>
            </a:r>
            <a:r>
              <a:rPr lang="en-US" sz="1000" dirty="0">
                <a:solidFill>
                  <a:srgbClr val="000000"/>
                </a:solidFill>
                <a:latin typeface="Lucida Grande"/>
                <a:ea typeface="Lucida Grande"/>
                <a:cs typeface="Lucida Grande"/>
              </a:rPr>
              <a:t>/content/articles/lean_manufacturing_globalization_shifting_economics_global_manufacturing/</a:t>
            </a:r>
            <a:endParaRPr lang="en-US" sz="1000" dirty="0"/>
          </a:p>
        </p:txBody>
      </p:sp>
      <p:pic>
        <p:nvPicPr>
          <p:cNvPr id="5" name="Picture 4"/>
          <p:cNvPicPr>
            <a:picLocks noChangeAspect="1"/>
          </p:cNvPicPr>
          <p:nvPr/>
        </p:nvPicPr>
        <p:blipFill>
          <a:blip r:embed="rId2"/>
          <a:stretch>
            <a:fillRect/>
          </a:stretch>
        </p:blipFill>
        <p:spPr>
          <a:xfrm>
            <a:off x="0" y="-7644"/>
            <a:ext cx="9144000" cy="6253156"/>
          </a:xfrm>
          <a:prstGeom prst="rect">
            <a:avLst/>
          </a:prstGeom>
        </p:spPr>
      </p:pic>
    </p:spTree>
    <p:extLst>
      <p:ext uri="{BB962C8B-B14F-4D97-AF65-F5344CB8AC3E}">
        <p14:creationId xmlns:p14="http://schemas.microsoft.com/office/powerpoint/2010/main" val="3143651838"/>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96" name="Text Box 32"/>
          <p:cNvSpPr txBox="1">
            <a:spLocks noChangeArrowheads="1"/>
          </p:cNvSpPr>
          <p:nvPr/>
        </p:nvSpPr>
        <p:spPr bwMode="auto">
          <a:xfrm>
            <a:off x="380598" y="2738216"/>
            <a:ext cx="3359150" cy="700087"/>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rIns="0"/>
          <a:lstStyle>
            <a:lvl1pPr marL="58738">
              <a:defRPr>
                <a:solidFill>
                  <a:schemeClr val="tx1"/>
                </a:solidFill>
                <a:latin typeface="Arial" charset="0"/>
                <a:ea typeface="ＭＳ Ｐゴシック" charset="0"/>
              </a:defRPr>
            </a:lvl1pPr>
            <a:lvl2pPr>
              <a:defRPr>
                <a:solidFill>
                  <a:schemeClr val="tx1"/>
                </a:solidFill>
                <a:latin typeface="Arial" charset="0"/>
                <a:ea typeface="ＭＳ Ｐゴシック" charset="0"/>
              </a:defRPr>
            </a:lvl2pPr>
            <a:lvl3pPr>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r>
              <a:rPr lang="en-US" sz="1600" b="1" i="0">
                <a:solidFill>
                  <a:schemeClr val="accent2"/>
                </a:solidFill>
                <a:latin typeface="Times New Roman" charset="0"/>
              </a:rPr>
              <a:t>Sizing 	</a:t>
            </a:r>
            <a:r>
              <a:rPr lang="en-US" sz="1200" i="0">
                <a:latin typeface="Times New Roman" charset="0"/>
              </a:rPr>
              <a:t>- Working capital &amp; capital investment</a:t>
            </a:r>
          </a:p>
          <a:p>
            <a:r>
              <a:rPr lang="en-US" sz="1200" i="0">
                <a:latin typeface="Times New Roman" charset="0"/>
              </a:rPr>
              <a:t>	- Taxes and local incentives</a:t>
            </a:r>
          </a:p>
          <a:p>
            <a:r>
              <a:rPr lang="en-US" sz="1200" i="0">
                <a:latin typeface="Times New Roman" charset="0"/>
              </a:rPr>
              <a:t>	- Relationship to total capacity</a:t>
            </a:r>
          </a:p>
        </p:txBody>
      </p:sp>
      <p:sp>
        <p:nvSpPr>
          <p:cNvPr id="88130" name="Text Box 66"/>
          <p:cNvSpPr txBox="1">
            <a:spLocks noChangeArrowheads="1"/>
          </p:cNvSpPr>
          <p:nvPr/>
        </p:nvSpPr>
        <p:spPr bwMode="auto">
          <a:xfrm>
            <a:off x="380598" y="3573241"/>
            <a:ext cx="3359150" cy="517525"/>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rIns="0"/>
          <a:lstStyle>
            <a:lvl1pPr marL="58738">
              <a:defRPr>
                <a:solidFill>
                  <a:schemeClr val="tx1"/>
                </a:solidFill>
                <a:latin typeface="Arial" charset="0"/>
                <a:ea typeface="ＭＳ Ｐゴシック" charset="0"/>
              </a:defRPr>
            </a:lvl1pPr>
            <a:lvl2pPr>
              <a:defRPr>
                <a:solidFill>
                  <a:schemeClr val="tx1"/>
                </a:solidFill>
                <a:latin typeface="Arial" charset="0"/>
                <a:ea typeface="ＭＳ Ｐゴシック" charset="0"/>
              </a:defRPr>
            </a:lvl2pPr>
            <a:lvl3pPr>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r>
              <a:rPr lang="en-US" sz="1600" b="1" i="0">
                <a:solidFill>
                  <a:schemeClr val="accent2"/>
                </a:solidFill>
                <a:latin typeface="Times New Roman" charset="0"/>
              </a:rPr>
              <a:t>Timing 	</a:t>
            </a:r>
            <a:r>
              <a:rPr lang="en-US" sz="1200" i="0">
                <a:latin typeface="Times New Roman" charset="0"/>
              </a:rPr>
              <a:t>- Lead-time for startup</a:t>
            </a:r>
          </a:p>
          <a:p>
            <a:r>
              <a:rPr lang="en-US" sz="1200" i="0">
                <a:latin typeface="Times New Roman" charset="0"/>
              </a:rPr>
              <a:t>	- Ramp-up time to capacity and quality</a:t>
            </a:r>
          </a:p>
        </p:txBody>
      </p:sp>
      <p:sp>
        <p:nvSpPr>
          <p:cNvPr id="88133" name="Text Box 69"/>
          <p:cNvSpPr txBox="1">
            <a:spLocks noChangeArrowheads="1"/>
          </p:cNvSpPr>
          <p:nvPr/>
        </p:nvSpPr>
        <p:spPr bwMode="auto">
          <a:xfrm>
            <a:off x="380598" y="4209828"/>
            <a:ext cx="3359150" cy="517525"/>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rIns="0"/>
          <a:lstStyle>
            <a:lvl1pPr marL="58738">
              <a:defRPr>
                <a:solidFill>
                  <a:schemeClr val="tx1"/>
                </a:solidFill>
                <a:latin typeface="Arial" charset="0"/>
                <a:ea typeface="ＭＳ Ｐゴシック" charset="0"/>
              </a:defRPr>
            </a:lvl1pPr>
            <a:lvl2pPr>
              <a:defRPr>
                <a:solidFill>
                  <a:schemeClr val="tx1"/>
                </a:solidFill>
                <a:latin typeface="Arial" charset="0"/>
                <a:ea typeface="ＭＳ Ｐゴシック" charset="0"/>
              </a:defRPr>
            </a:lvl2pPr>
            <a:lvl3pPr>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r>
              <a:rPr lang="en-US" sz="1600" b="1" i="0">
                <a:solidFill>
                  <a:schemeClr val="accent2"/>
                </a:solidFill>
                <a:latin typeface="Times New Roman" charset="0"/>
              </a:rPr>
              <a:t>Type 	</a:t>
            </a:r>
            <a:r>
              <a:rPr lang="en-US" sz="1200" i="0">
                <a:latin typeface="Times New Roman" charset="0"/>
              </a:rPr>
              <a:t>- Role and focus of plant</a:t>
            </a:r>
          </a:p>
          <a:p>
            <a:r>
              <a:rPr lang="en-US" sz="1200" i="0">
                <a:latin typeface="Times New Roman" charset="0"/>
              </a:rPr>
              <a:t>	- Flexibility and automation</a:t>
            </a:r>
          </a:p>
        </p:txBody>
      </p:sp>
      <p:sp>
        <p:nvSpPr>
          <p:cNvPr id="88134" name="Text Box 70"/>
          <p:cNvSpPr txBox="1">
            <a:spLocks noChangeArrowheads="1"/>
          </p:cNvSpPr>
          <p:nvPr/>
        </p:nvSpPr>
        <p:spPr bwMode="auto">
          <a:xfrm>
            <a:off x="380598" y="4897216"/>
            <a:ext cx="3359150" cy="517525"/>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rIns="0" anchor="ctr" anchorCtr="1"/>
          <a:lstStyle>
            <a:lvl1pPr marL="58738">
              <a:defRPr>
                <a:solidFill>
                  <a:schemeClr val="tx1"/>
                </a:solidFill>
                <a:latin typeface="Arial" charset="0"/>
                <a:ea typeface="ＭＳ Ｐゴシック" charset="0"/>
              </a:defRPr>
            </a:lvl1pPr>
            <a:lvl2pPr>
              <a:defRPr>
                <a:solidFill>
                  <a:schemeClr val="tx1"/>
                </a:solidFill>
                <a:latin typeface="Arial" charset="0"/>
                <a:ea typeface="ＭＳ Ｐゴシック" charset="0"/>
              </a:defRPr>
            </a:lvl2pPr>
            <a:lvl3pPr>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lgn="ctr"/>
            <a:r>
              <a:rPr lang="en-US" sz="2400" b="1" i="0">
                <a:solidFill>
                  <a:schemeClr val="bg1"/>
                </a:solidFill>
                <a:latin typeface="Times New Roman" charset="0"/>
              </a:rPr>
              <a:t>Location</a:t>
            </a:r>
            <a:endParaRPr lang="en-US" i="0">
              <a:solidFill>
                <a:schemeClr val="bg1"/>
              </a:solidFill>
              <a:latin typeface="Times New Roman" charset="0"/>
            </a:endParaRPr>
          </a:p>
        </p:txBody>
      </p:sp>
      <p:sp>
        <p:nvSpPr>
          <p:cNvPr id="88135" name="Text Box 71"/>
          <p:cNvSpPr txBox="1">
            <a:spLocks noChangeArrowheads="1"/>
          </p:cNvSpPr>
          <p:nvPr/>
        </p:nvSpPr>
        <p:spPr bwMode="auto">
          <a:xfrm>
            <a:off x="5219298" y="2738216"/>
            <a:ext cx="3359150" cy="700087"/>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rIns="0"/>
          <a:lstStyle>
            <a:lvl1pPr marL="914400" indent="-855663">
              <a:defRPr>
                <a:solidFill>
                  <a:schemeClr val="tx1"/>
                </a:solidFill>
                <a:latin typeface="Arial" charset="0"/>
                <a:ea typeface="ＭＳ Ｐゴシック" charset="0"/>
              </a:defRPr>
            </a:lvl1pPr>
            <a:lvl2pPr marL="1028700">
              <a:defRPr>
                <a:solidFill>
                  <a:schemeClr val="tx1"/>
                </a:solidFill>
                <a:latin typeface="Arial" charset="0"/>
                <a:ea typeface="ＭＳ Ｐゴシック" charset="0"/>
              </a:defRPr>
            </a:lvl2pPr>
            <a:lvl3pPr marL="1143000">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r>
              <a:rPr lang="en-US" sz="1600" b="1" i="0">
                <a:solidFill>
                  <a:schemeClr val="accent2"/>
                </a:solidFill>
                <a:latin typeface="Times New Roman" charset="0"/>
              </a:rPr>
              <a:t>Supply 	</a:t>
            </a:r>
            <a:r>
              <a:rPr lang="en-US" sz="1200" i="0">
                <a:latin typeface="Times New Roman" charset="0"/>
              </a:rPr>
              <a:t>- Availability and total landed cost of inputs (labor, energy, material…)</a:t>
            </a:r>
          </a:p>
          <a:p>
            <a:r>
              <a:rPr lang="en-US" sz="1200" i="0">
                <a:latin typeface="Times New Roman" charset="0"/>
              </a:rPr>
              <a:t>	- Supplier relationship management</a:t>
            </a:r>
          </a:p>
        </p:txBody>
      </p:sp>
      <p:sp>
        <p:nvSpPr>
          <p:cNvPr id="88136" name="Text Box 72"/>
          <p:cNvSpPr txBox="1">
            <a:spLocks noChangeArrowheads="1"/>
          </p:cNvSpPr>
          <p:nvPr/>
        </p:nvSpPr>
        <p:spPr bwMode="auto">
          <a:xfrm>
            <a:off x="5219298" y="3498628"/>
            <a:ext cx="3359150" cy="700088"/>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rIns="0"/>
          <a:lstStyle>
            <a:lvl1pPr marL="914400" indent="-855663">
              <a:defRPr>
                <a:solidFill>
                  <a:schemeClr val="tx1"/>
                </a:solidFill>
                <a:latin typeface="Arial" charset="0"/>
                <a:ea typeface="ＭＳ Ｐゴシック" charset="0"/>
              </a:defRPr>
            </a:lvl1pPr>
            <a:lvl2pPr marL="1028700">
              <a:defRPr>
                <a:solidFill>
                  <a:schemeClr val="tx1"/>
                </a:solidFill>
                <a:latin typeface="Arial" charset="0"/>
                <a:ea typeface="ＭＳ Ｐゴシック" charset="0"/>
              </a:defRPr>
            </a:lvl2pPr>
            <a:lvl3pPr marL="1143000">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r>
              <a:rPr lang="en-US" sz="1600" b="1" i="0">
                <a:solidFill>
                  <a:schemeClr val="accent2"/>
                </a:solidFill>
                <a:latin typeface="Times New Roman" charset="0"/>
              </a:rPr>
              <a:t>Technology </a:t>
            </a:r>
            <a:r>
              <a:rPr lang="en-US" sz="1200" i="0">
                <a:latin typeface="Times New Roman" charset="0"/>
              </a:rPr>
              <a:t>– Knowledge &amp; skills</a:t>
            </a:r>
          </a:p>
          <a:p>
            <a:r>
              <a:rPr lang="en-US" sz="1200" i="0">
                <a:latin typeface="Times New Roman" charset="0"/>
              </a:rPr>
              <a:t>	- Infrastructure (transportation, …)</a:t>
            </a:r>
          </a:p>
          <a:p>
            <a:r>
              <a:rPr lang="en-US" sz="1200" i="0">
                <a:latin typeface="Times New Roman" charset="0"/>
              </a:rPr>
              <a:t>	- Network planning &amp; coordination</a:t>
            </a:r>
          </a:p>
        </p:txBody>
      </p:sp>
      <p:sp>
        <p:nvSpPr>
          <p:cNvPr id="88137" name="Text Box 73"/>
          <p:cNvSpPr txBox="1">
            <a:spLocks noChangeArrowheads="1"/>
          </p:cNvSpPr>
          <p:nvPr/>
        </p:nvSpPr>
        <p:spPr bwMode="auto">
          <a:xfrm>
            <a:off x="5219298" y="4317778"/>
            <a:ext cx="3359150" cy="700088"/>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rIns="0"/>
          <a:lstStyle>
            <a:lvl1pPr marL="914400" indent="-855663">
              <a:defRPr>
                <a:solidFill>
                  <a:schemeClr val="tx1"/>
                </a:solidFill>
                <a:latin typeface="Arial" charset="0"/>
                <a:ea typeface="ＭＳ Ｐゴシック" charset="0"/>
              </a:defRPr>
            </a:lvl1pPr>
            <a:lvl2pPr marL="1028700">
              <a:defRPr>
                <a:solidFill>
                  <a:schemeClr val="tx1"/>
                </a:solidFill>
                <a:latin typeface="Arial" charset="0"/>
                <a:ea typeface="ＭＳ Ｐゴシック" charset="0"/>
              </a:defRPr>
            </a:lvl2pPr>
            <a:lvl3pPr marL="1143000">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r>
              <a:rPr lang="en-US" sz="1600" b="1" i="0">
                <a:solidFill>
                  <a:schemeClr val="accent2"/>
                </a:solidFill>
                <a:latin typeface="Times New Roman" charset="0"/>
              </a:rPr>
              <a:t>Demand </a:t>
            </a:r>
            <a:r>
              <a:rPr lang="en-US" sz="1200" i="0">
                <a:latin typeface="Times New Roman" charset="0"/>
              </a:rPr>
              <a:t>– Access &amp; market forecasts</a:t>
            </a:r>
          </a:p>
          <a:p>
            <a:r>
              <a:rPr lang="en-US" sz="1200" i="0">
                <a:latin typeface="Times New Roman" charset="0"/>
              </a:rPr>
              <a:t>	- Competition</a:t>
            </a:r>
          </a:p>
          <a:p>
            <a:r>
              <a:rPr lang="en-US" sz="1200" i="0">
                <a:latin typeface="Times New Roman" charset="0"/>
              </a:rPr>
              <a:t>	- Local presence, content, service level</a:t>
            </a:r>
          </a:p>
        </p:txBody>
      </p:sp>
      <p:sp>
        <p:nvSpPr>
          <p:cNvPr id="88138" name="Text Box 74"/>
          <p:cNvSpPr txBox="1">
            <a:spLocks noChangeArrowheads="1"/>
          </p:cNvSpPr>
          <p:nvPr/>
        </p:nvSpPr>
        <p:spPr bwMode="auto">
          <a:xfrm>
            <a:off x="5219298" y="5121053"/>
            <a:ext cx="3359150" cy="363538"/>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rIns="0"/>
          <a:lstStyle>
            <a:lvl1pPr marL="914400" indent="-855663">
              <a:defRPr>
                <a:solidFill>
                  <a:schemeClr val="tx1"/>
                </a:solidFill>
                <a:latin typeface="Arial" charset="0"/>
                <a:ea typeface="ＭＳ Ｐゴシック" charset="0"/>
              </a:defRPr>
            </a:lvl1pPr>
            <a:lvl2pPr marL="1028700">
              <a:defRPr>
                <a:solidFill>
                  <a:schemeClr val="tx1"/>
                </a:solidFill>
                <a:latin typeface="Arial" charset="0"/>
                <a:ea typeface="ＭＳ Ｐゴシック" charset="0"/>
              </a:defRPr>
            </a:lvl2pPr>
            <a:lvl3pPr marL="1143000">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r>
              <a:rPr lang="en-US" sz="1600" b="1" i="0">
                <a:solidFill>
                  <a:schemeClr val="accent2"/>
                </a:solidFill>
                <a:latin typeface="Times New Roman" charset="0"/>
              </a:rPr>
              <a:t>Innovation </a:t>
            </a:r>
            <a:r>
              <a:rPr lang="en-US" sz="1200" i="0">
                <a:latin typeface="Times New Roman" charset="0"/>
              </a:rPr>
              <a:t>– role in network</a:t>
            </a:r>
          </a:p>
        </p:txBody>
      </p:sp>
      <p:sp>
        <p:nvSpPr>
          <p:cNvPr id="88140" name="Text Box 76"/>
          <p:cNvSpPr txBox="1">
            <a:spLocks noChangeArrowheads="1"/>
          </p:cNvSpPr>
          <p:nvPr/>
        </p:nvSpPr>
        <p:spPr bwMode="auto">
          <a:xfrm>
            <a:off x="3727048" y="5536978"/>
            <a:ext cx="4851400" cy="906463"/>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rIns="0"/>
          <a:lstStyle>
            <a:lvl1pPr marL="1484313" indent="-1425575">
              <a:defRPr>
                <a:solidFill>
                  <a:schemeClr val="tx1"/>
                </a:solidFill>
                <a:latin typeface="Arial" charset="0"/>
                <a:ea typeface="ＭＳ Ｐゴシック" charset="0"/>
              </a:defRPr>
            </a:lvl1pPr>
            <a:lvl2pPr marL="1598613">
              <a:defRPr>
                <a:solidFill>
                  <a:schemeClr val="tx1"/>
                </a:solidFill>
                <a:latin typeface="Arial" charset="0"/>
                <a:ea typeface="ＭＳ Ｐゴシック" charset="0"/>
              </a:defRPr>
            </a:lvl2pPr>
            <a:lvl3pPr marL="1712913">
              <a:defRPr>
                <a:solidFill>
                  <a:schemeClr val="tx1"/>
                </a:solidFill>
                <a:latin typeface="Arial" charset="0"/>
                <a:ea typeface="ＭＳ Ｐゴシック" charset="0"/>
              </a:defRPr>
            </a:lvl3pPr>
            <a:lvl4pPr marL="1827213">
              <a:defRPr>
                <a:solidFill>
                  <a:schemeClr val="tx1"/>
                </a:solidFill>
                <a:latin typeface="Arial" charset="0"/>
                <a:ea typeface="ＭＳ Ｐゴシック" charset="0"/>
              </a:defRPr>
            </a:lvl4pPr>
            <a:lvl5pPr marL="1941513">
              <a:defRPr>
                <a:solidFill>
                  <a:schemeClr val="tx1"/>
                </a:solidFill>
                <a:latin typeface="Arial" charset="0"/>
                <a:ea typeface="ＭＳ Ｐゴシック" charset="0"/>
              </a:defRPr>
            </a:lvl5pPr>
            <a:lvl6pPr marL="2398713" fontAlgn="base">
              <a:spcBef>
                <a:spcPct val="0"/>
              </a:spcBef>
              <a:spcAft>
                <a:spcPct val="0"/>
              </a:spcAft>
              <a:defRPr>
                <a:solidFill>
                  <a:schemeClr val="tx1"/>
                </a:solidFill>
                <a:latin typeface="Arial" charset="0"/>
                <a:ea typeface="ＭＳ Ｐゴシック" charset="0"/>
              </a:defRPr>
            </a:lvl6pPr>
            <a:lvl7pPr marL="2855913" fontAlgn="base">
              <a:spcBef>
                <a:spcPct val="0"/>
              </a:spcBef>
              <a:spcAft>
                <a:spcPct val="0"/>
              </a:spcAft>
              <a:defRPr>
                <a:solidFill>
                  <a:schemeClr val="tx1"/>
                </a:solidFill>
                <a:latin typeface="Arial" charset="0"/>
                <a:ea typeface="ＭＳ Ｐゴシック" charset="0"/>
              </a:defRPr>
            </a:lvl7pPr>
            <a:lvl8pPr marL="3313113" fontAlgn="base">
              <a:spcBef>
                <a:spcPct val="0"/>
              </a:spcBef>
              <a:spcAft>
                <a:spcPct val="0"/>
              </a:spcAft>
              <a:defRPr>
                <a:solidFill>
                  <a:schemeClr val="tx1"/>
                </a:solidFill>
                <a:latin typeface="Arial" charset="0"/>
                <a:ea typeface="ＭＳ Ｐゴシック" charset="0"/>
              </a:defRPr>
            </a:lvl8pPr>
            <a:lvl9pPr marL="3770313" fontAlgn="base">
              <a:spcBef>
                <a:spcPct val="0"/>
              </a:spcBef>
              <a:spcAft>
                <a:spcPct val="0"/>
              </a:spcAft>
              <a:defRPr>
                <a:solidFill>
                  <a:schemeClr val="tx1"/>
                </a:solidFill>
                <a:latin typeface="Arial" charset="0"/>
                <a:ea typeface="ＭＳ Ｐゴシック" charset="0"/>
              </a:defRPr>
            </a:lvl9pPr>
          </a:lstStyle>
          <a:p>
            <a:r>
              <a:rPr lang="en-US" sz="1600" b="1" i="0" dirty="0" smtClean="0">
                <a:solidFill>
                  <a:schemeClr val="accent2"/>
                </a:solidFill>
                <a:latin typeface="Times New Roman" charset="0"/>
              </a:rPr>
              <a:t>Macroeconomic </a:t>
            </a:r>
            <a:r>
              <a:rPr lang="en-US" sz="1200" i="0" dirty="0">
                <a:latin typeface="Times New Roman" charset="0"/>
              </a:rPr>
              <a:t>– Risk: monetary, political, IP and strategic flexibility</a:t>
            </a:r>
          </a:p>
          <a:p>
            <a:r>
              <a:rPr lang="en-US" sz="1200" i="0" dirty="0">
                <a:solidFill>
                  <a:schemeClr val="accent2"/>
                </a:solidFill>
                <a:latin typeface="Times New Roman" charset="0"/>
              </a:rPr>
              <a:t>and</a:t>
            </a:r>
            <a:r>
              <a:rPr lang="en-US" sz="1200" i="0" dirty="0">
                <a:latin typeface="Times New Roman" charset="0"/>
              </a:rPr>
              <a:t>	- Protection (tariffs, quotas, …) &amp; trade agreements</a:t>
            </a:r>
          </a:p>
          <a:p>
            <a:r>
              <a:rPr lang="en-US" sz="1600" b="1" i="0" dirty="0">
                <a:solidFill>
                  <a:schemeClr val="accent2"/>
                </a:solidFill>
                <a:latin typeface="Times New Roman" charset="0"/>
              </a:rPr>
              <a:t>Non-</a:t>
            </a:r>
            <a:r>
              <a:rPr lang="en-US" sz="1600" b="1" i="0" dirty="0" smtClean="0">
                <a:solidFill>
                  <a:schemeClr val="accent2"/>
                </a:solidFill>
                <a:latin typeface="Times New Roman" charset="0"/>
              </a:rPr>
              <a:t>Market</a:t>
            </a:r>
            <a:r>
              <a:rPr lang="en-US" sz="1200" i="0" dirty="0">
                <a:latin typeface="Times New Roman" charset="0"/>
              </a:rPr>
              <a:t>	- Corporate social responsibility</a:t>
            </a:r>
          </a:p>
          <a:p>
            <a:r>
              <a:rPr lang="en-US" sz="1200" i="0" dirty="0">
                <a:latin typeface="Times New Roman" charset="0"/>
              </a:rPr>
              <a:t>	- Soft factors (attractiveness to live, …)</a:t>
            </a:r>
          </a:p>
        </p:txBody>
      </p:sp>
      <p:cxnSp>
        <p:nvCxnSpPr>
          <p:cNvPr id="88142" name="AutoShape 78"/>
          <p:cNvCxnSpPr>
            <a:cxnSpLocks noChangeShapeType="1"/>
            <a:stCxn id="48" idx="2"/>
          </p:cNvCxnSpPr>
          <p:nvPr/>
        </p:nvCxnSpPr>
        <p:spPr bwMode="auto">
          <a:xfrm flipH="1">
            <a:off x="2215856" y="2399616"/>
            <a:ext cx="3254472" cy="322193"/>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8143" name="AutoShape 79"/>
          <p:cNvCxnSpPr>
            <a:cxnSpLocks noChangeShapeType="1"/>
            <a:stCxn id="88096" idx="2"/>
            <a:endCxn id="88130" idx="0"/>
          </p:cNvCxnSpPr>
          <p:nvPr/>
        </p:nvCxnSpPr>
        <p:spPr bwMode="auto">
          <a:xfrm>
            <a:off x="2060173" y="3438303"/>
            <a:ext cx="0" cy="134938"/>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8144" name="AutoShape 80"/>
          <p:cNvCxnSpPr>
            <a:cxnSpLocks noChangeShapeType="1"/>
            <a:stCxn id="88130" idx="2"/>
            <a:endCxn id="88133" idx="0"/>
          </p:cNvCxnSpPr>
          <p:nvPr/>
        </p:nvCxnSpPr>
        <p:spPr bwMode="auto">
          <a:xfrm>
            <a:off x="2060173" y="4090766"/>
            <a:ext cx="0" cy="119062"/>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8145" name="AutoShape 81"/>
          <p:cNvCxnSpPr>
            <a:cxnSpLocks noChangeShapeType="1"/>
            <a:stCxn id="88133" idx="2"/>
            <a:endCxn id="88134" idx="0"/>
          </p:cNvCxnSpPr>
          <p:nvPr/>
        </p:nvCxnSpPr>
        <p:spPr bwMode="auto">
          <a:xfrm>
            <a:off x="2060173" y="4727353"/>
            <a:ext cx="0" cy="169863"/>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8146" name="AutoShape 82"/>
          <p:cNvCxnSpPr>
            <a:cxnSpLocks noChangeShapeType="1"/>
            <a:stCxn id="49" idx="2"/>
            <a:endCxn id="88135" idx="0"/>
          </p:cNvCxnSpPr>
          <p:nvPr/>
        </p:nvCxnSpPr>
        <p:spPr bwMode="auto">
          <a:xfrm flipH="1">
            <a:off x="6898873" y="2399616"/>
            <a:ext cx="616453" cy="33860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8147" name="AutoShape 83"/>
          <p:cNvCxnSpPr>
            <a:cxnSpLocks noChangeShapeType="1"/>
            <a:stCxn id="88135" idx="2"/>
            <a:endCxn id="88136" idx="0"/>
          </p:cNvCxnSpPr>
          <p:nvPr/>
        </p:nvCxnSpPr>
        <p:spPr bwMode="auto">
          <a:xfrm>
            <a:off x="6898873" y="3438303"/>
            <a:ext cx="0" cy="60325"/>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8148" name="AutoShape 84"/>
          <p:cNvCxnSpPr>
            <a:cxnSpLocks noChangeShapeType="1"/>
            <a:stCxn id="88136" idx="2"/>
            <a:endCxn id="88137" idx="0"/>
          </p:cNvCxnSpPr>
          <p:nvPr/>
        </p:nvCxnSpPr>
        <p:spPr bwMode="auto">
          <a:xfrm>
            <a:off x="6898873" y="4198716"/>
            <a:ext cx="0" cy="119062"/>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8149" name="AutoShape 85"/>
          <p:cNvCxnSpPr>
            <a:cxnSpLocks noChangeShapeType="1"/>
            <a:stCxn id="88137" idx="2"/>
            <a:endCxn id="88138" idx="0"/>
          </p:cNvCxnSpPr>
          <p:nvPr/>
        </p:nvCxnSpPr>
        <p:spPr bwMode="auto">
          <a:xfrm>
            <a:off x="6898873" y="5017866"/>
            <a:ext cx="0" cy="103187"/>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8150" name="AutoShape 86"/>
          <p:cNvCxnSpPr>
            <a:cxnSpLocks noChangeShapeType="1"/>
            <a:stCxn id="88134" idx="3"/>
            <a:endCxn id="88135" idx="1"/>
          </p:cNvCxnSpPr>
          <p:nvPr/>
        </p:nvCxnSpPr>
        <p:spPr bwMode="auto">
          <a:xfrm flipV="1">
            <a:off x="3739748" y="3089053"/>
            <a:ext cx="1479550" cy="2066925"/>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8151" name="AutoShape 87"/>
          <p:cNvCxnSpPr>
            <a:cxnSpLocks noChangeShapeType="1"/>
            <a:stCxn id="88134" idx="3"/>
            <a:endCxn id="88136" idx="1"/>
          </p:cNvCxnSpPr>
          <p:nvPr/>
        </p:nvCxnSpPr>
        <p:spPr bwMode="auto">
          <a:xfrm flipV="1">
            <a:off x="3739748" y="3849466"/>
            <a:ext cx="1479550" cy="1306512"/>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8152" name="AutoShape 88"/>
          <p:cNvCxnSpPr>
            <a:cxnSpLocks noChangeShapeType="1"/>
            <a:stCxn id="88134" idx="3"/>
            <a:endCxn id="88137" idx="1"/>
          </p:cNvCxnSpPr>
          <p:nvPr/>
        </p:nvCxnSpPr>
        <p:spPr bwMode="auto">
          <a:xfrm flipV="1">
            <a:off x="3739748" y="4668616"/>
            <a:ext cx="1479550" cy="487362"/>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8153" name="AutoShape 89"/>
          <p:cNvCxnSpPr>
            <a:cxnSpLocks noChangeShapeType="1"/>
            <a:stCxn id="88134" idx="3"/>
            <a:endCxn id="88138" idx="1"/>
          </p:cNvCxnSpPr>
          <p:nvPr/>
        </p:nvCxnSpPr>
        <p:spPr bwMode="auto">
          <a:xfrm>
            <a:off x="3739748" y="5155978"/>
            <a:ext cx="1479550" cy="147638"/>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8154" name="AutoShape 90"/>
          <p:cNvCxnSpPr>
            <a:cxnSpLocks noChangeShapeType="1"/>
            <a:stCxn id="88134" idx="2"/>
            <a:endCxn id="88140" idx="1"/>
          </p:cNvCxnSpPr>
          <p:nvPr/>
        </p:nvCxnSpPr>
        <p:spPr bwMode="auto">
          <a:xfrm rot="16200000" flipH="1">
            <a:off x="2605480" y="4869434"/>
            <a:ext cx="576262" cy="1666875"/>
          </a:xfrm>
          <a:prstGeom prst="bentConnector2">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aphicFrame>
        <p:nvGraphicFramePr>
          <p:cNvPr id="40" name="Content Placeholder 3"/>
          <p:cNvGraphicFramePr>
            <a:graphicFrameLocks noChangeAspect="1"/>
          </p:cNvGraphicFramePr>
          <p:nvPr>
            <p:extLst>
              <p:ext uri="{D42A27DB-BD31-4B8C-83A1-F6EECF244321}">
                <p14:modId xmlns:p14="http://schemas.microsoft.com/office/powerpoint/2010/main" val="1388597491"/>
              </p:ext>
            </p:extLst>
          </p:nvPr>
        </p:nvGraphicFramePr>
        <p:xfrm>
          <a:off x="727602" y="385171"/>
          <a:ext cx="7406640" cy="17002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1" name="Double Bracket 40"/>
          <p:cNvSpPr>
            <a:spLocks noChangeAspect="1"/>
          </p:cNvSpPr>
          <p:nvPr/>
        </p:nvSpPr>
        <p:spPr>
          <a:xfrm>
            <a:off x="4763464" y="664095"/>
            <a:ext cx="3456146" cy="1208723"/>
          </a:xfrm>
          <a:prstGeom prst="bracketPair">
            <a:avLst/>
          </a:prstGeom>
          <a:noFill/>
          <a:ln w="25400" cap="flat" cmpd="sng" algn="ctr">
            <a:solidFill>
              <a:srgbClr val="4F81BD"/>
            </a:solidFill>
            <a:prstDash val="solid"/>
          </a:ln>
          <a:effectLst>
            <a:outerShdw blurRad="40000" dist="20000" dir="5400000" rotWithShape="0">
              <a:srgbClr val="000000">
                <a:alpha val="38000"/>
              </a:srgbClr>
            </a:outerShdw>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
        <p:nvSpPr>
          <p:cNvPr id="42" name="Rectangle 41"/>
          <p:cNvSpPr>
            <a:spLocks noChangeAspect="1"/>
          </p:cNvSpPr>
          <p:nvPr/>
        </p:nvSpPr>
        <p:spPr>
          <a:xfrm>
            <a:off x="1001292" y="955240"/>
            <a:ext cx="901444" cy="890101"/>
          </a:xfrm>
          <a:prstGeom prst="rect">
            <a:avLst/>
          </a:prstGeom>
          <a:noFill/>
        </p:spPr>
        <p:txBody>
          <a:bodyPr vert="wordArtVert" wrap="none" anchor="ctr"/>
          <a:lstStyle/>
          <a:p>
            <a:pPr defTabSz="457200" eaLnBrk="1" fontAlgn="auto" hangingPunct="1">
              <a:spcBef>
                <a:spcPts val="0"/>
              </a:spcBef>
              <a:spcAft>
                <a:spcPts val="0"/>
              </a:spcAft>
              <a:defRPr/>
            </a:pPr>
            <a:r>
              <a:rPr lang="en-US" sz="60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Arial" pitchFamily="34" charset="0"/>
              </a:rPr>
              <a:t>V</a:t>
            </a:r>
            <a:endParaRPr lang="en-US" sz="24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Arial" pitchFamily="34" charset="0"/>
            </a:endParaRPr>
          </a:p>
        </p:txBody>
      </p:sp>
      <p:sp>
        <p:nvSpPr>
          <p:cNvPr id="43" name="Rectangle 42"/>
          <p:cNvSpPr>
            <a:spLocks noChangeAspect="1"/>
          </p:cNvSpPr>
          <p:nvPr/>
        </p:nvSpPr>
        <p:spPr>
          <a:xfrm>
            <a:off x="4922897" y="888612"/>
            <a:ext cx="1172682" cy="1023356"/>
          </a:xfrm>
          <a:prstGeom prst="rect">
            <a:avLst/>
          </a:prstGeom>
          <a:noFill/>
        </p:spPr>
        <p:txBody>
          <a:bodyPr vert="wordArtVert" wrap="none" anchor="ctr"/>
          <a:lstStyle/>
          <a:p>
            <a:pPr defTabSz="457200" eaLnBrk="1" fontAlgn="auto" hangingPunct="1">
              <a:spcBef>
                <a:spcPts val="0"/>
              </a:spcBef>
              <a:spcAft>
                <a:spcPts val="0"/>
              </a:spcAft>
              <a:defRPr/>
            </a:pPr>
            <a:r>
              <a:rPr lang="en-US" sz="60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mn-ea"/>
                <a:cs typeface="Calibri (Body)"/>
              </a:rPr>
              <a:t>A</a:t>
            </a:r>
            <a:endParaRPr lang="en-US" sz="24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Arial" pitchFamily="34" charset="0"/>
            </a:endParaRPr>
          </a:p>
        </p:txBody>
      </p:sp>
      <p:sp>
        <p:nvSpPr>
          <p:cNvPr id="44" name="Rectangle 43"/>
          <p:cNvSpPr>
            <a:spLocks noChangeAspect="1"/>
          </p:cNvSpPr>
          <p:nvPr/>
        </p:nvSpPr>
        <p:spPr>
          <a:xfrm>
            <a:off x="7032233" y="919522"/>
            <a:ext cx="1059359" cy="961537"/>
          </a:xfrm>
          <a:prstGeom prst="rect">
            <a:avLst/>
          </a:prstGeom>
          <a:noFill/>
        </p:spPr>
        <p:txBody>
          <a:bodyPr vert="wordArtVert" wrap="none" anchor="ctr"/>
          <a:lstStyle/>
          <a:p>
            <a:pPr defTabSz="457200" eaLnBrk="1" fontAlgn="auto" hangingPunct="1">
              <a:spcBef>
                <a:spcPts val="0"/>
              </a:spcBef>
              <a:spcAft>
                <a:spcPts val="0"/>
              </a:spcAft>
              <a:defRPr/>
            </a:pPr>
            <a:r>
              <a:rPr lang="en-US" sz="60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mn-ea"/>
                <a:cs typeface="Calibri (Body)"/>
              </a:rPr>
              <a:t>P</a:t>
            </a:r>
            <a:endParaRPr lang="en-US" sz="24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Arial" pitchFamily="34" charset="0"/>
            </a:endParaRPr>
          </a:p>
        </p:txBody>
      </p:sp>
      <p:sp>
        <p:nvSpPr>
          <p:cNvPr id="45" name="Rectangle 44"/>
          <p:cNvSpPr>
            <a:spLocks noChangeAspect="1"/>
          </p:cNvSpPr>
          <p:nvPr/>
        </p:nvSpPr>
        <p:spPr>
          <a:xfrm>
            <a:off x="2866524" y="1005320"/>
            <a:ext cx="901444" cy="789940"/>
          </a:xfrm>
          <a:prstGeom prst="rect">
            <a:avLst/>
          </a:prstGeom>
          <a:noFill/>
        </p:spPr>
        <p:txBody>
          <a:bodyPr vert="wordArtVert" anchor="ctr"/>
          <a:lstStyle/>
          <a:p>
            <a:pPr defTabSz="457200" eaLnBrk="1" fontAlgn="auto" hangingPunct="1">
              <a:spcBef>
                <a:spcPts val="0"/>
              </a:spcBef>
              <a:spcAft>
                <a:spcPts val="0"/>
              </a:spcAft>
              <a:defRPr/>
            </a:pPr>
            <a:r>
              <a:rPr lang="en-US" sz="60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Arial" pitchFamily="34" charset="0"/>
              </a:rPr>
              <a:t>C</a:t>
            </a:r>
            <a:endParaRPr lang="en-US" sz="24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Arial" pitchFamily="34" charset="0"/>
            </a:endParaRPr>
          </a:p>
        </p:txBody>
      </p:sp>
      <p:sp>
        <p:nvSpPr>
          <p:cNvPr id="46" name="TextBox 45"/>
          <p:cNvSpPr txBox="1"/>
          <p:nvPr/>
        </p:nvSpPr>
        <p:spPr>
          <a:xfrm>
            <a:off x="2639700" y="2030284"/>
            <a:ext cx="1377939" cy="369332"/>
          </a:xfrm>
          <a:prstGeom prst="rect">
            <a:avLst/>
          </a:prstGeom>
          <a:noFill/>
        </p:spPr>
        <p:txBody>
          <a:bodyPr wrap="none">
            <a:spAutoFit/>
          </a:bodyPr>
          <a:lstStyle/>
          <a:p>
            <a:pPr eaLnBrk="1" hangingPunct="1">
              <a:defRPr/>
            </a:pPr>
            <a:r>
              <a:rPr lang="en-US" i="0" dirty="0" smtClean="0">
                <a:latin typeface="Arial" pitchFamily="34" charset="0"/>
                <a:ea typeface="+mn-ea"/>
                <a:cs typeface="Arial" pitchFamily="34" charset="0"/>
              </a:rPr>
              <a:t>Capabilities</a:t>
            </a:r>
            <a:endParaRPr lang="en-US" i="0" dirty="0">
              <a:latin typeface="Arial" pitchFamily="34" charset="0"/>
              <a:ea typeface="+mn-ea"/>
              <a:cs typeface="Arial" pitchFamily="34" charset="0"/>
            </a:endParaRPr>
          </a:p>
        </p:txBody>
      </p:sp>
      <p:sp>
        <p:nvSpPr>
          <p:cNvPr id="47" name="TextBox 46"/>
          <p:cNvSpPr txBox="1"/>
          <p:nvPr/>
        </p:nvSpPr>
        <p:spPr>
          <a:xfrm>
            <a:off x="1047250" y="2030284"/>
            <a:ext cx="770739" cy="369332"/>
          </a:xfrm>
          <a:prstGeom prst="rect">
            <a:avLst/>
          </a:prstGeom>
          <a:noFill/>
        </p:spPr>
        <p:txBody>
          <a:bodyPr wrap="none">
            <a:spAutoFit/>
          </a:bodyPr>
          <a:lstStyle/>
          <a:p>
            <a:pPr eaLnBrk="1" hangingPunct="1">
              <a:defRPr/>
            </a:pPr>
            <a:r>
              <a:rPr lang="en-US" i="0" dirty="0">
                <a:latin typeface="Arial" pitchFamily="34" charset="0"/>
                <a:ea typeface="+mn-ea"/>
                <a:cs typeface="Arial" pitchFamily="34" charset="0"/>
              </a:rPr>
              <a:t>Value</a:t>
            </a:r>
          </a:p>
        </p:txBody>
      </p:sp>
      <p:sp>
        <p:nvSpPr>
          <p:cNvPr id="48" name="TextBox 47"/>
          <p:cNvSpPr txBox="1"/>
          <p:nvPr/>
        </p:nvSpPr>
        <p:spPr>
          <a:xfrm>
            <a:off x="5025221" y="2030284"/>
            <a:ext cx="890213" cy="369332"/>
          </a:xfrm>
          <a:prstGeom prst="rect">
            <a:avLst/>
          </a:prstGeom>
          <a:noFill/>
        </p:spPr>
        <p:txBody>
          <a:bodyPr wrap="none">
            <a:spAutoFit/>
          </a:bodyPr>
          <a:lstStyle/>
          <a:p>
            <a:pPr eaLnBrk="1" hangingPunct="1">
              <a:defRPr/>
            </a:pPr>
            <a:r>
              <a:rPr lang="en-US" i="0" dirty="0" smtClean="0">
                <a:latin typeface="Arial" pitchFamily="34" charset="0"/>
                <a:ea typeface="+mn-ea"/>
                <a:cs typeface="Arial" pitchFamily="34" charset="0"/>
              </a:rPr>
              <a:t>Assets</a:t>
            </a:r>
            <a:endParaRPr lang="en-US" i="0" dirty="0">
              <a:latin typeface="Arial" pitchFamily="34" charset="0"/>
              <a:ea typeface="+mn-ea"/>
              <a:cs typeface="Arial" pitchFamily="34" charset="0"/>
            </a:endParaRPr>
          </a:p>
        </p:txBody>
      </p:sp>
      <p:sp>
        <p:nvSpPr>
          <p:cNvPr id="49" name="TextBox 48"/>
          <p:cNvSpPr txBox="1"/>
          <p:nvPr/>
        </p:nvSpPr>
        <p:spPr>
          <a:xfrm>
            <a:off x="6884177" y="2030284"/>
            <a:ext cx="1262297" cy="369332"/>
          </a:xfrm>
          <a:prstGeom prst="rect">
            <a:avLst/>
          </a:prstGeom>
          <a:noFill/>
        </p:spPr>
        <p:txBody>
          <a:bodyPr wrap="none">
            <a:spAutoFit/>
          </a:bodyPr>
          <a:lstStyle/>
          <a:p>
            <a:pPr eaLnBrk="1" hangingPunct="1">
              <a:defRPr/>
            </a:pPr>
            <a:r>
              <a:rPr lang="en-US" i="0" dirty="0" smtClean="0">
                <a:latin typeface="Arial" pitchFamily="34" charset="0"/>
                <a:ea typeface="+mn-ea"/>
                <a:cs typeface="Arial" pitchFamily="34" charset="0"/>
              </a:rPr>
              <a:t>Processes</a:t>
            </a:r>
            <a:endParaRPr lang="en-US" i="0" dirty="0">
              <a:latin typeface="Arial" pitchFamily="34" charset="0"/>
              <a:ea typeface="+mn-ea"/>
              <a:cs typeface="Arial" pitchFamily="34" charset="0"/>
            </a:endParaRPr>
          </a:p>
        </p:txBody>
      </p:sp>
    </p:spTree>
    <p:extLst>
      <p:ext uri="{BB962C8B-B14F-4D97-AF65-F5344CB8AC3E}">
        <p14:creationId xmlns:p14="http://schemas.microsoft.com/office/powerpoint/2010/main" val="4032374984"/>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US_map"/>
          <p:cNvPicPr>
            <a:picLocks noChangeAspect="1" noChangeArrowheads="1"/>
          </p:cNvPicPr>
          <p:nvPr/>
        </p:nvPicPr>
        <p:blipFill>
          <a:blip r:embed="rId3" cstate="print"/>
          <a:srcRect l="1482" b="4266"/>
          <a:stretch>
            <a:fillRect/>
          </a:stretch>
        </p:blipFill>
        <p:spPr bwMode="auto">
          <a:xfrm>
            <a:off x="1576388" y="1285875"/>
            <a:ext cx="6081712" cy="4103688"/>
          </a:xfrm>
          <a:prstGeom prst="rect">
            <a:avLst/>
          </a:prstGeom>
          <a:noFill/>
          <a:ln w="9525">
            <a:noFill/>
            <a:miter lim="800000"/>
            <a:headEnd/>
            <a:tailEnd/>
          </a:ln>
        </p:spPr>
      </p:pic>
      <p:sp>
        <p:nvSpPr>
          <p:cNvPr id="25603" name="Oval 3"/>
          <p:cNvSpPr>
            <a:spLocks noChangeArrowheads="1"/>
          </p:cNvSpPr>
          <p:nvPr/>
        </p:nvSpPr>
        <p:spPr bwMode="auto">
          <a:xfrm>
            <a:off x="4367213" y="3584575"/>
            <a:ext cx="409575" cy="409575"/>
          </a:xfrm>
          <a:prstGeom prst="ellipse">
            <a:avLst/>
          </a:prstGeom>
          <a:solidFill>
            <a:schemeClr val="bg1"/>
          </a:solidFill>
          <a:ln w="28575">
            <a:solidFill>
              <a:srgbClr val="3333FF"/>
            </a:solidFill>
            <a:round/>
            <a:headEnd/>
            <a:tailEnd/>
          </a:ln>
        </p:spPr>
        <p:txBody>
          <a:bodyPr wrap="none" anchor="ctr"/>
          <a:lstStyle/>
          <a:p>
            <a:pPr algn="ctr"/>
            <a:r>
              <a:rPr lang="en-US" sz="1800" b="1" i="1" smtClean="0">
                <a:solidFill>
                  <a:srgbClr val="0000FF"/>
                </a:solidFill>
                <a:latin typeface="Arial" pitchFamily="34" charset="0"/>
              </a:rPr>
              <a:t>A</a:t>
            </a:r>
          </a:p>
        </p:txBody>
      </p:sp>
      <p:sp>
        <p:nvSpPr>
          <p:cNvPr id="25604" name="Oval 4"/>
          <p:cNvSpPr>
            <a:spLocks noChangeArrowheads="1"/>
          </p:cNvSpPr>
          <p:nvPr/>
        </p:nvSpPr>
        <p:spPr bwMode="auto">
          <a:xfrm>
            <a:off x="6273800" y="3756025"/>
            <a:ext cx="409575" cy="409575"/>
          </a:xfrm>
          <a:prstGeom prst="ellipse">
            <a:avLst/>
          </a:prstGeom>
          <a:solidFill>
            <a:schemeClr val="bg1"/>
          </a:solidFill>
          <a:ln w="28575">
            <a:solidFill>
              <a:srgbClr val="3333FF"/>
            </a:solidFill>
            <a:round/>
            <a:headEnd/>
            <a:tailEnd/>
          </a:ln>
        </p:spPr>
        <p:txBody>
          <a:bodyPr wrap="none" anchor="ctr"/>
          <a:lstStyle/>
          <a:p>
            <a:pPr algn="ctr"/>
            <a:r>
              <a:rPr lang="en-US" sz="1800" b="1" i="1" smtClean="0">
                <a:solidFill>
                  <a:srgbClr val="0000FF"/>
                </a:solidFill>
                <a:latin typeface="Arial" pitchFamily="34" charset="0"/>
              </a:rPr>
              <a:t>C</a:t>
            </a:r>
          </a:p>
        </p:txBody>
      </p:sp>
      <p:sp>
        <p:nvSpPr>
          <p:cNvPr id="25605" name="Oval 5"/>
          <p:cNvSpPr>
            <a:spLocks noChangeArrowheads="1"/>
          </p:cNvSpPr>
          <p:nvPr/>
        </p:nvSpPr>
        <p:spPr bwMode="auto">
          <a:xfrm>
            <a:off x="3448050" y="2968625"/>
            <a:ext cx="409575" cy="409575"/>
          </a:xfrm>
          <a:prstGeom prst="ellipse">
            <a:avLst/>
          </a:prstGeom>
          <a:solidFill>
            <a:schemeClr val="bg1"/>
          </a:solidFill>
          <a:ln w="28575">
            <a:solidFill>
              <a:srgbClr val="3333FF"/>
            </a:solidFill>
            <a:round/>
            <a:headEnd/>
            <a:tailEnd/>
          </a:ln>
        </p:spPr>
        <p:txBody>
          <a:bodyPr wrap="none" anchor="ctr"/>
          <a:lstStyle/>
          <a:p>
            <a:pPr algn="ctr"/>
            <a:r>
              <a:rPr lang="en-US" sz="1800" b="1" i="1" smtClean="0">
                <a:solidFill>
                  <a:srgbClr val="0000FF"/>
                </a:solidFill>
                <a:latin typeface="Arial" pitchFamily="34" charset="0"/>
              </a:rPr>
              <a:t>B</a:t>
            </a:r>
          </a:p>
        </p:txBody>
      </p:sp>
      <p:sp>
        <p:nvSpPr>
          <p:cNvPr id="25606" name="Rectangle 6"/>
          <p:cNvSpPr>
            <a:spLocks noChangeArrowheads="1"/>
          </p:cNvSpPr>
          <p:nvPr/>
        </p:nvSpPr>
        <p:spPr bwMode="auto">
          <a:xfrm>
            <a:off x="615950" y="6311900"/>
            <a:ext cx="1747838" cy="274638"/>
          </a:xfrm>
          <a:prstGeom prst="rect">
            <a:avLst/>
          </a:prstGeom>
          <a:noFill/>
          <a:ln w="9525">
            <a:noFill/>
            <a:miter lim="800000"/>
            <a:headEnd/>
            <a:tailEnd/>
          </a:ln>
        </p:spPr>
        <p:txBody>
          <a:bodyPr wrap="none">
            <a:spAutoFit/>
          </a:bodyPr>
          <a:lstStyle/>
          <a:p>
            <a:r>
              <a:rPr lang="en-US" sz="1200" i="1" smtClean="0">
                <a:solidFill>
                  <a:srgbClr val="000000"/>
                </a:solidFill>
                <a:latin typeface="Arial" pitchFamily="34" charset="0"/>
              </a:rPr>
              <a:t>http://nationalatlas.gov/</a:t>
            </a:r>
          </a:p>
        </p:txBody>
      </p:sp>
      <p:sp>
        <p:nvSpPr>
          <p:cNvPr id="25607" name="Rectangle 7"/>
          <p:cNvSpPr>
            <a:spLocks noGrp="1" noChangeArrowheads="1"/>
          </p:cNvSpPr>
          <p:nvPr>
            <p:ph type="title"/>
          </p:nvPr>
        </p:nvSpPr>
        <p:spPr/>
        <p:txBody>
          <a:bodyPr/>
          <a:lstStyle/>
          <a:p>
            <a:pPr eaLnBrk="1" hangingPunct="1"/>
            <a:r>
              <a:rPr lang="en-US" b="1" smtClean="0">
                <a:latin typeface="Albertus Extra Bold"/>
              </a:rPr>
              <a:t>Capacity Location: Network analysis </a:t>
            </a:r>
            <a:br>
              <a:rPr lang="en-US" b="1" smtClean="0">
                <a:latin typeface="Albertus Extra Bold"/>
              </a:rPr>
            </a:br>
            <a:r>
              <a:rPr lang="en-US" b="1" smtClean="0">
                <a:latin typeface="Albertus Extra Bold"/>
              </a:rPr>
              <a:t>	</a:t>
            </a:r>
            <a:r>
              <a:rPr lang="en-US" smtClean="0"/>
              <a:t>Capacity timing and location interact</a:t>
            </a:r>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idx="1"/>
          </p:nvPr>
        </p:nvSpPr>
        <p:spPr/>
        <p:txBody>
          <a:bodyPr/>
          <a:lstStyle/>
          <a:p>
            <a:pPr marL="457200" indent="-457200" eaLnBrk="1" hangingPunct="1">
              <a:buFont typeface="Times New Roman" pitchFamily="18" charset="0"/>
              <a:buAutoNum type="arabicPeriod"/>
            </a:pPr>
            <a:r>
              <a:rPr lang="en-US" dirty="0" smtClean="0"/>
              <a:t>Geographical or spatial analysis of global network</a:t>
            </a:r>
          </a:p>
          <a:p>
            <a:pPr marL="457200" indent="-457200" eaLnBrk="1" hangingPunct="1">
              <a:buFont typeface="Times New Roman" pitchFamily="18" charset="0"/>
              <a:buAutoNum type="arabicPeriod"/>
            </a:pPr>
            <a:endParaRPr lang="en-US" dirty="0" smtClean="0"/>
          </a:p>
          <a:p>
            <a:pPr marL="457200" indent="-457200" eaLnBrk="1" hangingPunct="1">
              <a:buFont typeface="Times New Roman" pitchFamily="18" charset="0"/>
              <a:buAutoNum type="arabicPeriod"/>
            </a:pPr>
            <a:endParaRPr lang="en-US" dirty="0" smtClean="0"/>
          </a:p>
          <a:p>
            <a:pPr marL="457200" indent="-457200" eaLnBrk="1" hangingPunct="1">
              <a:buFont typeface="Times New Roman" pitchFamily="18" charset="0"/>
              <a:buAutoNum type="arabicPeriod"/>
            </a:pPr>
            <a:endParaRPr lang="en-US" dirty="0" smtClean="0"/>
          </a:p>
          <a:p>
            <a:pPr marL="457200" indent="-457200" eaLnBrk="1" hangingPunct="1">
              <a:buFont typeface="Times New Roman" pitchFamily="18" charset="0"/>
              <a:buAutoNum type="arabicPeriod"/>
            </a:pPr>
            <a:r>
              <a:rPr lang="en-US" dirty="0" smtClean="0"/>
              <a:t>Competitive analysis</a:t>
            </a:r>
          </a:p>
          <a:p>
            <a:pPr marL="0" indent="0" eaLnBrk="1" hangingPunct="1">
              <a:buNone/>
            </a:pPr>
            <a:endParaRPr lang="en-US" dirty="0" smtClean="0"/>
          </a:p>
        </p:txBody>
      </p:sp>
      <p:sp>
        <p:nvSpPr>
          <p:cNvPr id="20482" name="Rectangle 2"/>
          <p:cNvSpPr>
            <a:spLocks noGrp="1" noChangeArrowheads="1"/>
          </p:cNvSpPr>
          <p:nvPr>
            <p:ph type="title"/>
          </p:nvPr>
        </p:nvSpPr>
        <p:spPr/>
        <p:txBody>
          <a:bodyPr/>
          <a:lstStyle/>
          <a:p>
            <a:pPr eaLnBrk="1" hangingPunct="1"/>
            <a:r>
              <a:rPr lang="en-US" b="1" dirty="0" smtClean="0">
                <a:latin typeface="Albertus Extra Bold"/>
              </a:rPr>
              <a:t>Location</a:t>
            </a:r>
            <a:r>
              <a:rPr lang="en-US" dirty="0" smtClean="0"/>
              <a:t>:</a:t>
            </a:r>
            <a:r>
              <a:rPr lang="en-US" dirty="0"/>
              <a:t> </a:t>
            </a:r>
            <a:r>
              <a:rPr lang="en-US" dirty="0" smtClean="0"/>
              <a:t>Embedding TLC into Network and Competitive analyses</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Freeform 16"/>
          <p:cNvSpPr>
            <a:spLocks/>
          </p:cNvSpPr>
          <p:nvPr/>
        </p:nvSpPr>
        <p:spPr bwMode="auto">
          <a:xfrm>
            <a:off x="2325688" y="1931988"/>
            <a:ext cx="374650" cy="1027112"/>
          </a:xfrm>
          <a:custGeom>
            <a:avLst/>
            <a:gdLst>
              <a:gd name="T0" fmla="*/ 2147483647 w 236"/>
              <a:gd name="T1" fmla="*/ 0 h 647"/>
              <a:gd name="T2" fmla="*/ 2147483647 w 236"/>
              <a:gd name="T3" fmla="*/ 2147483647 h 647"/>
              <a:gd name="T4" fmla="*/ 2147483647 w 236"/>
              <a:gd name="T5" fmla="*/ 2147483647 h 647"/>
              <a:gd name="T6" fmla="*/ 2147483647 w 236"/>
              <a:gd name="T7" fmla="*/ 2147483647 h 647"/>
              <a:gd name="T8" fmla="*/ 0 60000 65536"/>
              <a:gd name="T9" fmla="*/ 0 60000 65536"/>
              <a:gd name="T10" fmla="*/ 0 60000 65536"/>
              <a:gd name="T11" fmla="*/ 0 60000 65536"/>
              <a:gd name="T12" fmla="*/ 0 w 236"/>
              <a:gd name="T13" fmla="*/ 0 h 647"/>
              <a:gd name="T14" fmla="*/ 236 w 236"/>
              <a:gd name="T15" fmla="*/ 647 h 647"/>
            </a:gdLst>
            <a:ahLst/>
            <a:cxnLst>
              <a:cxn ang="T8">
                <a:pos x="T0" y="T1"/>
              </a:cxn>
              <a:cxn ang="T9">
                <a:pos x="T2" y="T3"/>
              </a:cxn>
              <a:cxn ang="T10">
                <a:pos x="T4" y="T5"/>
              </a:cxn>
              <a:cxn ang="T11">
                <a:pos x="T6" y="T7"/>
              </a:cxn>
            </a:cxnLst>
            <a:rect l="T12" t="T13" r="T14" b="T15"/>
            <a:pathLst>
              <a:path w="236" h="647">
                <a:moveTo>
                  <a:pt x="236" y="0"/>
                </a:moveTo>
                <a:cubicBezTo>
                  <a:pt x="158" y="80"/>
                  <a:pt x="81" y="160"/>
                  <a:pt x="46" y="245"/>
                </a:cubicBezTo>
                <a:cubicBezTo>
                  <a:pt x="11" y="330"/>
                  <a:pt x="0" y="444"/>
                  <a:pt x="24" y="511"/>
                </a:cubicBezTo>
                <a:cubicBezTo>
                  <a:pt x="48" y="578"/>
                  <a:pt x="120" y="612"/>
                  <a:pt x="192" y="647"/>
                </a:cubicBezTo>
              </a:path>
            </a:pathLst>
          </a:custGeom>
          <a:noFill/>
          <a:ln w="9525">
            <a:solidFill>
              <a:schemeClr val="tx1"/>
            </a:solidFill>
            <a:round/>
            <a:headEnd/>
            <a:tailEnd type="triangle" w="med" len="med"/>
          </a:ln>
        </p:spPr>
        <p:txBody>
          <a:bodyPr/>
          <a:lstStyle/>
          <a:p>
            <a:endParaRPr lang="en-US" sz="1200">
              <a:solidFill>
                <a:srgbClr val="000000"/>
              </a:solidFill>
              <a:latin typeface="Arial" pitchFamily="34" charset="0"/>
            </a:endParaRPr>
          </a:p>
        </p:txBody>
      </p:sp>
      <p:sp>
        <p:nvSpPr>
          <p:cNvPr id="4100" name="Oval 14"/>
          <p:cNvSpPr>
            <a:spLocks noChangeArrowheads="1"/>
          </p:cNvSpPr>
          <p:nvPr/>
        </p:nvSpPr>
        <p:spPr bwMode="auto">
          <a:xfrm>
            <a:off x="2536825" y="2881313"/>
            <a:ext cx="965200" cy="630237"/>
          </a:xfrm>
          <a:prstGeom prst="ellipse">
            <a:avLst/>
          </a:prstGeom>
          <a:solidFill>
            <a:srgbClr val="FFFFCC"/>
          </a:solidFill>
          <a:ln w="9525">
            <a:solidFill>
              <a:schemeClr val="tx1"/>
            </a:solidFill>
            <a:round/>
            <a:headEnd/>
            <a:tailEnd/>
          </a:ln>
        </p:spPr>
        <p:txBody>
          <a:bodyPr wrap="none" anchor="ctr"/>
          <a:lstStyle/>
          <a:p>
            <a:endParaRPr lang="en-US" sz="1200">
              <a:solidFill>
                <a:srgbClr val="000000"/>
              </a:solidFill>
              <a:latin typeface="Arial" pitchFamily="34" charset="0"/>
            </a:endParaRPr>
          </a:p>
        </p:txBody>
      </p:sp>
      <p:sp>
        <p:nvSpPr>
          <p:cNvPr id="4101" name="Rectangle 5"/>
          <p:cNvSpPr>
            <a:spLocks noChangeArrowheads="1"/>
          </p:cNvSpPr>
          <p:nvPr/>
        </p:nvSpPr>
        <p:spPr bwMode="auto">
          <a:xfrm>
            <a:off x="6027738" y="1241425"/>
            <a:ext cx="2614612" cy="396875"/>
          </a:xfrm>
          <a:prstGeom prst="rect">
            <a:avLst/>
          </a:prstGeom>
          <a:noFill/>
          <a:ln w="9525">
            <a:noFill/>
            <a:miter lim="800000"/>
            <a:headEnd/>
            <a:tailEnd/>
          </a:ln>
        </p:spPr>
        <p:txBody>
          <a:bodyPr wrap="none">
            <a:spAutoFit/>
          </a:bodyPr>
          <a:lstStyle/>
          <a:p>
            <a:pPr eaLnBrk="0" hangingPunct="0"/>
            <a:r>
              <a:rPr lang="en-US" sz="2000">
                <a:solidFill>
                  <a:srgbClr val="000000"/>
                </a:solidFill>
              </a:rPr>
              <a:t>Example: for High Risk</a:t>
            </a:r>
          </a:p>
        </p:txBody>
      </p:sp>
      <p:sp>
        <p:nvSpPr>
          <p:cNvPr id="4102" name="AutoShape 8"/>
          <p:cNvSpPr>
            <a:spLocks noChangeArrowheads="1"/>
          </p:cNvSpPr>
          <p:nvPr/>
        </p:nvSpPr>
        <p:spPr bwMode="auto">
          <a:xfrm>
            <a:off x="5651500" y="1781175"/>
            <a:ext cx="3492500" cy="727075"/>
          </a:xfrm>
          <a:prstGeom prst="wedgeRectCallout">
            <a:avLst>
              <a:gd name="adj1" fmla="val -85000"/>
              <a:gd name="adj2" fmla="val -29037"/>
            </a:avLst>
          </a:prstGeom>
          <a:solidFill>
            <a:srgbClr val="FFFFCC"/>
          </a:solidFill>
          <a:ln w="9525">
            <a:solidFill>
              <a:schemeClr val="tx1"/>
            </a:solidFill>
            <a:miter lim="800000"/>
            <a:headEnd/>
            <a:tailEnd/>
          </a:ln>
        </p:spPr>
        <p:txBody>
          <a:bodyPr/>
          <a:lstStyle/>
          <a:p>
            <a:pPr eaLnBrk="0" hangingPunct="0"/>
            <a:r>
              <a:rPr lang="en-US" sz="1800" i="1">
                <a:solidFill>
                  <a:srgbClr val="000000"/>
                </a:solidFill>
              </a:rPr>
              <a:t>= </a:t>
            </a:r>
            <a:r>
              <a:rPr lang="en-US" sz="1800">
                <a:solidFill>
                  <a:srgbClr val="000000"/>
                </a:solidFill>
              </a:rPr>
              <a:t>$18.07 (riskless) + $6.25 (waste)</a:t>
            </a:r>
          </a:p>
          <a:p>
            <a:pPr eaLnBrk="0" hangingPunct="0"/>
            <a:r>
              <a:rPr lang="en-US" sz="1800">
                <a:solidFill>
                  <a:srgbClr val="000000"/>
                </a:solidFill>
              </a:rPr>
              <a:t>= $11.82 + (1/</a:t>
            </a:r>
            <a:r>
              <a:rPr lang="en-US" sz="1800" i="1">
                <a:solidFill>
                  <a:srgbClr val="000000"/>
                </a:solidFill>
              </a:rPr>
              <a:t>p</a:t>
            </a:r>
            <a:r>
              <a:rPr lang="en-US" sz="1800">
                <a:solidFill>
                  <a:srgbClr val="000000"/>
                </a:solidFill>
              </a:rPr>
              <a:t>) $6.25</a:t>
            </a:r>
            <a:endParaRPr lang="en-US" sz="1800" i="1">
              <a:solidFill>
                <a:srgbClr val="000000"/>
              </a:solidFill>
            </a:endParaRPr>
          </a:p>
        </p:txBody>
      </p:sp>
      <p:sp>
        <p:nvSpPr>
          <p:cNvPr id="4103" name="AutoShape 9"/>
          <p:cNvSpPr>
            <a:spLocks/>
          </p:cNvSpPr>
          <p:nvPr/>
        </p:nvSpPr>
        <p:spPr bwMode="auto">
          <a:xfrm>
            <a:off x="5689600" y="2389188"/>
            <a:ext cx="130175" cy="1243012"/>
          </a:xfrm>
          <a:prstGeom prst="rightBrace">
            <a:avLst>
              <a:gd name="adj1" fmla="val 79573"/>
              <a:gd name="adj2" fmla="val 50000"/>
            </a:avLst>
          </a:prstGeom>
          <a:noFill/>
          <a:ln w="9525">
            <a:solidFill>
              <a:schemeClr val="tx1"/>
            </a:solidFill>
            <a:round/>
            <a:headEnd/>
            <a:tailEnd/>
          </a:ln>
        </p:spPr>
        <p:txBody>
          <a:bodyPr wrap="none" anchor="ctr"/>
          <a:lstStyle/>
          <a:p>
            <a:endParaRPr lang="en-US" sz="1200">
              <a:solidFill>
                <a:srgbClr val="000000"/>
              </a:solidFill>
              <a:latin typeface="Arial" pitchFamily="34" charset="0"/>
            </a:endParaRPr>
          </a:p>
        </p:txBody>
      </p:sp>
      <p:sp>
        <p:nvSpPr>
          <p:cNvPr id="4104" name="AutoShape 10"/>
          <p:cNvSpPr>
            <a:spLocks noChangeArrowheads="1"/>
          </p:cNvSpPr>
          <p:nvPr/>
        </p:nvSpPr>
        <p:spPr bwMode="auto">
          <a:xfrm>
            <a:off x="6018213" y="2851150"/>
            <a:ext cx="3011487" cy="879475"/>
          </a:xfrm>
          <a:prstGeom prst="wedgeRectCallout">
            <a:avLst>
              <a:gd name="adj1" fmla="val -55694"/>
              <a:gd name="adj2" fmla="val -28880"/>
            </a:avLst>
          </a:prstGeom>
          <a:solidFill>
            <a:srgbClr val="FFFFCC"/>
          </a:solidFill>
          <a:ln w="9525">
            <a:solidFill>
              <a:schemeClr val="tx1"/>
            </a:solidFill>
            <a:miter lim="800000"/>
            <a:headEnd/>
            <a:tailEnd/>
          </a:ln>
        </p:spPr>
        <p:txBody>
          <a:bodyPr/>
          <a:lstStyle/>
          <a:p>
            <a:pPr algn="ctr" eaLnBrk="0" hangingPunct="0"/>
            <a:r>
              <a:rPr lang="en-US" sz="1400">
                <a:solidFill>
                  <a:srgbClr val="000000"/>
                </a:solidFill>
              </a:rPr>
              <a:t>Same as riskless in waste-factor model (compare with Table 1)</a:t>
            </a:r>
          </a:p>
          <a:p>
            <a:pPr algn="ctr" eaLnBrk="0" hangingPunct="0"/>
            <a:r>
              <a:rPr lang="en-US" sz="1400">
                <a:solidFill>
                  <a:srgbClr val="000000"/>
                </a:solidFill>
                <a:sym typeface="Symbol" pitchFamily="18" charset="2"/>
              </a:rPr>
              <a:t> This choice independent of approval risk (but not of demand risk)</a:t>
            </a:r>
            <a:endParaRPr lang="en-US" sz="1400" i="1">
              <a:solidFill>
                <a:srgbClr val="000000"/>
              </a:solidFill>
            </a:endParaRPr>
          </a:p>
        </p:txBody>
      </p:sp>
      <p:sp>
        <p:nvSpPr>
          <p:cNvPr id="4105" name="Rectangle 42"/>
          <p:cNvSpPr>
            <a:spLocks noGrp="1" noChangeArrowheads="1"/>
          </p:cNvSpPr>
          <p:nvPr>
            <p:ph type="title"/>
          </p:nvPr>
        </p:nvSpPr>
        <p:spPr/>
        <p:txBody>
          <a:bodyPr/>
          <a:lstStyle/>
          <a:p>
            <a:r>
              <a:rPr lang="en-US" sz="2400" i="1" dirty="0" smtClean="0"/>
              <a:t>Eli </a:t>
            </a:r>
            <a:r>
              <a:rPr lang="en-US" sz="2400" i="1" dirty="0" err="1" smtClean="0"/>
              <a:t>Lilly:</a:t>
            </a:r>
            <a:r>
              <a:rPr lang="en-US" sz="2400" dirty="0" err="1" smtClean="0"/>
              <a:t>Incorporating</a:t>
            </a:r>
            <a:r>
              <a:rPr lang="en-US" sz="2400" dirty="0" smtClean="0"/>
              <a:t> risk of approval	</a:t>
            </a:r>
            <a:br>
              <a:rPr lang="en-US" sz="2400" dirty="0" smtClean="0"/>
            </a:br>
            <a:r>
              <a:rPr lang="en-US" sz="2400" dirty="0" smtClean="0"/>
              <a:t>#2: Expected Waste of Specialized Facility</a:t>
            </a:r>
          </a:p>
        </p:txBody>
      </p:sp>
      <p:graphicFrame>
        <p:nvGraphicFramePr>
          <p:cNvPr id="4098" name="Object 2"/>
          <p:cNvGraphicFramePr>
            <a:graphicFrameLocks noGrp="1"/>
          </p:cNvGraphicFramePr>
          <p:nvPr>
            <p:ph type="tbl" idx="4294967295"/>
          </p:nvPr>
        </p:nvGraphicFramePr>
        <p:xfrm>
          <a:off x="650875" y="1281113"/>
          <a:ext cx="5721350" cy="2581275"/>
        </p:xfrm>
        <a:graphic>
          <a:graphicData uri="http://schemas.openxmlformats.org/presentationml/2006/ole">
            <mc:AlternateContent xmlns:mc="http://schemas.openxmlformats.org/markup-compatibility/2006">
              <mc:Choice xmlns:v="urn:schemas-microsoft-com:vml" Requires="v">
                <p:oleObj spid="_x0000_s172039" name="Document" r:id="rId5" imgW="8606160" imgH="3774960" progId="Word.Document.8">
                  <p:embed/>
                </p:oleObj>
              </mc:Choice>
              <mc:Fallback>
                <p:oleObj name="Document" r:id="rId5" imgW="8606160" imgH="3774960" progId="Word.Document.8">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875" y="1281113"/>
                        <a:ext cx="5721350" cy="2581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extBox 1"/>
          <p:cNvSpPr txBox="1"/>
          <p:nvPr/>
        </p:nvSpPr>
        <p:spPr>
          <a:xfrm>
            <a:off x="724021" y="4463198"/>
            <a:ext cx="6545582" cy="1508105"/>
          </a:xfrm>
          <a:prstGeom prst="rect">
            <a:avLst/>
          </a:prstGeom>
          <a:noFill/>
        </p:spPr>
        <p:txBody>
          <a:bodyPr wrap="none" rtlCol="0">
            <a:spAutoFit/>
          </a:bodyPr>
          <a:lstStyle/>
          <a:p>
            <a:pPr marL="0" lvl="1"/>
            <a:r>
              <a:rPr lang="en-US" sz="1600" dirty="0" smtClean="0">
                <a:solidFill>
                  <a:srgbClr val="000000"/>
                </a:solidFill>
                <a:latin typeface="Arial" pitchFamily="34" charset="0"/>
              </a:rPr>
              <a:t>Note: Waste-factor valuation is equivalent to real options:</a:t>
            </a:r>
          </a:p>
          <a:p>
            <a:pPr marL="0" lvl="1"/>
            <a:endParaRPr lang="en-US" sz="1600" dirty="0">
              <a:solidFill>
                <a:srgbClr val="000000"/>
              </a:solidFill>
              <a:latin typeface="Arial" pitchFamily="34" charset="0"/>
            </a:endParaRPr>
          </a:p>
          <a:p>
            <a:pPr marL="0" lvl="1"/>
            <a:r>
              <a:rPr lang="en-US" sz="1600" dirty="0" smtClean="0">
                <a:solidFill>
                  <a:srgbClr val="000000"/>
                </a:solidFill>
                <a:latin typeface="Arial" pitchFamily="34" charset="0"/>
              </a:rPr>
              <a:t>Recall decision rule real options for </a:t>
            </a:r>
            <a:r>
              <a:rPr lang="en-US" sz="1600" dirty="0" err="1" smtClean="0">
                <a:solidFill>
                  <a:srgbClr val="000000"/>
                </a:solidFill>
                <a:latin typeface="Arial" pitchFamily="34" charset="0"/>
              </a:rPr>
              <a:t>betazine</a:t>
            </a:r>
            <a:r>
              <a:rPr lang="en-US" sz="1600" dirty="0" smtClean="0">
                <a:solidFill>
                  <a:srgbClr val="000000"/>
                </a:solidFill>
                <a:latin typeface="Arial" pitchFamily="34" charset="0"/>
              </a:rPr>
              <a:t>: </a:t>
            </a:r>
          </a:p>
          <a:p>
            <a:pPr marL="0" lvl="1"/>
            <a:r>
              <a:rPr lang="en-US" sz="1600" dirty="0" smtClean="0">
                <a:solidFill>
                  <a:srgbClr val="000000"/>
                </a:solidFill>
                <a:latin typeface="Arial" pitchFamily="34" charset="0"/>
              </a:rPr>
              <a:t>Prefer </a:t>
            </a:r>
            <a:r>
              <a:rPr lang="en-US" sz="1600" dirty="0">
                <a:solidFill>
                  <a:srgbClr val="000000"/>
                </a:solidFill>
                <a:latin typeface="Arial" pitchFamily="34" charset="0"/>
              </a:rPr>
              <a:t>flex over specialized if option value 6.25 + </a:t>
            </a:r>
            <a:r>
              <a:rPr lang="en-US" sz="1600" i="1" dirty="0">
                <a:solidFill>
                  <a:srgbClr val="000000"/>
                </a:solidFill>
                <a:latin typeface="Arial" pitchFamily="34" charset="0"/>
              </a:rPr>
              <a:t>p </a:t>
            </a:r>
            <a:r>
              <a:rPr lang="en-US" sz="1600" dirty="0">
                <a:solidFill>
                  <a:srgbClr val="000000"/>
                </a:solidFill>
                <a:latin typeface="Arial" pitchFamily="34" charset="0"/>
              </a:rPr>
              <a:t>11.82 - </a:t>
            </a:r>
            <a:r>
              <a:rPr lang="en-US" sz="1600" i="1" dirty="0">
                <a:solidFill>
                  <a:srgbClr val="000000"/>
                </a:solidFill>
                <a:latin typeface="Arial" pitchFamily="34" charset="0"/>
              </a:rPr>
              <a:t>p </a:t>
            </a:r>
            <a:r>
              <a:rPr lang="en-US" sz="1600" dirty="0">
                <a:solidFill>
                  <a:srgbClr val="000000"/>
                </a:solidFill>
                <a:latin typeface="Arial" pitchFamily="34" charset="0"/>
              </a:rPr>
              <a:t>54.49 </a:t>
            </a:r>
            <a:r>
              <a:rPr lang="en-US" sz="1600" dirty="0" smtClean="0">
                <a:solidFill>
                  <a:srgbClr val="000000"/>
                </a:solidFill>
                <a:latin typeface="Arial" pitchFamily="34" charset="0"/>
              </a:rPr>
              <a:t>&gt; </a:t>
            </a:r>
            <a:r>
              <a:rPr lang="en-US" sz="1600" dirty="0">
                <a:solidFill>
                  <a:srgbClr val="000000"/>
                </a:solidFill>
                <a:latin typeface="Arial" pitchFamily="34" charset="0"/>
              </a:rPr>
              <a:t>0 </a:t>
            </a:r>
            <a:endParaRPr lang="en-US" sz="1600" dirty="0" smtClean="0">
              <a:solidFill>
                <a:srgbClr val="000000"/>
              </a:solidFill>
              <a:latin typeface="Arial" pitchFamily="34" charset="0"/>
            </a:endParaRPr>
          </a:p>
          <a:p>
            <a:pPr marL="0" lvl="1"/>
            <a:r>
              <a:rPr lang="en-US" sz="1600" dirty="0" smtClean="0">
                <a:solidFill>
                  <a:srgbClr val="000000"/>
                </a:solidFill>
                <a:latin typeface="Arial" pitchFamily="34" charset="0"/>
              </a:rPr>
              <a:t>This </a:t>
            </a:r>
            <a:r>
              <a:rPr lang="en-US" sz="1600" dirty="0">
                <a:solidFill>
                  <a:srgbClr val="000000"/>
                </a:solidFill>
                <a:latin typeface="Arial" pitchFamily="34" charset="0"/>
              </a:rPr>
              <a:t>is equivalent to (1/</a:t>
            </a:r>
            <a:r>
              <a:rPr lang="en-US" sz="1600" i="1" dirty="0">
                <a:solidFill>
                  <a:srgbClr val="000000"/>
                </a:solidFill>
                <a:latin typeface="Arial" pitchFamily="34" charset="0"/>
              </a:rPr>
              <a:t>p</a:t>
            </a:r>
            <a:r>
              <a:rPr lang="en-US" sz="1600" dirty="0">
                <a:solidFill>
                  <a:srgbClr val="000000"/>
                </a:solidFill>
                <a:latin typeface="Arial" pitchFamily="34" charset="0"/>
              </a:rPr>
              <a:t>)6.25 + 11.82 &gt; 54.49</a:t>
            </a:r>
          </a:p>
          <a:p>
            <a:endParaRPr lang="en-US" sz="1200" dirty="0">
              <a:solidFill>
                <a:srgbClr val="000000"/>
              </a:solidFill>
              <a:latin typeface="Arial" pitchFamily="34" charset="0"/>
            </a:endParaRPr>
          </a:p>
        </p:txBody>
      </p:sp>
      <p:sp>
        <p:nvSpPr>
          <p:cNvPr id="11" name="AutoShape 4"/>
          <p:cNvSpPr>
            <a:spLocks noChangeArrowheads="1"/>
          </p:cNvSpPr>
          <p:nvPr/>
        </p:nvSpPr>
        <p:spPr bwMode="auto">
          <a:xfrm>
            <a:off x="1444665" y="5989850"/>
            <a:ext cx="6408738" cy="541338"/>
          </a:xfrm>
          <a:prstGeom prst="wedgeRectCallout">
            <a:avLst>
              <a:gd name="adj1" fmla="val -21833"/>
              <a:gd name="adj2" fmla="val -79032"/>
            </a:avLst>
          </a:prstGeom>
          <a:solidFill>
            <a:srgbClr val="FFFFCC"/>
          </a:solidFill>
          <a:ln w="9525">
            <a:solidFill>
              <a:schemeClr val="tx1"/>
            </a:solidFill>
            <a:miter lim="800000"/>
            <a:headEnd/>
            <a:tailEnd/>
          </a:ln>
        </p:spPr>
        <p:txBody>
          <a:bodyPr/>
          <a:lstStyle/>
          <a:p>
            <a:pPr algn="ctr" eaLnBrk="0" hangingPunct="0"/>
            <a:r>
              <a:rPr lang="en-US" sz="1600" dirty="0">
                <a:solidFill>
                  <a:srgbClr val="000000"/>
                </a:solidFill>
              </a:rPr>
              <a:t>= Risk-adjusted </a:t>
            </a:r>
            <a:r>
              <a:rPr lang="en-US" sz="1600" dirty="0" err="1">
                <a:solidFill>
                  <a:srgbClr val="000000"/>
                </a:solidFill>
              </a:rPr>
              <a:t>CapEx</a:t>
            </a:r>
            <a:r>
              <a:rPr lang="en-US" sz="1600" dirty="0">
                <a:solidFill>
                  <a:srgbClr val="000000"/>
                </a:solidFill>
              </a:rPr>
              <a:t> </a:t>
            </a:r>
          </a:p>
          <a:p>
            <a:pPr algn="ctr" eaLnBrk="0" hangingPunct="0"/>
            <a:r>
              <a:rPr lang="en-US" sz="1600" dirty="0">
                <a:solidFill>
                  <a:srgbClr val="000000"/>
                </a:solidFill>
                <a:cs typeface="Times New Roman" pitchFamily="18" charset="0"/>
              </a:rPr>
              <a:t>→</a:t>
            </a:r>
            <a:r>
              <a:rPr lang="en-US" sz="1600" dirty="0">
                <a:solidFill>
                  <a:srgbClr val="000000"/>
                </a:solidFill>
              </a:rPr>
              <a:t> Waste Factor Model yields identical decisions </a:t>
            </a:r>
            <a:r>
              <a:rPr lang="en-US" sz="1600" dirty="0" smtClean="0">
                <a:solidFill>
                  <a:srgbClr val="000000"/>
                </a:solidFill>
              </a:rPr>
              <a:t>as </a:t>
            </a:r>
            <a:r>
              <a:rPr lang="en-US" sz="1600" dirty="0">
                <a:solidFill>
                  <a:srgbClr val="000000"/>
                </a:solidFill>
              </a:rPr>
              <a:t>real options!</a:t>
            </a:r>
          </a:p>
        </p:txBody>
      </p:sp>
    </p:spTree>
    <p:extLst>
      <p:ext uri="{BB962C8B-B14F-4D97-AF65-F5344CB8AC3E}">
        <p14:creationId xmlns:p14="http://schemas.microsoft.com/office/powerpoint/2010/main" val="1574143000"/>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US_population density map"/>
          <p:cNvPicPr>
            <a:picLocks noChangeAspect="1" noChangeArrowheads="1"/>
          </p:cNvPicPr>
          <p:nvPr/>
        </p:nvPicPr>
        <p:blipFill>
          <a:blip r:embed="rId3" cstate="print"/>
          <a:srcRect l="1778" t="7639" r="3555" b="7639"/>
          <a:stretch>
            <a:fillRect/>
          </a:stretch>
        </p:blipFill>
        <p:spPr bwMode="auto">
          <a:xfrm>
            <a:off x="446088" y="1230313"/>
            <a:ext cx="8099425" cy="5060950"/>
          </a:xfrm>
          <a:prstGeom prst="rect">
            <a:avLst/>
          </a:prstGeom>
          <a:noFill/>
          <a:ln w="9525">
            <a:noFill/>
            <a:miter lim="800000"/>
            <a:headEnd/>
            <a:tailEnd/>
          </a:ln>
        </p:spPr>
      </p:pic>
      <p:sp>
        <p:nvSpPr>
          <p:cNvPr id="21507" name="Oval 3"/>
          <p:cNvSpPr>
            <a:spLocks noChangeArrowheads="1"/>
          </p:cNvSpPr>
          <p:nvPr/>
        </p:nvSpPr>
        <p:spPr bwMode="auto">
          <a:xfrm>
            <a:off x="458788" y="3167063"/>
            <a:ext cx="722312" cy="722312"/>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5%</a:t>
            </a:r>
          </a:p>
        </p:txBody>
      </p:sp>
      <p:sp>
        <p:nvSpPr>
          <p:cNvPr id="21508" name="Oval 4"/>
          <p:cNvSpPr>
            <a:spLocks noChangeArrowheads="1"/>
          </p:cNvSpPr>
          <p:nvPr/>
        </p:nvSpPr>
        <p:spPr bwMode="auto">
          <a:xfrm>
            <a:off x="719138" y="3995738"/>
            <a:ext cx="838200" cy="822325"/>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7%</a:t>
            </a:r>
          </a:p>
        </p:txBody>
      </p:sp>
      <p:sp>
        <p:nvSpPr>
          <p:cNvPr id="21509" name="Oval 5"/>
          <p:cNvSpPr>
            <a:spLocks noChangeAspect="1" noChangeArrowheads="1"/>
          </p:cNvSpPr>
          <p:nvPr/>
        </p:nvSpPr>
        <p:spPr bwMode="auto">
          <a:xfrm>
            <a:off x="3883025" y="4386263"/>
            <a:ext cx="1444625" cy="1444625"/>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20%</a:t>
            </a:r>
          </a:p>
        </p:txBody>
      </p:sp>
      <p:sp>
        <p:nvSpPr>
          <p:cNvPr id="21510" name="Oval 6"/>
          <p:cNvSpPr>
            <a:spLocks noChangeAspect="1" noChangeArrowheads="1"/>
          </p:cNvSpPr>
          <p:nvPr/>
        </p:nvSpPr>
        <p:spPr bwMode="auto">
          <a:xfrm>
            <a:off x="6223000" y="4103688"/>
            <a:ext cx="1768475" cy="1768475"/>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27%</a:t>
            </a:r>
          </a:p>
        </p:txBody>
      </p:sp>
      <p:sp>
        <p:nvSpPr>
          <p:cNvPr id="21511" name="Oval 7"/>
          <p:cNvSpPr>
            <a:spLocks noChangeAspect="1" noChangeArrowheads="1"/>
          </p:cNvSpPr>
          <p:nvPr/>
        </p:nvSpPr>
        <p:spPr bwMode="auto">
          <a:xfrm>
            <a:off x="5216525" y="2360613"/>
            <a:ext cx="1600200" cy="1600200"/>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25%</a:t>
            </a:r>
          </a:p>
        </p:txBody>
      </p:sp>
      <p:sp>
        <p:nvSpPr>
          <p:cNvPr id="21512" name="Oval 8"/>
          <p:cNvSpPr>
            <a:spLocks noChangeAspect="1" noChangeArrowheads="1"/>
          </p:cNvSpPr>
          <p:nvPr/>
        </p:nvSpPr>
        <p:spPr bwMode="auto">
          <a:xfrm>
            <a:off x="7100888" y="1970088"/>
            <a:ext cx="1301750" cy="1301750"/>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16%</a:t>
            </a:r>
          </a:p>
        </p:txBody>
      </p:sp>
      <p:sp>
        <p:nvSpPr>
          <p:cNvPr id="21513" name="AutoShape 9"/>
          <p:cNvSpPr>
            <a:spLocks noChangeArrowheads="1"/>
          </p:cNvSpPr>
          <p:nvPr/>
        </p:nvSpPr>
        <p:spPr bwMode="auto">
          <a:xfrm>
            <a:off x="5360988" y="3671888"/>
            <a:ext cx="212725" cy="184150"/>
          </a:xfrm>
          <a:prstGeom prst="hexagon">
            <a:avLst>
              <a:gd name="adj" fmla="val 28879"/>
              <a:gd name="vf" fmla="val 115470"/>
            </a:avLst>
          </a:prstGeom>
          <a:solidFill>
            <a:srgbClr val="FF0000"/>
          </a:solidFill>
          <a:ln w="12700">
            <a:solidFill>
              <a:schemeClr val="bg1"/>
            </a:solidFill>
            <a:miter lim="800000"/>
            <a:headEnd/>
            <a:tailEnd/>
          </a:ln>
        </p:spPr>
        <p:txBody>
          <a:bodyPr wrap="none" anchor="ctr"/>
          <a:lstStyle/>
          <a:p>
            <a:endParaRPr lang="en-US" sz="1200" smtClean="0">
              <a:solidFill>
                <a:srgbClr val="000000"/>
              </a:solidFill>
              <a:latin typeface="Arial" pitchFamily="34" charset="0"/>
            </a:endParaRPr>
          </a:p>
        </p:txBody>
      </p:sp>
      <p:sp>
        <p:nvSpPr>
          <p:cNvPr id="21514" name="Text Box 10"/>
          <p:cNvSpPr txBox="1">
            <a:spLocks noChangeArrowheads="1"/>
          </p:cNvSpPr>
          <p:nvPr/>
        </p:nvSpPr>
        <p:spPr bwMode="auto">
          <a:xfrm>
            <a:off x="4713288" y="3454400"/>
            <a:ext cx="673100" cy="228600"/>
          </a:xfrm>
          <a:prstGeom prst="rect">
            <a:avLst/>
          </a:prstGeom>
          <a:solidFill>
            <a:schemeClr val="bg1"/>
          </a:solidFill>
          <a:ln w="9525">
            <a:noFill/>
            <a:miter lim="800000"/>
            <a:headEnd/>
            <a:tailEnd/>
          </a:ln>
        </p:spPr>
        <p:txBody>
          <a:bodyPr>
            <a:spAutoFit/>
          </a:bodyPr>
          <a:lstStyle/>
          <a:p>
            <a:pPr algn="ctr"/>
            <a:r>
              <a:rPr lang="en-US" sz="900" smtClean="0">
                <a:solidFill>
                  <a:srgbClr val="000000"/>
                </a:solidFill>
                <a:latin typeface="Arial" pitchFamily="34" charset="0"/>
              </a:rPr>
              <a:t>St. Louis</a:t>
            </a:r>
          </a:p>
        </p:txBody>
      </p:sp>
      <p:sp>
        <p:nvSpPr>
          <p:cNvPr id="21515" name="Line 11"/>
          <p:cNvSpPr>
            <a:spLocks noChangeShapeType="1"/>
          </p:cNvSpPr>
          <p:nvPr/>
        </p:nvSpPr>
        <p:spPr bwMode="auto">
          <a:xfrm flipH="1" flipV="1">
            <a:off x="963613" y="3543300"/>
            <a:ext cx="4395787" cy="219075"/>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16" name="Text Box 12"/>
          <p:cNvSpPr txBox="1">
            <a:spLocks noChangeArrowheads="1"/>
          </p:cNvSpPr>
          <p:nvPr/>
        </p:nvSpPr>
        <p:spPr bwMode="auto">
          <a:xfrm>
            <a:off x="2486025" y="3376613"/>
            <a:ext cx="765175"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2063 miles</a:t>
            </a:r>
          </a:p>
        </p:txBody>
      </p:sp>
      <p:sp>
        <p:nvSpPr>
          <p:cNvPr id="21517" name="Line 13"/>
          <p:cNvSpPr>
            <a:spLocks noChangeShapeType="1"/>
          </p:cNvSpPr>
          <p:nvPr/>
        </p:nvSpPr>
        <p:spPr bwMode="auto">
          <a:xfrm flipH="1">
            <a:off x="1366838" y="3790950"/>
            <a:ext cx="3992562" cy="582613"/>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18" name="Text Box 14"/>
          <p:cNvSpPr txBox="1">
            <a:spLocks noChangeArrowheads="1"/>
          </p:cNvSpPr>
          <p:nvPr/>
        </p:nvSpPr>
        <p:spPr bwMode="auto">
          <a:xfrm>
            <a:off x="2287588" y="3916363"/>
            <a:ext cx="765175"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1840 miles</a:t>
            </a:r>
          </a:p>
        </p:txBody>
      </p:sp>
      <p:sp>
        <p:nvSpPr>
          <p:cNvPr id="21519" name="Line 15"/>
          <p:cNvSpPr>
            <a:spLocks noChangeShapeType="1"/>
          </p:cNvSpPr>
          <p:nvPr/>
        </p:nvSpPr>
        <p:spPr bwMode="auto">
          <a:xfrm flipH="1">
            <a:off x="4686300" y="3833813"/>
            <a:ext cx="723900" cy="1085850"/>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0" name="Text Box 16"/>
          <p:cNvSpPr txBox="1">
            <a:spLocks noChangeArrowheads="1"/>
          </p:cNvSpPr>
          <p:nvPr/>
        </p:nvSpPr>
        <p:spPr bwMode="auto">
          <a:xfrm>
            <a:off x="4994275" y="4108450"/>
            <a:ext cx="693738"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640 miles</a:t>
            </a:r>
          </a:p>
        </p:txBody>
      </p:sp>
      <p:sp>
        <p:nvSpPr>
          <p:cNvPr id="21521" name="Line 17"/>
          <p:cNvSpPr>
            <a:spLocks noChangeShapeType="1"/>
          </p:cNvSpPr>
          <p:nvPr/>
        </p:nvSpPr>
        <p:spPr bwMode="auto">
          <a:xfrm>
            <a:off x="5545138" y="3833813"/>
            <a:ext cx="1304925" cy="901700"/>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2" name="Text Box 18"/>
          <p:cNvSpPr txBox="1">
            <a:spLocks noChangeArrowheads="1"/>
          </p:cNvSpPr>
          <p:nvPr/>
        </p:nvSpPr>
        <p:spPr bwMode="auto">
          <a:xfrm>
            <a:off x="6021388" y="4044950"/>
            <a:ext cx="693737"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555 miles</a:t>
            </a:r>
          </a:p>
        </p:txBody>
      </p:sp>
      <p:sp>
        <p:nvSpPr>
          <p:cNvPr id="21523" name="Line 19"/>
          <p:cNvSpPr>
            <a:spLocks noChangeShapeType="1"/>
          </p:cNvSpPr>
          <p:nvPr/>
        </p:nvSpPr>
        <p:spPr bwMode="auto">
          <a:xfrm flipV="1">
            <a:off x="5559425" y="2844800"/>
            <a:ext cx="2012950" cy="876300"/>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4" name="Text Box 20"/>
          <p:cNvSpPr txBox="1">
            <a:spLocks noChangeArrowheads="1"/>
          </p:cNvSpPr>
          <p:nvPr/>
        </p:nvSpPr>
        <p:spPr bwMode="auto">
          <a:xfrm>
            <a:off x="6084888" y="3386138"/>
            <a:ext cx="693737"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960 miles</a:t>
            </a:r>
          </a:p>
        </p:txBody>
      </p:sp>
      <p:sp>
        <p:nvSpPr>
          <p:cNvPr id="21525" name="Line 21"/>
          <p:cNvSpPr>
            <a:spLocks noChangeShapeType="1"/>
          </p:cNvSpPr>
          <p:nvPr/>
        </p:nvSpPr>
        <p:spPr bwMode="auto">
          <a:xfrm flipV="1">
            <a:off x="5487988" y="3125788"/>
            <a:ext cx="260350" cy="544512"/>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6" name="Text Box 22"/>
          <p:cNvSpPr txBox="1">
            <a:spLocks noChangeArrowheads="1"/>
          </p:cNvSpPr>
          <p:nvPr/>
        </p:nvSpPr>
        <p:spPr bwMode="auto">
          <a:xfrm>
            <a:off x="5348288" y="3251200"/>
            <a:ext cx="693737"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300 miles</a:t>
            </a:r>
          </a:p>
        </p:txBody>
      </p:sp>
      <p:sp>
        <p:nvSpPr>
          <p:cNvPr id="21527" name="Rectangle 23"/>
          <p:cNvSpPr>
            <a:spLocks noGrp="1" noChangeArrowheads="1"/>
          </p:cNvSpPr>
          <p:nvPr>
            <p:ph type="title"/>
          </p:nvPr>
        </p:nvSpPr>
        <p:spPr/>
        <p:txBody>
          <a:bodyPr/>
          <a:lstStyle/>
          <a:p>
            <a:pPr eaLnBrk="1" hangingPunct="1"/>
            <a:r>
              <a:rPr lang="en-US" b="1" smtClean="0">
                <a:latin typeface="Albertus Extra Bold"/>
              </a:rPr>
              <a:t>Capacity Location: Spatial analysis</a:t>
            </a:r>
            <a:r>
              <a:rPr lang="en-US" smtClean="0"/>
              <a:t> </a:t>
            </a:r>
            <a:br>
              <a:rPr lang="en-US" smtClean="0"/>
            </a:br>
            <a:r>
              <a:rPr lang="en-US" smtClean="0"/>
              <a:t>	Poppies Int’l</a:t>
            </a:r>
          </a:p>
        </p:txBody>
      </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dirty="0" smtClean="0">
                <a:latin typeface="Optima" charset="0"/>
                <a:ea typeface="ＭＳ Ｐゴシック" pitchFamily="34" charset="-128"/>
              </a:rPr>
              <a:t>US </a:t>
            </a:r>
            <a:r>
              <a:rPr lang="en-US" dirty="0" smtClean="0">
                <a:latin typeface="Optima" charset="0"/>
                <a:ea typeface="ＭＳ Ｐゴシック" pitchFamily="34" charset="-128"/>
              </a:rPr>
              <a:t>major purchasers </a:t>
            </a:r>
            <a:r>
              <a:rPr lang="en-US" dirty="0" smtClean="0">
                <a:latin typeface="Optima" charset="0"/>
                <a:ea typeface="ＭＳ Ｐゴシック" pitchFamily="34" charset="-128"/>
              </a:rPr>
              <a:t>for a </a:t>
            </a:r>
            <a:r>
              <a:rPr lang="en-US" dirty="0" smtClean="0">
                <a:latin typeface="Optima" charset="0"/>
                <a:ea typeface="ＭＳ Ｐゴシック" pitchFamily="34" charset="-128"/>
              </a:rPr>
              <a:t>white goods</a:t>
            </a:r>
            <a:r>
              <a:rPr lang="en-US" dirty="0" smtClean="0">
                <a:latin typeface="Optima" charset="0"/>
                <a:ea typeface="ＭＳ Ｐゴシック" pitchFamily="34" charset="-128"/>
              </a:rPr>
              <a:t> </a:t>
            </a:r>
            <a:r>
              <a:rPr lang="en-US" dirty="0" smtClean="0">
                <a:latin typeface="Optima" charset="0"/>
                <a:ea typeface="ＭＳ Ｐゴシック" pitchFamily="34" charset="-128"/>
              </a:rPr>
              <a:t>appliance manufacturer </a:t>
            </a:r>
          </a:p>
        </p:txBody>
      </p:sp>
      <p:pic>
        <p:nvPicPr>
          <p:cNvPr id="110595" name="Picture 3" descr="US_major appliance mfgr density map"/>
          <p:cNvPicPr>
            <a:picLocks noChangeAspect="1" noChangeArrowheads="1"/>
          </p:cNvPicPr>
          <p:nvPr/>
        </p:nvPicPr>
        <p:blipFill rotWithShape="1">
          <a:blip r:embed="rId3" cstate="print"/>
          <a:srcRect l="10317" t="23163" r="39" b="3269"/>
          <a:stretch/>
        </p:blipFill>
        <p:spPr bwMode="auto">
          <a:xfrm>
            <a:off x="800607" y="1447800"/>
            <a:ext cx="7531157" cy="4826000"/>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949325" y="2117725"/>
            <a:ext cx="6711950" cy="3722688"/>
          </a:xfrm>
          <a:prstGeom prst="rect">
            <a:avLst/>
          </a:prstGeom>
          <a:solidFill>
            <a:srgbClr val="EAEAEA"/>
          </a:solidFill>
          <a:ln w="9525">
            <a:noFill/>
            <a:miter lim="800000"/>
            <a:headEnd/>
            <a:tailEnd/>
          </a:ln>
        </p:spPr>
        <p:txBody>
          <a:bodyPr wrap="none" anchor="ctr"/>
          <a:lstStyle/>
          <a:p>
            <a:endParaRPr lang="en-US" sz="1200" smtClean="0">
              <a:solidFill>
                <a:srgbClr val="000000"/>
              </a:solidFill>
              <a:latin typeface="Arial" pitchFamily="34" charset="0"/>
            </a:endParaRPr>
          </a:p>
        </p:txBody>
      </p:sp>
      <p:sp>
        <p:nvSpPr>
          <p:cNvPr id="24579" name="Text Box 3"/>
          <p:cNvSpPr txBox="1">
            <a:spLocks noChangeArrowheads="1"/>
          </p:cNvSpPr>
          <p:nvPr/>
        </p:nvSpPr>
        <p:spPr bwMode="auto">
          <a:xfrm>
            <a:off x="6286500" y="5251450"/>
            <a:ext cx="1271588" cy="3968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Size of area served</a:t>
            </a:r>
          </a:p>
          <a:p>
            <a:pPr algn="r"/>
            <a:r>
              <a:rPr lang="en-US" sz="1000" smtClean="0">
                <a:solidFill>
                  <a:srgbClr val="000000"/>
                </a:solidFill>
                <a:latin typeface="Arial" pitchFamily="34" charset="0"/>
              </a:rPr>
              <a:t>by one location</a:t>
            </a:r>
          </a:p>
        </p:txBody>
      </p:sp>
      <p:sp>
        <p:nvSpPr>
          <p:cNvPr id="24580" name="Rectangle 4"/>
          <p:cNvSpPr>
            <a:spLocks noChangeArrowheads="1"/>
          </p:cNvSpPr>
          <p:nvPr/>
        </p:nvSpPr>
        <p:spPr bwMode="auto">
          <a:xfrm>
            <a:off x="1595438" y="2339975"/>
            <a:ext cx="5653087" cy="2870200"/>
          </a:xfrm>
          <a:prstGeom prst="rect">
            <a:avLst/>
          </a:prstGeom>
          <a:solidFill>
            <a:srgbClr val="CCECFF"/>
          </a:solidFill>
          <a:ln w="9525">
            <a:solidFill>
              <a:schemeClr val="tx1"/>
            </a:solidFill>
            <a:miter lim="800000"/>
            <a:headEnd/>
            <a:tailEnd/>
          </a:ln>
        </p:spPr>
        <p:txBody>
          <a:bodyPr wrap="none" anchor="ctr"/>
          <a:lstStyle/>
          <a:p>
            <a:endParaRPr lang="en-US" sz="1200" smtClean="0">
              <a:solidFill>
                <a:srgbClr val="000000"/>
              </a:solidFill>
              <a:latin typeface="Arial" pitchFamily="34" charset="0"/>
            </a:endParaRPr>
          </a:p>
        </p:txBody>
      </p:sp>
      <p:sp>
        <p:nvSpPr>
          <p:cNvPr id="24581" name="Freeform 5"/>
          <p:cNvSpPr>
            <a:spLocks/>
          </p:cNvSpPr>
          <p:nvPr/>
        </p:nvSpPr>
        <p:spPr bwMode="auto">
          <a:xfrm>
            <a:off x="1601788" y="3006725"/>
            <a:ext cx="5651500" cy="2171700"/>
          </a:xfrm>
          <a:custGeom>
            <a:avLst/>
            <a:gdLst>
              <a:gd name="T0" fmla="*/ 0 w 3737"/>
              <a:gd name="T1" fmla="*/ 0 h 1804"/>
              <a:gd name="T2" fmla="*/ 2147483647 w 3737"/>
              <a:gd name="T3" fmla="*/ 2147483647 h 1804"/>
              <a:gd name="T4" fmla="*/ 2147483647 w 3737"/>
              <a:gd name="T5" fmla="*/ 2147483647 h 1804"/>
              <a:gd name="T6" fmla="*/ 2147483647 w 3737"/>
              <a:gd name="T7" fmla="*/ 2147483647 h 1804"/>
              <a:gd name="T8" fmla="*/ 2147483647 w 3737"/>
              <a:gd name="T9" fmla="*/ 2147483647 h 1804"/>
              <a:gd name="T10" fmla="*/ 0 60000 65536"/>
              <a:gd name="T11" fmla="*/ 0 60000 65536"/>
              <a:gd name="T12" fmla="*/ 0 60000 65536"/>
              <a:gd name="T13" fmla="*/ 0 60000 65536"/>
              <a:gd name="T14" fmla="*/ 0 60000 65536"/>
              <a:gd name="T15" fmla="*/ 0 w 3737"/>
              <a:gd name="T16" fmla="*/ 0 h 1804"/>
              <a:gd name="T17" fmla="*/ 3737 w 3737"/>
              <a:gd name="T18" fmla="*/ 1804 h 1804"/>
            </a:gdLst>
            <a:ahLst/>
            <a:cxnLst>
              <a:cxn ang="T10">
                <a:pos x="T0" y="T1"/>
              </a:cxn>
              <a:cxn ang="T11">
                <a:pos x="T2" y="T3"/>
              </a:cxn>
              <a:cxn ang="T12">
                <a:pos x="T4" y="T5"/>
              </a:cxn>
              <a:cxn ang="T13">
                <a:pos x="T6" y="T7"/>
              </a:cxn>
              <a:cxn ang="T14">
                <a:pos x="T8" y="T9"/>
              </a:cxn>
            </a:cxnLst>
            <a:rect l="T15" t="T16" r="T17" b="T18"/>
            <a:pathLst>
              <a:path w="3737" h="1804">
                <a:moveTo>
                  <a:pt x="0" y="0"/>
                </a:moveTo>
                <a:cubicBezTo>
                  <a:pt x="77" y="235"/>
                  <a:pt x="125" y="449"/>
                  <a:pt x="344" y="683"/>
                </a:cubicBezTo>
                <a:cubicBezTo>
                  <a:pt x="563" y="917"/>
                  <a:pt x="945" y="1236"/>
                  <a:pt x="1313" y="1406"/>
                </a:cubicBezTo>
                <a:cubicBezTo>
                  <a:pt x="1681" y="1576"/>
                  <a:pt x="2150" y="1639"/>
                  <a:pt x="2554" y="1705"/>
                </a:cubicBezTo>
                <a:cubicBezTo>
                  <a:pt x="2958" y="1771"/>
                  <a:pt x="3491" y="1784"/>
                  <a:pt x="3737" y="1804"/>
                </a:cubicBezTo>
              </a:path>
            </a:pathLst>
          </a:custGeom>
          <a:noFill/>
          <a:ln w="19050">
            <a:solidFill>
              <a:srgbClr val="3333CC"/>
            </a:solidFill>
            <a:round/>
            <a:headEnd/>
            <a:tailEnd/>
          </a:ln>
        </p:spPr>
        <p:txBody>
          <a:bodyPr/>
          <a:lstStyle/>
          <a:p>
            <a:endParaRPr lang="en-US" sz="1200" smtClean="0">
              <a:solidFill>
                <a:srgbClr val="000000"/>
              </a:solidFill>
              <a:latin typeface="Arial" pitchFamily="34" charset="0"/>
            </a:endParaRPr>
          </a:p>
        </p:txBody>
      </p:sp>
      <p:sp>
        <p:nvSpPr>
          <p:cNvPr id="24582" name="Freeform 6"/>
          <p:cNvSpPr>
            <a:spLocks/>
          </p:cNvSpPr>
          <p:nvPr/>
        </p:nvSpPr>
        <p:spPr bwMode="auto">
          <a:xfrm>
            <a:off x="1601788" y="3448050"/>
            <a:ext cx="5656262" cy="1435100"/>
          </a:xfrm>
          <a:custGeom>
            <a:avLst/>
            <a:gdLst>
              <a:gd name="T0" fmla="*/ 0 w 3563"/>
              <a:gd name="T1" fmla="*/ 2147483647 h 1192"/>
              <a:gd name="T2" fmla="*/ 2147483647 w 3563"/>
              <a:gd name="T3" fmla="*/ 2147483647 h 1192"/>
              <a:gd name="T4" fmla="*/ 2147483647 w 3563"/>
              <a:gd name="T5" fmla="*/ 2147483647 h 1192"/>
              <a:gd name="T6" fmla="*/ 2147483647 w 3563"/>
              <a:gd name="T7" fmla="*/ 0 h 1192"/>
              <a:gd name="T8" fmla="*/ 0 60000 65536"/>
              <a:gd name="T9" fmla="*/ 0 60000 65536"/>
              <a:gd name="T10" fmla="*/ 0 60000 65536"/>
              <a:gd name="T11" fmla="*/ 0 60000 65536"/>
              <a:gd name="T12" fmla="*/ 0 w 3563"/>
              <a:gd name="T13" fmla="*/ 0 h 1192"/>
              <a:gd name="T14" fmla="*/ 3563 w 3563"/>
              <a:gd name="T15" fmla="*/ 1192 h 1192"/>
            </a:gdLst>
            <a:ahLst/>
            <a:cxnLst>
              <a:cxn ang="T8">
                <a:pos x="T0" y="T1"/>
              </a:cxn>
              <a:cxn ang="T9">
                <a:pos x="T2" y="T3"/>
              </a:cxn>
              <a:cxn ang="T10">
                <a:pos x="T4" y="T5"/>
              </a:cxn>
              <a:cxn ang="T11">
                <a:pos x="T6" y="T7"/>
              </a:cxn>
            </a:cxnLst>
            <a:rect l="T12" t="T13" r="T14" b="T15"/>
            <a:pathLst>
              <a:path w="3563" h="1192">
                <a:moveTo>
                  <a:pt x="0" y="1192"/>
                </a:moveTo>
                <a:cubicBezTo>
                  <a:pt x="622" y="1149"/>
                  <a:pt x="1245" y="1106"/>
                  <a:pt x="1719" y="1000"/>
                </a:cubicBezTo>
                <a:cubicBezTo>
                  <a:pt x="2193" y="894"/>
                  <a:pt x="2537" y="725"/>
                  <a:pt x="2844" y="558"/>
                </a:cubicBezTo>
                <a:cubicBezTo>
                  <a:pt x="3151" y="391"/>
                  <a:pt x="3357" y="195"/>
                  <a:pt x="3563" y="0"/>
                </a:cubicBezTo>
              </a:path>
            </a:pathLst>
          </a:custGeom>
          <a:noFill/>
          <a:ln w="19050">
            <a:solidFill>
              <a:srgbClr val="3333CC"/>
            </a:solidFill>
            <a:round/>
            <a:headEnd/>
            <a:tailEnd/>
          </a:ln>
        </p:spPr>
        <p:txBody>
          <a:bodyPr/>
          <a:lstStyle/>
          <a:p>
            <a:endParaRPr lang="en-US" sz="1200" smtClean="0">
              <a:solidFill>
                <a:srgbClr val="000000"/>
              </a:solidFill>
              <a:latin typeface="Arial" pitchFamily="34" charset="0"/>
            </a:endParaRPr>
          </a:p>
        </p:txBody>
      </p:sp>
      <p:sp>
        <p:nvSpPr>
          <p:cNvPr id="24583" name="Freeform 7"/>
          <p:cNvSpPr>
            <a:spLocks/>
          </p:cNvSpPr>
          <p:nvPr/>
        </p:nvSpPr>
        <p:spPr bwMode="auto">
          <a:xfrm>
            <a:off x="1601788" y="2486025"/>
            <a:ext cx="5641975" cy="1747838"/>
          </a:xfrm>
          <a:custGeom>
            <a:avLst/>
            <a:gdLst>
              <a:gd name="T0" fmla="*/ 0 w 3554"/>
              <a:gd name="T1" fmla="*/ 0 h 1452"/>
              <a:gd name="T2" fmla="*/ 2147483647 w 3554"/>
              <a:gd name="T3" fmla="*/ 2147483647 h 1452"/>
              <a:gd name="T4" fmla="*/ 2147483647 w 3554"/>
              <a:gd name="T5" fmla="*/ 2147483647 h 1452"/>
              <a:gd name="T6" fmla="*/ 2147483647 w 3554"/>
              <a:gd name="T7" fmla="*/ 2147483647 h 1452"/>
              <a:gd name="T8" fmla="*/ 2147483647 w 3554"/>
              <a:gd name="T9" fmla="*/ 2147483647 h 1452"/>
              <a:gd name="T10" fmla="*/ 2147483647 w 3554"/>
              <a:gd name="T11" fmla="*/ 2147483647 h 1452"/>
              <a:gd name="T12" fmla="*/ 0 60000 65536"/>
              <a:gd name="T13" fmla="*/ 0 60000 65536"/>
              <a:gd name="T14" fmla="*/ 0 60000 65536"/>
              <a:gd name="T15" fmla="*/ 0 60000 65536"/>
              <a:gd name="T16" fmla="*/ 0 60000 65536"/>
              <a:gd name="T17" fmla="*/ 0 60000 65536"/>
              <a:gd name="T18" fmla="*/ 0 w 3554"/>
              <a:gd name="T19" fmla="*/ 0 h 1452"/>
              <a:gd name="T20" fmla="*/ 3554 w 3554"/>
              <a:gd name="T21" fmla="*/ 1452 h 1452"/>
            </a:gdLst>
            <a:ahLst/>
            <a:cxnLst>
              <a:cxn ang="T12">
                <a:pos x="T0" y="T1"/>
              </a:cxn>
              <a:cxn ang="T13">
                <a:pos x="T2" y="T3"/>
              </a:cxn>
              <a:cxn ang="T14">
                <a:pos x="T4" y="T5"/>
              </a:cxn>
              <a:cxn ang="T15">
                <a:pos x="T6" y="T7"/>
              </a:cxn>
              <a:cxn ang="T16">
                <a:pos x="T8" y="T9"/>
              </a:cxn>
              <a:cxn ang="T17">
                <a:pos x="T10" y="T11"/>
              </a:cxn>
            </a:cxnLst>
            <a:rect l="T18" t="T19" r="T20" b="T21"/>
            <a:pathLst>
              <a:path w="3554" h="1452">
                <a:moveTo>
                  <a:pt x="0" y="0"/>
                </a:moveTo>
                <a:cubicBezTo>
                  <a:pt x="55" y="116"/>
                  <a:pt x="207" y="503"/>
                  <a:pt x="331" y="696"/>
                </a:cubicBezTo>
                <a:cubicBezTo>
                  <a:pt x="455" y="889"/>
                  <a:pt x="570" y="1034"/>
                  <a:pt x="746" y="1156"/>
                </a:cubicBezTo>
                <a:cubicBezTo>
                  <a:pt x="922" y="1278"/>
                  <a:pt x="1086" y="1404"/>
                  <a:pt x="1389" y="1428"/>
                </a:cubicBezTo>
                <a:cubicBezTo>
                  <a:pt x="1692" y="1452"/>
                  <a:pt x="2202" y="1410"/>
                  <a:pt x="2563" y="1299"/>
                </a:cubicBezTo>
                <a:cubicBezTo>
                  <a:pt x="2924" y="1188"/>
                  <a:pt x="3348" y="872"/>
                  <a:pt x="3554" y="759"/>
                </a:cubicBezTo>
              </a:path>
            </a:pathLst>
          </a:custGeom>
          <a:noFill/>
          <a:ln w="28575">
            <a:solidFill>
              <a:schemeClr val="tx1"/>
            </a:solidFill>
            <a:round/>
            <a:headEnd/>
            <a:tailEnd/>
          </a:ln>
        </p:spPr>
        <p:txBody>
          <a:bodyPr/>
          <a:lstStyle/>
          <a:p>
            <a:endParaRPr lang="en-US" sz="1200" smtClean="0">
              <a:solidFill>
                <a:srgbClr val="000000"/>
              </a:solidFill>
              <a:latin typeface="Arial" pitchFamily="34" charset="0"/>
            </a:endParaRPr>
          </a:p>
        </p:txBody>
      </p:sp>
      <p:sp>
        <p:nvSpPr>
          <p:cNvPr id="24584" name="Text Box 8"/>
          <p:cNvSpPr txBox="1">
            <a:spLocks noChangeArrowheads="1"/>
          </p:cNvSpPr>
          <p:nvPr/>
        </p:nvSpPr>
        <p:spPr bwMode="auto">
          <a:xfrm>
            <a:off x="1012825" y="2246313"/>
            <a:ext cx="604838" cy="396875"/>
          </a:xfrm>
          <a:prstGeom prst="rect">
            <a:avLst/>
          </a:prstGeom>
          <a:noFill/>
          <a:ln w="9525">
            <a:noFill/>
            <a:miter lim="800000"/>
            <a:headEnd/>
            <a:tailEnd/>
          </a:ln>
        </p:spPr>
        <p:txBody>
          <a:bodyPr wrap="none">
            <a:spAutoFit/>
          </a:bodyPr>
          <a:lstStyle/>
          <a:p>
            <a:r>
              <a:rPr lang="en-US" sz="1000" smtClean="0">
                <a:solidFill>
                  <a:srgbClr val="000000"/>
                </a:solidFill>
                <a:latin typeface="Arial" pitchFamily="34" charset="0"/>
              </a:rPr>
              <a:t>Cost</a:t>
            </a:r>
          </a:p>
          <a:p>
            <a:r>
              <a:rPr lang="en-US" sz="1000" smtClean="0">
                <a:solidFill>
                  <a:srgbClr val="000000"/>
                </a:solidFill>
                <a:latin typeface="Arial" pitchFamily="34" charset="0"/>
              </a:rPr>
              <a:t>per unit</a:t>
            </a:r>
          </a:p>
        </p:txBody>
      </p:sp>
      <p:sp>
        <p:nvSpPr>
          <p:cNvPr id="24585" name="Text Box 9"/>
          <p:cNvSpPr txBox="1">
            <a:spLocks noChangeArrowheads="1"/>
          </p:cNvSpPr>
          <p:nvPr/>
        </p:nvSpPr>
        <p:spPr bwMode="auto">
          <a:xfrm>
            <a:off x="5140325" y="4679950"/>
            <a:ext cx="2065338" cy="396875"/>
          </a:xfrm>
          <a:prstGeom prst="rect">
            <a:avLst/>
          </a:prstGeom>
          <a:noFill/>
          <a:ln w="9525">
            <a:noFill/>
            <a:miter lim="800000"/>
            <a:headEnd/>
            <a:tailEnd/>
          </a:ln>
        </p:spPr>
        <p:txBody>
          <a:bodyPr wrap="none">
            <a:spAutoFit/>
          </a:bodyPr>
          <a:lstStyle/>
          <a:p>
            <a:r>
              <a:rPr lang="en-US" sz="1000" smtClean="0">
                <a:solidFill>
                  <a:srgbClr val="3333CC"/>
                </a:solidFill>
                <a:latin typeface="Arial" pitchFamily="34" charset="0"/>
              </a:rPr>
              <a:t>Costs with increasing returns </a:t>
            </a:r>
          </a:p>
          <a:p>
            <a:r>
              <a:rPr lang="en-US" sz="1000" smtClean="0">
                <a:solidFill>
                  <a:srgbClr val="3333CC"/>
                </a:solidFill>
                <a:latin typeface="Arial" pitchFamily="34" charset="0"/>
              </a:rPr>
              <a:t>to scale (e.g., capacity, inventory)</a:t>
            </a:r>
          </a:p>
        </p:txBody>
      </p:sp>
      <p:sp>
        <p:nvSpPr>
          <p:cNvPr id="24586" name="Text Box 10"/>
          <p:cNvSpPr txBox="1">
            <a:spLocks noChangeArrowheads="1"/>
          </p:cNvSpPr>
          <p:nvPr/>
        </p:nvSpPr>
        <p:spPr bwMode="auto">
          <a:xfrm>
            <a:off x="5122863" y="4224338"/>
            <a:ext cx="2184400" cy="396875"/>
          </a:xfrm>
          <a:prstGeom prst="rect">
            <a:avLst/>
          </a:prstGeom>
          <a:noFill/>
          <a:ln w="9525">
            <a:noFill/>
            <a:miter lim="800000"/>
            <a:headEnd/>
            <a:tailEnd/>
          </a:ln>
        </p:spPr>
        <p:txBody>
          <a:bodyPr wrap="none">
            <a:spAutoFit/>
          </a:bodyPr>
          <a:lstStyle/>
          <a:p>
            <a:pPr algn="r"/>
            <a:r>
              <a:rPr lang="en-US" sz="1000" smtClean="0">
                <a:solidFill>
                  <a:srgbClr val="3333CC"/>
                </a:solidFill>
                <a:latin typeface="Arial" pitchFamily="34" charset="0"/>
              </a:rPr>
              <a:t>Costs with decreasing </a:t>
            </a:r>
          </a:p>
          <a:p>
            <a:pPr algn="r"/>
            <a:r>
              <a:rPr lang="en-US" sz="1000" smtClean="0">
                <a:solidFill>
                  <a:srgbClr val="3333CC"/>
                </a:solidFill>
                <a:latin typeface="Arial" pitchFamily="34" charset="0"/>
              </a:rPr>
              <a:t>returns to scale (e.g. transportation)</a:t>
            </a:r>
          </a:p>
        </p:txBody>
      </p:sp>
      <p:sp>
        <p:nvSpPr>
          <p:cNvPr id="24587" name="Text Box 11"/>
          <p:cNvSpPr txBox="1">
            <a:spLocks noChangeArrowheads="1"/>
          </p:cNvSpPr>
          <p:nvPr/>
        </p:nvSpPr>
        <p:spPr bwMode="auto">
          <a:xfrm>
            <a:off x="5761038" y="3400425"/>
            <a:ext cx="1092200" cy="2444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Total cost (sum)</a:t>
            </a:r>
          </a:p>
        </p:txBody>
      </p:sp>
      <p:sp>
        <p:nvSpPr>
          <p:cNvPr id="24588" name="Line 12"/>
          <p:cNvSpPr>
            <a:spLocks noChangeShapeType="1"/>
          </p:cNvSpPr>
          <p:nvPr/>
        </p:nvSpPr>
        <p:spPr bwMode="auto">
          <a:xfrm>
            <a:off x="4083050" y="4205288"/>
            <a:ext cx="0" cy="1000125"/>
          </a:xfrm>
          <a:prstGeom prst="line">
            <a:avLst/>
          </a:prstGeom>
          <a:noFill/>
          <a:ln w="9525">
            <a:solidFill>
              <a:schemeClr val="tx1"/>
            </a:solidFill>
            <a:prstDash val="dash"/>
            <a:round/>
            <a:headEnd/>
            <a:tailEnd type="triangle" w="med" len="med"/>
          </a:ln>
        </p:spPr>
        <p:txBody>
          <a:bodyPr/>
          <a:lstStyle/>
          <a:p>
            <a:endParaRPr lang="en-US" sz="1200" smtClean="0">
              <a:solidFill>
                <a:srgbClr val="000000"/>
              </a:solidFill>
              <a:latin typeface="Arial" pitchFamily="34" charset="0"/>
            </a:endParaRPr>
          </a:p>
        </p:txBody>
      </p:sp>
      <p:sp>
        <p:nvSpPr>
          <p:cNvPr id="24589" name="Text Box 13"/>
          <p:cNvSpPr txBox="1">
            <a:spLocks noChangeArrowheads="1"/>
          </p:cNvSpPr>
          <p:nvPr/>
        </p:nvSpPr>
        <p:spPr bwMode="auto">
          <a:xfrm>
            <a:off x="3397250" y="5232400"/>
            <a:ext cx="1373188" cy="549275"/>
          </a:xfrm>
          <a:prstGeom prst="rect">
            <a:avLst/>
          </a:prstGeom>
          <a:noFill/>
          <a:ln w="9525">
            <a:noFill/>
            <a:miter lim="800000"/>
            <a:headEnd/>
            <a:tailEnd/>
          </a:ln>
        </p:spPr>
        <p:txBody>
          <a:bodyPr wrap="none">
            <a:spAutoFit/>
          </a:bodyPr>
          <a:lstStyle/>
          <a:p>
            <a:pPr algn="ctr"/>
            <a:r>
              <a:rPr lang="en-US" sz="1000" smtClean="0">
                <a:solidFill>
                  <a:srgbClr val="000000"/>
                </a:solidFill>
                <a:latin typeface="Arial" pitchFamily="34" charset="0"/>
              </a:rPr>
              <a:t>Economically optimal</a:t>
            </a:r>
          </a:p>
          <a:p>
            <a:pPr algn="ctr"/>
            <a:r>
              <a:rPr lang="en-US" sz="1000" smtClean="0">
                <a:solidFill>
                  <a:srgbClr val="000000"/>
                </a:solidFill>
                <a:latin typeface="Arial" pitchFamily="34" charset="0"/>
              </a:rPr>
              <a:t>size of area served</a:t>
            </a:r>
          </a:p>
          <a:p>
            <a:pPr algn="ctr"/>
            <a:r>
              <a:rPr lang="en-US" sz="1000" smtClean="0">
                <a:solidFill>
                  <a:srgbClr val="000000"/>
                </a:solidFill>
                <a:latin typeface="Arial" pitchFamily="34" charset="0"/>
              </a:rPr>
              <a:t>from one location</a:t>
            </a:r>
          </a:p>
        </p:txBody>
      </p:sp>
      <p:sp>
        <p:nvSpPr>
          <p:cNvPr id="24590" name="AutoShape 14"/>
          <p:cNvSpPr>
            <a:spLocks noChangeArrowheads="1"/>
          </p:cNvSpPr>
          <p:nvPr/>
        </p:nvSpPr>
        <p:spPr bwMode="auto">
          <a:xfrm>
            <a:off x="1706563" y="5299075"/>
            <a:ext cx="1362075" cy="354013"/>
          </a:xfrm>
          <a:prstGeom prst="lef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b="1" i="1" smtClean="0">
                <a:solidFill>
                  <a:srgbClr val="FFFFFF"/>
                </a:solidFill>
                <a:latin typeface="Arial" pitchFamily="34" charset="0"/>
              </a:rPr>
              <a:t>Distributed network</a:t>
            </a:r>
          </a:p>
        </p:txBody>
      </p:sp>
      <p:sp>
        <p:nvSpPr>
          <p:cNvPr id="24591" name="AutoShape 15"/>
          <p:cNvSpPr>
            <a:spLocks noChangeArrowheads="1"/>
          </p:cNvSpPr>
          <p:nvPr/>
        </p:nvSpPr>
        <p:spPr bwMode="auto">
          <a:xfrm>
            <a:off x="4819650" y="5299075"/>
            <a:ext cx="1362075" cy="354013"/>
          </a:xfrm>
          <a:prstGeom prst="righ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b="1" i="1" smtClean="0">
                <a:solidFill>
                  <a:srgbClr val="FFFFFF"/>
                </a:solidFill>
                <a:latin typeface="Arial" pitchFamily="34" charset="0"/>
              </a:rPr>
              <a:t>Centralized network</a:t>
            </a:r>
          </a:p>
        </p:txBody>
      </p:sp>
      <p:sp>
        <p:nvSpPr>
          <p:cNvPr id="24592" name="Text Box 16"/>
          <p:cNvSpPr txBox="1">
            <a:spLocks noChangeArrowheads="1"/>
          </p:cNvSpPr>
          <p:nvPr/>
        </p:nvSpPr>
        <p:spPr bwMode="auto">
          <a:xfrm>
            <a:off x="1484313" y="5251450"/>
            <a:ext cx="254000" cy="2444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0</a:t>
            </a:r>
          </a:p>
        </p:txBody>
      </p:sp>
      <p:sp>
        <p:nvSpPr>
          <p:cNvPr id="24593" name="Text Box 17"/>
          <p:cNvSpPr txBox="1">
            <a:spLocks noChangeArrowheads="1"/>
          </p:cNvSpPr>
          <p:nvPr/>
        </p:nvSpPr>
        <p:spPr bwMode="auto">
          <a:xfrm>
            <a:off x="1349375" y="5081588"/>
            <a:ext cx="254000" cy="2444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0</a:t>
            </a:r>
          </a:p>
        </p:txBody>
      </p:sp>
      <p:sp>
        <p:nvSpPr>
          <p:cNvPr id="24594" name="Rectangle 18"/>
          <p:cNvSpPr>
            <a:spLocks noGrp="1" noChangeArrowheads="1"/>
          </p:cNvSpPr>
          <p:nvPr>
            <p:ph type="title"/>
          </p:nvPr>
        </p:nvSpPr>
        <p:spPr/>
        <p:txBody>
          <a:bodyPr/>
          <a:lstStyle/>
          <a:p>
            <a:pPr eaLnBrk="1" hangingPunct="1"/>
            <a:r>
              <a:rPr lang="en-US" b="1" smtClean="0">
                <a:latin typeface="Albertus Extra Bold"/>
              </a:rPr>
              <a:t>Capacity Location: Network analysis</a:t>
            </a:r>
            <a:br>
              <a:rPr lang="en-US" b="1" smtClean="0">
                <a:latin typeface="Albertus Extra Bold"/>
              </a:rPr>
            </a:br>
            <a:r>
              <a:rPr lang="en-US" b="1" smtClean="0">
                <a:latin typeface="Albertus Extra Bold"/>
              </a:rPr>
              <a:t>	</a:t>
            </a:r>
            <a:r>
              <a:rPr lang="en-US" smtClean="0"/>
              <a:t>Should a network be centralized or distributed?</a:t>
            </a:r>
          </a:p>
        </p:txBody>
      </p:sp>
      <p:sp>
        <p:nvSpPr>
          <p:cNvPr id="24595" name="Text Placeholder 18"/>
          <p:cNvSpPr>
            <a:spLocks noGrp="1"/>
          </p:cNvSpPr>
          <p:nvPr>
            <p:ph type="body" sz="half" idx="4294967295"/>
          </p:nvPr>
        </p:nvSpPr>
        <p:spPr>
          <a:xfrm>
            <a:off x="486560" y="6123963"/>
            <a:ext cx="7743039" cy="553673"/>
          </a:xfrm>
        </p:spPr>
        <p:txBody>
          <a:bodyPr/>
          <a:lstStyle/>
          <a:p>
            <a:pPr>
              <a:buFont typeface="Wingdings" pitchFamily="2" charset="2"/>
              <a:buChar char="Ø"/>
            </a:pPr>
            <a:r>
              <a:rPr lang="en-US" dirty="0" smtClean="0"/>
              <a:t>Capacity sizing and location are interdependent!</a:t>
            </a:r>
          </a:p>
        </p:txBody>
      </p:sp>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674" name="Picture 2" descr="The United States Of McDonald's"/>
          <p:cNvPicPr>
            <a:picLocks noChangeAspect="1" noChangeArrowheads="1"/>
          </p:cNvPicPr>
          <p:nvPr/>
        </p:nvPicPr>
        <p:blipFill>
          <a:blip r:embed="rId3" cstate="print"/>
          <a:srcRect/>
          <a:stretch>
            <a:fillRect/>
          </a:stretch>
        </p:blipFill>
        <p:spPr bwMode="auto">
          <a:xfrm>
            <a:off x="-1" y="-10104"/>
            <a:ext cx="9462721" cy="6868104"/>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1842" name="Picture 2" descr="http://2.bp.blogspot.com/-KtJq1gGDoqY/UHTVqnFxfAI/AAAAAAAAA3U/l68dhHfqWEA/s640/tri.png"/>
          <p:cNvPicPr>
            <a:picLocks noChangeAspect="1" noChangeArrowheads="1"/>
          </p:cNvPicPr>
          <p:nvPr/>
        </p:nvPicPr>
        <p:blipFill>
          <a:blip r:embed="rId3" cstate="print"/>
          <a:srcRect/>
          <a:stretch>
            <a:fillRect/>
          </a:stretch>
        </p:blipFill>
        <p:spPr bwMode="auto">
          <a:xfrm>
            <a:off x="0" y="1191238"/>
            <a:ext cx="6096000" cy="4143376"/>
          </a:xfrm>
          <a:prstGeom prst="rect">
            <a:avLst/>
          </a:prstGeom>
          <a:noFill/>
        </p:spPr>
      </p:pic>
      <p:pic>
        <p:nvPicPr>
          <p:cNvPr id="291844" name="Picture 4" descr="http://3.bp.blogspot.com/-RuDP2IFQRnk/UHScEeqVrMI/AAAAAAAAA2Y/WUcldsXRpfQ/s400/pop_encap.png"/>
          <p:cNvPicPr>
            <a:picLocks noChangeAspect="1" noChangeArrowheads="1"/>
          </p:cNvPicPr>
          <p:nvPr/>
        </p:nvPicPr>
        <p:blipFill>
          <a:blip r:embed="rId4" cstate="print"/>
          <a:srcRect/>
          <a:stretch>
            <a:fillRect/>
          </a:stretch>
        </p:blipFill>
        <p:spPr bwMode="auto">
          <a:xfrm>
            <a:off x="5334000" y="4133849"/>
            <a:ext cx="3810000" cy="2724151"/>
          </a:xfrm>
          <a:prstGeom prst="rect">
            <a:avLst/>
          </a:prstGeom>
          <a:noFill/>
        </p:spPr>
      </p:pic>
      <p:sp>
        <p:nvSpPr>
          <p:cNvPr id="4" name="Title 3"/>
          <p:cNvSpPr>
            <a:spLocks noGrp="1"/>
          </p:cNvSpPr>
          <p:nvPr>
            <p:ph type="title"/>
          </p:nvPr>
        </p:nvSpPr>
        <p:spPr/>
        <p:txBody>
          <a:bodyPr/>
          <a:lstStyle/>
          <a:p>
            <a:r>
              <a:rPr lang="en-US" dirty="0" smtClean="0"/>
              <a:t>The United States of Starbucks</a:t>
            </a:r>
            <a:endParaRPr lang="en-US" dirty="0"/>
          </a:p>
        </p:txBody>
      </p:sp>
      <p:sp>
        <p:nvSpPr>
          <p:cNvPr id="5" name="TextBox 4"/>
          <p:cNvSpPr txBox="1"/>
          <p:nvPr/>
        </p:nvSpPr>
        <p:spPr>
          <a:xfrm>
            <a:off x="-8389" y="6593747"/>
            <a:ext cx="4488345" cy="276999"/>
          </a:xfrm>
          <a:prstGeom prst="rect">
            <a:avLst/>
          </a:prstGeom>
          <a:noFill/>
        </p:spPr>
        <p:txBody>
          <a:bodyPr wrap="none" rtlCol="0">
            <a:spAutoFit/>
          </a:bodyPr>
          <a:lstStyle/>
          <a:p>
            <a:r>
              <a:rPr lang="en-US" sz="1200" dirty="0" smtClean="0"/>
              <a:t>www.ifweassume.com/2012/10/the-united-states-of-starbucks.html</a:t>
            </a:r>
            <a:endParaRPr lang="en-US" sz="1200" dirty="0"/>
          </a:p>
        </p:txBody>
      </p:sp>
      <p:sp>
        <p:nvSpPr>
          <p:cNvPr id="2" name="TextBox 1"/>
          <p:cNvSpPr txBox="1"/>
          <p:nvPr/>
        </p:nvSpPr>
        <p:spPr>
          <a:xfrm>
            <a:off x="-9264" y="6090857"/>
            <a:ext cx="5860780" cy="261610"/>
          </a:xfrm>
          <a:prstGeom prst="rect">
            <a:avLst/>
          </a:prstGeom>
          <a:noFill/>
        </p:spPr>
        <p:txBody>
          <a:bodyPr wrap="none" rtlCol="0">
            <a:spAutoFit/>
          </a:bodyPr>
          <a:lstStyle/>
          <a:p>
            <a:r>
              <a:rPr lang="en-US" sz="1100" u="sng" dirty="0">
                <a:hlinkClick r:id="rId5"/>
              </a:rPr>
              <a:t>http://www.boston.com/yourtown/massfacts/snapshot_dunkin_donuts_vs_starbucks_massachusetts/ </a:t>
            </a:r>
            <a:endParaRPr lang="en-US" sz="1100" dirty="0"/>
          </a:p>
        </p:txBody>
      </p:sp>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15747" name="Rectangle 3"/>
          <p:cNvSpPr>
            <a:spLocks noGrp="1" noChangeArrowheads="1"/>
          </p:cNvSpPr>
          <p:nvPr>
            <p:ph idx="1"/>
          </p:nvPr>
        </p:nvSpPr>
        <p:spPr/>
        <p:txBody>
          <a:bodyPr/>
          <a:lstStyle/>
          <a:p>
            <a:pPr eaLnBrk="1" hangingPunct="1">
              <a:lnSpc>
                <a:spcPct val="80000"/>
              </a:lnSpc>
            </a:pPr>
            <a:r>
              <a:rPr lang="en-US" sz="3200" b="1" dirty="0" smtClean="0"/>
              <a:t>Capacity Location</a:t>
            </a:r>
            <a:r>
              <a:rPr lang="en-US" sz="3200" dirty="0" smtClean="0"/>
              <a:t>:</a:t>
            </a:r>
          </a:p>
          <a:p>
            <a:pPr lvl="1" eaLnBrk="1" hangingPunct="1">
              <a:lnSpc>
                <a:spcPct val="80000"/>
              </a:lnSpc>
            </a:pPr>
            <a:r>
              <a:rPr lang="en-US" sz="2800" dirty="0" smtClean="0"/>
              <a:t>Location decisions should be integrated with the entire operations strategy. They also explain the forces behind globalization.</a:t>
            </a:r>
          </a:p>
          <a:p>
            <a:pPr lvl="1" eaLnBrk="1" hangingPunct="1">
              <a:lnSpc>
                <a:spcPct val="80000"/>
              </a:lnSpc>
            </a:pPr>
            <a:r>
              <a:rPr lang="en-US" sz="2800" dirty="0" smtClean="0"/>
              <a:t>Strategic location analysis:</a:t>
            </a:r>
          </a:p>
          <a:p>
            <a:pPr marL="1257300" lvl="2" indent="-342900" eaLnBrk="1" hangingPunct="1">
              <a:lnSpc>
                <a:spcPct val="80000"/>
              </a:lnSpc>
              <a:buFont typeface="Times New Roman" pitchFamily="18" charset="0"/>
              <a:buAutoNum type="arabicPeriod"/>
            </a:pPr>
            <a:r>
              <a:rPr lang="en-US" sz="2400" dirty="0" smtClean="0"/>
              <a:t>Strategic role analysis </a:t>
            </a:r>
            <a:r>
              <a:rPr lang="en-US" sz="2400" dirty="0" smtClean="0">
                <a:sym typeface="Symbol" pitchFamily="18" charset="2"/>
              </a:rPr>
              <a:t> Offshoring</a:t>
            </a:r>
            <a:r>
              <a:rPr lang="en-US" sz="2400" dirty="0" smtClean="0"/>
              <a:t> </a:t>
            </a:r>
          </a:p>
          <a:p>
            <a:pPr marL="1257300" lvl="2" indent="-342900" eaLnBrk="1" hangingPunct="1">
              <a:lnSpc>
                <a:spcPct val="80000"/>
              </a:lnSpc>
              <a:buFont typeface="Times New Roman" pitchFamily="18" charset="0"/>
              <a:buAutoNum type="arabicPeriod"/>
            </a:pPr>
            <a:r>
              <a:rPr lang="en-US" sz="2400" dirty="0" smtClean="0"/>
              <a:t>Global assessment </a:t>
            </a:r>
            <a:r>
              <a:rPr lang="en-US" sz="2400" dirty="0">
                <a:sym typeface="Symbol" pitchFamily="18" charset="2"/>
              </a:rPr>
              <a:t> </a:t>
            </a:r>
            <a:r>
              <a:rPr lang="en-US" sz="2400" dirty="0" smtClean="0">
                <a:sym typeface="Symbol" pitchFamily="18" charset="2"/>
              </a:rPr>
              <a:t>candidate locations</a:t>
            </a:r>
            <a:endParaRPr lang="en-US" sz="2400" dirty="0" smtClean="0"/>
          </a:p>
          <a:p>
            <a:pPr marL="1257300" lvl="2" indent="-342900" eaLnBrk="1" hangingPunct="1">
              <a:lnSpc>
                <a:spcPct val="80000"/>
              </a:lnSpc>
              <a:buFont typeface="Times New Roman" pitchFamily="18" charset="0"/>
              <a:buAutoNum type="arabicPeriod"/>
            </a:pPr>
            <a:r>
              <a:rPr lang="en-US" sz="2400" dirty="0" smtClean="0"/>
              <a:t>Country segmentation </a:t>
            </a:r>
            <a:r>
              <a:rPr lang="en-US" sz="2400" dirty="0">
                <a:sym typeface="Symbol" pitchFamily="18" charset="2"/>
              </a:rPr>
              <a:t> </a:t>
            </a:r>
            <a:r>
              <a:rPr lang="en-US" sz="2400" dirty="0" smtClean="0">
                <a:sym typeface="Symbol" pitchFamily="18" charset="2"/>
              </a:rPr>
              <a:t>attractive candidate </a:t>
            </a:r>
            <a:r>
              <a:rPr lang="en-US" sz="2400" dirty="0">
                <a:sym typeface="Symbol" pitchFamily="18" charset="2"/>
              </a:rPr>
              <a:t>locations</a:t>
            </a:r>
            <a:endParaRPr lang="en-US" sz="2400" dirty="0" smtClean="0"/>
          </a:p>
          <a:p>
            <a:pPr marL="1257300" lvl="2" indent="-342900" eaLnBrk="1" hangingPunct="1">
              <a:lnSpc>
                <a:spcPct val="80000"/>
              </a:lnSpc>
              <a:buFont typeface="Times New Roman" pitchFamily="18" charset="0"/>
              <a:buAutoNum type="arabicPeriod"/>
            </a:pPr>
            <a:r>
              <a:rPr lang="en-US" sz="2400" dirty="0" smtClean="0"/>
              <a:t>Geographic, spatial network analysis </a:t>
            </a:r>
            <a:r>
              <a:rPr lang="en-US" sz="2400" dirty="0" smtClean="0">
                <a:sym typeface="Symbol" pitchFamily="18" charset="2"/>
              </a:rPr>
              <a:t> TLC</a:t>
            </a:r>
          </a:p>
          <a:p>
            <a:pPr lvl="3" eaLnBrk="1" hangingPunct="1">
              <a:lnSpc>
                <a:spcPct val="80000"/>
              </a:lnSpc>
            </a:pPr>
            <a:r>
              <a:rPr lang="en-US" sz="2200" dirty="0" smtClean="0"/>
              <a:t>Should networks be centralized or distributed?  Optimal size of a location</a:t>
            </a:r>
          </a:p>
          <a:p>
            <a:pPr lvl="3" eaLnBrk="1" hangingPunct="1">
              <a:lnSpc>
                <a:spcPct val="80000"/>
              </a:lnSpc>
            </a:pPr>
            <a:r>
              <a:rPr lang="en-US" sz="2200" dirty="0"/>
              <a:t>C</a:t>
            </a:r>
            <a:r>
              <a:rPr lang="en-US" sz="2200" dirty="0" smtClean="0"/>
              <a:t>ompetitive analysis</a:t>
            </a:r>
          </a:p>
          <a:p>
            <a:pPr marL="1371600" lvl="2" indent="-457200" eaLnBrk="1" hangingPunct="1">
              <a:lnSpc>
                <a:spcPct val="80000"/>
              </a:lnSpc>
              <a:buFont typeface="+mj-lt"/>
              <a:buAutoNum type="arabicPeriod"/>
            </a:pPr>
            <a:r>
              <a:rPr lang="en-US" sz="2400" dirty="0" smtClean="0"/>
              <a:t>Dynamic updating</a:t>
            </a:r>
          </a:p>
          <a:p>
            <a:pPr marL="1257300" lvl="2" indent="-342900" eaLnBrk="1" hangingPunct="1">
              <a:lnSpc>
                <a:spcPct val="80000"/>
              </a:lnSpc>
              <a:buFont typeface="Times New Roman" pitchFamily="18" charset="0"/>
              <a:buAutoNum type="arabicPeriod"/>
            </a:pPr>
            <a:endParaRPr lang="en-US" sz="2400" dirty="0" smtClean="0"/>
          </a:p>
          <a:p>
            <a:pPr lvl="1" eaLnBrk="1" hangingPunct="1">
              <a:lnSpc>
                <a:spcPct val="80000"/>
              </a:lnSpc>
            </a:pPr>
            <a:endParaRPr lang="en-US" sz="2800" dirty="0" smtClean="0"/>
          </a:p>
        </p:txBody>
      </p:sp>
      <p:sp>
        <p:nvSpPr>
          <p:cNvPr id="27650" name="Rectangle 2"/>
          <p:cNvSpPr>
            <a:spLocks noGrp="1" noChangeArrowheads="1"/>
          </p:cNvSpPr>
          <p:nvPr>
            <p:ph type="title"/>
          </p:nvPr>
        </p:nvSpPr>
        <p:spPr/>
        <p:txBody>
          <a:bodyPr/>
          <a:lstStyle/>
          <a:p>
            <a:pPr eaLnBrk="1" hangingPunct="1"/>
            <a:r>
              <a:rPr lang="en-US" smtClean="0">
                <a:latin typeface="Albertus Extra Bold"/>
              </a:rPr>
              <a:t>Learning Points</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1574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1574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1574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1574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15747">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15747">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15747">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415747">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415747">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41574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747" grpId="0" build="p"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30"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smtClean="0">
                <a:solidFill>
                  <a:srgbClr val="FFFFFF"/>
                </a:solidFill>
                <a:latin typeface="Garamond" pitchFamily="18" charset="0"/>
              </a:rPr>
              <a:t>Operations Strategy (week 7)</a:t>
            </a:r>
          </a:p>
          <a:p>
            <a:pPr algn="ctr" eaLnBrk="0" hangingPunct="0">
              <a:spcBef>
                <a:spcPct val="50000"/>
              </a:spcBef>
            </a:pPr>
            <a:r>
              <a:rPr lang="en-US" sz="3600" dirty="0" smtClean="0">
                <a:solidFill>
                  <a:srgbClr val="FF3300"/>
                </a:solidFill>
                <a:latin typeface="Garamond" pitchFamily="18" charset="0"/>
              </a:rPr>
              <a:t>Global Dual Sourcing and </a:t>
            </a:r>
            <a:r>
              <a:rPr lang="en-US" sz="3600" dirty="0" err="1" smtClean="0">
                <a:solidFill>
                  <a:srgbClr val="FF3300"/>
                </a:solidFill>
                <a:latin typeface="Garamond" pitchFamily="18" charset="0"/>
              </a:rPr>
              <a:t>Offshoring</a:t>
            </a:r>
            <a:endParaRPr lang="en-US" sz="3600" dirty="0" smtClean="0">
              <a:solidFill>
                <a:srgbClr val="FF3300"/>
              </a:solidFill>
              <a:latin typeface="Garamond" pitchFamily="18" charset="0"/>
            </a:endParaRPr>
          </a:p>
        </p:txBody>
      </p:sp>
      <p:sp>
        <p:nvSpPr>
          <p:cNvPr id="26631" name="Rectangle 7"/>
          <p:cNvSpPr>
            <a:spLocks noGrp="1" noChangeArrowheads="1"/>
          </p:cNvSpPr>
          <p:nvPr>
            <p:ph type="body" idx="1"/>
          </p:nvPr>
        </p:nvSpPr>
        <p:spPr>
          <a:xfrm>
            <a:off x="457200" y="1986117"/>
            <a:ext cx="8261350" cy="4490884"/>
          </a:xfrm>
        </p:spPr>
        <p:txBody>
          <a:bodyPr/>
          <a:lstStyle/>
          <a:p>
            <a:pPr eaLnBrk="1" hangingPunct="1">
              <a:buClr>
                <a:srgbClr val="FF3300"/>
              </a:buClr>
            </a:pPr>
            <a:endParaRPr lang="en-US" sz="1000" dirty="0" smtClean="0">
              <a:solidFill>
                <a:schemeClr val="bg1"/>
              </a:solidFill>
            </a:endParaRPr>
          </a:p>
          <a:p>
            <a:pPr eaLnBrk="1" hangingPunct="1">
              <a:buClr>
                <a:srgbClr val="FF3300"/>
              </a:buClr>
            </a:pPr>
            <a:r>
              <a:rPr lang="en-US" sz="1800" dirty="0" smtClean="0">
                <a:solidFill>
                  <a:schemeClr val="bg1"/>
                </a:solidFill>
              </a:rPr>
              <a:t>Strategic global sourcing allocation</a:t>
            </a:r>
          </a:p>
          <a:p>
            <a:pPr lvl="1" eaLnBrk="1" hangingPunct="1">
              <a:buClr>
                <a:srgbClr val="FF3300"/>
              </a:buClr>
            </a:pPr>
            <a:r>
              <a:rPr lang="en-US" sz="1800" dirty="0" smtClean="0">
                <a:solidFill>
                  <a:schemeClr val="bg1"/>
                </a:solidFill>
              </a:rPr>
              <a:t>Principles from research</a:t>
            </a:r>
          </a:p>
          <a:p>
            <a:pPr lvl="1" eaLnBrk="1" hangingPunct="1">
              <a:buClr>
                <a:srgbClr val="FF3300"/>
              </a:buClr>
            </a:pPr>
            <a:r>
              <a:rPr lang="en-US" sz="1800" dirty="0" smtClean="0">
                <a:solidFill>
                  <a:schemeClr val="bg1"/>
                </a:solidFill>
              </a:rPr>
              <a:t>Lessons and guidelines from practice</a:t>
            </a:r>
          </a:p>
          <a:p>
            <a:pPr eaLnBrk="1" hangingPunct="1">
              <a:buClr>
                <a:srgbClr val="FF3300"/>
              </a:buClr>
            </a:pPr>
            <a:endParaRPr lang="en-US" sz="1800" dirty="0" smtClean="0">
              <a:solidFill>
                <a:schemeClr val="bg1"/>
              </a:solidFill>
            </a:endParaRPr>
          </a:p>
          <a:p>
            <a:pPr lvl="1" eaLnBrk="1" hangingPunct="1">
              <a:buClr>
                <a:srgbClr val="FF3300"/>
              </a:buClr>
            </a:pPr>
            <a:endParaRPr lang="en-US" sz="1800" dirty="0" smtClean="0">
              <a:solidFill>
                <a:schemeClr val="bg1"/>
              </a:solidFill>
            </a:endParaRP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Simulation Game and Case: </a:t>
            </a:r>
            <a:r>
              <a:rPr lang="en-US" i="1" dirty="0" smtClean="0">
                <a:solidFill>
                  <a:schemeClr val="bg1"/>
                </a:solidFill>
              </a:rPr>
              <a:t>Mexico-China</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
          <p:cNvSpPr>
            <a:spLocks noGrp="1"/>
          </p:cNvSpPr>
          <p:nvPr>
            <p:ph type="title"/>
          </p:nvPr>
        </p:nvSpPr>
        <p:spPr>
          <a:xfrm>
            <a:off x="0" y="1588"/>
            <a:ext cx="9144000" cy="1228725"/>
          </a:xfrm>
        </p:spPr>
        <p:txBody>
          <a:bodyPr/>
          <a:lstStyle/>
          <a:p>
            <a:pPr eaLnBrk="1" hangingPunct="1"/>
            <a:r>
              <a:rPr lang="en-US" dirty="0" smtClean="0"/>
              <a:t>Simulation: Mexico-China?</a:t>
            </a:r>
            <a:br>
              <a:rPr lang="en-US" dirty="0" smtClean="0"/>
            </a:br>
            <a:endParaRPr lang="en-US" dirty="0" smtClean="0"/>
          </a:p>
        </p:txBody>
      </p:sp>
      <p:sp>
        <p:nvSpPr>
          <p:cNvPr id="26627" name="Content Placeholder 3"/>
          <p:cNvSpPr>
            <a:spLocks noGrp="1"/>
          </p:cNvSpPr>
          <p:nvPr>
            <p:ph idx="1"/>
          </p:nvPr>
        </p:nvSpPr>
        <p:spPr>
          <a:xfrm>
            <a:off x="352425" y="1260475"/>
            <a:ext cx="8435975" cy="5372100"/>
          </a:xfrm>
        </p:spPr>
        <p:txBody>
          <a:bodyPr/>
          <a:lstStyle/>
          <a:p>
            <a:pPr eaLnBrk="1" hangingPunct="1"/>
            <a:r>
              <a:rPr lang="en-US" sz="2000" dirty="0" smtClean="0"/>
              <a:t>You are a $10B high-tech US manufacturer of wireless transmission components. Global competition put pressure on margins and working capital</a:t>
            </a:r>
          </a:p>
          <a:p>
            <a:pPr eaLnBrk="1" hangingPunct="1"/>
            <a:r>
              <a:rPr lang="en-US" sz="2000" dirty="0" smtClean="0"/>
              <a:t>You have two assembly plants, one in China and another in Mexico, that supply a warehouse in McAllen, TX.</a:t>
            </a:r>
          </a:p>
          <a:p>
            <a:pPr eaLnBrk="1" hangingPunct="1"/>
            <a:r>
              <a:rPr lang="en-US" sz="2000" i="1" dirty="0" smtClean="0"/>
              <a:t>How can you best manage this existing global network?  For simplicity, we will manage only </a:t>
            </a:r>
            <a:r>
              <a:rPr lang="en-US" sz="2000" b="1" dirty="0" smtClean="0"/>
              <a:t>1 SKU </a:t>
            </a:r>
            <a:r>
              <a:rPr lang="en-US" sz="2000" i="1" dirty="0" smtClean="0"/>
              <a:t>and only sell to </a:t>
            </a:r>
            <a:r>
              <a:rPr lang="en-US" sz="2000" b="1" dirty="0" smtClean="0"/>
              <a:t>1 market.</a:t>
            </a:r>
            <a:endParaRPr lang="en-US" sz="2000" i="1" dirty="0" smtClean="0"/>
          </a:p>
          <a:p>
            <a:pPr eaLnBrk="1" hangingPunct="1"/>
            <a:endParaRPr lang="en-US" sz="2000" dirty="0" smtClean="0"/>
          </a:p>
          <a:p>
            <a:pPr eaLnBrk="1" hangingPunct="1"/>
            <a:endParaRPr lang="en-US" sz="2000" dirty="0" smtClean="0"/>
          </a:p>
          <a:p>
            <a:pPr eaLnBrk="1" hangingPunct="1"/>
            <a:endParaRPr lang="en-US" sz="2000" dirty="0" smtClean="0"/>
          </a:p>
        </p:txBody>
      </p:sp>
      <p:pic>
        <p:nvPicPr>
          <p:cNvPr id="26628" name="Picture 2"/>
          <p:cNvPicPr>
            <a:picLocks noChangeAspect="1" noChangeArrowheads="1"/>
          </p:cNvPicPr>
          <p:nvPr/>
        </p:nvPicPr>
        <p:blipFill>
          <a:blip r:embed="rId3" cstate="print"/>
          <a:srcRect/>
          <a:stretch>
            <a:fillRect/>
          </a:stretch>
        </p:blipFill>
        <p:spPr bwMode="auto">
          <a:xfrm>
            <a:off x="1771650" y="3409950"/>
            <a:ext cx="5600700" cy="3343275"/>
          </a:xfrm>
          <a:prstGeom prst="rect">
            <a:avLst/>
          </a:prstGeom>
          <a:noFill/>
          <a:ln w="9525">
            <a:noFill/>
            <a:miter lim="800000"/>
            <a:headEnd/>
            <a:tailEnd/>
          </a:ln>
        </p:spPr>
      </p:pic>
      <p:sp>
        <p:nvSpPr>
          <p:cNvPr id="26629" name="Isosceles Triangle 5"/>
          <p:cNvSpPr>
            <a:spLocks noChangeArrowheads="1"/>
          </p:cNvSpPr>
          <p:nvPr/>
        </p:nvSpPr>
        <p:spPr bwMode="auto">
          <a:xfrm>
            <a:off x="4403725" y="4964113"/>
            <a:ext cx="152400" cy="168275"/>
          </a:xfrm>
          <a:prstGeom prst="triangle">
            <a:avLst>
              <a:gd name="adj" fmla="val 50000"/>
            </a:avLst>
          </a:prstGeom>
          <a:solidFill>
            <a:srgbClr val="FF0000"/>
          </a:solidFill>
          <a:ln w="9525" algn="ctr">
            <a:solidFill>
              <a:schemeClr val="tx1"/>
            </a:solidFill>
            <a:round/>
            <a:headEnd/>
            <a:tailEnd/>
          </a:ln>
        </p:spPr>
        <p:txBody>
          <a:bodyPr wrap="none">
            <a:spAutoFit/>
          </a:bodyPr>
          <a:lstStyle/>
          <a:p>
            <a:endParaRPr lang="en-US" sz="2400">
              <a:solidFill>
                <a:srgbClr val="000000"/>
              </a:solidFill>
              <a:latin typeface="Times New Roman" pitchFamily="18" charset="0"/>
            </a:endParaRPr>
          </a:p>
        </p:txBody>
      </p:sp>
      <p:cxnSp>
        <p:nvCxnSpPr>
          <p:cNvPr id="26630" name="Straight Arrow Connector 7"/>
          <p:cNvCxnSpPr>
            <a:cxnSpLocks noChangeShapeType="1"/>
          </p:cNvCxnSpPr>
          <p:nvPr/>
        </p:nvCxnSpPr>
        <p:spPr bwMode="auto">
          <a:xfrm>
            <a:off x="2259013" y="5072063"/>
            <a:ext cx="2151062" cy="1587"/>
          </a:xfrm>
          <a:prstGeom prst="straightConnector1">
            <a:avLst/>
          </a:prstGeom>
          <a:noFill/>
          <a:ln w="57150" algn="ctr">
            <a:solidFill>
              <a:schemeClr val="tx1"/>
            </a:solidFill>
            <a:round/>
            <a:headEnd/>
            <a:tailEnd type="arrow" w="med" len="med"/>
          </a:ln>
        </p:spPr>
      </p:cxnSp>
      <p:cxnSp>
        <p:nvCxnSpPr>
          <p:cNvPr id="26631" name="Straight Arrow Connector 8"/>
          <p:cNvCxnSpPr>
            <a:cxnSpLocks noChangeShapeType="1"/>
          </p:cNvCxnSpPr>
          <p:nvPr/>
        </p:nvCxnSpPr>
        <p:spPr bwMode="auto">
          <a:xfrm rot="5400000" flipH="1" flipV="1">
            <a:off x="4257675" y="5180013"/>
            <a:ext cx="306387" cy="153988"/>
          </a:xfrm>
          <a:prstGeom prst="straightConnector1">
            <a:avLst/>
          </a:prstGeom>
          <a:noFill/>
          <a:ln w="57150" algn="ctr">
            <a:solidFill>
              <a:schemeClr val="tx1"/>
            </a:solidFill>
            <a:round/>
            <a:headEnd/>
            <a:tailEnd type="arrow" w="med" len="med"/>
          </a:ln>
        </p:spPr>
      </p:cxn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get started</a:t>
            </a:r>
            <a:endParaRPr lang="en-US" dirty="0"/>
          </a:p>
        </p:txBody>
      </p:sp>
      <p:sp>
        <p:nvSpPr>
          <p:cNvPr id="3" name="Content Placeholder 2"/>
          <p:cNvSpPr>
            <a:spLocks noGrp="1"/>
          </p:cNvSpPr>
          <p:nvPr>
            <p:ph idx="1"/>
          </p:nvPr>
        </p:nvSpPr>
        <p:spPr/>
        <p:txBody>
          <a:bodyPr>
            <a:normAutofit/>
          </a:bodyPr>
          <a:lstStyle/>
          <a:p>
            <a:r>
              <a:rPr lang="en-US" dirty="0" smtClean="0"/>
              <a:t>Has every team received their team name, password, and backup sheet?</a:t>
            </a:r>
          </a:p>
          <a:p>
            <a:endParaRPr lang="en-US" dirty="0" smtClean="0"/>
          </a:p>
          <a:p>
            <a:r>
              <a:rPr lang="en-US" dirty="0" smtClean="0"/>
              <a:t>You can log on now (if you haven’t already).</a:t>
            </a:r>
          </a:p>
          <a:p>
            <a:pPr lvl="1"/>
            <a:r>
              <a:rPr lang="en-US" dirty="0" smtClean="0"/>
              <a:t>But don’t do anything yet (i.e., don’t submit any orders)</a:t>
            </a:r>
          </a:p>
          <a:p>
            <a:endParaRPr lang="en-US" dirty="0" smtClean="0"/>
          </a:p>
          <a:p>
            <a:r>
              <a:rPr lang="en-US" dirty="0" smtClean="0"/>
              <a:t>You must record your orders each period on the backup sheet.</a:t>
            </a:r>
          </a:p>
          <a:p>
            <a:pPr lvl="1"/>
            <a:r>
              <a:rPr lang="en-US" dirty="0" smtClean="0"/>
              <a:t>You can also use the spreadsheet offline if you want.</a:t>
            </a:r>
          </a:p>
          <a:p>
            <a:endParaRPr lang="en-US" dirty="0" smtClean="0"/>
          </a:p>
          <a:p>
            <a:endParaRPr lang="en-US" dirty="0" smtClean="0"/>
          </a:p>
          <a:p>
            <a:endParaRPr lang="en-US" dirty="0" smtClean="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get started</a:t>
            </a:r>
            <a:endParaRPr lang="en-US" dirty="0"/>
          </a:p>
        </p:txBody>
      </p:sp>
      <p:sp>
        <p:nvSpPr>
          <p:cNvPr id="3" name="Content Placeholder 2"/>
          <p:cNvSpPr>
            <a:spLocks noGrp="1"/>
          </p:cNvSpPr>
          <p:nvPr>
            <p:ph idx="1"/>
          </p:nvPr>
        </p:nvSpPr>
        <p:spPr/>
        <p:txBody>
          <a:bodyPr>
            <a:normAutofit/>
          </a:bodyPr>
          <a:lstStyle/>
          <a:p>
            <a:r>
              <a:rPr lang="en-US" dirty="0" smtClean="0"/>
              <a:t>Each period you need to place an order from China and from Mexico (an order can be 0; blank means 0).</a:t>
            </a:r>
          </a:p>
          <a:p>
            <a:endParaRPr lang="en-US" dirty="0" smtClean="0"/>
          </a:p>
          <a:p>
            <a:r>
              <a:rPr lang="en-US" dirty="0" smtClean="0"/>
              <a:t>DO NOT HIT ENTER after typing in one order. </a:t>
            </a:r>
            <a:r>
              <a:rPr lang="en-US" b="1" dirty="0" smtClean="0"/>
              <a:t>First type in orders for both Mexico and China and then hit submit</a:t>
            </a:r>
            <a:r>
              <a:rPr lang="en-US" dirty="0" smtClean="0"/>
              <a:t>.</a:t>
            </a:r>
          </a:p>
          <a:p>
            <a:pPr lvl="1"/>
            <a:r>
              <a:rPr lang="en-US" dirty="0" smtClean="0"/>
              <a:t>Once game is on a timer, order must be submitted before timer counts down. Otherwise, orders are both 0.</a:t>
            </a:r>
          </a:p>
          <a:p>
            <a:endParaRPr lang="en-US" dirty="0" smtClean="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smtClean="0"/>
              <a:t>Summary: Three Flexibility Value Drivers </a:t>
            </a:r>
            <a:br>
              <a:rPr lang="en-US" smtClean="0"/>
            </a:br>
            <a:r>
              <a:rPr lang="en-US" smtClean="0"/>
              <a:t>	and Product Allocation </a:t>
            </a:r>
            <a:r>
              <a:rPr lang="en-US" sz="2400" i="1" smtClean="0"/>
              <a:t>which products to which plants?</a:t>
            </a:r>
            <a:endParaRPr lang="en-US" smtClean="0"/>
          </a:p>
        </p:txBody>
      </p:sp>
      <p:sp>
        <p:nvSpPr>
          <p:cNvPr id="262147" name="Rectangle 3"/>
          <p:cNvSpPr>
            <a:spLocks noGrp="1" noChangeArrowheads="1"/>
          </p:cNvSpPr>
          <p:nvPr>
            <p:ph type="body" idx="1"/>
          </p:nvPr>
        </p:nvSpPr>
        <p:spPr>
          <a:xfrm>
            <a:off x="455613" y="1114425"/>
            <a:ext cx="8504237" cy="5435600"/>
          </a:xfrm>
        </p:spPr>
        <p:txBody>
          <a:bodyPr/>
          <a:lstStyle/>
          <a:p>
            <a:r>
              <a:rPr lang="en-US" smtClean="0"/>
              <a:t>Economies of Scale: Demand product volumes</a:t>
            </a:r>
          </a:p>
          <a:p>
            <a:pPr lvl="1"/>
            <a:r>
              <a:rPr lang="en-US" smtClean="0"/>
              <a:t>Capacity utilization changes over time (due to demand and yield changes)</a:t>
            </a:r>
          </a:p>
          <a:p>
            <a:pPr lvl="1"/>
            <a:r>
              <a:rPr lang="en-US" smtClean="0"/>
              <a:t>Threshold rule: small-volume products to flex plant, high-volume to specialized</a:t>
            </a:r>
          </a:p>
          <a:p>
            <a:r>
              <a:rPr lang="en-US" smtClean="0"/>
              <a:t>Risk mitigation: Product risk</a:t>
            </a:r>
          </a:p>
          <a:p>
            <a:pPr lvl="1"/>
            <a:r>
              <a:rPr lang="en-US" smtClean="0"/>
              <a:t>Approval (technical risk)</a:t>
            </a:r>
          </a:p>
          <a:p>
            <a:pPr lvl="2"/>
            <a:r>
              <a:rPr lang="en-US" smtClean="0"/>
              <a:t>Affects the choice between dedicated or flexible</a:t>
            </a:r>
          </a:p>
          <a:p>
            <a:pPr lvl="1"/>
            <a:r>
              <a:rPr lang="en-US" smtClean="0"/>
              <a:t>Demand (commercial risk)</a:t>
            </a:r>
          </a:p>
          <a:p>
            <a:pPr lvl="2"/>
            <a:r>
              <a:rPr lang="en-US" smtClean="0"/>
              <a:t>Affects the value of launch</a:t>
            </a:r>
          </a:p>
          <a:p>
            <a:r>
              <a:rPr lang="en-US" smtClean="0"/>
              <a:t>Real options: Allocation flexibility and information updating</a:t>
            </a:r>
          </a:p>
          <a:p>
            <a:pPr lvl="1"/>
            <a:r>
              <a:rPr lang="en-US" smtClean="0"/>
              <a:t>Revenue maximization by ex-post switching to more profitable product</a:t>
            </a:r>
          </a:p>
          <a:p>
            <a:pPr lvl="1"/>
            <a:r>
              <a:rPr lang="en-US" smtClean="0"/>
              <a:t>Abandonment option</a:t>
            </a:r>
          </a:p>
          <a:p>
            <a:pPr lvl="1"/>
            <a:r>
              <a:rPr lang="en-US" smtClean="0"/>
              <a:t>Time to market</a:t>
            </a:r>
          </a:p>
          <a:p>
            <a:pPr lvl="1"/>
            <a:r>
              <a:rPr lang="en-US" smtClean="0"/>
              <a:t>Lead times: Facility construction start date</a:t>
            </a:r>
          </a:p>
        </p:txBody>
      </p:sp>
    </p:spTree>
    <p:extLst>
      <p:ext uri="{BB962C8B-B14F-4D97-AF65-F5344CB8AC3E}">
        <p14:creationId xmlns:p14="http://schemas.microsoft.com/office/powerpoint/2010/main" val="35270586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214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6214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621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6214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62147">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62147">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62147">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62147">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62147">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262147">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262147">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262147">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499"/>
                                          </p:stCondLst>
                                        </p:cTn>
                                        <p:tgtEl>
                                          <p:spTgt spid="26214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7" grpId="0" build="p"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smtClean="0"/>
              <a:t>Let’s start</a:t>
            </a:r>
            <a:endParaRPr 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3" cstate="print"/>
          <a:srcRect/>
          <a:stretch>
            <a:fillRect/>
          </a:stretch>
        </p:blipFill>
        <p:spPr bwMode="auto">
          <a:xfrm>
            <a:off x="1060450" y="28575"/>
            <a:ext cx="7021513" cy="6804025"/>
          </a:xfrm>
          <a:prstGeom prst="rect">
            <a:avLst/>
          </a:prstGeom>
          <a:noFill/>
          <a:ln w="9525" algn="ctr">
            <a:noFill/>
            <a:prstDash val="dash"/>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smtClean="0"/>
              <a:t>General Rationale for Offshoring</a:t>
            </a:r>
          </a:p>
        </p:txBody>
      </p:sp>
      <p:sp>
        <p:nvSpPr>
          <p:cNvPr id="2052" name="Text Box 3"/>
          <p:cNvSpPr txBox="1">
            <a:spLocks noChangeArrowheads="1"/>
          </p:cNvSpPr>
          <p:nvPr/>
        </p:nvSpPr>
        <p:spPr bwMode="auto">
          <a:xfrm>
            <a:off x="1473200" y="1258888"/>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smtClean="0">
                <a:solidFill>
                  <a:srgbClr val="FFFFFF"/>
                </a:solidFill>
                <a:latin typeface="Arial" pitchFamily="34" charset="0"/>
              </a:rPr>
              <a:t>Pro</a:t>
            </a:r>
          </a:p>
        </p:txBody>
      </p:sp>
      <p:sp>
        <p:nvSpPr>
          <p:cNvPr id="2053" name="Text Box 4"/>
          <p:cNvSpPr txBox="1">
            <a:spLocks noChangeArrowheads="1"/>
          </p:cNvSpPr>
          <p:nvPr/>
        </p:nvSpPr>
        <p:spPr bwMode="auto">
          <a:xfrm>
            <a:off x="5537200" y="125412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smtClean="0">
                <a:solidFill>
                  <a:srgbClr val="FFFFFF"/>
                </a:solidFill>
                <a:latin typeface="Arial" pitchFamily="34" charset="0"/>
              </a:rPr>
              <a:t>Con</a:t>
            </a:r>
          </a:p>
        </p:txBody>
      </p:sp>
      <p:sp>
        <p:nvSpPr>
          <p:cNvPr id="447495" name="Text Box 7"/>
          <p:cNvSpPr txBox="1">
            <a:spLocks noChangeArrowheads="1"/>
          </p:cNvSpPr>
          <p:nvPr/>
        </p:nvSpPr>
        <p:spPr bwMode="auto">
          <a:xfrm>
            <a:off x="1244600" y="1931988"/>
            <a:ext cx="3736975" cy="1905000"/>
          </a:xfrm>
          <a:prstGeom prst="rect">
            <a:avLst/>
          </a:prstGeom>
          <a:noFill/>
          <a:ln w="9525">
            <a:noFill/>
            <a:miter lim="800000"/>
            <a:headEnd/>
            <a:tailEnd/>
          </a:ln>
        </p:spPr>
        <p:txBody>
          <a:bodyPr/>
          <a:lstStyle/>
          <a:p>
            <a:pPr marL="174625" indent="-174625">
              <a:spcBef>
                <a:spcPct val="20000"/>
              </a:spcBef>
              <a:buFontTx/>
              <a:buChar char="•"/>
            </a:pPr>
            <a:r>
              <a:rPr lang="en-US" sz="1800" smtClean="0">
                <a:solidFill>
                  <a:srgbClr val="000000"/>
                </a:solidFill>
                <a:latin typeface="Arial" pitchFamily="34" charset="0"/>
              </a:rPr>
              <a:t>Cost reductions</a:t>
            </a:r>
          </a:p>
          <a:p>
            <a:pPr marL="174625" indent="-174625">
              <a:spcBef>
                <a:spcPct val="20000"/>
              </a:spcBef>
              <a:buFontTx/>
              <a:buChar char="•"/>
            </a:pPr>
            <a:r>
              <a:rPr lang="en-US" sz="1800" smtClean="0">
                <a:solidFill>
                  <a:srgbClr val="000000"/>
                </a:solidFill>
                <a:latin typeface="Arial" pitchFamily="34" charset="0"/>
              </a:rPr>
              <a:t>Proximity to local or new markets</a:t>
            </a:r>
          </a:p>
          <a:p>
            <a:pPr marL="174625" indent="-174625">
              <a:spcBef>
                <a:spcPct val="20000"/>
              </a:spcBef>
              <a:buFontTx/>
              <a:buChar char="•"/>
            </a:pPr>
            <a:r>
              <a:rPr lang="en-US" sz="1800" smtClean="0">
                <a:solidFill>
                  <a:srgbClr val="000000"/>
                </a:solidFill>
                <a:latin typeface="Arial" pitchFamily="34" charset="0"/>
              </a:rPr>
              <a:t>Domestic labor market constraints</a:t>
            </a:r>
          </a:p>
          <a:p>
            <a:pPr marL="174625" indent="-174625">
              <a:spcBef>
                <a:spcPct val="20000"/>
              </a:spcBef>
              <a:buFontTx/>
              <a:buChar char="•"/>
            </a:pPr>
            <a:r>
              <a:rPr lang="en-US" sz="1800" smtClean="0">
                <a:solidFill>
                  <a:srgbClr val="000000"/>
                </a:solidFill>
                <a:latin typeface="Arial" pitchFamily="34" charset="0"/>
              </a:rPr>
              <a:t>Operational hedge</a:t>
            </a:r>
          </a:p>
          <a:p>
            <a:pPr marL="174625" indent="-174625">
              <a:spcBef>
                <a:spcPct val="20000"/>
              </a:spcBef>
              <a:buFontTx/>
              <a:buChar char="•"/>
            </a:pPr>
            <a:r>
              <a:rPr lang="en-US" sz="1800" smtClean="0">
                <a:solidFill>
                  <a:srgbClr val="000000"/>
                </a:solidFill>
                <a:latin typeface="Arial" pitchFamily="34" charset="0"/>
              </a:rPr>
              <a:t>Foreign trade barriers</a:t>
            </a:r>
          </a:p>
        </p:txBody>
      </p:sp>
      <p:sp>
        <p:nvSpPr>
          <p:cNvPr id="447496" name="Text Box 8"/>
          <p:cNvSpPr txBox="1">
            <a:spLocks noChangeArrowheads="1"/>
          </p:cNvSpPr>
          <p:nvPr/>
        </p:nvSpPr>
        <p:spPr bwMode="auto">
          <a:xfrm>
            <a:off x="5270500" y="1931988"/>
            <a:ext cx="3656013" cy="1905000"/>
          </a:xfrm>
          <a:prstGeom prst="rect">
            <a:avLst/>
          </a:prstGeom>
          <a:noFill/>
          <a:ln w="9525">
            <a:noFill/>
            <a:miter lim="800000"/>
            <a:headEnd/>
            <a:tailEnd/>
          </a:ln>
        </p:spPr>
        <p:txBody>
          <a:bodyPr/>
          <a:lstStyle/>
          <a:p>
            <a:pPr marL="174625" indent="-174625">
              <a:spcBef>
                <a:spcPct val="20000"/>
              </a:spcBef>
              <a:buFontTx/>
              <a:buChar char="•"/>
            </a:pPr>
            <a:r>
              <a:rPr lang="en-US" sz="1800" smtClean="0">
                <a:solidFill>
                  <a:srgbClr val="000000"/>
                </a:solidFill>
                <a:latin typeface="Arial" pitchFamily="34" charset="0"/>
              </a:rPr>
              <a:t>Transportation costs</a:t>
            </a:r>
          </a:p>
          <a:p>
            <a:pPr marL="174625" indent="-174625">
              <a:spcBef>
                <a:spcPct val="20000"/>
              </a:spcBef>
              <a:buFontTx/>
              <a:buChar char="•"/>
            </a:pPr>
            <a:r>
              <a:rPr lang="en-US" sz="1800" smtClean="0">
                <a:solidFill>
                  <a:srgbClr val="000000"/>
                </a:solidFill>
                <a:latin typeface="Arial" pitchFamily="34" charset="0"/>
              </a:rPr>
              <a:t>Lead times</a:t>
            </a:r>
          </a:p>
          <a:p>
            <a:pPr marL="174625" indent="-174625">
              <a:spcBef>
                <a:spcPct val="20000"/>
              </a:spcBef>
              <a:buFontTx/>
              <a:buChar char="•"/>
            </a:pPr>
            <a:r>
              <a:rPr lang="en-US" sz="1800" smtClean="0">
                <a:solidFill>
                  <a:srgbClr val="000000"/>
                </a:solidFill>
                <a:latin typeface="Arial" pitchFamily="34" charset="0"/>
              </a:rPr>
              <a:t>Risks</a:t>
            </a:r>
          </a:p>
          <a:p>
            <a:pPr marL="631825" lvl="1" indent="-174625">
              <a:spcBef>
                <a:spcPct val="20000"/>
              </a:spcBef>
              <a:buFontTx/>
              <a:buChar char="•"/>
            </a:pPr>
            <a:r>
              <a:rPr lang="en-US" sz="1800" smtClean="0">
                <a:solidFill>
                  <a:srgbClr val="000000"/>
                </a:solidFill>
                <a:latin typeface="Arial" pitchFamily="34" charset="0"/>
              </a:rPr>
              <a:t>Quality, including health, environmental and CSR</a:t>
            </a:r>
          </a:p>
          <a:p>
            <a:pPr marL="631825" lvl="1" indent="-174625">
              <a:spcBef>
                <a:spcPct val="20000"/>
              </a:spcBef>
              <a:buFontTx/>
              <a:buChar char="•"/>
            </a:pPr>
            <a:r>
              <a:rPr lang="en-US" sz="1800" smtClean="0">
                <a:solidFill>
                  <a:srgbClr val="000000"/>
                </a:solidFill>
                <a:latin typeface="Arial" pitchFamily="34" charset="0"/>
              </a:rPr>
              <a:t>Currency, IP, political, competitive</a:t>
            </a:r>
          </a:p>
          <a:p>
            <a:pPr marL="174625" indent="-174625">
              <a:spcBef>
                <a:spcPct val="20000"/>
              </a:spcBef>
              <a:buFontTx/>
              <a:buChar char="•"/>
            </a:pPr>
            <a:r>
              <a:rPr lang="en-US" sz="1800" smtClean="0">
                <a:solidFill>
                  <a:srgbClr val="000000"/>
                </a:solidFill>
                <a:latin typeface="Arial" pitchFamily="34" charset="0"/>
              </a:rPr>
              <a:t>Domestic trade barriers</a:t>
            </a:r>
          </a:p>
          <a:p>
            <a:pPr marL="174625" indent="-174625">
              <a:spcBef>
                <a:spcPct val="20000"/>
              </a:spcBef>
              <a:buFontTx/>
              <a:buChar char="•"/>
            </a:pPr>
            <a:r>
              <a:rPr lang="en-US" sz="1800" smtClean="0">
                <a:solidFill>
                  <a:srgbClr val="000000"/>
                </a:solidFill>
                <a:latin typeface="Arial" pitchFamily="34" charset="0"/>
              </a:rPr>
              <a:t>Global operations’ complexity and social implications </a:t>
            </a:r>
          </a:p>
        </p:txBody>
      </p:sp>
      <p:sp>
        <p:nvSpPr>
          <p:cNvPr id="2056" name="Rectangle 5"/>
          <p:cNvSpPr>
            <a:spLocks noChangeArrowheads="1"/>
          </p:cNvSpPr>
          <p:nvPr/>
        </p:nvSpPr>
        <p:spPr bwMode="auto">
          <a:xfrm>
            <a:off x="3175" y="3903663"/>
            <a:ext cx="4835525" cy="2941637"/>
          </a:xfrm>
          <a:prstGeom prst="rect">
            <a:avLst/>
          </a:prstGeom>
          <a:solidFill>
            <a:srgbClr val="CCECFF"/>
          </a:solidFill>
          <a:ln w="9525">
            <a:solidFill>
              <a:schemeClr val="tx1"/>
            </a:solidFill>
            <a:miter lim="800000"/>
            <a:headEnd/>
            <a:tailEnd/>
          </a:ln>
        </p:spPr>
        <p:txBody>
          <a:bodyPr wrap="none" anchor="ctr"/>
          <a:lstStyle/>
          <a:p>
            <a:endParaRPr lang="en-US" sz="1200" smtClean="0">
              <a:solidFill>
                <a:srgbClr val="000000"/>
              </a:solidFill>
              <a:latin typeface="Arial" pitchFamily="34" charset="0"/>
            </a:endParaRPr>
          </a:p>
        </p:txBody>
      </p:sp>
      <p:graphicFrame>
        <p:nvGraphicFramePr>
          <p:cNvPr id="2050" name="Object 7"/>
          <p:cNvGraphicFramePr>
            <a:graphicFrameLocks noChangeAspect="1"/>
          </p:cNvGraphicFramePr>
          <p:nvPr/>
        </p:nvGraphicFramePr>
        <p:xfrm>
          <a:off x="204788" y="3930650"/>
          <a:ext cx="3910012" cy="2900363"/>
        </p:xfrm>
        <a:graphic>
          <a:graphicData uri="http://schemas.openxmlformats.org/presentationml/2006/ole">
            <mc:AlternateContent xmlns:mc="http://schemas.openxmlformats.org/markup-compatibility/2006">
              <mc:Choice xmlns:v="urn:schemas-microsoft-com:vml" Requires="v">
                <p:oleObj spid="_x0000_s157757" name="Chart" r:id="rId4" imgW="3914672" imgH="2905057" progId="MSGraph.Chart.8">
                  <p:embed followColorScheme="full"/>
                </p:oleObj>
              </mc:Choice>
              <mc:Fallback>
                <p:oleObj name="Chart" r:id="rId4" imgW="3914672" imgH="2905057" progId="MSGraph.Chart.8">
                  <p:embed followColorScheme="full"/>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4788" y="3930650"/>
                        <a:ext cx="3910012" cy="2900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7" name="Rectangle 7"/>
          <p:cNvSpPr>
            <a:spLocks noChangeArrowheads="1"/>
          </p:cNvSpPr>
          <p:nvPr/>
        </p:nvSpPr>
        <p:spPr bwMode="auto">
          <a:xfrm>
            <a:off x="3171825" y="6076950"/>
            <a:ext cx="1612900" cy="708025"/>
          </a:xfrm>
          <a:prstGeom prst="rect">
            <a:avLst/>
          </a:prstGeom>
          <a:noFill/>
          <a:ln w="9525">
            <a:noFill/>
            <a:miter lim="800000"/>
            <a:headEnd/>
            <a:tailEnd/>
          </a:ln>
        </p:spPr>
        <p:txBody>
          <a:bodyPr>
            <a:spAutoFit/>
          </a:bodyPr>
          <a:lstStyle/>
          <a:p>
            <a:pPr algn="r"/>
            <a:r>
              <a:rPr lang="en-US" sz="1000" smtClean="0">
                <a:solidFill>
                  <a:srgbClr val="000000"/>
                </a:solidFill>
                <a:latin typeface="Arial" pitchFamily="34" charset="0"/>
              </a:rPr>
              <a:t>The percentage of 2006 survey participants that cite the goals listed as a reason for offshoring.</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47495"/>
                                        </p:tgtEl>
                                        <p:attrNameLst>
                                          <p:attrName>style.visibility</p:attrName>
                                        </p:attrNameLst>
                                      </p:cBhvr>
                                      <p:to>
                                        <p:strVal val="visible"/>
                                      </p:to>
                                    </p:set>
                                    <p:animEffect transition="in" filter="dissolve">
                                      <p:cBhvr>
                                        <p:cTn id="7" dur="500"/>
                                        <p:tgtEl>
                                          <p:spTgt spid="44749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47496"/>
                                        </p:tgtEl>
                                        <p:attrNameLst>
                                          <p:attrName>style.visibility</p:attrName>
                                        </p:attrNameLst>
                                      </p:cBhvr>
                                      <p:to>
                                        <p:strVal val="visible"/>
                                      </p:to>
                                    </p:set>
                                    <p:animEffect transition="in" filter="dissolve">
                                      <p:cBhvr>
                                        <p:cTn id="12" dur="500"/>
                                        <p:tgtEl>
                                          <p:spTgt spid="447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495" grpId="0"/>
      <p:bldP spid="44749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b="1" smtClean="0">
                <a:latin typeface="Albertus Extra Bold"/>
              </a:rPr>
              <a:t>Capacity Location interacts with Sizing and Timing</a:t>
            </a:r>
            <a:r>
              <a:rPr lang="en-US" smtClean="0"/>
              <a:t/>
            </a:r>
            <a:br>
              <a:rPr lang="en-US" smtClean="0"/>
            </a:br>
            <a:r>
              <a:rPr lang="en-US" smtClean="0"/>
              <a:t>	CargoLifter AG</a:t>
            </a:r>
          </a:p>
        </p:txBody>
      </p:sp>
      <p:pic>
        <p:nvPicPr>
          <p:cNvPr id="19459" name="Picture 5" descr="CLafricaLEP.jpg"/>
          <p:cNvPicPr>
            <a:picLocks noChangeAspect="1" noChangeArrowheads="1"/>
          </p:cNvPicPr>
          <p:nvPr/>
        </p:nvPicPr>
        <p:blipFill>
          <a:blip r:embed="rId3" cstate="print"/>
          <a:srcRect/>
          <a:stretch>
            <a:fillRect/>
          </a:stretch>
        </p:blipFill>
        <p:spPr bwMode="auto">
          <a:xfrm>
            <a:off x="276225" y="1373188"/>
            <a:ext cx="4238625" cy="2190750"/>
          </a:xfrm>
          <a:prstGeom prst="rect">
            <a:avLst/>
          </a:prstGeom>
          <a:noFill/>
          <a:ln w="9525">
            <a:noFill/>
            <a:miter lim="800000"/>
            <a:headEnd/>
            <a:tailEnd/>
          </a:ln>
        </p:spPr>
      </p:pic>
      <p:pic>
        <p:nvPicPr>
          <p:cNvPr id="404487" name="Picture 7" descr="cargolifter-hangar"/>
          <p:cNvPicPr>
            <a:picLocks noChangeAspect="1" noChangeArrowheads="1"/>
          </p:cNvPicPr>
          <p:nvPr/>
        </p:nvPicPr>
        <p:blipFill>
          <a:blip r:embed="rId4" cstate="print"/>
          <a:srcRect/>
          <a:stretch>
            <a:fillRect/>
          </a:stretch>
        </p:blipFill>
        <p:spPr bwMode="auto">
          <a:xfrm>
            <a:off x="5092700" y="1062038"/>
            <a:ext cx="3810000" cy="2514600"/>
          </a:xfrm>
          <a:prstGeom prst="rect">
            <a:avLst/>
          </a:prstGeom>
          <a:noFill/>
          <a:ln w="9525">
            <a:noFill/>
            <a:miter lim="800000"/>
            <a:headEnd/>
            <a:tailEnd/>
          </a:ln>
        </p:spPr>
      </p:pic>
      <p:sp>
        <p:nvSpPr>
          <p:cNvPr id="19461" name="Rectangle 8"/>
          <p:cNvSpPr>
            <a:spLocks noChangeArrowheads="1"/>
          </p:cNvSpPr>
          <p:nvPr/>
        </p:nvSpPr>
        <p:spPr bwMode="auto">
          <a:xfrm>
            <a:off x="5332413" y="3600450"/>
            <a:ext cx="3276600" cy="274638"/>
          </a:xfrm>
          <a:prstGeom prst="rect">
            <a:avLst/>
          </a:prstGeom>
          <a:noFill/>
          <a:ln w="9525" algn="ctr">
            <a:noFill/>
            <a:prstDash val="dash"/>
            <a:miter lim="800000"/>
            <a:headEnd/>
            <a:tailEnd/>
          </a:ln>
        </p:spPr>
        <p:txBody>
          <a:bodyPr anchor="ctr">
            <a:spAutoFit/>
          </a:bodyPr>
          <a:lstStyle/>
          <a:p>
            <a:pPr algn="ctr" eaLnBrk="0" hangingPunct="0"/>
            <a:r>
              <a:rPr lang="en-US" sz="1200" b="1" smtClean="0">
                <a:solidFill>
                  <a:srgbClr val="000000"/>
                </a:solidFill>
                <a:latin typeface="Arial" pitchFamily="34" charset="0"/>
              </a:rPr>
              <a:t>The CargoLifter hangar in Brand, Germany</a:t>
            </a:r>
            <a:endParaRPr lang="en-US" smtClean="0">
              <a:solidFill>
                <a:srgbClr val="000000"/>
              </a:solidFill>
            </a:endParaRPr>
          </a:p>
        </p:txBody>
      </p:sp>
      <p:pic>
        <p:nvPicPr>
          <p:cNvPr id="404491" name="Picture 11" descr="cargolifter"/>
          <p:cNvPicPr>
            <a:picLocks noChangeAspect="1" noChangeArrowheads="1"/>
          </p:cNvPicPr>
          <p:nvPr/>
        </p:nvPicPr>
        <p:blipFill>
          <a:blip r:embed="rId5" cstate="print"/>
          <a:srcRect/>
          <a:stretch>
            <a:fillRect/>
          </a:stretch>
        </p:blipFill>
        <p:spPr bwMode="auto">
          <a:xfrm>
            <a:off x="344488" y="3851275"/>
            <a:ext cx="4154487" cy="2570163"/>
          </a:xfrm>
          <a:prstGeom prst="rect">
            <a:avLst/>
          </a:prstGeom>
          <a:noFill/>
          <a:ln w="9525">
            <a:noFill/>
            <a:miter lim="800000"/>
            <a:headEnd/>
            <a:tailEnd/>
          </a:ln>
        </p:spPr>
      </p:pic>
      <p:pic>
        <p:nvPicPr>
          <p:cNvPr id="404493" name="Picture 13" descr="dome-above-420"/>
          <p:cNvPicPr>
            <a:picLocks noChangeAspect="1" noChangeArrowheads="1"/>
          </p:cNvPicPr>
          <p:nvPr/>
        </p:nvPicPr>
        <p:blipFill>
          <a:blip r:embed="rId6" cstate="print"/>
          <a:srcRect/>
          <a:stretch>
            <a:fillRect/>
          </a:stretch>
        </p:blipFill>
        <p:spPr bwMode="auto">
          <a:xfrm>
            <a:off x="5094288" y="3929063"/>
            <a:ext cx="3805237" cy="2528887"/>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4491"/>
                                        </p:tgtEl>
                                        <p:attrNameLst>
                                          <p:attrName>style.visibility</p:attrName>
                                        </p:attrNameLst>
                                      </p:cBhvr>
                                      <p:to>
                                        <p:strVal val="visible"/>
                                      </p:to>
                                    </p:set>
                                    <p:anim calcmode="lin" valueType="num">
                                      <p:cBhvr additive="base">
                                        <p:cTn id="7" dur="500" fill="hold"/>
                                        <p:tgtEl>
                                          <p:spTgt spid="404491"/>
                                        </p:tgtEl>
                                        <p:attrNameLst>
                                          <p:attrName>ppt_x</p:attrName>
                                        </p:attrNameLst>
                                      </p:cBhvr>
                                      <p:tavLst>
                                        <p:tav tm="0">
                                          <p:val>
                                            <p:strVal val="#ppt_x"/>
                                          </p:val>
                                        </p:tav>
                                        <p:tav tm="100000">
                                          <p:val>
                                            <p:strVal val="#ppt_x"/>
                                          </p:val>
                                        </p:tav>
                                      </p:tavLst>
                                    </p:anim>
                                    <p:anim calcmode="lin" valueType="num">
                                      <p:cBhvr additive="base">
                                        <p:cTn id="8" dur="500" fill="hold"/>
                                        <p:tgtEl>
                                          <p:spTgt spid="40449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4487"/>
                                        </p:tgtEl>
                                        <p:attrNameLst>
                                          <p:attrName>style.visibility</p:attrName>
                                        </p:attrNameLst>
                                      </p:cBhvr>
                                      <p:to>
                                        <p:strVal val="visible"/>
                                      </p:to>
                                    </p:set>
                                    <p:anim calcmode="lin" valueType="num">
                                      <p:cBhvr additive="base">
                                        <p:cTn id="13" dur="500" fill="hold"/>
                                        <p:tgtEl>
                                          <p:spTgt spid="404487"/>
                                        </p:tgtEl>
                                        <p:attrNameLst>
                                          <p:attrName>ppt_x</p:attrName>
                                        </p:attrNameLst>
                                      </p:cBhvr>
                                      <p:tavLst>
                                        <p:tav tm="0">
                                          <p:val>
                                            <p:strVal val="#ppt_x"/>
                                          </p:val>
                                        </p:tav>
                                        <p:tav tm="100000">
                                          <p:val>
                                            <p:strVal val="#ppt_x"/>
                                          </p:val>
                                        </p:tav>
                                      </p:tavLst>
                                    </p:anim>
                                    <p:anim calcmode="lin" valueType="num">
                                      <p:cBhvr additive="base">
                                        <p:cTn id="14" dur="500" fill="hold"/>
                                        <p:tgtEl>
                                          <p:spTgt spid="40448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4493"/>
                                        </p:tgtEl>
                                        <p:attrNameLst>
                                          <p:attrName>style.visibility</p:attrName>
                                        </p:attrNameLst>
                                      </p:cBhvr>
                                      <p:to>
                                        <p:strVal val="visible"/>
                                      </p:to>
                                    </p:set>
                                    <p:anim calcmode="lin" valueType="num">
                                      <p:cBhvr additive="base">
                                        <p:cTn id="19" dur="500" fill="hold"/>
                                        <p:tgtEl>
                                          <p:spTgt spid="404493"/>
                                        </p:tgtEl>
                                        <p:attrNameLst>
                                          <p:attrName>ppt_x</p:attrName>
                                        </p:attrNameLst>
                                      </p:cBhvr>
                                      <p:tavLst>
                                        <p:tav tm="0">
                                          <p:val>
                                            <p:strVal val="#ppt_x"/>
                                          </p:val>
                                        </p:tav>
                                        <p:tav tm="100000">
                                          <p:val>
                                            <p:strVal val="#ppt_x"/>
                                          </p:val>
                                        </p:tav>
                                      </p:tavLst>
                                    </p:anim>
                                    <p:anim calcmode="lin" valueType="num">
                                      <p:cBhvr additive="base">
                                        <p:cTn id="20" dur="500" fill="hold"/>
                                        <p:tgtEl>
                                          <p:spTgt spid="4044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smtClean="0">
                <a:solidFill>
                  <a:schemeClr val="bg1"/>
                </a:solidFill>
              </a:rPr>
              <a:t>Goldwind USA</a:t>
            </a:r>
            <a:br>
              <a:rPr lang="en-US" smtClean="0">
                <a:solidFill>
                  <a:schemeClr val="bg1"/>
                </a:solidFill>
              </a:rPr>
            </a:br>
            <a:r>
              <a:rPr lang="en-US" sz="2000" smtClean="0">
                <a:solidFill>
                  <a:schemeClr val="bg1"/>
                </a:solidFill>
              </a:rPr>
              <a:t>Xinjiang Goldwind Science and Technology Company</a:t>
            </a:r>
            <a:endParaRPr lang="en-US" smtClean="0">
              <a:solidFill>
                <a:schemeClr val="bg1"/>
              </a:solidFill>
            </a:endParaRPr>
          </a:p>
        </p:txBody>
      </p:sp>
      <p:sp>
        <p:nvSpPr>
          <p:cNvPr id="28675" name="Content Placeholder 2"/>
          <p:cNvSpPr>
            <a:spLocks noGrp="1"/>
          </p:cNvSpPr>
          <p:nvPr>
            <p:ph idx="1"/>
          </p:nvPr>
        </p:nvSpPr>
        <p:spPr/>
        <p:txBody>
          <a:bodyPr/>
          <a:lstStyle/>
          <a:p>
            <a:endParaRPr lang="en-US" smtClean="0"/>
          </a:p>
        </p:txBody>
      </p:sp>
      <p:pic>
        <p:nvPicPr>
          <p:cNvPr id="28676" name="Picture 2" descr="http://graphics8.nytimes.com/images/2010/12/16/business/16WIND/16WIND-popup.jpg"/>
          <p:cNvPicPr>
            <a:picLocks noChangeAspect="1" noChangeArrowheads="1"/>
          </p:cNvPicPr>
          <p:nvPr/>
        </p:nvPicPr>
        <p:blipFill>
          <a:blip r:embed="rId3" cstate="print"/>
          <a:srcRect/>
          <a:stretch>
            <a:fillRect/>
          </a:stretch>
        </p:blipFill>
        <p:spPr bwMode="auto">
          <a:xfrm>
            <a:off x="0" y="977900"/>
            <a:ext cx="4986338" cy="3344863"/>
          </a:xfrm>
          <a:prstGeom prst="rect">
            <a:avLst/>
          </a:prstGeom>
          <a:noFill/>
          <a:ln w="9525">
            <a:noFill/>
            <a:miter lim="800000"/>
            <a:headEnd/>
            <a:tailEnd/>
          </a:ln>
        </p:spPr>
      </p:pic>
      <p:pic>
        <p:nvPicPr>
          <p:cNvPr id="28677" name="Picture 4" descr="http://graphics8.nytimes.com/images/2010/12/16/business/16windgfc/16windgfc-popup.jpg"/>
          <p:cNvPicPr>
            <a:picLocks noChangeAspect="1" noChangeArrowheads="1"/>
          </p:cNvPicPr>
          <p:nvPr/>
        </p:nvPicPr>
        <p:blipFill>
          <a:blip r:embed="rId4" cstate="print"/>
          <a:srcRect/>
          <a:stretch>
            <a:fillRect/>
          </a:stretch>
        </p:blipFill>
        <p:spPr bwMode="auto">
          <a:xfrm>
            <a:off x="6340475" y="0"/>
            <a:ext cx="2803525" cy="6858000"/>
          </a:xfrm>
          <a:prstGeom prst="rect">
            <a:avLst/>
          </a:prstGeom>
          <a:noFill/>
          <a:ln w="9525">
            <a:noFill/>
            <a:miter lim="800000"/>
            <a:headEnd/>
            <a:tailEnd/>
          </a:ln>
        </p:spPr>
      </p:pic>
      <p:pic>
        <p:nvPicPr>
          <p:cNvPr id="28678" name="Picture 6" descr="http://graphics8.nytimes.com/images/2010/12/16/business/subWindjp1/subWindjp1-popup.jpg"/>
          <p:cNvPicPr>
            <a:picLocks noChangeAspect="1" noChangeArrowheads="1"/>
          </p:cNvPicPr>
          <p:nvPr/>
        </p:nvPicPr>
        <p:blipFill>
          <a:blip r:embed="rId5" cstate="print"/>
          <a:srcRect/>
          <a:stretch>
            <a:fillRect/>
          </a:stretch>
        </p:blipFill>
        <p:spPr bwMode="auto">
          <a:xfrm>
            <a:off x="1368425" y="3638550"/>
            <a:ext cx="4970463" cy="321945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18437" name="Text Box 32"/>
          <p:cNvSpPr txBox="1">
            <a:spLocks noChangeArrowheads="1"/>
          </p:cNvSpPr>
          <p:nvPr/>
        </p:nvSpPr>
        <p:spPr bwMode="auto">
          <a:xfrm>
            <a:off x="241300" y="3049588"/>
            <a:ext cx="3359150" cy="700087"/>
          </a:xfrm>
          <a:prstGeom prst="rect">
            <a:avLst/>
          </a:prstGeom>
          <a:solidFill>
            <a:srgbClr val="CCECFF"/>
          </a:solidFill>
          <a:ln w="9525" algn="ctr">
            <a:solidFill>
              <a:schemeClr val="tx1"/>
            </a:solidFill>
            <a:miter lim="800000"/>
            <a:headEnd/>
            <a:tailEnd/>
          </a:ln>
        </p:spPr>
        <p:txBody>
          <a:bodyPr lIns="0" rIns="0"/>
          <a:lstStyle/>
          <a:p>
            <a:pPr marL="58738"/>
            <a:r>
              <a:rPr lang="en-US" sz="1600" b="1" smtClean="0">
                <a:solidFill>
                  <a:srgbClr val="333399"/>
                </a:solidFill>
              </a:rPr>
              <a:t>Sizing 	</a:t>
            </a:r>
            <a:r>
              <a:rPr lang="en-US" sz="1200" smtClean="0">
                <a:solidFill>
                  <a:srgbClr val="000000"/>
                </a:solidFill>
              </a:rPr>
              <a:t>- Working capital &amp; capital investment</a:t>
            </a:r>
          </a:p>
          <a:p>
            <a:pPr marL="58738"/>
            <a:r>
              <a:rPr lang="en-US" sz="1200" smtClean="0">
                <a:solidFill>
                  <a:srgbClr val="000000"/>
                </a:solidFill>
              </a:rPr>
              <a:t>	- Taxes and local incentives</a:t>
            </a:r>
          </a:p>
          <a:p>
            <a:pPr marL="58738"/>
            <a:r>
              <a:rPr lang="en-US" sz="1200" smtClean="0">
                <a:solidFill>
                  <a:srgbClr val="000000"/>
                </a:solidFill>
              </a:rPr>
              <a:t>	- Relationship to total capacity</a:t>
            </a:r>
          </a:p>
        </p:txBody>
      </p:sp>
      <p:sp>
        <p:nvSpPr>
          <p:cNvPr id="18441" name="Text Box 66"/>
          <p:cNvSpPr txBox="1">
            <a:spLocks noChangeArrowheads="1"/>
          </p:cNvSpPr>
          <p:nvPr/>
        </p:nvSpPr>
        <p:spPr bwMode="auto">
          <a:xfrm>
            <a:off x="241300" y="3884613"/>
            <a:ext cx="3359150" cy="517525"/>
          </a:xfrm>
          <a:prstGeom prst="rect">
            <a:avLst/>
          </a:prstGeom>
          <a:solidFill>
            <a:srgbClr val="CCECFF"/>
          </a:solidFill>
          <a:ln w="9525" algn="ctr">
            <a:solidFill>
              <a:schemeClr val="tx1"/>
            </a:solidFill>
            <a:miter lim="800000"/>
            <a:headEnd/>
            <a:tailEnd/>
          </a:ln>
        </p:spPr>
        <p:txBody>
          <a:bodyPr lIns="0" rIns="0"/>
          <a:lstStyle/>
          <a:p>
            <a:pPr marL="58738"/>
            <a:r>
              <a:rPr lang="en-US" sz="1600" b="1" smtClean="0">
                <a:solidFill>
                  <a:srgbClr val="333399"/>
                </a:solidFill>
              </a:rPr>
              <a:t>Timing 	</a:t>
            </a:r>
            <a:r>
              <a:rPr lang="en-US" sz="1200" smtClean="0">
                <a:solidFill>
                  <a:srgbClr val="000000"/>
                </a:solidFill>
              </a:rPr>
              <a:t>- Lead-time for startup</a:t>
            </a:r>
          </a:p>
          <a:p>
            <a:pPr marL="58738"/>
            <a:r>
              <a:rPr lang="en-US" sz="1200" smtClean="0">
                <a:solidFill>
                  <a:srgbClr val="000000"/>
                </a:solidFill>
              </a:rPr>
              <a:t>	- Ramp-up time to capacity and quality</a:t>
            </a:r>
          </a:p>
        </p:txBody>
      </p:sp>
      <p:sp>
        <p:nvSpPr>
          <p:cNvPr id="18442" name="Text Box 69"/>
          <p:cNvSpPr txBox="1">
            <a:spLocks noChangeArrowheads="1"/>
          </p:cNvSpPr>
          <p:nvPr/>
        </p:nvSpPr>
        <p:spPr bwMode="auto">
          <a:xfrm>
            <a:off x="241300" y="4521200"/>
            <a:ext cx="3359150" cy="517525"/>
          </a:xfrm>
          <a:prstGeom prst="rect">
            <a:avLst/>
          </a:prstGeom>
          <a:solidFill>
            <a:srgbClr val="CCECFF"/>
          </a:solidFill>
          <a:ln w="9525" algn="ctr">
            <a:solidFill>
              <a:schemeClr val="tx1"/>
            </a:solidFill>
            <a:miter lim="800000"/>
            <a:headEnd/>
            <a:tailEnd/>
          </a:ln>
        </p:spPr>
        <p:txBody>
          <a:bodyPr lIns="0" rIns="0"/>
          <a:lstStyle/>
          <a:p>
            <a:pPr marL="58738"/>
            <a:r>
              <a:rPr lang="en-US" sz="1600" b="1" smtClean="0">
                <a:solidFill>
                  <a:srgbClr val="333399"/>
                </a:solidFill>
              </a:rPr>
              <a:t>Type 	</a:t>
            </a:r>
            <a:r>
              <a:rPr lang="en-US" sz="1200" smtClean="0">
                <a:solidFill>
                  <a:srgbClr val="000000"/>
                </a:solidFill>
              </a:rPr>
              <a:t>- Role and focus of plant</a:t>
            </a:r>
          </a:p>
          <a:p>
            <a:pPr marL="58738"/>
            <a:r>
              <a:rPr lang="en-US" sz="1200" smtClean="0">
                <a:solidFill>
                  <a:srgbClr val="000000"/>
                </a:solidFill>
              </a:rPr>
              <a:t>	- Flexibility and automation</a:t>
            </a:r>
          </a:p>
        </p:txBody>
      </p:sp>
      <p:sp>
        <p:nvSpPr>
          <p:cNvPr id="18443" name="Text Box 70"/>
          <p:cNvSpPr txBox="1">
            <a:spLocks noChangeArrowheads="1"/>
          </p:cNvSpPr>
          <p:nvPr/>
        </p:nvSpPr>
        <p:spPr bwMode="auto">
          <a:xfrm>
            <a:off x="241300" y="5208588"/>
            <a:ext cx="3359150" cy="517525"/>
          </a:xfrm>
          <a:prstGeom prst="rect">
            <a:avLst/>
          </a:prstGeom>
          <a:solidFill>
            <a:schemeClr val="accent2"/>
          </a:solidFill>
          <a:ln w="9525" algn="ctr">
            <a:solidFill>
              <a:schemeClr val="tx1"/>
            </a:solidFill>
            <a:miter lim="800000"/>
            <a:headEnd/>
            <a:tailEnd/>
          </a:ln>
        </p:spPr>
        <p:txBody>
          <a:bodyPr lIns="0" rIns="0" anchor="ctr" anchorCtr="1"/>
          <a:lstStyle/>
          <a:p>
            <a:pPr marL="58738" algn="ctr"/>
            <a:r>
              <a:rPr lang="en-US" b="1" smtClean="0">
                <a:solidFill>
                  <a:srgbClr val="FFFFFF"/>
                </a:solidFill>
              </a:rPr>
              <a:t>Location</a:t>
            </a:r>
            <a:endParaRPr lang="en-US" sz="1200" smtClean="0">
              <a:solidFill>
                <a:srgbClr val="FFFFFF"/>
              </a:solidFill>
            </a:endParaRPr>
          </a:p>
        </p:txBody>
      </p:sp>
      <p:sp>
        <p:nvSpPr>
          <p:cNvPr id="18444" name="Text Box 71"/>
          <p:cNvSpPr txBox="1">
            <a:spLocks noChangeArrowheads="1"/>
          </p:cNvSpPr>
          <p:nvPr/>
        </p:nvSpPr>
        <p:spPr bwMode="auto">
          <a:xfrm>
            <a:off x="5080000" y="3049588"/>
            <a:ext cx="3359150" cy="700087"/>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Supply 	</a:t>
            </a:r>
            <a:r>
              <a:rPr lang="en-US" sz="1200" smtClean="0">
                <a:solidFill>
                  <a:srgbClr val="000000"/>
                </a:solidFill>
              </a:rPr>
              <a:t>- Availability and total landed cost of inputs (labor, energy, material…)</a:t>
            </a:r>
          </a:p>
          <a:p>
            <a:pPr marL="914400" indent="-855663"/>
            <a:r>
              <a:rPr lang="en-US" sz="1200" smtClean="0">
                <a:solidFill>
                  <a:srgbClr val="000000"/>
                </a:solidFill>
              </a:rPr>
              <a:t>	- Supplier relationship management</a:t>
            </a:r>
          </a:p>
        </p:txBody>
      </p:sp>
      <p:sp>
        <p:nvSpPr>
          <p:cNvPr id="18445" name="Text Box 72"/>
          <p:cNvSpPr txBox="1">
            <a:spLocks noChangeArrowheads="1"/>
          </p:cNvSpPr>
          <p:nvPr/>
        </p:nvSpPr>
        <p:spPr bwMode="auto">
          <a:xfrm>
            <a:off x="5080000" y="3810000"/>
            <a:ext cx="3359150" cy="700088"/>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Technology </a:t>
            </a:r>
            <a:r>
              <a:rPr lang="en-US" sz="1200" smtClean="0">
                <a:solidFill>
                  <a:srgbClr val="000000"/>
                </a:solidFill>
              </a:rPr>
              <a:t>– Knowledge &amp; skills</a:t>
            </a:r>
          </a:p>
          <a:p>
            <a:pPr marL="914400" indent="-855663"/>
            <a:r>
              <a:rPr lang="en-US" sz="1200" smtClean="0">
                <a:solidFill>
                  <a:srgbClr val="000000"/>
                </a:solidFill>
              </a:rPr>
              <a:t>	- Infrastructure (transportation, …)</a:t>
            </a:r>
          </a:p>
          <a:p>
            <a:pPr marL="914400" indent="-855663"/>
            <a:r>
              <a:rPr lang="en-US" sz="1200" smtClean="0">
                <a:solidFill>
                  <a:srgbClr val="000000"/>
                </a:solidFill>
              </a:rPr>
              <a:t>	- Network planning &amp; coordination</a:t>
            </a:r>
          </a:p>
        </p:txBody>
      </p:sp>
      <p:sp>
        <p:nvSpPr>
          <p:cNvPr id="18446" name="Text Box 73"/>
          <p:cNvSpPr txBox="1">
            <a:spLocks noChangeArrowheads="1"/>
          </p:cNvSpPr>
          <p:nvPr/>
        </p:nvSpPr>
        <p:spPr bwMode="auto">
          <a:xfrm>
            <a:off x="5080000" y="4629150"/>
            <a:ext cx="3359150" cy="700088"/>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Demand </a:t>
            </a:r>
            <a:r>
              <a:rPr lang="en-US" sz="1200" smtClean="0">
                <a:solidFill>
                  <a:srgbClr val="000000"/>
                </a:solidFill>
              </a:rPr>
              <a:t>– Access &amp; market forecasts</a:t>
            </a:r>
          </a:p>
          <a:p>
            <a:pPr marL="914400" indent="-855663"/>
            <a:r>
              <a:rPr lang="en-US" sz="1200" smtClean="0">
                <a:solidFill>
                  <a:srgbClr val="000000"/>
                </a:solidFill>
              </a:rPr>
              <a:t>	- Competition</a:t>
            </a:r>
          </a:p>
          <a:p>
            <a:pPr marL="914400" indent="-855663"/>
            <a:r>
              <a:rPr lang="en-US" sz="1200" smtClean="0">
                <a:solidFill>
                  <a:srgbClr val="000000"/>
                </a:solidFill>
              </a:rPr>
              <a:t>	- Local presence, content, service level</a:t>
            </a:r>
          </a:p>
        </p:txBody>
      </p:sp>
      <p:sp>
        <p:nvSpPr>
          <p:cNvPr id="18447" name="Text Box 74"/>
          <p:cNvSpPr txBox="1">
            <a:spLocks noChangeArrowheads="1"/>
          </p:cNvSpPr>
          <p:nvPr/>
        </p:nvSpPr>
        <p:spPr bwMode="auto">
          <a:xfrm>
            <a:off x="5080000" y="5432425"/>
            <a:ext cx="3359150" cy="363538"/>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Innovation </a:t>
            </a:r>
            <a:r>
              <a:rPr lang="en-US" sz="1200" smtClean="0">
                <a:solidFill>
                  <a:srgbClr val="000000"/>
                </a:solidFill>
              </a:rPr>
              <a:t>– role in network</a:t>
            </a:r>
          </a:p>
        </p:txBody>
      </p:sp>
      <p:sp>
        <p:nvSpPr>
          <p:cNvPr id="18448" name="Text Box 76"/>
          <p:cNvSpPr txBox="1">
            <a:spLocks noChangeArrowheads="1"/>
          </p:cNvSpPr>
          <p:nvPr/>
        </p:nvSpPr>
        <p:spPr bwMode="auto">
          <a:xfrm>
            <a:off x="3587750" y="5848350"/>
            <a:ext cx="4851400" cy="906463"/>
          </a:xfrm>
          <a:prstGeom prst="rect">
            <a:avLst/>
          </a:prstGeom>
          <a:solidFill>
            <a:srgbClr val="CCECFF"/>
          </a:solidFill>
          <a:ln w="9525" algn="ctr">
            <a:solidFill>
              <a:schemeClr val="tx1"/>
            </a:solidFill>
            <a:miter lim="800000"/>
            <a:headEnd/>
            <a:tailEnd/>
          </a:ln>
        </p:spPr>
        <p:txBody>
          <a:bodyPr lIns="0" rIns="0"/>
          <a:lstStyle/>
          <a:p>
            <a:pPr marL="1484313" indent="-1425575"/>
            <a:r>
              <a:rPr lang="en-US" sz="1600" b="1" smtClean="0">
                <a:solidFill>
                  <a:srgbClr val="333399"/>
                </a:solidFill>
              </a:rPr>
              <a:t>Macroeconomic </a:t>
            </a:r>
            <a:r>
              <a:rPr lang="en-US" sz="1200" smtClean="0">
                <a:solidFill>
                  <a:srgbClr val="000000"/>
                </a:solidFill>
              </a:rPr>
              <a:t>– Risk: monetary, political, IP and strategic flexibility</a:t>
            </a:r>
          </a:p>
          <a:p>
            <a:pPr marL="1484313" indent="-1425575"/>
            <a:r>
              <a:rPr lang="en-US" sz="1200" smtClean="0">
                <a:solidFill>
                  <a:srgbClr val="333399"/>
                </a:solidFill>
              </a:rPr>
              <a:t>and</a:t>
            </a:r>
            <a:r>
              <a:rPr lang="en-US" sz="1200" smtClean="0">
                <a:solidFill>
                  <a:srgbClr val="000000"/>
                </a:solidFill>
              </a:rPr>
              <a:t>	- Protection (tariffs, quotas, …) &amp; trade agreements</a:t>
            </a:r>
          </a:p>
          <a:p>
            <a:pPr marL="1484313" indent="-1425575"/>
            <a:r>
              <a:rPr lang="en-US" sz="1600" b="1" smtClean="0">
                <a:solidFill>
                  <a:srgbClr val="333399"/>
                </a:solidFill>
              </a:rPr>
              <a:t>Non-Market</a:t>
            </a:r>
            <a:r>
              <a:rPr lang="en-US" sz="1200" smtClean="0">
                <a:solidFill>
                  <a:srgbClr val="000000"/>
                </a:solidFill>
              </a:rPr>
              <a:t>	- Corporate social responsibility</a:t>
            </a:r>
          </a:p>
          <a:p>
            <a:pPr marL="1484313" indent="-1425575"/>
            <a:r>
              <a:rPr lang="en-US" sz="1200" smtClean="0">
                <a:solidFill>
                  <a:srgbClr val="000000"/>
                </a:solidFill>
              </a:rPr>
              <a:t>	- Soft factors (attractiveness to live, …)</a:t>
            </a:r>
          </a:p>
        </p:txBody>
      </p:sp>
      <p:cxnSp>
        <p:nvCxnSpPr>
          <p:cNvPr id="18449" name="AutoShape 78"/>
          <p:cNvCxnSpPr>
            <a:cxnSpLocks noChangeShapeType="1"/>
            <a:endCxn id="18437" idx="0"/>
          </p:cNvCxnSpPr>
          <p:nvPr/>
        </p:nvCxnSpPr>
        <p:spPr bwMode="auto">
          <a:xfrm rot="10800000" flipV="1">
            <a:off x="1920875" y="2683378"/>
            <a:ext cx="1181248" cy="366209"/>
          </a:xfrm>
          <a:prstGeom prst="straightConnector1">
            <a:avLst/>
          </a:prstGeom>
          <a:noFill/>
          <a:ln w="9525">
            <a:solidFill>
              <a:schemeClr val="tx1"/>
            </a:solidFill>
            <a:round/>
            <a:headEnd/>
            <a:tailEnd/>
          </a:ln>
        </p:spPr>
      </p:cxnSp>
      <p:cxnSp>
        <p:nvCxnSpPr>
          <p:cNvPr id="18450" name="AutoShape 79"/>
          <p:cNvCxnSpPr>
            <a:cxnSpLocks noChangeShapeType="1"/>
            <a:stCxn id="18437" idx="2"/>
            <a:endCxn id="18441" idx="0"/>
          </p:cNvCxnSpPr>
          <p:nvPr/>
        </p:nvCxnSpPr>
        <p:spPr bwMode="auto">
          <a:xfrm>
            <a:off x="1920875" y="3749675"/>
            <a:ext cx="0" cy="134938"/>
          </a:xfrm>
          <a:prstGeom prst="straightConnector1">
            <a:avLst/>
          </a:prstGeom>
          <a:noFill/>
          <a:ln w="9525">
            <a:solidFill>
              <a:schemeClr val="tx1"/>
            </a:solidFill>
            <a:round/>
            <a:headEnd/>
            <a:tailEnd/>
          </a:ln>
        </p:spPr>
      </p:cxnSp>
      <p:cxnSp>
        <p:nvCxnSpPr>
          <p:cNvPr id="18451" name="AutoShape 80"/>
          <p:cNvCxnSpPr>
            <a:cxnSpLocks noChangeShapeType="1"/>
            <a:stCxn id="18441" idx="2"/>
            <a:endCxn id="18442" idx="0"/>
          </p:cNvCxnSpPr>
          <p:nvPr/>
        </p:nvCxnSpPr>
        <p:spPr bwMode="auto">
          <a:xfrm>
            <a:off x="1920875" y="4402138"/>
            <a:ext cx="0" cy="119062"/>
          </a:xfrm>
          <a:prstGeom prst="straightConnector1">
            <a:avLst/>
          </a:prstGeom>
          <a:noFill/>
          <a:ln w="9525">
            <a:solidFill>
              <a:schemeClr val="tx1"/>
            </a:solidFill>
            <a:round/>
            <a:headEnd/>
            <a:tailEnd/>
          </a:ln>
        </p:spPr>
      </p:cxnSp>
      <p:cxnSp>
        <p:nvCxnSpPr>
          <p:cNvPr id="18452" name="AutoShape 81"/>
          <p:cNvCxnSpPr>
            <a:cxnSpLocks noChangeShapeType="1"/>
            <a:stCxn id="18442" idx="2"/>
            <a:endCxn id="18443" idx="0"/>
          </p:cNvCxnSpPr>
          <p:nvPr/>
        </p:nvCxnSpPr>
        <p:spPr bwMode="auto">
          <a:xfrm>
            <a:off x="1920875" y="5038725"/>
            <a:ext cx="0" cy="169863"/>
          </a:xfrm>
          <a:prstGeom prst="straightConnector1">
            <a:avLst/>
          </a:prstGeom>
          <a:noFill/>
          <a:ln w="9525">
            <a:solidFill>
              <a:schemeClr val="tx1"/>
            </a:solidFill>
            <a:round/>
            <a:headEnd/>
            <a:tailEnd/>
          </a:ln>
        </p:spPr>
      </p:cxnSp>
      <p:cxnSp>
        <p:nvCxnSpPr>
          <p:cNvPr id="18453" name="AutoShape 82"/>
          <p:cNvCxnSpPr>
            <a:cxnSpLocks noChangeShapeType="1"/>
            <a:stCxn id="33" idx="2"/>
            <a:endCxn id="18444" idx="0"/>
          </p:cNvCxnSpPr>
          <p:nvPr/>
        </p:nvCxnSpPr>
        <p:spPr bwMode="auto">
          <a:xfrm rot="16200000" flipH="1">
            <a:off x="5978052" y="2268064"/>
            <a:ext cx="410435" cy="1152612"/>
          </a:xfrm>
          <a:prstGeom prst="straightConnector1">
            <a:avLst/>
          </a:prstGeom>
          <a:noFill/>
          <a:ln w="9525">
            <a:solidFill>
              <a:schemeClr val="tx1"/>
            </a:solidFill>
            <a:round/>
            <a:headEnd/>
            <a:tailEnd/>
          </a:ln>
        </p:spPr>
      </p:cxnSp>
      <p:cxnSp>
        <p:nvCxnSpPr>
          <p:cNvPr id="18454" name="AutoShape 83"/>
          <p:cNvCxnSpPr>
            <a:cxnSpLocks noChangeShapeType="1"/>
            <a:stCxn id="18444" idx="2"/>
            <a:endCxn id="18445" idx="0"/>
          </p:cNvCxnSpPr>
          <p:nvPr/>
        </p:nvCxnSpPr>
        <p:spPr bwMode="auto">
          <a:xfrm>
            <a:off x="6759575" y="3749675"/>
            <a:ext cx="0" cy="60325"/>
          </a:xfrm>
          <a:prstGeom prst="straightConnector1">
            <a:avLst/>
          </a:prstGeom>
          <a:noFill/>
          <a:ln w="9525">
            <a:solidFill>
              <a:schemeClr val="tx1"/>
            </a:solidFill>
            <a:round/>
            <a:headEnd/>
            <a:tailEnd/>
          </a:ln>
        </p:spPr>
      </p:cxnSp>
      <p:cxnSp>
        <p:nvCxnSpPr>
          <p:cNvPr id="18455" name="AutoShape 84"/>
          <p:cNvCxnSpPr>
            <a:cxnSpLocks noChangeShapeType="1"/>
            <a:stCxn id="18445" idx="2"/>
            <a:endCxn id="18446" idx="0"/>
          </p:cNvCxnSpPr>
          <p:nvPr/>
        </p:nvCxnSpPr>
        <p:spPr bwMode="auto">
          <a:xfrm>
            <a:off x="6759575" y="4510088"/>
            <a:ext cx="0" cy="119062"/>
          </a:xfrm>
          <a:prstGeom prst="straightConnector1">
            <a:avLst/>
          </a:prstGeom>
          <a:noFill/>
          <a:ln w="9525">
            <a:solidFill>
              <a:schemeClr val="tx1"/>
            </a:solidFill>
            <a:round/>
            <a:headEnd/>
            <a:tailEnd/>
          </a:ln>
        </p:spPr>
      </p:cxnSp>
      <p:cxnSp>
        <p:nvCxnSpPr>
          <p:cNvPr id="18456" name="AutoShape 85"/>
          <p:cNvCxnSpPr>
            <a:cxnSpLocks noChangeShapeType="1"/>
            <a:stCxn id="18446" idx="2"/>
            <a:endCxn id="18447" idx="0"/>
          </p:cNvCxnSpPr>
          <p:nvPr/>
        </p:nvCxnSpPr>
        <p:spPr bwMode="auto">
          <a:xfrm>
            <a:off x="6759575" y="5329238"/>
            <a:ext cx="0" cy="103187"/>
          </a:xfrm>
          <a:prstGeom prst="straightConnector1">
            <a:avLst/>
          </a:prstGeom>
          <a:noFill/>
          <a:ln w="9525">
            <a:solidFill>
              <a:schemeClr val="tx1"/>
            </a:solidFill>
            <a:round/>
            <a:headEnd/>
            <a:tailEnd/>
          </a:ln>
        </p:spPr>
      </p:cxnSp>
      <p:cxnSp>
        <p:nvCxnSpPr>
          <p:cNvPr id="18457" name="AutoShape 86"/>
          <p:cNvCxnSpPr>
            <a:cxnSpLocks noChangeShapeType="1"/>
            <a:stCxn id="18443" idx="3"/>
            <a:endCxn id="18444" idx="1"/>
          </p:cNvCxnSpPr>
          <p:nvPr/>
        </p:nvCxnSpPr>
        <p:spPr bwMode="auto">
          <a:xfrm flipV="1">
            <a:off x="3600450" y="3400425"/>
            <a:ext cx="1479550" cy="2066925"/>
          </a:xfrm>
          <a:prstGeom prst="straightConnector1">
            <a:avLst/>
          </a:prstGeom>
          <a:noFill/>
          <a:ln w="9525">
            <a:solidFill>
              <a:schemeClr val="tx1"/>
            </a:solidFill>
            <a:round/>
            <a:headEnd/>
            <a:tailEnd/>
          </a:ln>
        </p:spPr>
      </p:cxnSp>
      <p:cxnSp>
        <p:nvCxnSpPr>
          <p:cNvPr id="18458" name="AutoShape 87"/>
          <p:cNvCxnSpPr>
            <a:cxnSpLocks noChangeShapeType="1"/>
            <a:stCxn id="18443" idx="3"/>
            <a:endCxn id="18445" idx="1"/>
          </p:cNvCxnSpPr>
          <p:nvPr/>
        </p:nvCxnSpPr>
        <p:spPr bwMode="auto">
          <a:xfrm flipV="1">
            <a:off x="3600450" y="4160838"/>
            <a:ext cx="1479550" cy="1306512"/>
          </a:xfrm>
          <a:prstGeom prst="straightConnector1">
            <a:avLst/>
          </a:prstGeom>
          <a:noFill/>
          <a:ln w="9525">
            <a:solidFill>
              <a:schemeClr val="tx1"/>
            </a:solidFill>
            <a:round/>
            <a:headEnd/>
            <a:tailEnd/>
          </a:ln>
        </p:spPr>
      </p:cxnSp>
      <p:cxnSp>
        <p:nvCxnSpPr>
          <p:cNvPr id="18459" name="AutoShape 88"/>
          <p:cNvCxnSpPr>
            <a:cxnSpLocks noChangeShapeType="1"/>
            <a:stCxn id="18443" idx="3"/>
            <a:endCxn id="18446" idx="1"/>
          </p:cNvCxnSpPr>
          <p:nvPr/>
        </p:nvCxnSpPr>
        <p:spPr bwMode="auto">
          <a:xfrm flipV="1">
            <a:off x="3600450" y="4979988"/>
            <a:ext cx="1479550" cy="487362"/>
          </a:xfrm>
          <a:prstGeom prst="straightConnector1">
            <a:avLst/>
          </a:prstGeom>
          <a:noFill/>
          <a:ln w="9525">
            <a:solidFill>
              <a:schemeClr val="tx1"/>
            </a:solidFill>
            <a:round/>
            <a:headEnd/>
            <a:tailEnd/>
          </a:ln>
        </p:spPr>
      </p:cxnSp>
      <p:cxnSp>
        <p:nvCxnSpPr>
          <p:cNvPr id="18460" name="AutoShape 89"/>
          <p:cNvCxnSpPr>
            <a:cxnSpLocks noChangeShapeType="1"/>
            <a:stCxn id="18443" idx="3"/>
            <a:endCxn id="18447" idx="1"/>
          </p:cNvCxnSpPr>
          <p:nvPr/>
        </p:nvCxnSpPr>
        <p:spPr bwMode="auto">
          <a:xfrm>
            <a:off x="3600450" y="5467350"/>
            <a:ext cx="1479550" cy="147638"/>
          </a:xfrm>
          <a:prstGeom prst="straightConnector1">
            <a:avLst/>
          </a:prstGeom>
          <a:noFill/>
          <a:ln w="9525">
            <a:solidFill>
              <a:schemeClr val="tx1"/>
            </a:solidFill>
            <a:round/>
            <a:headEnd/>
            <a:tailEnd/>
          </a:ln>
        </p:spPr>
      </p:cxnSp>
      <p:cxnSp>
        <p:nvCxnSpPr>
          <p:cNvPr id="18461" name="AutoShape 90"/>
          <p:cNvCxnSpPr>
            <a:cxnSpLocks noChangeShapeType="1"/>
            <a:stCxn id="18443" idx="2"/>
            <a:endCxn id="18448" idx="1"/>
          </p:cNvCxnSpPr>
          <p:nvPr/>
        </p:nvCxnSpPr>
        <p:spPr bwMode="auto">
          <a:xfrm rot="16200000" flipH="1">
            <a:off x="2466182" y="5180806"/>
            <a:ext cx="576262" cy="1666875"/>
          </a:xfrm>
          <a:prstGeom prst="bentConnector2">
            <a:avLst/>
          </a:prstGeom>
          <a:noFill/>
          <a:ln w="9525">
            <a:solidFill>
              <a:schemeClr val="tx1"/>
            </a:solidFill>
            <a:miter lim="800000"/>
            <a:headEnd/>
            <a:tailEnd/>
          </a:ln>
        </p:spPr>
      </p:cxnSp>
      <p:graphicFrame>
        <p:nvGraphicFramePr>
          <p:cNvPr id="30" name="Content Placeholder 3"/>
          <p:cNvGraphicFramePr>
            <a:graphicFrameLocks/>
          </p:cNvGraphicFramePr>
          <p:nvPr/>
        </p:nvGraphicFramePr>
        <p:xfrm>
          <a:off x="2162086" y="102539"/>
          <a:ext cx="4777980" cy="2545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1" name="Rectangle 30"/>
          <p:cNvSpPr/>
          <p:nvPr/>
        </p:nvSpPr>
        <p:spPr>
          <a:xfrm>
            <a:off x="4042976" y="472544"/>
            <a:ext cx="983672" cy="461665"/>
          </a:xfrm>
          <a:prstGeom prst="rect">
            <a:avLst/>
          </a:prstGeom>
          <a:noFill/>
        </p:spPr>
        <p:txBody>
          <a:bodyPr wrap="square">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32" name="Rectangle 31"/>
          <p:cNvSpPr/>
          <p:nvPr/>
        </p:nvSpPr>
        <p:spPr>
          <a:xfrm>
            <a:off x="2937752" y="2177488"/>
            <a:ext cx="1109604" cy="461665"/>
          </a:xfrm>
          <a:prstGeom prst="rect">
            <a:avLst/>
          </a:prstGeom>
          <a:noFill/>
        </p:spPr>
        <p:txBody>
          <a:bodyPr wrap="square">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33" name="Rectangle 32"/>
          <p:cNvSpPr/>
          <p:nvPr/>
        </p:nvSpPr>
        <p:spPr>
          <a:xfrm>
            <a:off x="4787555" y="2177488"/>
            <a:ext cx="1638816" cy="461665"/>
          </a:xfrm>
          <a:prstGeom prst="rect">
            <a:avLst/>
          </a:prstGeom>
          <a:noFill/>
        </p:spPr>
        <p:txBody>
          <a:bodyPr wrap="square">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34" name="Rectangle 33"/>
          <p:cNvSpPr/>
          <p:nvPr/>
        </p:nvSpPr>
        <p:spPr>
          <a:xfrm>
            <a:off x="3513281" y="1407165"/>
            <a:ext cx="2084094" cy="400110"/>
          </a:xfrm>
          <a:prstGeom prst="rect">
            <a:avLst/>
          </a:prstGeom>
          <a:noFill/>
        </p:spPr>
        <p:txBody>
          <a:bodyPr wrap="square">
            <a:spAutoFit/>
          </a:bodyPr>
          <a:lstStyle/>
          <a:p>
            <a:pPr algn="ctr" defTabSz="457200" fontAlgn="auto">
              <a:spcBef>
                <a:spcPts val="0"/>
              </a:spcBef>
              <a:spcAft>
                <a:spcPts val="0"/>
              </a:spcAft>
              <a:defRPr/>
            </a:pPr>
            <a:r>
              <a:rPr lang="en-US" sz="20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z="2400" smtClean="0">
                <a:latin typeface="Albertus Extra Bold"/>
              </a:rPr>
              <a:t>Learning Points: Capacity Types and Flexibility and Lilly</a:t>
            </a:r>
          </a:p>
        </p:txBody>
      </p:sp>
      <p:sp>
        <p:nvSpPr>
          <p:cNvPr id="269315" name="Rectangle 3"/>
          <p:cNvSpPr>
            <a:spLocks noGrp="1" noChangeArrowheads="1"/>
          </p:cNvSpPr>
          <p:nvPr>
            <p:ph idx="1"/>
          </p:nvPr>
        </p:nvSpPr>
        <p:spPr>
          <a:xfrm>
            <a:off x="455613" y="1040235"/>
            <a:ext cx="8229600" cy="5509790"/>
          </a:xfrm>
        </p:spPr>
        <p:txBody>
          <a:bodyPr/>
          <a:lstStyle/>
          <a:p>
            <a:pPr>
              <a:lnSpc>
                <a:spcPct val="80000"/>
              </a:lnSpc>
            </a:pPr>
            <a:r>
              <a:rPr lang="en-US" sz="1800" b="1" dirty="0" smtClean="0"/>
              <a:t>Designing a capacity strategy includes: </a:t>
            </a:r>
          </a:p>
          <a:p>
            <a:pPr lvl="1">
              <a:lnSpc>
                <a:spcPct val="80000"/>
              </a:lnSpc>
              <a:buFontTx/>
              <a:buAutoNum type="arabicPeriod"/>
            </a:pPr>
            <a:r>
              <a:rPr lang="en-US" dirty="0" smtClean="0"/>
              <a:t>Sizing: for peak demand or risk loosing sales when no inventory smoothing</a:t>
            </a:r>
          </a:p>
          <a:p>
            <a:pPr lvl="1">
              <a:lnSpc>
                <a:spcPct val="80000"/>
              </a:lnSpc>
              <a:buFontTx/>
              <a:buAutoNum type="arabicPeriod"/>
            </a:pPr>
            <a:r>
              <a:rPr lang="en-US" dirty="0" smtClean="0"/>
              <a:t>Timing: </a:t>
            </a:r>
            <a:r>
              <a:rPr lang="en-US" i="1" dirty="0" smtClean="0"/>
              <a:t>when</a:t>
            </a:r>
            <a:r>
              <a:rPr lang="en-US" dirty="0" smtClean="0"/>
              <a:t> to build facility or transfer to other facilities</a:t>
            </a:r>
          </a:p>
          <a:p>
            <a:pPr lvl="1">
              <a:lnSpc>
                <a:spcPct val="80000"/>
              </a:lnSpc>
              <a:buFontTx/>
              <a:buAutoNum type="arabicPeriod"/>
            </a:pPr>
            <a:r>
              <a:rPr lang="en-US" dirty="0" smtClean="0"/>
              <a:t>Type: product-dedicated or flexible capacity?</a:t>
            </a:r>
          </a:p>
          <a:p>
            <a:pPr>
              <a:lnSpc>
                <a:spcPct val="80000"/>
              </a:lnSpc>
            </a:pPr>
            <a:endParaRPr lang="en-US" sz="1800" b="1" dirty="0" smtClean="0"/>
          </a:p>
          <a:p>
            <a:pPr>
              <a:lnSpc>
                <a:spcPct val="80000"/>
              </a:lnSpc>
            </a:pPr>
            <a:r>
              <a:rPr lang="en-US" sz="1800" b="1" dirty="0" smtClean="0"/>
              <a:t>Flexibility</a:t>
            </a:r>
            <a:r>
              <a:rPr lang="en-US" sz="1800" dirty="0" smtClean="0"/>
              <a:t>: typically cost is easy to measure whereas valuation is difficult and driven by:</a:t>
            </a:r>
            <a:endParaRPr lang="en-US" sz="1800" b="1" dirty="0" smtClean="0">
              <a:solidFill>
                <a:srgbClr val="FF0000"/>
              </a:solidFill>
            </a:endParaRPr>
          </a:p>
          <a:p>
            <a:pPr lvl="1">
              <a:lnSpc>
                <a:spcPct val="80000"/>
              </a:lnSpc>
              <a:buFont typeface="Wingdings" pitchFamily="2" charset="2"/>
              <a:buAutoNum type="arabicPeriod"/>
            </a:pPr>
            <a:r>
              <a:rPr lang="en-US" b="1" dirty="0" smtClean="0">
                <a:solidFill>
                  <a:srgbClr val="FF0000"/>
                </a:solidFill>
              </a:rPr>
              <a:t>Economies of scale:</a:t>
            </a:r>
            <a:r>
              <a:rPr lang="en-US" dirty="0" smtClean="0"/>
              <a:t> high volume suggests dedicated capacity, low volume flexible.  </a:t>
            </a:r>
          </a:p>
          <a:p>
            <a:pPr lvl="2">
              <a:lnSpc>
                <a:spcPct val="80000"/>
              </a:lnSpc>
              <a:buFont typeface="Wingdings" pitchFamily="2" charset="2"/>
              <a:buNone/>
            </a:pPr>
            <a:r>
              <a:rPr lang="en-US" sz="1800" b="1" dirty="0" smtClean="0"/>
              <a:t>Tool</a:t>
            </a:r>
            <a:r>
              <a:rPr lang="en-US" sz="1800" dirty="0" smtClean="0"/>
              <a:t>: volume threshold rule</a:t>
            </a:r>
          </a:p>
          <a:p>
            <a:pPr lvl="1">
              <a:lnSpc>
                <a:spcPct val="80000"/>
              </a:lnSpc>
              <a:buFont typeface="Wingdings" pitchFamily="2" charset="2"/>
              <a:buAutoNum type="arabicPeriod"/>
            </a:pPr>
            <a:r>
              <a:rPr lang="en-US" b="1" dirty="0" smtClean="0">
                <a:solidFill>
                  <a:srgbClr val="FF0000"/>
                </a:solidFill>
              </a:rPr>
              <a:t>Risk mitigation</a:t>
            </a:r>
            <a:r>
              <a:rPr lang="en-US" dirty="0" smtClean="0"/>
              <a:t>: flexibility is more valuable with higher approval and demand risk. Impact of </a:t>
            </a:r>
            <a:r>
              <a:rPr lang="en-US" b="1" dirty="0" smtClean="0">
                <a:solidFill>
                  <a:srgbClr val="FF0000"/>
                </a:solidFill>
              </a:rPr>
              <a:t>timing </a:t>
            </a:r>
            <a:r>
              <a:rPr lang="en-US" dirty="0" smtClean="0"/>
              <a:t>of information and postponement (launch strategy with contingent technology switching) to reduce risk. </a:t>
            </a:r>
          </a:p>
          <a:p>
            <a:pPr lvl="2">
              <a:lnSpc>
                <a:spcPct val="80000"/>
              </a:lnSpc>
              <a:buFont typeface="Wingdings" pitchFamily="2" charset="2"/>
              <a:buNone/>
            </a:pPr>
            <a:r>
              <a:rPr lang="en-US" sz="1800" b="1" dirty="0" smtClean="0"/>
              <a:t>Tool</a:t>
            </a:r>
            <a:r>
              <a:rPr lang="en-US" sz="1800" dirty="0" smtClean="0"/>
              <a:t>: real options (abandonment/kill, expansion); waste factors</a:t>
            </a:r>
          </a:p>
          <a:p>
            <a:pPr lvl="1">
              <a:lnSpc>
                <a:spcPct val="80000"/>
              </a:lnSpc>
              <a:buFont typeface="Wingdings" pitchFamily="2" charset="2"/>
              <a:buAutoNum type="arabicPeriod"/>
            </a:pPr>
            <a:r>
              <a:rPr lang="en-US" dirty="0" smtClean="0"/>
              <a:t>(</a:t>
            </a:r>
            <a:r>
              <a:rPr lang="en-US" b="1" dirty="0" smtClean="0">
                <a:solidFill>
                  <a:srgbClr val="FF0000"/>
                </a:solidFill>
              </a:rPr>
              <a:t>Revenue maximization</a:t>
            </a:r>
            <a:r>
              <a:rPr lang="en-US" dirty="0" smtClean="0"/>
              <a:t>: switch to most profitable product + don’t be late)</a:t>
            </a:r>
          </a:p>
          <a:p>
            <a:pPr>
              <a:lnSpc>
                <a:spcPct val="80000"/>
              </a:lnSpc>
            </a:pPr>
            <a:endParaRPr lang="en-US" sz="1800" b="1" dirty="0" smtClean="0"/>
          </a:p>
          <a:p>
            <a:pPr>
              <a:lnSpc>
                <a:spcPct val="80000"/>
              </a:lnSpc>
            </a:pPr>
            <a:r>
              <a:rPr lang="en-US" sz="1800" b="1" dirty="0" smtClean="0"/>
              <a:t>Capacity (technology &amp; facility) strategy </a:t>
            </a:r>
            <a:r>
              <a:rPr lang="en-US" sz="1800" dirty="0" smtClean="0"/>
              <a:t>must be aligned with </a:t>
            </a:r>
            <a:r>
              <a:rPr lang="en-US" sz="1800" dirty="0" smtClean="0">
                <a:solidFill>
                  <a:srgbClr val="FF0000"/>
                </a:solidFill>
              </a:rPr>
              <a:t>new product development</a:t>
            </a:r>
            <a:r>
              <a:rPr lang="en-US" sz="1800" dirty="0" smtClean="0"/>
              <a:t>:</a:t>
            </a:r>
          </a:p>
          <a:p>
            <a:pPr lvl="1">
              <a:lnSpc>
                <a:spcPct val="80000"/>
              </a:lnSpc>
            </a:pPr>
            <a:r>
              <a:rPr lang="en-US" dirty="0" smtClean="0"/>
              <a:t>Align with anticipated volume, risk, and timing of new product introductions </a:t>
            </a:r>
          </a:p>
          <a:p>
            <a:pPr>
              <a:lnSpc>
                <a:spcPct val="80000"/>
              </a:lnSpc>
              <a:buNone/>
            </a:pPr>
            <a:endParaRPr lang="en-US" sz="1800" dirty="0" smtClean="0"/>
          </a:p>
        </p:txBody>
      </p:sp>
      <p:sp>
        <p:nvSpPr>
          <p:cNvPr id="20484" name="Arc 4"/>
          <p:cNvSpPr>
            <a:spLocks/>
          </p:cNvSpPr>
          <p:nvPr/>
        </p:nvSpPr>
        <p:spPr bwMode="auto">
          <a:xfrm flipV="1">
            <a:off x="7698304" y="4363328"/>
            <a:ext cx="906462" cy="1188720"/>
          </a:xfrm>
          <a:custGeom>
            <a:avLst/>
            <a:gdLst>
              <a:gd name="T0" fmla="*/ 2147483647 w 21600"/>
              <a:gd name="T1" fmla="*/ 0 h 25202"/>
              <a:gd name="T2" fmla="*/ 2147483647 w 21600"/>
              <a:gd name="T3" fmla="*/ 2147483647 h 25202"/>
              <a:gd name="T4" fmla="*/ 0 w 21600"/>
              <a:gd name="T5" fmla="*/ 2147483647 h 25202"/>
              <a:gd name="T6" fmla="*/ 0 60000 65536"/>
              <a:gd name="T7" fmla="*/ 0 60000 65536"/>
              <a:gd name="T8" fmla="*/ 0 60000 65536"/>
              <a:gd name="T9" fmla="*/ 0 w 21600"/>
              <a:gd name="T10" fmla="*/ 0 h 25202"/>
              <a:gd name="T11" fmla="*/ 21600 w 21600"/>
              <a:gd name="T12" fmla="*/ 25202 h 25202"/>
            </a:gdLst>
            <a:ahLst/>
            <a:cxnLst>
              <a:cxn ang="T6">
                <a:pos x="T0" y="T1"/>
              </a:cxn>
              <a:cxn ang="T7">
                <a:pos x="T2" y="T3"/>
              </a:cxn>
              <a:cxn ang="T8">
                <a:pos x="T4" y="T5"/>
              </a:cxn>
            </a:cxnLst>
            <a:rect l="T9" t="T10" r="T11" b="T12"/>
            <a:pathLst>
              <a:path w="21600" h="25202" fill="none" extrusionOk="0">
                <a:moveTo>
                  <a:pt x="6341" y="0"/>
                </a:moveTo>
                <a:cubicBezTo>
                  <a:pt x="15410" y="2785"/>
                  <a:pt x="21600" y="11161"/>
                  <a:pt x="21600" y="20648"/>
                </a:cubicBezTo>
                <a:cubicBezTo>
                  <a:pt x="21600" y="22178"/>
                  <a:pt x="21437" y="23705"/>
                  <a:pt x="21114" y="25201"/>
                </a:cubicBezTo>
              </a:path>
              <a:path w="21600" h="25202" stroke="0" extrusionOk="0">
                <a:moveTo>
                  <a:pt x="6341" y="0"/>
                </a:moveTo>
                <a:cubicBezTo>
                  <a:pt x="15410" y="2785"/>
                  <a:pt x="21600" y="11161"/>
                  <a:pt x="21600" y="20648"/>
                </a:cubicBezTo>
                <a:cubicBezTo>
                  <a:pt x="21600" y="22178"/>
                  <a:pt x="21437" y="23705"/>
                  <a:pt x="21114" y="25201"/>
                </a:cubicBezTo>
                <a:lnTo>
                  <a:pt x="0" y="20648"/>
                </a:lnTo>
                <a:close/>
              </a:path>
            </a:pathLst>
          </a:custGeom>
          <a:noFill/>
          <a:ln w="9525">
            <a:solidFill>
              <a:schemeClr val="accent2"/>
            </a:solidFill>
            <a:round/>
            <a:headEnd/>
            <a:tailEnd type="triangle" w="med" len="med"/>
          </a:ln>
        </p:spPr>
        <p:txBody>
          <a:bodyPr wrap="square" anchor="ctr">
            <a:spAutoFit/>
          </a:bodyPr>
          <a:lstStyle/>
          <a:p>
            <a:endParaRPr lang="en-US" sz="1200">
              <a:solidFill>
                <a:srgbClr val="000000"/>
              </a:solidFill>
              <a:latin typeface="Arial" pitchFamily="34" charset="0"/>
            </a:endParaRPr>
          </a:p>
        </p:txBody>
      </p:sp>
      <p:sp>
        <p:nvSpPr>
          <p:cNvPr id="20485" name="Text Box 5"/>
          <p:cNvSpPr txBox="1">
            <a:spLocks noChangeArrowheads="1"/>
          </p:cNvSpPr>
          <p:nvPr/>
        </p:nvSpPr>
        <p:spPr bwMode="auto">
          <a:xfrm>
            <a:off x="8226425" y="4916195"/>
            <a:ext cx="917575" cy="952500"/>
          </a:xfrm>
          <a:prstGeom prst="rect">
            <a:avLst/>
          </a:prstGeom>
          <a:noFill/>
          <a:ln w="9525" algn="ctr">
            <a:solidFill>
              <a:schemeClr val="accent2"/>
            </a:solidFill>
            <a:prstDash val="dash"/>
            <a:miter lim="800000"/>
            <a:headEnd/>
            <a:tailEnd/>
          </a:ln>
        </p:spPr>
        <p:txBody>
          <a:bodyPr>
            <a:spAutoFit/>
          </a:bodyPr>
          <a:lstStyle/>
          <a:p>
            <a:pPr algn="r"/>
            <a:r>
              <a:rPr lang="en-US" sz="1400">
                <a:solidFill>
                  <a:srgbClr val="000000"/>
                </a:solidFill>
              </a:rPr>
              <a:t>Need to know value drivers</a:t>
            </a:r>
          </a:p>
        </p:txBody>
      </p:sp>
    </p:spTree>
    <p:extLst>
      <p:ext uri="{BB962C8B-B14F-4D97-AF65-F5344CB8AC3E}">
        <p14:creationId xmlns:p14="http://schemas.microsoft.com/office/powerpoint/2010/main" val="194323647"/>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93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6931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6931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6931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269315">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69315">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69315">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69315">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269315">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269315">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69315">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269315">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5"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2387" name="Rectangle 3"/>
          <p:cNvSpPr>
            <a:spLocks noGrp="1" noChangeArrowheads="1"/>
          </p:cNvSpPr>
          <p:nvPr>
            <p:ph idx="1"/>
          </p:nvPr>
        </p:nvSpPr>
        <p:spPr/>
        <p:txBody>
          <a:bodyPr/>
          <a:lstStyle/>
          <a:p>
            <a:r>
              <a:rPr lang="en-US" dirty="0" smtClean="0"/>
              <a:t>Improving the trade-off</a:t>
            </a:r>
          </a:p>
          <a:p>
            <a:pPr lvl="1"/>
            <a:r>
              <a:rPr lang="en-US" dirty="0" smtClean="0"/>
              <a:t>Depends on the capacity type strategy!</a:t>
            </a:r>
          </a:p>
          <a:p>
            <a:pPr lvl="1"/>
            <a:endParaRPr lang="en-US" dirty="0" smtClean="0"/>
          </a:p>
          <a:p>
            <a:pPr lvl="1"/>
            <a:r>
              <a:rPr lang="en-US" dirty="0" smtClean="0"/>
              <a:t>How do this?</a:t>
            </a:r>
          </a:p>
          <a:p>
            <a:pPr lvl="1"/>
            <a:endParaRPr lang="en-US" dirty="0" smtClean="0"/>
          </a:p>
          <a:p>
            <a:pPr lvl="1"/>
            <a:endParaRPr lang="en-US" dirty="0" smtClean="0"/>
          </a:p>
          <a:p>
            <a:r>
              <a:rPr lang="en-US" dirty="0" smtClean="0"/>
              <a:t>Impact on long-term capability building</a:t>
            </a:r>
          </a:p>
          <a:p>
            <a:pPr lvl="1"/>
            <a:r>
              <a:rPr lang="en-US" dirty="0" smtClean="0"/>
              <a:t>Different capacity types require different capabilities for improvement</a:t>
            </a:r>
          </a:p>
          <a:p>
            <a:pPr lvl="1"/>
            <a:r>
              <a:rPr lang="en-US" dirty="0" smtClean="0"/>
              <a:t>It also is useful to distinguish the two potential roles of the flex plant: low-volume plant or launch plant</a:t>
            </a:r>
          </a:p>
          <a:p>
            <a:pPr lvl="1"/>
            <a:endParaRPr lang="en-US" dirty="0" smtClean="0"/>
          </a:p>
          <a:p>
            <a:pPr>
              <a:lnSpc>
                <a:spcPct val="80000"/>
              </a:lnSpc>
            </a:pPr>
            <a:r>
              <a:rPr lang="en-US" sz="1600" dirty="0" smtClean="0"/>
              <a:t>Implementing a </a:t>
            </a:r>
            <a:r>
              <a:rPr lang="en-US" sz="1600" b="1" dirty="0" smtClean="0"/>
              <a:t>change in operations strategy</a:t>
            </a:r>
            <a:r>
              <a:rPr lang="en-US" sz="1600" dirty="0" smtClean="0"/>
              <a:t>: distinguish between short and long term implications:</a:t>
            </a:r>
            <a:endParaRPr lang="en-US" sz="1600" b="1" dirty="0" smtClean="0"/>
          </a:p>
          <a:p>
            <a:pPr lvl="1">
              <a:lnSpc>
                <a:spcPct val="80000"/>
              </a:lnSpc>
            </a:pPr>
            <a:r>
              <a:rPr lang="en-US" sz="1600" dirty="0" smtClean="0"/>
              <a:t>Flexibility may reduce integration and visibility; its benefits accrue mostly in the future</a:t>
            </a:r>
          </a:p>
          <a:p>
            <a:pPr lvl="1">
              <a:lnSpc>
                <a:spcPct val="80000"/>
              </a:lnSpc>
            </a:pPr>
            <a:r>
              <a:rPr lang="en-US" sz="1600" dirty="0" smtClean="0"/>
              <a:t>Launch plant (mixed strategy) requires new capabilities</a:t>
            </a:r>
          </a:p>
        </p:txBody>
      </p:sp>
      <p:sp>
        <p:nvSpPr>
          <p:cNvPr id="16386" name="Rectangle 2"/>
          <p:cNvSpPr>
            <a:spLocks noGrp="1" noChangeArrowheads="1"/>
          </p:cNvSpPr>
          <p:nvPr>
            <p:ph type="title"/>
          </p:nvPr>
        </p:nvSpPr>
        <p:spPr/>
        <p:txBody>
          <a:bodyPr/>
          <a:lstStyle/>
          <a:p>
            <a:r>
              <a:rPr lang="en-US" i="1" dirty="0" smtClean="0"/>
              <a:t>Flexibility</a:t>
            </a:r>
            <a:r>
              <a:rPr lang="en-US" dirty="0" smtClean="0"/>
              <a:t>:</a:t>
            </a:r>
            <a:br>
              <a:rPr lang="en-US" dirty="0" smtClean="0"/>
            </a:br>
            <a:r>
              <a:rPr lang="en-US" dirty="0" smtClean="0"/>
              <a:t>	How can we improve the </a:t>
            </a:r>
            <a:r>
              <a:rPr lang="en-US" i="1" dirty="0" smtClean="0"/>
              <a:t>Time-Cost </a:t>
            </a:r>
            <a:r>
              <a:rPr lang="en-US" dirty="0" smtClean="0"/>
              <a:t>trade-off ?</a:t>
            </a:r>
          </a:p>
        </p:txBody>
      </p:sp>
      <p:grpSp>
        <p:nvGrpSpPr>
          <p:cNvPr id="2" name="Group 18"/>
          <p:cNvGrpSpPr>
            <a:grpSpLocks/>
          </p:cNvGrpSpPr>
          <p:nvPr/>
        </p:nvGrpSpPr>
        <p:grpSpPr bwMode="auto">
          <a:xfrm>
            <a:off x="5059363" y="1150938"/>
            <a:ext cx="3944937" cy="2873375"/>
            <a:chOff x="3102" y="1167"/>
            <a:chExt cx="2485" cy="1810"/>
          </a:xfrm>
        </p:grpSpPr>
        <p:sp>
          <p:nvSpPr>
            <p:cNvPr id="16389" name="Line 4"/>
            <p:cNvSpPr>
              <a:spLocks noChangeShapeType="1"/>
            </p:cNvSpPr>
            <p:nvPr/>
          </p:nvSpPr>
          <p:spPr bwMode="auto">
            <a:xfrm>
              <a:off x="3352" y="2669"/>
              <a:ext cx="1711" cy="0"/>
            </a:xfrm>
            <a:prstGeom prst="line">
              <a:avLst/>
            </a:prstGeom>
            <a:noFill/>
            <a:ln w="9525">
              <a:solidFill>
                <a:schemeClr val="tx1"/>
              </a:solidFill>
              <a:round/>
              <a:headEnd/>
              <a:tailEnd type="triangle" w="med" len="med"/>
            </a:ln>
          </p:spPr>
          <p:txBody>
            <a:bodyPr/>
            <a:lstStyle/>
            <a:p>
              <a:endParaRPr lang="en-US">
                <a:solidFill>
                  <a:srgbClr val="000000"/>
                </a:solidFill>
              </a:endParaRPr>
            </a:p>
          </p:txBody>
        </p:sp>
        <p:sp>
          <p:nvSpPr>
            <p:cNvPr id="16390" name="Line 5"/>
            <p:cNvSpPr>
              <a:spLocks noChangeShapeType="1"/>
            </p:cNvSpPr>
            <p:nvPr/>
          </p:nvSpPr>
          <p:spPr bwMode="auto">
            <a:xfrm flipV="1">
              <a:off x="3352" y="1229"/>
              <a:ext cx="0" cy="1440"/>
            </a:xfrm>
            <a:prstGeom prst="line">
              <a:avLst/>
            </a:prstGeom>
            <a:noFill/>
            <a:ln w="9525">
              <a:solidFill>
                <a:schemeClr val="tx1"/>
              </a:solidFill>
              <a:round/>
              <a:headEnd/>
              <a:tailEnd type="triangle" w="med" len="med"/>
            </a:ln>
          </p:spPr>
          <p:txBody>
            <a:bodyPr/>
            <a:lstStyle/>
            <a:p>
              <a:endParaRPr lang="en-US">
                <a:solidFill>
                  <a:srgbClr val="000000"/>
                </a:solidFill>
              </a:endParaRPr>
            </a:p>
          </p:txBody>
        </p:sp>
        <p:sp>
          <p:nvSpPr>
            <p:cNvPr id="16391" name="Arc 6"/>
            <p:cNvSpPr>
              <a:spLocks/>
            </p:cNvSpPr>
            <p:nvPr/>
          </p:nvSpPr>
          <p:spPr bwMode="auto">
            <a:xfrm>
              <a:off x="3496" y="1613"/>
              <a:ext cx="1248" cy="91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B0F0"/>
              </a:solidFill>
              <a:round/>
              <a:headEnd/>
              <a:tailEnd/>
            </a:ln>
          </p:spPr>
          <p:txBody>
            <a:bodyPr wrap="none" anchor="ctr"/>
            <a:lstStyle/>
            <a:p>
              <a:endParaRPr lang="en-US">
                <a:solidFill>
                  <a:srgbClr val="000000"/>
                </a:solidFill>
              </a:endParaRPr>
            </a:p>
          </p:txBody>
        </p:sp>
        <p:sp>
          <p:nvSpPr>
            <p:cNvPr id="16392" name="Oval 7"/>
            <p:cNvSpPr>
              <a:spLocks noChangeArrowheads="1"/>
            </p:cNvSpPr>
            <p:nvPr/>
          </p:nvSpPr>
          <p:spPr bwMode="auto">
            <a:xfrm>
              <a:off x="3880" y="1629"/>
              <a:ext cx="96" cy="96"/>
            </a:xfrm>
            <a:prstGeom prst="ellipse">
              <a:avLst/>
            </a:prstGeom>
            <a:solidFill>
              <a:schemeClr val="accent1"/>
            </a:solidFill>
            <a:ln w="9525">
              <a:solidFill>
                <a:schemeClr val="tx1"/>
              </a:solidFill>
              <a:round/>
              <a:headEnd/>
              <a:tailEnd/>
            </a:ln>
          </p:spPr>
          <p:txBody>
            <a:bodyPr wrap="none" anchor="ctr"/>
            <a:lstStyle/>
            <a:p>
              <a:endParaRPr lang="en-US">
                <a:solidFill>
                  <a:srgbClr val="000000"/>
                </a:solidFill>
              </a:endParaRPr>
            </a:p>
          </p:txBody>
        </p:sp>
        <p:sp>
          <p:nvSpPr>
            <p:cNvPr id="16393" name="Oval 8"/>
            <p:cNvSpPr>
              <a:spLocks noChangeArrowheads="1"/>
            </p:cNvSpPr>
            <p:nvPr/>
          </p:nvSpPr>
          <p:spPr bwMode="auto">
            <a:xfrm>
              <a:off x="4621" y="2166"/>
              <a:ext cx="96" cy="96"/>
            </a:xfrm>
            <a:prstGeom prst="ellipse">
              <a:avLst/>
            </a:prstGeom>
            <a:solidFill>
              <a:schemeClr val="accent1"/>
            </a:solidFill>
            <a:ln w="9525">
              <a:solidFill>
                <a:schemeClr val="tx1"/>
              </a:solidFill>
              <a:round/>
              <a:headEnd/>
              <a:tailEnd/>
            </a:ln>
          </p:spPr>
          <p:txBody>
            <a:bodyPr wrap="none" anchor="ctr"/>
            <a:lstStyle/>
            <a:p>
              <a:endParaRPr lang="en-US">
                <a:solidFill>
                  <a:srgbClr val="000000"/>
                </a:solidFill>
              </a:endParaRPr>
            </a:p>
          </p:txBody>
        </p:sp>
        <p:sp>
          <p:nvSpPr>
            <p:cNvPr id="16394" name="Text Box 9"/>
            <p:cNvSpPr txBox="1">
              <a:spLocks noChangeArrowheads="1"/>
            </p:cNvSpPr>
            <p:nvPr/>
          </p:nvSpPr>
          <p:spPr bwMode="auto">
            <a:xfrm>
              <a:off x="3102" y="1167"/>
              <a:ext cx="1341" cy="288"/>
            </a:xfrm>
            <a:prstGeom prst="rect">
              <a:avLst/>
            </a:prstGeom>
            <a:noFill/>
            <a:ln w="9525">
              <a:noFill/>
              <a:miter lim="800000"/>
              <a:headEnd/>
              <a:tailEnd/>
            </a:ln>
          </p:spPr>
          <p:txBody>
            <a:bodyPr wrap="none">
              <a:spAutoFit/>
            </a:bodyPr>
            <a:lstStyle/>
            <a:p>
              <a:pPr eaLnBrk="0" hangingPunct="0"/>
              <a:r>
                <a:rPr lang="en-US" i="1">
                  <a:solidFill>
                    <a:srgbClr val="000000"/>
                  </a:solidFill>
                </a:rPr>
                <a:t>T   </a:t>
              </a:r>
              <a:r>
                <a:rPr lang="en-US" sz="1600">
                  <a:solidFill>
                    <a:srgbClr val="000000"/>
                  </a:solidFill>
                </a:rPr>
                <a:t>(responsiveness)</a:t>
              </a:r>
              <a:endParaRPr lang="en-US" sz="1600" i="1">
                <a:solidFill>
                  <a:srgbClr val="000000"/>
                </a:solidFill>
              </a:endParaRPr>
            </a:p>
          </p:txBody>
        </p:sp>
        <p:sp>
          <p:nvSpPr>
            <p:cNvPr id="16395" name="Text Box 10"/>
            <p:cNvSpPr txBox="1">
              <a:spLocks noChangeArrowheads="1"/>
            </p:cNvSpPr>
            <p:nvPr/>
          </p:nvSpPr>
          <p:spPr bwMode="auto">
            <a:xfrm>
              <a:off x="4405" y="2689"/>
              <a:ext cx="1182" cy="288"/>
            </a:xfrm>
            <a:prstGeom prst="rect">
              <a:avLst/>
            </a:prstGeom>
            <a:noFill/>
            <a:ln w="9525">
              <a:noFill/>
              <a:miter lim="800000"/>
              <a:headEnd/>
              <a:tailEnd/>
            </a:ln>
          </p:spPr>
          <p:txBody>
            <a:bodyPr wrap="none">
              <a:spAutoFit/>
            </a:bodyPr>
            <a:lstStyle/>
            <a:p>
              <a:pPr eaLnBrk="0" hangingPunct="0"/>
              <a:r>
                <a:rPr lang="en-US" i="1">
                  <a:solidFill>
                    <a:srgbClr val="000000"/>
                  </a:solidFill>
                </a:rPr>
                <a:t>C </a:t>
              </a:r>
              <a:r>
                <a:rPr lang="en-US" sz="1600">
                  <a:solidFill>
                    <a:srgbClr val="000000"/>
                  </a:solidFill>
                </a:rPr>
                <a:t>(cost efficiency)</a:t>
              </a:r>
            </a:p>
          </p:txBody>
        </p:sp>
        <p:sp>
          <p:nvSpPr>
            <p:cNvPr id="16396" name="Line 11"/>
            <p:cNvSpPr>
              <a:spLocks noChangeShapeType="1"/>
            </p:cNvSpPr>
            <p:nvPr/>
          </p:nvSpPr>
          <p:spPr bwMode="auto">
            <a:xfrm>
              <a:off x="4021" y="1672"/>
              <a:ext cx="615" cy="0"/>
            </a:xfrm>
            <a:prstGeom prst="line">
              <a:avLst/>
            </a:prstGeom>
            <a:noFill/>
            <a:ln w="9525">
              <a:solidFill>
                <a:schemeClr val="tx1"/>
              </a:solidFill>
              <a:round/>
              <a:headEnd/>
              <a:tailEnd type="triangle" w="med" len="med"/>
            </a:ln>
          </p:spPr>
          <p:txBody>
            <a:bodyPr/>
            <a:lstStyle/>
            <a:p>
              <a:endParaRPr lang="en-US">
                <a:solidFill>
                  <a:srgbClr val="000000"/>
                </a:solidFill>
              </a:endParaRPr>
            </a:p>
          </p:txBody>
        </p:sp>
        <p:sp>
          <p:nvSpPr>
            <p:cNvPr id="16397" name="Line 12"/>
            <p:cNvSpPr>
              <a:spLocks noChangeShapeType="1"/>
            </p:cNvSpPr>
            <p:nvPr/>
          </p:nvSpPr>
          <p:spPr bwMode="auto">
            <a:xfrm flipV="1">
              <a:off x="4668" y="1750"/>
              <a:ext cx="0" cy="395"/>
            </a:xfrm>
            <a:prstGeom prst="line">
              <a:avLst/>
            </a:prstGeom>
            <a:noFill/>
            <a:ln w="9525">
              <a:solidFill>
                <a:schemeClr val="tx1"/>
              </a:solidFill>
              <a:round/>
              <a:headEnd/>
              <a:tailEnd type="triangle" w="med" len="med"/>
            </a:ln>
          </p:spPr>
          <p:txBody>
            <a:bodyPr/>
            <a:lstStyle/>
            <a:p>
              <a:endParaRPr lang="en-US">
                <a:solidFill>
                  <a:srgbClr val="000000"/>
                </a:solidFill>
              </a:endParaRPr>
            </a:p>
          </p:txBody>
        </p:sp>
        <p:sp>
          <p:nvSpPr>
            <p:cNvPr id="16398" name="Text Box 13"/>
            <p:cNvSpPr txBox="1">
              <a:spLocks noChangeArrowheads="1"/>
            </p:cNvSpPr>
            <p:nvPr/>
          </p:nvSpPr>
          <p:spPr bwMode="auto">
            <a:xfrm>
              <a:off x="3805" y="1715"/>
              <a:ext cx="565" cy="368"/>
            </a:xfrm>
            <a:prstGeom prst="rect">
              <a:avLst/>
            </a:prstGeom>
            <a:noFill/>
            <a:ln w="9525">
              <a:noFill/>
              <a:miter lim="800000"/>
              <a:headEnd/>
              <a:tailEnd/>
            </a:ln>
          </p:spPr>
          <p:txBody>
            <a:bodyPr wrap="none">
              <a:spAutoFit/>
            </a:bodyPr>
            <a:lstStyle/>
            <a:p>
              <a:pPr eaLnBrk="0" hangingPunct="0"/>
              <a:r>
                <a:rPr lang="en-US" sz="1600" i="1">
                  <a:solidFill>
                    <a:srgbClr val="000000"/>
                  </a:solidFill>
                </a:rPr>
                <a:t>Flex</a:t>
              </a:r>
            </a:p>
            <a:p>
              <a:pPr eaLnBrk="0" hangingPunct="0"/>
              <a:r>
                <a:rPr lang="en-US" sz="1600" i="1">
                  <a:solidFill>
                    <a:srgbClr val="000000"/>
                  </a:solidFill>
                </a:rPr>
                <a:t>facilities</a:t>
              </a:r>
            </a:p>
          </p:txBody>
        </p:sp>
        <p:sp>
          <p:nvSpPr>
            <p:cNvPr id="16399" name="Text Box 14"/>
            <p:cNvSpPr txBox="1">
              <a:spLocks noChangeArrowheads="1"/>
            </p:cNvSpPr>
            <p:nvPr/>
          </p:nvSpPr>
          <p:spPr bwMode="auto">
            <a:xfrm>
              <a:off x="4721" y="2116"/>
              <a:ext cx="707" cy="368"/>
            </a:xfrm>
            <a:prstGeom prst="rect">
              <a:avLst/>
            </a:prstGeom>
            <a:noFill/>
            <a:ln w="9525">
              <a:noFill/>
              <a:miter lim="800000"/>
              <a:headEnd/>
              <a:tailEnd/>
            </a:ln>
          </p:spPr>
          <p:txBody>
            <a:bodyPr wrap="none">
              <a:spAutoFit/>
            </a:bodyPr>
            <a:lstStyle/>
            <a:p>
              <a:pPr eaLnBrk="0" hangingPunct="0"/>
              <a:r>
                <a:rPr lang="en-US" sz="1600" i="1">
                  <a:solidFill>
                    <a:srgbClr val="000000"/>
                  </a:solidFill>
                </a:rPr>
                <a:t>Specialized</a:t>
              </a:r>
            </a:p>
            <a:p>
              <a:pPr eaLnBrk="0" hangingPunct="0"/>
              <a:r>
                <a:rPr lang="en-US" sz="1600" i="1">
                  <a:solidFill>
                    <a:srgbClr val="000000"/>
                  </a:solidFill>
                </a:rPr>
                <a:t>facilities</a:t>
              </a:r>
            </a:p>
          </p:txBody>
        </p:sp>
        <p:sp>
          <p:nvSpPr>
            <p:cNvPr id="16400" name="Text Box 15"/>
            <p:cNvSpPr txBox="1">
              <a:spLocks noChangeArrowheads="1"/>
            </p:cNvSpPr>
            <p:nvPr/>
          </p:nvSpPr>
          <p:spPr bwMode="auto">
            <a:xfrm>
              <a:off x="4215" y="1448"/>
              <a:ext cx="189" cy="233"/>
            </a:xfrm>
            <a:prstGeom prst="rect">
              <a:avLst/>
            </a:prstGeom>
            <a:noFill/>
            <a:ln w="9525">
              <a:noFill/>
              <a:miter lim="800000"/>
              <a:headEnd/>
              <a:tailEnd/>
            </a:ln>
          </p:spPr>
          <p:txBody>
            <a:bodyPr wrap="none">
              <a:spAutoFit/>
            </a:bodyPr>
            <a:lstStyle/>
            <a:p>
              <a:pPr eaLnBrk="0" hangingPunct="0"/>
              <a:r>
                <a:rPr lang="en-US" sz="1800" dirty="0" smtClean="0">
                  <a:solidFill>
                    <a:srgbClr val="000000"/>
                  </a:solidFill>
                </a:rPr>
                <a:t>2</a:t>
              </a:r>
              <a:endParaRPr lang="en-US" sz="1800" dirty="0">
                <a:solidFill>
                  <a:srgbClr val="000000"/>
                </a:solidFill>
              </a:endParaRPr>
            </a:p>
          </p:txBody>
        </p:sp>
        <p:sp>
          <p:nvSpPr>
            <p:cNvPr id="16401" name="Text Box 16"/>
            <p:cNvSpPr txBox="1">
              <a:spLocks noChangeArrowheads="1"/>
            </p:cNvSpPr>
            <p:nvPr/>
          </p:nvSpPr>
          <p:spPr bwMode="auto">
            <a:xfrm>
              <a:off x="4704" y="1874"/>
              <a:ext cx="189" cy="233"/>
            </a:xfrm>
            <a:prstGeom prst="rect">
              <a:avLst/>
            </a:prstGeom>
            <a:noFill/>
            <a:ln w="9525">
              <a:noFill/>
              <a:miter lim="800000"/>
              <a:headEnd/>
              <a:tailEnd/>
            </a:ln>
          </p:spPr>
          <p:txBody>
            <a:bodyPr wrap="none">
              <a:spAutoFit/>
            </a:bodyPr>
            <a:lstStyle/>
            <a:p>
              <a:pPr eaLnBrk="0" hangingPunct="0"/>
              <a:r>
                <a:rPr lang="en-US" sz="1800" dirty="0" smtClean="0">
                  <a:solidFill>
                    <a:srgbClr val="000000"/>
                  </a:solidFill>
                </a:rPr>
                <a:t>1</a:t>
              </a:r>
              <a:endParaRPr lang="en-US" sz="1800" dirty="0">
                <a:solidFill>
                  <a:srgbClr val="000000"/>
                </a:solidFill>
              </a:endParaRPr>
            </a:p>
          </p:txBody>
        </p:sp>
      </p:grpSp>
    </p:spTree>
    <p:extLst>
      <p:ext uri="{BB962C8B-B14F-4D97-AF65-F5344CB8AC3E}">
        <p14:creationId xmlns:p14="http://schemas.microsoft.com/office/powerpoint/2010/main" val="722214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2387">
                                            <p:txEl>
                                              <p:pRg st="0" end="0"/>
                                            </p:txEl>
                                          </p:spTgt>
                                        </p:tgtEl>
                                        <p:attrNameLst>
                                          <p:attrName>style.visibility</p:attrName>
                                        </p:attrNameLst>
                                      </p:cBhvr>
                                      <p:to>
                                        <p:strVal val="visible"/>
                                      </p:to>
                                    </p:set>
                                    <p:anim calcmode="lin" valueType="num">
                                      <p:cBhvr additive="base">
                                        <p:cTn id="7" dur="500" fill="hold"/>
                                        <p:tgtEl>
                                          <p:spTgt spid="27238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238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72387">
                                            <p:txEl>
                                              <p:pRg st="1" end="1"/>
                                            </p:txEl>
                                          </p:spTgt>
                                        </p:tgtEl>
                                        <p:attrNameLst>
                                          <p:attrName>style.visibility</p:attrName>
                                        </p:attrNameLst>
                                      </p:cBhvr>
                                      <p:to>
                                        <p:strVal val="visible"/>
                                      </p:to>
                                    </p:set>
                                    <p:anim calcmode="lin" valueType="num">
                                      <p:cBhvr additive="base">
                                        <p:cTn id="11" dur="500" fill="hold"/>
                                        <p:tgtEl>
                                          <p:spTgt spid="27238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7238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72387">
                                            <p:txEl>
                                              <p:pRg st="3" end="3"/>
                                            </p:txEl>
                                          </p:spTgt>
                                        </p:tgtEl>
                                        <p:attrNameLst>
                                          <p:attrName>style.visibility</p:attrName>
                                        </p:attrNameLst>
                                      </p:cBhvr>
                                      <p:to>
                                        <p:strVal val="visible"/>
                                      </p:to>
                                    </p:set>
                                    <p:anim calcmode="lin" valueType="num">
                                      <p:cBhvr additive="base">
                                        <p:cTn id="15" dur="500" fill="hold"/>
                                        <p:tgtEl>
                                          <p:spTgt spid="272387">
                                            <p:txEl>
                                              <p:pRg st="3" end="3"/>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7238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72387">
                                            <p:txEl>
                                              <p:pRg st="6" end="6"/>
                                            </p:txEl>
                                          </p:spTgt>
                                        </p:tgtEl>
                                        <p:attrNameLst>
                                          <p:attrName>style.visibility</p:attrName>
                                        </p:attrNameLst>
                                      </p:cBhvr>
                                      <p:to>
                                        <p:strVal val="visible"/>
                                      </p:to>
                                    </p:set>
                                    <p:anim calcmode="lin" valueType="num">
                                      <p:cBhvr additive="base">
                                        <p:cTn id="21" dur="500" fill="hold"/>
                                        <p:tgtEl>
                                          <p:spTgt spid="272387">
                                            <p:txEl>
                                              <p:pRg st="6" end="6"/>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72387">
                                            <p:txEl>
                                              <p:pRg st="6" end="6"/>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72387">
                                            <p:txEl>
                                              <p:pRg st="7" end="7"/>
                                            </p:txEl>
                                          </p:spTgt>
                                        </p:tgtEl>
                                        <p:attrNameLst>
                                          <p:attrName>style.visibility</p:attrName>
                                        </p:attrNameLst>
                                      </p:cBhvr>
                                      <p:to>
                                        <p:strVal val="visible"/>
                                      </p:to>
                                    </p:set>
                                    <p:anim calcmode="lin" valueType="num">
                                      <p:cBhvr additive="base">
                                        <p:cTn id="25" dur="500" fill="hold"/>
                                        <p:tgtEl>
                                          <p:spTgt spid="272387">
                                            <p:txEl>
                                              <p:pRg st="7" end="7"/>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72387">
                                            <p:txEl>
                                              <p:pRg st="7" end="7"/>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72387">
                                            <p:txEl>
                                              <p:pRg st="8" end="8"/>
                                            </p:txEl>
                                          </p:spTgt>
                                        </p:tgtEl>
                                        <p:attrNameLst>
                                          <p:attrName>style.visibility</p:attrName>
                                        </p:attrNameLst>
                                      </p:cBhvr>
                                      <p:to>
                                        <p:strVal val="visible"/>
                                      </p:to>
                                    </p:set>
                                    <p:anim calcmode="lin" valueType="num">
                                      <p:cBhvr additive="base">
                                        <p:cTn id="29" dur="500" fill="hold"/>
                                        <p:tgtEl>
                                          <p:spTgt spid="272387">
                                            <p:txEl>
                                              <p:pRg st="8" end="8"/>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72387">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272387">
                                            <p:txEl>
                                              <p:pRg st="10" end="10"/>
                                            </p:txEl>
                                          </p:spTgt>
                                        </p:tgtEl>
                                        <p:attrNameLst>
                                          <p:attrName>style.visibility</p:attrName>
                                        </p:attrNameLst>
                                      </p:cBhvr>
                                      <p:to>
                                        <p:strVal val="visible"/>
                                      </p:to>
                                    </p:set>
                                    <p:anim calcmode="lin" valueType="num">
                                      <p:cBhvr additive="base">
                                        <p:cTn id="35" dur="500" fill="hold"/>
                                        <p:tgtEl>
                                          <p:spTgt spid="272387">
                                            <p:txEl>
                                              <p:pRg st="10" end="10"/>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272387">
                                            <p:txEl>
                                              <p:pRg st="10" end="10"/>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72387">
                                            <p:txEl>
                                              <p:pRg st="11" end="11"/>
                                            </p:txEl>
                                          </p:spTgt>
                                        </p:tgtEl>
                                        <p:attrNameLst>
                                          <p:attrName>style.visibility</p:attrName>
                                        </p:attrNameLst>
                                      </p:cBhvr>
                                      <p:to>
                                        <p:strVal val="visible"/>
                                      </p:to>
                                    </p:set>
                                    <p:anim calcmode="lin" valueType="num">
                                      <p:cBhvr additive="base">
                                        <p:cTn id="39" dur="500" fill="hold"/>
                                        <p:tgtEl>
                                          <p:spTgt spid="272387">
                                            <p:txEl>
                                              <p:pRg st="11" end="11"/>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272387">
                                            <p:txEl>
                                              <p:pRg st="11" end="11"/>
                                            </p:tx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72387">
                                            <p:txEl>
                                              <p:pRg st="12" end="12"/>
                                            </p:txEl>
                                          </p:spTgt>
                                        </p:tgtEl>
                                        <p:attrNameLst>
                                          <p:attrName>style.visibility</p:attrName>
                                        </p:attrNameLst>
                                      </p:cBhvr>
                                      <p:to>
                                        <p:strVal val="visible"/>
                                      </p:to>
                                    </p:set>
                                    <p:anim calcmode="lin" valueType="num">
                                      <p:cBhvr additive="base">
                                        <p:cTn id="43" dur="500" fill="hold"/>
                                        <p:tgtEl>
                                          <p:spTgt spid="272387">
                                            <p:txEl>
                                              <p:pRg st="12" end="12"/>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72387">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p:txBody>
          <a:bodyPr/>
          <a:lstStyle/>
          <a:p>
            <a:pPr marL="381000" indent="-381000" eaLnBrk="1" hangingPunct="1">
              <a:buFont typeface="Wingdings" pitchFamily="2" charset="2"/>
              <a:buAutoNum type="arabicPeriod"/>
              <a:defRPr/>
            </a:pPr>
            <a:r>
              <a:rPr lang="en-US" sz="2400" dirty="0" smtClean="0"/>
              <a:t>Streamline project management</a:t>
            </a:r>
          </a:p>
          <a:p>
            <a:pPr marL="800100" lvl="1" indent="-342900" eaLnBrk="1" hangingPunct="1">
              <a:defRPr/>
            </a:pPr>
            <a:r>
              <a:rPr lang="en-US" sz="2000" dirty="0" smtClean="0"/>
              <a:t>Work in parallel + do activities independent of timing and sizing in advance</a:t>
            </a:r>
          </a:p>
          <a:p>
            <a:pPr marL="1219200" lvl="2" indent="-304800" eaLnBrk="1" hangingPunct="1">
              <a:buClr>
                <a:srgbClr val="FF0000"/>
              </a:buClr>
              <a:buFont typeface="Wingdings" pitchFamily="2" charset="2"/>
              <a:buChar char="Ø"/>
              <a:defRPr/>
            </a:pPr>
            <a:r>
              <a:rPr lang="en-US" sz="1800" dirty="0" smtClean="0"/>
              <a:t>Use design/build partners</a:t>
            </a:r>
          </a:p>
          <a:p>
            <a:pPr marL="800100" lvl="1" indent="-342900" eaLnBrk="1" hangingPunct="1">
              <a:defRPr/>
            </a:pPr>
            <a:r>
              <a:rPr lang="en-US" sz="2000" dirty="0" smtClean="0"/>
              <a:t>Eliminate activities and reduce activity times and rework</a:t>
            </a:r>
          </a:p>
          <a:p>
            <a:pPr marL="1219200" lvl="2" indent="-304800" eaLnBrk="1" hangingPunct="1">
              <a:buClr>
                <a:srgbClr val="FF0000"/>
              </a:buClr>
              <a:buFont typeface="Wingdings" pitchFamily="2" charset="2"/>
              <a:buChar char="Ø"/>
              <a:defRPr/>
            </a:pPr>
            <a:r>
              <a:rPr lang="en-US" sz="1800" dirty="0" smtClean="0"/>
              <a:t>Use standard designs or re-use previous designs</a:t>
            </a:r>
          </a:p>
          <a:p>
            <a:pPr marL="381000" indent="-381000" eaLnBrk="1" hangingPunct="1">
              <a:buFont typeface="Wingdings" pitchFamily="2" charset="2"/>
              <a:buAutoNum type="arabicPeriod"/>
              <a:defRPr/>
            </a:pPr>
            <a:r>
              <a:rPr lang="en-US" sz="2400" dirty="0" smtClean="0"/>
              <a:t>Plan for Uncertainty</a:t>
            </a:r>
          </a:p>
          <a:p>
            <a:pPr marL="781050" lvl="1" indent="-381000" eaLnBrk="1" hangingPunct="1">
              <a:buFont typeface="Wingdings" pitchFamily="2" charset="2"/>
              <a:buAutoNum type="arabicPeriod"/>
              <a:defRPr/>
            </a:pPr>
            <a:r>
              <a:rPr lang="en-US" sz="2200" dirty="0" smtClean="0"/>
              <a:t>Modularize capacity and construction</a:t>
            </a:r>
          </a:p>
          <a:p>
            <a:pPr marL="781050" lvl="1" indent="-381000" eaLnBrk="1" hangingPunct="1">
              <a:buFont typeface="Wingdings" pitchFamily="2" charset="2"/>
              <a:buAutoNum type="arabicPeriod"/>
              <a:defRPr/>
            </a:pPr>
            <a:r>
              <a:rPr lang="en-US" sz="2200" dirty="0" smtClean="0"/>
              <a:t>Increase adjustment flexibility</a:t>
            </a:r>
          </a:p>
          <a:p>
            <a:pPr marL="1200150" lvl="2" indent="-342900" eaLnBrk="1" hangingPunct="1">
              <a:buFont typeface="Wingdings" pitchFamily="2" charset="2"/>
              <a:buChar char="§"/>
              <a:defRPr/>
            </a:pPr>
            <a:r>
              <a:rPr lang="en-US" dirty="0" smtClean="0"/>
              <a:t>Reduce chunks, investment (commitment) or increase resale</a:t>
            </a:r>
          </a:p>
          <a:p>
            <a:pPr marL="781050" lvl="1" indent="-381000" eaLnBrk="1" hangingPunct="1">
              <a:buFont typeface="Wingdings" pitchFamily="2" charset="2"/>
              <a:buAutoNum type="arabicPeriod"/>
              <a:defRPr/>
            </a:pPr>
            <a:r>
              <a:rPr lang="en-US" sz="2200" dirty="0" smtClean="0"/>
              <a:t>Adapt and postpone capacity</a:t>
            </a:r>
          </a:p>
          <a:p>
            <a:pPr marL="1200150" lvl="2" indent="-342900" eaLnBrk="1" hangingPunct="1">
              <a:buFont typeface="Wingdings" pitchFamily="2" charset="2"/>
              <a:buChar char="§"/>
              <a:defRPr/>
            </a:pPr>
            <a:r>
              <a:rPr lang="en-US" dirty="0" smtClean="0"/>
              <a:t>Keep initial scope simple</a:t>
            </a:r>
          </a:p>
          <a:p>
            <a:pPr marL="1200150" lvl="2" indent="-342900" eaLnBrk="1" hangingPunct="1">
              <a:buFont typeface="Wingdings" pitchFamily="2" charset="2"/>
              <a:buChar char="§"/>
              <a:defRPr/>
            </a:pPr>
            <a:r>
              <a:rPr lang="en-US" dirty="0" smtClean="0"/>
              <a:t>Include options for adjustment later</a:t>
            </a:r>
          </a:p>
          <a:p>
            <a:pPr marL="1676400" lvl="3" indent="-304800" eaLnBrk="1" hangingPunct="1">
              <a:buClr>
                <a:srgbClr val="FF0000"/>
              </a:buClr>
              <a:buFont typeface="Wingdings" pitchFamily="2" charset="2"/>
              <a:buChar char="Ø"/>
              <a:defRPr/>
            </a:pPr>
            <a:r>
              <a:rPr lang="en-US" dirty="0" smtClean="0"/>
              <a:t>Use adaptable, flexible, or “smart” capacity</a:t>
            </a:r>
          </a:p>
          <a:p>
            <a:pPr marL="381000" indent="-381000" eaLnBrk="1" hangingPunct="1">
              <a:defRPr/>
            </a:pPr>
            <a:endParaRPr lang="en-US" sz="2400" dirty="0" smtClean="0"/>
          </a:p>
        </p:txBody>
      </p:sp>
      <p:sp>
        <p:nvSpPr>
          <p:cNvPr id="17410" name="Rectangle 2"/>
          <p:cNvSpPr>
            <a:spLocks noGrp="1" noChangeArrowheads="1"/>
          </p:cNvSpPr>
          <p:nvPr>
            <p:ph type="title"/>
          </p:nvPr>
        </p:nvSpPr>
        <p:spPr/>
        <p:txBody>
          <a:bodyPr/>
          <a:lstStyle/>
          <a:p>
            <a:pPr eaLnBrk="1" hangingPunct="1"/>
            <a:r>
              <a:rPr lang="en-US" b="1" dirty="0" smtClean="0">
                <a:latin typeface="Albertus Extra Bold"/>
              </a:rPr>
              <a:t>Capacity Timing and Types</a:t>
            </a:r>
            <a:r>
              <a:rPr lang="en-US" dirty="0" smtClean="0"/>
              <a:t/>
            </a:r>
            <a:br>
              <a:rPr lang="en-US" dirty="0" smtClean="0"/>
            </a:br>
            <a:r>
              <a:rPr lang="en-US" dirty="0" smtClean="0"/>
              <a:t>	</a:t>
            </a:r>
            <a:r>
              <a:rPr lang="en-US" i="1" dirty="0" smtClean="0"/>
              <a:t>Guidelines for speed and flexibility</a:t>
            </a:r>
            <a:endParaRPr lang="en-US" dirty="0" smtClean="0"/>
          </a:p>
        </p:txBody>
      </p:sp>
    </p:spTree>
    <p:extLst>
      <p:ext uri="{BB962C8B-B14F-4D97-AF65-F5344CB8AC3E}">
        <p14:creationId xmlns:p14="http://schemas.microsoft.com/office/powerpoint/2010/main" val="55443584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16"/>
          <p:cNvSpPr>
            <a:spLocks noChangeArrowheads="1"/>
          </p:cNvSpPr>
          <p:nvPr/>
        </p:nvSpPr>
        <p:spPr bwMode="auto">
          <a:xfrm>
            <a:off x="1828800" y="2273300"/>
            <a:ext cx="5407025" cy="3178175"/>
          </a:xfrm>
          <a:prstGeom prst="rect">
            <a:avLst/>
          </a:prstGeom>
          <a:solidFill>
            <a:srgbClr val="CCECFF"/>
          </a:solidFill>
          <a:ln w="9525" algn="ctr">
            <a:solidFill>
              <a:schemeClr val="tx1"/>
            </a:solidFill>
            <a:miter lim="800000"/>
            <a:headEnd/>
            <a:tailEnd/>
          </a:ln>
        </p:spPr>
        <p:txBody>
          <a:bodyPr wrap="none" anchor="ctr">
            <a:spAutoFit/>
          </a:bodyPr>
          <a:lstStyle/>
          <a:p>
            <a:pPr algn="ctr"/>
            <a:endParaRPr lang="en-US">
              <a:solidFill>
                <a:srgbClr val="000000"/>
              </a:solidFill>
            </a:endParaRPr>
          </a:p>
        </p:txBody>
      </p:sp>
      <p:sp>
        <p:nvSpPr>
          <p:cNvPr id="19460" name="Rectangle 14"/>
          <p:cNvSpPr>
            <a:spLocks noGrp="1" noChangeArrowheads="1"/>
          </p:cNvSpPr>
          <p:nvPr>
            <p:ph type="title"/>
          </p:nvPr>
        </p:nvSpPr>
        <p:spPr/>
        <p:txBody>
          <a:bodyPr/>
          <a:lstStyle/>
          <a:p>
            <a:r>
              <a:rPr lang="en-US" sz="2800" dirty="0" smtClean="0"/>
              <a:t>A Flexible Asset strategy should strive for cost reduction</a:t>
            </a:r>
            <a:br>
              <a:rPr lang="en-US" sz="2800" dirty="0" smtClean="0"/>
            </a:br>
            <a:r>
              <a:rPr lang="en-US" sz="2800" dirty="0" smtClean="0"/>
              <a:t>	e.g. limit scope or speed up changeovers</a:t>
            </a:r>
          </a:p>
        </p:txBody>
      </p:sp>
      <p:sp>
        <p:nvSpPr>
          <p:cNvPr id="19461" name="Rectangle 15"/>
          <p:cNvSpPr>
            <a:spLocks noGrp="1" noChangeArrowheads="1"/>
          </p:cNvSpPr>
          <p:nvPr>
            <p:ph type="body" idx="4294967295"/>
          </p:nvPr>
        </p:nvSpPr>
        <p:spPr>
          <a:xfrm>
            <a:off x="243281" y="1241571"/>
            <a:ext cx="8229600" cy="5308454"/>
          </a:xfrm>
        </p:spPr>
        <p:txBody>
          <a:bodyPr/>
          <a:lstStyle/>
          <a:p>
            <a:r>
              <a:rPr lang="en-US" sz="2000" dirty="0" smtClean="0"/>
              <a:t>Bill Fox (Lilly): “Flexibility with automation in a </a:t>
            </a:r>
            <a:r>
              <a:rPr lang="en-US" sz="2000" dirty="0" err="1" smtClean="0"/>
              <a:t>cGMP</a:t>
            </a:r>
            <a:r>
              <a:rPr lang="en-US" sz="2000" dirty="0" smtClean="0"/>
              <a:t> environment can be very expensive (and take a long time to build/validate)”</a:t>
            </a:r>
          </a:p>
        </p:txBody>
      </p:sp>
      <p:sp>
        <p:nvSpPr>
          <p:cNvPr id="19462" name="Text Box 4"/>
          <p:cNvSpPr txBox="1">
            <a:spLocks noChangeArrowheads="1"/>
          </p:cNvSpPr>
          <p:nvPr/>
        </p:nvSpPr>
        <p:spPr bwMode="auto">
          <a:xfrm>
            <a:off x="568325" y="3206750"/>
            <a:ext cx="1200150" cy="915988"/>
          </a:xfrm>
          <a:prstGeom prst="rect">
            <a:avLst/>
          </a:prstGeom>
          <a:noFill/>
          <a:ln w="9525">
            <a:noFill/>
            <a:miter lim="800000"/>
            <a:headEnd/>
            <a:tailEnd/>
          </a:ln>
        </p:spPr>
        <p:txBody>
          <a:bodyPr wrap="none">
            <a:spAutoFit/>
          </a:bodyPr>
          <a:lstStyle/>
          <a:p>
            <a:pPr algn="ctr"/>
            <a:r>
              <a:rPr lang="en-US" sz="1800">
                <a:solidFill>
                  <a:srgbClr val="000000"/>
                </a:solidFill>
              </a:rPr>
              <a:t>Capital</a:t>
            </a:r>
          </a:p>
          <a:p>
            <a:pPr algn="ctr"/>
            <a:r>
              <a:rPr lang="en-US" sz="1800">
                <a:solidFill>
                  <a:srgbClr val="000000"/>
                </a:solidFill>
              </a:rPr>
              <a:t>Investment</a:t>
            </a:r>
          </a:p>
          <a:p>
            <a:pPr algn="ctr"/>
            <a:r>
              <a:rPr lang="en-US" sz="1800">
                <a:solidFill>
                  <a:srgbClr val="000000"/>
                </a:solidFill>
              </a:rPr>
              <a:t>(CapEx $)</a:t>
            </a:r>
          </a:p>
        </p:txBody>
      </p:sp>
      <p:sp>
        <p:nvSpPr>
          <p:cNvPr id="19463" name="Text Box 6"/>
          <p:cNvSpPr txBox="1">
            <a:spLocks noChangeArrowheads="1"/>
          </p:cNvSpPr>
          <p:nvPr/>
        </p:nvSpPr>
        <p:spPr bwMode="auto">
          <a:xfrm>
            <a:off x="2684463" y="5816600"/>
            <a:ext cx="4125912" cy="366713"/>
          </a:xfrm>
          <a:prstGeom prst="rect">
            <a:avLst/>
          </a:prstGeom>
          <a:noFill/>
          <a:ln w="9525">
            <a:noFill/>
            <a:miter lim="800000"/>
            <a:headEnd/>
            <a:tailEnd/>
          </a:ln>
        </p:spPr>
        <p:txBody>
          <a:bodyPr wrap="none">
            <a:spAutoFit/>
          </a:bodyPr>
          <a:lstStyle/>
          <a:p>
            <a:r>
              <a:rPr lang="en-US" sz="1800" b="1">
                <a:solidFill>
                  <a:srgbClr val="000000"/>
                </a:solidFill>
              </a:rPr>
              <a:t>Agility flexibility</a:t>
            </a:r>
            <a:r>
              <a:rPr lang="en-US" sz="1600">
                <a:solidFill>
                  <a:srgbClr val="000000"/>
                </a:solidFill>
              </a:rPr>
              <a:t> or product changeover time</a:t>
            </a:r>
          </a:p>
        </p:txBody>
      </p:sp>
      <p:sp>
        <p:nvSpPr>
          <p:cNvPr id="19464" name="Text Box 7"/>
          <p:cNvSpPr txBox="1">
            <a:spLocks noChangeArrowheads="1"/>
          </p:cNvSpPr>
          <p:nvPr/>
        </p:nvSpPr>
        <p:spPr bwMode="auto">
          <a:xfrm>
            <a:off x="5867400" y="4852988"/>
            <a:ext cx="1417638" cy="396875"/>
          </a:xfrm>
          <a:prstGeom prst="rect">
            <a:avLst/>
          </a:prstGeom>
          <a:noFill/>
          <a:ln w="9525">
            <a:noFill/>
            <a:miter lim="800000"/>
            <a:headEnd/>
            <a:tailEnd/>
          </a:ln>
        </p:spPr>
        <p:txBody>
          <a:bodyPr>
            <a:spAutoFit/>
          </a:bodyPr>
          <a:lstStyle/>
          <a:p>
            <a:r>
              <a:rPr lang="en-US" sz="2000">
                <a:solidFill>
                  <a:srgbClr val="3333CC"/>
                </a:solidFill>
              </a:rPr>
              <a:t>Dedicated</a:t>
            </a:r>
          </a:p>
        </p:txBody>
      </p:sp>
      <p:sp>
        <p:nvSpPr>
          <p:cNvPr id="19465" name="Text Box 8"/>
          <p:cNvSpPr txBox="1">
            <a:spLocks noChangeArrowheads="1"/>
          </p:cNvSpPr>
          <p:nvPr/>
        </p:nvSpPr>
        <p:spPr bwMode="auto">
          <a:xfrm>
            <a:off x="2206625" y="2262188"/>
            <a:ext cx="2403475" cy="701675"/>
          </a:xfrm>
          <a:prstGeom prst="rect">
            <a:avLst/>
          </a:prstGeom>
          <a:noFill/>
          <a:ln w="9525">
            <a:noFill/>
            <a:miter lim="800000"/>
            <a:headEnd/>
            <a:tailEnd/>
          </a:ln>
        </p:spPr>
        <p:txBody>
          <a:bodyPr>
            <a:spAutoFit/>
          </a:bodyPr>
          <a:lstStyle/>
          <a:p>
            <a:r>
              <a:rPr lang="en-US" sz="2000">
                <a:solidFill>
                  <a:srgbClr val="3333CC"/>
                </a:solidFill>
              </a:rPr>
              <a:t>Flexible </a:t>
            </a:r>
          </a:p>
          <a:p>
            <a:r>
              <a:rPr lang="en-US" sz="2000">
                <a:solidFill>
                  <a:srgbClr val="3333CC"/>
                </a:solidFill>
              </a:rPr>
              <a:t>with Automation</a:t>
            </a:r>
          </a:p>
        </p:txBody>
      </p:sp>
      <p:sp>
        <p:nvSpPr>
          <p:cNvPr id="19466" name="Text Box 9"/>
          <p:cNvSpPr txBox="1">
            <a:spLocks noChangeArrowheads="1"/>
          </p:cNvSpPr>
          <p:nvPr/>
        </p:nvSpPr>
        <p:spPr bwMode="auto">
          <a:xfrm>
            <a:off x="3124200" y="4216400"/>
            <a:ext cx="1227138" cy="396875"/>
          </a:xfrm>
          <a:prstGeom prst="rect">
            <a:avLst/>
          </a:prstGeom>
          <a:noFill/>
          <a:ln w="9525">
            <a:noFill/>
            <a:miter lim="800000"/>
            <a:headEnd/>
            <a:tailEnd/>
          </a:ln>
        </p:spPr>
        <p:txBody>
          <a:bodyPr wrap="none">
            <a:spAutoFit/>
          </a:bodyPr>
          <a:lstStyle/>
          <a:p>
            <a:r>
              <a:rPr lang="en-US" sz="2000">
                <a:solidFill>
                  <a:srgbClr val="3333CC"/>
                </a:solidFill>
              </a:rPr>
              <a:t>Adaptable</a:t>
            </a:r>
          </a:p>
        </p:txBody>
      </p:sp>
      <p:sp>
        <p:nvSpPr>
          <p:cNvPr id="19467" name="Text Box 10"/>
          <p:cNvSpPr txBox="1">
            <a:spLocks noChangeArrowheads="1"/>
          </p:cNvSpPr>
          <p:nvPr/>
        </p:nvSpPr>
        <p:spPr bwMode="auto">
          <a:xfrm>
            <a:off x="2179638" y="5468938"/>
            <a:ext cx="654050" cy="366712"/>
          </a:xfrm>
          <a:prstGeom prst="rect">
            <a:avLst/>
          </a:prstGeom>
          <a:noFill/>
          <a:ln w="9525">
            <a:noFill/>
            <a:miter lim="800000"/>
            <a:headEnd/>
            <a:tailEnd/>
          </a:ln>
        </p:spPr>
        <p:txBody>
          <a:bodyPr wrap="none">
            <a:spAutoFit/>
          </a:bodyPr>
          <a:lstStyle/>
          <a:p>
            <a:r>
              <a:rPr lang="en-US" sz="1800">
                <a:solidFill>
                  <a:srgbClr val="000000"/>
                </a:solidFill>
              </a:rPr>
              <a:t>Days</a:t>
            </a:r>
          </a:p>
        </p:txBody>
      </p:sp>
      <p:sp>
        <p:nvSpPr>
          <p:cNvPr id="19468" name="Text Box 11"/>
          <p:cNvSpPr txBox="1">
            <a:spLocks noChangeArrowheads="1"/>
          </p:cNvSpPr>
          <p:nvPr/>
        </p:nvSpPr>
        <p:spPr bwMode="auto">
          <a:xfrm>
            <a:off x="3810000" y="5468938"/>
            <a:ext cx="882650" cy="366712"/>
          </a:xfrm>
          <a:prstGeom prst="rect">
            <a:avLst/>
          </a:prstGeom>
          <a:noFill/>
          <a:ln w="9525">
            <a:noFill/>
            <a:miter lim="800000"/>
            <a:headEnd/>
            <a:tailEnd/>
          </a:ln>
        </p:spPr>
        <p:txBody>
          <a:bodyPr wrap="none">
            <a:spAutoFit/>
          </a:bodyPr>
          <a:lstStyle/>
          <a:p>
            <a:r>
              <a:rPr lang="en-US" sz="1800">
                <a:solidFill>
                  <a:srgbClr val="000000"/>
                </a:solidFill>
              </a:rPr>
              <a:t>Months</a:t>
            </a:r>
          </a:p>
        </p:txBody>
      </p:sp>
      <p:sp>
        <p:nvSpPr>
          <p:cNvPr id="19469" name="Text Box 12"/>
          <p:cNvSpPr txBox="1">
            <a:spLocks noChangeArrowheads="1"/>
          </p:cNvSpPr>
          <p:nvPr/>
        </p:nvSpPr>
        <p:spPr bwMode="auto">
          <a:xfrm>
            <a:off x="6019800" y="5468938"/>
            <a:ext cx="971550" cy="366712"/>
          </a:xfrm>
          <a:prstGeom prst="rect">
            <a:avLst/>
          </a:prstGeom>
          <a:noFill/>
          <a:ln w="9525">
            <a:noFill/>
            <a:miter lim="800000"/>
            <a:headEnd/>
            <a:tailEnd/>
          </a:ln>
        </p:spPr>
        <p:txBody>
          <a:bodyPr wrap="none">
            <a:spAutoFit/>
          </a:bodyPr>
          <a:lstStyle/>
          <a:p>
            <a:r>
              <a:rPr lang="en-US" sz="1800">
                <a:solidFill>
                  <a:srgbClr val="000000"/>
                </a:solidFill>
              </a:rPr>
              <a:t>Quarters</a:t>
            </a:r>
          </a:p>
        </p:txBody>
      </p:sp>
      <p:sp>
        <p:nvSpPr>
          <p:cNvPr id="19470" name="Freeform 13"/>
          <p:cNvSpPr>
            <a:spLocks/>
          </p:cNvSpPr>
          <p:nvPr/>
        </p:nvSpPr>
        <p:spPr bwMode="auto">
          <a:xfrm>
            <a:off x="2133600" y="2281238"/>
            <a:ext cx="5102225" cy="3044825"/>
          </a:xfrm>
          <a:custGeom>
            <a:avLst/>
            <a:gdLst>
              <a:gd name="T0" fmla="*/ 0 w 3214"/>
              <a:gd name="T1" fmla="*/ 0 h 1918"/>
              <a:gd name="T2" fmla="*/ 2147483647 w 3214"/>
              <a:gd name="T3" fmla="*/ 2147483647 h 1918"/>
              <a:gd name="T4" fmla="*/ 2147483647 w 3214"/>
              <a:gd name="T5" fmla="*/ 2147483647 h 1918"/>
              <a:gd name="T6" fmla="*/ 2147483647 w 3214"/>
              <a:gd name="T7" fmla="*/ 2147483647 h 1918"/>
              <a:gd name="T8" fmla="*/ 0 60000 65536"/>
              <a:gd name="T9" fmla="*/ 0 60000 65536"/>
              <a:gd name="T10" fmla="*/ 0 60000 65536"/>
              <a:gd name="T11" fmla="*/ 0 60000 65536"/>
              <a:gd name="T12" fmla="*/ 0 w 3214"/>
              <a:gd name="T13" fmla="*/ 0 h 1918"/>
              <a:gd name="T14" fmla="*/ 3214 w 3214"/>
              <a:gd name="T15" fmla="*/ 1918 h 1918"/>
            </a:gdLst>
            <a:ahLst/>
            <a:cxnLst>
              <a:cxn ang="T8">
                <a:pos x="T0" y="T1"/>
              </a:cxn>
              <a:cxn ang="T9">
                <a:pos x="T2" y="T3"/>
              </a:cxn>
              <a:cxn ang="T10">
                <a:pos x="T4" y="T5"/>
              </a:cxn>
              <a:cxn ang="T11">
                <a:pos x="T6" y="T7"/>
              </a:cxn>
            </a:cxnLst>
            <a:rect l="T12" t="T13" r="T14" b="T15"/>
            <a:pathLst>
              <a:path w="3214" h="1918">
                <a:moveTo>
                  <a:pt x="0" y="0"/>
                </a:moveTo>
                <a:cubicBezTo>
                  <a:pt x="32" y="506"/>
                  <a:pt x="159" y="1030"/>
                  <a:pt x="432" y="1330"/>
                </a:cubicBezTo>
                <a:cubicBezTo>
                  <a:pt x="705" y="1630"/>
                  <a:pt x="1173" y="1705"/>
                  <a:pt x="1637" y="1803"/>
                </a:cubicBezTo>
                <a:cubicBezTo>
                  <a:pt x="2101" y="1901"/>
                  <a:pt x="2886" y="1894"/>
                  <a:pt x="3214" y="1918"/>
                </a:cubicBezTo>
              </a:path>
            </a:pathLst>
          </a:custGeom>
          <a:noFill/>
          <a:ln w="28575">
            <a:solidFill>
              <a:schemeClr val="accent2"/>
            </a:solidFill>
            <a:round/>
            <a:headEnd/>
            <a:tailEnd/>
          </a:ln>
        </p:spPr>
        <p:txBody>
          <a:bodyPr/>
          <a:lstStyle/>
          <a:p>
            <a:endParaRPr lang="en-US">
              <a:solidFill>
                <a:srgbClr val="000000"/>
              </a:solidFill>
            </a:endParaRPr>
          </a:p>
        </p:txBody>
      </p:sp>
      <p:sp>
        <p:nvSpPr>
          <p:cNvPr id="19471" name="Text Box 17"/>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solidFill>
                  <a:srgbClr val="000000"/>
                </a:solidFill>
              </a:rPr>
              <a:t>0</a:t>
            </a:r>
          </a:p>
        </p:txBody>
      </p:sp>
      <p:sp>
        <p:nvSpPr>
          <p:cNvPr id="19472" name="Text Box 18"/>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solidFill>
                  <a:srgbClr val="000000"/>
                </a:solidFill>
              </a:rPr>
              <a:t>0</a:t>
            </a:r>
          </a:p>
        </p:txBody>
      </p:sp>
      <p:sp>
        <p:nvSpPr>
          <p:cNvPr id="19473" name="Freeform 22"/>
          <p:cNvSpPr>
            <a:spLocks/>
          </p:cNvSpPr>
          <p:nvPr/>
        </p:nvSpPr>
        <p:spPr bwMode="auto">
          <a:xfrm>
            <a:off x="4228079" y="2996923"/>
            <a:ext cx="1136650" cy="862013"/>
          </a:xfrm>
          <a:custGeom>
            <a:avLst/>
            <a:gdLst>
              <a:gd name="T0" fmla="*/ 2147483647 w 881"/>
              <a:gd name="T1" fmla="*/ 2147483647 h 543"/>
              <a:gd name="T2" fmla="*/ 2147483647 w 881"/>
              <a:gd name="T3" fmla="*/ 2147483647 h 543"/>
              <a:gd name="T4" fmla="*/ 0 w 881"/>
              <a:gd name="T5" fmla="*/ 0 h 543"/>
              <a:gd name="T6" fmla="*/ 0 60000 65536"/>
              <a:gd name="T7" fmla="*/ 0 60000 65536"/>
              <a:gd name="T8" fmla="*/ 0 60000 65536"/>
              <a:gd name="T9" fmla="*/ 0 w 881"/>
              <a:gd name="T10" fmla="*/ 0 h 543"/>
              <a:gd name="T11" fmla="*/ 881 w 881"/>
              <a:gd name="T12" fmla="*/ 543 h 543"/>
            </a:gdLst>
            <a:ahLst/>
            <a:cxnLst>
              <a:cxn ang="T6">
                <a:pos x="T0" y="T1"/>
              </a:cxn>
              <a:cxn ang="T7">
                <a:pos x="T2" y="T3"/>
              </a:cxn>
              <a:cxn ang="T8">
                <a:pos x="T4" y="T5"/>
              </a:cxn>
            </a:cxnLst>
            <a:rect l="T9" t="T10" r="T11" b="T12"/>
            <a:pathLst>
              <a:path w="881" h="543">
                <a:moveTo>
                  <a:pt x="881" y="543"/>
                </a:moveTo>
                <a:cubicBezTo>
                  <a:pt x="666" y="493"/>
                  <a:pt x="452" y="443"/>
                  <a:pt x="305" y="353"/>
                </a:cubicBezTo>
                <a:cubicBezTo>
                  <a:pt x="158" y="263"/>
                  <a:pt x="79" y="131"/>
                  <a:pt x="0" y="0"/>
                </a:cubicBezTo>
              </a:path>
            </a:pathLst>
          </a:custGeom>
          <a:noFill/>
          <a:ln w="9525">
            <a:solidFill>
              <a:schemeClr val="tx1"/>
            </a:solidFill>
            <a:prstDash val="dash"/>
            <a:round/>
            <a:headEnd/>
            <a:tailEnd type="triangle" w="med" len="lg"/>
          </a:ln>
        </p:spPr>
        <p:txBody>
          <a:bodyPr>
            <a:spAutoFit/>
          </a:bodyPr>
          <a:lstStyle/>
          <a:p>
            <a:endParaRPr lang="en-US">
              <a:solidFill>
                <a:srgbClr val="000000"/>
              </a:solidFill>
            </a:endParaRPr>
          </a:p>
        </p:txBody>
      </p:sp>
      <p:sp>
        <p:nvSpPr>
          <p:cNvPr id="19474" name="Text Box 24"/>
          <p:cNvSpPr txBox="1">
            <a:spLocks noChangeArrowheads="1"/>
          </p:cNvSpPr>
          <p:nvPr/>
        </p:nvSpPr>
        <p:spPr bwMode="auto">
          <a:xfrm>
            <a:off x="4634479" y="3227111"/>
            <a:ext cx="1739900" cy="366712"/>
          </a:xfrm>
          <a:prstGeom prst="rect">
            <a:avLst/>
          </a:prstGeom>
          <a:noFill/>
          <a:ln w="9525">
            <a:noFill/>
            <a:miter lim="800000"/>
            <a:headEnd/>
            <a:tailEnd/>
          </a:ln>
        </p:spPr>
        <p:txBody>
          <a:bodyPr wrap="none">
            <a:spAutoFit/>
          </a:bodyPr>
          <a:lstStyle/>
          <a:p>
            <a:r>
              <a:rPr lang="en-US" sz="1800" b="1" dirty="0">
                <a:solidFill>
                  <a:srgbClr val="000000"/>
                </a:solidFill>
              </a:rPr>
              <a:t>Scope flexibility</a:t>
            </a:r>
          </a:p>
        </p:txBody>
      </p:sp>
      <p:cxnSp>
        <p:nvCxnSpPr>
          <p:cNvPr id="20" name="Straight Arrow Connector 19"/>
          <p:cNvCxnSpPr/>
          <p:nvPr/>
        </p:nvCxnSpPr>
        <p:spPr bwMode="auto">
          <a:xfrm flipV="1">
            <a:off x="2466109" y="3888509"/>
            <a:ext cx="757382" cy="831273"/>
          </a:xfrm>
          <a:prstGeom prst="straightConnector1">
            <a:avLst/>
          </a:prstGeom>
          <a:solidFill>
            <a:schemeClr val="accent1"/>
          </a:solidFill>
          <a:ln w="57150" cap="flat" cmpd="sng" algn="ctr">
            <a:solidFill>
              <a:srgbClr val="7030A0"/>
            </a:solidFill>
            <a:prstDash val="solid"/>
            <a:round/>
            <a:headEnd type="none" w="med" len="med"/>
            <a:tailEnd type="arrow"/>
          </a:ln>
          <a:effectLst/>
        </p:spPr>
      </p:cxnSp>
      <p:sp>
        <p:nvSpPr>
          <p:cNvPr id="21" name="Text Box 24"/>
          <p:cNvSpPr txBox="1">
            <a:spLocks noChangeArrowheads="1"/>
          </p:cNvSpPr>
          <p:nvPr/>
        </p:nvSpPr>
        <p:spPr bwMode="auto">
          <a:xfrm>
            <a:off x="2390062" y="3522663"/>
            <a:ext cx="1691489" cy="369332"/>
          </a:xfrm>
          <a:prstGeom prst="rect">
            <a:avLst/>
          </a:prstGeom>
          <a:noFill/>
          <a:ln w="9525">
            <a:noFill/>
            <a:miter lim="800000"/>
            <a:headEnd/>
            <a:tailEnd/>
          </a:ln>
        </p:spPr>
        <p:txBody>
          <a:bodyPr wrap="none">
            <a:spAutoFit/>
          </a:bodyPr>
          <a:lstStyle/>
          <a:p>
            <a:r>
              <a:rPr lang="en-US" sz="1800" b="1" dirty="0" smtClean="0">
                <a:solidFill>
                  <a:srgbClr val="7030A0"/>
                </a:solidFill>
              </a:rPr>
              <a:t>Scale flexibility</a:t>
            </a:r>
            <a:endParaRPr lang="en-US" sz="1800" b="1" dirty="0">
              <a:solidFill>
                <a:srgbClr val="7030A0"/>
              </a:solidFill>
            </a:endParaRPr>
          </a:p>
        </p:txBody>
      </p:sp>
    </p:spTree>
    <p:extLst>
      <p:ext uri="{BB962C8B-B14F-4D97-AF65-F5344CB8AC3E}">
        <p14:creationId xmlns:p14="http://schemas.microsoft.com/office/powerpoint/2010/main" val="352230442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theme1.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13600</TotalTime>
  <Words>7745</Words>
  <Application>Microsoft Macintosh PowerPoint</Application>
  <PresentationFormat>On-screen Show (4:3)</PresentationFormat>
  <Paragraphs>1139</Paragraphs>
  <Slides>55</Slides>
  <Notes>43</Notes>
  <HiddenSlides>0</HiddenSlides>
  <MMClips>0</MMClips>
  <ScaleCrop>false</ScaleCrop>
  <HeadingPairs>
    <vt:vector size="6" baseType="variant">
      <vt:variant>
        <vt:lpstr>Theme</vt:lpstr>
      </vt:variant>
      <vt:variant>
        <vt:i4>5</vt:i4>
      </vt:variant>
      <vt:variant>
        <vt:lpstr>Embedded OLE Servers</vt:lpstr>
      </vt:variant>
      <vt:variant>
        <vt:i4>3</vt:i4>
      </vt:variant>
      <vt:variant>
        <vt:lpstr>Slide Titles</vt:lpstr>
      </vt:variant>
      <vt:variant>
        <vt:i4>55</vt:i4>
      </vt:variant>
    </vt:vector>
  </HeadingPairs>
  <TitlesOfParts>
    <vt:vector size="63" baseType="lpstr">
      <vt:lpstr>4_Cachon_Slide_Template</vt:lpstr>
      <vt:lpstr>Cachon_Slide_Template</vt:lpstr>
      <vt:lpstr>2_Cachon_Slide_Template</vt:lpstr>
      <vt:lpstr>5_Cachon_Slide_Template</vt:lpstr>
      <vt:lpstr>1_Cachon_Slide_Template</vt:lpstr>
      <vt:lpstr>Document</vt:lpstr>
      <vt:lpstr>Excel.Sheet.8</vt:lpstr>
      <vt:lpstr>Chart</vt:lpstr>
      <vt:lpstr>Eli Lilly: Flexibility strategy tailored by time, product volume, and product risk (using real options)</vt:lpstr>
      <vt:lpstr>Eli Lilly: Incorporating risk of approval  #2: Waste-Factor Model</vt:lpstr>
      <vt:lpstr>Eli Lilly:Incorporating risk of approval  #2: Expected Waste of Specialized Facility</vt:lpstr>
      <vt:lpstr>Eli Lilly:Incorporating risk of approval  #2: Expected Waste of Specialized Facility</vt:lpstr>
      <vt:lpstr>Summary: Three Flexibility Value Drivers   and Product Allocation which products to which plants?</vt:lpstr>
      <vt:lpstr>Learning Points: Capacity Types and Flexibility and Lilly</vt:lpstr>
      <vt:lpstr>Flexibility:  How can we improve the Time-Cost trade-off ?</vt:lpstr>
      <vt:lpstr>Capacity Timing and Types  Guidelines for speed and flexibility</vt:lpstr>
      <vt:lpstr>A Flexible Asset strategy should strive for cost reduction  e.g. limit scope or speed up changeovers</vt:lpstr>
      <vt:lpstr>A Specialized Asset strategy should reduce leadtime  e.g. modular capacity and construction, concurrent design/build</vt:lpstr>
      <vt:lpstr>Value of Flexibility in Auto Industry</vt:lpstr>
      <vt:lpstr>How do firms use pricing and production flexibility to adjust to changes in demand? </vt:lpstr>
      <vt:lpstr>PowerPoint Presentation</vt:lpstr>
      <vt:lpstr>PowerPoint Presentation</vt:lpstr>
      <vt:lpstr>Globalization at Bekaert: 2002 - 2012</vt:lpstr>
      <vt:lpstr>Globalization at Bekaert: 1996 – 2012  Complete reversal in 15 years…</vt:lpstr>
      <vt:lpstr>First U.S. Assembly Plant for China’s Lenovo Opens in N.C. on June 6, 2013</vt:lpstr>
      <vt:lpstr>After decades of sending work across the world, companies are rethinking their offshoring strategies</vt:lpstr>
      <vt:lpstr>Offshoring – is the  honeymoon over?</vt:lpstr>
      <vt:lpstr>Capacity Location  Globalization and operations</vt:lpstr>
      <vt:lpstr>Mini-Case: Mexico-China? </vt:lpstr>
      <vt:lpstr>Global dual sourcing is a challenge for many companies</vt:lpstr>
      <vt:lpstr>Total Landed Cost (TLC) Analysis</vt:lpstr>
      <vt:lpstr>Global Networks:   Total Landed Cost </vt:lpstr>
      <vt:lpstr>Working capital includes inventory. Review: Inventory has several components</vt:lpstr>
      <vt:lpstr>  Review: Computing pipleline + safety stock for LEX 100021: single sourcing from Mexico</vt:lpstr>
      <vt:lpstr>Location Strategy Framework </vt:lpstr>
      <vt:lpstr>Step 1:  Strategic role of a foreign location</vt:lpstr>
      <vt:lpstr>Step 2: Global Assessment of industry presence &gt; set of candidate locations</vt:lpstr>
      <vt:lpstr>Step 3: Country segmentation &gt; set of attractive candidate locations</vt:lpstr>
      <vt:lpstr>Step 4: Total Landed Cost (TLC) Analysis</vt:lpstr>
      <vt:lpstr>TLC in Apparel:   Bayard Winthrop, founder of American Giant</vt:lpstr>
      <vt:lpstr>Service - Location Tradeoffs</vt:lpstr>
      <vt:lpstr>Step 5: Dynamic Updating provides dynamic location recommendation</vt:lpstr>
      <vt:lpstr>The Shifting Economics of Global Manufacturing How Cost Competitiveness Is Changing Worldwide</vt:lpstr>
      <vt:lpstr>The Shifting Economics of Global Manufacturing How Cost Competitiveness Is Changing Worldwide</vt:lpstr>
      <vt:lpstr>PowerPoint Presentation</vt:lpstr>
      <vt:lpstr>Capacity Location: Network analysis   Capacity timing and location interact</vt:lpstr>
      <vt:lpstr>Location: Embedding TLC into Network and Competitive analyses</vt:lpstr>
      <vt:lpstr>Capacity Location: Spatial analysis   Poppies Int’l</vt:lpstr>
      <vt:lpstr>US major purchasers for a white goods appliance manufacturer </vt:lpstr>
      <vt:lpstr>Capacity Location: Network analysis  Should a network be centralized or distributed?</vt:lpstr>
      <vt:lpstr>PowerPoint Presentation</vt:lpstr>
      <vt:lpstr>The United States of Starbucks</vt:lpstr>
      <vt:lpstr>Learning Points</vt:lpstr>
      <vt:lpstr>PowerPoint Presentation</vt:lpstr>
      <vt:lpstr>Simulation: Mexico-China? </vt:lpstr>
      <vt:lpstr>Before we get started</vt:lpstr>
      <vt:lpstr>Before we get started</vt:lpstr>
      <vt:lpstr>Let’s start</vt:lpstr>
      <vt:lpstr>PowerPoint Presentation</vt:lpstr>
      <vt:lpstr>General Rationale for Offshoring</vt:lpstr>
      <vt:lpstr>Capacity Location interacts with Sizing and Timing  CargoLifter AG</vt:lpstr>
      <vt:lpstr>Goldwind USA Xinjiang Goldwind Science and Technology Company</vt:lpstr>
      <vt:lpstr>PowerPoint Presentation</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Harley-Davidson Motorcompany</dc:title>
  <dc:subject>Case</dc:subject>
  <dc:creator>Jan Van Mieghem</dc:creator>
  <cp:lastModifiedBy>Jan Van Mieghem</cp:lastModifiedBy>
  <cp:revision>445</cp:revision>
  <cp:lastPrinted>2015-02-13T20:18:02Z</cp:lastPrinted>
  <dcterms:created xsi:type="dcterms:W3CDTF">1998-09-22T23:11:58Z</dcterms:created>
  <dcterms:modified xsi:type="dcterms:W3CDTF">2015-02-17T15:40:07Z</dcterms:modified>
</cp:coreProperties>
</file>