
<file path=[Content_Types].xml><?xml version="1.0" encoding="utf-8"?>
<Types xmlns="http://schemas.openxmlformats.org/package/2006/content-types">
  <Default Extension="xml" ContentType="application/xml"/>
  <Default Extension="doc" ContentType="application/msword"/>
  <Default Extension="png" ContentType="image/png"/>
  <Default Extension="jpeg" ContentType="image/jpeg"/>
  <Default Extension="rels" ContentType="application/vnd.openxmlformats-package.relationships+xml"/>
  <Default Extension="emf" ContentType="image/x-emf"/>
  <Default Extension="vml" ContentType="application/vnd.openxmlformats-officedocument.vmlDrawing"/>
  <Default Extension="xls" ContentType="application/vnd.ms-excel"/>
  <Default Extension="bin" ContentType="application/vnd.openxmlformats-officedocument.presentationml.printerSettings"/>
  <Default Extension="wmf" ContentType="image/x-w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tags/tag10.xml" ContentType="application/vnd.openxmlformats-officedocument.presentationml.tags+xml"/>
  <Override PartName="/ppt/notesSlides/notesSlide2.xml" ContentType="application/vnd.openxmlformats-officedocument.presentationml.notesSlide+xml"/>
  <Override PartName="/ppt/tags/tag11.xml" ContentType="application/vnd.openxmlformats-officedocument.presentationml.tags+xml"/>
  <Override PartName="/ppt/notesSlides/notesSlide3.xml" ContentType="application/vnd.openxmlformats-officedocument.presentationml.notesSlide+xml"/>
  <Override PartName="/ppt/tags/tag12.xml" ContentType="application/vnd.openxmlformats-officedocument.presentationml.tags+xml"/>
  <Override PartName="/ppt/notesSlides/notesSlide4.xml" ContentType="application/vnd.openxmlformats-officedocument.presentationml.notesSlide+xml"/>
  <Override PartName="/ppt/tags/tag13.xml" ContentType="application/vnd.openxmlformats-officedocument.presentationml.tags+xml"/>
  <Override PartName="/ppt/notesSlides/notesSlide5.xml" ContentType="application/vnd.openxmlformats-officedocument.presentationml.notesSlide+xml"/>
  <Override PartName="/ppt/tags/tag14.xml" ContentType="application/vnd.openxmlformats-officedocument.presentationml.tags+xml"/>
  <Override PartName="/ppt/notesSlides/notesSlide6.xml" ContentType="application/vnd.openxmlformats-officedocument.presentationml.notesSlide+xml"/>
  <Override PartName="/ppt/tags/tag15.xml" ContentType="application/vnd.openxmlformats-officedocument.presentationml.tags+xml"/>
  <Override PartName="/ppt/notesSlides/notesSlide7.xml" ContentType="application/vnd.openxmlformats-officedocument.presentationml.notesSlide+xml"/>
  <Override PartName="/ppt/tags/tag16.xml" ContentType="application/vnd.openxmlformats-officedocument.presentationml.tags+xml"/>
  <Override PartName="/ppt/notesSlides/notesSlide8.xml" ContentType="application/vnd.openxmlformats-officedocument.presentationml.notesSlide+xml"/>
  <Override PartName="/ppt/tags/tag17.xml" ContentType="application/vnd.openxmlformats-officedocument.presentationml.tags+xml"/>
  <Override PartName="/ppt/notesSlides/notesSlide9.xml" ContentType="application/vnd.openxmlformats-officedocument.presentationml.notesSlide+xml"/>
  <Override PartName="/ppt/tags/tag18.xml" ContentType="application/vnd.openxmlformats-officedocument.presentationml.tags+xml"/>
  <Override PartName="/ppt/notesSlides/notesSlide10.xml" ContentType="application/vnd.openxmlformats-officedocument.presentationml.notesSlide+xml"/>
  <Override PartName="/ppt/tags/tag19.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embeddings/oleObject1.bin" ContentType="application/vnd.openxmlformats-officedocument.oleObject"/>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36.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37.xml" ContentType="application/vnd.openxmlformats-officedocument.presentationml.tags+xml"/>
  <Override PartName="/ppt/notesSlides/notesSlide31.xml" ContentType="application/vnd.openxmlformats-officedocument.presentationml.notesSlide+xml"/>
  <Override PartName="/ppt/tags/tag38.xml" ContentType="application/vnd.openxmlformats-officedocument.presentationml.tags+xml"/>
  <Override PartName="/ppt/notesSlides/notesSlide32.xml" ContentType="application/vnd.openxmlformats-officedocument.presentationml.notesSlide+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notesSlides/notesSlide33.xml" ContentType="application/vnd.openxmlformats-officedocument.presentationml.notesSlide+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notesSlides/notesSlide34.xml" ContentType="application/vnd.openxmlformats-officedocument.presentationml.notesSlide+xml"/>
  <Override PartName="/ppt/embeddings/oleObject2.bin" ContentType="application/vnd.openxmlformats-officedocument.oleObject"/>
  <Override PartName="/ppt/embeddings/oleObject3.bin" ContentType="application/vnd.openxmlformats-officedocument.oleObject"/>
  <Override PartName="/ppt/embeddings/oleObject4.bin" ContentType="application/vnd.openxmlformats-officedocument.oleObject"/>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notesSlides/notesSlide35.xml" ContentType="application/vnd.openxmlformats-officedocument.presentationml.notesSlide+xml"/>
  <Override PartName="/ppt/embeddings/oleObject5.bin" ContentType="application/vnd.openxmlformats-officedocument.oleObject"/>
  <Override PartName="/ppt/notesSlides/notesSlide36.xml" ContentType="application/vnd.openxmlformats-officedocument.presentationml.notesSlide+xml"/>
  <Override PartName="/ppt/notesSlides/notesSlide37.xml" ContentType="application/vnd.openxmlformats-officedocument.presentationml.notesSlide+xml"/>
  <Override PartName="/ppt/tags/tag101.xml" ContentType="application/vnd.openxmlformats-officedocument.presentationml.tags+xml"/>
  <Override PartName="/ppt/notesSlides/notesSlide38.xml" ContentType="application/vnd.openxmlformats-officedocument.presentationml.notesSlide+xml"/>
  <Override PartName="/ppt/tags/tag102.xml" ContentType="application/vnd.openxmlformats-officedocument.presentationml.tags+xml"/>
  <Override PartName="/ppt/notesSlides/notesSlide39.xml" ContentType="application/vnd.openxmlformats-officedocument.presentationml.notesSlide+xml"/>
  <Override PartName="/ppt/embeddings/oleObject6.bin" ContentType="application/vnd.openxmlformats-officedocument.oleObject"/>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tags/tag103.xml" ContentType="application/vnd.openxmlformats-officedocument.presentationml.tags+xml"/>
  <Override PartName="/ppt/tags/tag104.xml" ContentType="application/vnd.openxmlformats-officedocument.presentationml.tags+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tags/tag105.xml" ContentType="application/vnd.openxmlformats-officedocument.presentationml.tags+xml"/>
  <Override PartName="/ppt/tags/tag106.xml" ContentType="application/vnd.openxmlformats-officedocument.presentationml.tags+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notesSlides/notesSlide47.xml" ContentType="application/vnd.openxmlformats-officedocument.presentationml.notesSlide+xml"/>
  <Override PartName="/ppt/embeddings/oleObject7.bin" ContentType="application/vnd.openxmlformats-officedocument.oleObject"/>
  <Override PartName="/ppt/embeddings/oleObject8.bin" ContentType="application/vnd.openxmlformats-officedocument.oleObject"/>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notesSlides/notesSlide48.xml" ContentType="application/vnd.openxmlformats-officedocument.presentationml.notesSlide+xml"/>
  <Override PartName="/ppt/embeddings/oleObject9.bin" ContentType="application/vnd.openxmlformats-officedocument.oleObject"/>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notesSlides/notesSlide49.xml" ContentType="application/vnd.openxmlformats-officedocument.presentationml.notesSlide+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embeddings/oleObject10.bin" ContentType="application/vnd.openxmlformats-officedocument.oleObject"/>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embeddings/oleObject11.bin" ContentType="application/vnd.openxmlformats-officedocument.oleObject"/>
  <Override PartName="/ppt/notesSlides/notesSlide54.xml" ContentType="application/vnd.openxmlformats-officedocument.presentationml.notesSlide+xml"/>
  <Override PartName="/ppt/embeddings/oleObject12.bin" ContentType="application/vnd.openxmlformats-officedocument.oleObject"/>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859" r:id="rId2"/>
    <p:sldMasterId id="2147483871" r:id="rId3"/>
  </p:sldMasterIdLst>
  <p:notesMasterIdLst>
    <p:notesMasterId r:id="rId63"/>
  </p:notesMasterIdLst>
  <p:handoutMasterIdLst>
    <p:handoutMasterId r:id="rId64"/>
  </p:handoutMasterIdLst>
  <p:sldIdLst>
    <p:sldId id="508" r:id="rId4"/>
    <p:sldId id="484" r:id="rId5"/>
    <p:sldId id="485" r:id="rId6"/>
    <p:sldId id="486" r:id="rId7"/>
    <p:sldId id="487" r:id="rId8"/>
    <p:sldId id="488" r:id="rId9"/>
    <p:sldId id="489" r:id="rId10"/>
    <p:sldId id="490" r:id="rId11"/>
    <p:sldId id="491" r:id="rId12"/>
    <p:sldId id="492" r:id="rId13"/>
    <p:sldId id="493" r:id="rId14"/>
    <p:sldId id="502" r:id="rId15"/>
    <p:sldId id="503" r:id="rId16"/>
    <p:sldId id="504" r:id="rId17"/>
    <p:sldId id="505" r:id="rId18"/>
    <p:sldId id="506" r:id="rId19"/>
    <p:sldId id="494" r:id="rId20"/>
    <p:sldId id="495" r:id="rId21"/>
    <p:sldId id="496" r:id="rId22"/>
    <p:sldId id="497" r:id="rId23"/>
    <p:sldId id="498" r:id="rId24"/>
    <p:sldId id="507" r:id="rId25"/>
    <p:sldId id="499" r:id="rId26"/>
    <p:sldId id="500" r:id="rId27"/>
    <p:sldId id="501" r:id="rId28"/>
    <p:sldId id="480" r:id="rId29"/>
    <p:sldId id="481" r:id="rId30"/>
    <p:sldId id="482" r:id="rId31"/>
    <p:sldId id="483" r:id="rId32"/>
    <p:sldId id="475" r:id="rId33"/>
    <p:sldId id="476" r:id="rId34"/>
    <p:sldId id="477" r:id="rId35"/>
    <p:sldId id="448" r:id="rId36"/>
    <p:sldId id="449" r:id="rId37"/>
    <p:sldId id="450" r:id="rId38"/>
    <p:sldId id="451" r:id="rId39"/>
    <p:sldId id="452" r:id="rId40"/>
    <p:sldId id="453" r:id="rId41"/>
    <p:sldId id="454" r:id="rId42"/>
    <p:sldId id="455" r:id="rId43"/>
    <p:sldId id="456" r:id="rId44"/>
    <p:sldId id="457" r:id="rId45"/>
    <p:sldId id="458" r:id="rId46"/>
    <p:sldId id="459" r:id="rId47"/>
    <p:sldId id="460" r:id="rId48"/>
    <p:sldId id="461" r:id="rId49"/>
    <p:sldId id="462" r:id="rId50"/>
    <p:sldId id="463" r:id="rId51"/>
    <p:sldId id="464" r:id="rId52"/>
    <p:sldId id="465" r:id="rId53"/>
    <p:sldId id="466" r:id="rId54"/>
    <p:sldId id="467" r:id="rId55"/>
    <p:sldId id="468" r:id="rId56"/>
    <p:sldId id="469" r:id="rId57"/>
    <p:sldId id="470" r:id="rId58"/>
    <p:sldId id="471" r:id="rId59"/>
    <p:sldId id="472" r:id="rId60"/>
    <p:sldId id="473" r:id="rId61"/>
    <p:sldId id="474" r:id="rId62"/>
  </p:sldIdLst>
  <p:sldSz cx="9144000" cy="6858000" type="screen4x3"/>
  <p:notesSz cx="7315200" cy="9601200"/>
  <p:defaultTextStyle>
    <a:defPPr>
      <a:defRPr lang="en-US"/>
    </a:defPPr>
    <a:lvl1pPr algn="l" rtl="0" fontAlgn="base">
      <a:spcBef>
        <a:spcPct val="0"/>
      </a:spcBef>
      <a:spcAft>
        <a:spcPct val="0"/>
      </a:spcAft>
      <a:defRPr sz="2400" b="1" kern="1200">
        <a:solidFill>
          <a:schemeClr val="tx1"/>
        </a:solidFill>
        <a:latin typeface="Times New Roman" pitchFamily="18" charset="0"/>
        <a:ea typeface="+mn-ea"/>
        <a:cs typeface="+mn-cs"/>
      </a:defRPr>
    </a:lvl1pPr>
    <a:lvl2pPr marL="457200" algn="l" rtl="0" fontAlgn="base">
      <a:spcBef>
        <a:spcPct val="0"/>
      </a:spcBef>
      <a:spcAft>
        <a:spcPct val="0"/>
      </a:spcAft>
      <a:defRPr sz="2400" b="1" kern="1200">
        <a:solidFill>
          <a:schemeClr val="tx1"/>
        </a:solidFill>
        <a:latin typeface="Times New Roman" pitchFamily="18" charset="0"/>
        <a:ea typeface="+mn-ea"/>
        <a:cs typeface="+mn-cs"/>
      </a:defRPr>
    </a:lvl2pPr>
    <a:lvl3pPr marL="914400" algn="l" rtl="0" fontAlgn="base">
      <a:spcBef>
        <a:spcPct val="0"/>
      </a:spcBef>
      <a:spcAft>
        <a:spcPct val="0"/>
      </a:spcAft>
      <a:defRPr sz="2400" b="1" kern="1200">
        <a:solidFill>
          <a:schemeClr val="tx1"/>
        </a:solidFill>
        <a:latin typeface="Times New Roman" pitchFamily="18" charset="0"/>
        <a:ea typeface="+mn-ea"/>
        <a:cs typeface="+mn-cs"/>
      </a:defRPr>
    </a:lvl3pPr>
    <a:lvl4pPr marL="1371600" algn="l" rtl="0" fontAlgn="base">
      <a:spcBef>
        <a:spcPct val="0"/>
      </a:spcBef>
      <a:spcAft>
        <a:spcPct val="0"/>
      </a:spcAft>
      <a:defRPr sz="2400" b="1" kern="1200">
        <a:solidFill>
          <a:schemeClr val="tx1"/>
        </a:solidFill>
        <a:latin typeface="Times New Roman" pitchFamily="18" charset="0"/>
        <a:ea typeface="+mn-ea"/>
        <a:cs typeface="+mn-cs"/>
      </a:defRPr>
    </a:lvl4pPr>
    <a:lvl5pPr marL="1828800" algn="l" rtl="0" fontAlgn="base">
      <a:spcBef>
        <a:spcPct val="0"/>
      </a:spcBef>
      <a:spcAft>
        <a:spcPct val="0"/>
      </a:spcAft>
      <a:defRPr sz="2400" b="1" kern="1200">
        <a:solidFill>
          <a:schemeClr val="tx1"/>
        </a:solidFill>
        <a:latin typeface="Times New Roman" pitchFamily="18" charset="0"/>
        <a:ea typeface="+mn-ea"/>
        <a:cs typeface="+mn-cs"/>
      </a:defRPr>
    </a:lvl5pPr>
    <a:lvl6pPr marL="2286000" algn="l" defTabSz="914400" rtl="0" eaLnBrk="1" latinLnBrk="0" hangingPunct="1">
      <a:defRPr sz="2400" b="1" kern="1200">
        <a:solidFill>
          <a:schemeClr val="tx1"/>
        </a:solidFill>
        <a:latin typeface="Times New Roman" pitchFamily="18" charset="0"/>
        <a:ea typeface="+mn-ea"/>
        <a:cs typeface="+mn-cs"/>
      </a:defRPr>
    </a:lvl6pPr>
    <a:lvl7pPr marL="2743200" algn="l" defTabSz="914400" rtl="0" eaLnBrk="1" latinLnBrk="0" hangingPunct="1">
      <a:defRPr sz="2400" b="1" kern="1200">
        <a:solidFill>
          <a:schemeClr val="tx1"/>
        </a:solidFill>
        <a:latin typeface="Times New Roman" pitchFamily="18" charset="0"/>
        <a:ea typeface="+mn-ea"/>
        <a:cs typeface="+mn-cs"/>
      </a:defRPr>
    </a:lvl7pPr>
    <a:lvl8pPr marL="3200400" algn="l" defTabSz="914400" rtl="0" eaLnBrk="1" latinLnBrk="0" hangingPunct="1">
      <a:defRPr sz="2400" b="1" kern="1200">
        <a:solidFill>
          <a:schemeClr val="tx1"/>
        </a:solidFill>
        <a:latin typeface="Times New Roman" pitchFamily="18" charset="0"/>
        <a:ea typeface="+mn-ea"/>
        <a:cs typeface="+mn-cs"/>
      </a:defRPr>
    </a:lvl8pPr>
    <a:lvl9pPr marL="3657600" algn="l" defTabSz="914400" rtl="0" eaLnBrk="1" latinLnBrk="0" hangingPunct="1">
      <a:defRPr sz="2400" b="1"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clrMode="gray" frameSlides="1"/>
  <p:clrMru>
    <a:srgbClr val="FFCC99"/>
    <a:srgbClr val="EAEAEA"/>
    <a:srgbClr val="CCFFCC"/>
    <a:srgbClr val="CCFF66"/>
    <a:srgbClr val="FFFF00"/>
    <a:srgbClr val="FFFFCC"/>
    <a:srgbClr val="FF3300"/>
    <a:srgbClr val="FF99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38" autoAdjust="0"/>
    <p:restoredTop sz="58374" autoAdjust="0"/>
  </p:normalViewPr>
  <p:slideViewPr>
    <p:cSldViewPr snapToGrid="0">
      <p:cViewPr varScale="1">
        <p:scale>
          <a:sx n="84" d="100"/>
          <a:sy n="84" d="100"/>
        </p:scale>
        <p:origin x="-3080" y="-104"/>
      </p:cViewPr>
      <p:guideLst>
        <p:guide orient="horz" pos="2160"/>
        <p:guide pos="2880"/>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sorterViewPr>
    <p:cViewPr>
      <p:scale>
        <a:sx n="100" d="100"/>
        <a:sy n="100" d="100"/>
      </p:scale>
      <p:origin x="0" y="0"/>
    </p:cViewPr>
  </p:sorterViewPr>
  <p:notesViewPr>
    <p:cSldViewPr snapToGrid="0">
      <p:cViewPr>
        <p:scale>
          <a:sx n="100" d="100"/>
          <a:sy n="100" d="100"/>
        </p:scale>
        <p:origin x="-5292" y="-108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 Id="rId63" Type="http://schemas.openxmlformats.org/officeDocument/2006/relationships/notesMaster" Target="notesMasters/notesMaster1.xml"/><Relationship Id="rId64" Type="http://schemas.openxmlformats.org/officeDocument/2006/relationships/handoutMaster" Target="handoutMasters/handoutMaster1.xml"/><Relationship Id="rId65" Type="http://schemas.openxmlformats.org/officeDocument/2006/relationships/printerSettings" Target="printerSettings/printerSettings1.bin"/><Relationship Id="rId66" Type="http://schemas.openxmlformats.org/officeDocument/2006/relationships/presProps" Target="presProps.xml"/><Relationship Id="rId67" Type="http://schemas.openxmlformats.org/officeDocument/2006/relationships/viewProps" Target="viewProps.xml"/><Relationship Id="rId68" Type="http://schemas.openxmlformats.org/officeDocument/2006/relationships/theme" Target="theme/theme1.xml"/><Relationship Id="rId69" Type="http://schemas.openxmlformats.org/officeDocument/2006/relationships/tableStyles" Target="tableStyles.xml"/><Relationship Id="rId50" Type="http://schemas.openxmlformats.org/officeDocument/2006/relationships/slide" Target="slides/slide47.xml"/><Relationship Id="rId51" Type="http://schemas.openxmlformats.org/officeDocument/2006/relationships/slide" Target="slides/slide48.xml"/><Relationship Id="rId52" Type="http://schemas.openxmlformats.org/officeDocument/2006/relationships/slide" Target="slides/slide49.xml"/><Relationship Id="rId53" Type="http://schemas.openxmlformats.org/officeDocument/2006/relationships/slide" Target="slides/slide50.xml"/><Relationship Id="rId54" Type="http://schemas.openxmlformats.org/officeDocument/2006/relationships/slide" Target="slides/slide51.xml"/><Relationship Id="rId55" Type="http://schemas.openxmlformats.org/officeDocument/2006/relationships/slide" Target="slides/slide52.xml"/><Relationship Id="rId56" Type="http://schemas.openxmlformats.org/officeDocument/2006/relationships/slide" Target="slides/slide53.xml"/><Relationship Id="rId57" Type="http://schemas.openxmlformats.org/officeDocument/2006/relationships/slide" Target="slides/slide54.xml"/><Relationship Id="rId58" Type="http://schemas.openxmlformats.org/officeDocument/2006/relationships/slide" Target="slides/slide55.xml"/><Relationship Id="rId59" Type="http://schemas.openxmlformats.org/officeDocument/2006/relationships/slide" Target="slides/slide56.xml"/><Relationship Id="rId40" Type="http://schemas.openxmlformats.org/officeDocument/2006/relationships/slide" Target="slides/slide37.xml"/><Relationship Id="rId41" Type="http://schemas.openxmlformats.org/officeDocument/2006/relationships/slide" Target="slides/slide38.xml"/><Relationship Id="rId42" Type="http://schemas.openxmlformats.org/officeDocument/2006/relationships/slide" Target="slides/slide39.xml"/><Relationship Id="rId43" Type="http://schemas.openxmlformats.org/officeDocument/2006/relationships/slide" Target="slides/slide40.xml"/><Relationship Id="rId44" Type="http://schemas.openxmlformats.org/officeDocument/2006/relationships/slide" Target="slides/slide41.xml"/><Relationship Id="rId45" Type="http://schemas.openxmlformats.org/officeDocument/2006/relationships/slide" Target="slides/slide42.xml"/><Relationship Id="rId46" Type="http://schemas.openxmlformats.org/officeDocument/2006/relationships/slide" Target="slides/slide43.xml"/><Relationship Id="rId47" Type="http://schemas.openxmlformats.org/officeDocument/2006/relationships/slide" Target="slides/slide44.xml"/><Relationship Id="rId48" Type="http://schemas.openxmlformats.org/officeDocument/2006/relationships/slide" Target="slides/slide45.xml"/><Relationship Id="rId49" Type="http://schemas.openxmlformats.org/officeDocument/2006/relationships/slide" Target="slides/slide46.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9" Type="http://schemas.openxmlformats.org/officeDocument/2006/relationships/slide" Target="slides/slide6.xml"/><Relationship Id="rId30" Type="http://schemas.openxmlformats.org/officeDocument/2006/relationships/slide" Target="slides/slide27.xml"/><Relationship Id="rId31" Type="http://schemas.openxmlformats.org/officeDocument/2006/relationships/slide" Target="slides/slide28.xml"/><Relationship Id="rId32" Type="http://schemas.openxmlformats.org/officeDocument/2006/relationships/slide" Target="slides/slide29.xml"/><Relationship Id="rId33" Type="http://schemas.openxmlformats.org/officeDocument/2006/relationships/slide" Target="slides/slide30.xml"/><Relationship Id="rId34" Type="http://schemas.openxmlformats.org/officeDocument/2006/relationships/slide" Target="slides/slide31.xml"/><Relationship Id="rId35" Type="http://schemas.openxmlformats.org/officeDocument/2006/relationships/slide" Target="slides/slide32.xml"/><Relationship Id="rId36" Type="http://schemas.openxmlformats.org/officeDocument/2006/relationships/slide" Target="slides/slide33.xml"/><Relationship Id="rId37" Type="http://schemas.openxmlformats.org/officeDocument/2006/relationships/slide" Target="slides/slide34.xml"/><Relationship Id="rId38" Type="http://schemas.openxmlformats.org/officeDocument/2006/relationships/slide" Target="slides/slide35.xml"/><Relationship Id="rId39" Type="http://schemas.openxmlformats.org/officeDocument/2006/relationships/slide" Target="slides/slide36.xml"/><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slide" Target="slides/slide19.xml"/><Relationship Id="rId23" Type="http://schemas.openxmlformats.org/officeDocument/2006/relationships/slide" Target="slides/slide20.xml"/><Relationship Id="rId24" Type="http://schemas.openxmlformats.org/officeDocument/2006/relationships/slide" Target="slides/slide21.xml"/><Relationship Id="rId25" Type="http://schemas.openxmlformats.org/officeDocument/2006/relationships/slide" Target="slides/slide22.xml"/><Relationship Id="rId26" Type="http://schemas.openxmlformats.org/officeDocument/2006/relationships/slide" Target="slides/slide23.xml"/><Relationship Id="rId27" Type="http://schemas.openxmlformats.org/officeDocument/2006/relationships/slide" Target="slides/slide24.xml"/><Relationship Id="rId28" Type="http://schemas.openxmlformats.org/officeDocument/2006/relationships/slide" Target="slides/slide25.xml"/><Relationship Id="rId29" Type="http://schemas.openxmlformats.org/officeDocument/2006/relationships/slide" Target="slides/slide26.xml"/><Relationship Id="rId60" Type="http://schemas.openxmlformats.org/officeDocument/2006/relationships/slide" Target="slides/slide57.xml"/><Relationship Id="rId61" Type="http://schemas.openxmlformats.org/officeDocument/2006/relationships/slide" Target="slides/slide58.xml"/><Relationship Id="rId62" Type="http://schemas.openxmlformats.org/officeDocument/2006/relationships/slide" Target="slides/slide59.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s>
</file>

<file path=ppt/_rels/viewProps.xml.rels><?xml version="1.0" encoding="UTF-8" standalone="yes"?>
<Relationships xmlns="http://schemas.openxmlformats.org/package/2006/relationships"><Relationship Id="rId1" Type="http://schemas.openxmlformats.org/officeDocument/2006/relationships/slide" Target="slides/slide2.xml"/><Relationship Id="rId2" Type="http://schemas.openxmlformats.org/officeDocument/2006/relationships/slide" Target="slides/slide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2.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4.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35.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 Id="rId2"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2.emf"/><Relationship Id="rId2" Type="http://schemas.openxmlformats.org/officeDocument/2006/relationships/image" Target="../media/image23.emf"/><Relationship Id="rId3" Type="http://schemas.openxmlformats.org/officeDocument/2006/relationships/image" Target="../media/image2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8.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9.png"/><Relationship Id="rId2" Type="http://schemas.openxmlformats.org/officeDocument/2006/relationships/image" Target="../media/image3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2" y="0"/>
            <a:ext cx="5751513" cy="315913"/>
          </a:xfrm>
          <a:prstGeom prst="rect">
            <a:avLst/>
          </a:prstGeom>
          <a:noFill/>
          <a:ln w="9525">
            <a:noFill/>
            <a:miter lim="800000"/>
            <a:headEnd/>
            <a:tailEnd/>
          </a:ln>
          <a:effectLst/>
        </p:spPr>
        <p:txBody>
          <a:bodyPr vert="horz" wrap="square" lIns="97577" tIns="48789" rIns="97577" bIns="48789" numCol="1" anchor="t" anchorCtr="0" compatLnSpc="1">
            <a:prstTxWarp prst="textNoShape">
              <a:avLst/>
            </a:prstTxWarp>
          </a:bodyPr>
          <a:lstStyle>
            <a:lvl1pPr defTabSz="977883" eaLnBrk="0" hangingPunct="0">
              <a:defRPr sz="800" b="0"/>
            </a:lvl1pPr>
          </a:lstStyle>
          <a:p>
            <a:pPr>
              <a:defRPr/>
            </a:pPr>
            <a:r>
              <a:rPr lang="en-US"/>
              <a:t>Operations Strategy/Sourcing &amp; Contracting</a:t>
            </a:r>
          </a:p>
        </p:txBody>
      </p:sp>
    </p:spTree>
    <p:extLst>
      <p:ext uri="{BB962C8B-B14F-4D97-AF65-F5344CB8AC3E}">
        <p14:creationId xmlns:p14="http://schemas.microsoft.com/office/powerpoint/2010/main" val="212881372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2"/>
            <a:ext cx="4230688" cy="314325"/>
          </a:xfrm>
          <a:prstGeom prst="rect">
            <a:avLst/>
          </a:prstGeom>
          <a:noFill/>
          <a:ln w="9525">
            <a:noFill/>
            <a:miter lim="800000"/>
            <a:headEnd/>
            <a:tailEnd/>
          </a:ln>
          <a:effectLst/>
        </p:spPr>
        <p:txBody>
          <a:bodyPr vert="horz" wrap="square" lIns="97577" tIns="48789" rIns="97577" bIns="48789" numCol="1" anchor="t" anchorCtr="0" compatLnSpc="1">
            <a:prstTxWarp prst="textNoShape">
              <a:avLst/>
            </a:prstTxWarp>
          </a:bodyPr>
          <a:lstStyle>
            <a:lvl1pPr defTabSz="977883" eaLnBrk="0" hangingPunct="0">
              <a:defRPr sz="900" b="0"/>
            </a:lvl1pPr>
          </a:lstStyle>
          <a:p>
            <a:pPr>
              <a:defRPr/>
            </a:pPr>
            <a:r>
              <a:rPr lang="en-US"/>
              <a:t>Operations Strategy/Sourcing &amp; Contracting</a:t>
            </a:r>
          </a:p>
        </p:txBody>
      </p:sp>
      <p:sp>
        <p:nvSpPr>
          <p:cNvPr id="4099" name="Rectangle 3"/>
          <p:cNvSpPr>
            <a:spLocks noGrp="1" noChangeArrowheads="1"/>
          </p:cNvSpPr>
          <p:nvPr>
            <p:ph type="dt" idx="1"/>
          </p:nvPr>
        </p:nvSpPr>
        <p:spPr bwMode="auto">
          <a:xfrm>
            <a:off x="4146552" y="2"/>
            <a:ext cx="3168650" cy="314325"/>
          </a:xfrm>
          <a:prstGeom prst="rect">
            <a:avLst/>
          </a:prstGeom>
          <a:noFill/>
          <a:ln w="9525">
            <a:noFill/>
            <a:miter lim="800000"/>
            <a:headEnd/>
            <a:tailEnd/>
          </a:ln>
          <a:effectLst/>
        </p:spPr>
        <p:txBody>
          <a:bodyPr vert="horz" wrap="square" lIns="97577" tIns="48789" rIns="97577" bIns="48789" numCol="1" anchor="t" anchorCtr="0" compatLnSpc="1">
            <a:prstTxWarp prst="textNoShape">
              <a:avLst/>
            </a:prstTxWarp>
          </a:bodyPr>
          <a:lstStyle>
            <a:lvl1pPr algn="r" defTabSz="977883" eaLnBrk="0" hangingPunct="0">
              <a:defRPr sz="900" b="0"/>
            </a:lvl1pPr>
          </a:lstStyle>
          <a:p>
            <a:pPr>
              <a:defRPr/>
            </a:pPr>
            <a:fld id="{1A52AE3F-3070-4FDD-863B-E48987BE482B}" type="datetime1">
              <a:rPr lang="en-US"/>
              <a:pPr>
                <a:defRPr/>
              </a:pPr>
              <a:t>3/1/15</a:t>
            </a:fld>
            <a:endParaRPr lang="en-US"/>
          </a:p>
        </p:txBody>
      </p:sp>
      <p:sp>
        <p:nvSpPr>
          <p:cNvPr id="45060" name="Rectangle 4"/>
          <p:cNvSpPr>
            <a:spLocks noGrp="1" noRot="1" noChangeAspect="1" noChangeArrowheads="1" noTextEdit="1"/>
          </p:cNvSpPr>
          <p:nvPr>
            <p:ph type="sldImg" idx="2"/>
          </p:nvPr>
        </p:nvSpPr>
        <p:spPr bwMode="auto">
          <a:xfrm>
            <a:off x="1341438" y="373063"/>
            <a:ext cx="4378325" cy="3284537"/>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192090" y="3679827"/>
            <a:ext cx="6931025" cy="5668963"/>
          </a:xfrm>
          <a:prstGeom prst="rect">
            <a:avLst/>
          </a:prstGeom>
          <a:noFill/>
          <a:ln w="9525">
            <a:noFill/>
            <a:miter lim="800000"/>
            <a:headEnd/>
            <a:tailEnd/>
          </a:ln>
          <a:effectLst/>
        </p:spPr>
        <p:txBody>
          <a:bodyPr vert="horz" wrap="square" lIns="97577" tIns="48789" rIns="97577" bIns="4878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407525"/>
            <a:ext cx="4230688" cy="198438"/>
          </a:xfrm>
          <a:prstGeom prst="rect">
            <a:avLst/>
          </a:prstGeom>
          <a:noFill/>
          <a:ln w="9525">
            <a:noFill/>
            <a:miter lim="800000"/>
            <a:headEnd/>
            <a:tailEnd/>
          </a:ln>
          <a:effectLst/>
        </p:spPr>
        <p:txBody>
          <a:bodyPr vert="horz" wrap="square" lIns="97577" tIns="48789" rIns="97577" bIns="48789" numCol="1" anchor="b" anchorCtr="0" compatLnSpc="1">
            <a:prstTxWarp prst="textNoShape">
              <a:avLst/>
            </a:prstTxWarp>
          </a:bodyPr>
          <a:lstStyle>
            <a:lvl1pPr defTabSz="977883" eaLnBrk="0" hangingPunct="0">
              <a:defRPr sz="900" b="0"/>
            </a:lvl1pPr>
          </a:lstStyle>
          <a:p>
            <a:pPr>
              <a:defRPr/>
            </a:pPr>
            <a:r>
              <a:rPr lang="en-US"/>
              <a:t>© Van Mieghem</a:t>
            </a:r>
          </a:p>
        </p:txBody>
      </p:sp>
      <p:sp>
        <p:nvSpPr>
          <p:cNvPr id="4103" name="Rectangle 7"/>
          <p:cNvSpPr>
            <a:spLocks noGrp="1" noChangeArrowheads="1"/>
          </p:cNvSpPr>
          <p:nvPr>
            <p:ph type="sldNum" sz="quarter" idx="5"/>
          </p:nvPr>
        </p:nvSpPr>
        <p:spPr bwMode="auto">
          <a:xfrm>
            <a:off x="4146552" y="9407525"/>
            <a:ext cx="3168650" cy="198438"/>
          </a:xfrm>
          <a:prstGeom prst="rect">
            <a:avLst/>
          </a:prstGeom>
          <a:noFill/>
          <a:ln w="9525">
            <a:noFill/>
            <a:miter lim="800000"/>
            <a:headEnd/>
            <a:tailEnd/>
          </a:ln>
          <a:effectLst/>
        </p:spPr>
        <p:txBody>
          <a:bodyPr vert="horz" wrap="square" lIns="97577" tIns="48789" rIns="97577" bIns="48789" numCol="1" anchor="b" anchorCtr="0" compatLnSpc="1">
            <a:prstTxWarp prst="textNoShape">
              <a:avLst/>
            </a:prstTxWarp>
          </a:bodyPr>
          <a:lstStyle>
            <a:lvl1pPr algn="r" defTabSz="977883" eaLnBrk="0" hangingPunct="0">
              <a:defRPr sz="900" b="0"/>
            </a:lvl1pPr>
          </a:lstStyle>
          <a:p>
            <a:pPr>
              <a:defRPr/>
            </a:pPr>
            <a:fld id="{D588EE2E-55AE-4C3D-BD58-67509B023CC0}" type="slidenum">
              <a:rPr lang="en-US"/>
              <a:pPr>
                <a:defRPr/>
              </a:pPr>
              <a:t>‹#›</a:t>
            </a:fld>
            <a:endParaRPr lang="en-US"/>
          </a:p>
        </p:txBody>
      </p:sp>
    </p:spTree>
    <p:extLst>
      <p:ext uri="{BB962C8B-B14F-4D97-AF65-F5344CB8AC3E}">
        <p14:creationId xmlns:p14="http://schemas.microsoft.com/office/powerpoint/2010/main" val="4006820497"/>
      </p:ext>
    </p:extLst>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 Id="rId3" Type="http://schemas.openxmlformats.org/officeDocument/2006/relationships/hyperlink" Target="http://akss.dau.mil/DAG/DoD5001/Enclosures_1.1.asp"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4" name="Rectangle 6"/>
          <p:cNvSpPr>
            <a:spLocks noGrp="1" noChangeArrowheads="1"/>
          </p:cNvSpPr>
          <p:nvPr>
            <p:ph type="ftr" sz="quarter" idx="4"/>
          </p:nvPr>
        </p:nvSpPr>
        <p:spPr>
          <a:noFill/>
        </p:spPr>
        <p:txBody>
          <a:bodyPr/>
          <a:lstStyle/>
          <a:p>
            <a:pPr defTabSz="977514"/>
            <a:r>
              <a:rPr lang="en-US" smtClean="0"/>
              <a:t>Operations Strategy   © Van Mieghem</a:t>
            </a:r>
            <a:endParaRPr lang="en-US" dirty="0" smtClean="0"/>
          </a:p>
        </p:txBody>
      </p:sp>
      <p:sp>
        <p:nvSpPr>
          <p:cNvPr id="56326" name="Rectangle 2"/>
          <p:cNvSpPr>
            <a:spLocks noGrp="1" noRot="1" noChangeAspect="1" noChangeArrowheads="1" noTextEdit="1"/>
          </p:cNvSpPr>
          <p:nvPr>
            <p:ph type="sldImg"/>
          </p:nvPr>
        </p:nvSpPr>
        <p:spPr>
          <a:ln/>
        </p:spPr>
      </p:sp>
      <p:sp>
        <p:nvSpPr>
          <p:cNvPr id="56327" name="Rectangle 3"/>
          <p:cNvSpPr>
            <a:spLocks noGrp="1" noChangeArrowheads="1"/>
          </p:cNvSpPr>
          <p:nvPr>
            <p:ph type="body" idx="1"/>
          </p:nvPr>
        </p:nvSpPr>
        <p:spPr>
          <a:noFill/>
          <a:ln/>
        </p:spPr>
        <p:txBody>
          <a:bodyPr/>
          <a:lstStyle/>
          <a:p>
            <a:pPr marL="196773" indent="-196773"/>
            <a:r>
              <a:rPr lang="en-US" dirty="0" smtClean="0"/>
              <a:t>Examples:</a:t>
            </a:r>
          </a:p>
          <a:p>
            <a:pPr marL="196773" indent="-196773">
              <a:buFontTx/>
              <a:buAutoNum type="arabicPeriod"/>
            </a:pPr>
            <a:r>
              <a:rPr lang="en-US" dirty="0" smtClean="0"/>
              <a:t>unleveraged purchasing: buying office supplies</a:t>
            </a:r>
          </a:p>
          <a:p>
            <a:pPr marL="196773" indent="-196773">
              <a:buFontTx/>
              <a:buAutoNum type="arabicPeriod"/>
            </a:pPr>
            <a:r>
              <a:rPr lang="en-US" dirty="0" smtClean="0"/>
              <a:t>Darwinian rivalry: Lopez at GM</a:t>
            </a:r>
          </a:p>
          <a:p>
            <a:pPr marL="196773" indent="-196773">
              <a:buFontTx/>
              <a:buAutoNum type="arabicPeriod"/>
            </a:pPr>
            <a:r>
              <a:rPr lang="en-US" dirty="0" smtClean="0"/>
              <a:t>trust-based partnership: Kellogg w/partner schools; Nissan before the arrival of Carlos </a:t>
            </a:r>
            <a:r>
              <a:rPr lang="en-US" dirty="0" err="1" smtClean="0"/>
              <a:t>Ghosn</a:t>
            </a:r>
            <a:r>
              <a:rPr lang="en-US" dirty="0" smtClean="0"/>
              <a:t>. (there was fear of upsetting a supplier/partner.); JVM with Bertsimas (v. Prentice Hall)</a:t>
            </a:r>
          </a:p>
          <a:p>
            <a:pPr marL="196773" indent="-196773">
              <a:buFontTx/>
              <a:buAutoNum type="arabicPeriod"/>
            </a:pPr>
            <a:r>
              <a:rPr lang="en-US" dirty="0" smtClean="0"/>
              <a:t>balanced sourcing: Sun</a:t>
            </a:r>
          </a:p>
          <a:p>
            <a:pPr marL="196773" indent="-196773">
              <a:buFontTx/>
              <a:buAutoNum type="arabicPeriod"/>
            </a:pPr>
            <a:endParaRPr lang="en-US" dirty="0" smtClean="0"/>
          </a:p>
          <a:p>
            <a:pPr marL="196773" indent="-196773"/>
            <a:r>
              <a:rPr lang="en-US" dirty="0" smtClean="0"/>
              <a:t>How do we get to balanced sourcing?  </a:t>
            </a:r>
          </a:p>
          <a:p>
            <a:pPr marL="196773" indent="-196773">
              <a:buFontTx/>
              <a:buChar char="•"/>
            </a:pPr>
            <a:r>
              <a:rPr lang="en-US" dirty="0" smtClean="0"/>
              <a:t>This clearly presumes good make/buy decision analysis (framework), but then predominantly is about good SRM, a relatively new term.</a:t>
            </a:r>
          </a:p>
          <a:p>
            <a:pPr marL="196773" indent="-196773">
              <a:buFontTx/>
              <a:buChar char="•"/>
            </a:pPr>
            <a:r>
              <a:rPr lang="en-US" dirty="0" smtClean="0"/>
              <a:t>Some actions are summarized on my old “relationship” slide: Supply partnerships require</a:t>
            </a:r>
          </a:p>
          <a:p>
            <a:pPr marL="671247" lvl="1" indent="-196773">
              <a:buFontTx/>
              <a:buChar char="•"/>
            </a:pPr>
            <a:r>
              <a:rPr lang="en-US" dirty="0" smtClean="0"/>
              <a:t>Closeness (intimacy) &amp; trust</a:t>
            </a:r>
          </a:p>
          <a:p>
            <a:pPr marL="671247" lvl="1" indent="-196773">
              <a:buFontTx/>
              <a:buChar char="•"/>
            </a:pPr>
            <a:r>
              <a:rPr lang="en-US" dirty="0" smtClean="0"/>
              <a:t>Long term expectations (but not necessarily permanent)</a:t>
            </a:r>
          </a:p>
          <a:p>
            <a:pPr marL="671247" lvl="1" indent="-196773">
              <a:buFontTx/>
              <a:buChar char="•"/>
            </a:pPr>
            <a:r>
              <a:rPr lang="en-US" dirty="0" smtClean="0"/>
              <a:t>Joint learning, problem solving, and coordination of activities (Need information transparency)</a:t>
            </a:r>
          </a:p>
          <a:p>
            <a:pPr marL="671247" lvl="1" indent="-196773">
              <a:buFontTx/>
              <a:buChar char="•"/>
            </a:pPr>
            <a:r>
              <a:rPr lang="en-US" dirty="0" smtClean="0"/>
              <a:t>Share gains</a:t>
            </a:r>
          </a:p>
          <a:p>
            <a:pPr marL="671247" lvl="1" indent="-196773">
              <a:buFontTx/>
              <a:buChar char="•"/>
            </a:pPr>
            <a:r>
              <a:rPr lang="en-US" b="1" dirty="0" smtClean="0"/>
              <a:t>FEW </a:t>
            </a:r>
            <a:r>
              <a:rPr lang="en-US" dirty="0" smtClean="0"/>
              <a:t>relationships: To maintain intimacy; </a:t>
            </a:r>
            <a:r>
              <a:rPr lang="en-US" b="1" dirty="0" smtClean="0"/>
              <a:t>Not </a:t>
            </a:r>
            <a:r>
              <a:rPr lang="en-US" dirty="0" smtClean="0"/>
              <a:t>necessarily </a:t>
            </a:r>
            <a:r>
              <a:rPr lang="en-US" i="1" dirty="0" smtClean="0"/>
              <a:t>single sourcing </a:t>
            </a:r>
            <a:r>
              <a:rPr lang="en-US" dirty="0" smtClean="0"/>
              <a:t>by buyer or </a:t>
            </a:r>
            <a:r>
              <a:rPr lang="en-US" i="1" dirty="0" smtClean="0"/>
              <a:t>exclusivity </a:t>
            </a:r>
            <a:r>
              <a:rPr lang="en-US" dirty="0" smtClean="0"/>
              <a:t>by supplier</a:t>
            </a:r>
          </a:p>
          <a:p>
            <a:pPr marL="671247" lvl="1" indent="-196773">
              <a:buFontTx/>
              <a:buChar char="•"/>
            </a:pPr>
            <a:r>
              <a:rPr lang="en-US" b="1" dirty="0" smtClean="0"/>
              <a:t>DEDICATED </a:t>
            </a:r>
            <a:r>
              <a:rPr lang="en-US" dirty="0" smtClean="0"/>
              <a:t>assets (asset specificity): To demonstrate commitment to partnership</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hdr" sz="quarter"/>
          </p:nvPr>
        </p:nvSpPr>
        <p:spPr>
          <a:noFill/>
        </p:spPr>
        <p:txBody>
          <a:bodyPr/>
          <a:lstStyle/>
          <a:p>
            <a:pPr defTabSz="976238"/>
            <a:r>
              <a:rPr lang="en-US" dirty="0" smtClean="0"/>
              <a:t>Operations Strategy/Risk Mitigation &amp; Operational Hedging</a:t>
            </a:r>
          </a:p>
        </p:txBody>
      </p:sp>
      <p:sp>
        <p:nvSpPr>
          <p:cNvPr id="90115" name="Rectangle 3"/>
          <p:cNvSpPr>
            <a:spLocks noGrp="1" noChangeArrowheads="1"/>
          </p:cNvSpPr>
          <p:nvPr>
            <p:ph type="dt" sz="quarter" idx="1"/>
          </p:nvPr>
        </p:nvSpPr>
        <p:spPr>
          <a:noFill/>
        </p:spPr>
        <p:txBody>
          <a:bodyPr/>
          <a:lstStyle/>
          <a:p>
            <a:pPr defTabSz="976238"/>
            <a:fld id="{58692414-96E7-4347-BC9B-8B579B098DCC}" type="datetime1">
              <a:rPr lang="en-US" smtClean="0"/>
              <a:pPr defTabSz="976238"/>
              <a:t>3/1/15</a:t>
            </a:fld>
            <a:endParaRPr lang="en-US" dirty="0" smtClean="0"/>
          </a:p>
        </p:txBody>
      </p:sp>
      <p:sp>
        <p:nvSpPr>
          <p:cNvPr id="90116" name="Rectangle 6"/>
          <p:cNvSpPr>
            <a:spLocks noGrp="1" noChangeArrowheads="1"/>
          </p:cNvSpPr>
          <p:nvPr>
            <p:ph type="ftr" sz="quarter" idx="4"/>
          </p:nvPr>
        </p:nvSpPr>
        <p:spPr>
          <a:noFill/>
        </p:spPr>
        <p:txBody>
          <a:bodyPr/>
          <a:lstStyle/>
          <a:p>
            <a:pPr defTabSz="976238"/>
            <a:r>
              <a:rPr lang="en-US" dirty="0" smtClean="0"/>
              <a:t>© Van Mieghem</a:t>
            </a:r>
          </a:p>
        </p:txBody>
      </p:sp>
      <p:sp>
        <p:nvSpPr>
          <p:cNvPr id="90117" name="Rectangle 7"/>
          <p:cNvSpPr>
            <a:spLocks noGrp="1" noChangeArrowheads="1"/>
          </p:cNvSpPr>
          <p:nvPr>
            <p:ph type="sldNum" sz="quarter" idx="5"/>
          </p:nvPr>
        </p:nvSpPr>
        <p:spPr>
          <a:noFill/>
        </p:spPr>
        <p:txBody>
          <a:bodyPr/>
          <a:lstStyle/>
          <a:p>
            <a:pPr defTabSz="976238"/>
            <a:fld id="{7CE88580-200E-4A80-825E-A536F4FCD12A}" type="slidenum">
              <a:rPr lang="en-US" smtClean="0"/>
              <a:pPr defTabSz="976238"/>
              <a:t>10</a:t>
            </a:fld>
            <a:endParaRPr lang="en-US" dirty="0" smtClean="0"/>
          </a:p>
        </p:txBody>
      </p:sp>
      <p:sp>
        <p:nvSpPr>
          <p:cNvPr id="90118" name="Rectangle 2"/>
          <p:cNvSpPr>
            <a:spLocks noGrp="1" noRot="1" noChangeAspect="1" noChangeArrowheads="1" noTextEdit="1"/>
          </p:cNvSpPr>
          <p:nvPr>
            <p:ph type="sldImg"/>
          </p:nvPr>
        </p:nvSpPr>
        <p:spPr>
          <a:xfrm>
            <a:off x="1339850" y="373063"/>
            <a:ext cx="4379913" cy="3284537"/>
          </a:xfrm>
          <a:ln/>
        </p:spPr>
      </p:sp>
      <p:sp>
        <p:nvSpPr>
          <p:cNvPr id="90119" name="Rectangle 3"/>
          <p:cNvSpPr>
            <a:spLocks noGrp="1" noChangeArrowheads="1"/>
          </p:cNvSpPr>
          <p:nvPr>
            <p:ph type="body" idx="1"/>
          </p:nvPr>
        </p:nvSpPr>
        <p:spPr>
          <a:noFill/>
          <a:ln/>
        </p:spPr>
        <p:txBody>
          <a:bodyPr/>
          <a:lstStyle/>
          <a:p>
            <a:r>
              <a:rPr lang="en-US" dirty="0" smtClean="0"/>
              <a:t>This is a sophisticated version of a QF contract with options. It stipulates a minimal commitment with two ranges of options at different </a:t>
            </a:r>
            <a:r>
              <a:rPr lang="en-US" dirty="0" err="1" smtClean="0"/>
              <a:t>leadtime</a:t>
            </a:r>
            <a:r>
              <a:rPr lang="en-US" dirty="0" smtClean="0"/>
              <a:t> and price.</a:t>
            </a:r>
          </a:p>
          <a:p>
            <a:endParaRPr lang="en-US" dirty="0" smtClean="0"/>
          </a:p>
          <a:p>
            <a:r>
              <a:rPr lang="en-US" dirty="0" smtClean="0"/>
              <a:t>A classic example of simple QF is Benetton:</a:t>
            </a:r>
          </a:p>
          <a:p>
            <a:pPr lvl="1"/>
            <a:r>
              <a:rPr lang="en-US" dirty="0" smtClean="0"/>
              <a:t>7 months in advance: initial order</a:t>
            </a:r>
          </a:p>
          <a:p>
            <a:pPr lvl="2"/>
            <a:r>
              <a:rPr lang="en-US" dirty="0" smtClean="0"/>
              <a:t>Retailer orders 100 R, 100B, 100Y</a:t>
            </a:r>
          </a:p>
          <a:p>
            <a:pPr lvl="1"/>
            <a:r>
              <a:rPr lang="en-US" dirty="0" smtClean="0"/>
              <a:t>1-3 months in advance</a:t>
            </a:r>
          </a:p>
          <a:p>
            <a:pPr lvl="2"/>
            <a:r>
              <a:rPr lang="en-US" dirty="0" smtClean="0"/>
              <a:t>Retailer may change up to 30% for individual colors</a:t>
            </a:r>
          </a:p>
          <a:p>
            <a:pPr lvl="2"/>
            <a:r>
              <a:rPr lang="en-US" dirty="0" smtClean="0"/>
              <a:t>No change in aggregate order quantity</a:t>
            </a:r>
          </a:p>
          <a:p>
            <a:pPr lvl="1"/>
            <a:r>
              <a:rPr lang="en-US" dirty="0" smtClean="0"/>
              <a:t>2 weeks after start of sales</a:t>
            </a:r>
          </a:p>
          <a:p>
            <a:pPr lvl="2"/>
            <a:r>
              <a:rPr lang="en-US" dirty="0" smtClean="0"/>
              <a:t>Retailer may order up to 10% (any color) more</a:t>
            </a:r>
          </a:p>
          <a:p>
            <a:pPr lvl="2"/>
            <a:r>
              <a:rPr lang="en-US" dirty="0" smtClean="0"/>
              <a:t>No returns</a:t>
            </a:r>
            <a:endParaRPr lang="en-US" sz="800" dirty="0" smtClean="0"/>
          </a:p>
          <a:p>
            <a:endParaRPr lang="en-US" sz="800" dirty="0" smtClean="0"/>
          </a:p>
          <a:p>
            <a:r>
              <a:rPr lang="en-US" dirty="0" smtClean="0"/>
              <a:t>AOS = assurance of supply (agreed-upon-supply?)</a:t>
            </a:r>
          </a:p>
          <a:p>
            <a:endParaRPr lang="en-US" dirty="0" smtClean="0"/>
          </a:p>
          <a:p>
            <a:r>
              <a:rPr lang="en-US" i="1" dirty="0" smtClean="0"/>
              <a:t>How would this work for Bose? (</a:t>
            </a:r>
            <a:r>
              <a:rPr lang="en-US" dirty="0" smtClean="0"/>
              <a:t>Need second quick replenishment option (a la </a:t>
            </a:r>
            <a:r>
              <a:rPr lang="en-US" dirty="0" err="1" smtClean="0"/>
              <a:t>Obermeyer</a:t>
            </a:r>
            <a:r>
              <a:rPr lang="en-US" dirty="0" smtClean="0"/>
              <a:t>). Obviously, with MTO no problem left!)</a:t>
            </a:r>
            <a:endParaRPr lang="en-US" i="1"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hdr" sz="quarter"/>
          </p:nvPr>
        </p:nvSpPr>
        <p:spPr>
          <a:noFill/>
        </p:spPr>
        <p:txBody>
          <a:bodyPr/>
          <a:lstStyle/>
          <a:p>
            <a:pPr defTabSz="976238"/>
            <a:r>
              <a:rPr lang="en-US" dirty="0" smtClean="0"/>
              <a:t>Operations Strategy/Risk Mitigation &amp; Operational Hedging</a:t>
            </a:r>
          </a:p>
        </p:txBody>
      </p:sp>
      <p:sp>
        <p:nvSpPr>
          <p:cNvPr id="91139" name="Rectangle 3"/>
          <p:cNvSpPr>
            <a:spLocks noGrp="1" noChangeArrowheads="1"/>
          </p:cNvSpPr>
          <p:nvPr>
            <p:ph type="dt" sz="quarter" idx="1"/>
          </p:nvPr>
        </p:nvSpPr>
        <p:spPr>
          <a:noFill/>
        </p:spPr>
        <p:txBody>
          <a:bodyPr/>
          <a:lstStyle/>
          <a:p>
            <a:pPr defTabSz="976238"/>
            <a:fld id="{3008F928-C94F-4301-9B79-894998DF72FB}" type="datetime1">
              <a:rPr lang="en-US" smtClean="0"/>
              <a:pPr defTabSz="976238"/>
              <a:t>3/1/15</a:t>
            </a:fld>
            <a:endParaRPr lang="en-US" dirty="0" smtClean="0"/>
          </a:p>
        </p:txBody>
      </p:sp>
      <p:sp>
        <p:nvSpPr>
          <p:cNvPr id="91140" name="Rectangle 6"/>
          <p:cNvSpPr>
            <a:spLocks noGrp="1" noChangeArrowheads="1"/>
          </p:cNvSpPr>
          <p:nvPr>
            <p:ph type="ftr" sz="quarter" idx="4"/>
          </p:nvPr>
        </p:nvSpPr>
        <p:spPr>
          <a:noFill/>
        </p:spPr>
        <p:txBody>
          <a:bodyPr/>
          <a:lstStyle/>
          <a:p>
            <a:pPr defTabSz="976238"/>
            <a:r>
              <a:rPr lang="en-US" dirty="0" smtClean="0"/>
              <a:t>© Van Mieghem</a:t>
            </a:r>
          </a:p>
        </p:txBody>
      </p:sp>
      <p:sp>
        <p:nvSpPr>
          <p:cNvPr id="91141" name="Rectangle 7"/>
          <p:cNvSpPr>
            <a:spLocks noGrp="1" noChangeArrowheads="1"/>
          </p:cNvSpPr>
          <p:nvPr>
            <p:ph type="sldNum" sz="quarter" idx="5"/>
          </p:nvPr>
        </p:nvSpPr>
        <p:spPr>
          <a:noFill/>
        </p:spPr>
        <p:txBody>
          <a:bodyPr/>
          <a:lstStyle/>
          <a:p>
            <a:pPr defTabSz="976238"/>
            <a:fld id="{6EE07F42-CCB3-466A-985F-C94406006DB9}" type="slidenum">
              <a:rPr lang="en-US" smtClean="0"/>
              <a:pPr defTabSz="976238"/>
              <a:t>11</a:t>
            </a:fld>
            <a:endParaRPr lang="en-US" dirty="0" smtClean="0"/>
          </a:p>
        </p:txBody>
      </p:sp>
      <p:sp>
        <p:nvSpPr>
          <p:cNvPr id="91142" name="Rectangle 2"/>
          <p:cNvSpPr>
            <a:spLocks noGrp="1" noRot="1" noChangeAspect="1" noChangeArrowheads="1" noTextEdit="1"/>
          </p:cNvSpPr>
          <p:nvPr>
            <p:ph type="sldImg"/>
          </p:nvPr>
        </p:nvSpPr>
        <p:spPr>
          <a:xfrm>
            <a:off x="1339850" y="373063"/>
            <a:ext cx="4379913" cy="3284537"/>
          </a:xfrm>
          <a:ln/>
        </p:spPr>
      </p:sp>
      <p:sp>
        <p:nvSpPr>
          <p:cNvPr id="91143" name="Rectangle 3"/>
          <p:cNvSpPr>
            <a:spLocks noGrp="1" noChangeArrowheads="1"/>
          </p:cNvSpPr>
          <p:nvPr>
            <p:ph type="body" idx="1"/>
          </p:nvPr>
        </p:nvSpPr>
        <p:spPr>
          <a:noFill/>
          <a:ln/>
        </p:spPr>
        <p:txBody>
          <a:bodyPr/>
          <a:lstStyle/>
          <a:p>
            <a:pPr marL="195906" indent="-195906"/>
            <a:r>
              <a:rPr lang="en-US" dirty="0" smtClean="0"/>
              <a:t>QF gives buyer option to change order. This reduces Co and Cu and increases Q while limiting supplier risk.</a:t>
            </a:r>
          </a:p>
          <a:p>
            <a:pPr marL="195906" indent="-195906"/>
            <a:r>
              <a:rPr lang="en-US" dirty="0" smtClean="0"/>
              <a:t>(Supplier could mfg committed portion in advance; see later with Benetton and tailored sourcing.)</a:t>
            </a:r>
          </a:p>
          <a:p>
            <a:pPr marL="195906" indent="-195906"/>
            <a:endParaRPr lang="en-US" dirty="0" smtClean="0"/>
          </a:p>
          <a:p>
            <a:pPr marL="195906" indent="-195906"/>
            <a:r>
              <a:rPr lang="en-US" i="1" dirty="0" smtClean="0"/>
              <a:t>When do structured contracts add value? </a:t>
            </a:r>
            <a:r>
              <a:rPr lang="en-US" dirty="0" smtClean="0"/>
              <a:t>If:</a:t>
            </a:r>
            <a:endParaRPr lang="en-US" i="1" dirty="0" smtClean="0"/>
          </a:p>
          <a:p>
            <a:pPr marL="195906" indent="-195906">
              <a:buFontTx/>
              <a:buAutoNum type="arabicPeriod"/>
            </a:pPr>
            <a:r>
              <a:rPr lang="en-US" dirty="0" smtClean="0"/>
              <a:t>Substantial demand risk</a:t>
            </a:r>
          </a:p>
          <a:p>
            <a:pPr marL="195906" indent="-195906">
              <a:buFontTx/>
              <a:buAutoNum type="arabicPeriod"/>
            </a:pPr>
            <a:r>
              <a:rPr lang="en-US" dirty="0" smtClean="0"/>
              <a:t>Long supply lead times (or substantial difference between long lead-time &amp; short lead-time costs)</a:t>
            </a:r>
          </a:p>
          <a:p>
            <a:pPr marL="195906" indent="-195906">
              <a:buFontTx/>
              <a:buAutoNum type="arabicPeriod"/>
            </a:pPr>
            <a:r>
              <a:rPr lang="en-US" dirty="0" smtClean="0"/>
              <a:t>Terms can be monitored easily</a:t>
            </a:r>
          </a:p>
          <a:p>
            <a:pPr marL="195906" indent="-195906">
              <a:buFontTx/>
              <a:buAutoNum type="arabicPeriod"/>
            </a:pPr>
            <a:r>
              <a:rPr lang="en-US" dirty="0" smtClean="0"/>
              <a:t>We also implicitly assumed that both parties agree and have the same demand forecast.</a:t>
            </a:r>
          </a:p>
          <a:p>
            <a:pPr marL="195906" indent="-195906">
              <a:buFontTx/>
              <a:buAutoNum type="arabicPeriod"/>
            </a:pPr>
            <a:endParaRPr lang="en-US" dirty="0" smtClean="0"/>
          </a:p>
          <a:p>
            <a:pPr marL="195906" indent="-195906"/>
            <a:r>
              <a:rPr lang="en-US" dirty="0" smtClean="0"/>
              <a:t>While these contracts are equivalent between one supplier and buyer that are both risk-neutral, they are vastly different otherwise:</a:t>
            </a:r>
          </a:p>
          <a:p>
            <a:pPr marL="195906" indent="-195906">
              <a:buFontTx/>
              <a:buChar char="•"/>
            </a:pPr>
            <a:r>
              <a:rPr lang="en-US" dirty="0" smtClean="0"/>
              <a:t>QF contracts where buyers place an order, but can revise later within a range, become more attractive to supplier when there are many buyers because the supplier range is much smaller due to diversification/pooling and he thus gets a better forecast with less risk!</a:t>
            </a:r>
          </a:p>
          <a:p>
            <a:pPr marL="195906" indent="-195906">
              <a:buFontTx/>
              <a:buChar char="•"/>
            </a:pPr>
            <a:r>
              <a:rPr lang="en-US" dirty="0" smtClean="0"/>
              <a:t>For BB, the supplier must meet the total full order, and only gets some pooling in the returns. Hence, this reduces return risk but he’s exposed to total full order. (Yes, that may be good as long as the quantity effect of larger ex-ante orders outweigh the return risk.)</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7"/>
          <p:cNvSpPr>
            <a:spLocks noGrp="1" noChangeArrowheads="1"/>
          </p:cNvSpPr>
          <p:nvPr>
            <p:ph type="sldNum" sz="quarter" idx="5"/>
          </p:nvPr>
        </p:nvSpPr>
        <p:spPr>
          <a:noFill/>
        </p:spPr>
        <p:txBody>
          <a:bodyPr/>
          <a:lstStyle/>
          <a:p>
            <a:fld id="{DBF058AA-538D-4450-AC55-F8B4ED8D1388}" type="slidenum">
              <a:rPr lang="en-US">
                <a:solidFill>
                  <a:srgbClr val="000000"/>
                </a:solidFill>
              </a:rPr>
              <a:pPr/>
              <a:t>13</a:t>
            </a:fld>
            <a:endParaRPr lang="en-US">
              <a:solidFill>
                <a:srgbClr val="000000"/>
              </a:solidFill>
            </a:endParaRPr>
          </a:p>
        </p:txBody>
      </p:sp>
      <p:sp>
        <p:nvSpPr>
          <p:cNvPr id="76802" name="Rectangle 2"/>
          <p:cNvSpPr>
            <a:spLocks noGrp="1" noRot="1" noChangeAspect="1" noChangeArrowheads="1" noTextEdit="1"/>
          </p:cNvSpPr>
          <p:nvPr>
            <p:ph type="sldImg"/>
          </p:nvPr>
        </p:nvSpPr>
        <p:spPr>
          <a:solidFill>
            <a:srgbClr val="FFFFFF"/>
          </a:solidFill>
          <a:ln/>
        </p:spPr>
      </p:sp>
      <p:sp>
        <p:nvSpPr>
          <p:cNvPr id="76803"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7"/>
          <p:cNvSpPr>
            <a:spLocks noGrp="1" noChangeArrowheads="1"/>
          </p:cNvSpPr>
          <p:nvPr>
            <p:ph type="sldNum" sz="quarter" idx="5"/>
          </p:nvPr>
        </p:nvSpPr>
        <p:spPr>
          <a:noFill/>
        </p:spPr>
        <p:txBody>
          <a:bodyPr/>
          <a:lstStyle/>
          <a:p>
            <a:fld id="{29AB47C2-CEE7-4FBA-9B48-013C94DA59A6}" type="slidenum">
              <a:rPr lang="en-US">
                <a:solidFill>
                  <a:srgbClr val="000000"/>
                </a:solidFill>
              </a:rPr>
              <a:pPr/>
              <a:t>14</a:t>
            </a:fld>
            <a:endParaRPr lang="en-US">
              <a:solidFill>
                <a:srgbClr val="000000"/>
              </a:solidFill>
            </a:endParaRPr>
          </a:p>
        </p:txBody>
      </p:sp>
      <p:sp>
        <p:nvSpPr>
          <p:cNvPr id="78850" name="Rectangle 2"/>
          <p:cNvSpPr>
            <a:spLocks noGrp="1" noRot="1" noChangeAspect="1" noChangeArrowheads="1" noTextEdit="1"/>
          </p:cNvSpPr>
          <p:nvPr>
            <p:ph type="sldImg"/>
          </p:nvPr>
        </p:nvSpPr>
        <p:spPr>
          <a:solidFill>
            <a:srgbClr val="FFFFFF"/>
          </a:solidFill>
          <a:ln/>
        </p:spPr>
      </p:sp>
      <p:sp>
        <p:nvSpPr>
          <p:cNvPr id="78851"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7"/>
          <p:cNvSpPr>
            <a:spLocks noGrp="1" noChangeArrowheads="1"/>
          </p:cNvSpPr>
          <p:nvPr>
            <p:ph type="sldNum" sz="quarter" idx="5"/>
          </p:nvPr>
        </p:nvSpPr>
        <p:spPr>
          <a:noFill/>
        </p:spPr>
        <p:txBody>
          <a:bodyPr/>
          <a:lstStyle/>
          <a:p>
            <a:fld id="{9B18302B-14B5-43A5-BDDE-809BAE8F1EC6}" type="slidenum">
              <a:rPr lang="en-US">
                <a:solidFill>
                  <a:srgbClr val="000000"/>
                </a:solidFill>
              </a:rPr>
              <a:pPr/>
              <a:t>15</a:t>
            </a:fld>
            <a:endParaRPr lang="en-US">
              <a:solidFill>
                <a:srgbClr val="000000"/>
              </a:solidFill>
            </a:endParaRPr>
          </a:p>
        </p:txBody>
      </p:sp>
      <p:sp>
        <p:nvSpPr>
          <p:cNvPr id="80898" name="Rectangle 2"/>
          <p:cNvSpPr>
            <a:spLocks noGrp="1" noRot="1" noChangeAspect="1" noChangeArrowheads="1" noTextEdit="1"/>
          </p:cNvSpPr>
          <p:nvPr>
            <p:ph type="sldImg"/>
          </p:nvPr>
        </p:nvSpPr>
        <p:spPr>
          <a:solidFill>
            <a:srgbClr val="FFFFFF"/>
          </a:solidFill>
          <a:ln/>
        </p:spPr>
      </p:sp>
      <p:sp>
        <p:nvSpPr>
          <p:cNvPr id="80899"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7"/>
          <p:cNvSpPr>
            <a:spLocks noGrp="1" noChangeArrowheads="1"/>
          </p:cNvSpPr>
          <p:nvPr>
            <p:ph type="sldNum" sz="quarter" idx="5"/>
          </p:nvPr>
        </p:nvSpPr>
        <p:spPr>
          <a:noFill/>
        </p:spPr>
        <p:txBody>
          <a:bodyPr/>
          <a:lstStyle/>
          <a:p>
            <a:fld id="{7A2DA6FB-CFA8-4599-A185-EC43D504AAD7}" type="slidenum">
              <a:rPr lang="en-US">
                <a:solidFill>
                  <a:srgbClr val="000000"/>
                </a:solidFill>
              </a:rPr>
              <a:pPr/>
              <a:t>16</a:t>
            </a:fld>
            <a:endParaRPr lang="en-US">
              <a:solidFill>
                <a:srgbClr val="000000"/>
              </a:solidFill>
            </a:endParaRPr>
          </a:p>
        </p:txBody>
      </p:sp>
      <p:sp>
        <p:nvSpPr>
          <p:cNvPr id="82946" name="Rectangle 2"/>
          <p:cNvSpPr>
            <a:spLocks noGrp="1" noRot="1" noChangeAspect="1" noChangeArrowheads="1" noTextEdit="1"/>
          </p:cNvSpPr>
          <p:nvPr>
            <p:ph type="sldImg"/>
          </p:nvPr>
        </p:nvSpPr>
        <p:spPr>
          <a:solidFill>
            <a:srgbClr val="FFFFFF"/>
          </a:solidFill>
          <a:ln/>
        </p:spPr>
      </p:sp>
      <p:sp>
        <p:nvSpPr>
          <p:cNvPr id="82947"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7"/>
          <p:cNvSpPr>
            <a:spLocks noGrp="1" noChangeArrowheads="1"/>
          </p:cNvSpPr>
          <p:nvPr>
            <p:ph type="sldNum" sz="quarter" idx="5"/>
          </p:nvPr>
        </p:nvSpPr>
        <p:spPr>
          <a:noFill/>
        </p:spPr>
        <p:txBody>
          <a:bodyPr/>
          <a:lstStyle/>
          <a:p>
            <a:fld id="{1BF3240E-BB03-434E-B5EE-9CBDA34A8499}" type="slidenum">
              <a:rPr lang="en-US">
                <a:solidFill>
                  <a:srgbClr val="000000"/>
                </a:solidFill>
              </a:rPr>
              <a:pPr/>
              <a:t>18</a:t>
            </a:fld>
            <a:endParaRPr lang="en-US">
              <a:solidFill>
                <a:srgbClr val="000000"/>
              </a:solidFill>
            </a:endParaRPr>
          </a:p>
        </p:txBody>
      </p:sp>
      <p:sp>
        <p:nvSpPr>
          <p:cNvPr id="61442" name="Rectangle 2"/>
          <p:cNvSpPr>
            <a:spLocks noGrp="1" noRot="1" noChangeAspect="1" noChangeArrowheads="1" noTextEdit="1"/>
          </p:cNvSpPr>
          <p:nvPr>
            <p:ph type="sldImg"/>
          </p:nvPr>
        </p:nvSpPr>
        <p:spPr>
          <a:xfrm>
            <a:off x="939800" y="509588"/>
            <a:ext cx="5435600" cy="4076700"/>
          </a:xfrm>
          <a:ln w="12700" cap="flat">
            <a:solidFill>
              <a:schemeClr val="tx1"/>
            </a:solidFill>
          </a:ln>
        </p:spPr>
      </p:sp>
      <p:sp>
        <p:nvSpPr>
          <p:cNvPr id="61443" name="Rectangle 3"/>
          <p:cNvSpPr>
            <a:spLocks noGrp="1" noChangeArrowheads="1"/>
          </p:cNvSpPr>
          <p:nvPr>
            <p:ph type="body" idx="1"/>
          </p:nvPr>
        </p:nvSpPr>
        <p:spPr>
          <a:xfrm>
            <a:off x="974726" y="4587875"/>
            <a:ext cx="5365750" cy="4267200"/>
          </a:xfrm>
          <a:noFill/>
          <a:ln/>
        </p:spPr>
        <p:txBody>
          <a:bodyPr lIns="99010" tIns="51154" rIns="99010" bIns="51154"/>
          <a:lstStyle/>
          <a:p>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hdr" sz="quarter"/>
          </p:nvPr>
        </p:nvSpPr>
        <p:spPr/>
        <p:txBody>
          <a:bodyPr/>
          <a:lstStyle/>
          <a:p>
            <a:pPr defTabSz="977636">
              <a:defRPr/>
            </a:pPr>
            <a:r>
              <a:rPr lang="en-US" dirty="0" smtClean="0"/>
              <a:t>Operations Strategy/Sourcing &amp; Contracting</a:t>
            </a:r>
          </a:p>
        </p:txBody>
      </p:sp>
      <p:sp>
        <p:nvSpPr>
          <p:cNvPr id="63490" name="Rectangle 3"/>
          <p:cNvSpPr>
            <a:spLocks noGrp="1" noChangeArrowheads="1"/>
          </p:cNvSpPr>
          <p:nvPr>
            <p:ph type="dt" sz="quarter" idx="1"/>
          </p:nvPr>
        </p:nvSpPr>
        <p:spPr>
          <a:noFill/>
        </p:spPr>
        <p:txBody>
          <a:bodyPr/>
          <a:lstStyle/>
          <a:p>
            <a:fld id="{6A9AB40C-F2B1-47B3-8E91-BA845195003E}" type="datetime1">
              <a:rPr lang="en-US"/>
              <a:pPr/>
              <a:t>3/1/15</a:t>
            </a:fld>
            <a:endParaRPr lang="en-US"/>
          </a:p>
        </p:txBody>
      </p:sp>
      <p:sp>
        <p:nvSpPr>
          <p:cNvPr id="68612" name="Rectangle 6"/>
          <p:cNvSpPr>
            <a:spLocks noGrp="1" noChangeArrowheads="1"/>
          </p:cNvSpPr>
          <p:nvPr>
            <p:ph type="ftr" sz="quarter" idx="4"/>
          </p:nvPr>
        </p:nvSpPr>
        <p:spPr/>
        <p:txBody>
          <a:bodyPr/>
          <a:lstStyle/>
          <a:p>
            <a:r>
              <a:rPr lang="en-US"/>
              <a:t>© Van Mieghem</a:t>
            </a:r>
          </a:p>
        </p:txBody>
      </p:sp>
      <p:sp>
        <p:nvSpPr>
          <p:cNvPr id="63492" name="Rectangle 7"/>
          <p:cNvSpPr>
            <a:spLocks noGrp="1" noChangeArrowheads="1"/>
          </p:cNvSpPr>
          <p:nvPr>
            <p:ph type="sldNum" sz="quarter" idx="5"/>
          </p:nvPr>
        </p:nvSpPr>
        <p:spPr>
          <a:noFill/>
        </p:spPr>
        <p:txBody>
          <a:bodyPr/>
          <a:lstStyle/>
          <a:p>
            <a:fld id="{2F1FEAD9-FD8F-4120-9009-D77C59ABF01E}" type="slidenum">
              <a:rPr lang="en-US"/>
              <a:pPr/>
              <a:t>19</a:t>
            </a:fld>
            <a:endParaRPr lang="en-US"/>
          </a:p>
        </p:txBody>
      </p:sp>
      <p:sp>
        <p:nvSpPr>
          <p:cNvPr id="63493" name="Rectangle 2"/>
          <p:cNvSpPr>
            <a:spLocks noGrp="1" noRot="1" noChangeAspect="1" noChangeArrowheads="1" noTextEdit="1"/>
          </p:cNvSpPr>
          <p:nvPr>
            <p:ph type="sldImg"/>
          </p:nvPr>
        </p:nvSpPr>
        <p:spPr>
          <a:xfrm>
            <a:off x="1339850" y="373063"/>
            <a:ext cx="4378325" cy="3284537"/>
          </a:xfrm>
          <a:ln/>
        </p:spPr>
      </p:sp>
      <p:sp>
        <p:nvSpPr>
          <p:cNvPr id="63494" name="Rectangle 3"/>
          <p:cNvSpPr>
            <a:spLocks noGrp="1" noChangeArrowheads="1"/>
          </p:cNvSpPr>
          <p:nvPr>
            <p:ph type="body" idx="1"/>
          </p:nvPr>
        </p:nvSpPr>
        <p:spPr>
          <a:noFill/>
          <a:ln/>
        </p:spPr>
        <p:txBody>
          <a:bodyPr/>
          <a:lstStyle/>
          <a:p>
            <a:pPr>
              <a:buClr>
                <a:srgbClr val="FF3300"/>
              </a:buClr>
            </a:pPr>
            <a:endParaRPr lang="en-US" i="1" smtClean="0">
              <a:solidFill>
                <a:srgbClr val="FF3300"/>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hdr" sz="quarter"/>
          </p:nvPr>
        </p:nvSpPr>
        <p:spPr/>
        <p:txBody>
          <a:bodyPr/>
          <a:lstStyle/>
          <a:p>
            <a:pPr defTabSz="977636">
              <a:defRPr/>
            </a:pPr>
            <a:r>
              <a:rPr lang="en-US" dirty="0" smtClean="0"/>
              <a:t>Operations Strategy/Sourcing &amp; Contracting</a:t>
            </a:r>
          </a:p>
        </p:txBody>
      </p:sp>
      <p:sp>
        <p:nvSpPr>
          <p:cNvPr id="65538" name="Rectangle 3"/>
          <p:cNvSpPr>
            <a:spLocks noGrp="1" noChangeArrowheads="1"/>
          </p:cNvSpPr>
          <p:nvPr>
            <p:ph type="dt" sz="quarter" idx="1"/>
          </p:nvPr>
        </p:nvSpPr>
        <p:spPr>
          <a:noFill/>
        </p:spPr>
        <p:txBody>
          <a:bodyPr/>
          <a:lstStyle/>
          <a:p>
            <a:fld id="{8A0942A4-B188-4ACC-8F5B-2C988E8AB6F1}" type="datetime1">
              <a:rPr lang="en-US"/>
              <a:pPr/>
              <a:t>3/1/15</a:t>
            </a:fld>
            <a:endParaRPr lang="en-US"/>
          </a:p>
        </p:txBody>
      </p:sp>
      <p:sp>
        <p:nvSpPr>
          <p:cNvPr id="68612" name="Rectangle 6"/>
          <p:cNvSpPr>
            <a:spLocks noGrp="1" noChangeArrowheads="1"/>
          </p:cNvSpPr>
          <p:nvPr>
            <p:ph type="ftr" sz="quarter" idx="4"/>
          </p:nvPr>
        </p:nvSpPr>
        <p:spPr/>
        <p:txBody>
          <a:bodyPr/>
          <a:lstStyle/>
          <a:p>
            <a:r>
              <a:rPr lang="en-US"/>
              <a:t>© Van Mieghem</a:t>
            </a:r>
          </a:p>
        </p:txBody>
      </p:sp>
      <p:sp>
        <p:nvSpPr>
          <p:cNvPr id="65540" name="Rectangle 7"/>
          <p:cNvSpPr>
            <a:spLocks noGrp="1" noChangeArrowheads="1"/>
          </p:cNvSpPr>
          <p:nvPr>
            <p:ph type="sldNum" sz="quarter" idx="5"/>
          </p:nvPr>
        </p:nvSpPr>
        <p:spPr>
          <a:noFill/>
        </p:spPr>
        <p:txBody>
          <a:bodyPr/>
          <a:lstStyle/>
          <a:p>
            <a:fld id="{011A073F-F2FC-4694-9785-169187A49B40}" type="slidenum">
              <a:rPr lang="en-US"/>
              <a:pPr/>
              <a:t>20</a:t>
            </a:fld>
            <a:endParaRPr lang="en-US"/>
          </a:p>
        </p:txBody>
      </p:sp>
      <p:sp>
        <p:nvSpPr>
          <p:cNvPr id="65541" name="Rectangle 2"/>
          <p:cNvSpPr>
            <a:spLocks noGrp="1" noRot="1" noChangeAspect="1" noChangeArrowheads="1" noTextEdit="1"/>
          </p:cNvSpPr>
          <p:nvPr>
            <p:ph type="sldImg"/>
          </p:nvPr>
        </p:nvSpPr>
        <p:spPr>
          <a:xfrm>
            <a:off x="1339850" y="373063"/>
            <a:ext cx="4378325" cy="3284537"/>
          </a:xfrm>
          <a:ln/>
        </p:spPr>
      </p:sp>
      <p:sp>
        <p:nvSpPr>
          <p:cNvPr id="65542" name="Rectangle 3"/>
          <p:cNvSpPr>
            <a:spLocks noGrp="1" noChangeArrowheads="1"/>
          </p:cNvSpPr>
          <p:nvPr>
            <p:ph type="body" idx="1"/>
          </p:nvPr>
        </p:nvSpPr>
        <p:spPr>
          <a:noFill/>
          <a:ln/>
        </p:spPr>
        <p:txBody>
          <a:bodyPr/>
          <a:lstStyle/>
          <a:p>
            <a:pPr>
              <a:buClr>
                <a:srgbClr val="FF3300"/>
              </a:buClr>
            </a:pPr>
            <a:endParaRPr lang="en-US" i="1" smtClean="0">
              <a:solidFill>
                <a:srgbClr val="FF3300"/>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hdr" sz="quarter"/>
          </p:nvPr>
        </p:nvSpPr>
        <p:spPr/>
        <p:txBody>
          <a:bodyPr/>
          <a:lstStyle/>
          <a:p>
            <a:pPr defTabSz="977636">
              <a:defRPr/>
            </a:pPr>
            <a:r>
              <a:rPr lang="en-US" dirty="0" smtClean="0"/>
              <a:t>Operations Strategy/Sourcing &amp; Contracting</a:t>
            </a:r>
          </a:p>
        </p:txBody>
      </p:sp>
      <p:sp>
        <p:nvSpPr>
          <p:cNvPr id="67586" name="Rectangle 3"/>
          <p:cNvSpPr>
            <a:spLocks noGrp="1" noChangeArrowheads="1"/>
          </p:cNvSpPr>
          <p:nvPr>
            <p:ph type="dt" sz="quarter" idx="1"/>
          </p:nvPr>
        </p:nvSpPr>
        <p:spPr>
          <a:noFill/>
        </p:spPr>
        <p:txBody>
          <a:bodyPr/>
          <a:lstStyle/>
          <a:p>
            <a:fld id="{ED0A5463-B933-4167-A20A-35279FBC66EA}" type="datetime1">
              <a:rPr lang="en-US"/>
              <a:pPr/>
              <a:t>3/1/15</a:t>
            </a:fld>
            <a:endParaRPr lang="en-US"/>
          </a:p>
        </p:txBody>
      </p:sp>
      <p:sp>
        <p:nvSpPr>
          <p:cNvPr id="68612" name="Rectangle 6"/>
          <p:cNvSpPr>
            <a:spLocks noGrp="1" noChangeArrowheads="1"/>
          </p:cNvSpPr>
          <p:nvPr>
            <p:ph type="ftr" sz="quarter" idx="4"/>
          </p:nvPr>
        </p:nvSpPr>
        <p:spPr/>
        <p:txBody>
          <a:bodyPr/>
          <a:lstStyle/>
          <a:p>
            <a:r>
              <a:rPr lang="en-US"/>
              <a:t>© Van Mieghem</a:t>
            </a:r>
          </a:p>
        </p:txBody>
      </p:sp>
      <p:sp>
        <p:nvSpPr>
          <p:cNvPr id="67588" name="Rectangle 7"/>
          <p:cNvSpPr>
            <a:spLocks noGrp="1" noChangeArrowheads="1"/>
          </p:cNvSpPr>
          <p:nvPr>
            <p:ph type="sldNum" sz="quarter" idx="5"/>
          </p:nvPr>
        </p:nvSpPr>
        <p:spPr>
          <a:noFill/>
        </p:spPr>
        <p:txBody>
          <a:bodyPr/>
          <a:lstStyle/>
          <a:p>
            <a:fld id="{8AE9A345-0450-4F6A-8227-DFE91BF82BCF}" type="slidenum">
              <a:rPr lang="en-US"/>
              <a:pPr/>
              <a:t>21</a:t>
            </a:fld>
            <a:endParaRPr lang="en-US"/>
          </a:p>
        </p:txBody>
      </p:sp>
      <p:sp>
        <p:nvSpPr>
          <p:cNvPr id="67589" name="Rectangle 2"/>
          <p:cNvSpPr>
            <a:spLocks noGrp="1" noRot="1" noChangeAspect="1" noChangeArrowheads="1" noTextEdit="1"/>
          </p:cNvSpPr>
          <p:nvPr>
            <p:ph type="sldImg"/>
          </p:nvPr>
        </p:nvSpPr>
        <p:spPr>
          <a:xfrm>
            <a:off x="1339850" y="373063"/>
            <a:ext cx="4378325" cy="3284537"/>
          </a:xfrm>
          <a:ln/>
        </p:spPr>
      </p:sp>
      <p:sp>
        <p:nvSpPr>
          <p:cNvPr id="67590" name="Rectangle 3"/>
          <p:cNvSpPr>
            <a:spLocks noGrp="1" noChangeArrowheads="1"/>
          </p:cNvSpPr>
          <p:nvPr>
            <p:ph type="body" idx="1"/>
          </p:nvPr>
        </p:nvSpPr>
        <p:spPr>
          <a:noFill/>
          <a:ln/>
        </p:spPr>
        <p:txBody>
          <a:bodyPr/>
          <a:lstStyle/>
          <a:p>
            <a:pPr>
              <a:buClr>
                <a:srgbClr val="FF3300"/>
              </a:buClr>
            </a:pPr>
            <a:endParaRPr lang="en-US" i="1" smtClean="0">
              <a:solidFill>
                <a:srgbClr val="FF3300"/>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a:noFill/>
        </p:spPr>
        <p:txBody>
          <a:bodyPr/>
          <a:lstStyle/>
          <a:p>
            <a:pPr defTabSz="976238"/>
            <a:r>
              <a:rPr lang="en-US" dirty="0" smtClean="0"/>
              <a:t>Operations Strategy/Risk Mitigation &amp; Operational Hedging</a:t>
            </a:r>
          </a:p>
        </p:txBody>
      </p:sp>
      <p:sp>
        <p:nvSpPr>
          <p:cNvPr id="81923" name="Rectangle 3"/>
          <p:cNvSpPr>
            <a:spLocks noGrp="1" noChangeArrowheads="1"/>
          </p:cNvSpPr>
          <p:nvPr>
            <p:ph type="dt" sz="quarter" idx="1"/>
          </p:nvPr>
        </p:nvSpPr>
        <p:spPr>
          <a:noFill/>
        </p:spPr>
        <p:txBody>
          <a:bodyPr/>
          <a:lstStyle/>
          <a:p>
            <a:pPr defTabSz="976238"/>
            <a:fld id="{E02EC2F8-B09F-4129-9252-68D5428AB6F4}" type="datetime1">
              <a:rPr lang="en-US" smtClean="0"/>
              <a:pPr defTabSz="976238"/>
              <a:t>3/1/15</a:t>
            </a:fld>
            <a:endParaRPr lang="en-US" dirty="0" smtClean="0"/>
          </a:p>
        </p:txBody>
      </p:sp>
      <p:sp>
        <p:nvSpPr>
          <p:cNvPr id="81924" name="Rectangle 6"/>
          <p:cNvSpPr>
            <a:spLocks noGrp="1" noChangeArrowheads="1"/>
          </p:cNvSpPr>
          <p:nvPr>
            <p:ph type="ftr" sz="quarter" idx="4"/>
          </p:nvPr>
        </p:nvSpPr>
        <p:spPr>
          <a:noFill/>
        </p:spPr>
        <p:txBody>
          <a:bodyPr/>
          <a:lstStyle/>
          <a:p>
            <a:pPr defTabSz="976238"/>
            <a:r>
              <a:rPr lang="en-US" dirty="0" smtClean="0"/>
              <a:t>© Van Mieghem</a:t>
            </a:r>
          </a:p>
        </p:txBody>
      </p:sp>
      <p:sp>
        <p:nvSpPr>
          <p:cNvPr id="81925" name="Rectangle 7"/>
          <p:cNvSpPr>
            <a:spLocks noGrp="1" noChangeArrowheads="1"/>
          </p:cNvSpPr>
          <p:nvPr>
            <p:ph type="sldNum" sz="quarter" idx="5"/>
          </p:nvPr>
        </p:nvSpPr>
        <p:spPr>
          <a:noFill/>
        </p:spPr>
        <p:txBody>
          <a:bodyPr/>
          <a:lstStyle/>
          <a:p>
            <a:pPr defTabSz="976238"/>
            <a:fld id="{18B98E1A-3D87-4F24-9CF3-560AD2AA63C3}" type="slidenum">
              <a:rPr lang="en-US" smtClean="0"/>
              <a:pPr defTabSz="976238"/>
              <a:t>2</a:t>
            </a:fld>
            <a:endParaRPr lang="en-US" dirty="0" smtClean="0"/>
          </a:p>
        </p:txBody>
      </p:sp>
      <p:sp>
        <p:nvSpPr>
          <p:cNvPr id="81926" name="Rectangle 2"/>
          <p:cNvSpPr>
            <a:spLocks noGrp="1" noRot="1" noChangeAspect="1" noChangeArrowheads="1" noTextEdit="1"/>
          </p:cNvSpPr>
          <p:nvPr>
            <p:ph type="sldImg"/>
          </p:nvPr>
        </p:nvSpPr>
        <p:spPr>
          <a:ln/>
        </p:spPr>
      </p:sp>
      <p:sp>
        <p:nvSpPr>
          <p:cNvPr id="81927" name="Rectangle 3"/>
          <p:cNvSpPr>
            <a:spLocks noGrp="1" noChangeArrowheads="1"/>
          </p:cNvSpPr>
          <p:nvPr>
            <p:ph type="body" idx="1"/>
          </p:nvPr>
        </p:nvSpPr>
        <p:spPr>
          <a:noFill/>
          <a:ln/>
        </p:spPr>
        <p:txBody>
          <a:bodyPr/>
          <a:lstStyle/>
          <a:p>
            <a:pPr marL="235417" indent="-235417">
              <a:lnSpc>
                <a:spcPct val="90000"/>
              </a:lnSpc>
            </a:pPr>
            <a:r>
              <a:rPr lang="en-US" dirty="0" smtClean="0"/>
              <a:t>Contracts for outsourcing:</a:t>
            </a:r>
          </a:p>
          <a:p>
            <a:pPr marL="235417" indent="-235417">
              <a:lnSpc>
                <a:spcPct val="90000"/>
              </a:lnSpc>
            </a:pPr>
            <a:r>
              <a:rPr lang="en-US" dirty="0" smtClean="0"/>
              <a:t>The two most common pricing choices-costs plus and gain sharing—have more often destroyed value than created it.</a:t>
            </a:r>
          </a:p>
          <a:p>
            <a:pPr marL="235417" indent="-235417">
              <a:lnSpc>
                <a:spcPct val="90000"/>
              </a:lnSpc>
            </a:pPr>
            <a:r>
              <a:rPr lang="en-US" i="1" dirty="0" smtClean="0"/>
              <a:t>What is it?  And Why?</a:t>
            </a:r>
          </a:p>
          <a:p>
            <a:pPr marL="235417" indent="-235417">
              <a:lnSpc>
                <a:spcPct val="90000"/>
              </a:lnSpc>
              <a:buFontTx/>
              <a:buAutoNum type="arabicPeriod"/>
            </a:pPr>
            <a:r>
              <a:rPr lang="en-US" dirty="0" smtClean="0"/>
              <a:t>Cost-plus (aka time-and-materials): customers agree to reimburse contractors for their total costs and also to pay whatever sum will give them their desired profit margin.  Many contract </a:t>
            </a:r>
            <a:r>
              <a:rPr lang="en-US" dirty="0" err="1" smtClean="0"/>
              <a:t>mfgs</a:t>
            </a:r>
            <a:r>
              <a:rPr lang="en-US" dirty="0" smtClean="0"/>
              <a:t> use this.  Problem: providers lack incentive to reduce costs. </a:t>
            </a:r>
            <a:r>
              <a:rPr lang="en-US" i="1" dirty="0" smtClean="0"/>
              <a:t>Lilly said this was the downside of using modular builders: no bidding so it comes out more expensive (20 – 30%).</a:t>
            </a:r>
            <a:endParaRPr lang="en-US" dirty="0" smtClean="0"/>
          </a:p>
          <a:p>
            <a:pPr marL="235417" indent="-235417">
              <a:lnSpc>
                <a:spcPct val="90000"/>
              </a:lnSpc>
              <a:buFontTx/>
              <a:buAutoNum type="arabicPeriod"/>
            </a:pPr>
            <a:r>
              <a:rPr lang="en-US" dirty="0" smtClean="0"/>
              <a:t>Gain sharing: parties agree on the baseline cost of providing a service. If actual cost is higher, provider receives the difference. If actual cost are lower, difference is split between the two parties in an agreed ratio.  Problem: most expensive contract to negotiate and monitor b/c parties have to define and accept precise cost projections for every situation.  Later blaming negotiations are almost inevitable when actual costs are higher.</a:t>
            </a:r>
          </a:p>
          <a:p>
            <a:pPr marL="235417" indent="-235417">
              <a:lnSpc>
                <a:spcPct val="90000"/>
              </a:lnSpc>
              <a:buFontTx/>
              <a:buAutoNum type="arabicPeriod"/>
            </a:pPr>
            <a:r>
              <a:rPr lang="en-US" dirty="0" smtClean="0"/>
              <a:t>Both contracts also extract a price from the contractor by revealing their costs and profits and thus betraying their future negotiating position.</a:t>
            </a:r>
          </a:p>
          <a:p>
            <a:pPr marL="235417" indent="-235417">
              <a:lnSpc>
                <a:spcPct val="90000"/>
              </a:lnSpc>
              <a:buFontTx/>
              <a:buAutoNum type="arabicPeriod"/>
            </a:pPr>
            <a:endParaRPr lang="en-US" dirty="0" smtClean="0"/>
          </a:p>
          <a:p>
            <a:pPr marL="235417" indent="-235417">
              <a:lnSpc>
                <a:spcPct val="90000"/>
              </a:lnSpc>
            </a:pPr>
            <a:r>
              <a:rPr lang="en-US" dirty="0" smtClean="0"/>
              <a:t>Fixed-price contracts are a better option: </a:t>
            </a:r>
          </a:p>
          <a:p>
            <a:pPr marL="235417" indent="-235417">
              <a:lnSpc>
                <a:spcPct val="90000"/>
              </a:lnSpc>
              <a:buFontTx/>
              <a:buChar char="•"/>
            </a:pPr>
            <a:r>
              <a:rPr lang="en-US" dirty="0" smtClean="0"/>
              <a:t>providers keep rewards from innovation.  (European airlines set fixed prices for catering services.)</a:t>
            </a:r>
          </a:p>
          <a:p>
            <a:pPr marL="235417" indent="-235417">
              <a:lnSpc>
                <a:spcPct val="90000"/>
              </a:lnSpc>
              <a:buFontTx/>
              <a:buChar char="•"/>
            </a:pPr>
            <a:r>
              <a:rPr lang="en-US" dirty="0" smtClean="0"/>
              <a:t>Less costly to negotiate and no monitoring needed</a:t>
            </a:r>
          </a:p>
          <a:p>
            <a:pPr marL="235417" indent="-235417">
              <a:lnSpc>
                <a:spcPct val="90000"/>
              </a:lnSpc>
              <a:buFontTx/>
              <a:buChar char="•"/>
            </a:pPr>
            <a:r>
              <a:rPr lang="en-US" dirty="0" smtClean="0"/>
              <a:t>Its problem is the difficulty of developing a strong understanding of the actual costs in advance.</a:t>
            </a:r>
          </a:p>
          <a:p>
            <a:pPr marL="235417" indent="-235417">
              <a:lnSpc>
                <a:spcPct val="90000"/>
              </a:lnSpc>
              <a:buFontTx/>
              <a:buChar char="•"/>
            </a:pPr>
            <a:endParaRPr lang="en-US" dirty="0" smtClean="0"/>
          </a:p>
          <a:p>
            <a:pPr marL="235417" indent="-235417">
              <a:lnSpc>
                <a:spcPct val="90000"/>
              </a:lnSpc>
            </a:pPr>
            <a:r>
              <a:rPr lang="en-US" dirty="0" smtClean="0"/>
              <a:t>In the Bose case, we first look at price-only contracts, and then consider some </a:t>
            </a:r>
            <a:r>
              <a:rPr lang="en-US" b="1" dirty="0" smtClean="0"/>
              <a:t>more complex or structured contracts</a:t>
            </a:r>
            <a:r>
              <a:rPr lang="en-US" dirty="0" smtClean="0"/>
              <a:t>, such as buy-back contracts.</a:t>
            </a:r>
          </a:p>
          <a:p>
            <a:pPr marL="235417" indent="-235417">
              <a:lnSpc>
                <a:spcPct val="90000"/>
              </a:lnSpc>
            </a:pPr>
            <a:endParaRPr lang="en-US" dirty="0" smtClean="0"/>
          </a:p>
          <a:p>
            <a:pPr marL="235417" indent="-235417">
              <a:lnSpc>
                <a:spcPct val="90000"/>
              </a:lnSpc>
            </a:pPr>
            <a:r>
              <a:rPr lang="en-US" dirty="0" smtClean="0"/>
              <a:t>Other structured contracts include:</a:t>
            </a:r>
          </a:p>
          <a:p>
            <a:pPr marL="235417" indent="-235417">
              <a:lnSpc>
                <a:spcPct val="90000"/>
              </a:lnSpc>
              <a:spcBef>
                <a:spcPct val="0"/>
              </a:spcBef>
              <a:buFontTx/>
              <a:buChar char="•"/>
            </a:pPr>
            <a:r>
              <a:rPr lang="en-US" dirty="0" smtClean="0"/>
              <a:t>two-part tariff</a:t>
            </a:r>
          </a:p>
          <a:p>
            <a:pPr marL="235417" indent="-235417">
              <a:lnSpc>
                <a:spcPct val="90000"/>
              </a:lnSpc>
              <a:spcBef>
                <a:spcPct val="0"/>
              </a:spcBef>
              <a:buFontTx/>
              <a:buChar char="•"/>
            </a:pPr>
            <a:r>
              <a:rPr lang="en-US" dirty="0" smtClean="0"/>
              <a:t>profit sharing</a:t>
            </a:r>
          </a:p>
          <a:p>
            <a:pPr marL="235417" indent="-235417">
              <a:lnSpc>
                <a:spcPct val="90000"/>
              </a:lnSpc>
              <a:spcBef>
                <a:spcPct val="0"/>
              </a:spcBef>
              <a:buFontTx/>
              <a:buChar char="•"/>
            </a:pPr>
            <a:r>
              <a:rPr lang="en-US" dirty="0" smtClean="0"/>
              <a:t>Franchising</a:t>
            </a:r>
          </a:p>
          <a:p>
            <a:pPr marL="235417" indent="-235417">
              <a:lnSpc>
                <a:spcPct val="90000"/>
              </a:lnSpc>
              <a:spcBef>
                <a:spcPct val="0"/>
              </a:spcBef>
              <a:buFontTx/>
              <a:buChar char="•"/>
            </a:pPr>
            <a:r>
              <a:rPr lang="en-US" dirty="0" smtClean="0"/>
              <a:t>quantity forcing, quantity-flexibility contracts</a:t>
            </a:r>
          </a:p>
          <a:p>
            <a:pPr marL="235417" indent="-235417">
              <a:lnSpc>
                <a:spcPct val="90000"/>
              </a:lnSpc>
              <a:buFontTx/>
              <a:buChar char="•"/>
            </a:pPr>
            <a:r>
              <a:rPr lang="en-US" dirty="0" smtClean="0"/>
              <a:t>revenue sharing</a:t>
            </a:r>
          </a:p>
          <a:p>
            <a:pPr marL="235417" indent="-235417">
              <a:lnSpc>
                <a:spcPct val="90000"/>
              </a:lnSpc>
              <a:buFontTx/>
              <a:buChar char="•"/>
            </a:pPr>
            <a:r>
              <a:rPr lang="en-US" dirty="0" smtClean="0"/>
              <a:t>Performance based logistics (Morris Cohen &amp; defense) – see next</a:t>
            </a:r>
          </a:p>
          <a:p>
            <a:pPr marL="235417" indent="-235417">
              <a:lnSpc>
                <a:spcPct val="90000"/>
              </a:lnSpc>
              <a:buFontTx/>
              <a:buChar char="•"/>
            </a:pPr>
            <a:r>
              <a:rPr lang="en-US" dirty="0" smtClean="0"/>
              <a:t>Relational contracts: Most of the earlier contracting work in operations assumed that contracts were enforceable.  In practice, however, partners in a supply chain also rely on informal agreements. In addition, the timing of those agreements may be so early in the product development stage that it is hard to specify, let alone commit to, the future terms of the trade through a court-enforceable contract.  Relational contracts in economics assume trigger strategies (Levin 2003): these basically assume that partners cooperate until one firm refuses to do so, after which the other party refuses to transact </a:t>
            </a:r>
            <a:r>
              <a:rPr lang="en-US" i="1" dirty="0" smtClean="0"/>
              <a:t>ad infinitum</a:t>
            </a:r>
            <a:r>
              <a:rPr lang="en-US" dirty="0" smtClean="0"/>
              <a:t> (the “punishment”).  The game-theoretic equilibrium concept is a perfect public equilibrium (</a:t>
            </a:r>
            <a:r>
              <a:rPr lang="en-US" dirty="0" err="1" smtClean="0"/>
              <a:t>Fudenberg</a:t>
            </a:r>
            <a:r>
              <a:rPr lang="en-US" dirty="0" smtClean="0"/>
              <a:t> et al. 1994).</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8567860D-EDEB-466B-B855-C33E8B5C8F69}" type="slidenum">
              <a:rPr lang="en-US">
                <a:solidFill>
                  <a:prstClr val="black"/>
                </a:solidFill>
              </a:rPr>
              <a:pPr/>
              <a:t>22</a:t>
            </a:fld>
            <a:endParaRPr lang="en-US">
              <a:solidFill>
                <a:prstClr val="black"/>
              </a:solidFill>
            </a:endParaRPr>
          </a:p>
        </p:txBody>
      </p:sp>
      <p:sp>
        <p:nvSpPr>
          <p:cNvPr id="83970" name="Rectangle 2"/>
          <p:cNvSpPr>
            <a:spLocks noGrp="1" noRot="1" noChangeAspect="1" noChangeArrowheads="1"/>
          </p:cNvSpPr>
          <p:nvPr>
            <p:ph type="sldImg"/>
          </p:nvPr>
        </p:nvSpPr>
        <p:spPr bwMode="auto">
          <a:xfrm>
            <a:off x="1257300" y="746125"/>
            <a:ext cx="4802188" cy="3602038"/>
          </a:xfrm>
          <a:prstGeom prst="rect">
            <a:avLst/>
          </a:prstGeom>
          <a:noFill/>
          <a:ln w="12700" cap="flat">
            <a:solidFill>
              <a:schemeClr val="tx1"/>
            </a:solidFill>
            <a:miter lim="800000"/>
            <a:headEnd/>
            <a:tailEnd/>
          </a:ln>
        </p:spPr>
      </p:sp>
      <p:sp>
        <p:nvSpPr>
          <p:cNvPr id="83971" name="Rectangle 3"/>
          <p:cNvSpPr>
            <a:spLocks noGrp="1" noChangeArrowheads="1"/>
          </p:cNvSpPr>
          <p:nvPr>
            <p:ph type="body" idx="1"/>
          </p:nvPr>
        </p:nvSpPr>
        <p:spPr bwMode="auto">
          <a:xfrm>
            <a:off x="975360" y="4565572"/>
            <a:ext cx="5364480" cy="791765"/>
          </a:xfrm>
          <a:prstGeom prst="rect">
            <a:avLst/>
          </a:prstGeom>
          <a:noFill/>
          <a:ln>
            <a:miter lim="800000"/>
            <a:headEnd/>
            <a:tailEnd/>
          </a:ln>
        </p:spPr>
        <p:txBody>
          <a:bodyPr lIns="100290" tIns="48475" rIns="100290" bIns="48475"/>
          <a:lstStyle/>
          <a:p>
            <a:pPr defTabSz="996549"/>
            <a:endParaRPr lang="en-GB"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hdr" sz="quarter"/>
          </p:nvPr>
        </p:nvSpPr>
        <p:spPr/>
        <p:txBody>
          <a:bodyPr/>
          <a:lstStyle/>
          <a:p>
            <a:pPr defTabSz="977636">
              <a:defRPr/>
            </a:pPr>
            <a:r>
              <a:rPr lang="en-US" dirty="0" smtClean="0"/>
              <a:t>Operations Strategy/Sourcing &amp; Contracting</a:t>
            </a:r>
          </a:p>
        </p:txBody>
      </p:sp>
      <p:sp>
        <p:nvSpPr>
          <p:cNvPr id="69634" name="Rectangle 3"/>
          <p:cNvSpPr>
            <a:spLocks noGrp="1" noChangeArrowheads="1"/>
          </p:cNvSpPr>
          <p:nvPr>
            <p:ph type="dt" sz="quarter" idx="1"/>
          </p:nvPr>
        </p:nvSpPr>
        <p:spPr>
          <a:noFill/>
        </p:spPr>
        <p:txBody>
          <a:bodyPr/>
          <a:lstStyle/>
          <a:p>
            <a:fld id="{22EF8ED3-F9CE-4BE9-A2B5-192C1523354C}" type="datetime1">
              <a:rPr lang="en-US"/>
              <a:pPr/>
              <a:t>3/1/15</a:t>
            </a:fld>
            <a:endParaRPr lang="en-US"/>
          </a:p>
        </p:txBody>
      </p:sp>
      <p:sp>
        <p:nvSpPr>
          <p:cNvPr id="68612" name="Rectangle 6"/>
          <p:cNvSpPr>
            <a:spLocks noGrp="1" noChangeArrowheads="1"/>
          </p:cNvSpPr>
          <p:nvPr>
            <p:ph type="ftr" sz="quarter" idx="4"/>
          </p:nvPr>
        </p:nvSpPr>
        <p:spPr/>
        <p:txBody>
          <a:bodyPr/>
          <a:lstStyle/>
          <a:p>
            <a:r>
              <a:rPr lang="en-US"/>
              <a:t>© Van Mieghem</a:t>
            </a:r>
          </a:p>
        </p:txBody>
      </p:sp>
      <p:sp>
        <p:nvSpPr>
          <p:cNvPr id="69636" name="Rectangle 7"/>
          <p:cNvSpPr>
            <a:spLocks noGrp="1" noChangeArrowheads="1"/>
          </p:cNvSpPr>
          <p:nvPr>
            <p:ph type="sldNum" sz="quarter" idx="5"/>
          </p:nvPr>
        </p:nvSpPr>
        <p:spPr>
          <a:noFill/>
        </p:spPr>
        <p:txBody>
          <a:bodyPr/>
          <a:lstStyle/>
          <a:p>
            <a:fld id="{7E316113-0ABD-4D74-9818-E1245EEBE723}" type="slidenum">
              <a:rPr lang="en-US"/>
              <a:pPr/>
              <a:t>23</a:t>
            </a:fld>
            <a:endParaRPr lang="en-US"/>
          </a:p>
        </p:txBody>
      </p:sp>
      <p:sp>
        <p:nvSpPr>
          <p:cNvPr id="69637" name="Rectangle 2"/>
          <p:cNvSpPr>
            <a:spLocks noGrp="1" noRot="1" noChangeAspect="1" noChangeArrowheads="1" noTextEdit="1"/>
          </p:cNvSpPr>
          <p:nvPr>
            <p:ph type="sldImg"/>
          </p:nvPr>
        </p:nvSpPr>
        <p:spPr>
          <a:xfrm>
            <a:off x="1339850" y="373063"/>
            <a:ext cx="4378325" cy="3284537"/>
          </a:xfrm>
          <a:ln/>
        </p:spPr>
      </p:sp>
      <p:sp>
        <p:nvSpPr>
          <p:cNvPr id="69638" name="Rectangle 3"/>
          <p:cNvSpPr>
            <a:spLocks noGrp="1" noChangeArrowheads="1"/>
          </p:cNvSpPr>
          <p:nvPr>
            <p:ph type="body" idx="1"/>
          </p:nvPr>
        </p:nvSpPr>
        <p:spPr>
          <a:noFill/>
          <a:ln/>
        </p:spPr>
        <p:txBody>
          <a:bodyPr/>
          <a:lstStyle/>
          <a:p>
            <a:pPr>
              <a:buClr>
                <a:srgbClr val="FF3300"/>
              </a:buClr>
            </a:pPr>
            <a:endParaRPr lang="en-US" i="1" smtClean="0">
              <a:solidFill>
                <a:srgbClr val="FF3300"/>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hdr" sz="quarter"/>
          </p:nvPr>
        </p:nvSpPr>
        <p:spPr/>
        <p:txBody>
          <a:bodyPr/>
          <a:lstStyle/>
          <a:p>
            <a:pPr defTabSz="977636">
              <a:defRPr/>
            </a:pPr>
            <a:r>
              <a:rPr lang="en-US" dirty="0" smtClean="0"/>
              <a:t>Operations Strategy/Sourcing &amp; Contracting</a:t>
            </a:r>
          </a:p>
        </p:txBody>
      </p:sp>
      <p:sp>
        <p:nvSpPr>
          <p:cNvPr id="71682" name="Rectangle 3"/>
          <p:cNvSpPr>
            <a:spLocks noGrp="1" noChangeArrowheads="1"/>
          </p:cNvSpPr>
          <p:nvPr>
            <p:ph type="dt" sz="quarter" idx="1"/>
          </p:nvPr>
        </p:nvSpPr>
        <p:spPr>
          <a:noFill/>
        </p:spPr>
        <p:txBody>
          <a:bodyPr/>
          <a:lstStyle/>
          <a:p>
            <a:fld id="{27A62F7A-4B8B-48DA-A4B2-C30B1026F3BA}" type="datetime1">
              <a:rPr lang="en-US"/>
              <a:pPr/>
              <a:t>3/1/15</a:t>
            </a:fld>
            <a:endParaRPr lang="en-US"/>
          </a:p>
        </p:txBody>
      </p:sp>
      <p:sp>
        <p:nvSpPr>
          <p:cNvPr id="68612" name="Rectangle 6"/>
          <p:cNvSpPr>
            <a:spLocks noGrp="1" noChangeArrowheads="1"/>
          </p:cNvSpPr>
          <p:nvPr>
            <p:ph type="ftr" sz="quarter" idx="4"/>
          </p:nvPr>
        </p:nvSpPr>
        <p:spPr/>
        <p:txBody>
          <a:bodyPr/>
          <a:lstStyle/>
          <a:p>
            <a:r>
              <a:rPr lang="en-US"/>
              <a:t>© Van Mieghem</a:t>
            </a:r>
          </a:p>
        </p:txBody>
      </p:sp>
      <p:sp>
        <p:nvSpPr>
          <p:cNvPr id="71684" name="Rectangle 7"/>
          <p:cNvSpPr>
            <a:spLocks noGrp="1" noChangeArrowheads="1"/>
          </p:cNvSpPr>
          <p:nvPr>
            <p:ph type="sldNum" sz="quarter" idx="5"/>
          </p:nvPr>
        </p:nvSpPr>
        <p:spPr>
          <a:noFill/>
        </p:spPr>
        <p:txBody>
          <a:bodyPr/>
          <a:lstStyle/>
          <a:p>
            <a:fld id="{7B36279B-A89C-4053-9AF7-980C7C10A387}" type="slidenum">
              <a:rPr lang="en-US"/>
              <a:pPr/>
              <a:t>24</a:t>
            </a:fld>
            <a:endParaRPr lang="en-US"/>
          </a:p>
        </p:txBody>
      </p:sp>
      <p:sp>
        <p:nvSpPr>
          <p:cNvPr id="71685" name="Rectangle 2"/>
          <p:cNvSpPr>
            <a:spLocks noGrp="1" noRot="1" noChangeAspect="1" noChangeArrowheads="1" noTextEdit="1"/>
          </p:cNvSpPr>
          <p:nvPr>
            <p:ph type="sldImg"/>
          </p:nvPr>
        </p:nvSpPr>
        <p:spPr>
          <a:xfrm>
            <a:off x="1339850" y="373063"/>
            <a:ext cx="4378325" cy="3284537"/>
          </a:xfrm>
          <a:ln/>
        </p:spPr>
      </p:sp>
      <p:sp>
        <p:nvSpPr>
          <p:cNvPr id="71686" name="Rectangle 3"/>
          <p:cNvSpPr>
            <a:spLocks noGrp="1" noChangeArrowheads="1"/>
          </p:cNvSpPr>
          <p:nvPr>
            <p:ph type="body" idx="1"/>
          </p:nvPr>
        </p:nvSpPr>
        <p:spPr>
          <a:noFill/>
          <a:ln/>
        </p:spPr>
        <p:txBody>
          <a:bodyPr/>
          <a:lstStyle/>
          <a:p>
            <a:pPr>
              <a:buClr>
                <a:srgbClr val="FF3300"/>
              </a:buClr>
            </a:pPr>
            <a:endParaRPr lang="en-US" i="1" smtClean="0">
              <a:solidFill>
                <a:srgbClr val="FF3300"/>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7"/>
          <p:cNvSpPr>
            <a:spLocks noGrp="1" noChangeArrowheads="1"/>
          </p:cNvSpPr>
          <p:nvPr>
            <p:ph type="sldNum" sz="quarter" idx="5"/>
          </p:nvPr>
        </p:nvSpPr>
        <p:spPr>
          <a:noFill/>
        </p:spPr>
        <p:txBody>
          <a:bodyPr/>
          <a:lstStyle/>
          <a:p>
            <a:fld id="{4FC7C152-D595-4D35-B5CD-E04228935BE3}" type="slidenum">
              <a:rPr lang="en-US">
                <a:solidFill>
                  <a:srgbClr val="000000"/>
                </a:solidFill>
              </a:rPr>
              <a:pPr/>
              <a:t>25</a:t>
            </a:fld>
            <a:endParaRPr lang="en-US">
              <a:solidFill>
                <a:srgbClr val="000000"/>
              </a:solidFill>
            </a:endParaRPr>
          </a:p>
        </p:txBody>
      </p:sp>
      <p:sp>
        <p:nvSpPr>
          <p:cNvPr id="73730" name="Rectangle 2"/>
          <p:cNvSpPr>
            <a:spLocks noGrp="1" noRot="1" noChangeAspect="1" noChangeArrowheads="1" noTextEdit="1"/>
          </p:cNvSpPr>
          <p:nvPr>
            <p:ph type="sldImg"/>
          </p:nvPr>
        </p:nvSpPr>
        <p:spPr>
          <a:solidFill>
            <a:srgbClr val="FFFFFF"/>
          </a:solidFill>
          <a:ln/>
        </p:spPr>
      </p:sp>
      <p:sp>
        <p:nvSpPr>
          <p:cNvPr id="73731"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pPr defTabSz="986727"/>
            <a:fld id="{7656F060-D3F2-4D25-962B-114A280B5F5E}" type="slidenum">
              <a:rPr lang="en-US" smtClean="0"/>
              <a:pPr defTabSz="986727"/>
              <a:t>26</a:t>
            </a:fld>
            <a:endParaRPr lang="en-US" dirty="0" smtClean="0"/>
          </a:p>
        </p:txBody>
      </p:sp>
      <p:sp>
        <p:nvSpPr>
          <p:cNvPr id="59395" name="Rectangle 2"/>
          <p:cNvSpPr>
            <a:spLocks noGrp="1" noRot="1" noChangeAspect="1" noChangeArrowheads="1" noTextEdit="1"/>
          </p:cNvSpPr>
          <p:nvPr>
            <p:ph type="sldImg"/>
          </p:nvPr>
        </p:nvSpPr>
        <p:spPr>
          <a:xfrm>
            <a:off x="454025" y="685800"/>
            <a:ext cx="6511925" cy="4883150"/>
          </a:xfrm>
          <a:solidFill>
            <a:srgbClr val="FFFFFF"/>
          </a:solidFill>
          <a:ln/>
        </p:spPr>
      </p:sp>
      <p:sp>
        <p:nvSpPr>
          <p:cNvPr id="59396" name="Rectangle 3"/>
          <p:cNvSpPr>
            <a:spLocks noGrp="1" noChangeArrowheads="1"/>
          </p:cNvSpPr>
          <p:nvPr>
            <p:ph type="body" idx="1"/>
          </p:nvPr>
        </p:nvSpPr>
        <p:spPr>
          <a:xfrm>
            <a:off x="609602" y="6553205"/>
            <a:ext cx="4324350" cy="246063"/>
          </a:xfrm>
          <a:solidFill>
            <a:srgbClr val="FFFFFF"/>
          </a:solidFill>
          <a:ln>
            <a:solidFill>
              <a:srgbClr val="000000"/>
            </a:solidFill>
          </a:ln>
        </p:spPr>
        <p:txBody>
          <a:bodyPr/>
          <a:lstStyle/>
          <a:p>
            <a:endParaRPr lang="en-GB"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ln/>
        </p:spPr>
      </p:sp>
      <p:sp>
        <p:nvSpPr>
          <p:cNvPr id="61443" name="Notes Placeholder 2"/>
          <p:cNvSpPr>
            <a:spLocks noGrp="1"/>
          </p:cNvSpPr>
          <p:nvPr>
            <p:ph type="body" idx="1"/>
          </p:nvPr>
        </p:nvSpPr>
        <p:spPr>
          <a:noFill/>
          <a:ln/>
        </p:spPr>
        <p:txBody>
          <a:bodyPr/>
          <a:lstStyle/>
          <a:p>
            <a:r>
              <a:rPr lang="en-US" i="1" smtClean="0"/>
              <a:t>How decide on optimal mix?  </a:t>
            </a:r>
          </a:p>
          <a:p>
            <a:endParaRPr lang="en-US" smtClean="0"/>
          </a:p>
          <a:p>
            <a:r>
              <a:rPr lang="en-US" smtClean="0"/>
              <a:t>Volume-based: uncertainty within a product</a:t>
            </a:r>
          </a:p>
          <a:p>
            <a:r>
              <a:rPr lang="en-US" b="1" smtClean="0"/>
              <a:t>Benetton</a:t>
            </a:r>
          </a:p>
          <a:p>
            <a:pPr>
              <a:buFontTx/>
              <a:buChar char="-"/>
            </a:pPr>
            <a:r>
              <a:rPr lang="en-US" smtClean="0"/>
              <a:t>65% of sales: long lead time – 7 months.</a:t>
            </a:r>
          </a:p>
          <a:p>
            <a:pPr lvl="1">
              <a:buFontTx/>
              <a:buChar char="-"/>
            </a:pPr>
            <a:r>
              <a:rPr lang="en-US" smtClean="0"/>
              <a:t>Subcontracted inexpensive plants.</a:t>
            </a:r>
          </a:p>
          <a:p>
            <a:pPr>
              <a:buFontTx/>
              <a:buChar char="-"/>
            </a:pPr>
            <a:r>
              <a:rPr lang="en-US" smtClean="0"/>
              <a:t>35% of sales: short lead time – during selling season.  Lead time of weeks.</a:t>
            </a:r>
          </a:p>
          <a:p>
            <a:pPr lvl="1">
              <a:buFontTx/>
              <a:buChar char="-"/>
            </a:pPr>
            <a:r>
              <a:rPr lang="en-US" smtClean="0"/>
              <a:t>Own expensive plant: handles postponed part.</a:t>
            </a:r>
          </a:p>
          <a:p>
            <a:pPr lvl="1">
              <a:buFontTx/>
              <a:buChar char="-"/>
            </a:pPr>
            <a:endParaRPr lang="en-US" smtClean="0"/>
          </a:p>
          <a:p>
            <a:r>
              <a:rPr lang="en-US" b="1" smtClean="0"/>
              <a:t>Product-based </a:t>
            </a:r>
          </a:p>
          <a:p>
            <a:r>
              <a:rPr lang="en-US" b="1" smtClean="0"/>
              <a:t>Obermeyer.  </a:t>
            </a:r>
            <a:r>
              <a:rPr lang="en-US" smtClean="0"/>
              <a:t>Small batches in Hong Kong, large ones in China.</a:t>
            </a:r>
          </a:p>
          <a:p>
            <a:r>
              <a:rPr lang="en-US" b="1" smtClean="0"/>
              <a:t>Levi’s Jeans: </a:t>
            </a:r>
            <a:r>
              <a:rPr lang="en-US" smtClean="0"/>
              <a:t>standard in efficient facility, customized in flexible facility.</a:t>
            </a:r>
          </a:p>
          <a:p>
            <a:endParaRPr lang="en-US" smtClean="0"/>
          </a:p>
          <a:p>
            <a:r>
              <a:rPr lang="en-US" b="1" smtClean="0"/>
              <a:t>Model-based</a:t>
            </a:r>
            <a:r>
              <a:rPr lang="en-US" smtClean="0"/>
              <a:t>: Brooks brothers in Thailand and NY. Cisco with China (low end), mixed (mid range), and U.S. based (high end) for different systems.</a:t>
            </a:r>
            <a:endParaRPr lang="en-US" b="1" smtClean="0"/>
          </a:p>
          <a:p>
            <a:endParaRPr lang="en-US" smtClean="0"/>
          </a:p>
        </p:txBody>
      </p:sp>
      <p:sp>
        <p:nvSpPr>
          <p:cNvPr id="61444" name="Header Placeholder 3"/>
          <p:cNvSpPr>
            <a:spLocks noGrp="1"/>
          </p:cNvSpPr>
          <p:nvPr>
            <p:ph type="hdr" sz="quarter"/>
          </p:nvPr>
        </p:nvSpPr>
        <p:spPr>
          <a:noFill/>
        </p:spPr>
        <p:txBody>
          <a:bodyPr/>
          <a:lstStyle/>
          <a:p>
            <a:pPr defTabSz="986727"/>
            <a:r>
              <a:rPr lang="en-US" dirty="0" smtClean="0"/>
              <a:t>Operations Strategy/Sourcing &amp; Contracting</a:t>
            </a:r>
          </a:p>
        </p:txBody>
      </p:sp>
      <p:sp>
        <p:nvSpPr>
          <p:cNvPr id="61445" name="Date Placeholder 4"/>
          <p:cNvSpPr>
            <a:spLocks noGrp="1"/>
          </p:cNvSpPr>
          <p:nvPr>
            <p:ph type="dt" sz="quarter" idx="1"/>
          </p:nvPr>
        </p:nvSpPr>
        <p:spPr>
          <a:noFill/>
        </p:spPr>
        <p:txBody>
          <a:bodyPr/>
          <a:lstStyle/>
          <a:p>
            <a:pPr defTabSz="986727"/>
            <a:fld id="{3152A1A5-4909-40F4-9B9E-1DD3951B162C}" type="datetime1">
              <a:rPr lang="en-US" smtClean="0"/>
              <a:pPr defTabSz="986727"/>
              <a:t>3/1/15</a:t>
            </a:fld>
            <a:endParaRPr lang="en-US" dirty="0" smtClean="0"/>
          </a:p>
        </p:txBody>
      </p:sp>
      <p:sp>
        <p:nvSpPr>
          <p:cNvPr id="61446" name="Footer Placeholder 5"/>
          <p:cNvSpPr>
            <a:spLocks noGrp="1"/>
          </p:cNvSpPr>
          <p:nvPr>
            <p:ph type="ftr" sz="quarter" idx="4"/>
          </p:nvPr>
        </p:nvSpPr>
        <p:spPr>
          <a:noFill/>
        </p:spPr>
        <p:txBody>
          <a:bodyPr/>
          <a:lstStyle/>
          <a:p>
            <a:pPr defTabSz="986727"/>
            <a:r>
              <a:rPr lang="en-US" dirty="0" smtClean="0"/>
              <a:t>© Van Mieghem</a:t>
            </a:r>
          </a:p>
        </p:txBody>
      </p:sp>
      <p:sp>
        <p:nvSpPr>
          <p:cNvPr id="61447" name="Slide Number Placeholder 6"/>
          <p:cNvSpPr>
            <a:spLocks noGrp="1"/>
          </p:cNvSpPr>
          <p:nvPr>
            <p:ph type="sldNum" sz="quarter" idx="5"/>
          </p:nvPr>
        </p:nvSpPr>
        <p:spPr>
          <a:noFill/>
        </p:spPr>
        <p:txBody>
          <a:bodyPr/>
          <a:lstStyle/>
          <a:p>
            <a:pPr defTabSz="986727"/>
            <a:fld id="{124AED10-41D2-45A6-AB7F-78ED83175051}" type="slidenum">
              <a:rPr lang="en-US" smtClean="0"/>
              <a:pPr defTabSz="986727"/>
              <a:t>27</a:t>
            </a:fld>
            <a:endParaRPr lang="en-US"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hdr" sz="quarter"/>
          </p:nvPr>
        </p:nvSpPr>
        <p:spPr>
          <a:noFill/>
        </p:spPr>
        <p:txBody>
          <a:bodyPr/>
          <a:lstStyle/>
          <a:p>
            <a:pPr defTabSz="986727"/>
            <a:r>
              <a:rPr lang="en-US" dirty="0" smtClean="0"/>
              <a:t>Operations Strategy/Sourcing &amp; Contracting</a:t>
            </a:r>
          </a:p>
        </p:txBody>
      </p:sp>
      <p:sp>
        <p:nvSpPr>
          <p:cNvPr id="67587" name="Rectangle 3"/>
          <p:cNvSpPr>
            <a:spLocks noGrp="1" noChangeArrowheads="1"/>
          </p:cNvSpPr>
          <p:nvPr>
            <p:ph type="dt" sz="quarter" idx="1"/>
          </p:nvPr>
        </p:nvSpPr>
        <p:spPr>
          <a:noFill/>
        </p:spPr>
        <p:txBody>
          <a:bodyPr/>
          <a:lstStyle/>
          <a:p>
            <a:pPr defTabSz="986727"/>
            <a:fld id="{DF6FC588-F360-4892-B1CC-614FDF6155A8}" type="datetime1">
              <a:rPr lang="en-US" smtClean="0"/>
              <a:pPr defTabSz="986727"/>
              <a:t>3/1/15</a:t>
            </a:fld>
            <a:endParaRPr lang="en-US" dirty="0" smtClean="0"/>
          </a:p>
        </p:txBody>
      </p:sp>
      <p:sp>
        <p:nvSpPr>
          <p:cNvPr id="67588" name="Rectangle 6"/>
          <p:cNvSpPr>
            <a:spLocks noGrp="1" noChangeArrowheads="1"/>
          </p:cNvSpPr>
          <p:nvPr>
            <p:ph type="ftr" sz="quarter" idx="4"/>
          </p:nvPr>
        </p:nvSpPr>
        <p:spPr>
          <a:noFill/>
        </p:spPr>
        <p:txBody>
          <a:bodyPr/>
          <a:lstStyle/>
          <a:p>
            <a:pPr defTabSz="986727"/>
            <a:r>
              <a:rPr lang="en-US" dirty="0" smtClean="0"/>
              <a:t>© Van Mieghem</a:t>
            </a:r>
          </a:p>
        </p:txBody>
      </p:sp>
      <p:sp>
        <p:nvSpPr>
          <p:cNvPr id="67589" name="Rectangle 7"/>
          <p:cNvSpPr>
            <a:spLocks noGrp="1" noChangeArrowheads="1"/>
          </p:cNvSpPr>
          <p:nvPr>
            <p:ph type="sldNum" sz="quarter" idx="5"/>
          </p:nvPr>
        </p:nvSpPr>
        <p:spPr>
          <a:noFill/>
        </p:spPr>
        <p:txBody>
          <a:bodyPr/>
          <a:lstStyle/>
          <a:p>
            <a:pPr defTabSz="986727"/>
            <a:fld id="{9167EA89-C74D-4EDD-AC04-799F47AC205A}" type="slidenum">
              <a:rPr lang="en-US" smtClean="0"/>
              <a:pPr defTabSz="986727"/>
              <a:t>28</a:t>
            </a:fld>
            <a:endParaRPr lang="en-US" dirty="0" smtClean="0"/>
          </a:p>
        </p:txBody>
      </p:sp>
      <p:sp>
        <p:nvSpPr>
          <p:cNvPr id="67590" name="Rectangle 2"/>
          <p:cNvSpPr>
            <a:spLocks noGrp="1" noRot="1" noChangeAspect="1" noChangeArrowheads="1" noTextEdit="1"/>
          </p:cNvSpPr>
          <p:nvPr>
            <p:ph type="sldImg"/>
          </p:nvPr>
        </p:nvSpPr>
        <p:spPr>
          <a:xfrm>
            <a:off x="1339850" y="373063"/>
            <a:ext cx="4379913" cy="3284537"/>
          </a:xfrm>
          <a:ln/>
        </p:spPr>
      </p:sp>
      <p:sp>
        <p:nvSpPr>
          <p:cNvPr id="6759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hdr" sz="quarter"/>
          </p:nvPr>
        </p:nvSpPr>
        <p:spPr>
          <a:noFill/>
        </p:spPr>
        <p:txBody>
          <a:bodyPr/>
          <a:lstStyle/>
          <a:p>
            <a:pPr defTabSz="986727"/>
            <a:r>
              <a:rPr lang="en-US" dirty="0" smtClean="0"/>
              <a:t>Operations Strategy/Sourcing &amp; Contracting</a:t>
            </a:r>
          </a:p>
        </p:txBody>
      </p:sp>
      <p:sp>
        <p:nvSpPr>
          <p:cNvPr id="68611" name="Rectangle 3"/>
          <p:cNvSpPr>
            <a:spLocks noGrp="1" noChangeArrowheads="1"/>
          </p:cNvSpPr>
          <p:nvPr>
            <p:ph type="dt" sz="quarter" idx="1"/>
          </p:nvPr>
        </p:nvSpPr>
        <p:spPr>
          <a:noFill/>
        </p:spPr>
        <p:txBody>
          <a:bodyPr/>
          <a:lstStyle/>
          <a:p>
            <a:pPr defTabSz="986727"/>
            <a:fld id="{2632A4AF-9FA5-4D81-9438-3191051A9B73}" type="datetime1">
              <a:rPr lang="en-US" smtClean="0"/>
              <a:pPr defTabSz="986727"/>
              <a:t>3/1/15</a:t>
            </a:fld>
            <a:endParaRPr lang="en-US" dirty="0" smtClean="0"/>
          </a:p>
        </p:txBody>
      </p:sp>
      <p:sp>
        <p:nvSpPr>
          <p:cNvPr id="68612" name="Rectangle 6"/>
          <p:cNvSpPr>
            <a:spLocks noGrp="1" noChangeArrowheads="1"/>
          </p:cNvSpPr>
          <p:nvPr>
            <p:ph type="ftr" sz="quarter" idx="4"/>
          </p:nvPr>
        </p:nvSpPr>
        <p:spPr>
          <a:noFill/>
        </p:spPr>
        <p:txBody>
          <a:bodyPr/>
          <a:lstStyle/>
          <a:p>
            <a:pPr defTabSz="986727"/>
            <a:r>
              <a:rPr lang="en-US" dirty="0" smtClean="0"/>
              <a:t>© Van Mieghem</a:t>
            </a:r>
          </a:p>
        </p:txBody>
      </p:sp>
      <p:sp>
        <p:nvSpPr>
          <p:cNvPr id="68613" name="Rectangle 7"/>
          <p:cNvSpPr>
            <a:spLocks noGrp="1" noChangeArrowheads="1"/>
          </p:cNvSpPr>
          <p:nvPr>
            <p:ph type="sldNum" sz="quarter" idx="5"/>
          </p:nvPr>
        </p:nvSpPr>
        <p:spPr>
          <a:noFill/>
        </p:spPr>
        <p:txBody>
          <a:bodyPr/>
          <a:lstStyle/>
          <a:p>
            <a:pPr defTabSz="986727"/>
            <a:fld id="{672EDED6-23A9-49EF-9552-508258558227}" type="slidenum">
              <a:rPr lang="en-US" smtClean="0"/>
              <a:pPr defTabSz="986727"/>
              <a:t>29</a:t>
            </a:fld>
            <a:endParaRPr lang="en-US" dirty="0" smtClean="0"/>
          </a:p>
        </p:txBody>
      </p:sp>
      <p:sp>
        <p:nvSpPr>
          <p:cNvPr id="68614" name="Rectangle 2"/>
          <p:cNvSpPr>
            <a:spLocks noGrp="1" noRot="1" noChangeAspect="1" noChangeArrowheads="1" noTextEdit="1"/>
          </p:cNvSpPr>
          <p:nvPr>
            <p:ph type="sldImg"/>
          </p:nvPr>
        </p:nvSpPr>
        <p:spPr>
          <a:xfrm>
            <a:off x="1339850" y="373063"/>
            <a:ext cx="4379913" cy="3284537"/>
          </a:xfrm>
          <a:ln/>
        </p:spPr>
      </p:sp>
      <p:sp>
        <p:nvSpPr>
          <p:cNvPr id="68615" name="Rectangle 3"/>
          <p:cNvSpPr>
            <a:spLocks noGrp="1" noChangeArrowheads="1"/>
          </p:cNvSpPr>
          <p:nvPr>
            <p:ph type="body" idx="1"/>
          </p:nvPr>
        </p:nvSpPr>
        <p:spPr>
          <a:noFill/>
          <a:ln/>
        </p:spPr>
        <p:txBody>
          <a:bodyPr/>
          <a:lstStyle/>
          <a:p>
            <a:pPr>
              <a:buClr>
                <a:srgbClr val="FF3300"/>
              </a:buClr>
            </a:pPr>
            <a:endParaRPr lang="en-US" i="1" smtClean="0">
              <a:solidFill>
                <a:srgbClr val="FF3300"/>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hdr" sz="quarter"/>
          </p:nvPr>
        </p:nvSpPr>
        <p:spPr>
          <a:noFill/>
        </p:spPr>
        <p:txBody>
          <a:bodyPr/>
          <a:lstStyle/>
          <a:p>
            <a:pPr defTabSz="986727"/>
            <a:r>
              <a:rPr lang="en-US" dirty="0" smtClean="0"/>
              <a:t>Operations Strategy/Sourcing &amp; Contracting</a:t>
            </a:r>
          </a:p>
        </p:txBody>
      </p:sp>
      <p:sp>
        <p:nvSpPr>
          <p:cNvPr id="63491" name="Rectangle 3"/>
          <p:cNvSpPr>
            <a:spLocks noGrp="1" noChangeArrowheads="1"/>
          </p:cNvSpPr>
          <p:nvPr>
            <p:ph type="dt" sz="quarter" idx="1"/>
          </p:nvPr>
        </p:nvSpPr>
        <p:spPr>
          <a:noFill/>
        </p:spPr>
        <p:txBody>
          <a:bodyPr/>
          <a:lstStyle/>
          <a:p>
            <a:pPr defTabSz="986727"/>
            <a:fld id="{435F5B2B-AEBF-489A-AC2C-8B4D26B1E7F1}" type="datetime1">
              <a:rPr lang="en-US" smtClean="0"/>
              <a:pPr defTabSz="986727"/>
              <a:t>3/1/15</a:t>
            </a:fld>
            <a:endParaRPr lang="en-US" dirty="0" smtClean="0"/>
          </a:p>
        </p:txBody>
      </p:sp>
      <p:sp>
        <p:nvSpPr>
          <p:cNvPr id="63492" name="Rectangle 6"/>
          <p:cNvSpPr>
            <a:spLocks noGrp="1" noChangeArrowheads="1"/>
          </p:cNvSpPr>
          <p:nvPr>
            <p:ph type="ftr" sz="quarter" idx="4"/>
          </p:nvPr>
        </p:nvSpPr>
        <p:spPr>
          <a:noFill/>
        </p:spPr>
        <p:txBody>
          <a:bodyPr/>
          <a:lstStyle/>
          <a:p>
            <a:pPr defTabSz="986727"/>
            <a:r>
              <a:rPr lang="en-US" dirty="0" smtClean="0"/>
              <a:t>© Van Mieghem</a:t>
            </a:r>
          </a:p>
        </p:txBody>
      </p:sp>
      <p:sp>
        <p:nvSpPr>
          <p:cNvPr id="63493" name="Rectangle 7"/>
          <p:cNvSpPr>
            <a:spLocks noGrp="1" noChangeArrowheads="1"/>
          </p:cNvSpPr>
          <p:nvPr>
            <p:ph type="sldNum" sz="quarter" idx="5"/>
          </p:nvPr>
        </p:nvSpPr>
        <p:spPr>
          <a:noFill/>
        </p:spPr>
        <p:txBody>
          <a:bodyPr/>
          <a:lstStyle/>
          <a:p>
            <a:pPr defTabSz="986727"/>
            <a:fld id="{420B553F-D8E2-4073-A663-95243CAAF501}" type="slidenum">
              <a:rPr lang="en-US" smtClean="0"/>
              <a:pPr defTabSz="986727"/>
              <a:t>30</a:t>
            </a:fld>
            <a:endParaRPr lang="en-US" dirty="0" smtClean="0"/>
          </a:p>
        </p:txBody>
      </p:sp>
      <p:sp>
        <p:nvSpPr>
          <p:cNvPr id="63494" name="Rectangle 2"/>
          <p:cNvSpPr>
            <a:spLocks noGrp="1" noRot="1" noChangeAspect="1" noChangeArrowheads="1" noTextEdit="1"/>
          </p:cNvSpPr>
          <p:nvPr>
            <p:ph type="sldImg"/>
          </p:nvPr>
        </p:nvSpPr>
        <p:spPr>
          <a:xfrm>
            <a:off x="1339850" y="373063"/>
            <a:ext cx="4379913" cy="3284537"/>
          </a:xfrm>
          <a:ln/>
        </p:spPr>
      </p:sp>
      <p:sp>
        <p:nvSpPr>
          <p:cNvPr id="63495" name="Rectangle 3"/>
          <p:cNvSpPr>
            <a:spLocks noGrp="1" noChangeArrowheads="1"/>
          </p:cNvSpPr>
          <p:nvPr>
            <p:ph type="body" idx="1"/>
          </p:nvPr>
        </p:nvSpPr>
        <p:spPr>
          <a:noFill/>
          <a:ln/>
        </p:spPr>
        <p:txBody>
          <a:bodyPr/>
          <a:lstStyle/>
          <a:p>
            <a:pPr marL="198627" indent="-198627"/>
            <a:r>
              <a:rPr lang="en-US" dirty="0" smtClean="0"/>
              <a:t>To illustrate the importance of whether we can easily contract on detailed requirement, consider the impact of product design complexity.</a:t>
            </a:r>
          </a:p>
          <a:p>
            <a:pPr marL="198627" indent="-198627"/>
            <a:endParaRPr lang="en-US" dirty="0" smtClean="0"/>
          </a:p>
          <a:p>
            <a:pPr marL="198627" indent="-198627"/>
            <a:r>
              <a:rPr lang="en-US" dirty="0" smtClean="0"/>
              <a:t>Start by talking briefly about how products can be designed along a spectrum from modular to integral. The theory bit is that integral designs are more difficult to coordinate during product development (see attached slide). </a:t>
            </a:r>
          </a:p>
          <a:p>
            <a:pPr marL="677574" lvl="1" indent="-198627"/>
            <a:r>
              <a:rPr lang="en-US" i="1" dirty="0" smtClean="0"/>
              <a:t>Where do our cases fall?</a:t>
            </a:r>
          </a:p>
          <a:p>
            <a:pPr marL="677574" lvl="1" indent="-198627">
              <a:buFontTx/>
              <a:buAutoNum type="arabicPeriod"/>
            </a:pPr>
            <a:r>
              <a:rPr lang="en-US" dirty="0" smtClean="0"/>
              <a:t>Swatch, ACC (modular)</a:t>
            </a:r>
          </a:p>
          <a:p>
            <a:pPr marL="677574" lvl="1" indent="-198627">
              <a:buFontTx/>
              <a:buAutoNum type="arabicPeriod"/>
            </a:pPr>
            <a:r>
              <a:rPr lang="en-US" dirty="0" smtClean="0"/>
              <a:t>Harley (integral, to some extent b/c vibration, acoustics, look and feel are holistic)</a:t>
            </a:r>
          </a:p>
          <a:p>
            <a:pPr marL="677574" lvl="1" indent="-198627"/>
            <a:endParaRPr lang="en-US" dirty="0" smtClean="0"/>
          </a:p>
          <a:p>
            <a:pPr marL="198627" indent="-198627"/>
            <a:r>
              <a:rPr lang="en-US" dirty="0" smtClean="0"/>
              <a:t>Then, push the students a bit on Ford-Firestone before you show the quotes by saying the following: </a:t>
            </a:r>
          </a:p>
          <a:p>
            <a:pPr marL="677574" lvl="1" indent="-198627"/>
            <a:r>
              <a:rPr lang="en-US" i="1" dirty="0" smtClean="0"/>
              <a:t>How easy is it to outsource even a totally modular component like a tire</a:t>
            </a:r>
            <a:r>
              <a:rPr lang="en-US" dirty="0" smtClean="0"/>
              <a:t>? </a:t>
            </a:r>
          </a:p>
          <a:p>
            <a:pPr marL="677574" lvl="1" indent="-198627"/>
            <a:r>
              <a:rPr lang="en-US" dirty="0" smtClean="0"/>
              <a:t>Even in this case, where the tire just needs to meet max-min inflation and the body meets max-min weight, the failure is caused by the interaction of a tire at min inflation with a body at max in the exact right temperature and road condition. </a:t>
            </a:r>
          </a:p>
          <a:p>
            <a:pPr marL="198627" indent="-198627"/>
            <a:endParaRPr lang="en-US" dirty="0" smtClean="0"/>
          </a:p>
          <a:p>
            <a:pPr marL="198627" indent="-198627"/>
            <a:r>
              <a:rPr lang="en-US" dirty="0" smtClean="0"/>
              <a:t>Now show the quotes. The point is that the failure results from interactions between systems, and it is very difficult to write a contract to ensure that separate parties work to ensure cross-system coordination. </a:t>
            </a:r>
          </a:p>
          <a:p>
            <a:pPr marL="198627" indent="-198627"/>
            <a:endParaRPr lang="en-US" dirty="0" smtClean="0"/>
          </a:p>
          <a:p>
            <a:pPr marL="198627" indent="-198627"/>
            <a:r>
              <a:rPr lang="en-US" dirty="0" smtClean="0"/>
              <a:t>How to handle it? Now show the seat diagram</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a:bodyPr>
          <a:lstStyle/>
          <a:p>
            <a:r>
              <a:rPr lang="en-US" smtClean="0"/>
              <a:t>What are the advantages/disadvantages of these product architectures: from a product and an operations perspective?</a:t>
            </a:r>
          </a:p>
          <a:p>
            <a:endParaRPr lang="en-US" smtClean="0"/>
          </a:p>
          <a:p>
            <a:r>
              <a:rPr lang="en-US" b="1" smtClean="0"/>
              <a:t>Modular</a:t>
            </a:r>
          </a:p>
          <a:p>
            <a:r>
              <a:rPr lang="en-US" smtClean="0"/>
              <a:t>Product design is relatively easy to change</a:t>
            </a:r>
          </a:p>
          <a:p>
            <a:pPr>
              <a:buFontTx/>
              <a:buChar char="•"/>
            </a:pPr>
            <a:r>
              <a:rPr lang="en-US" smtClean="0"/>
              <a:t>Modules can be designed/changed independently as long as interface design not altered</a:t>
            </a:r>
          </a:p>
          <a:p>
            <a:r>
              <a:rPr lang="en-US" smtClean="0"/>
              <a:t>Product variety is possible even without flexible production processes</a:t>
            </a:r>
          </a:p>
          <a:p>
            <a:pPr>
              <a:buFontTx/>
              <a:buChar char="•"/>
            </a:pPr>
            <a:r>
              <a:rPr lang="en-US" smtClean="0"/>
              <a:t>Wide variety of products can be assembled from relatively small set of </a:t>
            </a:r>
            <a:r>
              <a:rPr lang="en-US" altLang="en-US" smtClean="0"/>
              <a:t>“</a:t>
            </a:r>
            <a:r>
              <a:rPr lang="en-US" smtClean="0"/>
              <a:t>building blocks</a:t>
            </a:r>
            <a:r>
              <a:rPr lang="en-US" altLang="en-US" smtClean="0"/>
              <a:t>”</a:t>
            </a:r>
            <a:r>
              <a:rPr lang="en-US" smtClean="0"/>
              <a:t> (modules)</a:t>
            </a:r>
          </a:p>
          <a:p>
            <a:r>
              <a:rPr lang="en-US" smtClean="0"/>
              <a:t>More difficult to optimize overall performance.  </a:t>
            </a:r>
          </a:p>
          <a:p>
            <a:pPr>
              <a:buFontTx/>
              <a:buChar char="•"/>
            </a:pPr>
            <a:r>
              <a:rPr lang="en-US" smtClean="0"/>
              <a:t>Strict division of functions into separate physical elements can lead to inefficiencies</a:t>
            </a:r>
          </a:p>
          <a:p>
            <a:endParaRPr lang="en-US" smtClean="0"/>
          </a:p>
          <a:p>
            <a:r>
              <a:rPr lang="en-US" b="1" smtClean="0"/>
              <a:t>Integral</a:t>
            </a:r>
          </a:p>
          <a:p>
            <a:r>
              <a:rPr lang="en-US" smtClean="0"/>
              <a:t>Product design is relatively complex to change</a:t>
            </a:r>
          </a:p>
          <a:p>
            <a:pPr>
              <a:buFontTx/>
              <a:buChar char="•"/>
            </a:pPr>
            <a:r>
              <a:rPr lang="en-US" smtClean="0"/>
              <a:t>Components cannot be designed/changed independently of other components due to interdependence</a:t>
            </a:r>
          </a:p>
          <a:p>
            <a:r>
              <a:rPr lang="en-US" smtClean="0"/>
              <a:t>Product variety not feasible without flexible production processes</a:t>
            </a:r>
          </a:p>
          <a:p>
            <a:r>
              <a:rPr lang="en-US" smtClean="0"/>
              <a:t>Easier to optimize overall performance (cost, weight, volume)</a:t>
            </a:r>
          </a:p>
          <a:p>
            <a:pPr>
              <a:buFontTx/>
              <a:buChar char="•"/>
            </a:pPr>
            <a:r>
              <a:rPr lang="en-US" smtClean="0"/>
              <a:t>E.g. integral wrench example: minimize cost by avoiding assembly, maximize strength for a given weight</a:t>
            </a:r>
          </a:p>
          <a:p>
            <a:endParaRPr lang="en-US" smtClean="0"/>
          </a:p>
          <a:p>
            <a:r>
              <a:rPr lang="en-US" b="1" smtClean="0"/>
              <a:t>Ops strategy</a:t>
            </a:r>
            <a:r>
              <a:rPr lang="en-US" smtClean="0"/>
              <a:t>: Modular targets the Flexibility dimension. Integral targets the cost dimension (for a given product, not a portfolio perspective) and quality (as measured by performance.)</a:t>
            </a:r>
          </a:p>
          <a:p>
            <a:endParaRPr lang="en-US" smtClean="0"/>
          </a:p>
        </p:txBody>
      </p:sp>
      <p:sp>
        <p:nvSpPr>
          <p:cNvPr id="43011" name="Slide Number Placeholder 3"/>
          <p:cNvSpPr>
            <a:spLocks noGrp="1"/>
          </p:cNvSpPr>
          <p:nvPr>
            <p:ph type="sldNum" sz="quarter" idx="5"/>
          </p:nvPr>
        </p:nvSpPr>
        <p:spPr>
          <a:noFill/>
        </p:spPr>
        <p:txBody>
          <a:bodyPr/>
          <a:lstStyle/>
          <a:p>
            <a:fld id="{656EBDC1-3707-4EBB-94B9-BA9721AF7786}" type="slidenum">
              <a:rPr lang="en-US"/>
              <a:pPr/>
              <a:t>31</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hdr" sz="quarter"/>
          </p:nvPr>
        </p:nvSpPr>
        <p:spPr>
          <a:noFill/>
        </p:spPr>
        <p:txBody>
          <a:bodyPr/>
          <a:lstStyle/>
          <a:p>
            <a:pPr defTabSz="976238"/>
            <a:r>
              <a:rPr lang="en-US" dirty="0" smtClean="0"/>
              <a:t>Operations Strategy/Risk Mitigation &amp; Operational Hedging</a:t>
            </a:r>
          </a:p>
        </p:txBody>
      </p:sp>
      <p:sp>
        <p:nvSpPr>
          <p:cNvPr id="82947" name="Rectangle 3"/>
          <p:cNvSpPr>
            <a:spLocks noGrp="1" noChangeArrowheads="1"/>
          </p:cNvSpPr>
          <p:nvPr>
            <p:ph type="dt" sz="quarter" idx="1"/>
          </p:nvPr>
        </p:nvSpPr>
        <p:spPr>
          <a:noFill/>
        </p:spPr>
        <p:txBody>
          <a:bodyPr/>
          <a:lstStyle/>
          <a:p>
            <a:pPr defTabSz="976238"/>
            <a:fld id="{7E2BFE8D-437C-4208-B4D4-B64B4724B098}" type="datetime1">
              <a:rPr lang="en-US" smtClean="0"/>
              <a:pPr defTabSz="976238"/>
              <a:t>3/1/15</a:t>
            </a:fld>
            <a:endParaRPr lang="en-US" dirty="0" smtClean="0"/>
          </a:p>
        </p:txBody>
      </p:sp>
      <p:sp>
        <p:nvSpPr>
          <p:cNvPr id="82948" name="Rectangle 6"/>
          <p:cNvSpPr>
            <a:spLocks noGrp="1" noChangeArrowheads="1"/>
          </p:cNvSpPr>
          <p:nvPr>
            <p:ph type="ftr" sz="quarter" idx="4"/>
          </p:nvPr>
        </p:nvSpPr>
        <p:spPr>
          <a:noFill/>
        </p:spPr>
        <p:txBody>
          <a:bodyPr/>
          <a:lstStyle/>
          <a:p>
            <a:pPr defTabSz="976238"/>
            <a:r>
              <a:rPr lang="en-US" dirty="0" smtClean="0"/>
              <a:t>© Van Mieghem</a:t>
            </a:r>
          </a:p>
        </p:txBody>
      </p:sp>
      <p:sp>
        <p:nvSpPr>
          <p:cNvPr id="82949" name="Rectangle 7"/>
          <p:cNvSpPr>
            <a:spLocks noGrp="1" noChangeArrowheads="1"/>
          </p:cNvSpPr>
          <p:nvPr>
            <p:ph type="sldNum" sz="quarter" idx="5"/>
          </p:nvPr>
        </p:nvSpPr>
        <p:spPr>
          <a:noFill/>
        </p:spPr>
        <p:txBody>
          <a:bodyPr/>
          <a:lstStyle/>
          <a:p>
            <a:pPr defTabSz="976238"/>
            <a:fld id="{27C5B02A-102B-4839-8888-4BCC70065F66}" type="slidenum">
              <a:rPr lang="en-US" smtClean="0"/>
              <a:pPr defTabSz="976238"/>
              <a:t>3</a:t>
            </a:fld>
            <a:endParaRPr lang="en-US" dirty="0" smtClean="0"/>
          </a:p>
        </p:txBody>
      </p:sp>
      <p:sp>
        <p:nvSpPr>
          <p:cNvPr id="82950" name="Rectangle 2"/>
          <p:cNvSpPr>
            <a:spLocks noGrp="1" noRot="1" noChangeAspect="1" noChangeArrowheads="1" noTextEdit="1"/>
          </p:cNvSpPr>
          <p:nvPr>
            <p:ph type="sldImg"/>
          </p:nvPr>
        </p:nvSpPr>
        <p:spPr>
          <a:xfrm>
            <a:off x="1339850" y="373063"/>
            <a:ext cx="4379913" cy="3284537"/>
          </a:xfrm>
          <a:ln/>
        </p:spPr>
      </p:sp>
      <p:sp>
        <p:nvSpPr>
          <p:cNvPr id="82951" name="Rectangle 3"/>
          <p:cNvSpPr>
            <a:spLocks noGrp="1" noChangeArrowheads="1"/>
          </p:cNvSpPr>
          <p:nvPr>
            <p:ph type="body" idx="1"/>
          </p:nvPr>
        </p:nvSpPr>
        <p:spPr>
          <a:noFill/>
          <a:ln/>
        </p:spPr>
        <p:txBody>
          <a:bodyPr/>
          <a:lstStyle/>
          <a:p>
            <a:pPr marL="195906" indent="-195906"/>
            <a:r>
              <a:rPr lang="en-US" dirty="0" smtClean="0"/>
              <a:t>Objective: show how structured contracts on the operational flows can improve the sourcing relationship by </a:t>
            </a:r>
            <a:r>
              <a:rPr lang="en-US" b="1" dirty="0" smtClean="0"/>
              <a:t>transferring and balancing risks</a:t>
            </a:r>
            <a:r>
              <a:rPr lang="en-US" dirty="0" smtClean="0"/>
              <a:t>.</a:t>
            </a:r>
          </a:p>
          <a:p>
            <a:pPr marL="195906" indent="-195906"/>
            <a:endParaRPr lang="en-US" dirty="0" smtClean="0"/>
          </a:p>
          <a:p>
            <a:pPr marL="195906" indent="-195906"/>
            <a:r>
              <a:rPr lang="en-US" dirty="0" smtClean="0"/>
              <a:t>Stress:</a:t>
            </a:r>
          </a:p>
          <a:p>
            <a:pPr marL="195906" indent="-195906">
              <a:buFontTx/>
              <a:buAutoNum type="arabicPeriod"/>
            </a:pPr>
            <a:r>
              <a:rPr lang="en-US" dirty="0" smtClean="0"/>
              <a:t>Price-only: Bose orders Q and sells as much as it can at $200 and salvages leftovers at $40.</a:t>
            </a:r>
          </a:p>
          <a:p>
            <a:pPr marL="195906" indent="-195906">
              <a:buFontTx/>
              <a:buAutoNum type="arabicPeriod"/>
            </a:pPr>
            <a:r>
              <a:rPr lang="en-US" dirty="0" smtClean="0"/>
              <a:t>BB = ? (Joe?)</a:t>
            </a:r>
          </a:p>
          <a:p>
            <a:pPr marL="670030" lvl="1" indent="-195906">
              <a:buFontTx/>
              <a:buAutoNum type="arabicPeriod"/>
            </a:pPr>
            <a:r>
              <a:rPr lang="en-US" dirty="0" smtClean="0"/>
              <a:t>Bose orders Q and sells as much as it can at $200 and ships leftovers back to supplier for a $70 credit</a:t>
            </a:r>
          </a:p>
          <a:p>
            <a:pPr marL="670030" lvl="1" indent="-195906">
              <a:buFontTx/>
              <a:buAutoNum type="arabicPeriod"/>
            </a:pPr>
            <a:r>
              <a:rPr lang="en-US" dirty="0" smtClean="0"/>
              <a:t>Supplier then salvages returns at $40.</a:t>
            </a:r>
          </a:p>
          <a:p>
            <a:pPr marL="670030" lvl="1" indent="-195906">
              <a:buFontTx/>
              <a:buChar char="•"/>
            </a:pPr>
            <a:r>
              <a:rPr lang="en-US" dirty="0" smtClean="0"/>
              <a:t>Thus, net effect is a credit/price-support/markdown money of $70-$40 = $30.</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p:spPr>
        <p:txBody>
          <a:bodyPr/>
          <a:lstStyle/>
          <a:p>
            <a:r>
              <a:rPr lang="en-US" smtClean="0"/>
              <a:t>“How can you quickly ascertain whether a project is sequential?”  (Empty upper triangle)</a:t>
            </a:r>
          </a:p>
        </p:txBody>
      </p:sp>
      <p:sp>
        <p:nvSpPr>
          <p:cNvPr id="43012" name="Header Placeholder 3"/>
          <p:cNvSpPr>
            <a:spLocks noGrp="1"/>
          </p:cNvSpPr>
          <p:nvPr>
            <p:ph type="hdr" sz="quarter"/>
          </p:nvPr>
        </p:nvSpPr>
        <p:spPr>
          <a:noFill/>
        </p:spPr>
        <p:txBody>
          <a:bodyPr/>
          <a:lstStyle/>
          <a:p>
            <a:pPr defTabSz="964819"/>
            <a:r>
              <a:rPr lang="en-US" dirty="0" smtClean="0"/>
              <a:t>OPNS454 Week 9: Improvement and Innovation</a:t>
            </a:r>
          </a:p>
        </p:txBody>
      </p:sp>
      <p:sp>
        <p:nvSpPr>
          <p:cNvPr id="43013" name="Date Placeholder 4"/>
          <p:cNvSpPr>
            <a:spLocks noGrp="1"/>
          </p:cNvSpPr>
          <p:nvPr>
            <p:ph type="dt" sz="quarter" idx="1"/>
          </p:nvPr>
        </p:nvSpPr>
        <p:spPr>
          <a:noFill/>
        </p:spPr>
        <p:txBody>
          <a:bodyPr/>
          <a:lstStyle/>
          <a:p>
            <a:pPr defTabSz="964819"/>
            <a:fld id="{C8721F41-BFCE-457E-A6C2-EB83EEE53692}" type="datetime1">
              <a:rPr lang="en-US" smtClean="0"/>
              <a:pPr defTabSz="964819"/>
              <a:t>3/1/15</a:t>
            </a:fld>
            <a:endParaRPr lang="en-US" dirty="0" smtClean="0"/>
          </a:p>
        </p:txBody>
      </p:sp>
      <p:sp>
        <p:nvSpPr>
          <p:cNvPr id="43014" name="Footer Placeholder 5"/>
          <p:cNvSpPr>
            <a:spLocks noGrp="1"/>
          </p:cNvSpPr>
          <p:nvPr>
            <p:ph type="ftr" sz="quarter" idx="4"/>
          </p:nvPr>
        </p:nvSpPr>
        <p:spPr>
          <a:noFill/>
        </p:spPr>
        <p:txBody>
          <a:bodyPr/>
          <a:lstStyle/>
          <a:p>
            <a:pPr defTabSz="964819"/>
            <a:r>
              <a:rPr lang="en-US" dirty="0" smtClean="0"/>
              <a:t>OPNS454   © Van Mieghem</a:t>
            </a:r>
          </a:p>
        </p:txBody>
      </p:sp>
      <p:sp>
        <p:nvSpPr>
          <p:cNvPr id="43015" name="Slide Number Placeholder 6"/>
          <p:cNvSpPr>
            <a:spLocks noGrp="1"/>
          </p:cNvSpPr>
          <p:nvPr>
            <p:ph type="sldNum" sz="quarter" idx="5"/>
          </p:nvPr>
        </p:nvSpPr>
        <p:spPr>
          <a:noFill/>
        </p:spPr>
        <p:txBody>
          <a:bodyPr/>
          <a:lstStyle/>
          <a:p>
            <a:pPr defTabSz="964819"/>
            <a:fld id="{2387EC40-C263-4BBA-9C84-2D46E3C5B092}" type="slidenum">
              <a:rPr lang="en-US" smtClean="0"/>
              <a:pPr defTabSz="964819"/>
              <a:t>32</a:t>
            </a:fld>
            <a:endParaRPr lang="en-US" dirty="0"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4A61FA37-AFB6-4EB0-B671-7E910AB44188}" type="slidenum">
              <a:rPr lang="en-US">
                <a:solidFill>
                  <a:prstClr val="black"/>
                </a:solidFill>
              </a:rPr>
              <a:pPr/>
              <a:t>33</a:t>
            </a:fld>
            <a:endParaRPr lang="en-US">
              <a:solidFill>
                <a:prstClr val="black"/>
              </a:solidFill>
            </a:endParaRPr>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p>
            <a:fld id="{B382FDDA-AA5E-4CCA-BE7E-1F7D0EF78EB5}" type="slidenum">
              <a:rPr lang="en-US">
                <a:solidFill>
                  <a:prstClr val="black"/>
                </a:solidFill>
              </a:rPr>
              <a:pPr/>
              <a:t>34</a:t>
            </a:fld>
            <a:endParaRPr lang="en-US">
              <a:solidFill>
                <a:prstClr val="black"/>
              </a:solidFill>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4BC853D8-1D2F-4801-BDE9-3D4D343E1A45}" type="slidenum">
              <a:rPr lang="en-US">
                <a:solidFill>
                  <a:prstClr val="black"/>
                </a:solidFill>
              </a:rPr>
              <a:pPr/>
              <a:t>35</a:t>
            </a:fld>
            <a:endParaRPr lang="en-US">
              <a:solidFill>
                <a:prstClr val="black"/>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p>
            <a:fld id="{C4623226-DE92-4BE2-BC29-B0BA852672AB}" type="slidenum">
              <a:rPr lang="en-US">
                <a:solidFill>
                  <a:prstClr val="black"/>
                </a:solidFill>
              </a:rPr>
              <a:pPr/>
              <a:t>36</a:t>
            </a:fld>
            <a:endParaRPr lang="en-US">
              <a:solidFill>
                <a:prstClr val="black"/>
              </a:solidFill>
            </a:endParaRPr>
          </a:p>
        </p:txBody>
      </p:sp>
      <p:sp>
        <p:nvSpPr>
          <p:cNvPr id="23555" name="Rectangle 2"/>
          <p:cNvSpPr>
            <a:spLocks noGrp="1" noRot="1" noChangeAspect="1" noChangeArrowheads="1" noTextEdit="1"/>
          </p:cNvSpPr>
          <p:nvPr>
            <p:ph type="sldImg"/>
          </p:nvPr>
        </p:nvSpPr>
        <p:spPr>
          <a:xfrm>
            <a:off x="1257300" y="720725"/>
            <a:ext cx="4802188" cy="3600450"/>
          </a:xfrm>
          <a:ln/>
        </p:spPr>
      </p:sp>
      <p:sp>
        <p:nvSpPr>
          <p:cNvPr id="23556" name="Rectangle 3"/>
          <p:cNvSpPr>
            <a:spLocks noGrp="1" noChangeArrowheads="1"/>
          </p:cNvSpPr>
          <p:nvPr>
            <p:ph type="body" idx="1"/>
          </p:nvPr>
        </p:nvSpPr>
        <p:spPr>
          <a:xfrm>
            <a:off x="976315" y="4560891"/>
            <a:ext cx="5362575" cy="174625"/>
          </a:xfrm>
          <a:noFill/>
          <a:ln/>
        </p:spPr>
        <p:txBody>
          <a:bodyPr lIns="95127" tIns="47563" rIns="95127" bIns="47563"/>
          <a:lstStyle/>
          <a:p>
            <a:pPr eaLnBrk="1" hangingPunct="1"/>
            <a:endParaRPr lang="en-GB"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p>
            <a:fld id="{75D5E013-8680-4361-A41D-2B217594BE5B}" type="slidenum">
              <a:rPr lang="en-US">
                <a:solidFill>
                  <a:prstClr val="black"/>
                </a:solidFill>
              </a:rPr>
              <a:pPr/>
              <a:t>37</a:t>
            </a:fld>
            <a:endParaRPr lang="en-US">
              <a:solidFill>
                <a:prstClr val="black"/>
              </a:solidFill>
            </a:endParaRPr>
          </a:p>
        </p:txBody>
      </p:sp>
      <p:sp>
        <p:nvSpPr>
          <p:cNvPr id="25603" name="Rectangle 2"/>
          <p:cNvSpPr>
            <a:spLocks noGrp="1" noRot="1" noChangeAspect="1" noChangeArrowheads="1" noTextEdit="1"/>
          </p:cNvSpPr>
          <p:nvPr>
            <p:ph type="sldImg"/>
          </p:nvPr>
        </p:nvSpPr>
        <p:spPr>
          <a:xfrm>
            <a:off x="-1833563" y="1235075"/>
            <a:ext cx="10937876" cy="8204200"/>
          </a:xfrm>
          <a:ln/>
        </p:spPr>
      </p:sp>
      <p:sp>
        <p:nvSpPr>
          <p:cNvPr id="25604" name="Rectangle 3"/>
          <p:cNvSpPr>
            <a:spLocks noGrp="1" noChangeArrowheads="1"/>
          </p:cNvSpPr>
          <p:nvPr>
            <p:ph type="body" idx="1"/>
          </p:nvPr>
        </p:nvSpPr>
        <p:spPr>
          <a:xfrm>
            <a:off x="874714" y="357189"/>
            <a:ext cx="6234112" cy="317500"/>
          </a:xfrm>
          <a:noFill/>
          <a:ln/>
        </p:spPr>
        <p:txBody>
          <a:bodyPr/>
          <a:lstStyle/>
          <a:p>
            <a:pPr eaLnBrk="1" hangingPunct="1"/>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D976EC15-5102-4B01-9E3B-A6F0B78B83F5}" type="slidenum">
              <a:rPr lang="en-US">
                <a:solidFill>
                  <a:prstClr val="black"/>
                </a:solidFill>
              </a:rPr>
              <a:pPr/>
              <a:t>39</a:t>
            </a:fld>
            <a:endParaRPr lang="en-US">
              <a:solidFill>
                <a:prstClr val="black"/>
              </a:solidFill>
            </a:endParaRPr>
          </a:p>
        </p:txBody>
      </p:sp>
      <p:sp>
        <p:nvSpPr>
          <p:cNvPr id="28675" name="Rectangle 2"/>
          <p:cNvSpPr>
            <a:spLocks noGrp="1" noRot="1" noChangeAspect="1" noChangeArrowheads="1" noTextEdit="1"/>
          </p:cNvSpPr>
          <p:nvPr>
            <p:ph type="sldImg"/>
          </p:nvPr>
        </p:nvSpPr>
        <p:spPr>
          <a:solidFill>
            <a:srgbClr val="FFFFFF"/>
          </a:solidFill>
          <a:ln/>
        </p:spPr>
      </p:sp>
      <p:sp>
        <p:nvSpPr>
          <p:cNvPr id="2867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B25AD103-DB12-4E70-847D-BDE48256D298}" type="slidenum">
              <a:rPr lang="en-US">
                <a:solidFill>
                  <a:prstClr val="black"/>
                </a:solidFill>
              </a:rPr>
              <a:pPr/>
              <a:t>40</a:t>
            </a:fld>
            <a:endParaRPr lang="en-US">
              <a:solidFill>
                <a:prstClr val="black"/>
              </a:solidFill>
            </a:endParaRPr>
          </a:p>
        </p:txBody>
      </p:sp>
      <p:sp>
        <p:nvSpPr>
          <p:cNvPr id="30723" name="Rectangle 2"/>
          <p:cNvSpPr>
            <a:spLocks noGrp="1" noRot="1" noChangeAspect="1" noChangeArrowheads="1" noTextEdit="1"/>
          </p:cNvSpPr>
          <p:nvPr>
            <p:ph type="sldImg"/>
          </p:nvPr>
        </p:nvSpPr>
        <p:spPr>
          <a:solidFill>
            <a:srgbClr val="FFFFFF"/>
          </a:solidFill>
          <a:ln/>
        </p:spPr>
      </p:sp>
      <p:sp>
        <p:nvSpPr>
          <p:cNvPr id="3072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13E805A9-2DE8-499C-8519-3D862EB3F6D9}" type="slidenum">
              <a:rPr lang="en-US">
                <a:solidFill>
                  <a:prstClr val="black"/>
                </a:solidFill>
              </a:rPr>
              <a:pPr/>
              <a:t>42</a:t>
            </a:fld>
            <a:endParaRPr lang="en-US">
              <a:solidFill>
                <a:prstClr val="black"/>
              </a:solidFill>
            </a:endParaRPr>
          </a:p>
        </p:txBody>
      </p:sp>
      <p:sp>
        <p:nvSpPr>
          <p:cNvPr id="33795" name="Rectangle 2"/>
          <p:cNvSpPr>
            <a:spLocks noGrp="1" noRot="1" noChangeAspect="1" noChangeArrowheads="1" noTextEdit="1"/>
          </p:cNvSpPr>
          <p:nvPr>
            <p:ph type="sldImg"/>
          </p:nvPr>
        </p:nvSpPr>
        <p:spPr>
          <a:xfrm>
            <a:off x="-1831975" y="1238250"/>
            <a:ext cx="10931525" cy="8197850"/>
          </a:xfrm>
          <a:solidFill>
            <a:srgbClr val="FFFFFF"/>
          </a:solidFill>
          <a:ln/>
        </p:spPr>
      </p:sp>
      <p:sp>
        <p:nvSpPr>
          <p:cNvPr id="33796" name="Rectangle 3"/>
          <p:cNvSpPr>
            <a:spLocks noGrp="1" noChangeArrowheads="1"/>
          </p:cNvSpPr>
          <p:nvPr>
            <p:ph type="body" idx="1"/>
          </p:nvPr>
        </p:nvSpPr>
        <p:spPr>
          <a:xfrm>
            <a:off x="587376" y="344489"/>
            <a:ext cx="4324350" cy="246063"/>
          </a:xfrm>
          <a:solidFill>
            <a:srgbClr val="FFFFFF"/>
          </a:solidFill>
          <a:ln>
            <a:solidFill>
              <a:srgbClr val="000000"/>
            </a:solidFill>
          </a:ln>
        </p:spPr>
        <p:txBody>
          <a:bodyPr/>
          <a:lstStyle/>
          <a:p>
            <a:pPr eaLnBrk="1" hangingPunct="1"/>
            <a:endParaRPr lang="en-GB"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81F5CBE6-72F2-4471-A1CF-127C5A0026DF}" type="slidenum">
              <a:rPr lang="en-US">
                <a:solidFill>
                  <a:prstClr val="black"/>
                </a:solidFill>
              </a:rPr>
              <a:pPr/>
              <a:t>43</a:t>
            </a:fld>
            <a:endParaRPr lang="en-US">
              <a:solidFill>
                <a:prstClr val="black"/>
              </a:solidFill>
            </a:endParaRPr>
          </a:p>
        </p:txBody>
      </p:sp>
      <p:sp>
        <p:nvSpPr>
          <p:cNvPr id="35843" name="Rectangle 2"/>
          <p:cNvSpPr>
            <a:spLocks noGrp="1" noRot="1" noChangeAspect="1" noChangeArrowheads="1" noTextEdit="1"/>
          </p:cNvSpPr>
          <p:nvPr>
            <p:ph type="sldImg"/>
          </p:nvPr>
        </p:nvSpPr>
        <p:spPr>
          <a:xfrm>
            <a:off x="941388" y="511175"/>
            <a:ext cx="5432425" cy="4073525"/>
          </a:xfrm>
          <a:ln w="12700" cap="flat">
            <a:solidFill>
              <a:schemeClr val="tx1"/>
            </a:solidFill>
          </a:ln>
        </p:spPr>
      </p:sp>
      <p:sp>
        <p:nvSpPr>
          <p:cNvPr id="35844" name="Rectangle 3"/>
          <p:cNvSpPr>
            <a:spLocks noGrp="1" noChangeArrowheads="1"/>
          </p:cNvSpPr>
          <p:nvPr>
            <p:ph type="body" idx="1"/>
          </p:nvPr>
        </p:nvSpPr>
        <p:spPr>
          <a:xfrm>
            <a:off x="974726" y="4587875"/>
            <a:ext cx="5365750" cy="4267200"/>
          </a:xfrm>
          <a:noFill/>
          <a:ln/>
        </p:spPr>
        <p:txBody>
          <a:bodyPr lIns="93663" tIns="48392" rIns="93663" bIns="48392"/>
          <a:lstStyle/>
          <a:p>
            <a:pPr marL="106335" indent="-106335" eaLnBrk="1" hangingPunct="1"/>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hdr" sz="quarter"/>
          </p:nvPr>
        </p:nvSpPr>
        <p:spPr>
          <a:noFill/>
        </p:spPr>
        <p:txBody>
          <a:bodyPr/>
          <a:lstStyle/>
          <a:p>
            <a:pPr defTabSz="976238"/>
            <a:r>
              <a:rPr lang="en-US" dirty="0" smtClean="0"/>
              <a:t>Operations Strategy/Risk Mitigation &amp; Operational Hedging</a:t>
            </a:r>
          </a:p>
        </p:txBody>
      </p:sp>
      <p:sp>
        <p:nvSpPr>
          <p:cNvPr id="83971" name="Rectangle 3"/>
          <p:cNvSpPr>
            <a:spLocks noGrp="1" noChangeArrowheads="1"/>
          </p:cNvSpPr>
          <p:nvPr>
            <p:ph type="dt" sz="quarter" idx="1"/>
          </p:nvPr>
        </p:nvSpPr>
        <p:spPr>
          <a:noFill/>
        </p:spPr>
        <p:txBody>
          <a:bodyPr/>
          <a:lstStyle/>
          <a:p>
            <a:pPr defTabSz="976238"/>
            <a:fld id="{FEAD9225-90C5-4E9F-9D8F-F5C1B117B6A7}" type="datetime1">
              <a:rPr lang="en-US" smtClean="0"/>
              <a:pPr defTabSz="976238"/>
              <a:t>3/1/15</a:t>
            </a:fld>
            <a:endParaRPr lang="en-US" dirty="0" smtClean="0"/>
          </a:p>
        </p:txBody>
      </p:sp>
      <p:sp>
        <p:nvSpPr>
          <p:cNvPr id="83972" name="Rectangle 6"/>
          <p:cNvSpPr>
            <a:spLocks noGrp="1" noChangeArrowheads="1"/>
          </p:cNvSpPr>
          <p:nvPr>
            <p:ph type="ftr" sz="quarter" idx="4"/>
          </p:nvPr>
        </p:nvSpPr>
        <p:spPr>
          <a:noFill/>
        </p:spPr>
        <p:txBody>
          <a:bodyPr/>
          <a:lstStyle/>
          <a:p>
            <a:pPr defTabSz="976238"/>
            <a:r>
              <a:rPr lang="en-US" dirty="0" smtClean="0"/>
              <a:t>© Van Mieghem</a:t>
            </a:r>
          </a:p>
        </p:txBody>
      </p:sp>
      <p:sp>
        <p:nvSpPr>
          <p:cNvPr id="83973" name="Rectangle 7"/>
          <p:cNvSpPr>
            <a:spLocks noGrp="1" noChangeArrowheads="1"/>
          </p:cNvSpPr>
          <p:nvPr>
            <p:ph type="sldNum" sz="quarter" idx="5"/>
          </p:nvPr>
        </p:nvSpPr>
        <p:spPr>
          <a:noFill/>
        </p:spPr>
        <p:txBody>
          <a:bodyPr/>
          <a:lstStyle/>
          <a:p>
            <a:pPr defTabSz="976238"/>
            <a:fld id="{7510472B-D37F-4B17-82F5-4A8C23C8FF50}" type="slidenum">
              <a:rPr lang="en-US" smtClean="0"/>
              <a:pPr defTabSz="976238"/>
              <a:t>4</a:t>
            </a:fld>
            <a:endParaRPr lang="en-US" dirty="0" smtClean="0"/>
          </a:p>
        </p:txBody>
      </p:sp>
      <p:sp>
        <p:nvSpPr>
          <p:cNvPr id="83974" name="Rectangle 2"/>
          <p:cNvSpPr>
            <a:spLocks noGrp="1" noRot="1" noChangeAspect="1" noChangeArrowheads="1" noTextEdit="1"/>
          </p:cNvSpPr>
          <p:nvPr>
            <p:ph type="sldImg"/>
          </p:nvPr>
        </p:nvSpPr>
        <p:spPr>
          <a:xfrm>
            <a:off x="1339850" y="373063"/>
            <a:ext cx="4379913" cy="3284537"/>
          </a:xfrm>
          <a:ln/>
        </p:spPr>
      </p:sp>
      <p:sp>
        <p:nvSpPr>
          <p:cNvPr id="64519" name="Rectangle 3"/>
          <p:cNvSpPr>
            <a:spLocks noGrp="1" noChangeArrowheads="1"/>
          </p:cNvSpPr>
          <p:nvPr>
            <p:ph type="body" idx="1"/>
          </p:nvPr>
        </p:nvSpPr>
        <p:spPr>
          <a:ln/>
        </p:spPr>
        <p:txBody>
          <a:bodyPr/>
          <a:lstStyle/>
          <a:p>
            <a:pPr marL="196768" indent="-196768">
              <a:defRPr/>
            </a:pPr>
            <a:r>
              <a:rPr lang="en-US" dirty="0" smtClean="0"/>
              <a:t>I write very simply: (this works well!  First leave out the Q subscripts.)</a:t>
            </a:r>
          </a:p>
          <a:p>
            <a:pPr marL="196768" indent="-196768">
              <a:defRPr/>
            </a:pPr>
            <a:r>
              <a:rPr lang="en-US" dirty="0" smtClean="0"/>
              <a:t>		PO		BB</a:t>
            </a:r>
          </a:p>
          <a:p>
            <a:pPr marL="196768" indent="-196768">
              <a:defRPr/>
            </a:pPr>
            <a:r>
              <a:rPr lang="en-US" dirty="0" smtClean="0"/>
              <a:t>Profit	$60Q	&lt;	$60Q – $30Q</a:t>
            </a:r>
            <a:r>
              <a:rPr lang="en-US" baseline="-25000" dirty="0" smtClean="0"/>
              <a:t>overage</a:t>
            </a:r>
          </a:p>
          <a:p>
            <a:pPr marL="196768" indent="-196768">
              <a:defRPr/>
            </a:pPr>
            <a:r>
              <a:rPr lang="en-US" dirty="0" smtClean="0"/>
              <a:t>Risk	0	&lt;	overage risk</a:t>
            </a:r>
          </a:p>
          <a:p>
            <a:pPr marL="196768" indent="-196768">
              <a:defRPr/>
            </a:pPr>
            <a:endParaRPr lang="en-US" dirty="0" smtClean="0"/>
          </a:p>
          <a:p>
            <a:pPr marL="196768" indent="-196768">
              <a:defRPr/>
            </a:pPr>
            <a:r>
              <a:rPr lang="en-US" dirty="0" smtClean="0"/>
              <a:t>So, why would a supplier ever want to take on this </a:t>
            </a:r>
            <a:r>
              <a:rPr lang="en-US" b="1" dirty="0" smtClean="0"/>
              <a:t>downside risk</a:t>
            </a:r>
            <a:r>
              <a:rPr lang="en-US" dirty="0" smtClean="0"/>
              <a:t> (=effect 1)?</a:t>
            </a:r>
          </a:p>
          <a:p>
            <a:pPr marL="653777" lvl="1" indent="-196768">
              <a:buFont typeface="Arial" pitchFamily="34" charset="0"/>
              <a:buChar char="•"/>
              <a:defRPr/>
            </a:pPr>
            <a:r>
              <a:rPr lang="en-US" dirty="0" smtClean="0"/>
              <a:t>Because of  another strategic </a:t>
            </a:r>
            <a:r>
              <a:rPr lang="en-US" b="1" dirty="0" smtClean="0"/>
              <a:t>quantity </a:t>
            </a:r>
            <a:r>
              <a:rPr lang="en-US" dirty="0" smtClean="0"/>
              <a:t>effect (= effect 2): the BB transfers overage risk away from buyer who will buy more. In other words, the Q’s above are different depending on the contract!  </a:t>
            </a:r>
            <a:r>
              <a:rPr lang="en-US" b="1" dirty="0" smtClean="0"/>
              <a:t>This shows how contracts change incentives.</a:t>
            </a:r>
            <a:endParaRPr lang="en-US" dirty="0" smtClean="0"/>
          </a:p>
          <a:p>
            <a:pPr marL="196768" indent="-196768">
              <a:defRPr/>
            </a:pPr>
            <a:endParaRPr lang="en-US" dirty="0" smtClean="0"/>
          </a:p>
          <a:p>
            <a:pPr marL="196768" indent="-196768">
              <a:defRPr/>
            </a:pPr>
            <a:r>
              <a:rPr lang="en-US" dirty="0" smtClean="0"/>
              <a:t>The question is whether the transfer of risk is also good for the supplier?  </a:t>
            </a:r>
          </a:p>
          <a:p>
            <a:pPr marL="653777" lvl="1" indent="-196768">
              <a:buFont typeface="Arial" pitchFamily="34" charset="0"/>
              <a:buChar char="•"/>
              <a:defRPr/>
            </a:pPr>
            <a:r>
              <a:rPr lang="en-US" dirty="0" smtClean="0"/>
              <a:t>Well, for that we must verify whether the tradeoff between increased order profit (relative to PO) outweighs downside overage risk.  To do so, we must first anticipate (game-theory!) what buyer will do, and then evaluate supplier profits.</a:t>
            </a:r>
          </a:p>
          <a:p>
            <a:pPr marL="196768" indent="-196768">
              <a:defRPr/>
            </a:pPr>
            <a:endParaRPr lang="en-US" dirty="0" smtClean="0"/>
          </a:p>
          <a:p>
            <a:pPr marL="196768" indent="-196768">
              <a:defRPr/>
            </a:pPr>
            <a:r>
              <a:rPr lang="en-US" b="1" dirty="0" smtClean="0"/>
              <a:t>Key point: there are two effects: supplier takes on downside risk but buyer may order more</a:t>
            </a:r>
          </a:p>
          <a:p>
            <a:pPr marL="196768" indent="-196768">
              <a:defRPr/>
            </a:pPr>
            <a:endParaRPr lang="en-US" dirty="0" smtClean="0"/>
          </a:p>
          <a:p>
            <a:pPr marL="196768" indent="-196768">
              <a:defRPr/>
            </a:pPr>
            <a:r>
              <a:rPr lang="en-US" dirty="0" smtClean="0"/>
              <a:t>Notice (don’t bring up unless when asked):</a:t>
            </a:r>
          </a:p>
          <a:p>
            <a:pPr marL="196768" indent="-196768">
              <a:buFontTx/>
              <a:buChar char="•"/>
              <a:defRPr/>
            </a:pPr>
            <a:r>
              <a:rPr lang="en-US" dirty="0" smtClean="0"/>
              <a:t> the supplier still makes money even on returned units who have margin (120 – 60) – 70 + 40 = $30.</a:t>
            </a:r>
          </a:p>
          <a:p>
            <a:pPr marL="196768" indent="-196768">
              <a:buFontTx/>
              <a:buChar char="•"/>
              <a:defRPr/>
            </a:pPr>
            <a:r>
              <a:rPr lang="en-US" dirty="0" smtClean="0"/>
              <a:t> so, as long as b &lt; $100, he makes money on those items. The question is whether he makes as much as under PO?  </a:t>
            </a:r>
          </a:p>
          <a:p>
            <a:pPr marL="196768" indent="-196768">
              <a:buFontTx/>
              <a:buChar char="•"/>
              <a:defRPr/>
            </a:pPr>
            <a:r>
              <a:rPr lang="en-US" dirty="0" smtClean="0"/>
              <a:t>One can think of this as a</a:t>
            </a:r>
            <a:r>
              <a:rPr lang="en-US" baseline="0" dirty="0" smtClean="0"/>
              <a:t> form of revenue management (and “dynamic pricing”): There are</a:t>
            </a:r>
            <a:r>
              <a:rPr lang="en-US" dirty="0" smtClean="0"/>
              <a:t> ‘two products’: Q1 = sold (margin $60), Q2 = returned (margin $100-b). With PO, margin $60 for </a:t>
            </a:r>
            <a:r>
              <a:rPr lang="en-US" i="1" dirty="0" smtClean="0"/>
              <a:t>both types</a:t>
            </a:r>
            <a:r>
              <a:rPr lang="en-US" dirty="0" smtClean="0"/>
              <a:t>.  When going to BB, even though both products make positive margin, the returns make smaller margin.  Notice that at b= $40, a BB is equivalent to a PO. As b rises, buyer will buy more and we have two effects:</a:t>
            </a:r>
          </a:p>
          <a:p>
            <a:pPr marL="671232" lvl="1" indent="-196768">
              <a:buFontTx/>
              <a:buAutoNum type="arabicPeriod"/>
              <a:defRPr/>
            </a:pPr>
            <a:r>
              <a:rPr lang="en-US" dirty="0" smtClean="0"/>
              <a:t>Yes, sales will increase, but so will overages.</a:t>
            </a:r>
          </a:p>
          <a:p>
            <a:pPr marL="671232" lvl="1" indent="-196768">
              <a:buFontTx/>
              <a:buAutoNum type="arabicPeriod"/>
              <a:defRPr/>
            </a:pPr>
            <a:r>
              <a:rPr lang="en-US" dirty="0" smtClean="0"/>
              <a:t>And, even though both still make positive margin, as b increases the suppliers makes less on overages.</a:t>
            </a:r>
          </a:p>
          <a:p>
            <a:pPr marL="671232" lvl="1" indent="-196768">
              <a:buFontTx/>
              <a:buAutoNum type="arabicPeriod"/>
              <a:defRPr/>
            </a:pPr>
            <a:r>
              <a:rPr lang="en-US" dirty="0" smtClean="0"/>
              <a:t>Thus: buybacks will be good for supplier for a restricted zone of </a:t>
            </a:r>
            <a:r>
              <a:rPr lang="en-US" dirty="0" err="1" smtClean="0"/>
              <a:t>b’s</a:t>
            </a:r>
            <a:r>
              <a:rPr lang="en-US" dirty="0" smtClean="0"/>
              <a:t>; the maximal win-win b depends on the situation (and the comparison of the increased sales v. increased risk; I expect it to be </a:t>
            </a:r>
            <a:r>
              <a:rPr lang="en-US" i="1" dirty="0" smtClean="0"/>
              <a:t>smaller </a:t>
            </a:r>
            <a:r>
              <a:rPr lang="en-US" dirty="0" smtClean="0"/>
              <a:t>than b in [40,100]). </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ACEB80F5-8178-447D-B889-C7FF34935F92}" type="slidenum">
              <a:rPr lang="en-US">
                <a:solidFill>
                  <a:prstClr val="black"/>
                </a:solidFill>
              </a:rPr>
              <a:pPr/>
              <a:t>45</a:t>
            </a:fld>
            <a:endParaRPr lang="en-US">
              <a:solidFill>
                <a:prstClr val="black"/>
              </a:solidFill>
            </a:endParaRPr>
          </a:p>
        </p:txBody>
      </p:sp>
      <p:sp>
        <p:nvSpPr>
          <p:cNvPr id="38915" name="Rectangle 2"/>
          <p:cNvSpPr>
            <a:spLocks noGrp="1" noRot="1" noChangeAspect="1" noChangeArrowheads="1" noTextEdit="1"/>
          </p:cNvSpPr>
          <p:nvPr>
            <p:ph type="sldImg"/>
          </p:nvPr>
        </p:nvSpPr>
        <p:spPr>
          <a:solidFill>
            <a:srgbClr val="FFFFFF"/>
          </a:solidFill>
          <a:ln/>
        </p:spPr>
      </p:sp>
      <p:sp>
        <p:nvSpPr>
          <p:cNvPr id="3891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69428C29-204B-43BF-9E4C-744E14513AAE}" type="slidenum">
              <a:rPr lang="en-US">
                <a:solidFill>
                  <a:prstClr val="black"/>
                </a:solidFill>
              </a:rPr>
              <a:pPr/>
              <a:t>46</a:t>
            </a:fld>
            <a:endParaRPr lang="en-US">
              <a:solidFill>
                <a:prstClr val="black"/>
              </a:solidFill>
            </a:endParaRPr>
          </a:p>
        </p:txBody>
      </p:sp>
      <p:sp>
        <p:nvSpPr>
          <p:cNvPr id="40963" name="Rectangle 2"/>
          <p:cNvSpPr>
            <a:spLocks noGrp="1" noRot="1" noChangeAspect="1" noChangeArrowheads="1" noTextEdit="1"/>
          </p:cNvSpPr>
          <p:nvPr>
            <p:ph type="sldImg"/>
          </p:nvPr>
        </p:nvSpPr>
        <p:spPr>
          <a:solidFill>
            <a:srgbClr val="FFFFFF"/>
          </a:solidFill>
          <a:ln/>
        </p:spPr>
      </p:sp>
      <p:sp>
        <p:nvSpPr>
          <p:cNvPr id="4096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18887438-7620-4E21-86C5-F14D5E2251EA}" type="slidenum">
              <a:rPr lang="en-US">
                <a:solidFill>
                  <a:prstClr val="black"/>
                </a:solidFill>
              </a:rPr>
              <a:pPr/>
              <a:t>47</a:t>
            </a:fld>
            <a:endParaRPr lang="en-US">
              <a:solidFill>
                <a:prstClr val="black"/>
              </a:solidFill>
            </a:endParaRPr>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FE681AE0-FB85-4AF6-A9B2-92559EB3DE3C}" type="slidenum">
              <a:rPr lang="en-US">
                <a:solidFill>
                  <a:prstClr val="black"/>
                </a:solidFill>
              </a:rPr>
              <a:pPr/>
              <a:t>48</a:t>
            </a:fld>
            <a:endParaRPr lang="en-US">
              <a:solidFill>
                <a:prstClr val="black"/>
              </a:solidFill>
            </a:endParaRPr>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A1666940-CBB7-48E8-AC10-E5DF44B11648}" type="slidenum">
              <a:rPr lang="en-US">
                <a:solidFill>
                  <a:prstClr val="black"/>
                </a:solidFill>
              </a:rPr>
              <a:pPr/>
              <a:t>49</a:t>
            </a:fld>
            <a:endParaRPr lang="en-US">
              <a:solidFill>
                <a:prstClr val="black"/>
              </a:solidFill>
            </a:endParaRPr>
          </a:p>
        </p:txBody>
      </p:sp>
      <p:sp>
        <p:nvSpPr>
          <p:cNvPr id="47107" name="Rectangle 2"/>
          <p:cNvSpPr>
            <a:spLocks noGrp="1" noRot="1" noChangeAspect="1" noChangeArrowheads="1"/>
          </p:cNvSpPr>
          <p:nvPr>
            <p:ph type="sldImg"/>
          </p:nvPr>
        </p:nvSpPr>
        <p:spPr>
          <a:xfrm>
            <a:off x="947738" y="517525"/>
            <a:ext cx="5422900" cy="4067175"/>
          </a:xfrm>
          <a:ln w="12700" cap="flat">
            <a:solidFill>
              <a:schemeClr val="tx1"/>
            </a:solidFill>
          </a:ln>
        </p:spPr>
      </p:sp>
      <p:sp>
        <p:nvSpPr>
          <p:cNvPr id="47108" name="Rectangle 3"/>
          <p:cNvSpPr>
            <a:spLocks noGrp="1" noChangeArrowheads="1"/>
          </p:cNvSpPr>
          <p:nvPr>
            <p:ph type="body" idx="1"/>
          </p:nvPr>
        </p:nvSpPr>
        <p:spPr>
          <a:xfrm>
            <a:off x="977901" y="4587875"/>
            <a:ext cx="5359401" cy="4267200"/>
          </a:xfrm>
          <a:noFill/>
          <a:ln/>
        </p:spPr>
        <p:txBody>
          <a:bodyPr lIns="99090" tIns="51196" rIns="99090" bIns="51196"/>
          <a:lstStyle/>
          <a:p>
            <a:pPr marL="106335" indent="-106335" eaLnBrk="1" hangingPunct="1"/>
            <a:endParaRPr lang="en-GB" dirty="0"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F29287DF-C972-42A8-ABB2-0FF395159316}" type="slidenum">
              <a:rPr lang="en-US">
                <a:solidFill>
                  <a:prstClr val="black"/>
                </a:solidFill>
              </a:rPr>
              <a:pPr/>
              <a:t>50</a:t>
            </a:fld>
            <a:endParaRPr lang="en-US">
              <a:solidFill>
                <a:prstClr val="black"/>
              </a:solidFill>
            </a:endParaRPr>
          </a:p>
        </p:txBody>
      </p:sp>
      <p:sp>
        <p:nvSpPr>
          <p:cNvPr id="49155" name="Rectangle 2"/>
          <p:cNvSpPr>
            <a:spLocks noGrp="1" noRot="1" noChangeAspect="1" noChangeArrowheads="1" noTextEdit="1"/>
          </p:cNvSpPr>
          <p:nvPr>
            <p:ph type="sldImg"/>
          </p:nvPr>
        </p:nvSpPr>
        <p:spPr>
          <a:solidFill>
            <a:srgbClr val="FFFFFF"/>
          </a:solidFill>
          <a:ln/>
        </p:spPr>
      </p:sp>
      <p:sp>
        <p:nvSpPr>
          <p:cNvPr id="4915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0DBD4CC3-6D88-406F-9363-F9FE5932ED90}" type="slidenum">
              <a:rPr lang="en-US">
                <a:solidFill>
                  <a:prstClr val="black"/>
                </a:solidFill>
              </a:rPr>
              <a:pPr/>
              <a:t>51</a:t>
            </a:fld>
            <a:endParaRPr lang="en-US">
              <a:solidFill>
                <a:prstClr val="black"/>
              </a:solidFill>
            </a:endParaRPr>
          </a:p>
        </p:txBody>
      </p:sp>
      <p:sp>
        <p:nvSpPr>
          <p:cNvPr id="51203" name="Rectangle 2"/>
          <p:cNvSpPr>
            <a:spLocks noGrp="1" noRot="1" noChangeAspect="1" noChangeArrowheads="1" noTextEdit="1"/>
          </p:cNvSpPr>
          <p:nvPr>
            <p:ph type="sldImg"/>
          </p:nvPr>
        </p:nvSpPr>
        <p:spPr>
          <a:solidFill>
            <a:srgbClr val="FFFFFF"/>
          </a:solidFill>
          <a:ln/>
        </p:spPr>
      </p:sp>
      <p:sp>
        <p:nvSpPr>
          <p:cNvPr id="5120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41B59FD9-A83E-4147-80AB-DF3D0128081B}" type="slidenum">
              <a:rPr lang="en-US">
                <a:solidFill>
                  <a:prstClr val="black"/>
                </a:solidFill>
              </a:rPr>
              <a:pPr/>
              <a:t>52</a:t>
            </a:fld>
            <a:endParaRPr lang="en-US">
              <a:solidFill>
                <a:prstClr val="black"/>
              </a:solidFill>
            </a:endParaRPr>
          </a:p>
        </p:txBody>
      </p:sp>
      <p:sp>
        <p:nvSpPr>
          <p:cNvPr id="53251" name="Rectangle 2"/>
          <p:cNvSpPr>
            <a:spLocks noGrp="1" noRot="1" noChangeAspect="1" noChangeArrowheads="1"/>
          </p:cNvSpPr>
          <p:nvPr>
            <p:ph type="sldImg"/>
          </p:nvPr>
        </p:nvSpPr>
        <p:spPr>
          <a:xfrm>
            <a:off x="1257300" y="720725"/>
            <a:ext cx="4802188" cy="3600450"/>
          </a:xfrm>
          <a:solidFill>
            <a:srgbClr val="FFFFFF"/>
          </a:solidFill>
          <a:ln/>
        </p:spPr>
      </p:sp>
      <p:sp>
        <p:nvSpPr>
          <p:cNvPr id="53252" name="Rectangle 3"/>
          <p:cNvSpPr>
            <a:spLocks noGrp="1" noChangeArrowheads="1"/>
          </p:cNvSpPr>
          <p:nvPr>
            <p:ph type="body" idx="1"/>
          </p:nvPr>
        </p:nvSpPr>
        <p:spPr>
          <a:xfrm>
            <a:off x="976315" y="4560891"/>
            <a:ext cx="5362575" cy="174625"/>
          </a:xfrm>
          <a:solidFill>
            <a:srgbClr val="FFFFFF"/>
          </a:solidFill>
          <a:ln>
            <a:solidFill>
              <a:srgbClr val="000000"/>
            </a:solidFill>
          </a:ln>
        </p:spPr>
        <p:txBody>
          <a:bodyPr lIns="95127" tIns="47563" rIns="95127" bIns="47563"/>
          <a:lstStyle/>
          <a:p>
            <a:pPr eaLnBrk="1" hangingPunct="1"/>
            <a:endParaRPr lang="en-GB"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ABF07477-5599-4059-9524-0E7062DA2F3F}" type="slidenum">
              <a:rPr lang="en-US">
                <a:solidFill>
                  <a:prstClr val="black"/>
                </a:solidFill>
              </a:rPr>
              <a:pPr/>
              <a:t>53</a:t>
            </a:fld>
            <a:endParaRPr lang="en-US">
              <a:solidFill>
                <a:prstClr val="black"/>
              </a:solidFill>
            </a:endParaRPr>
          </a:p>
        </p:txBody>
      </p:sp>
      <p:sp>
        <p:nvSpPr>
          <p:cNvPr id="55299" name="Rectangle 2"/>
          <p:cNvSpPr>
            <a:spLocks noGrp="1" noRot="1" noChangeAspect="1" noChangeArrowheads="1"/>
          </p:cNvSpPr>
          <p:nvPr>
            <p:ph type="sldImg"/>
          </p:nvPr>
        </p:nvSpPr>
        <p:spPr>
          <a:xfrm>
            <a:off x="1257300" y="720725"/>
            <a:ext cx="4802188" cy="3600450"/>
          </a:xfrm>
          <a:solidFill>
            <a:srgbClr val="FFFFFF"/>
          </a:solidFill>
          <a:ln/>
        </p:spPr>
      </p:sp>
      <p:sp>
        <p:nvSpPr>
          <p:cNvPr id="55300" name="Rectangle 3"/>
          <p:cNvSpPr>
            <a:spLocks noGrp="1" noChangeArrowheads="1"/>
          </p:cNvSpPr>
          <p:nvPr>
            <p:ph type="body" idx="1"/>
          </p:nvPr>
        </p:nvSpPr>
        <p:spPr>
          <a:xfrm>
            <a:off x="976315" y="4560891"/>
            <a:ext cx="5362575" cy="174625"/>
          </a:xfrm>
          <a:solidFill>
            <a:srgbClr val="FFFFFF"/>
          </a:solidFill>
          <a:ln>
            <a:solidFill>
              <a:srgbClr val="000000"/>
            </a:solidFill>
          </a:ln>
        </p:spPr>
        <p:txBody>
          <a:bodyPr lIns="95127" tIns="47563" rIns="95127" bIns="47563"/>
          <a:lstStyle/>
          <a:p>
            <a:pPr eaLnBrk="1" hangingPunct="1"/>
            <a:endParaRPr lang="en-GB"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C7FC3669-8FF3-4970-90EE-26673C380BD0}" type="slidenum">
              <a:rPr lang="en-US">
                <a:solidFill>
                  <a:prstClr val="black"/>
                </a:solidFill>
              </a:rPr>
              <a:pPr/>
              <a:t>54</a:t>
            </a:fld>
            <a:endParaRPr lang="en-US">
              <a:solidFill>
                <a:prstClr val="black"/>
              </a:solidFill>
            </a:endParaRPr>
          </a:p>
        </p:txBody>
      </p:sp>
      <p:sp>
        <p:nvSpPr>
          <p:cNvPr id="57347" name="Rectangle 2"/>
          <p:cNvSpPr>
            <a:spLocks noGrp="1" noRot="1" noChangeAspect="1" noChangeArrowheads="1"/>
          </p:cNvSpPr>
          <p:nvPr>
            <p:ph type="sldImg"/>
          </p:nvPr>
        </p:nvSpPr>
        <p:spPr>
          <a:xfrm>
            <a:off x="1257300" y="720725"/>
            <a:ext cx="4802188" cy="3600450"/>
          </a:xfrm>
          <a:solidFill>
            <a:srgbClr val="FFFFFF"/>
          </a:solidFill>
          <a:ln/>
        </p:spPr>
      </p:sp>
      <p:sp>
        <p:nvSpPr>
          <p:cNvPr id="57348" name="Rectangle 3"/>
          <p:cNvSpPr>
            <a:spLocks noGrp="1" noChangeArrowheads="1"/>
          </p:cNvSpPr>
          <p:nvPr>
            <p:ph type="body" idx="1"/>
          </p:nvPr>
        </p:nvSpPr>
        <p:spPr>
          <a:xfrm>
            <a:off x="976315" y="4560891"/>
            <a:ext cx="5362575" cy="174625"/>
          </a:xfrm>
          <a:solidFill>
            <a:srgbClr val="FFFFFF"/>
          </a:solidFill>
          <a:ln>
            <a:solidFill>
              <a:srgbClr val="000000"/>
            </a:solidFill>
          </a:ln>
        </p:spPr>
        <p:txBody>
          <a:bodyPr lIns="95127" tIns="47563" rIns="95127" bIns="47563"/>
          <a:lstStyle/>
          <a:p>
            <a:pPr eaLnBrk="1" hangingPunct="1"/>
            <a:endParaRPr lang="en-GB"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hdr" sz="quarter"/>
          </p:nvPr>
        </p:nvSpPr>
        <p:spPr>
          <a:noFill/>
        </p:spPr>
        <p:txBody>
          <a:bodyPr/>
          <a:lstStyle/>
          <a:p>
            <a:pPr defTabSz="976238"/>
            <a:r>
              <a:rPr lang="en-US" dirty="0" smtClean="0"/>
              <a:t>Operations Strategy/Risk Mitigation &amp; Operational Hedging</a:t>
            </a:r>
          </a:p>
        </p:txBody>
      </p:sp>
      <p:sp>
        <p:nvSpPr>
          <p:cNvPr id="84995" name="Rectangle 3"/>
          <p:cNvSpPr>
            <a:spLocks noGrp="1" noChangeArrowheads="1"/>
          </p:cNvSpPr>
          <p:nvPr>
            <p:ph type="dt" sz="quarter" idx="1"/>
          </p:nvPr>
        </p:nvSpPr>
        <p:spPr>
          <a:noFill/>
        </p:spPr>
        <p:txBody>
          <a:bodyPr/>
          <a:lstStyle/>
          <a:p>
            <a:pPr defTabSz="976238"/>
            <a:fld id="{8467C0C7-9DE2-49D6-9B62-D3FB40D8BDB4}" type="datetime1">
              <a:rPr lang="en-US" smtClean="0"/>
              <a:pPr defTabSz="976238"/>
              <a:t>3/1/15</a:t>
            </a:fld>
            <a:endParaRPr lang="en-US" dirty="0" smtClean="0"/>
          </a:p>
        </p:txBody>
      </p:sp>
      <p:sp>
        <p:nvSpPr>
          <p:cNvPr id="84996" name="Rectangle 6"/>
          <p:cNvSpPr>
            <a:spLocks noGrp="1" noChangeArrowheads="1"/>
          </p:cNvSpPr>
          <p:nvPr>
            <p:ph type="ftr" sz="quarter" idx="4"/>
          </p:nvPr>
        </p:nvSpPr>
        <p:spPr>
          <a:noFill/>
        </p:spPr>
        <p:txBody>
          <a:bodyPr/>
          <a:lstStyle/>
          <a:p>
            <a:pPr defTabSz="976238"/>
            <a:r>
              <a:rPr lang="en-US" dirty="0" smtClean="0"/>
              <a:t>© Van Mieghem</a:t>
            </a:r>
          </a:p>
        </p:txBody>
      </p:sp>
      <p:sp>
        <p:nvSpPr>
          <p:cNvPr id="84997" name="Rectangle 7"/>
          <p:cNvSpPr>
            <a:spLocks noGrp="1" noChangeArrowheads="1"/>
          </p:cNvSpPr>
          <p:nvPr>
            <p:ph type="sldNum" sz="quarter" idx="5"/>
          </p:nvPr>
        </p:nvSpPr>
        <p:spPr>
          <a:noFill/>
        </p:spPr>
        <p:txBody>
          <a:bodyPr/>
          <a:lstStyle/>
          <a:p>
            <a:pPr defTabSz="976238"/>
            <a:fld id="{9001FBF7-28B8-4810-9521-356891725C4C}" type="slidenum">
              <a:rPr lang="en-US" smtClean="0"/>
              <a:pPr defTabSz="976238"/>
              <a:t>5</a:t>
            </a:fld>
            <a:endParaRPr lang="en-US" dirty="0" smtClean="0"/>
          </a:p>
        </p:txBody>
      </p:sp>
      <p:sp>
        <p:nvSpPr>
          <p:cNvPr id="84998" name="Rectangle 2"/>
          <p:cNvSpPr>
            <a:spLocks noGrp="1" noRot="1" noChangeAspect="1" noChangeArrowheads="1" noTextEdit="1"/>
          </p:cNvSpPr>
          <p:nvPr>
            <p:ph type="sldImg"/>
          </p:nvPr>
        </p:nvSpPr>
        <p:spPr>
          <a:xfrm>
            <a:off x="1339850" y="373063"/>
            <a:ext cx="4379913" cy="3284537"/>
          </a:xfrm>
          <a:ln/>
        </p:spPr>
      </p:sp>
      <p:sp>
        <p:nvSpPr>
          <p:cNvPr id="84999" name="Rectangle 3"/>
          <p:cNvSpPr>
            <a:spLocks noGrp="1" noChangeArrowheads="1"/>
          </p:cNvSpPr>
          <p:nvPr>
            <p:ph type="body" idx="1"/>
          </p:nvPr>
        </p:nvSpPr>
        <p:spPr>
          <a:noFill/>
          <a:ln/>
        </p:spPr>
        <p:txBody>
          <a:bodyPr/>
          <a:lstStyle/>
          <a:p>
            <a:pPr marL="195906" indent="-195906"/>
            <a:r>
              <a:rPr lang="en-US" b="1" dirty="0" smtClean="0"/>
              <a:t>It’s a good idea to do several contracts here with the numbers.</a:t>
            </a:r>
          </a:p>
          <a:p>
            <a:pPr marL="195906" indent="-195906"/>
            <a:r>
              <a:rPr lang="en-US" dirty="0" smtClean="0"/>
              <a:t>Buyer sets its order quantity to maximize expected profits.  How does it do that?</a:t>
            </a:r>
          </a:p>
          <a:p>
            <a:pPr marL="195906" indent="-195906">
              <a:buFontTx/>
              <a:buAutoNum type="arabicPeriod"/>
            </a:pPr>
            <a:r>
              <a:rPr lang="en-US" dirty="0" smtClean="0"/>
              <a:t>If Bose knew </a:t>
            </a:r>
            <a:r>
              <a:rPr lang="en-US" i="1" dirty="0" smtClean="0"/>
              <a:t>D, </a:t>
            </a:r>
            <a:r>
              <a:rPr lang="en-US" dirty="0" smtClean="0"/>
              <a:t>it’d be easy: </a:t>
            </a:r>
            <a:r>
              <a:rPr lang="en-US" i="1" dirty="0" smtClean="0"/>
              <a:t>Q=D and pi = </a:t>
            </a:r>
            <a:r>
              <a:rPr lang="en-US" dirty="0" smtClean="0"/>
              <a:t>(200-120)D = 80D. Expected: </a:t>
            </a:r>
            <a:r>
              <a:rPr lang="en-US" i="1" dirty="0" smtClean="0"/>
              <a:t>80*ED = </a:t>
            </a:r>
            <a:r>
              <a:rPr lang="en-US" dirty="0" smtClean="0"/>
              <a:t>$4,982.</a:t>
            </a:r>
          </a:p>
          <a:p>
            <a:pPr marL="670030" lvl="1" indent="-195906">
              <a:buFontTx/>
              <a:buChar char="•"/>
            </a:pPr>
            <a:r>
              <a:rPr lang="en-US" dirty="0" smtClean="0"/>
              <a:t>This is the best it could do.</a:t>
            </a:r>
          </a:p>
          <a:p>
            <a:pPr marL="195906" indent="-195906">
              <a:buFontTx/>
              <a:buAutoNum type="arabicPeriod"/>
            </a:pPr>
            <a:r>
              <a:rPr lang="en-US" dirty="0" smtClean="0"/>
              <a:t>If not, it must set Q balancing underage (200-120) with overage (120-40). In expectation: optimal balance is newsvendor solution. Say it orders one unit more: -120 + p 40 + (1-p)200. Equivalently, expected overage cost increases, underage decreases: </a:t>
            </a:r>
            <a:r>
              <a:rPr lang="en-US" dirty="0" err="1" smtClean="0"/>
              <a:t>pCo</a:t>
            </a:r>
            <a:r>
              <a:rPr lang="en-US" dirty="0" smtClean="0"/>
              <a:t> – (1-p)Cu. </a:t>
            </a:r>
          </a:p>
          <a:p>
            <a:pPr marL="195906" indent="-195906"/>
            <a:r>
              <a:rPr lang="en-US" b="1" dirty="0" smtClean="0"/>
              <a:t>Just state directly: recall the newsvendor model: </a:t>
            </a:r>
            <a:r>
              <a:rPr lang="en-US" dirty="0" smtClean="0"/>
              <a:t>Optimal: service probability p &gt;= Cu/(</a:t>
            </a:r>
            <a:r>
              <a:rPr lang="en-US" dirty="0" err="1" smtClean="0"/>
              <a:t>Cu+Co</a:t>
            </a:r>
            <a:r>
              <a:rPr lang="en-US" dirty="0" smtClean="0"/>
              <a:t>) </a:t>
            </a:r>
            <a:r>
              <a:rPr lang="en-US" b="1" dirty="0" smtClean="0"/>
              <a:t>and then apply it:</a:t>
            </a:r>
            <a:endParaRPr lang="en-US" dirty="0" smtClean="0"/>
          </a:p>
          <a:p>
            <a:pPr marL="195906" indent="-195906">
              <a:buFontTx/>
              <a:buChar char="•"/>
            </a:pPr>
            <a:r>
              <a:rPr lang="en-US" dirty="0" smtClean="0"/>
              <a:t>Price only: Bose has Cu= 200-120=80; Co = 120-40 = 80 and sets p = 50% and order Q = 60</a:t>
            </a:r>
          </a:p>
          <a:p>
            <a:pPr marL="195906" indent="-195906">
              <a:buFontTx/>
              <a:buChar char="•"/>
            </a:pPr>
            <a:r>
              <a:rPr lang="en-US" dirty="0" err="1" smtClean="0"/>
              <a:t>BuyBack</a:t>
            </a:r>
            <a:r>
              <a:rPr lang="en-US" dirty="0" smtClean="0"/>
              <a:t>: </a:t>
            </a:r>
          </a:p>
          <a:p>
            <a:pPr marL="670030" lvl="1" indent="-195906">
              <a:buFontTx/>
              <a:buChar char="•"/>
            </a:pPr>
            <a:r>
              <a:rPr lang="en-US" dirty="0" smtClean="0"/>
              <a:t>Cu = 200-w; Co = w-b ; so that p = (200-w)/(200-b) = 80/130 = 61.6% and thus orders Q = 70</a:t>
            </a:r>
          </a:p>
          <a:p>
            <a:pPr marL="670030" lvl="1" indent="-195906">
              <a:buFontTx/>
              <a:buChar char="•"/>
            </a:pPr>
            <a:r>
              <a:rPr lang="en-US" dirty="0" smtClean="0"/>
              <a:t>Lowering underage risk is always good for buyer (both in means and risk)</a:t>
            </a:r>
          </a:p>
          <a:p>
            <a:pPr marL="670030" lvl="1" indent="-195906">
              <a:buFontTx/>
              <a:buChar char="•"/>
            </a:pPr>
            <a:r>
              <a:rPr lang="en-US" dirty="0" smtClean="0"/>
              <a:t>Impact on supplier is now extra quantity (+10k*$60=+$600k) but overage risk. One must calculate whether the trade-off is favorable for supplier (see next spreadsheet: it is!)</a:t>
            </a:r>
          </a:p>
          <a:p>
            <a:pPr marL="195906" indent="-195906">
              <a:buFontTx/>
              <a:buChar char="•"/>
            </a:pPr>
            <a:r>
              <a:rPr lang="en-US" dirty="0" smtClean="0"/>
              <a:t>Could also do:</a:t>
            </a:r>
          </a:p>
          <a:p>
            <a:pPr marL="670030" lvl="1" indent="-195906">
              <a:buFontTx/>
              <a:buChar char="•"/>
            </a:pPr>
            <a:r>
              <a:rPr lang="en-US" dirty="0" smtClean="0"/>
              <a:t>VMI: say supplier orders: Cu = 120-60 = 60; Co = 60 – 40 = 20 and p = 60/80 = 75%.</a:t>
            </a:r>
          </a:p>
          <a:p>
            <a:pPr marL="670030" lvl="1" indent="-195906">
              <a:buFontTx/>
              <a:buChar char="•"/>
            </a:pPr>
            <a:r>
              <a:rPr lang="en-US" dirty="0" smtClean="0"/>
              <a:t>Revenue sharing: say at 50-50 but lower wholesale cost, say at cost: Cu = 0.5*200-60 = 40; Co = 60 – 40 = 20; p = 40/60 = 66%.</a:t>
            </a:r>
          </a:p>
          <a:p>
            <a:pPr marL="195906" indent="-195906">
              <a:buFontTx/>
              <a:buChar char="•"/>
            </a:pPr>
            <a:r>
              <a:rPr lang="en-US" dirty="0" smtClean="0"/>
              <a:t>Can we recover integrated channel profits?</a:t>
            </a:r>
          </a:p>
          <a:p>
            <a:pPr marL="670030" lvl="1" indent="-195906">
              <a:buFontTx/>
              <a:buChar char="•"/>
            </a:pPr>
            <a:r>
              <a:rPr lang="en-US" dirty="0" err="1" smtClean="0"/>
              <a:t>Cu_SC</a:t>
            </a:r>
            <a:r>
              <a:rPr lang="en-US" dirty="0" smtClean="0"/>
              <a:t> = 200 – 60 = 140; </a:t>
            </a:r>
            <a:r>
              <a:rPr lang="en-US" dirty="0" err="1" smtClean="0"/>
              <a:t>Co_SC</a:t>
            </a:r>
            <a:r>
              <a:rPr lang="en-US" dirty="0" smtClean="0"/>
              <a:t> = 60 – 40 = 20; So that efficient p = 140/160 = 7/8 = 0.875%</a:t>
            </a:r>
          </a:p>
          <a:p>
            <a:pPr marL="670030" lvl="1" indent="-195906">
              <a:buFontTx/>
              <a:buChar char="•"/>
            </a:pPr>
            <a:r>
              <a:rPr lang="en-US" dirty="0" smtClean="0"/>
              <a:t>To replicate that, b = $200 – 80/.875 = $108.6 but that is not acceptable to supplier (because he’s loosing on those returns)</a:t>
            </a:r>
          </a:p>
          <a:p>
            <a:pPr marL="670030" lvl="1" indent="-195906">
              <a:buFontTx/>
              <a:buChar char="•"/>
            </a:pPr>
            <a:r>
              <a:rPr lang="en-US" b="1" dirty="0" smtClean="0"/>
              <a:t>However, typically higher </a:t>
            </a:r>
            <a:r>
              <a:rPr lang="en-US" i="1" dirty="0" smtClean="0"/>
              <a:t>b </a:t>
            </a:r>
            <a:r>
              <a:rPr lang="en-US" b="1" dirty="0" smtClean="0"/>
              <a:t>will go hand-in hand with higher </a:t>
            </a:r>
            <a:r>
              <a:rPr lang="en-US" i="1" dirty="0" smtClean="0"/>
              <a:t>w </a:t>
            </a:r>
            <a:r>
              <a:rPr lang="en-US" dirty="0" smtClean="0"/>
              <a:t>! </a:t>
            </a:r>
            <a:r>
              <a:rPr lang="en-US" b="1" dirty="0" smtClean="0"/>
              <a:t>Playing with both parameters always can coordinate the SC </a:t>
            </a:r>
            <a:r>
              <a:rPr lang="en-US" i="1" dirty="0" smtClean="0"/>
              <a:t>and </a:t>
            </a:r>
            <a:r>
              <a:rPr lang="en-US" b="1" dirty="0" smtClean="0"/>
              <a:t>divide SC profits in whatever share you like. </a:t>
            </a:r>
            <a:r>
              <a:rPr lang="en-US" dirty="0" smtClean="0"/>
              <a:t>(</a:t>
            </a:r>
            <a:r>
              <a:rPr lang="en-US" dirty="0" err="1" smtClean="0"/>
              <a:t>Pasternack</a:t>
            </a:r>
            <a:r>
              <a:rPr lang="en-US" dirty="0" smtClean="0"/>
              <a:t>)</a:t>
            </a:r>
          </a:p>
          <a:p>
            <a:pPr marL="195906" indent="-195906">
              <a:buFontTx/>
              <a:buChar char="•"/>
            </a:pPr>
            <a:r>
              <a:rPr lang="en-US" i="1" dirty="0" smtClean="0"/>
              <a:t>Set w = p – </a:t>
            </a:r>
            <a:r>
              <a:rPr lang="en-US" i="1" dirty="0" smtClean="0">
                <a:latin typeface="Symbol" pitchFamily="18" charset="2"/>
              </a:rPr>
              <a:t>e</a:t>
            </a:r>
            <a:r>
              <a:rPr lang="en-US" i="1" dirty="0" smtClean="0"/>
              <a:t> and b = p – </a:t>
            </a:r>
            <a:r>
              <a:rPr lang="en-US" i="1" dirty="0" smtClean="0">
                <a:latin typeface="Symbol" pitchFamily="18" charset="2"/>
              </a:rPr>
              <a:t>e</a:t>
            </a:r>
            <a:r>
              <a:rPr lang="en-US" i="1" dirty="0" smtClean="0"/>
              <a:t> (p-v)/(p-c). Then, for any 0&lt; </a:t>
            </a:r>
            <a:r>
              <a:rPr lang="en-US" i="1" dirty="0" smtClean="0">
                <a:latin typeface="Symbol" pitchFamily="18" charset="2"/>
              </a:rPr>
              <a:t>e</a:t>
            </a:r>
            <a:r>
              <a:rPr lang="en-US" i="1" dirty="0" smtClean="0"/>
              <a:t>  &lt; p – c, the contract coordinates the channel and:</a:t>
            </a:r>
          </a:p>
          <a:p>
            <a:pPr marL="670030" lvl="1" indent="-195906">
              <a:buFontTx/>
              <a:buAutoNum type="arabicPeriod"/>
            </a:pPr>
            <a:r>
              <a:rPr lang="en-US" dirty="0" smtClean="0"/>
              <a:t>Retailer profits are </a:t>
            </a:r>
            <a:r>
              <a:rPr lang="en-US" i="1" dirty="0" smtClean="0">
                <a:latin typeface="Symbol" pitchFamily="18" charset="2"/>
              </a:rPr>
              <a:t>e</a:t>
            </a:r>
            <a:r>
              <a:rPr lang="en-US" dirty="0" smtClean="0"/>
              <a:t> /(p-c)* </a:t>
            </a:r>
            <a:r>
              <a:rPr lang="en-US" dirty="0" smtClean="0">
                <a:latin typeface="Symbol" pitchFamily="18" charset="2"/>
              </a:rPr>
              <a:t>P</a:t>
            </a:r>
            <a:r>
              <a:rPr lang="en-US" dirty="0" smtClean="0"/>
              <a:t>_I increase in </a:t>
            </a:r>
            <a:r>
              <a:rPr lang="en-US" i="1" dirty="0" smtClean="0">
                <a:latin typeface="Symbol" pitchFamily="18" charset="2"/>
              </a:rPr>
              <a:t>e</a:t>
            </a:r>
            <a:r>
              <a:rPr lang="en-US" dirty="0" smtClean="0"/>
              <a:t> : retailer prefers lower w to higher b [obvious b/c w is gained on each unit, while b only on leftovers]</a:t>
            </a:r>
          </a:p>
          <a:p>
            <a:pPr marL="670030" lvl="1" indent="-195906">
              <a:buFontTx/>
              <a:buAutoNum type="arabicPeriod"/>
            </a:pPr>
            <a:r>
              <a:rPr lang="en-US" dirty="0" smtClean="0"/>
              <a:t>Supplier profits are (1- </a:t>
            </a:r>
            <a:r>
              <a:rPr lang="en-US" i="1" dirty="0" smtClean="0">
                <a:latin typeface="Symbol" pitchFamily="18" charset="2"/>
              </a:rPr>
              <a:t>e</a:t>
            </a:r>
            <a:r>
              <a:rPr lang="en-US" dirty="0" smtClean="0"/>
              <a:t> /(p-c))*</a:t>
            </a:r>
            <a:r>
              <a:rPr lang="en-US" dirty="0" smtClean="0">
                <a:latin typeface="Symbol" pitchFamily="18" charset="2"/>
              </a:rPr>
              <a:t>P</a:t>
            </a:r>
            <a:r>
              <a:rPr lang="en-US" dirty="0" smtClean="0"/>
              <a:t>_I decrease in </a:t>
            </a:r>
            <a:r>
              <a:rPr lang="en-US" i="1" dirty="0" smtClean="0">
                <a:latin typeface="Symbol" pitchFamily="18" charset="2"/>
              </a:rPr>
              <a:t>e</a:t>
            </a:r>
            <a:r>
              <a:rPr lang="en-US" dirty="0" smtClean="0"/>
              <a:t> : supplier prefers high w to lower b.</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6C65E0B7-B4E3-4568-A934-DC996C86C705}" type="slidenum">
              <a:rPr lang="en-US">
                <a:solidFill>
                  <a:prstClr val="black"/>
                </a:solidFill>
              </a:rPr>
              <a:pPr/>
              <a:t>55</a:t>
            </a:fld>
            <a:endParaRPr lang="en-US">
              <a:solidFill>
                <a:prstClr val="black"/>
              </a:solidFill>
            </a:endParaRPr>
          </a:p>
        </p:txBody>
      </p:sp>
      <p:sp>
        <p:nvSpPr>
          <p:cNvPr id="14338" name="Rectangle 2"/>
          <p:cNvSpPr>
            <a:spLocks noGrp="1" noRot="1" noChangeAspect="1" noChangeArrowheads="1" noTextEdit="1"/>
          </p:cNvSpPr>
          <p:nvPr>
            <p:ph type="sldImg"/>
          </p:nvPr>
        </p:nvSpPr>
        <p:spPr>
          <a:xfrm>
            <a:off x="1257300" y="720725"/>
            <a:ext cx="4802188" cy="3600450"/>
          </a:xfrm>
          <a:ln/>
        </p:spPr>
      </p:sp>
      <p:sp>
        <p:nvSpPr>
          <p:cNvPr id="14339" name="Rectangle 3"/>
          <p:cNvSpPr>
            <a:spLocks noGrp="1" noChangeArrowheads="1"/>
          </p:cNvSpPr>
          <p:nvPr>
            <p:ph type="body" idx="1"/>
          </p:nvPr>
        </p:nvSpPr>
        <p:spPr>
          <a:xfrm>
            <a:off x="975360" y="4560570"/>
            <a:ext cx="5364480" cy="176689"/>
          </a:xfrm>
        </p:spPr>
        <p:txBody>
          <a:bodyPr/>
          <a:lstStyle/>
          <a:p>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FEF163F0-4F53-4527-AC91-455B678B575A}" type="slidenum">
              <a:rPr lang="en-US">
                <a:solidFill>
                  <a:prstClr val="black"/>
                </a:solidFill>
              </a:rPr>
              <a:pPr/>
              <a:t>56</a:t>
            </a:fld>
            <a:endParaRPr lang="en-US">
              <a:solidFill>
                <a:prstClr val="black"/>
              </a:solidFill>
            </a:endParaRPr>
          </a:p>
        </p:txBody>
      </p:sp>
      <p:sp>
        <p:nvSpPr>
          <p:cNvPr id="66562" name="Rectangle 2"/>
          <p:cNvSpPr>
            <a:spLocks noGrp="1" noRot="1" noChangeAspect="1" noChangeArrowheads="1" noTextEdit="1"/>
          </p:cNvSpPr>
          <p:nvPr>
            <p:ph type="sldImg"/>
          </p:nvPr>
        </p:nvSpPr>
        <p:spPr>
          <a:xfrm>
            <a:off x="939800" y="509588"/>
            <a:ext cx="5435600" cy="4076700"/>
          </a:xfrm>
          <a:ln w="12700" cap="flat">
            <a:solidFill>
              <a:schemeClr val="tx1"/>
            </a:solidFill>
          </a:ln>
        </p:spPr>
      </p:sp>
      <p:sp>
        <p:nvSpPr>
          <p:cNvPr id="66563" name="Rectangle 3"/>
          <p:cNvSpPr>
            <a:spLocks noGrp="1" noChangeArrowheads="1"/>
          </p:cNvSpPr>
          <p:nvPr>
            <p:ph type="body" idx="1"/>
          </p:nvPr>
        </p:nvSpPr>
        <p:spPr>
          <a:xfrm>
            <a:off x="975360" y="4587241"/>
            <a:ext cx="5364480" cy="4267200"/>
          </a:xfrm>
          <a:ln/>
        </p:spPr>
        <p:txBody>
          <a:bodyPr lIns="99010" tIns="51154" rIns="99010" bIns="51154"/>
          <a:lstStyle/>
          <a:p>
            <a:pPr>
              <a:spcBef>
                <a:spcPct val="30000"/>
              </a:spcBef>
            </a:pPr>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8567860D-EDEB-466B-B855-C33E8B5C8F69}" type="slidenum">
              <a:rPr lang="en-US">
                <a:solidFill>
                  <a:prstClr val="black"/>
                </a:solidFill>
              </a:rPr>
              <a:pPr/>
              <a:t>57</a:t>
            </a:fld>
            <a:endParaRPr lang="en-US">
              <a:solidFill>
                <a:prstClr val="black"/>
              </a:solidFill>
            </a:endParaRPr>
          </a:p>
        </p:txBody>
      </p:sp>
      <p:sp>
        <p:nvSpPr>
          <p:cNvPr id="83970" name="Rectangle 2"/>
          <p:cNvSpPr>
            <a:spLocks noGrp="1" noRot="1" noChangeAspect="1" noChangeArrowheads="1"/>
          </p:cNvSpPr>
          <p:nvPr>
            <p:ph type="sldImg"/>
          </p:nvPr>
        </p:nvSpPr>
        <p:spPr bwMode="auto">
          <a:xfrm>
            <a:off x="1257300" y="746125"/>
            <a:ext cx="4802188" cy="3602038"/>
          </a:xfrm>
          <a:prstGeom prst="rect">
            <a:avLst/>
          </a:prstGeom>
          <a:noFill/>
          <a:ln w="12700" cap="flat">
            <a:solidFill>
              <a:schemeClr val="tx1"/>
            </a:solidFill>
            <a:miter lim="800000"/>
            <a:headEnd/>
            <a:tailEnd/>
          </a:ln>
        </p:spPr>
      </p:sp>
      <p:sp>
        <p:nvSpPr>
          <p:cNvPr id="83971" name="Rectangle 3"/>
          <p:cNvSpPr>
            <a:spLocks noGrp="1" noChangeArrowheads="1"/>
          </p:cNvSpPr>
          <p:nvPr>
            <p:ph type="body" idx="1"/>
          </p:nvPr>
        </p:nvSpPr>
        <p:spPr bwMode="auto">
          <a:xfrm>
            <a:off x="975360" y="4565572"/>
            <a:ext cx="5364480" cy="791765"/>
          </a:xfrm>
          <a:prstGeom prst="rect">
            <a:avLst/>
          </a:prstGeom>
          <a:noFill/>
          <a:ln>
            <a:miter lim="800000"/>
            <a:headEnd/>
            <a:tailEnd/>
          </a:ln>
        </p:spPr>
        <p:txBody>
          <a:bodyPr lIns="100290" tIns="48475" rIns="100290" bIns="48475"/>
          <a:lstStyle/>
          <a:p>
            <a:pPr defTabSz="996549"/>
            <a:endParaRPr lang="en-GB"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7664772C-E37C-46C0-972C-344744061422}" type="slidenum">
              <a:rPr lang="en-US">
                <a:solidFill>
                  <a:prstClr val="black"/>
                </a:solidFill>
              </a:rPr>
              <a:pPr/>
              <a:t>58</a:t>
            </a:fld>
            <a:endParaRPr lang="en-US">
              <a:solidFill>
                <a:prstClr val="black"/>
              </a:solidFill>
            </a:endParaRPr>
          </a:p>
        </p:txBody>
      </p:sp>
      <p:sp>
        <p:nvSpPr>
          <p:cNvPr id="81922" name="Rectangle 2"/>
          <p:cNvSpPr>
            <a:spLocks noGrp="1" noRot="1" noChangeAspect="1" noChangeArrowheads="1"/>
          </p:cNvSpPr>
          <p:nvPr>
            <p:ph type="sldImg"/>
          </p:nvPr>
        </p:nvSpPr>
        <p:spPr bwMode="auto">
          <a:xfrm>
            <a:off x="939800" y="509588"/>
            <a:ext cx="5435600" cy="4076700"/>
          </a:xfrm>
          <a:prstGeom prst="rect">
            <a:avLst/>
          </a:prstGeom>
          <a:noFill/>
          <a:ln w="12700" cap="flat">
            <a:solidFill>
              <a:schemeClr val="tx1"/>
            </a:solidFill>
            <a:miter lim="800000"/>
            <a:headEnd/>
            <a:tailEnd/>
          </a:ln>
        </p:spPr>
      </p:sp>
      <p:sp>
        <p:nvSpPr>
          <p:cNvPr id="81923" name="Rectangle 3"/>
          <p:cNvSpPr>
            <a:spLocks noGrp="1" noChangeArrowheads="1"/>
          </p:cNvSpPr>
          <p:nvPr>
            <p:ph type="body" idx="1"/>
          </p:nvPr>
        </p:nvSpPr>
        <p:spPr bwMode="auto">
          <a:xfrm>
            <a:off x="975360" y="4587242"/>
            <a:ext cx="5364480" cy="4268867"/>
          </a:xfrm>
          <a:prstGeom prst="rect">
            <a:avLst/>
          </a:prstGeom>
          <a:noFill/>
          <a:ln>
            <a:miter lim="800000"/>
            <a:headEnd/>
            <a:tailEnd/>
          </a:ln>
        </p:spPr>
        <p:txBody>
          <a:bodyPr lIns="99010" tIns="51154" rIns="99010" bIns="51154"/>
          <a:lstStyle/>
          <a:p>
            <a:pPr>
              <a:spcBef>
                <a:spcPct val="30000"/>
              </a:spcBef>
            </a:pPr>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7D18E040-BA14-4369-ADBE-4EEC932802A2}" type="slidenum">
              <a:rPr lang="en-US">
                <a:solidFill>
                  <a:prstClr val="black"/>
                </a:solidFill>
              </a:rPr>
              <a:pPr/>
              <a:t>59</a:t>
            </a:fld>
            <a:endParaRPr lang="en-US">
              <a:solidFill>
                <a:prstClr val="black"/>
              </a:solidFill>
            </a:endParaRPr>
          </a:p>
        </p:txBody>
      </p:sp>
      <p:sp>
        <p:nvSpPr>
          <p:cNvPr id="62466" name="Rectangle 2"/>
          <p:cNvSpPr>
            <a:spLocks noGrp="1" noRot="1" noChangeAspect="1" noChangeArrowheads="1" noTextEdit="1"/>
          </p:cNvSpPr>
          <p:nvPr>
            <p:ph type="sldImg"/>
          </p:nvPr>
        </p:nvSpPr>
        <p:spPr>
          <a:xfrm>
            <a:off x="939800" y="509588"/>
            <a:ext cx="5435600" cy="4076700"/>
          </a:xfrm>
          <a:ln w="12700" cap="flat">
            <a:solidFill>
              <a:schemeClr val="tx1"/>
            </a:solidFill>
          </a:ln>
        </p:spPr>
      </p:sp>
      <p:sp>
        <p:nvSpPr>
          <p:cNvPr id="62467" name="Rectangle 3"/>
          <p:cNvSpPr>
            <a:spLocks noGrp="1" noChangeArrowheads="1"/>
          </p:cNvSpPr>
          <p:nvPr>
            <p:ph type="body" idx="1"/>
          </p:nvPr>
        </p:nvSpPr>
        <p:spPr>
          <a:xfrm>
            <a:off x="975360" y="4587242"/>
            <a:ext cx="5364480" cy="4268867"/>
          </a:xfrm>
          <a:ln/>
        </p:spPr>
        <p:txBody>
          <a:bodyPr lIns="99010" tIns="51154" rIns="99010" bIns="51154"/>
          <a:lstStyle/>
          <a:p>
            <a:pPr>
              <a:spcBef>
                <a:spcPct val="30000"/>
              </a:spcBef>
            </a:pPr>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hdr" sz="quarter"/>
          </p:nvPr>
        </p:nvSpPr>
        <p:spPr>
          <a:noFill/>
        </p:spPr>
        <p:txBody>
          <a:bodyPr/>
          <a:lstStyle/>
          <a:p>
            <a:pPr defTabSz="976238"/>
            <a:r>
              <a:rPr lang="en-US" dirty="0" smtClean="0"/>
              <a:t>Operations Strategy/Risk Mitigation &amp; Operational Hedging</a:t>
            </a:r>
          </a:p>
        </p:txBody>
      </p:sp>
      <p:sp>
        <p:nvSpPr>
          <p:cNvPr id="86019" name="Rectangle 3"/>
          <p:cNvSpPr>
            <a:spLocks noGrp="1" noChangeArrowheads="1"/>
          </p:cNvSpPr>
          <p:nvPr>
            <p:ph type="dt" sz="quarter" idx="1"/>
          </p:nvPr>
        </p:nvSpPr>
        <p:spPr>
          <a:noFill/>
        </p:spPr>
        <p:txBody>
          <a:bodyPr/>
          <a:lstStyle/>
          <a:p>
            <a:pPr defTabSz="976238"/>
            <a:fld id="{C5AE334D-3ABA-4FB9-8723-10988328E5AD}" type="datetime1">
              <a:rPr lang="en-US" smtClean="0"/>
              <a:pPr defTabSz="976238"/>
              <a:t>3/1/15</a:t>
            </a:fld>
            <a:endParaRPr lang="en-US" dirty="0" smtClean="0"/>
          </a:p>
        </p:txBody>
      </p:sp>
      <p:sp>
        <p:nvSpPr>
          <p:cNvPr id="86020" name="Rectangle 6"/>
          <p:cNvSpPr>
            <a:spLocks noGrp="1" noChangeArrowheads="1"/>
          </p:cNvSpPr>
          <p:nvPr>
            <p:ph type="ftr" sz="quarter" idx="4"/>
          </p:nvPr>
        </p:nvSpPr>
        <p:spPr>
          <a:noFill/>
        </p:spPr>
        <p:txBody>
          <a:bodyPr/>
          <a:lstStyle/>
          <a:p>
            <a:pPr defTabSz="976238"/>
            <a:r>
              <a:rPr lang="en-US" dirty="0" smtClean="0"/>
              <a:t>© Van Mieghem</a:t>
            </a:r>
          </a:p>
        </p:txBody>
      </p:sp>
      <p:sp>
        <p:nvSpPr>
          <p:cNvPr id="86021" name="Rectangle 7"/>
          <p:cNvSpPr>
            <a:spLocks noGrp="1" noChangeArrowheads="1"/>
          </p:cNvSpPr>
          <p:nvPr>
            <p:ph type="sldNum" sz="quarter" idx="5"/>
          </p:nvPr>
        </p:nvSpPr>
        <p:spPr>
          <a:noFill/>
        </p:spPr>
        <p:txBody>
          <a:bodyPr/>
          <a:lstStyle/>
          <a:p>
            <a:pPr defTabSz="976238"/>
            <a:fld id="{ED2FF9CB-A379-4ABC-8B71-EF76CAB51016}" type="slidenum">
              <a:rPr lang="en-US" smtClean="0"/>
              <a:pPr defTabSz="976238"/>
              <a:t>6</a:t>
            </a:fld>
            <a:endParaRPr lang="en-US" dirty="0" smtClean="0"/>
          </a:p>
        </p:txBody>
      </p:sp>
      <p:sp>
        <p:nvSpPr>
          <p:cNvPr id="86022" name="Rectangle 2"/>
          <p:cNvSpPr>
            <a:spLocks noGrp="1" noRot="1" noChangeAspect="1" noChangeArrowheads="1" noTextEdit="1"/>
          </p:cNvSpPr>
          <p:nvPr>
            <p:ph type="sldImg"/>
          </p:nvPr>
        </p:nvSpPr>
        <p:spPr>
          <a:xfrm>
            <a:off x="1339850" y="373063"/>
            <a:ext cx="4379913" cy="3284537"/>
          </a:xfrm>
          <a:ln/>
        </p:spPr>
      </p:sp>
      <p:sp>
        <p:nvSpPr>
          <p:cNvPr id="86023" name="Rectangle 3"/>
          <p:cNvSpPr>
            <a:spLocks noGrp="1" noChangeArrowheads="1"/>
          </p:cNvSpPr>
          <p:nvPr>
            <p:ph type="body" idx="1"/>
          </p:nvPr>
        </p:nvSpPr>
        <p:spPr>
          <a:noFill/>
          <a:ln/>
        </p:spPr>
        <p:txBody>
          <a:bodyPr/>
          <a:lstStyle/>
          <a:p>
            <a:pPr marL="195906" indent="-195906"/>
            <a:r>
              <a:rPr lang="en-US" dirty="0" smtClean="0"/>
              <a:t>This shows </a:t>
            </a:r>
          </a:p>
          <a:p>
            <a:pPr marL="195906" indent="-195906">
              <a:buFontTx/>
              <a:buAutoNum type="arabicPeriod"/>
            </a:pPr>
            <a:r>
              <a:rPr lang="en-US" dirty="0" smtClean="0"/>
              <a:t>how to calculate expected profits </a:t>
            </a:r>
          </a:p>
          <a:p>
            <a:pPr marL="195906" indent="-195906">
              <a:buFontTx/>
              <a:buAutoNum type="arabicPeriod"/>
            </a:pPr>
            <a:r>
              <a:rPr lang="en-US" dirty="0" smtClean="0"/>
              <a:t>and check for win-win. Note that at 60 is optimal PO. If BB would keep same quantity, supplier would be worse of (= increased risk effect). However, the BB induces buyer to increase his order to 70, which raised supplier profit to $3889, exceeding the $3600 of PO. </a:t>
            </a:r>
            <a:r>
              <a:rPr lang="en-US" b="1" dirty="0" smtClean="0"/>
              <a:t>Moral: win-win!</a:t>
            </a:r>
            <a:endParaRPr lang="en-US" dirty="0" smtClean="0"/>
          </a:p>
          <a:p>
            <a:pPr marL="195906" indent="-195906">
              <a:buFontTx/>
              <a:buAutoNum type="arabicPeriod"/>
            </a:pPr>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hdr" sz="quarter"/>
          </p:nvPr>
        </p:nvSpPr>
        <p:spPr>
          <a:noFill/>
        </p:spPr>
        <p:txBody>
          <a:bodyPr/>
          <a:lstStyle/>
          <a:p>
            <a:pPr defTabSz="976238"/>
            <a:r>
              <a:rPr lang="en-US" dirty="0" smtClean="0"/>
              <a:t>Operations Strategy/Risk Mitigation &amp; Operational Hedging</a:t>
            </a:r>
          </a:p>
        </p:txBody>
      </p:sp>
      <p:sp>
        <p:nvSpPr>
          <p:cNvPr id="87043" name="Rectangle 3"/>
          <p:cNvSpPr>
            <a:spLocks noGrp="1" noChangeArrowheads="1"/>
          </p:cNvSpPr>
          <p:nvPr>
            <p:ph type="dt" sz="quarter" idx="1"/>
          </p:nvPr>
        </p:nvSpPr>
        <p:spPr>
          <a:noFill/>
        </p:spPr>
        <p:txBody>
          <a:bodyPr/>
          <a:lstStyle/>
          <a:p>
            <a:pPr defTabSz="976238"/>
            <a:fld id="{2FC2A222-B195-4D2B-AD1B-399C512E321E}" type="datetime1">
              <a:rPr lang="en-US" smtClean="0"/>
              <a:pPr defTabSz="976238"/>
              <a:t>3/1/15</a:t>
            </a:fld>
            <a:endParaRPr lang="en-US" dirty="0" smtClean="0"/>
          </a:p>
        </p:txBody>
      </p:sp>
      <p:sp>
        <p:nvSpPr>
          <p:cNvPr id="87044" name="Rectangle 6"/>
          <p:cNvSpPr>
            <a:spLocks noGrp="1" noChangeArrowheads="1"/>
          </p:cNvSpPr>
          <p:nvPr>
            <p:ph type="ftr" sz="quarter" idx="4"/>
          </p:nvPr>
        </p:nvSpPr>
        <p:spPr>
          <a:noFill/>
        </p:spPr>
        <p:txBody>
          <a:bodyPr/>
          <a:lstStyle/>
          <a:p>
            <a:pPr defTabSz="976238"/>
            <a:r>
              <a:rPr lang="en-US" dirty="0" smtClean="0"/>
              <a:t>© Van Mieghem</a:t>
            </a:r>
          </a:p>
        </p:txBody>
      </p:sp>
      <p:sp>
        <p:nvSpPr>
          <p:cNvPr id="87045" name="Rectangle 7"/>
          <p:cNvSpPr>
            <a:spLocks noGrp="1" noChangeArrowheads="1"/>
          </p:cNvSpPr>
          <p:nvPr>
            <p:ph type="sldNum" sz="quarter" idx="5"/>
          </p:nvPr>
        </p:nvSpPr>
        <p:spPr>
          <a:noFill/>
        </p:spPr>
        <p:txBody>
          <a:bodyPr/>
          <a:lstStyle/>
          <a:p>
            <a:pPr defTabSz="976238"/>
            <a:fld id="{AFA1C768-445A-46B5-BF91-874450E2FE02}" type="slidenum">
              <a:rPr lang="en-US" smtClean="0"/>
              <a:pPr defTabSz="976238"/>
              <a:t>7</a:t>
            </a:fld>
            <a:endParaRPr lang="en-US" dirty="0" smtClean="0"/>
          </a:p>
        </p:txBody>
      </p:sp>
      <p:sp>
        <p:nvSpPr>
          <p:cNvPr id="87046" name="Rectangle 2"/>
          <p:cNvSpPr>
            <a:spLocks noGrp="1" noRot="1" noChangeAspect="1" noChangeArrowheads="1" noTextEdit="1"/>
          </p:cNvSpPr>
          <p:nvPr>
            <p:ph type="sldImg"/>
          </p:nvPr>
        </p:nvSpPr>
        <p:spPr>
          <a:xfrm>
            <a:off x="1339850" y="373063"/>
            <a:ext cx="4379913" cy="3284537"/>
          </a:xfrm>
          <a:ln/>
        </p:spPr>
      </p:sp>
      <p:sp>
        <p:nvSpPr>
          <p:cNvPr id="87047" name="Rectangle 3"/>
          <p:cNvSpPr>
            <a:spLocks noGrp="1" noChangeArrowheads="1"/>
          </p:cNvSpPr>
          <p:nvPr>
            <p:ph type="body" idx="1"/>
          </p:nvPr>
        </p:nvSpPr>
        <p:spPr>
          <a:xfrm>
            <a:off x="192159" y="4069361"/>
            <a:ext cx="6930887" cy="5364605"/>
          </a:xfrm>
          <a:noFill/>
          <a:ln/>
        </p:spPr>
        <p:txBody>
          <a:bodyPr/>
          <a:lstStyle/>
          <a:p>
            <a:pPr marL="195906" indent="-195906">
              <a:lnSpc>
                <a:spcPct val="90000"/>
              </a:lnSpc>
            </a:pPr>
            <a:r>
              <a:rPr lang="en-US" i="1" dirty="0" smtClean="0"/>
              <a:t>In 2007 I skipped this in both classes (no time) &amp; said: “we’ll come back at risk next class”</a:t>
            </a:r>
          </a:p>
          <a:p>
            <a:pPr marL="195906" indent="-195906">
              <a:lnSpc>
                <a:spcPct val="90000"/>
              </a:lnSpc>
              <a:buFontTx/>
              <a:buAutoNum type="arabicPeriod"/>
            </a:pPr>
            <a:r>
              <a:rPr lang="en-US" dirty="0" smtClean="0"/>
              <a:t>Look at buyer: picture is as we expected: higher </a:t>
            </a:r>
            <a:r>
              <a:rPr lang="en-US" i="1" dirty="0" smtClean="0"/>
              <a:t>b </a:t>
            </a:r>
            <a:r>
              <a:rPr lang="en-US" b="1" dirty="0" smtClean="0"/>
              <a:t>transfers more risk </a:t>
            </a:r>
            <a:r>
              <a:rPr lang="en-US" dirty="0" smtClean="0"/>
              <a:t>and </a:t>
            </a:r>
            <a:r>
              <a:rPr lang="en-US" b="1" dirty="0" smtClean="0"/>
              <a:t>dominates</a:t>
            </a:r>
            <a:r>
              <a:rPr lang="en-US" dirty="0" smtClean="0"/>
              <a:t> both in mean and risk!</a:t>
            </a:r>
          </a:p>
          <a:p>
            <a:pPr marL="195906" indent="-195906">
              <a:lnSpc>
                <a:spcPct val="90000"/>
              </a:lnSpc>
              <a:buFontTx/>
              <a:buAutoNum type="arabicPeriod"/>
            </a:pPr>
            <a:r>
              <a:rPr lang="en-US" dirty="0" smtClean="0"/>
              <a:t>Look at the supplier to understand the effect of </a:t>
            </a:r>
            <a:r>
              <a:rPr lang="en-US" b="1" dirty="0" smtClean="0"/>
              <a:t>risk transfer</a:t>
            </a:r>
            <a:r>
              <a:rPr lang="en-US" dirty="0" smtClean="0"/>
              <a:t>:</a:t>
            </a:r>
          </a:p>
          <a:p>
            <a:pPr marL="670030" lvl="1" indent="-195906">
              <a:lnSpc>
                <a:spcPct val="90000"/>
              </a:lnSpc>
              <a:buFontTx/>
              <a:buAutoNum type="arabicPeriod"/>
            </a:pPr>
            <a:r>
              <a:rPr lang="en-US" dirty="0" smtClean="0"/>
              <a:t>At b = $40, PO = BB and supplier has no risk (he buys back at $40 and resells at $40).</a:t>
            </a:r>
          </a:p>
          <a:p>
            <a:pPr marL="670030" lvl="1" indent="-195906">
              <a:lnSpc>
                <a:spcPct val="90000"/>
              </a:lnSpc>
              <a:buFontTx/>
              <a:buAutoNum type="arabicPeriod"/>
            </a:pPr>
            <a:r>
              <a:rPr lang="en-US" dirty="0" smtClean="0"/>
              <a:t>As we raise b, supplier mean profits increase so that the quantity effect dominates the assumption of risk.</a:t>
            </a:r>
          </a:p>
          <a:p>
            <a:pPr marL="670030" lvl="1" indent="-195906">
              <a:lnSpc>
                <a:spcPct val="90000"/>
              </a:lnSpc>
              <a:buFontTx/>
              <a:buAutoNum type="arabicPeriod"/>
            </a:pPr>
            <a:r>
              <a:rPr lang="en-US" dirty="0" smtClean="0"/>
              <a:t>A b of $60 is about best for supplier, but he would take:</a:t>
            </a:r>
          </a:p>
          <a:p>
            <a:pPr marL="1142509" lvl="2" indent="-195906">
              <a:lnSpc>
                <a:spcPct val="90000"/>
              </a:lnSpc>
              <a:buFontTx/>
              <a:buAutoNum type="arabicPeriod"/>
            </a:pPr>
            <a:r>
              <a:rPr lang="en-US" dirty="0" smtClean="0"/>
              <a:t>any b &lt; $78 if he’s risk neutral.</a:t>
            </a:r>
          </a:p>
          <a:p>
            <a:pPr marL="1142509" lvl="2" indent="-195906">
              <a:lnSpc>
                <a:spcPct val="90000"/>
              </a:lnSpc>
              <a:buFontTx/>
              <a:buAutoNum type="arabicPeriod"/>
            </a:pPr>
            <a:r>
              <a:rPr lang="en-US" dirty="0" smtClean="0"/>
              <a:t>Only any b &lt; $60 if he’s risk averse. If he’s very risk averse, many not want BB at all b/c the added profit risk may outweigh the 1% mean gain.</a:t>
            </a:r>
          </a:p>
          <a:p>
            <a:pPr marL="670030" lvl="1" indent="-195906">
              <a:lnSpc>
                <a:spcPct val="90000"/>
              </a:lnSpc>
              <a:buFontTx/>
              <a:buAutoNum type="arabicPeriod"/>
            </a:pPr>
            <a:r>
              <a:rPr lang="en-US" dirty="0" smtClean="0"/>
              <a:t>Eventually mean decreases below PO and may get really bad.</a:t>
            </a:r>
          </a:p>
          <a:p>
            <a:pPr marL="1142509" lvl="2" indent="-195906">
              <a:lnSpc>
                <a:spcPct val="90000"/>
              </a:lnSpc>
              <a:buFontTx/>
              <a:buAutoNum type="arabicPeriod"/>
            </a:pPr>
            <a:r>
              <a:rPr lang="en-US" dirty="0" smtClean="0"/>
              <a:t>Reason is that as b nears w, buyer orders the moon and returns at no risk, but now supplier looses on the returns.</a:t>
            </a:r>
          </a:p>
          <a:p>
            <a:pPr marL="195906" indent="-195906">
              <a:lnSpc>
                <a:spcPct val="90000"/>
              </a:lnSpc>
            </a:pPr>
            <a:endParaRPr lang="en-US" dirty="0" smtClean="0"/>
          </a:p>
          <a:p>
            <a:pPr marL="195906" indent="-195906">
              <a:lnSpc>
                <a:spcPct val="90000"/>
              </a:lnSpc>
            </a:pPr>
            <a:r>
              <a:rPr lang="en-US" b="1" dirty="0" smtClean="0"/>
              <a:t>But, here we only worked on one parameter of the (w, b) contract. Typically w will rise as b does so that the supplier will be better off.</a:t>
            </a:r>
          </a:p>
          <a:p>
            <a:pPr marL="195906" indent="-195906">
              <a:lnSpc>
                <a:spcPct val="90000"/>
              </a:lnSpc>
            </a:pPr>
            <a:endParaRPr lang="en-US" b="1" dirty="0" smtClean="0"/>
          </a:p>
          <a:p>
            <a:pPr marL="195906" indent="-195906">
              <a:lnSpc>
                <a:spcPct val="90000"/>
              </a:lnSpc>
            </a:pPr>
            <a:r>
              <a:rPr lang="en-US" dirty="0" smtClean="0"/>
              <a:t>Actually, if supplier can set both w and b, he can not only get to SC optimal, but also take all the profits!</a:t>
            </a:r>
          </a:p>
          <a:p>
            <a:pPr marL="670030" lvl="1" indent="-195906">
              <a:lnSpc>
                <a:spcPct val="90000"/>
              </a:lnSpc>
              <a:buFontTx/>
              <a:buAutoNum type="arabicPeriod"/>
            </a:pPr>
            <a:r>
              <a:rPr lang="en-US" dirty="0" smtClean="0"/>
              <a:t>200-w = .875(200-b) and b &lt; w (arbitrage) and b &gt; v (retailer) and perhaps b &lt; c + v.  Notice that you have one equation in two unknowns, so we retain a lot of latitude which allows one to share profits arbitrarily so as to make it attractive to one party. (</a:t>
            </a:r>
            <a:r>
              <a:rPr lang="en-US" dirty="0" err="1" smtClean="0"/>
              <a:t>Pasternack</a:t>
            </a:r>
            <a:r>
              <a:rPr lang="en-US" dirty="0" smtClean="0"/>
              <a:t> 1985). </a:t>
            </a:r>
          </a:p>
          <a:p>
            <a:pPr marL="195906" indent="-195906">
              <a:lnSpc>
                <a:spcPct val="90000"/>
              </a:lnSpc>
            </a:pPr>
            <a:r>
              <a:rPr lang="en-US" dirty="0" smtClean="0"/>
              <a:t>Where do we see BB?</a:t>
            </a:r>
          </a:p>
          <a:p>
            <a:pPr marL="670030" lvl="1" indent="-195906">
              <a:lnSpc>
                <a:spcPct val="90000"/>
              </a:lnSpc>
              <a:buFontTx/>
              <a:buAutoNum type="arabicPeriod"/>
            </a:pPr>
            <a:r>
              <a:rPr lang="en-US" dirty="0" smtClean="0"/>
              <a:t>High demand volatility</a:t>
            </a:r>
          </a:p>
          <a:p>
            <a:pPr marL="670030" lvl="1" indent="-195906">
              <a:lnSpc>
                <a:spcPct val="90000"/>
              </a:lnSpc>
              <a:buFontTx/>
              <a:buAutoNum type="arabicPeriod"/>
            </a:pPr>
            <a:r>
              <a:rPr lang="en-US" dirty="0" smtClean="0"/>
              <a:t>Short-life time and low salvage value</a:t>
            </a:r>
          </a:p>
          <a:p>
            <a:pPr marL="670030" lvl="1" indent="-195906">
              <a:lnSpc>
                <a:spcPct val="90000"/>
              </a:lnSpc>
              <a:buFontTx/>
              <a:buAutoNum type="arabicPeriod"/>
            </a:pPr>
            <a:r>
              <a:rPr lang="en-US" dirty="0" smtClean="0"/>
              <a:t>Even longer-life time with re-ordering works: the supplier can then credit any leftovers at end of horizon (= “markdown money” in retail, or finance part of the holding costs. Both credits and holding cost financing have same effect as BB. Complications are: from when does supplier allow retailer to markdown? Competitive effects (Saks may need to follow if Nordstrom starts marking down); GM may only finance holding for a few weeks, after which retailer assumes all holding costs to induce retailer effort.</a:t>
            </a:r>
          </a:p>
          <a:p>
            <a:pPr marL="195906" indent="-195906">
              <a:lnSpc>
                <a:spcPct val="90000"/>
              </a:lnSpc>
            </a:pPr>
            <a:r>
              <a:rPr lang="en-US" b="1" dirty="0" smtClean="0"/>
              <a:t>Bottom line: </a:t>
            </a:r>
            <a:r>
              <a:rPr lang="en-US" dirty="0" smtClean="0"/>
              <a:t>contracts can smartly transfer and “balance” risks!</a:t>
            </a:r>
          </a:p>
          <a:p>
            <a:pPr marL="670030" lvl="1" indent="-195906">
              <a:lnSpc>
                <a:spcPct val="90000"/>
              </a:lnSpc>
            </a:pPr>
            <a:r>
              <a:rPr lang="en-US" dirty="0" smtClean="0"/>
              <a:t>One could interpret BB as a supplier selling both goods </a:t>
            </a:r>
            <a:r>
              <a:rPr lang="en-US" i="1" dirty="0" smtClean="0"/>
              <a:t>with some insurance packaged in</a:t>
            </a:r>
            <a:r>
              <a:rPr lang="en-US" dirty="0" smtClean="0"/>
              <a:t>. This not only induces the buyer to buy more, but he may even be willing to pay more per unit!</a:t>
            </a:r>
          </a:p>
          <a:p>
            <a:pPr marL="195906" indent="-195906">
              <a:lnSpc>
                <a:spcPct val="90000"/>
              </a:lnSpc>
              <a:buFontTx/>
              <a:buAutoNum type="arabicPeriod"/>
            </a:pPr>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hdr" sz="quarter"/>
          </p:nvPr>
        </p:nvSpPr>
        <p:spPr>
          <a:noFill/>
        </p:spPr>
        <p:txBody>
          <a:bodyPr/>
          <a:lstStyle/>
          <a:p>
            <a:pPr defTabSz="976238"/>
            <a:r>
              <a:rPr lang="en-US" dirty="0" smtClean="0"/>
              <a:t>Operations Strategy/Risk Mitigation &amp; Operational Hedging</a:t>
            </a:r>
          </a:p>
        </p:txBody>
      </p:sp>
      <p:sp>
        <p:nvSpPr>
          <p:cNvPr id="88067" name="Rectangle 3"/>
          <p:cNvSpPr>
            <a:spLocks noGrp="1" noChangeArrowheads="1"/>
          </p:cNvSpPr>
          <p:nvPr>
            <p:ph type="dt" sz="quarter" idx="1"/>
          </p:nvPr>
        </p:nvSpPr>
        <p:spPr>
          <a:noFill/>
        </p:spPr>
        <p:txBody>
          <a:bodyPr/>
          <a:lstStyle/>
          <a:p>
            <a:pPr defTabSz="976238"/>
            <a:fld id="{75B20CB3-8391-4800-8FBC-0965DE9D3622}" type="datetime1">
              <a:rPr lang="en-US" smtClean="0"/>
              <a:pPr defTabSz="976238"/>
              <a:t>3/1/15</a:t>
            </a:fld>
            <a:endParaRPr lang="en-US" dirty="0" smtClean="0"/>
          </a:p>
        </p:txBody>
      </p:sp>
      <p:sp>
        <p:nvSpPr>
          <p:cNvPr id="88068" name="Rectangle 6"/>
          <p:cNvSpPr>
            <a:spLocks noGrp="1" noChangeArrowheads="1"/>
          </p:cNvSpPr>
          <p:nvPr>
            <p:ph type="ftr" sz="quarter" idx="4"/>
          </p:nvPr>
        </p:nvSpPr>
        <p:spPr>
          <a:noFill/>
        </p:spPr>
        <p:txBody>
          <a:bodyPr/>
          <a:lstStyle/>
          <a:p>
            <a:pPr defTabSz="976238"/>
            <a:r>
              <a:rPr lang="en-US" dirty="0" smtClean="0"/>
              <a:t>© Van Mieghem</a:t>
            </a:r>
          </a:p>
        </p:txBody>
      </p:sp>
      <p:sp>
        <p:nvSpPr>
          <p:cNvPr id="88069" name="Rectangle 7"/>
          <p:cNvSpPr>
            <a:spLocks noGrp="1" noChangeArrowheads="1"/>
          </p:cNvSpPr>
          <p:nvPr>
            <p:ph type="sldNum" sz="quarter" idx="5"/>
          </p:nvPr>
        </p:nvSpPr>
        <p:spPr>
          <a:noFill/>
        </p:spPr>
        <p:txBody>
          <a:bodyPr/>
          <a:lstStyle/>
          <a:p>
            <a:pPr defTabSz="976238"/>
            <a:fld id="{59E0A0EB-E99C-4919-BA56-8A541951CAA3}" type="slidenum">
              <a:rPr lang="en-US" smtClean="0"/>
              <a:pPr defTabSz="976238"/>
              <a:t>8</a:t>
            </a:fld>
            <a:endParaRPr lang="en-US" dirty="0" smtClean="0"/>
          </a:p>
        </p:txBody>
      </p:sp>
      <p:sp>
        <p:nvSpPr>
          <p:cNvPr id="88070" name="Rectangle 2"/>
          <p:cNvSpPr>
            <a:spLocks noGrp="1" noRot="1" noChangeAspect="1" noChangeArrowheads="1" noTextEdit="1"/>
          </p:cNvSpPr>
          <p:nvPr>
            <p:ph type="sldImg"/>
          </p:nvPr>
        </p:nvSpPr>
        <p:spPr>
          <a:xfrm>
            <a:off x="1339850" y="373063"/>
            <a:ext cx="4379913" cy="3284537"/>
          </a:xfrm>
          <a:ln/>
        </p:spPr>
      </p:sp>
      <p:sp>
        <p:nvSpPr>
          <p:cNvPr id="88071" name="Rectangle 3"/>
          <p:cNvSpPr>
            <a:spLocks noGrp="1" noChangeArrowheads="1"/>
          </p:cNvSpPr>
          <p:nvPr>
            <p:ph type="body" idx="1"/>
          </p:nvPr>
        </p:nvSpPr>
        <p:spPr>
          <a:noFill/>
          <a:ln/>
        </p:spPr>
        <p:txBody>
          <a:bodyPr/>
          <a:lstStyle/>
          <a:p>
            <a:pPr marL="195906" indent="-195906"/>
            <a:r>
              <a:rPr lang="en-US" i="1" dirty="0" smtClean="0"/>
              <a:t>This discussion comes up earlier when we discuss the various contracts with newsvendor and ask why none of them get to the efficient outcome.</a:t>
            </a:r>
          </a:p>
          <a:p>
            <a:pPr marL="195906" indent="-195906"/>
            <a:r>
              <a:rPr lang="en-US" i="1" dirty="0" smtClean="0"/>
              <a:t>“This slide is just a reminder.”</a:t>
            </a:r>
          </a:p>
          <a:p>
            <a:pPr marL="195906" indent="-195906"/>
            <a:endParaRPr lang="en-US" dirty="0" smtClean="0"/>
          </a:p>
          <a:p>
            <a:pPr marL="195906" indent="-195906"/>
            <a:r>
              <a:rPr lang="en-US" dirty="0" smtClean="0"/>
              <a:t>How solve DM?</a:t>
            </a:r>
          </a:p>
          <a:p>
            <a:pPr marL="195906" indent="-195906">
              <a:buFontTx/>
              <a:buAutoNum type="arabicPeriod"/>
            </a:pPr>
            <a:r>
              <a:rPr lang="en-US" dirty="0" smtClean="0"/>
              <a:t>Sell the firm</a:t>
            </a:r>
          </a:p>
          <a:p>
            <a:pPr marL="195906" indent="-195906">
              <a:buFontTx/>
              <a:buAutoNum type="arabicPeriod"/>
            </a:pPr>
            <a:r>
              <a:rPr lang="en-US" dirty="0" smtClean="0"/>
              <a:t>Transfer at cost (transfer price problem&gt; see </a:t>
            </a:r>
            <a:r>
              <a:rPr lang="en-US" dirty="0" err="1" smtClean="0"/>
              <a:t>Dynaco</a:t>
            </a:r>
            <a:r>
              <a:rPr lang="en-US" dirty="0" smtClean="0"/>
              <a:t>)</a:t>
            </a:r>
          </a:p>
          <a:p>
            <a:pPr marL="195906" indent="-195906">
              <a:buFontTx/>
              <a:buAutoNum type="arabicPeriod"/>
            </a:pPr>
            <a:r>
              <a:rPr lang="en-US" dirty="0" smtClean="0"/>
              <a:t>With demand uncertainty: use buy-back.</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hdr" sz="quarter"/>
          </p:nvPr>
        </p:nvSpPr>
        <p:spPr>
          <a:noFill/>
        </p:spPr>
        <p:txBody>
          <a:bodyPr/>
          <a:lstStyle/>
          <a:p>
            <a:pPr defTabSz="976238"/>
            <a:r>
              <a:rPr lang="en-US" dirty="0" smtClean="0"/>
              <a:t>Operations Strategy/Risk Mitigation &amp; Operational Hedging</a:t>
            </a:r>
          </a:p>
        </p:txBody>
      </p:sp>
      <p:sp>
        <p:nvSpPr>
          <p:cNvPr id="89091" name="Rectangle 3"/>
          <p:cNvSpPr>
            <a:spLocks noGrp="1" noChangeArrowheads="1"/>
          </p:cNvSpPr>
          <p:nvPr>
            <p:ph type="dt" sz="quarter" idx="1"/>
          </p:nvPr>
        </p:nvSpPr>
        <p:spPr>
          <a:noFill/>
        </p:spPr>
        <p:txBody>
          <a:bodyPr/>
          <a:lstStyle/>
          <a:p>
            <a:pPr defTabSz="976238"/>
            <a:fld id="{3301289E-0BE5-4528-814F-10C70893D74F}" type="datetime1">
              <a:rPr lang="en-US" smtClean="0"/>
              <a:pPr defTabSz="976238"/>
              <a:t>3/1/15</a:t>
            </a:fld>
            <a:endParaRPr lang="en-US" dirty="0" smtClean="0"/>
          </a:p>
        </p:txBody>
      </p:sp>
      <p:sp>
        <p:nvSpPr>
          <p:cNvPr id="89092" name="Rectangle 6"/>
          <p:cNvSpPr>
            <a:spLocks noGrp="1" noChangeArrowheads="1"/>
          </p:cNvSpPr>
          <p:nvPr>
            <p:ph type="ftr" sz="quarter" idx="4"/>
          </p:nvPr>
        </p:nvSpPr>
        <p:spPr>
          <a:noFill/>
        </p:spPr>
        <p:txBody>
          <a:bodyPr/>
          <a:lstStyle/>
          <a:p>
            <a:pPr defTabSz="976238"/>
            <a:r>
              <a:rPr lang="en-US" dirty="0" smtClean="0"/>
              <a:t>© Van Mieghem</a:t>
            </a:r>
          </a:p>
        </p:txBody>
      </p:sp>
      <p:sp>
        <p:nvSpPr>
          <p:cNvPr id="89093" name="Rectangle 7"/>
          <p:cNvSpPr>
            <a:spLocks noGrp="1" noChangeArrowheads="1"/>
          </p:cNvSpPr>
          <p:nvPr>
            <p:ph type="sldNum" sz="quarter" idx="5"/>
          </p:nvPr>
        </p:nvSpPr>
        <p:spPr>
          <a:noFill/>
        </p:spPr>
        <p:txBody>
          <a:bodyPr/>
          <a:lstStyle/>
          <a:p>
            <a:pPr defTabSz="976238"/>
            <a:fld id="{6A236947-16EE-4A8F-9D04-AD824746B391}" type="slidenum">
              <a:rPr lang="en-US" smtClean="0"/>
              <a:pPr defTabSz="976238"/>
              <a:t>9</a:t>
            </a:fld>
            <a:endParaRPr lang="en-US" dirty="0" smtClean="0"/>
          </a:p>
        </p:txBody>
      </p:sp>
      <p:sp>
        <p:nvSpPr>
          <p:cNvPr id="89094" name="Rectangle 2"/>
          <p:cNvSpPr>
            <a:spLocks noGrp="1" noRot="1" noChangeAspect="1" noChangeArrowheads="1" noTextEdit="1"/>
          </p:cNvSpPr>
          <p:nvPr>
            <p:ph type="sldImg"/>
          </p:nvPr>
        </p:nvSpPr>
        <p:spPr>
          <a:xfrm>
            <a:off x="1217613" y="212725"/>
            <a:ext cx="4878387" cy="3657600"/>
          </a:xfrm>
          <a:ln/>
        </p:spPr>
      </p:sp>
      <p:sp>
        <p:nvSpPr>
          <p:cNvPr id="89095" name="Rectangle 3"/>
          <p:cNvSpPr>
            <a:spLocks noGrp="1" noChangeArrowheads="1"/>
          </p:cNvSpPr>
          <p:nvPr>
            <p:ph type="body" idx="1"/>
          </p:nvPr>
        </p:nvSpPr>
        <p:spPr>
          <a:xfrm>
            <a:off x="175594" y="3933279"/>
            <a:ext cx="6964017" cy="5212126"/>
          </a:xfrm>
          <a:noFill/>
          <a:ln/>
        </p:spPr>
        <p:txBody>
          <a:bodyPr/>
          <a:lstStyle/>
          <a:p>
            <a:pPr marL="195906" indent="-195906"/>
            <a:r>
              <a:rPr lang="en-US" sz="900" b="1" dirty="0" smtClean="0"/>
              <a:t>JVM Key: </a:t>
            </a:r>
            <a:r>
              <a:rPr lang="en-US" sz="900" dirty="0" smtClean="0"/>
              <a:t> collaboration tech has IT focus; structured contracts have strategic relationship focus.  Later we will talk about Sun’s commodity managers, who operate at the strategic contract level, whereas tactical purchasing happens on transaction level.</a:t>
            </a:r>
            <a:endParaRPr lang="en-US" sz="900" b="1" dirty="0" smtClean="0"/>
          </a:p>
          <a:p>
            <a:pPr marL="195906" indent="-195906"/>
            <a:endParaRPr lang="en-US" sz="900" b="1" dirty="0" smtClean="0"/>
          </a:p>
          <a:p>
            <a:pPr marL="195906" indent="-195906"/>
            <a:r>
              <a:rPr lang="en-US" sz="900" dirty="0" smtClean="0"/>
              <a:t>Slide from Vivecon.com (viva contracts?)</a:t>
            </a:r>
          </a:p>
          <a:p>
            <a:pPr marL="195906" indent="-195906"/>
            <a:r>
              <a:rPr lang="en-US" sz="900" b="1" dirty="0" smtClean="0"/>
              <a:t>Supply chain solutions have focused on collaboration and process automation. </a:t>
            </a:r>
            <a:r>
              <a:rPr lang="en-US" sz="900" dirty="0" smtClean="0"/>
              <a:t>This has dramatically increased the speed of information flow, and reduced CT, I while increasing integration and R.</a:t>
            </a:r>
          </a:p>
          <a:p>
            <a:pPr marL="195906" indent="-195906"/>
            <a:r>
              <a:rPr lang="en-US" sz="1200" b="1" dirty="0" smtClean="0"/>
              <a:t>The Ultimate Goal</a:t>
            </a:r>
            <a:r>
              <a:rPr lang="en-US" sz="1200" dirty="0" smtClean="0"/>
              <a:t>: Collaboration at the management and planning levels</a:t>
            </a:r>
            <a:r>
              <a:rPr lang="en-US" sz="900" dirty="0" smtClean="0"/>
              <a:t>.</a:t>
            </a:r>
          </a:p>
          <a:p>
            <a:pPr marL="195906" indent="-195906"/>
            <a:r>
              <a:rPr lang="en-US" sz="900" dirty="0" smtClean="0"/>
              <a:t>Two objectives: allocate/reserve capacity and align incentives:</a:t>
            </a:r>
            <a:endParaRPr lang="en-US" dirty="0" smtClean="0"/>
          </a:p>
          <a:p>
            <a:pPr marL="195906" indent="-195906">
              <a:buFontTx/>
              <a:buAutoNum type="arabicPeriod"/>
            </a:pPr>
            <a:r>
              <a:rPr lang="en-US" dirty="0" smtClean="0"/>
              <a:t>Just because you can see the assets does not mean that you have access to the assets. </a:t>
            </a:r>
          </a:p>
          <a:p>
            <a:pPr marL="195906" indent="-195906">
              <a:buFontTx/>
              <a:buAutoNum type="arabicPeriod"/>
            </a:pPr>
            <a:r>
              <a:rPr lang="en-US" dirty="0" smtClean="0"/>
              <a:t>Nor does it mean that the supplier invested in the assets according to your business objectives (that is just because you can see them does not preclude that you wished the supplier had more or less).</a:t>
            </a:r>
          </a:p>
          <a:p>
            <a:pPr marL="195906" indent="-195906"/>
            <a:endParaRPr lang="en-US" b="1" dirty="0" smtClean="0"/>
          </a:p>
          <a:p>
            <a:pPr marL="195906" indent="-195906"/>
            <a:r>
              <a:rPr lang="en-US" b="1" dirty="0" smtClean="0"/>
              <a:t>Capacity allocation: </a:t>
            </a:r>
            <a:r>
              <a:rPr lang="en-US" dirty="0" smtClean="0"/>
              <a:t>Consider the fate  of a supplier who stocks a component used by two customers. How much of that inventory is allocated to each customer? If each customer has an allocation reserved, what are the customers liabilities on those materials? Now consider the more difficult problem of observing capacity. With set-up time and variations of product mix, merely computing capacity is a problem that many companies have.</a:t>
            </a:r>
          </a:p>
          <a:p>
            <a:pPr marL="195906" indent="-195906"/>
            <a:endParaRPr lang="en-US" dirty="0" smtClean="0"/>
          </a:p>
          <a:p>
            <a:pPr marL="195906" indent="-195906"/>
            <a:r>
              <a:rPr lang="en-US" b="1" dirty="0" smtClean="0"/>
              <a:t>Incentives: </a:t>
            </a:r>
            <a:r>
              <a:rPr lang="en-US" dirty="0" smtClean="0"/>
              <a:t>The other problem that is commonly observed is that the customer may want more flexibility than the supplier typically provides. However given the lack of definition in flexibility this problem is not identified until it is often too late. Suppliers often are unwilling or unable to take as much risk on upside opportunities under the current price structure as their larger customers may desire. In this case, you may be able to see the assets only to conclude there is not enough. Clearly some other arrangement must be made.</a:t>
            </a:r>
          </a:p>
          <a:p>
            <a:pPr marL="195906" indent="-195906"/>
            <a:endParaRPr lang="en-US" dirty="0" smtClean="0"/>
          </a:p>
          <a:p>
            <a:pPr marL="195906" indent="-195906"/>
            <a:r>
              <a:rPr lang="en-US" b="1" dirty="0" smtClean="0"/>
              <a:t>Performance-Based Logistics (PBL)</a:t>
            </a:r>
            <a:r>
              <a:rPr lang="en-US" dirty="0" smtClean="0"/>
              <a:t>PBL is </a:t>
            </a:r>
            <a:r>
              <a:rPr lang="en-US" dirty="0" err="1" smtClean="0"/>
              <a:t>DoD's</a:t>
            </a:r>
            <a:r>
              <a:rPr lang="en-US" dirty="0" smtClean="0"/>
              <a:t> preferred approach for product support implementation (</a:t>
            </a:r>
            <a:r>
              <a:rPr lang="en-US" u="sng" dirty="0" err="1" smtClean="0">
                <a:hlinkClick r:id="rId3"/>
              </a:rPr>
              <a:t>DoD</a:t>
            </a:r>
            <a:r>
              <a:rPr lang="en-US" u="sng" dirty="0" smtClean="0">
                <a:hlinkClick r:id="rId3"/>
              </a:rPr>
              <a:t> Directive 5000.1)</a:t>
            </a:r>
            <a:r>
              <a:rPr lang="en-US" dirty="0" smtClean="0"/>
              <a:t>. PBL is the purchase of support as an integrated, affordable, performance package designed to optimize system readiness and meet performance goals for a weapon system through long-term support arrangements with clear lines of authority and responsibility. </a:t>
            </a:r>
          </a:p>
          <a:p>
            <a:pPr marL="195906" indent="-195906"/>
            <a:r>
              <a:rPr lang="en-US" dirty="0" smtClean="0"/>
              <a:t>The essence of PBL is buying performance outcomes. It is procurement of a capability to support the </a:t>
            </a:r>
            <a:r>
              <a:rPr lang="en-US" dirty="0" err="1" smtClean="0"/>
              <a:t>warfighter</a:t>
            </a:r>
            <a:r>
              <a:rPr lang="en-US" dirty="0" smtClean="0"/>
              <a:t> versus the individual parts or repair actions. This is accomplished through a business relationship that is structured to meet the </a:t>
            </a:r>
            <a:r>
              <a:rPr lang="en-US" dirty="0" err="1" smtClean="0"/>
              <a:t>warfighter's</a:t>
            </a:r>
            <a:r>
              <a:rPr lang="en-US" dirty="0" smtClean="0"/>
              <a:t> requirements. One of the most significant aspects of PBL is the concept of a negotiated agreement between the major stakeholders (e.g., the program manager, the force provider(s), and the support provider(s)) that formally documents the performance and support expectations and commensurate resources to achieve the desired PBL outcomes.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tags" Target="../tags/tag1.xml"/><Relationship Id="rId2" Type="http://schemas.openxmlformats.org/officeDocument/2006/relationships/tags" Target="../tags/tag2.xml"/><Relationship Id="rId3"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8.xml"/><Relationship Id="rId4" Type="http://schemas.openxmlformats.org/officeDocument/2006/relationships/tags" Target="../tags/tag9.xml"/><Relationship Id="rId5" Type="http://schemas.openxmlformats.org/officeDocument/2006/relationships/slideMaster" Target="../slideMasters/slideMaster3.xml"/><Relationship Id="rId1" Type="http://schemas.openxmlformats.org/officeDocument/2006/relationships/tags" Target="../tags/tag6.xml"/><Relationship Id="rId2" Type="http://schemas.openxmlformats.org/officeDocument/2006/relationships/tags" Target="../tags/tag7.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262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262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grpSp>
        <p:nvGrpSpPr>
          <p:cNvPr id="2" name="McK Title Elements"/>
          <p:cNvGrpSpPr>
            <a:grpSpLocks/>
          </p:cNvGrpSpPr>
          <p:nvPr>
            <p:custDataLst>
              <p:tags r:id="rId1"/>
            </p:custDataLst>
          </p:nvPr>
        </p:nvGrpSpPr>
        <p:grpSpPr bwMode="auto">
          <a:xfrm>
            <a:off x="2897188" y="2333625"/>
            <a:ext cx="4570412" cy="4017963"/>
            <a:chOff x="2007" y="1666"/>
            <a:chExt cx="3167" cy="2869"/>
          </a:xfrm>
        </p:grpSpPr>
        <p:sp>
          <p:nvSpPr>
            <p:cNvPr id="5" name="McK Confidential" hidden="1"/>
            <p:cNvSpPr>
              <a:spLocks noChangeArrowheads="1"/>
            </p:cNvSpPr>
            <p:nvPr/>
          </p:nvSpPr>
          <p:spPr bwMode="auto">
            <a:xfrm>
              <a:off x="2007" y="1666"/>
              <a:ext cx="1762" cy="143"/>
            </a:xfrm>
            <a:prstGeom prst="rect">
              <a:avLst/>
            </a:prstGeom>
            <a:noFill/>
            <a:ln w="9525">
              <a:noFill/>
              <a:miter lim="800000"/>
              <a:headEnd/>
              <a:tailEnd/>
            </a:ln>
          </p:spPr>
          <p:txBody>
            <a:bodyPr lIns="0" tIns="0" rIns="0" bIns="0">
              <a:spAutoFit/>
            </a:bodyPr>
            <a:lstStyle/>
            <a:p>
              <a:pPr defTabSz="995363" eaLnBrk="0" hangingPunct="0"/>
              <a:r>
                <a:rPr lang="en-US" sz="1300" b="0">
                  <a:solidFill>
                    <a:srgbClr val="000000"/>
                  </a:solidFill>
                  <a:latin typeface="Arial" pitchFamily="34" charset="0"/>
                </a:rPr>
                <a:t>CONFIDENTIAL</a:t>
              </a:r>
            </a:p>
          </p:txBody>
        </p:sp>
        <p:sp>
          <p:nvSpPr>
            <p:cNvPr id="6" name="McK Disclaimer" hidden="1"/>
            <p:cNvSpPr>
              <a:spLocks noChangeArrowheads="1"/>
            </p:cNvSpPr>
            <p:nvPr>
              <p:custDataLst>
                <p:tags r:id="rId2"/>
              </p:custDataLst>
            </p:nvPr>
          </p:nvSpPr>
          <p:spPr bwMode="auto">
            <a:xfrm>
              <a:off x="2007" y="4096"/>
              <a:ext cx="2303" cy="439"/>
            </a:xfrm>
            <a:prstGeom prst="rect">
              <a:avLst/>
            </a:prstGeom>
            <a:noFill/>
            <a:ln w="9525">
              <a:noFill/>
              <a:miter lim="800000"/>
              <a:headEnd/>
              <a:tailEnd/>
            </a:ln>
          </p:spPr>
          <p:txBody>
            <a:bodyPr lIns="0" tIns="0" rIns="0" bIns="0">
              <a:spAutoFit/>
            </a:bodyPr>
            <a:lstStyle/>
            <a:p>
              <a:pPr defTabSz="995363" eaLnBrk="0" hangingPunct="0"/>
              <a:r>
                <a:rPr lang="en-US" sz="800" b="0">
                  <a:solidFill>
                    <a:srgbClr val="000000"/>
                  </a:solidFill>
                  <a:latin typeface="Arial" pitchFamily="34" charset="0"/>
                </a:rPr>
                <a:t>This report is solely for the use of client personnel.  No part of it may be circulated, quoted, or reproduced for distribution outside the client organization without prior written approval from McKinsey &amp; Company. This material was used by McKinsey &amp; Company during an oral presentation; it is not a complete record of the discussion.</a:t>
              </a:r>
            </a:p>
          </p:txBody>
        </p:sp>
        <p:sp>
          <p:nvSpPr>
            <p:cNvPr id="7" name="McK Document" hidden="1"/>
            <p:cNvSpPr>
              <a:spLocks noChangeArrowheads="1"/>
            </p:cNvSpPr>
            <p:nvPr/>
          </p:nvSpPr>
          <p:spPr bwMode="auto">
            <a:xfrm>
              <a:off x="2007" y="3372"/>
              <a:ext cx="3167" cy="134"/>
            </a:xfrm>
            <a:prstGeom prst="rect">
              <a:avLst/>
            </a:prstGeom>
            <a:noFill/>
            <a:ln w="9525">
              <a:noFill/>
              <a:miter lim="800000"/>
              <a:headEnd/>
              <a:tailEnd/>
            </a:ln>
          </p:spPr>
          <p:txBody>
            <a:bodyPr lIns="0" tIns="0" rIns="0" bIns="0"/>
            <a:lstStyle/>
            <a:p>
              <a:pPr eaLnBrk="0" hangingPunct="0"/>
              <a:r>
                <a:rPr lang="en-US" sz="1300" b="0">
                  <a:solidFill>
                    <a:srgbClr val="000000"/>
                  </a:solidFill>
                  <a:latin typeface="Arial" pitchFamily="34" charset="0"/>
                </a:rPr>
                <a:t>Document</a:t>
              </a:r>
            </a:p>
          </p:txBody>
        </p:sp>
        <p:sp>
          <p:nvSpPr>
            <p:cNvPr id="8" name="McK Date" hidden="1"/>
            <p:cNvSpPr txBox="1">
              <a:spLocks noChangeArrowheads="1"/>
            </p:cNvSpPr>
            <p:nvPr/>
          </p:nvSpPr>
          <p:spPr bwMode="auto">
            <a:xfrm>
              <a:off x="2007" y="3544"/>
              <a:ext cx="3167"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lIns="0" tIns="0" rIns="0" bIns="0"/>
            <a:lstStyle>
              <a:lvl1pPr eaLnBrk="0" hangingPunct="0">
                <a:defRPr sz="2400" b="1">
                  <a:solidFill>
                    <a:schemeClr val="tx1"/>
                  </a:solidFill>
                  <a:latin typeface="Times New Roman" charset="0"/>
                  <a:ea typeface="ＭＳ Ｐゴシック" charset="0"/>
                  <a:cs typeface="ＭＳ Ｐゴシック" charset="0"/>
                </a:defRPr>
              </a:lvl1pPr>
              <a:lvl2pPr marL="742950" indent="-285750" eaLnBrk="0" hangingPunct="0">
                <a:defRPr sz="2400" b="1">
                  <a:solidFill>
                    <a:schemeClr val="tx1"/>
                  </a:solidFill>
                  <a:latin typeface="Times New Roman" charset="0"/>
                  <a:ea typeface="ＭＳ Ｐゴシック" charset="0"/>
                </a:defRPr>
              </a:lvl2pPr>
              <a:lvl3pPr marL="1143000" indent="-228600" eaLnBrk="0" hangingPunct="0">
                <a:defRPr sz="2400" b="1">
                  <a:solidFill>
                    <a:schemeClr val="tx1"/>
                  </a:solidFill>
                  <a:latin typeface="Times New Roman" charset="0"/>
                  <a:ea typeface="ＭＳ Ｐゴシック" charset="0"/>
                </a:defRPr>
              </a:lvl3pPr>
              <a:lvl4pPr marL="1600200" indent="-228600" eaLnBrk="0" hangingPunct="0">
                <a:defRPr sz="2400" b="1">
                  <a:solidFill>
                    <a:schemeClr val="tx1"/>
                  </a:solidFill>
                  <a:latin typeface="Times New Roman" charset="0"/>
                  <a:ea typeface="ＭＳ Ｐゴシック" charset="0"/>
                </a:defRPr>
              </a:lvl4pPr>
              <a:lvl5pPr marL="2057400" indent="-228600" eaLnBrk="0" hangingPunct="0">
                <a:defRPr sz="2400" b="1">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b="1">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b="1">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b="1">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b="1">
                  <a:solidFill>
                    <a:schemeClr val="tx1"/>
                  </a:solidFill>
                  <a:latin typeface="Times New Roman" charset="0"/>
                  <a:ea typeface="ＭＳ Ｐゴシック" charset="0"/>
                </a:defRPr>
              </a:lvl9pPr>
            </a:lstStyle>
            <a:p>
              <a:pPr>
                <a:spcBef>
                  <a:spcPct val="50000"/>
                </a:spcBef>
                <a:defRPr/>
              </a:pPr>
              <a:r>
                <a:rPr lang="en-US" sz="1300" b="0" smtClean="0">
                  <a:solidFill>
                    <a:srgbClr val="000000"/>
                  </a:solidFill>
                  <a:latin typeface="Arial" charset="0"/>
                </a:rPr>
                <a:t>Date</a:t>
              </a:r>
            </a:p>
          </p:txBody>
        </p:sp>
      </p:grpSp>
      <p:sp>
        <p:nvSpPr>
          <p:cNvPr id="6146" name="Rectangle 2"/>
          <p:cNvSpPr>
            <a:spLocks noGrp="1" noChangeArrowheads="1"/>
          </p:cNvSpPr>
          <p:nvPr>
            <p:ph type="ctrTitle"/>
          </p:nvPr>
        </p:nvSpPr>
        <p:spPr>
          <a:xfrm>
            <a:off x="2896467" y="2829486"/>
            <a:ext cx="4570556" cy="338554"/>
          </a:xfrm>
        </p:spPr>
        <p:txBody>
          <a:bodyPr/>
          <a:lstStyle>
            <a:lvl1pPr>
              <a:defRPr sz="2200" b="0"/>
            </a:lvl1pPr>
          </a:lstStyle>
          <a:p>
            <a:r>
              <a:rPr lang="en-US"/>
              <a:t>Click to edit Master title style</a:t>
            </a:r>
          </a:p>
        </p:txBody>
      </p:sp>
      <p:sp>
        <p:nvSpPr>
          <p:cNvPr id="6147" name="Rectangle 3"/>
          <p:cNvSpPr>
            <a:spLocks noGrp="1" noChangeArrowheads="1"/>
          </p:cNvSpPr>
          <p:nvPr>
            <p:ph type="subTitle" idx="1"/>
          </p:nvPr>
        </p:nvSpPr>
        <p:spPr>
          <a:xfrm>
            <a:off x="2896467" y="3875835"/>
            <a:ext cx="4570556" cy="200055"/>
          </a:xfrm>
        </p:spPr>
        <p:txBody>
          <a:bodyPr/>
          <a:lstStyle>
            <a:lvl1pPr>
              <a:defRPr sz="1300"/>
            </a:lvl1pPr>
          </a:lstStyle>
          <a:p>
            <a:r>
              <a:rPr lang="en-US"/>
              <a:t>Click to edit Master subtitle style</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219200"/>
            <a:ext cx="4038600"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219200"/>
            <a:ext cx="4038600"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179388" y="0"/>
            <a:ext cx="6227762" cy="6400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itle 3"/>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6146" name="Rectangle 2"/>
          <p:cNvSpPr>
            <a:spLocks noGrp="1" noChangeArrowheads="1"/>
          </p:cNvSpPr>
          <p:nvPr>
            <p:ph type="ctrTitle"/>
            <p:custDataLst>
              <p:tags r:id="rId1"/>
            </p:custDataLst>
          </p:nvPr>
        </p:nvSpPr>
        <p:spPr>
          <a:xfrm>
            <a:off x="2896467" y="2829486"/>
            <a:ext cx="4570556" cy="338554"/>
          </a:xfrm>
        </p:spPr>
        <p:txBody>
          <a:bodyPr/>
          <a:lstStyle>
            <a:lvl1pPr>
              <a:defRPr sz="2200" b="0"/>
            </a:lvl1pPr>
          </a:lstStyle>
          <a:p>
            <a:r>
              <a:rPr lang="en-US"/>
              <a:t>Click to edit Master title style</a:t>
            </a:r>
          </a:p>
        </p:txBody>
      </p:sp>
      <p:sp>
        <p:nvSpPr>
          <p:cNvPr id="6147" name="Rectangle 3"/>
          <p:cNvSpPr>
            <a:spLocks noGrp="1" noChangeArrowheads="1"/>
          </p:cNvSpPr>
          <p:nvPr>
            <p:ph type="subTitle" idx="1"/>
            <p:custDataLst>
              <p:tags r:id="rId2"/>
            </p:custDataLst>
          </p:nvPr>
        </p:nvSpPr>
        <p:spPr>
          <a:xfrm>
            <a:off x="2896467" y="3875835"/>
            <a:ext cx="4570556" cy="200055"/>
          </a:xfrm>
        </p:spPr>
        <p:txBody>
          <a:bodyPr/>
          <a:lstStyle>
            <a:lvl1pPr>
              <a:defRPr sz="1300"/>
            </a:lvl1pPr>
          </a:lstStyle>
          <a:p>
            <a:r>
              <a:rPr lang="en-US"/>
              <a:t>Click to edit Master subtitle style</a:t>
            </a:r>
          </a:p>
        </p:txBody>
      </p:sp>
      <p:grpSp>
        <p:nvGrpSpPr>
          <p:cNvPr id="2" name="McK Title Elements"/>
          <p:cNvGrpSpPr>
            <a:grpSpLocks/>
          </p:cNvGrpSpPr>
          <p:nvPr>
            <p:custDataLst>
              <p:tags r:id="rId3"/>
            </p:custDataLst>
          </p:nvPr>
        </p:nvGrpSpPr>
        <p:grpSpPr bwMode="auto">
          <a:xfrm>
            <a:off x="2896467" y="2333625"/>
            <a:ext cx="4570556" cy="4018710"/>
            <a:chOff x="2007" y="1666"/>
            <a:chExt cx="3167" cy="2869"/>
          </a:xfrm>
        </p:grpSpPr>
        <p:sp>
          <p:nvSpPr>
            <p:cNvPr id="6156" name="McK Confidential" hidden="1"/>
            <p:cNvSpPr>
              <a:spLocks noChangeArrowheads="1"/>
            </p:cNvSpPr>
            <p:nvPr/>
          </p:nvSpPr>
          <p:spPr bwMode="auto">
            <a:xfrm>
              <a:off x="2007" y="1666"/>
              <a:ext cx="1762" cy="143"/>
            </a:xfrm>
            <a:prstGeom prst="rect">
              <a:avLst/>
            </a:prstGeom>
            <a:noFill/>
            <a:ln w="9525">
              <a:noFill/>
              <a:miter lim="800000"/>
              <a:headEnd/>
              <a:tailEnd/>
            </a:ln>
            <a:effectLst/>
          </p:spPr>
          <p:txBody>
            <a:bodyPr lIns="0" tIns="0" rIns="0" bIns="0">
              <a:spAutoFit/>
            </a:bodyPr>
            <a:lstStyle/>
            <a:p>
              <a:pPr defTabSz="995812" eaLnBrk="0" hangingPunct="0"/>
              <a:r>
                <a:rPr lang="en-US" sz="1300" b="0" smtClean="0">
                  <a:solidFill>
                    <a:srgbClr val="000000"/>
                  </a:solidFill>
                  <a:latin typeface="Arial" charset="0"/>
                </a:rPr>
                <a:t>CONFIDENTIAL</a:t>
              </a:r>
            </a:p>
          </p:txBody>
        </p:sp>
        <p:sp>
          <p:nvSpPr>
            <p:cNvPr id="6157" name="McK Disclaimer" hidden="1"/>
            <p:cNvSpPr>
              <a:spLocks noChangeArrowheads="1"/>
            </p:cNvSpPr>
            <p:nvPr>
              <p:custDataLst>
                <p:tags r:id="rId4"/>
              </p:custDataLst>
            </p:nvPr>
          </p:nvSpPr>
          <p:spPr bwMode="auto">
            <a:xfrm>
              <a:off x="2007" y="4096"/>
              <a:ext cx="2303" cy="439"/>
            </a:xfrm>
            <a:prstGeom prst="rect">
              <a:avLst/>
            </a:prstGeom>
            <a:noFill/>
            <a:ln w="9525">
              <a:noFill/>
              <a:miter lim="800000"/>
              <a:headEnd/>
              <a:tailEnd/>
            </a:ln>
            <a:effectLst/>
          </p:spPr>
          <p:txBody>
            <a:bodyPr lIns="0" tIns="0" rIns="0" bIns="0">
              <a:spAutoFit/>
            </a:bodyPr>
            <a:lstStyle/>
            <a:p>
              <a:pPr defTabSz="995812" eaLnBrk="0" hangingPunct="0"/>
              <a:r>
                <a:rPr lang="en-US" sz="800" b="0" smtClean="0">
                  <a:solidFill>
                    <a:srgbClr val="000000"/>
                  </a:solidFill>
                  <a:latin typeface="Arial" charset="0"/>
                </a:rPr>
                <a:t>This report is solely for the use of client personnel.  No part of it may be circulated, quoted, or reproduced for distribution outside the client organization without prior written approval from McKinsey &amp; Company. This material was used by McKinsey &amp; Company during an oral presentation; it is not a complete record of the discussion.</a:t>
              </a:r>
            </a:p>
          </p:txBody>
        </p:sp>
        <p:sp>
          <p:nvSpPr>
            <p:cNvPr id="6158" name="McK Document" hidden="1"/>
            <p:cNvSpPr>
              <a:spLocks noChangeArrowheads="1"/>
            </p:cNvSpPr>
            <p:nvPr/>
          </p:nvSpPr>
          <p:spPr bwMode="auto">
            <a:xfrm>
              <a:off x="2007" y="3372"/>
              <a:ext cx="3167" cy="134"/>
            </a:xfrm>
            <a:prstGeom prst="rect">
              <a:avLst/>
            </a:prstGeom>
            <a:noFill/>
            <a:ln w="9525">
              <a:noFill/>
              <a:miter lim="800000"/>
              <a:headEnd/>
              <a:tailEnd/>
            </a:ln>
            <a:effectLst/>
          </p:spPr>
          <p:txBody>
            <a:bodyPr lIns="0" tIns="0" rIns="0" bIns="0"/>
            <a:lstStyle/>
            <a:p>
              <a:pPr defTabSz="914608" eaLnBrk="0" hangingPunct="0"/>
              <a:r>
                <a:rPr lang="en-US" sz="1300" b="0" smtClean="0">
                  <a:solidFill>
                    <a:srgbClr val="000000"/>
                  </a:solidFill>
                  <a:latin typeface="Arial" charset="0"/>
                </a:rPr>
                <a:t>Document</a:t>
              </a:r>
            </a:p>
          </p:txBody>
        </p:sp>
        <p:sp>
          <p:nvSpPr>
            <p:cNvPr id="6159" name="McK Date" hidden="1"/>
            <p:cNvSpPr txBox="1">
              <a:spLocks noChangeArrowheads="1"/>
            </p:cNvSpPr>
            <p:nvPr/>
          </p:nvSpPr>
          <p:spPr bwMode="auto">
            <a:xfrm>
              <a:off x="2007" y="3544"/>
              <a:ext cx="3167" cy="134"/>
            </a:xfrm>
            <a:prstGeom prst="rect">
              <a:avLst/>
            </a:prstGeom>
            <a:noFill/>
            <a:ln w="12700">
              <a:noFill/>
              <a:miter lim="800000"/>
              <a:headEnd type="none" w="sm" len="sm"/>
              <a:tailEnd type="none" w="sm" len="sm"/>
            </a:ln>
            <a:effectLst/>
          </p:spPr>
          <p:txBody>
            <a:bodyPr lIns="0" tIns="0" rIns="0" bIns="0"/>
            <a:lstStyle/>
            <a:p>
              <a:pPr eaLnBrk="0" hangingPunct="0">
                <a:spcBef>
                  <a:spcPct val="50000"/>
                </a:spcBef>
              </a:pPr>
              <a:r>
                <a:rPr lang="en-US" sz="1300" b="0" smtClean="0">
                  <a:solidFill>
                    <a:srgbClr val="000000"/>
                  </a:solidFill>
                  <a:latin typeface="Arial" charset="0"/>
                </a:rPr>
                <a:t>Date</a:t>
              </a:r>
            </a:p>
          </p:txBody>
        </p:sp>
      </p:gr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937C6D4B-0EC3-4F37-BE82-EDBAF823BB3B}"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3035" y="4406713"/>
            <a:ext cx="7771534" cy="1107996"/>
          </a:xfrm>
        </p:spPr>
        <p:txBody>
          <a:bodyPr/>
          <a:lstStyle>
            <a:lvl1pPr algn="l">
              <a:defRPr sz="3600" b="1" cap="all"/>
            </a:lvl1pPr>
          </a:lstStyle>
          <a:p>
            <a:r>
              <a:rPr lang="en-US" smtClean="0"/>
              <a:t>Click to edit Master title style</a:t>
            </a:r>
            <a:endParaRPr lang="en-US"/>
          </a:p>
        </p:txBody>
      </p:sp>
      <p:sp>
        <p:nvSpPr>
          <p:cNvPr id="3" name="Text Placeholder 2"/>
          <p:cNvSpPr>
            <a:spLocks noGrp="1"/>
          </p:cNvSpPr>
          <p:nvPr>
            <p:ph type="body" idx="1"/>
          </p:nvPr>
        </p:nvSpPr>
        <p:spPr>
          <a:xfrm>
            <a:off x="723035" y="4129714"/>
            <a:ext cx="7771534" cy="276999"/>
          </a:xfrm>
        </p:spPr>
        <p:txBody>
          <a:bodyPr anchor="b"/>
          <a:lstStyle>
            <a:lvl1pPr marL="0" indent="0">
              <a:buNone/>
              <a:defRPr sz="1800"/>
            </a:lvl1pPr>
            <a:lvl2pPr marL="410291" indent="0">
              <a:buNone/>
              <a:defRPr sz="1600"/>
            </a:lvl2pPr>
            <a:lvl3pPr marL="820583" indent="0">
              <a:buNone/>
              <a:defRPr sz="1400"/>
            </a:lvl3pPr>
            <a:lvl4pPr marL="1230874" indent="0">
              <a:buNone/>
              <a:defRPr sz="1300"/>
            </a:lvl4pPr>
            <a:lvl5pPr marL="1641165" indent="0">
              <a:buNone/>
              <a:defRPr sz="1300"/>
            </a:lvl5pPr>
            <a:lvl6pPr marL="2051456" indent="0">
              <a:buNone/>
              <a:defRPr sz="1300"/>
            </a:lvl6pPr>
            <a:lvl7pPr marL="2461748" indent="0">
              <a:buNone/>
              <a:defRPr sz="1300"/>
            </a:lvl7pPr>
            <a:lvl8pPr marL="2872039" indent="0">
              <a:buNone/>
              <a:defRPr sz="1300"/>
            </a:lvl8pPr>
            <a:lvl9pPr marL="3282330" indent="0">
              <a:buNone/>
              <a:defRPr sz="13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a:lvl1pPr>
          </a:lstStyle>
          <a:p>
            <a:fld id="{5E97D8AF-6C2E-4431-A4C9-52C62FC0625C}"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652444" y="2339229"/>
            <a:ext cx="3248602" cy="1877437"/>
          </a:xfrm>
        </p:spPr>
        <p:txBody>
          <a:bodyPr/>
          <a:lstStyle>
            <a:lvl1pPr>
              <a:defRPr sz="2500"/>
            </a:lvl1pPr>
            <a:lvl2pPr>
              <a:defRPr sz="22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039591" y="2339229"/>
            <a:ext cx="3248603" cy="1877437"/>
          </a:xfrm>
        </p:spPr>
        <p:txBody>
          <a:bodyPr/>
          <a:lstStyle>
            <a:lvl1pPr>
              <a:defRPr sz="2500"/>
            </a:lvl1pPr>
            <a:lvl2pPr>
              <a:defRPr sz="22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a:lvl1pPr>
          </a:lstStyle>
          <a:p>
            <a:fld id="{2B2E0D8A-636F-472E-B5A3-1680006B2B2E}"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89" y="274544"/>
            <a:ext cx="8229023" cy="169277"/>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489" y="1836788"/>
            <a:ext cx="4039465" cy="338554"/>
          </a:xfrm>
        </p:spPr>
        <p:txBody>
          <a:bodyPr anchor="b"/>
          <a:lstStyle>
            <a:lvl1pPr marL="0" indent="0">
              <a:buNone/>
              <a:defRPr sz="2200" b="1"/>
            </a:lvl1pPr>
            <a:lvl2pPr marL="410291" indent="0">
              <a:buNone/>
              <a:defRPr sz="1800" b="1"/>
            </a:lvl2pPr>
            <a:lvl3pPr marL="820583" indent="0">
              <a:buNone/>
              <a:defRPr sz="1600" b="1"/>
            </a:lvl3pPr>
            <a:lvl4pPr marL="1230874" indent="0">
              <a:buNone/>
              <a:defRPr sz="1400" b="1"/>
            </a:lvl4pPr>
            <a:lvl5pPr marL="1641165" indent="0">
              <a:buNone/>
              <a:defRPr sz="1400" b="1"/>
            </a:lvl5pPr>
            <a:lvl6pPr marL="2051456" indent="0">
              <a:buNone/>
              <a:defRPr sz="1400" b="1"/>
            </a:lvl6pPr>
            <a:lvl7pPr marL="2461748" indent="0">
              <a:buNone/>
              <a:defRPr sz="1400" b="1"/>
            </a:lvl7pPr>
            <a:lvl8pPr marL="2872039" indent="0">
              <a:buNone/>
              <a:defRPr sz="1400" b="1"/>
            </a:lvl8pPr>
            <a:lvl9pPr marL="3282330" indent="0">
              <a:buNone/>
              <a:defRPr sz="1400" b="1"/>
            </a:lvl9pPr>
          </a:lstStyle>
          <a:p>
            <a:pPr lvl="0"/>
            <a:r>
              <a:rPr lang="en-US" smtClean="0"/>
              <a:t>Click to edit Master text styles</a:t>
            </a:r>
          </a:p>
        </p:txBody>
      </p:sp>
      <p:sp>
        <p:nvSpPr>
          <p:cNvPr id="4" name="Content Placeholder 3"/>
          <p:cNvSpPr>
            <a:spLocks noGrp="1"/>
          </p:cNvSpPr>
          <p:nvPr>
            <p:ph sz="half" idx="2"/>
          </p:nvPr>
        </p:nvSpPr>
        <p:spPr>
          <a:xfrm>
            <a:off x="457489" y="2175343"/>
            <a:ext cx="4039465" cy="1292662"/>
          </a:xfrm>
        </p:spPr>
        <p:txBody>
          <a:bodyPr/>
          <a:lstStyle>
            <a:lvl1pPr>
              <a:defRPr sz="22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603" y="1836788"/>
            <a:ext cx="4040909" cy="338554"/>
          </a:xfrm>
        </p:spPr>
        <p:txBody>
          <a:bodyPr anchor="b"/>
          <a:lstStyle>
            <a:lvl1pPr marL="0" indent="0">
              <a:buNone/>
              <a:defRPr sz="2200" b="1"/>
            </a:lvl1pPr>
            <a:lvl2pPr marL="410291" indent="0">
              <a:buNone/>
              <a:defRPr sz="1800" b="1"/>
            </a:lvl2pPr>
            <a:lvl3pPr marL="820583" indent="0">
              <a:buNone/>
              <a:defRPr sz="1600" b="1"/>
            </a:lvl3pPr>
            <a:lvl4pPr marL="1230874" indent="0">
              <a:buNone/>
              <a:defRPr sz="1400" b="1"/>
            </a:lvl4pPr>
            <a:lvl5pPr marL="1641165" indent="0">
              <a:buNone/>
              <a:defRPr sz="1400" b="1"/>
            </a:lvl5pPr>
            <a:lvl6pPr marL="2051456" indent="0">
              <a:buNone/>
              <a:defRPr sz="1400" b="1"/>
            </a:lvl6pPr>
            <a:lvl7pPr marL="2461748" indent="0">
              <a:buNone/>
              <a:defRPr sz="1400" b="1"/>
            </a:lvl7pPr>
            <a:lvl8pPr marL="2872039" indent="0">
              <a:buNone/>
              <a:defRPr sz="1400" b="1"/>
            </a:lvl8pPr>
            <a:lvl9pPr marL="3282330" indent="0">
              <a:buNone/>
              <a:defRPr sz="1400" b="1"/>
            </a:lvl9pPr>
          </a:lstStyle>
          <a:p>
            <a:pPr lvl="0"/>
            <a:r>
              <a:rPr lang="en-US" smtClean="0"/>
              <a:t>Click to edit Master text styles</a:t>
            </a:r>
          </a:p>
        </p:txBody>
      </p:sp>
      <p:sp>
        <p:nvSpPr>
          <p:cNvPr id="6" name="Content Placeholder 5"/>
          <p:cNvSpPr>
            <a:spLocks noGrp="1"/>
          </p:cNvSpPr>
          <p:nvPr>
            <p:ph sz="quarter" idx="4"/>
          </p:nvPr>
        </p:nvSpPr>
        <p:spPr>
          <a:xfrm>
            <a:off x="4645603" y="2175343"/>
            <a:ext cx="4040909" cy="1292662"/>
          </a:xfrm>
        </p:spPr>
        <p:txBody>
          <a:bodyPr/>
          <a:lstStyle>
            <a:lvl1pPr>
              <a:defRPr sz="22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a:lvl1pPr>
          </a:lstStyle>
          <a:p>
            <a:fld id="{B6602FB6-5864-4C18-8E80-30812A3CA143}"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a:lvl1pPr>
          </a:lstStyle>
          <a:p>
            <a:fld id="{CC886E37-13B9-4649-B391-039E94BBC64A}"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FB649CCD-6B46-44F8-9099-409D14B6FBF3}"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89" y="881756"/>
            <a:ext cx="3007591" cy="553998"/>
          </a:xfrm>
        </p:spPr>
        <p:txBody>
          <a:bodyPr anchor="b"/>
          <a:lstStyle>
            <a:lvl1pPr algn="l">
              <a:defRPr sz="1800" b="1"/>
            </a:lvl1pPr>
          </a:lstStyle>
          <a:p>
            <a:r>
              <a:rPr lang="en-US" smtClean="0"/>
              <a:t>Click to edit Master title style</a:t>
            </a:r>
            <a:endParaRPr lang="en-US"/>
          </a:p>
        </p:txBody>
      </p:sp>
      <p:sp>
        <p:nvSpPr>
          <p:cNvPr id="3" name="Content Placeholder 2"/>
          <p:cNvSpPr>
            <a:spLocks noGrp="1"/>
          </p:cNvSpPr>
          <p:nvPr>
            <p:ph idx="1"/>
          </p:nvPr>
        </p:nvSpPr>
        <p:spPr>
          <a:xfrm>
            <a:off x="3574762" y="273144"/>
            <a:ext cx="5111750" cy="1723549"/>
          </a:xfrm>
        </p:spPr>
        <p:txBody>
          <a:bodyPr/>
          <a:lstStyle>
            <a:lvl1pPr>
              <a:defRPr sz="2900"/>
            </a:lvl1pPr>
            <a:lvl2pPr>
              <a:defRPr sz="2500"/>
            </a:lvl2pPr>
            <a:lvl3pPr>
              <a:defRPr sz="22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489" y="1435755"/>
            <a:ext cx="3007591" cy="200055"/>
          </a:xfrm>
        </p:spPr>
        <p:txBody>
          <a:bodyPr/>
          <a:lstStyle>
            <a:lvl1pPr marL="0" indent="0">
              <a:buNone/>
              <a:defRPr sz="1300"/>
            </a:lvl1pPr>
            <a:lvl2pPr marL="410291" indent="0">
              <a:buNone/>
              <a:defRPr sz="1100"/>
            </a:lvl2pPr>
            <a:lvl3pPr marL="820583" indent="0">
              <a:buNone/>
              <a:defRPr sz="900"/>
            </a:lvl3pPr>
            <a:lvl4pPr marL="1230874" indent="0">
              <a:buNone/>
              <a:defRPr sz="800"/>
            </a:lvl4pPr>
            <a:lvl5pPr marL="1641165" indent="0">
              <a:buNone/>
              <a:defRPr sz="800"/>
            </a:lvl5pPr>
            <a:lvl6pPr marL="2051456" indent="0">
              <a:buNone/>
              <a:defRPr sz="800"/>
            </a:lvl6pPr>
            <a:lvl7pPr marL="2461748" indent="0">
              <a:buNone/>
              <a:defRPr sz="800"/>
            </a:lvl7pPr>
            <a:lvl8pPr marL="2872039" indent="0">
              <a:buNone/>
              <a:defRPr sz="800"/>
            </a:lvl8pPr>
            <a:lvl9pPr marL="3282330" indent="0">
              <a:buNone/>
              <a:defRPr sz="8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D57C3D28-C5E1-4CFA-9BD9-AA6B39306489}"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432" y="5090619"/>
            <a:ext cx="5486977" cy="276999"/>
          </a:xfrm>
        </p:spPr>
        <p:txBody>
          <a:bodyPr anchor="b"/>
          <a:lstStyle>
            <a:lvl1pPr algn="l">
              <a:defRPr sz="1800" b="1"/>
            </a:lvl1pPr>
          </a:lstStyle>
          <a:p>
            <a:r>
              <a:rPr lang="en-US" smtClean="0"/>
              <a:t>Click to edit Master title style</a:t>
            </a:r>
            <a:endParaRPr lang="en-US"/>
          </a:p>
        </p:txBody>
      </p:sp>
      <p:sp>
        <p:nvSpPr>
          <p:cNvPr id="3" name="Picture Placeholder 2"/>
          <p:cNvSpPr>
            <a:spLocks noGrp="1"/>
          </p:cNvSpPr>
          <p:nvPr>
            <p:ph type="pic" idx="1"/>
          </p:nvPr>
        </p:nvSpPr>
        <p:spPr>
          <a:xfrm>
            <a:off x="1792432" y="612122"/>
            <a:ext cx="5486977" cy="446276"/>
          </a:xfrm>
        </p:spPr>
        <p:txBody>
          <a:bodyPr/>
          <a:lstStyle>
            <a:lvl1pPr marL="0" indent="0">
              <a:buNone/>
              <a:defRPr sz="2900"/>
            </a:lvl1pPr>
            <a:lvl2pPr marL="410291" indent="0">
              <a:buNone/>
              <a:defRPr sz="2500"/>
            </a:lvl2pPr>
            <a:lvl3pPr marL="820583" indent="0">
              <a:buNone/>
              <a:defRPr sz="2200"/>
            </a:lvl3pPr>
            <a:lvl4pPr marL="1230874" indent="0">
              <a:buNone/>
              <a:defRPr sz="1800"/>
            </a:lvl4pPr>
            <a:lvl5pPr marL="1641165" indent="0">
              <a:buNone/>
              <a:defRPr sz="1800"/>
            </a:lvl5pPr>
            <a:lvl6pPr marL="2051456" indent="0">
              <a:buNone/>
              <a:defRPr sz="1800"/>
            </a:lvl6pPr>
            <a:lvl7pPr marL="2461748" indent="0">
              <a:buNone/>
              <a:defRPr sz="1800"/>
            </a:lvl7pPr>
            <a:lvl8pPr marL="2872039" indent="0">
              <a:buNone/>
              <a:defRPr sz="1800"/>
            </a:lvl8pPr>
            <a:lvl9pPr marL="3282330" indent="0">
              <a:buNone/>
              <a:defRPr sz="1800"/>
            </a:lvl9pPr>
          </a:lstStyle>
          <a:p>
            <a:endParaRPr lang="en-US"/>
          </a:p>
        </p:txBody>
      </p:sp>
      <p:sp>
        <p:nvSpPr>
          <p:cNvPr id="4" name="Text Placeholder 3"/>
          <p:cNvSpPr>
            <a:spLocks noGrp="1"/>
          </p:cNvSpPr>
          <p:nvPr>
            <p:ph type="body" sz="half" idx="2"/>
          </p:nvPr>
        </p:nvSpPr>
        <p:spPr>
          <a:xfrm>
            <a:off x="1792432" y="5367618"/>
            <a:ext cx="5486977" cy="200055"/>
          </a:xfrm>
        </p:spPr>
        <p:txBody>
          <a:bodyPr/>
          <a:lstStyle>
            <a:lvl1pPr marL="0" indent="0">
              <a:buNone/>
              <a:defRPr sz="1300"/>
            </a:lvl1pPr>
            <a:lvl2pPr marL="410291" indent="0">
              <a:buNone/>
              <a:defRPr sz="1100"/>
            </a:lvl2pPr>
            <a:lvl3pPr marL="820583" indent="0">
              <a:buNone/>
              <a:defRPr sz="900"/>
            </a:lvl3pPr>
            <a:lvl4pPr marL="1230874" indent="0">
              <a:buNone/>
              <a:defRPr sz="800"/>
            </a:lvl4pPr>
            <a:lvl5pPr marL="1641165" indent="0">
              <a:buNone/>
              <a:defRPr sz="800"/>
            </a:lvl5pPr>
            <a:lvl6pPr marL="2051456" indent="0">
              <a:buNone/>
              <a:defRPr sz="800"/>
            </a:lvl6pPr>
            <a:lvl7pPr marL="2461748" indent="0">
              <a:buNone/>
              <a:defRPr sz="800"/>
            </a:lvl7pPr>
            <a:lvl8pPr marL="2872039" indent="0">
              <a:buNone/>
              <a:defRPr sz="800"/>
            </a:lvl8pPr>
            <a:lvl9pPr marL="3282330" indent="0">
              <a:buNone/>
              <a:defRPr sz="8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0203D0AF-07E2-4236-A5AC-E6EC6BF247AA}"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426146" y="2339229"/>
            <a:ext cx="1862048" cy="84638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B6496618-9E4B-4F19-8C53-CE8B2776AE19}"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51083" y="1812552"/>
            <a:ext cx="338554" cy="13321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477213" y="1812552"/>
            <a:ext cx="1015663" cy="13321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C8501FFA-6AC8-4DC7-9FA1-FB80E4D2AC5E}"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5.xml"/><Relationship Id="rId12" Type="http://schemas.openxmlformats.org/officeDocument/2006/relationships/theme" Target="../theme/theme2.xml"/><Relationship Id="rId1" Type="http://schemas.openxmlformats.org/officeDocument/2006/relationships/slideLayout" Target="../slideLayouts/slideLayout15.xml"/><Relationship Id="rId2" Type="http://schemas.openxmlformats.org/officeDocument/2006/relationships/slideLayout" Target="../slideLayouts/slideLayout16.xml"/><Relationship Id="rId3" Type="http://schemas.openxmlformats.org/officeDocument/2006/relationships/slideLayout" Target="../slideLayouts/slideLayout17.xml"/><Relationship Id="rId4" Type="http://schemas.openxmlformats.org/officeDocument/2006/relationships/slideLayout" Target="../slideLayouts/slideLayout18.xml"/><Relationship Id="rId5" Type="http://schemas.openxmlformats.org/officeDocument/2006/relationships/slideLayout" Target="../slideLayouts/slideLayout19.xml"/><Relationship Id="rId6" Type="http://schemas.openxmlformats.org/officeDocument/2006/relationships/slideLayout" Target="../slideLayouts/slideLayout20.xml"/><Relationship Id="rId7" Type="http://schemas.openxmlformats.org/officeDocument/2006/relationships/slideLayout" Target="../slideLayouts/slideLayout21.xml"/><Relationship Id="rId8" Type="http://schemas.openxmlformats.org/officeDocument/2006/relationships/slideLayout" Target="../slideLayouts/slideLayout22.xml"/><Relationship Id="rId9" Type="http://schemas.openxmlformats.org/officeDocument/2006/relationships/slideLayout" Target="../slideLayouts/slideLayout23.xml"/><Relationship Id="rId10"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6.xml"/><Relationship Id="rId12" Type="http://schemas.openxmlformats.org/officeDocument/2006/relationships/theme" Target="../theme/theme3.xml"/><Relationship Id="rId13" Type="http://schemas.openxmlformats.org/officeDocument/2006/relationships/tags" Target="../tags/tag3.xml"/><Relationship Id="rId14" Type="http://schemas.openxmlformats.org/officeDocument/2006/relationships/tags" Target="../tags/tag4.xml"/><Relationship Id="rId15" Type="http://schemas.openxmlformats.org/officeDocument/2006/relationships/tags" Target="../tags/tag5.xml"/><Relationship Id="rId1" Type="http://schemas.openxmlformats.org/officeDocument/2006/relationships/slideLayout" Target="../slideLayouts/slideLayout26.xml"/><Relationship Id="rId2" Type="http://schemas.openxmlformats.org/officeDocument/2006/relationships/slideLayout" Target="../slideLayouts/slideLayout27.xml"/><Relationship Id="rId3" Type="http://schemas.openxmlformats.org/officeDocument/2006/relationships/slideLayout" Target="../slideLayouts/slideLayout28.xml"/><Relationship Id="rId4" Type="http://schemas.openxmlformats.org/officeDocument/2006/relationships/slideLayout" Target="../slideLayouts/slideLayout29.xml"/><Relationship Id="rId5" Type="http://schemas.openxmlformats.org/officeDocument/2006/relationships/slideLayout" Target="../slideLayouts/slideLayout30.xml"/><Relationship Id="rId6" Type="http://schemas.openxmlformats.org/officeDocument/2006/relationships/slideLayout" Target="../slideLayouts/slideLayout31.xml"/><Relationship Id="rId7" Type="http://schemas.openxmlformats.org/officeDocument/2006/relationships/slideLayout" Target="../slideLayouts/slideLayout32.xml"/><Relationship Id="rId8" Type="http://schemas.openxmlformats.org/officeDocument/2006/relationships/slideLayout" Target="../slideLayouts/slideLayout33.xml"/><Relationship Id="rId9" Type="http://schemas.openxmlformats.org/officeDocument/2006/relationships/slideLayout" Target="../slideLayouts/slideLayout34.xml"/><Relationship Id="rId10"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03106" name="Line 2"/>
          <p:cNvSpPr>
            <a:spLocks noChangeShapeType="1"/>
          </p:cNvSpPr>
          <p:nvPr/>
        </p:nvSpPr>
        <p:spPr bwMode="auto">
          <a:xfrm>
            <a:off x="12700" y="66103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03107" name="Rectangle 3"/>
          <p:cNvSpPr>
            <a:spLocks noChangeArrowheads="1"/>
          </p:cNvSpPr>
          <p:nvPr/>
        </p:nvSpPr>
        <p:spPr bwMode="auto">
          <a:xfrm>
            <a:off x="4310063" y="66389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b="0">
                <a:solidFill>
                  <a:schemeClr val="accent2"/>
                </a:solidFill>
                <a:latin typeface="Arial" charset="0"/>
              </a:rPr>
              <a:t>Slide </a:t>
            </a:r>
            <a:fld id="{BA6E0341-8F28-4ABE-BD9A-D0A05A3BA49E}" type="slidenum">
              <a:rPr lang="en-US" sz="800" b="0">
                <a:solidFill>
                  <a:schemeClr val="accent2"/>
                </a:solidFill>
                <a:latin typeface="Arial" charset="0"/>
              </a:rPr>
              <a:pPr eaLnBrk="0" hangingPunct="0">
                <a:defRPr/>
              </a:pPr>
              <a:t>‹#›</a:t>
            </a:fld>
            <a:endParaRPr lang="en-US" sz="800" b="0">
              <a:solidFill>
                <a:schemeClr val="accent2"/>
              </a:solidFill>
              <a:latin typeface="Arial" charset="0"/>
            </a:endParaRPr>
          </a:p>
        </p:txBody>
      </p:sp>
      <p:sp>
        <p:nvSpPr>
          <p:cNvPr id="303108"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b="0" dirty="0">
                <a:solidFill>
                  <a:schemeClr val="accent2"/>
                </a:solidFill>
                <a:latin typeface="Arial" charset="0"/>
              </a:rPr>
              <a:t>Operations Strategy/Sourcing &amp; Contracting</a:t>
            </a:r>
          </a:p>
        </p:txBody>
      </p:sp>
      <p:sp>
        <p:nvSpPr>
          <p:cNvPr id="303109"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b="0" dirty="0">
                <a:solidFill>
                  <a:schemeClr val="accent2"/>
                </a:solidFill>
                <a:latin typeface="Arial" charset="0"/>
                <a:cs typeface="Arial" charset="0"/>
              </a:rPr>
              <a:t>© Van Mieghem</a:t>
            </a:r>
          </a:p>
        </p:txBody>
      </p:sp>
      <p:sp>
        <p:nvSpPr>
          <p:cNvPr id="303110"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p>
        </p:txBody>
      </p:sp>
      <p:sp>
        <p:nvSpPr>
          <p:cNvPr id="4103"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4" name="Rectangle 8"/>
          <p:cNvSpPr>
            <a:spLocks noGrp="1" noChangeArrowheads="1"/>
          </p:cNvSpPr>
          <p:nvPr>
            <p:ph type="body" idx="1"/>
          </p:nvPr>
        </p:nvSpPr>
        <p:spPr bwMode="auto">
          <a:xfrm>
            <a:off x="455613" y="1114425"/>
            <a:ext cx="8229600" cy="54197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46" r:id="rId1"/>
    <p:sldLayoutId id="2147483847" r:id="rId2"/>
    <p:sldLayoutId id="2147483848" r:id="rId3"/>
    <p:sldLayoutId id="2147483849" r:id="rId4"/>
    <p:sldLayoutId id="2147483850" r:id="rId5"/>
    <p:sldLayoutId id="2147483851" r:id="rId6"/>
    <p:sldLayoutId id="2147483852" r:id="rId7"/>
    <p:sldLayoutId id="2147483853" r:id="rId8"/>
    <p:sldLayoutId id="2147483854" r:id="rId9"/>
    <p:sldLayoutId id="2147483855" r:id="rId10"/>
    <p:sldLayoutId id="2147483856" r:id="rId11"/>
    <p:sldLayoutId id="2147483857" r:id="rId12"/>
    <p:sldLayoutId id="2147483858" r:id="rId13"/>
    <p:sldLayoutId id="2147483883" r:id="rId14"/>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Rectangle 7"/>
          <p:cNvSpPr>
            <a:spLocks noGrp="1" noChangeArrowheads="1"/>
          </p:cNvSpPr>
          <p:nvPr>
            <p:ph type="title"/>
          </p:nvPr>
        </p:nvSpPr>
        <p:spPr bwMode="auto">
          <a:xfrm>
            <a:off x="179388" y="0"/>
            <a:ext cx="8305800" cy="762000"/>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1028" name="Rectangle 8"/>
          <p:cNvSpPr>
            <a:spLocks noGrp="1" noChangeArrowheads="1"/>
          </p:cNvSpPr>
          <p:nvPr>
            <p:ph type="body" idx="1"/>
          </p:nvPr>
        </p:nvSpPr>
        <p:spPr bwMode="auto">
          <a:xfrm>
            <a:off x="455613" y="1219200"/>
            <a:ext cx="8229600" cy="51816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Line 2"/>
          <p:cNvSpPr>
            <a:spLocks noChangeShapeType="1"/>
          </p:cNvSpPr>
          <p:nvPr userDrawn="1"/>
        </p:nvSpPr>
        <p:spPr bwMode="auto">
          <a:xfrm>
            <a:off x="12700" y="66103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11" name="Rectangle 3"/>
          <p:cNvSpPr>
            <a:spLocks noChangeArrowheads="1"/>
          </p:cNvSpPr>
          <p:nvPr userDrawn="1"/>
        </p:nvSpPr>
        <p:spPr bwMode="auto">
          <a:xfrm>
            <a:off x="4310063" y="66389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b="0">
                <a:solidFill>
                  <a:schemeClr val="accent2"/>
                </a:solidFill>
                <a:latin typeface="Arial" charset="0"/>
              </a:rPr>
              <a:t>Slide </a:t>
            </a:r>
            <a:fld id="{BA6E0341-8F28-4ABE-BD9A-D0A05A3BA49E}" type="slidenum">
              <a:rPr lang="en-US" sz="800" b="0">
                <a:solidFill>
                  <a:schemeClr val="accent2"/>
                </a:solidFill>
                <a:latin typeface="Arial" charset="0"/>
              </a:rPr>
              <a:pPr eaLnBrk="0" hangingPunct="0">
                <a:defRPr/>
              </a:pPr>
              <a:t>‹#›</a:t>
            </a:fld>
            <a:endParaRPr lang="en-US" sz="800" b="0">
              <a:solidFill>
                <a:schemeClr val="accent2"/>
              </a:solidFill>
              <a:latin typeface="Arial" charset="0"/>
            </a:endParaRPr>
          </a:p>
        </p:txBody>
      </p:sp>
      <p:sp>
        <p:nvSpPr>
          <p:cNvPr id="12" name="Rectangle 4"/>
          <p:cNvSpPr>
            <a:spLocks noChangeArrowheads="1"/>
          </p:cNvSpPr>
          <p:nvPr userDrawn="1"/>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b="0" dirty="0">
                <a:solidFill>
                  <a:schemeClr val="accent2"/>
                </a:solidFill>
                <a:latin typeface="Arial" charset="0"/>
              </a:rPr>
              <a:t>Operations Strategy/Sourcing &amp; Contracting</a:t>
            </a:r>
          </a:p>
        </p:txBody>
      </p:sp>
      <p:sp>
        <p:nvSpPr>
          <p:cNvPr id="13" name="Rectangle 5"/>
          <p:cNvSpPr>
            <a:spLocks noChangeArrowheads="1"/>
          </p:cNvSpPr>
          <p:nvPr userDrawn="1"/>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b="0" dirty="0" smtClean="0">
                <a:solidFill>
                  <a:schemeClr val="accent2"/>
                </a:solidFill>
                <a:latin typeface="Arial" charset="0"/>
                <a:cs typeface="Arial" charset="0"/>
              </a:rPr>
              <a:t>Doig / Van Mieghem</a:t>
            </a:r>
            <a:endParaRPr lang="en-US" sz="800" b="0" dirty="0">
              <a:solidFill>
                <a:schemeClr val="accent2"/>
              </a:solidFill>
              <a:latin typeface="Arial" charset="0"/>
              <a:cs typeface="Arial" charset="0"/>
            </a:endParaRPr>
          </a:p>
        </p:txBody>
      </p:sp>
    </p:spTree>
  </p:cSld>
  <p:clrMap bg1="lt1" tx1="dk1" bg2="lt2" tx2="dk2" accent1="accent1" accent2="accent2" accent3="accent3" accent4="accent4" accent5="accent5" accent6="accent6" hlink="hlink" folHlink="folHlink"/>
  <p:sldLayoutIdLst>
    <p:sldLayoutId id="2147483860" r:id="rId1"/>
    <p:sldLayoutId id="2147483861" r:id="rId2"/>
    <p:sldLayoutId id="2147483862" r:id="rId3"/>
    <p:sldLayoutId id="2147483863" r:id="rId4"/>
    <p:sldLayoutId id="2147483864" r:id="rId5"/>
    <p:sldLayoutId id="2147483865" r:id="rId6"/>
    <p:sldLayoutId id="2147483866" r:id="rId7"/>
    <p:sldLayoutId id="2147483867" r:id="rId8"/>
    <p:sldLayoutId id="2147483868" r:id="rId9"/>
    <p:sldLayoutId id="2147483869" r:id="rId10"/>
    <p:sldLayoutId id="2147483870" r:id="rId11"/>
  </p:sldLayoutIdLst>
  <p:txStyles>
    <p:titleStyle>
      <a:lvl1pPr algn="l" rtl="0" eaLnBrk="0" fontAlgn="base" hangingPunct="0">
        <a:spcBef>
          <a:spcPct val="0"/>
        </a:spcBef>
        <a:spcAft>
          <a:spcPct val="0"/>
        </a:spcAft>
        <a:defRPr sz="2800">
          <a:solidFill>
            <a:srgbClr val="000099"/>
          </a:solidFill>
          <a:latin typeface="+mj-lt"/>
          <a:ea typeface="ＭＳ Ｐゴシック" charset="-128"/>
          <a:cs typeface="ＭＳ Ｐゴシック" charset="-128"/>
        </a:defRPr>
      </a:lvl1pPr>
      <a:lvl2pPr algn="l" rtl="0" eaLnBrk="0" fontAlgn="base" hangingPunct="0">
        <a:spcBef>
          <a:spcPct val="0"/>
        </a:spcBef>
        <a:spcAft>
          <a:spcPct val="0"/>
        </a:spcAft>
        <a:defRPr sz="2800">
          <a:solidFill>
            <a:srgbClr val="000099"/>
          </a:solidFill>
          <a:latin typeface="Arial" charset="0"/>
          <a:ea typeface="ＭＳ Ｐゴシック" charset="-128"/>
          <a:cs typeface="ＭＳ Ｐゴシック" charset="-128"/>
        </a:defRPr>
      </a:lvl2pPr>
      <a:lvl3pPr algn="l" rtl="0" eaLnBrk="0" fontAlgn="base" hangingPunct="0">
        <a:spcBef>
          <a:spcPct val="0"/>
        </a:spcBef>
        <a:spcAft>
          <a:spcPct val="0"/>
        </a:spcAft>
        <a:defRPr sz="2800">
          <a:solidFill>
            <a:srgbClr val="000099"/>
          </a:solidFill>
          <a:latin typeface="Arial" charset="0"/>
          <a:ea typeface="ＭＳ Ｐゴシック" charset="-128"/>
          <a:cs typeface="ＭＳ Ｐゴシック" charset="-128"/>
        </a:defRPr>
      </a:lvl3pPr>
      <a:lvl4pPr algn="l" rtl="0" eaLnBrk="0" fontAlgn="base" hangingPunct="0">
        <a:spcBef>
          <a:spcPct val="0"/>
        </a:spcBef>
        <a:spcAft>
          <a:spcPct val="0"/>
        </a:spcAft>
        <a:defRPr sz="2800">
          <a:solidFill>
            <a:srgbClr val="000099"/>
          </a:solidFill>
          <a:latin typeface="Arial" charset="0"/>
          <a:ea typeface="ＭＳ Ｐゴシック" charset="-128"/>
          <a:cs typeface="ＭＳ Ｐゴシック" charset="-128"/>
        </a:defRPr>
      </a:lvl4pPr>
      <a:lvl5pPr algn="l" rtl="0" eaLnBrk="0" fontAlgn="base" hangingPunct="0">
        <a:spcBef>
          <a:spcPct val="0"/>
        </a:spcBef>
        <a:spcAft>
          <a:spcPct val="0"/>
        </a:spcAft>
        <a:defRPr sz="2800">
          <a:solidFill>
            <a:srgbClr val="000099"/>
          </a:solidFill>
          <a:latin typeface="Arial" charset="0"/>
          <a:ea typeface="ＭＳ Ｐゴシック" charset="-128"/>
          <a:cs typeface="ＭＳ Ｐゴシック" charset="-128"/>
        </a:defRPr>
      </a:lvl5pPr>
      <a:lvl6pPr marL="457200" algn="l" rtl="0" fontAlgn="base">
        <a:spcBef>
          <a:spcPct val="0"/>
        </a:spcBef>
        <a:spcAft>
          <a:spcPct val="0"/>
        </a:spcAft>
        <a:defRPr sz="2800">
          <a:solidFill>
            <a:srgbClr val="000099"/>
          </a:solidFill>
          <a:latin typeface="Arial" charset="0"/>
        </a:defRPr>
      </a:lvl6pPr>
      <a:lvl7pPr marL="914400" algn="l" rtl="0" fontAlgn="base">
        <a:spcBef>
          <a:spcPct val="0"/>
        </a:spcBef>
        <a:spcAft>
          <a:spcPct val="0"/>
        </a:spcAft>
        <a:defRPr sz="2800">
          <a:solidFill>
            <a:srgbClr val="000099"/>
          </a:solidFill>
          <a:latin typeface="Arial" charset="0"/>
        </a:defRPr>
      </a:lvl7pPr>
      <a:lvl8pPr marL="1371600" algn="l" rtl="0" fontAlgn="base">
        <a:spcBef>
          <a:spcPct val="0"/>
        </a:spcBef>
        <a:spcAft>
          <a:spcPct val="0"/>
        </a:spcAft>
        <a:defRPr sz="2800">
          <a:solidFill>
            <a:srgbClr val="000099"/>
          </a:solidFill>
          <a:latin typeface="Arial" charset="0"/>
        </a:defRPr>
      </a:lvl8pPr>
      <a:lvl9pPr marL="1828800" algn="l" rtl="0" fontAlgn="base">
        <a:spcBef>
          <a:spcPct val="0"/>
        </a:spcBef>
        <a:spcAft>
          <a:spcPct val="0"/>
        </a:spcAft>
        <a:defRPr sz="2800">
          <a:solidFill>
            <a:srgbClr val="000099"/>
          </a:solidFill>
          <a:latin typeface="Arial" charset="0"/>
        </a:defRPr>
      </a:lvl9pPr>
    </p:titleStyle>
    <p:bodyStyle>
      <a:lvl1pPr marL="342900" indent="-342900" algn="l" rtl="0" eaLnBrk="0" fontAlgn="base" hangingPunct="0">
        <a:spcBef>
          <a:spcPct val="20000"/>
        </a:spcBef>
        <a:spcAft>
          <a:spcPct val="0"/>
        </a:spcAft>
        <a:buSzPct val="90000"/>
        <a:buFont typeface="Wingdings" charset="2"/>
        <a:buChar char="§"/>
        <a:defRPr>
          <a:solidFill>
            <a:schemeClr val="tx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SzPct val="80000"/>
        <a:buFont typeface="Symbol" charset="2"/>
        <a:buChar char="·"/>
        <a:defRPr>
          <a:solidFill>
            <a:schemeClr val="tx1"/>
          </a:solidFill>
          <a:latin typeface="+mn-lt"/>
          <a:ea typeface="ＭＳ Ｐゴシック" charset="-128"/>
        </a:defRPr>
      </a:lvl2pPr>
      <a:lvl3pPr marL="1143000" indent="-228600" algn="l" rtl="0" eaLnBrk="0" fontAlgn="base" hangingPunct="0">
        <a:spcBef>
          <a:spcPct val="20000"/>
        </a:spcBef>
        <a:spcAft>
          <a:spcPct val="0"/>
        </a:spcAft>
        <a:buSzPct val="35000"/>
        <a:buFont typeface="Wingdings" charset="2"/>
        <a:buChar char="u"/>
        <a:defRPr>
          <a:solidFill>
            <a:schemeClr val="tx1"/>
          </a:solidFill>
          <a:latin typeface="+mn-lt"/>
          <a:ea typeface="ＭＳ Ｐゴシック" charset="-128"/>
        </a:defRPr>
      </a:lvl3pPr>
      <a:lvl4pPr marL="1600200" indent="-228600" algn="l" rtl="0" eaLnBrk="0" fontAlgn="base" hangingPunct="0">
        <a:spcBef>
          <a:spcPct val="20000"/>
        </a:spcBef>
        <a:spcAft>
          <a:spcPct val="0"/>
        </a:spcAft>
        <a:buChar char="–"/>
        <a:defRPr>
          <a:solidFill>
            <a:schemeClr val="tx1"/>
          </a:solidFill>
          <a:latin typeface="+mn-lt"/>
          <a:ea typeface="ＭＳ Ｐゴシック" charset="-128"/>
        </a:defRPr>
      </a:lvl4pPr>
      <a:lvl5pPr marL="2057400" indent="-228600" algn="l" rtl="0" eaLnBrk="0" fontAlgn="base" hangingPunct="0">
        <a:spcBef>
          <a:spcPct val="20000"/>
        </a:spcBef>
        <a:spcAft>
          <a:spcPct val="0"/>
        </a:spcAft>
        <a:buChar char="»"/>
        <a:defRPr>
          <a:solidFill>
            <a:schemeClr val="tx1"/>
          </a:solidFill>
          <a:latin typeface="+mn-lt"/>
          <a:ea typeface="ＭＳ Ｐゴシック" charset="-128"/>
        </a:defRPr>
      </a:lvl5pPr>
      <a:lvl6pPr marL="2514600" indent="-228600" algn="l" rtl="0" fontAlgn="base">
        <a:spcBef>
          <a:spcPct val="20000"/>
        </a:spcBef>
        <a:spcAft>
          <a:spcPct val="0"/>
        </a:spcAft>
        <a:buChar char="»"/>
        <a:defRPr>
          <a:solidFill>
            <a:schemeClr val="tx1"/>
          </a:solidFill>
          <a:latin typeface="+mn-lt"/>
          <a:ea typeface="ＭＳ Ｐゴシック" charset="-128"/>
        </a:defRPr>
      </a:lvl6pPr>
      <a:lvl7pPr marL="2971800" indent="-228600" algn="l" rtl="0" fontAlgn="base">
        <a:spcBef>
          <a:spcPct val="20000"/>
        </a:spcBef>
        <a:spcAft>
          <a:spcPct val="0"/>
        </a:spcAft>
        <a:buChar char="»"/>
        <a:defRPr>
          <a:solidFill>
            <a:schemeClr val="tx1"/>
          </a:solidFill>
          <a:latin typeface="+mn-lt"/>
          <a:ea typeface="ＭＳ Ｐゴシック" charset="-128"/>
        </a:defRPr>
      </a:lvl7pPr>
      <a:lvl8pPr marL="3429000" indent="-228600" algn="l" rtl="0" fontAlgn="base">
        <a:spcBef>
          <a:spcPct val="20000"/>
        </a:spcBef>
        <a:spcAft>
          <a:spcPct val="0"/>
        </a:spcAft>
        <a:buChar char="»"/>
        <a:defRPr>
          <a:solidFill>
            <a:schemeClr val="tx1"/>
          </a:solidFill>
          <a:latin typeface="+mn-lt"/>
          <a:ea typeface="ＭＳ Ｐゴシック" charset="-128"/>
        </a:defRPr>
      </a:lvl8pPr>
      <a:lvl9pPr marL="3886200" indent="-228600" algn="l" rtl="0" fontAlgn="base">
        <a:spcBef>
          <a:spcPct val="20000"/>
        </a:spcBef>
        <a:spcAft>
          <a:spcPct val="0"/>
        </a:spcAft>
        <a:buChar char="»"/>
        <a:defRPr>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custDataLst>
              <p:tags r:id="rId13"/>
            </p:custDataLst>
          </p:nvPr>
        </p:nvSpPr>
        <p:spPr bwMode="auto">
          <a:xfrm>
            <a:off x="1652444" y="1812552"/>
            <a:ext cx="6637193" cy="169277"/>
          </a:xfrm>
          <a:prstGeom prst="rect">
            <a:avLst/>
          </a:prstGeom>
          <a:noFill/>
          <a:ln w="9525">
            <a:noFill/>
            <a:miter lim="800000"/>
            <a:headEnd/>
            <a:tailEnd/>
          </a:ln>
          <a:effectLst/>
        </p:spPr>
        <p:txBody>
          <a:bodyPr vert="horz" wrap="square" lIns="0" tIns="0" rIns="0" bIns="0" numCol="1" anchor="t" anchorCtr="0" compatLnSpc="1">
            <a:prstTxWarp prst="textNoShape">
              <a:avLst/>
            </a:prstTxWarp>
            <a:spAutoFit/>
          </a:bodyPr>
          <a:lstStyle/>
          <a:p>
            <a:pPr lvl="0"/>
            <a:r>
              <a:rPr lang="en-US" smtClean="0"/>
              <a:t>Click to edit Master title style</a:t>
            </a:r>
          </a:p>
        </p:txBody>
      </p:sp>
      <p:sp>
        <p:nvSpPr>
          <p:cNvPr id="1027" name="Rectangle 3"/>
          <p:cNvSpPr>
            <a:spLocks noGrp="1" noChangeArrowheads="1"/>
          </p:cNvSpPr>
          <p:nvPr>
            <p:ph type="body" idx="1"/>
            <p:custDataLst>
              <p:tags r:id="rId14"/>
            </p:custDataLst>
          </p:nvPr>
        </p:nvSpPr>
        <p:spPr bwMode="auto">
          <a:xfrm>
            <a:off x="1652444" y="2339229"/>
            <a:ext cx="6635750" cy="846386"/>
          </a:xfrm>
          <a:prstGeom prst="rect">
            <a:avLst/>
          </a:prstGeom>
          <a:noFill/>
          <a:ln w="9525">
            <a:noFill/>
            <a:miter lim="800000"/>
            <a:headEnd/>
            <a:tailEnd/>
          </a:ln>
          <a:effectLst/>
        </p:spPr>
        <p:txBody>
          <a:bodyPr vert="horz" wrap="square" lIns="0" tIns="0" rIns="0" bIns="0" numCol="1" anchor="t" anchorCtr="0" compatLnSpc="1">
            <a:prstTxWarp prst="textNoShape">
              <a:avLst/>
            </a:prstTxWarp>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0" name="Rectangle 6"/>
          <p:cNvSpPr>
            <a:spLocks noGrp="1" noChangeArrowheads="1"/>
          </p:cNvSpPr>
          <p:nvPr>
            <p:ph type="sldNum" sz="quarter" idx="4"/>
            <p:custDataLst>
              <p:tags r:id="rId15"/>
            </p:custDataLst>
          </p:nvPr>
        </p:nvSpPr>
        <p:spPr bwMode="auto">
          <a:xfrm>
            <a:off x="6837795" y="6327122"/>
            <a:ext cx="1905000" cy="169277"/>
          </a:xfrm>
          <a:prstGeom prst="rect">
            <a:avLst/>
          </a:prstGeom>
          <a:noFill/>
          <a:ln w="9525">
            <a:noFill/>
            <a:miter lim="800000"/>
            <a:headEnd/>
            <a:tailEnd/>
          </a:ln>
          <a:effectLst/>
        </p:spPr>
        <p:txBody>
          <a:bodyPr vert="horz" wrap="square" lIns="0" tIns="0" rIns="0" bIns="0" numCol="1" anchor="t" anchorCtr="0" compatLnSpc="1">
            <a:prstTxWarp prst="textNoShape">
              <a:avLst/>
            </a:prstTxWarp>
            <a:spAutoFit/>
          </a:bodyPr>
          <a:lstStyle>
            <a:lvl1pPr algn="r" defTabSz="914608">
              <a:defRPr/>
            </a:lvl1pPr>
          </a:lstStyle>
          <a:p>
            <a:pPr eaLnBrk="0" hangingPunct="0"/>
            <a:fld id="{5CE6C125-E5CD-4078-9AA8-0D053A36B3F3}" type="slidenum">
              <a:rPr lang="en-US" sz="1100" b="0" smtClean="0">
                <a:solidFill>
                  <a:srgbClr val="000000"/>
                </a:solidFill>
                <a:latin typeface="Arial" charset="0"/>
              </a:rPr>
              <a:pPr eaLnBrk="0" hangingPunct="0"/>
              <a:t>‹#›</a:t>
            </a:fld>
            <a:endParaRPr lang="en-US" sz="1100" b="0" smtClean="0">
              <a:solidFill>
                <a:srgbClr val="000000"/>
              </a:solidFill>
              <a:latin typeface="Arial" charset="0"/>
            </a:endParaRPr>
          </a:p>
        </p:txBody>
      </p:sp>
      <p:grpSp>
        <p:nvGrpSpPr>
          <p:cNvPr id="2" name="McK Slide Elements"/>
          <p:cNvGrpSpPr>
            <a:grpSpLocks/>
          </p:cNvGrpSpPr>
          <p:nvPr/>
        </p:nvGrpSpPr>
        <p:grpSpPr bwMode="auto">
          <a:xfrm>
            <a:off x="1652443" y="1175217"/>
            <a:ext cx="6655955" cy="5177118"/>
            <a:chOff x="1145" y="839"/>
            <a:chExt cx="4612" cy="3696"/>
          </a:xfrm>
        </p:grpSpPr>
        <p:sp>
          <p:nvSpPr>
            <p:cNvPr id="1040" name="McK Measure" hidden="1"/>
            <p:cNvSpPr>
              <a:spLocks noChangeArrowheads="1"/>
            </p:cNvSpPr>
            <p:nvPr/>
          </p:nvSpPr>
          <p:spPr bwMode="auto">
            <a:xfrm>
              <a:off x="1145" y="1449"/>
              <a:ext cx="4612" cy="121"/>
            </a:xfrm>
            <a:prstGeom prst="rect">
              <a:avLst/>
            </a:prstGeom>
            <a:noFill/>
            <a:ln w="9525">
              <a:noFill/>
              <a:miter lim="800000"/>
              <a:headEnd/>
              <a:tailEnd/>
            </a:ln>
            <a:effectLst/>
          </p:spPr>
          <p:txBody>
            <a:bodyPr lIns="0" tIns="0" rIns="0" bIns="0">
              <a:spAutoFit/>
            </a:bodyPr>
            <a:lstStyle/>
            <a:p>
              <a:pPr eaLnBrk="0" hangingPunct="0"/>
              <a:r>
                <a:rPr lang="en-US" sz="1100" b="0" smtClean="0">
                  <a:solidFill>
                    <a:srgbClr val="000000"/>
                  </a:solidFill>
                  <a:latin typeface="Arial" charset="0"/>
                </a:rPr>
                <a:t>Unit of measure</a:t>
              </a:r>
            </a:p>
          </p:txBody>
        </p:sp>
        <p:sp>
          <p:nvSpPr>
            <p:cNvPr id="1041" name="McK Footnote" hidden="1"/>
            <p:cNvSpPr>
              <a:spLocks noChangeArrowheads="1"/>
            </p:cNvSpPr>
            <p:nvPr/>
          </p:nvSpPr>
          <p:spPr bwMode="auto">
            <a:xfrm>
              <a:off x="1145" y="4341"/>
              <a:ext cx="4608" cy="194"/>
            </a:xfrm>
            <a:prstGeom prst="rect">
              <a:avLst/>
            </a:prstGeom>
            <a:noFill/>
            <a:ln w="9525">
              <a:noFill/>
              <a:miter lim="800000"/>
              <a:headEnd/>
              <a:tailEnd/>
            </a:ln>
            <a:effectLst/>
          </p:spPr>
          <p:txBody>
            <a:bodyPr lIns="0" tIns="0" rIns="0" bIns="0" anchor="b">
              <a:spAutoFit/>
            </a:bodyPr>
            <a:lstStyle/>
            <a:p>
              <a:pPr marL="410291" indent="-410291" eaLnBrk="0" hangingPunct="0">
                <a:spcAft>
                  <a:spcPts val="202"/>
                </a:spcAft>
                <a:tabLst>
                  <a:tab pos="359005" algn="r"/>
                </a:tabLst>
              </a:pPr>
              <a:r>
                <a:rPr lang="en-US" sz="800" b="0" smtClean="0">
                  <a:solidFill>
                    <a:srgbClr val="000000"/>
                  </a:solidFill>
                  <a:latin typeface="Arial" charset="0"/>
                </a:rPr>
                <a:t>	*	Footnote</a:t>
              </a:r>
            </a:p>
            <a:p>
              <a:pPr marL="410291" indent="-410291" eaLnBrk="0" hangingPunct="0">
                <a:tabLst>
                  <a:tab pos="359005" algn="r"/>
                </a:tabLst>
              </a:pPr>
              <a:r>
                <a:rPr lang="en-US" sz="800" b="0" smtClean="0">
                  <a:solidFill>
                    <a:srgbClr val="000000"/>
                  </a:solidFill>
                  <a:latin typeface="Arial" charset="0"/>
                </a:rPr>
                <a:t>	Source:	Sources</a:t>
              </a:r>
            </a:p>
          </p:txBody>
        </p:sp>
        <p:sp>
          <p:nvSpPr>
            <p:cNvPr id="1042" name="McK Message" hidden="1"/>
            <p:cNvSpPr>
              <a:spLocks noChangeArrowheads="1"/>
            </p:cNvSpPr>
            <p:nvPr/>
          </p:nvSpPr>
          <p:spPr bwMode="auto">
            <a:xfrm>
              <a:off x="1145" y="839"/>
              <a:ext cx="4609" cy="143"/>
            </a:xfrm>
            <a:prstGeom prst="rect">
              <a:avLst/>
            </a:prstGeom>
            <a:noFill/>
            <a:ln w="9525">
              <a:noFill/>
              <a:miter lim="800000"/>
              <a:headEnd/>
              <a:tailEnd/>
            </a:ln>
            <a:effectLst/>
          </p:spPr>
          <p:txBody>
            <a:bodyPr lIns="0" tIns="0" rIns="0" bIns="0">
              <a:spAutoFit/>
            </a:bodyPr>
            <a:lstStyle/>
            <a:p>
              <a:pPr eaLnBrk="0" hangingPunct="0"/>
              <a:r>
                <a:rPr lang="en-US" sz="1300" smtClean="0">
                  <a:solidFill>
                    <a:srgbClr val="000000"/>
                  </a:solidFill>
                  <a:latin typeface="Arial" charset="0"/>
                </a:rPr>
                <a:t>Message</a:t>
              </a:r>
            </a:p>
          </p:txBody>
        </p:sp>
      </p:grpSp>
    </p:spTree>
  </p:cSld>
  <p:clrMap bg1="lt1" tx1="dk1" bg2="lt2" tx2="dk2" accent1="accent1" accent2="accent2" accent3="accent3" accent4="accent4" accent5="accent5" accent6="accent6" hlink="hlink" folHlink="folHlink"/>
  <p:sldLayoutIdLst>
    <p:sldLayoutId id="2147483872" r:id="rId1"/>
    <p:sldLayoutId id="2147483873" r:id="rId2"/>
    <p:sldLayoutId id="2147483874" r:id="rId3"/>
    <p:sldLayoutId id="2147483875" r:id="rId4"/>
    <p:sldLayoutId id="2147483876" r:id="rId5"/>
    <p:sldLayoutId id="2147483877" r:id="rId6"/>
    <p:sldLayoutId id="2147483878" r:id="rId7"/>
    <p:sldLayoutId id="2147483879" r:id="rId8"/>
    <p:sldLayoutId id="2147483880" r:id="rId9"/>
    <p:sldLayoutId id="2147483881" r:id="rId10"/>
    <p:sldLayoutId id="2147483882" r:id="rId11"/>
  </p:sldLayoutIdLst>
  <p:hf hdr="0" ftr="0" dt="0"/>
  <p:txStyles>
    <p:titleStyle>
      <a:lvl1pPr algn="l" defTabSz="914608" rtl="0" eaLnBrk="0" fontAlgn="base" hangingPunct="0">
        <a:spcBef>
          <a:spcPct val="0"/>
        </a:spcBef>
        <a:spcAft>
          <a:spcPct val="0"/>
        </a:spcAft>
        <a:defRPr sz="1100" b="1">
          <a:solidFill>
            <a:schemeClr val="tx2"/>
          </a:solidFill>
          <a:latin typeface="+mj-lt"/>
          <a:ea typeface="+mj-ea"/>
          <a:cs typeface="+mj-cs"/>
        </a:defRPr>
      </a:lvl1pPr>
      <a:lvl2pPr algn="l" defTabSz="914608" rtl="0" eaLnBrk="0" fontAlgn="base" hangingPunct="0">
        <a:spcBef>
          <a:spcPct val="0"/>
        </a:spcBef>
        <a:spcAft>
          <a:spcPct val="0"/>
        </a:spcAft>
        <a:defRPr sz="1100" b="1">
          <a:solidFill>
            <a:schemeClr val="tx2"/>
          </a:solidFill>
          <a:latin typeface="Arial" charset="0"/>
        </a:defRPr>
      </a:lvl2pPr>
      <a:lvl3pPr algn="l" defTabSz="914608" rtl="0" eaLnBrk="0" fontAlgn="base" hangingPunct="0">
        <a:spcBef>
          <a:spcPct val="0"/>
        </a:spcBef>
        <a:spcAft>
          <a:spcPct val="0"/>
        </a:spcAft>
        <a:defRPr sz="1100" b="1">
          <a:solidFill>
            <a:schemeClr val="tx2"/>
          </a:solidFill>
          <a:latin typeface="Arial" charset="0"/>
        </a:defRPr>
      </a:lvl3pPr>
      <a:lvl4pPr algn="l" defTabSz="914608" rtl="0" eaLnBrk="0" fontAlgn="base" hangingPunct="0">
        <a:spcBef>
          <a:spcPct val="0"/>
        </a:spcBef>
        <a:spcAft>
          <a:spcPct val="0"/>
        </a:spcAft>
        <a:defRPr sz="1100" b="1">
          <a:solidFill>
            <a:schemeClr val="tx2"/>
          </a:solidFill>
          <a:latin typeface="Arial" charset="0"/>
        </a:defRPr>
      </a:lvl4pPr>
      <a:lvl5pPr algn="l" defTabSz="914608" rtl="0" eaLnBrk="0" fontAlgn="base" hangingPunct="0">
        <a:spcBef>
          <a:spcPct val="0"/>
        </a:spcBef>
        <a:spcAft>
          <a:spcPct val="0"/>
        </a:spcAft>
        <a:defRPr sz="1100" b="1">
          <a:solidFill>
            <a:schemeClr val="tx2"/>
          </a:solidFill>
          <a:latin typeface="Arial" charset="0"/>
        </a:defRPr>
      </a:lvl5pPr>
      <a:lvl6pPr marL="410291" algn="l" defTabSz="914608" rtl="0" eaLnBrk="0" fontAlgn="base" hangingPunct="0">
        <a:spcBef>
          <a:spcPct val="0"/>
        </a:spcBef>
        <a:spcAft>
          <a:spcPct val="0"/>
        </a:spcAft>
        <a:defRPr sz="1100" b="1">
          <a:solidFill>
            <a:schemeClr val="tx2"/>
          </a:solidFill>
          <a:latin typeface="Arial" charset="0"/>
        </a:defRPr>
      </a:lvl6pPr>
      <a:lvl7pPr marL="820583" algn="l" defTabSz="914608" rtl="0" eaLnBrk="0" fontAlgn="base" hangingPunct="0">
        <a:spcBef>
          <a:spcPct val="0"/>
        </a:spcBef>
        <a:spcAft>
          <a:spcPct val="0"/>
        </a:spcAft>
        <a:defRPr sz="1100" b="1">
          <a:solidFill>
            <a:schemeClr val="tx2"/>
          </a:solidFill>
          <a:latin typeface="Arial" charset="0"/>
        </a:defRPr>
      </a:lvl7pPr>
      <a:lvl8pPr marL="1230874" algn="l" defTabSz="914608" rtl="0" eaLnBrk="0" fontAlgn="base" hangingPunct="0">
        <a:spcBef>
          <a:spcPct val="0"/>
        </a:spcBef>
        <a:spcAft>
          <a:spcPct val="0"/>
        </a:spcAft>
        <a:defRPr sz="1100" b="1">
          <a:solidFill>
            <a:schemeClr val="tx2"/>
          </a:solidFill>
          <a:latin typeface="Arial" charset="0"/>
        </a:defRPr>
      </a:lvl8pPr>
      <a:lvl9pPr marL="1641165" algn="l" defTabSz="914608" rtl="0" eaLnBrk="0" fontAlgn="base" hangingPunct="0">
        <a:spcBef>
          <a:spcPct val="0"/>
        </a:spcBef>
        <a:spcAft>
          <a:spcPct val="0"/>
        </a:spcAft>
        <a:defRPr sz="1100" b="1">
          <a:solidFill>
            <a:schemeClr val="tx2"/>
          </a:solidFill>
          <a:latin typeface="Arial" charset="0"/>
        </a:defRPr>
      </a:lvl9pPr>
    </p:titleStyle>
    <p:bodyStyle>
      <a:lvl1pPr algn="l" defTabSz="914608" rtl="0" eaLnBrk="0" fontAlgn="base" hangingPunct="0">
        <a:spcBef>
          <a:spcPct val="0"/>
        </a:spcBef>
        <a:spcAft>
          <a:spcPct val="0"/>
        </a:spcAft>
        <a:defRPr sz="1100">
          <a:solidFill>
            <a:schemeClr val="tx1"/>
          </a:solidFill>
          <a:latin typeface="+mn-lt"/>
          <a:ea typeface="+mn-ea"/>
          <a:cs typeface="+mn-cs"/>
        </a:defRPr>
      </a:lvl1pPr>
      <a:lvl2pPr marL="102573" indent="-101149" algn="l" defTabSz="914608" rtl="0" eaLnBrk="0" fontAlgn="base" hangingPunct="0">
        <a:spcBef>
          <a:spcPct val="0"/>
        </a:spcBef>
        <a:spcAft>
          <a:spcPct val="0"/>
        </a:spcAft>
        <a:buChar char="•"/>
        <a:defRPr sz="1100">
          <a:solidFill>
            <a:schemeClr val="tx1"/>
          </a:solidFill>
          <a:latin typeface="+mn-lt"/>
        </a:defRPr>
      </a:lvl2pPr>
      <a:lvl3pPr marL="205146" indent="-101149" algn="l" defTabSz="914608" rtl="0" eaLnBrk="0" fontAlgn="base" hangingPunct="0">
        <a:spcBef>
          <a:spcPct val="0"/>
        </a:spcBef>
        <a:spcAft>
          <a:spcPct val="0"/>
        </a:spcAft>
        <a:buChar char="–"/>
        <a:defRPr sz="1100">
          <a:solidFill>
            <a:schemeClr val="tx1"/>
          </a:solidFill>
          <a:latin typeface="+mn-lt"/>
        </a:defRPr>
      </a:lvl3pPr>
      <a:lvl4pPr marL="307718" indent="-101149" algn="l" defTabSz="914608" rtl="0" eaLnBrk="0" fontAlgn="base" hangingPunct="0">
        <a:spcBef>
          <a:spcPct val="0"/>
        </a:spcBef>
        <a:spcAft>
          <a:spcPct val="0"/>
        </a:spcAft>
        <a:buChar char="·"/>
        <a:defRPr sz="1100">
          <a:solidFill>
            <a:schemeClr val="tx1"/>
          </a:solidFill>
          <a:latin typeface="+mn-lt"/>
        </a:defRPr>
      </a:lvl4pPr>
      <a:lvl5pPr marL="410291" indent="-95450" algn="l" defTabSz="914608" rtl="0" eaLnBrk="0" fontAlgn="base" hangingPunct="0">
        <a:spcBef>
          <a:spcPct val="0"/>
        </a:spcBef>
        <a:spcAft>
          <a:spcPct val="0"/>
        </a:spcAft>
        <a:defRPr sz="1100">
          <a:solidFill>
            <a:schemeClr val="tx1"/>
          </a:solidFill>
          <a:latin typeface="+mn-lt"/>
        </a:defRPr>
      </a:lvl5pPr>
      <a:lvl6pPr marL="820583" indent="-95450" algn="l" defTabSz="914608" rtl="0" eaLnBrk="0" fontAlgn="base" hangingPunct="0">
        <a:spcBef>
          <a:spcPct val="0"/>
        </a:spcBef>
        <a:spcAft>
          <a:spcPct val="0"/>
        </a:spcAft>
        <a:defRPr sz="1100">
          <a:solidFill>
            <a:schemeClr val="tx1"/>
          </a:solidFill>
          <a:latin typeface="+mn-lt"/>
        </a:defRPr>
      </a:lvl6pPr>
      <a:lvl7pPr marL="1230874" indent="-95450" algn="l" defTabSz="914608" rtl="0" eaLnBrk="0" fontAlgn="base" hangingPunct="0">
        <a:spcBef>
          <a:spcPct val="0"/>
        </a:spcBef>
        <a:spcAft>
          <a:spcPct val="0"/>
        </a:spcAft>
        <a:defRPr sz="1100">
          <a:solidFill>
            <a:schemeClr val="tx1"/>
          </a:solidFill>
          <a:latin typeface="+mn-lt"/>
        </a:defRPr>
      </a:lvl7pPr>
      <a:lvl8pPr marL="1641165" indent="-95450" algn="l" defTabSz="914608" rtl="0" eaLnBrk="0" fontAlgn="base" hangingPunct="0">
        <a:spcBef>
          <a:spcPct val="0"/>
        </a:spcBef>
        <a:spcAft>
          <a:spcPct val="0"/>
        </a:spcAft>
        <a:defRPr sz="1100">
          <a:solidFill>
            <a:schemeClr val="tx1"/>
          </a:solidFill>
          <a:latin typeface="+mn-lt"/>
        </a:defRPr>
      </a:lvl8pPr>
      <a:lvl9pPr marL="2051456" indent="-95450" algn="l" defTabSz="914608" rtl="0" eaLnBrk="0" fontAlgn="base" hangingPunct="0">
        <a:spcBef>
          <a:spcPct val="0"/>
        </a:spcBef>
        <a:spcAft>
          <a:spcPct val="0"/>
        </a:spcAft>
        <a:defRPr sz="1100">
          <a:solidFill>
            <a:schemeClr val="tx1"/>
          </a:solidFill>
          <a:latin typeface="+mn-lt"/>
        </a:defRPr>
      </a:lvl9pPr>
    </p:bodyStyle>
    <p:otherStyle>
      <a:defPPr>
        <a:defRPr lang="en-US"/>
      </a:defPPr>
      <a:lvl1pPr marL="0" algn="l" defTabSz="820583" rtl="0" eaLnBrk="1" latinLnBrk="0" hangingPunct="1">
        <a:defRPr sz="1600" kern="1200">
          <a:solidFill>
            <a:schemeClr val="tx1"/>
          </a:solidFill>
          <a:latin typeface="+mn-lt"/>
          <a:ea typeface="+mn-ea"/>
          <a:cs typeface="+mn-cs"/>
        </a:defRPr>
      </a:lvl1pPr>
      <a:lvl2pPr marL="410291" algn="l" defTabSz="820583" rtl="0" eaLnBrk="1" latinLnBrk="0" hangingPunct="1">
        <a:defRPr sz="1600" kern="1200">
          <a:solidFill>
            <a:schemeClr val="tx1"/>
          </a:solidFill>
          <a:latin typeface="+mn-lt"/>
          <a:ea typeface="+mn-ea"/>
          <a:cs typeface="+mn-cs"/>
        </a:defRPr>
      </a:lvl2pPr>
      <a:lvl3pPr marL="820583" algn="l" defTabSz="820583" rtl="0" eaLnBrk="1" latinLnBrk="0" hangingPunct="1">
        <a:defRPr sz="1600" kern="1200">
          <a:solidFill>
            <a:schemeClr val="tx1"/>
          </a:solidFill>
          <a:latin typeface="+mn-lt"/>
          <a:ea typeface="+mn-ea"/>
          <a:cs typeface="+mn-cs"/>
        </a:defRPr>
      </a:lvl3pPr>
      <a:lvl4pPr marL="1230874" algn="l" defTabSz="820583" rtl="0" eaLnBrk="1" latinLnBrk="0" hangingPunct="1">
        <a:defRPr sz="1600" kern="1200">
          <a:solidFill>
            <a:schemeClr val="tx1"/>
          </a:solidFill>
          <a:latin typeface="+mn-lt"/>
          <a:ea typeface="+mn-ea"/>
          <a:cs typeface="+mn-cs"/>
        </a:defRPr>
      </a:lvl4pPr>
      <a:lvl5pPr marL="1641165" algn="l" defTabSz="820583" rtl="0" eaLnBrk="1" latinLnBrk="0" hangingPunct="1">
        <a:defRPr sz="1600" kern="1200">
          <a:solidFill>
            <a:schemeClr val="tx1"/>
          </a:solidFill>
          <a:latin typeface="+mn-lt"/>
          <a:ea typeface="+mn-ea"/>
          <a:cs typeface="+mn-cs"/>
        </a:defRPr>
      </a:lvl5pPr>
      <a:lvl6pPr marL="2051456" algn="l" defTabSz="820583" rtl="0" eaLnBrk="1" latinLnBrk="0" hangingPunct="1">
        <a:defRPr sz="1600" kern="1200">
          <a:solidFill>
            <a:schemeClr val="tx1"/>
          </a:solidFill>
          <a:latin typeface="+mn-lt"/>
          <a:ea typeface="+mn-ea"/>
          <a:cs typeface="+mn-cs"/>
        </a:defRPr>
      </a:lvl6pPr>
      <a:lvl7pPr marL="2461748" algn="l" defTabSz="820583" rtl="0" eaLnBrk="1" latinLnBrk="0" hangingPunct="1">
        <a:defRPr sz="1600" kern="1200">
          <a:solidFill>
            <a:schemeClr val="tx1"/>
          </a:solidFill>
          <a:latin typeface="+mn-lt"/>
          <a:ea typeface="+mn-ea"/>
          <a:cs typeface="+mn-cs"/>
        </a:defRPr>
      </a:lvl7pPr>
      <a:lvl8pPr marL="2872039" algn="l" defTabSz="820583" rtl="0" eaLnBrk="1" latinLnBrk="0" hangingPunct="1">
        <a:defRPr sz="1600" kern="1200">
          <a:solidFill>
            <a:schemeClr val="tx1"/>
          </a:solidFill>
          <a:latin typeface="+mn-lt"/>
          <a:ea typeface="+mn-ea"/>
          <a:cs typeface="+mn-cs"/>
        </a:defRPr>
      </a:lvl8pPr>
      <a:lvl9pPr marL="3282330" algn="l" defTabSz="820583"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tags" Target="../tags/tag18.xml"/><Relationship Id="rId2" Type="http://schemas.openxmlformats.org/officeDocument/2006/relationships/slideLayout" Target="../slideLayouts/slideLayout1.xml"/><Relationship Id="rId3"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tags" Target="../tags/tag19.xml"/><Relationship Id="rId2" Type="http://schemas.openxmlformats.org/officeDocument/2006/relationships/slideLayout" Target="../slideLayouts/slideLayout1.xml"/><Relationship Id="rId3"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5.xml"/><Relationship Id="rId3" Type="http://schemas.openxmlformats.org/officeDocument/2006/relationships/image" Target="../media/image1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4" Type="http://schemas.openxmlformats.org/officeDocument/2006/relationships/oleObject" Target="../embeddings/oleObject1.bin"/><Relationship Id="rId5" Type="http://schemas.openxmlformats.org/officeDocument/2006/relationships/image" Target="../media/image12.emf"/><Relationship Id="rId6" Type="http://schemas.openxmlformats.org/officeDocument/2006/relationships/image" Target="../media/image13.wmf"/><Relationship Id="rId1" Type="http://schemas.openxmlformats.org/officeDocument/2006/relationships/vmlDrawing" Target="../drawings/vmlDrawing3.vml"/><Relationship Id="rId2"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7.xml"/><Relationship Id="rId3"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4" Type="http://schemas.openxmlformats.org/officeDocument/2006/relationships/image" Target="../media/image1.wmf"/><Relationship Id="rId5" Type="http://schemas.openxmlformats.org/officeDocument/2006/relationships/image" Target="../media/image2.wmf"/><Relationship Id="rId1" Type="http://schemas.openxmlformats.org/officeDocument/2006/relationships/tags" Target="../tags/tag10.xml"/><Relationship Id="rId2"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8.xml"/><Relationship Id="rId3" Type="http://schemas.openxmlformats.org/officeDocument/2006/relationships/image" Target="../media/image1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9.xml"/><Relationship Id="rId3" Type="http://schemas.openxmlformats.org/officeDocument/2006/relationships/image" Target="../media/image16.png"/></Relationships>
</file>

<file path=ppt/slides/_rels/slide22.xml.rels><?xml version="1.0" encoding="UTF-8" standalone="yes"?>
<Relationships xmlns="http://schemas.openxmlformats.org/package/2006/relationships"><Relationship Id="rId9" Type="http://schemas.openxmlformats.org/officeDocument/2006/relationships/tags" Target="../tags/tag27.xml"/><Relationship Id="rId20" Type="http://schemas.openxmlformats.org/officeDocument/2006/relationships/oleObject" Target="../embeddings/Microsoft_Word_97_-_2004_Document4.doc"/><Relationship Id="rId21" Type="http://schemas.openxmlformats.org/officeDocument/2006/relationships/image" Target="../media/image17.emf"/><Relationship Id="rId10" Type="http://schemas.openxmlformats.org/officeDocument/2006/relationships/tags" Target="../tags/tag28.xml"/><Relationship Id="rId11" Type="http://schemas.openxmlformats.org/officeDocument/2006/relationships/tags" Target="../tags/tag29.xml"/><Relationship Id="rId12" Type="http://schemas.openxmlformats.org/officeDocument/2006/relationships/tags" Target="../tags/tag30.xml"/><Relationship Id="rId13" Type="http://schemas.openxmlformats.org/officeDocument/2006/relationships/tags" Target="../tags/tag31.xml"/><Relationship Id="rId14" Type="http://schemas.openxmlformats.org/officeDocument/2006/relationships/tags" Target="../tags/tag32.xml"/><Relationship Id="rId15" Type="http://schemas.openxmlformats.org/officeDocument/2006/relationships/tags" Target="../tags/tag33.xml"/><Relationship Id="rId16" Type="http://schemas.openxmlformats.org/officeDocument/2006/relationships/tags" Target="../tags/tag34.xml"/><Relationship Id="rId17" Type="http://schemas.openxmlformats.org/officeDocument/2006/relationships/tags" Target="../tags/tag35.xml"/><Relationship Id="rId18" Type="http://schemas.openxmlformats.org/officeDocument/2006/relationships/slideLayout" Target="../slideLayouts/slideLayout5.xml"/><Relationship Id="rId19" Type="http://schemas.openxmlformats.org/officeDocument/2006/relationships/notesSlide" Target="../notesSlides/notesSlide20.xml"/><Relationship Id="rId1" Type="http://schemas.openxmlformats.org/officeDocument/2006/relationships/vmlDrawing" Target="../drawings/vmlDrawing4.vml"/><Relationship Id="rId2" Type="http://schemas.openxmlformats.org/officeDocument/2006/relationships/tags" Target="../tags/tag20.xml"/><Relationship Id="rId3" Type="http://schemas.openxmlformats.org/officeDocument/2006/relationships/tags" Target="../tags/tag21.xml"/><Relationship Id="rId4" Type="http://schemas.openxmlformats.org/officeDocument/2006/relationships/tags" Target="../tags/tag22.xml"/><Relationship Id="rId5" Type="http://schemas.openxmlformats.org/officeDocument/2006/relationships/tags" Target="../tags/tag23.xml"/><Relationship Id="rId6" Type="http://schemas.openxmlformats.org/officeDocument/2006/relationships/tags" Target="../tags/tag24.xml"/><Relationship Id="rId7" Type="http://schemas.openxmlformats.org/officeDocument/2006/relationships/tags" Target="../tags/tag25.xml"/><Relationship Id="rId8" Type="http://schemas.openxmlformats.org/officeDocument/2006/relationships/tags" Target="../tags/tag2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1.xml"/><Relationship Id="rId3" Type="http://schemas.openxmlformats.org/officeDocument/2006/relationships/image" Target="../media/image18.png"/></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png"/><Relationship Id="rId1" Type="http://schemas.openxmlformats.org/officeDocument/2006/relationships/slideLayout" Target="../slideLayouts/slideLayout5.xml"/><Relationship Id="rId2" Type="http://schemas.openxmlformats.org/officeDocument/2006/relationships/notesSlide" Target="../notesSlides/notesSlide2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4.xml"/><Relationship Id="rId4" Type="http://schemas.openxmlformats.org/officeDocument/2006/relationships/image" Target="../media/image21.png"/><Relationship Id="rId1" Type="http://schemas.openxmlformats.org/officeDocument/2006/relationships/tags" Target="../tags/tag36.xml"/><Relationship Id="rId2"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4" Type="http://schemas.openxmlformats.org/officeDocument/2006/relationships/notesSlide" Target="../notesSlides/notesSlide3.xml"/><Relationship Id="rId5" Type="http://schemas.openxmlformats.org/officeDocument/2006/relationships/hyperlink" Target="http://www.bose.com/home_audio/music_speakers/301/" TargetMode="External"/><Relationship Id="rId6" Type="http://schemas.openxmlformats.org/officeDocument/2006/relationships/image" Target="../media/image4.jpeg"/><Relationship Id="rId7" Type="http://schemas.openxmlformats.org/officeDocument/2006/relationships/oleObject" Target="../embeddings/Microsoft_Word_97_-_2004_Document1.doc"/><Relationship Id="rId8" Type="http://schemas.openxmlformats.org/officeDocument/2006/relationships/image" Target="../media/image3.wmf"/><Relationship Id="rId1" Type="http://schemas.openxmlformats.org/officeDocument/2006/relationships/vmlDrawing" Target="../drawings/vmlDrawing1.vml"/><Relationship Id="rId2" Type="http://schemas.openxmlformats.org/officeDocument/2006/relationships/tags" Target="../tags/tag1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s>
</file>

<file path=ppt/slides/_rels/slide33.xml.rels><?xml version="1.0" encoding="UTF-8" standalone="yes"?>
<Relationships xmlns="http://schemas.openxmlformats.org/package/2006/relationships"><Relationship Id="rId1" Type="http://schemas.openxmlformats.org/officeDocument/2006/relationships/tags" Target="../tags/tag37.xml"/><Relationship Id="rId2" Type="http://schemas.openxmlformats.org/officeDocument/2006/relationships/slideLayout" Target="../slideLayouts/slideLayout15.xml"/><Relationship Id="rId3" Type="http://schemas.openxmlformats.org/officeDocument/2006/relationships/notesSlide" Target="../notesSlides/notesSlide31.xml"/></Relationships>
</file>

<file path=ppt/slides/_rels/slide34.xml.rels><?xml version="1.0" encoding="UTF-8" standalone="yes"?>
<Relationships xmlns="http://schemas.openxmlformats.org/package/2006/relationships"><Relationship Id="rId1" Type="http://schemas.openxmlformats.org/officeDocument/2006/relationships/tags" Target="../tags/tag38.xml"/><Relationship Id="rId2" Type="http://schemas.openxmlformats.org/officeDocument/2006/relationships/slideLayout" Target="../slideLayouts/slideLayout15.xml"/><Relationship Id="rId3" Type="http://schemas.openxmlformats.org/officeDocument/2006/relationships/notesSlide" Target="../notesSlides/notesSlide32.xml"/></Relationships>
</file>

<file path=ppt/slides/_rels/slide35.xml.rels><?xml version="1.0" encoding="UTF-8" standalone="yes"?>
<Relationships xmlns="http://schemas.openxmlformats.org/package/2006/relationships"><Relationship Id="rId9" Type="http://schemas.openxmlformats.org/officeDocument/2006/relationships/tags" Target="../tags/tag47.xml"/><Relationship Id="rId20" Type="http://schemas.openxmlformats.org/officeDocument/2006/relationships/tags" Target="../tags/tag58.xml"/><Relationship Id="rId21" Type="http://schemas.openxmlformats.org/officeDocument/2006/relationships/tags" Target="../tags/tag59.xml"/><Relationship Id="rId22" Type="http://schemas.openxmlformats.org/officeDocument/2006/relationships/tags" Target="../tags/tag60.xml"/><Relationship Id="rId23" Type="http://schemas.openxmlformats.org/officeDocument/2006/relationships/tags" Target="../tags/tag61.xml"/><Relationship Id="rId24" Type="http://schemas.openxmlformats.org/officeDocument/2006/relationships/tags" Target="../tags/tag62.xml"/><Relationship Id="rId25" Type="http://schemas.openxmlformats.org/officeDocument/2006/relationships/slideLayout" Target="../slideLayouts/slideLayout16.xml"/><Relationship Id="rId26" Type="http://schemas.openxmlformats.org/officeDocument/2006/relationships/notesSlide" Target="../notesSlides/notesSlide33.xml"/><Relationship Id="rId10" Type="http://schemas.openxmlformats.org/officeDocument/2006/relationships/tags" Target="../tags/tag48.xml"/><Relationship Id="rId11" Type="http://schemas.openxmlformats.org/officeDocument/2006/relationships/tags" Target="../tags/tag49.xml"/><Relationship Id="rId12" Type="http://schemas.openxmlformats.org/officeDocument/2006/relationships/tags" Target="../tags/tag50.xml"/><Relationship Id="rId13" Type="http://schemas.openxmlformats.org/officeDocument/2006/relationships/tags" Target="../tags/tag51.xml"/><Relationship Id="rId14" Type="http://schemas.openxmlformats.org/officeDocument/2006/relationships/tags" Target="../tags/tag52.xml"/><Relationship Id="rId15" Type="http://schemas.openxmlformats.org/officeDocument/2006/relationships/tags" Target="../tags/tag53.xml"/><Relationship Id="rId16" Type="http://schemas.openxmlformats.org/officeDocument/2006/relationships/tags" Target="../tags/tag54.xml"/><Relationship Id="rId17" Type="http://schemas.openxmlformats.org/officeDocument/2006/relationships/tags" Target="../tags/tag55.xml"/><Relationship Id="rId18" Type="http://schemas.openxmlformats.org/officeDocument/2006/relationships/tags" Target="../tags/tag56.xml"/><Relationship Id="rId19" Type="http://schemas.openxmlformats.org/officeDocument/2006/relationships/tags" Target="../tags/tag57.xml"/><Relationship Id="rId1" Type="http://schemas.openxmlformats.org/officeDocument/2006/relationships/tags" Target="../tags/tag39.xml"/><Relationship Id="rId2" Type="http://schemas.openxmlformats.org/officeDocument/2006/relationships/tags" Target="../tags/tag40.xml"/><Relationship Id="rId3" Type="http://schemas.openxmlformats.org/officeDocument/2006/relationships/tags" Target="../tags/tag41.xml"/><Relationship Id="rId4" Type="http://schemas.openxmlformats.org/officeDocument/2006/relationships/tags" Target="../tags/tag42.xml"/><Relationship Id="rId5" Type="http://schemas.openxmlformats.org/officeDocument/2006/relationships/tags" Target="../tags/tag43.xml"/><Relationship Id="rId6" Type="http://schemas.openxmlformats.org/officeDocument/2006/relationships/tags" Target="../tags/tag44.xml"/><Relationship Id="rId7" Type="http://schemas.openxmlformats.org/officeDocument/2006/relationships/tags" Target="../tags/tag45.xml"/><Relationship Id="rId8" Type="http://schemas.openxmlformats.org/officeDocument/2006/relationships/tags" Target="../tags/tag46.xml"/></Relationships>
</file>

<file path=ppt/slides/_rels/slide36.xml.rels><?xml version="1.0" encoding="UTF-8" standalone="yes"?>
<Relationships xmlns="http://schemas.openxmlformats.org/package/2006/relationships"><Relationship Id="rId20" Type="http://schemas.openxmlformats.org/officeDocument/2006/relationships/tags" Target="../tags/tag81.xml"/><Relationship Id="rId21" Type="http://schemas.openxmlformats.org/officeDocument/2006/relationships/tags" Target="../tags/tag82.xml"/><Relationship Id="rId22" Type="http://schemas.openxmlformats.org/officeDocument/2006/relationships/tags" Target="../tags/tag83.xml"/><Relationship Id="rId23" Type="http://schemas.openxmlformats.org/officeDocument/2006/relationships/tags" Target="../tags/tag84.xml"/><Relationship Id="rId24" Type="http://schemas.openxmlformats.org/officeDocument/2006/relationships/tags" Target="../tags/tag85.xml"/><Relationship Id="rId25" Type="http://schemas.openxmlformats.org/officeDocument/2006/relationships/slideLayout" Target="../slideLayouts/slideLayout16.xml"/><Relationship Id="rId26" Type="http://schemas.openxmlformats.org/officeDocument/2006/relationships/notesSlide" Target="../notesSlides/notesSlide34.xml"/><Relationship Id="rId27" Type="http://schemas.openxmlformats.org/officeDocument/2006/relationships/image" Target="../media/image25.wmf"/><Relationship Id="rId28" Type="http://schemas.openxmlformats.org/officeDocument/2006/relationships/oleObject" Target="../embeddings/oleObject2.bin"/><Relationship Id="rId29" Type="http://schemas.openxmlformats.org/officeDocument/2006/relationships/image" Target="../media/image22.emf"/><Relationship Id="rId1" Type="http://schemas.openxmlformats.org/officeDocument/2006/relationships/vmlDrawing" Target="../drawings/vmlDrawing5.vml"/><Relationship Id="rId2" Type="http://schemas.openxmlformats.org/officeDocument/2006/relationships/tags" Target="../tags/tag63.xml"/><Relationship Id="rId3" Type="http://schemas.openxmlformats.org/officeDocument/2006/relationships/tags" Target="../tags/tag64.xml"/><Relationship Id="rId4" Type="http://schemas.openxmlformats.org/officeDocument/2006/relationships/tags" Target="../tags/tag65.xml"/><Relationship Id="rId5" Type="http://schemas.openxmlformats.org/officeDocument/2006/relationships/tags" Target="../tags/tag66.xml"/><Relationship Id="rId30" Type="http://schemas.openxmlformats.org/officeDocument/2006/relationships/oleObject" Target="../embeddings/oleObject3.bin"/><Relationship Id="rId31" Type="http://schemas.openxmlformats.org/officeDocument/2006/relationships/image" Target="../media/image23.emf"/><Relationship Id="rId32" Type="http://schemas.openxmlformats.org/officeDocument/2006/relationships/oleObject" Target="../embeddings/oleObject4.bin"/><Relationship Id="rId9" Type="http://schemas.openxmlformats.org/officeDocument/2006/relationships/tags" Target="../tags/tag70.xml"/><Relationship Id="rId6" Type="http://schemas.openxmlformats.org/officeDocument/2006/relationships/tags" Target="../tags/tag67.xml"/><Relationship Id="rId7" Type="http://schemas.openxmlformats.org/officeDocument/2006/relationships/tags" Target="../tags/tag68.xml"/><Relationship Id="rId8" Type="http://schemas.openxmlformats.org/officeDocument/2006/relationships/tags" Target="../tags/tag69.xml"/><Relationship Id="rId33" Type="http://schemas.openxmlformats.org/officeDocument/2006/relationships/image" Target="../media/image24.emf"/><Relationship Id="rId10" Type="http://schemas.openxmlformats.org/officeDocument/2006/relationships/tags" Target="../tags/tag71.xml"/><Relationship Id="rId11" Type="http://schemas.openxmlformats.org/officeDocument/2006/relationships/tags" Target="../tags/tag72.xml"/><Relationship Id="rId12" Type="http://schemas.openxmlformats.org/officeDocument/2006/relationships/tags" Target="../tags/tag73.xml"/><Relationship Id="rId13" Type="http://schemas.openxmlformats.org/officeDocument/2006/relationships/tags" Target="../tags/tag74.xml"/><Relationship Id="rId14" Type="http://schemas.openxmlformats.org/officeDocument/2006/relationships/tags" Target="../tags/tag75.xml"/><Relationship Id="rId15" Type="http://schemas.openxmlformats.org/officeDocument/2006/relationships/tags" Target="../tags/tag76.xml"/><Relationship Id="rId16" Type="http://schemas.openxmlformats.org/officeDocument/2006/relationships/tags" Target="../tags/tag77.xml"/><Relationship Id="rId17" Type="http://schemas.openxmlformats.org/officeDocument/2006/relationships/tags" Target="../tags/tag78.xml"/><Relationship Id="rId18" Type="http://schemas.openxmlformats.org/officeDocument/2006/relationships/tags" Target="../tags/tag79.xml"/><Relationship Id="rId19" Type="http://schemas.openxmlformats.org/officeDocument/2006/relationships/tags" Target="../tags/tag80.xml"/></Relationships>
</file>

<file path=ppt/slides/_rels/slide37.xml.rels><?xml version="1.0" encoding="UTF-8" standalone="yes"?>
<Relationships xmlns="http://schemas.openxmlformats.org/package/2006/relationships"><Relationship Id="rId9" Type="http://schemas.openxmlformats.org/officeDocument/2006/relationships/tags" Target="../tags/tag93.xml"/><Relationship Id="rId20" Type="http://schemas.openxmlformats.org/officeDocument/2006/relationships/image" Target="../media/image26.emf"/><Relationship Id="rId10" Type="http://schemas.openxmlformats.org/officeDocument/2006/relationships/tags" Target="../tags/tag94.xml"/><Relationship Id="rId11" Type="http://schemas.openxmlformats.org/officeDocument/2006/relationships/tags" Target="../tags/tag95.xml"/><Relationship Id="rId12" Type="http://schemas.openxmlformats.org/officeDocument/2006/relationships/tags" Target="../tags/tag96.xml"/><Relationship Id="rId13" Type="http://schemas.openxmlformats.org/officeDocument/2006/relationships/tags" Target="../tags/tag97.xml"/><Relationship Id="rId14" Type="http://schemas.openxmlformats.org/officeDocument/2006/relationships/tags" Target="../tags/tag98.xml"/><Relationship Id="rId15" Type="http://schemas.openxmlformats.org/officeDocument/2006/relationships/tags" Target="../tags/tag99.xml"/><Relationship Id="rId16" Type="http://schemas.openxmlformats.org/officeDocument/2006/relationships/tags" Target="../tags/tag100.xml"/><Relationship Id="rId17" Type="http://schemas.openxmlformats.org/officeDocument/2006/relationships/slideLayout" Target="../slideLayouts/slideLayout16.xml"/><Relationship Id="rId18" Type="http://schemas.openxmlformats.org/officeDocument/2006/relationships/notesSlide" Target="../notesSlides/notesSlide35.xml"/><Relationship Id="rId19" Type="http://schemas.openxmlformats.org/officeDocument/2006/relationships/oleObject" Target="../embeddings/oleObject5.bin"/><Relationship Id="rId1" Type="http://schemas.openxmlformats.org/officeDocument/2006/relationships/vmlDrawing" Target="../drawings/vmlDrawing6.vml"/><Relationship Id="rId2" Type="http://schemas.openxmlformats.org/officeDocument/2006/relationships/tags" Target="../tags/tag86.xml"/><Relationship Id="rId3" Type="http://schemas.openxmlformats.org/officeDocument/2006/relationships/tags" Target="../tags/tag87.xml"/><Relationship Id="rId4" Type="http://schemas.openxmlformats.org/officeDocument/2006/relationships/tags" Target="../tags/tag88.xml"/><Relationship Id="rId5" Type="http://schemas.openxmlformats.org/officeDocument/2006/relationships/tags" Target="../tags/tag89.xml"/><Relationship Id="rId6" Type="http://schemas.openxmlformats.org/officeDocument/2006/relationships/tags" Target="../tags/tag90.xml"/><Relationship Id="rId7" Type="http://schemas.openxmlformats.org/officeDocument/2006/relationships/tags" Target="../tags/tag91.xml"/><Relationship Id="rId8" Type="http://schemas.openxmlformats.org/officeDocument/2006/relationships/tags" Target="../tags/tag9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6.xml"/></Relationships>
</file>

<file path=ppt/slides/_rels/slide4.xml.rels><?xml version="1.0" encoding="UTF-8" standalone="yes"?>
<Relationships xmlns="http://schemas.openxmlformats.org/package/2006/relationships"><Relationship Id="rId1" Type="http://schemas.openxmlformats.org/officeDocument/2006/relationships/tags" Target="../tags/tag12.xml"/><Relationship Id="rId2" Type="http://schemas.openxmlformats.org/officeDocument/2006/relationships/slideLayout" Target="../slideLayouts/slideLayout1.xml"/><Relationship Id="rId3"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8.xml"/><Relationship Id="rId4" Type="http://schemas.openxmlformats.org/officeDocument/2006/relationships/image" Target="../media/image21.png"/><Relationship Id="rId1" Type="http://schemas.openxmlformats.org/officeDocument/2006/relationships/tags" Target="../tags/tag101.xml"/><Relationship Id="rId2"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0.xml"/><Relationship Id="rId4" Type="http://schemas.openxmlformats.org/officeDocument/2006/relationships/notesSlide" Target="../notesSlides/notesSlide39.xml"/><Relationship Id="rId5" Type="http://schemas.openxmlformats.org/officeDocument/2006/relationships/oleObject" Target="../embeddings/oleObject6.bin"/><Relationship Id="rId6" Type="http://schemas.openxmlformats.org/officeDocument/2006/relationships/image" Target="../media/image27.emf"/><Relationship Id="rId1" Type="http://schemas.openxmlformats.org/officeDocument/2006/relationships/vmlDrawing" Target="../drawings/vmlDrawing7.vml"/><Relationship Id="rId2" Type="http://schemas.openxmlformats.org/officeDocument/2006/relationships/tags" Target="../tags/tag10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42.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15.xml"/><Relationship Id="rId4" Type="http://schemas.openxmlformats.org/officeDocument/2006/relationships/notesSlide" Target="../notesSlides/notesSlide43.xml"/><Relationship Id="rId1" Type="http://schemas.openxmlformats.org/officeDocument/2006/relationships/tags" Target="../tags/tag103.xml"/><Relationship Id="rId2" Type="http://schemas.openxmlformats.org/officeDocument/2006/relationships/tags" Target="../tags/tag104.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4.xml"/><Relationship Id="rId4" Type="http://schemas.openxmlformats.org/officeDocument/2006/relationships/oleObject" Target="../embeddings/Microsoft_Word_97_-_2004_Document5.doc"/><Relationship Id="rId5" Type="http://schemas.openxmlformats.org/officeDocument/2006/relationships/image" Target="../media/image28.wmf"/><Relationship Id="rId1" Type="http://schemas.openxmlformats.org/officeDocument/2006/relationships/vmlDrawing" Target="../drawings/vmlDrawing8.vml"/><Relationship Id="rId2"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1" Type="http://schemas.openxmlformats.org/officeDocument/2006/relationships/tags" Target="../tags/tag13.xml"/><Relationship Id="rId2" Type="http://schemas.openxmlformats.org/officeDocument/2006/relationships/slideLayout" Target="../slideLayouts/slideLayout1.xml"/><Relationship Id="rId3"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15.xml"/><Relationship Id="rId4" Type="http://schemas.openxmlformats.org/officeDocument/2006/relationships/notesSlide" Target="../notesSlides/notesSlide45.xml"/><Relationship Id="rId1" Type="http://schemas.openxmlformats.org/officeDocument/2006/relationships/tags" Target="../tags/tag105.xml"/><Relationship Id="rId2" Type="http://schemas.openxmlformats.org/officeDocument/2006/relationships/tags" Target="../tags/tag10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6.xml"/></Relationships>
</file>

<file path=ppt/slides/_rels/slide52.xml.rels><?xml version="1.0" encoding="UTF-8" standalone="yes"?>
<Relationships xmlns="http://schemas.openxmlformats.org/package/2006/relationships"><Relationship Id="rId11" Type="http://schemas.openxmlformats.org/officeDocument/2006/relationships/tags" Target="../tags/tag116.xml"/><Relationship Id="rId12" Type="http://schemas.openxmlformats.org/officeDocument/2006/relationships/tags" Target="../tags/tag117.xml"/><Relationship Id="rId13" Type="http://schemas.openxmlformats.org/officeDocument/2006/relationships/tags" Target="../tags/tag118.xml"/><Relationship Id="rId14" Type="http://schemas.openxmlformats.org/officeDocument/2006/relationships/slideLayout" Target="../slideLayouts/slideLayout16.xml"/><Relationship Id="rId15" Type="http://schemas.openxmlformats.org/officeDocument/2006/relationships/notesSlide" Target="../notesSlides/notesSlide47.xml"/><Relationship Id="rId16" Type="http://schemas.openxmlformats.org/officeDocument/2006/relationships/oleObject" Target="../embeddings/oleObject7.bin"/><Relationship Id="rId17" Type="http://schemas.openxmlformats.org/officeDocument/2006/relationships/image" Target="../media/image29.png"/><Relationship Id="rId18" Type="http://schemas.openxmlformats.org/officeDocument/2006/relationships/oleObject" Target="../embeddings/oleObject8.bin"/><Relationship Id="rId19" Type="http://schemas.openxmlformats.org/officeDocument/2006/relationships/image" Target="../media/image30.emf"/><Relationship Id="rId1" Type="http://schemas.openxmlformats.org/officeDocument/2006/relationships/vmlDrawing" Target="../drawings/vmlDrawing9.vml"/><Relationship Id="rId2" Type="http://schemas.openxmlformats.org/officeDocument/2006/relationships/tags" Target="../tags/tag107.xml"/><Relationship Id="rId3" Type="http://schemas.openxmlformats.org/officeDocument/2006/relationships/tags" Target="../tags/tag108.xml"/><Relationship Id="rId4" Type="http://schemas.openxmlformats.org/officeDocument/2006/relationships/tags" Target="../tags/tag109.xml"/><Relationship Id="rId5" Type="http://schemas.openxmlformats.org/officeDocument/2006/relationships/tags" Target="../tags/tag110.xml"/><Relationship Id="rId6" Type="http://schemas.openxmlformats.org/officeDocument/2006/relationships/tags" Target="../tags/tag111.xml"/><Relationship Id="rId7" Type="http://schemas.openxmlformats.org/officeDocument/2006/relationships/tags" Target="../tags/tag112.xml"/><Relationship Id="rId8" Type="http://schemas.openxmlformats.org/officeDocument/2006/relationships/tags" Target="../tags/tag113.xml"/><Relationship Id="rId9" Type="http://schemas.openxmlformats.org/officeDocument/2006/relationships/tags" Target="../tags/tag114.xml"/><Relationship Id="rId10" Type="http://schemas.openxmlformats.org/officeDocument/2006/relationships/tags" Target="../tags/tag115.xml"/></Relationships>
</file>

<file path=ppt/slides/_rels/slide53.xml.rels><?xml version="1.0" encoding="UTF-8" standalone="yes"?>
<Relationships xmlns="http://schemas.openxmlformats.org/package/2006/relationships"><Relationship Id="rId20" Type="http://schemas.openxmlformats.org/officeDocument/2006/relationships/tags" Target="../tags/tag137.xml"/><Relationship Id="rId21" Type="http://schemas.openxmlformats.org/officeDocument/2006/relationships/tags" Target="../tags/tag138.xml"/><Relationship Id="rId22" Type="http://schemas.openxmlformats.org/officeDocument/2006/relationships/tags" Target="../tags/tag139.xml"/><Relationship Id="rId23" Type="http://schemas.openxmlformats.org/officeDocument/2006/relationships/tags" Target="../tags/tag140.xml"/><Relationship Id="rId24" Type="http://schemas.openxmlformats.org/officeDocument/2006/relationships/tags" Target="../tags/tag141.xml"/><Relationship Id="rId25" Type="http://schemas.openxmlformats.org/officeDocument/2006/relationships/tags" Target="../tags/tag142.xml"/><Relationship Id="rId26" Type="http://schemas.openxmlformats.org/officeDocument/2006/relationships/tags" Target="../tags/tag143.xml"/><Relationship Id="rId27" Type="http://schemas.openxmlformats.org/officeDocument/2006/relationships/tags" Target="../tags/tag144.xml"/><Relationship Id="rId28" Type="http://schemas.openxmlformats.org/officeDocument/2006/relationships/tags" Target="../tags/tag145.xml"/><Relationship Id="rId29" Type="http://schemas.openxmlformats.org/officeDocument/2006/relationships/tags" Target="../tags/tag146.xml"/><Relationship Id="rId1" Type="http://schemas.openxmlformats.org/officeDocument/2006/relationships/vmlDrawing" Target="../drawings/vmlDrawing10.vml"/><Relationship Id="rId2" Type="http://schemas.openxmlformats.org/officeDocument/2006/relationships/tags" Target="../tags/tag119.xml"/><Relationship Id="rId3" Type="http://schemas.openxmlformats.org/officeDocument/2006/relationships/tags" Target="../tags/tag120.xml"/><Relationship Id="rId4" Type="http://schemas.openxmlformats.org/officeDocument/2006/relationships/tags" Target="../tags/tag121.xml"/><Relationship Id="rId5" Type="http://schemas.openxmlformats.org/officeDocument/2006/relationships/tags" Target="../tags/tag122.xml"/><Relationship Id="rId30" Type="http://schemas.openxmlformats.org/officeDocument/2006/relationships/tags" Target="../tags/tag147.xml"/><Relationship Id="rId31" Type="http://schemas.openxmlformats.org/officeDocument/2006/relationships/tags" Target="../tags/tag148.xml"/><Relationship Id="rId32" Type="http://schemas.openxmlformats.org/officeDocument/2006/relationships/tags" Target="../tags/tag149.xml"/><Relationship Id="rId9" Type="http://schemas.openxmlformats.org/officeDocument/2006/relationships/tags" Target="../tags/tag126.xml"/><Relationship Id="rId6" Type="http://schemas.openxmlformats.org/officeDocument/2006/relationships/tags" Target="../tags/tag123.xml"/><Relationship Id="rId7" Type="http://schemas.openxmlformats.org/officeDocument/2006/relationships/tags" Target="../tags/tag124.xml"/><Relationship Id="rId8" Type="http://schemas.openxmlformats.org/officeDocument/2006/relationships/tags" Target="../tags/tag125.xml"/><Relationship Id="rId33" Type="http://schemas.openxmlformats.org/officeDocument/2006/relationships/tags" Target="../tags/tag150.xml"/><Relationship Id="rId34" Type="http://schemas.openxmlformats.org/officeDocument/2006/relationships/slideLayout" Target="../slideLayouts/slideLayout16.xml"/><Relationship Id="rId35" Type="http://schemas.openxmlformats.org/officeDocument/2006/relationships/notesSlide" Target="../notesSlides/notesSlide48.xml"/><Relationship Id="rId36" Type="http://schemas.openxmlformats.org/officeDocument/2006/relationships/oleObject" Target="../embeddings/oleObject9.bin"/><Relationship Id="rId10" Type="http://schemas.openxmlformats.org/officeDocument/2006/relationships/tags" Target="../tags/tag127.xml"/><Relationship Id="rId11" Type="http://schemas.openxmlformats.org/officeDocument/2006/relationships/tags" Target="../tags/tag128.xml"/><Relationship Id="rId12" Type="http://schemas.openxmlformats.org/officeDocument/2006/relationships/tags" Target="../tags/tag129.xml"/><Relationship Id="rId13" Type="http://schemas.openxmlformats.org/officeDocument/2006/relationships/tags" Target="../tags/tag130.xml"/><Relationship Id="rId14" Type="http://schemas.openxmlformats.org/officeDocument/2006/relationships/tags" Target="../tags/tag131.xml"/><Relationship Id="rId15" Type="http://schemas.openxmlformats.org/officeDocument/2006/relationships/tags" Target="../tags/tag132.xml"/><Relationship Id="rId16" Type="http://schemas.openxmlformats.org/officeDocument/2006/relationships/tags" Target="../tags/tag133.xml"/><Relationship Id="rId17" Type="http://schemas.openxmlformats.org/officeDocument/2006/relationships/tags" Target="../tags/tag134.xml"/><Relationship Id="rId18" Type="http://schemas.openxmlformats.org/officeDocument/2006/relationships/tags" Target="../tags/tag135.xml"/><Relationship Id="rId19" Type="http://schemas.openxmlformats.org/officeDocument/2006/relationships/tags" Target="../tags/tag136.xml"/><Relationship Id="rId37" Type="http://schemas.openxmlformats.org/officeDocument/2006/relationships/image" Target="../media/image31.emf"/></Relationships>
</file>

<file path=ppt/slides/_rels/slide54.xml.rels><?xml version="1.0" encoding="UTF-8" standalone="yes"?>
<Relationships xmlns="http://schemas.openxmlformats.org/package/2006/relationships"><Relationship Id="rId3" Type="http://schemas.openxmlformats.org/officeDocument/2006/relationships/tags" Target="../tags/tag153.xml"/><Relationship Id="rId4" Type="http://schemas.openxmlformats.org/officeDocument/2006/relationships/tags" Target="../tags/tag154.xml"/><Relationship Id="rId5" Type="http://schemas.openxmlformats.org/officeDocument/2006/relationships/tags" Target="../tags/tag155.xml"/><Relationship Id="rId6" Type="http://schemas.openxmlformats.org/officeDocument/2006/relationships/tags" Target="../tags/tag156.xml"/><Relationship Id="rId7" Type="http://schemas.openxmlformats.org/officeDocument/2006/relationships/slideLayout" Target="../slideLayouts/slideLayout16.xml"/><Relationship Id="rId8" Type="http://schemas.openxmlformats.org/officeDocument/2006/relationships/notesSlide" Target="../notesSlides/notesSlide49.xml"/><Relationship Id="rId1" Type="http://schemas.openxmlformats.org/officeDocument/2006/relationships/tags" Target="../tags/tag151.xml"/><Relationship Id="rId2" Type="http://schemas.openxmlformats.org/officeDocument/2006/relationships/tags" Target="../tags/tag152.xml"/></Relationships>
</file>

<file path=ppt/slides/_rels/slide55.xml.rels><?xml version="1.0" encoding="UTF-8" standalone="yes"?>
<Relationships xmlns="http://schemas.openxmlformats.org/package/2006/relationships"><Relationship Id="rId3" Type="http://schemas.openxmlformats.org/officeDocument/2006/relationships/tags" Target="../tags/tag159.xml"/><Relationship Id="rId4" Type="http://schemas.openxmlformats.org/officeDocument/2006/relationships/slideLayout" Target="../slideLayouts/slideLayout26.xml"/><Relationship Id="rId5" Type="http://schemas.openxmlformats.org/officeDocument/2006/relationships/notesSlide" Target="../notesSlides/notesSlide50.xml"/><Relationship Id="rId1" Type="http://schemas.openxmlformats.org/officeDocument/2006/relationships/tags" Target="../tags/tag157.xml"/><Relationship Id="rId2" Type="http://schemas.openxmlformats.org/officeDocument/2006/relationships/tags" Target="../tags/tag158.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1.xml"/><Relationship Id="rId4" Type="http://schemas.openxmlformats.org/officeDocument/2006/relationships/oleObject" Target="../embeddings/oleObject10.bin"/><Relationship Id="rId5" Type="http://schemas.openxmlformats.org/officeDocument/2006/relationships/image" Target="../media/image32.wmf"/><Relationship Id="rId6" Type="http://schemas.openxmlformats.org/officeDocument/2006/relationships/image" Target="../media/image33.wmf"/><Relationship Id="rId1" Type="http://schemas.openxmlformats.org/officeDocument/2006/relationships/vmlDrawing" Target="../drawings/vmlDrawing11.vml"/><Relationship Id="rId2" Type="http://schemas.openxmlformats.org/officeDocument/2006/relationships/slideLayout" Target="../slideLayouts/slideLayout32.xml"/></Relationships>
</file>

<file path=ppt/slides/_rels/slide57.xml.rels><?xml version="1.0" encoding="UTF-8" standalone="yes"?>
<Relationships xmlns="http://schemas.openxmlformats.org/package/2006/relationships"><Relationship Id="rId9" Type="http://schemas.openxmlformats.org/officeDocument/2006/relationships/tags" Target="../tags/tag167.xml"/><Relationship Id="rId20" Type="http://schemas.openxmlformats.org/officeDocument/2006/relationships/notesSlide" Target="../notesSlides/notesSlide52.xml"/><Relationship Id="rId21" Type="http://schemas.openxmlformats.org/officeDocument/2006/relationships/oleObject" Target="../embeddings/Microsoft_Word_97_-_2004_Document6.doc"/><Relationship Id="rId22" Type="http://schemas.openxmlformats.org/officeDocument/2006/relationships/image" Target="../media/image34.wmf"/><Relationship Id="rId10" Type="http://schemas.openxmlformats.org/officeDocument/2006/relationships/tags" Target="../tags/tag168.xml"/><Relationship Id="rId11" Type="http://schemas.openxmlformats.org/officeDocument/2006/relationships/tags" Target="../tags/tag169.xml"/><Relationship Id="rId12" Type="http://schemas.openxmlformats.org/officeDocument/2006/relationships/tags" Target="../tags/tag170.xml"/><Relationship Id="rId13" Type="http://schemas.openxmlformats.org/officeDocument/2006/relationships/tags" Target="../tags/tag171.xml"/><Relationship Id="rId14" Type="http://schemas.openxmlformats.org/officeDocument/2006/relationships/tags" Target="../tags/tag172.xml"/><Relationship Id="rId15" Type="http://schemas.openxmlformats.org/officeDocument/2006/relationships/tags" Target="../tags/tag173.xml"/><Relationship Id="rId16" Type="http://schemas.openxmlformats.org/officeDocument/2006/relationships/tags" Target="../tags/tag174.xml"/><Relationship Id="rId17" Type="http://schemas.openxmlformats.org/officeDocument/2006/relationships/tags" Target="../tags/tag175.xml"/><Relationship Id="rId18" Type="http://schemas.openxmlformats.org/officeDocument/2006/relationships/tags" Target="../tags/tag176.xml"/><Relationship Id="rId19" Type="http://schemas.openxmlformats.org/officeDocument/2006/relationships/slideLayout" Target="../slideLayouts/slideLayout32.xml"/><Relationship Id="rId1" Type="http://schemas.openxmlformats.org/officeDocument/2006/relationships/vmlDrawing" Target="../drawings/vmlDrawing12.vml"/><Relationship Id="rId2" Type="http://schemas.openxmlformats.org/officeDocument/2006/relationships/tags" Target="../tags/tag160.xml"/><Relationship Id="rId3" Type="http://schemas.openxmlformats.org/officeDocument/2006/relationships/tags" Target="../tags/tag161.xml"/><Relationship Id="rId4" Type="http://schemas.openxmlformats.org/officeDocument/2006/relationships/tags" Target="../tags/tag162.xml"/><Relationship Id="rId5" Type="http://schemas.openxmlformats.org/officeDocument/2006/relationships/tags" Target="../tags/tag163.xml"/><Relationship Id="rId6" Type="http://schemas.openxmlformats.org/officeDocument/2006/relationships/tags" Target="../tags/tag164.xml"/><Relationship Id="rId7" Type="http://schemas.openxmlformats.org/officeDocument/2006/relationships/tags" Target="../tags/tag165.xml"/><Relationship Id="rId8" Type="http://schemas.openxmlformats.org/officeDocument/2006/relationships/tags" Target="../tags/tag166.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3.xml"/><Relationship Id="rId4" Type="http://schemas.openxmlformats.org/officeDocument/2006/relationships/oleObject" Target="../embeddings/oleObject11.bin"/><Relationship Id="rId5" Type="http://schemas.openxmlformats.org/officeDocument/2006/relationships/image" Target="../media/image35.wmf"/><Relationship Id="rId1" Type="http://schemas.openxmlformats.org/officeDocument/2006/relationships/vmlDrawing" Target="../drawings/vmlDrawing13.vml"/><Relationship Id="rId2" Type="http://schemas.openxmlformats.org/officeDocument/2006/relationships/slideLayout" Target="../slideLayouts/slideLayout32.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4.xml"/><Relationship Id="rId4" Type="http://schemas.openxmlformats.org/officeDocument/2006/relationships/oleObject" Target="../embeddings/oleObject12.bin"/><Relationship Id="rId5" Type="http://schemas.openxmlformats.org/officeDocument/2006/relationships/image" Target="../media/image36.emf"/><Relationship Id="rId1" Type="http://schemas.openxmlformats.org/officeDocument/2006/relationships/vmlDrawing" Target="../drawings/vmlDrawing14.vml"/><Relationship Id="rId2" Type="http://schemas.openxmlformats.org/officeDocument/2006/relationships/slideLayout" Target="../slideLayouts/slideLayout3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4" Type="http://schemas.openxmlformats.org/officeDocument/2006/relationships/notesSlide" Target="../notesSlides/notesSlide6.xml"/><Relationship Id="rId5" Type="http://schemas.openxmlformats.org/officeDocument/2006/relationships/oleObject" Target="../embeddings/Microsoft_Excel_97_-_2004_Worksheet2.xls"/><Relationship Id="rId6" Type="http://schemas.openxmlformats.org/officeDocument/2006/relationships/image" Target="../media/image5.emf"/><Relationship Id="rId7" Type="http://schemas.openxmlformats.org/officeDocument/2006/relationships/oleObject" Target="../embeddings/Microsoft_Excel_97_-_2004_Worksheet3.xls"/><Relationship Id="rId8" Type="http://schemas.openxmlformats.org/officeDocument/2006/relationships/image" Target="../media/image6.emf"/><Relationship Id="rId1" Type="http://schemas.openxmlformats.org/officeDocument/2006/relationships/vmlDrawing" Target="../drawings/vmlDrawing2.vml"/><Relationship Id="rId2" Type="http://schemas.openxmlformats.org/officeDocument/2006/relationships/tags" Target="../tags/tag14.xml"/></Relationships>
</file>

<file path=ppt/slides/_rels/slide7.xml.rels><?xml version="1.0" encoding="UTF-8" standalone="yes"?>
<Relationships xmlns="http://schemas.openxmlformats.org/package/2006/relationships"><Relationship Id="rId1" Type="http://schemas.openxmlformats.org/officeDocument/2006/relationships/tags" Target="../tags/tag15.xml"/><Relationship Id="rId2" Type="http://schemas.openxmlformats.org/officeDocument/2006/relationships/slideLayout" Target="../slideLayouts/slideLayout1.xml"/><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4" Type="http://schemas.openxmlformats.org/officeDocument/2006/relationships/image" Target="../media/image7.wmf"/><Relationship Id="rId5" Type="http://schemas.openxmlformats.org/officeDocument/2006/relationships/image" Target="../media/image1.wmf"/><Relationship Id="rId6" Type="http://schemas.openxmlformats.org/officeDocument/2006/relationships/image" Target="../media/image8.wmf"/><Relationship Id="rId1" Type="http://schemas.openxmlformats.org/officeDocument/2006/relationships/tags" Target="../tags/tag16.xml"/><Relationship Id="rId2"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4" Type="http://schemas.openxmlformats.org/officeDocument/2006/relationships/image" Target="../media/image9.jpeg"/><Relationship Id="rId5" Type="http://schemas.openxmlformats.org/officeDocument/2006/relationships/image" Target="../media/image10.jpeg"/><Relationship Id="rId1" Type="http://schemas.openxmlformats.org/officeDocument/2006/relationships/tags" Target="../tags/tag17.xml"/><Relationship Id="rId2"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6" name="Rectangle 136"/>
          <p:cNvSpPr>
            <a:spLocks noGrp="1" noChangeArrowheads="1"/>
          </p:cNvSpPr>
          <p:nvPr>
            <p:ph type="title"/>
          </p:nvPr>
        </p:nvSpPr>
        <p:spPr>
          <a:xfrm>
            <a:off x="381000" y="7938"/>
            <a:ext cx="8763000" cy="955675"/>
          </a:xfrm>
          <a:noFill/>
        </p:spPr>
        <p:txBody>
          <a:bodyPr/>
          <a:lstStyle/>
          <a:p>
            <a:pPr eaLnBrk="1" hangingPunct="1"/>
            <a:r>
              <a:rPr lang="en-US" b="1" dirty="0" smtClean="0">
                <a:latin typeface="Albertus Extra Bold"/>
              </a:rPr>
              <a:t>Negotiating &amp; Balanced Sourcing</a:t>
            </a:r>
            <a:r>
              <a:rPr lang="en-US" dirty="0" smtClean="0"/>
              <a:t/>
            </a:r>
            <a:br>
              <a:rPr lang="en-US" dirty="0" smtClean="0"/>
            </a:br>
            <a:r>
              <a:rPr lang="en-US" dirty="0" smtClean="0"/>
              <a:t>Negotiating the parameters of the outsourcing relationship</a:t>
            </a:r>
          </a:p>
        </p:txBody>
      </p:sp>
      <p:graphicFrame>
        <p:nvGraphicFramePr>
          <p:cNvPr id="333988" name="Group 164"/>
          <p:cNvGraphicFramePr>
            <a:graphicFrameLocks noGrp="1"/>
          </p:cNvGraphicFramePr>
          <p:nvPr>
            <p:ph sz="half" idx="2"/>
          </p:nvPr>
        </p:nvGraphicFramePr>
        <p:xfrm>
          <a:off x="1265238" y="1624013"/>
          <a:ext cx="7527925" cy="3632264"/>
        </p:xfrm>
        <a:graphic>
          <a:graphicData uri="http://schemas.openxmlformats.org/drawingml/2006/table">
            <a:tbl>
              <a:tblPr/>
              <a:tblGrid>
                <a:gridCol w="3811587"/>
                <a:gridCol w="3716338"/>
              </a:tblGrid>
              <a:tr h="361950">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smtClean="0">
                          <a:ln>
                            <a:noFill/>
                          </a:ln>
                          <a:solidFill>
                            <a:schemeClr val="tx1"/>
                          </a:solidFill>
                          <a:effectLst/>
                          <a:latin typeface="Arial" charset="0"/>
                        </a:rPr>
                        <a:t>Trust-based partnerships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smtClean="0">
                          <a:ln>
                            <a:noFill/>
                          </a:ln>
                          <a:solidFill>
                            <a:schemeClr val="tx1"/>
                          </a:solidFill>
                          <a:effectLst/>
                          <a:latin typeface="Arial" charset="0"/>
                        </a:rPr>
                        <a:t>Balanced Sourcing</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r>
              <a:tr h="12795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May not provide clear incentive to drive improvement</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Assumes supplier goal congruence</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Supplier may capture all value creation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Fully leverages supplier capabilities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Drives improvement at both customer and supplier</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Requires significant customer capability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r>
              <a:tr h="361950">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smtClean="0">
                          <a:ln>
                            <a:noFill/>
                          </a:ln>
                          <a:solidFill>
                            <a:schemeClr val="tx1"/>
                          </a:solidFill>
                          <a:effectLst/>
                          <a:latin typeface="Arial" charset="0"/>
                        </a:rPr>
                        <a:t>Unleveraged Purchasing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smtClean="0">
                          <a:ln>
                            <a:noFill/>
                          </a:ln>
                          <a:solidFill>
                            <a:schemeClr val="tx1"/>
                          </a:solidFill>
                          <a:effectLst/>
                          <a:latin typeface="Arial" charset="0"/>
                        </a:rPr>
                        <a:t>Darwinian Rivalry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r>
              <a:tr h="1500188">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Typifies the clerical mentality of traditional purchasing</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Focuses on price rather than total cost</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Leaves lots of money on the table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Requires significant purchasing clout</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Eliminates supplier lethargy but may instill resentment</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Does not drive synergistic improvement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r>
            </a:tbl>
          </a:graphicData>
        </a:graphic>
      </p:graphicFrame>
      <p:sp>
        <p:nvSpPr>
          <p:cNvPr id="16404" name="Text Box 183"/>
          <p:cNvSpPr txBox="1">
            <a:spLocks noChangeArrowheads="1"/>
          </p:cNvSpPr>
          <p:nvPr/>
        </p:nvSpPr>
        <p:spPr bwMode="auto">
          <a:xfrm>
            <a:off x="3257550" y="5410200"/>
            <a:ext cx="3598863" cy="336550"/>
          </a:xfrm>
          <a:prstGeom prst="rect">
            <a:avLst/>
          </a:prstGeom>
          <a:noFill/>
          <a:ln w="9525" algn="ctr">
            <a:noFill/>
            <a:prstDash val="dash"/>
            <a:miter lim="800000"/>
            <a:headEnd/>
            <a:tailEnd/>
          </a:ln>
        </p:spPr>
        <p:txBody>
          <a:bodyPr wrap="none">
            <a:spAutoFit/>
          </a:bodyPr>
          <a:lstStyle/>
          <a:p>
            <a:r>
              <a:rPr lang="en-US" sz="1600">
                <a:latin typeface="Arial" pitchFamily="34" charset="0"/>
              </a:rPr>
              <a:t>Commitment to competitive pricing</a:t>
            </a:r>
          </a:p>
        </p:txBody>
      </p:sp>
      <p:sp>
        <p:nvSpPr>
          <p:cNvPr id="16405" name="Text Box 184"/>
          <p:cNvSpPr txBox="1">
            <a:spLocks noChangeArrowheads="1"/>
          </p:cNvSpPr>
          <p:nvPr/>
        </p:nvSpPr>
        <p:spPr bwMode="auto">
          <a:xfrm>
            <a:off x="2190750" y="5403850"/>
            <a:ext cx="487363" cy="336550"/>
          </a:xfrm>
          <a:prstGeom prst="rect">
            <a:avLst/>
          </a:prstGeom>
          <a:noFill/>
          <a:ln w="9525" algn="ctr">
            <a:noFill/>
            <a:prstDash val="dash"/>
            <a:miter lim="800000"/>
            <a:headEnd/>
            <a:tailEnd/>
          </a:ln>
        </p:spPr>
        <p:txBody>
          <a:bodyPr wrap="none">
            <a:spAutoFit/>
          </a:bodyPr>
          <a:lstStyle/>
          <a:p>
            <a:r>
              <a:rPr lang="en-US" sz="1600" b="0">
                <a:latin typeface="Arial" pitchFamily="34" charset="0"/>
              </a:rPr>
              <a:t>low</a:t>
            </a:r>
          </a:p>
        </p:txBody>
      </p:sp>
      <p:sp>
        <p:nvSpPr>
          <p:cNvPr id="16406" name="Text Box 185"/>
          <p:cNvSpPr txBox="1">
            <a:spLocks noChangeArrowheads="1"/>
          </p:cNvSpPr>
          <p:nvPr/>
        </p:nvSpPr>
        <p:spPr bwMode="auto">
          <a:xfrm>
            <a:off x="7064375" y="5403850"/>
            <a:ext cx="566738" cy="336550"/>
          </a:xfrm>
          <a:prstGeom prst="rect">
            <a:avLst/>
          </a:prstGeom>
          <a:noFill/>
          <a:ln w="9525" algn="ctr">
            <a:noFill/>
            <a:prstDash val="dash"/>
            <a:miter lim="800000"/>
            <a:headEnd/>
            <a:tailEnd/>
          </a:ln>
        </p:spPr>
        <p:txBody>
          <a:bodyPr wrap="none">
            <a:spAutoFit/>
          </a:bodyPr>
          <a:lstStyle/>
          <a:p>
            <a:r>
              <a:rPr lang="en-US" sz="1600" b="0">
                <a:latin typeface="Arial" pitchFamily="34" charset="0"/>
              </a:rPr>
              <a:t>high</a:t>
            </a:r>
          </a:p>
        </p:txBody>
      </p:sp>
      <p:sp>
        <p:nvSpPr>
          <p:cNvPr id="16407" name="Text Box 186"/>
          <p:cNvSpPr txBox="1">
            <a:spLocks noChangeArrowheads="1"/>
          </p:cNvSpPr>
          <p:nvPr/>
        </p:nvSpPr>
        <p:spPr bwMode="auto">
          <a:xfrm rot="-5400000">
            <a:off x="-1476375" y="3490913"/>
            <a:ext cx="4083050" cy="336550"/>
          </a:xfrm>
          <a:prstGeom prst="rect">
            <a:avLst/>
          </a:prstGeom>
          <a:noFill/>
          <a:ln w="9525" algn="ctr">
            <a:noFill/>
            <a:prstDash val="dash"/>
            <a:miter lim="800000"/>
            <a:headEnd/>
            <a:tailEnd/>
          </a:ln>
        </p:spPr>
        <p:txBody>
          <a:bodyPr wrap="none">
            <a:spAutoFit/>
          </a:bodyPr>
          <a:lstStyle/>
          <a:p>
            <a:r>
              <a:rPr lang="en-US" sz="1600">
                <a:latin typeface="Arial" pitchFamily="34" charset="0"/>
              </a:rPr>
              <a:t>Commitment to cooperative relationship</a:t>
            </a:r>
          </a:p>
        </p:txBody>
      </p:sp>
      <p:sp>
        <p:nvSpPr>
          <p:cNvPr id="16408" name="Text Box 187"/>
          <p:cNvSpPr txBox="1">
            <a:spLocks noChangeArrowheads="1"/>
          </p:cNvSpPr>
          <p:nvPr/>
        </p:nvSpPr>
        <p:spPr bwMode="auto">
          <a:xfrm>
            <a:off x="696913" y="4887913"/>
            <a:ext cx="487362" cy="336550"/>
          </a:xfrm>
          <a:prstGeom prst="rect">
            <a:avLst/>
          </a:prstGeom>
          <a:noFill/>
          <a:ln w="9525" algn="ctr">
            <a:noFill/>
            <a:prstDash val="dash"/>
            <a:miter lim="800000"/>
            <a:headEnd/>
            <a:tailEnd/>
          </a:ln>
        </p:spPr>
        <p:txBody>
          <a:bodyPr wrap="none">
            <a:spAutoFit/>
          </a:bodyPr>
          <a:lstStyle/>
          <a:p>
            <a:r>
              <a:rPr lang="en-US" sz="1600" b="0">
                <a:latin typeface="Arial" pitchFamily="34" charset="0"/>
              </a:rPr>
              <a:t>low</a:t>
            </a:r>
          </a:p>
        </p:txBody>
      </p:sp>
      <p:sp>
        <p:nvSpPr>
          <p:cNvPr id="16409" name="Text Box 188"/>
          <p:cNvSpPr txBox="1">
            <a:spLocks noChangeArrowheads="1"/>
          </p:cNvSpPr>
          <p:nvPr/>
        </p:nvSpPr>
        <p:spPr bwMode="auto">
          <a:xfrm>
            <a:off x="690563" y="1662113"/>
            <a:ext cx="566737" cy="336550"/>
          </a:xfrm>
          <a:prstGeom prst="rect">
            <a:avLst/>
          </a:prstGeom>
          <a:noFill/>
          <a:ln w="9525" algn="ctr">
            <a:noFill/>
            <a:prstDash val="dash"/>
            <a:miter lim="800000"/>
            <a:headEnd/>
            <a:tailEnd/>
          </a:ln>
        </p:spPr>
        <p:txBody>
          <a:bodyPr wrap="none">
            <a:spAutoFit/>
          </a:bodyPr>
          <a:lstStyle/>
          <a:p>
            <a:r>
              <a:rPr lang="en-US" sz="1600" b="0">
                <a:latin typeface="Arial" pitchFamily="34" charset="0"/>
              </a:rPr>
              <a:t>high</a:t>
            </a:r>
          </a:p>
        </p:txBody>
      </p:sp>
    </p:spTree>
    <p:extLst>
      <p:ext uri="{BB962C8B-B14F-4D97-AF65-F5344CB8AC3E}">
        <p14:creationId xmlns:p14="http://schemas.microsoft.com/office/powerpoint/2010/main" val="382744716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33988"/>
                                        </p:tgtEl>
                                        <p:attrNameLst>
                                          <p:attrName>style.visibility</p:attrName>
                                        </p:attrNameLst>
                                      </p:cBhvr>
                                      <p:to>
                                        <p:strVal val="visible"/>
                                      </p:to>
                                    </p:set>
                                    <p:anim calcmode="lin" valueType="num">
                                      <p:cBhvr additive="base">
                                        <p:cTn id="7" dur="500" fill="hold"/>
                                        <p:tgtEl>
                                          <p:spTgt spid="333988"/>
                                        </p:tgtEl>
                                        <p:attrNameLst>
                                          <p:attrName>ppt_x</p:attrName>
                                        </p:attrNameLst>
                                      </p:cBhvr>
                                      <p:tavLst>
                                        <p:tav tm="0">
                                          <p:val>
                                            <p:strVal val="0-#ppt_w/2"/>
                                          </p:val>
                                        </p:tav>
                                        <p:tav tm="100000">
                                          <p:val>
                                            <p:strVal val="#ppt_x"/>
                                          </p:val>
                                        </p:tav>
                                      </p:tavLst>
                                    </p:anim>
                                    <p:anim calcmode="lin" valueType="num">
                                      <p:cBhvr additive="base">
                                        <p:cTn id="8" dur="500" fill="hold"/>
                                        <p:tgtEl>
                                          <p:spTgt spid="3339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ChangeArrowheads="1"/>
          </p:cNvSpPr>
          <p:nvPr/>
        </p:nvSpPr>
        <p:spPr bwMode="auto">
          <a:xfrm>
            <a:off x="2884488" y="1490663"/>
            <a:ext cx="3536950" cy="1143000"/>
          </a:xfrm>
          <a:prstGeom prst="rect">
            <a:avLst/>
          </a:prstGeom>
          <a:solidFill>
            <a:srgbClr val="FFFFCC"/>
          </a:solidFill>
          <a:ln w="9525">
            <a:noFill/>
            <a:miter lim="800000"/>
            <a:headEnd/>
            <a:tailEnd/>
          </a:ln>
        </p:spPr>
        <p:txBody>
          <a:bodyPr anchor="ctr"/>
          <a:lstStyle/>
          <a:p>
            <a:pPr>
              <a:spcBef>
                <a:spcPct val="20000"/>
              </a:spcBef>
              <a:buSzPct val="90000"/>
              <a:buFont typeface="Wingdings" pitchFamily="2" charset="2"/>
              <a:buNone/>
            </a:pPr>
            <a:r>
              <a:rPr lang="en-US" sz="1200" b="0">
                <a:latin typeface="Helvetica" pitchFamily="34" charset="0"/>
              </a:rPr>
              <a:t>Quantities guaranteed available w/i 3 month LT</a:t>
            </a:r>
          </a:p>
          <a:p>
            <a:pPr>
              <a:spcBef>
                <a:spcPct val="20000"/>
              </a:spcBef>
              <a:buSzPct val="90000"/>
              <a:buFont typeface="Wingdings" pitchFamily="2" charset="2"/>
              <a:buNone/>
            </a:pPr>
            <a:r>
              <a:rPr lang="en-US" sz="1200" b="0">
                <a:latin typeface="Helvetica" pitchFamily="34" charset="0"/>
              </a:rPr>
              <a:t>	Q1’06	1000 units per month</a:t>
            </a:r>
          </a:p>
          <a:p>
            <a:pPr>
              <a:spcBef>
                <a:spcPct val="20000"/>
              </a:spcBef>
              <a:buSzPct val="90000"/>
              <a:buFont typeface="Wingdings" pitchFamily="2" charset="2"/>
              <a:buNone/>
            </a:pPr>
            <a:r>
              <a:rPr lang="en-US" sz="1200" b="0">
                <a:latin typeface="Helvetica" pitchFamily="34" charset="0"/>
              </a:rPr>
              <a:t>	Q2’06	1000 units per month</a:t>
            </a:r>
          </a:p>
          <a:p>
            <a:pPr>
              <a:spcBef>
                <a:spcPct val="20000"/>
              </a:spcBef>
              <a:buSzPct val="90000"/>
              <a:buFont typeface="Wingdings" pitchFamily="2" charset="2"/>
              <a:buNone/>
            </a:pPr>
            <a:r>
              <a:rPr lang="en-US" sz="1200" b="0">
                <a:latin typeface="Helvetica" pitchFamily="34" charset="0"/>
              </a:rPr>
              <a:t>	Q3’06	2000 units per month</a:t>
            </a:r>
          </a:p>
          <a:p>
            <a:pPr>
              <a:spcBef>
                <a:spcPct val="20000"/>
              </a:spcBef>
              <a:buSzPct val="90000"/>
              <a:buFont typeface="Wingdings" pitchFamily="2" charset="2"/>
              <a:buNone/>
            </a:pPr>
            <a:r>
              <a:rPr lang="en-US" sz="1200" b="0">
                <a:latin typeface="Helvetica" pitchFamily="34" charset="0"/>
              </a:rPr>
              <a:t>	Q4’06	3000 units per month</a:t>
            </a:r>
          </a:p>
        </p:txBody>
      </p:sp>
      <p:sp>
        <p:nvSpPr>
          <p:cNvPr id="40963" name="Rectangle 3"/>
          <p:cNvSpPr>
            <a:spLocks noChangeArrowheads="1"/>
          </p:cNvSpPr>
          <p:nvPr/>
        </p:nvSpPr>
        <p:spPr bwMode="auto">
          <a:xfrm>
            <a:off x="2897188" y="1152525"/>
            <a:ext cx="3536950" cy="300038"/>
          </a:xfrm>
          <a:prstGeom prst="rect">
            <a:avLst/>
          </a:prstGeom>
          <a:solidFill>
            <a:schemeClr val="folHlink"/>
          </a:solidFill>
          <a:ln w="9525">
            <a:noFill/>
            <a:miter lim="800000"/>
            <a:headEnd/>
            <a:tailEnd/>
          </a:ln>
        </p:spPr>
        <p:txBody>
          <a:bodyPr wrap="none"/>
          <a:lstStyle/>
          <a:p>
            <a:pPr>
              <a:spcBef>
                <a:spcPct val="20000"/>
              </a:spcBef>
              <a:buSzPct val="90000"/>
              <a:buFont typeface="Wingdings" pitchFamily="2" charset="2"/>
              <a:buNone/>
            </a:pPr>
            <a:r>
              <a:rPr lang="en-US" sz="1200">
                <a:latin typeface="Helvetica" pitchFamily="34" charset="0"/>
              </a:rPr>
              <a:t>AVAILABILITY AND RESPONSIVENESS</a:t>
            </a:r>
          </a:p>
        </p:txBody>
      </p:sp>
      <p:sp>
        <p:nvSpPr>
          <p:cNvPr id="40964" name="Rectangle 4"/>
          <p:cNvSpPr>
            <a:spLocks noChangeArrowheads="1"/>
          </p:cNvSpPr>
          <p:nvPr/>
        </p:nvSpPr>
        <p:spPr bwMode="auto">
          <a:xfrm>
            <a:off x="2884488" y="2671763"/>
            <a:ext cx="3536950" cy="1143000"/>
          </a:xfrm>
          <a:prstGeom prst="rect">
            <a:avLst/>
          </a:prstGeom>
          <a:solidFill>
            <a:srgbClr val="FFFFCC"/>
          </a:solidFill>
          <a:ln w="9525">
            <a:noFill/>
            <a:miter lim="800000"/>
            <a:headEnd/>
            <a:tailEnd/>
          </a:ln>
        </p:spPr>
        <p:txBody>
          <a:bodyPr anchor="ctr"/>
          <a:lstStyle/>
          <a:p>
            <a:pPr>
              <a:spcBef>
                <a:spcPct val="20000"/>
              </a:spcBef>
              <a:buSzPct val="90000"/>
              <a:buFont typeface="Wingdings" pitchFamily="2" charset="2"/>
              <a:buNone/>
            </a:pPr>
            <a:r>
              <a:rPr lang="en-US" sz="1200" b="0">
                <a:latin typeface="Helvetica" pitchFamily="34" charset="0"/>
              </a:rPr>
              <a:t>Add’l quantities guaranteed available w/i 1 month</a:t>
            </a:r>
          </a:p>
          <a:p>
            <a:pPr>
              <a:spcBef>
                <a:spcPct val="20000"/>
              </a:spcBef>
              <a:buSzPct val="90000"/>
              <a:buFont typeface="Wingdings" pitchFamily="2" charset="2"/>
              <a:buNone/>
            </a:pPr>
            <a:r>
              <a:rPr lang="en-US" sz="1200" b="0">
                <a:latin typeface="Helvetica" pitchFamily="34" charset="0"/>
              </a:rPr>
              <a:t>	Q1’06	 400  units per month</a:t>
            </a:r>
          </a:p>
          <a:p>
            <a:pPr>
              <a:spcBef>
                <a:spcPct val="20000"/>
              </a:spcBef>
              <a:buSzPct val="90000"/>
              <a:buFont typeface="Wingdings" pitchFamily="2" charset="2"/>
              <a:buNone/>
            </a:pPr>
            <a:r>
              <a:rPr lang="en-US" sz="1200" b="0">
                <a:latin typeface="Helvetica" pitchFamily="34" charset="0"/>
              </a:rPr>
              <a:t>	Q2’06	 400  units per month</a:t>
            </a:r>
          </a:p>
          <a:p>
            <a:pPr>
              <a:spcBef>
                <a:spcPct val="20000"/>
              </a:spcBef>
              <a:buSzPct val="90000"/>
              <a:buFont typeface="Wingdings" pitchFamily="2" charset="2"/>
              <a:buNone/>
            </a:pPr>
            <a:r>
              <a:rPr lang="en-US" sz="1200" b="0">
                <a:latin typeface="Helvetica" pitchFamily="34" charset="0"/>
              </a:rPr>
              <a:t>	Q3’06	 800  units per month</a:t>
            </a:r>
          </a:p>
          <a:p>
            <a:pPr>
              <a:spcBef>
                <a:spcPct val="20000"/>
              </a:spcBef>
              <a:buSzPct val="90000"/>
              <a:buFont typeface="Wingdings" pitchFamily="2" charset="2"/>
              <a:buNone/>
            </a:pPr>
            <a:r>
              <a:rPr lang="en-US" sz="1200" b="0">
                <a:latin typeface="Helvetica" pitchFamily="34" charset="0"/>
              </a:rPr>
              <a:t>	Q4’06	1000 units per month</a:t>
            </a:r>
          </a:p>
        </p:txBody>
      </p:sp>
      <p:sp>
        <p:nvSpPr>
          <p:cNvPr id="40965" name="Rectangle 5"/>
          <p:cNvSpPr>
            <a:spLocks noChangeArrowheads="1"/>
          </p:cNvSpPr>
          <p:nvPr/>
        </p:nvSpPr>
        <p:spPr bwMode="auto">
          <a:xfrm>
            <a:off x="6491288" y="1147763"/>
            <a:ext cx="1295400" cy="300037"/>
          </a:xfrm>
          <a:prstGeom prst="rect">
            <a:avLst/>
          </a:prstGeom>
          <a:solidFill>
            <a:schemeClr val="folHlink"/>
          </a:solidFill>
          <a:ln w="9525">
            <a:noFill/>
            <a:miter lim="800000"/>
            <a:headEnd/>
            <a:tailEnd/>
          </a:ln>
        </p:spPr>
        <p:txBody>
          <a:bodyPr wrap="none"/>
          <a:lstStyle/>
          <a:p>
            <a:pPr>
              <a:spcBef>
                <a:spcPct val="20000"/>
              </a:spcBef>
              <a:buSzPct val="90000"/>
              <a:buFont typeface="Wingdings" pitchFamily="2" charset="2"/>
              <a:buNone/>
            </a:pPr>
            <a:r>
              <a:rPr lang="en-US" sz="1200">
                <a:latin typeface="Helvetica" pitchFamily="34" charset="0"/>
              </a:rPr>
              <a:t>PRICE</a:t>
            </a:r>
          </a:p>
        </p:txBody>
      </p:sp>
      <p:sp>
        <p:nvSpPr>
          <p:cNvPr id="40966" name="Rectangle 6"/>
          <p:cNvSpPr>
            <a:spLocks noChangeArrowheads="1"/>
          </p:cNvSpPr>
          <p:nvPr/>
        </p:nvSpPr>
        <p:spPr bwMode="auto">
          <a:xfrm>
            <a:off x="6478588" y="1490663"/>
            <a:ext cx="1295400" cy="1143000"/>
          </a:xfrm>
          <a:prstGeom prst="rect">
            <a:avLst/>
          </a:prstGeom>
          <a:solidFill>
            <a:srgbClr val="FFFFCC"/>
          </a:solidFill>
          <a:ln w="9525">
            <a:noFill/>
            <a:miter lim="800000"/>
            <a:headEnd/>
            <a:tailEnd/>
          </a:ln>
        </p:spPr>
        <p:txBody>
          <a:bodyPr/>
          <a:lstStyle/>
          <a:p>
            <a:pPr>
              <a:spcBef>
                <a:spcPct val="20000"/>
              </a:spcBef>
              <a:buSzPct val="90000"/>
              <a:buFont typeface="Wingdings" pitchFamily="2" charset="2"/>
              <a:buNone/>
            </a:pPr>
            <a:r>
              <a:rPr lang="en-US" sz="1200" b="0">
                <a:latin typeface="Helvetica" pitchFamily="34" charset="0"/>
              </a:rPr>
              <a:t>$400 per unit</a:t>
            </a:r>
          </a:p>
        </p:txBody>
      </p:sp>
      <p:sp>
        <p:nvSpPr>
          <p:cNvPr id="40967" name="Rectangle 7"/>
          <p:cNvSpPr>
            <a:spLocks noChangeArrowheads="1"/>
          </p:cNvSpPr>
          <p:nvPr/>
        </p:nvSpPr>
        <p:spPr bwMode="auto">
          <a:xfrm>
            <a:off x="6480175" y="2671763"/>
            <a:ext cx="1293813" cy="1143000"/>
          </a:xfrm>
          <a:prstGeom prst="rect">
            <a:avLst/>
          </a:prstGeom>
          <a:solidFill>
            <a:srgbClr val="FFFFCC"/>
          </a:solidFill>
          <a:ln w="9525">
            <a:noFill/>
            <a:miter lim="800000"/>
            <a:headEnd/>
            <a:tailEnd/>
          </a:ln>
        </p:spPr>
        <p:txBody>
          <a:bodyPr/>
          <a:lstStyle/>
          <a:p>
            <a:pPr>
              <a:spcBef>
                <a:spcPct val="20000"/>
              </a:spcBef>
              <a:buSzPct val="90000"/>
              <a:buFont typeface="Wingdings" pitchFamily="2" charset="2"/>
              <a:buNone/>
            </a:pPr>
            <a:r>
              <a:rPr lang="en-US" sz="1200" b="0">
                <a:latin typeface="Helvetica" pitchFamily="34" charset="0"/>
              </a:rPr>
              <a:t>$425 per unit</a:t>
            </a:r>
          </a:p>
        </p:txBody>
      </p:sp>
      <p:sp>
        <p:nvSpPr>
          <p:cNvPr id="40968" name="Rectangle 8"/>
          <p:cNvSpPr>
            <a:spLocks noChangeArrowheads="1"/>
          </p:cNvSpPr>
          <p:nvPr/>
        </p:nvSpPr>
        <p:spPr bwMode="auto">
          <a:xfrm>
            <a:off x="2897188" y="5168900"/>
            <a:ext cx="3536950" cy="1143000"/>
          </a:xfrm>
          <a:prstGeom prst="rect">
            <a:avLst/>
          </a:prstGeom>
          <a:solidFill>
            <a:srgbClr val="FFFFCC"/>
          </a:solidFill>
          <a:ln w="9525">
            <a:noFill/>
            <a:miter lim="800000"/>
            <a:headEnd/>
            <a:tailEnd/>
          </a:ln>
        </p:spPr>
        <p:txBody>
          <a:bodyPr anchor="ctr"/>
          <a:lstStyle/>
          <a:p>
            <a:pPr>
              <a:spcBef>
                <a:spcPct val="20000"/>
              </a:spcBef>
              <a:buSzPct val="90000"/>
              <a:buFont typeface="Wingdings" pitchFamily="2" charset="2"/>
              <a:buNone/>
            </a:pPr>
            <a:r>
              <a:rPr lang="en-US" sz="1200" b="0">
                <a:latin typeface="Helvetica" pitchFamily="34" charset="0"/>
              </a:rPr>
              <a:t>Quantities buyers commits to buy</a:t>
            </a:r>
          </a:p>
          <a:p>
            <a:pPr>
              <a:spcBef>
                <a:spcPct val="20000"/>
              </a:spcBef>
              <a:buSzPct val="90000"/>
              <a:buFont typeface="Wingdings" pitchFamily="2" charset="2"/>
              <a:buNone/>
            </a:pPr>
            <a:r>
              <a:rPr lang="en-US" sz="1200" b="0">
                <a:latin typeface="Helvetica" pitchFamily="34" charset="0"/>
              </a:rPr>
              <a:t>	Q1’06	 100  unit per month</a:t>
            </a:r>
          </a:p>
          <a:p>
            <a:pPr>
              <a:spcBef>
                <a:spcPct val="20000"/>
              </a:spcBef>
              <a:buSzPct val="90000"/>
              <a:buFont typeface="Wingdings" pitchFamily="2" charset="2"/>
              <a:buNone/>
            </a:pPr>
            <a:r>
              <a:rPr lang="en-US" sz="1200" b="0">
                <a:latin typeface="Helvetica" pitchFamily="34" charset="0"/>
              </a:rPr>
              <a:t>	Q2’06	 100  unit per month</a:t>
            </a:r>
          </a:p>
          <a:p>
            <a:pPr>
              <a:spcBef>
                <a:spcPct val="20000"/>
              </a:spcBef>
              <a:buSzPct val="90000"/>
              <a:buFont typeface="Wingdings" pitchFamily="2" charset="2"/>
              <a:buNone/>
            </a:pPr>
            <a:r>
              <a:rPr lang="en-US" sz="1200" b="0">
                <a:latin typeface="Helvetica" pitchFamily="34" charset="0"/>
              </a:rPr>
              <a:t>	Q3’06	 400  units per month</a:t>
            </a:r>
          </a:p>
          <a:p>
            <a:pPr>
              <a:spcBef>
                <a:spcPct val="20000"/>
              </a:spcBef>
              <a:buSzPct val="90000"/>
              <a:buFont typeface="Wingdings" pitchFamily="2" charset="2"/>
              <a:buNone/>
            </a:pPr>
            <a:r>
              <a:rPr lang="en-US" sz="1200" b="0">
                <a:latin typeface="Helvetica" pitchFamily="34" charset="0"/>
              </a:rPr>
              <a:t>	Q4’06	 400  units per month</a:t>
            </a:r>
          </a:p>
        </p:txBody>
      </p:sp>
      <p:sp>
        <p:nvSpPr>
          <p:cNvPr id="40969" name="Rectangle 9"/>
          <p:cNvSpPr>
            <a:spLocks noChangeArrowheads="1"/>
          </p:cNvSpPr>
          <p:nvPr/>
        </p:nvSpPr>
        <p:spPr bwMode="auto">
          <a:xfrm>
            <a:off x="2897188" y="4818063"/>
            <a:ext cx="3536950" cy="300037"/>
          </a:xfrm>
          <a:prstGeom prst="rect">
            <a:avLst/>
          </a:prstGeom>
          <a:solidFill>
            <a:schemeClr val="folHlink"/>
          </a:solidFill>
          <a:ln w="9525">
            <a:noFill/>
            <a:miter lim="800000"/>
            <a:headEnd/>
            <a:tailEnd/>
          </a:ln>
        </p:spPr>
        <p:txBody>
          <a:bodyPr wrap="none"/>
          <a:lstStyle/>
          <a:p>
            <a:pPr>
              <a:spcBef>
                <a:spcPct val="20000"/>
              </a:spcBef>
              <a:buSzPct val="90000"/>
              <a:buFont typeface="Wingdings" pitchFamily="2" charset="2"/>
              <a:buNone/>
            </a:pPr>
            <a:r>
              <a:rPr lang="en-US" sz="1200">
                <a:latin typeface="Helvetica" pitchFamily="34" charset="0"/>
              </a:rPr>
              <a:t>BUYER LIABILITY (COMMITMENT)</a:t>
            </a:r>
          </a:p>
        </p:txBody>
      </p:sp>
      <p:sp>
        <p:nvSpPr>
          <p:cNvPr id="40970" name="Rectangle 10"/>
          <p:cNvSpPr>
            <a:spLocks noChangeArrowheads="1"/>
          </p:cNvSpPr>
          <p:nvPr/>
        </p:nvSpPr>
        <p:spPr bwMode="auto">
          <a:xfrm>
            <a:off x="6491288" y="4813300"/>
            <a:ext cx="1295400" cy="300038"/>
          </a:xfrm>
          <a:prstGeom prst="rect">
            <a:avLst/>
          </a:prstGeom>
          <a:solidFill>
            <a:schemeClr val="folHlink"/>
          </a:solidFill>
          <a:ln w="9525">
            <a:noFill/>
            <a:miter lim="800000"/>
            <a:headEnd/>
            <a:tailEnd/>
          </a:ln>
        </p:spPr>
        <p:txBody>
          <a:bodyPr wrap="none"/>
          <a:lstStyle/>
          <a:p>
            <a:pPr>
              <a:spcBef>
                <a:spcPct val="20000"/>
              </a:spcBef>
              <a:buSzPct val="90000"/>
              <a:buFont typeface="Wingdings" pitchFamily="2" charset="2"/>
              <a:buNone/>
            </a:pPr>
            <a:r>
              <a:rPr lang="en-US" sz="1200">
                <a:latin typeface="Helvetica" pitchFamily="34" charset="0"/>
              </a:rPr>
              <a:t>PRICE</a:t>
            </a:r>
          </a:p>
        </p:txBody>
      </p:sp>
      <p:sp>
        <p:nvSpPr>
          <p:cNvPr id="40971" name="Rectangle 11"/>
          <p:cNvSpPr>
            <a:spLocks noChangeArrowheads="1"/>
          </p:cNvSpPr>
          <p:nvPr/>
        </p:nvSpPr>
        <p:spPr bwMode="auto">
          <a:xfrm>
            <a:off x="6491288" y="5168900"/>
            <a:ext cx="1295400" cy="1143000"/>
          </a:xfrm>
          <a:prstGeom prst="rect">
            <a:avLst/>
          </a:prstGeom>
          <a:solidFill>
            <a:srgbClr val="FFFFCC"/>
          </a:solidFill>
          <a:ln w="9525">
            <a:noFill/>
            <a:miter lim="800000"/>
            <a:headEnd/>
            <a:tailEnd/>
          </a:ln>
        </p:spPr>
        <p:txBody>
          <a:bodyPr/>
          <a:lstStyle/>
          <a:p>
            <a:pPr>
              <a:spcBef>
                <a:spcPct val="20000"/>
              </a:spcBef>
              <a:buSzPct val="90000"/>
              <a:buFont typeface="Wingdings" pitchFamily="2" charset="2"/>
              <a:buNone/>
            </a:pPr>
            <a:r>
              <a:rPr lang="en-US" sz="1200" b="0">
                <a:latin typeface="Helvetica" pitchFamily="34" charset="0"/>
              </a:rPr>
              <a:t>$400 per unit</a:t>
            </a:r>
          </a:p>
        </p:txBody>
      </p:sp>
      <p:sp>
        <p:nvSpPr>
          <p:cNvPr id="40972" name="Rectangle 12"/>
          <p:cNvSpPr>
            <a:spLocks noChangeArrowheads="1"/>
          </p:cNvSpPr>
          <p:nvPr/>
        </p:nvSpPr>
        <p:spPr bwMode="auto">
          <a:xfrm>
            <a:off x="2897188" y="4216400"/>
            <a:ext cx="4891087" cy="533400"/>
          </a:xfrm>
          <a:prstGeom prst="rect">
            <a:avLst/>
          </a:prstGeom>
          <a:solidFill>
            <a:srgbClr val="FFFFCC"/>
          </a:solidFill>
          <a:ln w="9525">
            <a:noFill/>
            <a:miter lim="800000"/>
            <a:headEnd/>
            <a:tailEnd/>
          </a:ln>
        </p:spPr>
        <p:txBody>
          <a:bodyPr anchor="ctr"/>
          <a:lstStyle/>
          <a:p>
            <a:pPr>
              <a:spcBef>
                <a:spcPct val="20000"/>
              </a:spcBef>
              <a:buSzPct val="90000"/>
              <a:buFont typeface="Wingdings" pitchFamily="2" charset="2"/>
              <a:buNone/>
            </a:pPr>
            <a:r>
              <a:rPr lang="en-US" sz="1200" b="0">
                <a:latin typeface="Helvetica" pitchFamily="34" charset="0"/>
              </a:rPr>
              <a:t>1% of unit price earmarked by Supplier for every day late, applied at end of 6 months towards AOS corrective action at buyer’s discretion</a:t>
            </a:r>
          </a:p>
        </p:txBody>
      </p:sp>
      <p:sp>
        <p:nvSpPr>
          <p:cNvPr id="40973" name="Rectangle 13"/>
          <p:cNvSpPr>
            <a:spLocks noChangeArrowheads="1"/>
          </p:cNvSpPr>
          <p:nvPr/>
        </p:nvSpPr>
        <p:spPr bwMode="auto">
          <a:xfrm>
            <a:off x="2897188" y="3865563"/>
            <a:ext cx="4891087" cy="300037"/>
          </a:xfrm>
          <a:prstGeom prst="rect">
            <a:avLst/>
          </a:prstGeom>
          <a:solidFill>
            <a:schemeClr val="folHlink"/>
          </a:solidFill>
          <a:ln w="9525">
            <a:noFill/>
            <a:miter lim="800000"/>
            <a:headEnd/>
            <a:tailEnd/>
          </a:ln>
        </p:spPr>
        <p:txBody>
          <a:bodyPr wrap="none"/>
          <a:lstStyle/>
          <a:p>
            <a:pPr>
              <a:spcBef>
                <a:spcPct val="20000"/>
              </a:spcBef>
              <a:buSzPct val="90000"/>
              <a:buFont typeface="Wingdings" pitchFamily="2" charset="2"/>
              <a:buNone/>
            </a:pPr>
            <a:r>
              <a:rPr lang="en-US" sz="1200">
                <a:latin typeface="Helvetica" pitchFamily="34" charset="0"/>
              </a:rPr>
              <a:t>NON-PERFORMANCE</a:t>
            </a:r>
          </a:p>
        </p:txBody>
      </p:sp>
      <p:grpSp>
        <p:nvGrpSpPr>
          <p:cNvPr id="2" name="Group 14"/>
          <p:cNvGrpSpPr>
            <a:grpSpLocks/>
          </p:cNvGrpSpPr>
          <p:nvPr/>
        </p:nvGrpSpPr>
        <p:grpSpPr bwMode="auto">
          <a:xfrm>
            <a:off x="838200" y="1503363"/>
            <a:ext cx="6083300" cy="4152900"/>
            <a:chOff x="968" y="888"/>
            <a:chExt cx="3832" cy="2616"/>
          </a:xfrm>
        </p:grpSpPr>
        <p:sp>
          <p:nvSpPr>
            <p:cNvPr id="40977" name="Oval 15"/>
            <p:cNvSpPr>
              <a:spLocks noChangeArrowheads="1"/>
            </p:cNvSpPr>
            <p:nvPr/>
          </p:nvSpPr>
          <p:spPr bwMode="auto">
            <a:xfrm>
              <a:off x="3120" y="1304"/>
              <a:ext cx="96" cy="96"/>
            </a:xfrm>
            <a:prstGeom prst="ellipse">
              <a:avLst/>
            </a:prstGeom>
            <a:solidFill>
              <a:srgbClr val="99CCFF"/>
            </a:solidFill>
            <a:ln w="9525">
              <a:noFill/>
              <a:round/>
              <a:headEnd/>
              <a:tailEnd/>
            </a:ln>
          </p:spPr>
          <p:txBody>
            <a:bodyPr wrap="none" anchor="ctr"/>
            <a:lstStyle/>
            <a:p>
              <a:pPr algn="ctr" eaLnBrk="0" hangingPunct="0"/>
              <a:r>
                <a:rPr lang="en-US" sz="1200">
                  <a:latin typeface="Agilent TT Cond" pitchFamily="34" charset="0"/>
                </a:rPr>
                <a:t>1</a:t>
              </a:r>
            </a:p>
          </p:txBody>
        </p:sp>
        <p:sp>
          <p:nvSpPr>
            <p:cNvPr id="40978" name="Oval 16"/>
            <p:cNvSpPr>
              <a:spLocks noChangeArrowheads="1"/>
            </p:cNvSpPr>
            <p:nvPr/>
          </p:nvSpPr>
          <p:spPr bwMode="auto">
            <a:xfrm>
              <a:off x="3120" y="2048"/>
              <a:ext cx="96" cy="96"/>
            </a:xfrm>
            <a:prstGeom prst="ellipse">
              <a:avLst/>
            </a:prstGeom>
            <a:solidFill>
              <a:srgbClr val="99CCFF"/>
            </a:solidFill>
            <a:ln w="9525">
              <a:noFill/>
              <a:round/>
              <a:headEnd/>
              <a:tailEnd/>
            </a:ln>
          </p:spPr>
          <p:txBody>
            <a:bodyPr wrap="none" anchor="ctr"/>
            <a:lstStyle/>
            <a:p>
              <a:pPr algn="ctr" eaLnBrk="0" hangingPunct="0"/>
              <a:r>
                <a:rPr lang="en-US" sz="1200">
                  <a:latin typeface="Agilent TT Cond" pitchFamily="34" charset="0"/>
                </a:rPr>
                <a:t>1</a:t>
              </a:r>
            </a:p>
          </p:txBody>
        </p:sp>
        <p:sp>
          <p:nvSpPr>
            <p:cNvPr id="40979" name="Oval 17"/>
            <p:cNvSpPr>
              <a:spLocks noChangeArrowheads="1"/>
            </p:cNvSpPr>
            <p:nvPr/>
          </p:nvSpPr>
          <p:spPr bwMode="auto">
            <a:xfrm>
              <a:off x="968" y="960"/>
              <a:ext cx="96" cy="96"/>
            </a:xfrm>
            <a:prstGeom prst="ellipse">
              <a:avLst/>
            </a:prstGeom>
            <a:solidFill>
              <a:srgbClr val="99CCFF"/>
            </a:solidFill>
            <a:ln w="9525">
              <a:noFill/>
              <a:round/>
              <a:headEnd/>
              <a:tailEnd/>
            </a:ln>
          </p:spPr>
          <p:txBody>
            <a:bodyPr wrap="none" anchor="ctr"/>
            <a:lstStyle/>
            <a:p>
              <a:pPr algn="ctr" eaLnBrk="0" hangingPunct="0"/>
              <a:r>
                <a:rPr lang="en-US" sz="1200">
                  <a:latin typeface="Agilent TT Cond" pitchFamily="34" charset="0"/>
                </a:rPr>
                <a:t>1</a:t>
              </a:r>
            </a:p>
          </p:txBody>
        </p:sp>
        <p:sp>
          <p:nvSpPr>
            <p:cNvPr id="40980" name="Rectangle 18"/>
            <p:cNvSpPr>
              <a:spLocks noChangeArrowheads="1"/>
            </p:cNvSpPr>
            <p:nvPr/>
          </p:nvSpPr>
          <p:spPr bwMode="auto">
            <a:xfrm>
              <a:off x="1056" y="888"/>
              <a:ext cx="864" cy="240"/>
            </a:xfrm>
            <a:prstGeom prst="rect">
              <a:avLst/>
            </a:prstGeom>
            <a:noFill/>
            <a:ln w="9525">
              <a:noFill/>
              <a:miter lim="800000"/>
              <a:headEnd/>
              <a:tailEnd/>
            </a:ln>
          </p:spPr>
          <p:txBody>
            <a:bodyPr wrap="none" anchor="ctr"/>
            <a:lstStyle/>
            <a:p>
              <a:pPr eaLnBrk="0" hangingPunct="0"/>
              <a:r>
                <a:rPr lang="en-US" sz="1200">
                  <a:latin typeface="Agilent TT Cond" pitchFamily="34" charset="0"/>
                </a:rPr>
                <a:t>How many can I buy?</a:t>
              </a:r>
            </a:p>
          </p:txBody>
        </p:sp>
        <p:sp>
          <p:nvSpPr>
            <p:cNvPr id="40981" name="Oval 19"/>
            <p:cNvSpPr>
              <a:spLocks noChangeArrowheads="1"/>
            </p:cNvSpPr>
            <p:nvPr/>
          </p:nvSpPr>
          <p:spPr bwMode="auto">
            <a:xfrm>
              <a:off x="4200" y="976"/>
              <a:ext cx="96" cy="96"/>
            </a:xfrm>
            <a:prstGeom prst="ellipse">
              <a:avLst/>
            </a:prstGeom>
            <a:solidFill>
              <a:schemeClr val="accent1"/>
            </a:solidFill>
            <a:ln w="9525">
              <a:noFill/>
              <a:round/>
              <a:headEnd/>
              <a:tailEnd/>
            </a:ln>
          </p:spPr>
          <p:txBody>
            <a:bodyPr wrap="none" anchor="ctr"/>
            <a:lstStyle/>
            <a:p>
              <a:pPr algn="ctr" eaLnBrk="0" hangingPunct="0"/>
              <a:r>
                <a:rPr lang="en-US" sz="1200">
                  <a:latin typeface="Agilent TT Cond" pitchFamily="34" charset="0"/>
                </a:rPr>
                <a:t>2</a:t>
              </a:r>
            </a:p>
          </p:txBody>
        </p:sp>
        <p:sp>
          <p:nvSpPr>
            <p:cNvPr id="40982" name="Oval 20"/>
            <p:cNvSpPr>
              <a:spLocks noChangeArrowheads="1"/>
            </p:cNvSpPr>
            <p:nvPr/>
          </p:nvSpPr>
          <p:spPr bwMode="auto">
            <a:xfrm>
              <a:off x="4200" y="1720"/>
              <a:ext cx="96" cy="96"/>
            </a:xfrm>
            <a:prstGeom prst="ellipse">
              <a:avLst/>
            </a:prstGeom>
            <a:solidFill>
              <a:schemeClr val="accent1"/>
            </a:solidFill>
            <a:ln w="9525">
              <a:noFill/>
              <a:round/>
              <a:headEnd/>
              <a:tailEnd/>
            </a:ln>
          </p:spPr>
          <p:txBody>
            <a:bodyPr wrap="none" anchor="ctr"/>
            <a:lstStyle/>
            <a:p>
              <a:pPr algn="ctr" eaLnBrk="0" hangingPunct="0"/>
              <a:r>
                <a:rPr lang="en-US" sz="1200">
                  <a:latin typeface="Agilent TT Cond" pitchFamily="34" charset="0"/>
                </a:rPr>
                <a:t>2</a:t>
              </a:r>
            </a:p>
          </p:txBody>
        </p:sp>
        <p:sp>
          <p:nvSpPr>
            <p:cNvPr id="40983" name="Oval 21"/>
            <p:cNvSpPr>
              <a:spLocks noChangeArrowheads="1"/>
            </p:cNvSpPr>
            <p:nvPr/>
          </p:nvSpPr>
          <p:spPr bwMode="auto">
            <a:xfrm>
              <a:off x="968" y="1280"/>
              <a:ext cx="96" cy="96"/>
            </a:xfrm>
            <a:prstGeom prst="ellipse">
              <a:avLst/>
            </a:prstGeom>
            <a:solidFill>
              <a:schemeClr val="accent1"/>
            </a:solidFill>
            <a:ln w="9525">
              <a:noFill/>
              <a:round/>
              <a:headEnd/>
              <a:tailEnd/>
            </a:ln>
          </p:spPr>
          <p:txBody>
            <a:bodyPr wrap="none" anchor="ctr"/>
            <a:lstStyle/>
            <a:p>
              <a:pPr algn="ctr" eaLnBrk="0" hangingPunct="0"/>
              <a:r>
                <a:rPr lang="en-US" sz="1200">
                  <a:latin typeface="Agilent TT Cond" pitchFamily="34" charset="0"/>
                </a:rPr>
                <a:t>2</a:t>
              </a:r>
            </a:p>
          </p:txBody>
        </p:sp>
        <p:sp>
          <p:nvSpPr>
            <p:cNvPr id="40984" name="Rectangle 22"/>
            <p:cNvSpPr>
              <a:spLocks noChangeArrowheads="1"/>
            </p:cNvSpPr>
            <p:nvPr/>
          </p:nvSpPr>
          <p:spPr bwMode="auto">
            <a:xfrm>
              <a:off x="1056" y="1208"/>
              <a:ext cx="864" cy="240"/>
            </a:xfrm>
            <a:prstGeom prst="rect">
              <a:avLst/>
            </a:prstGeom>
            <a:noFill/>
            <a:ln w="9525">
              <a:noFill/>
              <a:miter lim="800000"/>
              <a:headEnd/>
              <a:tailEnd/>
            </a:ln>
          </p:spPr>
          <p:txBody>
            <a:bodyPr wrap="none" anchor="ctr"/>
            <a:lstStyle/>
            <a:p>
              <a:pPr eaLnBrk="0" hangingPunct="0"/>
              <a:r>
                <a:rPr lang="en-US" sz="1200">
                  <a:latin typeface="Agilent TT Cond" pitchFamily="34" charset="0"/>
                </a:rPr>
                <a:t>When can I get them?</a:t>
              </a:r>
            </a:p>
          </p:txBody>
        </p:sp>
        <p:sp>
          <p:nvSpPr>
            <p:cNvPr id="40985" name="Oval 23"/>
            <p:cNvSpPr>
              <a:spLocks noChangeArrowheads="1"/>
            </p:cNvSpPr>
            <p:nvPr/>
          </p:nvSpPr>
          <p:spPr bwMode="auto">
            <a:xfrm>
              <a:off x="4704" y="1088"/>
              <a:ext cx="96" cy="96"/>
            </a:xfrm>
            <a:prstGeom prst="ellipse">
              <a:avLst/>
            </a:prstGeom>
            <a:solidFill>
              <a:srgbClr val="EAEAEA"/>
            </a:solidFill>
            <a:ln w="9525">
              <a:noFill/>
              <a:round/>
              <a:headEnd/>
              <a:tailEnd/>
            </a:ln>
          </p:spPr>
          <p:txBody>
            <a:bodyPr wrap="none" anchor="ctr"/>
            <a:lstStyle/>
            <a:p>
              <a:pPr algn="ctr" eaLnBrk="0" hangingPunct="0"/>
              <a:r>
                <a:rPr lang="en-US" sz="1200">
                  <a:latin typeface="Agilent TT Cond" pitchFamily="34" charset="0"/>
                </a:rPr>
                <a:t>3</a:t>
              </a:r>
            </a:p>
          </p:txBody>
        </p:sp>
        <p:sp>
          <p:nvSpPr>
            <p:cNvPr id="40986" name="Oval 24"/>
            <p:cNvSpPr>
              <a:spLocks noChangeArrowheads="1"/>
            </p:cNvSpPr>
            <p:nvPr/>
          </p:nvSpPr>
          <p:spPr bwMode="auto">
            <a:xfrm>
              <a:off x="4704" y="1832"/>
              <a:ext cx="96" cy="96"/>
            </a:xfrm>
            <a:prstGeom prst="ellipse">
              <a:avLst/>
            </a:prstGeom>
            <a:solidFill>
              <a:srgbClr val="EAEAEA"/>
            </a:solidFill>
            <a:ln w="9525">
              <a:noFill/>
              <a:round/>
              <a:headEnd/>
              <a:tailEnd/>
            </a:ln>
          </p:spPr>
          <p:txBody>
            <a:bodyPr wrap="none" anchor="ctr"/>
            <a:lstStyle/>
            <a:p>
              <a:pPr algn="ctr" eaLnBrk="0" hangingPunct="0"/>
              <a:r>
                <a:rPr lang="en-US" sz="1200">
                  <a:latin typeface="Agilent TT Cond" pitchFamily="34" charset="0"/>
                </a:rPr>
                <a:t>3</a:t>
              </a:r>
            </a:p>
          </p:txBody>
        </p:sp>
        <p:sp>
          <p:nvSpPr>
            <p:cNvPr id="40987" name="Oval 25"/>
            <p:cNvSpPr>
              <a:spLocks noChangeArrowheads="1"/>
            </p:cNvSpPr>
            <p:nvPr/>
          </p:nvSpPr>
          <p:spPr bwMode="auto">
            <a:xfrm>
              <a:off x="968" y="1608"/>
              <a:ext cx="96" cy="96"/>
            </a:xfrm>
            <a:prstGeom prst="ellipse">
              <a:avLst/>
            </a:prstGeom>
            <a:solidFill>
              <a:srgbClr val="EAEAEA"/>
            </a:solidFill>
            <a:ln w="9525">
              <a:noFill/>
              <a:round/>
              <a:headEnd/>
              <a:tailEnd/>
            </a:ln>
          </p:spPr>
          <p:txBody>
            <a:bodyPr wrap="none" anchor="ctr"/>
            <a:lstStyle/>
            <a:p>
              <a:pPr algn="ctr" eaLnBrk="0" hangingPunct="0"/>
              <a:r>
                <a:rPr lang="en-US" sz="1200">
                  <a:latin typeface="Agilent TT Cond" pitchFamily="34" charset="0"/>
                </a:rPr>
                <a:t>3</a:t>
              </a:r>
            </a:p>
          </p:txBody>
        </p:sp>
        <p:sp>
          <p:nvSpPr>
            <p:cNvPr id="40988" name="Rectangle 26"/>
            <p:cNvSpPr>
              <a:spLocks noChangeArrowheads="1"/>
            </p:cNvSpPr>
            <p:nvPr/>
          </p:nvSpPr>
          <p:spPr bwMode="auto">
            <a:xfrm>
              <a:off x="1056" y="1536"/>
              <a:ext cx="864" cy="240"/>
            </a:xfrm>
            <a:prstGeom prst="rect">
              <a:avLst/>
            </a:prstGeom>
            <a:noFill/>
            <a:ln w="9525">
              <a:noFill/>
              <a:miter lim="800000"/>
              <a:headEnd/>
              <a:tailEnd/>
            </a:ln>
          </p:spPr>
          <p:txBody>
            <a:bodyPr wrap="none" anchor="ctr"/>
            <a:lstStyle/>
            <a:p>
              <a:pPr eaLnBrk="0" hangingPunct="0"/>
              <a:r>
                <a:rPr lang="en-US" sz="1200">
                  <a:latin typeface="Agilent TT Cond" pitchFamily="34" charset="0"/>
                </a:rPr>
                <a:t>At what price?     </a:t>
              </a:r>
            </a:p>
          </p:txBody>
        </p:sp>
        <p:sp>
          <p:nvSpPr>
            <p:cNvPr id="40989" name="Oval 27"/>
            <p:cNvSpPr>
              <a:spLocks noChangeArrowheads="1"/>
            </p:cNvSpPr>
            <p:nvPr/>
          </p:nvSpPr>
          <p:spPr bwMode="auto">
            <a:xfrm>
              <a:off x="968" y="2744"/>
              <a:ext cx="96" cy="96"/>
            </a:xfrm>
            <a:prstGeom prst="ellipse">
              <a:avLst/>
            </a:prstGeom>
            <a:solidFill>
              <a:srgbClr val="CC3300"/>
            </a:solidFill>
            <a:ln w="9525">
              <a:noFill/>
              <a:round/>
              <a:headEnd/>
              <a:tailEnd/>
            </a:ln>
          </p:spPr>
          <p:txBody>
            <a:bodyPr wrap="none" anchor="ctr"/>
            <a:lstStyle/>
            <a:p>
              <a:pPr algn="ctr" eaLnBrk="0" hangingPunct="0"/>
              <a:r>
                <a:rPr lang="en-US" sz="1200">
                  <a:solidFill>
                    <a:schemeClr val="bg1"/>
                  </a:solidFill>
                  <a:latin typeface="Agilent TT Cond" pitchFamily="34" charset="0"/>
                </a:rPr>
                <a:t>4</a:t>
              </a:r>
            </a:p>
          </p:txBody>
        </p:sp>
        <p:sp>
          <p:nvSpPr>
            <p:cNvPr id="40990" name="Rectangle 28"/>
            <p:cNvSpPr>
              <a:spLocks noChangeArrowheads="1"/>
            </p:cNvSpPr>
            <p:nvPr/>
          </p:nvSpPr>
          <p:spPr bwMode="auto">
            <a:xfrm>
              <a:off x="1056" y="2664"/>
              <a:ext cx="864" cy="240"/>
            </a:xfrm>
            <a:prstGeom prst="rect">
              <a:avLst/>
            </a:prstGeom>
            <a:noFill/>
            <a:ln w="9525">
              <a:noFill/>
              <a:miter lim="800000"/>
              <a:headEnd/>
              <a:tailEnd/>
            </a:ln>
          </p:spPr>
          <p:txBody>
            <a:bodyPr wrap="none" anchor="ctr"/>
            <a:lstStyle/>
            <a:p>
              <a:pPr eaLnBrk="0" hangingPunct="0"/>
              <a:r>
                <a:rPr lang="en-US" sz="1200">
                  <a:latin typeface="Agilent TT Cond" pitchFamily="34" charset="0"/>
                </a:rPr>
                <a:t>What if . . . ?</a:t>
              </a:r>
            </a:p>
          </p:txBody>
        </p:sp>
        <p:sp>
          <p:nvSpPr>
            <p:cNvPr id="40991" name="Oval 29"/>
            <p:cNvSpPr>
              <a:spLocks noChangeArrowheads="1"/>
            </p:cNvSpPr>
            <p:nvPr/>
          </p:nvSpPr>
          <p:spPr bwMode="auto">
            <a:xfrm>
              <a:off x="968" y="3336"/>
              <a:ext cx="96" cy="96"/>
            </a:xfrm>
            <a:prstGeom prst="ellipse">
              <a:avLst/>
            </a:prstGeom>
            <a:solidFill>
              <a:schemeClr val="tx1"/>
            </a:solidFill>
            <a:ln w="9525">
              <a:noFill/>
              <a:round/>
              <a:headEnd/>
              <a:tailEnd/>
            </a:ln>
          </p:spPr>
          <p:txBody>
            <a:bodyPr wrap="none" anchor="ctr"/>
            <a:lstStyle/>
            <a:p>
              <a:pPr algn="ctr" eaLnBrk="0" hangingPunct="0"/>
              <a:r>
                <a:rPr lang="en-US" sz="1200">
                  <a:solidFill>
                    <a:schemeClr val="bg1"/>
                  </a:solidFill>
                  <a:latin typeface="Agilent TT Cond" pitchFamily="34" charset="0"/>
                </a:rPr>
                <a:t>5</a:t>
              </a:r>
            </a:p>
          </p:txBody>
        </p:sp>
        <p:sp>
          <p:nvSpPr>
            <p:cNvPr id="40992" name="Rectangle 30"/>
            <p:cNvSpPr>
              <a:spLocks noChangeArrowheads="1"/>
            </p:cNvSpPr>
            <p:nvPr/>
          </p:nvSpPr>
          <p:spPr bwMode="auto">
            <a:xfrm>
              <a:off x="1056" y="3264"/>
              <a:ext cx="864" cy="240"/>
            </a:xfrm>
            <a:prstGeom prst="rect">
              <a:avLst/>
            </a:prstGeom>
            <a:noFill/>
            <a:ln w="9525">
              <a:noFill/>
              <a:miter lim="800000"/>
              <a:headEnd/>
              <a:tailEnd/>
            </a:ln>
          </p:spPr>
          <p:txBody>
            <a:bodyPr wrap="none" anchor="ctr"/>
            <a:lstStyle/>
            <a:p>
              <a:pPr eaLnBrk="0" hangingPunct="0"/>
              <a:r>
                <a:rPr lang="en-US" sz="1200">
                  <a:latin typeface="Agilent TT Cond" pitchFamily="34" charset="0"/>
                </a:rPr>
                <a:t>My commitment ?</a:t>
              </a:r>
            </a:p>
          </p:txBody>
        </p:sp>
      </p:grpSp>
      <p:sp>
        <p:nvSpPr>
          <p:cNvPr id="40975" name="Rectangle 32"/>
          <p:cNvSpPr>
            <a:spLocks noChangeArrowheads="1"/>
          </p:cNvSpPr>
          <p:nvPr/>
        </p:nvSpPr>
        <p:spPr bwMode="auto">
          <a:xfrm>
            <a:off x="381000" y="7938"/>
            <a:ext cx="8305800" cy="955675"/>
          </a:xfrm>
          <a:prstGeom prst="rect">
            <a:avLst/>
          </a:prstGeom>
          <a:noFill/>
          <a:ln w="9525">
            <a:noFill/>
            <a:miter lim="800000"/>
            <a:headEnd/>
            <a:tailEnd/>
          </a:ln>
        </p:spPr>
        <p:txBody>
          <a:bodyPr lIns="92075" tIns="46038" rIns="92075" bIns="46038" anchor="b"/>
          <a:lstStyle/>
          <a:p>
            <a:endParaRPr lang="en-US" sz="2800" b="0">
              <a:solidFill>
                <a:schemeClr val="accent2"/>
              </a:solidFill>
              <a:latin typeface="Albertus Extra Bold" pitchFamily="34" charset="0"/>
            </a:endParaRPr>
          </a:p>
        </p:txBody>
      </p:sp>
      <p:sp>
        <p:nvSpPr>
          <p:cNvPr id="40976" name="Rectangle 34"/>
          <p:cNvSpPr>
            <a:spLocks noGrp="1" noChangeArrowheads="1"/>
          </p:cNvSpPr>
          <p:nvPr>
            <p:ph type="title"/>
          </p:nvPr>
        </p:nvSpPr>
        <p:spPr/>
        <p:txBody>
          <a:bodyPr/>
          <a:lstStyle/>
          <a:p>
            <a:pPr eaLnBrk="1" hangingPunct="1"/>
            <a:r>
              <a:rPr lang="en-US" smtClean="0">
                <a:latin typeface="Albertus Extra Bold" pitchFamily="34" charset="0"/>
              </a:rPr>
              <a:t>Structured Contracts</a:t>
            </a:r>
            <a:br>
              <a:rPr lang="en-US" smtClean="0">
                <a:latin typeface="Albertus Extra Bold" pitchFamily="34" charset="0"/>
              </a:rPr>
            </a:br>
            <a:r>
              <a:rPr lang="en-US" smtClean="0">
                <a:latin typeface="Albertus Extra Bold" pitchFamily="34" charset="0"/>
              </a:rPr>
              <a:t>	</a:t>
            </a:r>
            <a:r>
              <a:rPr lang="en-US" smtClean="0"/>
              <a:t>define a supply service agreement</a:t>
            </a:r>
          </a:p>
        </p:txBody>
      </p:sp>
    </p:spTree>
    <p:custDataLst>
      <p:tags r:id="rId1"/>
    </p:custData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en-US" smtClean="0"/>
              <a:t>Contracting:</a:t>
            </a:r>
            <a:br>
              <a:rPr lang="en-US" smtClean="0"/>
            </a:br>
            <a:r>
              <a:rPr lang="en-US" smtClean="0"/>
              <a:t>	Learning points</a:t>
            </a:r>
          </a:p>
        </p:txBody>
      </p:sp>
      <p:sp>
        <p:nvSpPr>
          <p:cNvPr id="41987" name="Rectangle 3"/>
          <p:cNvSpPr>
            <a:spLocks noGrp="1" noChangeArrowheads="1"/>
          </p:cNvSpPr>
          <p:nvPr>
            <p:ph idx="1"/>
          </p:nvPr>
        </p:nvSpPr>
        <p:spPr/>
        <p:txBody>
          <a:bodyPr/>
          <a:lstStyle/>
          <a:p>
            <a:pPr eaLnBrk="1" hangingPunct="1"/>
            <a:r>
              <a:rPr lang="en-US" smtClean="0"/>
              <a:t>Strategic contracting specifies commitments and contingency options in terms of quantity flexibility, quality, and responsiveness in addition to price</a:t>
            </a:r>
          </a:p>
          <a:p>
            <a:pPr eaLnBrk="1" hangingPunct="1"/>
            <a:r>
              <a:rPr lang="en-US" smtClean="0"/>
              <a:t>Strategic contracting goes beyond coordination and aims to</a:t>
            </a:r>
          </a:p>
          <a:p>
            <a:pPr lvl="1" eaLnBrk="1" hangingPunct="1"/>
            <a:r>
              <a:rPr lang="en-US" smtClean="0"/>
              <a:t>Balance risk and align incentives (reduce or eliminate </a:t>
            </a:r>
            <a:r>
              <a:rPr lang="en-US" i="1" smtClean="0"/>
              <a:t>double marginalization</a:t>
            </a:r>
            <a:r>
              <a:rPr lang="en-US" smtClean="0"/>
              <a:t>)</a:t>
            </a:r>
          </a:p>
          <a:p>
            <a:pPr lvl="1" eaLnBrk="1" hangingPunct="1"/>
            <a:r>
              <a:rPr lang="en-US" smtClean="0"/>
              <a:t>Allocate capacity to buyer</a:t>
            </a:r>
          </a:p>
          <a:p>
            <a:pPr lvl="1" eaLnBrk="1" hangingPunct="1"/>
            <a:r>
              <a:rPr lang="en-US" smtClean="0"/>
              <a:t>Can lead to win-win if advantages (e.g. higher orders) outweigh downsides (e.g. overage risk) for each party.</a:t>
            </a:r>
          </a:p>
          <a:p>
            <a:pPr eaLnBrk="1" hangingPunct="1"/>
            <a:r>
              <a:rPr lang="en-US" smtClean="0"/>
              <a:t>It also is a tool in strategic sourcing</a:t>
            </a:r>
          </a:p>
          <a:p>
            <a:pPr eaLnBrk="1" hangingPunct="1"/>
            <a:endParaRPr lang="en-US" i="1" smtClean="0"/>
          </a:p>
          <a:p>
            <a:pPr eaLnBrk="1" hangingPunct="1"/>
            <a:r>
              <a:rPr lang="en-US" smtClean="0"/>
              <a:t>Structured contracts include:</a:t>
            </a:r>
          </a:p>
          <a:p>
            <a:pPr lvl="1" eaLnBrk="1" hangingPunct="1"/>
            <a:r>
              <a:rPr lang="en-US" smtClean="0"/>
              <a:t>Buy Back</a:t>
            </a:r>
          </a:p>
          <a:p>
            <a:pPr lvl="1" eaLnBrk="1" hangingPunct="1"/>
            <a:r>
              <a:rPr lang="en-US" smtClean="0"/>
              <a:t>VMI</a:t>
            </a:r>
          </a:p>
          <a:p>
            <a:pPr lvl="1" eaLnBrk="1" hangingPunct="1"/>
            <a:r>
              <a:rPr lang="en-US" smtClean="0"/>
              <a:t>Profit &amp; Revenue sharing</a:t>
            </a:r>
          </a:p>
          <a:p>
            <a:pPr lvl="1" eaLnBrk="1" hangingPunct="1"/>
            <a:r>
              <a:rPr lang="en-US" smtClean="0"/>
              <a:t>Quantity-Flexibility &amp; option contracts</a:t>
            </a:r>
          </a:p>
          <a:p>
            <a:pPr lvl="1" eaLnBrk="1" hangingPunct="1"/>
            <a:r>
              <a:rPr lang="en-US" smtClean="0"/>
              <a:t>Performance-based contracts (e.g., performance-based logistics)</a:t>
            </a:r>
          </a:p>
        </p:txBody>
      </p:sp>
    </p:spTree>
    <p:custDataLst>
      <p:tags r:id="rId1"/>
    </p:custData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Text Box 2"/>
          <p:cNvSpPr txBox="1">
            <a:spLocks noChangeArrowheads="1"/>
          </p:cNvSpPr>
          <p:nvPr/>
        </p:nvSpPr>
        <p:spPr bwMode="auto">
          <a:xfrm>
            <a:off x="4338638" y="2601913"/>
            <a:ext cx="184150" cy="519112"/>
          </a:xfrm>
          <a:prstGeom prst="rect">
            <a:avLst/>
          </a:prstGeom>
          <a:noFill/>
          <a:ln w="9525">
            <a:noFill/>
            <a:miter lim="800000"/>
            <a:headEnd/>
            <a:tailEnd/>
          </a:ln>
        </p:spPr>
        <p:txBody>
          <a:bodyPr wrap="none">
            <a:spAutoFit/>
          </a:bodyPr>
          <a:lstStyle/>
          <a:p>
            <a:pPr algn="ctr" eaLnBrk="0" hangingPunct="0"/>
            <a:endParaRPr lang="en-US" sz="2800" b="0">
              <a:solidFill>
                <a:srgbClr val="000000"/>
              </a:solidFill>
              <a:latin typeface="Arial" pitchFamily="34" charset="0"/>
            </a:endParaRPr>
          </a:p>
        </p:txBody>
      </p:sp>
      <p:sp>
        <p:nvSpPr>
          <p:cNvPr id="31747" name="Rectangle 3"/>
          <p:cNvSpPr>
            <a:spLocks noGrp="1" noChangeArrowheads="1"/>
          </p:cNvSpPr>
          <p:nvPr>
            <p:ph type="title" idx="4294967295"/>
          </p:nvPr>
        </p:nvSpPr>
        <p:spPr>
          <a:xfrm>
            <a:off x="1835150" y="2205038"/>
            <a:ext cx="5040313" cy="1800225"/>
          </a:xfrm>
          <a:solidFill>
            <a:srgbClr val="EAEAEA"/>
          </a:solidFill>
          <a:ln>
            <a:noFill/>
          </a:ln>
        </p:spPr>
        <p:style>
          <a:lnRef idx="2">
            <a:schemeClr val="accent3"/>
          </a:lnRef>
          <a:fillRef idx="1">
            <a:schemeClr val="lt1"/>
          </a:fillRef>
          <a:effectRef idx="0">
            <a:schemeClr val="accent3"/>
          </a:effectRef>
          <a:fontRef idx="minor">
            <a:schemeClr val="dk1"/>
          </a:fontRef>
        </p:style>
        <p:txBody>
          <a:bodyPr/>
          <a:lstStyle/>
          <a:p>
            <a:pPr algn="ctr" eaLnBrk="1" hangingPunct="1"/>
            <a:r>
              <a:rPr lang="en-US" smtClean="0">
                <a:solidFill>
                  <a:srgbClr val="333399"/>
                </a:solidFill>
                <a:ea typeface="MS PGothic" pitchFamily="34" charset="-128"/>
              </a:rPr>
              <a:t/>
            </a:r>
            <a:br>
              <a:rPr lang="en-US" smtClean="0">
                <a:solidFill>
                  <a:srgbClr val="333399"/>
                </a:solidFill>
                <a:ea typeface="MS PGothic" pitchFamily="34" charset="-128"/>
              </a:rPr>
            </a:br>
            <a:r>
              <a:rPr lang="en-US" smtClean="0">
                <a:solidFill>
                  <a:srgbClr val="333399"/>
                </a:solidFill>
                <a:ea typeface="MS PGothic" pitchFamily="34" charset="-128"/>
              </a:rPr>
              <a:t>Supplier Economics</a:t>
            </a:r>
          </a:p>
        </p:txBody>
      </p:sp>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2"/>
          <p:cNvSpPr>
            <a:spLocks noChangeArrowheads="1"/>
          </p:cNvSpPr>
          <p:nvPr/>
        </p:nvSpPr>
        <p:spPr bwMode="auto">
          <a:xfrm>
            <a:off x="0" y="160338"/>
            <a:ext cx="8893175" cy="692150"/>
          </a:xfrm>
          <a:prstGeom prst="rect">
            <a:avLst/>
          </a:prstGeom>
          <a:noFill/>
          <a:ln w="9525">
            <a:noFill/>
            <a:miter lim="800000"/>
            <a:headEnd/>
            <a:tailEnd/>
          </a:ln>
        </p:spPr>
        <p:txBody>
          <a:bodyPr lIns="92075" tIns="46038" rIns="92075" bIns="46038" anchor="b"/>
          <a:lstStyle/>
          <a:p>
            <a:pPr>
              <a:lnSpc>
                <a:spcPct val="90000"/>
              </a:lnSpc>
            </a:pPr>
            <a:r>
              <a:rPr lang="en-US" b="0">
                <a:solidFill>
                  <a:srgbClr val="000099"/>
                </a:solidFill>
                <a:latin typeface="Optima" charset="0"/>
              </a:rPr>
              <a:t>Understanding a Supplier</a:t>
            </a:r>
            <a:r>
              <a:rPr lang="en-US" altLang="en-US" b="0">
                <a:solidFill>
                  <a:srgbClr val="000099"/>
                </a:solidFill>
                <a:latin typeface="Optima" charset="0"/>
              </a:rPr>
              <a:t>’</a:t>
            </a:r>
            <a:r>
              <a:rPr lang="en-US" b="0">
                <a:solidFill>
                  <a:srgbClr val="000099"/>
                </a:solidFill>
                <a:latin typeface="Optima" charset="0"/>
              </a:rPr>
              <a:t>s Economics (Cost Structure and Drivers) is Crucial to Achieve Superior Source Results </a:t>
            </a:r>
          </a:p>
        </p:txBody>
      </p:sp>
      <p:sp>
        <p:nvSpPr>
          <p:cNvPr id="37891" name="Rectangle 3"/>
          <p:cNvSpPr>
            <a:spLocks noChangeArrowheads="1"/>
          </p:cNvSpPr>
          <p:nvPr/>
        </p:nvSpPr>
        <p:spPr bwMode="auto">
          <a:xfrm>
            <a:off x="217051" y="4459999"/>
            <a:ext cx="2628900" cy="1346200"/>
          </a:xfrm>
          <a:prstGeom prst="rect">
            <a:avLst/>
          </a:prstGeom>
          <a:ln w="9525">
            <a:headEnd/>
            <a:tailEnd/>
          </a:ln>
        </p:spPr>
        <p:style>
          <a:lnRef idx="2">
            <a:schemeClr val="accent4"/>
          </a:lnRef>
          <a:fillRef idx="1">
            <a:schemeClr val="lt1"/>
          </a:fillRef>
          <a:effectRef idx="0">
            <a:schemeClr val="accent4"/>
          </a:effectRef>
          <a:fontRef idx="minor">
            <a:schemeClr val="dk1"/>
          </a:fontRef>
        </p:style>
        <p:txBody>
          <a:bodyPr lIns="45720" rIns="45720" anchor="ctr"/>
          <a:lstStyle/>
          <a:p>
            <a:pPr algn="ctr" defTabSz="946150">
              <a:defRPr/>
            </a:pPr>
            <a:r>
              <a:rPr lang="en-US" sz="1600" b="0" dirty="0">
                <a:solidFill>
                  <a:srgbClr val="000000"/>
                </a:solidFill>
                <a:latin typeface="Optima"/>
                <a:ea typeface="ＭＳ Ｐゴシック" charset="-128"/>
                <a:cs typeface="Optima"/>
              </a:rPr>
              <a:t>Provides insight into a critical (and large) component of the TCO</a:t>
            </a:r>
          </a:p>
        </p:txBody>
      </p:sp>
      <p:grpSp>
        <p:nvGrpSpPr>
          <p:cNvPr id="2" name="Group 4"/>
          <p:cNvGrpSpPr>
            <a:grpSpLocks/>
          </p:cNvGrpSpPr>
          <p:nvPr/>
        </p:nvGrpSpPr>
        <p:grpSpPr bwMode="auto">
          <a:xfrm>
            <a:off x="2968189" y="2256549"/>
            <a:ext cx="3225800" cy="3225800"/>
            <a:chOff x="1749" y="996"/>
            <a:chExt cx="2296" cy="2296"/>
          </a:xfrm>
        </p:grpSpPr>
        <p:grpSp>
          <p:nvGrpSpPr>
            <p:cNvPr id="3" name="Group 5"/>
            <p:cNvGrpSpPr>
              <a:grpSpLocks/>
            </p:cNvGrpSpPr>
            <p:nvPr/>
          </p:nvGrpSpPr>
          <p:grpSpPr bwMode="auto">
            <a:xfrm>
              <a:off x="1749" y="996"/>
              <a:ext cx="2296" cy="2296"/>
              <a:chOff x="1141" y="468"/>
              <a:chExt cx="3632" cy="3632"/>
            </a:xfrm>
          </p:grpSpPr>
          <p:sp>
            <p:nvSpPr>
              <p:cNvPr id="75787" name="Line 6"/>
              <p:cNvSpPr>
                <a:spLocks noChangeShapeType="1"/>
              </p:cNvSpPr>
              <p:nvPr/>
            </p:nvSpPr>
            <p:spPr bwMode="auto">
              <a:xfrm>
                <a:off x="1141" y="1224"/>
                <a:ext cx="3632" cy="2120"/>
              </a:xfrm>
              <a:prstGeom prst="line">
                <a:avLst/>
              </a:prstGeom>
              <a:noFill/>
              <a:ln w="76200">
                <a:solidFill>
                  <a:schemeClr val="accent2"/>
                </a:solidFill>
                <a:round/>
                <a:headEnd type="triangle" w="med" len="med"/>
                <a:tailEnd type="triangle" w="med" len="med"/>
              </a:ln>
            </p:spPr>
            <p:txBody>
              <a:bodyPr>
                <a:spAutoFit/>
              </a:bodyPr>
              <a:lstStyle/>
              <a:p>
                <a:endParaRPr lang="en-US"/>
              </a:p>
            </p:txBody>
          </p:sp>
          <p:sp>
            <p:nvSpPr>
              <p:cNvPr id="75788" name="Line 7"/>
              <p:cNvSpPr>
                <a:spLocks noChangeShapeType="1"/>
              </p:cNvSpPr>
              <p:nvPr/>
            </p:nvSpPr>
            <p:spPr bwMode="auto">
              <a:xfrm flipH="1">
                <a:off x="1141" y="1224"/>
                <a:ext cx="3632" cy="2120"/>
              </a:xfrm>
              <a:prstGeom prst="line">
                <a:avLst/>
              </a:prstGeom>
              <a:noFill/>
              <a:ln w="76200">
                <a:solidFill>
                  <a:schemeClr val="accent2"/>
                </a:solidFill>
                <a:round/>
                <a:headEnd type="triangle" w="med" len="med"/>
                <a:tailEnd type="triangle" w="med" len="med"/>
              </a:ln>
            </p:spPr>
            <p:txBody>
              <a:bodyPr>
                <a:spAutoFit/>
              </a:bodyPr>
              <a:lstStyle/>
              <a:p>
                <a:endParaRPr lang="en-US"/>
              </a:p>
            </p:txBody>
          </p:sp>
          <p:sp>
            <p:nvSpPr>
              <p:cNvPr id="75789" name="Line 8"/>
              <p:cNvSpPr>
                <a:spLocks noChangeShapeType="1"/>
              </p:cNvSpPr>
              <p:nvPr/>
            </p:nvSpPr>
            <p:spPr bwMode="auto">
              <a:xfrm rot="18016328" flipH="1">
                <a:off x="1141" y="1224"/>
                <a:ext cx="3632" cy="2120"/>
              </a:xfrm>
              <a:prstGeom prst="line">
                <a:avLst/>
              </a:prstGeom>
              <a:noFill/>
              <a:ln w="76200">
                <a:solidFill>
                  <a:schemeClr val="accent2"/>
                </a:solidFill>
                <a:round/>
                <a:headEnd type="triangle" w="med" len="med"/>
                <a:tailEnd type="triangle" w="med" len="med"/>
              </a:ln>
            </p:spPr>
            <p:txBody>
              <a:bodyPr>
                <a:spAutoFit/>
              </a:bodyPr>
              <a:lstStyle/>
              <a:p>
                <a:endParaRPr lang="en-US"/>
              </a:p>
            </p:txBody>
          </p:sp>
        </p:grpSp>
        <p:sp>
          <p:nvSpPr>
            <p:cNvPr id="75786" name="Oval 9"/>
            <p:cNvSpPr>
              <a:spLocks noChangeArrowheads="1"/>
            </p:cNvSpPr>
            <p:nvPr/>
          </p:nvSpPr>
          <p:spPr bwMode="auto">
            <a:xfrm>
              <a:off x="2290" y="1679"/>
              <a:ext cx="1214" cy="930"/>
            </a:xfrm>
            <a:prstGeom prst="ellipse">
              <a:avLst/>
            </a:prstGeom>
            <a:solidFill>
              <a:srgbClr val="FFCC99"/>
            </a:solidFill>
            <a:ln w="9525">
              <a:solidFill>
                <a:schemeClr val="tx1"/>
              </a:solidFill>
              <a:round/>
              <a:headEnd/>
              <a:tailEnd/>
            </a:ln>
          </p:spPr>
          <p:txBody>
            <a:bodyPr lIns="0" tIns="0" rIns="0" bIns="0" anchor="ctr" anchorCtr="1"/>
            <a:lstStyle/>
            <a:p>
              <a:pPr algn="ctr" defTabSz="946150"/>
              <a:r>
                <a:rPr lang="en-US" sz="1600" b="0">
                  <a:solidFill>
                    <a:srgbClr val="000000"/>
                  </a:solidFill>
                  <a:latin typeface="Optima" charset="0"/>
                </a:rPr>
                <a:t>Supplier Economics Knowledge and Facts</a:t>
              </a:r>
            </a:p>
          </p:txBody>
        </p:sp>
      </p:grpSp>
      <p:sp>
        <p:nvSpPr>
          <p:cNvPr id="37893" name="Rectangle 10"/>
          <p:cNvSpPr>
            <a:spLocks noChangeArrowheads="1"/>
          </p:cNvSpPr>
          <p:nvPr/>
        </p:nvSpPr>
        <p:spPr bwMode="auto">
          <a:xfrm>
            <a:off x="6262251" y="4459999"/>
            <a:ext cx="2628900" cy="1346200"/>
          </a:xfrm>
          <a:prstGeom prst="rect">
            <a:avLst/>
          </a:prstGeom>
          <a:ln w="9525">
            <a:headEnd/>
            <a:tailEnd/>
          </a:ln>
        </p:spPr>
        <p:style>
          <a:lnRef idx="2">
            <a:schemeClr val="accent4"/>
          </a:lnRef>
          <a:fillRef idx="1">
            <a:schemeClr val="lt1"/>
          </a:fillRef>
          <a:effectRef idx="0">
            <a:schemeClr val="accent4"/>
          </a:effectRef>
          <a:fontRef idx="minor">
            <a:schemeClr val="dk1"/>
          </a:fontRef>
        </p:style>
        <p:txBody>
          <a:bodyPr lIns="45720" rIns="45720" anchor="ctr"/>
          <a:lstStyle/>
          <a:p>
            <a:pPr algn="ctr" defTabSz="946150">
              <a:defRPr/>
            </a:pPr>
            <a:r>
              <a:rPr lang="en-US" sz="1600" b="0">
                <a:solidFill>
                  <a:srgbClr val="000000"/>
                </a:solidFill>
                <a:latin typeface="Optima"/>
                <a:ea typeface="ＭＳ Ｐゴシック" charset="-128"/>
                <a:cs typeface="Optima"/>
              </a:rPr>
              <a:t>Creates a fact base for good problem solving in supplier workshops</a:t>
            </a:r>
          </a:p>
        </p:txBody>
      </p:sp>
      <p:sp>
        <p:nvSpPr>
          <p:cNvPr id="37894" name="Rectangle 11"/>
          <p:cNvSpPr>
            <a:spLocks noChangeArrowheads="1"/>
          </p:cNvSpPr>
          <p:nvPr/>
        </p:nvSpPr>
        <p:spPr bwMode="auto">
          <a:xfrm>
            <a:off x="3101539" y="5668087"/>
            <a:ext cx="2959100" cy="876300"/>
          </a:xfrm>
          <a:prstGeom prst="rect">
            <a:avLst/>
          </a:prstGeom>
          <a:ln w="9525">
            <a:headEnd/>
            <a:tailEnd/>
          </a:ln>
        </p:spPr>
        <p:style>
          <a:lnRef idx="2">
            <a:schemeClr val="accent4"/>
          </a:lnRef>
          <a:fillRef idx="1">
            <a:schemeClr val="lt1"/>
          </a:fillRef>
          <a:effectRef idx="0">
            <a:schemeClr val="accent4"/>
          </a:effectRef>
          <a:fontRef idx="minor">
            <a:schemeClr val="dk1"/>
          </a:fontRef>
        </p:style>
        <p:txBody>
          <a:bodyPr lIns="45720" rIns="45720" anchor="ctr"/>
          <a:lstStyle/>
          <a:p>
            <a:pPr algn="ctr" defTabSz="946150">
              <a:defRPr/>
            </a:pPr>
            <a:r>
              <a:rPr lang="en-US" sz="1600" b="0">
                <a:solidFill>
                  <a:srgbClr val="000000"/>
                </a:solidFill>
                <a:latin typeface="Optima"/>
                <a:ea typeface="ＭＳ Ｐゴシック" charset="-128"/>
                <a:cs typeface="Optima"/>
              </a:rPr>
              <a:t>Helps develop RFQ packages tailored to economics of the supply base</a:t>
            </a:r>
          </a:p>
        </p:txBody>
      </p:sp>
      <p:sp>
        <p:nvSpPr>
          <p:cNvPr id="37895" name="Rectangle 12"/>
          <p:cNvSpPr>
            <a:spLocks noChangeArrowheads="1"/>
          </p:cNvSpPr>
          <p:nvPr/>
        </p:nvSpPr>
        <p:spPr bwMode="auto">
          <a:xfrm>
            <a:off x="217051" y="1885074"/>
            <a:ext cx="2628900" cy="1346200"/>
          </a:xfrm>
          <a:prstGeom prst="rect">
            <a:avLst/>
          </a:prstGeom>
          <a:ln w="9525">
            <a:headEnd/>
            <a:tailEnd/>
          </a:ln>
        </p:spPr>
        <p:style>
          <a:lnRef idx="2">
            <a:schemeClr val="accent4"/>
          </a:lnRef>
          <a:fillRef idx="1">
            <a:schemeClr val="lt1"/>
          </a:fillRef>
          <a:effectRef idx="0">
            <a:schemeClr val="accent4"/>
          </a:effectRef>
          <a:fontRef idx="minor">
            <a:schemeClr val="dk1"/>
          </a:fontRef>
        </p:style>
        <p:txBody>
          <a:bodyPr lIns="45720" rIns="45720" anchor="ctr"/>
          <a:lstStyle/>
          <a:p>
            <a:pPr algn="ctr" defTabSz="946150">
              <a:defRPr/>
            </a:pPr>
            <a:r>
              <a:rPr lang="en-US" sz="1600" b="0" dirty="0">
                <a:solidFill>
                  <a:srgbClr val="000000"/>
                </a:solidFill>
                <a:latin typeface="Optima"/>
                <a:ea typeface="ＭＳ Ｐゴシック" charset="-128"/>
                <a:cs typeface="Optima"/>
              </a:rPr>
              <a:t>Highlights the major cost components and drivers for further analysis</a:t>
            </a:r>
          </a:p>
        </p:txBody>
      </p:sp>
      <p:sp>
        <p:nvSpPr>
          <p:cNvPr id="37896" name="Rectangle 13"/>
          <p:cNvSpPr>
            <a:spLocks noChangeArrowheads="1"/>
          </p:cNvSpPr>
          <p:nvPr/>
        </p:nvSpPr>
        <p:spPr bwMode="auto">
          <a:xfrm>
            <a:off x="6262251" y="1885074"/>
            <a:ext cx="2628900" cy="1346200"/>
          </a:xfrm>
          <a:prstGeom prst="rect">
            <a:avLst/>
          </a:prstGeom>
          <a:ln w="9525">
            <a:headEnd/>
            <a:tailEnd/>
          </a:ln>
        </p:spPr>
        <p:style>
          <a:lnRef idx="2">
            <a:schemeClr val="accent4"/>
          </a:lnRef>
          <a:fillRef idx="1">
            <a:schemeClr val="lt1"/>
          </a:fillRef>
          <a:effectRef idx="0">
            <a:schemeClr val="accent4"/>
          </a:effectRef>
          <a:fontRef idx="minor">
            <a:schemeClr val="dk1"/>
          </a:fontRef>
        </p:style>
        <p:txBody>
          <a:bodyPr lIns="45720" rIns="45720" anchor="ctr"/>
          <a:lstStyle/>
          <a:p>
            <a:pPr algn="ctr" defTabSz="946150">
              <a:defRPr/>
            </a:pPr>
            <a:r>
              <a:rPr lang="en-US" sz="1600" b="0">
                <a:solidFill>
                  <a:srgbClr val="000000"/>
                </a:solidFill>
                <a:latin typeface="Optima"/>
                <a:ea typeface="ＭＳ Ｐゴシック" charset="-128"/>
                <a:cs typeface="Optima"/>
              </a:rPr>
              <a:t>Creates insights for stakeholders, including product development, manufacturing, inventory supply managers</a:t>
            </a:r>
          </a:p>
        </p:txBody>
      </p:sp>
      <p:sp>
        <p:nvSpPr>
          <p:cNvPr id="37897" name="Rectangle 14"/>
          <p:cNvSpPr>
            <a:spLocks noChangeArrowheads="1"/>
          </p:cNvSpPr>
          <p:nvPr/>
        </p:nvSpPr>
        <p:spPr bwMode="auto">
          <a:xfrm>
            <a:off x="3101539" y="1151649"/>
            <a:ext cx="2959100" cy="876300"/>
          </a:xfrm>
          <a:prstGeom prst="rect">
            <a:avLst/>
          </a:prstGeom>
          <a:ln w="9525">
            <a:headEnd/>
            <a:tailEnd/>
          </a:ln>
        </p:spPr>
        <p:style>
          <a:lnRef idx="2">
            <a:schemeClr val="accent4"/>
          </a:lnRef>
          <a:fillRef idx="1">
            <a:schemeClr val="lt1"/>
          </a:fillRef>
          <a:effectRef idx="0">
            <a:schemeClr val="accent4"/>
          </a:effectRef>
          <a:fontRef idx="minor">
            <a:schemeClr val="dk1"/>
          </a:fontRef>
        </p:style>
        <p:txBody>
          <a:bodyPr lIns="45720" rIns="45720" anchor="ctr"/>
          <a:lstStyle/>
          <a:p>
            <a:pPr algn="ctr" defTabSz="946150"/>
            <a:r>
              <a:rPr lang="en-US" sz="1600" b="0">
                <a:solidFill>
                  <a:srgbClr val="000000"/>
                </a:solidFill>
                <a:latin typeface="Optima" charset="0"/>
                <a:ea typeface="MS PGothic" pitchFamily="34" charset="-128"/>
              </a:rPr>
              <a:t>Enhances bargaining power by identifying </a:t>
            </a:r>
            <a:r>
              <a:rPr lang="en-US" altLang="en-US" sz="1600" b="0">
                <a:solidFill>
                  <a:srgbClr val="000000"/>
                </a:solidFill>
                <a:latin typeface="Optima" charset="0"/>
                <a:ea typeface="MS PGothic" pitchFamily="34" charset="-128"/>
              </a:rPr>
              <a:t>“</a:t>
            </a:r>
            <a:r>
              <a:rPr lang="en-US" sz="1600" b="0">
                <a:solidFill>
                  <a:srgbClr val="000000"/>
                </a:solidFill>
                <a:latin typeface="Optima" charset="0"/>
                <a:ea typeface="MS PGothic" pitchFamily="34" charset="-128"/>
              </a:rPr>
              <a:t>hidden</a:t>
            </a:r>
            <a:r>
              <a:rPr lang="en-US" altLang="en-US" sz="1600" b="0">
                <a:solidFill>
                  <a:srgbClr val="000000"/>
                </a:solidFill>
                <a:latin typeface="Optima" charset="0"/>
                <a:ea typeface="MS PGothic" pitchFamily="34" charset="-128"/>
              </a:rPr>
              <a:t>”</a:t>
            </a:r>
            <a:r>
              <a:rPr lang="en-US" sz="1600" b="0">
                <a:solidFill>
                  <a:srgbClr val="000000"/>
                </a:solidFill>
                <a:latin typeface="Optima" charset="0"/>
                <a:ea typeface="MS PGothic" pitchFamily="34" charset="-128"/>
              </a:rPr>
              <a:t> profits in cost structure</a:t>
            </a:r>
          </a:p>
        </p:txBody>
      </p:sp>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2"/>
          <p:cNvSpPr>
            <a:spLocks noChangeArrowheads="1"/>
          </p:cNvSpPr>
          <p:nvPr/>
        </p:nvSpPr>
        <p:spPr bwMode="auto">
          <a:xfrm>
            <a:off x="12700" y="239713"/>
            <a:ext cx="8893175" cy="692150"/>
          </a:xfrm>
          <a:prstGeom prst="rect">
            <a:avLst/>
          </a:prstGeom>
          <a:noFill/>
          <a:ln w="9525">
            <a:noFill/>
            <a:miter lim="800000"/>
            <a:headEnd/>
            <a:tailEnd/>
          </a:ln>
        </p:spPr>
        <p:txBody>
          <a:bodyPr lIns="92075" tIns="46038" rIns="92075" bIns="46038" anchor="b"/>
          <a:lstStyle/>
          <a:p>
            <a:r>
              <a:rPr lang="en-US" sz="2800" b="0">
                <a:solidFill>
                  <a:srgbClr val="000099"/>
                </a:solidFill>
                <a:latin typeface="Optima" charset="0"/>
              </a:rPr>
              <a:t>A Number of Tools and Techniques Have Been Developed to Improve the Impact of Strategic Sourcing </a:t>
            </a:r>
          </a:p>
        </p:txBody>
      </p:sp>
      <p:sp>
        <p:nvSpPr>
          <p:cNvPr id="77826" name="Rectangle 3"/>
          <p:cNvSpPr>
            <a:spLocks noChangeArrowheads="1"/>
          </p:cNvSpPr>
          <p:nvPr/>
        </p:nvSpPr>
        <p:spPr bwMode="auto">
          <a:xfrm>
            <a:off x="127000" y="1133475"/>
            <a:ext cx="1939925" cy="336550"/>
          </a:xfrm>
          <a:prstGeom prst="rect">
            <a:avLst/>
          </a:prstGeom>
          <a:noFill/>
          <a:ln w="9525">
            <a:noFill/>
            <a:miter lim="800000"/>
            <a:headEnd/>
            <a:tailEnd/>
          </a:ln>
        </p:spPr>
        <p:txBody>
          <a:bodyPr lIns="92075" tIns="46038" rIns="92075" bIns="46038">
            <a:spAutoFit/>
          </a:bodyPr>
          <a:lstStyle/>
          <a:p>
            <a:pPr>
              <a:spcBef>
                <a:spcPct val="20000"/>
              </a:spcBef>
              <a:buSzPct val="90000"/>
              <a:buFont typeface="Wingdings" pitchFamily="2" charset="2"/>
              <a:buNone/>
            </a:pPr>
            <a:r>
              <a:rPr lang="en-US" sz="1600">
                <a:solidFill>
                  <a:srgbClr val="000000"/>
                </a:solidFill>
                <a:latin typeface="Optima" charset="0"/>
              </a:rPr>
              <a:t>Tool</a:t>
            </a:r>
          </a:p>
        </p:txBody>
      </p:sp>
      <p:sp>
        <p:nvSpPr>
          <p:cNvPr id="77827" name="Rectangle 4"/>
          <p:cNvSpPr>
            <a:spLocks noChangeArrowheads="1"/>
          </p:cNvSpPr>
          <p:nvPr/>
        </p:nvSpPr>
        <p:spPr bwMode="auto">
          <a:xfrm>
            <a:off x="2003425" y="1133475"/>
            <a:ext cx="6950075" cy="336550"/>
          </a:xfrm>
          <a:prstGeom prst="rect">
            <a:avLst/>
          </a:prstGeom>
          <a:noFill/>
          <a:ln w="9525">
            <a:noFill/>
            <a:miter lim="800000"/>
            <a:headEnd/>
            <a:tailEnd/>
          </a:ln>
        </p:spPr>
        <p:txBody>
          <a:bodyPr lIns="92075" tIns="46038" rIns="92075" bIns="46038">
            <a:spAutoFit/>
          </a:bodyPr>
          <a:lstStyle/>
          <a:p>
            <a:pPr>
              <a:spcBef>
                <a:spcPct val="20000"/>
              </a:spcBef>
              <a:buSzPct val="90000"/>
              <a:buFont typeface="Wingdings" pitchFamily="2" charset="2"/>
              <a:buNone/>
            </a:pPr>
            <a:r>
              <a:rPr lang="en-US" sz="1600">
                <a:solidFill>
                  <a:srgbClr val="000000"/>
                </a:solidFill>
                <a:latin typeface="Optima" charset="0"/>
              </a:rPr>
              <a:t>Description and Use</a:t>
            </a:r>
          </a:p>
        </p:txBody>
      </p:sp>
      <p:grpSp>
        <p:nvGrpSpPr>
          <p:cNvPr id="2" name="Group 5"/>
          <p:cNvGrpSpPr>
            <a:grpSpLocks/>
          </p:cNvGrpSpPr>
          <p:nvPr/>
        </p:nvGrpSpPr>
        <p:grpSpPr bwMode="auto">
          <a:xfrm>
            <a:off x="127000" y="1547813"/>
            <a:ext cx="8826500" cy="581025"/>
            <a:chOff x="80" y="975"/>
            <a:chExt cx="5560" cy="366"/>
          </a:xfrm>
        </p:grpSpPr>
        <p:sp>
          <p:nvSpPr>
            <p:cNvPr id="77845" name="Rectangle 6"/>
            <p:cNvSpPr>
              <a:spLocks noChangeArrowheads="1"/>
            </p:cNvSpPr>
            <p:nvPr/>
          </p:nvSpPr>
          <p:spPr bwMode="auto">
            <a:xfrm>
              <a:off x="80" y="975"/>
              <a:ext cx="1055" cy="366"/>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a:solidFill>
                    <a:srgbClr val="FF0000"/>
                  </a:solidFill>
                  <a:latin typeface="Optima" charset="0"/>
                </a:rPr>
                <a:t>Total Cost of Ownership</a:t>
              </a:r>
            </a:p>
          </p:txBody>
        </p:sp>
        <p:sp>
          <p:nvSpPr>
            <p:cNvPr id="77846" name="Rectangle 7"/>
            <p:cNvSpPr>
              <a:spLocks noChangeArrowheads="1"/>
            </p:cNvSpPr>
            <p:nvPr/>
          </p:nvSpPr>
          <p:spPr bwMode="auto">
            <a:xfrm>
              <a:off x="1262" y="975"/>
              <a:ext cx="4378" cy="366"/>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b="0">
                  <a:solidFill>
                    <a:srgbClr val="000000"/>
                  </a:solidFill>
                  <a:latin typeface="Optima" charset="0"/>
                </a:rPr>
                <a:t>Framework to ensure the full lifecycle cost of the purchase is considered.  Broadens the perspective beyond simple price levers</a:t>
              </a:r>
            </a:p>
          </p:txBody>
        </p:sp>
      </p:grpSp>
      <p:sp>
        <p:nvSpPr>
          <p:cNvPr id="77829" name="Line 8"/>
          <p:cNvSpPr>
            <a:spLocks noChangeShapeType="1"/>
          </p:cNvSpPr>
          <p:nvPr/>
        </p:nvSpPr>
        <p:spPr bwMode="auto">
          <a:xfrm>
            <a:off x="171450" y="1485900"/>
            <a:ext cx="1462088" cy="1588"/>
          </a:xfrm>
          <a:prstGeom prst="line">
            <a:avLst/>
          </a:prstGeom>
          <a:noFill/>
          <a:ln w="9525">
            <a:solidFill>
              <a:schemeClr val="tx1"/>
            </a:solidFill>
            <a:round/>
            <a:headEnd/>
            <a:tailEnd/>
          </a:ln>
        </p:spPr>
        <p:txBody>
          <a:bodyPr>
            <a:spAutoFit/>
          </a:bodyPr>
          <a:lstStyle/>
          <a:p>
            <a:endParaRPr lang="en-US"/>
          </a:p>
        </p:txBody>
      </p:sp>
      <p:sp>
        <p:nvSpPr>
          <p:cNvPr id="77830" name="Line 9"/>
          <p:cNvSpPr>
            <a:spLocks noChangeShapeType="1"/>
          </p:cNvSpPr>
          <p:nvPr/>
        </p:nvSpPr>
        <p:spPr bwMode="auto">
          <a:xfrm>
            <a:off x="2066925" y="1485900"/>
            <a:ext cx="6724650" cy="1588"/>
          </a:xfrm>
          <a:prstGeom prst="line">
            <a:avLst/>
          </a:prstGeom>
          <a:noFill/>
          <a:ln w="9525">
            <a:solidFill>
              <a:schemeClr val="tx1"/>
            </a:solidFill>
            <a:round/>
            <a:headEnd/>
            <a:tailEnd/>
          </a:ln>
        </p:spPr>
        <p:txBody>
          <a:bodyPr>
            <a:spAutoFit/>
          </a:bodyPr>
          <a:lstStyle/>
          <a:p>
            <a:endParaRPr lang="en-US"/>
          </a:p>
        </p:txBody>
      </p:sp>
      <p:grpSp>
        <p:nvGrpSpPr>
          <p:cNvPr id="3" name="Group 10"/>
          <p:cNvGrpSpPr>
            <a:grpSpLocks/>
          </p:cNvGrpSpPr>
          <p:nvPr/>
        </p:nvGrpSpPr>
        <p:grpSpPr bwMode="auto">
          <a:xfrm>
            <a:off x="127000" y="2417763"/>
            <a:ext cx="8826500" cy="825500"/>
            <a:chOff x="80" y="1525"/>
            <a:chExt cx="5560" cy="520"/>
          </a:xfrm>
        </p:grpSpPr>
        <p:sp>
          <p:nvSpPr>
            <p:cNvPr id="77843" name="Rectangle 11"/>
            <p:cNvSpPr>
              <a:spLocks noChangeArrowheads="1"/>
            </p:cNvSpPr>
            <p:nvPr/>
          </p:nvSpPr>
          <p:spPr bwMode="auto">
            <a:xfrm>
              <a:off x="80" y="1525"/>
              <a:ext cx="1055" cy="366"/>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a:solidFill>
                    <a:srgbClr val="000000"/>
                  </a:solidFill>
                  <a:latin typeface="Optima" charset="0"/>
                </a:rPr>
                <a:t>Supply Base Dynamics</a:t>
              </a:r>
            </a:p>
          </p:txBody>
        </p:sp>
        <p:sp>
          <p:nvSpPr>
            <p:cNvPr id="77844" name="Rectangle 12"/>
            <p:cNvSpPr>
              <a:spLocks noChangeArrowheads="1"/>
            </p:cNvSpPr>
            <p:nvPr/>
          </p:nvSpPr>
          <p:spPr bwMode="auto">
            <a:xfrm>
              <a:off x="1262" y="1525"/>
              <a:ext cx="4378" cy="520"/>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b="0">
                  <a:solidFill>
                    <a:srgbClr val="000000"/>
                  </a:solidFill>
                  <a:latin typeface="Optima" charset="0"/>
                </a:rPr>
                <a:t>Frameworks used to summarize the forces at work in a supply base.  Helps a sourcing manager understand factors that may be creating an opportunity or barrier to lower TCO</a:t>
              </a:r>
            </a:p>
          </p:txBody>
        </p:sp>
      </p:grpSp>
      <p:grpSp>
        <p:nvGrpSpPr>
          <p:cNvPr id="4" name="Group 13"/>
          <p:cNvGrpSpPr>
            <a:grpSpLocks/>
          </p:cNvGrpSpPr>
          <p:nvPr/>
        </p:nvGrpSpPr>
        <p:grpSpPr bwMode="auto">
          <a:xfrm>
            <a:off x="127000" y="3532188"/>
            <a:ext cx="8826500" cy="825500"/>
            <a:chOff x="80" y="2235"/>
            <a:chExt cx="5560" cy="520"/>
          </a:xfrm>
        </p:grpSpPr>
        <p:sp>
          <p:nvSpPr>
            <p:cNvPr id="77841" name="Rectangle 14"/>
            <p:cNvSpPr>
              <a:spLocks noChangeArrowheads="1"/>
            </p:cNvSpPr>
            <p:nvPr/>
          </p:nvSpPr>
          <p:spPr bwMode="auto">
            <a:xfrm>
              <a:off x="80" y="2235"/>
              <a:ext cx="1055" cy="366"/>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a:solidFill>
                    <a:srgbClr val="FF0000"/>
                  </a:solidFill>
                  <a:latin typeface="Optima" charset="0"/>
                </a:rPr>
                <a:t>Supplier Economics</a:t>
              </a:r>
            </a:p>
          </p:txBody>
        </p:sp>
        <p:sp>
          <p:nvSpPr>
            <p:cNvPr id="77842" name="Rectangle 15"/>
            <p:cNvSpPr>
              <a:spLocks noChangeArrowheads="1"/>
            </p:cNvSpPr>
            <p:nvPr/>
          </p:nvSpPr>
          <p:spPr bwMode="auto">
            <a:xfrm>
              <a:off x="1262" y="2235"/>
              <a:ext cx="4378" cy="520"/>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b="0">
                  <a:solidFill>
                    <a:srgbClr val="000000"/>
                  </a:solidFill>
                  <a:latin typeface="Optima" charset="0"/>
                </a:rPr>
                <a:t>Analytical tools used to estimate the cost components and drivers of a supplier</a:t>
              </a:r>
              <a:r>
                <a:rPr lang="en-US" altLang="en-US" sz="1600" b="0">
                  <a:solidFill>
                    <a:srgbClr val="000000"/>
                  </a:solidFill>
                  <a:latin typeface="Optima" charset="0"/>
                </a:rPr>
                <a:t>’</a:t>
              </a:r>
              <a:r>
                <a:rPr lang="en-US" sz="1600" b="0">
                  <a:solidFill>
                    <a:srgbClr val="000000"/>
                  </a:solidFill>
                  <a:latin typeface="Optima" charset="0"/>
                </a:rPr>
                <a:t>s cost structure.  Providers information useful in TCO analysis, supplier workshops, request for quotes and negotiations</a:t>
              </a:r>
            </a:p>
          </p:txBody>
        </p:sp>
      </p:grpSp>
      <p:grpSp>
        <p:nvGrpSpPr>
          <p:cNvPr id="5" name="Group 16"/>
          <p:cNvGrpSpPr>
            <a:grpSpLocks/>
          </p:cNvGrpSpPr>
          <p:nvPr/>
        </p:nvGrpSpPr>
        <p:grpSpPr bwMode="auto">
          <a:xfrm>
            <a:off x="127000" y="4646613"/>
            <a:ext cx="8826500" cy="581025"/>
            <a:chOff x="80" y="3067"/>
            <a:chExt cx="5560" cy="366"/>
          </a:xfrm>
        </p:grpSpPr>
        <p:sp>
          <p:nvSpPr>
            <p:cNvPr id="77839" name="Rectangle 17"/>
            <p:cNvSpPr>
              <a:spLocks noChangeArrowheads="1"/>
            </p:cNvSpPr>
            <p:nvPr/>
          </p:nvSpPr>
          <p:spPr bwMode="auto">
            <a:xfrm>
              <a:off x="80" y="3067"/>
              <a:ext cx="1055" cy="366"/>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a:solidFill>
                    <a:srgbClr val="000000"/>
                  </a:solidFill>
                  <a:latin typeface="Optima" charset="0"/>
                </a:rPr>
                <a:t>Supplier Visits/ Workshops</a:t>
              </a:r>
            </a:p>
          </p:txBody>
        </p:sp>
        <p:sp>
          <p:nvSpPr>
            <p:cNvPr id="77840" name="Rectangle 18"/>
            <p:cNvSpPr>
              <a:spLocks noChangeArrowheads="1"/>
            </p:cNvSpPr>
            <p:nvPr/>
          </p:nvSpPr>
          <p:spPr bwMode="auto">
            <a:xfrm>
              <a:off x="1262" y="3067"/>
              <a:ext cx="4378" cy="366"/>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b="0">
                  <a:solidFill>
                    <a:srgbClr val="000000"/>
                  </a:solidFill>
                  <a:latin typeface="Optima" charset="0"/>
                </a:rPr>
                <a:t>A structured method for gaining, information on TCO, economics, savings ideas, and capabilities of a supplier</a:t>
              </a:r>
            </a:p>
          </p:txBody>
        </p:sp>
      </p:grpSp>
      <p:grpSp>
        <p:nvGrpSpPr>
          <p:cNvPr id="6" name="Group 19"/>
          <p:cNvGrpSpPr>
            <a:grpSpLocks/>
          </p:cNvGrpSpPr>
          <p:nvPr/>
        </p:nvGrpSpPr>
        <p:grpSpPr bwMode="auto">
          <a:xfrm>
            <a:off x="127000" y="5518150"/>
            <a:ext cx="8826500" cy="825500"/>
            <a:chOff x="80" y="3612"/>
            <a:chExt cx="5560" cy="520"/>
          </a:xfrm>
        </p:grpSpPr>
        <p:sp>
          <p:nvSpPr>
            <p:cNvPr id="77837" name="Rectangle 20"/>
            <p:cNvSpPr>
              <a:spLocks noChangeArrowheads="1"/>
            </p:cNvSpPr>
            <p:nvPr/>
          </p:nvSpPr>
          <p:spPr bwMode="auto">
            <a:xfrm>
              <a:off x="80" y="3612"/>
              <a:ext cx="1055" cy="520"/>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a:solidFill>
                    <a:srgbClr val="000000"/>
                  </a:solidFill>
                  <a:latin typeface="Optima" charset="0"/>
                </a:rPr>
                <a:t>Requests for Information (RFI)</a:t>
              </a:r>
            </a:p>
          </p:txBody>
        </p:sp>
        <p:sp>
          <p:nvSpPr>
            <p:cNvPr id="77838" name="Rectangle 21"/>
            <p:cNvSpPr>
              <a:spLocks noChangeArrowheads="1"/>
            </p:cNvSpPr>
            <p:nvPr/>
          </p:nvSpPr>
          <p:spPr bwMode="auto">
            <a:xfrm>
              <a:off x="1262" y="3612"/>
              <a:ext cx="4378" cy="520"/>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b="0">
                  <a:solidFill>
                    <a:srgbClr val="000000"/>
                  </a:solidFill>
                  <a:latin typeface="Optima" charset="0"/>
                </a:rPr>
                <a:t>An information request used to identify new suppliers, ascertain capabilities of current and new suppliers, develop a supply base fact base, and filter out low potential companies prior to a market competition</a:t>
              </a:r>
            </a:p>
          </p:txBody>
        </p:sp>
      </p:grpSp>
      <p:sp>
        <p:nvSpPr>
          <p:cNvPr id="77835" name="Rectangle 22"/>
          <p:cNvSpPr>
            <a:spLocks noChangeArrowheads="1"/>
          </p:cNvSpPr>
          <p:nvPr/>
        </p:nvSpPr>
        <p:spPr bwMode="auto">
          <a:xfrm>
            <a:off x="101600" y="3213100"/>
            <a:ext cx="184150" cy="368300"/>
          </a:xfrm>
          <a:prstGeom prst="rect">
            <a:avLst/>
          </a:prstGeom>
          <a:noFill/>
          <a:ln w="9525">
            <a:noFill/>
            <a:miter lim="800000"/>
            <a:headEnd/>
            <a:tailEnd/>
          </a:ln>
        </p:spPr>
        <p:txBody>
          <a:bodyPr wrap="none" anchor="ctr">
            <a:spAutoFit/>
          </a:bodyPr>
          <a:lstStyle/>
          <a:p>
            <a:endParaRPr lang="en-US" sz="1800" b="0">
              <a:solidFill>
                <a:srgbClr val="000000"/>
              </a:solidFill>
              <a:latin typeface="Optima" charset="0"/>
            </a:endParaRPr>
          </a:p>
        </p:txBody>
      </p:sp>
      <p:sp>
        <p:nvSpPr>
          <p:cNvPr id="77836" name="Rectangle 23"/>
          <p:cNvSpPr>
            <a:spLocks noChangeArrowheads="1"/>
          </p:cNvSpPr>
          <p:nvPr/>
        </p:nvSpPr>
        <p:spPr bwMode="auto">
          <a:xfrm>
            <a:off x="165100" y="3238500"/>
            <a:ext cx="8572500" cy="368300"/>
          </a:xfrm>
          <a:prstGeom prst="rect">
            <a:avLst/>
          </a:prstGeom>
          <a:noFill/>
          <a:ln w="9525">
            <a:noFill/>
            <a:miter lim="800000"/>
            <a:headEnd/>
            <a:tailEnd/>
          </a:ln>
        </p:spPr>
        <p:txBody>
          <a:bodyPr anchor="ctr">
            <a:spAutoFit/>
          </a:bodyPr>
          <a:lstStyle/>
          <a:p>
            <a:endParaRPr lang="en-US" sz="1800" b="0">
              <a:solidFill>
                <a:srgbClr val="000000"/>
              </a:solidFill>
              <a:latin typeface="Optima" charset="0"/>
            </a:endParaRPr>
          </a:p>
        </p:txBody>
      </p:sp>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2"/>
          <p:cNvSpPr>
            <a:spLocks noChangeArrowheads="1"/>
          </p:cNvSpPr>
          <p:nvPr/>
        </p:nvSpPr>
        <p:spPr bwMode="auto">
          <a:xfrm>
            <a:off x="12700" y="298450"/>
            <a:ext cx="8893175" cy="692150"/>
          </a:xfrm>
          <a:prstGeom prst="rect">
            <a:avLst/>
          </a:prstGeom>
          <a:noFill/>
          <a:ln w="9525">
            <a:noFill/>
            <a:miter lim="800000"/>
            <a:headEnd/>
            <a:tailEnd/>
          </a:ln>
        </p:spPr>
        <p:txBody>
          <a:bodyPr lIns="92075" tIns="46038" rIns="92075" bIns="46038" anchor="b"/>
          <a:lstStyle/>
          <a:p>
            <a:pPr>
              <a:lnSpc>
                <a:spcPct val="90000"/>
              </a:lnSpc>
            </a:pPr>
            <a:r>
              <a:rPr lang="en-US" sz="2800" b="0">
                <a:solidFill>
                  <a:srgbClr val="000099"/>
                </a:solidFill>
                <a:latin typeface="Optima" charset="0"/>
              </a:rPr>
              <a:t>A Number of Tools and Techniques Have Been Developed to Improve the Impact of Strategic Sourcing </a:t>
            </a:r>
          </a:p>
        </p:txBody>
      </p:sp>
      <p:sp>
        <p:nvSpPr>
          <p:cNvPr id="79874" name="Rectangle 3"/>
          <p:cNvSpPr>
            <a:spLocks noChangeArrowheads="1"/>
          </p:cNvSpPr>
          <p:nvPr/>
        </p:nvSpPr>
        <p:spPr bwMode="auto">
          <a:xfrm>
            <a:off x="127000" y="1133475"/>
            <a:ext cx="1939925" cy="336550"/>
          </a:xfrm>
          <a:prstGeom prst="rect">
            <a:avLst/>
          </a:prstGeom>
          <a:noFill/>
          <a:ln w="9525">
            <a:noFill/>
            <a:miter lim="800000"/>
            <a:headEnd/>
            <a:tailEnd/>
          </a:ln>
        </p:spPr>
        <p:txBody>
          <a:bodyPr lIns="92075" tIns="46038" rIns="92075" bIns="46038">
            <a:spAutoFit/>
          </a:bodyPr>
          <a:lstStyle/>
          <a:p>
            <a:pPr>
              <a:spcBef>
                <a:spcPct val="20000"/>
              </a:spcBef>
              <a:buSzPct val="90000"/>
              <a:buFont typeface="Wingdings" pitchFamily="2" charset="2"/>
              <a:buNone/>
            </a:pPr>
            <a:r>
              <a:rPr lang="en-US" sz="1600">
                <a:solidFill>
                  <a:srgbClr val="000000"/>
                </a:solidFill>
                <a:latin typeface="Optima" charset="0"/>
              </a:rPr>
              <a:t>Tool</a:t>
            </a:r>
          </a:p>
        </p:txBody>
      </p:sp>
      <p:sp>
        <p:nvSpPr>
          <p:cNvPr id="79875" name="Rectangle 4"/>
          <p:cNvSpPr>
            <a:spLocks noChangeArrowheads="1"/>
          </p:cNvSpPr>
          <p:nvPr/>
        </p:nvSpPr>
        <p:spPr bwMode="auto">
          <a:xfrm>
            <a:off x="2003425" y="1133475"/>
            <a:ext cx="6950075" cy="336550"/>
          </a:xfrm>
          <a:prstGeom prst="rect">
            <a:avLst/>
          </a:prstGeom>
          <a:noFill/>
          <a:ln w="9525">
            <a:noFill/>
            <a:miter lim="800000"/>
            <a:headEnd/>
            <a:tailEnd/>
          </a:ln>
        </p:spPr>
        <p:txBody>
          <a:bodyPr lIns="92075" tIns="46038" rIns="92075" bIns="46038">
            <a:spAutoFit/>
          </a:bodyPr>
          <a:lstStyle/>
          <a:p>
            <a:pPr>
              <a:spcBef>
                <a:spcPct val="20000"/>
              </a:spcBef>
              <a:buSzPct val="90000"/>
              <a:buFont typeface="Wingdings" pitchFamily="2" charset="2"/>
              <a:buNone/>
            </a:pPr>
            <a:r>
              <a:rPr lang="en-US" sz="1600">
                <a:solidFill>
                  <a:srgbClr val="000000"/>
                </a:solidFill>
                <a:latin typeface="Optima" charset="0"/>
              </a:rPr>
              <a:t>Description and Use</a:t>
            </a:r>
          </a:p>
        </p:txBody>
      </p:sp>
      <p:sp>
        <p:nvSpPr>
          <p:cNvPr id="79876" name="Rectangle 5"/>
          <p:cNvSpPr>
            <a:spLocks noChangeArrowheads="1"/>
          </p:cNvSpPr>
          <p:nvPr/>
        </p:nvSpPr>
        <p:spPr bwMode="auto">
          <a:xfrm>
            <a:off x="127000" y="1547813"/>
            <a:ext cx="1751013" cy="825500"/>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a:solidFill>
                  <a:srgbClr val="000000"/>
                </a:solidFill>
                <a:latin typeface="Optima" charset="0"/>
              </a:rPr>
              <a:t>Request for Quote/Proposal (RFQ/RFP)</a:t>
            </a:r>
          </a:p>
        </p:txBody>
      </p:sp>
      <p:sp>
        <p:nvSpPr>
          <p:cNvPr id="79877" name="Rectangle 6"/>
          <p:cNvSpPr>
            <a:spLocks noChangeArrowheads="1"/>
          </p:cNvSpPr>
          <p:nvPr/>
        </p:nvSpPr>
        <p:spPr bwMode="auto">
          <a:xfrm>
            <a:off x="2003425" y="1547813"/>
            <a:ext cx="6950075" cy="825500"/>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b="0">
                <a:solidFill>
                  <a:srgbClr val="000000"/>
                </a:solidFill>
                <a:latin typeface="Optima" charset="0"/>
              </a:rPr>
              <a:t>The formal bid process by which suppliers commit to prices and volumes.   Allows buyer to correctly align bid packages, build in TCO flexibility, manage the process and systematically analyze the responses</a:t>
            </a:r>
          </a:p>
        </p:txBody>
      </p:sp>
      <p:sp>
        <p:nvSpPr>
          <p:cNvPr id="79878" name="Line 7"/>
          <p:cNvSpPr>
            <a:spLocks noChangeShapeType="1"/>
          </p:cNvSpPr>
          <p:nvPr/>
        </p:nvSpPr>
        <p:spPr bwMode="auto">
          <a:xfrm>
            <a:off x="171450" y="1485900"/>
            <a:ext cx="1589088" cy="1588"/>
          </a:xfrm>
          <a:prstGeom prst="line">
            <a:avLst/>
          </a:prstGeom>
          <a:noFill/>
          <a:ln w="9525">
            <a:solidFill>
              <a:schemeClr val="tx1"/>
            </a:solidFill>
            <a:round/>
            <a:headEnd/>
            <a:tailEnd/>
          </a:ln>
        </p:spPr>
        <p:txBody>
          <a:bodyPr>
            <a:spAutoFit/>
          </a:bodyPr>
          <a:lstStyle/>
          <a:p>
            <a:endParaRPr lang="en-US"/>
          </a:p>
        </p:txBody>
      </p:sp>
      <p:sp>
        <p:nvSpPr>
          <p:cNvPr id="79879" name="Line 8"/>
          <p:cNvSpPr>
            <a:spLocks noChangeShapeType="1"/>
          </p:cNvSpPr>
          <p:nvPr/>
        </p:nvSpPr>
        <p:spPr bwMode="auto">
          <a:xfrm>
            <a:off x="2066925" y="1485900"/>
            <a:ext cx="6724650" cy="1588"/>
          </a:xfrm>
          <a:prstGeom prst="line">
            <a:avLst/>
          </a:prstGeom>
          <a:noFill/>
          <a:ln w="9525">
            <a:solidFill>
              <a:schemeClr val="tx1"/>
            </a:solidFill>
            <a:round/>
            <a:headEnd/>
            <a:tailEnd/>
          </a:ln>
        </p:spPr>
        <p:txBody>
          <a:bodyPr>
            <a:spAutoFit/>
          </a:bodyPr>
          <a:lstStyle/>
          <a:p>
            <a:endParaRPr lang="en-US"/>
          </a:p>
        </p:txBody>
      </p:sp>
      <p:grpSp>
        <p:nvGrpSpPr>
          <p:cNvPr id="2" name="Group 9"/>
          <p:cNvGrpSpPr>
            <a:grpSpLocks/>
          </p:cNvGrpSpPr>
          <p:nvPr/>
        </p:nvGrpSpPr>
        <p:grpSpPr bwMode="auto">
          <a:xfrm>
            <a:off x="127000" y="2570163"/>
            <a:ext cx="8826500" cy="1069975"/>
            <a:chOff x="80" y="1525"/>
            <a:chExt cx="5560" cy="674"/>
          </a:xfrm>
        </p:grpSpPr>
        <p:sp>
          <p:nvSpPr>
            <p:cNvPr id="79887" name="Rectangle 10"/>
            <p:cNvSpPr>
              <a:spLocks noChangeArrowheads="1"/>
            </p:cNvSpPr>
            <p:nvPr/>
          </p:nvSpPr>
          <p:spPr bwMode="auto">
            <a:xfrm>
              <a:off x="80" y="1525"/>
              <a:ext cx="1055" cy="366"/>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a:solidFill>
                    <a:srgbClr val="000000"/>
                  </a:solidFill>
                  <a:latin typeface="Optima" charset="0"/>
                </a:rPr>
                <a:t>TCO Negotiations</a:t>
              </a:r>
            </a:p>
          </p:txBody>
        </p:sp>
        <p:sp>
          <p:nvSpPr>
            <p:cNvPr id="79888" name="Rectangle 11"/>
            <p:cNvSpPr>
              <a:spLocks noChangeArrowheads="1"/>
            </p:cNvSpPr>
            <p:nvPr/>
          </p:nvSpPr>
          <p:spPr bwMode="auto">
            <a:xfrm>
              <a:off x="1262" y="1525"/>
              <a:ext cx="4378" cy="674"/>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b="0">
                  <a:solidFill>
                    <a:srgbClr val="000000"/>
                  </a:solidFill>
                  <a:latin typeface="Optima" charset="0"/>
                </a:rPr>
                <a:t>An approach to negotiations that seeks to fully minimize the TCO for a product or service rather than just price.  Requires a negotiation team fully versed in the sourcing process, including TCO, supply-based dynamics, supplier economics and the results of the RFQ analysis</a:t>
              </a:r>
            </a:p>
          </p:txBody>
        </p:sp>
      </p:grpSp>
      <p:grpSp>
        <p:nvGrpSpPr>
          <p:cNvPr id="3" name="Group 12"/>
          <p:cNvGrpSpPr>
            <a:grpSpLocks/>
          </p:cNvGrpSpPr>
          <p:nvPr/>
        </p:nvGrpSpPr>
        <p:grpSpPr bwMode="auto">
          <a:xfrm>
            <a:off x="127000" y="3836988"/>
            <a:ext cx="8826500" cy="1069975"/>
            <a:chOff x="80" y="2235"/>
            <a:chExt cx="5560" cy="674"/>
          </a:xfrm>
        </p:grpSpPr>
        <p:sp>
          <p:nvSpPr>
            <p:cNvPr id="79885" name="Rectangle 13"/>
            <p:cNvSpPr>
              <a:spLocks noChangeArrowheads="1"/>
            </p:cNvSpPr>
            <p:nvPr/>
          </p:nvSpPr>
          <p:spPr bwMode="auto">
            <a:xfrm>
              <a:off x="80" y="2235"/>
              <a:ext cx="1055" cy="674"/>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a:solidFill>
                    <a:srgbClr val="000000"/>
                  </a:solidFill>
                  <a:latin typeface="Optima" charset="0"/>
                </a:rPr>
                <a:t>Supplier Management and Development</a:t>
              </a:r>
            </a:p>
          </p:txBody>
        </p:sp>
        <p:sp>
          <p:nvSpPr>
            <p:cNvPr id="79886" name="Rectangle 14"/>
            <p:cNvSpPr>
              <a:spLocks noChangeArrowheads="1"/>
            </p:cNvSpPr>
            <p:nvPr/>
          </p:nvSpPr>
          <p:spPr bwMode="auto">
            <a:xfrm>
              <a:off x="1262" y="2235"/>
              <a:ext cx="4378" cy="520"/>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b="0">
                  <a:solidFill>
                    <a:srgbClr val="000000"/>
                  </a:solidFill>
                  <a:latin typeface="Optima" charset="0"/>
                </a:rPr>
                <a:t>A rigorous approach to managing the supply base through careful segmentation and performance management.  Used to systematically drive down TCO through clean goals, targets, forecasting and regular reviews</a:t>
              </a:r>
            </a:p>
          </p:txBody>
        </p:sp>
      </p:grpSp>
      <p:grpSp>
        <p:nvGrpSpPr>
          <p:cNvPr id="4" name="Group 15"/>
          <p:cNvGrpSpPr>
            <a:grpSpLocks/>
          </p:cNvGrpSpPr>
          <p:nvPr/>
        </p:nvGrpSpPr>
        <p:grpSpPr bwMode="auto">
          <a:xfrm>
            <a:off x="127000" y="5180013"/>
            <a:ext cx="8826500" cy="581025"/>
            <a:chOff x="80" y="975"/>
            <a:chExt cx="5560" cy="366"/>
          </a:xfrm>
        </p:grpSpPr>
        <p:sp>
          <p:nvSpPr>
            <p:cNvPr id="79883" name="Rectangle 16"/>
            <p:cNvSpPr>
              <a:spLocks noChangeArrowheads="1"/>
            </p:cNvSpPr>
            <p:nvPr/>
          </p:nvSpPr>
          <p:spPr bwMode="auto">
            <a:xfrm>
              <a:off x="80" y="975"/>
              <a:ext cx="1055" cy="366"/>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a:solidFill>
                    <a:srgbClr val="000000"/>
                  </a:solidFill>
                  <a:latin typeface="Optima" charset="0"/>
                </a:rPr>
                <a:t>Commodity Database</a:t>
              </a:r>
            </a:p>
          </p:txBody>
        </p:sp>
        <p:sp>
          <p:nvSpPr>
            <p:cNvPr id="79884" name="Rectangle 17"/>
            <p:cNvSpPr>
              <a:spLocks noChangeArrowheads="1"/>
            </p:cNvSpPr>
            <p:nvPr/>
          </p:nvSpPr>
          <p:spPr bwMode="auto">
            <a:xfrm>
              <a:off x="1262" y="975"/>
              <a:ext cx="4378" cy="366"/>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b="0">
                  <a:solidFill>
                    <a:srgbClr val="000000"/>
                  </a:solidFill>
                  <a:latin typeface="Optima" charset="0"/>
                </a:rPr>
                <a:t>A database of all purchased goods and services arranged in an etymological tree to group products related to a common supply base</a:t>
              </a:r>
            </a:p>
          </p:txBody>
        </p:sp>
      </p:grpSp>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2"/>
          <p:cNvSpPr>
            <a:spLocks noChangeArrowheads="1"/>
          </p:cNvSpPr>
          <p:nvPr/>
        </p:nvSpPr>
        <p:spPr bwMode="auto">
          <a:xfrm>
            <a:off x="0" y="193675"/>
            <a:ext cx="8893175" cy="692150"/>
          </a:xfrm>
          <a:prstGeom prst="rect">
            <a:avLst/>
          </a:prstGeom>
          <a:noFill/>
          <a:ln w="9525">
            <a:noFill/>
            <a:miter lim="800000"/>
            <a:headEnd/>
            <a:tailEnd/>
          </a:ln>
        </p:spPr>
        <p:txBody>
          <a:bodyPr lIns="92075" tIns="46038" rIns="92075" bIns="46038" anchor="b"/>
          <a:lstStyle/>
          <a:p>
            <a:pPr>
              <a:lnSpc>
                <a:spcPct val="90000"/>
              </a:lnSpc>
            </a:pPr>
            <a:r>
              <a:rPr lang="en-US" sz="2800" b="0">
                <a:solidFill>
                  <a:srgbClr val="000099"/>
                </a:solidFill>
                <a:latin typeface="Arial" pitchFamily="34" charset="0"/>
              </a:rPr>
              <a:t>Total Economic Impact (Forrester)</a:t>
            </a:r>
          </a:p>
        </p:txBody>
      </p:sp>
      <p:pic>
        <p:nvPicPr>
          <p:cNvPr id="81922" name="Picture 4" descr="Screen shot 2011-05-07 at 8.38.40 PM.png"/>
          <p:cNvPicPr>
            <a:picLocks noChangeAspect="1"/>
          </p:cNvPicPr>
          <p:nvPr/>
        </p:nvPicPr>
        <p:blipFill>
          <a:blip r:embed="rId3" cstate="print"/>
          <a:srcRect/>
          <a:stretch>
            <a:fillRect/>
          </a:stretch>
        </p:blipFill>
        <p:spPr bwMode="auto">
          <a:xfrm>
            <a:off x="388938" y="1439863"/>
            <a:ext cx="7137400" cy="49530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p:spPr>
        <p:style>
          <a:lnRef idx="2">
            <a:schemeClr val="accent3"/>
          </a:lnRef>
          <a:fillRef idx="1">
            <a:schemeClr val="lt1"/>
          </a:fillRef>
          <a:effectRef idx="0">
            <a:schemeClr val="accent3"/>
          </a:effectRef>
          <a:fontRef idx="minor">
            <a:schemeClr val="dk1"/>
          </a:fontRef>
        </p:style>
        <p:txBody>
          <a:bodyPr/>
          <a:lstStyle/>
          <a:p>
            <a:pPr>
              <a:defRPr/>
            </a:pPr>
            <a:r>
              <a:rPr lang="en-US" sz="2800" dirty="0" smtClean="0"/>
              <a:t>TCO &amp; Supplier Economics</a:t>
            </a:r>
            <a:r>
              <a:rPr lang="en-US" dirty="0" smtClean="0"/>
              <a:t/>
            </a:r>
            <a:br>
              <a:rPr lang="en-US" dirty="0" smtClean="0"/>
            </a:br>
            <a:endParaRPr lang="en-US" dirty="0"/>
          </a:p>
        </p:txBody>
      </p:sp>
      <p:sp>
        <p:nvSpPr>
          <p:cNvPr id="59394" name="Text Placeholder 2"/>
          <p:cNvSpPr>
            <a:spLocks noGrp="1"/>
          </p:cNvSpPr>
          <p:nvPr>
            <p:ph type="body" idx="1"/>
          </p:nvPr>
        </p:nvSpPr>
        <p:spPr/>
        <p:txBody>
          <a:bodyPr/>
          <a:lstStyle/>
          <a:p>
            <a:r>
              <a:rPr lang="en-US" sz="4000" b="1" cap="all" dirty="0" smtClean="0">
                <a:solidFill>
                  <a:srgbClr val="000000"/>
                </a:solidFill>
              </a:rPr>
              <a:t>Gen Power</a:t>
            </a:r>
            <a:br>
              <a:rPr lang="en-US" sz="4000" b="1" cap="all" dirty="0" smtClean="0">
                <a:solidFill>
                  <a:srgbClr val="000000"/>
                </a:solidFill>
              </a:rPr>
            </a:br>
            <a:endParaRPr lang="en-US" dirty="0" smtClean="0">
              <a:latin typeface="Optima" charset="0"/>
            </a:endParaRPr>
          </a:p>
        </p:txBody>
      </p:sp>
    </p:spTree>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0418" name="Object 5"/>
          <p:cNvGraphicFramePr>
            <a:graphicFrameLocks/>
          </p:cNvGraphicFramePr>
          <p:nvPr/>
        </p:nvGraphicFramePr>
        <p:xfrm>
          <a:off x="2225675" y="2289175"/>
          <a:ext cx="5653088" cy="3311525"/>
        </p:xfrm>
        <a:graphic>
          <a:graphicData uri="http://schemas.openxmlformats.org/presentationml/2006/ole">
            <mc:AlternateContent xmlns:mc="http://schemas.openxmlformats.org/markup-compatibility/2006">
              <mc:Choice xmlns:v="urn:schemas-microsoft-com:vml" Requires="v">
                <p:oleObj spid="_x0000_s215056" name="Chart" r:id="rId4" imgW="6219945" imgH="3752985" progId="MSGraph.Chart.8">
                  <p:embed followColorScheme="full"/>
                </p:oleObj>
              </mc:Choice>
              <mc:Fallback>
                <p:oleObj name="Chart" r:id="rId4" imgW="6219945" imgH="3752985" progId="MSGraph.Chart.8">
                  <p:embed followColorScheme="full"/>
                  <p:pic>
                    <p:nvPicPr>
                      <p:cNvPr id="0" name="Object 5"/>
                      <p:cNvPicPr>
                        <a:picLocks noChangeArrowheads="1"/>
                      </p:cNvPicPr>
                      <p:nvPr/>
                    </p:nvPicPr>
                    <p:blipFill>
                      <a:blip r:embed="rId5">
                        <a:extLst>
                          <a:ext uri="{28A0092B-C50C-407E-A947-70E740481C1C}">
                            <a14:useLocalDpi xmlns:a14="http://schemas.microsoft.com/office/drawing/2010/main" val="0"/>
                          </a:ext>
                        </a:extLst>
                      </a:blip>
                      <a:srcRect r="31"/>
                      <a:stretch>
                        <a:fillRect/>
                      </a:stretch>
                    </p:blipFill>
                    <p:spPr bwMode="auto">
                      <a:xfrm>
                        <a:off x="2225675" y="2289175"/>
                        <a:ext cx="5653088" cy="3311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60419" name="Rectangle 7"/>
          <p:cNvSpPr>
            <a:spLocks noChangeArrowheads="1"/>
          </p:cNvSpPr>
          <p:nvPr/>
        </p:nvSpPr>
        <p:spPr bwMode="auto">
          <a:xfrm>
            <a:off x="2643188" y="5518150"/>
            <a:ext cx="777875" cy="169863"/>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Materials</a:t>
            </a:r>
          </a:p>
        </p:txBody>
      </p:sp>
      <p:sp>
        <p:nvSpPr>
          <p:cNvPr id="60420" name="Rectangle 8"/>
          <p:cNvSpPr>
            <a:spLocks noChangeArrowheads="1"/>
          </p:cNvSpPr>
          <p:nvPr/>
        </p:nvSpPr>
        <p:spPr bwMode="auto">
          <a:xfrm>
            <a:off x="3608388" y="5518150"/>
            <a:ext cx="777875" cy="169863"/>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Energy</a:t>
            </a:r>
          </a:p>
        </p:txBody>
      </p:sp>
      <p:sp>
        <p:nvSpPr>
          <p:cNvPr id="60421" name="Rectangle 9"/>
          <p:cNvSpPr>
            <a:spLocks noChangeArrowheads="1"/>
          </p:cNvSpPr>
          <p:nvPr/>
        </p:nvSpPr>
        <p:spPr bwMode="auto">
          <a:xfrm>
            <a:off x="4554538" y="5518150"/>
            <a:ext cx="777875" cy="169863"/>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Labor</a:t>
            </a:r>
          </a:p>
        </p:txBody>
      </p:sp>
      <p:sp>
        <p:nvSpPr>
          <p:cNvPr id="60422" name="Rectangle 10"/>
          <p:cNvSpPr>
            <a:spLocks noChangeArrowheads="1"/>
          </p:cNvSpPr>
          <p:nvPr/>
        </p:nvSpPr>
        <p:spPr bwMode="auto">
          <a:xfrm>
            <a:off x="5389563" y="5518150"/>
            <a:ext cx="777875" cy="169863"/>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Overhead</a:t>
            </a:r>
          </a:p>
        </p:txBody>
      </p:sp>
      <p:sp>
        <p:nvSpPr>
          <p:cNvPr id="60423" name="Rectangle 11"/>
          <p:cNvSpPr>
            <a:spLocks noChangeArrowheads="1"/>
          </p:cNvSpPr>
          <p:nvPr/>
        </p:nvSpPr>
        <p:spPr bwMode="auto">
          <a:xfrm>
            <a:off x="6240463" y="5518150"/>
            <a:ext cx="777875" cy="339725"/>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Gross margin</a:t>
            </a:r>
          </a:p>
        </p:txBody>
      </p:sp>
      <p:sp>
        <p:nvSpPr>
          <p:cNvPr id="60424" name="Rectangle 12"/>
          <p:cNvSpPr>
            <a:spLocks noChangeArrowheads="1"/>
          </p:cNvSpPr>
          <p:nvPr/>
        </p:nvSpPr>
        <p:spPr bwMode="auto">
          <a:xfrm>
            <a:off x="6997700" y="5518150"/>
            <a:ext cx="777875" cy="169863"/>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Joint costs</a:t>
            </a:r>
          </a:p>
        </p:txBody>
      </p:sp>
      <p:pic>
        <p:nvPicPr>
          <p:cNvPr id="60425" name="Picture 13"/>
          <p:cNvPicPr>
            <a:picLocks noChangeArrowheads="1"/>
          </p:cNvPicPr>
          <p:nvPr/>
        </p:nvPicPr>
        <p:blipFill>
          <a:blip r:embed="rId6" cstate="print"/>
          <a:srcRect/>
          <a:stretch>
            <a:fillRect/>
          </a:stretch>
        </p:blipFill>
        <p:spPr bwMode="auto">
          <a:xfrm>
            <a:off x="5103813" y="3778250"/>
            <a:ext cx="155575" cy="922338"/>
          </a:xfrm>
          <a:prstGeom prst="rect">
            <a:avLst/>
          </a:prstGeom>
          <a:noFill/>
          <a:ln w="9525">
            <a:noFill/>
            <a:miter lim="800000"/>
            <a:headEnd/>
            <a:tailEnd/>
          </a:ln>
        </p:spPr>
      </p:pic>
      <p:sp>
        <p:nvSpPr>
          <p:cNvPr id="60426" name="Rectangle 14"/>
          <p:cNvSpPr>
            <a:spLocks noChangeArrowheads="1"/>
          </p:cNvSpPr>
          <p:nvPr/>
        </p:nvSpPr>
        <p:spPr bwMode="auto">
          <a:xfrm>
            <a:off x="5356225" y="4006850"/>
            <a:ext cx="1260475" cy="506413"/>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Understand labor components of casting process</a:t>
            </a:r>
          </a:p>
        </p:txBody>
      </p:sp>
      <p:pic>
        <p:nvPicPr>
          <p:cNvPr id="60427" name="Picture 15"/>
          <p:cNvPicPr>
            <a:picLocks noChangeArrowheads="1"/>
          </p:cNvPicPr>
          <p:nvPr/>
        </p:nvPicPr>
        <p:blipFill>
          <a:blip r:embed="rId6" cstate="print"/>
          <a:srcRect/>
          <a:stretch>
            <a:fillRect/>
          </a:stretch>
        </p:blipFill>
        <p:spPr bwMode="auto">
          <a:xfrm>
            <a:off x="6821488" y="2976563"/>
            <a:ext cx="133350" cy="788987"/>
          </a:xfrm>
          <a:prstGeom prst="rect">
            <a:avLst/>
          </a:prstGeom>
          <a:noFill/>
          <a:ln w="9525">
            <a:noFill/>
            <a:miter lim="800000"/>
            <a:headEnd/>
            <a:tailEnd/>
          </a:ln>
        </p:spPr>
      </p:pic>
      <p:sp>
        <p:nvSpPr>
          <p:cNvPr id="60428" name="Rectangle 16"/>
          <p:cNvSpPr>
            <a:spLocks noChangeArrowheads="1"/>
          </p:cNvSpPr>
          <p:nvPr/>
        </p:nvSpPr>
        <p:spPr bwMode="auto">
          <a:xfrm>
            <a:off x="7073900" y="3121025"/>
            <a:ext cx="1262063" cy="508000"/>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Quantify components that drive overhead</a:t>
            </a:r>
          </a:p>
        </p:txBody>
      </p:sp>
      <p:sp>
        <p:nvSpPr>
          <p:cNvPr id="60429" name="Rectangle 17"/>
          <p:cNvSpPr>
            <a:spLocks noChangeArrowheads="1"/>
          </p:cNvSpPr>
          <p:nvPr/>
        </p:nvSpPr>
        <p:spPr bwMode="auto">
          <a:xfrm>
            <a:off x="7056438" y="2660650"/>
            <a:ext cx="1260475" cy="168275"/>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TBD</a:t>
            </a:r>
          </a:p>
        </p:txBody>
      </p:sp>
      <p:sp>
        <p:nvSpPr>
          <p:cNvPr id="60430" name="Freeform 19"/>
          <p:cNvSpPr>
            <a:spLocks/>
          </p:cNvSpPr>
          <p:nvPr/>
        </p:nvSpPr>
        <p:spPr bwMode="auto">
          <a:xfrm flipH="1">
            <a:off x="2447925" y="4867275"/>
            <a:ext cx="119063" cy="585788"/>
          </a:xfrm>
          <a:custGeom>
            <a:avLst/>
            <a:gdLst>
              <a:gd name="T0" fmla="*/ 2782 w 214"/>
              <a:gd name="T1" fmla="*/ 0 h 1316"/>
              <a:gd name="T2" fmla="*/ 71772 w 214"/>
              <a:gd name="T3" fmla="*/ 40507 h 1316"/>
              <a:gd name="T4" fmla="*/ 71772 w 214"/>
              <a:gd name="T5" fmla="*/ 260845 h 1316"/>
              <a:gd name="T6" fmla="*/ 119063 w 214"/>
              <a:gd name="T7" fmla="*/ 289333 h 1316"/>
              <a:gd name="T8" fmla="*/ 71772 w 214"/>
              <a:gd name="T9" fmla="*/ 318266 h 1316"/>
              <a:gd name="T10" fmla="*/ 71772 w 214"/>
              <a:gd name="T11" fmla="*/ 547507 h 1316"/>
              <a:gd name="T12" fmla="*/ 0 w 214"/>
              <a:gd name="T13" fmla="*/ 585788 h 13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4" h="1316">
                <a:moveTo>
                  <a:pt x="5" y="0"/>
                </a:moveTo>
                <a:lnTo>
                  <a:pt x="129" y="91"/>
                </a:lnTo>
                <a:lnTo>
                  <a:pt x="129" y="586"/>
                </a:lnTo>
                <a:lnTo>
                  <a:pt x="214" y="650"/>
                </a:lnTo>
                <a:lnTo>
                  <a:pt x="129" y="715"/>
                </a:lnTo>
                <a:lnTo>
                  <a:pt x="129" y="1230"/>
                </a:lnTo>
                <a:lnTo>
                  <a:pt x="0" y="1316"/>
                </a:lnTo>
              </a:path>
            </a:pathLst>
          </a:custGeom>
          <a:noFill/>
          <a:ln w="11113">
            <a:solidFill>
              <a:srgbClr val="000000"/>
            </a:solidFill>
            <a:prstDash val="solid"/>
            <a:round/>
            <a:headEnd/>
            <a:tailEnd/>
          </a:ln>
        </p:spPr>
        <p:txBody>
          <a:bodyPr lIns="82048" tIns="41025" rIns="82048" bIns="41025"/>
          <a:lstStyle/>
          <a:p>
            <a:endParaRPr lang="en-US"/>
          </a:p>
        </p:txBody>
      </p:sp>
      <p:sp>
        <p:nvSpPr>
          <p:cNvPr id="60431" name="Rectangle 20"/>
          <p:cNvSpPr>
            <a:spLocks noChangeArrowheads="1"/>
          </p:cNvSpPr>
          <p:nvPr/>
        </p:nvSpPr>
        <p:spPr bwMode="auto">
          <a:xfrm>
            <a:off x="1620838" y="4773613"/>
            <a:ext cx="871537" cy="677862"/>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What have raw material industry trends been?</a:t>
            </a:r>
          </a:p>
        </p:txBody>
      </p:sp>
      <p:sp>
        <p:nvSpPr>
          <p:cNvPr id="17" name="Title 16"/>
          <p:cNvSpPr>
            <a:spLocks noGrp="1"/>
          </p:cNvSpPr>
          <p:nvPr>
            <p:ph type="title"/>
          </p:nvPr>
        </p:nvSpPr>
        <p:spPr/>
        <p:txBody>
          <a:bodyPr/>
          <a:lstStyle/>
          <a:p>
            <a:r>
              <a:rPr lang="en-US" dirty="0" smtClean="0">
                <a:latin typeface="Optima"/>
                <a:cs typeface="Optima"/>
              </a:rPr>
              <a:t>CASTINGS INDUSTRY OUTSIDE-IN COST STRUCTURE </a:t>
            </a:r>
            <a:endParaRPr lang="en-US"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defRPr/>
            </a:pPr>
            <a:r>
              <a:rPr lang="en-US" dirty="0" smtClean="0">
                <a:ea typeface="ＭＳ Ｐゴシック" charset="-128"/>
              </a:rPr>
              <a:t>TCO Assumptions</a:t>
            </a:r>
          </a:p>
        </p:txBody>
      </p:sp>
      <p:pic>
        <p:nvPicPr>
          <p:cNvPr id="284673" name="Picture 1"/>
          <p:cNvPicPr>
            <a:picLocks noChangeAspect="1" noChangeArrowheads="1"/>
          </p:cNvPicPr>
          <p:nvPr/>
        </p:nvPicPr>
        <p:blipFill>
          <a:blip r:embed="rId3" cstate="print"/>
          <a:srcRect/>
          <a:stretch>
            <a:fillRect/>
          </a:stretch>
        </p:blipFill>
        <p:spPr bwMode="auto">
          <a:xfrm>
            <a:off x="401782" y="1828002"/>
            <a:ext cx="8340438" cy="3201996"/>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3"/>
          <p:cNvSpPr>
            <a:spLocks noGrp="1" noChangeArrowheads="1"/>
          </p:cNvSpPr>
          <p:nvPr>
            <p:ph type="title"/>
          </p:nvPr>
        </p:nvSpPr>
        <p:spPr/>
        <p:txBody>
          <a:bodyPr/>
          <a:lstStyle/>
          <a:p>
            <a:pPr eaLnBrk="1" hangingPunct="1"/>
            <a:r>
              <a:rPr lang="en-US" b="1" dirty="0" smtClean="0">
                <a:latin typeface="Albertus Extra Bold"/>
              </a:rPr>
              <a:t>Strategic Sourcing Tools</a:t>
            </a:r>
            <a:r>
              <a:rPr lang="en-US" b="1" dirty="0" smtClean="0"/>
              <a:t>: </a:t>
            </a:r>
            <a:r>
              <a:rPr lang="en-US" dirty="0" smtClean="0"/>
              <a:t>Structured Contracts </a:t>
            </a:r>
            <a:r>
              <a:rPr lang="en-US" dirty="0" smtClean="0">
                <a:latin typeface="Albertus Extra Bold" pitchFamily="34" charset="0"/>
              </a:rPr>
              <a:t/>
            </a:r>
            <a:br>
              <a:rPr lang="en-US" dirty="0" smtClean="0">
                <a:latin typeface="Albertus Extra Bold" pitchFamily="34" charset="0"/>
              </a:rPr>
            </a:br>
            <a:r>
              <a:rPr lang="en-US" dirty="0" smtClean="0">
                <a:latin typeface="Albertus Extra Bold" pitchFamily="34" charset="0"/>
              </a:rPr>
              <a:t>	</a:t>
            </a:r>
            <a:endParaRPr lang="en-US" i="1" dirty="0" smtClean="0">
              <a:latin typeface="Albertus Extra Bold" pitchFamily="34" charset="0"/>
            </a:endParaRPr>
          </a:p>
        </p:txBody>
      </p:sp>
      <p:sp>
        <p:nvSpPr>
          <p:cNvPr id="34820" name="Rectangle 4"/>
          <p:cNvSpPr>
            <a:spLocks noGrp="1" noChangeArrowheads="1"/>
          </p:cNvSpPr>
          <p:nvPr>
            <p:ph type="body" sz="half" idx="4294967295"/>
          </p:nvPr>
        </p:nvSpPr>
        <p:spPr>
          <a:xfrm>
            <a:off x="0" y="4579938"/>
            <a:ext cx="7772400" cy="1882775"/>
          </a:xfrm>
        </p:spPr>
        <p:txBody>
          <a:bodyPr/>
          <a:lstStyle/>
          <a:p>
            <a:pPr eaLnBrk="1" hangingPunct="1"/>
            <a:r>
              <a:rPr lang="en-US" sz="1600" smtClean="0"/>
              <a:t>A contract is a set of rules to control/modify the three flows in a processing network</a:t>
            </a:r>
          </a:p>
          <a:p>
            <a:pPr lvl="1" eaLnBrk="1" hangingPunct="1"/>
            <a:r>
              <a:rPr lang="en-US" sz="1400" smtClean="0"/>
              <a:t>Modify the financial terms to modify or align incentives</a:t>
            </a:r>
          </a:p>
          <a:p>
            <a:pPr lvl="1" eaLnBrk="1" hangingPunct="1"/>
            <a:r>
              <a:rPr lang="en-US" sz="1400" smtClean="0"/>
              <a:t>May also restrict physical flows or improve information flows</a:t>
            </a:r>
          </a:p>
          <a:p>
            <a:pPr eaLnBrk="1" hangingPunct="1"/>
            <a:r>
              <a:rPr lang="en-US" sz="1600" smtClean="0"/>
              <a:t>To be effective, the contract should be verifiable and enforceable.  Otherwise, consider ‘relational contracts’ which are informal agreements that are self-enforceable. </a:t>
            </a:r>
          </a:p>
        </p:txBody>
      </p:sp>
      <p:sp>
        <p:nvSpPr>
          <p:cNvPr id="34821" name="Rectangle 6"/>
          <p:cNvSpPr>
            <a:spLocks noChangeArrowheads="1"/>
          </p:cNvSpPr>
          <p:nvPr/>
        </p:nvSpPr>
        <p:spPr bwMode="auto">
          <a:xfrm>
            <a:off x="1749425" y="1765300"/>
            <a:ext cx="1089025" cy="1798638"/>
          </a:xfrm>
          <a:prstGeom prst="rect">
            <a:avLst/>
          </a:prstGeom>
          <a:solidFill>
            <a:srgbClr val="F8F8F8"/>
          </a:solidFill>
          <a:ln w="12700" cap="sq">
            <a:solidFill>
              <a:schemeClr val="tx1"/>
            </a:solidFill>
            <a:miter lim="800000"/>
            <a:headEnd type="none" w="sm" len="sm"/>
            <a:tailEnd type="none" w="sm" len="sm"/>
          </a:ln>
        </p:spPr>
        <p:txBody>
          <a:bodyPr wrap="none" anchor="ctr"/>
          <a:lstStyle/>
          <a:p>
            <a:pPr algn="ctr"/>
            <a:endParaRPr lang="en-US" b="0"/>
          </a:p>
          <a:p>
            <a:pPr algn="ctr"/>
            <a:endParaRPr lang="en-US" b="0"/>
          </a:p>
          <a:p>
            <a:pPr algn="ctr"/>
            <a:r>
              <a:rPr lang="en-US" b="0"/>
              <a:t>Supplier</a:t>
            </a:r>
          </a:p>
        </p:txBody>
      </p:sp>
      <p:sp>
        <p:nvSpPr>
          <p:cNvPr id="34822" name="Line 7"/>
          <p:cNvSpPr>
            <a:spLocks noChangeShapeType="1"/>
          </p:cNvSpPr>
          <p:nvPr/>
        </p:nvSpPr>
        <p:spPr bwMode="auto">
          <a:xfrm>
            <a:off x="3101975" y="1704975"/>
            <a:ext cx="2590800" cy="0"/>
          </a:xfrm>
          <a:prstGeom prst="line">
            <a:avLst/>
          </a:prstGeom>
          <a:noFill/>
          <a:ln w="28575">
            <a:solidFill>
              <a:schemeClr val="tx1"/>
            </a:solidFill>
            <a:prstDash val="sysDot"/>
            <a:round/>
            <a:headEnd type="triangle" w="sm" len="sm"/>
            <a:tailEnd type="triangle" w="sm" len="sm"/>
          </a:ln>
        </p:spPr>
        <p:txBody>
          <a:bodyPr wrap="none"/>
          <a:lstStyle/>
          <a:p>
            <a:endParaRPr lang="en-US"/>
          </a:p>
        </p:txBody>
      </p:sp>
      <p:sp>
        <p:nvSpPr>
          <p:cNvPr id="34824" name="Line 9"/>
          <p:cNvSpPr>
            <a:spLocks noChangeShapeType="1"/>
          </p:cNvSpPr>
          <p:nvPr/>
        </p:nvSpPr>
        <p:spPr bwMode="auto">
          <a:xfrm>
            <a:off x="3101975" y="2665413"/>
            <a:ext cx="2590800" cy="0"/>
          </a:xfrm>
          <a:prstGeom prst="line">
            <a:avLst/>
          </a:prstGeom>
          <a:noFill/>
          <a:ln w="28575">
            <a:solidFill>
              <a:srgbClr val="66FF33"/>
            </a:solidFill>
            <a:prstDash val="sysDot"/>
            <a:round/>
            <a:headEnd type="triangle" w="sm" len="sm"/>
            <a:tailEnd type="triangle" w="sm" len="sm"/>
          </a:ln>
        </p:spPr>
        <p:txBody>
          <a:bodyPr wrap="none"/>
          <a:lstStyle/>
          <a:p>
            <a:endParaRPr lang="en-US"/>
          </a:p>
        </p:txBody>
      </p:sp>
      <p:pic>
        <p:nvPicPr>
          <p:cNvPr id="34825" name="Picture 10" descr="BS00508_"/>
          <p:cNvPicPr>
            <a:picLocks noChangeAspect="1" noChangeArrowheads="1"/>
          </p:cNvPicPr>
          <p:nvPr/>
        </p:nvPicPr>
        <p:blipFill>
          <a:blip r:embed="rId4" cstate="print"/>
          <a:srcRect/>
          <a:stretch>
            <a:fillRect/>
          </a:stretch>
        </p:blipFill>
        <p:spPr bwMode="auto">
          <a:xfrm>
            <a:off x="3940175" y="2289175"/>
            <a:ext cx="925513" cy="752475"/>
          </a:xfrm>
          <a:prstGeom prst="rect">
            <a:avLst/>
          </a:prstGeom>
          <a:noFill/>
          <a:ln w="9525">
            <a:noFill/>
            <a:miter lim="800000"/>
            <a:headEnd/>
            <a:tailEnd/>
          </a:ln>
        </p:spPr>
      </p:pic>
      <p:sp>
        <p:nvSpPr>
          <p:cNvPr id="34826" name="Rectangle 11"/>
          <p:cNvSpPr>
            <a:spLocks noChangeArrowheads="1"/>
          </p:cNvSpPr>
          <p:nvPr/>
        </p:nvSpPr>
        <p:spPr bwMode="auto">
          <a:xfrm>
            <a:off x="1573213" y="1550988"/>
            <a:ext cx="1443037" cy="2228850"/>
          </a:xfrm>
          <a:prstGeom prst="rect">
            <a:avLst/>
          </a:prstGeom>
          <a:noFill/>
          <a:ln w="19050">
            <a:solidFill>
              <a:srgbClr val="FF3300"/>
            </a:solidFill>
            <a:prstDash val="dash"/>
            <a:miter lim="800000"/>
            <a:headEnd type="none" w="sm" len="sm"/>
            <a:tailEnd type="none" w="sm" len="sm"/>
          </a:ln>
        </p:spPr>
        <p:txBody>
          <a:bodyPr wrap="none" anchor="ctr"/>
          <a:lstStyle/>
          <a:p>
            <a:endParaRPr lang="en-US"/>
          </a:p>
        </p:txBody>
      </p:sp>
      <p:sp>
        <p:nvSpPr>
          <p:cNvPr id="34827" name="Text Box 12"/>
          <p:cNvSpPr txBox="1">
            <a:spLocks noChangeArrowheads="1"/>
          </p:cNvSpPr>
          <p:nvPr/>
        </p:nvSpPr>
        <p:spPr bwMode="auto">
          <a:xfrm>
            <a:off x="6105525" y="3810000"/>
            <a:ext cx="1436688" cy="517525"/>
          </a:xfrm>
          <a:prstGeom prst="rect">
            <a:avLst/>
          </a:prstGeom>
          <a:noFill/>
          <a:ln w="12700" cap="sq">
            <a:noFill/>
            <a:miter lim="800000"/>
            <a:headEnd type="none" w="sm" len="sm"/>
            <a:tailEnd type="none" w="sm" len="sm"/>
          </a:ln>
        </p:spPr>
        <p:txBody>
          <a:bodyPr>
            <a:spAutoFit/>
          </a:bodyPr>
          <a:lstStyle/>
          <a:p>
            <a:pPr algn="ctr"/>
            <a:r>
              <a:rPr lang="en-US" sz="1400" i="1">
                <a:solidFill>
                  <a:srgbClr val="FF3300"/>
                </a:solidFill>
              </a:rPr>
              <a:t>Information</a:t>
            </a:r>
          </a:p>
          <a:p>
            <a:pPr algn="ctr"/>
            <a:r>
              <a:rPr lang="en-US" sz="1400" i="1">
                <a:solidFill>
                  <a:srgbClr val="FF3300"/>
                </a:solidFill>
              </a:rPr>
              <a:t>Structure</a:t>
            </a:r>
          </a:p>
        </p:txBody>
      </p:sp>
      <p:sp>
        <p:nvSpPr>
          <p:cNvPr id="34828" name="Text Box 13"/>
          <p:cNvSpPr txBox="1">
            <a:spLocks noChangeArrowheads="1"/>
          </p:cNvSpPr>
          <p:nvPr/>
        </p:nvSpPr>
        <p:spPr bwMode="auto">
          <a:xfrm>
            <a:off x="3101975" y="1933575"/>
            <a:ext cx="2530475" cy="366713"/>
          </a:xfrm>
          <a:prstGeom prst="rect">
            <a:avLst/>
          </a:prstGeom>
          <a:noFill/>
          <a:ln w="12700" cap="sq">
            <a:noFill/>
            <a:miter lim="800000"/>
            <a:headEnd type="none" w="sm" len="sm"/>
            <a:tailEnd type="none" w="sm" len="sm"/>
          </a:ln>
        </p:spPr>
        <p:txBody>
          <a:bodyPr>
            <a:spAutoFit/>
          </a:bodyPr>
          <a:lstStyle/>
          <a:p>
            <a:pPr algn="ctr"/>
            <a:r>
              <a:rPr lang="en-US" sz="1800" b="0" i="1"/>
              <a:t>Physical Flow</a:t>
            </a:r>
          </a:p>
        </p:txBody>
      </p:sp>
      <p:sp>
        <p:nvSpPr>
          <p:cNvPr id="34829" name="Text Box 14"/>
          <p:cNvSpPr txBox="1">
            <a:spLocks noChangeArrowheads="1"/>
          </p:cNvSpPr>
          <p:nvPr/>
        </p:nvSpPr>
        <p:spPr bwMode="auto">
          <a:xfrm>
            <a:off x="3101975" y="2907651"/>
            <a:ext cx="2530475" cy="366713"/>
          </a:xfrm>
          <a:prstGeom prst="rect">
            <a:avLst/>
          </a:prstGeom>
          <a:noFill/>
          <a:ln w="12700" cap="sq">
            <a:noFill/>
            <a:miter lim="800000"/>
            <a:headEnd type="none" w="sm" len="sm"/>
            <a:tailEnd type="none" w="sm" len="sm"/>
          </a:ln>
        </p:spPr>
        <p:txBody>
          <a:bodyPr>
            <a:spAutoFit/>
          </a:bodyPr>
          <a:lstStyle/>
          <a:p>
            <a:pPr algn="ctr"/>
            <a:r>
              <a:rPr lang="en-US" sz="1800" b="0" i="1" dirty="0"/>
              <a:t>Financial Flow</a:t>
            </a:r>
          </a:p>
        </p:txBody>
      </p:sp>
      <p:sp>
        <p:nvSpPr>
          <p:cNvPr id="34830" name="Rectangle 15"/>
          <p:cNvSpPr>
            <a:spLocks noChangeArrowheads="1"/>
          </p:cNvSpPr>
          <p:nvPr/>
        </p:nvSpPr>
        <p:spPr bwMode="auto">
          <a:xfrm>
            <a:off x="6276975" y="1765300"/>
            <a:ext cx="1089025" cy="1798638"/>
          </a:xfrm>
          <a:prstGeom prst="rect">
            <a:avLst/>
          </a:prstGeom>
          <a:solidFill>
            <a:srgbClr val="F8F8F8"/>
          </a:solidFill>
          <a:ln w="12700" cap="sq">
            <a:solidFill>
              <a:schemeClr val="tx1"/>
            </a:solidFill>
            <a:miter lim="800000"/>
            <a:headEnd type="none" w="sm" len="sm"/>
            <a:tailEnd type="none" w="sm" len="sm"/>
          </a:ln>
        </p:spPr>
        <p:txBody>
          <a:bodyPr wrap="none" anchor="ctr"/>
          <a:lstStyle/>
          <a:p>
            <a:pPr algn="ctr"/>
            <a:endParaRPr lang="en-US" b="0"/>
          </a:p>
          <a:p>
            <a:pPr algn="ctr"/>
            <a:endParaRPr lang="en-US" b="0"/>
          </a:p>
          <a:p>
            <a:pPr algn="ctr"/>
            <a:r>
              <a:rPr lang="en-US" b="0"/>
              <a:t>Buyer</a:t>
            </a:r>
          </a:p>
        </p:txBody>
      </p:sp>
      <p:sp>
        <p:nvSpPr>
          <p:cNvPr id="34831" name="Rectangle 16"/>
          <p:cNvSpPr>
            <a:spLocks noChangeArrowheads="1"/>
          </p:cNvSpPr>
          <p:nvPr/>
        </p:nvSpPr>
        <p:spPr bwMode="auto">
          <a:xfrm>
            <a:off x="6110288" y="1550988"/>
            <a:ext cx="1443037" cy="2228850"/>
          </a:xfrm>
          <a:prstGeom prst="rect">
            <a:avLst/>
          </a:prstGeom>
          <a:noFill/>
          <a:ln w="19050">
            <a:solidFill>
              <a:srgbClr val="FF3300"/>
            </a:solidFill>
            <a:prstDash val="dash"/>
            <a:miter lim="800000"/>
            <a:headEnd type="none" w="sm" len="sm"/>
            <a:tailEnd type="none" w="sm" len="sm"/>
          </a:ln>
        </p:spPr>
        <p:txBody>
          <a:bodyPr wrap="none" anchor="ctr"/>
          <a:lstStyle/>
          <a:p>
            <a:endParaRPr lang="en-US"/>
          </a:p>
        </p:txBody>
      </p:sp>
      <p:sp>
        <p:nvSpPr>
          <p:cNvPr id="34832" name="Line 17"/>
          <p:cNvSpPr>
            <a:spLocks noChangeShapeType="1"/>
          </p:cNvSpPr>
          <p:nvPr/>
        </p:nvSpPr>
        <p:spPr bwMode="auto">
          <a:xfrm>
            <a:off x="3101975" y="3697288"/>
            <a:ext cx="2590800" cy="0"/>
          </a:xfrm>
          <a:prstGeom prst="line">
            <a:avLst/>
          </a:prstGeom>
          <a:noFill/>
          <a:ln w="19050" cap="rnd">
            <a:solidFill>
              <a:srgbClr val="FF3300"/>
            </a:solidFill>
            <a:prstDash val="sysDot"/>
            <a:round/>
            <a:headEnd type="triangle" w="sm" len="sm"/>
            <a:tailEnd type="triangle" w="sm" len="sm"/>
          </a:ln>
        </p:spPr>
        <p:txBody>
          <a:bodyPr wrap="none"/>
          <a:lstStyle/>
          <a:p>
            <a:endParaRPr lang="en-US"/>
          </a:p>
        </p:txBody>
      </p:sp>
      <p:sp>
        <p:nvSpPr>
          <p:cNvPr id="34833" name="Text Box 18"/>
          <p:cNvSpPr txBox="1">
            <a:spLocks noChangeArrowheads="1"/>
          </p:cNvSpPr>
          <p:nvPr/>
        </p:nvSpPr>
        <p:spPr bwMode="auto">
          <a:xfrm>
            <a:off x="3101975" y="3811588"/>
            <a:ext cx="2530475" cy="366712"/>
          </a:xfrm>
          <a:prstGeom prst="rect">
            <a:avLst/>
          </a:prstGeom>
          <a:noFill/>
          <a:ln w="12700" cap="sq">
            <a:noFill/>
            <a:miter lim="800000"/>
            <a:headEnd type="none" w="sm" len="sm"/>
            <a:tailEnd type="none" w="sm" len="sm"/>
          </a:ln>
        </p:spPr>
        <p:txBody>
          <a:bodyPr>
            <a:spAutoFit/>
          </a:bodyPr>
          <a:lstStyle/>
          <a:p>
            <a:pPr algn="ctr"/>
            <a:r>
              <a:rPr lang="en-US" sz="1800" b="0" i="1" dirty="0"/>
              <a:t>Information Flow</a:t>
            </a:r>
          </a:p>
        </p:txBody>
      </p:sp>
      <p:sp>
        <p:nvSpPr>
          <p:cNvPr id="34834" name="Text Box 24"/>
          <p:cNvSpPr txBox="1">
            <a:spLocks noChangeArrowheads="1"/>
          </p:cNvSpPr>
          <p:nvPr/>
        </p:nvSpPr>
        <p:spPr bwMode="auto">
          <a:xfrm>
            <a:off x="1570038" y="3810000"/>
            <a:ext cx="1436687" cy="517525"/>
          </a:xfrm>
          <a:prstGeom prst="rect">
            <a:avLst/>
          </a:prstGeom>
          <a:noFill/>
          <a:ln w="12700" cap="sq">
            <a:noFill/>
            <a:miter lim="800000"/>
            <a:headEnd type="none" w="sm" len="sm"/>
            <a:tailEnd type="none" w="sm" len="sm"/>
          </a:ln>
        </p:spPr>
        <p:txBody>
          <a:bodyPr>
            <a:spAutoFit/>
          </a:bodyPr>
          <a:lstStyle/>
          <a:p>
            <a:pPr algn="ctr"/>
            <a:r>
              <a:rPr lang="en-US" sz="1400" i="1">
                <a:solidFill>
                  <a:srgbClr val="FF3300"/>
                </a:solidFill>
              </a:rPr>
              <a:t>Information</a:t>
            </a:r>
          </a:p>
          <a:p>
            <a:pPr algn="ctr"/>
            <a:r>
              <a:rPr lang="en-US" sz="1400" i="1">
                <a:solidFill>
                  <a:srgbClr val="FF3300"/>
                </a:solidFill>
              </a:rPr>
              <a:t>Structure</a:t>
            </a:r>
          </a:p>
        </p:txBody>
      </p:sp>
      <p:pic>
        <p:nvPicPr>
          <p:cNvPr id="34835" name="Picture 31" descr="bd10591_"/>
          <p:cNvPicPr>
            <a:picLocks noChangeAspect="1" noChangeArrowheads="1"/>
          </p:cNvPicPr>
          <p:nvPr/>
        </p:nvPicPr>
        <p:blipFill>
          <a:blip r:embed="rId5" cstate="print"/>
          <a:srcRect/>
          <a:stretch>
            <a:fillRect/>
          </a:stretch>
        </p:blipFill>
        <p:spPr bwMode="auto">
          <a:xfrm>
            <a:off x="6373813" y="1847850"/>
            <a:ext cx="898525" cy="927100"/>
          </a:xfrm>
          <a:prstGeom prst="rect">
            <a:avLst/>
          </a:prstGeom>
          <a:noFill/>
          <a:ln w="9525">
            <a:noFill/>
            <a:miter lim="800000"/>
            <a:headEnd/>
            <a:tailEnd/>
          </a:ln>
        </p:spPr>
      </p:pic>
    </p:spTree>
    <p:custDataLst>
      <p:tags r:id="rId1"/>
    </p:custData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defRPr/>
            </a:pPr>
            <a:r>
              <a:rPr lang="en-US" dirty="0" smtClean="0">
                <a:ea typeface="ＭＳ Ｐゴシック" charset="-128"/>
              </a:rPr>
              <a:t>TCO Assumptions</a:t>
            </a:r>
          </a:p>
        </p:txBody>
      </p:sp>
      <p:pic>
        <p:nvPicPr>
          <p:cNvPr id="282625" name="Picture 1"/>
          <p:cNvPicPr>
            <a:picLocks noChangeAspect="1" noChangeArrowheads="1"/>
          </p:cNvPicPr>
          <p:nvPr/>
        </p:nvPicPr>
        <p:blipFill>
          <a:blip r:embed="rId3" cstate="print"/>
          <a:srcRect/>
          <a:stretch>
            <a:fillRect/>
          </a:stretch>
        </p:blipFill>
        <p:spPr bwMode="auto">
          <a:xfrm>
            <a:off x="914400" y="1469103"/>
            <a:ext cx="7315200" cy="4501662"/>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defRPr/>
            </a:pPr>
            <a:r>
              <a:rPr lang="en-US" dirty="0" smtClean="0">
                <a:ea typeface="ＭＳ Ｐゴシック" charset="-128"/>
              </a:rPr>
              <a:t>TCO Assumptions</a:t>
            </a:r>
          </a:p>
        </p:txBody>
      </p:sp>
      <p:pic>
        <p:nvPicPr>
          <p:cNvPr id="280577" name="Picture 1"/>
          <p:cNvPicPr>
            <a:picLocks noChangeAspect="1" noChangeArrowheads="1"/>
          </p:cNvPicPr>
          <p:nvPr/>
        </p:nvPicPr>
        <p:blipFill>
          <a:blip r:embed="rId3" cstate="print"/>
          <a:srcRect/>
          <a:stretch>
            <a:fillRect/>
          </a:stretch>
        </p:blipFill>
        <p:spPr bwMode="auto">
          <a:xfrm>
            <a:off x="769155" y="2147455"/>
            <a:ext cx="7605690" cy="256309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62" name="Rectangle 18"/>
          <p:cNvSpPr>
            <a:spLocks noGrp="1" noChangeArrowheads="1"/>
          </p:cNvSpPr>
          <p:nvPr>
            <p:ph type="title"/>
          </p:nvPr>
        </p:nvSpPr>
        <p:spPr/>
        <p:txBody>
          <a:bodyPr/>
          <a:lstStyle/>
          <a:p>
            <a:r>
              <a:rPr lang="en-US" dirty="0"/>
              <a:t>SOURCING TEAM </a:t>
            </a:r>
            <a:r>
              <a:rPr lang="en-US" dirty="0" smtClean="0"/>
              <a:t>Process (per category)</a:t>
            </a:r>
            <a:endParaRPr lang="en-US" dirty="0"/>
          </a:p>
        </p:txBody>
      </p:sp>
      <p:graphicFrame>
        <p:nvGraphicFramePr>
          <p:cNvPr id="82946" name="Object 2"/>
          <p:cNvGraphicFramePr>
            <a:graphicFrameLocks/>
          </p:cNvGraphicFramePr>
          <p:nvPr>
            <p:extLst>
              <p:ext uri="{D42A27DB-BD31-4B8C-83A1-F6EECF244321}">
                <p14:modId xmlns:p14="http://schemas.microsoft.com/office/powerpoint/2010/main" val="1449602122"/>
              </p:ext>
            </p:extLst>
          </p:nvPr>
        </p:nvGraphicFramePr>
        <p:xfrm>
          <a:off x="307975" y="2693988"/>
          <a:ext cx="8836025" cy="3441700"/>
        </p:xfrm>
        <a:graphic>
          <a:graphicData uri="http://schemas.openxmlformats.org/presentationml/2006/ole">
            <mc:AlternateContent xmlns:mc="http://schemas.openxmlformats.org/markup-compatibility/2006">
              <mc:Choice xmlns:v="urn:schemas-microsoft-com:vml" Requires="v">
                <p:oleObj spid="_x0000_s1035" name="Document" r:id="rId20" imgW="9461500" imgH="3797300" progId="Word.Document.8">
                  <p:embed/>
                </p:oleObj>
              </mc:Choice>
              <mc:Fallback>
                <p:oleObj name="Document" r:id="rId20" imgW="9461500" imgH="3797300" progId="Word.Document.8">
                  <p:embed/>
                  <p:pic>
                    <p:nvPicPr>
                      <p:cNvPr id="0" name=""/>
                      <p:cNvPicPr>
                        <a:picLocks noChangeArrowheads="1"/>
                      </p:cNvPicPr>
                      <p:nvPr/>
                    </p:nvPicPr>
                    <p:blipFill>
                      <a:blip r:embed="rId21"/>
                      <a:srcRect/>
                      <a:stretch>
                        <a:fillRect/>
                      </a:stretch>
                    </p:blipFill>
                    <p:spPr bwMode="auto">
                      <a:xfrm>
                        <a:off x="307975" y="2693988"/>
                        <a:ext cx="8836025" cy="3441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 name="Group 3"/>
          <p:cNvGrpSpPr>
            <a:grpSpLocks/>
          </p:cNvGrpSpPr>
          <p:nvPr>
            <p:custDataLst>
              <p:tags r:id="rId2"/>
            </p:custDataLst>
          </p:nvPr>
        </p:nvGrpSpPr>
        <p:grpSpPr bwMode="auto">
          <a:xfrm>
            <a:off x="1114253" y="1845363"/>
            <a:ext cx="1323089" cy="569604"/>
            <a:chOff x="1725" y="1701"/>
            <a:chExt cx="729" cy="448"/>
          </a:xfrm>
        </p:grpSpPr>
        <p:sp>
          <p:nvSpPr>
            <p:cNvPr id="82948" name="Freeform 4"/>
            <p:cNvSpPr>
              <a:spLocks/>
            </p:cNvSpPr>
            <p:nvPr>
              <p:custDataLst>
                <p:tags r:id="rId16"/>
              </p:custDataLst>
            </p:nvPr>
          </p:nvSpPr>
          <p:spPr bwMode="blackWhite">
            <a:xfrm>
              <a:off x="1725" y="1864"/>
              <a:ext cx="0" cy="133"/>
            </a:xfrm>
            <a:custGeom>
              <a:avLst/>
              <a:gdLst/>
              <a:ahLst/>
              <a:cxnLst>
                <a:cxn ang="0">
                  <a:pos x="0" y="0"/>
                </a:cxn>
                <a:cxn ang="0">
                  <a:pos x="729" y="0"/>
                </a:cxn>
                <a:cxn ang="0">
                  <a:pos x="823" y="260"/>
                </a:cxn>
                <a:cxn ang="0">
                  <a:pos x="729" y="520"/>
                </a:cxn>
                <a:cxn ang="0">
                  <a:pos x="0" y="520"/>
                </a:cxn>
                <a:cxn ang="0">
                  <a:pos x="0" y="260"/>
                </a:cxn>
                <a:cxn ang="0">
                  <a:pos x="0" y="0"/>
                </a:cxn>
              </a:cxnLst>
              <a:rect l="0" t="0" r="r" b="b"/>
              <a:pathLst>
                <a:path w="823" h="520">
                  <a:moveTo>
                    <a:pt x="0" y="0"/>
                  </a:moveTo>
                  <a:lnTo>
                    <a:pt x="729" y="0"/>
                  </a:lnTo>
                  <a:lnTo>
                    <a:pt x="823" y="260"/>
                  </a:lnTo>
                  <a:lnTo>
                    <a:pt x="729" y="520"/>
                  </a:lnTo>
                  <a:lnTo>
                    <a:pt x="0" y="520"/>
                  </a:lnTo>
                  <a:lnTo>
                    <a:pt x="0" y="260"/>
                  </a:lnTo>
                  <a:lnTo>
                    <a:pt x="0" y="0"/>
                  </a:lnTo>
                  <a:close/>
                </a:path>
              </a:pathLst>
            </a:custGeom>
            <a:solidFill>
              <a:schemeClr val="accent1"/>
            </a:solidFill>
            <a:ln w="9525" cap="flat" cmpd="sng">
              <a:solidFill>
                <a:schemeClr val="tx1"/>
              </a:solidFill>
              <a:prstDash val="solid"/>
              <a:round/>
              <a:headEnd/>
              <a:tailEnd/>
            </a:ln>
            <a:effectLst/>
          </p:spPr>
          <p:txBody>
            <a:bodyPr wrap="none" lIns="0" tIns="0" rIns="0" bIns="0" anchor="ctr">
              <a:spAutoFit/>
            </a:bodyPr>
            <a:lstStyle/>
            <a:p>
              <a:pPr eaLnBrk="0" hangingPunct="0"/>
              <a:endParaRPr lang="en-US" sz="1100" b="0" dirty="0" smtClean="0">
                <a:solidFill>
                  <a:srgbClr val="000000"/>
                </a:solidFill>
                <a:latin typeface="Arial" charset="0"/>
              </a:endParaRPr>
            </a:p>
          </p:txBody>
        </p:sp>
        <p:sp>
          <p:nvSpPr>
            <p:cNvPr id="82949" name="Rectangle 5"/>
            <p:cNvSpPr>
              <a:spLocks noChangeArrowheads="1"/>
            </p:cNvSpPr>
            <p:nvPr>
              <p:custDataLst>
                <p:tags r:id="rId17"/>
              </p:custDataLst>
            </p:nvPr>
          </p:nvSpPr>
          <p:spPr bwMode="blackWhite">
            <a:xfrm>
              <a:off x="1757" y="1701"/>
              <a:ext cx="697" cy="448"/>
            </a:xfrm>
            <a:prstGeom prst="rect">
              <a:avLst/>
            </a:prstGeom>
            <a:noFill/>
            <a:ln w="9525">
              <a:noFill/>
              <a:miter lim="800000"/>
              <a:headEnd/>
              <a:tailEnd/>
            </a:ln>
            <a:effectLst/>
          </p:spPr>
          <p:txBody>
            <a:bodyPr lIns="3810" tIns="0" rIns="3810" bIns="0" anchor="ctr"/>
            <a:lstStyle/>
            <a:p>
              <a:pPr marL="56979" defTabSz="891710" eaLnBrk="0" hangingPunct="0"/>
              <a:r>
                <a:rPr lang="en-US" sz="1000" dirty="0" smtClean="0">
                  <a:solidFill>
                    <a:srgbClr val="000000"/>
                  </a:solidFill>
                  <a:latin typeface="Arial" charset="0"/>
                </a:rPr>
                <a:t>Expand fact base</a:t>
              </a:r>
            </a:p>
          </p:txBody>
        </p:sp>
      </p:grpSp>
      <p:grpSp>
        <p:nvGrpSpPr>
          <p:cNvPr id="3" name="Group 6"/>
          <p:cNvGrpSpPr>
            <a:grpSpLocks/>
          </p:cNvGrpSpPr>
          <p:nvPr>
            <p:custDataLst>
              <p:tags r:id="rId3"/>
            </p:custDataLst>
          </p:nvPr>
        </p:nvGrpSpPr>
        <p:grpSpPr bwMode="auto">
          <a:xfrm>
            <a:off x="2559101" y="1845363"/>
            <a:ext cx="1456354" cy="569604"/>
            <a:chOff x="2452" y="1701"/>
            <a:chExt cx="803" cy="448"/>
          </a:xfrm>
        </p:grpSpPr>
        <p:sp>
          <p:nvSpPr>
            <p:cNvPr id="82951" name="Freeform 7"/>
            <p:cNvSpPr>
              <a:spLocks/>
            </p:cNvSpPr>
            <p:nvPr>
              <p:custDataLst>
                <p:tags r:id="rId14"/>
              </p:custDataLst>
            </p:nvPr>
          </p:nvSpPr>
          <p:spPr bwMode="blackWhite">
            <a:xfrm>
              <a:off x="2452" y="1864"/>
              <a:ext cx="0" cy="133"/>
            </a:xfrm>
            <a:custGeom>
              <a:avLst/>
              <a:gdLst/>
              <a:ahLst/>
              <a:cxnLst>
                <a:cxn ang="0">
                  <a:pos x="0" y="0"/>
                </a:cxn>
                <a:cxn ang="0">
                  <a:pos x="802" y="0"/>
                </a:cxn>
                <a:cxn ang="0">
                  <a:pos x="896" y="260"/>
                </a:cxn>
                <a:cxn ang="0">
                  <a:pos x="802" y="520"/>
                </a:cxn>
                <a:cxn ang="0">
                  <a:pos x="0" y="520"/>
                </a:cxn>
                <a:cxn ang="0">
                  <a:pos x="94" y="260"/>
                </a:cxn>
                <a:cxn ang="0">
                  <a:pos x="0" y="0"/>
                </a:cxn>
              </a:cxnLst>
              <a:rect l="0" t="0" r="r" b="b"/>
              <a:pathLst>
                <a:path w="896" h="520">
                  <a:moveTo>
                    <a:pt x="0" y="0"/>
                  </a:moveTo>
                  <a:lnTo>
                    <a:pt x="802" y="0"/>
                  </a:lnTo>
                  <a:lnTo>
                    <a:pt x="896" y="260"/>
                  </a:lnTo>
                  <a:lnTo>
                    <a:pt x="802" y="520"/>
                  </a:lnTo>
                  <a:lnTo>
                    <a:pt x="0" y="520"/>
                  </a:lnTo>
                  <a:lnTo>
                    <a:pt x="94" y="260"/>
                  </a:lnTo>
                  <a:lnTo>
                    <a:pt x="0" y="0"/>
                  </a:lnTo>
                  <a:close/>
                </a:path>
              </a:pathLst>
            </a:custGeom>
            <a:solidFill>
              <a:schemeClr val="accent1"/>
            </a:solidFill>
            <a:ln w="9525" cap="flat" cmpd="sng">
              <a:solidFill>
                <a:schemeClr val="tx1"/>
              </a:solidFill>
              <a:prstDash val="solid"/>
              <a:round/>
              <a:headEnd/>
              <a:tailEnd/>
            </a:ln>
            <a:effectLst/>
          </p:spPr>
          <p:txBody>
            <a:bodyPr wrap="none" lIns="0" tIns="0" rIns="0" bIns="0" anchor="ctr">
              <a:spAutoFit/>
            </a:bodyPr>
            <a:lstStyle/>
            <a:p>
              <a:pPr eaLnBrk="0" hangingPunct="0"/>
              <a:endParaRPr lang="en-US" sz="1100" b="0" dirty="0" smtClean="0">
                <a:solidFill>
                  <a:srgbClr val="000000"/>
                </a:solidFill>
                <a:latin typeface="Arial" charset="0"/>
              </a:endParaRPr>
            </a:p>
          </p:txBody>
        </p:sp>
        <p:sp>
          <p:nvSpPr>
            <p:cNvPr id="82952" name="Rectangle 8"/>
            <p:cNvSpPr>
              <a:spLocks noChangeArrowheads="1"/>
            </p:cNvSpPr>
            <p:nvPr>
              <p:custDataLst>
                <p:tags r:id="rId15"/>
              </p:custDataLst>
            </p:nvPr>
          </p:nvSpPr>
          <p:spPr bwMode="blackWhite">
            <a:xfrm>
              <a:off x="2578" y="1701"/>
              <a:ext cx="677" cy="448"/>
            </a:xfrm>
            <a:prstGeom prst="rect">
              <a:avLst/>
            </a:prstGeom>
            <a:noFill/>
            <a:ln w="9525">
              <a:noFill/>
              <a:miter lim="800000"/>
              <a:headEnd/>
              <a:tailEnd/>
            </a:ln>
            <a:effectLst/>
          </p:spPr>
          <p:txBody>
            <a:bodyPr lIns="3810" tIns="0" rIns="3810" bIns="0" anchor="ctr"/>
            <a:lstStyle/>
            <a:p>
              <a:pPr marL="56979" defTabSz="891710" eaLnBrk="0" hangingPunct="0"/>
              <a:r>
                <a:rPr lang="en-US" sz="1000" dirty="0" smtClean="0">
                  <a:solidFill>
                    <a:srgbClr val="000000"/>
                  </a:solidFill>
                  <a:latin typeface="Arial" charset="0"/>
                </a:rPr>
                <a:t>Build TCO framework for ideas</a:t>
              </a:r>
            </a:p>
          </p:txBody>
        </p:sp>
      </p:grpSp>
      <p:grpSp>
        <p:nvGrpSpPr>
          <p:cNvPr id="4" name="Group 9"/>
          <p:cNvGrpSpPr>
            <a:grpSpLocks/>
          </p:cNvGrpSpPr>
          <p:nvPr>
            <p:custDataLst>
              <p:tags r:id="rId4"/>
            </p:custDataLst>
          </p:nvPr>
        </p:nvGrpSpPr>
        <p:grpSpPr bwMode="auto">
          <a:xfrm>
            <a:off x="4169370" y="1845363"/>
            <a:ext cx="1322681" cy="569604"/>
            <a:chOff x="2452" y="1701"/>
            <a:chExt cx="728" cy="448"/>
          </a:xfrm>
        </p:grpSpPr>
        <p:sp>
          <p:nvSpPr>
            <p:cNvPr id="82954" name="Freeform 10"/>
            <p:cNvSpPr>
              <a:spLocks/>
            </p:cNvSpPr>
            <p:nvPr>
              <p:custDataLst>
                <p:tags r:id="rId12"/>
              </p:custDataLst>
            </p:nvPr>
          </p:nvSpPr>
          <p:spPr bwMode="blackWhite">
            <a:xfrm>
              <a:off x="2452" y="1864"/>
              <a:ext cx="0" cy="133"/>
            </a:xfrm>
            <a:custGeom>
              <a:avLst/>
              <a:gdLst/>
              <a:ahLst/>
              <a:cxnLst>
                <a:cxn ang="0">
                  <a:pos x="0" y="0"/>
                </a:cxn>
                <a:cxn ang="0">
                  <a:pos x="802" y="0"/>
                </a:cxn>
                <a:cxn ang="0">
                  <a:pos x="896" y="260"/>
                </a:cxn>
                <a:cxn ang="0">
                  <a:pos x="802" y="520"/>
                </a:cxn>
                <a:cxn ang="0">
                  <a:pos x="0" y="520"/>
                </a:cxn>
                <a:cxn ang="0">
                  <a:pos x="94" y="260"/>
                </a:cxn>
                <a:cxn ang="0">
                  <a:pos x="0" y="0"/>
                </a:cxn>
              </a:cxnLst>
              <a:rect l="0" t="0" r="r" b="b"/>
              <a:pathLst>
                <a:path w="896" h="520">
                  <a:moveTo>
                    <a:pt x="0" y="0"/>
                  </a:moveTo>
                  <a:lnTo>
                    <a:pt x="802" y="0"/>
                  </a:lnTo>
                  <a:lnTo>
                    <a:pt x="896" y="260"/>
                  </a:lnTo>
                  <a:lnTo>
                    <a:pt x="802" y="520"/>
                  </a:lnTo>
                  <a:lnTo>
                    <a:pt x="0" y="520"/>
                  </a:lnTo>
                  <a:lnTo>
                    <a:pt x="94" y="260"/>
                  </a:lnTo>
                  <a:lnTo>
                    <a:pt x="0" y="0"/>
                  </a:lnTo>
                  <a:close/>
                </a:path>
              </a:pathLst>
            </a:custGeom>
            <a:solidFill>
              <a:schemeClr val="accent1"/>
            </a:solidFill>
            <a:ln w="9525" cap="flat" cmpd="sng">
              <a:solidFill>
                <a:schemeClr val="tx1"/>
              </a:solidFill>
              <a:prstDash val="solid"/>
              <a:round/>
              <a:headEnd/>
              <a:tailEnd/>
            </a:ln>
            <a:effectLst/>
          </p:spPr>
          <p:txBody>
            <a:bodyPr wrap="none" lIns="0" tIns="0" rIns="0" bIns="0" anchor="ctr">
              <a:spAutoFit/>
            </a:bodyPr>
            <a:lstStyle/>
            <a:p>
              <a:pPr eaLnBrk="0" hangingPunct="0"/>
              <a:endParaRPr lang="en-US" sz="1100" b="0" dirty="0" smtClean="0">
                <a:solidFill>
                  <a:srgbClr val="000000"/>
                </a:solidFill>
                <a:latin typeface="Arial" charset="0"/>
              </a:endParaRPr>
            </a:p>
          </p:txBody>
        </p:sp>
        <p:sp>
          <p:nvSpPr>
            <p:cNvPr id="82955" name="Rectangle 11"/>
            <p:cNvSpPr>
              <a:spLocks noChangeArrowheads="1"/>
            </p:cNvSpPr>
            <p:nvPr>
              <p:custDataLst>
                <p:tags r:id="rId13"/>
              </p:custDataLst>
            </p:nvPr>
          </p:nvSpPr>
          <p:spPr bwMode="blackWhite">
            <a:xfrm>
              <a:off x="2503" y="1701"/>
              <a:ext cx="677" cy="448"/>
            </a:xfrm>
            <a:prstGeom prst="rect">
              <a:avLst/>
            </a:prstGeom>
            <a:noFill/>
            <a:ln w="9525">
              <a:noFill/>
              <a:miter lim="800000"/>
              <a:headEnd/>
              <a:tailEnd/>
            </a:ln>
            <a:effectLst/>
          </p:spPr>
          <p:txBody>
            <a:bodyPr lIns="3810" tIns="0" rIns="3810" bIns="0" anchor="ctr"/>
            <a:lstStyle/>
            <a:p>
              <a:pPr marL="56979" defTabSz="891710" eaLnBrk="0" hangingPunct="0"/>
              <a:r>
                <a:rPr lang="en-US" sz="1000" dirty="0" smtClean="0">
                  <a:solidFill>
                    <a:srgbClr val="000000"/>
                  </a:solidFill>
                  <a:latin typeface="Arial" charset="0"/>
                </a:rPr>
                <a:t>Evaluate ideas and proposals</a:t>
              </a:r>
            </a:p>
          </p:txBody>
        </p:sp>
      </p:grpSp>
      <p:grpSp>
        <p:nvGrpSpPr>
          <p:cNvPr id="5" name="Group 12"/>
          <p:cNvGrpSpPr>
            <a:grpSpLocks/>
          </p:cNvGrpSpPr>
          <p:nvPr>
            <p:custDataLst>
              <p:tags r:id="rId5"/>
            </p:custDataLst>
          </p:nvPr>
        </p:nvGrpSpPr>
        <p:grpSpPr bwMode="auto">
          <a:xfrm>
            <a:off x="5621195" y="1845363"/>
            <a:ext cx="1487826" cy="569604"/>
            <a:chOff x="4052" y="1701"/>
            <a:chExt cx="819" cy="448"/>
          </a:xfrm>
        </p:grpSpPr>
        <p:sp>
          <p:nvSpPr>
            <p:cNvPr id="82957" name="Freeform 13"/>
            <p:cNvSpPr>
              <a:spLocks/>
            </p:cNvSpPr>
            <p:nvPr>
              <p:custDataLst>
                <p:tags r:id="rId10"/>
              </p:custDataLst>
            </p:nvPr>
          </p:nvSpPr>
          <p:spPr bwMode="blackWhite">
            <a:xfrm>
              <a:off x="4052" y="1864"/>
              <a:ext cx="0" cy="133"/>
            </a:xfrm>
            <a:custGeom>
              <a:avLst/>
              <a:gdLst/>
              <a:ahLst/>
              <a:cxnLst>
                <a:cxn ang="0">
                  <a:pos x="0" y="0"/>
                </a:cxn>
                <a:cxn ang="0">
                  <a:pos x="818" y="0"/>
                </a:cxn>
                <a:cxn ang="0">
                  <a:pos x="912" y="260"/>
                </a:cxn>
                <a:cxn ang="0">
                  <a:pos x="818" y="520"/>
                </a:cxn>
                <a:cxn ang="0">
                  <a:pos x="0" y="520"/>
                </a:cxn>
                <a:cxn ang="0">
                  <a:pos x="94" y="260"/>
                </a:cxn>
                <a:cxn ang="0">
                  <a:pos x="0" y="0"/>
                </a:cxn>
              </a:cxnLst>
              <a:rect l="0" t="0" r="r" b="b"/>
              <a:pathLst>
                <a:path w="912" h="520">
                  <a:moveTo>
                    <a:pt x="0" y="0"/>
                  </a:moveTo>
                  <a:lnTo>
                    <a:pt x="818" y="0"/>
                  </a:lnTo>
                  <a:lnTo>
                    <a:pt x="912" y="260"/>
                  </a:lnTo>
                  <a:lnTo>
                    <a:pt x="818" y="520"/>
                  </a:lnTo>
                  <a:lnTo>
                    <a:pt x="0" y="520"/>
                  </a:lnTo>
                  <a:lnTo>
                    <a:pt x="94" y="260"/>
                  </a:lnTo>
                  <a:lnTo>
                    <a:pt x="0" y="0"/>
                  </a:lnTo>
                  <a:close/>
                </a:path>
              </a:pathLst>
            </a:custGeom>
            <a:solidFill>
              <a:schemeClr val="accent1"/>
            </a:solidFill>
            <a:ln w="9525" cap="flat" cmpd="sng">
              <a:solidFill>
                <a:schemeClr val="tx1"/>
              </a:solidFill>
              <a:prstDash val="solid"/>
              <a:round/>
              <a:headEnd/>
              <a:tailEnd/>
            </a:ln>
            <a:effectLst/>
          </p:spPr>
          <p:txBody>
            <a:bodyPr wrap="none" lIns="0" tIns="0" rIns="0" bIns="0" anchor="ctr">
              <a:spAutoFit/>
            </a:bodyPr>
            <a:lstStyle/>
            <a:p>
              <a:pPr eaLnBrk="0" hangingPunct="0"/>
              <a:endParaRPr lang="en-US" sz="1100" b="0" dirty="0" smtClean="0">
                <a:solidFill>
                  <a:srgbClr val="000000"/>
                </a:solidFill>
                <a:latin typeface="Arial" charset="0"/>
              </a:endParaRPr>
            </a:p>
          </p:txBody>
        </p:sp>
        <p:sp>
          <p:nvSpPr>
            <p:cNvPr id="82958" name="Rectangle 14"/>
            <p:cNvSpPr>
              <a:spLocks noChangeArrowheads="1"/>
            </p:cNvSpPr>
            <p:nvPr>
              <p:custDataLst>
                <p:tags r:id="rId11"/>
              </p:custDataLst>
            </p:nvPr>
          </p:nvSpPr>
          <p:spPr bwMode="blackWhite">
            <a:xfrm>
              <a:off x="4178" y="1701"/>
              <a:ext cx="693" cy="448"/>
            </a:xfrm>
            <a:prstGeom prst="rect">
              <a:avLst/>
            </a:prstGeom>
            <a:noFill/>
            <a:ln w="9525">
              <a:noFill/>
              <a:miter lim="800000"/>
              <a:headEnd/>
              <a:tailEnd/>
            </a:ln>
            <a:effectLst/>
          </p:spPr>
          <p:txBody>
            <a:bodyPr lIns="3810" tIns="0" rIns="3810" bIns="0" anchor="ctr"/>
            <a:lstStyle/>
            <a:p>
              <a:pPr marL="56979" defTabSz="891710" eaLnBrk="0" hangingPunct="0"/>
              <a:r>
                <a:rPr lang="en-US" sz="1000" dirty="0" smtClean="0">
                  <a:solidFill>
                    <a:srgbClr val="000000"/>
                  </a:solidFill>
                  <a:latin typeface="Arial" charset="0"/>
                </a:rPr>
                <a:t>Finalize strategy and plan implementation</a:t>
              </a:r>
            </a:p>
          </p:txBody>
        </p:sp>
      </p:grpSp>
      <p:grpSp>
        <p:nvGrpSpPr>
          <p:cNvPr id="6" name="Group 15"/>
          <p:cNvGrpSpPr>
            <a:grpSpLocks/>
          </p:cNvGrpSpPr>
          <p:nvPr>
            <p:custDataLst>
              <p:tags r:id="rId6"/>
            </p:custDataLst>
          </p:nvPr>
        </p:nvGrpSpPr>
        <p:grpSpPr bwMode="auto">
          <a:xfrm>
            <a:off x="7097571" y="1845363"/>
            <a:ext cx="1393217" cy="569604"/>
            <a:chOff x="4052" y="1701"/>
            <a:chExt cx="819" cy="448"/>
          </a:xfrm>
        </p:grpSpPr>
        <p:sp>
          <p:nvSpPr>
            <p:cNvPr id="82960" name="Freeform 16"/>
            <p:cNvSpPr>
              <a:spLocks/>
            </p:cNvSpPr>
            <p:nvPr>
              <p:custDataLst>
                <p:tags r:id="rId8"/>
              </p:custDataLst>
            </p:nvPr>
          </p:nvSpPr>
          <p:spPr bwMode="blackWhite">
            <a:xfrm>
              <a:off x="4052" y="1864"/>
              <a:ext cx="0" cy="133"/>
            </a:xfrm>
            <a:custGeom>
              <a:avLst/>
              <a:gdLst/>
              <a:ahLst/>
              <a:cxnLst>
                <a:cxn ang="0">
                  <a:pos x="0" y="0"/>
                </a:cxn>
                <a:cxn ang="0">
                  <a:pos x="818" y="0"/>
                </a:cxn>
                <a:cxn ang="0">
                  <a:pos x="912" y="260"/>
                </a:cxn>
                <a:cxn ang="0">
                  <a:pos x="818" y="520"/>
                </a:cxn>
                <a:cxn ang="0">
                  <a:pos x="0" y="520"/>
                </a:cxn>
                <a:cxn ang="0">
                  <a:pos x="94" y="260"/>
                </a:cxn>
                <a:cxn ang="0">
                  <a:pos x="0" y="0"/>
                </a:cxn>
              </a:cxnLst>
              <a:rect l="0" t="0" r="r" b="b"/>
              <a:pathLst>
                <a:path w="912" h="520">
                  <a:moveTo>
                    <a:pt x="0" y="0"/>
                  </a:moveTo>
                  <a:lnTo>
                    <a:pt x="818" y="0"/>
                  </a:lnTo>
                  <a:lnTo>
                    <a:pt x="912" y="260"/>
                  </a:lnTo>
                  <a:lnTo>
                    <a:pt x="818" y="520"/>
                  </a:lnTo>
                  <a:lnTo>
                    <a:pt x="0" y="520"/>
                  </a:lnTo>
                  <a:lnTo>
                    <a:pt x="94" y="260"/>
                  </a:lnTo>
                  <a:lnTo>
                    <a:pt x="0" y="0"/>
                  </a:lnTo>
                  <a:close/>
                </a:path>
              </a:pathLst>
            </a:custGeom>
            <a:solidFill>
              <a:schemeClr val="accent1"/>
            </a:solidFill>
            <a:ln w="9525" cap="flat" cmpd="sng">
              <a:solidFill>
                <a:schemeClr val="tx1"/>
              </a:solidFill>
              <a:prstDash val="solid"/>
              <a:round/>
              <a:headEnd/>
              <a:tailEnd/>
            </a:ln>
            <a:effectLst/>
          </p:spPr>
          <p:txBody>
            <a:bodyPr wrap="none" lIns="0" tIns="0" rIns="0" bIns="0" anchor="ctr">
              <a:spAutoFit/>
            </a:bodyPr>
            <a:lstStyle/>
            <a:p>
              <a:pPr eaLnBrk="0" hangingPunct="0"/>
              <a:endParaRPr lang="en-US" sz="1100" b="0" dirty="0" smtClean="0">
                <a:solidFill>
                  <a:srgbClr val="000000"/>
                </a:solidFill>
                <a:latin typeface="Arial" charset="0"/>
              </a:endParaRPr>
            </a:p>
          </p:txBody>
        </p:sp>
        <p:sp>
          <p:nvSpPr>
            <p:cNvPr id="82961" name="Rectangle 17"/>
            <p:cNvSpPr>
              <a:spLocks noChangeArrowheads="1"/>
            </p:cNvSpPr>
            <p:nvPr>
              <p:custDataLst>
                <p:tags r:id="rId9"/>
              </p:custDataLst>
            </p:nvPr>
          </p:nvSpPr>
          <p:spPr bwMode="blackWhite">
            <a:xfrm>
              <a:off x="4178" y="1701"/>
              <a:ext cx="693" cy="448"/>
            </a:xfrm>
            <a:prstGeom prst="rect">
              <a:avLst/>
            </a:prstGeom>
            <a:noFill/>
            <a:ln w="9525">
              <a:noFill/>
              <a:miter lim="800000"/>
              <a:headEnd/>
              <a:tailEnd/>
            </a:ln>
            <a:effectLst/>
          </p:spPr>
          <p:txBody>
            <a:bodyPr lIns="3810" tIns="0" rIns="3810" bIns="0" anchor="ctr"/>
            <a:lstStyle/>
            <a:p>
              <a:pPr marL="56979" defTabSz="891710" eaLnBrk="0" hangingPunct="0"/>
              <a:r>
                <a:rPr lang="en-US" sz="1000" dirty="0" smtClean="0">
                  <a:solidFill>
                    <a:srgbClr val="000000"/>
                  </a:solidFill>
                  <a:latin typeface="Arial" charset="0"/>
                </a:rPr>
                <a:t>Launch implementation and capture savings</a:t>
              </a:r>
            </a:p>
          </p:txBody>
        </p:sp>
      </p:grpSp>
      <p:sp>
        <p:nvSpPr>
          <p:cNvPr id="82964" name="McK Message"/>
          <p:cNvSpPr>
            <a:spLocks noChangeArrowheads="1"/>
          </p:cNvSpPr>
          <p:nvPr>
            <p:custDataLst>
              <p:tags r:id="rId7"/>
            </p:custDataLst>
          </p:nvPr>
        </p:nvSpPr>
        <p:spPr bwMode="auto">
          <a:xfrm>
            <a:off x="1437409" y="1637601"/>
            <a:ext cx="6251864" cy="138499"/>
          </a:xfrm>
          <a:prstGeom prst="rect">
            <a:avLst/>
          </a:prstGeom>
          <a:noFill/>
          <a:ln w="9525">
            <a:noFill/>
            <a:miter lim="800000"/>
            <a:headEnd/>
            <a:tailEnd/>
          </a:ln>
          <a:effectLst/>
        </p:spPr>
        <p:txBody>
          <a:bodyPr lIns="0" tIns="0" rIns="0" bIns="0">
            <a:spAutoFit/>
          </a:bodyPr>
          <a:lstStyle/>
          <a:p>
            <a:pPr eaLnBrk="0" hangingPunct="0"/>
            <a:r>
              <a:rPr lang="en-GB" sz="900" b="0" i="1" dirty="0" smtClean="0">
                <a:solidFill>
                  <a:srgbClr val="000000"/>
                </a:solidFill>
                <a:latin typeface="Arial" charset="0"/>
              </a:rPr>
              <a:t>Wave 1 (5 commodities)</a:t>
            </a:r>
          </a:p>
        </p:txBody>
      </p:sp>
      <p:sp>
        <p:nvSpPr>
          <p:cNvPr id="7" name="Rounded Rectangle 6"/>
          <p:cNvSpPr/>
          <p:nvPr/>
        </p:nvSpPr>
        <p:spPr bwMode="auto">
          <a:xfrm>
            <a:off x="2495533" y="1811629"/>
            <a:ext cx="1527516" cy="4369228"/>
          </a:xfrm>
          <a:prstGeom prst="roundRect">
            <a:avLst/>
          </a:prstGeom>
          <a:noFill/>
          <a:ln w="38100" cap="flat" cmpd="sng" algn="ctr">
            <a:solidFill>
              <a:srgbClr val="0000FF"/>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233092182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defRPr/>
            </a:pPr>
            <a:r>
              <a:rPr lang="en-US" dirty="0" smtClean="0">
                <a:ea typeface="ＭＳ Ｐゴシック" charset="-128"/>
              </a:rPr>
              <a:t>Total Cost of Ownership</a:t>
            </a:r>
          </a:p>
        </p:txBody>
      </p:sp>
      <p:pic>
        <p:nvPicPr>
          <p:cNvPr id="278529" name="Picture 1"/>
          <p:cNvPicPr>
            <a:picLocks noChangeAspect="1" noChangeArrowheads="1"/>
          </p:cNvPicPr>
          <p:nvPr/>
        </p:nvPicPr>
        <p:blipFill>
          <a:blip r:embed="rId3" cstate="print"/>
          <a:srcRect/>
          <a:stretch>
            <a:fillRect/>
          </a:stretch>
        </p:blipFill>
        <p:spPr bwMode="auto">
          <a:xfrm>
            <a:off x="210053" y="1863110"/>
            <a:ext cx="8788474" cy="3789884"/>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defRPr/>
            </a:pPr>
            <a:r>
              <a:rPr lang="en-US" dirty="0" smtClean="0">
                <a:ea typeface="ＭＳ Ｐゴシック" charset="-128"/>
              </a:rPr>
              <a:t>TCO Improvements</a:t>
            </a:r>
          </a:p>
        </p:txBody>
      </p:sp>
      <p:pic>
        <p:nvPicPr>
          <p:cNvPr id="276481" name="Picture 1"/>
          <p:cNvPicPr>
            <a:picLocks noChangeAspect="1" noChangeArrowheads="1"/>
          </p:cNvPicPr>
          <p:nvPr/>
        </p:nvPicPr>
        <p:blipFill>
          <a:blip r:embed="rId3" cstate="print"/>
          <a:srcRect/>
          <a:stretch>
            <a:fillRect/>
          </a:stretch>
        </p:blipFill>
        <p:spPr bwMode="auto">
          <a:xfrm>
            <a:off x="214746" y="1147765"/>
            <a:ext cx="4862946" cy="3995840"/>
          </a:xfrm>
          <a:prstGeom prst="rect">
            <a:avLst/>
          </a:prstGeom>
          <a:noFill/>
          <a:ln w="9525">
            <a:noFill/>
            <a:miter lim="800000"/>
            <a:headEnd/>
            <a:tailEnd/>
          </a:ln>
        </p:spPr>
      </p:pic>
      <p:pic>
        <p:nvPicPr>
          <p:cNvPr id="276482" name="Picture 2"/>
          <p:cNvPicPr>
            <a:picLocks noChangeAspect="1" noChangeArrowheads="1"/>
          </p:cNvPicPr>
          <p:nvPr/>
        </p:nvPicPr>
        <p:blipFill>
          <a:blip r:embed="rId4" cstate="print"/>
          <a:srcRect/>
          <a:stretch>
            <a:fillRect/>
          </a:stretch>
        </p:blipFill>
        <p:spPr bwMode="auto">
          <a:xfrm>
            <a:off x="5715001" y="4879739"/>
            <a:ext cx="3415145" cy="1710695"/>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rgbClr val="000099"/>
                </a:solidFill>
                <a:latin typeface="Optima" charset="0"/>
              </a:rPr>
              <a:t>Common Indicators of Opportunity</a:t>
            </a:r>
            <a:br>
              <a:rPr lang="en-US" dirty="0" smtClean="0">
                <a:solidFill>
                  <a:srgbClr val="000099"/>
                </a:solidFill>
                <a:latin typeface="Optima" charset="0"/>
              </a:rPr>
            </a:br>
            <a:endParaRPr lang="en-US" dirty="0"/>
          </a:p>
        </p:txBody>
      </p:sp>
      <p:sp>
        <p:nvSpPr>
          <p:cNvPr id="7" name="Content Placeholder 6"/>
          <p:cNvSpPr>
            <a:spLocks noGrp="1"/>
          </p:cNvSpPr>
          <p:nvPr>
            <p:ph idx="1"/>
          </p:nvPr>
        </p:nvSpPr>
        <p:spPr/>
        <p:txBody>
          <a:bodyPr/>
          <a:lstStyle/>
          <a:p>
            <a:pPr marL="276225" lvl="1" indent="-274638">
              <a:lnSpc>
                <a:spcPct val="120000"/>
              </a:lnSpc>
              <a:buSzPct val="80000"/>
              <a:buFont typeface="Symbol" pitchFamily="18" charset="2"/>
              <a:buChar char="·"/>
            </a:pPr>
            <a:r>
              <a:rPr lang="en-US" sz="2000" dirty="0" smtClean="0">
                <a:solidFill>
                  <a:srgbClr val="000000"/>
                </a:solidFill>
                <a:latin typeface="Optima" charset="0"/>
              </a:rPr>
              <a:t>Supply base fragmentation</a:t>
            </a:r>
          </a:p>
          <a:p>
            <a:pPr marL="276225" lvl="1" indent="-274638">
              <a:lnSpc>
                <a:spcPct val="120000"/>
              </a:lnSpc>
              <a:buSzPct val="80000"/>
              <a:buFont typeface="Symbol" pitchFamily="18" charset="2"/>
              <a:buChar char="·"/>
            </a:pPr>
            <a:r>
              <a:rPr lang="en-US" sz="2000" dirty="0" smtClean="0">
                <a:solidFill>
                  <a:srgbClr val="000000"/>
                </a:solidFill>
                <a:latin typeface="Optima" charset="0"/>
              </a:rPr>
              <a:t>Equal distribution of spend amongst related suppliers</a:t>
            </a:r>
          </a:p>
          <a:p>
            <a:pPr marL="276225" lvl="1" indent="-274638">
              <a:lnSpc>
                <a:spcPct val="120000"/>
              </a:lnSpc>
              <a:buSzPct val="80000"/>
              <a:buFont typeface="Symbol" pitchFamily="18" charset="2"/>
              <a:buChar char="·"/>
            </a:pPr>
            <a:r>
              <a:rPr lang="en-US" sz="2000" dirty="0" smtClean="0">
                <a:solidFill>
                  <a:srgbClr val="000000"/>
                </a:solidFill>
                <a:latin typeface="Optima" charset="0"/>
              </a:rPr>
              <a:t>Vague TCO knowledge for important categories</a:t>
            </a:r>
          </a:p>
          <a:p>
            <a:pPr marL="276225" lvl="1" indent="-274638">
              <a:lnSpc>
                <a:spcPct val="120000"/>
              </a:lnSpc>
              <a:buSzPct val="80000"/>
              <a:buFont typeface="Symbol" pitchFamily="18" charset="2"/>
              <a:buChar char="·"/>
            </a:pPr>
            <a:r>
              <a:rPr lang="en-US" sz="2000" dirty="0" smtClean="0">
                <a:solidFill>
                  <a:srgbClr val="000000"/>
                </a:solidFill>
                <a:latin typeface="Optima" charset="0"/>
              </a:rPr>
              <a:t>Lack of a commodity data base</a:t>
            </a:r>
          </a:p>
          <a:p>
            <a:pPr marL="276225" lvl="1" indent="-274638">
              <a:lnSpc>
                <a:spcPct val="120000"/>
              </a:lnSpc>
              <a:buSzPct val="80000"/>
              <a:buFont typeface="Symbol" pitchFamily="18" charset="2"/>
              <a:buChar char="·"/>
            </a:pPr>
            <a:r>
              <a:rPr lang="en-US" sz="2000" dirty="0" smtClean="0">
                <a:solidFill>
                  <a:srgbClr val="000000"/>
                </a:solidFill>
                <a:latin typeface="Optima" charset="0"/>
              </a:rPr>
              <a:t>Poor understanding of supply base dynamics and supplier economics</a:t>
            </a:r>
          </a:p>
          <a:p>
            <a:pPr marL="276225" lvl="1" indent="-274638">
              <a:lnSpc>
                <a:spcPct val="120000"/>
              </a:lnSpc>
              <a:buSzPct val="80000"/>
              <a:buFont typeface="Symbol" pitchFamily="18" charset="2"/>
              <a:buChar char="·"/>
            </a:pPr>
            <a:r>
              <a:rPr lang="en-US" sz="2000" dirty="0" smtClean="0">
                <a:solidFill>
                  <a:srgbClr val="000000"/>
                </a:solidFill>
                <a:latin typeface="Optima" charset="0"/>
              </a:rPr>
              <a:t>Low inter-division coordination for related goods and services</a:t>
            </a:r>
          </a:p>
          <a:p>
            <a:pPr marL="276225" lvl="1" indent="-274638">
              <a:lnSpc>
                <a:spcPct val="120000"/>
              </a:lnSpc>
              <a:buSzPct val="80000"/>
              <a:buFont typeface="Symbol" pitchFamily="18" charset="2"/>
              <a:buChar char="·"/>
            </a:pPr>
            <a:r>
              <a:rPr lang="en-US" sz="2000" dirty="0" smtClean="0">
                <a:solidFill>
                  <a:srgbClr val="000000"/>
                </a:solidFill>
                <a:latin typeface="Optima" charset="0"/>
              </a:rPr>
              <a:t>Low bottom line impact of past programs</a:t>
            </a:r>
          </a:p>
          <a:p>
            <a:pPr marL="276225" lvl="1" indent="-274638">
              <a:lnSpc>
                <a:spcPct val="120000"/>
              </a:lnSpc>
              <a:buSzPct val="80000"/>
              <a:buFont typeface="Symbol" pitchFamily="18" charset="2"/>
              <a:buChar char="·"/>
            </a:pPr>
            <a:r>
              <a:rPr lang="en-US" sz="2000" dirty="0" smtClean="0">
                <a:solidFill>
                  <a:srgbClr val="000000"/>
                </a:solidFill>
                <a:latin typeface="Optima" charset="0"/>
              </a:rPr>
              <a:t>Procurement leader 2-5 layers down in chain of command</a:t>
            </a:r>
            <a:endParaRPr lang="en-US" sz="1600" dirty="0" smtClean="0">
              <a:solidFill>
                <a:srgbClr val="000000"/>
              </a:solidFill>
              <a:latin typeface="Optima" charset="0"/>
            </a:endParaRPr>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iceberg"/>
          <p:cNvPicPr>
            <a:picLocks noChangeAspect="1" noChangeArrowheads="1"/>
          </p:cNvPicPr>
          <p:nvPr/>
        </p:nvPicPr>
        <p:blipFill>
          <a:blip r:embed="rId4" cstate="print"/>
          <a:srcRect b="2063"/>
          <a:stretch>
            <a:fillRect/>
          </a:stretch>
        </p:blipFill>
        <p:spPr bwMode="ltGray">
          <a:xfrm>
            <a:off x="3378200" y="1125538"/>
            <a:ext cx="5345113" cy="5224462"/>
          </a:xfrm>
          <a:prstGeom prst="rect">
            <a:avLst/>
          </a:prstGeom>
          <a:noFill/>
          <a:ln w="38100">
            <a:noFill/>
            <a:miter lim="800000"/>
            <a:headEnd/>
            <a:tailEnd/>
          </a:ln>
        </p:spPr>
      </p:pic>
      <p:sp>
        <p:nvSpPr>
          <p:cNvPr id="18435" name="Rectangle 3"/>
          <p:cNvSpPr>
            <a:spLocks noChangeArrowheads="1"/>
          </p:cNvSpPr>
          <p:nvPr/>
        </p:nvSpPr>
        <p:spPr bwMode="auto">
          <a:xfrm>
            <a:off x="530225" y="1358900"/>
            <a:ext cx="2574925" cy="981075"/>
          </a:xfrm>
          <a:prstGeom prst="rect">
            <a:avLst/>
          </a:prstGeom>
          <a:noFill/>
          <a:ln w="9525">
            <a:noFill/>
            <a:miter lim="800000"/>
            <a:headEnd/>
            <a:tailEnd/>
          </a:ln>
        </p:spPr>
        <p:txBody>
          <a:bodyPr lIns="36731" tIns="0" rIns="0" bIns="0">
            <a:spAutoFit/>
          </a:bodyPr>
          <a:lstStyle/>
          <a:p>
            <a:pPr marL="177800" indent="-177800">
              <a:lnSpc>
                <a:spcPct val="90000"/>
              </a:lnSpc>
              <a:spcBef>
                <a:spcPct val="20000"/>
              </a:spcBef>
              <a:buSzPct val="90000"/>
              <a:buFont typeface="Wingdings" pitchFamily="2" charset="2"/>
              <a:buChar char="§"/>
            </a:pPr>
            <a:r>
              <a:rPr lang="en-US" sz="1600" b="0"/>
              <a:t>Renegotiate contracts</a:t>
            </a:r>
          </a:p>
          <a:p>
            <a:pPr marL="177800" indent="-177800">
              <a:lnSpc>
                <a:spcPct val="90000"/>
              </a:lnSpc>
              <a:spcBef>
                <a:spcPct val="20000"/>
              </a:spcBef>
              <a:buSzPct val="90000"/>
              <a:buFont typeface="Wingdings" pitchFamily="2" charset="2"/>
              <a:buChar char="§"/>
            </a:pPr>
            <a:r>
              <a:rPr lang="en-US" sz="1600" b="0"/>
              <a:t>Bundle purchases</a:t>
            </a:r>
          </a:p>
          <a:p>
            <a:pPr marL="177800" indent="-177800">
              <a:lnSpc>
                <a:spcPct val="90000"/>
              </a:lnSpc>
              <a:spcBef>
                <a:spcPct val="20000"/>
              </a:spcBef>
              <a:buSzPct val="90000"/>
              <a:buFont typeface="Wingdings" pitchFamily="2" charset="2"/>
              <a:buChar char="§"/>
            </a:pPr>
            <a:r>
              <a:rPr lang="en-US" sz="1600" b="0"/>
              <a:t>Seek lower price alternatives</a:t>
            </a:r>
          </a:p>
        </p:txBody>
      </p:sp>
      <p:sp>
        <p:nvSpPr>
          <p:cNvPr id="18436" name="Rectangle 4"/>
          <p:cNvSpPr>
            <a:spLocks noChangeArrowheads="1"/>
          </p:cNvSpPr>
          <p:nvPr/>
        </p:nvSpPr>
        <p:spPr bwMode="auto">
          <a:xfrm>
            <a:off x="530225" y="3021013"/>
            <a:ext cx="2438400" cy="1797050"/>
          </a:xfrm>
          <a:prstGeom prst="rect">
            <a:avLst/>
          </a:prstGeom>
          <a:noFill/>
          <a:ln w="9525">
            <a:noFill/>
            <a:miter lim="800000"/>
            <a:headEnd/>
            <a:tailEnd/>
          </a:ln>
        </p:spPr>
        <p:txBody>
          <a:bodyPr lIns="36731" tIns="0" rIns="0" bIns="0">
            <a:spAutoFit/>
          </a:bodyPr>
          <a:lstStyle/>
          <a:p>
            <a:pPr marL="177800" indent="-177800">
              <a:lnSpc>
                <a:spcPct val="90000"/>
              </a:lnSpc>
              <a:spcBef>
                <a:spcPct val="20000"/>
              </a:spcBef>
              <a:buSzPct val="90000"/>
              <a:buFont typeface="Wingdings" pitchFamily="2" charset="2"/>
              <a:buChar char="§"/>
            </a:pPr>
            <a:r>
              <a:rPr lang="en-US" sz="1600" b="0"/>
              <a:t>Standardize </a:t>
            </a:r>
          </a:p>
          <a:p>
            <a:pPr marL="177800" indent="-177800">
              <a:lnSpc>
                <a:spcPct val="90000"/>
              </a:lnSpc>
              <a:spcBef>
                <a:spcPct val="20000"/>
              </a:spcBef>
              <a:buSzPct val="90000"/>
              <a:buFont typeface="Wingdings" pitchFamily="2" charset="2"/>
              <a:buChar char="§"/>
            </a:pPr>
            <a:r>
              <a:rPr lang="en-US" sz="1600" b="0"/>
              <a:t>Find substitutes </a:t>
            </a:r>
          </a:p>
          <a:p>
            <a:pPr marL="177800" indent="-177800">
              <a:lnSpc>
                <a:spcPct val="90000"/>
              </a:lnSpc>
              <a:spcBef>
                <a:spcPct val="20000"/>
              </a:spcBef>
              <a:buSzPct val="90000"/>
              <a:buFont typeface="Wingdings" pitchFamily="2" charset="2"/>
              <a:buChar char="§"/>
            </a:pPr>
            <a:r>
              <a:rPr lang="en-US" sz="1600" b="0"/>
              <a:t>Change product specification</a:t>
            </a:r>
          </a:p>
          <a:p>
            <a:pPr marL="177800" indent="-177800">
              <a:lnSpc>
                <a:spcPct val="90000"/>
              </a:lnSpc>
              <a:spcBef>
                <a:spcPct val="20000"/>
              </a:spcBef>
              <a:buSzPct val="90000"/>
              <a:buFont typeface="Wingdings" pitchFamily="2" charset="2"/>
              <a:buChar char="§"/>
            </a:pPr>
            <a:r>
              <a:rPr lang="en-US" sz="1600" b="0"/>
              <a:t>Reduce inventory</a:t>
            </a:r>
          </a:p>
          <a:p>
            <a:pPr marL="177800" indent="-177800">
              <a:lnSpc>
                <a:spcPct val="90000"/>
              </a:lnSpc>
              <a:spcBef>
                <a:spcPct val="20000"/>
              </a:spcBef>
              <a:buSzPct val="90000"/>
              <a:buFont typeface="Wingdings" pitchFamily="2" charset="2"/>
              <a:buChar char="§"/>
            </a:pPr>
            <a:r>
              <a:rPr lang="en-US" sz="1600" b="0"/>
              <a:t>Preventive maintenance</a:t>
            </a:r>
          </a:p>
          <a:p>
            <a:pPr marL="177800" indent="-177800">
              <a:lnSpc>
                <a:spcPct val="90000"/>
              </a:lnSpc>
              <a:spcBef>
                <a:spcPct val="20000"/>
              </a:spcBef>
              <a:buSzPct val="90000"/>
              <a:buFont typeface="Wingdings" pitchFamily="2" charset="2"/>
              <a:buChar char="§"/>
            </a:pPr>
            <a:r>
              <a:rPr lang="en-US" sz="1600" b="0"/>
              <a:t>Demand management</a:t>
            </a:r>
          </a:p>
        </p:txBody>
      </p:sp>
      <p:sp>
        <p:nvSpPr>
          <p:cNvPr id="18437" name="Rectangle 5"/>
          <p:cNvSpPr>
            <a:spLocks noChangeArrowheads="1"/>
          </p:cNvSpPr>
          <p:nvPr/>
        </p:nvSpPr>
        <p:spPr bwMode="auto">
          <a:xfrm>
            <a:off x="530225" y="5351463"/>
            <a:ext cx="2822575" cy="1250950"/>
          </a:xfrm>
          <a:prstGeom prst="rect">
            <a:avLst/>
          </a:prstGeom>
          <a:noFill/>
          <a:ln w="9525">
            <a:noFill/>
            <a:miter lim="800000"/>
            <a:headEnd/>
            <a:tailEnd/>
          </a:ln>
        </p:spPr>
        <p:txBody>
          <a:bodyPr lIns="36731" tIns="0" rIns="0" bIns="0">
            <a:spAutoFit/>
          </a:bodyPr>
          <a:lstStyle/>
          <a:p>
            <a:pPr marL="177800" indent="-177800">
              <a:lnSpc>
                <a:spcPct val="90000"/>
              </a:lnSpc>
              <a:spcBef>
                <a:spcPct val="20000"/>
              </a:spcBef>
              <a:buSzPct val="90000"/>
              <a:buFont typeface="Wingdings" pitchFamily="2" charset="2"/>
              <a:buChar char="§"/>
            </a:pPr>
            <a:r>
              <a:rPr lang="en-US" sz="1600" b="0"/>
              <a:t>Optimize handling, administration, processing </a:t>
            </a:r>
          </a:p>
          <a:p>
            <a:pPr marL="177800" indent="-177800">
              <a:lnSpc>
                <a:spcPct val="90000"/>
              </a:lnSpc>
              <a:spcBef>
                <a:spcPct val="20000"/>
              </a:spcBef>
              <a:buSzPct val="90000"/>
              <a:buFont typeface="Wingdings" pitchFamily="2" charset="2"/>
              <a:buChar char="§"/>
            </a:pPr>
            <a:r>
              <a:rPr lang="en-US" sz="1600" b="0"/>
              <a:t>Reduce inventory</a:t>
            </a:r>
          </a:p>
          <a:p>
            <a:pPr marL="177800" indent="-177800">
              <a:lnSpc>
                <a:spcPct val="90000"/>
              </a:lnSpc>
              <a:spcBef>
                <a:spcPct val="20000"/>
              </a:spcBef>
              <a:buSzPct val="90000"/>
              <a:buFont typeface="Wingdings" pitchFamily="2" charset="2"/>
              <a:buChar char="§"/>
            </a:pPr>
            <a:r>
              <a:rPr lang="en-US" sz="1600" b="0"/>
              <a:t>Change order quantity</a:t>
            </a:r>
          </a:p>
          <a:p>
            <a:pPr marL="177800" indent="-177800">
              <a:lnSpc>
                <a:spcPct val="90000"/>
              </a:lnSpc>
              <a:spcBef>
                <a:spcPct val="20000"/>
              </a:spcBef>
              <a:buSzPct val="90000"/>
              <a:buFont typeface="Wingdings" pitchFamily="2" charset="2"/>
              <a:buChar char="§"/>
            </a:pPr>
            <a:r>
              <a:rPr lang="en-US" sz="1600" b="0"/>
              <a:t>Improve forecasting</a:t>
            </a:r>
          </a:p>
        </p:txBody>
      </p:sp>
      <p:cxnSp>
        <p:nvCxnSpPr>
          <p:cNvPr id="18438" name="AutoShape 6"/>
          <p:cNvCxnSpPr>
            <a:cxnSpLocks noChangeShapeType="1"/>
            <a:stCxn id="18435" idx="1"/>
            <a:endCxn id="18436" idx="1"/>
          </p:cNvCxnSpPr>
          <p:nvPr/>
        </p:nvCxnSpPr>
        <p:spPr bwMode="auto">
          <a:xfrm rot="10800000" flipV="1">
            <a:off x="530225" y="1849438"/>
            <a:ext cx="1588" cy="2070100"/>
          </a:xfrm>
          <a:prstGeom prst="bentConnector3">
            <a:avLst>
              <a:gd name="adj1" fmla="val 14395468"/>
            </a:avLst>
          </a:prstGeom>
          <a:noFill/>
          <a:ln w="28575">
            <a:solidFill>
              <a:schemeClr val="tx1"/>
            </a:solidFill>
            <a:miter lim="800000"/>
            <a:headEnd/>
            <a:tailEnd/>
          </a:ln>
        </p:spPr>
      </p:cxnSp>
      <p:cxnSp>
        <p:nvCxnSpPr>
          <p:cNvPr id="18439" name="AutoShape 7"/>
          <p:cNvCxnSpPr>
            <a:cxnSpLocks noChangeShapeType="1"/>
            <a:stCxn id="18437" idx="1"/>
            <a:endCxn id="18436" idx="1"/>
          </p:cNvCxnSpPr>
          <p:nvPr/>
        </p:nvCxnSpPr>
        <p:spPr bwMode="auto">
          <a:xfrm rot="10800000">
            <a:off x="530225" y="3919538"/>
            <a:ext cx="1588" cy="2057400"/>
          </a:xfrm>
          <a:prstGeom prst="bentConnector3">
            <a:avLst>
              <a:gd name="adj1" fmla="val 14395468"/>
            </a:avLst>
          </a:prstGeom>
          <a:noFill/>
          <a:ln w="28575">
            <a:solidFill>
              <a:schemeClr val="tx1"/>
            </a:solidFill>
            <a:miter lim="800000"/>
            <a:headEnd/>
            <a:tailEnd/>
          </a:ln>
        </p:spPr>
      </p:cxnSp>
      <p:sp>
        <p:nvSpPr>
          <p:cNvPr id="18440" name="Rectangle 8"/>
          <p:cNvSpPr>
            <a:spLocks noChangeArrowheads="1"/>
          </p:cNvSpPr>
          <p:nvPr/>
        </p:nvSpPr>
        <p:spPr bwMode="auto">
          <a:xfrm>
            <a:off x="530225" y="1096963"/>
            <a:ext cx="2574925" cy="220662"/>
          </a:xfrm>
          <a:prstGeom prst="rect">
            <a:avLst/>
          </a:prstGeom>
          <a:noFill/>
          <a:ln w="9525">
            <a:noFill/>
            <a:miter lim="800000"/>
            <a:headEnd/>
            <a:tailEnd/>
          </a:ln>
        </p:spPr>
        <p:txBody>
          <a:bodyPr lIns="36731" tIns="0" rIns="0" bIns="0">
            <a:spAutoFit/>
          </a:bodyPr>
          <a:lstStyle/>
          <a:p>
            <a:pPr marL="342900" indent="-342900">
              <a:lnSpc>
                <a:spcPct val="90000"/>
              </a:lnSpc>
              <a:spcBef>
                <a:spcPct val="20000"/>
              </a:spcBef>
              <a:buSzPct val="90000"/>
              <a:buFont typeface="Wingdings" pitchFamily="2" charset="2"/>
              <a:buNone/>
            </a:pPr>
            <a:r>
              <a:rPr lang="en-US" sz="1600"/>
              <a:t>Reduce Price</a:t>
            </a:r>
          </a:p>
        </p:txBody>
      </p:sp>
      <p:sp>
        <p:nvSpPr>
          <p:cNvPr id="18441" name="Rectangle 9"/>
          <p:cNvSpPr>
            <a:spLocks noChangeArrowheads="1"/>
          </p:cNvSpPr>
          <p:nvPr/>
        </p:nvSpPr>
        <p:spPr bwMode="auto">
          <a:xfrm>
            <a:off x="530225" y="2559050"/>
            <a:ext cx="2493963" cy="441325"/>
          </a:xfrm>
          <a:prstGeom prst="rect">
            <a:avLst/>
          </a:prstGeom>
          <a:noFill/>
          <a:ln w="9525">
            <a:noFill/>
            <a:miter lim="800000"/>
            <a:headEnd/>
            <a:tailEnd/>
          </a:ln>
        </p:spPr>
        <p:txBody>
          <a:bodyPr lIns="36731" tIns="0" rIns="0" bIns="0">
            <a:spAutoFit/>
          </a:bodyPr>
          <a:lstStyle/>
          <a:p>
            <a:pPr>
              <a:lnSpc>
                <a:spcPct val="90000"/>
              </a:lnSpc>
              <a:spcBef>
                <a:spcPct val="20000"/>
              </a:spcBef>
              <a:buSzPct val="90000"/>
              <a:buFont typeface="Wingdings" pitchFamily="2" charset="2"/>
              <a:buNone/>
            </a:pPr>
            <a:r>
              <a:rPr lang="en-US" sz="1600"/>
              <a:t>Reduce Internally-driven  Costs</a:t>
            </a:r>
          </a:p>
        </p:txBody>
      </p:sp>
      <p:sp>
        <p:nvSpPr>
          <p:cNvPr id="18442" name="Rectangle 10"/>
          <p:cNvSpPr>
            <a:spLocks noChangeArrowheads="1"/>
          </p:cNvSpPr>
          <p:nvPr/>
        </p:nvSpPr>
        <p:spPr bwMode="auto">
          <a:xfrm>
            <a:off x="530225" y="5051425"/>
            <a:ext cx="2798763" cy="220663"/>
          </a:xfrm>
          <a:prstGeom prst="rect">
            <a:avLst/>
          </a:prstGeom>
          <a:noFill/>
          <a:ln w="9525">
            <a:noFill/>
            <a:miter lim="800000"/>
            <a:headEnd/>
            <a:tailEnd/>
          </a:ln>
        </p:spPr>
        <p:txBody>
          <a:bodyPr lIns="36731" tIns="0" rIns="0" bIns="0">
            <a:spAutoFit/>
          </a:bodyPr>
          <a:lstStyle/>
          <a:p>
            <a:pPr marL="342900" indent="-342900">
              <a:lnSpc>
                <a:spcPct val="90000"/>
              </a:lnSpc>
              <a:spcBef>
                <a:spcPct val="20000"/>
              </a:spcBef>
              <a:buSzPct val="90000"/>
              <a:buFont typeface="Wingdings" pitchFamily="2" charset="2"/>
              <a:buNone/>
            </a:pPr>
            <a:r>
              <a:rPr lang="en-US" sz="1600"/>
              <a:t>Reduce Jointly Driven Costs</a:t>
            </a:r>
          </a:p>
        </p:txBody>
      </p:sp>
      <p:sp>
        <p:nvSpPr>
          <p:cNvPr id="18443" name="Text Box 11"/>
          <p:cNvSpPr txBox="1">
            <a:spLocks noChangeArrowheads="1"/>
          </p:cNvSpPr>
          <p:nvPr/>
        </p:nvSpPr>
        <p:spPr bwMode="blackWhite">
          <a:xfrm>
            <a:off x="5505450" y="1558925"/>
            <a:ext cx="684213"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a:t>Price</a:t>
            </a:r>
          </a:p>
        </p:txBody>
      </p:sp>
      <p:sp>
        <p:nvSpPr>
          <p:cNvPr id="18444" name="Text Box 12"/>
          <p:cNvSpPr txBox="1">
            <a:spLocks noChangeArrowheads="1"/>
          </p:cNvSpPr>
          <p:nvPr/>
        </p:nvSpPr>
        <p:spPr bwMode="blackWhite">
          <a:xfrm>
            <a:off x="6832600" y="3130550"/>
            <a:ext cx="1960563" cy="581025"/>
          </a:xfrm>
          <a:prstGeom prst="rect">
            <a:avLst/>
          </a:prstGeom>
          <a:noFill/>
          <a:ln w="12700">
            <a:noFill/>
            <a:miter lim="800000"/>
            <a:headEnd/>
            <a:tailEnd/>
          </a:ln>
        </p:spPr>
        <p:txBody>
          <a:bodyPr wrap="none" lIns="93296" tIns="46648" rIns="93296" bIns="46648">
            <a:spAutoFit/>
          </a:bodyPr>
          <a:lstStyle/>
          <a:p>
            <a:pPr algn="ctr" defTabSz="933450" eaLnBrk="0" hangingPunct="0"/>
            <a:r>
              <a:rPr lang="en-US" sz="1600">
                <a:solidFill>
                  <a:schemeClr val="bg1"/>
                </a:solidFill>
              </a:rPr>
              <a:t>Inventory carrying</a:t>
            </a:r>
          </a:p>
          <a:p>
            <a:pPr algn="ctr" defTabSz="933450" eaLnBrk="0" hangingPunct="0"/>
            <a:r>
              <a:rPr lang="en-US" sz="1600">
                <a:solidFill>
                  <a:schemeClr val="bg1"/>
                </a:solidFill>
              </a:rPr>
              <a:t>costs</a:t>
            </a:r>
          </a:p>
        </p:txBody>
      </p:sp>
      <p:sp>
        <p:nvSpPr>
          <p:cNvPr id="18445" name="Text Box 13"/>
          <p:cNvSpPr txBox="1">
            <a:spLocks noChangeArrowheads="1"/>
          </p:cNvSpPr>
          <p:nvPr/>
        </p:nvSpPr>
        <p:spPr bwMode="blackWhite">
          <a:xfrm>
            <a:off x="5583238" y="3830638"/>
            <a:ext cx="187325" cy="336550"/>
          </a:xfrm>
          <a:prstGeom prst="rect">
            <a:avLst/>
          </a:prstGeom>
          <a:noFill/>
          <a:ln w="12700">
            <a:noFill/>
            <a:miter lim="800000"/>
            <a:headEnd/>
            <a:tailEnd/>
          </a:ln>
        </p:spPr>
        <p:txBody>
          <a:bodyPr wrap="none" lIns="93296" tIns="46648" rIns="93296" bIns="46648">
            <a:spAutoFit/>
          </a:bodyPr>
          <a:lstStyle/>
          <a:p>
            <a:pPr defTabSz="933450" eaLnBrk="0" hangingPunct="0"/>
            <a:endParaRPr lang="en-US" sz="1600">
              <a:solidFill>
                <a:schemeClr val="bg1"/>
              </a:solidFill>
            </a:endParaRPr>
          </a:p>
        </p:txBody>
      </p:sp>
      <p:sp>
        <p:nvSpPr>
          <p:cNvPr id="18446" name="Text Box 14"/>
          <p:cNvSpPr txBox="1">
            <a:spLocks noChangeArrowheads="1"/>
          </p:cNvSpPr>
          <p:nvPr/>
        </p:nvSpPr>
        <p:spPr bwMode="blackWhite">
          <a:xfrm>
            <a:off x="4633913" y="2570163"/>
            <a:ext cx="1620837"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a:solidFill>
                  <a:schemeClr val="bg1"/>
                </a:solidFill>
              </a:rPr>
              <a:t>Transportation</a:t>
            </a:r>
          </a:p>
        </p:txBody>
      </p:sp>
      <p:sp>
        <p:nvSpPr>
          <p:cNvPr id="18447" name="Text Box 15"/>
          <p:cNvSpPr txBox="1">
            <a:spLocks noChangeArrowheads="1"/>
          </p:cNvSpPr>
          <p:nvPr/>
        </p:nvSpPr>
        <p:spPr bwMode="blackWhite">
          <a:xfrm>
            <a:off x="4495800" y="3363913"/>
            <a:ext cx="2254250"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a:solidFill>
                  <a:schemeClr val="bg1"/>
                </a:solidFill>
              </a:rPr>
              <a:t>Purchasing overhead</a:t>
            </a:r>
          </a:p>
        </p:txBody>
      </p:sp>
      <p:sp>
        <p:nvSpPr>
          <p:cNvPr id="18448" name="Text Box 16"/>
          <p:cNvSpPr txBox="1">
            <a:spLocks noChangeArrowheads="1"/>
          </p:cNvSpPr>
          <p:nvPr/>
        </p:nvSpPr>
        <p:spPr bwMode="blackWhite">
          <a:xfrm>
            <a:off x="5178425" y="5057775"/>
            <a:ext cx="187325" cy="336550"/>
          </a:xfrm>
          <a:prstGeom prst="rect">
            <a:avLst/>
          </a:prstGeom>
          <a:noFill/>
          <a:ln w="12700">
            <a:noFill/>
            <a:miter lim="800000"/>
            <a:headEnd/>
            <a:tailEnd/>
          </a:ln>
        </p:spPr>
        <p:txBody>
          <a:bodyPr wrap="none" lIns="93296" tIns="46648" rIns="93296" bIns="46648">
            <a:spAutoFit/>
          </a:bodyPr>
          <a:lstStyle/>
          <a:p>
            <a:pPr defTabSz="933450" eaLnBrk="0" hangingPunct="0"/>
            <a:endParaRPr lang="en-US" sz="1600">
              <a:solidFill>
                <a:schemeClr val="bg1"/>
              </a:solidFill>
            </a:endParaRPr>
          </a:p>
        </p:txBody>
      </p:sp>
      <p:sp>
        <p:nvSpPr>
          <p:cNvPr id="18449" name="Text Box 17"/>
          <p:cNvSpPr txBox="1">
            <a:spLocks noChangeArrowheads="1"/>
          </p:cNvSpPr>
          <p:nvPr/>
        </p:nvSpPr>
        <p:spPr bwMode="blackWhite">
          <a:xfrm>
            <a:off x="5256213" y="4902200"/>
            <a:ext cx="2128837"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a:solidFill>
                  <a:schemeClr val="bg1"/>
                </a:solidFill>
              </a:rPr>
              <a:t>Production capacity</a:t>
            </a:r>
          </a:p>
        </p:txBody>
      </p:sp>
      <p:sp>
        <p:nvSpPr>
          <p:cNvPr id="18450" name="Text Box 18"/>
          <p:cNvSpPr txBox="1">
            <a:spLocks noChangeArrowheads="1"/>
          </p:cNvSpPr>
          <p:nvPr/>
        </p:nvSpPr>
        <p:spPr bwMode="blackWhite">
          <a:xfrm>
            <a:off x="5022850" y="4437063"/>
            <a:ext cx="627063"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a:solidFill>
                  <a:schemeClr val="bg1"/>
                </a:solidFill>
              </a:rPr>
              <a:t>R&amp;D</a:t>
            </a:r>
          </a:p>
        </p:txBody>
      </p:sp>
      <p:sp>
        <p:nvSpPr>
          <p:cNvPr id="18451" name="Text Box 19"/>
          <p:cNvSpPr txBox="1">
            <a:spLocks noChangeArrowheads="1"/>
          </p:cNvSpPr>
          <p:nvPr/>
        </p:nvSpPr>
        <p:spPr bwMode="blackWhite">
          <a:xfrm>
            <a:off x="4633913" y="2959100"/>
            <a:ext cx="1836737"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a:solidFill>
                  <a:schemeClr val="bg1"/>
                </a:solidFill>
              </a:rPr>
              <a:t>Repairs/warranty</a:t>
            </a:r>
          </a:p>
        </p:txBody>
      </p:sp>
      <p:sp>
        <p:nvSpPr>
          <p:cNvPr id="18452" name="Rectangle 20"/>
          <p:cNvSpPr>
            <a:spLocks noGrp="1" noChangeArrowheads="1"/>
          </p:cNvSpPr>
          <p:nvPr>
            <p:ph type="title"/>
            <p:custDataLst>
              <p:tags r:id="rId1"/>
            </p:custDataLst>
          </p:nvPr>
        </p:nvSpPr>
        <p:spPr>
          <a:xfrm>
            <a:off x="0" y="0"/>
            <a:ext cx="9144000" cy="950913"/>
          </a:xfrm>
        </p:spPr>
        <p:txBody>
          <a:bodyPr/>
          <a:lstStyle/>
          <a:p>
            <a:pPr>
              <a:lnSpc>
                <a:spcPct val="90000"/>
              </a:lnSpc>
            </a:pPr>
            <a:r>
              <a:rPr lang="en-US" b="1" dirty="0" smtClean="0">
                <a:latin typeface="Albertus Extra Bold"/>
              </a:rPr>
              <a:t>Strategic Sourcing Tools</a:t>
            </a:r>
            <a:r>
              <a:rPr lang="en-US" b="1" dirty="0" smtClean="0"/>
              <a:t>: (1) </a:t>
            </a:r>
            <a:r>
              <a:rPr lang="en-US" b="1" dirty="0" smtClean="0">
                <a:latin typeface="Albertus Extra Bold"/>
              </a:rPr>
              <a:t>TCO</a:t>
            </a:r>
            <a:r>
              <a:rPr lang="en-US" b="1" dirty="0" smtClean="0"/>
              <a:t> </a:t>
            </a:r>
            <a:br>
              <a:rPr lang="en-US" b="1" dirty="0" smtClean="0"/>
            </a:br>
            <a:r>
              <a:rPr lang="en-US" dirty="0" smtClean="0"/>
              <a:t>Typical levers to reduce TCO</a:t>
            </a:r>
          </a:p>
        </p:txBody>
      </p:sp>
      <p:sp>
        <p:nvSpPr>
          <p:cNvPr id="18453" name="TextBox 20"/>
          <p:cNvSpPr txBox="1">
            <a:spLocks noChangeArrowheads="1"/>
          </p:cNvSpPr>
          <p:nvPr/>
        </p:nvSpPr>
        <p:spPr bwMode="auto">
          <a:xfrm>
            <a:off x="7156450" y="6267450"/>
            <a:ext cx="1987550" cy="339725"/>
          </a:xfrm>
          <a:prstGeom prst="rect">
            <a:avLst/>
          </a:prstGeom>
          <a:noFill/>
          <a:ln w="9525">
            <a:noFill/>
            <a:miter lim="800000"/>
            <a:headEnd/>
            <a:tailEnd/>
          </a:ln>
        </p:spPr>
        <p:txBody>
          <a:bodyPr wrap="none">
            <a:spAutoFit/>
          </a:bodyPr>
          <a:lstStyle/>
          <a:p>
            <a:r>
              <a:rPr lang="en-US" sz="1600" b="0"/>
              <a:t>Source: Stephen Doig</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b="1" dirty="0" smtClean="0">
                <a:latin typeface="Albertus Extra Bold"/>
              </a:rPr>
              <a:t/>
            </a:r>
            <a:br>
              <a:rPr lang="en-US" b="1" dirty="0" smtClean="0">
                <a:latin typeface="Albertus Extra Bold"/>
              </a:rPr>
            </a:br>
            <a:r>
              <a:rPr lang="en-US" b="1" dirty="0" smtClean="0">
                <a:latin typeface="Albertus Extra Bold"/>
              </a:rPr>
              <a:t> Strategic Sourcing Tools</a:t>
            </a:r>
            <a:r>
              <a:rPr lang="en-US" b="1" dirty="0" smtClean="0"/>
              <a:t>: (3) </a:t>
            </a:r>
            <a:r>
              <a:rPr lang="en-US" dirty="0" smtClean="0"/>
              <a:t>Multi-Sourcing</a:t>
            </a:r>
            <a:br>
              <a:rPr lang="en-US" dirty="0" smtClean="0"/>
            </a:br>
            <a:r>
              <a:rPr lang="en-US" dirty="0" smtClean="0"/>
              <a:t>	</a:t>
            </a:r>
          </a:p>
        </p:txBody>
      </p:sp>
      <p:sp>
        <p:nvSpPr>
          <p:cNvPr id="3" name="Content Placeholder 2"/>
          <p:cNvSpPr>
            <a:spLocks noGrp="1"/>
          </p:cNvSpPr>
          <p:nvPr>
            <p:ph idx="1"/>
          </p:nvPr>
        </p:nvSpPr>
        <p:spPr/>
        <p:txBody>
          <a:bodyPr/>
          <a:lstStyle/>
          <a:p>
            <a:pPr>
              <a:defRPr/>
            </a:pPr>
            <a:r>
              <a:rPr lang="en-US" dirty="0" smtClean="0"/>
              <a:t>Benefits and challenges</a:t>
            </a:r>
          </a:p>
          <a:p>
            <a:pPr lvl="1">
              <a:defRPr/>
            </a:pPr>
            <a:r>
              <a:rPr lang="en-US" dirty="0" smtClean="0"/>
              <a:t>Make-and-buy</a:t>
            </a:r>
          </a:p>
          <a:p>
            <a:pPr>
              <a:defRPr/>
            </a:pPr>
            <a:endParaRPr lang="en-US" dirty="0" smtClean="0"/>
          </a:p>
          <a:p>
            <a:pPr>
              <a:defRPr/>
            </a:pPr>
            <a:r>
              <a:rPr lang="en-US" dirty="0" smtClean="0"/>
              <a:t>Possible dimensions along which sourcing can be tailored</a:t>
            </a:r>
          </a:p>
          <a:p>
            <a:pPr marL="971550" lvl="1" indent="-514350">
              <a:buFont typeface="+mj-lt"/>
              <a:buAutoNum type="arabicPeriod"/>
              <a:defRPr/>
            </a:pPr>
            <a:r>
              <a:rPr lang="en-US" dirty="0" smtClean="0"/>
              <a:t>Volume and responsiveness-based sourcing</a:t>
            </a:r>
          </a:p>
          <a:p>
            <a:pPr marL="971550" lvl="1" indent="-514350">
              <a:buFont typeface="+mj-lt"/>
              <a:buAutoNum type="arabicPeriod"/>
              <a:defRPr/>
            </a:pPr>
            <a:endParaRPr lang="en-US" dirty="0" smtClean="0"/>
          </a:p>
          <a:p>
            <a:pPr marL="971550" lvl="1" indent="-514350">
              <a:buFont typeface="+mj-lt"/>
              <a:buAutoNum type="arabicPeriod"/>
              <a:defRPr/>
            </a:pPr>
            <a:endParaRPr lang="en-US" dirty="0" smtClean="0"/>
          </a:p>
          <a:p>
            <a:pPr marL="971550" lvl="1" indent="-514350">
              <a:buFont typeface="+mj-lt"/>
              <a:buAutoNum type="arabicPeriod"/>
              <a:defRPr/>
            </a:pPr>
            <a:endParaRPr lang="en-US" dirty="0" smtClean="0"/>
          </a:p>
          <a:p>
            <a:pPr marL="971550" lvl="1" indent="-514350">
              <a:buFont typeface="+mj-lt"/>
              <a:buAutoNum type="arabicPeriod"/>
              <a:defRPr/>
            </a:pPr>
            <a:endParaRPr lang="en-US" dirty="0" smtClean="0"/>
          </a:p>
          <a:p>
            <a:pPr marL="971550" lvl="1" indent="-514350">
              <a:buFont typeface="+mj-lt"/>
              <a:buAutoNum type="arabicPeriod"/>
              <a:defRPr/>
            </a:pPr>
            <a:endParaRPr lang="en-US" dirty="0" smtClean="0"/>
          </a:p>
          <a:p>
            <a:pPr marL="971550" lvl="1" indent="-514350">
              <a:buFont typeface="+mj-lt"/>
              <a:buAutoNum type="arabicPeriod"/>
              <a:defRPr/>
            </a:pPr>
            <a:r>
              <a:rPr lang="en-US" dirty="0" smtClean="0"/>
              <a:t>Product or customization-based sourcing</a:t>
            </a:r>
          </a:p>
          <a:p>
            <a:pPr marL="1371600" lvl="2" indent="-514350">
              <a:buFont typeface="+mj-lt"/>
              <a:buAutoNum type="arabicPeriod"/>
              <a:defRPr/>
            </a:pPr>
            <a:endParaRPr lang="en-US" sz="600" dirty="0" smtClean="0"/>
          </a:p>
          <a:p>
            <a:pPr lvl="2" eaLnBrk="1" hangingPunct="1">
              <a:defRPr/>
            </a:pPr>
            <a:r>
              <a:rPr lang="en-US" sz="1200" dirty="0" smtClean="0"/>
              <a:t>Source depends on each product’s reward, risk, and customization </a:t>
            </a:r>
            <a:r>
              <a:rPr lang="en-US" sz="1200" dirty="0" err="1" smtClean="0"/>
              <a:t>req’s</a:t>
            </a:r>
            <a:endParaRPr lang="en-US" sz="1200" dirty="0" smtClean="0"/>
          </a:p>
          <a:p>
            <a:pPr lvl="2" eaLnBrk="1" hangingPunct="1">
              <a:defRPr/>
            </a:pPr>
            <a:r>
              <a:rPr lang="en-US" sz="1200" dirty="0" smtClean="0"/>
              <a:t>Standard v. custom products, small batch vs. large volume</a:t>
            </a:r>
          </a:p>
          <a:p>
            <a:pPr marL="971550" lvl="1" indent="-514350">
              <a:buFont typeface="+mj-lt"/>
              <a:buAutoNum type="arabicPeriod"/>
              <a:defRPr/>
            </a:pPr>
            <a:r>
              <a:rPr lang="en-US" dirty="0" smtClean="0"/>
              <a:t>Quality-based sourcing</a:t>
            </a:r>
          </a:p>
          <a:p>
            <a:pPr lvl="2" eaLnBrk="1" hangingPunct="1">
              <a:defRPr/>
            </a:pPr>
            <a:r>
              <a:rPr lang="en-US" sz="1200" dirty="0" smtClean="0"/>
              <a:t>Different sources for different quality requirements</a:t>
            </a:r>
          </a:p>
          <a:p>
            <a:pPr marL="971550" lvl="1" indent="-514350">
              <a:buFont typeface="+mj-lt"/>
              <a:buAutoNum type="arabicPeriod"/>
              <a:defRPr/>
            </a:pPr>
            <a:r>
              <a:rPr lang="en-US" dirty="0" smtClean="0"/>
              <a:t>Innovation-based sourcing</a:t>
            </a:r>
          </a:p>
          <a:p>
            <a:pPr lvl="2" eaLnBrk="1" hangingPunct="1">
              <a:defRPr/>
            </a:pPr>
            <a:r>
              <a:rPr lang="en-US" sz="1200" dirty="0" smtClean="0"/>
              <a:t>Different sources for new products v. older stabilized</a:t>
            </a:r>
          </a:p>
          <a:p>
            <a:pPr marL="571500" indent="-514350">
              <a:buFont typeface="+mj-lt"/>
              <a:buAutoNum type="arabicPeriod"/>
              <a:defRPr/>
            </a:pPr>
            <a:endParaRPr lang="en-US" sz="1000" dirty="0"/>
          </a:p>
        </p:txBody>
      </p:sp>
      <p:sp>
        <p:nvSpPr>
          <p:cNvPr id="20484" name="Text Box 6"/>
          <p:cNvSpPr txBox="1">
            <a:spLocks noChangeArrowheads="1"/>
          </p:cNvSpPr>
          <p:nvPr/>
        </p:nvSpPr>
        <p:spPr bwMode="auto">
          <a:xfrm>
            <a:off x="6348413" y="4481513"/>
            <a:ext cx="685800" cy="244475"/>
          </a:xfrm>
          <a:prstGeom prst="rect">
            <a:avLst/>
          </a:prstGeom>
          <a:noFill/>
          <a:ln w="9525">
            <a:noFill/>
            <a:miter lim="800000"/>
            <a:headEnd/>
            <a:tailEnd/>
          </a:ln>
        </p:spPr>
        <p:txBody>
          <a:bodyPr anchor="ctr">
            <a:spAutoFit/>
          </a:bodyPr>
          <a:lstStyle/>
          <a:p>
            <a:pPr algn="ctr">
              <a:spcBef>
                <a:spcPct val="50000"/>
              </a:spcBef>
            </a:pPr>
            <a:r>
              <a:rPr lang="en-US" altLang="en-US" sz="1000">
                <a:solidFill>
                  <a:schemeClr val="tx2"/>
                </a:solidFill>
                <a:latin typeface="Verdana" pitchFamily="34" charset="0"/>
              </a:rPr>
              <a:t>Time</a:t>
            </a:r>
          </a:p>
        </p:txBody>
      </p:sp>
      <p:sp>
        <p:nvSpPr>
          <p:cNvPr id="20485" name="Rectangle 8"/>
          <p:cNvSpPr>
            <a:spLocks noChangeArrowheads="1"/>
          </p:cNvSpPr>
          <p:nvPr/>
        </p:nvSpPr>
        <p:spPr bwMode="auto">
          <a:xfrm>
            <a:off x="6337300" y="3398838"/>
            <a:ext cx="184150" cy="274637"/>
          </a:xfrm>
          <a:prstGeom prst="rect">
            <a:avLst/>
          </a:prstGeom>
          <a:noFill/>
          <a:ln w="9525">
            <a:noFill/>
            <a:miter lim="800000"/>
            <a:headEnd/>
            <a:tailEnd/>
          </a:ln>
        </p:spPr>
        <p:txBody>
          <a:bodyPr wrap="none">
            <a:spAutoFit/>
          </a:bodyPr>
          <a:lstStyle/>
          <a:p>
            <a:pPr>
              <a:spcBef>
                <a:spcPct val="50000"/>
              </a:spcBef>
            </a:pPr>
            <a:endParaRPr lang="en-US" altLang="en-US" sz="1200">
              <a:solidFill>
                <a:schemeClr val="tx2"/>
              </a:solidFill>
              <a:latin typeface="Verdana" pitchFamily="34" charset="0"/>
            </a:endParaRPr>
          </a:p>
        </p:txBody>
      </p:sp>
      <p:sp>
        <p:nvSpPr>
          <p:cNvPr id="20486" name="Rectangle 10"/>
          <p:cNvSpPr>
            <a:spLocks noChangeArrowheads="1"/>
          </p:cNvSpPr>
          <p:nvPr/>
        </p:nvSpPr>
        <p:spPr bwMode="auto">
          <a:xfrm>
            <a:off x="4343400" y="3686175"/>
            <a:ext cx="2032000" cy="773113"/>
          </a:xfrm>
          <a:prstGeom prst="rect">
            <a:avLst/>
          </a:prstGeom>
          <a:solidFill>
            <a:srgbClr val="3399FF"/>
          </a:solidFill>
          <a:ln w="9525">
            <a:solidFill>
              <a:schemeClr val="tx1"/>
            </a:solidFill>
            <a:miter lim="800000"/>
            <a:headEnd/>
            <a:tailEnd/>
          </a:ln>
        </p:spPr>
        <p:txBody>
          <a:bodyPr wrap="none" anchor="ctr"/>
          <a:lstStyle/>
          <a:p>
            <a:pPr algn="ctr" eaLnBrk="0" hangingPunct="0"/>
            <a:r>
              <a:rPr lang="en-US" sz="1000">
                <a:solidFill>
                  <a:schemeClr val="bg1"/>
                </a:solidFill>
                <a:latin typeface="Verdana" pitchFamily="34" charset="0"/>
              </a:rPr>
              <a:t>Base Demand</a:t>
            </a:r>
          </a:p>
        </p:txBody>
      </p:sp>
      <p:sp>
        <p:nvSpPr>
          <p:cNvPr id="20487" name="Rectangle 11"/>
          <p:cNvSpPr>
            <a:spLocks noChangeArrowheads="1"/>
          </p:cNvSpPr>
          <p:nvPr/>
        </p:nvSpPr>
        <p:spPr bwMode="auto">
          <a:xfrm>
            <a:off x="4343400" y="3146425"/>
            <a:ext cx="2036763" cy="533400"/>
          </a:xfrm>
          <a:prstGeom prst="rect">
            <a:avLst/>
          </a:prstGeom>
          <a:solidFill>
            <a:srgbClr val="CCECFF"/>
          </a:solidFill>
          <a:ln w="9525">
            <a:solidFill>
              <a:schemeClr val="tx1"/>
            </a:solidFill>
            <a:miter lim="800000"/>
            <a:headEnd/>
            <a:tailEnd/>
          </a:ln>
        </p:spPr>
        <p:txBody>
          <a:bodyPr anchor="ctr"/>
          <a:lstStyle/>
          <a:p>
            <a:pPr algn="ctr" eaLnBrk="0" hangingPunct="0">
              <a:lnSpc>
                <a:spcPct val="85000"/>
              </a:lnSpc>
            </a:pPr>
            <a:r>
              <a:rPr lang="en-US" sz="1000">
                <a:solidFill>
                  <a:schemeClr val="accent2"/>
                </a:solidFill>
                <a:latin typeface="Verdana" pitchFamily="34" charset="0"/>
              </a:rPr>
              <a:t>Volatile Demand</a:t>
            </a:r>
          </a:p>
        </p:txBody>
      </p:sp>
      <p:sp>
        <p:nvSpPr>
          <p:cNvPr id="20488" name="Freeform 13"/>
          <p:cNvSpPr>
            <a:spLocks/>
          </p:cNvSpPr>
          <p:nvPr/>
        </p:nvSpPr>
        <p:spPr bwMode="auto">
          <a:xfrm>
            <a:off x="4356100" y="3232150"/>
            <a:ext cx="2014538" cy="558800"/>
          </a:xfrm>
          <a:custGeom>
            <a:avLst/>
            <a:gdLst>
              <a:gd name="T0" fmla="*/ 0 w 1269"/>
              <a:gd name="T1" fmla="*/ 2147483647 h 352"/>
              <a:gd name="T2" fmla="*/ 2147483647 w 1269"/>
              <a:gd name="T3" fmla="*/ 0 h 352"/>
              <a:gd name="T4" fmla="*/ 2147483647 w 1269"/>
              <a:gd name="T5" fmla="*/ 2147483647 h 352"/>
              <a:gd name="T6" fmla="*/ 2147483647 w 1269"/>
              <a:gd name="T7" fmla="*/ 2147483647 h 352"/>
              <a:gd name="T8" fmla="*/ 2147483647 w 1269"/>
              <a:gd name="T9" fmla="*/ 2147483647 h 352"/>
              <a:gd name="T10" fmla="*/ 2147483647 w 1269"/>
              <a:gd name="T11" fmla="*/ 2147483647 h 352"/>
              <a:gd name="T12" fmla="*/ 2147483647 w 1269"/>
              <a:gd name="T13" fmla="*/ 2147483647 h 352"/>
              <a:gd name="T14" fmla="*/ 2147483647 w 1269"/>
              <a:gd name="T15" fmla="*/ 2147483647 h 352"/>
              <a:gd name="T16" fmla="*/ 2147483647 w 1269"/>
              <a:gd name="T17" fmla="*/ 2147483647 h 352"/>
              <a:gd name="T18" fmla="*/ 2147483647 w 1269"/>
              <a:gd name="T19" fmla="*/ 2147483647 h 352"/>
              <a:gd name="T20" fmla="*/ 2147483647 w 1269"/>
              <a:gd name="T21" fmla="*/ 2147483647 h 352"/>
              <a:gd name="T22" fmla="*/ 2147483647 w 1269"/>
              <a:gd name="T23" fmla="*/ 2147483647 h 35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69"/>
              <a:gd name="T37" fmla="*/ 0 h 352"/>
              <a:gd name="T38" fmla="*/ 1269 w 1269"/>
              <a:gd name="T39" fmla="*/ 352 h 35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69" h="352">
                <a:moveTo>
                  <a:pt x="0" y="278"/>
                </a:moveTo>
                <a:lnTo>
                  <a:pt x="109" y="0"/>
                </a:lnTo>
                <a:lnTo>
                  <a:pt x="205" y="184"/>
                </a:lnTo>
                <a:lnTo>
                  <a:pt x="341" y="176"/>
                </a:lnTo>
                <a:lnTo>
                  <a:pt x="501" y="352"/>
                </a:lnTo>
                <a:lnTo>
                  <a:pt x="573" y="168"/>
                </a:lnTo>
                <a:lnTo>
                  <a:pt x="693" y="224"/>
                </a:lnTo>
                <a:lnTo>
                  <a:pt x="781" y="192"/>
                </a:lnTo>
                <a:lnTo>
                  <a:pt x="853" y="352"/>
                </a:lnTo>
                <a:lnTo>
                  <a:pt x="1013" y="320"/>
                </a:lnTo>
                <a:lnTo>
                  <a:pt x="1117" y="80"/>
                </a:lnTo>
                <a:lnTo>
                  <a:pt x="1269" y="168"/>
                </a:lnTo>
              </a:path>
            </a:pathLst>
          </a:custGeom>
          <a:noFill/>
          <a:ln w="38100">
            <a:solidFill>
              <a:schemeClr val="accent2"/>
            </a:solidFill>
            <a:round/>
            <a:headEnd/>
            <a:tailEnd/>
          </a:ln>
        </p:spPr>
        <p:txBody>
          <a:bodyPr wrap="none" anchor="ctr"/>
          <a:lstStyle/>
          <a:p>
            <a:endParaRPr lang="en-US"/>
          </a:p>
        </p:txBody>
      </p:sp>
      <p:sp>
        <p:nvSpPr>
          <p:cNvPr id="20489" name="Text Box 43"/>
          <p:cNvSpPr txBox="1">
            <a:spLocks noChangeArrowheads="1"/>
          </p:cNvSpPr>
          <p:nvPr/>
        </p:nvSpPr>
        <p:spPr bwMode="auto">
          <a:xfrm>
            <a:off x="3438525" y="2933700"/>
            <a:ext cx="828675" cy="244475"/>
          </a:xfrm>
          <a:prstGeom prst="rect">
            <a:avLst/>
          </a:prstGeom>
          <a:noFill/>
          <a:ln w="9525">
            <a:noFill/>
            <a:miter lim="800000"/>
            <a:headEnd/>
            <a:tailEnd/>
          </a:ln>
        </p:spPr>
        <p:txBody>
          <a:bodyPr anchor="ctr">
            <a:spAutoFit/>
          </a:bodyPr>
          <a:lstStyle/>
          <a:p>
            <a:pPr algn="ctr">
              <a:spcBef>
                <a:spcPct val="50000"/>
              </a:spcBef>
            </a:pPr>
            <a:r>
              <a:rPr lang="en-US" altLang="en-US" sz="1000">
                <a:solidFill>
                  <a:schemeClr val="tx2"/>
                </a:solidFill>
                <a:latin typeface="Verdana" pitchFamily="34" charset="0"/>
              </a:rPr>
              <a:t>Volume</a:t>
            </a:r>
          </a:p>
        </p:txBody>
      </p:sp>
      <p:sp>
        <p:nvSpPr>
          <p:cNvPr id="20490" name="Text Box 44"/>
          <p:cNvSpPr txBox="1">
            <a:spLocks noChangeArrowheads="1"/>
          </p:cNvSpPr>
          <p:nvPr/>
        </p:nvSpPr>
        <p:spPr bwMode="auto">
          <a:xfrm>
            <a:off x="6581775" y="3857625"/>
            <a:ext cx="1897063" cy="428625"/>
          </a:xfrm>
          <a:prstGeom prst="rect">
            <a:avLst/>
          </a:prstGeom>
          <a:noFill/>
          <a:ln w="9525" algn="ctr">
            <a:noFill/>
            <a:prstDash val="dash"/>
            <a:miter lim="800000"/>
            <a:headEnd/>
            <a:tailEnd/>
          </a:ln>
        </p:spPr>
        <p:txBody>
          <a:bodyPr wrap="none">
            <a:spAutoFit/>
          </a:bodyPr>
          <a:lstStyle/>
          <a:p>
            <a:r>
              <a:rPr lang="en-US" sz="1100">
                <a:solidFill>
                  <a:schemeClr val="accent2"/>
                </a:solidFill>
                <a:latin typeface="Arial" pitchFamily="34" charset="0"/>
              </a:rPr>
              <a:t>Supplier 1, cost efficient but</a:t>
            </a:r>
          </a:p>
          <a:p>
            <a:r>
              <a:rPr lang="en-US" sz="1100">
                <a:solidFill>
                  <a:schemeClr val="accent2"/>
                </a:solidFill>
                <a:latin typeface="Arial" pitchFamily="34" charset="0"/>
              </a:rPr>
              <a:t>less flexible</a:t>
            </a:r>
          </a:p>
        </p:txBody>
      </p:sp>
      <p:sp>
        <p:nvSpPr>
          <p:cNvPr id="20491" name="Text Box 45"/>
          <p:cNvSpPr txBox="1">
            <a:spLocks noChangeArrowheads="1"/>
          </p:cNvSpPr>
          <p:nvPr/>
        </p:nvSpPr>
        <p:spPr bwMode="auto">
          <a:xfrm>
            <a:off x="6581775" y="3279775"/>
            <a:ext cx="2147888" cy="428625"/>
          </a:xfrm>
          <a:prstGeom prst="rect">
            <a:avLst/>
          </a:prstGeom>
          <a:noFill/>
          <a:ln w="9525" algn="ctr">
            <a:noFill/>
            <a:prstDash val="dash"/>
            <a:miter lim="800000"/>
            <a:headEnd/>
            <a:tailEnd/>
          </a:ln>
        </p:spPr>
        <p:txBody>
          <a:bodyPr wrap="none">
            <a:spAutoFit/>
          </a:bodyPr>
          <a:lstStyle/>
          <a:p>
            <a:r>
              <a:rPr lang="en-US" sz="1100">
                <a:solidFill>
                  <a:schemeClr val="accent2"/>
                </a:solidFill>
                <a:latin typeface="Arial" pitchFamily="34" charset="0"/>
              </a:rPr>
              <a:t>Supplier 2 with key competency</a:t>
            </a:r>
          </a:p>
          <a:p>
            <a:r>
              <a:rPr lang="en-US" sz="1100">
                <a:solidFill>
                  <a:schemeClr val="accent2"/>
                </a:solidFill>
                <a:latin typeface="Arial" pitchFamily="34" charset="0"/>
              </a:rPr>
              <a:t>focused on responsiveness</a:t>
            </a:r>
          </a:p>
        </p:txBody>
      </p:sp>
      <p:sp>
        <p:nvSpPr>
          <p:cNvPr id="20492" name="AutoShape 46"/>
          <p:cNvSpPr>
            <a:spLocks noChangeArrowheads="1"/>
          </p:cNvSpPr>
          <p:nvPr/>
        </p:nvSpPr>
        <p:spPr bwMode="auto">
          <a:xfrm rot="5400000">
            <a:off x="6164262" y="3992563"/>
            <a:ext cx="739775" cy="177800"/>
          </a:xfrm>
          <a:prstGeom prst="triangle">
            <a:avLst>
              <a:gd name="adj" fmla="val 50000"/>
            </a:avLst>
          </a:prstGeom>
          <a:solidFill>
            <a:srgbClr val="3399FF"/>
          </a:solidFill>
          <a:ln w="9525" algn="ctr">
            <a:solidFill>
              <a:schemeClr val="tx1"/>
            </a:solidFill>
            <a:miter lim="800000"/>
            <a:headEnd/>
            <a:tailEnd/>
          </a:ln>
        </p:spPr>
        <p:txBody>
          <a:bodyPr anchor="ctr">
            <a:spAutoFit/>
          </a:bodyPr>
          <a:lstStyle/>
          <a:p>
            <a:endParaRPr lang="en-US"/>
          </a:p>
        </p:txBody>
      </p:sp>
      <p:sp>
        <p:nvSpPr>
          <p:cNvPr id="20493" name="AutoShape 47"/>
          <p:cNvSpPr>
            <a:spLocks noChangeArrowheads="1"/>
          </p:cNvSpPr>
          <p:nvPr/>
        </p:nvSpPr>
        <p:spPr bwMode="auto">
          <a:xfrm rot="5400000">
            <a:off x="6264275" y="3316288"/>
            <a:ext cx="539750" cy="177800"/>
          </a:xfrm>
          <a:prstGeom prst="triangle">
            <a:avLst>
              <a:gd name="adj" fmla="val 50000"/>
            </a:avLst>
          </a:prstGeom>
          <a:solidFill>
            <a:srgbClr val="CCECFF"/>
          </a:solidFill>
          <a:ln w="9525" algn="ctr">
            <a:solidFill>
              <a:schemeClr val="tx1"/>
            </a:solidFill>
            <a:miter lim="800000"/>
            <a:headEnd/>
            <a:tailEnd/>
          </a:ln>
        </p:spPr>
        <p:txBody>
          <a:bodyPr anchor="ctr">
            <a:spAutoFit/>
          </a:bodyPr>
          <a:lstStyle/>
          <a:p>
            <a:endParaRPr lang="en-US"/>
          </a:p>
        </p:txBody>
      </p:sp>
      <p:sp>
        <p:nvSpPr>
          <p:cNvPr id="20494" name="Line 5"/>
          <p:cNvSpPr>
            <a:spLocks noChangeShapeType="1"/>
          </p:cNvSpPr>
          <p:nvPr/>
        </p:nvSpPr>
        <p:spPr bwMode="auto">
          <a:xfrm>
            <a:off x="4343400" y="4459288"/>
            <a:ext cx="2505075" cy="0"/>
          </a:xfrm>
          <a:prstGeom prst="line">
            <a:avLst/>
          </a:prstGeom>
          <a:noFill/>
          <a:ln w="9525">
            <a:solidFill>
              <a:schemeClr val="tx1"/>
            </a:solidFill>
            <a:round/>
            <a:headEnd/>
            <a:tailEnd type="triangle" w="med" len="med"/>
          </a:ln>
        </p:spPr>
        <p:txBody>
          <a:bodyPr wrap="none" anchor="ctr"/>
          <a:lstStyle/>
          <a:p>
            <a:endParaRPr lang="en-US"/>
          </a:p>
        </p:txBody>
      </p:sp>
      <p:sp>
        <p:nvSpPr>
          <p:cNvPr id="20495" name="Line 42"/>
          <p:cNvSpPr>
            <a:spLocks noChangeShapeType="1"/>
          </p:cNvSpPr>
          <p:nvPr/>
        </p:nvSpPr>
        <p:spPr bwMode="auto">
          <a:xfrm rot="-5400000">
            <a:off x="3568700" y="3690938"/>
            <a:ext cx="1549400" cy="0"/>
          </a:xfrm>
          <a:prstGeom prst="line">
            <a:avLst/>
          </a:prstGeom>
          <a:noFill/>
          <a:ln w="9525">
            <a:solidFill>
              <a:schemeClr val="tx1"/>
            </a:solidFill>
            <a:round/>
            <a:headEnd/>
            <a:tailEnd type="triangle" w="med" len="med"/>
          </a:ln>
        </p:spPr>
        <p:txBody>
          <a:bodyPr wrap="none" anchor="ctr"/>
          <a:lstStyle/>
          <a:p>
            <a:endParaRPr 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en-US" b="1" smtClean="0">
                <a:latin typeface="Albertus Extra Bold"/>
              </a:rPr>
              <a:t>Strategic Sourcing</a:t>
            </a:r>
            <a:r>
              <a:rPr lang="en-US" smtClean="0"/>
              <a:t> </a:t>
            </a:r>
            <a:br>
              <a:rPr lang="en-US" smtClean="0"/>
            </a:br>
            <a:r>
              <a:rPr lang="en-US" smtClean="0"/>
              <a:t>	Guidelines towards world-class performance</a:t>
            </a:r>
          </a:p>
        </p:txBody>
      </p:sp>
      <p:sp>
        <p:nvSpPr>
          <p:cNvPr id="458755" name="Rectangle 3"/>
          <p:cNvSpPr>
            <a:spLocks noGrp="1" noChangeArrowheads="1"/>
          </p:cNvSpPr>
          <p:nvPr>
            <p:ph type="body" idx="1"/>
          </p:nvPr>
        </p:nvSpPr>
        <p:spPr>
          <a:xfrm>
            <a:off x="455613" y="1114425"/>
            <a:ext cx="8539162" cy="5419725"/>
          </a:xfrm>
        </p:spPr>
        <p:txBody>
          <a:bodyPr/>
          <a:lstStyle/>
          <a:p>
            <a:pPr marL="457200" indent="-457200" eaLnBrk="1" hangingPunct="1">
              <a:buFontTx/>
              <a:buAutoNum type="arabicPeriod"/>
              <a:defRPr/>
            </a:pPr>
            <a:r>
              <a:rPr lang="en-US" dirty="0" smtClean="0"/>
              <a:t>Tailor and align sourcing with competitive strategy</a:t>
            </a:r>
          </a:p>
          <a:p>
            <a:pPr marL="857250" lvl="1" indent="-457200" eaLnBrk="1" hangingPunct="1">
              <a:buFont typeface="Arial" pitchFamily="34" charset="0"/>
              <a:buChar char="•"/>
              <a:defRPr/>
            </a:pPr>
            <a:r>
              <a:rPr lang="en-US" dirty="0" smtClean="0"/>
              <a:t>Establish sourcing as an integrated </a:t>
            </a:r>
            <a:r>
              <a:rPr lang="en-US" i="1" dirty="0" smtClean="0"/>
              <a:t>process </a:t>
            </a:r>
            <a:r>
              <a:rPr lang="en-US" dirty="0" smtClean="0"/>
              <a:t>(vs. vertical stand-alone function)</a:t>
            </a:r>
            <a:r>
              <a:rPr lang="en-US" i="1" dirty="0" smtClean="0"/>
              <a:t> </a:t>
            </a:r>
          </a:p>
          <a:p>
            <a:pPr marL="838200" lvl="1" indent="-381000" eaLnBrk="1" hangingPunct="1">
              <a:buFontTx/>
              <a:buChar char="•"/>
              <a:defRPr/>
            </a:pPr>
            <a:r>
              <a:rPr lang="en-US" dirty="0" smtClean="0"/>
              <a:t>Establish sourcing strategies for all items &amp; services (what should be bought, from which suppliers, under what terms)</a:t>
            </a:r>
          </a:p>
          <a:p>
            <a:pPr marL="457200" indent="-457200" eaLnBrk="1" hangingPunct="1">
              <a:buFontTx/>
              <a:buAutoNum type="arabicPeriod"/>
              <a:defRPr/>
            </a:pPr>
            <a:r>
              <a:rPr lang="en-US" dirty="0" smtClean="0"/>
              <a:t>Use multifunctional teams and relationship managers</a:t>
            </a:r>
          </a:p>
          <a:p>
            <a:pPr marL="838200" lvl="1" indent="-381000" eaLnBrk="1" hangingPunct="1">
              <a:buFontTx/>
              <a:buChar char="•"/>
              <a:defRPr/>
            </a:pPr>
            <a:r>
              <a:rPr lang="en-US" dirty="0" smtClean="0"/>
              <a:t>Use best talent, skills and mindsets</a:t>
            </a:r>
          </a:p>
          <a:p>
            <a:pPr marL="457200" indent="-457200" eaLnBrk="1" hangingPunct="1">
              <a:buFontTx/>
              <a:buAutoNum type="arabicPeriod"/>
              <a:defRPr/>
            </a:pPr>
            <a:r>
              <a:rPr lang="en-US" dirty="0" smtClean="0"/>
              <a:t>Decide and Negotiate on </a:t>
            </a:r>
            <a:r>
              <a:rPr lang="en-US" i="1" dirty="0" smtClean="0"/>
              <a:t>facts</a:t>
            </a:r>
          </a:p>
          <a:p>
            <a:pPr marL="838200" lvl="1" indent="-381000" eaLnBrk="1" hangingPunct="1">
              <a:buFontTx/>
              <a:buChar char="•"/>
              <a:defRPr/>
            </a:pPr>
            <a:r>
              <a:rPr lang="en-US" dirty="0" smtClean="0"/>
              <a:t>From </a:t>
            </a:r>
            <a:r>
              <a:rPr lang="en-US" i="1" dirty="0" smtClean="0"/>
              <a:t>price </a:t>
            </a:r>
            <a:r>
              <a:rPr lang="en-US" dirty="0" smtClean="0"/>
              <a:t>focus to TCO focus</a:t>
            </a:r>
          </a:p>
          <a:p>
            <a:pPr marL="838200" lvl="1" indent="-381000" eaLnBrk="1" hangingPunct="1">
              <a:buFontTx/>
              <a:buChar char="•"/>
              <a:defRPr/>
            </a:pPr>
            <a:r>
              <a:rPr lang="en-US" dirty="0" smtClean="0"/>
              <a:t>Detail supply markets &amp; supplier economics</a:t>
            </a:r>
          </a:p>
          <a:p>
            <a:pPr marL="457200" indent="-457200" eaLnBrk="1" hangingPunct="1">
              <a:buFontTx/>
              <a:buAutoNum type="arabicPeriod"/>
              <a:defRPr/>
            </a:pPr>
            <a:r>
              <a:rPr lang="en-US" dirty="0" smtClean="0"/>
              <a:t>Use structured contracts to coordinate and balance the relationship</a:t>
            </a:r>
          </a:p>
          <a:p>
            <a:pPr marL="457200" indent="-457200" eaLnBrk="1" hangingPunct="1">
              <a:buFontTx/>
              <a:buAutoNum type="arabicPeriod"/>
              <a:defRPr/>
            </a:pPr>
            <a:r>
              <a:rPr lang="en-US" dirty="0" smtClean="0"/>
              <a:t>Use a tailored supplier portfolio (</a:t>
            </a:r>
            <a:r>
              <a:rPr lang="en-US" i="1" dirty="0" smtClean="0"/>
              <a:t>tiered supplier network</a:t>
            </a:r>
            <a:r>
              <a:rPr lang="en-US" dirty="0" smtClean="0"/>
              <a:t>) of</a:t>
            </a:r>
            <a:endParaRPr lang="en-US" i="1" dirty="0" smtClean="0"/>
          </a:p>
          <a:p>
            <a:pPr marL="1257300" lvl="2" indent="-342900" eaLnBrk="1" hangingPunct="1">
              <a:defRPr/>
            </a:pPr>
            <a:r>
              <a:rPr lang="en-US" dirty="0" smtClean="0"/>
              <a:t>Few strategically important suppliers (“core suppliers”, “partners”)</a:t>
            </a:r>
          </a:p>
          <a:p>
            <a:pPr marL="1676400" lvl="3" indent="-304800" eaLnBrk="1" hangingPunct="1">
              <a:defRPr/>
            </a:pPr>
            <a:r>
              <a:rPr lang="en-US" dirty="0" smtClean="0"/>
              <a:t>Invest: Build close relationships, integrate them in your processes</a:t>
            </a:r>
          </a:p>
          <a:p>
            <a:pPr marL="1676400" lvl="3" indent="-304800" eaLnBrk="1" hangingPunct="1">
              <a:defRPr/>
            </a:pPr>
            <a:r>
              <a:rPr lang="en-US" dirty="0" smtClean="0"/>
              <a:t>Not the cost of one supply, but the longevity of the relationship matters</a:t>
            </a:r>
          </a:p>
          <a:p>
            <a:pPr marL="1257300" lvl="2" indent="-342900" eaLnBrk="1" hangingPunct="1">
              <a:defRPr/>
            </a:pPr>
            <a:r>
              <a:rPr lang="en-US" dirty="0" smtClean="0"/>
              <a:t>More key suppliers</a:t>
            </a:r>
          </a:p>
          <a:p>
            <a:pPr marL="1257300" lvl="2" indent="-342900" eaLnBrk="1" hangingPunct="1">
              <a:defRPr/>
            </a:pPr>
            <a:r>
              <a:rPr lang="en-US" dirty="0" smtClean="0"/>
              <a:t>Others (“To keep them honest”)</a:t>
            </a:r>
          </a:p>
          <a:p>
            <a:pPr marL="457200" indent="-457200" eaLnBrk="1" hangingPunct="1">
              <a:buFontTx/>
              <a:buAutoNum type="arabicPeriod"/>
              <a:defRPr/>
            </a:pPr>
            <a:r>
              <a:rPr lang="en-US" dirty="0" smtClean="0"/>
              <a:t>Coordinate sourcing across locations and functions</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58755">
                                            <p:txEl>
                                              <p:pRg st="0" end="0"/>
                                            </p:txEl>
                                          </p:spTgt>
                                        </p:tgtEl>
                                        <p:attrNameLst>
                                          <p:attrName>style.visibility</p:attrName>
                                        </p:attrNameLst>
                                      </p:cBhvr>
                                      <p:to>
                                        <p:strVal val="visible"/>
                                      </p:to>
                                    </p:set>
                                    <p:anim calcmode="lin" valueType="num">
                                      <p:cBhvr additive="base">
                                        <p:cTn id="7" dur="500" fill="hold"/>
                                        <p:tgtEl>
                                          <p:spTgt spid="45875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58755">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58755">
                                            <p:txEl>
                                              <p:pRg st="1" end="1"/>
                                            </p:txEl>
                                          </p:spTgt>
                                        </p:tgtEl>
                                        <p:attrNameLst>
                                          <p:attrName>style.visibility</p:attrName>
                                        </p:attrNameLst>
                                      </p:cBhvr>
                                      <p:to>
                                        <p:strVal val="visible"/>
                                      </p:to>
                                    </p:set>
                                    <p:anim calcmode="lin" valueType="num">
                                      <p:cBhvr additive="base">
                                        <p:cTn id="11" dur="500" fill="hold"/>
                                        <p:tgtEl>
                                          <p:spTgt spid="458755">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458755">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58755">
                                            <p:txEl>
                                              <p:pRg st="2" end="2"/>
                                            </p:txEl>
                                          </p:spTgt>
                                        </p:tgtEl>
                                        <p:attrNameLst>
                                          <p:attrName>style.visibility</p:attrName>
                                        </p:attrNameLst>
                                      </p:cBhvr>
                                      <p:to>
                                        <p:strVal val="visible"/>
                                      </p:to>
                                    </p:set>
                                    <p:anim calcmode="lin" valueType="num">
                                      <p:cBhvr additive="base">
                                        <p:cTn id="15" dur="500" fill="hold"/>
                                        <p:tgtEl>
                                          <p:spTgt spid="458755">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45875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458755">
                                            <p:txEl>
                                              <p:pRg st="3" end="3"/>
                                            </p:txEl>
                                          </p:spTgt>
                                        </p:tgtEl>
                                        <p:attrNameLst>
                                          <p:attrName>style.visibility</p:attrName>
                                        </p:attrNameLst>
                                      </p:cBhvr>
                                      <p:to>
                                        <p:strVal val="visible"/>
                                      </p:to>
                                    </p:set>
                                    <p:anim calcmode="lin" valueType="num">
                                      <p:cBhvr additive="base">
                                        <p:cTn id="21" dur="500" fill="hold"/>
                                        <p:tgtEl>
                                          <p:spTgt spid="458755">
                                            <p:txEl>
                                              <p:pRg st="3" end="3"/>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458755">
                                            <p:txEl>
                                              <p:pRg st="3" end="3"/>
                                            </p:txEl>
                                          </p:spTgt>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458755">
                                            <p:txEl>
                                              <p:pRg st="4" end="4"/>
                                            </p:txEl>
                                          </p:spTgt>
                                        </p:tgtEl>
                                        <p:attrNameLst>
                                          <p:attrName>style.visibility</p:attrName>
                                        </p:attrNameLst>
                                      </p:cBhvr>
                                      <p:to>
                                        <p:strVal val="visible"/>
                                      </p:to>
                                    </p:set>
                                    <p:anim calcmode="lin" valueType="num">
                                      <p:cBhvr additive="base">
                                        <p:cTn id="25" dur="500" fill="hold"/>
                                        <p:tgtEl>
                                          <p:spTgt spid="458755">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458755">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458755">
                                            <p:txEl>
                                              <p:pRg st="5" end="5"/>
                                            </p:txEl>
                                          </p:spTgt>
                                        </p:tgtEl>
                                        <p:attrNameLst>
                                          <p:attrName>style.visibility</p:attrName>
                                        </p:attrNameLst>
                                      </p:cBhvr>
                                      <p:to>
                                        <p:strVal val="visible"/>
                                      </p:to>
                                    </p:set>
                                    <p:anim calcmode="lin" valueType="num">
                                      <p:cBhvr additive="base">
                                        <p:cTn id="31" dur="500" fill="hold"/>
                                        <p:tgtEl>
                                          <p:spTgt spid="458755">
                                            <p:txEl>
                                              <p:pRg st="5" end="5"/>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458755">
                                            <p:txEl>
                                              <p:pRg st="5" end="5"/>
                                            </p:txEl>
                                          </p:spTgt>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458755">
                                            <p:txEl>
                                              <p:pRg st="6" end="6"/>
                                            </p:txEl>
                                          </p:spTgt>
                                        </p:tgtEl>
                                        <p:attrNameLst>
                                          <p:attrName>style.visibility</p:attrName>
                                        </p:attrNameLst>
                                      </p:cBhvr>
                                      <p:to>
                                        <p:strVal val="visible"/>
                                      </p:to>
                                    </p:set>
                                    <p:anim calcmode="lin" valueType="num">
                                      <p:cBhvr additive="base">
                                        <p:cTn id="35" dur="500" fill="hold"/>
                                        <p:tgtEl>
                                          <p:spTgt spid="458755">
                                            <p:txEl>
                                              <p:pRg st="6" end="6"/>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458755">
                                            <p:txEl>
                                              <p:pRg st="6" end="6"/>
                                            </p:txEl>
                                          </p:spTgt>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458755">
                                            <p:txEl>
                                              <p:pRg st="7" end="7"/>
                                            </p:txEl>
                                          </p:spTgt>
                                        </p:tgtEl>
                                        <p:attrNameLst>
                                          <p:attrName>style.visibility</p:attrName>
                                        </p:attrNameLst>
                                      </p:cBhvr>
                                      <p:to>
                                        <p:strVal val="visible"/>
                                      </p:to>
                                    </p:set>
                                    <p:anim calcmode="lin" valueType="num">
                                      <p:cBhvr additive="base">
                                        <p:cTn id="39" dur="500" fill="hold"/>
                                        <p:tgtEl>
                                          <p:spTgt spid="458755">
                                            <p:txEl>
                                              <p:pRg st="7" end="7"/>
                                            </p:txEl>
                                          </p:spTgt>
                                        </p:tgtEl>
                                        <p:attrNameLst>
                                          <p:attrName>ppt_x</p:attrName>
                                        </p:attrNameLst>
                                      </p:cBhvr>
                                      <p:tavLst>
                                        <p:tav tm="0">
                                          <p:val>
                                            <p:strVal val="0-#ppt_w/2"/>
                                          </p:val>
                                        </p:tav>
                                        <p:tav tm="100000">
                                          <p:val>
                                            <p:strVal val="#ppt_x"/>
                                          </p:val>
                                        </p:tav>
                                      </p:tavLst>
                                    </p:anim>
                                    <p:anim calcmode="lin" valueType="num">
                                      <p:cBhvr additive="base">
                                        <p:cTn id="40" dur="500" fill="hold"/>
                                        <p:tgtEl>
                                          <p:spTgt spid="458755">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8" fill="hold" grpId="0" nodeType="clickEffect">
                                  <p:stCondLst>
                                    <p:cond delay="0"/>
                                  </p:stCondLst>
                                  <p:childTnLst>
                                    <p:set>
                                      <p:cBhvr>
                                        <p:cTn id="44" dur="1" fill="hold">
                                          <p:stCondLst>
                                            <p:cond delay="0"/>
                                          </p:stCondLst>
                                        </p:cTn>
                                        <p:tgtEl>
                                          <p:spTgt spid="458755">
                                            <p:txEl>
                                              <p:pRg st="8" end="8"/>
                                            </p:txEl>
                                          </p:spTgt>
                                        </p:tgtEl>
                                        <p:attrNameLst>
                                          <p:attrName>style.visibility</p:attrName>
                                        </p:attrNameLst>
                                      </p:cBhvr>
                                      <p:to>
                                        <p:strVal val="visible"/>
                                      </p:to>
                                    </p:set>
                                    <p:anim calcmode="lin" valueType="num">
                                      <p:cBhvr additive="base">
                                        <p:cTn id="45" dur="500" fill="hold"/>
                                        <p:tgtEl>
                                          <p:spTgt spid="458755">
                                            <p:txEl>
                                              <p:pRg st="8" end="8"/>
                                            </p:txEl>
                                          </p:spTgt>
                                        </p:tgtEl>
                                        <p:attrNameLst>
                                          <p:attrName>ppt_x</p:attrName>
                                        </p:attrNameLst>
                                      </p:cBhvr>
                                      <p:tavLst>
                                        <p:tav tm="0">
                                          <p:val>
                                            <p:strVal val="0-#ppt_w/2"/>
                                          </p:val>
                                        </p:tav>
                                        <p:tav tm="100000">
                                          <p:val>
                                            <p:strVal val="#ppt_x"/>
                                          </p:val>
                                        </p:tav>
                                      </p:tavLst>
                                    </p:anim>
                                    <p:anim calcmode="lin" valueType="num">
                                      <p:cBhvr additive="base">
                                        <p:cTn id="46" dur="500" fill="hold"/>
                                        <p:tgtEl>
                                          <p:spTgt spid="458755">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458755">
                                            <p:txEl>
                                              <p:pRg st="9" end="9"/>
                                            </p:txEl>
                                          </p:spTgt>
                                        </p:tgtEl>
                                        <p:attrNameLst>
                                          <p:attrName>style.visibility</p:attrName>
                                        </p:attrNameLst>
                                      </p:cBhvr>
                                      <p:to>
                                        <p:strVal val="visible"/>
                                      </p:to>
                                    </p:set>
                                    <p:anim calcmode="lin" valueType="num">
                                      <p:cBhvr additive="base">
                                        <p:cTn id="51" dur="500" fill="hold"/>
                                        <p:tgtEl>
                                          <p:spTgt spid="458755">
                                            <p:txEl>
                                              <p:pRg st="9" end="9"/>
                                            </p:txEl>
                                          </p:spTgt>
                                        </p:tgtEl>
                                        <p:attrNameLst>
                                          <p:attrName>ppt_x</p:attrName>
                                        </p:attrNameLst>
                                      </p:cBhvr>
                                      <p:tavLst>
                                        <p:tav tm="0">
                                          <p:val>
                                            <p:strVal val="0-#ppt_w/2"/>
                                          </p:val>
                                        </p:tav>
                                        <p:tav tm="100000">
                                          <p:val>
                                            <p:strVal val="#ppt_x"/>
                                          </p:val>
                                        </p:tav>
                                      </p:tavLst>
                                    </p:anim>
                                    <p:anim calcmode="lin" valueType="num">
                                      <p:cBhvr additive="base">
                                        <p:cTn id="52" dur="500" fill="hold"/>
                                        <p:tgtEl>
                                          <p:spTgt spid="458755">
                                            <p:txEl>
                                              <p:pRg st="9" end="9"/>
                                            </p:txEl>
                                          </p:spTgt>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458755">
                                            <p:txEl>
                                              <p:pRg st="10" end="10"/>
                                            </p:txEl>
                                          </p:spTgt>
                                        </p:tgtEl>
                                        <p:attrNameLst>
                                          <p:attrName>style.visibility</p:attrName>
                                        </p:attrNameLst>
                                      </p:cBhvr>
                                      <p:to>
                                        <p:strVal val="visible"/>
                                      </p:to>
                                    </p:set>
                                    <p:anim calcmode="lin" valueType="num">
                                      <p:cBhvr additive="base">
                                        <p:cTn id="55" dur="500" fill="hold"/>
                                        <p:tgtEl>
                                          <p:spTgt spid="458755">
                                            <p:txEl>
                                              <p:pRg st="10" end="10"/>
                                            </p:txEl>
                                          </p:spTgt>
                                        </p:tgtEl>
                                        <p:attrNameLst>
                                          <p:attrName>ppt_x</p:attrName>
                                        </p:attrNameLst>
                                      </p:cBhvr>
                                      <p:tavLst>
                                        <p:tav tm="0">
                                          <p:val>
                                            <p:strVal val="0-#ppt_w/2"/>
                                          </p:val>
                                        </p:tav>
                                        <p:tav tm="100000">
                                          <p:val>
                                            <p:strVal val="#ppt_x"/>
                                          </p:val>
                                        </p:tav>
                                      </p:tavLst>
                                    </p:anim>
                                    <p:anim calcmode="lin" valueType="num">
                                      <p:cBhvr additive="base">
                                        <p:cTn id="56" dur="500" fill="hold"/>
                                        <p:tgtEl>
                                          <p:spTgt spid="458755">
                                            <p:txEl>
                                              <p:pRg st="10" end="10"/>
                                            </p:txEl>
                                          </p:spTgt>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458755">
                                            <p:txEl>
                                              <p:pRg st="11" end="11"/>
                                            </p:txEl>
                                          </p:spTgt>
                                        </p:tgtEl>
                                        <p:attrNameLst>
                                          <p:attrName>style.visibility</p:attrName>
                                        </p:attrNameLst>
                                      </p:cBhvr>
                                      <p:to>
                                        <p:strVal val="visible"/>
                                      </p:to>
                                    </p:set>
                                    <p:anim calcmode="lin" valueType="num">
                                      <p:cBhvr additive="base">
                                        <p:cTn id="59" dur="500" fill="hold"/>
                                        <p:tgtEl>
                                          <p:spTgt spid="458755">
                                            <p:txEl>
                                              <p:pRg st="11" end="11"/>
                                            </p:txEl>
                                          </p:spTgt>
                                        </p:tgtEl>
                                        <p:attrNameLst>
                                          <p:attrName>ppt_x</p:attrName>
                                        </p:attrNameLst>
                                      </p:cBhvr>
                                      <p:tavLst>
                                        <p:tav tm="0">
                                          <p:val>
                                            <p:strVal val="0-#ppt_w/2"/>
                                          </p:val>
                                        </p:tav>
                                        <p:tav tm="100000">
                                          <p:val>
                                            <p:strVal val="#ppt_x"/>
                                          </p:val>
                                        </p:tav>
                                      </p:tavLst>
                                    </p:anim>
                                    <p:anim calcmode="lin" valueType="num">
                                      <p:cBhvr additive="base">
                                        <p:cTn id="60" dur="500" fill="hold"/>
                                        <p:tgtEl>
                                          <p:spTgt spid="458755">
                                            <p:txEl>
                                              <p:pRg st="11" end="11"/>
                                            </p:txEl>
                                          </p:spTgt>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458755">
                                            <p:txEl>
                                              <p:pRg st="12" end="12"/>
                                            </p:txEl>
                                          </p:spTgt>
                                        </p:tgtEl>
                                        <p:attrNameLst>
                                          <p:attrName>style.visibility</p:attrName>
                                        </p:attrNameLst>
                                      </p:cBhvr>
                                      <p:to>
                                        <p:strVal val="visible"/>
                                      </p:to>
                                    </p:set>
                                    <p:anim calcmode="lin" valueType="num">
                                      <p:cBhvr additive="base">
                                        <p:cTn id="63" dur="500" fill="hold"/>
                                        <p:tgtEl>
                                          <p:spTgt spid="458755">
                                            <p:txEl>
                                              <p:pRg st="12" end="12"/>
                                            </p:txEl>
                                          </p:spTgt>
                                        </p:tgtEl>
                                        <p:attrNameLst>
                                          <p:attrName>ppt_x</p:attrName>
                                        </p:attrNameLst>
                                      </p:cBhvr>
                                      <p:tavLst>
                                        <p:tav tm="0">
                                          <p:val>
                                            <p:strVal val="0-#ppt_w/2"/>
                                          </p:val>
                                        </p:tav>
                                        <p:tav tm="100000">
                                          <p:val>
                                            <p:strVal val="#ppt_x"/>
                                          </p:val>
                                        </p:tav>
                                      </p:tavLst>
                                    </p:anim>
                                    <p:anim calcmode="lin" valueType="num">
                                      <p:cBhvr additive="base">
                                        <p:cTn id="64" dur="500" fill="hold"/>
                                        <p:tgtEl>
                                          <p:spTgt spid="458755">
                                            <p:txEl>
                                              <p:pRg st="12" end="12"/>
                                            </p:txEl>
                                          </p:spTgt>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458755">
                                            <p:txEl>
                                              <p:pRg st="13" end="13"/>
                                            </p:txEl>
                                          </p:spTgt>
                                        </p:tgtEl>
                                        <p:attrNameLst>
                                          <p:attrName>style.visibility</p:attrName>
                                        </p:attrNameLst>
                                      </p:cBhvr>
                                      <p:to>
                                        <p:strVal val="visible"/>
                                      </p:to>
                                    </p:set>
                                    <p:anim calcmode="lin" valueType="num">
                                      <p:cBhvr additive="base">
                                        <p:cTn id="67" dur="500" fill="hold"/>
                                        <p:tgtEl>
                                          <p:spTgt spid="458755">
                                            <p:txEl>
                                              <p:pRg st="13" end="13"/>
                                            </p:txEl>
                                          </p:spTgt>
                                        </p:tgtEl>
                                        <p:attrNameLst>
                                          <p:attrName>ppt_x</p:attrName>
                                        </p:attrNameLst>
                                      </p:cBhvr>
                                      <p:tavLst>
                                        <p:tav tm="0">
                                          <p:val>
                                            <p:strVal val="0-#ppt_w/2"/>
                                          </p:val>
                                        </p:tav>
                                        <p:tav tm="100000">
                                          <p:val>
                                            <p:strVal val="#ppt_x"/>
                                          </p:val>
                                        </p:tav>
                                      </p:tavLst>
                                    </p:anim>
                                    <p:anim calcmode="lin" valueType="num">
                                      <p:cBhvr additive="base">
                                        <p:cTn id="68" dur="500" fill="hold"/>
                                        <p:tgtEl>
                                          <p:spTgt spid="458755">
                                            <p:txEl>
                                              <p:pRg st="13" end="13"/>
                                            </p:txEl>
                                          </p:spTgt>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458755">
                                            <p:txEl>
                                              <p:pRg st="14" end="14"/>
                                            </p:txEl>
                                          </p:spTgt>
                                        </p:tgtEl>
                                        <p:attrNameLst>
                                          <p:attrName>style.visibility</p:attrName>
                                        </p:attrNameLst>
                                      </p:cBhvr>
                                      <p:to>
                                        <p:strVal val="visible"/>
                                      </p:to>
                                    </p:set>
                                    <p:anim calcmode="lin" valueType="num">
                                      <p:cBhvr additive="base">
                                        <p:cTn id="71" dur="500" fill="hold"/>
                                        <p:tgtEl>
                                          <p:spTgt spid="458755">
                                            <p:txEl>
                                              <p:pRg st="14" end="14"/>
                                            </p:txEl>
                                          </p:spTgt>
                                        </p:tgtEl>
                                        <p:attrNameLst>
                                          <p:attrName>ppt_x</p:attrName>
                                        </p:attrNameLst>
                                      </p:cBhvr>
                                      <p:tavLst>
                                        <p:tav tm="0">
                                          <p:val>
                                            <p:strVal val="0-#ppt_w/2"/>
                                          </p:val>
                                        </p:tav>
                                        <p:tav tm="100000">
                                          <p:val>
                                            <p:strVal val="#ppt_x"/>
                                          </p:val>
                                        </p:tav>
                                      </p:tavLst>
                                    </p:anim>
                                    <p:anim calcmode="lin" valueType="num">
                                      <p:cBhvr additive="base">
                                        <p:cTn id="72" dur="500" fill="hold"/>
                                        <p:tgtEl>
                                          <p:spTgt spid="458755">
                                            <p:txEl>
                                              <p:pRg st="14" end="14"/>
                                            </p:txEl>
                                          </p:spTgt>
                                        </p:tgtEl>
                                        <p:attrNameLst>
                                          <p:attrName>ppt_y</p:attrName>
                                        </p:attrNameLst>
                                      </p:cBhvr>
                                      <p:tavLst>
                                        <p:tav tm="0">
                                          <p:val>
                                            <p:strVal val="#ppt_y"/>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8" fill="hold" grpId="0" nodeType="clickEffect">
                                  <p:stCondLst>
                                    <p:cond delay="0"/>
                                  </p:stCondLst>
                                  <p:childTnLst>
                                    <p:set>
                                      <p:cBhvr>
                                        <p:cTn id="76" dur="1" fill="hold">
                                          <p:stCondLst>
                                            <p:cond delay="0"/>
                                          </p:stCondLst>
                                        </p:cTn>
                                        <p:tgtEl>
                                          <p:spTgt spid="458755">
                                            <p:txEl>
                                              <p:pRg st="15" end="15"/>
                                            </p:txEl>
                                          </p:spTgt>
                                        </p:tgtEl>
                                        <p:attrNameLst>
                                          <p:attrName>style.visibility</p:attrName>
                                        </p:attrNameLst>
                                      </p:cBhvr>
                                      <p:to>
                                        <p:strVal val="visible"/>
                                      </p:to>
                                    </p:set>
                                    <p:anim calcmode="lin" valueType="num">
                                      <p:cBhvr additive="base">
                                        <p:cTn id="77" dur="500" fill="hold"/>
                                        <p:tgtEl>
                                          <p:spTgt spid="458755">
                                            <p:txEl>
                                              <p:pRg st="15" end="15"/>
                                            </p:txEl>
                                          </p:spTgt>
                                        </p:tgtEl>
                                        <p:attrNameLst>
                                          <p:attrName>ppt_x</p:attrName>
                                        </p:attrNameLst>
                                      </p:cBhvr>
                                      <p:tavLst>
                                        <p:tav tm="0">
                                          <p:val>
                                            <p:strVal val="0-#ppt_w/2"/>
                                          </p:val>
                                        </p:tav>
                                        <p:tav tm="100000">
                                          <p:val>
                                            <p:strVal val="#ppt_x"/>
                                          </p:val>
                                        </p:tav>
                                      </p:tavLst>
                                    </p:anim>
                                    <p:anim calcmode="lin" valueType="num">
                                      <p:cBhvr additive="base">
                                        <p:cTn id="78" dur="500" fill="hold"/>
                                        <p:tgtEl>
                                          <p:spTgt spid="458755">
                                            <p:txEl>
                                              <p:pRg st="15" end="1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8755" grpId="0" build="p"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b="1" smtClean="0">
                <a:latin typeface="Albertus Extra Bold"/>
              </a:rPr>
              <a:t>Strategic Sourcing</a:t>
            </a:r>
            <a:r>
              <a:rPr lang="en-US" smtClean="0"/>
              <a:t>: </a:t>
            </a:r>
            <a:br>
              <a:rPr lang="en-US" smtClean="0"/>
            </a:br>
            <a:r>
              <a:rPr lang="en-US" smtClean="0"/>
              <a:t>	Learning points</a:t>
            </a:r>
          </a:p>
        </p:txBody>
      </p:sp>
      <p:sp>
        <p:nvSpPr>
          <p:cNvPr id="33795" name="Rectangle 4"/>
          <p:cNvSpPr>
            <a:spLocks noGrp="1" noChangeArrowheads="1"/>
          </p:cNvSpPr>
          <p:nvPr>
            <p:ph type="body" idx="1"/>
          </p:nvPr>
        </p:nvSpPr>
        <p:spPr>
          <a:xfrm>
            <a:off x="0" y="1114425"/>
            <a:ext cx="9144000" cy="5286375"/>
          </a:xfrm>
        </p:spPr>
        <p:txBody>
          <a:bodyPr/>
          <a:lstStyle/>
          <a:p>
            <a:pPr eaLnBrk="1" hangingPunct="1">
              <a:lnSpc>
                <a:spcPct val="80000"/>
              </a:lnSpc>
              <a:defRPr/>
            </a:pPr>
            <a:r>
              <a:rPr lang="en-US" sz="1800" dirty="0" smtClean="0">
                <a:latin typeface="+mj-lt"/>
              </a:rPr>
              <a:t>Strategic Sourcing Framework</a:t>
            </a:r>
          </a:p>
          <a:p>
            <a:pPr lvl="1" eaLnBrk="1" hangingPunct="1">
              <a:lnSpc>
                <a:spcPct val="80000"/>
              </a:lnSpc>
              <a:defRPr/>
            </a:pPr>
            <a:r>
              <a:rPr lang="en-US" sz="1600" dirty="0" smtClean="0">
                <a:latin typeface="+mj-lt"/>
              </a:rPr>
              <a:t>Analyze &amp; choose between vertical integration (make) </a:t>
            </a:r>
            <a:r>
              <a:rPr lang="en-US" sz="1600" dirty="0" smtClean="0">
                <a:latin typeface="+mj-lt"/>
                <a:cs typeface="Times New Roman" pitchFamily="18" charset="0"/>
              </a:rPr>
              <a:t>↔ partnerships </a:t>
            </a:r>
            <a:r>
              <a:rPr lang="en-US" sz="1600" dirty="0" smtClean="0">
                <a:latin typeface="+mj-lt"/>
              </a:rPr>
              <a:t> </a:t>
            </a:r>
            <a:r>
              <a:rPr lang="en-US" sz="1600" dirty="0" smtClean="0">
                <a:latin typeface="+mj-lt"/>
                <a:cs typeface="Times New Roman" pitchFamily="18" charset="0"/>
              </a:rPr>
              <a:t>↔ market supply</a:t>
            </a:r>
          </a:p>
          <a:p>
            <a:pPr lvl="1" eaLnBrk="1" hangingPunct="1">
              <a:lnSpc>
                <a:spcPct val="80000"/>
              </a:lnSpc>
              <a:defRPr/>
            </a:pPr>
            <a:r>
              <a:rPr lang="en-US" sz="1600" dirty="0" smtClean="0">
                <a:latin typeface="+mj-lt"/>
              </a:rPr>
              <a:t>Use a multi-functional team and analysis</a:t>
            </a:r>
          </a:p>
          <a:p>
            <a:pPr lvl="2" eaLnBrk="1" hangingPunct="1">
              <a:lnSpc>
                <a:spcPct val="80000"/>
              </a:lnSpc>
              <a:defRPr/>
            </a:pPr>
            <a:r>
              <a:rPr lang="en-US" sz="1400" dirty="0" smtClean="0">
                <a:latin typeface="+mj-lt"/>
              </a:rPr>
              <a:t>Make-or-Break considerations: is outsourcing feasible or necessary?</a:t>
            </a:r>
          </a:p>
          <a:p>
            <a:pPr lvl="2" eaLnBrk="1" hangingPunct="1">
              <a:lnSpc>
                <a:spcPct val="80000"/>
              </a:lnSpc>
              <a:defRPr/>
            </a:pPr>
            <a:r>
              <a:rPr lang="en-US" sz="1400" dirty="0" smtClean="0">
                <a:latin typeface="+mj-lt"/>
              </a:rPr>
              <a:t>Appropriateness considerations: strategy and risk (“core”); supplier capabilities and economic evaluation; relationship management</a:t>
            </a:r>
          </a:p>
          <a:p>
            <a:pPr lvl="2" eaLnBrk="1" hangingPunct="1">
              <a:lnSpc>
                <a:spcPct val="80000"/>
              </a:lnSpc>
              <a:defRPr/>
            </a:pPr>
            <a:r>
              <a:rPr lang="en-US" sz="1400" dirty="0" smtClean="0">
                <a:latin typeface="+mj-lt"/>
              </a:rPr>
              <a:t>Balance cooperation and competition</a:t>
            </a:r>
          </a:p>
          <a:p>
            <a:pPr eaLnBrk="1" hangingPunct="1">
              <a:lnSpc>
                <a:spcPct val="80000"/>
              </a:lnSpc>
              <a:defRPr/>
            </a:pPr>
            <a:endParaRPr lang="en-US" sz="1800" dirty="0" smtClean="0">
              <a:latin typeface="+mj-lt"/>
            </a:endParaRPr>
          </a:p>
          <a:p>
            <a:pPr eaLnBrk="1" hangingPunct="1">
              <a:lnSpc>
                <a:spcPct val="80000"/>
              </a:lnSpc>
              <a:defRPr/>
            </a:pPr>
            <a:r>
              <a:rPr lang="en-US" sz="1800" dirty="0" smtClean="0">
                <a:latin typeface="+mj-lt"/>
              </a:rPr>
              <a:t>Outsourcing = external sourcing.  Tools:</a:t>
            </a:r>
          </a:p>
          <a:p>
            <a:pPr marL="800100" lvl="1" indent="-342900" eaLnBrk="1" hangingPunct="1">
              <a:lnSpc>
                <a:spcPct val="80000"/>
              </a:lnSpc>
              <a:buFont typeface="+mj-lt"/>
              <a:buAutoNum type="arabicPeriod"/>
              <a:defRPr/>
            </a:pPr>
            <a:r>
              <a:rPr lang="en-US" sz="1600" dirty="0" smtClean="0">
                <a:latin typeface="+mj-lt"/>
              </a:rPr>
              <a:t>TCO and SRM: Supplier Relationship Management over time</a:t>
            </a:r>
          </a:p>
          <a:p>
            <a:pPr marL="1257300" lvl="2" indent="-342900" eaLnBrk="1" hangingPunct="1">
              <a:lnSpc>
                <a:spcPct val="80000"/>
              </a:lnSpc>
              <a:defRPr/>
            </a:pPr>
            <a:r>
              <a:rPr lang="en-US" sz="1400" dirty="0" smtClean="0">
                <a:latin typeface="+mj-lt"/>
              </a:rPr>
              <a:t>Track supplier performance over time: Total Cost of Ownership (TCO) and supplier scorecard</a:t>
            </a:r>
          </a:p>
          <a:p>
            <a:pPr marL="800100" lvl="1" indent="-342900" eaLnBrk="1" hangingPunct="1">
              <a:lnSpc>
                <a:spcPct val="80000"/>
              </a:lnSpc>
              <a:buFont typeface="+mj-lt"/>
              <a:buAutoNum type="arabicPeriod"/>
              <a:defRPr/>
            </a:pPr>
            <a:r>
              <a:rPr lang="en-US" sz="1600" dirty="0" smtClean="0">
                <a:latin typeface="+mj-lt"/>
              </a:rPr>
              <a:t>Use structured contracts to coordinate and balance the relationship</a:t>
            </a:r>
          </a:p>
          <a:p>
            <a:pPr marL="1257300" lvl="2" indent="-342900" eaLnBrk="1" hangingPunct="1">
              <a:lnSpc>
                <a:spcPct val="80000"/>
              </a:lnSpc>
              <a:defRPr/>
            </a:pPr>
            <a:r>
              <a:rPr lang="en-US" sz="1400" dirty="0" smtClean="0">
                <a:latin typeface="+mj-lt"/>
              </a:rPr>
              <a:t>Align incentives and risk (buy-backs, quantity-flexibility, revenue sharing)</a:t>
            </a:r>
          </a:p>
          <a:p>
            <a:pPr marL="800100" lvl="1" indent="-342900" eaLnBrk="1" hangingPunct="1">
              <a:lnSpc>
                <a:spcPct val="80000"/>
              </a:lnSpc>
              <a:buFont typeface="+mj-lt"/>
              <a:buAutoNum type="arabicPeriod"/>
              <a:defRPr/>
            </a:pPr>
            <a:r>
              <a:rPr lang="en-US" sz="1600" dirty="0" smtClean="0">
                <a:latin typeface="+mj-lt"/>
              </a:rPr>
              <a:t>Multi- and tailored sourcing</a:t>
            </a:r>
          </a:p>
          <a:p>
            <a:pPr lvl="1" eaLnBrk="1" hangingPunct="1">
              <a:lnSpc>
                <a:spcPct val="80000"/>
              </a:lnSpc>
              <a:defRPr/>
            </a:pPr>
            <a:endParaRPr lang="en-US" sz="1600" dirty="0" smtClean="0">
              <a:latin typeface="+mj-lt"/>
            </a:endParaRPr>
          </a:p>
          <a:p>
            <a:pPr lvl="1" eaLnBrk="1" hangingPunct="1">
              <a:lnSpc>
                <a:spcPct val="80000"/>
              </a:lnSpc>
              <a:defRPr/>
            </a:pPr>
            <a:endParaRPr lang="en-US" sz="1600" dirty="0" smtClean="0">
              <a:latin typeface="+mj-lt"/>
            </a:endParaRPr>
          </a:p>
          <a:p>
            <a:pPr eaLnBrk="1" hangingPunct="1">
              <a:lnSpc>
                <a:spcPct val="80000"/>
              </a:lnSpc>
              <a:defRPr/>
            </a:pPr>
            <a:r>
              <a:rPr lang="en-US" sz="1800" dirty="0" smtClean="0">
                <a:latin typeface="+mj-lt"/>
              </a:rPr>
              <a:t>Connection to other operations strategy drivers</a:t>
            </a:r>
          </a:p>
          <a:p>
            <a:pPr lvl="1" eaLnBrk="1" hangingPunct="1">
              <a:lnSpc>
                <a:spcPct val="80000"/>
              </a:lnSpc>
              <a:defRPr/>
            </a:pPr>
            <a:r>
              <a:rPr lang="en-US" sz="1600" dirty="0" smtClean="0">
                <a:latin typeface="+mj-lt"/>
              </a:rPr>
              <a:t>New trends increase global sourcing and importance of supply network coordination</a:t>
            </a:r>
          </a:p>
          <a:p>
            <a:pPr lvl="1" eaLnBrk="1" hangingPunct="1">
              <a:lnSpc>
                <a:spcPct val="80000"/>
              </a:lnSpc>
              <a:defRPr/>
            </a:pPr>
            <a:r>
              <a:rPr lang="en-US" sz="1600" dirty="0" smtClean="0">
                <a:latin typeface="+mj-lt"/>
              </a:rPr>
              <a:t>Technology (coordination and transportation) and globalization allow finer division and coordination of work</a:t>
            </a:r>
          </a:p>
          <a:p>
            <a:pPr lvl="1" eaLnBrk="1" hangingPunct="1">
              <a:lnSpc>
                <a:spcPct val="80000"/>
              </a:lnSpc>
              <a:defRPr/>
            </a:pPr>
            <a:r>
              <a:rPr lang="en-US" sz="1600" dirty="0" smtClean="0">
                <a:latin typeface="+mj-lt"/>
              </a:rPr>
              <a:t>This enables new operations strategies involving more outsourcing, </a:t>
            </a:r>
            <a:r>
              <a:rPr lang="en-US" sz="1600" dirty="0" err="1" smtClean="0">
                <a:latin typeface="+mj-lt"/>
              </a:rPr>
              <a:t>offshoring</a:t>
            </a:r>
            <a:r>
              <a:rPr lang="en-US" sz="1600" dirty="0" smtClean="0">
                <a:latin typeface="+mj-lt"/>
              </a:rPr>
              <a:t> and automation</a:t>
            </a:r>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3"/>
          <p:cNvSpPr>
            <a:spLocks noChangeArrowheads="1"/>
          </p:cNvSpPr>
          <p:nvPr/>
        </p:nvSpPr>
        <p:spPr bwMode="auto">
          <a:xfrm>
            <a:off x="-214313" y="2239963"/>
            <a:ext cx="9144001" cy="0"/>
          </a:xfrm>
          <a:prstGeom prst="rect">
            <a:avLst/>
          </a:prstGeom>
          <a:noFill/>
          <a:ln w="9525">
            <a:noFill/>
            <a:miter lim="800000"/>
            <a:headEnd/>
            <a:tailEnd/>
          </a:ln>
        </p:spPr>
        <p:txBody>
          <a:bodyPr>
            <a:spAutoFit/>
          </a:bodyPr>
          <a:lstStyle/>
          <a:p>
            <a:endParaRPr lang="en-US"/>
          </a:p>
        </p:txBody>
      </p:sp>
      <p:grpSp>
        <p:nvGrpSpPr>
          <p:cNvPr id="2" name="Group 4"/>
          <p:cNvGrpSpPr>
            <a:grpSpLocks/>
          </p:cNvGrpSpPr>
          <p:nvPr/>
        </p:nvGrpSpPr>
        <p:grpSpPr bwMode="auto">
          <a:xfrm>
            <a:off x="3441700" y="2239963"/>
            <a:ext cx="1830388" cy="2378075"/>
            <a:chOff x="0" y="0"/>
            <a:chExt cx="1153" cy="1498"/>
          </a:xfrm>
        </p:grpSpPr>
        <p:sp>
          <p:nvSpPr>
            <p:cNvPr id="1108" name="Rectangle 5"/>
            <p:cNvSpPr>
              <a:spLocks noChangeArrowheads="1"/>
            </p:cNvSpPr>
            <p:nvPr/>
          </p:nvSpPr>
          <p:spPr bwMode="auto">
            <a:xfrm>
              <a:off x="0" y="0"/>
              <a:ext cx="1153" cy="0"/>
            </a:xfrm>
            <a:prstGeom prst="rect">
              <a:avLst/>
            </a:prstGeom>
            <a:noFill/>
            <a:ln w="9525">
              <a:noFill/>
              <a:miter lim="800000"/>
              <a:headEnd/>
              <a:tailEnd/>
            </a:ln>
          </p:spPr>
          <p:txBody>
            <a:bodyPr>
              <a:spAutoFit/>
            </a:bodyPr>
            <a:lstStyle/>
            <a:p>
              <a:endParaRPr lang="en-US"/>
            </a:p>
          </p:txBody>
        </p:sp>
        <p:grpSp>
          <p:nvGrpSpPr>
            <p:cNvPr id="3" name="Group 6"/>
            <p:cNvGrpSpPr>
              <a:grpSpLocks/>
            </p:cNvGrpSpPr>
            <p:nvPr/>
          </p:nvGrpSpPr>
          <p:grpSpPr bwMode="auto">
            <a:xfrm>
              <a:off x="0" y="0"/>
              <a:ext cx="1041" cy="1498"/>
              <a:chOff x="0" y="0"/>
              <a:chExt cx="1041" cy="1498"/>
            </a:xfrm>
          </p:grpSpPr>
          <p:sp>
            <p:nvSpPr>
              <p:cNvPr id="1110" name="Rectangle 7"/>
              <p:cNvSpPr>
                <a:spLocks noChangeArrowheads="1"/>
              </p:cNvSpPr>
              <p:nvPr/>
            </p:nvSpPr>
            <p:spPr bwMode="auto">
              <a:xfrm>
                <a:off x="0" y="0"/>
                <a:ext cx="1041" cy="0"/>
              </a:xfrm>
              <a:prstGeom prst="rect">
                <a:avLst/>
              </a:prstGeom>
              <a:noFill/>
              <a:ln w="9525">
                <a:noFill/>
                <a:miter lim="800000"/>
                <a:headEnd/>
                <a:tailEnd/>
              </a:ln>
            </p:spPr>
            <p:txBody>
              <a:bodyPr>
                <a:spAutoFit/>
              </a:bodyPr>
              <a:lstStyle/>
              <a:p>
                <a:endParaRPr lang="en-US"/>
              </a:p>
            </p:txBody>
          </p:sp>
          <p:sp>
            <p:nvSpPr>
              <p:cNvPr id="1111" name="Rectangle 8"/>
              <p:cNvSpPr>
                <a:spLocks noChangeArrowheads="1"/>
              </p:cNvSpPr>
              <p:nvPr/>
            </p:nvSpPr>
            <p:spPr bwMode="auto">
              <a:xfrm>
                <a:off x="0" y="0"/>
                <a:ext cx="1041" cy="1498"/>
              </a:xfrm>
              <a:prstGeom prst="rect">
                <a:avLst/>
              </a:prstGeom>
              <a:noFill/>
              <a:ln w="9525">
                <a:noFill/>
                <a:miter lim="800000"/>
                <a:headEnd/>
                <a:tailEnd/>
              </a:ln>
            </p:spPr>
            <p:txBody>
              <a:bodyPr/>
              <a:lstStyle/>
              <a:p>
                <a:pPr eaLnBrk="0" hangingPunct="0"/>
                <a:r>
                  <a:rPr lang="en-US" b="0">
                    <a:hlinkClick r:id="rId5"/>
                  </a:rPr>
                  <a:t>  </a:t>
                </a:r>
                <a:r>
                  <a:rPr lang="en-US" sz="12600" b="0"/>
                  <a:t> </a:t>
                </a:r>
                <a:r>
                  <a:rPr lang="en-US" b="0"/>
                  <a:t>                          </a:t>
                </a:r>
              </a:p>
            </p:txBody>
          </p:sp>
        </p:grpSp>
      </p:grpSp>
      <p:pic>
        <p:nvPicPr>
          <p:cNvPr id="1029" name="Picture 9" descr="301®  Direct/Reflecting® Speakers">
            <a:hlinkClick r:id="rId5"/>
          </p:cNvPr>
          <p:cNvPicPr>
            <a:picLocks noChangeAspect="1" noChangeArrowheads="1"/>
          </p:cNvPicPr>
          <p:nvPr/>
        </p:nvPicPr>
        <p:blipFill>
          <a:blip r:embed="rId6" cstate="print"/>
          <a:srcRect/>
          <a:stretch>
            <a:fillRect/>
          </a:stretch>
        </p:blipFill>
        <p:spPr bwMode="auto">
          <a:xfrm>
            <a:off x="285750" y="1130300"/>
            <a:ext cx="4572000" cy="4370388"/>
          </a:xfrm>
          <a:prstGeom prst="rect">
            <a:avLst/>
          </a:prstGeom>
          <a:noFill/>
          <a:ln w="9525">
            <a:noFill/>
            <a:miter lim="800000"/>
            <a:headEnd/>
            <a:tailEnd/>
          </a:ln>
        </p:spPr>
      </p:pic>
      <p:sp>
        <p:nvSpPr>
          <p:cNvPr id="1030" name="Rectangle 10"/>
          <p:cNvSpPr>
            <a:spLocks noChangeArrowheads="1"/>
          </p:cNvSpPr>
          <p:nvPr/>
        </p:nvSpPr>
        <p:spPr bwMode="auto">
          <a:xfrm>
            <a:off x="3271838" y="5397500"/>
            <a:ext cx="92075" cy="192088"/>
          </a:xfrm>
          <a:prstGeom prst="rect">
            <a:avLst/>
          </a:prstGeom>
          <a:noFill/>
          <a:ln w="9525">
            <a:noFill/>
            <a:miter lim="800000"/>
            <a:headEnd/>
            <a:tailEnd/>
          </a:ln>
        </p:spPr>
        <p:txBody>
          <a:bodyPr wrap="none" lIns="0" tIns="0" rIns="0" bIns="0">
            <a:spAutoFit/>
          </a:bodyPr>
          <a:lstStyle/>
          <a:p>
            <a:pPr eaLnBrk="0" hangingPunct="0"/>
            <a:r>
              <a:rPr lang="en-US" sz="1100" b="0">
                <a:solidFill>
                  <a:srgbClr val="000000"/>
                </a:solidFill>
              </a:rPr>
              <a:t> </a:t>
            </a:r>
            <a:endParaRPr lang="en-US"/>
          </a:p>
        </p:txBody>
      </p:sp>
      <p:graphicFrame>
        <p:nvGraphicFramePr>
          <p:cNvPr id="1026" name="Object 11"/>
          <p:cNvGraphicFramePr>
            <a:graphicFrameLocks noChangeAspect="1"/>
          </p:cNvGraphicFramePr>
          <p:nvPr/>
        </p:nvGraphicFramePr>
        <p:xfrm>
          <a:off x="4318000" y="3103563"/>
          <a:ext cx="4645025" cy="2382837"/>
        </p:xfrm>
        <a:graphic>
          <a:graphicData uri="http://schemas.openxmlformats.org/presentationml/2006/ole">
            <mc:AlternateContent xmlns:mc="http://schemas.openxmlformats.org/markup-compatibility/2006">
              <mc:Choice xmlns:v="urn:schemas-microsoft-com:vml" Requires="v">
                <p:oleObj spid="_x0000_s213008" name="Document" r:id="rId7" imgW="4021920" imgH="2206800" progId="Word.Document.8">
                  <p:embed/>
                </p:oleObj>
              </mc:Choice>
              <mc:Fallback>
                <p:oleObj name="Document" r:id="rId7" imgW="4021920" imgH="2206800" progId="Word.Document.8">
                  <p:embed/>
                  <p:pic>
                    <p:nvPicPr>
                      <p:cNvPr id="0" name="Object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18000" y="3103563"/>
                        <a:ext cx="4645025" cy="2382837"/>
                      </a:xfrm>
                      <a:prstGeom prst="rect">
                        <a:avLst/>
                      </a:prstGeom>
                      <a:solidFill>
                        <a:srgbClr val="F8F8F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1031" name="Rectangle 12"/>
          <p:cNvSpPr>
            <a:spLocks noChangeArrowheads="1"/>
          </p:cNvSpPr>
          <p:nvPr/>
        </p:nvSpPr>
        <p:spPr bwMode="auto">
          <a:xfrm>
            <a:off x="4619625" y="5667375"/>
            <a:ext cx="4381500" cy="831850"/>
          </a:xfrm>
          <a:prstGeom prst="rect">
            <a:avLst/>
          </a:prstGeom>
          <a:solidFill>
            <a:srgbClr val="CCFFCC"/>
          </a:solidFill>
          <a:ln w="9525">
            <a:noFill/>
            <a:miter lim="800000"/>
            <a:headEnd/>
            <a:tailEnd/>
          </a:ln>
        </p:spPr>
        <p:txBody>
          <a:bodyPr/>
          <a:lstStyle/>
          <a:p>
            <a:endParaRPr lang="en-US"/>
          </a:p>
        </p:txBody>
      </p:sp>
      <p:sp>
        <p:nvSpPr>
          <p:cNvPr id="1032" name="Rectangle 13"/>
          <p:cNvSpPr>
            <a:spLocks noChangeArrowheads="1"/>
          </p:cNvSpPr>
          <p:nvPr/>
        </p:nvSpPr>
        <p:spPr bwMode="auto">
          <a:xfrm>
            <a:off x="4645025" y="5683250"/>
            <a:ext cx="1098550"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charset="0"/>
              </a:rPr>
              <a:t>Buyer (Bose) Data</a:t>
            </a:r>
            <a:endParaRPr lang="en-US"/>
          </a:p>
        </p:txBody>
      </p:sp>
      <p:sp>
        <p:nvSpPr>
          <p:cNvPr id="1033" name="Rectangle 14"/>
          <p:cNvSpPr>
            <a:spLocks noChangeArrowheads="1"/>
          </p:cNvSpPr>
          <p:nvPr/>
        </p:nvSpPr>
        <p:spPr bwMode="auto">
          <a:xfrm>
            <a:off x="7146925" y="5675313"/>
            <a:ext cx="1255713" cy="174625"/>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charset="0"/>
              </a:rPr>
              <a:t>Supplier (G&amp;F) Data</a:t>
            </a:r>
            <a:endParaRPr lang="en-US"/>
          </a:p>
        </p:txBody>
      </p:sp>
      <p:sp>
        <p:nvSpPr>
          <p:cNvPr id="1034" name="Rectangle 15"/>
          <p:cNvSpPr>
            <a:spLocks noChangeArrowheads="1"/>
          </p:cNvSpPr>
          <p:nvPr/>
        </p:nvSpPr>
        <p:spPr bwMode="auto">
          <a:xfrm>
            <a:off x="4645025" y="6024563"/>
            <a:ext cx="714375"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Sales price </a:t>
            </a:r>
            <a:endParaRPr lang="en-US"/>
          </a:p>
        </p:txBody>
      </p:sp>
      <p:sp>
        <p:nvSpPr>
          <p:cNvPr id="1035" name="Rectangle 16"/>
          <p:cNvSpPr>
            <a:spLocks noChangeArrowheads="1"/>
          </p:cNvSpPr>
          <p:nvPr/>
        </p:nvSpPr>
        <p:spPr bwMode="auto">
          <a:xfrm>
            <a:off x="5284788" y="6024563"/>
            <a:ext cx="125412" cy="166687"/>
          </a:xfrm>
          <a:prstGeom prst="rect">
            <a:avLst/>
          </a:prstGeom>
          <a:noFill/>
          <a:ln w="9525">
            <a:noFill/>
            <a:miter lim="800000"/>
            <a:headEnd/>
            <a:tailEnd/>
          </a:ln>
        </p:spPr>
        <p:txBody>
          <a:bodyPr wrap="none" lIns="0" tIns="0" rIns="0" bIns="0">
            <a:spAutoFit/>
          </a:bodyPr>
          <a:lstStyle/>
          <a:p>
            <a:pPr eaLnBrk="0" hangingPunct="0"/>
            <a:r>
              <a:rPr lang="en-US" sz="1000" b="0" i="1">
                <a:solidFill>
                  <a:srgbClr val="000000"/>
                </a:solidFill>
                <a:latin typeface="Arial" charset="0"/>
              </a:rPr>
              <a:t>p</a:t>
            </a:r>
            <a:endParaRPr lang="en-US"/>
          </a:p>
        </p:txBody>
      </p:sp>
      <p:sp>
        <p:nvSpPr>
          <p:cNvPr id="1036" name="Rectangle 17"/>
          <p:cNvSpPr>
            <a:spLocks noChangeArrowheads="1"/>
          </p:cNvSpPr>
          <p:nvPr/>
        </p:nvSpPr>
        <p:spPr bwMode="auto">
          <a:xfrm>
            <a:off x="6165850" y="6024563"/>
            <a:ext cx="266700"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200</a:t>
            </a:r>
            <a:endParaRPr lang="en-US"/>
          </a:p>
        </p:txBody>
      </p:sp>
      <p:sp>
        <p:nvSpPr>
          <p:cNvPr id="1037" name="Rectangle 18"/>
          <p:cNvSpPr>
            <a:spLocks noChangeArrowheads="1"/>
          </p:cNvSpPr>
          <p:nvPr/>
        </p:nvSpPr>
        <p:spPr bwMode="auto">
          <a:xfrm>
            <a:off x="5791200" y="6024563"/>
            <a:ext cx="441325"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         </a:t>
            </a:r>
            <a:endParaRPr lang="en-US"/>
          </a:p>
        </p:txBody>
      </p:sp>
      <p:sp>
        <p:nvSpPr>
          <p:cNvPr id="1038" name="Rectangle 19"/>
          <p:cNvSpPr>
            <a:spLocks noChangeArrowheads="1"/>
          </p:cNvSpPr>
          <p:nvPr/>
        </p:nvSpPr>
        <p:spPr bwMode="auto">
          <a:xfrm>
            <a:off x="6157913" y="6024563"/>
            <a:ext cx="92075"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 </a:t>
            </a:r>
            <a:endParaRPr lang="en-US"/>
          </a:p>
        </p:txBody>
      </p:sp>
      <p:sp>
        <p:nvSpPr>
          <p:cNvPr id="1039" name="Rectangle 20"/>
          <p:cNvSpPr>
            <a:spLocks noChangeArrowheads="1"/>
          </p:cNvSpPr>
          <p:nvPr/>
        </p:nvSpPr>
        <p:spPr bwMode="auto">
          <a:xfrm>
            <a:off x="7146925" y="6024563"/>
            <a:ext cx="282575"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MC </a:t>
            </a:r>
            <a:endParaRPr lang="en-US"/>
          </a:p>
        </p:txBody>
      </p:sp>
      <p:sp>
        <p:nvSpPr>
          <p:cNvPr id="1040" name="Rectangle 21"/>
          <p:cNvSpPr>
            <a:spLocks noChangeArrowheads="1"/>
          </p:cNvSpPr>
          <p:nvPr/>
        </p:nvSpPr>
        <p:spPr bwMode="auto">
          <a:xfrm>
            <a:off x="7362825" y="6024563"/>
            <a:ext cx="125413" cy="166687"/>
          </a:xfrm>
          <a:prstGeom prst="rect">
            <a:avLst/>
          </a:prstGeom>
          <a:noFill/>
          <a:ln w="9525">
            <a:noFill/>
            <a:miter lim="800000"/>
            <a:headEnd/>
            <a:tailEnd/>
          </a:ln>
        </p:spPr>
        <p:txBody>
          <a:bodyPr wrap="none" lIns="0" tIns="0" rIns="0" bIns="0">
            <a:spAutoFit/>
          </a:bodyPr>
          <a:lstStyle/>
          <a:p>
            <a:pPr eaLnBrk="0" hangingPunct="0"/>
            <a:r>
              <a:rPr lang="en-US" sz="1000" b="0" i="1">
                <a:solidFill>
                  <a:srgbClr val="000000"/>
                </a:solidFill>
                <a:latin typeface="Arial" charset="0"/>
              </a:rPr>
              <a:t>c</a:t>
            </a:r>
            <a:endParaRPr lang="en-US"/>
          </a:p>
        </p:txBody>
      </p:sp>
      <p:sp>
        <p:nvSpPr>
          <p:cNvPr id="1041" name="Rectangle 22"/>
          <p:cNvSpPr>
            <a:spLocks noChangeArrowheads="1"/>
          </p:cNvSpPr>
          <p:nvPr/>
        </p:nvSpPr>
        <p:spPr bwMode="auto">
          <a:xfrm>
            <a:off x="8801100" y="6024563"/>
            <a:ext cx="200025"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60</a:t>
            </a:r>
            <a:endParaRPr lang="en-US"/>
          </a:p>
        </p:txBody>
      </p:sp>
      <p:sp>
        <p:nvSpPr>
          <p:cNvPr id="1042" name="Rectangle 23"/>
          <p:cNvSpPr>
            <a:spLocks noChangeArrowheads="1"/>
          </p:cNvSpPr>
          <p:nvPr/>
        </p:nvSpPr>
        <p:spPr bwMode="auto">
          <a:xfrm>
            <a:off x="8551863" y="6024563"/>
            <a:ext cx="300037"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     </a:t>
            </a:r>
            <a:endParaRPr lang="en-US"/>
          </a:p>
        </p:txBody>
      </p:sp>
      <p:sp>
        <p:nvSpPr>
          <p:cNvPr id="1043" name="Rectangle 24"/>
          <p:cNvSpPr>
            <a:spLocks noChangeArrowheads="1"/>
          </p:cNvSpPr>
          <p:nvPr/>
        </p:nvSpPr>
        <p:spPr bwMode="auto">
          <a:xfrm>
            <a:off x="8785225" y="6024563"/>
            <a:ext cx="92075"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 </a:t>
            </a:r>
            <a:endParaRPr lang="en-US"/>
          </a:p>
        </p:txBody>
      </p:sp>
      <p:sp>
        <p:nvSpPr>
          <p:cNvPr id="1044" name="Rectangle 25"/>
          <p:cNvSpPr>
            <a:spLocks noChangeArrowheads="1"/>
          </p:cNvSpPr>
          <p:nvPr/>
        </p:nvSpPr>
        <p:spPr bwMode="auto">
          <a:xfrm>
            <a:off x="4645025" y="6183313"/>
            <a:ext cx="996950"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Wholesale price </a:t>
            </a:r>
            <a:endParaRPr lang="en-US"/>
          </a:p>
        </p:txBody>
      </p:sp>
      <p:sp>
        <p:nvSpPr>
          <p:cNvPr id="1045" name="Rectangle 26"/>
          <p:cNvSpPr>
            <a:spLocks noChangeArrowheads="1"/>
          </p:cNvSpPr>
          <p:nvPr/>
        </p:nvSpPr>
        <p:spPr bwMode="auto">
          <a:xfrm>
            <a:off x="5551488" y="6183313"/>
            <a:ext cx="149225" cy="166687"/>
          </a:xfrm>
          <a:prstGeom prst="rect">
            <a:avLst/>
          </a:prstGeom>
          <a:noFill/>
          <a:ln w="9525">
            <a:noFill/>
            <a:miter lim="800000"/>
            <a:headEnd/>
            <a:tailEnd/>
          </a:ln>
        </p:spPr>
        <p:txBody>
          <a:bodyPr wrap="none" lIns="0" tIns="0" rIns="0" bIns="0">
            <a:spAutoFit/>
          </a:bodyPr>
          <a:lstStyle/>
          <a:p>
            <a:pPr eaLnBrk="0" hangingPunct="0"/>
            <a:r>
              <a:rPr lang="en-US" sz="1000" b="0" i="1">
                <a:solidFill>
                  <a:srgbClr val="000000"/>
                </a:solidFill>
                <a:latin typeface="Arial" charset="0"/>
              </a:rPr>
              <a:t>w</a:t>
            </a:r>
            <a:endParaRPr lang="en-US"/>
          </a:p>
        </p:txBody>
      </p:sp>
      <p:sp>
        <p:nvSpPr>
          <p:cNvPr id="1046" name="Rectangle 27"/>
          <p:cNvSpPr>
            <a:spLocks noChangeArrowheads="1"/>
          </p:cNvSpPr>
          <p:nvPr/>
        </p:nvSpPr>
        <p:spPr bwMode="auto">
          <a:xfrm>
            <a:off x="6165850" y="6183313"/>
            <a:ext cx="266700"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120</a:t>
            </a:r>
            <a:endParaRPr lang="en-US"/>
          </a:p>
        </p:txBody>
      </p:sp>
      <p:sp>
        <p:nvSpPr>
          <p:cNvPr id="1047" name="Rectangle 28"/>
          <p:cNvSpPr>
            <a:spLocks noChangeArrowheads="1"/>
          </p:cNvSpPr>
          <p:nvPr/>
        </p:nvSpPr>
        <p:spPr bwMode="auto">
          <a:xfrm>
            <a:off x="5791200" y="6183313"/>
            <a:ext cx="441325"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         </a:t>
            </a:r>
            <a:endParaRPr lang="en-US"/>
          </a:p>
        </p:txBody>
      </p:sp>
      <p:sp>
        <p:nvSpPr>
          <p:cNvPr id="1048" name="Rectangle 29"/>
          <p:cNvSpPr>
            <a:spLocks noChangeArrowheads="1"/>
          </p:cNvSpPr>
          <p:nvPr/>
        </p:nvSpPr>
        <p:spPr bwMode="auto">
          <a:xfrm>
            <a:off x="6157913" y="6183313"/>
            <a:ext cx="92075"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 </a:t>
            </a:r>
            <a:endParaRPr lang="en-US"/>
          </a:p>
        </p:txBody>
      </p:sp>
      <p:sp>
        <p:nvSpPr>
          <p:cNvPr id="1049" name="Rectangle 30"/>
          <p:cNvSpPr>
            <a:spLocks noChangeArrowheads="1"/>
          </p:cNvSpPr>
          <p:nvPr/>
        </p:nvSpPr>
        <p:spPr bwMode="auto">
          <a:xfrm>
            <a:off x="7146925" y="6183313"/>
            <a:ext cx="573088"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Buyback </a:t>
            </a:r>
            <a:endParaRPr lang="en-US"/>
          </a:p>
        </p:txBody>
      </p:sp>
      <p:sp>
        <p:nvSpPr>
          <p:cNvPr id="1050" name="Rectangle 31"/>
          <p:cNvSpPr>
            <a:spLocks noChangeArrowheads="1"/>
          </p:cNvSpPr>
          <p:nvPr/>
        </p:nvSpPr>
        <p:spPr bwMode="auto">
          <a:xfrm>
            <a:off x="7645400" y="6183313"/>
            <a:ext cx="125413" cy="166687"/>
          </a:xfrm>
          <a:prstGeom prst="rect">
            <a:avLst/>
          </a:prstGeom>
          <a:noFill/>
          <a:ln w="9525">
            <a:noFill/>
            <a:miter lim="800000"/>
            <a:headEnd/>
            <a:tailEnd/>
          </a:ln>
        </p:spPr>
        <p:txBody>
          <a:bodyPr wrap="none" lIns="0" tIns="0" rIns="0" bIns="0">
            <a:spAutoFit/>
          </a:bodyPr>
          <a:lstStyle/>
          <a:p>
            <a:pPr eaLnBrk="0" hangingPunct="0"/>
            <a:r>
              <a:rPr lang="en-US" sz="1000" b="0" i="1">
                <a:solidFill>
                  <a:srgbClr val="000000"/>
                </a:solidFill>
                <a:latin typeface="Arial" charset="0"/>
              </a:rPr>
              <a:t>b</a:t>
            </a:r>
            <a:endParaRPr lang="en-US"/>
          </a:p>
        </p:txBody>
      </p:sp>
      <p:sp>
        <p:nvSpPr>
          <p:cNvPr id="1051" name="Rectangle 32"/>
          <p:cNvSpPr>
            <a:spLocks noChangeArrowheads="1"/>
          </p:cNvSpPr>
          <p:nvPr/>
        </p:nvSpPr>
        <p:spPr bwMode="auto">
          <a:xfrm>
            <a:off x="8801100" y="6183313"/>
            <a:ext cx="13970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70</a:t>
            </a:r>
            <a:endParaRPr lang="en-US"/>
          </a:p>
        </p:txBody>
      </p:sp>
      <p:sp>
        <p:nvSpPr>
          <p:cNvPr id="1052" name="Rectangle 33"/>
          <p:cNvSpPr>
            <a:spLocks noChangeArrowheads="1"/>
          </p:cNvSpPr>
          <p:nvPr/>
        </p:nvSpPr>
        <p:spPr bwMode="auto">
          <a:xfrm>
            <a:off x="8551863" y="6183313"/>
            <a:ext cx="300037"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     </a:t>
            </a:r>
            <a:endParaRPr lang="en-US"/>
          </a:p>
        </p:txBody>
      </p:sp>
      <p:sp>
        <p:nvSpPr>
          <p:cNvPr id="1053" name="Rectangle 34"/>
          <p:cNvSpPr>
            <a:spLocks noChangeArrowheads="1"/>
          </p:cNvSpPr>
          <p:nvPr/>
        </p:nvSpPr>
        <p:spPr bwMode="auto">
          <a:xfrm>
            <a:off x="8785225" y="6183313"/>
            <a:ext cx="92075"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 </a:t>
            </a:r>
            <a:endParaRPr lang="en-US"/>
          </a:p>
        </p:txBody>
      </p:sp>
      <p:sp>
        <p:nvSpPr>
          <p:cNvPr id="1054" name="Rectangle 35"/>
          <p:cNvSpPr>
            <a:spLocks noChangeArrowheads="1"/>
          </p:cNvSpPr>
          <p:nvPr/>
        </p:nvSpPr>
        <p:spPr bwMode="auto">
          <a:xfrm>
            <a:off x="4645025" y="6332538"/>
            <a:ext cx="889000" cy="166687"/>
          </a:xfrm>
          <a:prstGeom prst="rect">
            <a:avLst/>
          </a:prstGeom>
          <a:noFill/>
          <a:ln w="9525">
            <a:noFill/>
            <a:miter lim="800000"/>
            <a:headEnd/>
            <a:tailEnd/>
          </a:ln>
        </p:spPr>
        <p:txBody>
          <a:bodyPr wrap="none" lIns="0" tIns="0" rIns="0" bIns="0">
            <a:spAutoFit/>
          </a:bodyPr>
          <a:lstStyle/>
          <a:p>
            <a:pPr eaLnBrk="0" hangingPunct="0"/>
            <a:r>
              <a:rPr lang="en-US" sz="1000" b="0" dirty="0">
                <a:solidFill>
                  <a:srgbClr val="000000"/>
                </a:solidFill>
                <a:latin typeface="Arial" charset="0"/>
              </a:rPr>
              <a:t>Discount price </a:t>
            </a:r>
            <a:endParaRPr lang="en-US" dirty="0"/>
          </a:p>
        </p:txBody>
      </p:sp>
      <p:sp>
        <p:nvSpPr>
          <p:cNvPr id="1055" name="Rectangle 36"/>
          <p:cNvSpPr>
            <a:spLocks noChangeArrowheads="1"/>
          </p:cNvSpPr>
          <p:nvPr/>
        </p:nvSpPr>
        <p:spPr bwMode="auto">
          <a:xfrm>
            <a:off x="5459413" y="6332538"/>
            <a:ext cx="125412" cy="166687"/>
          </a:xfrm>
          <a:prstGeom prst="rect">
            <a:avLst/>
          </a:prstGeom>
          <a:noFill/>
          <a:ln w="9525">
            <a:noFill/>
            <a:miter lim="800000"/>
            <a:headEnd/>
            <a:tailEnd/>
          </a:ln>
        </p:spPr>
        <p:txBody>
          <a:bodyPr wrap="none" lIns="0" tIns="0" rIns="0" bIns="0">
            <a:spAutoFit/>
          </a:bodyPr>
          <a:lstStyle/>
          <a:p>
            <a:pPr eaLnBrk="0" hangingPunct="0"/>
            <a:r>
              <a:rPr lang="en-US" sz="1000" b="0" i="1">
                <a:solidFill>
                  <a:srgbClr val="000000"/>
                </a:solidFill>
                <a:latin typeface="Arial" charset="0"/>
              </a:rPr>
              <a:t>d</a:t>
            </a:r>
            <a:endParaRPr lang="en-US"/>
          </a:p>
        </p:txBody>
      </p:sp>
      <p:sp>
        <p:nvSpPr>
          <p:cNvPr id="1056" name="Rectangle 37"/>
          <p:cNvSpPr>
            <a:spLocks noChangeArrowheads="1"/>
          </p:cNvSpPr>
          <p:nvPr/>
        </p:nvSpPr>
        <p:spPr bwMode="auto">
          <a:xfrm>
            <a:off x="6232525" y="6340475"/>
            <a:ext cx="200025" cy="166688"/>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40</a:t>
            </a:r>
            <a:endParaRPr lang="en-US"/>
          </a:p>
        </p:txBody>
      </p:sp>
      <p:sp>
        <p:nvSpPr>
          <p:cNvPr id="1057" name="Rectangle 38"/>
          <p:cNvSpPr>
            <a:spLocks noChangeArrowheads="1"/>
          </p:cNvSpPr>
          <p:nvPr/>
        </p:nvSpPr>
        <p:spPr bwMode="auto">
          <a:xfrm>
            <a:off x="5791200" y="6340475"/>
            <a:ext cx="515938" cy="166688"/>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           </a:t>
            </a:r>
            <a:endParaRPr lang="en-US"/>
          </a:p>
        </p:txBody>
      </p:sp>
      <p:sp>
        <p:nvSpPr>
          <p:cNvPr id="1058" name="Rectangle 39"/>
          <p:cNvSpPr>
            <a:spLocks noChangeArrowheads="1"/>
          </p:cNvSpPr>
          <p:nvPr/>
        </p:nvSpPr>
        <p:spPr bwMode="auto">
          <a:xfrm>
            <a:off x="6224588" y="6340475"/>
            <a:ext cx="92075" cy="166688"/>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 </a:t>
            </a:r>
            <a:endParaRPr lang="en-US"/>
          </a:p>
        </p:txBody>
      </p:sp>
      <p:sp>
        <p:nvSpPr>
          <p:cNvPr id="1059" name="Line 40"/>
          <p:cNvSpPr>
            <a:spLocks noChangeShapeType="1"/>
          </p:cNvSpPr>
          <p:nvPr/>
        </p:nvSpPr>
        <p:spPr bwMode="auto">
          <a:xfrm flipV="1">
            <a:off x="4619625" y="5667375"/>
            <a:ext cx="1588" cy="1588"/>
          </a:xfrm>
          <a:prstGeom prst="line">
            <a:avLst/>
          </a:prstGeom>
          <a:noFill/>
          <a:ln w="0">
            <a:solidFill>
              <a:srgbClr val="C0C0C0"/>
            </a:solidFill>
            <a:round/>
            <a:headEnd/>
            <a:tailEnd/>
          </a:ln>
        </p:spPr>
        <p:txBody>
          <a:bodyPr/>
          <a:lstStyle/>
          <a:p>
            <a:endParaRPr lang="en-US"/>
          </a:p>
        </p:txBody>
      </p:sp>
      <p:sp>
        <p:nvSpPr>
          <p:cNvPr id="1060" name="Rectangle 41"/>
          <p:cNvSpPr>
            <a:spLocks noChangeArrowheads="1"/>
          </p:cNvSpPr>
          <p:nvPr/>
        </p:nvSpPr>
        <p:spPr bwMode="auto">
          <a:xfrm>
            <a:off x="4619625" y="5659438"/>
            <a:ext cx="7938" cy="7937"/>
          </a:xfrm>
          <a:prstGeom prst="rect">
            <a:avLst/>
          </a:prstGeom>
          <a:solidFill>
            <a:srgbClr val="C0C0C0"/>
          </a:solidFill>
          <a:ln w="9525">
            <a:noFill/>
            <a:miter lim="800000"/>
            <a:headEnd/>
            <a:tailEnd/>
          </a:ln>
        </p:spPr>
        <p:txBody>
          <a:bodyPr/>
          <a:lstStyle/>
          <a:p>
            <a:endParaRPr lang="en-US"/>
          </a:p>
        </p:txBody>
      </p:sp>
      <p:sp>
        <p:nvSpPr>
          <p:cNvPr id="1061" name="Line 42"/>
          <p:cNvSpPr>
            <a:spLocks noChangeShapeType="1"/>
          </p:cNvSpPr>
          <p:nvPr/>
        </p:nvSpPr>
        <p:spPr bwMode="auto">
          <a:xfrm flipV="1">
            <a:off x="5726113" y="5667375"/>
            <a:ext cx="1587" cy="1588"/>
          </a:xfrm>
          <a:prstGeom prst="line">
            <a:avLst/>
          </a:prstGeom>
          <a:noFill/>
          <a:ln w="0">
            <a:solidFill>
              <a:srgbClr val="C0C0C0"/>
            </a:solidFill>
            <a:round/>
            <a:headEnd/>
            <a:tailEnd/>
          </a:ln>
        </p:spPr>
        <p:txBody>
          <a:bodyPr/>
          <a:lstStyle/>
          <a:p>
            <a:endParaRPr lang="en-US"/>
          </a:p>
        </p:txBody>
      </p:sp>
      <p:sp>
        <p:nvSpPr>
          <p:cNvPr id="1062" name="Rectangle 43"/>
          <p:cNvSpPr>
            <a:spLocks noChangeArrowheads="1"/>
          </p:cNvSpPr>
          <p:nvPr/>
        </p:nvSpPr>
        <p:spPr bwMode="auto">
          <a:xfrm>
            <a:off x="5726113" y="5659438"/>
            <a:ext cx="7937" cy="7937"/>
          </a:xfrm>
          <a:prstGeom prst="rect">
            <a:avLst/>
          </a:prstGeom>
          <a:solidFill>
            <a:srgbClr val="C0C0C0"/>
          </a:solidFill>
          <a:ln w="9525">
            <a:noFill/>
            <a:miter lim="800000"/>
            <a:headEnd/>
            <a:tailEnd/>
          </a:ln>
        </p:spPr>
        <p:txBody>
          <a:bodyPr/>
          <a:lstStyle/>
          <a:p>
            <a:endParaRPr lang="en-US"/>
          </a:p>
        </p:txBody>
      </p:sp>
      <p:sp>
        <p:nvSpPr>
          <p:cNvPr id="1063" name="Line 44"/>
          <p:cNvSpPr>
            <a:spLocks noChangeShapeType="1"/>
          </p:cNvSpPr>
          <p:nvPr/>
        </p:nvSpPr>
        <p:spPr bwMode="auto">
          <a:xfrm flipV="1">
            <a:off x="6423025" y="5667375"/>
            <a:ext cx="1588" cy="1588"/>
          </a:xfrm>
          <a:prstGeom prst="line">
            <a:avLst/>
          </a:prstGeom>
          <a:noFill/>
          <a:ln w="0">
            <a:solidFill>
              <a:srgbClr val="C0C0C0"/>
            </a:solidFill>
            <a:round/>
            <a:headEnd/>
            <a:tailEnd/>
          </a:ln>
        </p:spPr>
        <p:txBody>
          <a:bodyPr/>
          <a:lstStyle/>
          <a:p>
            <a:endParaRPr lang="en-US"/>
          </a:p>
        </p:txBody>
      </p:sp>
      <p:sp>
        <p:nvSpPr>
          <p:cNvPr id="1064" name="Rectangle 45"/>
          <p:cNvSpPr>
            <a:spLocks noChangeArrowheads="1"/>
          </p:cNvSpPr>
          <p:nvPr/>
        </p:nvSpPr>
        <p:spPr bwMode="auto">
          <a:xfrm>
            <a:off x="6423025" y="5659438"/>
            <a:ext cx="9525" cy="7937"/>
          </a:xfrm>
          <a:prstGeom prst="rect">
            <a:avLst/>
          </a:prstGeom>
          <a:solidFill>
            <a:srgbClr val="C0C0C0"/>
          </a:solidFill>
          <a:ln w="9525">
            <a:noFill/>
            <a:miter lim="800000"/>
            <a:headEnd/>
            <a:tailEnd/>
          </a:ln>
        </p:spPr>
        <p:txBody>
          <a:bodyPr/>
          <a:lstStyle/>
          <a:p>
            <a:endParaRPr lang="en-US"/>
          </a:p>
        </p:txBody>
      </p:sp>
      <p:sp>
        <p:nvSpPr>
          <p:cNvPr id="1065" name="Line 46"/>
          <p:cNvSpPr>
            <a:spLocks noChangeShapeType="1"/>
          </p:cNvSpPr>
          <p:nvPr/>
        </p:nvSpPr>
        <p:spPr bwMode="auto">
          <a:xfrm flipV="1">
            <a:off x="7121525" y="5667375"/>
            <a:ext cx="1588" cy="1588"/>
          </a:xfrm>
          <a:prstGeom prst="line">
            <a:avLst/>
          </a:prstGeom>
          <a:noFill/>
          <a:ln w="0">
            <a:solidFill>
              <a:srgbClr val="C0C0C0"/>
            </a:solidFill>
            <a:round/>
            <a:headEnd/>
            <a:tailEnd/>
          </a:ln>
        </p:spPr>
        <p:txBody>
          <a:bodyPr/>
          <a:lstStyle/>
          <a:p>
            <a:endParaRPr lang="en-US"/>
          </a:p>
        </p:txBody>
      </p:sp>
      <p:sp>
        <p:nvSpPr>
          <p:cNvPr id="1066" name="Rectangle 47"/>
          <p:cNvSpPr>
            <a:spLocks noChangeArrowheads="1"/>
          </p:cNvSpPr>
          <p:nvPr/>
        </p:nvSpPr>
        <p:spPr bwMode="auto">
          <a:xfrm>
            <a:off x="7121525" y="5659438"/>
            <a:ext cx="9525" cy="7937"/>
          </a:xfrm>
          <a:prstGeom prst="rect">
            <a:avLst/>
          </a:prstGeom>
          <a:solidFill>
            <a:srgbClr val="C0C0C0"/>
          </a:solidFill>
          <a:ln w="9525">
            <a:noFill/>
            <a:miter lim="800000"/>
            <a:headEnd/>
            <a:tailEnd/>
          </a:ln>
        </p:spPr>
        <p:txBody>
          <a:bodyPr/>
          <a:lstStyle/>
          <a:p>
            <a:endParaRPr lang="en-US"/>
          </a:p>
        </p:txBody>
      </p:sp>
      <p:sp>
        <p:nvSpPr>
          <p:cNvPr id="1067" name="Line 48"/>
          <p:cNvSpPr>
            <a:spLocks noChangeShapeType="1"/>
          </p:cNvSpPr>
          <p:nvPr/>
        </p:nvSpPr>
        <p:spPr bwMode="auto">
          <a:xfrm flipV="1">
            <a:off x="8485188" y="5667375"/>
            <a:ext cx="1587" cy="1588"/>
          </a:xfrm>
          <a:prstGeom prst="line">
            <a:avLst/>
          </a:prstGeom>
          <a:noFill/>
          <a:ln w="0">
            <a:solidFill>
              <a:srgbClr val="C0C0C0"/>
            </a:solidFill>
            <a:round/>
            <a:headEnd/>
            <a:tailEnd/>
          </a:ln>
        </p:spPr>
        <p:txBody>
          <a:bodyPr/>
          <a:lstStyle/>
          <a:p>
            <a:endParaRPr lang="en-US"/>
          </a:p>
        </p:txBody>
      </p:sp>
      <p:sp>
        <p:nvSpPr>
          <p:cNvPr id="1068" name="Rectangle 49"/>
          <p:cNvSpPr>
            <a:spLocks noChangeArrowheads="1"/>
          </p:cNvSpPr>
          <p:nvPr/>
        </p:nvSpPr>
        <p:spPr bwMode="auto">
          <a:xfrm>
            <a:off x="8485188" y="5659438"/>
            <a:ext cx="9525" cy="7937"/>
          </a:xfrm>
          <a:prstGeom prst="rect">
            <a:avLst/>
          </a:prstGeom>
          <a:solidFill>
            <a:srgbClr val="C0C0C0"/>
          </a:solidFill>
          <a:ln w="9525">
            <a:noFill/>
            <a:miter lim="800000"/>
            <a:headEnd/>
            <a:tailEnd/>
          </a:ln>
        </p:spPr>
        <p:txBody>
          <a:bodyPr/>
          <a:lstStyle/>
          <a:p>
            <a:endParaRPr lang="en-US"/>
          </a:p>
        </p:txBody>
      </p:sp>
      <p:sp>
        <p:nvSpPr>
          <p:cNvPr id="1069" name="Rectangle 50"/>
          <p:cNvSpPr>
            <a:spLocks noChangeArrowheads="1"/>
          </p:cNvSpPr>
          <p:nvPr/>
        </p:nvSpPr>
        <p:spPr bwMode="auto">
          <a:xfrm>
            <a:off x="4627563" y="5659438"/>
            <a:ext cx="4373562" cy="15875"/>
          </a:xfrm>
          <a:prstGeom prst="rect">
            <a:avLst/>
          </a:prstGeom>
          <a:solidFill>
            <a:srgbClr val="000000"/>
          </a:solidFill>
          <a:ln w="9525">
            <a:noFill/>
            <a:miter lim="800000"/>
            <a:headEnd/>
            <a:tailEnd/>
          </a:ln>
        </p:spPr>
        <p:txBody>
          <a:bodyPr/>
          <a:lstStyle/>
          <a:p>
            <a:endParaRPr lang="en-US"/>
          </a:p>
        </p:txBody>
      </p:sp>
      <p:sp>
        <p:nvSpPr>
          <p:cNvPr id="1070" name="Line 51"/>
          <p:cNvSpPr>
            <a:spLocks noChangeShapeType="1"/>
          </p:cNvSpPr>
          <p:nvPr/>
        </p:nvSpPr>
        <p:spPr bwMode="auto">
          <a:xfrm flipV="1">
            <a:off x="8993188" y="5667375"/>
            <a:ext cx="1587" cy="1588"/>
          </a:xfrm>
          <a:prstGeom prst="line">
            <a:avLst/>
          </a:prstGeom>
          <a:noFill/>
          <a:ln w="0">
            <a:solidFill>
              <a:srgbClr val="C0C0C0"/>
            </a:solidFill>
            <a:round/>
            <a:headEnd/>
            <a:tailEnd/>
          </a:ln>
        </p:spPr>
        <p:txBody>
          <a:bodyPr/>
          <a:lstStyle/>
          <a:p>
            <a:endParaRPr lang="en-US"/>
          </a:p>
        </p:txBody>
      </p:sp>
      <p:sp>
        <p:nvSpPr>
          <p:cNvPr id="1071" name="Rectangle 52"/>
          <p:cNvSpPr>
            <a:spLocks noChangeArrowheads="1"/>
          </p:cNvSpPr>
          <p:nvPr/>
        </p:nvSpPr>
        <p:spPr bwMode="auto">
          <a:xfrm>
            <a:off x="8993188" y="5659438"/>
            <a:ext cx="7937" cy="7937"/>
          </a:xfrm>
          <a:prstGeom prst="rect">
            <a:avLst/>
          </a:prstGeom>
          <a:solidFill>
            <a:srgbClr val="C0C0C0"/>
          </a:solidFill>
          <a:ln w="9525">
            <a:noFill/>
            <a:miter lim="800000"/>
            <a:headEnd/>
            <a:tailEnd/>
          </a:ln>
        </p:spPr>
        <p:txBody>
          <a:bodyPr/>
          <a:lstStyle/>
          <a:p>
            <a:endParaRPr lang="en-US"/>
          </a:p>
        </p:txBody>
      </p:sp>
      <p:sp>
        <p:nvSpPr>
          <p:cNvPr id="1072" name="Line 53"/>
          <p:cNvSpPr>
            <a:spLocks noChangeShapeType="1"/>
          </p:cNvSpPr>
          <p:nvPr/>
        </p:nvSpPr>
        <p:spPr bwMode="auto">
          <a:xfrm>
            <a:off x="4627563" y="5834063"/>
            <a:ext cx="4357687" cy="1587"/>
          </a:xfrm>
          <a:prstGeom prst="line">
            <a:avLst/>
          </a:prstGeom>
          <a:noFill/>
          <a:ln w="0">
            <a:solidFill>
              <a:srgbClr val="000000"/>
            </a:solidFill>
            <a:round/>
            <a:headEnd/>
            <a:tailEnd/>
          </a:ln>
        </p:spPr>
        <p:txBody>
          <a:bodyPr/>
          <a:lstStyle/>
          <a:p>
            <a:endParaRPr lang="en-US"/>
          </a:p>
        </p:txBody>
      </p:sp>
      <p:sp>
        <p:nvSpPr>
          <p:cNvPr id="1073" name="Rectangle 54"/>
          <p:cNvSpPr>
            <a:spLocks noChangeArrowheads="1"/>
          </p:cNvSpPr>
          <p:nvPr/>
        </p:nvSpPr>
        <p:spPr bwMode="auto">
          <a:xfrm>
            <a:off x="4627563" y="5834063"/>
            <a:ext cx="4357687" cy="7937"/>
          </a:xfrm>
          <a:prstGeom prst="rect">
            <a:avLst/>
          </a:prstGeom>
          <a:solidFill>
            <a:srgbClr val="000000"/>
          </a:solidFill>
          <a:ln w="9525">
            <a:noFill/>
            <a:miter lim="800000"/>
            <a:headEnd/>
            <a:tailEnd/>
          </a:ln>
        </p:spPr>
        <p:txBody>
          <a:bodyPr/>
          <a:lstStyle/>
          <a:p>
            <a:endParaRPr lang="en-US"/>
          </a:p>
        </p:txBody>
      </p:sp>
      <p:sp>
        <p:nvSpPr>
          <p:cNvPr id="1074" name="Line 55"/>
          <p:cNvSpPr>
            <a:spLocks noChangeShapeType="1"/>
          </p:cNvSpPr>
          <p:nvPr/>
        </p:nvSpPr>
        <p:spPr bwMode="auto">
          <a:xfrm>
            <a:off x="4627563" y="5849938"/>
            <a:ext cx="4357687" cy="1587"/>
          </a:xfrm>
          <a:prstGeom prst="line">
            <a:avLst/>
          </a:prstGeom>
          <a:noFill/>
          <a:ln w="0">
            <a:solidFill>
              <a:srgbClr val="000000"/>
            </a:solidFill>
            <a:round/>
            <a:headEnd/>
            <a:tailEnd/>
          </a:ln>
        </p:spPr>
        <p:txBody>
          <a:bodyPr/>
          <a:lstStyle/>
          <a:p>
            <a:endParaRPr lang="en-US"/>
          </a:p>
        </p:txBody>
      </p:sp>
      <p:sp>
        <p:nvSpPr>
          <p:cNvPr id="1075" name="Rectangle 56"/>
          <p:cNvSpPr>
            <a:spLocks noChangeArrowheads="1"/>
          </p:cNvSpPr>
          <p:nvPr/>
        </p:nvSpPr>
        <p:spPr bwMode="auto">
          <a:xfrm>
            <a:off x="4627563" y="5849938"/>
            <a:ext cx="4357687" cy="9525"/>
          </a:xfrm>
          <a:prstGeom prst="rect">
            <a:avLst/>
          </a:prstGeom>
          <a:solidFill>
            <a:srgbClr val="000000"/>
          </a:solidFill>
          <a:ln w="9525">
            <a:noFill/>
            <a:miter lim="800000"/>
            <a:headEnd/>
            <a:tailEnd/>
          </a:ln>
        </p:spPr>
        <p:txBody>
          <a:bodyPr/>
          <a:lstStyle/>
          <a:p>
            <a:endParaRPr lang="en-US"/>
          </a:p>
        </p:txBody>
      </p:sp>
      <p:sp>
        <p:nvSpPr>
          <p:cNvPr id="1076" name="Line 57"/>
          <p:cNvSpPr>
            <a:spLocks noChangeShapeType="1"/>
          </p:cNvSpPr>
          <p:nvPr/>
        </p:nvSpPr>
        <p:spPr bwMode="auto">
          <a:xfrm>
            <a:off x="7121525" y="5675313"/>
            <a:ext cx="1588" cy="158750"/>
          </a:xfrm>
          <a:prstGeom prst="line">
            <a:avLst/>
          </a:prstGeom>
          <a:noFill/>
          <a:ln w="0">
            <a:solidFill>
              <a:srgbClr val="000000"/>
            </a:solidFill>
            <a:round/>
            <a:headEnd/>
            <a:tailEnd/>
          </a:ln>
        </p:spPr>
        <p:txBody>
          <a:bodyPr/>
          <a:lstStyle/>
          <a:p>
            <a:endParaRPr lang="en-US"/>
          </a:p>
        </p:txBody>
      </p:sp>
      <p:sp>
        <p:nvSpPr>
          <p:cNvPr id="1077" name="Rectangle 58"/>
          <p:cNvSpPr>
            <a:spLocks noChangeArrowheads="1"/>
          </p:cNvSpPr>
          <p:nvPr/>
        </p:nvSpPr>
        <p:spPr bwMode="auto">
          <a:xfrm>
            <a:off x="7121525" y="5675313"/>
            <a:ext cx="9525" cy="158750"/>
          </a:xfrm>
          <a:prstGeom prst="rect">
            <a:avLst/>
          </a:prstGeom>
          <a:solidFill>
            <a:srgbClr val="000000"/>
          </a:solidFill>
          <a:ln w="9525">
            <a:noFill/>
            <a:miter lim="800000"/>
            <a:headEnd/>
            <a:tailEnd/>
          </a:ln>
        </p:spPr>
        <p:txBody>
          <a:bodyPr/>
          <a:lstStyle/>
          <a:p>
            <a:endParaRPr lang="en-US"/>
          </a:p>
        </p:txBody>
      </p:sp>
      <p:sp>
        <p:nvSpPr>
          <p:cNvPr id="1078" name="Rectangle 59"/>
          <p:cNvSpPr>
            <a:spLocks noChangeArrowheads="1"/>
          </p:cNvSpPr>
          <p:nvPr/>
        </p:nvSpPr>
        <p:spPr bwMode="auto">
          <a:xfrm>
            <a:off x="4611688" y="5659438"/>
            <a:ext cx="15875" cy="839787"/>
          </a:xfrm>
          <a:prstGeom prst="rect">
            <a:avLst/>
          </a:prstGeom>
          <a:solidFill>
            <a:srgbClr val="000000"/>
          </a:solidFill>
          <a:ln w="9525">
            <a:noFill/>
            <a:miter lim="800000"/>
            <a:headEnd/>
            <a:tailEnd/>
          </a:ln>
        </p:spPr>
        <p:txBody>
          <a:bodyPr/>
          <a:lstStyle/>
          <a:p>
            <a:endParaRPr lang="en-US"/>
          </a:p>
        </p:txBody>
      </p:sp>
      <p:sp>
        <p:nvSpPr>
          <p:cNvPr id="1079" name="Line 60"/>
          <p:cNvSpPr>
            <a:spLocks noChangeShapeType="1"/>
          </p:cNvSpPr>
          <p:nvPr/>
        </p:nvSpPr>
        <p:spPr bwMode="auto">
          <a:xfrm>
            <a:off x="7121525" y="5859463"/>
            <a:ext cx="1588" cy="623887"/>
          </a:xfrm>
          <a:prstGeom prst="line">
            <a:avLst/>
          </a:prstGeom>
          <a:noFill/>
          <a:ln w="0">
            <a:solidFill>
              <a:srgbClr val="000000"/>
            </a:solidFill>
            <a:round/>
            <a:headEnd/>
            <a:tailEnd/>
          </a:ln>
        </p:spPr>
        <p:txBody>
          <a:bodyPr/>
          <a:lstStyle/>
          <a:p>
            <a:endParaRPr lang="en-US"/>
          </a:p>
        </p:txBody>
      </p:sp>
      <p:sp>
        <p:nvSpPr>
          <p:cNvPr id="1080" name="Rectangle 61"/>
          <p:cNvSpPr>
            <a:spLocks noChangeArrowheads="1"/>
          </p:cNvSpPr>
          <p:nvPr/>
        </p:nvSpPr>
        <p:spPr bwMode="auto">
          <a:xfrm>
            <a:off x="7121525" y="5859463"/>
            <a:ext cx="9525" cy="623887"/>
          </a:xfrm>
          <a:prstGeom prst="rect">
            <a:avLst/>
          </a:prstGeom>
          <a:solidFill>
            <a:srgbClr val="000000"/>
          </a:solidFill>
          <a:ln w="9525">
            <a:noFill/>
            <a:miter lim="800000"/>
            <a:headEnd/>
            <a:tailEnd/>
          </a:ln>
        </p:spPr>
        <p:txBody>
          <a:bodyPr/>
          <a:lstStyle/>
          <a:p>
            <a:endParaRPr lang="en-US"/>
          </a:p>
        </p:txBody>
      </p:sp>
      <p:sp>
        <p:nvSpPr>
          <p:cNvPr id="1081" name="Rectangle 62"/>
          <p:cNvSpPr>
            <a:spLocks noChangeArrowheads="1"/>
          </p:cNvSpPr>
          <p:nvPr/>
        </p:nvSpPr>
        <p:spPr bwMode="auto">
          <a:xfrm>
            <a:off x="4627563" y="6483350"/>
            <a:ext cx="4373562" cy="15875"/>
          </a:xfrm>
          <a:prstGeom prst="rect">
            <a:avLst/>
          </a:prstGeom>
          <a:solidFill>
            <a:srgbClr val="000000"/>
          </a:solidFill>
          <a:ln w="9525">
            <a:noFill/>
            <a:miter lim="800000"/>
            <a:headEnd/>
            <a:tailEnd/>
          </a:ln>
        </p:spPr>
        <p:txBody>
          <a:bodyPr/>
          <a:lstStyle/>
          <a:p>
            <a:endParaRPr lang="en-US"/>
          </a:p>
        </p:txBody>
      </p:sp>
      <p:sp>
        <p:nvSpPr>
          <p:cNvPr id="1082" name="Rectangle 63"/>
          <p:cNvSpPr>
            <a:spLocks noChangeArrowheads="1"/>
          </p:cNvSpPr>
          <p:nvPr/>
        </p:nvSpPr>
        <p:spPr bwMode="auto">
          <a:xfrm>
            <a:off x="8985250" y="5675313"/>
            <a:ext cx="15875" cy="823912"/>
          </a:xfrm>
          <a:prstGeom prst="rect">
            <a:avLst/>
          </a:prstGeom>
          <a:solidFill>
            <a:srgbClr val="000000"/>
          </a:solidFill>
          <a:ln w="9525">
            <a:noFill/>
            <a:miter lim="800000"/>
            <a:headEnd/>
            <a:tailEnd/>
          </a:ln>
        </p:spPr>
        <p:txBody>
          <a:bodyPr/>
          <a:lstStyle/>
          <a:p>
            <a:endParaRPr lang="en-US"/>
          </a:p>
        </p:txBody>
      </p:sp>
      <p:sp>
        <p:nvSpPr>
          <p:cNvPr id="1083" name="Line 64"/>
          <p:cNvSpPr>
            <a:spLocks noChangeShapeType="1"/>
          </p:cNvSpPr>
          <p:nvPr/>
        </p:nvSpPr>
        <p:spPr bwMode="auto">
          <a:xfrm>
            <a:off x="4619625" y="6499225"/>
            <a:ext cx="1588" cy="1588"/>
          </a:xfrm>
          <a:prstGeom prst="line">
            <a:avLst/>
          </a:prstGeom>
          <a:noFill/>
          <a:ln w="0">
            <a:solidFill>
              <a:srgbClr val="C0C0C0"/>
            </a:solidFill>
            <a:round/>
            <a:headEnd/>
            <a:tailEnd/>
          </a:ln>
        </p:spPr>
        <p:txBody>
          <a:bodyPr/>
          <a:lstStyle/>
          <a:p>
            <a:endParaRPr lang="en-US"/>
          </a:p>
        </p:txBody>
      </p:sp>
      <p:sp>
        <p:nvSpPr>
          <p:cNvPr id="1084" name="Rectangle 65"/>
          <p:cNvSpPr>
            <a:spLocks noChangeArrowheads="1"/>
          </p:cNvSpPr>
          <p:nvPr/>
        </p:nvSpPr>
        <p:spPr bwMode="auto">
          <a:xfrm>
            <a:off x="4619625" y="6499225"/>
            <a:ext cx="7938" cy="7938"/>
          </a:xfrm>
          <a:prstGeom prst="rect">
            <a:avLst/>
          </a:prstGeom>
          <a:solidFill>
            <a:srgbClr val="C0C0C0"/>
          </a:solidFill>
          <a:ln w="9525">
            <a:noFill/>
            <a:miter lim="800000"/>
            <a:headEnd/>
            <a:tailEnd/>
          </a:ln>
        </p:spPr>
        <p:txBody>
          <a:bodyPr/>
          <a:lstStyle/>
          <a:p>
            <a:endParaRPr lang="en-US"/>
          </a:p>
        </p:txBody>
      </p:sp>
      <p:sp>
        <p:nvSpPr>
          <p:cNvPr id="1085" name="Line 66"/>
          <p:cNvSpPr>
            <a:spLocks noChangeShapeType="1"/>
          </p:cNvSpPr>
          <p:nvPr/>
        </p:nvSpPr>
        <p:spPr bwMode="auto">
          <a:xfrm>
            <a:off x="5726113" y="6499225"/>
            <a:ext cx="1587" cy="1588"/>
          </a:xfrm>
          <a:prstGeom prst="line">
            <a:avLst/>
          </a:prstGeom>
          <a:noFill/>
          <a:ln w="0">
            <a:solidFill>
              <a:srgbClr val="C0C0C0"/>
            </a:solidFill>
            <a:round/>
            <a:headEnd/>
            <a:tailEnd/>
          </a:ln>
        </p:spPr>
        <p:txBody>
          <a:bodyPr/>
          <a:lstStyle/>
          <a:p>
            <a:endParaRPr lang="en-US"/>
          </a:p>
        </p:txBody>
      </p:sp>
      <p:sp>
        <p:nvSpPr>
          <p:cNvPr id="1086" name="Rectangle 67"/>
          <p:cNvSpPr>
            <a:spLocks noChangeArrowheads="1"/>
          </p:cNvSpPr>
          <p:nvPr/>
        </p:nvSpPr>
        <p:spPr bwMode="auto">
          <a:xfrm>
            <a:off x="5726113" y="6499225"/>
            <a:ext cx="7937" cy="7938"/>
          </a:xfrm>
          <a:prstGeom prst="rect">
            <a:avLst/>
          </a:prstGeom>
          <a:solidFill>
            <a:srgbClr val="C0C0C0"/>
          </a:solidFill>
          <a:ln w="9525">
            <a:noFill/>
            <a:miter lim="800000"/>
            <a:headEnd/>
            <a:tailEnd/>
          </a:ln>
        </p:spPr>
        <p:txBody>
          <a:bodyPr/>
          <a:lstStyle/>
          <a:p>
            <a:endParaRPr lang="en-US"/>
          </a:p>
        </p:txBody>
      </p:sp>
      <p:sp>
        <p:nvSpPr>
          <p:cNvPr id="1087" name="Line 68"/>
          <p:cNvSpPr>
            <a:spLocks noChangeShapeType="1"/>
          </p:cNvSpPr>
          <p:nvPr/>
        </p:nvSpPr>
        <p:spPr bwMode="auto">
          <a:xfrm>
            <a:off x="6423025" y="6499225"/>
            <a:ext cx="1588" cy="1588"/>
          </a:xfrm>
          <a:prstGeom prst="line">
            <a:avLst/>
          </a:prstGeom>
          <a:noFill/>
          <a:ln w="0">
            <a:solidFill>
              <a:srgbClr val="C0C0C0"/>
            </a:solidFill>
            <a:round/>
            <a:headEnd/>
            <a:tailEnd/>
          </a:ln>
        </p:spPr>
        <p:txBody>
          <a:bodyPr/>
          <a:lstStyle/>
          <a:p>
            <a:endParaRPr lang="en-US"/>
          </a:p>
        </p:txBody>
      </p:sp>
      <p:sp>
        <p:nvSpPr>
          <p:cNvPr id="1088" name="Rectangle 69"/>
          <p:cNvSpPr>
            <a:spLocks noChangeArrowheads="1"/>
          </p:cNvSpPr>
          <p:nvPr/>
        </p:nvSpPr>
        <p:spPr bwMode="auto">
          <a:xfrm>
            <a:off x="6423025" y="6499225"/>
            <a:ext cx="9525" cy="7938"/>
          </a:xfrm>
          <a:prstGeom prst="rect">
            <a:avLst/>
          </a:prstGeom>
          <a:solidFill>
            <a:srgbClr val="C0C0C0"/>
          </a:solidFill>
          <a:ln w="9525">
            <a:noFill/>
            <a:miter lim="800000"/>
            <a:headEnd/>
            <a:tailEnd/>
          </a:ln>
        </p:spPr>
        <p:txBody>
          <a:bodyPr/>
          <a:lstStyle/>
          <a:p>
            <a:endParaRPr lang="en-US"/>
          </a:p>
        </p:txBody>
      </p:sp>
      <p:sp>
        <p:nvSpPr>
          <p:cNvPr id="1089" name="Line 70"/>
          <p:cNvSpPr>
            <a:spLocks noChangeShapeType="1"/>
          </p:cNvSpPr>
          <p:nvPr/>
        </p:nvSpPr>
        <p:spPr bwMode="auto">
          <a:xfrm>
            <a:off x="7121525" y="6499225"/>
            <a:ext cx="1588" cy="1588"/>
          </a:xfrm>
          <a:prstGeom prst="line">
            <a:avLst/>
          </a:prstGeom>
          <a:noFill/>
          <a:ln w="0">
            <a:solidFill>
              <a:srgbClr val="C0C0C0"/>
            </a:solidFill>
            <a:round/>
            <a:headEnd/>
            <a:tailEnd/>
          </a:ln>
        </p:spPr>
        <p:txBody>
          <a:bodyPr/>
          <a:lstStyle/>
          <a:p>
            <a:endParaRPr lang="en-US"/>
          </a:p>
        </p:txBody>
      </p:sp>
      <p:sp>
        <p:nvSpPr>
          <p:cNvPr id="1090" name="Rectangle 71"/>
          <p:cNvSpPr>
            <a:spLocks noChangeArrowheads="1"/>
          </p:cNvSpPr>
          <p:nvPr/>
        </p:nvSpPr>
        <p:spPr bwMode="auto">
          <a:xfrm>
            <a:off x="7121525" y="6499225"/>
            <a:ext cx="9525" cy="7938"/>
          </a:xfrm>
          <a:prstGeom prst="rect">
            <a:avLst/>
          </a:prstGeom>
          <a:solidFill>
            <a:srgbClr val="C0C0C0"/>
          </a:solidFill>
          <a:ln w="9525">
            <a:noFill/>
            <a:miter lim="800000"/>
            <a:headEnd/>
            <a:tailEnd/>
          </a:ln>
        </p:spPr>
        <p:txBody>
          <a:bodyPr/>
          <a:lstStyle/>
          <a:p>
            <a:endParaRPr lang="en-US"/>
          </a:p>
        </p:txBody>
      </p:sp>
      <p:sp>
        <p:nvSpPr>
          <p:cNvPr id="1091" name="Line 72"/>
          <p:cNvSpPr>
            <a:spLocks noChangeShapeType="1"/>
          </p:cNvSpPr>
          <p:nvPr/>
        </p:nvSpPr>
        <p:spPr bwMode="auto">
          <a:xfrm>
            <a:off x="8485188" y="6499225"/>
            <a:ext cx="1587" cy="1588"/>
          </a:xfrm>
          <a:prstGeom prst="line">
            <a:avLst/>
          </a:prstGeom>
          <a:noFill/>
          <a:ln w="0">
            <a:solidFill>
              <a:srgbClr val="C0C0C0"/>
            </a:solidFill>
            <a:round/>
            <a:headEnd/>
            <a:tailEnd/>
          </a:ln>
        </p:spPr>
        <p:txBody>
          <a:bodyPr/>
          <a:lstStyle/>
          <a:p>
            <a:endParaRPr lang="en-US"/>
          </a:p>
        </p:txBody>
      </p:sp>
      <p:sp>
        <p:nvSpPr>
          <p:cNvPr id="1092" name="Rectangle 73"/>
          <p:cNvSpPr>
            <a:spLocks noChangeArrowheads="1"/>
          </p:cNvSpPr>
          <p:nvPr/>
        </p:nvSpPr>
        <p:spPr bwMode="auto">
          <a:xfrm>
            <a:off x="8485188" y="6499225"/>
            <a:ext cx="9525" cy="7938"/>
          </a:xfrm>
          <a:prstGeom prst="rect">
            <a:avLst/>
          </a:prstGeom>
          <a:solidFill>
            <a:srgbClr val="C0C0C0"/>
          </a:solidFill>
          <a:ln w="9525">
            <a:noFill/>
            <a:miter lim="800000"/>
            <a:headEnd/>
            <a:tailEnd/>
          </a:ln>
        </p:spPr>
        <p:txBody>
          <a:bodyPr/>
          <a:lstStyle/>
          <a:p>
            <a:endParaRPr lang="en-US"/>
          </a:p>
        </p:txBody>
      </p:sp>
      <p:sp>
        <p:nvSpPr>
          <p:cNvPr id="1093" name="Line 74"/>
          <p:cNvSpPr>
            <a:spLocks noChangeShapeType="1"/>
          </p:cNvSpPr>
          <p:nvPr/>
        </p:nvSpPr>
        <p:spPr bwMode="auto">
          <a:xfrm>
            <a:off x="8993188" y="6499225"/>
            <a:ext cx="1587" cy="1588"/>
          </a:xfrm>
          <a:prstGeom prst="line">
            <a:avLst/>
          </a:prstGeom>
          <a:noFill/>
          <a:ln w="0">
            <a:solidFill>
              <a:srgbClr val="C0C0C0"/>
            </a:solidFill>
            <a:round/>
            <a:headEnd/>
            <a:tailEnd/>
          </a:ln>
        </p:spPr>
        <p:txBody>
          <a:bodyPr/>
          <a:lstStyle/>
          <a:p>
            <a:endParaRPr lang="en-US"/>
          </a:p>
        </p:txBody>
      </p:sp>
      <p:sp>
        <p:nvSpPr>
          <p:cNvPr id="1094" name="Rectangle 75"/>
          <p:cNvSpPr>
            <a:spLocks noChangeArrowheads="1"/>
          </p:cNvSpPr>
          <p:nvPr/>
        </p:nvSpPr>
        <p:spPr bwMode="auto">
          <a:xfrm>
            <a:off x="8993188" y="6499225"/>
            <a:ext cx="7937" cy="7938"/>
          </a:xfrm>
          <a:prstGeom prst="rect">
            <a:avLst/>
          </a:prstGeom>
          <a:solidFill>
            <a:srgbClr val="C0C0C0"/>
          </a:solidFill>
          <a:ln w="9525">
            <a:noFill/>
            <a:miter lim="800000"/>
            <a:headEnd/>
            <a:tailEnd/>
          </a:ln>
        </p:spPr>
        <p:txBody>
          <a:bodyPr/>
          <a:lstStyle/>
          <a:p>
            <a:endParaRPr lang="en-US"/>
          </a:p>
        </p:txBody>
      </p:sp>
      <p:sp>
        <p:nvSpPr>
          <p:cNvPr id="1095" name="Line 76"/>
          <p:cNvSpPr>
            <a:spLocks noChangeShapeType="1"/>
          </p:cNvSpPr>
          <p:nvPr/>
        </p:nvSpPr>
        <p:spPr bwMode="auto">
          <a:xfrm>
            <a:off x="9001125" y="5667375"/>
            <a:ext cx="1588" cy="1588"/>
          </a:xfrm>
          <a:prstGeom prst="line">
            <a:avLst/>
          </a:prstGeom>
          <a:noFill/>
          <a:ln w="0">
            <a:solidFill>
              <a:srgbClr val="C0C0C0"/>
            </a:solidFill>
            <a:round/>
            <a:headEnd/>
            <a:tailEnd/>
          </a:ln>
        </p:spPr>
        <p:txBody>
          <a:bodyPr/>
          <a:lstStyle/>
          <a:p>
            <a:endParaRPr lang="en-US"/>
          </a:p>
        </p:txBody>
      </p:sp>
      <p:sp>
        <p:nvSpPr>
          <p:cNvPr id="1096" name="Rectangle 77"/>
          <p:cNvSpPr>
            <a:spLocks noChangeArrowheads="1"/>
          </p:cNvSpPr>
          <p:nvPr/>
        </p:nvSpPr>
        <p:spPr bwMode="auto">
          <a:xfrm>
            <a:off x="9001125" y="5667375"/>
            <a:ext cx="7938" cy="7938"/>
          </a:xfrm>
          <a:prstGeom prst="rect">
            <a:avLst/>
          </a:prstGeom>
          <a:solidFill>
            <a:srgbClr val="C0C0C0"/>
          </a:solidFill>
          <a:ln w="9525">
            <a:noFill/>
            <a:miter lim="800000"/>
            <a:headEnd/>
            <a:tailEnd/>
          </a:ln>
        </p:spPr>
        <p:txBody>
          <a:bodyPr/>
          <a:lstStyle/>
          <a:p>
            <a:endParaRPr lang="en-US"/>
          </a:p>
        </p:txBody>
      </p:sp>
      <p:sp>
        <p:nvSpPr>
          <p:cNvPr id="1097" name="Line 78"/>
          <p:cNvSpPr>
            <a:spLocks noChangeShapeType="1"/>
          </p:cNvSpPr>
          <p:nvPr/>
        </p:nvSpPr>
        <p:spPr bwMode="auto">
          <a:xfrm>
            <a:off x="9001125" y="5842000"/>
            <a:ext cx="1588" cy="1588"/>
          </a:xfrm>
          <a:prstGeom prst="line">
            <a:avLst/>
          </a:prstGeom>
          <a:noFill/>
          <a:ln w="0">
            <a:solidFill>
              <a:srgbClr val="C0C0C0"/>
            </a:solidFill>
            <a:round/>
            <a:headEnd/>
            <a:tailEnd/>
          </a:ln>
        </p:spPr>
        <p:txBody>
          <a:bodyPr/>
          <a:lstStyle/>
          <a:p>
            <a:endParaRPr lang="en-US"/>
          </a:p>
        </p:txBody>
      </p:sp>
      <p:sp>
        <p:nvSpPr>
          <p:cNvPr id="1098" name="Rectangle 79"/>
          <p:cNvSpPr>
            <a:spLocks noChangeArrowheads="1"/>
          </p:cNvSpPr>
          <p:nvPr/>
        </p:nvSpPr>
        <p:spPr bwMode="auto">
          <a:xfrm>
            <a:off x="9001125" y="5842000"/>
            <a:ext cx="7938" cy="7938"/>
          </a:xfrm>
          <a:prstGeom prst="rect">
            <a:avLst/>
          </a:prstGeom>
          <a:solidFill>
            <a:srgbClr val="C0C0C0"/>
          </a:solidFill>
          <a:ln w="9525">
            <a:noFill/>
            <a:miter lim="800000"/>
            <a:headEnd/>
            <a:tailEnd/>
          </a:ln>
        </p:spPr>
        <p:txBody>
          <a:bodyPr/>
          <a:lstStyle/>
          <a:p>
            <a:endParaRPr lang="en-US"/>
          </a:p>
        </p:txBody>
      </p:sp>
      <p:sp>
        <p:nvSpPr>
          <p:cNvPr id="1099" name="Line 80"/>
          <p:cNvSpPr>
            <a:spLocks noChangeShapeType="1"/>
          </p:cNvSpPr>
          <p:nvPr/>
        </p:nvSpPr>
        <p:spPr bwMode="auto">
          <a:xfrm>
            <a:off x="9001125" y="6008688"/>
            <a:ext cx="1588" cy="1587"/>
          </a:xfrm>
          <a:prstGeom prst="line">
            <a:avLst/>
          </a:prstGeom>
          <a:noFill/>
          <a:ln w="0">
            <a:solidFill>
              <a:srgbClr val="C0C0C0"/>
            </a:solidFill>
            <a:round/>
            <a:headEnd/>
            <a:tailEnd/>
          </a:ln>
        </p:spPr>
        <p:txBody>
          <a:bodyPr/>
          <a:lstStyle/>
          <a:p>
            <a:endParaRPr lang="en-US"/>
          </a:p>
        </p:txBody>
      </p:sp>
      <p:sp>
        <p:nvSpPr>
          <p:cNvPr id="1100" name="Rectangle 81"/>
          <p:cNvSpPr>
            <a:spLocks noChangeArrowheads="1"/>
          </p:cNvSpPr>
          <p:nvPr/>
        </p:nvSpPr>
        <p:spPr bwMode="auto">
          <a:xfrm>
            <a:off x="9001125" y="6008688"/>
            <a:ext cx="7938" cy="7937"/>
          </a:xfrm>
          <a:prstGeom prst="rect">
            <a:avLst/>
          </a:prstGeom>
          <a:solidFill>
            <a:srgbClr val="C0C0C0"/>
          </a:solidFill>
          <a:ln w="9525">
            <a:noFill/>
            <a:miter lim="800000"/>
            <a:headEnd/>
            <a:tailEnd/>
          </a:ln>
        </p:spPr>
        <p:txBody>
          <a:bodyPr/>
          <a:lstStyle/>
          <a:p>
            <a:endParaRPr lang="en-US"/>
          </a:p>
        </p:txBody>
      </p:sp>
      <p:sp>
        <p:nvSpPr>
          <p:cNvPr id="1101" name="Line 82"/>
          <p:cNvSpPr>
            <a:spLocks noChangeShapeType="1"/>
          </p:cNvSpPr>
          <p:nvPr/>
        </p:nvSpPr>
        <p:spPr bwMode="auto">
          <a:xfrm>
            <a:off x="9001125" y="6165850"/>
            <a:ext cx="1588" cy="1588"/>
          </a:xfrm>
          <a:prstGeom prst="line">
            <a:avLst/>
          </a:prstGeom>
          <a:noFill/>
          <a:ln w="0">
            <a:solidFill>
              <a:srgbClr val="C0C0C0"/>
            </a:solidFill>
            <a:round/>
            <a:headEnd/>
            <a:tailEnd/>
          </a:ln>
        </p:spPr>
        <p:txBody>
          <a:bodyPr/>
          <a:lstStyle/>
          <a:p>
            <a:endParaRPr lang="en-US"/>
          </a:p>
        </p:txBody>
      </p:sp>
      <p:sp>
        <p:nvSpPr>
          <p:cNvPr id="1102" name="Rectangle 83"/>
          <p:cNvSpPr>
            <a:spLocks noChangeArrowheads="1"/>
          </p:cNvSpPr>
          <p:nvPr/>
        </p:nvSpPr>
        <p:spPr bwMode="auto">
          <a:xfrm>
            <a:off x="9001125" y="6165850"/>
            <a:ext cx="7938" cy="9525"/>
          </a:xfrm>
          <a:prstGeom prst="rect">
            <a:avLst/>
          </a:prstGeom>
          <a:solidFill>
            <a:srgbClr val="C0C0C0"/>
          </a:solidFill>
          <a:ln w="9525">
            <a:noFill/>
            <a:miter lim="800000"/>
            <a:headEnd/>
            <a:tailEnd/>
          </a:ln>
        </p:spPr>
        <p:txBody>
          <a:bodyPr/>
          <a:lstStyle/>
          <a:p>
            <a:endParaRPr lang="en-US"/>
          </a:p>
        </p:txBody>
      </p:sp>
      <p:sp>
        <p:nvSpPr>
          <p:cNvPr id="1103" name="Line 84"/>
          <p:cNvSpPr>
            <a:spLocks noChangeShapeType="1"/>
          </p:cNvSpPr>
          <p:nvPr/>
        </p:nvSpPr>
        <p:spPr bwMode="auto">
          <a:xfrm>
            <a:off x="9001125" y="6324600"/>
            <a:ext cx="1588" cy="1588"/>
          </a:xfrm>
          <a:prstGeom prst="line">
            <a:avLst/>
          </a:prstGeom>
          <a:noFill/>
          <a:ln w="0">
            <a:solidFill>
              <a:srgbClr val="C0C0C0"/>
            </a:solidFill>
            <a:round/>
            <a:headEnd/>
            <a:tailEnd/>
          </a:ln>
        </p:spPr>
        <p:txBody>
          <a:bodyPr/>
          <a:lstStyle/>
          <a:p>
            <a:endParaRPr lang="en-US"/>
          </a:p>
        </p:txBody>
      </p:sp>
      <p:sp>
        <p:nvSpPr>
          <p:cNvPr id="1104" name="Rectangle 85"/>
          <p:cNvSpPr>
            <a:spLocks noChangeArrowheads="1"/>
          </p:cNvSpPr>
          <p:nvPr/>
        </p:nvSpPr>
        <p:spPr bwMode="auto">
          <a:xfrm>
            <a:off x="9001125" y="6324600"/>
            <a:ext cx="7938" cy="7938"/>
          </a:xfrm>
          <a:prstGeom prst="rect">
            <a:avLst/>
          </a:prstGeom>
          <a:solidFill>
            <a:srgbClr val="C0C0C0"/>
          </a:solidFill>
          <a:ln w="9525">
            <a:noFill/>
            <a:miter lim="800000"/>
            <a:headEnd/>
            <a:tailEnd/>
          </a:ln>
        </p:spPr>
        <p:txBody>
          <a:bodyPr/>
          <a:lstStyle/>
          <a:p>
            <a:endParaRPr lang="en-US"/>
          </a:p>
        </p:txBody>
      </p:sp>
      <p:sp>
        <p:nvSpPr>
          <p:cNvPr id="1105" name="Line 86"/>
          <p:cNvSpPr>
            <a:spLocks noChangeShapeType="1"/>
          </p:cNvSpPr>
          <p:nvPr/>
        </p:nvSpPr>
        <p:spPr bwMode="auto">
          <a:xfrm>
            <a:off x="9001125" y="6491288"/>
            <a:ext cx="1588" cy="1587"/>
          </a:xfrm>
          <a:prstGeom prst="line">
            <a:avLst/>
          </a:prstGeom>
          <a:noFill/>
          <a:ln w="0">
            <a:solidFill>
              <a:srgbClr val="C0C0C0"/>
            </a:solidFill>
            <a:round/>
            <a:headEnd/>
            <a:tailEnd/>
          </a:ln>
        </p:spPr>
        <p:txBody>
          <a:bodyPr/>
          <a:lstStyle/>
          <a:p>
            <a:endParaRPr lang="en-US"/>
          </a:p>
        </p:txBody>
      </p:sp>
      <p:sp>
        <p:nvSpPr>
          <p:cNvPr id="1106" name="Rectangle 87"/>
          <p:cNvSpPr>
            <a:spLocks noChangeArrowheads="1"/>
          </p:cNvSpPr>
          <p:nvPr/>
        </p:nvSpPr>
        <p:spPr bwMode="auto">
          <a:xfrm>
            <a:off x="9001125" y="6491288"/>
            <a:ext cx="7938" cy="7937"/>
          </a:xfrm>
          <a:prstGeom prst="rect">
            <a:avLst/>
          </a:prstGeom>
          <a:solidFill>
            <a:srgbClr val="C0C0C0"/>
          </a:solidFill>
          <a:ln w="9525">
            <a:noFill/>
            <a:miter lim="800000"/>
            <a:headEnd/>
            <a:tailEnd/>
          </a:ln>
        </p:spPr>
        <p:txBody>
          <a:bodyPr/>
          <a:lstStyle/>
          <a:p>
            <a:endParaRPr lang="en-US"/>
          </a:p>
        </p:txBody>
      </p:sp>
      <p:sp>
        <p:nvSpPr>
          <p:cNvPr id="1107" name="Rectangle 91"/>
          <p:cNvSpPr>
            <a:spLocks noGrp="1" noChangeArrowheads="1"/>
          </p:cNvSpPr>
          <p:nvPr>
            <p:ph type="title"/>
          </p:nvPr>
        </p:nvSpPr>
        <p:spPr/>
        <p:txBody>
          <a:bodyPr/>
          <a:lstStyle/>
          <a:p>
            <a:pPr eaLnBrk="1" hangingPunct="1"/>
            <a:r>
              <a:rPr lang="en-US" smtClean="0"/>
              <a:t>Structured Contracts </a:t>
            </a:r>
            <a:br>
              <a:rPr lang="en-US" smtClean="0"/>
            </a:br>
            <a:r>
              <a:rPr lang="en-US" smtClean="0"/>
              <a:t>	Mini-Case 7: Bose 301SE</a:t>
            </a:r>
          </a:p>
        </p:txBody>
      </p:sp>
    </p:spTree>
    <p:custDataLst>
      <p:tags r:id="rId2"/>
    </p:custData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ChangeArrowheads="1"/>
          </p:cNvSpPr>
          <p:nvPr/>
        </p:nvSpPr>
        <p:spPr bwMode="auto">
          <a:xfrm>
            <a:off x="1604963" y="1292225"/>
            <a:ext cx="1323975" cy="363538"/>
          </a:xfrm>
          <a:prstGeom prst="rect">
            <a:avLst/>
          </a:prstGeom>
          <a:noFill/>
          <a:ln w="12700">
            <a:noFill/>
            <a:miter lim="800000"/>
            <a:headEnd/>
            <a:tailEnd/>
          </a:ln>
        </p:spPr>
        <p:txBody>
          <a:bodyPr wrap="none" lIns="90488" tIns="44450" rIns="90488" bIns="44450">
            <a:spAutoFit/>
          </a:bodyPr>
          <a:lstStyle/>
          <a:p>
            <a:pPr eaLnBrk="0" hangingPunct="0"/>
            <a:r>
              <a:rPr lang="en-US" sz="1800" b="0">
                <a:latin typeface="Arial" pitchFamily="34" charset="0"/>
                <a:cs typeface="Arial" pitchFamily="34" charset="0"/>
              </a:rPr>
              <a:t>MODULAR</a:t>
            </a:r>
          </a:p>
        </p:txBody>
      </p:sp>
      <p:sp>
        <p:nvSpPr>
          <p:cNvPr id="22531" name="Rectangle 5"/>
          <p:cNvSpPr>
            <a:spLocks noChangeArrowheads="1"/>
          </p:cNvSpPr>
          <p:nvPr/>
        </p:nvSpPr>
        <p:spPr bwMode="auto">
          <a:xfrm>
            <a:off x="5253038" y="1292225"/>
            <a:ext cx="1323975" cy="363538"/>
          </a:xfrm>
          <a:prstGeom prst="rect">
            <a:avLst/>
          </a:prstGeom>
          <a:noFill/>
          <a:ln w="12700">
            <a:noFill/>
            <a:miter lim="800000"/>
            <a:headEnd/>
            <a:tailEnd/>
          </a:ln>
        </p:spPr>
        <p:txBody>
          <a:bodyPr wrap="none" lIns="90488" tIns="44450" rIns="90488" bIns="44450">
            <a:spAutoFit/>
          </a:bodyPr>
          <a:lstStyle/>
          <a:p>
            <a:pPr eaLnBrk="0" hangingPunct="0"/>
            <a:r>
              <a:rPr lang="en-US" sz="1800" b="0">
                <a:latin typeface="Arial" pitchFamily="34" charset="0"/>
                <a:cs typeface="Arial" pitchFamily="34" charset="0"/>
              </a:rPr>
              <a:t>INTEGRAL</a:t>
            </a:r>
          </a:p>
        </p:txBody>
      </p:sp>
      <p:sp>
        <p:nvSpPr>
          <p:cNvPr id="22532" name="Rectangle 9"/>
          <p:cNvSpPr>
            <a:spLocks noChangeArrowheads="1"/>
          </p:cNvSpPr>
          <p:nvPr/>
        </p:nvSpPr>
        <p:spPr bwMode="auto">
          <a:xfrm>
            <a:off x="1231900" y="2027238"/>
            <a:ext cx="965200" cy="1574800"/>
          </a:xfrm>
          <a:prstGeom prst="rect">
            <a:avLst/>
          </a:prstGeom>
          <a:solidFill>
            <a:srgbClr val="CCFF66"/>
          </a:solidFill>
          <a:ln w="9525">
            <a:solidFill>
              <a:schemeClr val="tx1"/>
            </a:solidFill>
            <a:miter lim="800000"/>
            <a:headEnd/>
            <a:tailEnd/>
          </a:ln>
        </p:spPr>
        <p:txBody>
          <a:bodyPr wrap="none" anchor="ctr"/>
          <a:lstStyle/>
          <a:p>
            <a:endParaRPr lang="en-US"/>
          </a:p>
        </p:txBody>
      </p:sp>
      <p:sp>
        <p:nvSpPr>
          <p:cNvPr id="22533" name="Rectangle 10"/>
          <p:cNvSpPr>
            <a:spLocks noChangeArrowheads="1"/>
          </p:cNvSpPr>
          <p:nvPr/>
        </p:nvSpPr>
        <p:spPr bwMode="auto">
          <a:xfrm>
            <a:off x="2368550" y="2020888"/>
            <a:ext cx="825500" cy="1587500"/>
          </a:xfrm>
          <a:prstGeom prst="rect">
            <a:avLst/>
          </a:prstGeom>
          <a:solidFill>
            <a:schemeClr val="hlink"/>
          </a:solidFill>
          <a:ln w="9525">
            <a:solidFill>
              <a:schemeClr val="tx1"/>
            </a:solidFill>
            <a:miter lim="800000"/>
            <a:headEnd/>
            <a:tailEnd/>
          </a:ln>
        </p:spPr>
        <p:txBody>
          <a:bodyPr wrap="none" anchor="ctr"/>
          <a:lstStyle/>
          <a:p>
            <a:endParaRPr lang="en-US"/>
          </a:p>
        </p:txBody>
      </p:sp>
      <p:sp>
        <p:nvSpPr>
          <p:cNvPr id="22534" name="Rectangle 36"/>
          <p:cNvSpPr>
            <a:spLocks noChangeArrowheads="1"/>
          </p:cNvSpPr>
          <p:nvPr/>
        </p:nvSpPr>
        <p:spPr bwMode="auto">
          <a:xfrm>
            <a:off x="1128713" y="3732213"/>
            <a:ext cx="2425700" cy="1003300"/>
          </a:xfrm>
          <a:prstGeom prst="rect">
            <a:avLst/>
          </a:prstGeom>
          <a:noFill/>
          <a:ln w="12700">
            <a:noFill/>
            <a:miter lim="800000"/>
            <a:headEnd/>
            <a:tailEnd/>
          </a:ln>
        </p:spPr>
        <p:txBody>
          <a:bodyPr wrap="none" lIns="90488" tIns="44450" rIns="90488" bIns="44450">
            <a:spAutoFit/>
          </a:bodyPr>
          <a:lstStyle/>
          <a:p>
            <a:pPr eaLnBrk="0" hangingPunct="0"/>
            <a:r>
              <a:rPr lang="en-US" sz="2000" b="0">
                <a:latin typeface="Arial" pitchFamily="34" charset="0"/>
                <a:cs typeface="Arial" pitchFamily="34" charset="0"/>
              </a:rPr>
              <a:t>IBM-Compatible PC</a:t>
            </a:r>
          </a:p>
          <a:p>
            <a:pPr eaLnBrk="0" hangingPunct="0"/>
            <a:r>
              <a:rPr lang="en-US" sz="2000" b="0">
                <a:latin typeface="Arial" pitchFamily="34" charset="0"/>
                <a:cs typeface="Arial" pitchFamily="34" charset="0"/>
              </a:rPr>
              <a:t>Bicycle</a:t>
            </a:r>
          </a:p>
          <a:p>
            <a:pPr eaLnBrk="0" hangingPunct="0"/>
            <a:r>
              <a:rPr lang="en-US" sz="2000" b="0">
                <a:latin typeface="Arial" pitchFamily="34" charset="0"/>
                <a:cs typeface="Arial" pitchFamily="34" charset="0"/>
              </a:rPr>
              <a:t>Sony Walkman</a:t>
            </a:r>
          </a:p>
        </p:txBody>
      </p:sp>
      <p:sp>
        <p:nvSpPr>
          <p:cNvPr id="22535" name="Rectangle 37"/>
          <p:cNvSpPr>
            <a:spLocks noChangeArrowheads="1"/>
          </p:cNvSpPr>
          <p:nvPr/>
        </p:nvSpPr>
        <p:spPr bwMode="auto">
          <a:xfrm>
            <a:off x="4786313" y="3732213"/>
            <a:ext cx="2563812" cy="698500"/>
          </a:xfrm>
          <a:prstGeom prst="rect">
            <a:avLst/>
          </a:prstGeom>
          <a:noFill/>
          <a:ln w="12700">
            <a:noFill/>
            <a:miter lim="800000"/>
            <a:headEnd/>
            <a:tailEnd/>
          </a:ln>
        </p:spPr>
        <p:txBody>
          <a:bodyPr wrap="none" lIns="90488" tIns="44450" rIns="90488" bIns="44450">
            <a:spAutoFit/>
          </a:bodyPr>
          <a:lstStyle/>
          <a:p>
            <a:pPr eaLnBrk="0" hangingPunct="0"/>
            <a:r>
              <a:rPr lang="en-US" sz="2000" b="0">
                <a:latin typeface="Arial" pitchFamily="34" charset="0"/>
                <a:cs typeface="Arial" pitchFamily="34" charset="0"/>
              </a:rPr>
              <a:t>Mainframe Computer</a:t>
            </a:r>
          </a:p>
          <a:p>
            <a:pPr eaLnBrk="0" hangingPunct="0"/>
            <a:r>
              <a:rPr lang="en-US" sz="2000" b="0">
                <a:latin typeface="Arial" pitchFamily="34" charset="0"/>
                <a:cs typeface="Arial" pitchFamily="34" charset="0"/>
              </a:rPr>
              <a:t>Fighter Jet</a:t>
            </a:r>
          </a:p>
        </p:txBody>
      </p:sp>
      <p:sp>
        <p:nvSpPr>
          <p:cNvPr id="22536" name="Rectangle 38"/>
          <p:cNvSpPr>
            <a:spLocks noChangeArrowheads="1"/>
          </p:cNvSpPr>
          <p:nvPr/>
        </p:nvSpPr>
        <p:spPr bwMode="auto">
          <a:xfrm>
            <a:off x="915988" y="5430838"/>
            <a:ext cx="7312025" cy="1003300"/>
          </a:xfrm>
          <a:prstGeom prst="rect">
            <a:avLst/>
          </a:prstGeom>
          <a:noFill/>
          <a:ln w="12700">
            <a:noFill/>
            <a:miter lim="800000"/>
            <a:headEnd/>
            <a:tailEnd/>
          </a:ln>
        </p:spPr>
        <p:txBody>
          <a:bodyPr lIns="90488" tIns="44450" rIns="90488" bIns="44450">
            <a:spAutoFit/>
          </a:bodyPr>
          <a:lstStyle/>
          <a:p>
            <a:pPr algn="ctr" eaLnBrk="0" hangingPunct="0"/>
            <a:r>
              <a:rPr lang="en-US" sz="2000" i="1">
                <a:latin typeface="Arial" pitchFamily="34" charset="0"/>
                <a:cs typeface="Arial" pitchFamily="34" charset="0"/>
              </a:rPr>
              <a:t>Architectural Complexity increases </a:t>
            </a:r>
          </a:p>
          <a:p>
            <a:pPr algn="ctr" eaLnBrk="0" hangingPunct="0"/>
            <a:r>
              <a:rPr lang="en-US" sz="2000" i="1">
                <a:latin typeface="Arial" pitchFamily="34" charset="0"/>
                <a:cs typeface="Arial" pitchFamily="34" charset="0"/>
              </a:rPr>
              <a:t>coordination cost, cost of changes</a:t>
            </a:r>
          </a:p>
          <a:p>
            <a:pPr algn="ctr" hangingPunct="0"/>
            <a:endParaRPr lang="en-US" sz="2000" i="1">
              <a:latin typeface="Arial" pitchFamily="34" charset="0"/>
              <a:cs typeface="Arial" pitchFamily="34" charset="0"/>
            </a:endParaRPr>
          </a:p>
        </p:txBody>
      </p:sp>
      <p:sp>
        <p:nvSpPr>
          <p:cNvPr id="22537" name="Rectangle 39"/>
          <p:cNvSpPr>
            <a:spLocks noChangeArrowheads="1"/>
          </p:cNvSpPr>
          <p:nvPr/>
        </p:nvSpPr>
        <p:spPr bwMode="auto">
          <a:xfrm>
            <a:off x="4327525" y="5668963"/>
            <a:ext cx="3557588" cy="396875"/>
          </a:xfrm>
          <a:prstGeom prst="rect">
            <a:avLst/>
          </a:prstGeom>
          <a:noFill/>
          <a:ln w="12700">
            <a:noFill/>
            <a:miter lim="800000"/>
            <a:headEnd/>
            <a:tailEnd/>
          </a:ln>
        </p:spPr>
        <p:txBody>
          <a:bodyPr wrap="none" anchor="ctr"/>
          <a:lstStyle/>
          <a:p>
            <a:endParaRPr lang="en-US"/>
          </a:p>
        </p:txBody>
      </p:sp>
      <p:sp>
        <p:nvSpPr>
          <p:cNvPr id="22538" name="Rectangle 40"/>
          <p:cNvSpPr>
            <a:spLocks noChangeArrowheads="1"/>
          </p:cNvSpPr>
          <p:nvPr/>
        </p:nvSpPr>
        <p:spPr bwMode="auto">
          <a:xfrm>
            <a:off x="4403725" y="6049963"/>
            <a:ext cx="2117725" cy="396875"/>
          </a:xfrm>
          <a:prstGeom prst="rect">
            <a:avLst/>
          </a:prstGeom>
          <a:noFill/>
          <a:ln w="12700">
            <a:noFill/>
            <a:miter lim="800000"/>
            <a:headEnd/>
            <a:tailEnd/>
          </a:ln>
        </p:spPr>
        <p:txBody>
          <a:bodyPr wrap="none" anchor="ctr"/>
          <a:lstStyle/>
          <a:p>
            <a:endParaRPr lang="en-US"/>
          </a:p>
        </p:txBody>
      </p:sp>
      <p:sp>
        <p:nvSpPr>
          <p:cNvPr id="22539" name="Rectangle 41"/>
          <p:cNvSpPr>
            <a:spLocks noGrp="1" noChangeArrowheads="1"/>
          </p:cNvSpPr>
          <p:nvPr>
            <p:ph type="title"/>
          </p:nvPr>
        </p:nvSpPr>
        <p:spPr/>
        <p:txBody>
          <a:bodyPr/>
          <a:lstStyle/>
          <a:p>
            <a:pPr eaLnBrk="1" hangingPunct="1"/>
            <a:r>
              <a:rPr lang="en-US" b="1" smtClean="0">
                <a:latin typeface="Albertus Extra Bold"/>
              </a:rPr>
              <a:t>Strategic Sourcing</a:t>
            </a:r>
            <a:r>
              <a:rPr lang="en-US" smtClean="0"/>
              <a:t/>
            </a:r>
            <a:br>
              <a:rPr lang="en-US" smtClean="0"/>
            </a:br>
            <a:r>
              <a:rPr lang="en-US" smtClean="0"/>
              <a:t>Can we contract? The Impact of Architectural Complexity</a:t>
            </a:r>
          </a:p>
        </p:txBody>
      </p:sp>
      <p:sp>
        <p:nvSpPr>
          <p:cNvPr id="22540" name="Freeform 42"/>
          <p:cNvSpPr>
            <a:spLocks/>
          </p:cNvSpPr>
          <p:nvPr/>
        </p:nvSpPr>
        <p:spPr bwMode="auto">
          <a:xfrm>
            <a:off x="4711700" y="2022475"/>
            <a:ext cx="1838325" cy="1565275"/>
          </a:xfrm>
          <a:custGeom>
            <a:avLst/>
            <a:gdLst>
              <a:gd name="T0" fmla="*/ 2147483647 w 1158"/>
              <a:gd name="T1" fmla="*/ 0 h 962"/>
              <a:gd name="T2" fmla="*/ 0 w 1158"/>
              <a:gd name="T3" fmla="*/ 0 h 962"/>
              <a:gd name="T4" fmla="*/ 0 w 1158"/>
              <a:gd name="T5" fmla="*/ 2147483647 h 962"/>
              <a:gd name="T6" fmla="*/ 2147483647 w 1158"/>
              <a:gd name="T7" fmla="*/ 2147483647 h 962"/>
              <a:gd name="T8" fmla="*/ 2147483647 w 1158"/>
              <a:gd name="T9" fmla="*/ 2147483647 h 962"/>
              <a:gd name="T10" fmla="*/ 2147483647 w 1158"/>
              <a:gd name="T11" fmla="*/ 2147483647 h 962"/>
              <a:gd name="T12" fmla="*/ 2147483647 w 1158"/>
              <a:gd name="T13" fmla="*/ 2147483647 h 962"/>
              <a:gd name="T14" fmla="*/ 2147483647 w 1158"/>
              <a:gd name="T15" fmla="*/ 2147483647 h 962"/>
              <a:gd name="T16" fmla="*/ 2147483647 w 1158"/>
              <a:gd name="T17" fmla="*/ 2147483647 h 962"/>
              <a:gd name="T18" fmla="*/ 2147483647 w 1158"/>
              <a:gd name="T19" fmla="*/ 2147483647 h 962"/>
              <a:gd name="T20" fmla="*/ 2147483647 w 1158"/>
              <a:gd name="T21" fmla="*/ 0 h 9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58"/>
              <a:gd name="T34" fmla="*/ 0 h 962"/>
              <a:gd name="T35" fmla="*/ 1158 w 1158"/>
              <a:gd name="T36" fmla="*/ 962 h 96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58" h="962">
                <a:moveTo>
                  <a:pt x="482" y="0"/>
                </a:moveTo>
                <a:lnTo>
                  <a:pt x="0" y="0"/>
                </a:lnTo>
                <a:lnTo>
                  <a:pt x="0" y="962"/>
                </a:lnTo>
                <a:lnTo>
                  <a:pt x="1158" y="962"/>
                </a:lnTo>
                <a:lnTo>
                  <a:pt x="1158" y="332"/>
                </a:lnTo>
                <a:lnTo>
                  <a:pt x="818" y="332"/>
                </a:lnTo>
                <a:lnTo>
                  <a:pt x="818" y="630"/>
                </a:lnTo>
                <a:lnTo>
                  <a:pt x="192" y="630"/>
                </a:lnTo>
                <a:lnTo>
                  <a:pt x="192" y="336"/>
                </a:lnTo>
                <a:lnTo>
                  <a:pt x="488" y="336"/>
                </a:lnTo>
                <a:lnTo>
                  <a:pt x="482" y="0"/>
                </a:lnTo>
                <a:close/>
              </a:path>
            </a:pathLst>
          </a:custGeom>
          <a:solidFill>
            <a:srgbClr val="CCFF66"/>
          </a:solidFill>
          <a:ln w="9525">
            <a:solidFill>
              <a:schemeClr val="tx1"/>
            </a:solidFill>
            <a:prstDash val="dash"/>
            <a:round/>
            <a:headEnd/>
            <a:tailEnd/>
          </a:ln>
        </p:spPr>
        <p:txBody>
          <a:bodyPr>
            <a:spAutoFit/>
          </a:bodyPr>
          <a:lstStyle/>
          <a:p>
            <a:endParaRPr lang="en-US"/>
          </a:p>
        </p:txBody>
      </p:sp>
      <p:sp>
        <p:nvSpPr>
          <p:cNvPr id="22541" name="Freeform 43"/>
          <p:cNvSpPr>
            <a:spLocks/>
          </p:cNvSpPr>
          <p:nvPr/>
        </p:nvSpPr>
        <p:spPr bwMode="auto">
          <a:xfrm>
            <a:off x="5172075" y="2022475"/>
            <a:ext cx="2209800" cy="1562100"/>
          </a:xfrm>
          <a:custGeom>
            <a:avLst/>
            <a:gdLst>
              <a:gd name="T0" fmla="*/ 2147483647 w 1392"/>
              <a:gd name="T1" fmla="*/ 0 h 960"/>
              <a:gd name="T2" fmla="*/ 2147483647 w 1392"/>
              <a:gd name="T3" fmla="*/ 0 h 960"/>
              <a:gd name="T4" fmla="*/ 2147483647 w 1392"/>
              <a:gd name="T5" fmla="*/ 2147483647 h 960"/>
              <a:gd name="T6" fmla="*/ 2147483647 w 1392"/>
              <a:gd name="T7" fmla="*/ 2147483647 h 960"/>
              <a:gd name="T8" fmla="*/ 2147483647 w 1392"/>
              <a:gd name="T9" fmla="*/ 2147483647 h 960"/>
              <a:gd name="T10" fmla="*/ 2147483647 w 1392"/>
              <a:gd name="T11" fmla="*/ 2147483647 h 960"/>
              <a:gd name="T12" fmla="*/ 2147483647 w 1392"/>
              <a:gd name="T13" fmla="*/ 2147483647 h 960"/>
              <a:gd name="T14" fmla="*/ 0 w 1392"/>
              <a:gd name="T15" fmla="*/ 2147483647 h 960"/>
              <a:gd name="T16" fmla="*/ 0 w 1392"/>
              <a:gd name="T17" fmla="*/ 2147483647 h 960"/>
              <a:gd name="T18" fmla="*/ 2147483647 w 1392"/>
              <a:gd name="T19" fmla="*/ 2147483647 h 960"/>
              <a:gd name="T20" fmla="*/ 2147483647 w 1392"/>
              <a:gd name="T21" fmla="*/ 0 h 96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92"/>
              <a:gd name="T34" fmla="*/ 0 h 960"/>
              <a:gd name="T35" fmla="*/ 1392 w 1392"/>
              <a:gd name="T36" fmla="*/ 960 h 96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92" h="960">
                <a:moveTo>
                  <a:pt x="288" y="0"/>
                </a:moveTo>
                <a:lnTo>
                  <a:pt x="1392" y="0"/>
                </a:lnTo>
                <a:lnTo>
                  <a:pt x="1392" y="960"/>
                </a:lnTo>
                <a:lnTo>
                  <a:pt x="1008" y="960"/>
                </a:lnTo>
                <a:lnTo>
                  <a:pt x="1008" y="238"/>
                </a:lnTo>
                <a:lnTo>
                  <a:pt x="478" y="238"/>
                </a:lnTo>
                <a:lnTo>
                  <a:pt x="478" y="576"/>
                </a:lnTo>
                <a:lnTo>
                  <a:pt x="0" y="576"/>
                </a:lnTo>
                <a:lnTo>
                  <a:pt x="0" y="428"/>
                </a:lnTo>
                <a:lnTo>
                  <a:pt x="288" y="428"/>
                </a:lnTo>
                <a:lnTo>
                  <a:pt x="288" y="0"/>
                </a:lnTo>
                <a:close/>
              </a:path>
            </a:pathLst>
          </a:custGeom>
          <a:solidFill>
            <a:schemeClr val="hlink"/>
          </a:solidFill>
          <a:ln w="9525">
            <a:solidFill>
              <a:schemeClr val="tx1"/>
            </a:solidFill>
            <a:prstDash val="dash"/>
            <a:round/>
            <a:headEnd/>
            <a:tailEnd/>
          </a:ln>
        </p:spPr>
        <p:txBody>
          <a:bodyPr>
            <a:spAutoFit/>
          </a:bodyPr>
          <a:lstStyle/>
          <a:p>
            <a:endParaRPr 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ea typeface="ＭＳ Ｐゴシック" charset="-128"/>
              </a:rPr>
              <a:t>Product Architecture</a:t>
            </a:r>
            <a:endParaRPr lang="en-US" dirty="0">
              <a:ea typeface="ＭＳ Ｐゴシック" charset="-128"/>
            </a:endParaRPr>
          </a:p>
        </p:txBody>
      </p:sp>
      <p:sp>
        <p:nvSpPr>
          <p:cNvPr id="41986" name="TextBox 2"/>
          <p:cNvSpPr txBox="1">
            <a:spLocks noChangeArrowheads="1"/>
          </p:cNvSpPr>
          <p:nvPr/>
        </p:nvSpPr>
        <p:spPr bwMode="auto">
          <a:xfrm>
            <a:off x="381000" y="1295400"/>
            <a:ext cx="8382000" cy="708025"/>
          </a:xfrm>
          <a:prstGeom prst="rect">
            <a:avLst/>
          </a:prstGeom>
          <a:noFill/>
          <a:ln w="9525">
            <a:noFill/>
            <a:miter lim="800000"/>
            <a:headEnd/>
            <a:tailEnd/>
          </a:ln>
        </p:spPr>
        <p:txBody>
          <a:bodyPr>
            <a:spAutoFit/>
          </a:bodyPr>
          <a:lstStyle/>
          <a:p>
            <a:pPr algn="ctr"/>
            <a:r>
              <a:rPr lang="en-US" sz="2000"/>
              <a:t>Product architecture is the scheme by which the functions of a product are allocated to its physical elements</a:t>
            </a:r>
            <a:r>
              <a:rPr lang="en-US" sz="2000" baseline="30000"/>
              <a:t>1</a:t>
            </a:r>
          </a:p>
        </p:txBody>
      </p:sp>
      <p:sp>
        <p:nvSpPr>
          <p:cNvPr id="41987" name="TextBox 8"/>
          <p:cNvSpPr txBox="1">
            <a:spLocks noChangeArrowheads="1"/>
          </p:cNvSpPr>
          <p:nvPr/>
        </p:nvSpPr>
        <p:spPr bwMode="auto">
          <a:xfrm>
            <a:off x="609600" y="2317750"/>
            <a:ext cx="744538" cy="276225"/>
          </a:xfrm>
          <a:prstGeom prst="rect">
            <a:avLst/>
          </a:prstGeom>
          <a:noFill/>
          <a:ln w="9525">
            <a:noFill/>
            <a:miter lim="800000"/>
            <a:headEnd/>
            <a:tailEnd/>
          </a:ln>
        </p:spPr>
        <p:txBody>
          <a:bodyPr wrap="none">
            <a:spAutoFit/>
          </a:bodyPr>
          <a:lstStyle/>
          <a:p>
            <a:r>
              <a:rPr lang="en-US" sz="1200"/>
              <a:t>Function</a:t>
            </a:r>
          </a:p>
        </p:txBody>
      </p:sp>
      <p:sp>
        <p:nvSpPr>
          <p:cNvPr id="41988" name="TextBox 9"/>
          <p:cNvSpPr txBox="1">
            <a:spLocks noChangeArrowheads="1"/>
          </p:cNvSpPr>
          <p:nvPr/>
        </p:nvSpPr>
        <p:spPr bwMode="auto">
          <a:xfrm>
            <a:off x="1262063" y="2209800"/>
            <a:ext cx="762000" cy="461963"/>
          </a:xfrm>
          <a:prstGeom prst="rect">
            <a:avLst/>
          </a:prstGeom>
          <a:noFill/>
          <a:ln w="9525">
            <a:noFill/>
            <a:miter lim="800000"/>
            <a:headEnd/>
            <a:tailEnd/>
          </a:ln>
        </p:spPr>
        <p:txBody>
          <a:bodyPr>
            <a:spAutoFit/>
          </a:bodyPr>
          <a:lstStyle/>
          <a:p>
            <a:pPr algn="ctr"/>
            <a:r>
              <a:rPr lang="en-US" sz="1200"/>
              <a:t>Physical Element</a:t>
            </a:r>
          </a:p>
        </p:txBody>
      </p:sp>
      <p:sp>
        <p:nvSpPr>
          <p:cNvPr id="41989" name="TextBox 32"/>
          <p:cNvSpPr txBox="1">
            <a:spLocks noChangeArrowheads="1"/>
          </p:cNvSpPr>
          <p:nvPr/>
        </p:nvSpPr>
        <p:spPr bwMode="auto">
          <a:xfrm>
            <a:off x="2133600" y="2455863"/>
            <a:ext cx="6400800" cy="1754187"/>
          </a:xfrm>
          <a:prstGeom prst="rect">
            <a:avLst/>
          </a:prstGeom>
          <a:noFill/>
          <a:ln w="9525">
            <a:noFill/>
            <a:miter lim="800000"/>
            <a:headEnd/>
            <a:tailEnd/>
          </a:ln>
        </p:spPr>
        <p:txBody>
          <a:bodyPr>
            <a:spAutoFit/>
          </a:bodyPr>
          <a:lstStyle/>
          <a:p>
            <a:pPr marL="228600" indent="-228600">
              <a:buFont typeface="Arial" pitchFamily="34" charset="0"/>
              <a:buChar char="•"/>
            </a:pPr>
            <a:r>
              <a:rPr lang="en-US" sz="1800">
                <a:latin typeface="Optima" charset="0"/>
              </a:rPr>
              <a:t>A modular architecture comprises a one-to-one mapping from functional elements to the physical components of the product.</a:t>
            </a:r>
          </a:p>
          <a:p>
            <a:pPr marL="228600" indent="-228600">
              <a:buFont typeface="Arial" pitchFamily="34" charset="0"/>
              <a:buChar char="•"/>
            </a:pPr>
            <a:r>
              <a:rPr lang="en-US" sz="1800">
                <a:latin typeface="Optima" charset="0"/>
              </a:rPr>
              <a:t>Product is decomposable into independent modules (</a:t>
            </a:r>
            <a:r>
              <a:rPr lang="en-US" altLang="en-US" sz="1800">
                <a:latin typeface="Optima" charset="0"/>
              </a:rPr>
              <a:t>“</a:t>
            </a:r>
            <a:r>
              <a:rPr lang="en-US" sz="1800">
                <a:latin typeface="Optima" charset="0"/>
              </a:rPr>
              <a:t>chunks</a:t>
            </a:r>
            <a:r>
              <a:rPr lang="en-US" altLang="en-US" sz="1800">
                <a:latin typeface="Optima" charset="0"/>
              </a:rPr>
              <a:t>”</a:t>
            </a:r>
            <a:r>
              <a:rPr lang="en-US" sz="1800">
                <a:latin typeface="Optima" charset="0"/>
              </a:rPr>
              <a:t>).</a:t>
            </a:r>
          </a:p>
          <a:p>
            <a:pPr marL="228600" indent="-228600">
              <a:buFont typeface="Arial" pitchFamily="34" charset="0"/>
              <a:buChar char="•"/>
            </a:pPr>
            <a:r>
              <a:rPr lang="en-US" sz="1800">
                <a:latin typeface="Optima" charset="0"/>
              </a:rPr>
              <a:t>Interfaces between modules clearly defined.</a:t>
            </a:r>
          </a:p>
        </p:txBody>
      </p:sp>
      <p:sp>
        <p:nvSpPr>
          <p:cNvPr id="39" name="Rounded Rectangle 38"/>
          <p:cNvSpPr/>
          <p:nvPr/>
        </p:nvSpPr>
        <p:spPr>
          <a:xfrm>
            <a:off x="381000" y="2154238"/>
            <a:ext cx="8305800" cy="20574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grpSp>
        <p:nvGrpSpPr>
          <p:cNvPr id="3" name="Group 48"/>
          <p:cNvGrpSpPr>
            <a:grpSpLocks/>
          </p:cNvGrpSpPr>
          <p:nvPr/>
        </p:nvGrpSpPr>
        <p:grpSpPr bwMode="auto">
          <a:xfrm>
            <a:off x="800100" y="2667000"/>
            <a:ext cx="935038" cy="1438275"/>
            <a:chOff x="879193" y="3200400"/>
            <a:chExt cx="1159157" cy="1676400"/>
          </a:xfrm>
        </p:grpSpPr>
        <p:sp>
          <p:nvSpPr>
            <p:cNvPr id="50" name="Rounded Rectangle 49"/>
            <p:cNvSpPr/>
            <p:nvPr/>
          </p:nvSpPr>
          <p:spPr>
            <a:xfrm>
              <a:off x="1656557" y="3200400"/>
              <a:ext cx="381793" cy="3053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1" name="Oval 50"/>
            <p:cNvSpPr/>
            <p:nvPr/>
          </p:nvSpPr>
          <p:spPr>
            <a:xfrm>
              <a:off x="879193" y="3200400"/>
              <a:ext cx="381793" cy="3053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52" name="Straight Arrow Connector 51"/>
            <p:cNvCxnSpPr>
              <a:stCxn id="51" idx="6"/>
              <a:endCxn id="50" idx="1"/>
            </p:cNvCxnSpPr>
            <p:nvPr/>
          </p:nvCxnSpPr>
          <p:spPr>
            <a:xfrm>
              <a:off x="1260986" y="3352127"/>
              <a:ext cx="395570" cy="1851"/>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53" name="Rounded Rectangle 52"/>
            <p:cNvSpPr/>
            <p:nvPr/>
          </p:nvSpPr>
          <p:spPr>
            <a:xfrm>
              <a:off x="1656557" y="3657432"/>
              <a:ext cx="381793" cy="3053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4" name="Oval 53"/>
            <p:cNvSpPr/>
            <p:nvPr/>
          </p:nvSpPr>
          <p:spPr>
            <a:xfrm>
              <a:off x="879193" y="3657432"/>
              <a:ext cx="381793" cy="3053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55" name="Straight Arrow Connector 54"/>
            <p:cNvCxnSpPr>
              <a:stCxn id="54" idx="6"/>
              <a:endCxn id="53" idx="1"/>
            </p:cNvCxnSpPr>
            <p:nvPr/>
          </p:nvCxnSpPr>
          <p:spPr>
            <a:xfrm>
              <a:off x="1260986" y="3809160"/>
              <a:ext cx="395570" cy="1850"/>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56" name="Rounded Rectangle 55"/>
            <p:cNvSpPr/>
            <p:nvPr/>
          </p:nvSpPr>
          <p:spPr>
            <a:xfrm>
              <a:off x="1656557" y="4114464"/>
              <a:ext cx="381793" cy="3053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7" name="Oval 56"/>
            <p:cNvSpPr/>
            <p:nvPr/>
          </p:nvSpPr>
          <p:spPr>
            <a:xfrm>
              <a:off x="879193" y="4114464"/>
              <a:ext cx="381793" cy="3053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58" name="Straight Arrow Connector 57"/>
            <p:cNvCxnSpPr>
              <a:stCxn id="57" idx="6"/>
              <a:endCxn id="56" idx="1"/>
            </p:cNvCxnSpPr>
            <p:nvPr/>
          </p:nvCxnSpPr>
          <p:spPr>
            <a:xfrm>
              <a:off x="1260986" y="4268042"/>
              <a:ext cx="395570" cy="0"/>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59" name="Rounded Rectangle 58"/>
            <p:cNvSpPr/>
            <p:nvPr/>
          </p:nvSpPr>
          <p:spPr>
            <a:xfrm>
              <a:off x="1656557" y="4571496"/>
              <a:ext cx="381793" cy="3053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0" name="Oval 59"/>
            <p:cNvSpPr/>
            <p:nvPr/>
          </p:nvSpPr>
          <p:spPr>
            <a:xfrm>
              <a:off x="879193" y="4571496"/>
              <a:ext cx="381793" cy="3053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61" name="Straight Arrow Connector 60"/>
            <p:cNvCxnSpPr>
              <a:stCxn id="60" idx="6"/>
              <a:endCxn id="59" idx="1"/>
            </p:cNvCxnSpPr>
            <p:nvPr/>
          </p:nvCxnSpPr>
          <p:spPr>
            <a:xfrm>
              <a:off x="1260986" y="4725073"/>
              <a:ext cx="395570" cy="0"/>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grpSp>
      <p:grpSp>
        <p:nvGrpSpPr>
          <p:cNvPr id="4" name="Group 61"/>
          <p:cNvGrpSpPr>
            <a:grpSpLocks/>
          </p:cNvGrpSpPr>
          <p:nvPr/>
        </p:nvGrpSpPr>
        <p:grpSpPr bwMode="auto">
          <a:xfrm>
            <a:off x="838200" y="4886325"/>
            <a:ext cx="949325" cy="1438275"/>
            <a:chOff x="6365593" y="3190220"/>
            <a:chExt cx="1178207" cy="1676400"/>
          </a:xfrm>
        </p:grpSpPr>
        <p:sp>
          <p:nvSpPr>
            <p:cNvPr id="63" name="Rounded Rectangle 62"/>
            <p:cNvSpPr/>
            <p:nvPr/>
          </p:nvSpPr>
          <p:spPr>
            <a:xfrm>
              <a:off x="7163543" y="3504776"/>
              <a:ext cx="380257" cy="3053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4" name="Oval 63"/>
            <p:cNvSpPr/>
            <p:nvPr/>
          </p:nvSpPr>
          <p:spPr>
            <a:xfrm>
              <a:off x="6365593" y="3190220"/>
              <a:ext cx="380258" cy="3053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65" name="Straight Arrow Connector 64"/>
            <p:cNvCxnSpPr>
              <a:stCxn id="64" idx="6"/>
              <a:endCxn id="63" idx="1"/>
            </p:cNvCxnSpPr>
            <p:nvPr/>
          </p:nvCxnSpPr>
          <p:spPr>
            <a:xfrm>
              <a:off x="6745851" y="3341947"/>
              <a:ext cx="417692" cy="316407"/>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66" name="Oval 65"/>
            <p:cNvSpPr/>
            <p:nvPr/>
          </p:nvSpPr>
          <p:spPr>
            <a:xfrm>
              <a:off x="6365593" y="3647252"/>
              <a:ext cx="380258" cy="3053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67" name="Straight Arrow Connector 66"/>
            <p:cNvCxnSpPr>
              <a:stCxn id="66" idx="6"/>
              <a:endCxn id="63" idx="1"/>
            </p:cNvCxnSpPr>
            <p:nvPr/>
          </p:nvCxnSpPr>
          <p:spPr>
            <a:xfrm flipV="1">
              <a:off x="6745851" y="3658354"/>
              <a:ext cx="417692" cy="140625"/>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68" name="Rounded Rectangle 67"/>
            <p:cNvSpPr/>
            <p:nvPr/>
          </p:nvSpPr>
          <p:spPr>
            <a:xfrm>
              <a:off x="7143841" y="4104284"/>
              <a:ext cx="380257" cy="3053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9" name="Oval 68"/>
            <p:cNvSpPr/>
            <p:nvPr/>
          </p:nvSpPr>
          <p:spPr>
            <a:xfrm>
              <a:off x="6365593" y="4104284"/>
              <a:ext cx="380258" cy="3053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70" name="Straight Arrow Connector 69"/>
            <p:cNvCxnSpPr>
              <a:stCxn id="69" idx="6"/>
              <a:endCxn id="68" idx="1"/>
            </p:cNvCxnSpPr>
            <p:nvPr/>
          </p:nvCxnSpPr>
          <p:spPr>
            <a:xfrm>
              <a:off x="6745851" y="4257862"/>
              <a:ext cx="397990" cy="0"/>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71" name="Oval 70"/>
            <p:cNvSpPr/>
            <p:nvPr/>
          </p:nvSpPr>
          <p:spPr>
            <a:xfrm>
              <a:off x="6365593" y="4561316"/>
              <a:ext cx="380258" cy="3053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72" name="Straight Arrow Connector 71"/>
            <p:cNvCxnSpPr>
              <a:stCxn id="71" idx="6"/>
              <a:endCxn id="68" idx="1"/>
            </p:cNvCxnSpPr>
            <p:nvPr/>
          </p:nvCxnSpPr>
          <p:spPr>
            <a:xfrm flipV="1">
              <a:off x="6745851" y="4257862"/>
              <a:ext cx="397990" cy="457031"/>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73" name="Straight Arrow Connector 72"/>
            <p:cNvCxnSpPr>
              <a:stCxn id="64" idx="6"/>
              <a:endCxn id="68" idx="1"/>
            </p:cNvCxnSpPr>
            <p:nvPr/>
          </p:nvCxnSpPr>
          <p:spPr>
            <a:xfrm>
              <a:off x="6745851" y="3341947"/>
              <a:ext cx="397990" cy="915914"/>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grpSp>
      <p:sp>
        <p:nvSpPr>
          <p:cNvPr id="47" name="Rounded Rectangle 46"/>
          <p:cNvSpPr/>
          <p:nvPr/>
        </p:nvSpPr>
        <p:spPr>
          <a:xfrm>
            <a:off x="381000" y="4419600"/>
            <a:ext cx="8305800" cy="20574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41994" name="TextBox 47"/>
          <p:cNvSpPr txBox="1">
            <a:spLocks noChangeArrowheads="1"/>
          </p:cNvSpPr>
          <p:nvPr/>
        </p:nvSpPr>
        <p:spPr bwMode="auto">
          <a:xfrm>
            <a:off x="2133600" y="4572000"/>
            <a:ext cx="6400800" cy="1754188"/>
          </a:xfrm>
          <a:prstGeom prst="rect">
            <a:avLst/>
          </a:prstGeom>
          <a:noFill/>
          <a:ln w="9525">
            <a:noFill/>
            <a:miter lim="800000"/>
            <a:headEnd/>
            <a:tailEnd/>
          </a:ln>
        </p:spPr>
        <p:txBody>
          <a:bodyPr>
            <a:spAutoFit/>
          </a:bodyPr>
          <a:lstStyle/>
          <a:p>
            <a:pPr marL="228600" indent="-228600">
              <a:buFont typeface="Arial" pitchFamily="34" charset="0"/>
              <a:buChar char="•"/>
            </a:pPr>
            <a:r>
              <a:rPr lang="en-US" sz="1800">
                <a:latin typeface="Optima" charset="0"/>
              </a:rPr>
              <a:t>An integral architecture comprises a complex (non one-to-one) mapping  from functional elements to the physical components of the product.</a:t>
            </a:r>
          </a:p>
          <a:p>
            <a:pPr marL="228600" indent="-228600">
              <a:buFont typeface="Arial" pitchFamily="34" charset="0"/>
              <a:buChar char="•"/>
            </a:pPr>
            <a:r>
              <a:rPr lang="en-US" sz="1800">
                <a:latin typeface="Optima" charset="0"/>
              </a:rPr>
              <a:t>Functions shared across multiple physical components.</a:t>
            </a:r>
          </a:p>
          <a:p>
            <a:pPr marL="228600" indent="-228600">
              <a:buFont typeface="Arial" pitchFamily="34" charset="0"/>
              <a:buChar char="•"/>
            </a:pPr>
            <a:r>
              <a:rPr lang="en-US" sz="1800">
                <a:latin typeface="Optima" charset="0"/>
              </a:rPr>
              <a:t>Interfaces not clearly defined.</a:t>
            </a:r>
          </a:p>
          <a:p>
            <a:pPr marL="228600" indent="-228600">
              <a:buFont typeface="Arial" pitchFamily="34" charset="0"/>
              <a:buChar char="•"/>
            </a:pPr>
            <a:r>
              <a:rPr lang="en-US" sz="1800">
                <a:latin typeface="Optima" charset="0"/>
              </a:rPr>
              <a:t>High degree of interdependence between many parts. </a:t>
            </a:r>
          </a:p>
        </p:txBody>
      </p:sp>
      <p:sp>
        <p:nvSpPr>
          <p:cNvPr id="41995" name="TextBox 48"/>
          <p:cNvSpPr txBox="1">
            <a:spLocks noChangeArrowheads="1"/>
          </p:cNvSpPr>
          <p:nvPr/>
        </p:nvSpPr>
        <p:spPr bwMode="auto">
          <a:xfrm>
            <a:off x="609600" y="4527550"/>
            <a:ext cx="744538" cy="276225"/>
          </a:xfrm>
          <a:prstGeom prst="rect">
            <a:avLst/>
          </a:prstGeom>
          <a:noFill/>
          <a:ln w="9525">
            <a:noFill/>
            <a:miter lim="800000"/>
            <a:headEnd/>
            <a:tailEnd/>
          </a:ln>
        </p:spPr>
        <p:txBody>
          <a:bodyPr wrap="none">
            <a:spAutoFit/>
          </a:bodyPr>
          <a:lstStyle/>
          <a:p>
            <a:r>
              <a:rPr lang="en-US" sz="1200"/>
              <a:t>Function</a:t>
            </a:r>
          </a:p>
        </p:txBody>
      </p:sp>
      <p:sp>
        <p:nvSpPr>
          <p:cNvPr id="41996" name="TextBox 61"/>
          <p:cNvSpPr txBox="1">
            <a:spLocks noChangeArrowheads="1"/>
          </p:cNvSpPr>
          <p:nvPr/>
        </p:nvSpPr>
        <p:spPr bwMode="auto">
          <a:xfrm>
            <a:off x="1317625" y="4419600"/>
            <a:ext cx="762000" cy="461963"/>
          </a:xfrm>
          <a:prstGeom prst="rect">
            <a:avLst/>
          </a:prstGeom>
          <a:noFill/>
          <a:ln w="9525">
            <a:noFill/>
            <a:miter lim="800000"/>
            <a:headEnd/>
            <a:tailEnd/>
          </a:ln>
        </p:spPr>
        <p:txBody>
          <a:bodyPr>
            <a:spAutoFit/>
          </a:bodyPr>
          <a:lstStyle/>
          <a:p>
            <a:pPr algn="ctr"/>
            <a:r>
              <a:rPr lang="en-US" sz="1200"/>
              <a:t>Physical Element</a:t>
            </a:r>
          </a:p>
        </p:txBody>
      </p:sp>
      <p:cxnSp>
        <p:nvCxnSpPr>
          <p:cNvPr id="75" name="Straight Connector 74"/>
          <p:cNvCxnSpPr/>
          <p:nvPr/>
        </p:nvCxnSpPr>
        <p:spPr>
          <a:xfrm rot="5400000">
            <a:off x="1104900" y="3238500"/>
            <a:ext cx="20574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rot="5400000">
            <a:off x="1104900" y="5448300"/>
            <a:ext cx="2057400" cy="0"/>
          </a:xfrm>
          <a:prstGeom prst="line">
            <a:avLst/>
          </a:prstGeom>
          <a:ln w="19050"/>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smtClean="0"/>
              <a:t>Diagnosing complexity using the design structure matrix</a:t>
            </a:r>
          </a:p>
        </p:txBody>
      </p:sp>
      <p:sp>
        <p:nvSpPr>
          <p:cNvPr id="10243" name="Rectangle 4"/>
          <p:cNvSpPr>
            <a:spLocks noChangeArrowheads="1"/>
          </p:cNvSpPr>
          <p:nvPr/>
        </p:nvSpPr>
        <p:spPr bwMode="auto">
          <a:xfrm>
            <a:off x="628650" y="2124075"/>
            <a:ext cx="2381250" cy="2428875"/>
          </a:xfrm>
          <a:prstGeom prst="rect">
            <a:avLst/>
          </a:prstGeom>
          <a:solidFill>
            <a:schemeClr val="bg1"/>
          </a:solidFill>
          <a:ln w="12700" algn="ctr">
            <a:solidFill>
              <a:srgbClr val="000080"/>
            </a:solidFill>
            <a:miter lim="800000"/>
            <a:headEnd/>
            <a:tailEnd/>
          </a:ln>
        </p:spPr>
        <p:txBody>
          <a:bodyPr wrap="none" anchor="ctr"/>
          <a:lstStyle/>
          <a:p>
            <a:endParaRPr lang="en-US"/>
          </a:p>
        </p:txBody>
      </p:sp>
      <p:sp>
        <p:nvSpPr>
          <p:cNvPr id="10244" name="Text Box 5"/>
          <p:cNvSpPr txBox="1">
            <a:spLocks noChangeArrowheads="1"/>
          </p:cNvSpPr>
          <p:nvPr/>
        </p:nvSpPr>
        <p:spPr bwMode="auto">
          <a:xfrm>
            <a:off x="298450" y="2114550"/>
            <a:ext cx="284163" cy="2514600"/>
          </a:xfrm>
          <a:prstGeom prst="rect">
            <a:avLst/>
          </a:prstGeom>
          <a:noFill/>
          <a:ln w="12700" algn="ctr">
            <a:noFill/>
            <a:miter lim="800000"/>
            <a:headEnd/>
            <a:tailEnd/>
          </a:ln>
        </p:spPr>
        <p:txBody>
          <a:bodyPr/>
          <a:lstStyle/>
          <a:p>
            <a:pPr algn="ctr"/>
            <a:r>
              <a:rPr lang="en-US" sz="900" dirty="0"/>
              <a:t>A</a:t>
            </a:r>
          </a:p>
          <a:p>
            <a:pPr algn="ctr"/>
            <a:r>
              <a:rPr lang="en-US" sz="900" dirty="0"/>
              <a:t>.</a:t>
            </a:r>
          </a:p>
          <a:p>
            <a:pPr algn="ctr"/>
            <a:r>
              <a:rPr lang="en-US" sz="900" dirty="0"/>
              <a:t>.</a:t>
            </a:r>
          </a:p>
          <a:p>
            <a:pPr algn="ctr"/>
            <a:r>
              <a:rPr lang="en-US" sz="900" dirty="0"/>
              <a:t>.</a:t>
            </a:r>
          </a:p>
          <a:p>
            <a:pPr algn="ctr"/>
            <a:r>
              <a:rPr lang="en-US" sz="900" dirty="0"/>
              <a:t>M</a:t>
            </a:r>
          </a:p>
          <a:p>
            <a:pPr algn="ctr"/>
            <a:r>
              <a:rPr lang="en-US" sz="900" dirty="0"/>
              <a:t>N</a:t>
            </a:r>
          </a:p>
          <a:p>
            <a:pPr algn="ctr"/>
            <a:r>
              <a:rPr lang="en-US" sz="900" dirty="0"/>
              <a:t>.</a:t>
            </a:r>
          </a:p>
          <a:p>
            <a:pPr algn="ctr"/>
            <a:r>
              <a:rPr lang="en-US" sz="900" dirty="0"/>
              <a:t>P</a:t>
            </a:r>
          </a:p>
          <a:p>
            <a:pPr algn="ctr"/>
            <a:r>
              <a:rPr lang="en-US" sz="900" dirty="0"/>
              <a:t>Q</a:t>
            </a:r>
          </a:p>
          <a:p>
            <a:pPr algn="ctr"/>
            <a:r>
              <a:rPr lang="en-US" sz="900" dirty="0"/>
              <a:t>.</a:t>
            </a:r>
          </a:p>
          <a:p>
            <a:pPr algn="ctr"/>
            <a:r>
              <a:rPr lang="en-US" sz="900" dirty="0"/>
              <a:t>.</a:t>
            </a:r>
          </a:p>
          <a:p>
            <a:pPr algn="ctr"/>
            <a:r>
              <a:rPr lang="en-US" sz="900" dirty="0"/>
              <a:t>.</a:t>
            </a:r>
          </a:p>
          <a:p>
            <a:pPr algn="ctr"/>
            <a:r>
              <a:rPr lang="en-US" sz="900" dirty="0"/>
              <a:t>.</a:t>
            </a:r>
          </a:p>
          <a:p>
            <a:pPr algn="ctr"/>
            <a:r>
              <a:rPr lang="en-US" sz="900" dirty="0"/>
              <a:t>U</a:t>
            </a:r>
          </a:p>
          <a:p>
            <a:pPr algn="ctr"/>
            <a:r>
              <a:rPr lang="en-US" sz="900" dirty="0"/>
              <a:t>V</a:t>
            </a:r>
          </a:p>
          <a:p>
            <a:pPr algn="ctr"/>
            <a:r>
              <a:rPr lang="en-US" sz="900" dirty="0"/>
              <a:t>.</a:t>
            </a:r>
          </a:p>
          <a:p>
            <a:pPr algn="ctr"/>
            <a:r>
              <a:rPr lang="en-US" sz="900" dirty="0"/>
              <a:t>Z</a:t>
            </a:r>
          </a:p>
        </p:txBody>
      </p:sp>
      <p:sp>
        <p:nvSpPr>
          <p:cNvPr id="10245" name="Text Box 6"/>
          <p:cNvSpPr txBox="1">
            <a:spLocks noChangeArrowheads="1"/>
          </p:cNvSpPr>
          <p:nvPr/>
        </p:nvSpPr>
        <p:spPr bwMode="auto">
          <a:xfrm>
            <a:off x="559935" y="1900238"/>
            <a:ext cx="2498725" cy="223837"/>
          </a:xfrm>
          <a:prstGeom prst="rect">
            <a:avLst/>
          </a:prstGeom>
          <a:noFill/>
          <a:ln w="12700" algn="ctr">
            <a:noFill/>
            <a:miter lim="800000"/>
            <a:headEnd/>
            <a:tailEnd/>
          </a:ln>
        </p:spPr>
        <p:txBody>
          <a:bodyPr/>
          <a:lstStyle/>
          <a:p>
            <a:r>
              <a:rPr lang="en-US" sz="900" dirty="0"/>
              <a:t>A   .   .   .     M N   .    P Q   .   .   </a:t>
            </a:r>
            <a:r>
              <a:rPr lang="en-US" sz="900" dirty="0">
                <a:latin typeface="Symbol" pitchFamily="18" charset="2"/>
              </a:rPr>
              <a:t>.   .    </a:t>
            </a:r>
            <a:r>
              <a:rPr lang="en-US" sz="900" dirty="0"/>
              <a:t>U   V .   . Z</a:t>
            </a:r>
          </a:p>
        </p:txBody>
      </p:sp>
      <p:sp>
        <p:nvSpPr>
          <p:cNvPr id="10246" name="Rectangle 7"/>
          <p:cNvSpPr>
            <a:spLocks noChangeArrowheads="1"/>
          </p:cNvSpPr>
          <p:nvPr/>
        </p:nvSpPr>
        <p:spPr bwMode="auto">
          <a:xfrm>
            <a:off x="628650" y="2124075"/>
            <a:ext cx="700088" cy="71437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47" name="Rectangle 8"/>
          <p:cNvSpPr>
            <a:spLocks noChangeArrowheads="1"/>
          </p:cNvSpPr>
          <p:nvPr/>
        </p:nvSpPr>
        <p:spPr bwMode="auto">
          <a:xfrm>
            <a:off x="1323975" y="2838450"/>
            <a:ext cx="412750" cy="41592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48" name="Rectangle 9"/>
          <p:cNvSpPr>
            <a:spLocks noChangeArrowheads="1"/>
          </p:cNvSpPr>
          <p:nvPr/>
        </p:nvSpPr>
        <p:spPr bwMode="auto">
          <a:xfrm>
            <a:off x="2533650" y="4073525"/>
            <a:ext cx="477838" cy="47942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49" name="Rectangle 10"/>
          <p:cNvSpPr>
            <a:spLocks noChangeArrowheads="1"/>
          </p:cNvSpPr>
          <p:nvPr/>
        </p:nvSpPr>
        <p:spPr bwMode="auto">
          <a:xfrm>
            <a:off x="1730375" y="3249613"/>
            <a:ext cx="798513" cy="82232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50" name="Line 11"/>
          <p:cNvSpPr>
            <a:spLocks noChangeShapeType="1"/>
          </p:cNvSpPr>
          <p:nvPr/>
        </p:nvSpPr>
        <p:spPr bwMode="auto">
          <a:xfrm flipH="1" flipV="1">
            <a:off x="628650" y="2124075"/>
            <a:ext cx="2376488" cy="2428875"/>
          </a:xfrm>
          <a:prstGeom prst="line">
            <a:avLst/>
          </a:prstGeom>
          <a:noFill/>
          <a:ln w="6350">
            <a:solidFill>
              <a:schemeClr val="tx1"/>
            </a:solidFill>
            <a:prstDash val="dash"/>
            <a:round/>
            <a:headEnd/>
            <a:tailEnd/>
          </a:ln>
        </p:spPr>
        <p:txBody>
          <a:bodyPr/>
          <a:lstStyle/>
          <a:p>
            <a:endParaRPr lang="en-US"/>
          </a:p>
        </p:txBody>
      </p:sp>
      <p:sp>
        <p:nvSpPr>
          <p:cNvPr id="10251" name="Line 12"/>
          <p:cNvSpPr>
            <a:spLocks noChangeShapeType="1"/>
          </p:cNvSpPr>
          <p:nvPr/>
        </p:nvSpPr>
        <p:spPr bwMode="auto">
          <a:xfrm flipH="1">
            <a:off x="395288" y="2838450"/>
            <a:ext cx="276225" cy="0"/>
          </a:xfrm>
          <a:prstGeom prst="line">
            <a:avLst/>
          </a:prstGeom>
          <a:noFill/>
          <a:ln w="6350">
            <a:solidFill>
              <a:schemeClr val="tx1"/>
            </a:solidFill>
            <a:prstDash val="dash"/>
            <a:round/>
            <a:headEnd/>
            <a:tailEnd/>
          </a:ln>
        </p:spPr>
        <p:txBody>
          <a:bodyPr/>
          <a:lstStyle/>
          <a:p>
            <a:endParaRPr lang="en-US"/>
          </a:p>
        </p:txBody>
      </p:sp>
      <p:sp>
        <p:nvSpPr>
          <p:cNvPr id="10252" name="Line 13"/>
          <p:cNvSpPr>
            <a:spLocks noChangeShapeType="1"/>
          </p:cNvSpPr>
          <p:nvPr/>
        </p:nvSpPr>
        <p:spPr bwMode="auto">
          <a:xfrm flipH="1">
            <a:off x="395288" y="3257550"/>
            <a:ext cx="1339850" cy="0"/>
          </a:xfrm>
          <a:prstGeom prst="line">
            <a:avLst/>
          </a:prstGeom>
          <a:noFill/>
          <a:ln w="6350">
            <a:solidFill>
              <a:schemeClr val="tx1"/>
            </a:solidFill>
            <a:prstDash val="dash"/>
            <a:round/>
            <a:headEnd/>
            <a:tailEnd/>
          </a:ln>
        </p:spPr>
        <p:txBody>
          <a:bodyPr/>
          <a:lstStyle/>
          <a:p>
            <a:endParaRPr lang="en-US"/>
          </a:p>
        </p:txBody>
      </p:sp>
      <p:sp>
        <p:nvSpPr>
          <p:cNvPr id="10253" name="Line 14"/>
          <p:cNvSpPr>
            <a:spLocks noChangeShapeType="1"/>
          </p:cNvSpPr>
          <p:nvPr/>
        </p:nvSpPr>
        <p:spPr bwMode="auto">
          <a:xfrm flipV="1">
            <a:off x="1327150" y="1973263"/>
            <a:ext cx="0" cy="161925"/>
          </a:xfrm>
          <a:prstGeom prst="line">
            <a:avLst/>
          </a:prstGeom>
          <a:noFill/>
          <a:ln w="6350">
            <a:solidFill>
              <a:schemeClr val="tx1"/>
            </a:solidFill>
            <a:prstDash val="dash"/>
            <a:round/>
            <a:headEnd/>
            <a:tailEnd/>
          </a:ln>
        </p:spPr>
        <p:txBody>
          <a:bodyPr/>
          <a:lstStyle/>
          <a:p>
            <a:endParaRPr lang="en-US">
              <a:solidFill>
                <a:schemeClr val="bg1"/>
              </a:solidFill>
            </a:endParaRPr>
          </a:p>
        </p:txBody>
      </p:sp>
      <p:sp>
        <p:nvSpPr>
          <p:cNvPr id="10254" name="Line 15"/>
          <p:cNvSpPr>
            <a:spLocks noChangeShapeType="1"/>
          </p:cNvSpPr>
          <p:nvPr/>
        </p:nvSpPr>
        <p:spPr bwMode="auto">
          <a:xfrm flipV="1">
            <a:off x="1736725" y="1966913"/>
            <a:ext cx="0" cy="1292225"/>
          </a:xfrm>
          <a:prstGeom prst="line">
            <a:avLst/>
          </a:prstGeom>
          <a:noFill/>
          <a:ln w="6350">
            <a:solidFill>
              <a:schemeClr val="tx1"/>
            </a:solidFill>
            <a:prstDash val="dash"/>
            <a:round/>
            <a:headEnd/>
            <a:tailEnd/>
          </a:ln>
        </p:spPr>
        <p:txBody>
          <a:bodyPr/>
          <a:lstStyle/>
          <a:p>
            <a:endParaRPr lang="en-US"/>
          </a:p>
        </p:txBody>
      </p:sp>
      <p:sp>
        <p:nvSpPr>
          <p:cNvPr id="10255" name="Line 16"/>
          <p:cNvSpPr>
            <a:spLocks noChangeShapeType="1"/>
          </p:cNvSpPr>
          <p:nvPr/>
        </p:nvSpPr>
        <p:spPr bwMode="auto">
          <a:xfrm flipH="1">
            <a:off x="395288" y="4070350"/>
            <a:ext cx="2136775" cy="0"/>
          </a:xfrm>
          <a:prstGeom prst="line">
            <a:avLst/>
          </a:prstGeom>
          <a:noFill/>
          <a:ln w="6350">
            <a:solidFill>
              <a:schemeClr val="tx1"/>
            </a:solidFill>
            <a:prstDash val="dash"/>
            <a:round/>
            <a:headEnd/>
            <a:tailEnd/>
          </a:ln>
        </p:spPr>
        <p:txBody>
          <a:bodyPr/>
          <a:lstStyle/>
          <a:p>
            <a:endParaRPr lang="en-US"/>
          </a:p>
        </p:txBody>
      </p:sp>
      <p:sp>
        <p:nvSpPr>
          <p:cNvPr id="10256" name="Line 17"/>
          <p:cNvSpPr>
            <a:spLocks noChangeShapeType="1"/>
          </p:cNvSpPr>
          <p:nvPr/>
        </p:nvSpPr>
        <p:spPr bwMode="auto">
          <a:xfrm flipV="1">
            <a:off x="2530475" y="1966913"/>
            <a:ext cx="0" cy="2089150"/>
          </a:xfrm>
          <a:prstGeom prst="line">
            <a:avLst/>
          </a:prstGeom>
          <a:noFill/>
          <a:ln w="6350">
            <a:solidFill>
              <a:schemeClr val="tx1"/>
            </a:solidFill>
            <a:prstDash val="dash"/>
            <a:round/>
            <a:headEnd/>
            <a:tailEnd/>
          </a:ln>
        </p:spPr>
        <p:txBody>
          <a:bodyPr/>
          <a:lstStyle/>
          <a:p>
            <a:endParaRPr lang="en-US"/>
          </a:p>
        </p:txBody>
      </p:sp>
      <p:sp>
        <p:nvSpPr>
          <p:cNvPr id="10257" name="Rectangle 18"/>
          <p:cNvSpPr>
            <a:spLocks noChangeArrowheads="1"/>
          </p:cNvSpPr>
          <p:nvPr/>
        </p:nvSpPr>
        <p:spPr bwMode="auto">
          <a:xfrm>
            <a:off x="3683000" y="2124075"/>
            <a:ext cx="2381250" cy="2428875"/>
          </a:xfrm>
          <a:prstGeom prst="rect">
            <a:avLst/>
          </a:prstGeom>
          <a:solidFill>
            <a:schemeClr val="bg1"/>
          </a:solidFill>
          <a:ln w="12700" algn="ctr">
            <a:solidFill>
              <a:srgbClr val="000080"/>
            </a:solidFill>
            <a:miter lim="800000"/>
            <a:headEnd/>
            <a:tailEnd/>
          </a:ln>
        </p:spPr>
        <p:txBody>
          <a:bodyPr wrap="none" anchor="ctr"/>
          <a:lstStyle/>
          <a:p>
            <a:endParaRPr lang="en-US"/>
          </a:p>
        </p:txBody>
      </p:sp>
      <p:sp>
        <p:nvSpPr>
          <p:cNvPr id="10258" name="Text Box 19"/>
          <p:cNvSpPr txBox="1">
            <a:spLocks noChangeArrowheads="1"/>
          </p:cNvSpPr>
          <p:nvPr/>
        </p:nvSpPr>
        <p:spPr bwMode="auto">
          <a:xfrm>
            <a:off x="3352800" y="2114550"/>
            <a:ext cx="284163" cy="2514600"/>
          </a:xfrm>
          <a:prstGeom prst="rect">
            <a:avLst/>
          </a:prstGeom>
          <a:noFill/>
          <a:ln w="12700" algn="ctr">
            <a:noFill/>
            <a:miter lim="800000"/>
            <a:headEnd/>
            <a:tailEnd/>
          </a:ln>
        </p:spPr>
        <p:txBody>
          <a:bodyPr/>
          <a:lstStyle/>
          <a:p>
            <a:pPr algn="ctr"/>
            <a:r>
              <a:rPr lang="en-US" sz="900" dirty="0"/>
              <a:t>A</a:t>
            </a:r>
          </a:p>
          <a:p>
            <a:pPr algn="ctr"/>
            <a:r>
              <a:rPr lang="en-US" sz="900" dirty="0"/>
              <a:t>.</a:t>
            </a:r>
          </a:p>
          <a:p>
            <a:pPr algn="ctr"/>
            <a:r>
              <a:rPr lang="en-US" sz="900" dirty="0"/>
              <a:t>.</a:t>
            </a:r>
          </a:p>
          <a:p>
            <a:pPr algn="ctr"/>
            <a:r>
              <a:rPr lang="en-US" sz="900" dirty="0"/>
              <a:t>.</a:t>
            </a:r>
          </a:p>
          <a:p>
            <a:pPr algn="ctr"/>
            <a:r>
              <a:rPr lang="en-US" sz="900" dirty="0"/>
              <a:t>M</a:t>
            </a:r>
          </a:p>
          <a:p>
            <a:pPr algn="ctr"/>
            <a:r>
              <a:rPr lang="en-US" sz="900" dirty="0"/>
              <a:t>N</a:t>
            </a:r>
          </a:p>
          <a:p>
            <a:pPr algn="ctr"/>
            <a:r>
              <a:rPr lang="en-US" sz="900" dirty="0"/>
              <a:t>.</a:t>
            </a:r>
          </a:p>
          <a:p>
            <a:pPr algn="ctr"/>
            <a:r>
              <a:rPr lang="en-US" sz="900" dirty="0"/>
              <a:t>P</a:t>
            </a:r>
          </a:p>
          <a:p>
            <a:pPr algn="ctr"/>
            <a:r>
              <a:rPr lang="en-US" sz="900" dirty="0"/>
              <a:t>Q</a:t>
            </a:r>
          </a:p>
          <a:p>
            <a:pPr algn="ctr"/>
            <a:r>
              <a:rPr lang="en-US" sz="900" dirty="0"/>
              <a:t>.</a:t>
            </a:r>
          </a:p>
          <a:p>
            <a:pPr algn="ctr"/>
            <a:r>
              <a:rPr lang="en-US" sz="900" dirty="0"/>
              <a:t>.</a:t>
            </a:r>
          </a:p>
          <a:p>
            <a:pPr algn="ctr"/>
            <a:r>
              <a:rPr lang="en-US" sz="900" dirty="0"/>
              <a:t>.</a:t>
            </a:r>
          </a:p>
          <a:p>
            <a:pPr algn="ctr"/>
            <a:r>
              <a:rPr lang="en-US" sz="900" dirty="0"/>
              <a:t>.</a:t>
            </a:r>
          </a:p>
          <a:p>
            <a:pPr algn="ctr"/>
            <a:r>
              <a:rPr lang="en-US" sz="900" dirty="0"/>
              <a:t>U</a:t>
            </a:r>
          </a:p>
          <a:p>
            <a:pPr algn="ctr"/>
            <a:r>
              <a:rPr lang="en-US" sz="900" dirty="0"/>
              <a:t>V</a:t>
            </a:r>
          </a:p>
          <a:p>
            <a:pPr algn="ctr"/>
            <a:r>
              <a:rPr lang="en-US" sz="900" dirty="0"/>
              <a:t>.</a:t>
            </a:r>
          </a:p>
          <a:p>
            <a:pPr algn="ctr"/>
            <a:r>
              <a:rPr lang="en-US" sz="900" dirty="0"/>
              <a:t>Z</a:t>
            </a:r>
          </a:p>
        </p:txBody>
      </p:sp>
      <p:sp>
        <p:nvSpPr>
          <p:cNvPr id="10259" name="Rectangle 21"/>
          <p:cNvSpPr>
            <a:spLocks noChangeArrowheads="1"/>
          </p:cNvSpPr>
          <p:nvPr/>
        </p:nvSpPr>
        <p:spPr bwMode="auto">
          <a:xfrm>
            <a:off x="3683000" y="2124075"/>
            <a:ext cx="700088" cy="71437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60" name="Rectangle 22"/>
          <p:cNvSpPr>
            <a:spLocks noChangeArrowheads="1"/>
          </p:cNvSpPr>
          <p:nvPr/>
        </p:nvSpPr>
        <p:spPr bwMode="auto">
          <a:xfrm>
            <a:off x="4378325" y="2838450"/>
            <a:ext cx="412750" cy="41592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61" name="Rectangle 23"/>
          <p:cNvSpPr>
            <a:spLocks noChangeArrowheads="1"/>
          </p:cNvSpPr>
          <p:nvPr/>
        </p:nvSpPr>
        <p:spPr bwMode="auto">
          <a:xfrm>
            <a:off x="5588000" y="4067175"/>
            <a:ext cx="477838" cy="48577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62" name="Rectangle 24"/>
          <p:cNvSpPr>
            <a:spLocks noChangeArrowheads="1"/>
          </p:cNvSpPr>
          <p:nvPr/>
        </p:nvSpPr>
        <p:spPr bwMode="auto">
          <a:xfrm>
            <a:off x="4784725" y="3249613"/>
            <a:ext cx="798513" cy="82232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63" name="Line 25"/>
          <p:cNvSpPr>
            <a:spLocks noChangeShapeType="1"/>
          </p:cNvSpPr>
          <p:nvPr/>
        </p:nvSpPr>
        <p:spPr bwMode="auto">
          <a:xfrm flipH="1" flipV="1">
            <a:off x="3683000" y="2124075"/>
            <a:ext cx="2376488" cy="2428875"/>
          </a:xfrm>
          <a:prstGeom prst="line">
            <a:avLst/>
          </a:prstGeom>
          <a:noFill/>
          <a:ln w="6350">
            <a:solidFill>
              <a:schemeClr val="tx1"/>
            </a:solidFill>
            <a:prstDash val="dash"/>
            <a:round/>
            <a:headEnd/>
            <a:tailEnd/>
          </a:ln>
        </p:spPr>
        <p:txBody>
          <a:bodyPr/>
          <a:lstStyle/>
          <a:p>
            <a:endParaRPr lang="en-US"/>
          </a:p>
        </p:txBody>
      </p:sp>
      <p:sp>
        <p:nvSpPr>
          <p:cNvPr id="10264" name="Line 26"/>
          <p:cNvSpPr>
            <a:spLocks noChangeShapeType="1"/>
          </p:cNvSpPr>
          <p:nvPr/>
        </p:nvSpPr>
        <p:spPr bwMode="auto">
          <a:xfrm flipH="1">
            <a:off x="3449638" y="2838450"/>
            <a:ext cx="276225" cy="0"/>
          </a:xfrm>
          <a:prstGeom prst="line">
            <a:avLst/>
          </a:prstGeom>
          <a:noFill/>
          <a:ln w="6350">
            <a:solidFill>
              <a:schemeClr val="tx1"/>
            </a:solidFill>
            <a:prstDash val="dash"/>
            <a:round/>
            <a:headEnd/>
            <a:tailEnd/>
          </a:ln>
        </p:spPr>
        <p:txBody>
          <a:bodyPr/>
          <a:lstStyle/>
          <a:p>
            <a:endParaRPr lang="en-US"/>
          </a:p>
        </p:txBody>
      </p:sp>
      <p:sp>
        <p:nvSpPr>
          <p:cNvPr id="10265" name="Line 27"/>
          <p:cNvSpPr>
            <a:spLocks noChangeShapeType="1"/>
          </p:cNvSpPr>
          <p:nvPr/>
        </p:nvSpPr>
        <p:spPr bwMode="auto">
          <a:xfrm flipH="1">
            <a:off x="3449638" y="3257550"/>
            <a:ext cx="1339850" cy="0"/>
          </a:xfrm>
          <a:prstGeom prst="line">
            <a:avLst/>
          </a:prstGeom>
          <a:noFill/>
          <a:ln w="6350">
            <a:solidFill>
              <a:schemeClr val="tx1"/>
            </a:solidFill>
            <a:prstDash val="dash"/>
            <a:round/>
            <a:headEnd/>
            <a:tailEnd/>
          </a:ln>
        </p:spPr>
        <p:txBody>
          <a:bodyPr/>
          <a:lstStyle/>
          <a:p>
            <a:endParaRPr lang="en-US"/>
          </a:p>
        </p:txBody>
      </p:sp>
      <p:sp>
        <p:nvSpPr>
          <p:cNvPr id="10266" name="Line 28"/>
          <p:cNvSpPr>
            <a:spLocks noChangeShapeType="1"/>
          </p:cNvSpPr>
          <p:nvPr/>
        </p:nvSpPr>
        <p:spPr bwMode="auto">
          <a:xfrm flipV="1">
            <a:off x="4381500" y="1973263"/>
            <a:ext cx="0" cy="161925"/>
          </a:xfrm>
          <a:prstGeom prst="line">
            <a:avLst/>
          </a:prstGeom>
          <a:noFill/>
          <a:ln w="6350">
            <a:solidFill>
              <a:schemeClr val="tx1"/>
            </a:solidFill>
            <a:prstDash val="dash"/>
            <a:round/>
            <a:headEnd/>
            <a:tailEnd/>
          </a:ln>
        </p:spPr>
        <p:txBody>
          <a:bodyPr/>
          <a:lstStyle/>
          <a:p>
            <a:endParaRPr lang="en-US">
              <a:solidFill>
                <a:schemeClr val="bg1"/>
              </a:solidFill>
            </a:endParaRPr>
          </a:p>
        </p:txBody>
      </p:sp>
      <p:sp>
        <p:nvSpPr>
          <p:cNvPr id="10267" name="Line 29"/>
          <p:cNvSpPr>
            <a:spLocks noChangeShapeType="1"/>
          </p:cNvSpPr>
          <p:nvPr/>
        </p:nvSpPr>
        <p:spPr bwMode="auto">
          <a:xfrm flipV="1">
            <a:off x="4791075" y="1966913"/>
            <a:ext cx="0" cy="1292225"/>
          </a:xfrm>
          <a:prstGeom prst="line">
            <a:avLst/>
          </a:prstGeom>
          <a:noFill/>
          <a:ln w="6350">
            <a:solidFill>
              <a:schemeClr val="tx1"/>
            </a:solidFill>
            <a:prstDash val="dash"/>
            <a:round/>
            <a:headEnd/>
            <a:tailEnd/>
          </a:ln>
        </p:spPr>
        <p:txBody>
          <a:bodyPr/>
          <a:lstStyle/>
          <a:p>
            <a:endParaRPr lang="en-US"/>
          </a:p>
        </p:txBody>
      </p:sp>
      <p:sp>
        <p:nvSpPr>
          <p:cNvPr id="10268" name="Line 30"/>
          <p:cNvSpPr>
            <a:spLocks noChangeShapeType="1"/>
          </p:cNvSpPr>
          <p:nvPr/>
        </p:nvSpPr>
        <p:spPr bwMode="auto">
          <a:xfrm flipH="1">
            <a:off x="3449638" y="4070350"/>
            <a:ext cx="2136775" cy="0"/>
          </a:xfrm>
          <a:prstGeom prst="line">
            <a:avLst/>
          </a:prstGeom>
          <a:noFill/>
          <a:ln w="6350">
            <a:solidFill>
              <a:schemeClr val="tx1"/>
            </a:solidFill>
            <a:prstDash val="dash"/>
            <a:round/>
            <a:headEnd/>
            <a:tailEnd/>
          </a:ln>
        </p:spPr>
        <p:txBody>
          <a:bodyPr/>
          <a:lstStyle/>
          <a:p>
            <a:endParaRPr lang="en-US"/>
          </a:p>
        </p:txBody>
      </p:sp>
      <p:sp>
        <p:nvSpPr>
          <p:cNvPr id="10269" name="Line 31"/>
          <p:cNvSpPr>
            <a:spLocks noChangeShapeType="1"/>
          </p:cNvSpPr>
          <p:nvPr/>
        </p:nvSpPr>
        <p:spPr bwMode="auto">
          <a:xfrm flipV="1">
            <a:off x="5584825" y="1966913"/>
            <a:ext cx="0" cy="2089150"/>
          </a:xfrm>
          <a:prstGeom prst="line">
            <a:avLst/>
          </a:prstGeom>
          <a:noFill/>
          <a:ln w="6350">
            <a:solidFill>
              <a:schemeClr val="tx1"/>
            </a:solidFill>
            <a:prstDash val="dash"/>
            <a:round/>
            <a:headEnd/>
            <a:tailEnd/>
          </a:ln>
        </p:spPr>
        <p:txBody>
          <a:bodyPr/>
          <a:lstStyle/>
          <a:p>
            <a:endParaRPr lang="en-US"/>
          </a:p>
        </p:txBody>
      </p:sp>
      <p:sp>
        <p:nvSpPr>
          <p:cNvPr id="10270" name="Text Box 32"/>
          <p:cNvSpPr txBox="1">
            <a:spLocks noChangeArrowheads="1"/>
          </p:cNvSpPr>
          <p:nvPr/>
        </p:nvSpPr>
        <p:spPr bwMode="auto">
          <a:xfrm>
            <a:off x="1377950" y="1654175"/>
            <a:ext cx="944563" cy="260350"/>
          </a:xfrm>
          <a:prstGeom prst="rect">
            <a:avLst/>
          </a:prstGeom>
          <a:noFill/>
          <a:ln w="12700" algn="ctr">
            <a:noFill/>
            <a:miter lim="800000"/>
            <a:headEnd/>
            <a:tailEnd/>
          </a:ln>
        </p:spPr>
        <p:txBody>
          <a:bodyPr wrap="none">
            <a:spAutoFit/>
          </a:bodyPr>
          <a:lstStyle/>
          <a:p>
            <a:pPr algn="ctr"/>
            <a:r>
              <a:rPr lang="en-US" sz="1100" b="1">
                <a:solidFill>
                  <a:schemeClr val="accent2"/>
                </a:solidFill>
              </a:rPr>
              <a:t>Components</a:t>
            </a:r>
          </a:p>
        </p:txBody>
      </p:sp>
      <p:sp>
        <p:nvSpPr>
          <p:cNvPr id="10271" name="Text Box 33"/>
          <p:cNvSpPr txBox="1">
            <a:spLocks noChangeArrowheads="1"/>
          </p:cNvSpPr>
          <p:nvPr/>
        </p:nvSpPr>
        <p:spPr bwMode="auto">
          <a:xfrm rot="-5400000">
            <a:off x="-615950" y="3122613"/>
            <a:ext cx="1590675" cy="260350"/>
          </a:xfrm>
          <a:prstGeom prst="rect">
            <a:avLst/>
          </a:prstGeom>
          <a:noFill/>
          <a:ln w="12700" algn="ctr">
            <a:noFill/>
            <a:miter lim="800000"/>
            <a:headEnd/>
            <a:tailEnd/>
          </a:ln>
        </p:spPr>
        <p:txBody>
          <a:bodyPr wrap="none">
            <a:spAutoFit/>
          </a:bodyPr>
          <a:lstStyle/>
          <a:p>
            <a:pPr algn="ctr"/>
            <a:r>
              <a:rPr lang="en-US" sz="1100" b="1">
                <a:solidFill>
                  <a:schemeClr val="accent2"/>
                </a:solidFill>
              </a:rPr>
              <a:t>Dependent components</a:t>
            </a:r>
          </a:p>
        </p:txBody>
      </p:sp>
      <p:sp>
        <p:nvSpPr>
          <p:cNvPr id="10272" name="Rectangle 34"/>
          <p:cNvSpPr>
            <a:spLocks noChangeArrowheads="1"/>
          </p:cNvSpPr>
          <p:nvPr/>
        </p:nvSpPr>
        <p:spPr bwMode="auto">
          <a:xfrm>
            <a:off x="3683000" y="3254375"/>
            <a:ext cx="127000" cy="41592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73" name="Rectangle 35"/>
          <p:cNvSpPr>
            <a:spLocks noChangeArrowheads="1"/>
          </p:cNvSpPr>
          <p:nvPr/>
        </p:nvSpPr>
        <p:spPr bwMode="auto">
          <a:xfrm>
            <a:off x="3803650" y="4073525"/>
            <a:ext cx="127000" cy="47625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74" name="Rectangle 36"/>
          <p:cNvSpPr>
            <a:spLocks noChangeArrowheads="1"/>
          </p:cNvSpPr>
          <p:nvPr/>
        </p:nvSpPr>
        <p:spPr bwMode="auto">
          <a:xfrm>
            <a:off x="4378325" y="3251200"/>
            <a:ext cx="127000" cy="4826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75" name="Rectangle 37"/>
          <p:cNvSpPr>
            <a:spLocks noChangeArrowheads="1"/>
          </p:cNvSpPr>
          <p:nvPr/>
        </p:nvSpPr>
        <p:spPr bwMode="auto">
          <a:xfrm>
            <a:off x="4889500" y="4073525"/>
            <a:ext cx="127000" cy="3429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76" name="Text Box 38"/>
          <p:cNvSpPr txBox="1">
            <a:spLocks noChangeArrowheads="1"/>
          </p:cNvSpPr>
          <p:nvPr/>
        </p:nvSpPr>
        <p:spPr bwMode="auto">
          <a:xfrm>
            <a:off x="1082675" y="4721225"/>
            <a:ext cx="1776413" cy="368300"/>
          </a:xfrm>
          <a:prstGeom prst="rect">
            <a:avLst/>
          </a:prstGeom>
          <a:noFill/>
          <a:ln w="12700" algn="ctr">
            <a:noFill/>
            <a:miter lim="800000"/>
            <a:headEnd/>
            <a:tailEnd/>
          </a:ln>
        </p:spPr>
        <p:txBody>
          <a:bodyPr wrap="none">
            <a:spAutoFit/>
          </a:bodyPr>
          <a:lstStyle/>
          <a:p>
            <a:pPr algn="ctr"/>
            <a:r>
              <a:rPr lang="en-US" sz="1800" b="1">
                <a:solidFill>
                  <a:schemeClr val="accent2"/>
                </a:solidFill>
              </a:rPr>
              <a:t>Modular Design</a:t>
            </a:r>
          </a:p>
        </p:txBody>
      </p:sp>
      <p:sp>
        <p:nvSpPr>
          <p:cNvPr id="10277" name="Text Box 39"/>
          <p:cNvSpPr txBox="1">
            <a:spLocks noChangeArrowheads="1"/>
          </p:cNvSpPr>
          <p:nvPr/>
        </p:nvSpPr>
        <p:spPr bwMode="auto">
          <a:xfrm>
            <a:off x="3971925" y="4721225"/>
            <a:ext cx="1947863" cy="368300"/>
          </a:xfrm>
          <a:prstGeom prst="rect">
            <a:avLst/>
          </a:prstGeom>
          <a:noFill/>
          <a:ln w="12700" algn="ctr">
            <a:noFill/>
            <a:miter lim="800000"/>
            <a:headEnd/>
            <a:tailEnd/>
          </a:ln>
        </p:spPr>
        <p:txBody>
          <a:bodyPr wrap="none">
            <a:spAutoFit/>
          </a:bodyPr>
          <a:lstStyle/>
          <a:p>
            <a:pPr algn="ctr"/>
            <a:r>
              <a:rPr lang="en-US" sz="1800" b="1">
                <a:solidFill>
                  <a:schemeClr val="accent2"/>
                </a:solidFill>
              </a:rPr>
              <a:t>Sequential Design</a:t>
            </a:r>
          </a:p>
        </p:txBody>
      </p:sp>
      <p:sp>
        <p:nvSpPr>
          <p:cNvPr id="10278" name="Rectangle 40"/>
          <p:cNvSpPr>
            <a:spLocks noChangeArrowheads="1"/>
          </p:cNvSpPr>
          <p:nvPr/>
        </p:nvSpPr>
        <p:spPr bwMode="auto">
          <a:xfrm>
            <a:off x="6697663" y="2124075"/>
            <a:ext cx="2381250" cy="2428875"/>
          </a:xfrm>
          <a:prstGeom prst="rect">
            <a:avLst/>
          </a:prstGeom>
          <a:solidFill>
            <a:schemeClr val="bg1"/>
          </a:solidFill>
          <a:ln w="12700" algn="ctr">
            <a:solidFill>
              <a:srgbClr val="000080"/>
            </a:solidFill>
            <a:miter lim="800000"/>
            <a:headEnd/>
            <a:tailEnd/>
          </a:ln>
        </p:spPr>
        <p:txBody>
          <a:bodyPr wrap="none" anchor="ctr"/>
          <a:lstStyle/>
          <a:p>
            <a:endParaRPr lang="en-US"/>
          </a:p>
        </p:txBody>
      </p:sp>
      <p:sp>
        <p:nvSpPr>
          <p:cNvPr id="10279" name="Text Box 41"/>
          <p:cNvSpPr txBox="1">
            <a:spLocks noChangeArrowheads="1"/>
          </p:cNvSpPr>
          <p:nvPr/>
        </p:nvSpPr>
        <p:spPr bwMode="auto">
          <a:xfrm>
            <a:off x="6367463" y="2114550"/>
            <a:ext cx="284162" cy="2514600"/>
          </a:xfrm>
          <a:prstGeom prst="rect">
            <a:avLst/>
          </a:prstGeom>
          <a:noFill/>
          <a:ln w="12700" algn="ctr">
            <a:noFill/>
            <a:miter lim="800000"/>
            <a:headEnd/>
            <a:tailEnd/>
          </a:ln>
        </p:spPr>
        <p:txBody>
          <a:bodyPr/>
          <a:lstStyle/>
          <a:p>
            <a:pPr algn="ctr"/>
            <a:r>
              <a:rPr lang="en-US" sz="900"/>
              <a:t>A</a:t>
            </a:r>
          </a:p>
          <a:p>
            <a:pPr algn="ctr"/>
            <a:r>
              <a:rPr lang="en-US" sz="900"/>
              <a:t>.</a:t>
            </a:r>
          </a:p>
          <a:p>
            <a:pPr algn="ctr"/>
            <a:r>
              <a:rPr lang="en-US" sz="900"/>
              <a:t>.</a:t>
            </a:r>
          </a:p>
          <a:p>
            <a:pPr algn="ctr"/>
            <a:r>
              <a:rPr lang="en-US" sz="900"/>
              <a:t>.</a:t>
            </a:r>
          </a:p>
          <a:p>
            <a:pPr algn="ctr"/>
            <a:r>
              <a:rPr lang="en-US" sz="900"/>
              <a:t>M</a:t>
            </a:r>
          </a:p>
          <a:p>
            <a:pPr algn="ctr"/>
            <a:r>
              <a:rPr lang="en-US" sz="900"/>
              <a:t>N</a:t>
            </a:r>
          </a:p>
          <a:p>
            <a:pPr algn="ctr"/>
            <a:r>
              <a:rPr lang="en-US" sz="900"/>
              <a:t>.</a:t>
            </a:r>
          </a:p>
          <a:p>
            <a:pPr algn="ctr"/>
            <a:r>
              <a:rPr lang="en-US" sz="900"/>
              <a:t>P</a:t>
            </a:r>
          </a:p>
          <a:p>
            <a:pPr algn="ctr"/>
            <a:r>
              <a:rPr lang="en-US" sz="900"/>
              <a:t>Q</a:t>
            </a:r>
          </a:p>
          <a:p>
            <a:pPr algn="ctr"/>
            <a:r>
              <a:rPr lang="en-US" sz="900"/>
              <a:t>.</a:t>
            </a:r>
          </a:p>
          <a:p>
            <a:pPr algn="ctr"/>
            <a:r>
              <a:rPr lang="en-US" sz="900"/>
              <a:t>.</a:t>
            </a:r>
          </a:p>
          <a:p>
            <a:pPr algn="ctr"/>
            <a:r>
              <a:rPr lang="en-US" sz="900"/>
              <a:t>.</a:t>
            </a:r>
          </a:p>
          <a:p>
            <a:pPr algn="ctr"/>
            <a:r>
              <a:rPr lang="en-US" sz="900"/>
              <a:t>.</a:t>
            </a:r>
          </a:p>
          <a:p>
            <a:pPr algn="ctr"/>
            <a:r>
              <a:rPr lang="en-US" sz="900"/>
              <a:t>U</a:t>
            </a:r>
          </a:p>
          <a:p>
            <a:pPr algn="ctr"/>
            <a:r>
              <a:rPr lang="en-US" sz="900"/>
              <a:t>V</a:t>
            </a:r>
          </a:p>
          <a:p>
            <a:pPr algn="ctr"/>
            <a:r>
              <a:rPr lang="en-US" sz="900"/>
              <a:t>.</a:t>
            </a:r>
          </a:p>
          <a:p>
            <a:pPr algn="ctr"/>
            <a:r>
              <a:rPr lang="en-US" sz="900"/>
              <a:t>Z</a:t>
            </a:r>
          </a:p>
        </p:txBody>
      </p:sp>
      <p:sp>
        <p:nvSpPr>
          <p:cNvPr id="10280" name="Rectangle 43"/>
          <p:cNvSpPr>
            <a:spLocks noChangeArrowheads="1"/>
          </p:cNvSpPr>
          <p:nvPr/>
        </p:nvSpPr>
        <p:spPr bwMode="auto">
          <a:xfrm>
            <a:off x="6697663" y="2124075"/>
            <a:ext cx="700087" cy="71437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81" name="Rectangle 44"/>
          <p:cNvSpPr>
            <a:spLocks noChangeArrowheads="1"/>
          </p:cNvSpPr>
          <p:nvPr/>
        </p:nvSpPr>
        <p:spPr bwMode="auto">
          <a:xfrm>
            <a:off x="7392988" y="2838450"/>
            <a:ext cx="412750" cy="41592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82" name="Rectangle 45"/>
          <p:cNvSpPr>
            <a:spLocks noChangeArrowheads="1"/>
          </p:cNvSpPr>
          <p:nvPr/>
        </p:nvSpPr>
        <p:spPr bwMode="auto">
          <a:xfrm>
            <a:off x="7678738" y="3132138"/>
            <a:ext cx="919162" cy="9398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83" name="Line 46"/>
          <p:cNvSpPr>
            <a:spLocks noChangeShapeType="1"/>
          </p:cNvSpPr>
          <p:nvPr/>
        </p:nvSpPr>
        <p:spPr bwMode="auto">
          <a:xfrm flipH="1">
            <a:off x="6464300" y="2838450"/>
            <a:ext cx="276225" cy="0"/>
          </a:xfrm>
          <a:prstGeom prst="line">
            <a:avLst/>
          </a:prstGeom>
          <a:noFill/>
          <a:ln w="6350">
            <a:solidFill>
              <a:schemeClr val="tx1"/>
            </a:solidFill>
            <a:prstDash val="dash"/>
            <a:round/>
            <a:headEnd/>
            <a:tailEnd/>
          </a:ln>
        </p:spPr>
        <p:txBody>
          <a:bodyPr/>
          <a:lstStyle/>
          <a:p>
            <a:endParaRPr lang="en-US"/>
          </a:p>
        </p:txBody>
      </p:sp>
      <p:sp>
        <p:nvSpPr>
          <p:cNvPr id="10284" name="Line 47"/>
          <p:cNvSpPr>
            <a:spLocks noChangeShapeType="1"/>
          </p:cNvSpPr>
          <p:nvPr/>
        </p:nvSpPr>
        <p:spPr bwMode="auto">
          <a:xfrm flipH="1">
            <a:off x="6464300" y="3257550"/>
            <a:ext cx="1339850" cy="0"/>
          </a:xfrm>
          <a:prstGeom prst="line">
            <a:avLst/>
          </a:prstGeom>
          <a:noFill/>
          <a:ln w="6350">
            <a:solidFill>
              <a:schemeClr val="tx1"/>
            </a:solidFill>
            <a:prstDash val="dash"/>
            <a:round/>
            <a:headEnd/>
            <a:tailEnd/>
          </a:ln>
        </p:spPr>
        <p:txBody>
          <a:bodyPr/>
          <a:lstStyle/>
          <a:p>
            <a:endParaRPr lang="en-US"/>
          </a:p>
        </p:txBody>
      </p:sp>
      <p:sp>
        <p:nvSpPr>
          <p:cNvPr id="10285" name="Line 48"/>
          <p:cNvSpPr>
            <a:spLocks noChangeShapeType="1"/>
          </p:cNvSpPr>
          <p:nvPr/>
        </p:nvSpPr>
        <p:spPr bwMode="auto">
          <a:xfrm flipV="1">
            <a:off x="7396163" y="1973263"/>
            <a:ext cx="0" cy="161925"/>
          </a:xfrm>
          <a:prstGeom prst="line">
            <a:avLst/>
          </a:prstGeom>
          <a:noFill/>
          <a:ln w="6350">
            <a:solidFill>
              <a:schemeClr val="tx1"/>
            </a:solidFill>
            <a:prstDash val="dash"/>
            <a:round/>
            <a:headEnd/>
            <a:tailEnd/>
          </a:ln>
        </p:spPr>
        <p:txBody>
          <a:bodyPr/>
          <a:lstStyle/>
          <a:p>
            <a:endParaRPr lang="en-US">
              <a:solidFill>
                <a:schemeClr val="bg1"/>
              </a:solidFill>
            </a:endParaRPr>
          </a:p>
        </p:txBody>
      </p:sp>
      <p:sp>
        <p:nvSpPr>
          <p:cNvPr id="10286" name="Line 49"/>
          <p:cNvSpPr>
            <a:spLocks noChangeShapeType="1"/>
          </p:cNvSpPr>
          <p:nvPr/>
        </p:nvSpPr>
        <p:spPr bwMode="auto">
          <a:xfrm flipV="1">
            <a:off x="7805738" y="1966913"/>
            <a:ext cx="0" cy="1292225"/>
          </a:xfrm>
          <a:prstGeom prst="line">
            <a:avLst/>
          </a:prstGeom>
          <a:noFill/>
          <a:ln w="6350">
            <a:solidFill>
              <a:schemeClr val="tx1"/>
            </a:solidFill>
            <a:prstDash val="dash"/>
            <a:round/>
            <a:headEnd/>
            <a:tailEnd/>
          </a:ln>
        </p:spPr>
        <p:txBody>
          <a:bodyPr/>
          <a:lstStyle/>
          <a:p>
            <a:endParaRPr lang="en-US"/>
          </a:p>
        </p:txBody>
      </p:sp>
      <p:sp>
        <p:nvSpPr>
          <p:cNvPr id="10287" name="Line 50"/>
          <p:cNvSpPr>
            <a:spLocks noChangeShapeType="1"/>
          </p:cNvSpPr>
          <p:nvPr/>
        </p:nvSpPr>
        <p:spPr bwMode="auto">
          <a:xfrm flipH="1">
            <a:off x="6464300" y="4070350"/>
            <a:ext cx="2136775" cy="0"/>
          </a:xfrm>
          <a:prstGeom prst="line">
            <a:avLst/>
          </a:prstGeom>
          <a:noFill/>
          <a:ln w="6350">
            <a:solidFill>
              <a:schemeClr val="tx1"/>
            </a:solidFill>
            <a:prstDash val="dash"/>
            <a:round/>
            <a:headEnd/>
            <a:tailEnd/>
          </a:ln>
        </p:spPr>
        <p:txBody>
          <a:bodyPr/>
          <a:lstStyle/>
          <a:p>
            <a:endParaRPr lang="en-US"/>
          </a:p>
        </p:txBody>
      </p:sp>
      <p:sp>
        <p:nvSpPr>
          <p:cNvPr id="10288" name="Line 51"/>
          <p:cNvSpPr>
            <a:spLocks noChangeShapeType="1"/>
          </p:cNvSpPr>
          <p:nvPr/>
        </p:nvSpPr>
        <p:spPr bwMode="auto">
          <a:xfrm flipV="1">
            <a:off x="8599488" y="1966913"/>
            <a:ext cx="0" cy="2089150"/>
          </a:xfrm>
          <a:prstGeom prst="line">
            <a:avLst/>
          </a:prstGeom>
          <a:noFill/>
          <a:ln w="6350">
            <a:solidFill>
              <a:schemeClr val="tx1"/>
            </a:solidFill>
            <a:prstDash val="dash"/>
            <a:round/>
            <a:headEnd/>
            <a:tailEnd/>
          </a:ln>
        </p:spPr>
        <p:txBody>
          <a:bodyPr/>
          <a:lstStyle/>
          <a:p>
            <a:endParaRPr lang="en-US"/>
          </a:p>
        </p:txBody>
      </p:sp>
      <p:sp>
        <p:nvSpPr>
          <p:cNvPr id="10289" name="Rectangle 52"/>
          <p:cNvSpPr>
            <a:spLocks noChangeArrowheads="1"/>
          </p:cNvSpPr>
          <p:nvPr/>
        </p:nvSpPr>
        <p:spPr bwMode="auto">
          <a:xfrm>
            <a:off x="6697663" y="3254375"/>
            <a:ext cx="257175" cy="8128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90" name="Rectangle 53"/>
          <p:cNvSpPr>
            <a:spLocks noChangeArrowheads="1"/>
          </p:cNvSpPr>
          <p:nvPr/>
        </p:nvSpPr>
        <p:spPr bwMode="auto">
          <a:xfrm>
            <a:off x="6818313" y="4067175"/>
            <a:ext cx="273050" cy="4826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91" name="Rectangle 54"/>
          <p:cNvSpPr>
            <a:spLocks noChangeArrowheads="1"/>
          </p:cNvSpPr>
          <p:nvPr/>
        </p:nvSpPr>
        <p:spPr bwMode="auto">
          <a:xfrm>
            <a:off x="7392988" y="3251200"/>
            <a:ext cx="127000" cy="4826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92" name="Rectangle 55"/>
          <p:cNvSpPr>
            <a:spLocks noChangeArrowheads="1"/>
          </p:cNvSpPr>
          <p:nvPr/>
        </p:nvSpPr>
        <p:spPr bwMode="auto">
          <a:xfrm>
            <a:off x="7904163" y="4073525"/>
            <a:ext cx="127000" cy="3429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93" name="Text Box 56"/>
          <p:cNvSpPr txBox="1">
            <a:spLocks noChangeArrowheads="1"/>
          </p:cNvSpPr>
          <p:nvPr/>
        </p:nvSpPr>
        <p:spPr bwMode="auto">
          <a:xfrm>
            <a:off x="7113588" y="4721225"/>
            <a:ext cx="1704975" cy="368300"/>
          </a:xfrm>
          <a:prstGeom prst="rect">
            <a:avLst/>
          </a:prstGeom>
          <a:noFill/>
          <a:ln w="12700" algn="ctr">
            <a:noFill/>
            <a:miter lim="800000"/>
            <a:headEnd/>
            <a:tailEnd/>
          </a:ln>
        </p:spPr>
        <p:txBody>
          <a:bodyPr wrap="none">
            <a:spAutoFit/>
          </a:bodyPr>
          <a:lstStyle/>
          <a:p>
            <a:pPr algn="ctr"/>
            <a:r>
              <a:rPr lang="en-US" sz="1800" b="1">
                <a:solidFill>
                  <a:schemeClr val="accent2"/>
                </a:solidFill>
              </a:rPr>
              <a:t>Integral Design</a:t>
            </a:r>
          </a:p>
        </p:txBody>
      </p:sp>
      <p:sp>
        <p:nvSpPr>
          <p:cNvPr id="10294" name="Rectangle 57"/>
          <p:cNvSpPr>
            <a:spLocks noChangeArrowheads="1"/>
          </p:cNvSpPr>
          <p:nvPr/>
        </p:nvSpPr>
        <p:spPr bwMode="auto">
          <a:xfrm>
            <a:off x="7123113" y="2835275"/>
            <a:ext cx="127000" cy="3429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95" name="Rectangle 58"/>
          <p:cNvSpPr>
            <a:spLocks noChangeArrowheads="1"/>
          </p:cNvSpPr>
          <p:nvPr/>
        </p:nvSpPr>
        <p:spPr bwMode="auto">
          <a:xfrm>
            <a:off x="7396163" y="2413000"/>
            <a:ext cx="304800" cy="17462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96" name="Rectangle 59"/>
          <p:cNvSpPr>
            <a:spLocks noChangeArrowheads="1"/>
          </p:cNvSpPr>
          <p:nvPr/>
        </p:nvSpPr>
        <p:spPr bwMode="auto">
          <a:xfrm>
            <a:off x="7802563" y="2124075"/>
            <a:ext cx="796925" cy="193675"/>
          </a:xfrm>
          <a:prstGeom prst="rect">
            <a:avLst/>
          </a:prstGeom>
          <a:solidFill>
            <a:srgbClr val="CCECFF"/>
          </a:solidFill>
          <a:ln w="12700" algn="ctr">
            <a:solidFill>
              <a:srgbClr val="000080"/>
            </a:solidFill>
            <a:miter lim="800000"/>
            <a:headEnd/>
            <a:tailEnd/>
          </a:ln>
        </p:spPr>
        <p:txBody>
          <a:bodyPr wrap="none" anchor="ctr"/>
          <a:lstStyle/>
          <a:p>
            <a:endParaRPr lang="en-US">
              <a:solidFill>
                <a:schemeClr val="bg1"/>
              </a:solidFill>
            </a:endParaRPr>
          </a:p>
        </p:txBody>
      </p:sp>
      <p:sp>
        <p:nvSpPr>
          <p:cNvPr id="10297" name="Rectangle 60"/>
          <p:cNvSpPr>
            <a:spLocks noChangeArrowheads="1"/>
          </p:cNvSpPr>
          <p:nvPr/>
        </p:nvSpPr>
        <p:spPr bwMode="auto">
          <a:xfrm>
            <a:off x="8431213" y="3892550"/>
            <a:ext cx="649287" cy="6604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98" name="Rectangle 61"/>
          <p:cNvSpPr>
            <a:spLocks noChangeArrowheads="1"/>
          </p:cNvSpPr>
          <p:nvPr/>
        </p:nvSpPr>
        <p:spPr bwMode="auto">
          <a:xfrm>
            <a:off x="8815388" y="2120900"/>
            <a:ext cx="257175" cy="17653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99" name="Line 62"/>
          <p:cNvSpPr>
            <a:spLocks noChangeShapeType="1"/>
          </p:cNvSpPr>
          <p:nvPr/>
        </p:nvSpPr>
        <p:spPr bwMode="auto">
          <a:xfrm flipH="1" flipV="1">
            <a:off x="6697663" y="2124075"/>
            <a:ext cx="2376487" cy="2428875"/>
          </a:xfrm>
          <a:prstGeom prst="line">
            <a:avLst/>
          </a:prstGeom>
          <a:noFill/>
          <a:ln w="6350">
            <a:solidFill>
              <a:schemeClr val="tx1"/>
            </a:solidFill>
            <a:prstDash val="dash"/>
            <a:round/>
            <a:headEnd/>
            <a:tailEnd/>
          </a:ln>
        </p:spPr>
        <p:txBody>
          <a:bodyPr/>
          <a:lstStyle/>
          <a:p>
            <a:endParaRPr lang="en-US"/>
          </a:p>
        </p:txBody>
      </p:sp>
      <p:sp>
        <p:nvSpPr>
          <p:cNvPr id="10300" name="Text Box 6"/>
          <p:cNvSpPr txBox="1">
            <a:spLocks noChangeArrowheads="1"/>
          </p:cNvSpPr>
          <p:nvPr/>
        </p:nvSpPr>
        <p:spPr bwMode="auto">
          <a:xfrm>
            <a:off x="3607935" y="1900238"/>
            <a:ext cx="2498725" cy="223837"/>
          </a:xfrm>
          <a:prstGeom prst="rect">
            <a:avLst/>
          </a:prstGeom>
          <a:noFill/>
          <a:ln w="12700" algn="ctr">
            <a:noFill/>
            <a:miter lim="800000"/>
            <a:headEnd/>
            <a:tailEnd/>
          </a:ln>
        </p:spPr>
        <p:txBody>
          <a:bodyPr/>
          <a:lstStyle/>
          <a:p>
            <a:r>
              <a:rPr lang="en-US" sz="900"/>
              <a:t>A   .   .   .     M N   .    P Q   .   .   </a:t>
            </a:r>
            <a:r>
              <a:rPr lang="en-US" sz="900">
                <a:latin typeface="Symbol" pitchFamily="18" charset="2"/>
              </a:rPr>
              <a:t>.   .    </a:t>
            </a:r>
            <a:r>
              <a:rPr lang="en-US" sz="900"/>
              <a:t>U   V .   . Z</a:t>
            </a:r>
          </a:p>
        </p:txBody>
      </p:sp>
      <p:sp>
        <p:nvSpPr>
          <p:cNvPr id="10301" name="Text Box 6"/>
          <p:cNvSpPr txBox="1">
            <a:spLocks noChangeArrowheads="1"/>
          </p:cNvSpPr>
          <p:nvPr/>
        </p:nvSpPr>
        <p:spPr bwMode="auto">
          <a:xfrm>
            <a:off x="6617835" y="1900238"/>
            <a:ext cx="2498725" cy="223837"/>
          </a:xfrm>
          <a:prstGeom prst="rect">
            <a:avLst/>
          </a:prstGeom>
          <a:noFill/>
          <a:ln w="12700" algn="ctr">
            <a:noFill/>
            <a:miter lim="800000"/>
            <a:headEnd/>
            <a:tailEnd/>
          </a:ln>
        </p:spPr>
        <p:txBody>
          <a:bodyPr/>
          <a:lstStyle/>
          <a:p>
            <a:r>
              <a:rPr lang="en-US" sz="900"/>
              <a:t>A   .   .   .     M N   .    P Q   .   .   </a:t>
            </a:r>
            <a:r>
              <a:rPr lang="en-US" sz="900">
                <a:latin typeface="Symbol" pitchFamily="18" charset="2"/>
              </a:rPr>
              <a:t>.   .    </a:t>
            </a:r>
            <a:r>
              <a:rPr lang="en-US" sz="900"/>
              <a:t>U   V .   . Z</a:t>
            </a:r>
          </a:p>
        </p:txBody>
      </p:sp>
    </p:spTree>
  </p:cSld>
  <p:clrMapOvr>
    <a:masterClrMapping/>
  </p:clrMapOvr>
  <p:transition xmlns:p14="http://schemas.microsoft.com/office/powerpoint/2010/mai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0" y="-26988"/>
            <a:ext cx="8893175" cy="692151"/>
          </a:xfrm>
          <a:prstGeom prst="rect">
            <a:avLst/>
          </a:prstGeom>
          <a:noFill/>
          <a:ln w="9525">
            <a:noFill/>
            <a:miter lim="800000"/>
            <a:headEnd/>
            <a:tailEnd/>
          </a:ln>
        </p:spPr>
        <p:txBody>
          <a:bodyPr lIns="92075" tIns="46038" rIns="92075" bIns="46038" anchor="b"/>
          <a:lstStyle/>
          <a:p>
            <a:r>
              <a:rPr lang="en-US" sz="2800" b="0" smtClean="0">
                <a:solidFill>
                  <a:srgbClr val="000099"/>
                </a:solidFill>
                <a:latin typeface="Arial" charset="0"/>
                <a:ea typeface="ＭＳ Ｐゴシック" charset="-128"/>
              </a:rPr>
              <a:t>Importance of Purchasing –Summary of Points </a:t>
            </a:r>
          </a:p>
        </p:txBody>
      </p:sp>
      <p:sp>
        <p:nvSpPr>
          <p:cNvPr id="16387" name="Rectangle 3"/>
          <p:cNvSpPr>
            <a:spLocks noChangeArrowheads="1"/>
          </p:cNvSpPr>
          <p:nvPr/>
        </p:nvSpPr>
        <p:spPr bwMode="auto">
          <a:xfrm>
            <a:off x="1592263" y="841375"/>
            <a:ext cx="5537200" cy="3224213"/>
          </a:xfrm>
          <a:prstGeom prst="rect">
            <a:avLst/>
          </a:prstGeom>
          <a:noFill/>
          <a:ln w="9525">
            <a:noFill/>
            <a:miter lim="800000"/>
            <a:headEnd/>
            <a:tailEnd/>
          </a:ln>
        </p:spPr>
        <p:txBody>
          <a:bodyPr lIns="92075" tIns="46038" rIns="92075" bIns="46038">
            <a:spAutoFit/>
          </a:bodyPr>
          <a:lstStyle/>
          <a:p>
            <a:pPr marL="276225" lvl="1" indent="-274638">
              <a:spcBef>
                <a:spcPct val="20000"/>
              </a:spcBef>
              <a:buSzPct val="80000"/>
              <a:buFont typeface="Symbol" charset="2"/>
              <a:buChar char="·"/>
            </a:pPr>
            <a:r>
              <a:rPr lang="en-US" sz="1600" b="0" smtClean="0">
                <a:solidFill>
                  <a:srgbClr val="000000"/>
                </a:solidFill>
                <a:latin typeface="Arial" charset="0"/>
                <a:ea typeface="ＭＳ Ｐゴシック" charset="-128"/>
              </a:rPr>
              <a:t>Large portion of COGS and costs, in general, in many industries are driven by purchased goods and services </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60-80% in manufacturing</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30-50% in asset heavy services (e.g., hospitals)</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10-40% in light asset services (e.g., banks)</a:t>
            </a:r>
          </a:p>
          <a:p>
            <a:pPr marL="276225" lvl="1" indent="-274638">
              <a:spcBef>
                <a:spcPct val="20000"/>
              </a:spcBef>
              <a:buSzPct val="80000"/>
              <a:buFont typeface="Symbol" charset="2"/>
              <a:buChar char="·"/>
            </a:pPr>
            <a:r>
              <a:rPr lang="en-US" sz="1600" b="0" smtClean="0">
                <a:solidFill>
                  <a:srgbClr val="000000"/>
                </a:solidFill>
                <a:latin typeface="Arial" charset="0"/>
                <a:ea typeface="ＭＳ Ｐゴシック" charset="-128"/>
              </a:rPr>
              <a:t>Impact on end-use customer can be large as well</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Quality</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Availability</a:t>
            </a:r>
          </a:p>
          <a:p>
            <a:pPr marL="276225" lvl="1" indent="-274638">
              <a:spcBef>
                <a:spcPct val="20000"/>
              </a:spcBef>
              <a:buSzPct val="80000"/>
              <a:buFont typeface="Symbol" charset="2"/>
              <a:buChar char="·"/>
            </a:pPr>
            <a:r>
              <a:rPr lang="en-US" sz="1600" b="0" smtClean="0">
                <a:solidFill>
                  <a:srgbClr val="000000"/>
                </a:solidFill>
                <a:latin typeface="Arial" charset="0"/>
                <a:ea typeface="ＭＳ Ｐゴシック" charset="-128"/>
              </a:rPr>
              <a:t>High potential for significant (e.g., 15-20%) savings</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Non-payroll spend not as emotionally charged</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Savings can often be driven to the bottom line</a:t>
            </a:r>
          </a:p>
        </p:txBody>
      </p:sp>
      <p:sp>
        <p:nvSpPr>
          <p:cNvPr id="16388" name="AutoShape 4"/>
          <p:cNvSpPr>
            <a:spLocks noChangeArrowheads="1"/>
          </p:cNvSpPr>
          <p:nvPr>
            <p:custDataLst>
              <p:tags r:id="rId1"/>
            </p:custDataLst>
          </p:nvPr>
        </p:nvSpPr>
        <p:spPr bwMode="auto">
          <a:xfrm rot="10800000">
            <a:off x="2816225" y="4265613"/>
            <a:ext cx="3090863" cy="304800"/>
          </a:xfrm>
          <a:prstGeom prst="triangle">
            <a:avLst>
              <a:gd name="adj" fmla="val 50000"/>
            </a:avLst>
          </a:prstGeom>
          <a:solidFill>
            <a:schemeClr val="tx2"/>
          </a:solidFill>
          <a:ln w="9525">
            <a:solidFill>
              <a:schemeClr val="tx1"/>
            </a:solidFill>
            <a:miter lim="800000"/>
            <a:headEnd/>
            <a:tailEnd/>
          </a:ln>
        </p:spPr>
        <p:txBody>
          <a:bodyPr anchor="ctr">
            <a:spAutoFit/>
          </a:bodyPr>
          <a:lstStyle/>
          <a:p>
            <a:endParaRPr lang="en-US" sz="1800" b="0" smtClean="0">
              <a:solidFill>
                <a:srgbClr val="000000"/>
              </a:solidFill>
              <a:latin typeface="Arial" charset="0"/>
              <a:ea typeface="ＭＳ Ｐゴシック" charset="-128"/>
            </a:endParaRPr>
          </a:p>
        </p:txBody>
      </p:sp>
      <p:sp>
        <p:nvSpPr>
          <p:cNvPr id="16389" name="Rectangle 5"/>
          <p:cNvSpPr>
            <a:spLocks noChangeArrowheads="1"/>
          </p:cNvSpPr>
          <p:nvPr/>
        </p:nvSpPr>
        <p:spPr bwMode="auto">
          <a:xfrm>
            <a:off x="1858963" y="4749800"/>
            <a:ext cx="5410200" cy="641350"/>
          </a:xfrm>
          <a:prstGeom prst="rect">
            <a:avLst/>
          </a:prstGeom>
          <a:noFill/>
          <a:ln w="9525">
            <a:noFill/>
            <a:miter lim="800000"/>
            <a:headEnd/>
            <a:tailEnd/>
          </a:ln>
        </p:spPr>
        <p:txBody>
          <a:bodyPr lIns="92075" tIns="46038" rIns="92075" bIns="46038">
            <a:spAutoFit/>
          </a:bodyPr>
          <a:lstStyle/>
          <a:p>
            <a:pPr>
              <a:spcBef>
                <a:spcPct val="20000"/>
              </a:spcBef>
              <a:buSzPct val="90000"/>
              <a:buFont typeface="Wingdings" charset="2"/>
              <a:buNone/>
            </a:pPr>
            <a:r>
              <a:rPr lang="en-US" sz="1800" smtClean="0">
                <a:solidFill>
                  <a:srgbClr val="000000"/>
                </a:solidFill>
                <a:latin typeface="Arial" charset="0"/>
                <a:ea typeface="ＭＳ Ｐゴシック" charset="-128"/>
              </a:rPr>
              <a:t>Sophistication and magnitude of Purchasing’s role will increase as companies outsource work</a:t>
            </a:r>
          </a:p>
        </p:txBody>
      </p:sp>
    </p:spTree>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0" y="-26988"/>
            <a:ext cx="8893175" cy="692151"/>
          </a:xfrm>
          <a:prstGeom prst="rect">
            <a:avLst/>
          </a:prstGeom>
          <a:noFill/>
          <a:ln w="9525">
            <a:noFill/>
            <a:miter lim="800000"/>
            <a:headEnd/>
            <a:tailEnd/>
          </a:ln>
        </p:spPr>
        <p:txBody>
          <a:bodyPr lIns="92075" tIns="46038" rIns="92075" bIns="46038" anchor="b"/>
          <a:lstStyle/>
          <a:p>
            <a:r>
              <a:rPr lang="en-US" sz="2800" b="0" smtClean="0">
                <a:solidFill>
                  <a:srgbClr val="000099"/>
                </a:solidFill>
                <a:latin typeface="Arial" charset="0"/>
                <a:ea typeface="ＭＳ Ｐゴシック" charset="-128"/>
              </a:rPr>
              <a:t>Why is There a Potential for Large Cost Savings? </a:t>
            </a:r>
          </a:p>
        </p:txBody>
      </p:sp>
      <p:sp>
        <p:nvSpPr>
          <p:cNvPr id="18435" name="Rectangle 3"/>
          <p:cNvSpPr>
            <a:spLocks noChangeArrowheads="1"/>
          </p:cNvSpPr>
          <p:nvPr/>
        </p:nvSpPr>
        <p:spPr bwMode="auto">
          <a:xfrm>
            <a:off x="1033463" y="841375"/>
            <a:ext cx="7112000" cy="3517900"/>
          </a:xfrm>
          <a:prstGeom prst="rect">
            <a:avLst/>
          </a:prstGeom>
          <a:noFill/>
          <a:ln w="9525">
            <a:noFill/>
            <a:miter lim="800000"/>
            <a:headEnd/>
            <a:tailEnd/>
          </a:ln>
        </p:spPr>
        <p:txBody>
          <a:bodyPr lIns="92075" tIns="46038" rIns="92075" bIns="46038">
            <a:spAutoFit/>
          </a:bodyPr>
          <a:lstStyle/>
          <a:p>
            <a:pPr marL="276225" lvl="1" indent="-274638">
              <a:spcBef>
                <a:spcPct val="20000"/>
              </a:spcBef>
              <a:buSzPct val="80000"/>
              <a:buFont typeface="Symbol" charset="2"/>
              <a:buChar char="·"/>
            </a:pPr>
            <a:r>
              <a:rPr lang="en-US" sz="1600" b="0" smtClean="0">
                <a:solidFill>
                  <a:srgbClr val="000000"/>
                </a:solidFill>
                <a:latin typeface="Arial" charset="0"/>
                <a:ea typeface="ＭＳ Ｐゴシック" charset="-128"/>
              </a:rPr>
              <a:t>Top management focused on “strategic” issues </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Growth, financial re-engineering, mergers draw the talent and focus of company hierarchies</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Little energy for a high impact cross-functional effort</a:t>
            </a:r>
          </a:p>
          <a:p>
            <a:pPr marL="276225" lvl="1" indent="-274638">
              <a:spcBef>
                <a:spcPct val="20000"/>
              </a:spcBef>
              <a:buSzPct val="80000"/>
              <a:buFont typeface="Symbol" charset="2"/>
              <a:buChar char="·"/>
            </a:pPr>
            <a:r>
              <a:rPr lang="en-US" sz="1600" b="0" smtClean="0">
                <a:solidFill>
                  <a:srgbClr val="000000"/>
                </a:solidFill>
                <a:latin typeface="Arial" charset="0"/>
                <a:ea typeface="ＭＳ Ｐゴシック" charset="-128"/>
              </a:rPr>
              <a:t>True costs are opaque and poorly understood</a:t>
            </a:r>
          </a:p>
          <a:p>
            <a:pPr marL="276225" lvl="1" indent="-274638">
              <a:spcBef>
                <a:spcPct val="20000"/>
              </a:spcBef>
              <a:buSzPct val="80000"/>
              <a:buFont typeface="Symbol" charset="2"/>
              <a:buChar char="·"/>
            </a:pPr>
            <a:r>
              <a:rPr lang="en-US" sz="1600" b="0" smtClean="0">
                <a:solidFill>
                  <a:srgbClr val="000000"/>
                </a:solidFill>
                <a:latin typeface="Arial" charset="0"/>
                <a:ea typeface="ＭＳ Ｐゴシック" charset="-128"/>
              </a:rPr>
              <a:t>Procurements’ role is often relegated to order processing and firefighting</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Often staffed by low skill/performance personnel</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Numerous stakeholders have thwarted previous efforts</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Lack of a really good process and mandate</a:t>
            </a:r>
          </a:p>
          <a:p>
            <a:pPr marL="276225" lvl="1" indent="-274638">
              <a:spcBef>
                <a:spcPct val="20000"/>
              </a:spcBef>
              <a:buSzPct val="80000"/>
              <a:buFont typeface="Symbol" charset="2"/>
              <a:buChar char="·"/>
            </a:pPr>
            <a:r>
              <a:rPr lang="en-US" sz="1600" b="0" smtClean="0">
                <a:solidFill>
                  <a:srgbClr val="000000"/>
                </a:solidFill>
                <a:latin typeface="Arial" charset="0"/>
                <a:ea typeface="ＭＳ Ｐゴシック" charset="-128"/>
              </a:rPr>
              <a:t>Legacy of “cost plus inflation” or “cost avoidance” programs</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No demand for true cost reduction</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Lack of discernible impact reduces enthusiasm for new efforts</a:t>
            </a:r>
          </a:p>
        </p:txBody>
      </p:sp>
      <p:sp>
        <p:nvSpPr>
          <p:cNvPr id="18436" name="AutoShape 4"/>
          <p:cNvSpPr>
            <a:spLocks noChangeArrowheads="1"/>
          </p:cNvSpPr>
          <p:nvPr>
            <p:custDataLst>
              <p:tags r:id="rId1"/>
            </p:custDataLst>
          </p:nvPr>
        </p:nvSpPr>
        <p:spPr bwMode="auto">
          <a:xfrm rot="10800000">
            <a:off x="3095625" y="4799013"/>
            <a:ext cx="3090863" cy="304800"/>
          </a:xfrm>
          <a:prstGeom prst="triangle">
            <a:avLst>
              <a:gd name="adj" fmla="val 50000"/>
            </a:avLst>
          </a:prstGeom>
          <a:solidFill>
            <a:schemeClr val="tx2"/>
          </a:solidFill>
          <a:ln w="9525">
            <a:solidFill>
              <a:schemeClr val="tx1"/>
            </a:solidFill>
            <a:miter lim="800000"/>
            <a:headEnd/>
            <a:tailEnd/>
          </a:ln>
        </p:spPr>
        <p:txBody>
          <a:bodyPr anchor="ctr">
            <a:spAutoFit/>
          </a:bodyPr>
          <a:lstStyle/>
          <a:p>
            <a:endParaRPr lang="en-US" sz="1800" b="0" smtClean="0">
              <a:solidFill>
                <a:srgbClr val="000000"/>
              </a:solidFill>
              <a:latin typeface="Arial" charset="0"/>
              <a:ea typeface="ＭＳ Ｐゴシック" charset="-128"/>
            </a:endParaRPr>
          </a:p>
        </p:txBody>
      </p:sp>
      <p:sp>
        <p:nvSpPr>
          <p:cNvPr id="18437" name="Rectangle 5"/>
          <p:cNvSpPr>
            <a:spLocks noChangeArrowheads="1"/>
          </p:cNvSpPr>
          <p:nvPr/>
        </p:nvSpPr>
        <p:spPr bwMode="auto">
          <a:xfrm>
            <a:off x="1579563" y="5283200"/>
            <a:ext cx="6035675" cy="915988"/>
          </a:xfrm>
          <a:prstGeom prst="rect">
            <a:avLst/>
          </a:prstGeom>
          <a:noFill/>
          <a:ln w="9525">
            <a:noFill/>
            <a:miter lim="800000"/>
            <a:headEnd/>
            <a:tailEnd/>
          </a:ln>
        </p:spPr>
        <p:txBody>
          <a:bodyPr lIns="92075" tIns="46038" rIns="92075" bIns="46038">
            <a:spAutoFit/>
          </a:bodyPr>
          <a:lstStyle/>
          <a:p>
            <a:pPr>
              <a:spcBef>
                <a:spcPct val="20000"/>
              </a:spcBef>
              <a:buSzPct val="90000"/>
              <a:buFont typeface="Wingdings" charset="2"/>
              <a:buNone/>
            </a:pPr>
            <a:r>
              <a:rPr lang="en-US" sz="1800" smtClean="0">
                <a:solidFill>
                  <a:srgbClr val="000000"/>
                </a:solidFill>
                <a:latin typeface="Arial" charset="0"/>
                <a:ea typeface="ＭＳ Ｐゴシック" charset="-128"/>
              </a:rPr>
              <a:t>Applying a great fact-based process with top rank talent can yield impressive results across all industries/sectors (maybe not monopolies)</a:t>
            </a:r>
          </a:p>
        </p:txBody>
      </p:sp>
    </p:spTree>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custDataLst>
              <p:tags r:id="rId1"/>
            </p:custDataLst>
          </p:nvPr>
        </p:nvSpPr>
        <p:spPr>
          <a:xfrm>
            <a:off x="23813" y="361950"/>
            <a:ext cx="8967787" cy="295275"/>
          </a:xfrm>
        </p:spPr>
        <p:txBody>
          <a:bodyPr/>
          <a:lstStyle/>
          <a:p>
            <a:pPr defTabSz="895350" eaLnBrk="1" hangingPunct="1"/>
            <a:r>
              <a:rPr lang="en-US" smtClean="0"/>
              <a:t>Hallmarks OF World-class Purchasing Organizations</a:t>
            </a:r>
          </a:p>
        </p:txBody>
      </p:sp>
      <p:sp>
        <p:nvSpPr>
          <p:cNvPr id="20483" name="Rectangle 3"/>
          <p:cNvSpPr>
            <a:spLocks noChangeArrowheads="1"/>
          </p:cNvSpPr>
          <p:nvPr>
            <p:custDataLst>
              <p:tags r:id="rId2"/>
            </p:custDataLst>
          </p:nvPr>
        </p:nvSpPr>
        <p:spPr bwMode="auto">
          <a:xfrm>
            <a:off x="133350" y="671513"/>
            <a:ext cx="1584325" cy="182562"/>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US" sz="1200" smtClean="0">
                <a:solidFill>
                  <a:srgbClr val="000000"/>
                </a:solidFill>
                <a:latin typeface="Arial" charset="0"/>
                <a:ea typeface="ＭＳ Ｐゴシック" charset="-128"/>
              </a:rPr>
              <a:t>Dimension</a:t>
            </a:r>
          </a:p>
        </p:txBody>
      </p:sp>
      <p:sp>
        <p:nvSpPr>
          <p:cNvPr id="20484" name="Rectangle 4"/>
          <p:cNvSpPr>
            <a:spLocks noChangeArrowheads="1"/>
          </p:cNvSpPr>
          <p:nvPr>
            <p:custDataLst>
              <p:tags r:id="rId3"/>
            </p:custDataLst>
          </p:nvPr>
        </p:nvSpPr>
        <p:spPr bwMode="auto">
          <a:xfrm>
            <a:off x="1831975" y="671513"/>
            <a:ext cx="3609975" cy="182562"/>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US" sz="1200" smtClean="0">
                <a:solidFill>
                  <a:srgbClr val="000000"/>
                </a:solidFill>
                <a:latin typeface="Arial" charset="0"/>
                <a:ea typeface="ＭＳ Ｐゴシック" charset="-128"/>
              </a:rPr>
              <a:t>How most companies approach sourcing</a:t>
            </a:r>
          </a:p>
        </p:txBody>
      </p:sp>
      <p:sp>
        <p:nvSpPr>
          <p:cNvPr id="20485" name="Line 5"/>
          <p:cNvSpPr>
            <a:spLocks noChangeShapeType="1"/>
          </p:cNvSpPr>
          <p:nvPr>
            <p:custDataLst>
              <p:tags r:id="rId4"/>
            </p:custDataLst>
          </p:nvPr>
        </p:nvSpPr>
        <p:spPr bwMode="auto">
          <a:xfrm>
            <a:off x="100013" y="903288"/>
            <a:ext cx="8851900" cy="0"/>
          </a:xfrm>
          <a:prstGeom prst="line">
            <a:avLst/>
          </a:prstGeom>
          <a:noFill/>
          <a:ln w="9525">
            <a:solidFill>
              <a:schemeClr val="tx1"/>
            </a:solidFill>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0486" name="McK Footnote"/>
          <p:cNvSpPr>
            <a:spLocks noChangeArrowheads="1"/>
          </p:cNvSpPr>
          <p:nvPr>
            <p:custDataLst>
              <p:tags r:id="rId5"/>
            </p:custDataLst>
          </p:nvPr>
        </p:nvSpPr>
        <p:spPr bwMode="auto">
          <a:xfrm>
            <a:off x="122238" y="6424613"/>
            <a:ext cx="8332787" cy="152400"/>
          </a:xfrm>
          <a:prstGeom prst="rect">
            <a:avLst/>
          </a:prstGeom>
          <a:noFill/>
          <a:ln w="9525">
            <a:noFill/>
            <a:miter lim="800000"/>
            <a:headEnd/>
            <a:tailEnd/>
          </a:ln>
        </p:spPr>
        <p:txBody>
          <a:bodyPr lIns="0" tIns="0" rIns="0" bIns="0" anchor="b">
            <a:spAutoFit/>
          </a:bodyPr>
          <a:lstStyle/>
          <a:p>
            <a:pPr marL="574675" indent="-574675" defTabSz="912813">
              <a:spcBef>
                <a:spcPct val="20000"/>
              </a:spcBef>
              <a:tabLst>
                <a:tab pos="528638" algn="r"/>
              </a:tabLst>
            </a:pPr>
            <a:r>
              <a:rPr lang="en-US" sz="1000" b="0" smtClean="0">
                <a:solidFill>
                  <a:srgbClr val="000000"/>
                </a:solidFill>
                <a:latin typeface="Arial" charset="0"/>
                <a:ea typeface="ＭＳ Ｐゴシック" charset="-128"/>
              </a:rPr>
              <a:t>	</a:t>
            </a:r>
          </a:p>
        </p:txBody>
      </p:sp>
      <p:sp>
        <p:nvSpPr>
          <p:cNvPr id="20487" name="Rectangle 7"/>
          <p:cNvSpPr>
            <a:spLocks noChangeArrowheads="1"/>
          </p:cNvSpPr>
          <p:nvPr>
            <p:custDataLst>
              <p:tags r:id="rId6"/>
            </p:custDataLst>
          </p:nvPr>
        </p:nvSpPr>
        <p:spPr bwMode="auto">
          <a:xfrm>
            <a:off x="5519738" y="671513"/>
            <a:ext cx="3240087" cy="182562"/>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US" sz="1200" smtClean="0">
                <a:solidFill>
                  <a:srgbClr val="000000"/>
                </a:solidFill>
                <a:latin typeface="Arial" charset="0"/>
                <a:ea typeface="ＭＳ Ｐゴシック" charset="-128"/>
              </a:rPr>
              <a:t>vs. world-class approach  </a:t>
            </a:r>
          </a:p>
        </p:txBody>
      </p:sp>
      <p:sp>
        <p:nvSpPr>
          <p:cNvPr id="20488" name="Rectangle 8"/>
          <p:cNvSpPr>
            <a:spLocks noChangeArrowheads="1"/>
          </p:cNvSpPr>
          <p:nvPr>
            <p:custDataLst>
              <p:tags r:id="rId7"/>
            </p:custDataLst>
          </p:nvPr>
        </p:nvSpPr>
        <p:spPr bwMode="auto">
          <a:xfrm>
            <a:off x="139700" y="1003300"/>
            <a:ext cx="1500188" cy="346075"/>
          </a:xfrm>
          <a:prstGeom prst="rect">
            <a:avLst/>
          </a:prstGeom>
          <a:noFill/>
          <a:ln w="9525">
            <a:noFill/>
            <a:miter lim="800000"/>
            <a:headEnd/>
            <a:tailEnd/>
          </a:ln>
        </p:spPr>
        <p:txBody>
          <a:bodyPr lIns="0" tIns="0" rIns="0" bIns="0">
            <a:spAutoFit/>
          </a:bodyPr>
          <a:lstStyle/>
          <a:p>
            <a:pPr marL="228600" indent="-228600" defTabSz="1019175">
              <a:lnSpc>
                <a:spcPct val="95000"/>
              </a:lnSpc>
              <a:spcBef>
                <a:spcPct val="20000"/>
              </a:spcBef>
              <a:buSzPct val="90000"/>
              <a:buFont typeface="Wingdings" charset="2"/>
              <a:buNone/>
            </a:pPr>
            <a:r>
              <a:rPr lang="en-US" sz="1200" b="0" smtClean="0">
                <a:solidFill>
                  <a:srgbClr val="000000"/>
                </a:solidFill>
                <a:latin typeface="Arial" charset="0"/>
                <a:ea typeface="ＭＳ Ｐゴシック" charset="-128"/>
              </a:rPr>
              <a:t>1.	Concrete Savings targets</a:t>
            </a:r>
          </a:p>
        </p:txBody>
      </p:sp>
      <p:sp>
        <p:nvSpPr>
          <p:cNvPr id="20489" name="Rectangle 9"/>
          <p:cNvSpPr>
            <a:spLocks noChangeArrowheads="1"/>
          </p:cNvSpPr>
          <p:nvPr>
            <p:custDataLst>
              <p:tags r:id="rId8"/>
            </p:custDataLst>
          </p:nvPr>
        </p:nvSpPr>
        <p:spPr bwMode="auto">
          <a:xfrm>
            <a:off x="1831975" y="992188"/>
            <a:ext cx="3279775" cy="382587"/>
          </a:xfrm>
          <a:prstGeom prst="rect">
            <a:avLst/>
          </a:prstGeom>
          <a:noFill/>
          <a:ln w="9525">
            <a:noFill/>
            <a:miter lim="800000"/>
            <a:headEnd/>
            <a:tailEnd/>
          </a:ln>
        </p:spPr>
        <p:txBody>
          <a:bodyPr lIns="0" tIns="0" rIns="0" bIns="0">
            <a:spAutoFit/>
          </a:bodyPr>
          <a:lstStyle/>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Metrics focused on availability and unit cost</a:t>
            </a:r>
          </a:p>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Expectations for escalator clauses</a:t>
            </a:r>
          </a:p>
        </p:txBody>
      </p:sp>
      <p:sp>
        <p:nvSpPr>
          <p:cNvPr id="20490" name="Rectangle 10"/>
          <p:cNvSpPr>
            <a:spLocks noChangeArrowheads="1"/>
          </p:cNvSpPr>
          <p:nvPr>
            <p:custDataLst>
              <p:tags r:id="rId9"/>
            </p:custDataLst>
          </p:nvPr>
        </p:nvSpPr>
        <p:spPr bwMode="auto">
          <a:xfrm>
            <a:off x="5519738" y="992188"/>
            <a:ext cx="3095625" cy="346075"/>
          </a:xfrm>
          <a:prstGeom prst="rect">
            <a:avLst/>
          </a:prstGeom>
          <a:noFill/>
          <a:ln w="9525">
            <a:noFill/>
            <a:miter lim="800000"/>
            <a:headEnd/>
            <a:tailEnd/>
          </a:ln>
        </p:spPr>
        <p:txBody>
          <a:bodyPr lIns="0" tIns="0" rIns="0" bIns="0">
            <a:spAutoFit/>
          </a:bodyPr>
          <a:lstStyle/>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5-10% initial reduction in total cost, with ongoing 1-2% annual deflation</a:t>
            </a:r>
          </a:p>
        </p:txBody>
      </p:sp>
      <p:sp>
        <p:nvSpPr>
          <p:cNvPr id="20491" name="Rectangle 11"/>
          <p:cNvSpPr>
            <a:spLocks noChangeArrowheads="1"/>
          </p:cNvSpPr>
          <p:nvPr>
            <p:custDataLst>
              <p:tags r:id="rId10"/>
            </p:custDataLst>
          </p:nvPr>
        </p:nvSpPr>
        <p:spPr bwMode="auto">
          <a:xfrm>
            <a:off x="139700" y="1771650"/>
            <a:ext cx="1906588" cy="173038"/>
          </a:xfrm>
          <a:prstGeom prst="rect">
            <a:avLst/>
          </a:prstGeom>
          <a:noFill/>
          <a:ln w="9525">
            <a:noFill/>
            <a:miter lim="800000"/>
            <a:headEnd/>
            <a:tailEnd/>
          </a:ln>
        </p:spPr>
        <p:txBody>
          <a:bodyPr lIns="0" tIns="0" rIns="0" bIns="0">
            <a:spAutoFit/>
          </a:bodyPr>
          <a:lstStyle/>
          <a:p>
            <a:pPr marL="228600" indent="-228600" defTabSz="1019175">
              <a:lnSpc>
                <a:spcPct val="95000"/>
              </a:lnSpc>
              <a:spcBef>
                <a:spcPct val="20000"/>
              </a:spcBef>
              <a:buSzPct val="90000"/>
              <a:buFont typeface="Wingdings" charset="2"/>
              <a:buNone/>
            </a:pPr>
            <a:r>
              <a:rPr lang="en-US" sz="1200" b="0" smtClean="0">
                <a:solidFill>
                  <a:srgbClr val="000000"/>
                </a:solidFill>
                <a:latin typeface="Arial" charset="0"/>
                <a:ea typeface="ＭＳ Ｐゴシック" charset="-128"/>
              </a:rPr>
              <a:t>2.	Strategic</a:t>
            </a:r>
          </a:p>
        </p:txBody>
      </p:sp>
      <p:sp>
        <p:nvSpPr>
          <p:cNvPr id="20492" name="Rectangle 12"/>
          <p:cNvSpPr>
            <a:spLocks noChangeArrowheads="1"/>
          </p:cNvSpPr>
          <p:nvPr>
            <p:custDataLst>
              <p:tags r:id="rId11"/>
            </p:custDataLst>
          </p:nvPr>
        </p:nvSpPr>
        <p:spPr bwMode="auto">
          <a:xfrm>
            <a:off x="1831975" y="1771650"/>
            <a:ext cx="3281363" cy="346075"/>
          </a:xfrm>
          <a:prstGeom prst="rect">
            <a:avLst/>
          </a:prstGeom>
          <a:noFill/>
          <a:ln w="9525">
            <a:noFill/>
            <a:miter lim="800000"/>
            <a:headEnd/>
            <a:tailEnd/>
          </a:ln>
        </p:spPr>
        <p:txBody>
          <a:bodyPr lIns="0" tIns="0" rIns="0" bIns="0">
            <a:spAutoFit/>
          </a:bodyPr>
          <a:lstStyle/>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Sourcing involved only after major decisions made, e.g., meal selection for an airline</a:t>
            </a:r>
          </a:p>
        </p:txBody>
      </p:sp>
      <p:sp>
        <p:nvSpPr>
          <p:cNvPr id="20493" name="Rectangle 13"/>
          <p:cNvSpPr>
            <a:spLocks noChangeArrowheads="1"/>
          </p:cNvSpPr>
          <p:nvPr>
            <p:custDataLst>
              <p:tags r:id="rId12"/>
            </p:custDataLst>
          </p:nvPr>
        </p:nvSpPr>
        <p:spPr bwMode="auto">
          <a:xfrm>
            <a:off x="5519738" y="1771650"/>
            <a:ext cx="3140075" cy="346075"/>
          </a:xfrm>
          <a:prstGeom prst="rect">
            <a:avLst/>
          </a:prstGeom>
          <a:noFill/>
          <a:ln w="9525">
            <a:noFill/>
            <a:miter lim="800000"/>
            <a:headEnd/>
            <a:tailEnd/>
          </a:ln>
        </p:spPr>
        <p:txBody>
          <a:bodyPr lIns="0" tIns="0" rIns="0" bIns="0">
            <a:spAutoFit/>
          </a:bodyPr>
          <a:lstStyle/>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Tight integration with functional groups to jointly develop sourcing strategies</a:t>
            </a:r>
          </a:p>
        </p:txBody>
      </p:sp>
      <p:sp>
        <p:nvSpPr>
          <p:cNvPr id="20494" name="Rectangle 14"/>
          <p:cNvSpPr>
            <a:spLocks noChangeArrowheads="1"/>
          </p:cNvSpPr>
          <p:nvPr>
            <p:custDataLst>
              <p:tags r:id="rId13"/>
            </p:custDataLst>
          </p:nvPr>
        </p:nvSpPr>
        <p:spPr bwMode="auto">
          <a:xfrm>
            <a:off x="139700" y="2479675"/>
            <a:ext cx="1906588" cy="173038"/>
          </a:xfrm>
          <a:prstGeom prst="rect">
            <a:avLst/>
          </a:prstGeom>
          <a:noFill/>
          <a:ln w="9525">
            <a:noFill/>
            <a:miter lim="800000"/>
            <a:headEnd/>
            <a:tailEnd/>
          </a:ln>
        </p:spPr>
        <p:txBody>
          <a:bodyPr lIns="0" tIns="0" rIns="0" bIns="0">
            <a:spAutoFit/>
          </a:bodyPr>
          <a:lstStyle/>
          <a:p>
            <a:pPr marL="228600" indent="-228600" defTabSz="1019175">
              <a:lnSpc>
                <a:spcPct val="95000"/>
              </a:lnSpc>
              <a:spcBef>
                <a:spcPct val="20000"/>
              </a:spcBef>
              <a:buSzPct val="90000"/>
              <a:buFont typeface="Wingdings" charset="2"/>
              <a:buNone/>
            </a:pPr>
            <a:r>
              <a:rPr lang="en-US" sz="1200" b="0" smtClean="0">
                <a:solidFill>
                  <a:srgbClr val="000000"/>
                </a:solidFill>
                <a:latin typeface="Arial" charset="0"/>
                <a:ea typeface="ＭＳ Ｐゴシック" charset="-128"/>
              </a:rPr>
              <a:t>3.	Fact-base Analysis</a:t>
            </a:r>
          </a:p>
        </p:txBody>
      </p:sp>
      <p:sp>
        <p:nvSpPr>
          <p:cNvPr id="20495" name="Rectangle 15"/>
          <p:cNvSpPr>
            <a:spLocks noChangeArrowheads="1"/>
          </p:cNvSpPr>
          <p:nvPr>
            <p:custDataLst>
              <p:tags r:id="rId14"/>
            </p:custDataLst>
          </p:nvPr>
        </p:nvSpPr>
        <p:spPr bwMode="auto">
          <a:xfrm>
            <a:off x="5519738" y="2479675"/>
            <a:ext cx="3140075" cy="938213"/>
          </a:xfrm>
          <a:prstGeom prst="rect">
            <a:avLst/>
          </a:prstGeom>
          <a:noFill/>
          <a:ln w="9525">
            <a:noFill/>
            <a:miter lim="800000"/>
            <a:headEnd/>
            <a:tailEnd/>
          </a:ln>
        </p:spPr>
        <p:txBody>
          <a:bodyPr lIns="0" tIns="0" rIns="0" bIns="0">
            <a:spAutoFit/>
          </a:bodyPr>
          <a:lstStyle/>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Analytically rigorous approach that creates a deep understanding of</a:t>
            </a:r>
          </a:p>
          <a:p>
            <a:pPr marL="338138" lvl="2" indent="-112713" defTabSz="1019175">
              <a:lnSpc>
                <a:spcPct val="95000"/>
              </a:lnSpc>
              <a:spcBef>
                <a:spcPct val="20000"/>
              </a:spcBef>
              <a:buFont typeface="Arial" charset="0"/>
              <a:buChar char="–"/>
              <a:tabLst>
                <a:tab pos="171450" algn="l"/>
              </a:tabLst>
            </a:pPr>
            <a:r>
              <a:rPr lang="en-US" sz="1200" b="0" smtClean="0">
                <a:solidFill>
                  <a:srgbClr val="000000"/>
                </a:solidFill>
                <a:latin typeface="Arial" charset="0"/>
                <a:ea typeface="ＭＳ Ｐゴシック" charset="-128"/>
              </a:rPr>
              <a:t>Total cost of ownership</a:t>
            </a:r>
          </a:p>
          <a:p>
            <a:pPr marL="338138" lvl="2" indent="-112713" defTabSz="1019175">
              <a:lnSpc>
                <a:spcPct val="95000"/>
              </a:lnSpc>
              <a:spcBef>
                <a:spcPct val="20000"/>
              </a:spcBef>
              <a:buFont typeface="Arial" charset="0"/>
              <a:buChar char="–"/>
              <a:tabLst>
                <a:tab pos="171450" algn="l"/>
              </a:tabLst>
            </a:pPr>
            <a:r>
              <a:rPr lang="en-US" sz="1200" b="0" smtClean="0">
                <a:solidFill>
                  <a:srgbClr val="000000"/>
                </a:solidFill>
                <a:latin typeface="Arial" charset="0"/>
                <a:ea typeface="ＭＳ Ｐゴシック" charset="-128"/>
              </a:rPr>
              <a:t>Supplier economics and supply market dynamics</a:t>
            </a:r>
          </a:p>
        </p:txBody>
      </p:sp>
      <p:sp>
        <p:nvSpPr>
          <p:cNvPr id="20496" name="Rectangle 16"/>
          <p:cNvSpPr>
            <a:spLocks noChangeArrowheads="1"/>
          </p:cNvSpPr>
          <p:nvPr>
            <p:custDataLst>
              <p:tags r:id="rId15"/>
            </p:custDataLst>
          </p:nvPr>
        </p:nvSpPr>
        <p:spPr bwMode="auto">
          <a:xfrm>
            <a:off x="1831975" y="2479675"/>
            <a:ext cx="3475038" cy="765175"/>
          </a:xfrm>
          <a:prstGeom prst="rect">
            <a:avLst/>
          </a:prstGeom>
          <a:noFill/>
          <a:ln w="9525">
            <a:noFill/>
            <a:miter lim="800000"/>
            <a:headEnd/>
            <a:tailEnd/>
          </a:ln>
        </p:spPr>
        <p:txBody>
          <a:bodyPr lIns="0" tIns="0" rIns="0" bIns="0">
            <a:spAutoFit/>
          </a:bodyPr>
          <a:lstStyle/>
          <a:p>
            <a:pPr defTabSz="1019175">
              <a:lnSpc>
                <a:spcPct val="95000"/>
              </a:lnSpc>
              <a:spcBef>
                <a:spcPct val="20000"/>
              </a:spcBef>
              <a:buSzPct val="90000"/>
              <a:buFont typeface="Wingdings" charset="2"/>
              <a:buChar char="§"/>
              <a:tabLst>
                <a:tab pos="171450" algn="l"/>
              </a:tabLst>
            </a:pPr>
            <a:r>
              <a:rPr lang="en-US" sz="1200" b="0" smtClean="0">
                <a:solidFill>
                  <a:srgbClr val="000000"/>
                </a:solidFill>
                <a:latin typeface="Arial" charset="0"/>
                <a:ea typeface="ＭＳ Ｐゴシック" charset="-128"/>
              </a:rPr>
              <a:t>  	Little understanding of true supplier economics</a:t>
            </a:r>
          </a:p>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Requirements often overspecificed, driving end-to-end costs</a:t>
            </a:r>
          </a:p>
          <a:p>
            <a:pPr defTabSz="1019175">
              <a:lnSpc>
                <a:spcPct val="95000"/>
              </a:lnSpc>
              <a:spcBef>
                <a:spcPct val="20000"/>
              </a:spcBef>
              <a:buSzPct val="90000"/>
              <a:buFont typeface="Wingdings" charset="2"/>
              <a:buChar char="§"/>
              <a:tabLst>
                <a:tab pos="171450" algn="l"/>
              </a:tabLst>
            </a:pPr>
            <a:endParaRPr lang="en-US" sz="1200" b="0" smtClean="0">
              <a:solidFill>
                <a:srgbClr val="000000"/>
              </a:solidFill>
              <a:latin typeface="Arial" charset="0"/>
              <a:ea typeface="ＭＳ Ｐゴシック" charset="-128"/>
            </a:endParaRPr>
          </a:p>
        </p:txBody>
      </p:sp>
      <p:sp>
        <p:nvSpPr>
          <p:cNvPr id="20497" name="Rectangle 17"/>
          <p:cNvSpPr>
            <a:spLocks noChangeArrowheads="1"/>
          </p:cNvSpPr>
          <p:nvPr>
            <p:custDataLst>
              <p:tags r:id="rId16"/>
            </p:custDataLst>
          </p:nvPr>
        </p:nvSpPr>
        <p:spPr bwMode="auto">
          <a:xfrm>
            <a:off x="139700" y="3516313"/>
            <a:ext cx="1906588" cy="173037"/>
          </a:xfrm>
          <a:prstGeom prst="rect">
            <a:avLst/>
          </a:prstGeom>
          <a:noFill/>
          <a:ln w="9525">
            <a:noFill/>
            <a:miter lim="800000"/>
            <a:headEnd/>
            <a:tailEnd/>
          </a:ln>
        </p:spPr>
        <p:txBody>
          <a:bodyPr lIns="0" tIns="0" rIns="0" bIns="0">
            <a:spAutoFit/>
          </a:bodyPr>
          <a:lstStyle/>
          <a:p>
            <a:pPr marL="228600" indent="-228600" defTabSz="1019175">
              <a:lnSpc>
                <a:spcPct val="95000"/>
              </a:lnSpc>
              <a:spcBef>
                <a:spcPct val="20000"/>
              </a:spcBef>
              <a:buSzPct val="90000"/>
              <a:buFont typeface="Wingdings" charset="2"/>
              <a:buNone/>
            </a:pPr>
            <a:r>
              <a:rPr lang="en-US" sz="1200" b="0" smtClean="0">
                <a:solidFill>
                  <a:srgbClr val="000000"/>
                </a:solidFill>
                <a:latin typeface="Arial" charset="0"/>
                <a:ea typeface="ＭＳ Ｐゴシック" charset="-128"/>
              </a:rPr>
              <a:t>4.	Helpful toolkit</a:t>
            </a:r>
          </a:p>
        </p:txBody>
      </p:sp>
      <p:sp>
        <p:nvSpPr>
          <p:cNvPr id="20498" name="Rectangle 18"/>
          <p:cNvSpPr>
            <a:spLocks noChangeArrowheads="1"/>
          </p:cNvSpPr>
          <p:nvPr>
            <p:custDataLst>
              <p:tags r:id="rId17"/>
            </p:custDataLst>
          </p:nvPr>
        </p:nvSpPr>
        <p:spPr bwMode="auto">
          <a:xfrm>
            <a:off x="1831975" y="3516313"/>
            <a:ext cx="3281363" cy="765175"/>
          </a:xfrm>
          <a:prstGeom prst="rect">
            <a:avLst/>
          </a:prstGeom>
          <a:noFill/>
          <a:ln w="9525">
            <a:noFill/>
            <a:miter lim="800000"/>
            <a:headEnd/>
            <a:tailEnd/>
          </a:ln>
        </p:spPr>
        <p:txBody>
          <a:bodyPr lIns="0" tIns="0" rIns="0" bIns="0">
            <a:spAutoFit/>
          </a:bodyPr>
          <a:lstStyle/>
          <a:p>
            <a:pPr defTabSz="1019175">
              <a:lnSpc>
                <a:spcPct val="95000"/>
              </a:lnSpc>
              <a:spcBef>
                <a:spcPct val="20000"/>
              </a:spcBef>
              <a:buSzPct val="90000"/>
              <a:buFont typeface="Wingdings" charset="2"/>
              <a:buChar char="§"/>
              <a:tabLst>
                <a:tab pos="171450" algn="l"/>
              </a:tabLst>
            </a:pPr>
            <a:r>
              <a:rPr lang="en-US" sz="1200" b="0" smtClean="0">
                <a:solidFill>
                  <a:srgbClr val="000000"/>
                </a:solidFill>
                <a:latin typeface="Arial" charset="0"/>
                <a:ea typeface="ＭＳ Ｐゴシック" charset="-128"/>
              </a:rPr>
              <a:t>  	Large investment in E-procurement</a:t>
            </a:r>
          </a:p>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Few analytical tools, inconsistently applied across commodities</a:t>
            </a:r>
          </a:p>
          <a:p>
            <a:pPr marL="173038" lvl="1" indent="-171450" defTabSz="1019175">
              <a:lnSpc>
                <a:spcPct val="95000"/>
              </a:lnSpc>
              <a:spcBef>
                <a:spcPct val="20000"/>
              </a:spcBef>
              <a:buSzPct val="80000"/>
              <a:buFont typeface="Symbol" charset="2"/>
              <a:buChar char="·"/>
              <a:tabLst>
                <a:tab pos="171450" algn="l"/>
              </a:tabLst>
            </a:pPr>
            <a:endParaRPr lang="en-US" sz="1200" b="0" smtClean="0">
              <a:solidFill>
                <a:srgbClr val="000000"/>
              </a:solidFill>
              <a:latin typeface="Arial" charset="0"/>
              <a:ea typeface="ＭＳ Ｐゴシック" charset="-128"/>
            </a:endParaRPr>
          </a:p>
        </p:txBody>
      </p:sp>
      <p:sp>
        <p:nvSpPr>
          <p:cNvPr id="20499" name="Rectangle 19"/>
          <p:cNvSpPr>
            <a:spLocks noChangeArrowheads="1"/>
          </p:cNvSpPr>
          <p:nvPr>
            <p:custDataLst>
              <p:tags r:id="rId18"/>
            </p:custDataLst>
          </p:nvPr>
        </p:nvSpPr>
        <p:spPr bwMode="auto">
          <a:xfrm>
            <a:off x="5519738" y="3516313"/>
            <a:ext cx="3140075" cy="803275"/>
          </a:xfrm>
          <a:prstGeom prst="rect">
            <a:avLst/>
          </a:prstGeom>
          <a:noFill/>
          <a:ln w="9525">
            <a:noFill/>
            <a:miter lim="800000"/>
            <a:headEnd/>
            <a:tailEnd/>
          </a:ln>
        </p:spPr>
        <p:txBody>
          <a:bodyPr lIns="0" tIns="0" rIns="0" bIns="0">
            <a:spAutoFit/>
          </a:bodyPr>
          <a:lstStyle/>
          <a:p>
            <a:pPr marL="173038" lvl="1" indent="-171450" defTabSz="1019175">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Strategic application of supply management technology tools</a:t>
            </a:r>
          </a:p>
          <a:p>
            <a:pPr marL="173038" lvl="1" indent="-171450" defTabSz="1019175">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E-procurement leveraged as appropriate</a:t>
            </a:r>
          </a:p>
          <a:p>
            <a:pPr marL="173038" lvl="1" indent="-171450" defTabSz="1019175">
              <a:spcBef>
                <a:spcPct val="20000"/>
              </a:spcBef>
              <a:buSzPct val="80000"/>
              <a:buFont typeface="Symbol" charset="2"/>
              <a:buNone/>
              <a:tabLst>
                <a:tab pos="171450" algn="l"/>
              </a:tabLst>
            </a:pPr>
            <a:endParaRPr lang="en-US" sz="1200" b="0" smtClean="0">
              <a:solidFill>
                <a:srgbClr val="000000"/>
              </a:solidFill>
              <a:latin typeface="Arial" charset="0"/>
              <a:ea typeface="ＭＳ Ｐゴシック" charset="-128"/>
            </a:endParaRPr>
          </a:p>
        </p:txBody>
      </p:sp>
      <p:sp>
        <p:nvSpPr>
          <p:cNvPr id="20500" name="Rectangle 20"/>
          <p:cNvSpPr>
            <a:spLocks noChangeArrowheads="1"/>
          </p:cNvSpPr>
          <p:nvPr>
            <p:custDataLst>
              <p:tags r:id="rId19"/>
            </p:custDataLst>
          </p:nvPr>
        </p:nvSpPr>
        <p:spPr bwMode="auto">
          <a:xfrm>
            <a:off x="147638" y="4470400"/>
            <a:ext cx="1284287" cy="346075"/>
          </a:xfrm>
          <a:prstGeom prst="rect">
            <a:avLst/>
          </a:prstGeom>
          <a:noFill/>
          <a:ln w="9525">
            <a:noFill/>
            <a:miter lim="800000"/>
            <a:headEnd/>
            <a:tailEnd/>
          </a:ln>
        </p:spPr>
        <p:txBody>
          <a:bodyPr lIns="0" tIns="0" rIns="0" bIns="0">
            <a:spAutoFit/>
          </a:bodyPr>
          <a:lstStyle/>
          <a:p>
            <a:pPr marL="228600" indent="-228600" defTabSz="1019175">
              <a:lnSpc>
                <a:spcPct val="95000"/>
              </a:lnSpc>
              <a:spcBef>
                <a:spcPct val="20000"/>
              </a:spcBef>
              <a:buSzPct val="90000"/>
              <a:buFont typeface="Wingdings" charset="2"/>
              <a:buNone/>
            </a:pPr>
            <a:r>
              <a:rPr lang="en-US" sz="1200" b="0" smtClean="0">
                <a:solidFill>
                  <a:srgbClr val="000000"/>
                </a:solidFill>
                <a:latin typeface="Arial" charset="0"/>
                <a:ea typeface="ＭＳ Ｐゴシック" charset="-128"/>
              </a:rPr>
              <a:t>5.	Supplier Segmentation</a:t>
            </a:r>
          </a:p>
        </p:txBody>
      </p:sp>
      <p:sp>
        <p:nvSpPr>
          <p:cNvPr id="20501" name="Rectangle 21"/>
          <p:cNvSpPr>
            <a:spLocks noChangeArrowheads="1"/>
          </p:cNvSpPr>
          <p:nvPr>
            <p:custDataLst>
              <p:tags r:id="rId20"/>
            </p:custDataLst>
          </p:nvPr>
        </p:nvSpPr>
        <p:spPr bwMode="auto">
          <a:xfrm>
            <a:off x="1831975" y="4470400"/>
            <a:ext cx="3281363" cy="801688"/>
          </a:xfrm>
          <a:prstGeom prst="rect">
            <a:avLst/>
          </a:prstGeom>
          <a:noFill/>
          <a:ln w="9525">
            <a:noFill/>
            <a:miter lim="800000"/>
            <a:headEnd/>
            <a:tailEnd/>
          </a:ln>
        </p:spPr>
        <p:txBody>
          <a:bodyPr lIns="0" tIns="0" rIns="0" bIns="0">
            <a:spAutoFit/>
          </a:bodyPr>
          <a:lstStyle/>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Single-source oriented</a:t>
            </a:r>
          </a:p>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Few suppliers on contract</a:t>
            </a:r>
          </a:p>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Contracts based on relationships</a:t>
            </a:r>
          </a:p>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Multiple “strategic” partnerships</a:t>
            </a:r>
          </a:p>
        </p:txBody>
      </p:sp>
      <p:sp>
        <p:nvSpPr>
          <p:cNvPr id="20502" name="Rectangle 22"/>
          <p:cNvSpPr>
            <a:spLocks noChangeArrowheads="1"/>
          </p:cNvSpPr>
          <p:nvPr>
            <p:custDataLst>
              <p:tags r:id="rId21"/>
            </p:custDataLst>
          </p:nvPr>
        </p:nvSpPr>
        <p:spPr bwMode="auto">
          <a:xfrm>
            <a:off x="5519738" y="4475163"/>
            <a:ext cx="3070225" cy="620712"/>
          </a:xfrm>
          <a:prstGeom prst="rect">
            <a:avLst/>
          </a:prstGeom>
          <a:noFill/>
          <a:ln w="9525">
            <a:noFill/>
            <a:miter lim="800000"/>
            <a:headEnd/>
            <a:tailEnd/>
          </a:ln>
        </p:spPr>
        <p:txBody>
          <a:bodyPr lIns="0" tIns="0" rIns="0" bIns="0">
            <a:spAutoFit/>
          </a:bodyPr>
          <a:lstStyle/>
          <a:p>
            <a:pPr marL="173038" lvl="1" indent="-171450" defTabSz="1019175">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Manageable number of suppliers</a:t>
            </a:r>
          </a:p>
          <a:p>
            <a:pPr marL="173038" lvl="1" indent="-171450" defTabSz="1019175">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Select, demanding partnerships</a:t>
            </a:r>
          </a:p>
          <a:p>
            <a:pPr marL="173038" lvl="1" indent="-171450" defTabSz="1019175">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Contracts based on performance</a:t>
            </a:r>
          </a:p>
        </p:txBody>
      </p:sp>
      <p:sp>
        <p:nvSpPr>
          <p:cNvPr id="20503" name="Rectangle 23"/>
          <p:cNvSpPr>
            <a:spLocks noChangeArrowheads="1"/>
          </p:cNvSpPr>
          <p:nvPr>
            <p:custDataLst>
              <p:tags r:id="rId22"/>
            </p:custDataLst>
          </p:nvPr>
        </p:nvSpPr>
        <p:spPr bwMode="auto">
          <a:xfrm>
            <a:off x="136525" y="5324475"/>
            <a:ext cx="1525588" cy="346075"/>
          </a:xfrm>
          <a:prstGeom prst="rect">
            <a:avLst/>
          </a:prstGeom>
          <a:noFill/>
          <a:ln w="9525">
            <a:noFill/>
            <a:miter lim="800000"/>
            <a:headEnd/>
            <a:tailEnd/>
          </a:ln>
        </p:spPr>
        <p:txBody>
          <a:bodyPr lIns="0" tIns="0" rIns="0" bIns="0">
            <a:spAutoFit/>
          </a:bodyPr>
          <a:lstStyle/>
          <a:p>
            <a:pPr marL="228600" indent="-228600" defTabSz="1019175">
              <a:lnSpc>
                <a:spcPct val="95000"/>
              </a:lnSpc>
              <a:spcBef>
                <a:spcPct val="20000"/>
              </a:spcBef>
              <a:buSzPct val="90000"/>
              <a:buFont typeface="Wingdings" charset="2"/>
              <a:buNone/>
            </a:pPr>
            <a:r>
              <a:rPr lang="en-US" sz="1200" b="0" smtClean="0">
                <a:solidFill>
                  <a:srgbClr val="000000"/>
                </a:solidFill>
                <a:latin typeface="Arial" charset="0"/>
                <a:ea typeface="ＭＳ Ｐゴシック" charset="-128"/>
              </a:rPr>
              <a:t>6.  Top Management Agenda</a:t>
            </a:r>
          </a:p>
        </p:txBody>
      </p:sp>
      <p:sp>
        <p:nvSpPr>
          <p:cNvPr id="20504" name="Rectangle 24"/>
          <p:cNvSpPr>
            <a:spLocks noChangeArrowheads="1"/>
          </p:cNvSpPr>
          <p:nvPr>
            <p:custDataLst>
              <p:tags r:id="rId23"/>
            </p:custDataLst>
          </p:nvPr>
        </p:nvSpPr>
        <p:spPr bwMode="auto">
          <a:xfrm>
            <a:off x="5519738" y="5324475"/>
            <a:ext cx="3146425" cy="1074738"/>
          </a:xfrm>
          <a:prstGeom prst="rect">
            <a:avLst/>
          </a:prstGeom>
          <a:noFill/>
          <a:ln w="9525">
            <a:noFill/>
            <a:miter lim="800000"/>
            <a:headEnd/>
            <a:tailEnd/>
          </a:ln>
        </p:spPr>
        <p:txBody>
          <a:bodyPr lIns="0" tIns="0" rIns="0" bIns="0">
            <a:spAutoFit/>
          </a:bodyPr>
          <a:lstStyle/>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Purchasing viewed as an important capability staffed with strong, analytic problem solvers</a:t>
            </a:r>
          </a:p>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Optimized balance of center-led processes with “natural owners” of specialized commodities</a:t>
            </a:r>
          </a:p>
        </p:txBody>
      </p:sp>
      <p:sp>
        <p:nvSpPr>
          <p:cNvPr id="20505" name="Rectangle 25"/>
          <p:cNvSpPr>
            <a:spLocks noChangeArrowheads="1"/>
          </p:cNvSpPr>
          <p:nvPr>
            <p:custDataLst>
              <p:tags r:id="rId24"/>
            </p:custDataLst>
          </p:nvPr>
        </p:nvSpPr>
        <p:spPr bwMode="auto">
          <a:xfrm>
            <a:off x="1831975" y="5324475"/>
            <a:ext cx="3281363" cy="1111250"/>
          </a:xfrm>
          <a:prstGeom prst="rect">
            <a:avLst/>
          </a:prstGeom>
          <a:noFill/>
          <a:ln w="9525">
            <a:noFill/>
            <a:miter lim="800000"/>
            <a:headEnd/>
            <a:tailEnd/>
          </a:ln>
        </p:spPr>
        <p:txBody>
          <a:bodyPr lIns="0" tIns="0" rIns="0" bIns="0">
            <a:spAutoFit/>
          </a:bodyPr>
          <a:lstStyle/>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Purchasing viewed as an administrative function, staffed with clerical/logistical expertise</a:t>
            </a:r>
          </a:p>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Incomplete ownership of spend</a:t>
            </a:r>
          </a:p>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Suboptimal structure (e.g., totally decentralized)</a:t>
            </a:r>
          </a:p>
        </p:txBody>
      </p:sp>
    </p:spTree>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3" name="Rectangle 2"/>
          <p:cNvSpPr>
            <a:spLocks noGrp="1" noChangeArrowheads="1"/>
          </p:cNvSpPr>
          <p:nvPr>
            <p:ph type="title"/>
          </p:nvPr>
        </p:nvSpPr>
        <p:spPr>
          <a:xfrm>
            <a:off x="33338" y="533400"/>
            <a:ext cx="8348662" cy="120650"/>
          </a:xfrm>
        </p:spPr>
        <p:txBody>
          <a:bodyPr/>
          <a:lstStyle/>
          <a:p>
            <a:pPr eaLnBrk="1" hangingPunct="1"/>
            <a:r>
              <a:rPr lang="en-GB" sz="2400" smtClean="0"/>
              <a:t>World Class Purchasing – Allied Signal Case Example</a:t>
            </a:r>
            <a:endParaRPr lang="en-GB" smtClean="0"/>
          </a:p>
        </p:txBody>
      </p:sp>
      <p:sp>
        <p:nvSpPr>
          <p:cNvPr id="22534" name="Rectangle 3"/>
          <p:cNvSpPr>
            <a:spLocks noChangeArrowheads="1"/>
          </p:cNvSpPr>
          <p:nvPr/>
        </p:nvSpPr>
        <p:spPr bwMode="auto">
          <a:xfrm>
            <a:off x="2949575" y="2138363"/>
            <a:ext cx="3475038" cy="1858962"/>
          </a:xfrm>
          <a:prstGeom prst="rect">
            <a:avLst/>
          </a:prstGeom>
          <a:solidFill>
            <a:srgbClr val="FFCC99"/>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35" name="Rectangle 4"/>
          <p:cNvSpPr>
            <a:spLocks noChangeArrowheads="1"/>
          </p:cNvSpPr>
          <p:nvPr>
            <p:custDataLst>
              <p:tags r:id="rId3"/>
            </p:custDataLst>
          </p:nvPr>
        </p:nvSpPr>
        <p:spPr bwMode="auto">
          <a:xfrm>
            <a:off x="547688" y="2033588"/>
            <a:ext cx="1963737" cy="1276350"/>
          </a:xfrm>
          <a:prstGeom prst="rect">
            <a:avLst/>
          </a:prstGeom>
          <a:noFill/>
          <a:ln w="9525">
            <a:noFill/>
            <a:miter lim="800000"/>
            <a:headEnd/>
            <a:tailEnd/>
          </a:ln>
        </p:spPr>
        <p:txBody>
          <a:bodyPr lIns="0" tIns="0" rIns="0" bIns="0">
            <a:spAutoFit/>
          </a:bodyPr>
          <a:lstStyle/>
          <a:p>
            <a:pPr marL="228600" indent="-228600" defTabSz="893763">
              <a:spcBef>
                <a:spcPct val="20000"/>
              </a:spcBef>
              <a:buSzPct val="90000"/>
              <a:buFont typeface="Wingdings" charset="2"/>
              <a:buNone/>
            </a:pPr>
            <a:r>
              <a:rPr lang="en-GB" sz="1400" b="0" smtClean="0">
                <a:solidFill>
                  <a:srgbClr val="000000"/>
                </a:solidFill>
                <a:latin typeface="Arial" charset="0"/>
                <a:ea typeface="ＭＳ Ｐゴシック" charset="-128"/>
              </a:rPr>
              <a:t>1.	CEO meets with Procurement leadership for two hours each month to review strategy and progress</a:t>
            </a:r>
          </a:p>
        </p:txBody>
      </p:sp>
      <p:sp>
        <p:nvSpPr>
          <p:cNvPr id="22536" name="Rectangle 5"/>
          <p:cNvSpPr>
            <a:spLocks noChangeArrowheads="1"/>
          </p:cNvSpPr>
          <p:nvPr>
            <p:custDataLst>
              <p:tags r:id="rId4"/>
            </p:custDataLst>
          </p:nvPr>
        </p:nvSpPr>
        <p:spPr bwMode="auto">
          <a:xfrm>
            <a:off x="547688" y="3325813"/>
            <a:ext cx="1963737" cy="1276350"/>
          </a:xfrm>
          <a:prstGeom prst="rect">
            <a:avLst/>
          </a:prstGeom>
          <a:noFill/>
          <a:ln w="9525">
            <a:noFill/>
            <a:miter lim="800000"/>
            <a:headEnd/>
            <a:tailEnd/>
          </a:ln>
        </p:spPr>
        <p:txBody>
          <a:bodyPr lIns="0" tIns="0" rIns="0" bIns="0">
            <a:spAutoFit/>
          </a:bodyPr>
          <a:lstStyle/>
          <a:p>
            <a:pPr marL="228600" indent="-228600" defTabSz="893763">
              <a:spcBef>
                <a:spcPct val="20000"/>
              </a:spcBef>
              <a:buSzPct val="90000"/>
              <a:buFont typeface="Wingdings" charset="2"/>
              <a:buNone/>
            </a:pPr>
            <a:r>
              <a:rPr lang="en-GB" sz="1400" b="0" smtClean="0">
                <a:solidFill>
                  <a:srgbClr val="000000"/>
                </a:solidFill>
                <a:latin typeface="Arial" charset="0"/>
                <a:ea typeface="ＭＳ Ｐゴシック" charset="-128"/>
              </a:rPr>
              <a:t>3. 	Procurement staff required to demonstrate top quartile performance in every external benchmark</a:t>
            </a:r>
          </a:p>
        </p:txBody>
      </p:sp>
      <p:sp>
        <p:nvSpPr>
          <p:cNvPr id="22537" name="Rectangle 6"/>
          <p:cNvSpPr>
            <a:spLocks noChangeArrowheads="1"/>
          </p:cNvSpPr>
          <p:nvPr>
            <p:custDataLst>
              <p:tags r:id="rId5"/>
            </p:custDataLst>
          </p:nvPr>
        </p:nvSpPr>
        <p:spPr bwMode="auto">
          <a:xfrm>
            <a:off x="3584575" y="4056063"/>
            <a:ext cx="2065338" cy="638175"/>
          </a:xfrm>
          <a:prstGeom prst="rect">
            <a:avLst/>
          </a:prstGeom>
          <a:noFill/>
          <a:ln w="9525">
            <a:noFill/>
            <a:miter lim="800000"/>
            <a:headEnd/>
            <a:tailEnd/>
          </a:ln>
        </p:spPr>
        <p:txBody>
          <a:bodyPr lIns="0" tIns="0" rIns="0" bIns="0">
            <a:spAutoFit/>
          </a:bodyPr>
          <a:lstStyle/>
          <a:p>
            <a:pPr marL="300038" indent="-300038" algn="ctr" defTabSz="801688">
              <a:spcBef>
                <a:spcPct val="20000"/>
              </a:spcBef>
              <a:buSzPct val="90000"/>
              <a:buFont typeface="Wingdings" charset="2"/>
              <a:buNone/>
            </a:pPr>
            <a:r>
              <a:rPr lang="en-GB" sz="1400" smtClean="0">
                <a:solidFill>
                  <a:srgbClr val="000000"/>
                </a:solidFill>
                <a:latin typeface="Arial" charset="0"/>
                <a:ea typeface="ＭＳ Ｐゴシック" charset="-128"/>
              </a:rPr>
              <a:t>Shareholder value driven by TCO reductions</a:t>
            </a:r>
          </a:p>
        </p:txBody>
      </p:sp>
      <p:sp>
        <p:nvSpPr>
          <p:cNvPr id="22538" name="Rectangle 7"/>
          <p:cNvSpPr>
            <a:spLocks noChangeArrowheads="1"/>
          </p:cNvSpPr>
          <p:nvPr>
            <p:custDataLst>
              <p:tags r:id="rId6"/>
            </p:custDataLst>
          </p:nvPr>
        </p:nvSpPr>
        <p:spPr bwMode="auto">
          <a:xfrm>
            <a:off x="6926263" y="2033588"/>
            <a:ext cx="1962150" cy="850900"/>
          </a:xfrm>
          <a:prstGeom prst="rect">
            <a:avLst/>
          </a:prstGeom>
          <a:noFill/>
          <a:ln w="9525">
            <a:noFill/>
            <a:miter lim="800000"/>
            <a:headEnd/>
            <a:tailEnd/>
          </a:ln>
        </p:spPr>
        <p:txBody>
          <a:bodyPr lIns="0" tIns="0" rIns="0" bIns="0">
            <a:spAutoFit/>
          </a:bodyPr>
          <a:lstStyle/>
          <a:p>
            <a:pPr marL="228600" indent="-228600" defTabSz="893763">
              <a:spcBef>
                <a:spcPct val="20000"/>
              </a:spcBef>
              <a:buSzPct val="90000"/>
              <a:buFont typeface="Wingdings" charset="2"/>
              <a:buNone/>
            </a:pPr>
            <a:r>
              <a:rPr lang="en-GB" sz="1400" b="0" smtClean="0">
                <a:solidFill>
                  <a:srgbClr val="000000"/>
                </a:solidFill>
                <a:latin typeface="Arial" charset="0"/>
                <a:ea typeface="ＭＳ Ｐゴシック" charset="-128"/>
              </a:rPr>
              <a:t>2. Expectation of 7% reduction in TCO every year (achieved 7 years in a row</a:t>
            </a:r>
          </a:p>
        </p:txBody>
      </p:sp>
      <p:sp>
        <p:nvSpPr>
          <p:cNvPr id="22539" name="Rectangle 8"/>
          <p:cNvSpPr>
            <a:spLocks noChangeArrowheads="1"/>
          </p:cNvSpPr>
          <p:nvPr>
            <p:custDataLst>
              <p:tags r:id="rId7"/>
            </p:custDataLst>
          </p:nvPr>
        </p:nvSpPr>
        <p:spPr bwMode="auto">
          <a:xfrm>
            <a:off x="3106738" y="2160588"/>
            <a:ext cx="893762" cy="468312"/>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smtClean="0">
                <a:solidFill>
                  <a:srgbClr val="000000"/>
                </a:solidFill>
                <a:latin typeface="Arial" charset="0"/>
                <a:ea typeface="ＭＳ Ｐゴシック" charset="-128"/>
              </a:rPr>
              <a:t>Turnover</a:t>
            </a:r>
          </a:p>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$b</a:t>
            </a:r>
            <a:endParaRPr lang="en-GB" sz="1400" smtClean="0">
              <a:solidFill>
                <a:srgbClr val="000000"/>
              </a:solidFill>
              <a:latin typeface="Arial" charset="0"/>
              <a:ea typeface="ＭＳ Ｐゴシック" charset="-128"/>
            </a:endParaRPr>
          </a:p>
        </p:txBody>
      </p:sp>
      <p:sp>
        <p:nvSpPr>
          <p:cNvPr id="22540" name="Rectangle 9"/>
          <p:cNvSpPr>
            <a:spLocks noChangeArrowheads="1"/>
          </p:cNvSpPr>
          <p:nvPr>
            <p:custDataLst>
              <p:tags r:id="rId8"/>
            </p:custDataLst>
          </p:nvPr>
        </p:nvSpPr>
        <p:spPr bwMode="auto">
          <a:xfrm>
            <a:off x="4259263" y="2160588"/>
            <a:ext cx="882650" cy="468312"/>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smtClean="0">
                <a:solidFill>
                  <a:srgbClr val="000000"/>
                </a:solidFill>
                <a:latin typeface="Arial" charset="0"/>
                <a:ea typeface="ＭＳ Ｐゴシック" charset="-128"/>
              </a:rPr>
              <a:t>Net profit</a:t>
            </a:r>
          </a:p>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$b</a:t>
            </a:r>
            <a:endParaRPr lang="en-GB" sz="1400" smtClean="0">
              <a:solidFill>
                <a:srgbClr val="000000"/>
              </a:solidFill>
              <a:latin typeface="Arial" charset="0"/>
              <a:ea typeface="ＭＳ Ｐゴシック" charset="-128"/>
            </a:endParaRPr>
          </a:p>
        </p:txBody>
      </p:sp>
      <p:sp>
        <p:nvSpPr>
          <p:cNvPr id="22541" name="Rectangle 10"/>
          <p:cNvSpPr>
            <a:spLocks noChangeArrowheads="1"/>
          </p:cNvSpPr>
          <p:nvPr>
            <p:custDataLst>
              <p:tags r:id="rId9"/>
            </p:custDataLst>
          </p:nvPr>
        </p:nvSpPr>
        <p:spPr bwMode="auto">
          <a:xfrm>
            <a:off x="5246688" y="2160588"/>
            <a:ext cx="1239837" cy="723900"/>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smtClean="0">
                <a:solidFill>
                  <a:srgbClr val="000000"/>
                </a:solidFill>
                <a:latin typeface="Arial" charset="0"/>
                <a:ea typeface="ＭＳ Ｐゴシック" charset="-128"/>
              </a:rPr>
              <a:t>Market</a:t>
            </a:r>
          </a:p>
          <a:p>
            <a:pPr marL="300038" indent="-300038" defTabSz="801688">
              <a:spcBef>
                <a:spcPct val="20000"/>
              </a:spcBef>
              <a:buSzPct val="90000"/>
              <a:buFont typeface="Wingdings" charset="2"/>
              <a:buNone/>
            </a:pPr>
            <a:r>
              <a:rPr lang="en-GB" sz="1400" smtClean="0">
                <a:solidFill>
                  <a:srgbClr val="000000"/>
                </a:solidFill>
                <a:latin typeface="Arial" charset="0"/>
                <a:ea typeface="ＭＳ Ｐゴシック" charset="-128"/>
              </a:rPr>
              <a:t>capitalization</a:t>
            </a:r>
          </a:p>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$b</a:t>
            </a:r>
            <a:endParaRPr lang="en-GB" sz="1400" smtClean="0">
              <a:solidFill>
                <a:srgbClr val="000000"/>
              </a:solidFill>
              <a:latin typeface="Arial" charset="0"/>
              <a:ea typeface="ＭＳ Ｐゴシック" charset="-128"/>
            </a:endParaRPr>
          </a:p>
        </p:txBody>
      </p:sp>
      <p:sp>
        <p:nvSpPr>
          <p:cNvPr id="22542" name="Rectangle 11"/>
          <p:cNvSpPr>
            <a:spLocks noChangeArrowheads="1"/>
          </p:cNvSpPr>
          <p:nvPr>
            <p:custDataLst>
              <p:tags r:id="rId10"/>
            </p:custDataLst>
          </p:nvPr>
        </p:nvSpPr>
        <p:spPr bwMode="auto">
          <a:xfrm>
            <a:off x="3262313" y="3779838"/>
            <a:ext cx="473075" cy="212725"/>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1990</a:t>
            </a:r>
          </a:p>
        </p:txBody>
      </p:sp>
      <p:pic>
        <p:nvPicPr>
          <p:cNvPr id="22543" name="Picture 12"/>
          <p:cNvPicPr>
            <a:picLocks noChangeAspect="1" noChangeArrowheads="1"/>
          </p:cNvPicPr>
          <p:nvPr/>
        </p:nvPicPr>
        <p:blipFill>
          <a:blip r:embed="rId27" cstate="print"/>
          <a:srcRect/>
          <a:stretch>
            <a:fillRect/>
          </a:stretch>
        </p:blipFill>
        <p:spPr bwMode="auto">
          <a:xfrm>
            <a:off x="976313" y="898525"/>
            <a:ext cx="1049337" cy="1119188"/>
          </a:xfrm>
          <a:prstGeom prst="rect">
            <a:avLst/>
          </a:prstGeom>
          <a:noFill/>
          <a:ln w="12700">
            <a:noFill/>
            <a:miter lim="800000"/>
            <a:headEnd/>
            <a:tailEnd/>
          </a:ln>
        </p:spPr>
      </p:pic>
      <p:sp>
        <p:nvSpPr>
          <p:cNvPr id="22544" name="Freeform 13"/>
          <p:cNvSpPr>
            <a:spLocks/>
          </p:cNvSpPr>
          <p:nvPr/>
        </p:nvSpPr>
        <p:spPr bwMode="auto">
          <a:xfrm>
            <a:off x="6985000" y="1025525"/>
            <a:ext cx="1528763" cy="844550"/>
          </a:xfrm>
          <a:custGeom>
            <a:avLst/>
            <a:gdLst>
              <a:gd name="T0" fmla="*/ 0 w 985"/>
              <a:gd name="T1" fmla="*/ 0 h 514"/>
              <a:gd name="T2" fmla="*/ 0 w 985"/>
              <a:gd name="T3" fmla="*/ 844550 h 514"/>
              <a:gd name="T4" fmla="*/ 1528763 w 985"/>
              <a:gd name="T5" fmla="*/ 844550 h 514"/>
              <a:gd name="T6" fmla="*/ 0 60000 65536"/>
              <a:gd name="T7" fmla="*/ 0 60000 65536"/>
              <a:gd name="T8" fmla="*/ 0 60000 65536"/>
              <a:gd name="T9" fmla="*/ 0 w 985"/>
              <a:gd name="T10" fmla="*/ 0 h 514"/>
              <a:gd name="T11" fmla="*/ 985 w 985"/>
              <a:gd name="T12" fmla="*/ 514 h 514"/>
            </a:gdLst>
            <a:ahLst/>
            <a:cxnLst>
              <a:cxn ang="T6">
                <a:pos x="T0" y="T1"/>
              </a:cxn>
              <a:cxn ang="T7">
                <a:pos x="T2" y="T3"/>
              </a:cxn>
              <a:cxn ang="T8">
                <a:pos x="T4" y="T5"/>
              </a:cxn>
            </a:cxnLst>
            <a:rect l="T9" t="T10" r="T11" b="T12"/>
            <a:pathLst>
              <a:path w="985" h="514">
                <a:moveTo>
                  <a:pt x="0" y="0"/>
                </a:moveTo>
                <a:lnTo>
                  <a:pt x="0" y="514"/>
                </a:lnTo>
                <a:lnTo>
                  <a:pt x="985" y="514"/>
                </a:lnTo>
              </a:path>
            </a:pathLst>
          </a:custGeom>
          <a:noFill/>
          <a:ln w="9525">
            <a:solidFill>
              <a:schemeClr val="tx1"/>
            </a:solidFill>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45" name="Line 14"/>
          <p:cNvSpPr>
            <a:spLocks noChangeShapeType="1"/>
          </p:cNvSpPr>
          <p:nvPr/>
        </p:nvSpPr>
        <p:spPr bwMode="auto">
          <a:xfrm>
            <a:off x="7077075" y="1219200"/>
            <a:ext cx="1149350" cy="346075"/>
          </a:xfrm>
          <a:prstGeom prst="line">
            <a:avLst/>
          </a:prstGeom>
          <a:noFill/>
          <a:ln w="9525">
            <a:solidFill>
              <a:schemeClr val="tx1"/>
            </a:solidFill>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46" name="Rectangle 15"/>
          <p:cNvSpPr>
            <a:spLocks noChangeArrowheads="1"/>
          </p:cNvSpPr>
          <p:nvPr>
            <p:custDataLst>
              <p:tags r:id="rId11"/>
            </p:custDataLst>
          </p:nvPr>
        </p:nvSpPr>
        <p:spPr bwMode="auto">
          <a:xfrm>
            <a:off x="6548438" y="1063625"/>
            <a:ext cx="490537" cy="212725"/>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TCO</a:t>
            </a:r>
          </a:p>
        </p:txBody>
      </p:sp>
      <p:sp>
        <p:nvSpPr>
          <p:cNvPr id="22547" name="AutoShape 16"/>
          <p:cNvSpPr>
            <a:spLocks noChangeArrowheads="1"/>
          </p:cNvSpPr>
          <p:nvPr/>
        </p:nvSpPr>
        <p:spPr bwMode="auto">
          <a:xfrm rot="2390687">
            <a:off x="2622550" y="1631950"/>
            <a:ext cx="639763" cy="374650"/>
          </a:xfrm>
          <a:prstGeom prst="rightArrow">
            <a:avLst>
              <a:gd name="adj1" fmla="val 50000"/>
              <a:gd name="adj2" fmla="val 42691"/>
            </a:avLst>
          </a:prstGeom>
          <a:solidFill>
            <a:schemeClr val="hlink"/>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48" name="AutoShape 17"/>
          <p:cNvSpPr>
            <a:spLocks noChangeArrowheads="1"/>
          </p:cNvSpPr>
          <p:nvPr/>
        </p:nvSpPr>
        <p:spPr bwMode="auto">
          <a:xfrm rot="19209313" flipH="1">
            <a:off x="6045200" y="1631950"/>
            <a:ext cx="639763" cy="374650"/>
          </a:xfrm>
          <a:prstGeom prst="rightArrow">
            <a:avLst>
              <a:gd name="adj1" fmla="val 50000"/>
              <a:gd name="adj2" fmla="val 42691"/>
            </a:avLst>
          </a:prstGeom>
          <a:solidFill>
            <a:schemeClr val="hlink"/>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49" name="AutoShape 18"/>
          <p:cNvSpPr>
            <a:spLocks noChangeArrowheads="1"/>
          </p:cNvSpPr>
          <p:nvPr/>
        </p:nvSpPr>
        <p:spPr bwMode="auto">
          <a:xfrm rot="19209313" flipV="1">
            <a:off x="2622550" y="4176713"/>
            <a:ext cx="639763" cy="373062"/>
          </a:xfrm>
          <a:prstGeom prst="rightArrow">
            <a:avLst>
              <a:gd name="adj1" fmla="val 50000"/>
              <a:gd name="adj2" fmla="val 42872"/>
            </a:avLst>
          </a:prstGeom>
          <a:solidFill>
            <a:schemeClr val="hlink"/>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50" name="AutoShape 19"/>
          <p:cNvSpPr>
            <a:spLocks noChangeArrowheads="1"/>
          </p:cNvSpPr>
          <p:nvPr/>
        </p:nvSpPr>
        <p:spPr bwMode="auto">
          <a:xfrm rot="2390687" flipH="1" flipV="1">
            <a:off x="6045200" y="4176713"/>
            <a:ext cx="639763" cy="373062"/>
          </a:xfrm>
          <a:prstGeom prst="rightArrow">
            <a:avLst>
              <a:gd name="adj1" fmla="val 50000"/>
              <a:gd name="adj2" fmla="val 42872"/>
            </a:avLst>
          </a:prstGeom>
          <a:solidFill>
            <a:schemeClr val="hlink"/>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51" name="Rectangle 20"/>
          <p:cNvSpPr>
            <a:spLocks noChangeArrowheads="1"/>
          </p:cNvSpPr>
          <p:nvPr/>
        </p:nvSpPr>
        <p:spPr bwMode="auto">
          <a:xfrm>
            <a:off x="984250" y="4625975"/>
            <a:ext cx="182563" cy="177800"/>
          </a:xfrm>
          <a:prstGeom prst="rect">
            <a:avLst/>
          </a:prstGeom>
          <a:solidFill>
            <a:schemeClr val="accent2"/>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52" name="Rectangle 21"/>
          <p:cNvSpPr>
            <a:spLocks noChangeArrowheads="1"/>
          </p:cNvSpPr>
          <p:nvPr/>
        </p:nvSpPr>
        <p:spPr bwMode="auto">
          <a:xfrm>
            <a:off x="984250" y="4802188"/>
            <a:ext cx="182563" cy="561975"/>
          </a:xfrm>
          <a:prstGeom prst="rect">
            <a:avLst/>
          </a:prstGeom>
          <a:solidFill>
            <a:schemeClr val="accent1"/>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53" name="Rectangle 22"/>
          <p:cNvSpPr>
            <a:spLocks noChangeArrowheads="1"/>
          </p:cNvSpPr>
          <p:nvPr/>
        </p:nvSpPr>
        <p:spPr bwMode="auto">
          <a:xfrm>
            <a:off x="1533525" y="4625975"/>
            <a:ext cx="182563" cy="177800"/>
          </a:xfrm>
          <a:prstGeom prst="rect">
            <a:avLst/>
          </a:prstGeom>
          <a:solidFill>
            <a:schemeClr val="accent2"/>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54" name="Rectangle 23"/>
          <p:cNvSpPr>
            <a:spLocks noChangeArrowheads="1"/>
          </p:cNvSpPr>
          <p:nvPr/>
        </p:nvSpPr>
        <p:spPr bwMode="auto">
          <a:xfrm>
            <a:off x="1533525" y="4802188"/>
            <a:ext cx="182563" cy="561975"/>
          </a:xfrm>
          <a:prstGeom prst="rect">
            <a:avLst/>
          </a:prstGeom>
          <a:solidFill>
            <a:schemeClr val="accent1"/>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55" name="Rectangle 24"/>
          <p:cNvSpPr>
            <a:spLocks noChangeArrowheads="1"/>
          </p:cNvSpPr>
          <p:nvPr/>
        </p:nvSpPr>
        <p:spPr bwMode="auto">
          <a:xfrm>
            <a:off x="2076450" y="4625975"/>
            <a:ext cx="184150" cy="177800"/>
          </a:xfrm>
          <a:prstGeom prst="rect">
            <a:avLst/>
          </a:prstGeom>
          <a:solidFill>
            <a:schemeClr val="accent2"/>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56" name="Rectangle 25"/>
          <p:cNvSpPr>
            <a:spLocks noChangeArrowheads="1"/>
          </p:cNvSpPr>
          <p:nvPr/>
        </p:nvSpPr>
        <p:spPr bwMode="auto">
          <a:xfrm>
            <a:off x="2076450" y="4802188"/>
            <a:ext cx="184150" cy="561975"/>
          </a:xfrm>
          <a:prstGeom prst="rect">
            <a:avLst/>
          </a:prstGeom>
          <a:solidFill>
            <a:schemeClr val="accent1"/>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57" name="Rectangle 26"/>
          <p:cNvSpPr>
            <a:spLocks noChangeArrowheads="1"/>
          </p:cNvSpPr>
          <p:nvPr>
            <p:custDataLst>
              <p:tags r:id="rId12"/>
            </p:custDataLst>
          </p:nvPr>
        </p:nvSpPr>
        <p:spPr bwMode="auto">
          <a:xfrm>
            <a:off x="363538" y="5437188"/>
            <a:ext cx="1004887" cy="468312"/>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Yearly</a:t>
            </a:r>
          </a:p>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savings</a:t>
            </a:r>
          </a:p>
        </p:txBody>
      </p:sp>
      <p:sp>
        <p:nvSpPr>
          <p:cNvPr id="22558" name="Rectangle 27"/>
          <p:cNvSpPr>
            <a:spLocks noChangeArrowheads="1"/>
          </p:cNvSpPr>
          <p:nvPr>
            <p:custDataLst>
              <p:tags r:id="rId13"/>
            </p:custDataLst>
          </p:nvPr>
        </p:nvSpPr>
        <p:spPr bwMode="auto">
          <a:xfrm>
            <a:off x="1073150" y="5437188"/>
            <a:ext cx="984250" cy="468312"/>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Inventory</a:t>
            </a:r>
          </a:p>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optimization</a:t>
            </a:r>
          </a:p>
        </p:txBody>
      </p:sp>
      <p:sp>
        <p:nvSpPr>
          <p:cNvPr id="22559" name="Line 28"/>
          <p:cNvSpPr>
            <a:spLocks noChangeShapeType="1"/>
          </p:cNvSpPr>
          <p:nvPr/>
        </p:nvSpPr>
        <p:spPr bwMode="auto">
          <a:xfrm>
            <a:off x="852488" y="5437188"/>
            <a:ext cx="1528762" cy="0"/>
          </a:xfrm>
          <a:prstGeom prst="line">
            <a:avLst/>
          </a:prstGeom>
          <a:noFill/>
          <a:ln w="9525">
            <a:solidFill>
              <a:schemeClr val="tx1"/>
            </a:solidFill>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60" name="Rectangle 29"/>
          <p:cNvSpPr>
            <a:spLocks noChangeArrowheads="1"/>
          </p:cNvSpPr>
          <p:nvPr/>
        </p:nvSpPr>
        <p:spPr bwMode="auto">
          <a:xfrm>
            <a:off x="7102475" y="4802188"/>
            <a:ext cx="182563" cy="561975"/>
          </a:xfrm>
          <a:prstGeom prst="rect">
            <a:avLst/>
          </a:prstGeom>
          <a:solidFill>
            <a:schemeClr val="accent1"/>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61" name="Rectangle 30"/>
          <p:cNvSpPr>
            <a:spLocks noChangeArrowheads="1"/>
          </p:cNvSpPr>
          <p:nvPr/>
        </p:nvSpPr>
        <p:spPr bwMode="auto">
          <a:xfrm>
            <a:off x="7650163" y="4802188"/>
            <a:ext cx="182562" cy="561975"/>
          </a:xfrm>
          <a:prstGeom prst="rect">
            <a:avLst/>
          </a:prstGeom>
          <a:solidFill>
            <a:schemeClr val="accent1"/>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62" name="Rectangle 31"/>
          <p:cNvSpPr>
            <a:spLocks noChangeArrowheads="1"/>
          </p:cNvSpPr>
          <p:nvPr/>
        </p:nvSpPr>
        <p:spPr bwMode="auto">
          <a:xfrm>
            <a:off x="8194675" y="4802188"/>
            <a:ext cx="182563" cy="561975"/>
          </a:xfrm>
          <a:prstGeom prst="rect">
            <a:avLst/>
          </a:prstGeom>
          <a:solidFill>
            <a:schemeClr val="accent1"/>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63" name="Rectangle 32"/>
          <p:cNvSpPr>
            <a:spLocks noChangeArrowheads="1"/>
          </p:cNvSpPr>
          <p:nvPr>
            <p:custDataLst>
              <p:tags r:id="rId14"/>
            </p:custDataLst>
          </p:nvPr>
        </p:nvSpPr>
        <p:spPr bwMode="auto">
          <a:xfrm>
            <a:off x="6621463" y="5408613"/>
            <a:ext cx="987425" cy="212725"/>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Engineering</a:t>
            </a:r>
          </a:p>
        </p:txBody>
      </p:sp>
      <p:sp>
        <p:nvSpPr>
          <p:cNvPr id="22564" name="Rectangle 33"/>
          <p:cNvSpPr>
            <a:spLocks noChangeArrowheads="1"/>
          </p:cNvSpPr>
          <p:nvPr>
            <p:custDataLst>
              <p:tags r:id="rId15"/>
            </p:custDataLst>
          </p:nvPr>
        </p:nvSpPr>
        <p:spPr bwMode="auto">
          <a:xfrm>
            <a:off x="7267575" y="5616575"/>
            <a:ext cx="1357313" cy="212725"/>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Manufacturing</a:t>
            </a:r>
          </a:p>
        </p:txBody>
      </p:sp>
      <p:sp>
        <p:nvSpPr>
          <p:cNvPr id="22565" name="Rectangle 34"/>
          <p:cNvSpPr>
            <a:spLocks noChangeArrowheads="1"/>
          </p:cNvSpPr>
          <p:nvPr>
            <p:custDataLst>
              <p:tags r:id="rId16"/>
            </p:custDataLst>
          </p:nvPr>
        </p:nvSpPr>
        <p:spPr bwMode="auto">
          <a:xfrm>
            <a:off x="8161338" y="5351463"/>
            <a:ext cx="982662" cy="212725"/>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Logistics</a:t>
            </a:r>
          </a:p>
        </p:txBody>
      </p:sp>
      <p:sp>
        <p:nvSpPr>
          <p:cNvPr id="22566" name="Rectangle 35"/>
          <p:cNvSpPr>
            <a:spLocks noChangeArrowheads="1"/>
          </p:cNvSpPr>
          <p:nvPr/>
        </p:nvSpPr>
        <p:spPr bwMode="auto">
          <a:xfrm>
            <a:off x="6972300" y="4945063"/>
            <a:ext cx="1554163" cy="122237"/>
          </a:xfrm>
          <a:prstGeom prst="rect">
            <a:avLst/>
          </a:prstGeom>
          <a:no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67" name="Rectangle 36"/>
          <p:cNvSpPr>
            <a:spLocks noChangeArrowheads="1"/>
          </p:cNvSpPr>
          <p:nvPr>
            <p:custDataLst>
              <p:tags r:id="rId17"/>
            </p:custDataLst>
          </p:nvPr>
        </p:nvSpPr>
        <p:spPr bwMode="auto">
          <a:xfrm>
            <a:off x="5826125" y="4881563"/>
            <a:ext cx="1401763" cy="212725"/>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Procurement</a:t>
            </a:r>
          </a:p>
        </p:txBody>
      </p:sp>
      <p:sp>
        <p:nvSpPr>
          <p:cNvPr id="22568" name="Rectangle 37"/>
          <p:cNvSpPr>
            <a:spLocks noChangeArrowheads="1"/>
          </p:cNvSpPr>
          <p:nvPr>
            <p:custDataLst>
              <p:tags r:id="rId18"/>
            </p:custDataLst>
          </p:nvPr>
        </p:nvSpPr>
        <p:spPr bwMode="auto">
          <a:xfrm>
            <a:off x="2112963" y="5437188"/>
            <a:ext cx="1049337" cy="468312"/>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Supplier</a:t>
            </a:r>
          </a:p>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development</a:t>
            </a:r>
          </a:p>
        </p:txBody>
      </p:sp>
      <p:graphicFrame>
        <p:nvGraphicFramePr>
          <p:cNvPr id="22530" name="Object 2"/>
          <p:cNvGraphicFramePr>
            <a:graphicFrameLocks/>
          </p:cNvGraphicFramePr>
          <p:nvPr/>
        </p:nvGraphicFramePr>
        <p:xfrm>
          <a:off x="3146425" y="2598738"/>
          <a:ext cx="2605088" cy="1209675"/>
        </p:xfrm>
        <a:graphic>
          <a:graphicData uri="http://schemas.openxmlformats.org/presentationml/2006/ole">
            <mc:AlternateContent xmlns:mc="http://schemas.openxmlformats.org/markup-compatibility/2006">
              <mc:Choice xmlns:v="urn:schemas-microsoft-com:vml" Requires="v">
                <p:oleObj spid="_x0000_s118820" name="Chart" r:id="rId28" imgW="2524001" imgH="1171643" progId="MSGraph.Chart.8">
                  <p:embed followColorScheme="full"/>
                </p:oleObj>
              </mc:Choice>
              <mc:Fallback>
                <p:oleObj name="Chart" r:id="rId28" imgW="2524001" imgH="1171643" progId="MSGraph.Chart.8">
                  <p:embed followColorScheme="full"/>
                  <p:pic>
                    <p:nvPicPr>
                      <p:cNvPr id="0" name="Picture 2"/>
                      <p:cNvPicPr preferRelativeResize="0">
                        <a:picLocks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3146425" y="2598738"/>
                        <a:ext cx="2605088" cy="12096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2569" name="Rectangle 39"/>
          <p:cNvSpPr>
            <a:spLocks noChangeArrowheads="1"/>
          </p:cNvSpPr>
          <p:nvPr>
            <p:custDataLst>
              <p:tags r:id="rId19"/>
            </p:custDataLst>
          </p:nvPr>
        </p:nvSpPr>
        <p:spPr bwMode="auto">
          <a:xfrm>
            <a:off x="3670300" y="3779838"/>
            <a:ext cx="458788" cy="212725"/>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1998</a:t>
            </a:r>
          </a:p>
        </p:txBody>
      </p:sp>
      <p:sp>
        <p:nvSpPr>
          <p:cNvPr id="22570" name="Rectangle 40"/>
          <p:cNvSpPr>
            <a:spLocks noChangeArrowheads="1"/>
          </p:cNvSpPr>
          <p:nvPr>
            <p:custDataLst>
              <p:tags r:id="rId20"/>
            </p:custDataLst>
          </p:nvPr>
        </p:nvSpPr>
        <p:spPr bwMode="auto">
          <a:xfrm>
            <a:off x="4165600" y="3779838"/>
            <a:ext cx="473075" cy="212725"/>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1990</a:t>
            </a:r>
          </a:p>
        </p:txBody>
      </p:sp>
      <p:sp>
        <p:nvSpPr>
          <p:cNvPr id="22571" name="Rectangle 41"/>
          <p:cNvSpPr>
            <a:spLocks noChangeArrowheads="1"/>
          </p:cNvSpPr>
          <p:nvPr>
            <p:custDataLst>
              <p:tags r:id="rId21"/>
            </p:custDataLst>
          </p:nvPr>
        </p:nvSpPr>
        <p:spPr bwMode="auto">
          <a:xfrm>
            <a:off x="4597400" y="3779838"/>
            <a:ext cx="434975" cy="212725"/>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1998</a:t>
            </a:r>
          </a:p>
        </p:txBody>
      </p:sp>
      <p:sp>
        <p:nvSpPr>
          <p:cNvPr id="22572" name="Rectangle 42"/>
          <p:cNvSpPr>
            <a:spLocks noChangeArrowheads="1"/>
          </p:cNvSpPr>
          <p:nvPr>
            <p:custDataLst>
              <p:tags r:id="rId22"/>
            </p:custDataLst>
          </p:nvPr>
        </p:nvSpPr>
        <p:spPr bwMode="auto">
          <a:xfrm>
            <a:off x="5122863" y="3779838"/>
            <a:ext cx="473075" cy="212725"/>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1990</a:t>
            </a:r>
          </a:p>
        </p:txBody>
      </p:sp>
      <p:sp>
        <p:nvSpPr>
          <p:cNvPr id="22573" name="Rectangle 43"/>
          <p:cNvSpPr>
            <a:spLocks noChangeArrowheads="1"/>
          </p:cNvSpPr>
          <p:nvPr>
            <p:custDataLst>
              <p:tags r:id="rId23"/>
            </p:custDataLst>
          </p:nvPr>
        </p:nvSpPr>
        <p:spPr bwMode="auto">
          <a:xfrm>
            <a:off x="5549900" y="3779838"/>
            <a:ext cx="439738" cy="212725"/>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1998</a:t>
            </a:r>
          </a:p>
        </p:txBody>
      </p:sp>
      <p:graphicFrame>
        <p:nvGraphicFramePr>
          <p:cNvPr id="22531" name="Object 3"/>
          <p:cNvGraphicFramePr>
            <a:graphicFrameLocks/>
          </p:cNvGraphicFramePr>
          <p:nvPr/>
        </p:nvGraphicFramePr>
        <p:xfrm>
          <a:off x="4092575" y="2598738"/>
          <a:ext cx="2605088" cy="1209675"/>
        </p:xfrm>
        <a:graphic>
          <a:graphicData uri="http://schemas.openxmlformats.org/presentationml/2006/ole">
            <mc:AlternateContent xmlns:mc="http://schemas.openxmlformats.org/markup-compatibility/2006">
              <mc:Choice xmlns:v="urn:schemas-microsoft-com:vml" Requires="v">
                <p:oleObj spid="_x0000_s118821" name="Chart" r:id="rId30" imgW="2524001" imgH="1171643" progId="MSGraph.Chart.8">
                  <p:embed followColorScheme="full"/>
                </p:oleObj>
              </mc:Choice>
              <mc:Fallback>
                <p:oleObj name="Chart" r:id="rId30" imgW="2524001" imgH="1171643" progId="MSGraph.Chart.8">
                  <p:embed followColorScheme="full"/>
                  <p:pic>
                    <p:nvPicPr>
                      <p:cNvPr id="0" name="Picture 3"/>
                      <p:cNvPicPr preferRelativeResize="0">
                        <a:picLocks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4092575" y="2598738"/>
                        <a:ext cx="2605088" cy="12096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2532" name="Object 4"/>
          <p:cNvGraphicFramePr>
            <a:graphicFrameLocks/>
          </p:cNvGraphicFramePr>
          <p:nvPr/>
        </p:nvGraphicFramePr>
        <p:xfrm>
          <a:off x="4967288" y="2598738"/>
          <a:ext cx="2605087" cy="1209675"/>
        </p:xfrm>
        <a:graphic>
          <a:graphicData uri="http://schemas.openxmlformats.org/presentationml/2006/ole">
            <mc:AlternateContent xmlns:mc="http://schemas.openxmlformats.org/markup-compatibility/2006">
              <mc:Choice xmlns:v="urn:schemas-microsoft-com:vml" Requires="v">
                <p:oleObj spid="_x0000_s118822" name="Chart" r:id="rId32" imgW="2524001" imgH="1171643" progId="MSGraph.Chart.8">
                  <p:embed followColorScheme="full"/>
                </p:oleObj>
              </mc:Choice>
              <mc:Fallback>
                <p:oleObj name="Chart" r:id="rId32" imgW="2524001" imgH="1171643" progId="MSGraph.Chart.8">
                  <p:embed followColorScheme="full"/>
                  <p:pic>
                    <p:nvPicPr>
                      <p:cNvPr id="0" name="Picture 4"/>
                      <p:cNvPicPr preferRelativeResize="0">
                        <a:picLocks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4967288" y="2598738"/>
                        <a:ext cx="2605087" cy="12096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2574" name="Rectangle 46"/>
          <p:cNvSpPr>
            <a:spLocks noChangeArrowheads="1"/>
          </p:cNvSpPr>
          <p:nvPr>
            <p:custDataLst>
              <p:tags r:id="rId24"/>
            </p:custDataLst>
          </p:nvPr>
        </p:nvSpPr>
        <p:spPr bwMode="auto">
          <a:xfrm>
            <a:off x="6937375" y="3609975"/>
            <a:ext cx="1962150" cy="638175"/>
          </a:xfrm>
          <a:prstGeom prst="rect">
            <a:avLst/>
          </a:prstGeom>
          <a:noFill/>
          <a:ln w="9525">
            <a:noFill/>
            <a:miter lim="800000"/>
            <a:headEnd/>
            <a:tailEnd/>
          </a:ln>
        </p:spPr>
        <p:txBody>
          <a:bodyPr lIns="0" tIns="0" rIns="0" bIns="0">
            <a:spAutoFit/>
          </a:bodyPr>
          <a:lstStyle/>
          <a:p>
            <a:pPr marL="228600" indent="-228600" defTabSz="893763">
              <a:spcBef>
                <a:spcPct val="20000"/>
              </a:spcBef>
              <a:buSzPct val="90000"/>
              <a:buFont typeface="Wingdings" charset="2"/>
              <a:buNone/>
            </a:pPr>
            <a:r>
              <a:rPr lang="en-GB" sz="1400" b="0" smtClean="0">
                <a:solidFill>
                  <a:srgbClr val="000000"/>
                </a:solidFill>
                <a:latin typeface="Arial" charset="0"/>
                <a:ea typeface="ＭＳ Ｐゴシック" charset="-128"/>
              </a:rPr>
              <a:t>4.	Entire organization must work together to meet yearly targets</a:t>
            </a:r>
          </a:p>
        </p:txBody>
      </p:sp>
    </p:spTree>
    <p:custDataLst>
      <p:tags r:id="rId2"/>
    </p:custData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578" name="Object 2"/>
          <p:cNvGraphicFramePr>
            <a:graphicFrameLocks/>
          </p:cNvGraphicFramePr>
          <p:nvPr>
            <p:custDataLst>
              <p:tags r:id="rId2"/>
            </p:custDataLst>
          </p:nvPr>
        </p:nvGraphicFramePr>
        <p:xfrm>
          <a:off x="722313" y="1560513"/>
          <a:ext cx="7748587" cy="3665537"/>
        </p:xfrm>
        <a:graphic>
          <a:graphicData uri="http://schemas.openxmlformats.org/presentationml/2006/ole">
            <mc:AlternateContent xmlns:mc="http://schemas.openxmlformats.org/markup-compatibility/2006">
              <mc:Choice xmlns:v="urn:schemas-microsoft-com:vml" Requires="v">
                <p:oleObj spid="_x0000_s119824" name="Chart" r:id="rId19" imgW="7591444" imgH="3590857" progId="MSGraph.Chart.8">
                  <p:embed followColorScheme="full"/>
                </p:oleObj>
              </mc:Choice>
              <mc:Fallback>
                <p:oleObj name="Chart" r:id="rId19" imgW="7591444" imgH="3590857" progId="MSGraph.Chart.8">
                  <p:embed followColorScheme="full"/>
                  <p:pic>
                    <p:nvPicPr>
                      <p:cNvPr id="0" name="Picture 2"/>
                      <p:cNvPicPr preferRelativeResize="0">
                        <a:picLocks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722313" y="1560513"/>
                        <a:ext cx="7748587" cy="36655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4579" name="Rectangle 3"/>
          <p:cNvSpPr>
            <a:spLocks noGrp="1" noChangeArrowheads="1"/>
          </p:cNvSpPr>
          <p:nvPr>
            <p:ph type="title"/>
          </p:nvPr>
        </p:nvSpPr>
        <p:spPr>
          <a:xfrm>
            <a:off x="0" y="304800"/>
            <a:ext cx="8793163" cy="588963"/>
          </a:xfrm>
        </p:spPr>
        <p:txBody>
          <a:bodyPr/>
          <a:lstStyle/>
          <a:p>
            <a:pPr defTabSz="895350" eaLnBrk="1" hangingPunct="1"/>
            <a:r>
              <a:rPr lang="en-US" smtClean="0"/>
              <a:t>Significant EBIT Lift can be Achieved Through Indirect Spend Categories</a:t>
            </a:r>
          </a:p>
        </p:txBody>
      </p:sp>
      <p:sp>
        <p:nvSpPr>
          <p:cNvPr id="24580" name="McK Measure"/>
          <p:cNvSpPr txBox="1">
            <a:spLocks noChangeArrowheads="1"/>
          </p:cNvSpPr>
          <p:nvPr/>
        </p:nvSpPr>
        <p:spPr bwMode="auto">
          <a:xfrm>
            <a:off x="117475" y="776288"/>
            <a:ext cx="1011238" cy="244475"/>
          </a:xfrm>
          <a:prstGeom prst="rect">
            <a:avLst/>
          </a:prstGeom>
          <a:noFill/>
          <a:ln w="9525">
            <a:noFill/>
            <a:miter lim="800000"/>
            <a:headEnd/>
            <a:tailEnd/>
          </a:ln>
        </p:spPr>
        <p:txBody>
          <a:bodyPr lIns="0" tIns="0" rIns="0" bIns="0">
            <a:spAutoFit/>
          </a:bodyPr>
          <a:lstStyle/>
          <a:p>
            <a:pPr defTabSz="912813"/>
            <a:r>
              <a:rPr lang="en-US" sz="1600" b="0" smtClean="0">
                <a:solidFill>
                  <a:srgbClr val="000000"/>
                </a:solidFill>
                <a:latin typeface="Arial" charset="0"/>
                <a:ea typeface="ＭＳ Ｐゴシック" charset="-128"/>
              </a:rPr>
              <a:t>$ m</a:t>
            </a:r>
          </a:p>
        </p:txBody>
      </p:sp>
      <p:sp>
        <p:nvSpPr>
          <p:cNvPr id="24581" name="Rectangle 6"/>
          <p:cNvSpPr>
            <a:spLocks noChangeArrowheads="1"/>
          </p:cNvSpPr>
          <p:nvPr>
            <p:custDataLst>
              <p:tags r:id="rId3"/>
            </p:custDataLst>
          </p:nvPr>
        </p:nvSpPr>
        <p:spPr bwMode="auto">
          <a:xfrm>
            <a:off x="787400" y="5245100"/>
            <a:ext cx="920750" cy="244475"/>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US" sz="1600" b="0" smtClean="0">
                <a:solidFill>
                  <a:srgbClr val="000000"/>
                </a:solidFill>
                <a:latin typeface="Arial" charset="0"/>
                <a:ea typeface="ＭＳ Ｐゴシック" charset="-128"/>
              </a:rPr>
              <a:t>Revenues</a:t>
            </a:r>
          </a:p>
        </p:txBody>
      </p:sp>
      <p:sp>
        <p:nvSpPr>
          <p:cNvPr id="24582" name="Rectangle 7"/>
          <p:cNvSpPr>
            <a:spLocks noChangeArrowheads="1"/>
          </p:cNvSpPr>
          <p:nvPr>
            <p:custDataLst>
              <p:tags r:id="rId4"/>
            </p:custDataLst>
          </p:nvPr>
        </p:nvSpPr>
        <p:spPr bwMode="auto">
          <a:xfrm>
            <a:off x="2994025" y="5245100"/>
            <a:ext cx="874713" cy="977900"/>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GB" sz="1600" b="0" smtClean="0">
                <a:solidFill>
                  <a:srgbClr val="000000"/>
                </a:solidFill>
                <a:latin typeface="Arial" charset="0"/>
                <a:ea typeface="ＭＳ Ｐゴシック" charset="-128"/>
              </a:rPr>
              <a:t>Non-address-able costs</a:t>
            </a:r>
            <a:endParaRPr lang="en-US" sz="1600" b="0" smtClean="0">
              <a:solidFill>
                <a:srgbClr val="000000"/>
              </a:solidFill>
              <a:latin typeface="Arial" charset="0"/>
              <a:ea typeface="ＭＳ Ｐゴシック" charset="-128"/>
            </a:endParaRPr>
          </a:p>
        </p:txBody>
      </p:sp>
      <p:sp>
        <p:nvSpPr>
          <p:cNvPr id="24583" name="Rectangle 8"/>
          <p:cNvSpPr>
            <a:spLocks noChangeArrowheads="1"/>
          </p:cNvSpPr>
          <p:nvPr>
            <p:custDataLst>
              <p:tags r:id="rId5"/>
            </p:custDataLst>
          </p:nvPr>
        </p:nvSpPr>
        <p:spPr bwMode="auto">
          <a:xfrm>
            <a:off x="4095750" y="5245100"/>
            <a:ext cx="906463" cy="733425"/>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GB" sz="1600" b="0" smtClean="0">
                <a:solidFill>
                  <a:srgbClr val="000000"/>
                </a:solidFill>
                <a:latin typeface="Arial" charset="0"/>
                <a:ea typeface="ＭＳ Ｐゴシック" charset="-128"/>
              </a:rPr>
              <a:t>Address-able costs</a:t>
            </a:r>
            <a:endParaRPr lang="en-US" sz="1600" b="0" smtClean="0">
              <a:solidFill>
                <a:srgbClr val="000000"/>
              </a:solidFill>
              <a:latin typeface="Arial" charset="0"/>
              <a:ea typeface="ＭＳ Ｐゴシック" charset="-128"/>
            </a:endParaRPr>
          </a:p>
        </p:txBody>
      </p:sp>
      <p:sp>
        <p:nvSpPr>
          <p:cNvPr id="24584" name="Rectangle 9"/>
          <p:cNvSpPr>
            <a:spLocks noChangeArrowheads="1"/>
          </p:cNvSpPr>
          <p:nvPr>
            <p:custDataLst>
              <p:tags r:id="rId6"/>
            </p:custDataLst>
          </p:nvPr>
        </p:nvSpPr>
        <p:spPr bwMode="auto">
          <a:xfrm>
            <a:off x="5146675" y="5245100"/>
            <a:ext cx="795338" cy="244475"/>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GB" sz="1600" b="0" smtClean="0">
                <a:solidFill>
                  <a:srgbClr val="000000"/>
                </a:solidFill>
                <a:latin typeface="Arial" charset="0"/>
                <a:ea typeface="ＭＳ Ｐゴシック" charset="-128"/>
              </a:rPr>
              <a:t>EBIT</a:t>
            </a:r>
            <a:endParaRPr lang="en-US" sz="1600" b="0" smtClean="0">
              <a:solidFill>
                <a:srgbClr val="000000"/>
              </a:solidFill>
              <a:latin typeface="Arial" charset="0"/>
              <a:ea typeface="ＭＳ Ｐゴシック" charset="-128"/>
            </a:endParaRPr>
          </a:p>
        </p:txBody>
      </p:sp>
      <p:sp>
        <p:nvSpPr>
          <p:cNvPr id="24585" name="Rectangle 10"/>
          <p:cNvSpPr>
            <a:spLocks noChangeArrowheads="1"/>
          </p:cNvSpPr>
          <p:nvPr>
            <p:custDataLst>
              <p:tags r:id="rId7"/>
            </p:custDataLst>
          </p:nvPr>
        </p:nvSpPr>
        <p:spPr bwMode="auto">
          <a:xfrm>
            <a:off x="6265863" y="5245100"/>
            <a:ext cx="1073150" cy="488950"/>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GB" sz="1600" b="0" smtClean="0">
                <a:solidFill>
                  <a:srgbClr val="000000"/>
                </a:solidFill>
                <a:latin typeface="Arial" charset="0"/>
                <a:ea typeface="ＭＳ Ｐゴシック" charset="-128"/>
              </a:rPr>
              <a:t>Potential Savings</a:t>
            </a:r>
            <a:endParaRPr lang="en-US" sz="1600" b="0" smtClean="0">
              <a:solidFill>
                <a:srgbClr val="000000"/>
              </a:solidFill>
              <a:latin typeface="Arial" charset="0"/>
              <a:ea typeface="ＭＳ Ｐゴシック" charset="-128"/>
            </a:endParaRPr>
          </a:p>
        </p:txBody>
      </p:sp>
      <p:sp>
        <p:nvSpPr>
          <p:cNvPr id="24586" name="Rectangle 11"/>
          <p:cNvSpPr>
            <a:spLocks noChangeArrowheads="1"/>
          </p:cNvSpPr>
          <p:nvPr>
            <p:custDataLst>
              <p:tags r:id="rId8"/>
            </p:custDataLst>
          </p:nvPr>
        </p:nvSpPr>
        <p:spPr bwMode="auto">
          <a:xfrm>
            <a:off x="7342188" y="5245100"/>
            <a:ext cx="946150" cy="488950"/>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GB" sz="1600" b="0" smtClean="0">
                <a:solidFill>
                  <a:srgbClr val="000000"/>
                </a:solidFill>
                <a:latin typeface="Arial" charset="0"/>
                <a:ea typeface="ＭＳ Ｐゴシック" charset="-128"/>
              </a:rPr>
              <a:t>Potential EBIT</a:t>
            </a:r>
            <a:endParaRPr lang="en-US" sz="1600" b="0" smtClean="0">
              <a:solidFill>
                <a:srgbClr val="000000"/>
              </a:solidFill>
              <a:latin typeface="Arial" charset="0"/>
              <a:ea typeface="ＭＳ Ｐゴシック" charset="-128"/>
            </a:endParaRPr>
          </a:p>
        </p:txBody>
      </p:sp>
      <p:sp>
        <p:nvSpPr>
          <p:cNvPr id="693260" name="AutoShape 12"/>
          <p:cNvSpPr>
            <a:spLocks noChangeArrowheads="1"/>
          </p:cNvSpPr>
          <p:nvPr/>
        </p:nvSpPr>
        <p:spPr bwMode="blackWhite">
          <a:xfrm>
            <a:off x="6959600" y="3462338"/>
            <a:ext cx="1592263" cy="852487"/>
          </a:xfrm>
          <a:prstGeom prst="star16">
            <a:avLst>
              <a:gd name="adj" fmla="val 37500"/>
            </a:avLst>
          </a:prstGeom>
          <a:solidFill>
            <a:schemeClr val="hlink"/>
          </a:solidFill>
          <a:ln w="12700">
            <a:solidFill>
              <a:schemeClr val="tx1"/>
            </a:solidFill>
            <a:miter lim="800000"/>
            <a:headEnd/>
            <a:tailEnd/>
          </a:ln>
          <a:effectLst>
            <a:outerShdw blurRad="63500" dist="38099" dir="2700000" algn="ctr" rotWithShape="0">
              <a:schemeClr val="bg2">
                <a:alpha val="74998"/>
              </a:schemeClr>
            </a:outerShdw>
          </a:effectLst>
        </p:spPr>
        <p:txBody>
          <a:bodyPr wrap="none" anchor="ctr"/>
          <a:lstStyle/>
          <a:p>
            <a:pPr>
              <a:defRPr/>
            </a:pPr>
            <a:endParaRPr lang="en-US" sz="1800" b="0">
              <a:solidFill>
                <a:srgbClr val="000000"/>
              </a:solidFill>
              <a:latin typeface="Arial" charset="0"/>
              <a:ea typeface="ＭＳ Ｐゴシック" charset="-128"/>
            </a:endParaRPr>
          </a:p>
        </p:txBody>
      </p:sp>
      <p:sp>
        <p:nvSpPr>
          <p:cNvPr id="24588" name="Rectangle 13"/>
          <p:cNvSpPr>
            <a:spLocks noChangeArrowheads="1"/>
          </p:cNvSpPr>
          <p:nvPr/>
        </p:nvSpPr>
        <p:spPr bwMode="auto">
          <a:xfrm>
            <a:off x="7319963" y="3649663"/>
            <a:ext cx="973137" cy="488950"/>
          </a:xfrm>
          <a:prstGeom prst="rect">
            <a:avLst/>
          </a:prstGeom>
          <a:noFill/>
          <a:ln w="9525">
            <a:noFill/>
            <a:miter lim="800000"/>
            <a:headEnd/>
            <a:tailEnd/>
          </a:ln>
        </p:spPr>
        <p:txBody>
          <a:bodyPr lIns="0" tIns="0" rIns="0" bIns="0">
            <a:spAutoFit/>
          </a:bodyPr>
          <a:lstStyle/>
          <a:p>
            <a:pPr algn="ctr" defTabSz="895350">
              <a:spcBef>
                <a:spcPct val="20000"/>
              </a:spcBef>
              <a:buSzPct val="90000"/>
              <a:buFont typeface="Wingdings" charset="2"/>
              <a:buNone/>
            </a:pPr>
            <a:r>
              <a:rPr lang="en-US" sz="1600" smtClean="0">
                <a:solidFill>
                  <a:srgbClr val="000000"/>
                </a:solidFill>
                <a:latin typeface="Arial" charset="0"/>
                <a:ea typeface="ＭＳ Ｐゴシック" charset="-128"/>
              </a:rPr>
              <a:t>20-60% increase</a:t>
            </a:r>
          </a:p>
        </p:txBody>
      </p:sp>
      <p:grpSp>
        <p:nvGrpSpPr>
          <p:cNvPr id="2" name="Group 14"/>
          <p:cNvGrpSpPr>
            <a:grpSpLocks/>
          </p:cNvGrpSpPr>
          <p:nvPr/>
        </p:nvGrpSpPr>
        <p:grpSpPr bwMode="auto">
          <a:xfrm>
            <a:off x="7661275" y="857250"/>
            <a:ext cx="1255713" cy="266700"/>
            <a:chOff x="2387" y="1294"/>
            <a:chExt cx="894" cy="198"/>
          </a:xfrm>
        </p:grpSpPr>
        <p:sp>
          <p:nvSpPr>
            <p:cNvPr id="24602" name="Rectangle 15"/>
            <p:cNvSpPr>
              <a:spLocks noChangeArrowheads="1"/>
            </p:cNvSpPr>
            <p:nvPr/>
          </p:nvSpPr>
          <p:spPr bwMode="auto">
            <a:xfrm>
              <a:off x="2387" y="1316"/>
              <a:ext cx="894" cy="154"/>
            </a:xfrm>
            <a:prstGeom prst="rect">
              <a:avLst/>
            </a:prstGeom>
            <a:noFill/>
            <a:ln w="9525">
              <a:noFill/>
              <a:miter lim="800000"/>
              <a:headEnd/>
              <a:tailEnd/>
            </a:ln>
          </p:spPr>
          <p:txBody>
            <a:bodyPr wrap="none" lIns="0" tIns="0" rIns="0" bIns="0"/>
            <a:lstStyle/>
            <a:p>
              <a:pPr defTabSz="820738" eaLnBrk="0" hangingPunct="0"/>
              <a:r>
                <a:rPr lang="en-US" sz="1400" b="0" smtClean="0">
                  <a:solidFill>
                    <a:srgbClr val="000000"/>
                  </a:solidFill>
                  <a:latin typeface="Arial" charset="0"/>
                  <a:ea typeface="ＭＳ Ｐゴシック" charset="-128"/>
                </a:rPr>
                <a:t>ILLUSTRATIVE</a:t>
              </a:r>
            </a:p>
          </p:txBody>
        </p:sp>
        <p:grpSp>
          <p:nvGrpSpPr>
            <p:cNvPr id="3" name="Group 16"/>
            <p:cNvGrpSpPr>
              <a:grpSpLocks/>
            </p:cNvGrpSpPr>
            <p:nvPr/>
          </p:nvGrpSpPr>
          <p:grpSpPr bwMode="auto">
            <a:xfrm>
              <a:off x="2387" y="1294"/>
              <a:ext cx="888" cy="198"/>
              <a:chOff x="432" y="1280"/>
              <a:chExt cx="495" cy="99"/>
            </a:xfrm>
          </p:grpSpPr>
          <p:sp>
            <p:nvSpPr>
              <p:cNvPr id="24604" name="Line 17"/>
              <p:cNvSpPr>
                <a:spLocks noChangeShapeType="1"/>
              </p:cNvSpPr>
              <p:nvPr/>
            </p:nvSpPr>
            <p:spPr bwMode="auto">
              <a:xfrm>
                <a:off x="432" y="1280"/>
                <a:ext cx="495" cy="0"/>
              </a:xfrm>
              <a:prstGeom prst="line">
                <a:avLst/>
              </a:prstGeom>
              <a:noFill/>
              <a:ln w="9525">
                <a:solidFill>
                  <a:schemeClr val="tx1"/>
                </a:solidFill>
                <a:round/>
                <a:headEnd type="none" w="sm" len="sm"/>
                <a:tailEnd type="none" w="sm" len="sm"/>
              </a:ln>
            </p:spPr>
            <p:txBody>
              <a:bodyPr wrap="none" lIns="0" tIns="0" rIns="0" bIns="0"/>
              <a:lstStyle/>
              <a:p>
                <a:endParaRPr lang="en-US" sz="1800" b="0" smtClean="0">
                  <a:solidFill>
                    <a:srgbClr val="000000"/>
                  </a:solidFill>
                  <a:latin typeface="Arial" charset="0"/>
                  <a:ea typeface="ＭＳ Ｐゴシック" charset="-128"/>
                </a:endParaRPr>
              </a:p>
            </p:txBody>
          </p:sp>
          <p:sp>
            <p:nvSpPr>
              <p:cNvPr id="24605" name="Line 18"/>
              <p:cNvSpPr>
                <a:spLocks noChangeShapeType="1"/>
              </p:cNvSpPr>
              <p:nvPr/>
            </p:nvSpPr>
            <p:spPr bwMode="auto">
              <a:xfrm>
                <a:off x="432" y="1379"/>
                <a:ext cx="495" cy="0"/>
              </a:xfrm>
              <a:prstGeom prst="line">
                <a:avLst/>
              </a:prstGeom>
              <a:noFill/>
              <a:ln w="9525">
                <a:solidFill>
                  <a:schemeClr val="tx1"/>
                </a:solidFill>
                <a:round/>
                <a:headEnd type="none" w="sm" len="sm"/>
                <a:tailEnd type="none" w="sm" len="sm"/>
              </a:ln>
            </p:spPr>
            <p:txBody>
              <a:bodyPr wrap="none" lIns="0" tIns="0" rIns="0" bIns="0"/>
              <a:lstStyle/>
              <a:p>
                <a:endParaRPr lang="en-US" sz="1800" b="0" smtClean="0">
                  <a:solidFill>
                    <a:srgbClr val="000000"/>
                  </a:solidFill>
                  <a:latin typeface="Arial" charset="0"/>
                  <a:ea typeface="ＭＳ Ｐゴシック" charset="-128"/>
                </a:endParaRPr>
              </a:p>
            </p:txBody>
          </p:sp>
        </p:grpSp>
      </p:grpSp>
      <p:sp>
        <p:nvSpPr>
          <p:cNvPr id="24590" name="AutoShape 19"/>
          <p:cNvSpPr>
            <a:spLocks noChangeArrowheads="1"/>
          </p:cNvSpPr>
          <p:nvPr/>
        </p:nvSpPr>
        <p:spPr bwMode="auto">
          <a:xfrm>
            <a:off x="3568700" y="1338263"/>
            <a:ext cx="1800225" cy="769937"/>
          </a:xfrm>
          <a:prstGeom prst="wedgeRectCallout">
            <a:avLst>
              <a:gd name="adj1" fmla="val -34431"/>
              <a:gd name="adj2" fmla="val 90843"/>
            </a:avLst>
          </a:prstGeom>
          <a:solidFill>
            <a:srgbClr val="FFCC99"/>
          </a:solidFill>
          <a:ln w="9525">
            <a:solidFill>
              <a:schemeClr val="tx1"/>
            </a:solidFill>
            <a:miter lim="800000"/>
            <a:headEnd/>
            <a:tailEnd/>
          </a:ln>
        </p:spPr>
        <p:txBody>
          <a:bodyPr lIns="93296" tIns="46648" rIns="93296" bIns="46648"/>
          <a:lstStyle/>
          <a:p>
            <a:pPr algn="ctr" defTabSz="933450"/>
            <a:endParaRPr lang="en-US" sz="1400" b="0" smtClean="0">
              <a:solidFill>
                <a:srgbClr val="000000"/>
              </a:solidFill>
              <a:latin typeface="Arial" charset="0"/>
              <a:ea typeface="ＭＳ Ｐゴシック" charset="-128"/>
            </a:endParaRPr>
          </a:p>
        </p:txBody>
      </p:sp>
      <p:sp>
        <p:nvSpPr>
          <p:cNvPr id="24591" name="Rectangle 20"/>
          <p:cNvSpPr>
            <a:spLocks noChangeArrowheads="1"/>
          </p:cNvSpPr>
          <p:nvPr/>
        </p:nvSpPr>
        <p:spPr bwMode="auto">
          <a:xfrm>
            <a:off x="3602038" y="1358900"/>
            <a:ext cx="1768475" cy="733425"/>
          </a:xfrm>
          <a:prstGeom prst="rect">
            <a:avLst/>
          </a:prstGeom>
          <a:noFill/>
          <a:ln w="9525">
            <a:noFill/>
            <a:miter lim="800000"/>
            <a:headEnd/>
            <a:tailEnd/>
          </a:ln>
        </p:spPr>
        <p:txBody>
          <a:bodyPr lIns="0" tIns="0" rIns="0" bIns="0">
            <a:spAutoFit/>
          </a:bodyPr>
          <a:lstStyle/>
          <a:p>
            <a:pPr defTabSz="895350">
              <a:spcBef>
                <a:spcPct val="20000"/>
              </a:spcBef>
              <a:buFont typeface="Wingdings" charset="2"/>
              <a:buNone/>
            </a:pPr>
            <a:r>
              <a:rPr lang="en-US" sz="1600" b="0" smtClean="0">
                <a:solidFill>
                  <a:srgbClr val="000000"/>
                </a:solidFill>
                <a:latin typeface="Arial" charset="0"/>
                <a:ea typeface="ＭＳ Ｐゴシック" charset="-128"/>
              </a:rPr>
              <a:t>Constrained Spend (e.g., Regulation, </a:t>
            </a:r>
            <a:br>
              <a:rPr lang="en-US" sz="1600" b="0" smtClean="0">
                <a:solidFill>
                  <a:srgbClr val="000000"/>
                </a:solidFill>
                <a:latin typeface="Arial" charset="0"/>
                <a:ea typeface="ＭＳ Ｐゴシック" charset="-128"/>
              </a:rPr>
            </a:br>
            <a:r>
              <a:rPr lang="en-US" sz="1600" b="0" smtClean="0">
                <a:solidFill>
                  <a:srgbClr val="000000"/>
                </a:solidFill>
                <a:latin typeface="Arial" charset="0"/>
                <a:ea typeface="ＭＳ Ｐゴシック" charset="-128"/>
              </a:rPr>
              <a:t>Co-operative, etc.)</a:t>
            </a:r>
          </a:p>
        </p:txBody>
      </p:sp>
      <p:sp>
        <p:nvSpPr>
          <p:cNvPr id="24592" name="AutoShape 21"/>
          <p:cNvSpPr>
            <a:spLocks noChangeArrowheads="1"/>
          </p:cNvSpPr>
          <p:nvPr/>
        </p:nvSpPr>
        <p:spPr bwMode="auto">
          <a:xfrm>
            <a:off x="4832350" y="2544763"/>
            <a:ext cx="2466975" cy="819150"/>
          </a:xfrm>
          <a:prstGeom prst="wedgeRectCallout">
            <a:avLst>
              <a:gd name="adj1" fmla="val -43245"/>
              <a:gd name="adj2" fmla="val 80620"/>
            </a:avLst>
          </a:prstGeom>
          <a:solidFill>
            <a:srgbClr val="FFCC99"/>
          </a:solidFill>
          <a:ln w="9525">
            <a:solidFill>
              <a:schemeClr val="tx1"/>
            </a:solidFill>
            <a:miter lim="800000"/>
            <a:headEnd/>
            <a:tailEnd/>
          </a:ln>
        </p:spPr>
        <p:txBody>
          <a:bodyPr lIns="93296" tIns="46648" rIns="93296" bIns="46648"/>
          <a:lstStyle/>
          <a:p>
            <a:pPr algn="ctr" defTabSz="933450"/>
            <a:endParaRPr lang="en-US" sz="1400" b="0" smtClean="0">
              <a:solidFill>
                <a:srgbClr val="000000"/>
              </a:solidFill>
              <a:latin typeface="Arial" charset="0"/>
              <a:ea typeface="ＭＳ Ｐゴシック" charset="-128"/>
            </a:endParaRPr>
          </a:p>
        </p:txBody>
      </p:sp>
      <p:sp>
        <p:nvSpPr>
          <p:cNvPr id="24593" name="Rectangle 22"/>
          <p:cNvSpPr>
            <a:spLocks noChangeArrowheads="1"/>
          </p:cNvSpPr>
          <p:nvPr/>
        </p:nvSpPr>
        <p:spPr bwMode="auto">
          <a:xfrm>
            <a:off x="4930775" y="2605088"/>
            <a:ext cx="2414588" cy="733425"/>
          </a:xfrm>
          <a:prstGeom prst="rect">
            <a:avLst/>
          </a:prstGeom>
          <a:noFill/>
          <a:ln w="9525">
            <a:noFill/>
            <a:miter lim="800000"/>
            <a:headEnd/>
            <a:tailEnd/>
          </a:ln>
        </p:spPr>
        <p:txBody>
          <a:bodyPr lIns="0" tIns="0" rIns="0" bIns="0">
            <a:spAutoFit/>
          </a:bodyPr>
          <a:lstStyle/>
          <a:p>
            <a:pPr defTabSz="895350">
              <a:spcBef>
                <a:spcPct val="20000"/>
              </a:spcBef>
              <a:buFont typeface="Wingdings" charset="2"/>
              <a:buNone/>
            </a:pPr>
            <a:r>
              <a:rPr lang="en-US" sz="1600" b="0" smtClean="0">
                <a:solidFill>
                  <a:srgbClr val="000000"/>
                </a:solidFill>
                <a:latin typeface="Arial" charset="0"/>
                <a:ea typeface="ＭＳ Ｐゴシック" charset="-128"/>
              </a:rPr>
              <a:t>Indirect Spend (e.g., Packaging, Utilities, MRO, Office Supplies, IT)</a:t>
            </a:r>
          </a:p>
        </p:txBody>
      </p:sp>
      <p:sp>
        <p:nvSpPr>
          <p:cNvPr id="24594" name="Rectangle 23"/>
          <p:cNvSpPr>
            <a:spLocks noChangeArrowheads="1"/>
          </p:cNvSpPr>
          <p:nvPr>
            <p:custDataLst>
              <p:tags r:id="rId9"/>
            </p:custDataLst>
          </p:nvPr>
        </p:nvSpPr>
        <p:spPr bwMode="auto">
          <a:xfrm>
            <a:off x="1908175" y="5245100"/>
            <a:ext cx="874713" cy="244475"/>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GB" sz="1600" b="0" smtClean="0">
                <a:solidFill>
                  <a:srgbClr val="000000"/>
                </a:solidFill>
                <a:latin typeface="Arial" charset="0"/>
                <a:ea typeface="ＭＳ Ｐゴシック" charset="-128"/>
              </a:rPr>
              <a:t>Labour </a:t>
            </a:r>
            <a:endParaRPr lang="en-US" sz="1600" b="0" smtClean="0">
              <a:solidFill>
                <a:srgbClr val="000000"/>
              </a:solidFill>
              <a:latin typeface="Arial" charset="0"/>
              <a:ea typeface="ＭＳ Ｐゴシック" charset="-128"/>
            </a:endParaRPr>
          </a:p>
        </p:txBody>
      </p:sp>
      <p:sp>
        <p:nvSpPr>
          <p:cNvPr id="24595" name="Rectangle 24"/>
          <p:cNvSpPr>
            <a:spLocks noChangeArrowheads="1"/>
          </p:cNvSpPr>
          <p:nvPr>
            <p:custDataLst>
              <p:tags r:id="rId10"/>
            </p:custDataLst>
          </p:nvPr>
        </p:nvSpPr>
        <p:spPr bwMode="auto">
          <a:xfrm>
            <a:off x="1004888" y="1916113"/>
            <a:ext cx="628650" cy="244475"/>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US" sz="1600" b="0" smtClean="0">
                <a:solidFill>
                  <a:srgbClr val="000000"/>
                </a:solidFill>
                <a:latin typeface="Arial" charset="0"/>
                <a:ea typeface="ＭＳ Ｐゴシック" charset="-128"/>
              </a:rPr>
              <a:t>1,000</a:t>
            </a:r>
          </a:p>
        </p:txBody>
      </p:sp>
      <p:sp>
        <p:nvSpPr>
          <p:cNvPr id="24596" name="Rectangle 25"/>
          <p:cNvSpPr>
            <a:spLocks noChangeArrowheads="1"/>
          </p:cNvSpPr>
          <p:nvPr>
            <p:custDataLst>
              <p:tags r:id="rId11"/>
            </p:custDataLst>
          </p:nvPr>
        </p:nvSpPr>
        <p:spPr bwMode="auto">
          <a:xfrm>
            <a:off x="2270125" y="1916113"/>
            <a:ext cx="461963" cy="244475"/>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US" sz="1600" b="0" smtClean="0">
                <a:solidFill>
                  <a:srgbClr val="000000"/>
                </a:solidFill>
                <a:latin typeface="Arial" charset="0"/>
                <a:ea typeface="ＭＳ Ｐゴシック" charset="-128"/>
              </a:rPr>
              <a:t>100</a:t>
            </a:r>
          </a:p>
        </p:txBody>
      </p:sp>
      <p:sp>
        <p:nvSpPr>
          <p:cNvPr id="24597" name="Rectangle 26"/>
          <p:cNvSpPr>
            <a:spLocks noChangeArrowheads="1"/>
          </p:cNvSpPr>
          <p:nvPr>
            <p:custDataLst>
              <p:tags r:id="rId12"/>
            </p:custDataLst>
          </p:nvPr>
        </p:nvSpPr>
        <p:spPr bwMode="auto">
          <a:xfrm>
            <a:off x="3341688" y="2251075"/>
            <a:ext cx="463550" cy="244475"/>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US" sz="1600" b="0" smtClean="0">
                <a:solidFill>
                  <a:srgbClr val="000000"/>
                </a:solidFill>
                <a:latin typeface="Arial" charset="0"/>
                <a:ea typeface="ＭＳ Ｐゴシック" charset="-128"/>
              </a:rPr>
              <a:t>400</a:t>
            </a:r>
          </a:p>
        </p:txBody>
      </p:sp>
      <p:sp>
        <p:nvSpPr>
          <p:cNvPr id="24598" name="Rectangle 27"/>
          <p:cNvSpPr>
            <a:spLocks noChangeArrowheads="1"/>
          </p:cNvSpPr>
          <p:nvPr>
            <p:custDataLst>
              <p:tags r:id="rId13"/>
            </p:custDataLst>
          </p:nvPr>
        </p:nvSpPr>
        <p:spPr bwMode="auto">
          <a:xfrm>
            <a:off x="4416425" y="3430588"/>
            <a:ext cx="461963" cy="244475"/>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US" sz="1600" b="0" smtClean="0">
                <a:solidFill>
                  <a:srgbClr val="000000"/>
                </a:solidFill>
                <a:latin typeface="Arial" charset="0"/>
                <a:ea typeface="ＭＳ Ｐゴシック" charset="-128"/>
              </a:rPr>
              <a:t>400</a:t>
            </a:r>
          </a:p>
        </p:txBody>
      </p:sp>
      <p:sp>
        <p:nvSpPr>
          <p:cNvPr id="24599" name="Rectangle 28"/>
          <p:cNvSpPr>
            <a:spLocks noChangeArrowheads="1"/>
          </p:cNvSpPr>
          <p:nvPr>
            <p:custDataLst>
              <p:tags r:id="rId14"/>
            </p:custDataLst>
          </p:nvPr>
        </p:nvSpPr>
        <p:spPr bwMode="auto">
          <a:xfrm>
            <a:off x="5487988" y="4643438"/>
            <a:ext cx="463550" cy="244475"/>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US" sz="1600" b="0" smtClean="0">
                <a:solidFill>
                  <a:srgbClr val="000000"/>
                </a:solidFill>
                <a:latin typeface="Arial" charset="0"/>
                <a:ea typeface="ＭＳ Ｐゴシック" charset="-128"/>
              </a:rPr>
              <a:t>100</a:t>
            </a:r>
          </a:p>
        </p:txBody>
      </p:sp>
      <p:sp>
        <p:nvSpPr>
          <p:cNvPr id="24600" name="Rectangle 29"/>
          <p:cNvSpPr>
            <a:spLocks noChangeArrowheads="1"/>
          </p:cNvSpPr>
          <p:nvPr>
            <p:custDataLst>
              <p:tags r:id="rId15"/>
            </p:custDataLst>
          </p:nvPr>
        </p:nvSpPr>
        <p:spPr bwMode="auto">
          <a:xfrm>
            <a:off x="6529388" y="4460875"/>
            <a:ext cx="757237" cy="244475"/>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US" sz="1600" b="0" smtClean="0">
                <a:solidFill>
                  <a:srgbClr val="000000"/>
                </a:solidFill>
                <a:latin typeface="Arial" charset="0"/>
                <a:ea typeface="ＭＳ Ｐゴシック" charset="-128"/>
              </a:rPr>
              <a:t>20–60</a:t>
            </a:r>
          </a:p>
        </p:txBody>
      </p:sp>
      <p:sp>
        <p:nvSpPr>
          <p:cNvPr id="24601" name="Rectangle 30"/>
          <p:cNvSpPr>
            <a:spLocks noChangeArrowheads="1"/>
          </p:cNvSpPr>
          <p:nvPr>
            <p:custDataLst>
              <p:tags r:id="rId16"/>
            </p:custDataLst>
          </p:nvPr>
        </p:nvSpPr>
        <p:spPr bwMode="auto">
          <a:xfrm>
            <a:off x="7485063" y="4460875"/>
            <a:ext cx="757237" cy="488950"/>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US" sz="1600" b="0" smtClean="0">
                <a:solidFill>
                  <a:srgbClr val="000000"/>
                </a:solidFill>
                <a:latin typeface="Arial" charset="0"/>
                <a:ea typeface="ＭＳ Ｐゴシック" charset="-128"/>
              </a:rPr>
              <a:t>120–160</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2"/>
          <p:cNvSpPr txBox="1">
            <a:spLocks noChangeArrowheads="1"/>
          </p:cNvSpPr>
          <p:nvPr/>
        </p:nvSpPr>
        <p:spPr bwMode="auto">
          <a:xfrm>
            <a:off x="4338638" y="2601913"/>
            <a:ext cx="184150" cy="519112"/>
          </a:xfrm>
          <a:prstGeom prst="rect">
            <a:avLst/>
          </a:prstGeom>
          <a:noFill/>
          <a:ln w="9525">
            <a:noFill/>
            <a:miter lim="800000"/>
            <a:headEnd/>
            <a:tailEnd/>
          </a:ln>
        </p:spPr>
        <p:txBody>
          <a:bodyPr wrap="none">
            <a:spAutoFit/>
          </a:bodyPr>
          <a:lstStyle/>
          <a:p>
            <a:pPr algn="ctr" eaLnBrk="0" hangingPunct="0"/>
            <a:endParaRPr lang="en-US" sz="2800" b="0" smtClean="0">
              <a:solidFill>
                <a:srgbClr val="000000"/>
              </a:solidFill>
              <a:latin typeface="Arial" charset="0"/>
              <a:ea typeface="ＭＳ Ｐゴシック" charset="-128"/>
            </a:endParaRPr>
          </a:p>
        </p:txBody>
      </p:sp>
      <p:sp>
        <p:nvSpPr>
          <p:cNvPr id="26627" name="Rectangle 3"/>
          <p:cNvSpPr>
            <a:spLocks noGrp="1" noChangeArrowheads="1"/>
          </p:cNvSpPr>
          <p:nvPr>
            <p:ph type="title" idx="4294967295"/>
          </p:nvPr>
        </p:nvSpPr>
        <p:spPr>
          <a:xfrm>
            <a:off x="1835150" y="1581150"/>
            <a:ext cx="5907088" cy="1349375"/>
          </a:xfrm>
        </p:spPr>
        <p:txBody>
          <a:bodyPr/>
          <a:lstStyle/>
          <a:p>
            <a:pPr eaLnBrk="1" hangingPunct="1"/>
            <a:r>
              <a:rPr lang="en-US" smtClean="0">
                <a:solidFill>
                  <a:srgbClr val="333399"/>
                </a:solidFill>
              </a:rPr>
              <a:t>Strategic Sourcing:</a:t>
            </a:r>
            <a:br>
              <a:rPr lang="en-US" smtClean="0">
                <a:solidFill>
                  <a:srgbClr val="333399"/>
                </a:solidFill>
              </a:rPr>
            </a:br>
            <a:r>
              <a:rPr lang="en-US" smtClean="0">
                <a:solidFill>
                  <a:srgbClr val="333399"/>
                </a:solidFill>
              </a:rPr>
              <a:t>Tools of the Trade</a:t>
            </a:r>
          </a:p>
        </p:txBody>
      </p:sp>
    </p:spTree>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ChangeArrowheads="1"/>
          </p:cNvSpPr>
          <p:nvPr/>
        </p:nvSpPr>
        <p:spPr bwMode="auto">
          <a:xfrm>
            <a:off x="12700" y="239713"/>
            <a:ext cx="8893175" cy="692150"/>
          </a:xfrm>
          <a:prstGeom prst="rect">
            <a:avLst/>
          </a:prstGeom>
          <a:noFill/>
          <a:ln w="9525">
            <a:noFill/>
            <a:miter lim="800000"/>
            <a:headEnd/>
            <a:tailEnd/>
          </a:ln>
        </p:spPr>
        <p:txBody>
          <a:bodyPr lIns="92075" tIns="46038" rIns="92075" bIns="46038" anchor="b"/>
          <a:lstStyle/>
          <a:p>
            <a:r>
              <a:rPr lang="en-US" sz="2800" b="0" smtClean="0">
                <a:solidFill>
                  <a:srgbClr val="000099"/>
                </a:solidFill>
                <a:latin typeface="Arial" charset="0"/>
                <a:ea typeface="ＭＳ Ｐゴシック" charset="-128"/>
              </a:rPr>
              <a:t>A Number of Tools and Techniques Have Been Developed to Improve the Impact of Strategic Sourcing </a:t>
            </a:r>
          </a:p>
        </p:txBody>
      </p:sp>
      <p:sp>
        <p:nvSpPr>
          <p:cNvPr id="27651" name="Rectangle 3"/>
          <p:cNvSpPr>
            <a:spLocks noChangeArrowheads="1"/>
          </p:cNvSpPr>
          <p:nvPr/>
        </p:nvSpPr>
        <p:spPr bwMode="auto">
          <a:xfrm>
            <a:off x="127000" y="1133475"/>
            <a:ext cx="1939925" cy="336550"/>
          </a:xfrm>
          <a:prstGeom prst="rect">
            <a:avLst/>
          </a:prstGeom>
          <a:noFill/>
          <a:ln w="9525">
            <a:noFill/>
            <a:miter lim="800000"/>
            <a:headEnd/>
            <a:tailEnd/>
          </a:ln>
        </p:spPr>
        <p:txBody>
          <a:bodyPr lIns="92075" tIns="46038" rIns="92075" bIns="46038">
            <a:spAutoFit/>
          </a:bodyPr>
          <a:lstStyle/>
          <a:p>
            <a:pPr>
              <a:spcBef>
                <a:spcPct val="20000"/>
              </a:spcBef>
              <a:buSzPct val="90000"/>
              <a:buFont typeface="Wingdings" charset="2"/>
              <a:buNone/>
            </a:pPr>
            <a:r>
              <a:rPr lang="en-US" sz="1600" smtClean="0">
                <a:solidFill>
                  <a:srgbClr val="000000"/>
                </a:solidFill>
                <a:latin typeface="Arial" charset="0"/>
                <a:ea typeface="ＭＳ Ｐゴシック" charset="-128"/>
              </a:rPr>
              <a:t>Tool</a:t>
            </a:r>
          </a:p>
        </p:txBody>
      </p:sp>
      <p:sp>
        <p:nvSpPr>
          <p:cNvPr id="27652" name="Rectangle 4"/>
          <p:cNvSpPr>
            <a:spLocks noChangeArrowheads="1"/>
          </p:cNvSpPr>
          <p:nvPr/>
        </p:nvSpPr>
        <p:spPr bwMode="auto">
          <a:xfrm>
            <a:off x="2003425" y="1133475"/>
            <a:ext cx="6950075" cy="336550"/>
          </a:xfrm>
          <a:prstGeom prst="rect">
            <a:avLst/>
          </a:prstGeom>
          <a:noFill/>
          <a:ln w="9525">
            <a:noFill/>
            <a:miter lim="800000"/>
            <a:headEnd/>
            <a:tailEnd/>
          </a:ln>
        </p:spPr>
        <p:txBody>
          <a:bodyPr lIns="92075" tIns="46038" rIns="92075" bIns="46038">
            <a:spAutoFit/>
          </a:bodyPr>
          <a:lstStyle/>
          <a:p>
            <a:pPr>
              <a:spcBef>
                <a:spcPct val="20000"/>
              </a:spcBef>
              <a:buSzPct val="90000"/>
              <a:buFont typeface="Wingdings" charset="2"/>
              <a:buNone/>
            </a:pPr>
            <a:r>
              <a:rPr lang="en-US" sz="1600" smtClean="0">
                <a:solidFill>
                  <a:srgbClr val="000000"/>
                </a:solidFill>
                <a:latin typeface="Arial" charset="0"/>
                <a:ea typeface="ＭＳ Ｐゴシック" charset="-128"/>
              </a:rPr>
              <a:t>Description and Use</a:t>
            </a:r>
          </a:p>
        </p:txBody>
      </p:sp>
      <p:grpSp>
        <p:nvGrpSpPr>
          <p:cNvPr id="2" name="Group 5"/>
          <p:cNvGrpSpPr>
            <a:grpSpLocks/>
          </p:cNvGrpSpPr>
          <p:nvPr/>
        </p:nvGrpSpPr>
        <p:grpSpPr bwMode="auto">
          <a:xfrm>
            <a:off x="127000" y="1547813"/>
            <a:ext cx="8826500" cy="581025"/>
            <a:chOff x="80" y="975"/>
            <a:chExt cx="5560" cy="366"/>
          </a:xfrm>
        </p:grpSpPr>
        <p:sp>
          <p:nvSpPr>
            <p:cNvPr id="27670" name="Rectangle 6"/>
            <p:cNvSpPr>
              <a:spLocks noChangeArrowheads="1"/>
            </p:cNvSpPr>
            <p:nvPr/>
          </p:nvSpPr>
          <p:spPr bwMode="auto">
            <a:xfrm>
              <a:off x="80" y="975"/>
              <a:ext cx="1055" cy="366"/>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smtClean="0">
                  <a:solidFill>
                    <a:srgbClr val="FF0000"/>
                  </a:solidFill>
                  <a:latin typeface="Arial" charset="0"/>
                  <a:ea typeface="ＭＳ Ｐゴシック" charset="-128"/>
                </a:rPr>
                <a:t>Total Cost of Ownership</a:t>
              </a:r>
            </a:p>
          </p:txBody>
        </p:sp>
        <p:sp>
          <p:nvSpPr>
            <p:cNvPr id="27671" name="Rectangle 7"/>
            <p:cNvSpPr>
              <a:spLocks noChangeArrowheads="1"/>
            </p:cNvSpPr>
            <p:nvPr/>
          </p:nvSpPr>
          <p:spPr bwMode="auto">
            <a:xfrm>
              <a:off x="1262" y="975"/>
              <a:ext cx="4378" cy="366"/>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b="0" smtClean="0">
                  <a:solidFill>
                    <a:srgbClr val="000000"/>
                  </a:solidFill>
                  <a:latin typeface="Arial" charset="0"/>
                  <a:ea typeface="ＭＳ Ｐゴシック" charset="-128"/>
                </a:rPr>
                <a:t>Framework to ensure the full lifecycle cost of the purchase is considered.  Broadens the perspective beyond simple price levers</a:t>
              </a:r>
            </a:p>
          </p:txBody>
        </p:sp>
      </p:grpSp>
      <p:sp>
        <p:nvSpPr>
          <p:cNvPr id="27654" name="Line 8"/>
          <p:cNvSpPr>
            <a:spLocks noChangeShapeType="1"/>
          </p:cNvSpPr>
          <p:nvPr/>
        </p:nvSpPr>
        <p:spPr bwMode="auto">
          <a:xfrm>
            <a:off x="171450" y="1485900"/>
            <a:ext cx="1462088" cy="1588"/>
          </a:xfrm>
          <a:prstGeom prst="line">
            <a:avLst/>
          </a:prstGeom>
          <a:noFill/>
          <a:ln w="9525">
            <a:solidFill>
              <a:schemeClr val="tx1"/>
            </a:solidFill>
            <a:round/>
            <a:headEnd/>
            <a:tailEnd/>
          </a:ln>
        </p:spPr>
        <p:txBody>
          <a:bodyPr>
            <a:spAutoFit/>
          </a:bodyPr>
          <a:lstStyle/>
          <a:p>
            <a:endParaRPr lang="en-US" sz="1800" b="0" smtClean="0">
              <a:solidFill>
                <a:srgbClr val="000000"/>
              </a:solidFill>
              <a:latin typeface="Arial" charset="0"/>
              <a:ea typeface="ＭＳ Ｐゴシック" charset="-128"/>
            </a:endParaRPr>
          </a:p>
        </p:txBody>
      </p:sp>
      <p:sp>
        <p:nvSpPr>
          <p:cNvPr id="27655" name="Line 9"/>
          <p:cNvSpPr>
            <a:spLocks noChangeShapeType="1"/>
          </p:cNvSpPr>
          <p:nvPr/>
        </p:nvSpPr>
        <p:spPr bwMode="auto">
          <a:xfrm>
            <a:off x="2066925" y="1485900"/>
            <a:ext cx="6724650" cy="1588"/>
          </a:xfrm>
          <a:prstGeom prst="line">
            <a:avLst/>
          </a:prstGeom>
          <a:noFill/>
          <a:ln w="9525">
            <a:solidFill>
              <a:schemeClr val="tx1"/>
            </a:solidFill>
            <a:round/>
            <a:headEnd/>
            <a:tailEnd/>
          </a:ln>
        </p:spPr>
        <p:txBody>
          <a:bodyPr>
            <a:spAutoFit/>
          </a:bodyPr>
          <a:lstStyle/>
          <a:p>
            <a:endParaRPr lang="en-US" sz="1800" b="0" smtClean="0">
              <a:solidFill>
                <a:srgbClr val="000000"/>
              </a:solidFill>
              <a:latin typeface="Arial" charset="0"/>
              <a:ea typeface="ＭＳ Ｐゴシック" charset="-128"/>
            </a:endParaRPr>
          </a:p>
        </p:txBody>
      </p:sp>
      <p:grpSp>
        <p:nvGrpSpPr>
          <p:cNvPr id="3" name="Group 10"/>
          <p:cNvGrpSpPr>
            <a:grpSpLocks/>
          </p:cNvGrpSpPr>
          <p:nvPr/>
        </p:nvGrpSpPr>
        <p:grpSpPr bwMode="auto">
          <a:xfrm>
            <a:off x="127000" y="2417763"/>
            <a:ext cx="8826500" cy="825500"/>
            <a:chOff x="80" y="1525"/>
            <a:chExt cx="5560" cy="520"/>
          </a:xfrm>
        </p:grpSpPr>
        <p:sp>
          <p:nvSpPr>
            <p:cNvPr id="27668" name="Rectangle 11"/>
            <p:cNvSpPr>
              <a:spLocks noChangeArrowheads="1"/>
            </p:cNvSpPr>
            <p:nvPr/>
          </p:nvSpPr>
          <p:spPr bwMode="auto">
            <a:xfrm>
              <a:off x="80" y="1525"/>
              <a:ext cx="1055" cy="366"/>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smtClean="0">
                  <a:solidFill>
                    <a:srgbClr val="000000"/>
                  </a:solidFill>
                  <a:latin typeface="Arial" charset="0"/>
                  <a:ea typeface="ＭＳ Ｐゴシック" charset="-128"/>
                </a:rPr>
                <a:t>Supply Base Dynamics</a:t>
              </a:r>
            </a:p>
          </p:txBody>
        </p:sp>
        <p:sp>
          <p:nvSpPr>
            <p:cNvPr id="27669" name="Rectangle 12"/>
            <p:cNvSpPr>
              <a:spLocks noChangeArrowheads="1"/>
            </p:cNvSpPr>
            <p:nvPr/>
          </p:nvSpPr>
          <p:spPr bwMode="auto">
            <a:xfrm>
              <a:off x="1262" y="1525"/>
              <a:ext cx="4378" cy="520"/>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b="0" smtClean="0">
                  <a:solidFill>
                    <a:srgbClr val="000000"/>
                  </a:solidFill>
                  <a:latin typeface="Arial" charset="0"/>
                  <a:ea typeface="ＭＳ Ｐゴシック" charset="-128"/>
                </a:rPr>
                <a:t>Frameworks used to summarize the forces at work in a supply base.  Helps a sourcing manager understand factors that may be creating an opportunity or barrier to lower TCO</a:t>
              </a:r>
            </a:p>
          </p:txBody>
        </p:sp>
      </p:grpSp>
      <p:grpSp>
        <p:nvGrpSpPr>
          <p:cNvPr id="4" name="Group 13"/>
          <p:cNvGrpSpPr>
            <a:grpSpLocks/>
          </p:cNvGrpSpPr>
          <p:nvPr/>
        </p:nvGrpSpPr>
        <p:grpSpPr bwMode="auto">
          <a:xfrm>
            <a:off x="127000" y="3532188"/>
            <a:ext cx="8826500" cy="825500"/>
            <a:chOff x="80" y="2235"/>
            <a:chExt cx="5560" cy="520"/>
          </a:xfrm>
        </p:grpSpPr>
        <p:sp>
          <p:nvSpPr>
            <p:cNvPr id="27666" name="Rectangle 14"/>
            <p:cNvSpPr>
              <a:spLocks noChangeArrowheads="1"/>
            </p:cNvSpPr>
            <p:nvPr/>
          </p:nvSpPr>
          <p:spPr bwMode="auto">
            <a:xfrm>
              <a:off x="80" y="2235"/>
              <a:ext cx="1055" cy="366"/>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smtClean="0">
                  <a:solidFill>
                    <a:srgbClr val="FF0000"/>
                  </a:solidFill>
                  <a:latin typeface="Arial" charset="0"/>
                  <a:ea typeface="ＭＳ Ｐゴシック" charset="-128"/>
                </a:rPr>
                <a:t>Supplier Economics</a:t>
              </a:r>
            </a:p>
          </p:txBody>
        </p:sp>
        <p:sp>
          <p:nvSpPr>
            <p:cNvPr id="27667" name="Rectangle 15"/>
            <p:cNvSpPr>
              <a:spLocks noChangeArrowheads="1"/>
            </p:cNvSpPr>
            <p:nvPr/>
          </p:nvSpPr>
          <p:spPr bwMode="auto">
            <a:xfrm>
              <a:off x="1262" y="2235"/>
              <a:ext cx="4378" cy="520"/>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b="0" smtClean="0">
                  <a:solidFill>
                    <a:srgbClr val="000000"/>
                  </a:solidFill>
                  <a:latin typeface="Arial" charset="0"/>
                  <a:ea typeface="ＭＳ Ｐゴシック" charset="-128"/>
                </a:rPr>
                <a:t>Analytical tools used to estimate the cost components and drivers of a supplier’s cost structure.  Providers information useful in TCO analysis, supplier workshops, request for quotes and negotiations</a:t>
              </a:r>
            </a:p>
          </p:txBody>
        </p:sp>
      </p:grpSp>
      <p:grpSp>
        <p:nvGrpSpPr>
          <p:cNvPr id="5" name="Group 16"/>
          <p:cNvGrpSpPr>
            <a:grpSpLocks/>
          </p:cNvGrpSpPr>
          <p:nvPr/>
        </p:nvGrpSpPr>
        <p:grpSpPr bwMode="auto">
          <a:xfrm>
            <a:off x="127000" y="4646613"/>
            <a:ext cx="8826500" cy="581025"/>
            <a:chOff x="80" y="3067"/>
            <a:chExt cx="5560" cy="366"/>
          </a:xfrm>
        </p:grpSpPr>
        <p:sp>
          <p:nvSpPr>
            <p:cNvPr id="27664" name="Rectangle 17"/>
            <p:cNvSpPr>
              <a:spLocks noChangeArrowheads="1"/>
            </p:cNvSpPr>
            <p:nvPr/>
          </p:nvSpPr>
          <p:spPr bwMode="auto">
            <a:xfrm>
              <a:off x="80" y="3067"/>
              <a:ext cx="1055" cy="366"/>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smtClean="0">
                  <a:solidFill>
                    <a:srgbClr val="000000"/>
                  </a:solidFill>
                  <a:latin typeface="Arial" charset="0"/>
                  <a:ea typeface="ＭＳ Ｐゴシック" charset="-128"/>
                </a:rPr>
                <a:t>Supplier Visits/ Workshops</a:t>
              </a:r>
            </a:p>
          </p:txBody>
        </p:sp>
        <p:sp>
          <p:nvSpPr>
            <p:cNvPr id="27665" name="Rectangle 18"/>
            <p:cNvSpPr>
              <a:spLocks noChangeArrowheads="1"/>
            </p:cNvSpPr>
            <p:nvPr/>
          </p:nvSpPr>
          <p:spPr bwMode="auto">
            <a:xfrm>
              <a:off x="1262" y="3067"/>
              <a:ext cx="4378" cy="366"/>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b="0" smtClean="0">
                  <a:solidFill>
                    <a:srgbClr val="000000"/>
                  </a:solidFill>
                  <a:latin typeface="Arial" charset="0"/>
                  <a:ea typeface="ＭＳ Ｐゴシック" charset="-128"/>
                </a:rPr>
                <a:t>A structured method for gaining, information on TCO, economics, savings ideas, and capabilities of a supplier</a:t>
              </a:r>
            </a:p>
          </p:txBody>
        </p:sp>
      </p:grpSp>
      <p:grpSp>
        <p:nvGrpSpPr>
          <p:cNvPr id="6" name="Group 19"/>
          <p:cNvGrpSpPr>
            <a:grpSpLocks/>
          </p:cNvGrpSpPr>
          <p:nvPr/>
        </p:nvGrpSpPr>
        <p:grpSpPr bwMode="auto">
          <a:xfrm>
            <a:off x="127000" y="5518150"/>
            <a:ext cx="8826500" cy="825500"/>
            <a:chOff x="80" y="3612"/>
            <a:chExt cx="5560" cy="520"/>
          </a:xfrm>
        </p:grpSpPr>
        <p:sp>
          <p:nvSpPr>
            <p:cNvPr id="27662" name="Rectangle 20"/>
            <p:cNvSpPr>
              <a:spLocks noChangeArrowheads="1"/>
            </p:cNvSpPr>
            <p:nvPr/>
          </p:nvSpPr>
          <p:spPr bwMode="auto">
            <a:xfrm>
              <a:off x="80" y="3612"/>
              <a:ext cx="1055" cy="520"/>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smtClean="0">
                  <a:solidFill>
                    <a:srgbClr val="000000"/>
                  </a:solidFill>
                  <a:latin typeface="Arial" charset="0"/>
                  <a:ea typeface="ＭＳ Ｐゴシック" charset="-128"/>
                </a:rPr>
                <a:t>Requests for Information (RFI)</a:t>
              </a:r>
            </a:p>
          </p:txBody>
        </p:sp>
        <p:sp>
          <p:nvSpPr>
            <p:cNvPr id="27663" name="Rectangle 21"/>
            <p:cNvSpPr>
              <a:spLocks noChangeArrowheads="1"/>
            </p:cNvSpPr>
            <p:nvPr/>
          </p:nvSpPr>
          <p:spPr bwMode="auto">
            <a:xfrm>
              <a:off x="1262" y="3612"/>
              <a:ext cx="4378" cy="520"/>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b="0" smtClean="0">
                  <a:solidFill>
                    <a:srgbClr val="000000"/>
                  </a:solidFill>
                  <a:latin typeface="Arial" charset="0"/>
                  <a:ea typeface="ＭＳ Ｐゴシック" charset="-128"/>
                </a:rPr>
                <a:t>An information request used to identify new suppliers, ascertain capabilities of current and new suppliers, develop a supply base fact base, and filter out low potential companies prior to a market competition</a:t>
              </a:r>
            </a:p>
          </p:txBody>
        </p:sp>
      </p:grpSp>
      <p:sp>
        <p:nvSpPr>
          <p:cNvPr id="27660" name="Rectangle 22"/>
          <p:cNvSpPr>
            <a:spLocks noChangeArrowheads="1"/>
          </p:cNvSpPr>
          <p:nvPr/>
        </p:nvSpPr>
        <p:spPr bwMode="auto">
          <a:xfrm>
            <a:off x="101600" y="2413000"/>
            <a:ext cx="8839200" cy="1968500"/>
          </a:xfrm>
          <a:prstGeom prst="rect">
            <a:avLst/>
          </a:prstGeom>
          <a:noFill/>
          <a:ln w="9525">
            <a:noFill/>
            <a:miter lim="800000"/>
            <a:headEnd/>
            <a:tailEnd/>
          </a:ln>
        </p:spPr>
        <p:txBody>
          <a:bodyPr wrap="none" anchor="ctr">
            <a:spAutoFit/>
          </a:bodyPr>
          <a:lstStyle/>
          <a:p>
            <a:endParaRPr lang="en-US" sz="1800" b="0" smtClean="0">
              <a:solidFill>
                <a:srgbClr val="000000"/>
              </a:solidFill>
              <a:latin typeface="Arial" charset="0"/>
              <a:ea typeface="ＭＳ Ｐゴシック" charset="-128"/>
            </a:endParaRPr>
          </a:p>
        </p:txBody>
      </p:sp>
      <p:sp>
        <p:nvSpPr>
          <p:cNvPr id="27661" name="Rectangle 23"/>
          <p:cNvSpPr>
            <a:spLocks noChangeArrowheads="1"/>
          </p:cNvSpPr>
          <p:nvPr/>
        </p:nvSpPr>
        <p:spPr bwMode="auto">
          <a:xfrm>
            <a:off x="165100" y="2451100"/>
            <a:ext cx="8572500" cy="1943100"/>
          </a:xfrm>
          <a:prstGeom prst="rect">
            <a:avLst/>
          </a:prstGeom>
          <a:noFill/>
          <a:ln w="9525">
            <a:noFill/>
            <a:miter lim="800000"/>
            <a:headEnd/>
            <a:tailEnd/>
          </a:ln>
        </p:spPr>
        <p:txBody>
          <a:bodyPr anchor="ctr">
            <a:spAutoFit/>
          </a:bodyPr>
          <a:lstStyle/>
          <a:p>
            <a:endParaRPr lang="en-US" sz="1800" b="0" smtClean="0">
              <a:solidFill>
                <a:srgbClr val="000000"/>
              </a:solidFill>
              <a:latin typeface="Arial" charset="0"/>
              <a:ea typeface="ＭＳ Ｐゴシック" charset="-128"/>
            </a:endParaRPr>
          </a:p>
        </p:txBody>
      </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en-US" i="1" smtClean="0"/>
              <a:t>Structured contracts at Bose mini-case</a:t>
            </a:r>
            <a:r>
              <a:rPr lang="en-US" smtClean="0"/>
              <a:t>:</a:t>
            </a:r>
            <a:br>
              <a:rPr lang="en-US" smtClean="0"/>
            </a:br>
            <a:r>
              <a:rPr lang="en-US" smtClean="0"/>
              <a:t>	The supplier’s perspective</a:t>
            </a:r>
          </a:p>
        </p:txBody>
      </p:sp>
      <p:sp>
        <p:nvSpPr>
          <p:cNvPr id="35843" name="Rectangle 3"/>
          <p:cNvSpPr>
            <a:spLocks noGrp="1" noChangeArrowheads="1"/>
          </p:cNvSpPr>
          <p:nvPr>
            <p:ph idx="1"/>
          </p:nvPr>
        </p:nvSpPr>
        <p:spPr/>
        <p:txBody>
          <a:bodyPr/>
          <a:lstStyle/>
          <a:p>
            <a:pPr eaLnBrk="1" hangingPunct="1">
              <a:buFont typeface="Wingdings" pitchFamily="2" charset="2"/>
              <a:buNone/>
            </a:pPr>
            <a:r>
              <a:rPr lang="en-US" smtClean="0"/>
              <a:t>	Contract:	Price-only			Buy-Back</a:t>
            </a:r>
          </a:p>
          <a:p>
            <a:pPr eaLnBrk="1" hangingPunct="1"/>
            <a:endParaRPr lang="en-US" smtClean="0"/>
          </a:p>
          <a:p>
            <a:pPr eaLnBrk="1" hangingPunct="1"/>
            <a:r>
              <a:rPr lang="en-US" smtClean="0"/>
              <a:t>Profit:</a:t>
            </a:r>
          </a:p>
          <a:p>
            <a:pPr eaLnBrk="1" hangingPunct="1"/>
            <a:endParaRPr lang="en-US" smtClean="0"/>
          </a:p>
          <a:p>
            <a:pPr eaLnBrk="1" hangingPunct="1"/>
            <a:endParaRPr lang="en-US" smtClean="0"/>
          </a:p>
          <a:p>
            <a:pPr eaLnBrk="1" hangingPunct="1"/>
            <a:r>
              <a:rPr lang="en-US" smtClean="0"/>
              <a:t>Risk:</a:t>
            </a:r>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endParaRPr lang="en-US" smtClean="0"/>
          </a:p>
        </p:txBody>
      </p:sp>
    </p:spTree>
    <p:custDataLst>
      <p:tags r:id="rId1"/>
    </p:custData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ChangeArrowheads="1"/>
          </p:cNvSpPr>
          <p:nvPr/>
        </p:nvSpPr>
        <p:spPr bwMode="auto">
          <a:xfrm>
            <a:off x="12700" y="531813"/>
            <a:ext cx="8893175" cy="692150"/>
          </a:xfrm>
          <a:prstGeom prst="rect">
            <a:avLst/>
          </a:prstGeom>
          <a:noFill/>
          <a:ln w="9525">
            <a:noFill/>
            <a:miter lim="800000"/>
            <a:headEnd/>
            <a:tailEnd/>
          </a:ln>
        </p:spPr>
        <p:txBody>
          <a:bodyPr lIns="92075" tIns="46038" rIns="92075" bIns="46038" anchor="b"/>
          <a:lstStyle/>
          <a:p>
            <a:pPr>
              <a:lnSpc>
                <a:spcPct val="90000"/>
              </a:lnSpc>
            </a:pPr>
            <a:r>
              <a:rPr lang="en-US" sz="2800" b="0" smtClean="0">
                <a:solidFill>
                  <a:srgbClr val="000099"/>
                </a:solidFill>
                <a:latin typeface="Arial" charset="0"/>
                <a:ea typeface="ＭＳ Ｐゴシック" charset="-128"/>
              </a:rPr>
              <a:t>A Number of Tools and Techniques Have Been Developed to Improve the Impact of Strategic Sourcing (cont’d.) </a:t>
            </a:r>
          </a:p>
        </p:txBody>
      </p:sp>
      <p:sp>
        <p:nvSpPr>
          <p:cNvPr id="29699" name="Rectangle 3"/>
          <p:cNvSpPr>
            <a:spLocks noChangeArrowheads="1"/>
          </p:cNvSpPr>
          <p:nvPr/>
        </p:nvSpPr>
        <p:spPr bwMode="auto">
          <a:xfrm>
            <a:off x="127000" y="1133475"/>
            <a:ext cx="1939925" cy="336550"/>
          </a:xfrm>
          <a:prstGeom prst="rect">
            <a:avLst/>
          </a:prstGeom>
          <a:noFill/>
          <a:ln w="9525">
            <a:noFill/>
            <a:miter lim="800000"/>
            <a:headEnd/>
            <a:tailEnd/>
          </a:ln>
        </p:spPr>
        <p:txBody>
          <a:bodyPr lIns="92075" tIns="46038" rIns="92075" bIns="46038">
            <a:spAutoFit/>
          </a:bodyPr>
          <a:lstStyle/>
          <a:p>
            <a:pPr>
              <a:spcBef>
                <a:spcPct val="20000"/>
              </a:spcBef>
              <a:buSzPct val="90000"/>
              <a:buFont typeface="Wingdings" charset="2"/>
              <a:buNone/>
            </a:pPr>
            <a:r>
              <a:rPr lang="en-US" sz="1600" smtClean="0">
                <a:solidFill>
                  <a:srgbClr val="000000"/>
                </a:solidFill>
                <a:latin typeface="Arial" charset="0"/>
                <a:ea typeface="ＭＳ Ｐゴシック" charset="-128"/>
              </a:rPr>
              <a:t>Tool</a:t>
            </a:r>
          </a:p>
        </p:txBody>
      </p:sp>
      <p:sp>
        <p:nvSpPr>
          <p:cNvPr id="29700" name="Rectangle 4"/>
          <p:cNvSpPr>
            <a:spLocks noChangeArrowheads="1"/>
          </p:cNvSpPr>
          <p:nvPr/>
        </p:nvSpPr>
        <p:spPr bwMode="auto">
          <a:xfrm>
            <a:off x="2003425" y="1133475"/>
            <a:ext cx="6950075" cy="336550"/>
          </a:xfrm>
          <a:prstGeom prst="rect">
            <a:avLst/>
          </a:prstGeom>
          <a:noFill/>
          <a:ln w="9525">
            <a:noFill/>
            <a:miter lim="800000"/>
            <a:headEnd/>
            <a:tailEnd/>
          </a:ln>
        </p:spPr>
        <p:txBody>
          <a:bodyPr lIns="92075" tIns="46038" rIns="92075" bIns="46038">
            <a:spAutoFit/>
          </a:bodyPr>
          <a:lstStyle/>
          <a:p>
            <a:pPr>
              <a:spcBef>
                <a:spcPct val="20000"/>
              </a:spcBef>
              <a:buSzPct val="90000"/>
              <a:buFont typeface="Wingdings" charset="2"/>
              <a:buNone/>
            </a:pPr>
            <a:r>
              <a:rPr lang="en-US" sz="1600" smtClean="0">
                <a:solidFill>
                  <a:srgbClr val="000000"/>
                </a:solidFill>
                <a:latin typeface="Arial" charset="0"/>
                <a:ea typeface="ＭＳ Ｐゴシック" charset="-128"/>
              </a:rPr>
              <a:t>Description and Use</a:t>
            </a:r>
          </a:p>
        </p:txBody>
      </p:sp>
      <p:sp>
        <p:nvSpPr>
          <p:cNvPr id="29701" name="Rectangle 5"/>
          <p:cNvSpPr>
            <a:spLocks noChangeArrowheads="1"/>
          </p:cNvSpPr>
          <p:nvPr/>
        </p:nvSpPr>
        <p:spPr bwMode="auto">
          <a:xfrm>
            <a:off x="127000" y="1547813"/>
            <a:ext cx="1751013" cy="825500"/>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smtClean="0">
                <a:solidFill>
                  <a:srgbClr val="000000"/>
                </a:solidFill>
                <a:latin typeface="Arial" charset="0"/>
                <a:ea typeface="ＭＳ Ｐゴシック" charset="-128"/>
              </a:rPr>
              <a:t>Request for Quote/Proposal (RFQ/RFP)</a:t>
            </a:r>
          </a:p>
        </p:txBody>
      </p:sp>
      <p:sp>
        <p:nvSpPr>
          <p:cNvPr id="29702" name="Rectangle 6"/>
          <p:cNvSpPr>
            <a:spLocks noChangeArrowheads="1"/>
          </p:cNvSpPr>
          <p:nvPr/>
        </p:nvSpPr>
        <p:spPr bwMode="auto">
          <a:xfrm>
            <a:off x="2003425" y="1547813"/>
            <a:ext cx="6950075" cy="825500"/>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b="0" smtClean="0">
                <a:solidFill>
                  <a:srgbClr val="000000"/>
                </a:solidFill>
                <a:latin typeface="Arial" charset="0"/>
                <a:ea typeface="ＭＳ Ｐゴシック" charset="-128"/>
              </a:rPr>
              <a:t>The formal bid process by which suppliers commit to prices and volumes.   Allows buyer to correctly align bid packages, build in TCO flexibility, manage the process and systematically analyze the responses</a:t>
            </a:r>
          </a:p>
        </p:txBody>
      </p:sp>
      <p:sp>
        <p:nvSpPr>
          <p:cNvPr id="29703" name="Line 7"/>
          <p:cNvSpPr>
            <a:spLocks noChangeShapeType="1"/>
          </p:cNvSpPr>
          <p:nvPr/>
        </p:nvSpPr>
        <p:spPr bwMode="auto">
          <a:xfrm>
            <a:off x="171450" y="1485900"/>
            <a:ext cx="1589088" cy="1588"/>
          </a:xfrm>
          <a:prstGeom prst="line">
            <a:avLst/>
          </a:prstGeom>
          <a:noFill/>
          <a:ln w="9525">
            <a:solidFill>
              <a:schemeClr val="tx1"/>
            </a:solidFill>
            <a:round/>
            <a:headEnd/>
            <a:tailEnd/>
          </a:ln>
        </p:spPr>
        <p:txBody>
          <a:bodyPr>
            <a:spAutoFit/>
          </a:bodyPr>
          <a:lstStyle/>
          <a:p>
            <a:endParaRPr lang="en-US" sz="1800" b="0" smtClean="0">
              <a:solidFill>
                <a:srgbClr val="000000"/>
              </a:solidFill>
              <a:latin typeface="Arial" charset="0"/>
              <a:ea typeface="ＭＳ Ｐゴシック" charset="-128"/>
            </a:endParaRPr>
          </a:p>
        </p:txBody>
      </p:sp>
      <p:sp>
        <p:nvSpPr>
          <p:cNvPr id="29704" name="Line 8"/>
          <p:cNvSpPr>
            <a:spLocks noChangeShapeType="1"/>
          </p:cNvSpPr>
          <p:nvPr/>
        </p:nvSpPr>
        <p:spPr bwMode="auto">
          <a:xfrm>
            <a:off x="2066925" y="1485900"/>
            <a:ext cx="6724650" cy="1588"/>
          </a:xfrm>
          <a:prstGeom prst="line">
            <a:avLst/>
          </a:prstGeom>
          <a:noFill/>
          <a:ln w="9525">
            <a:solidFill>
              <a:schemeClr val="tx1"/>
            </a:solidFill>
            <a:round/>
            <a:headEnd/>
            <a:tailEnd/>
          </a:ln>
        </p:spPr>
        <p:txBody>
          <a:bodyPr>
            <a:spAutoFit/>
          </a:bodyPr>
          <a:lstStyle/>
          <a:p>
            <a:endParaRPr lang="en-US" sz="1800" b="0" smtClean="0">
              <a:solidFill>
                <a:srgbClr val="000000"/>
              </a:solidFill>
              <a:latin typeface="Arial" charset="0"/>
              <a:ea typeface="ＭＳ Ｐゴシック" charset="-128"/>
            </a:endParaRPr>
          </a:p>
        </p:txBody>
      </p:sp>
      <p:grpSp>
        <p:nvGrpSpPr>
          <p:cNvPr id="2" name="Group 9"/>
          <p:cNvGrpSpPr>
            <a:grpSpLocks/>
          </p:cNvGrpSpPr>
          <p:nvPr/>
        </p:nvGrpSpPr>
        <p:grpSpPr bwMode="auto">
          <a:xfrm>
            <a:off x="127000" y="2570163"/>
            <a:ext cx="8826500" cy="1069975"/>
            <a:chOff x="80" y="1525"/>
            <a:chExt cx="5560" cy="674"/>
          </a:xfrm>
        </p:grpSpPr>
        <p:sp>
          <p:nvSpPr>
            <p:cNvPr id="29712" name="Rectangle 10"/>
            <p:cNvSpPr>
              <a:spLocks noChangeArrowheads="1"/>
            </p:cNvSpPr>
            <p:nvPr/>
          </p:nvSpPr>
          <p:spPr bwMode="auto">
            <a:xfrm>
              <a:off x="80" y="1525"/>
              <a:ext cx="1055" cy="366"/>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smtClean="0">
                  <a:solidFill>
                    <a:srgbClr val="000000"/>
                  </a:solidFill>
                  <a:latin typeface="Arial" charset="0"/>
                  <a:ea typeface="ＭＳ Ｐゴシック" charset="-128"/>
                </a:rPr>
                <a:t>TCO Negotiations</a:t>
              </a:r>
            </a:p>
          </p:txBody>
        </p:sp>
        <p:sp>
          <p:nvSpPr>
            <p:cNvPr id="29713" name="Rectangle 11"/>
            <p:cNvSpPr>
              <a:spLocks noChangeArrowheads="1"/>
            </p:cNvSpPr>
            <p:nvPr/>
          </p:nvSpPr>
          <p:spPr bwMode="auto">
            <a:xfrm>
              <a:off x="1262" y="1525"/>
              <a:ext cx="4378" cy="674"/>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b="0" smtClean="0">
                  <a:solidFill>
                    <a:srgbClr val="000000"/>
                  </a:solidFill>
                  <a:latin typeface="Arial" charset="0"/>
                  <a:ea typeface="ＭＳ Ｐゴシック" charset="-128"/>
                </a:rPr>
                <a:t>An approach to negotiations that seeks to fully minimize the TCO for a product or service rather than just price.  Requires a negotiation team fully versed in the sourcing process, including TCO, supply-based dynamics, supplier economics and the results of the RFQ analysis</a:t>
              </a:r>
            </a:p>
          </p:txBody>
        </p:sp>
      </p:grpSp>
      <p:grpSp>
        <p:nvGrpSpPr>
          <p:cNvPr id="3" name="Group 12"/>
          <p:cNvGrpSpPr>
            <a:grpSpLocks/>
          </p:cNvGrpSpPr>
          <p:nvPr/>
        </p:nvGrpSpPr>
        <p:grpSpPr bwMode="auto">
          <a:xfrm>
            <a:off x="127000" y="3836988"/>
            <a:ext cx="8826500" cy="1069975"/>
            <a:chOff x="80" y="2235"/>
            <a:chExt cx="5560" cy="674"/>
          </a:xfrm>
        </p:grpSpPr>
        <p:sp>
          <p:nvSpPr>
            <p:cNvPr id="29710" name="Rectangle 13"/>
            <p:cNvSpPr>
              <a:spLocks noChangeArrowheads="1"/>
            </p:cNvSpPr>
            <p:nvPr/>
          </p:nvSpPr>
          <p:spPr bwMode="auto">
            <a:xfrm>
              <a:off x="80" y="2235"/>
              <a:ext cx="1055" cy="674"/>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smtClean="0">
                  <a:solidFill>
                    <a:srgbClr val="000000"/>
                  </a:solidFill>
                  <a:latin typeface="Arial" charset="0"/>
                  <a:ea typeface="ＭＳ Ｐゴシック" charset="-128"/>
                </a:rPr>
                <a:t>Supplier Management and Development</a:t>
              </a:r>
            </a:p>
          </p:txBody>
        </p:sp>
        <p:sp>
          <p:nvSpPr>
            <p:cNvPr id="29711" name="Rectangle 14"/>
            <p:cNvSpPr>
              <a:spLocks noChangeArrowheads="1"/>
            </p:cNvSpPr>
            <p:nvPr/>
          </p:nvSpPr>
          <p:spPr bwMode="auto">
            <a:xfrm>
              <a:off x="1262" y="2235"/>
              <a:ext cx="4378" cy="520"/>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b="0" smtClean="0">
                  <a:solidFill>
                    <a:srgbClr val="000000"/>
                  </a:solidFill>
                  <a:latin typeface="Arial" charset="0"/>
                  <a:ea typeface="ＭＳ Ｐゴシック" charset="-128"/>
                </a:rPr>
                <a:t>A rigorous approach to managing the supply base through careful segmentation and performance management.  Used to systematically drive down TCO through clean goals, targets, forecasting and regular reviews</a:t>
              </a:r>
            </a:p>
          </p:txBody>
        </p:sp>
      </p:grpSp>
      <p:grpSp>
        <p:nvGrpSpPr>
          <p:cNvPr id="4" name="Group 15"/>
          <p:cNvGrpSpPr>
            <a:grpSpLocks/>
          </p:cNvGrpSpPr>
          <p:nvPr/>
        </p:nvGrpSpPr>
        <p:grpSpPr bwMode="auto">
          <a:xfrm>
            <a:off x="127000" y="5180013"/>
            <a:ext cx="8826500" cy="581025"/>
            <a:chOff x="80" y="975"/>
            <a:chExt cx="5560" cy="366"/>
          </a:xfrm>
        </p:grpSpPr>
        <p:sp>
          <p:nvSpPr>
            <p:cNvPr id="29708" name="Rectangle 16"/>
            <p:cNvSpPr>
              <a:spLocks noChangeArrowheads="1"/>
            </p:cNvSpPr>
            <p:nvPr/>
          </p:nvSpPr>
          <p:spPr bwMode="auto">
            <a:xfrm>
              <a:off x="80" y="975"/>
              <a:ext cx="1055" cy="366"/>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smtClean="0">
                  <a:solidFill>
                    <a:srgbClr val="000000"/>
                  </a:solidFill>
                  <a:latin typeface="Arial" charset="0"/>
                  <a:ea typeface="ＭＳ Ｐゴシック" charset="-128"/>
                </a:rPr>
                <a:t>Commodity Database</a:t>
              </a:r>
            </a:p>
          </p:txBody>
        </p:sp>
        <p:sp>
          <p:nvSpPr>
            <p:cNvPr id="29709" name="Rectangle 17"/>
            <p:cNvSpPr>
              <a:spLocks noChangeArrowheads="1"/>
            </p:cNvSpPr>
            <p:nvPr/>
          </p:nvSpPr>
          <p:spPr bwMode="auto">
            <a:xfrm>
              <a:off x="1262" y="975"/>
              <a:ext cx="4378" cy="366"/>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b="0" smtClean="0">
                  <a:solidFill>
                    <a:srgbClr val="000000"/>
                  </a:solidFill>
                  <a:latin typeface="Arial" charset="0"/>
                  <a:ea typeface="ＭＳ Ｐゴシック" charset="-128"/>
                </a:rPr>
                <a:t>A database of all purchased goods and services arranged in an etymological tree to group products related to a common supply base</a:t>
              </a:r>
            </a:p>
          </p:txBody>
        </p:sp>
      </p:grpSp>
    </p:spTree>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2"/>
          <p:cNvSpPr txBox="1">
            <a:spLocks noChangeArrowheads="1"/>
          </p:cNvSpPr>
          <p:nvPr/>
        </p:nvSpPr>
        <p:spPr bwMode="auto">
          <a:xfrm>
            <a:off x="4338638" y="2601913"/>
            <a:ext cx="184150" cy="519112"/>
          </a:xfrm>
          <a:prstGeom prst="rect">
            <a:avLst/>
          </a:prstGeom>
          <a:noFill/>
          <a:ln w="9525">
            <a:noFill/>
            <a:miter lim="800000"/>
            <a:headEnd/>
            <a:tailEnd/>
          </a:ln>
        </p:spPr>
        <p:txBody>
          <a:bodyPr wrap="none">
            <a:spAutoFit/>
          </a:bodyPr>
          <a:lstStyle/>
          <a:p>
            <a:pPr algn="ctr" eaLnBrk="0" hangingPunct="0"/>
            <a:endParaRPr lang="en-US" sz="2800" b="0" smtClean="0">
              <a:solidFill>
                <a:srgbClr val="000000"/>
              </a:solidFill>
              <a:latin typeface="Arial" charset="0"/>
              <a:ea typeface="ＭＳ Ｐゴシック" charset="-128"/>
            </a:endParaRPr>
          </a:p>
        </p:txBody>
      </p:sp>
      <p:sp>
        <p:nvSpPr>
          <p:cNvPr id="31747" name="Rectangle 3"/>
          <p:cNvSpPr>
            <a:spLocks noGrp="1" noChangeArrowheads="1"/>
          </p:cNvSpPr>
          <p:nvPr>
            <p:ph type="title" idx="4294967295"/>
          </p:nvPr>
        </p:nvSpPr>
        <p:spPr>
          <a:xfrm>
            <a:off x="1835150" y="2205038"/>
            <a:ext cx="5040313" cy="1800225"/>
          </a:xfrm>
        </p:spPr>
        <p:txBody>
          <a:bodyPr/>
          <a:lstStyle/>
          <a:p>
            <a:pPr algn="ctr" eaLnBrk="1" hangingPunct="1"/>
            <a:r>
              <a:rPr lang="en-US" smtClean="0">
                <a:solidFill>
                  <a:srgbClr val="333399"/>
                </a:solidFill>
              </a:rPr>
              <a:t/>
            </a:r>
            <a:br>
              <a:rPr lang="en-US" smtClean="0">
                <a:solidFill>
                  <a:srgbClr val="333399"/>
                </a:solidFill>
              </a:rPr>
            </a:br>
            <a:r>
              <a:rPr lang="en-US" smtClean="0">
                <a:solidFill>
                  <a:srgbClr val="333399"/>
                </a:solidFill>
              </a:rPr>
              <a:t>Total Cost of Ownership </a:t>
            </a:r>
          </a:p>
        </p:txBody>
      </p:sp>
    </p:spTree>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iceberg"/>
          <p:cNvPicPr>
            <a:picLocks noChangeAspect="1" noChangeArrowheads="1"/>
          </p:cNvPicPr>
          <p:nvPr/>
        </p:nvPicPr>
        <p:blipFill>
          <a:blip r:embed="rId4" cstate="print"/>
          <a:srcRect b="2063"/>
          <a:stretch>
            <a:fillRect/>
          </a:stretch>
        </p:blipFill>
        <p:spPr bwMode="ltGray">
          <a:xfrm>
            <a:off x="3378200" y="966788"/>
            <a:ext cx="5345113" cy="5224462"/>
          </a:xfrm>
          <a:prstGeom prst="rect">
            <a:avLst/>
          </a:prstGeom>
          <a:noFill/>
          <a:ln w="38100">
            <a:noFill/>
            <a:miter lim="800000"/>
            <a:headEnd/>
            <a:tailEnd/>
          </a:ln>
        </p:spPr>
      </p:pic>
      <p:sp>
        <p:nvSpPr>
          <p:cNvPr id="32771" name="Rectangle 3"/>
          <p:cNvSpPr>
            <a:spLocks noChangeArrowheads="1"/>
          </p:cNvSpPr>
          <p:nvPr/>
        </p:nvSpPr>
        <p:spPr bwMode="auto">
          <a:xfrm>
            <a:off x="530225" y="1358900"/>
            <a:ext cx="2574925" cy="981075"/>
          </a:xfrm>
          <a:prstGeom prst="rect">
            <a:avLst/>
          </a:prstGeom>
          <a:noFill/>
          <a:ln w="9525">
            <a:noFill/>
            <a:miter lim="800000"/>
            <a:headEnd/>
            <a:tailEnd/>
          </a:ln>
        </p:spPr>
        <p:txBody>
          <a:bodyPr lIns="36731" tIns="0" rIns="0" bIns="0">
            <a:spAutoFit/>
          </a:bodyPr>
          <a:lstStyle/>
          <a:p>
            <a:pPr marL="177800" indent="-177800">
              <a:lnSpc>
                <a:spcPct val="90000"/>
              </a:lnSpc>
              <a:spcBef>
                <a:spcPct val="20000"/>
              </a:spcBef>
              <a:buSzPct val="90000"/>
              <a:buFont typeface="Wingdings" charset="2"/>
              <a:buChar char="§"/>
            </a:pPr>
            <a:r>
              <a:rPr lang="en-US" sz="1600" b="0" smtClean="0">
                <a:solidFill>
                  <a:srgbClr val="000000"/>
                </a:solidFill>
                <a:latin typeface="Arial" charset="0"/>
                <a:ea typeface="ＭＳ Ｐゴシック" charset="-128"/>
              </a:rPr>
              <a:t>Renegotiate contracts</a:t>
            </a:r>
          </a:p>
          <a:p>
            <a:pPr marL="177800" indent="-177800">
              <a:lnSpc>
                <a:spcPct val="90000"/>
              </a:lnSpc>
              <a:spcBef>
                <a:spcPct val="20000"/>
              </a:spcBef>
              <a:buSzPct val="90000"/>
              <a:buFont typeface="Wingdings" charset="2"/>
              <a:buChar char="§"/>
            </a:pPr>
            <a:r>
              <a:rPr lang="en-US" sz="1600" b="0" smtClean="0">
                <a:solidFill>
                  <a:srgbClr val="000000"/>
                </a:solidFill>
                <a:latin typeface="Arial" charset="0"/>
                <a:ea typeface="ＭＳ Ｐゴシック" charset="-128"/>
              </a:rPr>
              <a:t>Bundle purchases</a:t>
            </a:r>
          </a:p>
          <a:p>
            <a:pPr marL="177800" indent="-177800">
              <a:lnSpc>
                <a:spcPct val="90000"/>
              </a:lnSpc>
              <a:spcBef>
                <a:spcPct val="20000"/>
              </a:spcBef>
              <a:buSzPct val="90000"/>
              <a:buFont typeface="Wingdings" charset="2"/>
              <a:buChar char="§"/>
            </a:pPr>
            <a:r>
              <a:rPr lang="en-US" sz="1600" b="0" smtClean="0">
                <a:solidFill>
                  <a:srgbClr val="000000"/>
                </a:solidFill>
                <a:latin typeface="Arial" charset="0"/>
                <a:ea typeface="ＭＳ Ｐゴシック" charset="-128"/>
              </a:rPr>
              <a:t>Seek lower price alternatives</a:t>
            </a:r>
          </a:p>
        </p:txBody>
      </p:sp>
      <p:sp>
        <p:nvSpPr>
          <p:cNvPr id="32772" name="Rectangle 4"/>
          <p:cNvSpPr>
            <a:spLocks noChangeArrowheads="1"/>
          </p:cNvSpPr>
          <p:nvPr/>
        </p:nvSpPr>
        <p:spPr bwMode="auto">
          <a:xfrm>
            <a:off x="530225" y="3021013"/>
            <a:ext cx="2236788" cy="1520825"/>
          </a:xfrm>
          <a:prstGeom prst="rect">
            <a:avLst/>
          </a:prstGeom>
          <a:noFill/>
          <a:ln w="9525">
            <a:noFill/>
            <a:miter lim="800000"/>
            <a:headEnd/>
            <a:tailEnd/>
          </a:ln>
        </p:spPr>
        <p:txBody>
          <a:bodyPr lIns="36731" tIns="0" rIns="0" bIns="0">
            <a:spAutoFit/>
          </a:bodyPr>
          <a:lstStyle/>
          <a:p>
            <a:pPr marL="177800" indent="-177800">
              <a:lnSpc>
                <a:spcPct val="90000"/>
              </a:lnSpc>
              <a:spcBef>
                <a:spcPct val="20000"/>
              </a:spcBef>
              <a:buSzPct val="90000"/>
              <a:buFont typeface="Wingdings" charset="2"/>
              <a:buChar char="§"/>
            </a:pPr>
            <a:r>
              <a:rPr lang="en-US" sz="1600" b="0" smtClean="0">
                <a:solidFill>
                  <a:srgbClr val="000000"/>
                </a:solidFill>
                <a:latin typeface="Arial" charset="0"/>
                <a:ea typeface="ＭＳ Ｐゴシック" charset="-128"/>
              </a:rPr>
              <a:t>Standardize </a:t>
            </a:r>
          </a:p>
          <a:p>
            <a:pPr marL="177800" indent="-177800">
              <a:lnSpc>
                <a:spcPct val="90000"/>
              </a:lnSpc>
              <a:spcBef>
                <a:spcPct val="20000"/>
              </a:spcBef>
              <a:buSzPct val="90000"/>
              <a:buFont typeface="Wingdings" charset="2"/>
              <a:buChar char="§"/>
            </a:pPr>
            <a:r>
              <a:rPr lang="en-US" sz="1600" b="0" smtClean="0">
                <a:solidFill>
                  <a:srgbClr val="000000"/>
                </a:solidFill>
                <a:latin typeface="Arial" charset="0"/>
                <a:ea typeface="ＭＳ Ｐゴシック" charset="-128"/>
              </a:rPr>
              <a:t>Find substitutes </a:t>
            </a:r>
          </a:p>
          <a:p>
            <a:pPr marL="177800" indent="-177800">
              <a:lnSpc>
                <a:spcPct val="90000"/>
              </a:lnSpc>
              <a:spcBef>
                <a:spcPct val="20000"/>
              </a:spcBef>
              <a:buSzPct val="90000"/>
              <a:buFont typeface="Wingdings" charset="2"/>
              <a:buChar char="§"/>
            </a:pPr>
            <a:r>
              <a:rPr lang="en-US" sz="1600" b="0" smtClean="0">
                <a:solidFill>
                  <a:srgbClr val="000000"/>
                </a:solidFill>
                <a:latin typeface="Arial" charset="0"/>
                <a:ea typeface="ＭＳ Ｐゴシック" charset="-128"/>
              </a:rPr>
              <a:t>Change product specification</a:t>
            </a:r>
          </a:p>
          <a:p>
            <a:pPr marL="177800" indent="-177800">
              <a:lnSpc>
                <a:spcPct val="90000"/>
              </a:lnSpc>
              <a:spcBef>
                <a:spcPct val="20000"/>
              </a:spcBef>
              <a:buSzPct val="90000"/>
              <a:buFont typeface="Wingdings" charset="2"/>
              <a:buChar char="§"/>
            </a:pPr>
            <a:r>
              <a:rPr lang="en-US" sz="1600" b="0" smtClean="0">
                <a:solidFill>
                  <a:srgbClr val="000000"/>
                </a:solidFill>
                <a:latin typeface="Arial" charset="0"/>
                <a:ea typeface="ＭＳ Ｐゴシック" charset="-128"/>
              </a:rPr>
              <a:t>Reduce inventory</a:t>
            </a:r>
          </a:p>
          <a:p>
            <a:pPr marL="177800" indent="-177800">
              <a:lnSpc>
                <a:spcPct val="90000"/>
              </a:lnSpc>
              <a:spcBef>
                <a:spcPct val="20000"/>
              </a:spcBef>
              <a:buSzPct val="90000"/>
              <a:buFont typeface="Wingdings" charset="2"/>
              <a:buChar char="§"/>
            </a:pPr>
            <a:r>
              <a:rPr lang="en-US" sz="1600" b="0" smtClean="0">
                <a:solidFill>
                  <a:srgbClr val="000000"/>
                </a:solidFill>
                <a:latin typeface="Arial" charset="0"/>
                <a:ea typeface="ＭＳ Ｐゴシック" charset="-128"/>
              </a:rPr>
              <a:t>Demand management</a:t>
            </a:r>
          </a:p>
        </p:txBody>
      </p:sp>
      <p:sp>
        <p:nvSpPr>
          <p:cNvPr id="32773" name="Rectangle 5"/>
          <p:cNvSpPr>
            <a:spLocks noChangeArrowheads="1"/>
          </p:cNvSpPr>
          <p:nvPr/>
        </p:nvSpPr>
        <p:spPr bwMode="auto">
          <a:xfrm>
            <a:off x="530225" y="5106988"/>
            <a:ext cx="2822575" cy="1250950"/>
          </a:xfrm>
          <a:prstGeom prst="rect">
            <a:avLst/>
          </a:prstGeom>
          <a:noFill/>
          <a:ln w="9525">
            <a:noFill/>
            <a:miter lim="800000"/>
            <a:headEnd/>
            <a:tailEnd/>
          </a:ln>
        </p:spPr>
        <p:txBody>
          <a:bodyPr lIns="36731" tIns="0" rIns="0" bIns="0">
            <a:spAutoFit/>
          </a:bodyPr>
          <a:lstStyle/>
          <a:p>
            <a:pPr marL="177800" indent="-177800">
              <a:lnSpc>
                <a:spcPct val="90000"/>
              </a:lnSpc>
              <a:spcBef>
                <a:spcPct val="20000"/>
              </a:spcBef>
              <a:buSzPct val="90000"/>
              <a:buFont typeface="Wingdings" charset="2"/>
              <a:buChar char="§"/>
            </a:pPr>
            <a:r>
              <a:rPr lang="en-US" sz="1600" b="0" smtClean="0">
                <a:solidFill>
                  <a:srgbClr val="000000"/>
                </a:solidFill>
                <a:latin typeface="Arial" charset="0"/>
                <a:ea typeface="ＭＳ Ｐゴシック" charset="-128"/>
              </a:rPr>
              <a:t>Optimize handling, administration, processing </a:t>
            </a:r>
          </a:p>
          <a:p>
            <a:pPr marL="177800" indent="-177800">
              <a:lnSpc>
                <a:spcPct val="90000"/>
              </a:lnSpc>
              <a:spcBef>
                <a:spcPct val="20000"/>
              </a:spcBef>
              <a:buSzPct val="90000"/>
              <a:buFont typeface="Wingdings" charset="2"/>
              <a:buChar char="§"/>
            </a:pPr>
            <a:r>
              <a:rPr lang="en-US" sz="1600" b="0" smtClean="0">
                <a:solidFill>
                  <a:srgbClr val="000000"/>
                </a:solidFill>
                <a:latin typeface="Arial" charset="0"/>
                <a:ea typeface="ＭＳ Ｐゴシック" charset="-128"/>
              </a:rPr>
              <a:t>Reduce inventory</a:t>
            </a:r>
          </a:p>
          <a:p>
            <a:pPr marL="177800" indent="-177800">
              <a:lnSpc>
                <a:spcPct val="90000"/>
              </a:lnSpc>
              <a:spcBef>
                <a:spcPct val="20000"/>
              </a:spcBef>
              <a:buSzPct val="90000"/>
              <a:buFont typeface="Wingdings" charset="2"/>
              <a:buChar char="§"/>
            </a:pPr>
            <a:r>
              <a:rPr lang="en-US" sz="1600" b="0" smtClean="0">
                <a:solidFill>
                  <a:srgbClr val="000000"/>
                </a:solidFill>
                <a:latin typeface="Arial" charset="0"/>
                <a:ea typeface="ＭＳ Ｐゴシック" charset="-128"/>
              </a:rPr>
              <a:t>Change order quantity</a:t>
            </a:r>
          </a:p>
          <a:p>
            <a:pPr marL="177800" indent="-177800">
              <a:lnSpc>
                <a:spcPct val="90000"/>
              </a:lnSpc>
              <a:spcBef>
                <a:spcPct val="20000"/>
              </a:spcBef>
              <a:buSzPct val="90000"/>
              <a:buFont typeface="Wingdings" charset="2"/>
              <a:buChar char="§"/>
            </a:pPr>
            <a:r>
              <a:rPr lang="en-US" sz="1600" b="0" smtClean="0">
                <a:solidFill>
                  <a:srgbClr val="000000"/>
                </a:solidFill>
                <a:latin typeface="Arial" charset="0"/>
                <a:ea typeface="ＭＳ Ｐゴシック" charset="-128"/>
              </a:rPr>
              <a:t>Improve forecasting</a:t>
            </a:r>
          </a:p>
        </p:txBody>
      </p:sp>
      <p:cxnSp>
        <p:nvCxnSpPr>
          <p:cNvPr id="32774" name="AutoShape 6"/>
          <p:cNvCxnSpPr>
            <a:cxnSpLocks noChangeShapeType="1"/>
            <a:stCxn id="32771" idx="1"/>
            <a:endCxn id="32772" idx="1"/>
          </p:cNvCxnSpPr>
          <p:nvPr/>
        </p:nvCxnSpPr>
        <p:spPr bwMode="auto">
          <a:xfrm rot="10800000" flipH="1" flipV="1">
            <a:off x="530225" y="1849438"/>
            <a:ext cx="1588" cy="1931987"/>
          </a:xfrm>
          <a:prstGeom prst="bentConnector3">
            <a:avLst>
              <a:gd name="adj1" fmla="val -14400000"/>
            </a:avLst>
          </a:prstGeom>
          <a:noFill/>
          <a:ln w="28575">
            <a:solidFill>
              <a:schemeClr val="tx1"/>
            </a:solidFill>
            <a:miter lim="800000"/>
            <a:headEnd/>
            <a:tailEnd/>
          </a:ln>
        </p:spPr>
      </p:cxnSp>
      <p:cxnSp>
        <p:nvCxnSpPr>
          <p:cNvPr id="32775" name="AutoShape 7"/>
          <p:cNvCxnSpPr>
            <a:cxnSpLocks noChangeShapeType="1"/>
            <a:stCxn id="32773" idx="1"/>
            <a:endCxn id="32772" idx="1"/>
          </p:cNvCxnSpPr>
          <p:nvPr/>
        </p:nvCxnSpPr>
        <p:spPr bwMode="auto">
          <a:xfrm rot="10800000" flipH="1">
            <a:off x="530225" y="3781425"/>
            <a:ext cx="1588" cy="1951038"/>
          </a:xfrm>
          <a:prstGeom prst="bentConnector3">
            <a:avLst>
              <a:gd name="adj1" fmla="val -14400000"/>
            </a:avLst>
          </a:prstGeom>
          <a:noFill/>
          <a:ln w="28575">
            <a:solidFill>
              <a:schemeClr val="tx1"/>
            </a:solidFill>
            <a:miter lim="800000"/>
            <a:headEnd/>
            <a:tailEnd/>
          </a:ln>
        </p:spPr>
      </p:cxnSp>
      <p:sp>
        <p:nvSpPr>
          <p:cNvPr id="32776" name="Rectangle 8"/>
          <p:cNvSpPr>
            <a:spLocks noChangeArrowheads="1"/>
          </p:cNvSpPr>
          <p:nvPr/>
        </p:nvSpPr>
        <p:spPr bwMode="auto">
          <a:xfrm>
            <a:off x="530225" y="1096963"/>
            <a:ext cx="2574925" cy="220662"/>
          </a:xfrm>
          <a:prstGeom prst="rect">
            <a:avLst/>
          </a:prstGeom>
          <a:noFill/>
          <a:ln w="9525">
            <a:noFill/>
            <a:miter lim="800000"/>
            <a:headEnd/>
            <a:tailEnd/>
          </a:ln>
        </p:spPr>
        <p:txBody>
          <a:bodyPr lIns="36731" tIns="0" rIns="0" bIns="0">
            <a:spAutoFit/>
          </a:bodyPr>
          <a:lstStyle/>
          <a:p>
            <a:pPr marL="342900" indent="-342900">
              <a:lnSpc>
                <a:spcPct val="90000"/>
              </a:lnSpc>
              <a:spcBef>
                <a:spcPct val="20000"/>
              </a:spcBef>
              <a:buSzPct val="90000"/>
              <a:buFont typeface="Wingdings" charset="2"/>
              <a:buNone/>
            </a:pPr>
            <a:r>
              <a:rPr lang="en-US" sz="1600" smtClean="0">
                <a:solidFill>
                  <a:srgbClr val="000000"/>
                </a:solidFill>
                <a:latin typeface="Arial" charset="0"/>
                <a:ea typeface="ＭＳ Ｐゴシック" charset="-128"/>
              </a:rPr>
              <a:t>Reduce Price</a:t>
            </a:r>
          </a:p>
        </p:txBody>
      </p:sp>
      <p:sp>
        <p:nvSpPr>
          <p:cNvPr id="32777" name="Rectangle 9"/>
          <p:cNvSpPr>
            <a:spLocks noChangeArrowheads="1"/>
          </p:cNvSpPr>
          <p:nvPr/>
        </p:nvSpPr>
        <p:spPr bwMode="auto">
          <a:xfrm>
            <a:off x="530225" y="2559050"/>
            <a:ext cx="2493963" cy="441325"/>
          </a:xfrm>
          <a:prstGeom prst="rect">
            <a:avLst/>
          </a:prstGeom>
          <a:noFill/>
          <a:ln w="9525">
            <a:noFill/>
            <a:miter lim="800000"/>
            <a:headEnd/>
            <a:tailEnd/>
          </a:ln>
        </p:spPr>
        <p:txBody>
          <a:bodyPr lIns="36731" tIns="0" rIns="0" bIns="0">
            <a:spAutoFit/>
          </a:bodyPr>
          <a:lstStyle/>
          <a:p>
            <a:pPr>
              <a:lnSpc>
                <a:spcPct val="90000"/>
              </a:lnSpc>
              <a:spcBef>
                <a:spcPct val="20000"/>
              </a:spcBef>
              <a:buSzPct val="90000"/>
              <a:buFont typeface="Wingdings" charset="2"/>
              <a:buNone/>
            </a:pPr>
            <a:r>
              <a:rPr lang="en-US" sz="1600" smtClean="0">
                <a:solidFill>
                  <a:srgbClr val="000000"/>
                </a:solidFill>
                <a:latin typeface="Arial" charset="0"/>
                <a:ea typeface="ＭＳ Ｐゴシック" charset="-128"/>
              </a:rPr>
              <a:t>Reduce Internally-driven  Costs</a:t>
            </a:r>
          </a:p>
        </p:txBody>
      </p:sp>
      <p:sp>
        <p:nvSpPr>
          <p:cNvPr id="32778" name="Rectangle 10"/>
          <p:cNvSpPr>
            <a:spLocks noChangeArrowheads="1"/>
          </p:cNvSpPr>
          <p:nvPr/>
        </p:nvSpPr>
        <p:spPr bwMode="auto">
          <a:xfrm>
            <a:off x="530225" y="4806950"/>
            <a:ext cx="2798763" cy="220663"/>
          </a:xfrm>
          <a:prstGeom prst="rect">
            <a:avLst/>
          </a:prstGeom>
          <a:noFill/>
          <a:ln w="9525">
            <a:noFill/>
            <a:miter lim="800000"/>
            <a:headEnd/>
            <a:tailEnd/>
          </a:ln>
        </p:spPr>
        <p:txBody>
          <a:bodyPr lIns="36731" tIns="0" rIns="0" bIns="0">
            <a:spAutoFit/>
          </a:bodyPr>
          <a:lstStyle/>
          <a:p>
            <a:pPr marL="342900" indent="-342900">
              <a:lnSpc>
                <a:spcPct val="90000"/>
              </a:lnSpc>
              <a:spcBef>
                <a:spcPct val="20000"/>
              </a:spcBef>
              <a:buSzPct val="90000"/>
              <a:buFont typeface="Wingdings" charset="2"/>
              <a:buNone/>
            </a:pPr>
            <a:r>
              <a:rPr lang="en-US" sz="1600" smtClean="0">
                <a:solidFill>
                  <a:srgbClr val="000000"/>
                </a:solidFill>
                <a:latin typeface="Arial" charset="0"/>
                <a:ea typeface="ＭＳ Ｐゴシック" charset="-128"/>
              </a:rPr>
              <a:t>Reduce Jointly Driven Costs</a:t>
            </a:r>
          </a:p>
        </p:txBody>
      </p:sp>
      <p:sp>
        <p:nvSpPr>
          <p:cNvPr id="32779" name="Text Box 11"/>
          <p:cNvSpPr txBox="1">
            <a:spLocks noChangeArrowheads="1"/>
          </p:cNvSpPr>
          <p:nvPr/>
        </p:nvSpPr>
        <p:spPr bwMode="blackWhite">
          <a:xfrm>
            <a:off x="5505450" y="1390650"/>
            <a:ext cx="684213"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smtClean="0">
                <a:solidFill>
                  <a:srgbClr val="000000"/>
                </a:solidFill>
                <a:latin typeface="Arial" charset="0"/>
                <a:ea typeface="ＭＳ Ｐゴシック" charset="-128"/>
              </a:rPr>
              <a:t>Price</a:t>
            </a:r>
          </a:p>
        </p:txBody>
      </p:sp>
      <p:sp>
        <p:nvSpPr>
          <p:cNvPr id="32780" name="Text Box 12"/>
          <p:cNvSpPr txBox="1">
            <a:spLocks noChangeArrowheads="1"/>
          </p:cNvSpPr>
          <p:nvPr/>
        </p:nvSpPr>
        <p:spPr bwMode="blackWhite">
          <a:xfrm>
            <a:off x="6832600" y="2962275"/>
            <a:ext cx="1960563" cy="581025"/>
          </a:xfrm>
          <a:prstGeom prst="rect">
            <a:avLst/>
          </a:prstGeom>
          <a:noFill/>
          <a:ln w="12700">
            <a:noFill/>
            <a:miter lim="800000"/>
            <a:headEnd/>
            <a:tailEnd/>
          </a:ln>
        </p:spPr>
        <p:txBody>
          <a:bodyPr wrap="none" lIns="93296" tIns="46648" rIns="93296" bIns="46648">
            <a:spAutoFit/>
          </a:bodyPr>
          <a:lstStyle/>
          <a:p>
            <a:pPr algn="ctr" defTabSz="933450" eaLnBrk="0" hangingPunct="0"/>
            <a:r>
              <a:rPr lang="en-US" sz="1600" smtClean="0">
                <a:solidFill>
                  <a:srgbClr val="FFFFFF"/>
                </a:solidFill>
                <a:latin typeface="Arial" charset="0"/>
                <a:ea typeface="ＭＳ Ｐゴシック" charset="-128"/>
              </a:rPr>
              <a:t>Inventory carrying</a:t>
            </a:r>
          </a:p>
          <a:p>
            <a:pPr algn="ctr" defTabSz="933450" eaLnBrk="0" hangingPunct="0"/>
            <a:r>
              <a:rPr lang="en-US" sz="1600" smtClean="0">
                <a:solidFill>
                  <a:srgbClr val="FFFFFF"/>
                </a:solidFill>
                <a:latin typeface="Arial" charset="0"/>
                <a:ea typeface="ＭＳ Ｐゴシック" charset="-128"/>
              </a:rPr>
              <a:t>costs</a:t>
            </a:r>
          </a:p>
        </p:txBody>
      </p:sp>
      <p:sp>
        <p:nvSpPr>
          <p:cNvPr id="32781" name="Text Box 13"/>
          <p:cNvSpPr txBox="1">
            <a:spLocks noChangeArrowheads="1"/>
          </p:cNvSpPr>
          <p:nvPr/>
        </p:nvSpPr>
        <p:spPr bwMode="blackWhite">
          <a:xfrm>
            <a:off x="5583238" y="3662363"/>
            <a:ext cx="187325" cy="336550"/>
          </a:xfrm>
          <a:prstGeom prst="rect">
            <a:avLst/>
          </a:prstGeom>
          <a:noFill/>
          <a:ln w="12700">
            <a:noFill/>
            <a:miter lim="800000"/>
            <a:headEnd/>
            <a:tailEnd/>
          </a:ln>
        </p:spPr>
        <p:txBody>
          <a:bodyPr wrap="none" lIns="93296" tIns="46648" rIns="93296" bIns="46648">
            <a:spAutoFit/>
          </a:bodyPr>
          <a:lstStyle/>
          <a:p>
            <a:pPr defTabSz="933450" eaLnBrk="0" hangingPunct="0"/>
            <a:endParaRPr lang="en-US" sz="1600" smtClean="0">
              <a:solidFill>
                <a:srgbClr val="FFFFFF"/>
              </a:solidFill>
              <a:latin typeface="Arial" charset="0"/>
              <a:ea typeface="ＭＳ Ｐゴシック" charset="-128"/>
            </a:endParaRPr>
          </a:p>
        </p:txBody>
      </p:sp>
      <p:sp>
        <p:nvSpPr>
          <p:cNvPr id="32782" name="Text Box 14"/>
          <p:cNvSpPr txBox="1">
            <a:spLocks noChangeArrowheads="1"/>
          </p:cNvSpPr>
          <p:nvPr/>
        </p:nvSpPr>
        <p:spPr bwMode="blackWhite">
          <a:xfrm>
            <a:off x="4633913" y="2401888"/>
            <a:ext cx="1620837"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smtClean="0">
                <a:solidFill>
                  <a:srgbClr val="FFFFFF"/>
                </a:solidFill>
                <a:latin typeface="Arial" charset="0"/>
                <a:ea typeface="ＭＳ Ｐゴシック" charset="-128"/>
              </a:rPr>
              <a:t>Transportation</a:t>
            </a:r>
          </a:p>
        </p:txBody>
      </p:sp>
      <p:sp>
        <p:nvSpPr>
          <p:cNvPr id="32783" name="Text Box 15"/>
          <p:cNvSpPr txBox="1">
            <a:spLocks noChangeArrowheads="1"/>
          </p:cNvSpPr>
          <p:nvPr/>
        </p:nvSpPr>
        <p:spPr bwMode="blackWhite">
          <a:xfrm>
            <a:off x="4495800" y="3195638"/>
            <a:ext cx="2254250"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smtClean="0">
                <a:solidFill>
                  <a:srgbClr val="FFFFFF"/>
                </a:solidFill>
                <a:latin typeface="Arial" charset="0"/>
                <a:ea typeface="ＭＳ Ｐゴシック" charset="-128"/>
              </a:rPr>
              <a:t>Purchasing overhead</a:t>
            </a:r>
          </a:p>
        </p:txBody>
      </p:sp>
      <p:sp>
        <p:nvSpPr>
          <p:cNvPr id="32784" name="Text Box 16"/>
          <p:cNvSpPr txBox="1">
            <a:spLocks noChangeArrowheads="1"/>
          </p:cNvSpPr>
          <p:nvPr/>
        </p:nvSpPr>
        <p:spPr bwMode="blackWhite">
          <a:xfrm>
            <a:off x="5178425" y="4889500"/>
            <a:ext cx="187325" cy="336550"/>
          </a:xfrm>
          <a:prstGeom prst="rect">
            <a:avLst/>
          </a:prstGeom>
          <a:noFill/>
          <a:ln w="12700">
            <a:noFill/>
            <a:miter lim="800000"/>
            <a:headEnd/>
            <a:tailEnd/>
          </a:ln>
        </p:spPr>
        <p:txBody>
          <a:bodyPr wrap="none" lIns="93296" tIns="46648" rIns="93296" bIns="46648">
            <a:spAutoFit/>
          </a:bodyPr>
          <a:lstStyle/>
          <a:p>
            <a:pPr defTabSz="933450" eaLnBrk="0" hangingPunct="0"/>
            <a:endParaRPr lang="en-US" sz="1600" smtClean="0">
              <a:solidFill>
                <a:srgbClr val="FFFFFF"/>
              </a:solidFill>
              <a:latin typeface="Arial" charset="0"/>
              <a:ea typeface="ＭＳ Ｐゴシック" charset="-128"/>
            </a:endParaRPr>
          </a:p>
        </p:txBody>
      </p:sp>
      <p:sp>
        <p:nvSpPr>
          <p:cNvPr id="32785" name="Text Box 17"/>
          <p:cNvSpPr txBox="1">
            <a:spLocks noChangeArrowheads="1"/>
          </p:cNvSpPr>
          <p:nvPr/>
        </p:nvSpPr>
        <p:spPr bwMode="blackWhite">
          <a:xfrm>
            <a:off x="5256213" y="4733925"/>
            <a:ext cx="2128837"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smtClean="0">
                <a:solidFill>
                  <a:srgbClr val="FFFFFF"/>
                </a:solidFill>
                <a:latin typeface="Arial" charset="0"/>
                <a:ea typeface="ＭＳ Ｐゴシック" charset="-128"/>
              </a:rPr>
              <a:t>Production capacity</a:t>
            </a:r>
          </a:p>
        </p:txBody>
      </p:sp>
      <p:sp>
        <p:nvSpPr>
          <p:cNvPr id="32786" name="Text Box 18"/>
          <p:cNvSpPr txBox="1">
            <a:spLocks noChangeArrowheads="1"/>
          </p:cNvSpPr>
          <p:nvPr/>
        </p:nvSpPr>
        <p:spPr bwMode="blackWhite">
          <a:xfrm>
            <a:off x="5022850" y="4268788"/>
            <a:ext cx="627063"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smtClean="0">
                <a:solidFill>
                  <a:srgbClr val="FFFFFF"/>
                </a:solidFill>
                <a:latin typeface="Arial" charset="0"/>
                <a:ea typeface="ＭＳ Ｐゴシック" charset="-128"/>
              </a:rPr>
              <a:t>R&amp;D</a:t>
            </a:r>
          </a:p>
        </p:txBody>
      </p:sp>
      <p:sp>
        <p:nvSpPr>
          <p:cNvPr id="32787" name="Text Box 19"/>
          <p:cNvSpPr txBox="1">
            <a:spLocks noChangeArrowheads="1"/>
          </p:cNvSpPr>
          <p:nvPr/>
        </p:nvSpPr>
        <p:spPr bwMode="blackWhite">
          <a:xfrm>
            <a:off x="4633913" y="2790825"/>
            <a:ext cx="1836737"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smtClean="0">
                <a:solidFill>
                  <a:srgbClr val="FFFFFF"/>
                </a:solidFill>
                <a:latin typeface="Arial" charset="0"/>
                <a:ea typeface="ＭＳ Ｐゴシック" charset="-128"/>
              </a:rPr>
              <a:t>Repairs/warranty</a:t>
            </a:r>
          </a:p>
        </p:txBody>
      </p:sp>
      <p:sp>
        <p:nvSpPr>
          <p:cNvPr id="32788" name="Rectangle 20"/>
          <p:cNvSpPr>
            <a:spLocks noGrp="1" noChangeArrowheads="1"/>
          </p:cNvSpPr>
          <p:nvPr>
            <p:ph type="title"/>
            <p:custDataLst>
              <p:tags r:id="rId1"/>
            </p:custDataLst>
          </p:nvPr>
        </p:nvSpPr>
        <p:spPr>
          <a:xfrm>
            <a:off x="179388" y="127000"/>
            <a:ext cx="8305800" cy="762000"/>
          </a:xfrm>
        </p:spPr>
        <p:txBody>
          <a:bodyPr/>
          <a:lstStyle/>
          <a:p>
            <a:pPr eaLnBrk="1" hangingPunct="1">
              <a:lnSpc>
                <a:spcPct val="90000"/>
              </a:lnSpc>
            </a:pPr>
            <a:r>
              <a:rPr lang="en-US" smtClean="0"/>
              <a:t>Total Cost of Ownership (TCO) Considers All Cost Components</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2"/>
          <p:cNvSpPr>
            <a:spLocks noGrp="1" noChangeArrowheads="1"/>
          </p:cNvSpPr>
          <p:nvPr>
            <p:ph type="title"/>
            <p:custDataLst>
              <p:tags r:id="rId2"/>
            </p:custDataLst>
          </p:nvPr>
        </p:nvSpPr>
        <p:spPr>
          <a:xfrm>
            <a:off x="115888" y="-63500"/>
            <a:ext cx="8305800" cy="762000"/>
          </a:xfrm>
        </p:spPr>
        <p:txBody>
          <a:bodyPr/>
          <a:lstStyle/>
          <a:p>
            <a:pPr eaLnBrk="1" hangingPunct="1"/>
            <a:r>
              <a:rPr lang="en-US" smtClean="0"/>
              <a:t>Case 1 – Cooling Systems TCO Estimate</a:t>
            </a:r>
          </a:p>
        </p:txBody>
      </p:sp>
      <p:sp>
        <p:nvSpPr>
          <p:cNvPr id="34820" name="Rectangle 3"/>
          <p:cNvSpPr>
            <a:spLocks noChangeArrowheads="1"/>
          </p:cNvSpPr>
          <p:nvPr/>
        </p:nvSpPr>
        <p:spPr bwMode="auto">
          <a:xfrm>
            <a:off x="293688" y="750888"/>
            <a:ext cx="6648450" cy="425450"/>
          </a:xfrm>
          <a:prstGeom prst="rect">
            <a:avLst/>
          </a:prstGeom>
          <a:noFill/>
          <a:ln w="9525">
            <a:noFill/>
            <a:miter lim="800000"/>
            <a:headEnd/>
            <a:tailEnd/>
          </a:ln>
        </p:spPr>
        <p:txBody>
          <a:bodyPr lIns="0" tIns="0" rIns="0" bIns="0">
            <a:spAutoFit/>
          </a:bodyPr>
          <a:lstStyle/>
          <a:p>
            <a:pPr defTabSz="820738" eaLnBrk="0" hangingPunct="0">
              <a:spcBef>
                <a:spcPct val="50000"/>
              </a:spcBef>
            </a:pPr>
            <a:r>
              <a:rPr lang="en-US" sz="1400" b="0" smtClean="0">
                <a:solidFill>
                  <a:srgbClr val="000000"/>
                </a:solidFill>
                <a:latin typeface="Helvetica" charset="0"/>
                <a:ea typeface="ＭＳ Ｐゴシック" charset="-128"/>
              </a:rPr>
              <a:t>Example:  Radiator</a:t>
            </a:r>
            <a:br>
              <a:rPr lang="en-US" sz="1400" b="0" smtClean="0">
                <a:solidFill>
                  <a:srgbClr val="000000"/>
                </a:solidFill>
                <a:latin typeface="Helvetica" charset="0"/>
                <a:ea typeface="ＭＳ Ｐゴシック" charset="-128"/>
              </a:rPr>
            </a:br>
            <a:r>
              <a:rPr lang="en-US" sz="1400" b="0" smtClean="0">
                <a:solidFill>
                  <a:srgbClr val="000000"/>
                </a:solidFill>
                <a:latin typeface="Helvetica" charset="0"/>
                <a:ea typeface="ＭＳ Ｐゴシック" charset="-128"/>
              </a:rPr>
              <a:t>Percent</a:t>
            </a:r>
          </a:p>
        </p:txBody>
      </p:sp>
      <p:graphicFrame>
        <p:nvGraphicFramePr>
          <p:cNvPr id="34818" name="Object 2"/>
          <p:cNvGraphicFramePr>
            <a:graphicFrameLocks/>
          </p:cNvGraphicFramePr>
          <p:nvPr/>
        </p:nvGraphicFramePr>
        <p:xfrm>
          <a:off x="1206500" y="712788"/>
          <a:ext cx="7696200" cy="3527425"/>
        </p:xfrm>
        <a:graphic>
          <a:graphicData uri="http://schemas.openxmlformats.org/presentationml/2006/ole">
            <mc:AlternateContent xmlns:mc="http://schemas.openxmlformats.org/markup-compatibility/2006">
              <mc:Choice xmlns:v="urn:schemas-microsoft-com:vml" Requires="v">
                <p:oleObj spid="_x0000_s120848" name="Chart" r:id="rId5" imgW="7696217" imgH="3533843" progId="MSGraph.Chart.8">
                  <p:embed followColorScheme="full"/>
                </p:oleObj>
              </mc:Choice>
              <mc:Fallback>
                <p:oleObj name="Chart" r:id="rId5" imgW="7696217" imgH="3533843" progId="MSGraph.Chart.8">
                  <p:embed followColorScheme="full"/>
                  <p:pic>
                    <p:nvPicPr>
                      <p:cNvPr id="0" name="Picture 2"/>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06500" y="712788"/>
                        <a:ext cx="7696200" cy="3527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34821" name="Freeform 5"/>
          <p:cNvSpPr>
            <a:spLocks/>
          </p:cNvSpPr>
          <p:nvPr/>
        </p:nvSpPr>
        <p:spPr bwMode="auto">
          <a:xfrm>
            <a:off x="1520825" y="1930400"/>
            <a:ext cx="3032125" cy="171450"/>
          </a:xfrm>
          <a:custGeom>
            <a:avLst/>
            <a:gdLst>
              <a:gd name="T0" fmla="*/ 0 w 1908"/>
              <a:gd name="T1" fmla="*/ 169433 h 85"/>
              <a:gd name="T2" fmla="*/ 0 w 1908"/>
              <a:gd name="T3" fmla="*/ 0 h 85"/>
              <a:gd name="T4" fmla="*/ 3030536 w 1908"/>
              <a:gd name="T5" fmla="*/ 0 h 85"/>
              <a:gd name="T6" fmla="*/ 3030536 w 1908"/>
              <a:gd name="T7" fmla="*/ 169433 h 85"/>
              <a:gd name="T8" fmla="*/ 0 60000 65536"/>
              <a:gd name="T9" fmla="*/ 0 60000 65536"/>
              <a:gd name="T10" fmla="*/ 0 60000 65536"/>
              <a:gd name="T11" fmla="*/ 0 60000 65536"/>
              <a:gd name="T12" fmla="*/ 0 w 1908"/>
              <a:gd name="T13" fmla="*/ 0 h 85"/>
              <a:gd name="T14" fmla="*/ 1908 w 1908"/>
              <a:gd name="T15" fmla="*/ 85 h 85"/>
            </a:gdLst>
            <a:ahLst/>
            <a:cxnLst>
              <a:cxn ang="T8">
                <a:pos x="T0" y="T1"/>
              </a:cxn>
              <a:cxn ang="T9">
                <a:pos x="T2" y="T3"/>
              </a:cxn>
              <a:cxn ang="T10">
                <a:pos x="T4" y="T5"/>
              </a:cxn>
              <a:cxn ang="T11">
                <a:pos x="T6" y="T7"/>
              </a:cxn>
            </a:cxnLst>
            <a:rect l="T12" t="T13" r="T14" b="T15"/>
            <a:pathLst>
              <a:path w="1908" h="85">
                <a:moveTo>
                  <a:pt x="0" y="84"/>
                </a:moveTo>
                <a:lnTo>
                  <a:pt x="0" y="0"/>
                </a:lnTo>
                <a:lnTo>
                  <a:pt x="1907" y="0"/>
                </a:lnTo>
                <a:lnTo>
                  <a:pt x="1907" y="84"/>
                </a:lnTo>
              </a:path>
            </a:pathLst>
          </a:custGeom>
          <a:noFill/>
          <a:ln w="12700" cap="rnd">
            <a:solidFill>
              <a:schemeClr val="tx1"/>
            </a:solidFill>
            <a:round/>
            <a:headEnd type="none" w="sm" len="sm"/>
            <a:tailEnd type="none" w="sm" len="sm"/>
          </a:ln>
        </p:spPr>
        <p:txBody>
          <a:bodyPr/>
          <a:lstStyle/>
          <a:p>
            <a:endParaRPr lang="en-US" sz="1800" b="0" smtClean="0">
              <a:solidFill>
                <a:srgbClr val="000000"/>
              </a:solidFill>
              <a:latin typeface="Arial" charset="0"/>
              <a:ea typeface="ＭＳ Ｐゴシック" charset="-128"/>
            </a:endParaRPr>
          </a:p>
        </p:txBody>
      </p:sp>
      <p:sp>
        <p:nvSpPr>
          <p:cNvPr id="34822" name="Freeform 6"/>
          <p:cNvSpPr>
            <a:spLocks/>
          </p:cNvSpPr>
          <p:nvPr/>
        </p:nvSpPr>
        <p:spPr bwMode="auto">
          <a:xfrm>
            <a:off x="4846638" y="1941513"/>
            <a:ext cx="2198687" cy="173037"/>
          </a:xfrm>
          <a:custGeom>
            <a:avLst/>
            <a:gdLst>
              <a:gd name="T0" fmla="*/ 0 w 1374"/>
              <a:gd name="T1" fmla="*/ 171519 h 114"/>
              <a:gd name="T2" fmla="*/ 0 w 1374"/>
              <a:gd name="T3" fmla="*/ 0 h 114"/>
              <a:gd name="T4" fmla="*/ 2197087 w 1374"/>
              <a:gd name="T5" fmla="*/ 0 h 114"/>
              <a:gd name="T6" fmla="*/ 2197087 w 1374"/>
              <a:gd name="T7" fmla="*/ 171519 h 114"/>
              <a:gd name="T8" fmla="*/ 0 60000 65536"/>
              <a:gd name="T9" fmla="*/ 0 60000 65536"/>
              <a:gd name="T10" fmla="*/ 0 60000 65536"/>
              <a:gd name="T11" fmla="*/ 0 60000 65536"/>
              <a:gd name="T12" fmla="*/ 0 w 1374"/>
              <a:gd name="T13" fmla="*/ 0 h 114"/>
              <a:gd name="T14" fmla="*/ 1374 w 1374"/>
              <a:gd name="T15" fmla="*/ 114 h 114"/>
            </a:gdLst>
            <a:ahLst/>
            <a:cxnLst>
              <a:cxn ang="T8">
                <a:pos x="T0" y="T1"/>
              </a:cxn>
              <a:cxn ang="T9">
                <a:pos x="T2" y="T3"/>
              </a:cxn>
              <a:cxn ang="T10">
                <a:pos x="T4" y="T5"/>
              </a:cxn>
              <a:cxn ang="T11">
                <a:pos x="T6" y="T7"/>
              </a:cxn>
            </a:cxnLst>
            <a:rect l="T12" t="T13" r="T14" b="T15"/>
            <a:pathLst>
              <a:path w="1374" h="114">
                <a:moveTo>
                  <a:pt x="0" y="113"/>
                </a:moveTo>
                <a:lnTo>
                  <a:pt x="0" y="0"/>
                </a:lnTo>
                <a:lnTo>
                  <a:pt x="1373" y="0"/>
                </a:lnTo>
                <a:lnTo>
                  <a:pt x="1373" y="113"/>
                </a:lnTo>
              </a:path>
            </a:pathLst>
          </a:custGeom>
          <a:noFill/>
          <a:ln w="12700" cap="rnd">
            <a:solidFill>
              <a:schemeClr val="tx1"/>
            </a:solidFill>
            <a:round/>
            <a:headEnd type="none" w="sm" len="sm"/>
            <a:tailEnd type="none" w="sm" len="sm"/>
          </a:ln>
        </p:spPr>
        <p:txBody>
          <a:bodyPr/>
          <a:lstStyle/>
          <a:p>
            <a:endParaRPr lang="en-US" sz="1800" b="0" smtClean="0">
              <a:solidFill>
                <a:srgbClr val="000000"/>
              </a:solidFill>
              <a:latin typeface="Arial" charset="0"/>
              <a:ea typeface="ＭＳ Ｐゴシック" charset="-128"/>
            </a:endParaRPr>
          </a:p>
        </p:txBody>
      </p:sp>
      <p:sp>
        <p:nvSpPr>
          <p:cNvPr id="34823" name="Rectangle 7"/>
          <p:cNvSpPr>
            <a:spLocks noChangeArrowheads="1"/>
          </p:cNvSpPr>
          <p:nvPr/>
        </p:nvSpPr>
        <p:spPr bwMode="auto">
          <a:xfrm>
            <a:off x="2103438" y="1708150"/>
            <a:ext cx="1827212" cy="168275"/>
          </a:xfrm>
          <a:prstGeom prst="rect">
            <a:avLst/>
          </a:prstGeom>
          <a:noFill/>
          <a:ln w="9525">
            <a:noFill/>
            <a:miter lim="800000"/>
            <a:headEnd/>
            <a:tailEnd/>
          </a:ln>
        </p:spPr>
        <p:txBody>
          <a:bodyPr lIns="0" tIns="0" rIns="0" bIns="0">
            <a:spAutoFit/>
          </a:bodyPr>
          <a:lstStyle/>
          <a:p>
            <a:pPr algn="ctr" defTabSz="820738" eaLnBrk="0" hangingPunct="0">
              <a:spcBef>
                <a:spcPct val="50000"/>
              </a:spcBef>
            </a:pPr>
            <a:r>
              <a:rPr lang="en-US" sz="1100" b="0" smtClean="0">
                <a:solidFill>
                  <a:srgbClr val="000000"/>
                </a:solidFill>
                <a:latin typeface="Helvetica" charset="0"/>
                <a:ea typeface="ＭＳ Ｐゴシック" charset="-128"/>
              </a:rPr>
              <a:t>Supplier driven costs</a:t>
            </a:r>
          </a:p>
        </p:txBody>
      </p:sp>
      <p:sp>
        <p:nvSpPr>
          <p:cNvPr id="34824" name="Rectangle 8"/>
          <p:cNvSpPr>
            <a:spLocks noChangeArrowheads="1"/>
          </p:cNvSpPr>
          <p:nvPr/>
        </p:nvSpPr>
        <p:spPr bwMode="auto">
          <a:xfrm>
            <a:off x="4873625" y="1754188"/>
            <a:ext cx="2025650" cy="168275"/>
          </a:xfrm>
          <a:prstGeom prst="rect">
            <a:avLst/>
          </a:prstGeom>
          <a:noFill/>
          <a:ln w="9525">
            <a:noFill/>
            <a:miter lim="800000"/>
            <a:headEnd/>
            <a:tailEnd/>
          </a:ln>
        </p:spPr>
        <p:txBody>
          <a:bodyPr lIns="0" tIns="0" rIns="0" bIns="0">
            <a:spAutoFit/>
          </a:bodyPr>
          <a:lstStyle/>
          <a:p>
            <a:pPr algn="ctr" defTabSz="820738" eaLnBrk="0" hangingPunct="0">
              <a:spcBef>
                <a:spcPct val="50000"/>
              </a:spcBef>
            </a:pPr>
            <a:r>
              <a:rPr lang="en-US" sz="1100" b="0" smtClean="0">
                <a:solidFill>
                  <a:srgbClr val="000000"/>
                </a:solidFill>
                <a:latin typeface="Helvetica" charset="0"/>
                <a:ea typeface="ＭＳ Ｐゴシック" charset="-128"/>
              </a:rPr>
              <a:t>Jointly driven costs</a:t>
            </a:r>
          </a:p>
        </p:txBody>
      </p:sp>
      <p:sp>
        <p:nvSpPr>
          <p:cNvPr id="34825" name="Rectangle 9"/>
          <p:cNvSpPr>
            <a:spLocks noChangeArrowheads="1"/>
          </p:cNvSpPr>
          <p:nvPr/>
        </p:nvSpPr>
        <p:spPr bwMode="auto">
          <a:xfrm>
            <a:off x="8047038" y="4233863"/>
            <a:ext cx="777875" cy="136525"/>
          </a:xfrm>
          <a:prstGeom prst="rect">
            <a:avLst/>
          </a:prstGeom>
          <a:noFill/>
          <a:ln w="9525">
            <a:noFill/>
            <a:miter lim="800000"/>
            <a:headEnd/>
            <a:tailEnd/>
          </a:ln>
        </p:spPr>
        <p:txBody>
          <a:bodyPr lIns="0" tIns="0" rIns="0" bIns="0">
            <a:spAutoFit/>
          </a:bodyPr>
          <a:lstStyle/>
          <a:p>
            <a:pPr defTabSz="892175" eaLnBrk="0" hangingPunct="0"/>
            <a:r>
              <a:rPr lang="en-US" sz="900" b="0" smtClean="0">
                <a:solidFill>
                  <a:srgbClr val="000000"/>
                </a:solidFill>
                <a:latin typeface="Helvetica" charset="0"/>
                <a:ea typeface="ＭＳ Ｐゴシック" charset="-128"/>
              </a:rPr>
              <a:t>Total unit cost</a:t>
            </a:r>
          </a:p>
        </p:txBody>
      </p:sp>
      <p:sp>
        <p:nvSpPr>
          <p:cNvPr id="34826" name="Rectangle 10"/>
          <p:cNvSpPr>
            <a:spLocks noChangeArrowheads="1"/>
          </p:cNvSpPr>
          <p:nvPr/>
        </p:nvSpPr>
        <p:spPr bwMode="auto">
          <a:xfrm>
            <a:off x="544513" y="4714875"/>
            <a:ext cx="627062" cy="273050"/>
          </a:xfrm>
          <a:prstGeom prst="rect">
            <a:avLst/>
          </a:prstGeom>
          <a:noFill/>
          <a:ln w="9525">
            <a:noFill/>
            <a:miter lim="800000"/>
            <a:headEnd/>
            <a:tailEnd/>
          </a:ln>
        </p:spPr>
        <p:txBody>
          <a:bodyPr lIns="0" tIns="0" rIns="0" bIns="0">
            <a:spAutoFit/>
          </a:bodyPr>
          <a:lstStyle/>
          <a:p>
            <a:pPr defTabSz="892175" eaLnBrk="0" hangingPunct="0"/>
            <a:r>
              <a:rPr lang="en-US" sz="900" b="0" smtClean="0">
                <a:solidFill>
                  <a:srgbClr val="000000"/>
                </a:solidFill>
                <a:latin typeface="Helvetica" charset="0"/>
                <a:ea typeface="ＭＳ Ｐゴシック" charset="-128"/>
              </a:rPr>
              <a:t>Key TCO drivers</a:t>
            </a:r>
          </a:p>
        </p:txBody>
      </p:sp>
      <p:sp>
        <p:nvSpPr>
          <p:cNvPr id="34827" name="Line 11"/>
          <p:cNvSpPr>
            <a:spLocks noChangeShapeType="1"/>
          </p:cNvSpPr>
          <p:nvPr/>
        </p:nvSpPr>
        <p:spPr bwMode="auto">
          <a:xfrm>
            <a:off x="2043113" y="3184525"/>
            <a:ext cx="346075" cy="0"/>
          </a:xfrm>
          <a:prstGeom prst="line">
            <a:avLst/>
          </a:prstGeom>
          <a:noFill/>
          <a:ln w="12700">
            <a:solidFill>
              <a:schemeClr val="tx1"/>
            </a:solidFill>
            <a:prstDash val="sysDot"/>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28" name="Line 12"/>
          <p:cNvSpPr>
            <a:spLocks noChangeShapeType="1"/>
          </p:cNvSpPr>
          <p:nvPr/>
        </p:nvSpPr>
        <p:spPr bwMode="auto">
          <a:xfrm>
            <a:off x="2873375" y="2986088"/>
            <a:ext cx="344488" cy="0"/>
          </a:xfrm>
          <a:prstGeom prst="line">
            <a:avLst/>
          </a:prstGeom>
          <a:noFill/>
          <a:ln w="12700">
            <a:solidFill>
              <a:schemeClr val="tx1"/>
            </a:solidFill>
            <a:prstDash val="sysDot"/>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29" name="Line 13"/>
          <p:cNvSpPr>
            <a:spLocks noChangeShapeType="1"/>
          </p:cNvSpPr>
          <p:nvPr/>
        </p:nvSpPr>
        <p:spPr bwMode="auto">
          <a:xfrm>
            <a:off x="3651250" y="2322513"/>
            <a:ext cx="344488" cy="0"/>
          </a:xfrm>
          <a:prstGeom prst="line">
            <a:avLst/>
          </a:prstGeom>
          <a:noFill/>
          <a:ln w="12700">
            <a:solidFill>
              <a:schemeClr val="tx1"/>
            </a:solidFill>
            <a:prstDash val="sysDot"/>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30" name="Line 14"/>
          <p:cNvSpPr>
            <a:spLocks noChangeShapeType="1"/>
          </p:cNvSpPr>
          <p:nvPr/>
        </p:nvSpPr>
        <p:spPr bwMode="auto">
          <a:xfrm>
            <a:off x="6978650" y="2176463"/>
            <a:ext cx="347663" cy="0"/>
          </a:xfrm>
          <a:prstGeom prst="line">
            <a:avLst/>
          </a:prstGeom>
          <a:noFill/>
          <a:ln w="12700">
            <a:solidFill>
              <a:schemeClr val="tx1"/>
            </a:solidFill>
            <a:prstDash val="sysDot"/>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31" name="Rectangle 15"/>
          <p:cNvSpPr>
            <a:spLocks noChangeArrowheads="1"/>
          </p:cNvSpPr>
          <p:nvPr/>
        </p:nvSpPr>
        <p:spPr bwMode="auto">
          <a:xfrm>
            <a:off x="8113713" y="1350963"/>
            <a:ext cx="1030287" cy="250825"/>
          </a:xfrm>
          <a:prstGeom prst="rect">
            <a:avLst/>
          </a:prstGeom>
          <a:noFill/>
          <a:ln w="9525">
            <a:noFill/>
            <a:miter lim="800000"/>
            <a:headEnd/>
            <a:tailEnd/>
          </a:ln>
        </p:spPr>
        <p:txBody>
          <a:bodyPr lIns="82624" tIns="41312" rIns="82624" bIns="41312">
            <a:spAutoFit/>
          </a:bodyPr>
          <a:lstStyle/>
          <a:p>
            <a:pPr defTabSz="820738" eaLnBrk="0" hangingPunct="0">
              <a:spcBef>
                <a:spcPct val="50000"/>
              </a:spcBef>
            </a:pPr>
            <a:r>
              <a:rPr lang="en-US" sz="1100" b="0" smtClean="0">
                <a:solidFill>
                  <a:srgbClr val="000000"/>
                </a:solidFill>
                <a:latin typeface="Helvetica" charset="0"/>
                <a:ea typeface="ＭＳ Ｐゴシック" charset="-128"/>
              </a:rPr>
              <a:t>100% = $510</a:t>
            </a:r>
          </a:p>
        </p:txBody>
      </p:sp>
      <p:sp>
        <p:nvSpPr>
          <p:cNvPr id="34832" name="Line 16"/>
          <p:cNvSpPr>
            <a:spLocks noChangeShapeType="1"/>
          </p:cNvSpPr>
          <p:nvPr/>
        </p:nvSpPr>
        <p:spPr bwMode="auto">
          <a:xfrm>
            <a:off x="4994275" y="2265363"/>
            <a:ext cx="3790950" cy="0"/>
          </a:xfrm>
          <a:prstGeom prst="line">
            <a:avLst/>
          </a:prstGeom>
          <a:noFill/>
          <a:ln w="12700">
            <a:solidFill>
              <a:schemeClr val="tx1"/>
            </a:solidFill>
            <a:prstDash val="sysDot"/>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33" name="Rectangle 17"/>
          <p:cNvSpPr>
            <a:spLocks noChangeArrowheads="1"/>
          </p:cNvSpPr>
          <p:nvPr/>
        </p:nvSpPr>
        <p:spPr bwMode="auto">
          <a:xfrm>
            <a:off x="261938" y="6235700"/>
            <a:ext cx="6681787" cy="361950"/>
          </a:xfrm>
          <a:prstGeom prst="rect">
            <a:avLst/>
          </a:prstGeom>
          <a:noFill/>
          <a:ln w="9525">
            <a:noFill/>
            <a:miter lim="800000"/>
            <a:headEnd/>
            <a:tailEnd/>
          </a:ln>
        </p:spPr>
        <p:txBody>
          <a:bodyPr lIns="0" tIns="0" rIns="0" bIns="0">
            <a:spAutoFit/>
          </a:bodyPr>
          <a:lstStyle/>
          <a:p>
            <a:pPr marL="466725" indent="-466725" defTabSz="820738" eaLnBrk="0" hangingPunct="0">
              <a:lnSpc>
                <a:spcPct val="80000"/>
              </a:lnSpc>
              <a:spcAft>
                <a:spcPts val="175"/>
              </a:spcAft>
              <a:tabLst>
                <a:tab pos="409575" algn="r"/>
              </a:tabLst>
            </a:pPr>
            <a:r>
              <a:rPr lang="en-US" sz="800" b="0" smtClean="0">
                <a:solidFill>
                  <a:srgbClr val="000000"/>
                </a:solidFill>
                <a:latin typeface="Helvetica" charset="0"/>
                <a:ea typeface="ＭＳ Ｐゴシック" charset="-128"/>
              </a:rPr>
              <a:t>	*	Assuming 1 week average inventory, 12% interest</a:t>
            </a:r>
          </a:p>
          <a:p>
            <a:pPr marL="466725" indent="-466725" defTabSz="820738" eaLnBrk="0" hangingPunct="0">
              <a:lnSpc>
                <a:spcPct val="80000"/>
              </a:lnSpc>
              <a:spcAft>
                <a:spcPts val="175"/>
              </a:spcAft>
              <a:tabLst>
                <a:tab pos="409575" algn="r"/>
              </a:tabLst>
            </a:pPr>
            <a:r>
              <a:rPr lang="en-US" sz="800" b="0" smtClean="0">
                <a:solidFill>
                  <a:srgbClr val="000000"/>
                </a:solidFill>
                <a:latin typeface="Helvetica" charset="0"/>
                <a:ea typeface="ＭＳ Ｐゴシック" charset="-128"/>
              </a:rPr>
              <a:t>	**	Assuming $5,000 for testing, $100,000 documentation cost per family</a:t>
            </a:r>
          </a:p>
          <a:p>
            <a:pPr marL="466725" indent="-466725" defTabSz="820738" eaLnBrk="0" hangingPunct="0">
              <a:lnSpc>
                <a:spcPct val="80000"/>
              </a:lnSpc>
              <a:spcAft>
                <a:spcPts val="175"/>
              </a:spcAft>
              <a:tabLst>
                <a:tab pos="409575" algn="r"/>
              </a:tabLst>
            </a:pPr>
            <a:r>
              <a:rPr lang="en-US" sz="800" b="0" smtClean="0">
                <a:solidFill>
                  <a:srgbClr val="000000"/>
                </a:solidFill>
                <a:latin typeface="Helvetica" charset="0"/>
                <a:ea typeface="ＭＳ Ｐゴシック" charset="-128"/>
              </a:rPr>
              <a:t>	Source:	Team analysis; supplier workshops</a:t>
            </a:r>
          </a:p>
        </p:txBody>
      </p:sp>
      <p:sp>
        <p:nvSpPr>
          <p:cNvPr id="34834" name="Rectangle 18"/>
          <p:cNvSpPr>
            <a:spLocks noChangeArrowheads="1"/>
          </p:cNvSpPr>
          <p:nvPr/>
        </p:nvSpPr>
        <p:spPr bwMode="auto">
          <a:xfrm>
            <a:off x="501650" y="4687888"/>
            <a:ext cx="6689725" cy="1447800"/>
          </a:xfrm>
          <a:prstGeom prst="rect">
            <a:avLst/>
          </a:prstGeom>
          <a:noFill/>
          <a:ln w="12700">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34835" name="Rectangle 19"/>
          <p:cNvSpPr>
            <a:spLocks noChangeArrowheads="1"/>
          </p:cNvSpPr>
          <p:nvPr/>
        </p:nvSpPr>
        <p:spPr bwMode="auto">
          <a:xfrm>
            <a:off x="1447800" y="4241800"/>
            <a:ext cx="714375" cy="1063625"/>
          </a:xfrm>
          <a:prstGeom prst="rect">
            <a:avLst/>
          </a:prstGeom>
          <a:noFill/>
          <a:ln w="9525">
            <a:noFill/>
            <a:miter lim="800000"/>
            <a:headEnd/>
            <a:tailEnd/>
          </a:ln>
        </p:spPr>
        <p:txBody>
          <a:bodyPr lIns="0" tIns="0" rIns="0" bIns="0">
            <a:spAutoFit/>
          </a:bodyPr>
          <a:lstStyle/>
          <a:p>
            <a:pPr defTabSz="892175" eaLnBrk="0" hangingPunct="0"/>
            <a:r>
              <a:rPr lang="en-US" sz="900" b="0" smtClean="0">
                <a:solidFill>
                  <a:srgbClr val="000000"/>
                </a:solidFill>
                <a:latin typeface="Helvetica" charset="0"/>
                <a:ea typeface="ＭＳ Ｐゴシック" charset="-128"/>
              </a:rPr>
              <a:t>Raw materials</a:t>
            </a:r>
          </a:p>
          <a:p>
            <a:pPr defTabSz="892175" eaLnBrk="0" hangingPunct="0"/>
            <a:endParaRPr lang="en-US" sz="1600" b="0" smtClean="0">
              <a:solidFill>
                <a:srgbClr val="000000"/>
              </a:solidFill>
              <a:latin typeface="Helvetica" charset="0"/>
              <a:ea typeface="ＭＳ Ｐゴシック" charset="-128"/>
            </a:endParaRP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Core design</a:t>
            </a: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Materials usage</a:t>
            </a:r>
          </a:p>
        </p:txBody>
      </p:sp>
      <p:sp>
        <p:nvSpPr>
          <p:cNvPr id="34836" name="Rectangle 20"/>
          <p:cNvSpPr>
            <a:spLocks noChangeArrowheads="1"/>
          </p:cNvSpPr>
          <p:nvPr/>
        </p:nvSpPr>
        <p:spPr bwMode="auto">
          <a:xfrm>
            <a:off x="2300288" y="4241800"/>
            <a:ext cx="625475" cy="1625600"/>
          </a:xfrm>
          <a:prstGeom prst="rect">
            <a:avLst/>
          </a:prstGeom>
          <a:noFill/>
          <a:ln w="9525">
            <a:noFill/>
            <a:miter lim="800000"/>
            <a:headEnd/>
            <a:tailEnd/>
          </a:ln>
        </p:spPr>
        <p:txBody>
          <a:bodyPr lIns="0" tIns="0" rIns="0" bIns="0">
            <a:spAutoFit/>
          </a:bodyPr>
          <a:lstStyle/>
          <a:p>
            <a:pPr defTabSz="892175" eaLnBrk="0" hangingPunct="0"/>
            <a:r>
              <a:rPr lang="en-US" sz="900" b="0" smtClean="0">
                <a:solidFill>
                  <a:srgbClr val="000000"/>
                </a:solidFill>
                <a:latin typeface="Helvetica" charset="0"/>
                <a:ea typeface="ＭＳ Ｐゴシック" charset="-128"/>
              </a:rPr>
              <a:t>Labor</a:t>
            </a:r>
            <a:r>
              <a:rPr lang="en-US" sz="1600" b="0" smtClean="0">
                <a:solidFill>
                  <a:srgbClr val="000000"/>
                </a:solidFill>
                <a:latin typeface="Helvetica" charset="0"/>
                <a:ea typeface="ＭＳ Ｐゴシック" charset="-128"/>
              </a:rPr>
              <a:t/>
            </a:r>
            <a:br>
              <a:rPr lang="en-US" sz="1600" b="0" smtClean="0">
                <a:solidFill>
                  <a:srgbClr val="000000"/>
                </a:solidFill>
                <a:latin typeface="Helvetica" charset="0"/>
                <a:ea typeface="ＭＳ Ｐゴシック" charset="-128"/>
              </a:rPr>
            </a:br>
            <a:endParaRPr lang="en-US" sz="2600" b="0" smtClean="0">
              <a:solidFill>
                <a:srgbClr val="000000"/>
              </a:solidFill>
              <a:latin typeface="Helvetica" charset="0"/>
              <a:ea typeface="ＭＳ Ｐゴシック" charset="-128"/>
            </a:endParaRP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Improved workflow</a:t>
            </a: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Volume stan-dardize-tion</a:t>
            </a: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Core design</a:t>
            </a:r>
          </a:p>
        </p:txBody>
      </p:sp>
      <p:sp>
        <p:nvSpPr>
          <p:cNvPr id="34837" name="Rectangle 21"/>
          <p:cNvSpPr>
            <a:spLocks noChangeArrowheads="1"/>
          </p:cNvSpPr>
          <p:nvPr/>
        </p:nvSpPr>
        <p:spPr bwMode="auto">
          <a:xfrm>
            <a:off x="3146425" y="4241800"/>
            <a:ext cx="673100" cy="1882775"/>
          </a:xfrm>
          <a:prstGeom prst="rect">
            <a:avLst/>
          </a:prstGeom>
          <a:noFill/>
          <a:ln w="9525">
            <a:noFill/>
            <a:miter lim="800000"/>
            <a:headEnd/>
            <a:tailEnd/>
          </a:ln>
        </p:spPr>
        <p:txBody>
          <a:bodyPr lIns="0" tIns="0" rIns="0" bIns="0">
            <a:spAutoFit/>
          </a:bodyPr>
          <a:lstStyle/>
          <a:p>
            <a:pPr defTabSz="892175" eaLnBrk="0" hangingPunct="0"/>
            <a:r>
              <a:rPr lang="en-US" sz="900" b="0" smtClean="0">
                <a:solidFill>
                  <a:srgbClr val="000000"/>
                </a:solidFill>
                <a:latin typeface="Helvetica" charset="0"/>
                <a:ea typeface="ＭＳ Ｐゴシック" charset="-128"/>
              </a:rPr>
              <a:t>Overhead </a:t>
            </a:r>
            <a:br>
              <a:rPr lang="en-US" sz="900" b="0" smtClean="0">
                <a:solidFill>
                  <a:srgbClr val="000000"/>
                </a:solidFill>
                <a:latin typeface="Helvetica" charset="0"/>
                <a:ea typeface="ＭＳ Ｐゴシック" charset="-128"/>
              </a:rPr>
            </a:br>
            <a:r>
              <a:rPr lang="en-US" sz="900" b="0" smtClean="0">
                <a:solidFill>
                  <a:srgbClr val="000000"/>
                </a:solidFill>
                <a:latin typeface="Helvetica" charset="0"/>
                <a:ea typeface="ＭＳ Ｐゴシック" charset="-128"/>
              </a:rPr>
              <a:t>and margin</a:t>
            </a:r>
            <a:r>
              <a:rPr lang="en-US" sz="1600" b="0" smtClean="0">
                <a:solidFill>
                  <a:srgbClr val="000000"/>
                </a:solidFill>
                <a:latin typeface="Helvetica" charset="0"/>
                <a:ea typeface="ＭＳ Ｐゴシック" charset="-128"/>
              </a:rPr>
              <a:t/>
            </a:r>
            <a:br>
              <a:rPr lang="en-US" sz="1600" b="0" smtClean="0">
                <a:solidFill>
                  <a:srgbClr val="000000"/>
                </a:solidFill>
                <a:latin typeface="Helvetica" charset="0"/>
                <a:ea typeface="ＭＳ Ｐゴシック" charset="-128"/>
              </a:rPr>
            </a:br>
            <a:endParaRPr lang="en-US" sz="1600" b="0" smtClean="0">
              <a:solidFill>
                <a:srgbClr val="000000"/>
              </a:solidFill>
              <a:latin typeface="Helvetica" charset="0"/>
              <a:ea typeface="ＭＳ Ｐゴシック" charset="-128"/>
            </a:endParaRP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Volume through standar-dization</a:t>
            </a: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Improved workflow</a:t>
            </a: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Compe-tition</a:t>
            </a: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Contract-ing</a:t>
            </a:r>
          </a:p>
        </p:txBody>
      </p:sp>
      <p:sp>
        <p:nvSpPr>
          <p:cNvPr id="34838" name="Rectangle 22"/>
          <p:cNvSpPr>
            <a:spLocks noChangeArrowheads="1"/>
          </p:cNvSpPr>
          <p:nvPr/>
        </p:nvSpPr>
        <p:spPr bwMode="auto">
          <a:xfrm>
            <a:off x="3944938" y="4241800"/>
            <a:ext cx="677862" cy="1063625"/>
          </a:xfrm>
          <a:prstGeom prst="rect">
            <a:avLst/>
          </a:prstGeom>
          <a:noFill/>
          <a:ln w="9525">
            <a:noFill/>
            <a:miter lim="800000"/>
            <a:headEnd/>
            <a:tailEnd/>
          </a:ln>
        </p:spPr>
        <p:txBody>
          <a:bodyPr lIns="0" tIns="0" rIns="0" bIns="0">
            <a:spAutoFit/>
          </a:bodyPr>
          <a:lstStyle/>
          <a:p>
            <a:pPr defTabSz="892175" eaLnBrk="0" hangingPunct="0"/>
            <a:r>
              <a:rPr lang="en-US" sz="900" b="0" smtClean="0">
                <a:solidFill>
                  <a:srgbClr val="000000"/>
                </a:solidFill>
                <a:latin typeface="Helvetica" charset="0"/>
                <a:ea typeface="ＭＳ Ｐゴシック" charset="-128"/>
              </a:rPr>
              <a:t>Freight </a:t>
            </a:r>
            <a:br>
              <a:rPr lang="en-US" sz="900" b="0" smtClean="0">
                <a:solidFill>
                  <a:srgbClr val="000000"/>
                </a:solidFill>
                <a:latin typeface="Helvetica" charset="0"/>
                <a:ea typeface="ＭＳ Ｐゴシック" charset="-128"/>
              </a:rPr>
            </a:br>
            <a:r>
              <a:rPr lang="en-US" sz="900" b="0" smtClean="0">
                <a:solidFill>
                  <a:srgbClr val="000000"/>
                </a:solidFill>
                <a:latin typeface="Helvetica" charset="0"/>
                <a:ea typeface="ＭＳ Ｐゴシック" charset="-128"/>
              </a:rPr>
              <a:t>costs</a:t>
            </a:r>
          </a:p>
          <a:p>
            <a:pPr defTabSz="892175" eaLnBrk="0" hangingPunct="0"/>
            <a:endParaRPr lang="en-US" sz="1600" b="0" smtClean="0">
              <a:solidFill>
                <a:srgbClr val="000000"/>
              </a:solidFill>
              <a:latin typeface="Helvetica" charset="0"/>
              <a:ea typeface="ＭＳ Ｐゴシック" charset="-128"/>
            </a:endParaRP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Distance</a:t>
            </a: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Optimum truck </a:t>
            </a:r>
            <a:br>
              <a:rPr lang="en-US" sz="900" b="0" smtClean="0">
                <a:solidFill>
                  <a:srgbClr val="000000"/>
                </a:solidFill>
                <a:latin typeface="Helvetica" charset="0"/>
                <a:ea typeface="ＭＳ Ｐゴシック" charset="-128"/>
              </a:rPr>
            </a:br>
            <a:r>
              <a:rPr lang="en-US" sz="900" b="0" smtClean="0">
                <a:solidFill>
                  <a:srgbClr val="000000"/>
                </a:solidFill>
                <a:latin typeface="Helvetica" charset="0"/>
                <a:ea typeface="ＭＳ Ｐゴシック" charset="-128"/>
              </a:rPr>
              <a:t>loads</a:t>
            </a:r>
          </a:p>
        </p:txBody>
      </p:sp>
      <p:sp>
        <p:nvSpPr>
          <p:cNvPr id="34839" name="Rectangle 23"/>
          <p:cNvSpPr>
            <a:spLocks noChangeArrowheads="1"/>
          </p:cNvSpPr>
          <p:nvPr/>
        </p:nvSpPr>
        <p:spPr bwMode="auto">
          <a:xfrm>
            <a:off x="4813300" y="4241800"/>
            <a:ext cx="654050" cy="1200150"/>
          </a:xfrm>
          <a:prstGeom prst="rect">
            <a:avLst/>
          </a:prstGeom>
          <a:noFill/>
          <a:ln w="9525">
            <a:noFill/>
            <a:miter lim="800000"/>
            <a:headEnd/>
            <a:tailEnd/>
          </a:ln>
        </p:spPr>
        <p:txBody>
          <a:bodyPr lIns="0" tIns="0" rIns="0" bIns="0">
            <a:spAutoFit/>
          </a:bodyPr>
          <a:lstStyle/>
          <a:p>
            <a:pPr defTabSz="892175" eaLnBrk="0" hangingPunct="0"/>
            <a:r>
              <a:rPr lang="en-US" sz="900" b="0" smtClean="0">
                <a:solidFill>
                  <a:srgbClr val="000000"/>
                </a:solidFill>
                <a:latin typeface="Helvetica" charset="0"/>
                <a:ea typeface="ＭＳ Ｐゴシック" charset="-128"/>
              </a:rPr>
              <a:t>Loss-in-</a:t>
            </a:r>
          </a:p>
          <a:p>
            <a:pPr defTabSz="892175" eaLnBrk="0" hangingPunct="0"/>
            <a:r>
              <a:rPr lang="en-US" sz="900" b="0" smtClean="0">
                <a:solidFill>
                  <a:srgbClr val="000000"/>
                </a:solidFill>
                <a:latin typeface="Helvetica" charset="0"/>
                <a:ea typeface="ＭＳ Ｐゴシック" charset="-128"/>
              </a:rPr>
              <a:t>transit</a:t>
            </a:r>
            <a:r>
              <a:rPr lang="en-US" sz="1600" b="0" smtClean="0">
                <a:solidFill>
                  <a:srgbClr val="000000"/>
                </a:solidFill>
                <a:latin typeface="Helvetica" charset="0"/>
                <a:ea typeface="ＭＳ Ｐゴシック" charset="-128"/>
              </a:rPr>
              <a:t/>
            </a:r>
            <a:br>
              <a:rPr lang="en-US" sz="1600" b="0" smtClean="0">
                <a:solidFill>
                  <a:srgbClr val="000000"/>
                </a:solidFill>
                <a:latin typeface="Helvetica" charset="0"/>
                <a:ea typeface="ＭＳ Ｐゴシック" charset="-128"/>
              </a:rPr>
            </a:br>
            <a:endParaRPr lang="en-US" sz="1600" b="0" smtClean="0">
              <a:solidFill>
                <a:srgbClr val="000000"/>
              </a:solidFill>
              <a:latin typeface="Helvetica" charset="0"/>
              <a:ea typeface="ＭＳ Ｐゴシック" charset="-128"/>
            </a:endParaRP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Packag-ing</a:t>
            </a: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Distance</a:t>
            </a: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Trans-port method</a:t>
            </a:r>
          </a:p>
        </p:txBody>
      </p:sp>
      <p:sp>
        <p:nvSpPr>
          <p:cNvPr id="34840" name="Rectangle 24"/>
          <p:cNvSpPr>
            <a:spLocks noChangeArrowheads="1"/>
          </p:cNvSpPr>
          <p:nvPr/>
        </p:nvSpPr>
        <p:spPr bwMode="auto">
          <a:xfrm>
            <a:off x="5627688" y="4238625"/>
            <a:ext cx="666750" cy="927100"/>
          </a:xfrm>
          <a:prstGeom prst="rect">
            <a:avLst/>
          </a:prstGeom>
          <a:noFill/>
          <a:ln w="9525">
            <a:noFill/>
            <a:miter lim="800000"/>
            <a:headEnd/>
            <a:tailEnd/>
          </a:ln>
        </p:spPr>
        <p:txBody>
          <a:bodyPr lIns="0" tIns="0" rIns="0" bIns="0">
            <a:spAutoFit/>
          </a:bodyPr>
          <a:lstStyle/>
          <a:p>
            <a:pPr defTabSz="892175" eaLnBrk="0" hangingPunct="0"/>
            <a:r>
              <a:rPr lang="en-US" sz="900" b="0" smtClean="0">
                <a:solidFill>
                  <a:srgbClr val="000000"/>
                </a:solidFill>
                <a:latin typeface="Helvetica" charset="0"/>
                <a:ea typeface="ＭＳ Ｐゴシック" charset="-128"/>
              </a:rPr>
              <a:t>Inventory costs</a:t>
            </a:r>
          </a:p>
          <a:p>
            <a:pPr defTabSz="892175" eaLnBrk="0" hangingPunct="0"/>
            <a:endParaRPr lang="en-US" sz="1600" b="0" smtClean="0">
              <a:solidFill>
                <a:srgbClr val="000000"/>
              </a:solidFill>
              <a:latin typeface="Helvetica" charset="0"/>
              <a:ea typeface="ＭＳ Ｐゴシック" charset="-128"/>
            </a:endParaRP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Custom nature of products</a:t>
            </a:r>
          </a:p>
        </p:txBody>
      </p:sp>
      <p:sp>
        <p:nvSpPr>
          <p:cNvPr id="34841" name="Rectangle 25"/>
          <p:cNvSpPr>
            <a:spLocks noChangeArrowheads="1"/>
          </p:cNvSpPr>
          <p:nvPr/>
        </p:nvSpPr>
        <p:spPr bwMode="auto">
          <a:xfrm>
            <a:off x="6446838" y="4235450"/>
            <a:ext cx="666750" cy="927100"/>
          </a:xfrm>
          <a:prstGeom prst="rect">
            <a:avLst/>
          </a:prstGeom>
          <a:noFill/>
          <a:ln w="9525">
            <a:noFill/>
            <a:miter lim="800000"/>
            <a:headEnd/>
            <a:tailEnd/>
          </a:ln>
        </p:spPr>
        <p:txBody>
          <a:bodyPr lIns="0" tIns="0" rIns="0" bIns="0">
            <a:spAutoFit/>
          </a:bodyPr>
          <a:lstStyle/>
          <a:p>
            <a:pPr defTabSz="892175" eaLnBrk="0" hangingPunct="0"/>
            <a:r>
              <a:rPr lang="en-US" sz="900" b="0" smtClean="0">
                <a:solidFill>
                  <a:srgbClr val="000000"/>
                </a:solidFill>
                <a:latin typeface="Helvetica" charset="0"/>
                <a:ea typeface="ＭＳ Ｐゴシック" charset="-128"/>
              </a:rPr>
              <a:t>Design </a:t>
            </a:r>
            <a:br>
              <a:rPr lang="en-US" sz="900" b="0" smtClean="0">
                <a:solidFill>
                  <a:srgbClr val="000000"/>
                </a:solidFill>
                <a:latin typeface="Helvetica" charset="0"/>
                <a:ea typeface="ＭＳ Ｐゴシック" charset="-128"/>
              </a:rPr>
            </a:br>
            <a:r>
              <a:rPr lang="en-US" sz="900" b="0" smtClean="0">
                <a:solidFill>
                  <a:srgbClr val="000000"/>
                </a:solidFill>
                <a:latin typeface="Helvetica" charset="0"/>
                <a:ea typeface="ＭＳ Ｐゴシック" charset="-128"/>
              </a:rPr>
              <a:t>costs</a:t>
            </a:r>
            <a:r>
              <a:rPr lang="en-US" sz="1600" b="0" smtClean="0">
                <a:solidFill>
                  <a:srgbClr val="000000"/>
                </a:solidFill>
                <a:latin typeface="Helvetica" charset="0"/>
                <a:ea typeface="ＭＳ Ｐゴシック" charset="-128"/>
              </a:rPr>
              <a:t/>
            </a:r>
            <a:br>
              <a:rPr lang="en-US" sz="1600" b="0" smtClean="0">
                <a:solidFill>
                  <a:srgbClr val="000000"/>
                </a:solidFill>
                <a:latin typeface="Helvetica" charset="0"/>
                <a:ea typeface="ＭＳ Ｐゴシック" charset="-128"/>
              </a:rPr>
            </a:br>
            <a:endParaRPr lang="en-US" sz="1600" b="0" smtClean="0">
              <a:solidFill>
                <a:srgbClr val="000000"/>
              </a:solidFill>
              <a:latin typeface="Helvetica" charset="0"/>
              <a:ea typeface="ＭＳ Ｐゴシック" charset="-128"/>
            </a:endParaRP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Utilization of supplier re-sources</a:t>
            </a:r>
          </a:p>
        </p:txBody>
      </p:sp>
      <p:sp>
        <p:nvSpPr>
          <p:cNvPr id="34842" name="Rectangle 26"/>
          <p:cNvSpPr>
            <a:spLocks noChangeArrowheads="1"/>
          </p:cNvSpPr>
          <p:nvPr/>
        </p:nvSpPr>
        <p:spPr bwMode="auto">
          <a:xfrm>
            <a:off x="1333500" y="4211638"/>
            <a:ext cx="6708775" cy="477837"/>
          </a:xfrm>
          <a:prstGeom prst="rect">
            <a:avLst/>
          </a:prstGeom>
          <a:noFill/>
          <a:ln w="12700">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grpSp>
        <p:nvGrpSpPr>
          <p:cNvPr id="2" name="Group 27"/>
          <p:cNvGrpSpPr>
            <a:grpSpLocks/>
          </p:cNvGrpSpPr>
          <p:nvPr/>
        </p:nvGrpSpPr>
        <p:grpSpPr bwMode="auto">
          <a:xfrm>
            <a:off x="1336675" y="4206875"/>
            <a:ext cx="5862638" cy="1946275"/>
            <a:chOff x="1084" y="3003"/>
            <a:chExt cx="3501" cy="1390"/>
          </a:xfrm>
        </p:grpSpPr>
        <p:sp>
          <p:nvSpPr>
            <p:cNvPr id="34850" name="Line 28"/>
            <p:cNvSpPr>
              <a:spLocks noChangeShapeType="1"/>
            </p:cNvSpPr>
            <p:nvPr/>
          </p:nvSpPr>
          <p:spPr bwMode="auto">
            <a:xfrm>
              <a:off x="1613" y="3003"/>
              <a:ext cx="0" cy="1390"/>
            </a:xfrm>
            <a:prstGeom prst="line">
              <a:avLst/>
            </a:prstGeom>
            <a:noFill/>
            <a:ln w="12700">
              <a:solidFill>
                <a:schemeClr val="tx1"/>
              </a:solidFill>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51" name="Line 29"/>
            <p:cNvSpPr>
              <a:spLocks noChangeShapeType="1"/>
            </p:cNvSpPr>
            <p:nvPr/>
          </p:nvSpPr>
          <p:spPr bwMode="auto">
            <a:xfrm>
              <a:off x="1084" y="3328"/>
              <a:ext cx="0" cy="1065"/>
            </a:xfrm>
            <a:prstGeom prst="line">
              <a:avLst/>
            </a:prstGeom>
            <a:noFill/>
            <a:ln w="12700">
              <a:solidFill>
                <a:schemeClr val="tx1"/>
              </a:solidFill>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52" name="Line 30"/>
            <p:cNvSpPr>
              <a:spLocks noChangeShapeType="1"/>
            </p:cNvSpPr>
            <p:nvPr/>
          </p:nvSpPr>
          <p:spPr bwMode="auto">
            <a:xfrm>
              <a:off x="2109" y="3003"/>
              <a:ext cx="0" cy="1390"/>
            </a:xfrm>
            <a:prstGeom prst="line">
              <a:avLst/>
            </a:prstGeom>
            <a:noFill/>
            <a:ln w="12700">
              <a:solidFill>
                <a:schemeClr val="tx1"/>
              </a:solidFill>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53" name="Line 31"/>
            <p:cNvSpPr>
              <a:spLocks noChangeShapeType="1"/>
            </p:cNvSpPr>
            <p:nvPr/>
          </p:nvSpPr>
          <p:spPr bwMode="auto">
            <a:xfrm>
              <a:off x="2606" y="3003"/>
              <a:ext cx="0" cy="1390"/>
            </a:xfrm>
            <a:prstGeom prst="line">
              <a:avLst/>
            </a:prstGeom>
            <a:noFill/>
            <a:ln w="12700">
              <a:solidFill>
                <a:schemeClr val="tx1"/>
              </a:solidFill>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54" name="Line 32"/>
            <p:cNvSpPr>
              <a:spLocks noChangeShapeType="1"/>
            </p:cNvSpPr>
            <p:nvPr/>
          </p:nvSpPr>
          <p:spPr bwMode="auto">
            <a:xfrm>
              <a:off x="3095" y="3003"/>
              <a:ext cx="0" cy="1390"/>
            </a:xfrm>
            <a:prstGeom prst="line">
              <a:avLst/>
            </a:prstGeom>
            <a:noFill/>
            <a:ln w="12700">
              <a:solidFill>
                <a:schemeClr val="tx1"/>
              </a:solidFill>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55" name="Line 33"/>
            <p:cNvSpPr>
              <a:spLocks noChangeShapeType="1"/>
            </p:cNvSpPr>
            <p:nvPr/>
          </p:nvSpPr>
          <p:spPr bwMode="auto">
            <a:xfrm>
              <a:off x="3592" y="3003"/>
              <a:ext cx="0" cy="1390"/>
            </a:xfrm>
            <a:prstGeom prst="line">
              <a:avLst/>
            </a:prstGeom>
            <a:noFill/>
            <a:ln w="12700">
              <a:solidFill>
                <a:schemeClr val="tx1"/>
              </a:solidFill>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56" name="Line 34"/>
            <p:cNvSpPr>
              <a:spLocks noChangeShapeType="1"/>
            </p:cNvSpPr>
            <p:nvPr/>
          </p:nvSpPr>
          <p:spPr bwMode="auto">
            <a:xfrm>
              <a:off x="4088" y="3003"/>
              <a:ext cx="0" cy="1390"/>
            </a:xfrm>
            <a:prstGeom prst="line">
              <a:avLst/>
            </a:prstGeom>
            <a:noFill/>
            <a:ln w="12700">
              <a:solidFill>
                <a:schemeClr val="tx1"/>
              </a:solidFill>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57" name="Line 35"/>
            <p:cNvSpPr>
              <a:spLocks noChangeShapeType="1"/>
            </p:cNvSpPr>
            <p:nvPr/>
          </p:nvSpPr>
          <p:spPr bwMode="auto">
            <a:xfrm>
              <a:off x="4585" y="3003"/>
              <a:ext cx="0" cy="1390"/>
            </a:xfrm>
            <a:prstGeom prst="line">
              <a:avLst/>
            </a:prstGeom>
            <a:noFill/>
            <a:ln w="12700">
              <a:solidFill>
                <a:schemeClr val="tx1"/>
              </a:solidFill>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grpSp>
      <p:sp>
        <p:nvSpPr>
          <p:cNvPr id="34844" name="Rectangle 36"/>
          <p:cNvSpPr>
            <a:spLocks noChangeArrowheads="1"/>
          </p:cNvSpPr>
          <p:nvPr/>
        </p:nvSpPr>
        <p:spPr bwMode="auto">
          <a:xfrm>
            <a:off x="7273925" y="4235450"/>
            <a:ext cx="666750" cy="1487488"/>
          </a:xfrm>
          <a:prstGeom prst="rect">
            <a:avLst/>
          </a:prstGeom>
          <a:noFill/>
          <a:ln w="9525">
            <a:noFill/>
            <a:miter lim="800000"/>
            <a:headEnd/>
            <a:tailEnd/>
          </a:ln>
        </p:spPr>
        <p:txBody>
          <a:bodyPr lIns="0" tIns="0" rIns="0" bIns="0">
            <a:spAutoFit/>
          </a:bodyPr>
          <a:lstStyle/>
          <a:p>
            <a:pPr defTabSz="892175" eaLnBrk="0" hangingPunct="0"/>
            <a:r>
              <a:rPr lang="en-US" sz="900" b="0" smtClean="0">
                <a:solidFill>
                  <a:srgbClr val="000000"/>
                </a:solidFill>
                <a:latin typeface="Helvetica" charset="0"/>
                <a:ea typeface="ＭＳ Ｐゴシック" charset="-128"/>
              </a:rPr>
              <a:t>Radiator physical package</a:t>
            </a:r>
            <a:endParaRPr lang="en-US" sz="800" b="0" smtClean="0">
              <a:solidFill>
                <a:srgbClr val="000000"/>
              </a:solidFill>
              <a:latin typeface="Helvetica" charset="0"/>
              <a:ea typeface="ＭＳ Ｐゴシック" charset="-128"/>
            </a:endParaRPr>
          </a:p>
          <a:p>
            <a:pPr defTabSz="892175" eaLnBrk="0" hangingPunct="0"/>
            <a:endParaRPr lang="en-US" sz="800" b="0" smtClean="0">
              <a:solidFill>
                <a:srgbClr val="000000"/>
              </a:solidFill>
              <a:latin typeface="Helvetica" charset="0"/>
              <a:ea typeface="ＭＳ Ｐゴシック" charset="-128"/>
            </a:endParaRP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Design</a:t>
            </a: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Fabri-cation volume</a:t>
            </a: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Steel-work</a:t>
            </a: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Guarding</a:t>
            </a: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Plumbing</a:t>
            </a:r>
          </a:p>
        </p:txBody>
      </p:sp>
      <p:sp>
        <p:nvSpPr>
          <p:cNvPr id="34845" name="Line 37"/>
          <p:cNvSpPr>
            <a:spLocks noChangeShapeType="1"/>
          </p:cNvSpPr>
          <p:nvPr/>
        </p:nvSpPr>
        <p:spPr bwMode="auto">
          <a:xfrm>
            <a:off x="4918075" y="2241550"/>
            <a:ext cx="346075" cy="0"/>
          </a:xfrm>
          <a:prstGeom prst="line">
            <a:avLst/>
          </a:prstGeom>
          <a:noFill/>
          <a:ln w="12700">
            <a:solidFill>
              <a:schemeClr val="tx1"/>
            </a:solidFill>
            <a:prstDash val="sysDot"/>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46" name="Line 38"/>
          <p:cNvSpPr>
            <a:spLocks noChangeShapeType="1"/>
          </p:cNvSpPr>
          <p:nvPr/>
        </p:nvSpPr>
        <p:spPr bwMode="auto">
          <a:xfrm>
            <a:off x="5653088" y="2241550"/>
            <a:ext cx="346075" cy="0"/>
          </a:xfrm>
          <a:prstGeom prst="line">
            <a:avLst/>
          </a:prstGeom>
          <a:noFill/>
          <a:ln w="12700">
            <a:solidFill>
              <a:schemeClr val="tx1"/>
            </a:solidFill>
            <a:prstDash val="sysDot"/>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47" name="Freeform 39"/>
          <p:cNvSpPr>
            <a:spLocks/>
          </p:cNvSpPr>
          <p:nvPr/>
        </p:nvSpPr>
        <p:spPr bwMode="auto">
          <a:xfrm>
            <a:off x="7208838" y="1358900"/>
            <a:ext cx="722312" cy="152400"/>
          </a:xfrm>
          <a:custGeom>
            <a:avLst/>
            <a:gdLst>
              <a:gd name="T0" fmla="*/ 0 w 501"/>
              <a:gd name="T1" fmla="*/ 150989 h 108"/>
              <a:gd name="T2" fmla="*/ 0 w 501"/>
              <a:gd name="T3" fmla="*/ 0 h 108"/>
              <a:gd name="T4" fmla="*/ 720870 w 501"/>
              <a:gd name="T5" fmla="*/ 0 h 108"/>
              <a:gd name="T6" fmla="*/ 720870 w 501"/>
              <a:gd name="T7" fmla="*/ 150989 h 108"/>
              <a:gd name="T8" fmla="*/ 0 60000 65536"/>
              <a:gd name="T9" fmla="*/ 0 60000 65536"/>
              <a:gd name="T10" fmla="*/ 0 60000 65536"/>
              <a:gd name="T11" fmla="*/ 0 60000 65536"/>
              <a:gd name="T12" fmla="*/ 0 w 501"/>
              <a:gd name="T13" fmla="*/ 0 h 108"/>
              <a:gd name="T14" fmla="*/ 501 w 501"/>
              <a:gd name="T15" fmla="*/ 108 h 108"/>
            </a:gdLst>
            <a:ahLst/>
            <a:cxnLst>
              <a:cxn ang="T8">
                <a:pos x="T0" y="T1"/>
              </a:cxn>
              <a:cxn ang="T9">
                <a:pos x="T2" y="T3"/>
              </a:cxn>
              <a:cxn ang="T10">
                <a:pos x="T4" y="T5"/>
              </a:cxn>
              <a:cxn ang="T11">
                <a:pos x="T6" y="T7"/>
              </a:cxn>
            </a:cxnLst>
            <a:rect l="T12" t="T13" r="T14" b="T15"/>
            <a:pathLst>
              <a:path w="501" h="108">
                <a:moveTo>
                  <a:pt x="0" y="107"/>
                </a:moveTo>
                <a:lnTo>
                  <a:pt x="0" y="0"/>
                </a:lnTo>
                <a:lnTo>
                  <a:pt x="500" y="0"/>
                </a:lnTo>
                <a:lnTo>
                  <a:pt x="500" y="107"/>
                </a:lnTo>
              </a:path>
            </a:pathLst>
          </a:custGeom>
          <a:noFill/>
          <a:ln w="12700" cap="rnd">
            <a:solidFill>
              <a:schemeClr val="tx1"/>
            </a:solidFill>
            <a:round/>
            <a:headEnd type="none" w="sm" len="sm"/>
            <a:tailEnd type="none" w="sm" len="sm"/>
          </a:ln>
        </p:spPr>
        <p:txBody>
          <a:bodyPr/>
          <a:lstStyle/>
          <a:p>
            <a:endParaRPr lang="en-US" sz="1800" b="0" smtClean="0">
              <a:solidFill>
                <a:srgbClr val="000000"/>
              </a:solidFill>
              <a:latin typeface="Arial" charset="0"/>
              <a:ea typeface="ＭＳ Ｐゴシック" charset="-128"/>
            </a:endParaRPr>
          </a:p>
        </p:txBody>
      </p:sp>
      <p:sp>
        <p:nvSpPr>
          <p:cNvPr id="34848" name="Rectangle 40"/>
          <p:cNvSpPr>
            <a:spLocks noChangeArrowheads="1"/>
          </p:cNvSpPr>
          <p:nvPr/>
        </p:nvSpPr>
        <p:spPr bwMode="auto">
          <a:xfrm>
            <a:off x="7113588" y="1006475"/>
            <a:ext cx="850900" cy="336550"/>
          </a:xfrm>
          <a:prstGeom prst="rect">
            <a:avLst/>
          </a:prstGeom>
          <a:noFill/>
          <a:ln w="9525">
            <a:noFill/>
            <a:miter lim="800000"/>
            <a:headEnd/>
            <a:tailEnd/>
          </a:ln>
        </p:spPr>
        <p:txBody>
          <a:bodyPr lIns="0" tIns="0" rIns="0" bIns="0">
            <a:spAutoFit/>
          </a:bodyPr>
          <a:lstStyle/>
          <a:p>
            <a:pPr algn="ctr" defTabSz="820738" eaLnBrk="0" hangingPunct="0">
              <a:spcBef>
                <a:spcPct val="50000"/>
              </a:spcBef>
            </a:pPr>
            <a:r>
              <a:rPr lang="en-US" sz="1100" b="0" smtClean="0">
                <a:solidFill>
                  <a:srgbClr val="000000"/>
                </a:solidFill>
                <a:latin typeface="Helvetica" charset="0"/>
                <a:ea typeface="ＭＳ Ｐゴシック" charset="-128"/>
              </a:rPr>
              <a:t>Internally drive costs</a:t>
            </a:r>
          </a:p>
        </p:txBody>
      </p:sp>
      <p:sp>
        <p:nvSpPr>
          <p:cNvPr id="34849" name="Line 41"/>
          <p:cNvSpPr>
            <a:spLocks noChangeShapeType="1"/>
          </p:cNvSpPr>
          <p:nvPr/>
        </p:nvSpPr>
        <p:spPr bwMode="auto">
          <a:xfrm>
            <a:off x="7808913" y="1589088"/>
            <a:ext cx="346075" cy="0"/>
          </a:xfrm>
          <a:prstGeom prst="line">
            <a:avLst/>
          </a:prstGeom>
          <a:noFill/>
          <a:ln w="12700">
            <a:solidFill>
              <a:schemeClr val="tx1"/>
            </a:solidFill>
            <a:prstDash val="sysDot"/>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 Box 2"/>
          <p:cNvSpPr txBox="1">
            <a:spLocks noChangeArrowheads="1"/>
          </p:cNvSpPr>
          <p:nvPr/>
        </p:nvSpPr>
        <p:spPr bwMode="auto">
          <a:xfrm>
            <a:off x="4338638" y="2601913"/>
            <a:ext cx="184150" cy="519112"/>
          </a:xfrm>
          <a:prstGeom prst="rect">
            <a:avLst/>
          </a:prstGeom>
          <a:noFill/>
          <a:ln w="9525">
            <a:noFill/>
            <a:miter lim="800000"/>
            <a:headEnd/>
            <a:tailEnd/>
          </a:ln>
        </p:spPr>
        <p:txBody>
          <a:bodyPr wrap="none">
            <a:spAutoFit/>
          </a:bodyPr>
          <a:lstStyle/>
          <a:p>
            <a:pPr algn="ctr" eaLnBrk="0" hangingPunct="0"/>
            <a:endParaRPr lang="en-US" sz="2800" b="0" smtClean="0">
              <a:solidFill>
                <a:srgbClr val="000000"/>
              </a:solidFill>
              <a:latin typeface="Arial" charset="0"/>
              <a:ea typeface="ＭＳ Ｐゴシック" charset="-128"/>
            </a:endParaRPr>
          </a:p>
        </p:txBody>
      </p:sp>
      <p:sp>
        <p:nvSpPr>
          <p:cNvPr id="36867" name="Rectangle 3"/>
          <p:cNvSpPr>
            <a:spLocks noGrp="1" noChangeArrowheads="1"/>
          </p:cNvSpPr>
          <p:nvPr>
            <p:ph type="title" idx="4294967295"/>
          </p:nvPr>
        </p:nvSpPr>
        <p:spPr>
          <a:xfrm>
            <a:off x="1835150" y="1581150"/>
            <a:ext cx="5907088" cy="1349375"/>
          </a:xfrm>
        </p:spPr>
        <p:txBody>
          <a:bodyPr/>
          <a:lstStyle/>
          <a:p>
            <a:pPr eaLnBrk="1" hangingPunct="1"/>
            <a:r>
              <a:rPr lang="en-US" smtClean="0">
                <a:solidFill>
                  <a:srgbClr val="333399"/>
                </a:solidFill>
              </a:rPr>
              <a:t>Strategic Sourcing:</a:t>
            </a:r>
            <a:br>
              <a:rPr lang="en-US" smtClean="0">
                <a:solidFill>
                  <a:srgbClr val="333399"/>
                </a:solidFill>
              </a:rPr>
            </a:br>
            <a:r>
              <a:rPr lang="en-US" smtClean="0">
                <a:solidFill>
                  <a:srgbClr val="333399"/>
                </a:solidFill>
              </a:rPr>
              <a:t>Supplier Economics</a:t>
            </a:r>
          </a:p>
        </p:txBody>
      </p:sp>
    </p:spTree>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ChangeArrowheads="1"/>
          </p:cNvSpPr>
          <p:nvPr/>
        </p:nvSpPr>
        <p:spPr bwMode="auto">
          <a:xfrm>
            <a:off x="12700" y="557213"/>
            <a:ext cx="8893175" cy="692150"/>
          </a:xfrm>
          <a:prstGeom prst="rect">
            <a:avLst/>
          </a:prstGeom>
          <a:noFill/>
          <a:ln w="9525">
            <a:noFill/>
            <a:miter lim="800000"/>
            <a:headEnd/>
            <a:tailEnd/>
          </a:ln>
        </p:spPr>
        <p:txBody>
          <a:bodyPr lIns="92075" tIns="46038" rIns="92075" bIns="46038" anchor="b"/>
          <a:lstStyle/>
          <a:p>
            <a:pPr>
              <a:lnSpc>
                <a:spcPct val="90000"/>
              </a:lnSpc>
            </a:pPr>
            <a:r>
              <a:rPr lang="en-US" sz="2800" b="0" smtClean="0">
                <a:solidFill>
                  <a:srgbClr val="000099"/>
                </a:solidFill>
                <a:latin typeface="Arial" charset="0"/>
                <a:ea typeface="ＭＳ Ｐゴシック" charset="-128"/>
              </a:rPr>
              <a:t>Understanding a Supplier’s Economics (Cost Structure and Drivers) is Crucial to Achieve Superior Source Results </a:t>
            </a:r>
          </a:p>
        </p:txBody>
      </p:sp>
      <p:sp>
        <p:nvSpPr>
          <p:cNvPr id="37891" name="Rectangle 3"/>
          <p:cNvSpPr>
            <a:spLocks noChangeArrowheads="1"/>
          </p:cNvSpPr>
          <p:nvPr/>
        </p:nvSpPr>
        <p:spPr bwMode="auto">
          <a:xfrm>
            <a:off x="127000" y="4203700"/>
            <a:ext cx="2628900" cy="1346200"/>
          </a:xfrm>
          <a:prstGeom prst="rect">
            <a:avLst/>
          </a:prstGeom>
          <a:solidFill>
            <a:schemeClr val="hlink"/>
          </a:solidFill>
          <a:ln w="9525">
            <a:solidFill>
              <a:schemeClr val="tx1"/>
            </a:solidFill>
            <a:miter lim="800000"/>
            <a:headEnd/>
            <a:tailEnd/>
          </a:ln>
        </p:spPr>
        <p:txBody>
          <a:bodyPr lIns="45720" rIns="45720"/>
          <a:lstStyle/>
          <a:p>
            <a:pPr defTabSz="946150"/>
            <a:r>
              <a:rPr lang="en-US" sz="1600" smtClean="0">
                <a:solidFill>
                  <a:srgbClr val="000000"/>
                </a:solidFill>
                <a:latin typeface="Arial" charset="0"/>
                <a:ea typeface="ＭＳ Ｐゴシック" charset="-128"/>
              </a:rPr>
              <a:t>Provides insight into a critical (and large) component of the TCO</a:t>
            </a:r>
          </a:p>
        </p:txBody>
      </p:sp>
      <p:grpSp>
        <p:nvGrpSpPr>
          <p:cNvPr id="2" name="Group 4"/>
          <p:cNvGrpSpPr>
            <a:grpSpLocks/>
          </p:cNvGrpSpPr>
          <p:nvPr/>
        </p:nvGrpSpPr>
        <p:grpSpPr bwMode="auto">
          <a:xfrm>
            <a:off x="2878138" y="2000250"/>
            <a:ext cx="3225800" cy="3225800"/>
            <a:chOff x="1749" y="996"/>
            <a:chExt cx="2296" cy="2296"/>
          </a:xfrm>
        </p:grpSpPr>
        <p:grpSp>
          <p:nvGrpSpPr>
            <p:cNvPr id="3" name="Group 5"/>
            <p:cNvGrpSpPr>
              <a:grpSpLocks/>
            </p:cNvGrpSpPr>
            <p:nvPr/>
          </p:nvGrpSpPr>
          <p:grpSpPr bwMode="auto">
            <a:xfrm>
              <a:off x="1749" y="996"/>
              <a:ext cx="2296" cy="2296"/>
              <a:chOff x="1141" y="468"/>
              <a:chExt cx="3632" cy="3632"/>
            </a:xfrm>
          </p:grpSpPr>
          <p:sp>
            <p:nvSpPr>
              <p:cNvPr id="37900" name="Line 6"/>
              <p:cNvSpPr>
                <a:spLocks noChangeShapeType="1"/>
              </p:cNvSpPr>
              <p:nvPr/>
            </p:nvSpPr>
            <p:spPr bwMode="auto">
              <a:xfrm>
                <a:off x="1141" y="1224"/>
                <a:ext cx="3632" cy="2120"/>
              </a:xfrm>
              <a:prstGeom prst="line">
                <a:avLst/>
              </a:prstGeom>
              <a:noFill/>
              <a:ln w="76200">
                <a:solidFill>
                  <a:schemeClr val="accent2"/>
                </a:solidFill>
                <a:round/>
                <a:headEnd type="triangle" w="med" len="med"/>
                <a:tailEnd type="triangle" w="med" len="med"/>
              </a:ln>
            </p:spPr>
            <p:txBody>
              <a:bodyPr>
                <a:spAutoFit/>
              </a:bodyPr>
              <a:lstStyle/>
              <a:p>
                <a:endParaRPr lang="en-US" sz="1800" b="0" smtClean="0">
                  <a:solidFill>
                    <a:srgbClr val="000000"/>
                  </a:solidFill>
                  <a:latin typeface="Arial" charset="0"/>
                  <a:ea typeface="ＭＳ Ｐゴシック" charset="-128"/>
                </a:endParaRPr>
              </a:p>
            </p:txBody>
          </p:sp>
          <p:sp>
            <p:nvSpPr>
              <p:cNvPr id="37901" name="Line 7"/>
              <p:cNvSpPr>
                <a:spLocks noChangeShapeType="1"/>
              </p:cNvSpPr>
              <p:nvPr/>
            </p:nvSpPr>
            <p:spPr bwMode="auto">
              <a:xfrm flipH="1">
                <a:off x="1141" y="1224"/>
                <a:ext cx="3632" cy="2120"/>
              </a:xfrm>
              <a:prstGeom prst="line">
                <a:avLst/>
              </a:prstGeom>
              <a:noFill/>
              <a:ln w="76200">
                <a:solidFill>
                  <a:schemeClr val="accent2"/>
                </a:solidFill>
                <a:round/>
                <a:headEnd type="triangle" w="med" len="med"/>
                <a:tailEnd type="triangle" w="med" len="med"/>
              </a:ln>
            </p:spPr>
            <p:txBody>
              <a:bodyPr>
                <a:spAutoFit/>
              </a:bodyPr>
              <a:lstStyle/>
              <a:p>
                <a:endParaRPr lang="en-US" sz="1800" b="0" smtClean="0">
                  <a:solidFill>
                    <a:srgbClr val="000000"/>
                  </a:solidFill>
                  <a:latin typeface="Arial" charset="0"/>
                  <a:ea typeface="ＭＳ Ｐゴシック" charset="-128"/>
                </a:endParaRPr>
              </a:p>
            </p:txBody>
          </p:sp>
          <p:sp>
            <p:nvSpPr>
              <p:cNvPr id="37902" name="Line 8"/>
              <p:cNvSpPr>
                <a:spLocks noChangeShapeType="1"/>
              </p:cNvSpPr>
              <p:nvPr/>
            </p:nvSpPr>
            <p:spPr bwMode="auto">
              <a:xfrm rot="18016328" flipH="1">
                <a:off x="1141" y="1224"/>
                <a:ext cx="3632" cy="2120"/>
              </a:xfrm>
              <a:prstGeom prst="line">
                <a:avLst/>
              </a:prstGeom>
              <a:noFill/>
              <a:ln w="76200">
                <a:solidFill>
                  <a:schemeClr val="accent2"/>
                </a:solidFill>
                <a:round/>
                <a:headEnd type="triangle" w="med" len="med"/>
                <a:tailEnd type="triangle" w="med" len="med"/>
              </a:ln>
            </p:spPr>
            <p:txBody>
              <a:bodyPr>
                <a:spAutoFit/>
              </a:bodyPr>
              <a:lstStyle/>
              <a:p>
                <a:endParaRPr lang="en-US" sz="1800" b="0" smtClean="0">
                  <a:solidFill>
                    <a:srgbClr val="000000"/>
                  </a:solidFill>
                  <a:latin typeface="Arial" charset="0"/>
                  <a:ea typeface="ＭＳ Ｐゴシック" charset="-128"/>
                </a:endParaRPr>
              </a:p>
            </p:txBody>
          </p:sp>
        </p:grpSp>
        <p:sp>
          <p:nvSpPr>
            <p:cNvPr id="37899" name="Oval 9"/>
            <p:cNvSpPr>
              <a:spLocks noChangeArrowheads="1"/>
            </p:cNvSpPr>
            <p:nvPr/>
          </p:nvSpPr>
          <p:spPr bwMode="auto">
            <a:xfrm>
              <a:off x="2290" y="1679"/>
              <a:ext cx="1214" cy="930"/>
            </a:xfrm>
            <a:prstGeom prst="ellipse">
              <a:avLst/>
            </a:prstGeom>
            <a:solidFill>
              <a:srgbClr val="FFCC99"/>
            </a:solidFill>
            <a:ln w="9525">
              <a:solidFill>
                <a:schemeClr val="tx1"/>
              </a:solidFill>
              <a:round/>
              <a:headEnd/>
              <a:tailEnd/>
            </a:ln>
          </p:spPr>
          <p:txBody>
            <a:bodyPr lIns="0" tIns="0" rIns="0" bIns="0" anchor="ctr" anchorCtr="1"/>
            <a:lstStyle/>
            <a:p>
              <a:pPr algn="ctr" defTabSz="946150"/>
              <a:r>
                <a:rPr lang="en-US" sz="1600" smtClean="0">
                  <a:solidFill>
                    <a:srgbClr val="000000"/>
                  </a:solidFill>
                  <a:latin typeface="Arial" charset="0"/>
                  <a:ea typeface="ＭＳ Ｐゴシック" charset="-128"/>
                </a:rPr>
                <a:t>Supplier Economics Knowledge and Facts</a:t>
              </a:r>
            </a:p>
          </p:txBody>
        </p:sp>
      </p:grpSp>
      <p:sp>
        <p:nvSpPr>
          <p:cNvPr id="37893" name="Rectangle 10"/>
          <p:cNvSpPr>
            <a:spLocks noChangeArrowheads="1"/>
          </p:cNvSpPr>
          <p:nvPr/>
        </p:nvSpPr>
        <p:spPr bwMode="auto">
          <a:xfrm>
            <a:off x="6172200" y="4203700"/>
            <a:ext cx="2628900" cy="1346200"/>
          </a:xfrm>
          <a:prstGeom prst="rect">
            <a:avLst/>
          </a:prstGeom>
          <a:solidFill>
            <a:schemeClr val="hlink"/>
          </a:solidFill>
          <a:ln w="9525">
            <a:solidFill>
              <a:schemeClr val="tx1"/>
            </a:solidFill>
            <a:miter lim="800000"/>
            <a:headEnd/>
            <a:tailEnd/>
          </a:ln>
        </p:spPr>
        <p:txBody>
          <a:bodyPr lIns="45720" rIns="45720"/>
          <a:lstStyle/>
          <a:p>
            <a:pPr defTabSz="946150"/>
            <a:r>
              <a:rPr lang="en-US" sz="1600" smtClean="0">
                <a:solidFill>
                  <a:srgbClr val="000000"/>
                </a:solidFill>
                <a:latin typeface="Arial" charset="0"/>
                <a:ea typeface="ＭＳ Ｐゴシック" charset="-128"/>
              </a:rPr>
              <a:t>Creates a fact base for good problem solving in supplier workshops</a:t>
            </a:r>
          </a:p>
        </p:txBody>
      </p:sp>
      <p:sp>
        <p:nvSpPr>
          <p:cNvPr id="37894" name="Rectangle 11"/>
          <p:cNvSpPr>
            <a:spLocks noChangeArrowheads="1"/>
          </p:cNvSpPr>
          <p:nvPr/>
        </p:nvSpPr>
        <p:spPr bwMode="auto">
          <a:xfrm>
            <a:off x="3011488" y="5411788"/>
            <a:ext cx="2959100" cy="876300"/>
          </a:xfrm>
          <a:prstGeom prst="rect">
            <a:avLst/>
          </a:prstGeom>
          <a:solidFill>
            <a:schemeClr val="hlink"/>
          </a:solidFill>
          <a:ln w="9525">
            <a:solidFill>
              <a:schemeClr val="tx1"/>
            </a:solidFill>
            <a:miter lim="800000"/>
            <a:headEnd/>
            <a:tailEnd/>
          </a:ln>
        </p:spPr>
        <p:txBody>
          <a:bodyPr lIns="45720" rIns="45720"/>
          <a:lstStyle/>
          <a:p>
            <a:pPr defTabSz="946150"/>
            <a:r>
              <a:rPr lang="en-US" sz="1600" smtClean="0">
                <a:solidFill>
                  <a:srgbClr val="000000"/>
                </a:solidFill>
                <a:latin typeface="Arial" charset="0"/>
                <a:ea typeface="ＭＳ Ｐゴシック" charset="-128"/>
              </a:rPr>
              <a:t>Helps develop RFQ packages tailored to economics of the supply base</a:t>
            </a:r>
          </a:p>
        </p:txBody>
      </p:sp>
      <p:sp>
        <p:nvSpPr>
          <p:cNvPr id="37895" name="Rectangle 12"/>
          <p:cNvSpPr>
            <a:spLocks noChangeArrowheads="1"/>
          </p:cNvSpPr>
          <p:nvPr/>
        </p:nvSpPr>
        <p:spPr bwMode="auto">
          <a:xfrm>
            <a:off x="127000" y="1628775"/>
            <a:ext cx="2628900" cy="1346200"/>
          </a:xfrm>
          <a:prstGeom prst="rect">
            <a:avLst/>
          </a:prstGeom>
          <a:solidFill>
            <a:schemeClr val="hlink"/>
          </a:solidFill>
          <a:ln w="9525">
            <a:solidFill>
              <a:schemeClr val="tx1"/>
            </a:solidFill>
            <a:miter lim="800000"/>
            <a:headEnd/>
            <a:tailEnd/>
          </a:ln>
        </p:spPr>
        <p:txBody>
          <a:bodyPr lIns="45720" rIns="45720"/>
          <a:lstStyle/>
          <a:p>
            <a:pPr defTabSz="946150"/>
            <a:r>
              <a:rPr lang="en-US" sz="1600" smtClean="0">
                <a:solidFill>
                  <a:srgbClr val="000000"/>
                </a:solidFill>
                <a:latin typeface="Arial" charset="0"/>
                <a:ea typeface="ＭＳ Ｐゴシック" charset="-128"/>
              </a:rPr>
              <a:t>Highlights the major cost components and drivers for further analysis</a:t>
            </a:r>
          </a:p>
        </p:txBody>
      </p:sp>
      <p:sp>
        <p:nvSpPr>
          <p:cNvPr id="37896" name="Rectangle 13"/>
          <p:cNvSpPr>
            <a:spLocks noChangeArrowheads="1"/>
          </p:cNvSpPr>
          <p:nvPr/>
        </p:nvSpPr>
        <p:spPr bwMode="auto">
          <a:xfrm>
            <a:off x="6172200" y="1628775"/>
            <a:ext cx="2628900" cy="1346200"/>
          </a:xfrm>
          <a:prstGeom prst="rect">
            <a:avLst/>
          </a:prstGeom>
          <a:solidFill>
            <a:schemeClr val="hlink"/>
          </a:solidFill>
          <a:ln w="9525">
            <a:solidFill>
              <a:schemeClr val="tx1"/>
            </a:solidFill>
            <a:miter lim="800000"/>
            <a:headEnd/>
            <a:tailEnd/>
          </a:ln>
        </p:spPr>
        <p:txBody>
          <a:bodyPr lIns="45720" rIns="45720"/>
          <a:lstStyle/>
          <a:p>
            <a:pPr defTabSz="946150"/>
            <a:r>
              <a:rPr lang="en-US" sz="1600" smtClean="0">
                <a:solidFill>
                  <a:srgbClr val="000000"/>
                </a:solidFill>
                <a:latin typeface="Arial" charset="0"/>
                <a:ea typeface="ＭＳ Ｐゴシック" charset="-128"/>
              </a:rPr>
              <a:t>Creates insights for stakeholders, including product development, manufacturing, inventory supply managers</a:t>
            </a:r>
          </a:p>
        </p:txBody>
      </p:sp>
      <p:sp>
        <p:nvSpPr>
          <p:cNvPr id="37897" name="Rectangle 14"/>
          <p:cNvSpPr>
            <a:spLocks noChangeArrowheads="1"/>
          </p:cNvSpPr>
          <p:nvPr/>
        </p:nvSpPr>
        <p:spPr bwMode="auto">
          <a:xfrm>
            <a:off x="3011488" y="895350"/>
            <a:ext cx="2959100" cy="876300"/>
          </a:xfrm>
          <a:prstGeom prst="rect">
            <a:avLst/>
          </a:prstGeom>
          <a:solidFill>
            <a:schemeClr val="hlink"/>
          </a:solidFill>
          <a:ln w="9525">
            <a:solidFill>
              <a:schemeClr val="tx1"/>
            </a:solidFill>
            <a:miter lim="800000"/>
            <a:headEnd/>
            <a:tailEnd/>
          </a:ln>
        </p:spPr>
        <p:txBody>
          <a:bodyPr lIns="45720" rIns="45720"/>
          <a:lstStyle/>
          <a:p>
            <a:pPr defTabSz="946150"/>
            <a:r>
              <a:rPr lang="en-US" sz="1600" smtClean="0">
                <a:solidFill>
                  <a:srgbClr val="000000"/>
                </a:solidFill>
                <a:latin typeface="Arial" charset="0"/>
                <a:ea typeface="ＭＳ Ｐゴシック" charset="-128"/>
              </a:rPr>
              <a:t>Enhances bargaining power by identifying “hidden” profits in cost structure</a:t>
            </a:r>
          </a:p>
        </p:txBody>
      </p:sp>
    </p:spTree>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ChangeArrowheads="1"/>
          </p:cNvSpPr>
          <p:nvPr/>
        </p:nvSpPr>
        <p:spPr bwMode="auto">
          <a:xfrm>
            <a:off x="393700" y="1092200"/>
            <a:ext cx="6756400" cy="1638300"/>
          </a:xfrm>
          <a:prstGeom prst="rect">
            <a:avLst/>
          </a:prstGeom>
          <a:solidFill>
            <a:srgbClr val="FFCC99"/>
          </a:solidFill>
          <a:ln w="9525">
            <a:solidFill>
              <a:schemeClr val="tx1"/>
            </a:solidFill>
            <a:miter lim="800000"/>
            <a:headEnd/>
            <a:tailEnd/>
          </a:ln>
        </p:spPr>
        <p:txBody>
          <a:bodyPr anchor="ctr">
            <a:spAutoFit/>
          </a:bodyPr>
          <a:lstStyle/>
          <a:p>
            <a:endParaRPr lang="en-US" sz="1800" b="0" smtClean="0">
              <a:solidFill>
                <a:srgbClr val="000000"/>
              </a:solidFill>
              <a:latin typeface="Arial" charset="0"/>
              <a:ea typeface="ＭＳ Ｐゴシック" charset="-128"/>
            </a:endParaRPr>
          </a:p>
        </p:txBody>
      </p:sp>
      <p:sp>
        <p:nvSpPr>
          <p:cNvPr id="39939" name="Rectangle 3"/>
          <p:cNvSpPr>
            <a:spLocks noChangeArrowheads="1"/>
          </p:cNvSpPr>
          <p:nvPr/>
        </p:nvSpPr>
        <p:spPr bwMode="auto">
          <a:xfrm>
            <a:off x="0" y="-76200"/>
            <a:ext cx="9144000" cy="692150"/>
          </a:xfrm>
          <a:prstGeom prst="rect">
            <a:avLst/>
          </a:prstGeom>
          <a:noFill/>
          <a:ln w="9525">
            <a:noFill/>
            <a:miter lim="800000"/>
            <a:headEnd/>
            <a:tailEnd/>
          </a:ln>
        </p:spPr>
        <p:txBody>
          <a:bodyPr lIns="92075" tIns="46038" rIns="92075" bIns="46038" anchor="b"/>
          <a:lstStyle/>
          <a:p>
            <a:r>
              <a:rPr lang="en-US" sz="2800" b="0" smtClean="0">
                <a:solidFill>
                  <a:srgbClr val="000099"/>
                </a:solidFill>
                <a:latin typeface="Arial" charset="0"/>
                <a:ea typeface="ＭＳ Ｐゴシック" charset="-128"/>
              </a:rPr>
              <a:t>Two Methods for Estimating Suppliers Economics</a:t>
            </a:r>
          </a:p>
        </p:txBody>
      </p:sp>
      <p:sp>
        <p:nvSpPr>
          <p:cNvPr id="39940" name="Rectangle 4"/>
          <p:cNvSpPr>
            <a:spLocks noChangeArrowheads="1"/>
          </p:cNvSpPr>
          <p:nvPr/>
        </p:nvSpPr>
        <p:spPr bwMode="auto">
          <a:xfrm>
            <a:off x="3844925" y="1133475"/>
            <a:ext cx="3165475" cy="336550"/>
          </a:xfrm>
          <a:prstGeom prst="rect">
            <a:avLst/>
          </a:prstGeom>
          <a:noFill/>
          <a:ln w="9525">
            <a:noFill/>
            <a:miter lim="800000"/>
            <a:headEnd/>
            <a:tailEnd/>
          </a:ln>
        </p:spPr>
        <p:txBody>
          <a:bodyPr lIns="92075" tIns="46038" rIns="92075" bIns="46038">
            <a:spAutoFit/>
          </a:bodyPr>
          <a:lstStyle/>
          <a:p>
            <a:pPr>
              <a:spcBef>
                <a:spcPct val="20000"/>
              </a:spcBef>
              <a:buSzPct val="90000"/>
              <a:buFont typeface="Wingdings" charset="2"/>
              <a:buNone/>
            </a:pPr>
            <a:r>
              <a:rPr lang="en-US" sz="1600" smtClean="0">
                <a:solidFill>
                  <a:srgbClr val="000000"/>
                </a:solidFill>
                <a:latin typeface="Arial" charset="0"/>
                <a:ea typeface="ＭＳ Ｐゴシック" charset="-128"/>
              </a:rPr>
              <a:t>Pros/Cons</a:t>
            </a:r>
          </a:p>
        </p:txBody>
      </p:sp>
      <p:sp>
        <p:nvSpPr>
          <p:cNvPr id="39941" name="Rectangle 5"/>
          <p:cNvSpPr>
            <a:spLocks noChangeArrowheads="1"/>
          </p:cNvSpPr>
          <p:nvPr/>
        </p:nvSpPr>
        <p:spPr bwMode="auto">
          <a:xfrm>
            <a:off x="493713" y="1547813"/>
            <a:ext cx="3198812" cy="1069975"/>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b="0" smtClean="0">
                <a:solidFill>
                  <a:srgbClr val="000000"/>
                </a:solidFill>
                <a:latin typeface="Arial" charset="0"/>
                <a:ea typeface="ＭＳ Ｐゴシック" charset="-128"/>
              </a:rPr>
              <a:t>Arm’s length analysis (top-down)</a:t>
            </a:r>
          </a:p>
          <a:p>
            <a:pPr marL="215900" lvl="1" indent="-214313">
              <a:buSzPct val="80000"/>
              <a:buFont typeface="Symbol" charset="2"/>
              <a:buChar char="·"/>
            </a:pPr>
            <a:r>
              <a:rPr lang="en-US" sz="1600" b="0" smtClean="0">
                <a:solidFill>
                  <a:srgbClr val="000000"/>
                </a:solidFill>
                <a:latin typeface="Arial" charset="0"/>
                <a:ea typeface="ＭＳ Ｐゴシック" charset="-128"/>
              </a:rPr>
              <a:t>External sources of data</a:t>
            </a:r>
          </a:p>
          <a:p>
            <a:pPr marL="215900" lvl="1" indent="-214313">
              <a:buSzPct val="80000"/>
              <a:buFont typeface="Symbol" charset="2"/>
              <a:buChar char="·"/>
            </a:pPr>
            <a:r>
              <a:rPr lang="en-US" sz="1600" b="0" smtClean="0">
                <a:solidFill>
                  <a:srgbClr val="000000"/>
                </a:solidFill>
                <a:latin typeface="Arial" charset="0"/>
                <a:ea typeface="ＭＳ Ｐゴシック" charset="-128"/>
              </a:rPr>
              <a:t>Industry averages</a:t>
            </a:r>
          </a:p>
          <a:p>
            <a:pPr marL="215900" lvl="1" indent="-214313">
              <a:buSzPct val="80000"/>
              <a:buFont typeface="Symbol" charset="2"/>
              <a:buChar char="·"/>
            </a:pPr>
            <a:r>
              <a:rPr lang="en-US" sz="1600" b="0" smtClean="0">
                <a:solidFill>
                  <a:srgbClr val="000000"/>
                </a:solidFill>
                <a:latin typeface="Arial" charset="0"/>
                <a:ea typeface="ＭＳ Ｐゴシック" charset="-128"/>
              </a:rPr>
              <a:t>Rough cost allocations</a:t>
            </a:r>
          </a:p>
        </p:txBody>
      </p:sp>
      <p:sp>
        <p:nvSpPr>
          <p:cNvPr id="39942" name="Rectangle 6"/>
          <p:cNvSpPr>
            <a:spLocks noChangeArrowheads="1"/>
          </p:cNvSpPr>
          <p:nvPr/>
        </p:nvSpPr>
        <p:spPr bwMode="auto">
          <a:xfrm>
            <a:off x="3844925" y="1547813"/>
            <a:ext cx="3165475" cy="1069975"/>
          </a:xfrm>
          <a:prstGeom prst="rect">
            <a:avLst/>
          </a:prstGeom>
          <a:noFill/>
          <a:ln w="9525">
            <a:noFill/>
            <a:miter lim="800000"/>
            <a:headEnd/>
            <a:tailEnd/>
          </a:ln>
        </p:spPr>
        <p:txBody>
          <a:bodyPr lIns="92075" tIns="46038" rIns="92075" bIns="46038">
            <a:spAutoFit/>
          </a:bodyPr>
          <a:lstStyle/>
          <a:p>
            <a:pPr marL="177800" indent="-177800">
              <a:buSzPct val="90000"/>
              <a:buFont typeface="Wingdings" charset="2"/>
              <a:buChar char="§"/>
            </a:pPr>
            <a:r>
              <a:rPr lang="en-US" sz="1600" b="0" smtClean="0">
                <a:solidFill>
                  <a:srgbClr val="000000"/>
                </a:solidFill>
                <a:latin typeface="Arial" charset="0"/>
                <a:ea typeface="ＭＳ Ｐゴシック" charset="-128"/>
              </a:rPr>
              <a:t>Quick</a:t>
            </a:r>
          </a:p>
          <a:p>
            <a:pPr marL="177800" indent="-177800">
              <a:buSzPct val="90000"/>
              <a:buFont typeface="Wingdings" charset="2"/>
              <a:buChar char="§"/>
            </a:pPr>
            <a:r>
              <a:rPr lang="en-US" sz="1600" b="0" smtClean="0">
                <a:solidFill>
                  <a:srgbClr val="000000"/>
                </a:solidFill>
                <a:latin typeface="Arial" charset="0"/>
                <a:ea typeface="ＭＳ Ｐゴシック" charset="-128"/>
              </a:rPr>
              <a:t>Compare specific suppliers to general industry performance</a:t>
            </a:r>
          </a:p>
          <a:p>
            <a:pPr marL="177800" indent="-177800">
              <a:buSzPct val="90000"/>
              <a:buFont typeface="Wingdings" charset="2"/>
              <a:buChar char="§"/>
            </a:pPr>
            <a:r>
              <a:rPr lang="en-US" sz="1600" b="0" smtClean="0">
                <a:solidFill>
                  <a:srgbClr val="000000"/>
                </a:solidFill>
                <a:latin typeface="Arial" charset="0"/>
                <a:ea typeface="ＭＳ Ｐゴシック" charset="-128"/>
              </a:rPr>
              <a:t>No detail on opportunities</a:t>
            </a:r>
          </a:p>
        </p:txBody>
      </p:sp>
      <p:sp>
        <p:nvSpPr>
          <p:cNvPr id="39943" name="Line 7"/>
          <p:cNvSpPr>
            <a:spLocks noChangeShapeType="1"/>
          </p:cNvSpPr>
          <p:nvPr/>
        </p:nvSpPr>
        <p:spPr bwMode="auto">
          <a:xfrm>
            <a:off x="3908425" y="1485900"/>
            <a:ext cx="3063875" cy="1588"/>
          </a:xfrm>
          <a:prstGeom prst="line">
            <a:avLst/>
          </a:prstGeom>
          <a:noFill/>
          <a:ln w="9525">
            <a:solidFill>
              <a:schemeClr val="tx1"/>
            </a:solidFill>
            <a:round/>
            <a:headEnd/>
            <a:tailEnd/>
          </a:ln>
        </p:spPr>
        <p:txBody>
          <a:bodyPr>
            <a:spAutoFit/>
          </a:bodyPr>
          <a:lstStyle/>
          <a:p>
            <a:endParaRPr lang="en-US" sz="1800" b="0" smtClean="0">
              <a:solidFill>
                <a:srgbClr val="000000"/>
              </a:solidFill>
              <a:latin typeface="Arial" charset="0"/>
              <a:ea typeface="ＭＳ Ｐゴシック" charset="-128"/>
            </a:endParaRPr>
          </a:p>
        </p:txBody>
      </p:sp>
      <p:sp>
        <p:nvSpPr>
          <p:cNvPr id="39944" name="Oval 8"/>
          <p:cNvSpPr>
            <a:spLocks noChangeArrowheads="1"/>
          </p:cNvSpPr>
          <p:nvPr/>
        </p:nvSpPr>
        <p:spPr bwMode="auto">
          <a:xfrm>
            <a:off x="220663" y="1038225"/>
            <a:ext cx="307975" cy="312738"/>
          </a:xfrm>
          <a:prstGeom prst="ellipse">
            <a:avLst/>
          </a:prstGeom>
          <a:solidFill>
            <a:schemeClr val="accent1"/>
          </a:solidFill>
          <a:ln w="9525">
            <a:solidFill>
              <a:schemeClr val="tx1"/>
            </a:solidFill>
            <a:round/>
            <a:headEnd/>
            <a:tailEnd/>
          </a:ln>
        </p:spPr>
        <p:txBody>
          <a:bodyPr lIns="0" tIns="0" rIns="0" bIns="0" anchor="ctr"/>
          <a:lstStyle/>
          <a:p>
            <a:pPr algn="ctr"/>
            <a:r>
              <a:rPr lang="en-US" sz="1800" b="0" smtClean="0">
                <a:solidFill>
                  <a:srgbClr val="000000"/>
                </a:solidFill>
                <a:latin typeface="Arial" charset="0"/>
                <a:ea typeface="ＭＳ Ｐゴシック" charset="-128"/>
              </a:rPr>
              <a:t>1</a:t>
            </a:r>
          </a:p>
        </p:txBody>
      </p:sp>
      <p:sp>
        <p:nvSpPr>
          <p:cNvPr id="39945" name="Rectangle 9"/>
          <p:cNvSpPr>
            <a:spLocks noChangeArrowheads="1"/>
          </p:cNvSpPr>
          <p:nvPr/>
        </p:nvSpPr>
        <p:spPr bwMode="auto">
          <a:xfrm>
            <a:off x="393700" y="3405188"/>
            <a:ext cx="6756400" cy="2794000"/>
          </a:xfrm>
          <a:prstGeom prst="rect">
            <a:avLst/>
          </a:prstGeom>
          <a:solidFill>
            <a:srgbClr val="FFCC99"/>
          </a:solidFill>
          <a:ln w="9525">
            <a:solidFill>
              <a:schemeClr val="tx1"/>
            </a:solidFill>
            <a:miter lim="800000"/>
            <a:headEnd/>
            <a:tailEnd/>
          </a:ln>
        </p:spPr>
        <p:txBody>
          <a:bodyPr anchor="ctr">
            <a:spAutoFit/>
          </a:bodyPr>
          <a:lstStyle/>
          <a:p>
            <a:endParaRPr lang="en-US" sz="1800" b="0" smtClean="0">
              <a:solidFill>
                <a:srgbClr val="000000"/>
              </a:solidFill>
              <a:latin typeface="Arial" charset="0"/>
              <a:ea typeface="ＭＳ Ｐゴシック" charset="-128"/>
            </a:endParaRPr>
          </a:p>
        </p:txBody>
      </p:sp>
      <p:sp>
        <p:nvSpPr>
          <p:cNvPr id="39946" name="Rectangle 10"/>
          <p:cNvSpPr>
            <a:spLocks noChangeArrowheads="1"/>
          </p:cNvSpPr>
          <p:nvPr/>
        </p:nvSpPr>
        <p:spPr bwMode="auto">
          <a:xfrm>
            <a:off x="3844925" y="3446463"/>
            <a:ext cx="3165475" cy="336550"/>
          </a:xfrm>
          <a:prstGeom prst="rect">
            <a:avLst/>
          </a:prstGeom>
          <a:noFill/>
          <a:ln w="9525">
            <a:noFill/>
            <a:miter lim="800000"/>
            <a:headEnd/>
            <a:tailEnd/>
          </a:ln>
        </p:spPr>
        <p:txBody>
          <a:bodyPr lIns="92075" tIns="46038" rIns="92075" bIns="46038">
            <a:spAutoFit/>
          </a:bodyPr>
          <a:lstStyle/>
          <a:p>
            <a:pPr>
              <a:spcBef>
                <a:spcPct val="20000"/>
              </a:spcBef>
              <a:buSzPct val="90000"/>
              <a:buFont typeface="Wingdings" charset="2"/>
              <a:buNone/>
            </a:pPr>
            <a:r>
              <a:rPr lang="en-US" sz="1600" smtClean="0">
                <a:solidFill>
                  <a:srgbClr val="000000"/>
                </a:solidFill>
                <a:latin typeface="Arial" charset="0"/>
                <a:ea typeface="ＭＳ Ｐゴシック" charset="-128"/>
              </a:rPr>
              <a:t>Pros/Cons</a:t>
            </a:r>
          </a:p>
        </p:txBody>
      </p:sp>
      <p:sp>
        <p:nvSpPr>
          <p:cNvPr id="39947" name="Rectangle 11"/>
          <p:cNvSpPr>
            <a:spLocks noChangeArrowheads="1"/>
          </p:cNvSpPr>
          <p:nvPr/>
        </p:nvSpPr>
        <p:spPr bwMode="auto">
          <a:xfrm>
            <a:off x="493713" y="3860800"/>
            <a:ext cx="3198812" cy="1803400"/>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b="0" smtClean="0">
                <a:solidFill>
                  <a:srgbClr val="000000"/>
                </a:solidFill>
                <a:latin typeface="Arial" charset="0"/>
                <a:ea typeface="ＭＳ Ｐゴシック" charset="-128"/>
              </a:rPr>
              <a:t>Supplier Specific</a:t>
            </a:r>
          </a:p>
          <a:p>
            <a:pPr marL="215900" lvl="1" indent="-214313">
              <a:buSzPct val="80000"/>
              <a:buFont typeface="Symbol" charset="2"/>
              <a:buChar char="·"/>
            </a:pPr>
            <a:r>
              <a:rPr lang="en-US" sz="1600" b="0" smtClean="0">
                <a:solidFill>
                  <a:srgbClr val="000000"/>
                </a:solidFill>
                <a:latin typeface="Arial" charset="0"/>
                <a:ea typeface="ＭＳ Ｐゴシック" charset="-128"/>
              </a:rPr>
              <a:t>External, internal and supplier-provided sources of data</a:t>
            </a:r>
          </a:p>
          <a:p>
            <a:pPr marL="215900" lvl="1" indent="-214313">
              <a:buSzPct val="80000"/>
              <a:buFont typeface="Symbol" charset="2"/>
              <a:buChar char="·"/>
            </a:pPr>
            <a:r>
              <a:rPr lang="en-US" sz="1600" b="0" smtClean="0">
                <a:solidFill>
                  <a:srgbClr val="000000"/>
                </a:solidFill>
                <a:latin typeface="Arial" charset="0"/>
                <a:ea typeface="ＭＳ Ｐゴシック" charset="-128"/>
              </a:rPr>
              <a:t>Detailed understanding of process</a:t>
            </a:r>
          </a:p>
          <a:p>
            <a:pPr marL="215900" lvl="1" indent="-214313">
              <a:buSzPct val="80000"/>
              <a:buFont typeface="Symbol" charset="2"/>
              <a:buChar char="·"/>
            </a:pPr>
            <a:r>
              <a:rPr lang="en-US" sz="1600" b="0" smtClean="0">
                <a:solidFill>
                  <a:srgbClr val="000000"/>
                </a:solidFill>
                <a:latin typeface="Arial" charset="0"/>
                <a:ea typeface="ＭＳ Ｐゴシック" charset="-128"/>
              </a:rPr>
              <a:t>Supplier-specific data</a:t>
            </a:r>
          </a:p>
          <a:p>
            <a:pPr marL="215900" lvl="1" indent="-214313">
              <a:buSzPct val="80000"/>
              <a:buFont typeface="Symbol" charset="2"/>
              <a:buChar char="·"/>
            </a:pPr>
            <a:r>
              <a:rPr lang="en-US" sz="1600" b="0" smtClean="0">
                <a:solidFill>
                  <a:srgbClr val="000000"/>
                </a:solidFill>
                <a:latin typeface="Arial" charset="0"/>
                <a:ea typeface="ＭＳ Ｐゴシック" charset="-128"/>
              </a:rPr>
              <a:t>Specific cost allocation</a:t>
            </a:r>
          </a:p>
        </p:txBody>
      </p:sp>
      <p:sp>
        <p:nvSpPr>
          <p:cNvPr id="39948" name="Rectangle 12"/>
          <p:cNvSpPr>
            <a:spLocks noChangeArrowheads="1"/>
          </p:cNvSpPr>
          <p:nvPr/>
        </p:nvSpPr>
        <p:spPr bwMode="auto">
          <a:xfrm>
            <a:off x="3844925" y="3860800"/>
            <a:ext cx="3165475" cy="2292350"/>
          </a:xfrm>
          <a:prstGeom prst="rect">
            <a:avLst/>
          </a:prstGeom>
          <a:noFill/>
          <a:ln w="9525">
            <a:noFill/>
            <a:miter lim="800000"/>
            <a:headEnd/>
            <a:tailEnd/>
          </a:ln>
        </p:spPr>
        <p:txBody>
          <a:bodyPr lIns="92075" tIns="46038" rIns="92075" bIns="46038">
            <a:spAutoFit/>
          </a:bodyPr>
          <a:lstStyle/>
          <a:p>
            <a:pPr marL="177800" indent="-177800">
              <a:buSzPct val="90000"/>
              <a:buFont typeface="Wingdings" charset="2"/>
              <a:buChar char="§"/>
            </a:pPr>
            <a:r>
              <a:rPr lang="en-US" sz="1600" b="0" smtClean="0">
                <a:solidFill>
                  <a:srgbClr val="000000"/>
                </a:solidFill>
                <a:latin typeface="Arial" charset="0"/>
                <a:ea typeface="ＭＳ Ｐゴシック" charset="-128"/>
              </a:rPr>
              <a:t>Wealth of information on cost components an drivers</a:t>
            </a:r>
          </a:p>
          <a:p>
            <a:pPr marL="177800" indent="-177800">
              <a:buSzPct val="90000"/>
              <a:buFont typeface="Wingdings" charset="2"/>
              <a:buChar char="§"/>
            </a:pPr>
            <a:r>
              <a:rPr lang="en-US" sz="1600" b="0" smtClean="0">
                <a:solidFill>
                  <a:srgbClr val="000000"/>
                </a:solidFill>
                <a:latin typeface="Arial" charset="0"/>
                <a:ea typeface="ＭＳ Ｐゴシック" charset="-128"/>
              </a:rPr>
              <a:t>Specifically identifies TCO savings opportunity</a:t>
            </a:r>
          </a:p>
          <a:p>
            <a:pPr marL="177800" indent="-177800">
              <a:buSzPct val="90000"/>
              <a:buFont typeface="Wingdings" charset="2"/>
              <a:buChar char="§"/>
            </a:pPr>
            <a:r>
              <a:rPr lang="en-US" sz="1600" b="0" smtClean="0">
                <a:solidFill>
                  <a:srgbClr val="000000"/>
                </a:solidFill>
                <a:latin typeface="Arial" charset="0"/>
                <a:ea typeface="ＭＳ Ｐゴシック" charset="-128"/>
              </a:rPr>
              <a:t>Provides information to tailor RFQ for best results</a:t>
            </a:r>
          </a:p>
          <a:p>
            <a:pPr marL="177800" indent="-177800">
              <a:buSzPct val="90000"/>
              <a:buFont typeface="Wingdings" charset="2"/>
              <a:buChar char="§"/>
            </a:pPr>
            <a:r>
              <a:rPr lang="en-US" sz="1600" b="0" smtClean="0">
                <a:solidFill>
                  <a:srgbClr val="000000"/>
                </a:solidFill>
                <a:latin typeface="Arial" charset="0"/>
                <a:ea typeface="ＭＳ Ｐゴシック" charset="-128"/>
              </a:rPr>
              <a:t>Time-consuming</a:t>
            </a:r>
          </a:p>
          <a:p>
            <a:pPr marL="177800" indent="-177800">
              <a:buSzPct val="90000"/>
              <a:buFont typeface="Wingdings" charset="2"/>
              <a:buChar char="§"/>
            </a:pPr>
            <a:r>
              <a:rPr lang="en-US" sz="1600" b="0" smtClean="0">
                <a:solidFill>
                  <a:srgbClr val="000000"/>
                </a:solidFill>
                <a:latin typeface="Arial" charset="0"/>
                <a:ea typeface="ＭＳ Ｐゴシック" charset="-128"/>
              </a:rPr>
              <a:t>Generally requires supplier visits</a:t>
            </a:r>
          </a:p>
        </p:txBody>
      </p:sp>
      <p:sp>
        <p:nvSpPr>
          <p:cNvPr id="39949" name="Line 13"/>
          <p:cNvSpPr>
            <a:spLocks noChangeShapeType="1"/>
          </p:cNvSpPr>
          <p:nvPr/>
        </p:nvSpPr>
        <p:spPr bwMode="auto">
          <a:xfrm>
            <a:off x="3908425" y="3798888"/>
            <a:ext cx="3063875" cy="1587"/>
          </a:xfrm>
          <a:prstGeom prst="line">
            <a:avLst/>
          </a:prstGeom>
          <a:noFill/>
          <a:ln w="9525">
            <a:solidFill>
              <a:schemeClr val="tx1"/>
            </a:solidFill>
            <a:round/>
            <a:headEnd/>
            <a:tailEnd/>
          </a:ln>
        </p:spPr>
        <p:txBody>
          <a:bodyPr>
            <a:spAutoFit/>
          </a:bodyPr>
          <a:lstStyle/>
          <a:p>
            <a:endParaRPr lang="en-US" sz="1800" b="0" smtClean="0">
              <a:solidFill>
                <a:srgbClr val="000000"/>
              </a:solidFill>
              <a:latin typeface="Arial" charset="0"/>
              <a:ea typeface="ＭＳ Ｐゴシック" charset="-128"/>
            </a:endParaRPr>
          </a:p>
        </p:txBody>
      </p:sp>
      <p:sp>
        <p:nvSpPr>
          <p:cNvPr id="39950" name="Oval 14"/>
          <p:cNvSpPr>
            <a:spLocks noChangeArrowheads="1"/>
          </p:cNvSpPr>
          <p:nvPr/>
        </p:nvSpPr>
        <p:spPr bwMode="auto">
          <a:xfrm>
            <a:off x="220663" y="3351213"/>
            <a:ext cx="307975" cy="312737"/>
          </a:xfrm>
          <a:prstGeom prst="ellipse">
            <a:avLst/>
          </a:prstGeom>
          <a:solidFill>
            <a:schemeClr val="accent1"/>
          </a:solidFill>
          <a:ln w="9525">
            <a:solidFill>
              <a:schemeClr val="tx1"/>
            </a:solidFill>
            <a:round/>
            <a:headEnd/>
            <a:tailEnd/>
          </a:ln>
        </p:spPr>
        <p:txBody>
          <a:bodyPr lIns="0" tIns="0" rIns="0" bIns="0" anchor="ctr"/>
          <a:lstStyle/>
          <a:p>
            <a:pPr algn="ctr"/>
            <a:r>
              <a:rPr lang="en-US" sz="1800" b="0" smtClean="0">
                <a:solidFill>
                  <a:srgbClr val="000000"/>
                </a:solidFill>
                <a:latin typeface="Arial" charset="0"/>
                <a:ea typeface="ＭＳ Ｐゴシック" charset="-128"/>
              </a:rPr>
              <a:t>2</a:t>
            </a:r>
          </a:p>
        </p:txBody>
      </p:sp>
      <p:sp>
        <p:nvSpPr>
          <p:cNvPr id="722959" name="AutoShape 15"/>
          <p:cNvSpPr>
            <a:spLocks noChangeArrowheads="1"/>
          </p:cNvSpPr>
          <p:nvPr/>
        </p:nvSpPr>
        <p:spPr bwMode="blackWhite">
          <a:xfrm>
            <a:off x="6851650" y="3113088"/>
            <a:ext cx="2124075" cy="3011487"/>
          </a:xfrm>
          <a:prstGeom prst="star16">
            <a:avLst>
              <a:gd name="adj" fmla="val 37500"/>
            </a:avLst>
          </a:prstGeom>
          <a:solidFill>
            <a:schemeClr val="hlink"/>
          </a:solidFill>
          <a:ln w="9525">
            <a:solidFill>
              <a:schemeClr val="tx1"/>
            </a:solidFill>
            <a:miter lim="800000"/>
            <a:headEnd/>
            <a:tailEnd/>
          </a:ln>
          <a:effectLst>
            <a:outerShdw blurRad="63500" dist="38099" dir="2700000" algn="ctr" rotWithShape="0">
              <a:schemeClr val="bg2">
                <a:alpha val="74998"/>
              </a:schemeClr>
            </a:outerShdw>
          </a:effectLst>
        </p:spPr>
        <p:txBody>
          <a:bodyPr lIns="0" tIns="0" rIns="0" bIns="0" anchor="ctr"/>
          <a:lstStyle/>
          <a:p>
            <a:pPr algn="ctr">
              <a:spcBef>
                <a:spcPct val="20000"/>
              </a:spcBef>
              <a:buSzPct val="90000"/>
              <a:buFont typeface="Wingdings" charset="2"/>
              <a:buNone/>
              <a:defRPr/>
            </a:pPr>
            <a:r>
              <a:rPr lang="en-US" sz="1600">
                <a:solidFill>
                  <a:srgbClr val="000000"/>
                </a:solidFill>
                <a:latin typeface="Arial" charset="0"/>
                <a:ea typeface="ＭＳ Ｐゴシック" charset="-128"/>
              </a:rPr>
              <a:t>Use this approach for complex product or services with many TCO levers</a:t>
            </a:r>
          </a:p>
        </p:txBody>
      </p:sp>
    </p:spTree>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 Box 2"/>
          <p:cNvSpPr txBox="1">
            <a:spLocks noChangeArrowheads="1"/>
          </p:cNvSpPr>
          <p:nvPr/>
        </p:nvSpPr>
        <p:spPr bwMode="auto">
          <a:xfrm>
            <a:off x="4338638" y="2601913"/>
            <a:ext cx="184150" cy="519112"/>
          </a:xfrm>
          <a:prstGeom prst="rect">
            <a:avLst/>
          </a:prstGeom>
          <a:noFill/>
          <a:ln w="9525">
            <a:noFill/>
            <a:miter lim="800000"/>
            <a:headEnd/>
            <a:tailEnd/>
          </a:ln>
        </p:spPr>
        <p:txBody>
          <a:bodyPr wrap="none">
            <a:spAutoFit/>
          </a:bodyPr>
          <a:lstStyle/>
          <a:p>
            <a:pPr algn="ctr" eaLnBrk="0" hangingPunct="0"/>
            <a:endParaRPr lang="en-US" sz="2800" b="0" smtClean="0">
              <a:solidFill>
                <a:srgbClr val="000000"/>
              </a:solidFill>
              <a:latin typeface="Arial" charset="0"/>
              <a:ea typeface="ＭＳ Ｐゴシック" charset="-128"/>
            </a:endParaRPr>
          </a:p>
        </p:txBody>
      </p:sp>
      <p:sp>
        <p:nvSpPr>
          <p:cNvPr id="41987" name="Rectangle 3"/>
          <p:cNvSpPr>
            <a:spLocks noGrp="1" noChangeArrowheads="1"/>
          </p:cNvSpPr>
          <p:nvPr>
            <p:ph type="title" idx="4294967295"/>
          </p:nvPr>
        </p:nvSpPr>
        <p:spPr>
          <a:xfrm>
            <a:off x="1835150" y="1581150"/>
            <a:ext cx="5907088" cy="1349375"/>
          </a:xfrm>
        </p:spPr>
        <p:txBody>
          <a:bodyPr/>
          <a:lstStyle/>
          <a:p>
            <a:pPr eaLnBrk="1" hangingPunct="1"/>
            <a:r>
              <a:rPr lang="en-US" smtClean="0">
                <a:solidFill>
                  <a:srgbClr val="333399"/>
                </a:solidFill>
              </a:rPr>
              <a:t>Introduction to Diagnosing a Strategic Sourcing Opportunity:</a:t>
            </a:r>
            <a:br>
              <a:rPr lang="en-US" smtClean="0">
                <a:solidFill>
                  <a:srgbClr val="333399"/>
                </a:solidFill>
              </a:rPr>
            </a:br>
            <a:r>
              <a:rPr lang="en-US" smtClean="0">
                <a:solidFill>
                  <a:srgbClr val="333399"/>
                </a:solidFill>
              </a:rPr>
              <a:t>“Sizing the Prize</a:t>
            </a:r>
          </a:p>
        </p:txBody>
      </p:sp>
    </p:spTree>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ChangeArrowheads="1"/>
          </p:cNvSpPr>
          <p:nvPr/>
        </p:nvSpPr>
        <p:spPr bwMode="auto">
          <a:xfrm>
            <a:off x="0" y="-26988"/>
            <a:ext cx="8893175" cy="692151"/>
          </a:xfrm>
          <a:prstGeom prst="rect">
            <a:avLst/>
          </a:prstGeom>
          <a:noFill/>
          <a:ln w="9525">
            <a:noFill/>
            <a:miter lim="800000"/>
            <a:headEnd/>
            <a:tailEnd/>
          </a:ln>
        </p:spPr>
        <p:txBody>
          <a:bodyPr lIns="92075" tIns="46038" rIns="92075" bIns="46038" anchor="b"/>
          <a:lstStyle/>
          <a:p>
            <a:r>
              <a:rPr lang="en-US" sz="2800" b="0" smtClean="0">
                <a:solidFill>
                  <a:srgbClr val="000099"/>
                </a:solidFill>
                <a:latin typeface="Arial" charset="0"/>
                <a:ea typeface="ＭＳ Ｐゴシック" charset="-128"/>
              </a:rPr>
              <a:t>Summary</a:t>
            </a:r>
          </a:p>
        </p:txBody>
      </p:sp>
      <p:sp>
        <p:nvSpPr>
          <p:cNvPr id="44035" name="Rectangle 3"/>
          <p:cNvSpPr>
            <a:spLocks noChangeArrowheads="1"/>
          </p:cNvSpPr>
          <p:nvPr/>
        </p:nvSpPr>
        <p:spPr bwMode="auto">
          <a:xfrm>
            <a:off x="735013" y="1108075"/>
            <a:ext cx="7594600" cy="2000250"/>
          </a:xfrm>
          <a:prstGeom prst="rect">
            <a:avLst/>
          </a:prstGeom>
          <a:noFill/>
          <a:ln w="9525">
            <a:noFill/>
            <a:miter lim="800000"/>
            <a:headEnd/>
            <a:tailEnd/>
          </a:ln>
        </p:spPr>
        <p:txBody>
          <a:bodyPr lIns="92075" tIns="46038" rIns="92075" bIns="46038">
            <a:spAutoFit/>
          </a:bodyPr>
          <a:lstStyle/>
          <a:p>
            <a:pPr>
              <a:spcBef>
                <a:spcPct val="20000"/>
              </a:spcBef>
              <a:buSzPct val="90000"/>
              <a:buFont typeface="Wingdings" charset="2"/>
              <a:buNone/>
            </a:pPr>
            <a:r>
              <a:rPr lang="en-US" sz="1600" b="0" smtClean="0">
                <a:solidFill>
                  <a:srgbClr val="000000"/>
                </a:solidFill>
                <a:latin typeface="Arial" charset="0"/>
                <a:ea typeface="ＭＳ Ｐゴシック" charset="-128"/>
              </a:rPr>
              <a:t>Before Embarking on a full blown strategic sourcing effort (typically 8-18 months duration) it is helpful to size the prize and prioritize the spend categories to be tackled</a:t>
            </a:r>
          </a:p>
          <a:p>
            <a:pPr>
              <a:spcBef>
                <a:spcPct val="20000"/>
              </a:spcBef>
              <a:buSzPct val="90000"/>
              <a:buFont typeface="Wingdings" charset="2"/>
              <a:buNone/>
            </a:pPr>
            <a:r>
              <a:rPr lang="en-US" sz="1600" b="0" smtClean="0">
                <a:solidFill>
                  <a:srgbClr val="000000"/>
                </a:solidFill>
                <a:latin typeface="Arial" charset="0"/>
                <a:ea typeface="ＭＳ Ｐゴシック" charset="-128"/>
              </a:rPr>
              <a:t>The diagnostic also helps to:</a:t>
            </a:r>
          </a:p>
          <a:p>
            <a:pPr marL="276225" lvl="1" indent="-274638">
              <a:spcBef>
                <a:spcPct val="20000"/>
              </a:spcBef>
              <a:buSzPct val="80000"/>
              <a:buFont typeface="Symbol" charset="2"/>
              <a:buChar char="·"/>
            </a:pPr>
            <a:r>
              <a:rPr lang="en-US" sz="1600" b="0" smtClean="0">
                <a:solidFill>
                  <a:srgbClr val="000000"/>
                </a:solidFill>
                <a:latin typeface="Arial" charset="0"/>
                <a:ea typeface="ＭＳ Ｐゴシック" charset="-128"/>
              </a:rPr>
              <a:t>Develop a fact base of opportunity</a:t>
            </a:r>
          </a:p>
          <a:p>
            <a:pPr marL="276225" lvl="1" indent="-274638">
              <a:spcBef>
                <a:spcPct val="20000"/>
              </a:spcBef>
              <a:buSzPct val="80000"/>
              <a:buFont typeface="Symbol" charset="2"/>
              <a:buChar char="·"/>
            </a:pPr>
            <a:r>
              <a:rPr lang="en-US" sz="1600" b="0" smtClean="0">
                <a:solidFill>
                  <a:srgbClr val="000000"/>
                </a:solidFill>
                <a:latin typeface="Arial" charset="0"/>
                <a:ea typeface="ＭＳ Ｐゴシック" charset="-128"/>
              </a:rPr>
              <a:t>Gel senior support across relevant functions</a:t>
            </a:r>
          </a:p>
          <a:p>
            <a:pPr marL="276225" lvl="1" indent="-274638">
              <a:spcBef>
                <a:spcPct val="20000"/>
              </a:spcBef>
              <a:buSzPct val="80000"/>
              <a:buFont typeface="Symbol" charset="2"/>
              <a:buChar char="·"/>
            </a:pPr>
            <a:r>
              <a:rPr lang="en-US" sz="1600" b="0" smtClean="0">
                <a:solidFill>
                  <a:srgbClr val="000000"/>
                </a:solidFill>
                <a:latin typeface="Arial" charset="0"/>
                <a:ea typeface="ＭＳ Ｐゴシック" charset="-128"/>
              </a:rPr>
              <a:t>Test drive potential team members</a:t>
            </a:r>
          </a:p>
        </p:txBody>
      </p:sp>
      <p:sp>
        <p:nvSpPr>
          <p:cNvPr id="44036" name="AutoShape 4"/>
          <p:cNvSpPr>
            <a:spLocks noChangeArrowheads="1"/>
          </p:cNvSpPr>
          <p:nvPr>
            <p:custDataLst>
              <p:tags r:id="rId1"/>
            </p:custDataLst>
          </p:nvPr>
        </p:nvSpPr>
        <p:spPr bwMode="auto">
          <a:xfrm rot="10800000">
            <a:off x="3033713" y="3897313"/>
            <a:ext cx="3090862" cy="304800"/>
          </a:xfrm>
          <a:prstGeom prst="triangle">
            <a:avLst>
              <a:gd name="adj" fmla="val 50000"/>
            </a:avLst>
          </a:prstGeom>
          <a:solidFill>
            <a:schemeClr val="tx2"/>
          </a:solidFill>
          <a:ln w="9525">
            <a:solidFill>
              <a:schemeClr val="tx1"/>
            </a:solidFill>
            <a:miter lim="800000"/>
            <a:headEnd/>
            <a:tailEnd/>
          </a:ln>
        </p:spPr>
        <p:txBody>
          <a:bodyPr anchor="ctr">
            <a:spAutoFit/>
          </a:bodyPr>
          <a:lstStyle/>
          <a:p>
            <a:endParaRPr lang="en-US" sz="1800" b="0" smtClean="0">
              <a:solidFill>
                <a:srgbClr val="000000"/>
              </a:solidFill>
              <a:latin typeface="Arial" charset="0"/>
              <a:ea typeface="ＭＳ Ｐゴシック" charset="-128"/>
            </a:endParaRPr>
          </a:p>
        </p:txBody>
      </p:sp>
      <p:sp>
        <p:nvSpPr>
          <p:cNvPr id="44037" name="Rectangle 6"/>
          <p:cNvSpPr>
            <a:spLocks noChangeArrowheads="1"/>
          </p:cNvSpPr>
          <p:nvPr>
            <p:custDataLst>
              <p:tags r:id="rId2"/>
            </p:custDataLst>
          </p:nvPr>
        </p:nvSpPr>
        <p:spPr bwMode="auto">
          <a:xfrm>
            <a:off x="2873375" y="4924425"/>
            <a:ext cx="3703638" cy="1311275"/>
          </a:xfrm>
          <a:prstGeom prst="rect">
            <a:avLst/>
          </a:prstGeom>
          <a:solidFill>
            <a:schemeClr val="hlink"/>
          </a:solidFill>
          <a:ln w="9525">
            <a:solidFill>
              <a:schemeClr val="tx1"/>
            </a:solidFill>
            <a:miter lim="800000"/>
            <a:headEnd/>
            <a:tailEnd/>
          </a:ln>
        </p:spPr>
        <p:txBody>
          <a:bodyPr lIns="48253" tIns="48253" rIns="48253" bIns="48253"/>
          <a:lstStyle/>
          <a:p>
            <a:pPr>
              <a:spcBef>
                <a:spcPct val="20000"/>
              </a:spcBef>
              <a:buSzPct val="90000"/>
              <a:buFont typeface="Wingdings" charset="2"/>
              <a:buNone/>
            </a:pPr>
            <a:r>
              <a:rPr lang="en-US" sz="1600" smtClean="0">
                <a:solidFill>
                  <a:srgbClr val="000000"/>
                </a:solidFill>
                <a:latin typeface="Arial" charset="0"/>
                <a:ea typeface="ＭＳ Ｐゴシック" charset="-128"/>
              </a:rPr>
              <a:t>Our goal is to:</a:t>
            </a:r>
          </a:p>
          <a:p>
            <a:pPr marL="241300" lvl="1" indent="-239713">
              <a:spcBef>
                <a:spcPct val="20000"/>
              </a:spcBef>
              <a:buSzPct val="80000"/>
              <a:buFont typeface="Symbol" charset="2"/>
              <a:buChar char="·"/>
            </a:pPr>
            <a:r>
              <a:rPr lang="en-US" sz="1600" b="0" smtClean="0">
                <a:solidFill>
                  <a:srgbClr val="000000"/>
                </a:solidFill>
                <a:latin typeface="Arial" charset="0"/>
                <a:ea typeface="ＭＳ Ｐゴシック" charset="-128"/>
              </a:rPr>
              <a:t>Outline the basic concept</a:t>
            </a:r>
          </a:p>
          <a:p>
            <a:pPr marL="241300" lvl="1" indent="-239713">
              <a:spcBef>
                <a:spcPct val="20000"/>
              </a:spcBef>
              <a:buSzPct val="80000"/>
              <a:buFont typeface="Symbol" charset="2"/>
              <a:buChar char="·"/>
            </a:pPr>
            <a:r>
              <a:rPr lang="en-US" sz="1600" b="0" smtClean="0">
                <a:solidFill>
                  <a:srgbClr val="000000"/>
                </a:solidFill>
                <a:latin typeface="Arial" charset="0"/>
                <a:ea typeface="ＭＳ Ｐゴシック" charset="-128"/>
              </a:rPr>
              <a:t>Develop a robust, general approach</a:t>
            </a:r>
          </a:p>
          <a:p>
            <a:pPr marL="241300" lvl="1" indent="-239713">
              <a:spcBef>
                <a:spcPct val="20000"/>
              </a:spcBef>
              <a:buSzPct val="80000"/>
              <a:buFont typeface="Symbol" charset="2"/>
              <a:buChar char="·"/>
            </a:pPr>
            <a:r>
              <a:rPr lang="en-US" sz="1600" b="0" smtClean="0">
                <a:solidFill>
                  <a:srgbClr val="000000"/>
                </a:solidFill>
                <a:latin typeface="Arial" charset="0"/>
                <a:ea typeface="ＭＳ Ｐゴシック" charset="-128"/>
              </a:rPr>
              <a:t>Discuss a real world example</a:t>
            </a:r>
          </a:p>
        </p:txBody>
      </p:sp>
    </p:spTree>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082" name="Object 2"/>
          <p:cNvGraphicFramePr>
            <a:graphicFrameLocks/>
          </p:cNvGraphicFramePr>
          <p:nvPr/>
        </p:nvGraphicFramePr>
        <p:xfrm>
          <a:off x="884238" y="1550988"/>
          <a:ext cx="6880225" cy="4932362"/>
        </p:xfrm>
        <a:graphic>
          <a:graphicData uri="http://schemas.openxmlformats.org/presentationml/2006/ole">
            <mc:AlternateContent xmlns:mc="http://schemas.openxmlformats.org/markup-compatibility/2006">
              <mc:Choice xmlns:v="urn:schemas-microsoft-com:vml" Requires="v">
                <p:oleObj spid="_x0000_s121872" name="Document" r:id="rId4" imgW="7799832" imgH="5029200" progId="Word.Document.8">
                  <p:embed/>
                </p:oleObj>
              </mc:Choice>
              <mc:Fallback>
                <p:oleObj name="Document" r:id="rId4" imgW="7799832" imgH="5029200" progId="Word.Document.8">
                  <p:embed/>
                  <p:pic>
                    <p:nvPicPr>
                      <p:cNvPr id="0" name="Picture 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84238" y="1550988"/>
                        <a:ext cx="6880225" cy="4932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46083" name="AutoShape 3"/>
          <p:cNvSpPr>
            <a:spLocks noChangeArrowheads="1"/>
          </p:cNvSpPr>
          <p:nvPr/>
        </p:nvSpPr>
        <p:spPr bwMode="auto">
          <a:xfrm rot="5400000">
            <a:off x="4293394" y="2764632"/>
            <a:ext cx="2466975" cy="249237"/>
          </a:xfrm>
          <a:prstGeom prst="triangle">
            <a:avLst>
              <a:gd name="adj" fmla="val 49995"/>
            </a:avLst>
          </a:prstGeom>
          <a:solidFill>
            <a:schemeClr val="tx1"/>
          </a:solidFill>
          <a:ln w="9525">
            <a:no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16100" name="Rectangle 4"/>
          <p:cNvSpPr>
            <a:spLocks noChangeArrowheads="1"/>
          </p:cNvSpPr>
          <p:nvPr/>
        </p:nvSpPr>
        <p:spPr bwMode="auto">
          <a:xfrm>
            <a:off x="5903913" y="1720850"/>
            <a:ext cx="2543175" cy="3005138"/>
          </a:xfrm>
          <a:prstGeom prst="rect">
            <a:avLst/>
          </a:prstGeom>
          <a:solidFill>
            <a:schemeClr val="accent1"/>
          </a:solidFill>
          <a:ln w="12700">
            <a:solidFill>
              <a:schemeClr val="tx1"/>
            </a:solidFill>
            <a:miter lim="800000"/>
            <a:headEnd/>
            <a:tailEnd/>
          </a:ln>
          <a:effectLst>
            <a:outerShdw blurRad="63500" dist="107763" dir="2700000" algn="ctr" rotWithShape="0">
              <a:schemeClr val="bg2">
                <a:alpha val="74998"/>
              </a:schemeClr>
            </a:outerShdw>
          </a:effectLst>
        </p:spPr>
        <p:txBody>
          <a:bodyPr wrap="none" anchor="ctr"/>
          <a:lstStyle/>
          <a:p>
            <a:pPr>
              <a:defRPr/>
            </a:pPr>
            <a:endParaRPr lang="en-US" sz="1800" b="0">
              <a:solidFill>
                <a:srgbClr val="000000"/>
              </a:solidFill>
              <a:latin typeface="Arial" charset="0"/>
              <a:ea typeface="ＭＳ Ｐゴシック" charset="-128"/>
            </a:endParaRPr>
          </a:p>
        </p:txBody>
      </p:sp>
      <p:sp>
        <p:nvSpPr>
          <p:cNvPr id="46085" name="Rectangle 5"/>
          <p:cNvSpPr>
            <a:spLocks noChangeArrowheads="1"/>
          </p:cNvSpPr>
          <p:nvPr/>
        </p:nvSpPr>
        <p:spPr bwMode="auto">
          <a:xfrm>
            <a:off x="5988050" y="1858963"/>
            <a:ext cx="2105025" cy="2778125"/>
          </a:xfrm>
          <a:prstGeom prst="rect">
            <a:avLst/>
          </a:prstGeom>
          <a:noFill/>
          <a:ln w="9525">
            <a:noFill/>
            <a:miter lim="800000"/>
            <a:headEnd/>
            <a:tailEnd/>
          </a:ln>
        </p:spPr>
        <p:txBody>
          <a:bodyPr lIns="0" tIns="0" rIns="0" bIns="0">
            <a:spAutoFit/>
          </a:bodyPr>
          <a:lstStyle/>
          <a:p>
            <a:pPr defTabSz="871538" eaLnBrk="0" hangingPunct="0">
              <a:spcAft>
                <a:spcPts val="1050"/>
              </a:spcAft>
            </a:pPr>
            <a:r>
              <a:rPr lang="en-US" sz="1600" smtClean="0">
                <a:solidFill>
                  <a:srgbClr val="000000"/>
                </a:solidFill>
                <a:latin typeface="Helvetica" charset="0"/>
                <a:ea typeface="ＭＳ Ｐゴシック" charset="-128"/>
              </a:rPr>
              <a:t>End Products</a:t>
            </a:r>
            <a:endParaRPr lang="en-US" sz="1100" smtClean="0">
              <a:solidFill>
                <a:srgbClr val="000000"/>
              </a:solidFill>
              <a:latin typeface="Helvetica" charset="0"/>
              <a:ea typeface="ＭＳ Ｐゴシック" charset="-128"/>
            </a:endParaRPr>
          </a:p>
          <a:p>
            <a:pPr marL="201613" lvl="1" indent="-101600" defTabSz="871538" eaLnBrk="0" hangingPunct="0">
              <a:lnSpc>
                <a:spcPts val="1050"/>
              </a:lnSpc>
              <a:spcAft>
                <a:spcPts val="788"/>
              </a:spcAft>
              <a:buSzPct val="120000"/>
              <a:buFontTx/>
              <a:buChar char="•"/>
            </a:pPr>
            <a:r>
              <a:rPr lang="en-US" sz="1600" b="0" smtClean="0">
                <a:solidFill>
                  <a:srgbClr val="000000"/>
                </a:solidFill>
                <a:latin typeface="Helvetica" charset="0"/>
                <a:ea typeface="ＭＳ Ｐゴシック" charset="-128"/>
              </a:rPr>
              <a:t>Scope of spend</a:t>
            </a:r>
          </a:p>
          <a:p>
            <a:pPr marL="201613" lvl="1" indent="-101600" defTabSz="871538" eaLnBrk="0" hangingPunct="0">
              <a:lnSpc>
                <a:spcPts val="1050"/>
              </a:lnSpc>
              <a:spcAft>
                <a:spcPts val="788"/>
              </a:spcAft>
              <a:buSzPct val="120000"/>
              <a:buFontTx/>
              <a:buChar char="•"/>
            </a:pPr>
            <a:r>
              <a:rPr lang="en-US" sz="1600" b="0" smtClean="0">
                <a:solidFill>
                  <a:srgbClr val="000000"/>
                </a:solidFill>
                <a:latin typeface="Helvetica" charset="0"/>
                <a:ea typeface="ＭＳ Ｐゴシック" charset="-128"/>
              </a:rPr>
              <a:t>Spend profile</a:t>
            </a:r>
          </a:p>
          <a:p>
            <a:pPr marL="201613" lvl="1" indent="-101600" defTabSz="871538" eaLnBrk="0" hangingPunct="0">
              <a:lnSpc>
                <a:spcPts val="1050"/>
              </a:lnSpc>
              <a:spcAft>
                <a:spcPts val="788"/>
              </a:spcAft>
              <a:buSzPct val="120000"/>
              <a:buFontTx/>
              <a:buChar char="•"/>
            </a:pPr>
            <a:r>
              <a:rPr lang="en-US" sz="1600" b="0" smtClean="0">
                <a:solidFill>
                  <a:srgbClr val="000000"/>
                </a:solidFill>
                <a:latin typeface="Helvetica" charset="0"/>
                <a:ea typeface="ＭＳ Ｐゴシック" charset="-128"/>
              </a:rPr>
              <a:t>Indicators of opportunity</a:t>
            </a:r>
          </a:p>
          <a:p>
            <a:pPr marL="201613" lvl="1" indent="-101600" defTabSz="871538" eaLnBrk="0" hangingPunct="0">
              <a:lnSpc>
                <a:spcPts val="1050"/>
              </a:lnSpc>
              <a:spcAft>
                <a:spcPts val="788"/>
              </a:spcAft>
              <a:buSzPct val="120000"/>
              <a:buFontTx/>
              <a:buChar char="•"/>
            </a:pPr>
            <a:r>
              <a:rPr lang="en-US" sz="1600" b="0" smtClean="0">
                <a:solidFill>
                  <a:srgbClr val="000000"/>
                </a:solidFill>
                <a:latin typeface="Helvetica" charset="0"/>
                <a:ea typeface="ＭＳ Ｐゴシック" charset="-128"/>
              </a:rPr>
              <a:t>Spend segmentation</a:t>
            </a:r>
          </a:p>
          <a:p>
            <a:pPr marL="201613" lvl="1" indent="-101600" defTabSz="871538" eaLnBrk="0" hangingPunct="0">
              <a:lnSpc>
                <a:spcPts val="1050"/>
              </a:lnSpc>
              <a:spcAft>
                <a:spcPts val="788"/>
              </a:spcAft>
              <a:buSzPct val="120000"/>
              <a:buFontTx/>
              <a:buChar char="•"/>
            </a:pPr>
            <a:r>
              <a:rPr lang="en-US" sz="1600" b="0" smtClean="0">
                <a:solidFill>
                  <a:srgbClr val="000000"/>
                </a:solidFill>
                <a:latin typeface="Helvetica" charset="0"/>
                <a:ea typeface="ＭＳ Ｐゴシック" charset="-128"/>
              </a:rPr>
              <a:t>Overall savings target</a:t>
            </a:r>
          </a:p>
          <a:p>
            <a:pPr marL="201613" lvl="1" indent="-101600" defTabSz="871538" eaLnBrk="0" hangingPunct="0">
              <a:lnSpc>
                <a:spcPts val="1050"/>
              </a:lnSpc>
              <a:spcAft>
                <a:spcPts val="788"/>
              </a:spcAft>
              <a:buSzPct val="120000"/>
              <a:buFontTx/>
              <a:buChar char="•"/>
            </a:pPr>
            <a:r>
              <a:rPr lang="en-US" sz="1600" b="0" smtClean="0">
                <a:solidFill>
                  <a:srgbClr val="000000"/>
                </a:solidFill>
                <a:latin typeface="Helvetica" charset="0"/>
                <a:ea typeface="ＭＳ Ｐゴシック" charset="-128"/>
              </a:rPr>
              <a:t>Initial savings ideas</a:t>
            </a:r>
          </a:p>
          <a:p>
            <a:pPr marL="201613" lvl="1" indent="-101600" defTabSz="871538" eaLnBrk="0" hangingPunct="0">
              <a:lnSpc>
                <a:spcPts val="1050"/>
              </a:lnSpc>
              <a:spcAft>
                <a:spcPts val="788"/>
              </a:spcAft>
              <a:buSzPct val="120000"/>
              <a:buFontTx/>
              <a:buChar char="•"/>
            </a:pPr>
            <a:r>
              <a:rPr lang="en-US" sz="1600" b="0" smtClean="0">
                <a:solidFill>
                  <a:srgbClr val="000000"/>
                </a:solidFill>
                <a:latin typeface="Helvetica" charset="0"/>
                <a:ea typeface="ＭＳ Ｐゴシック" charset="-128"/>
              </a:rPr>
              <a:t>Pilot category selection</a:t>
            </a:r>
          </a:p>
          <a:p>
            <a:pPr marL="201613" lvl="1" indent="-101600" defTabSz="871538" eaLnBrk="0" hangingPunct="0">
              <a:lnSpc>
                <a:spcPts val="1050"/>
              </a:lnSpc>
              <a:spcAft>
                <a:spcPts val="788"/>
              </a:spcAft>
              <a:buSzPct val="120000"/>
              <a:buFontTx/>
              <a:buChar char="•"/>
            </a:pPr>
            <a:r>
              <a:rPr lang="en-US" sz="1600" b="0" smtClean="0">
                <a:solidFill>
                  <a:srgbClr val="000000"/>
                </a:solidFill>
                <a:latin typeface="Helvetica" charset="0"/>
                <a:ea typeface="ＭＳ Ｐゴシック" charset="-128"/>
              </a:rPr>
              <a:t>Organisational assessment</a:t>
            </a:r>
          </a:p>
        </p:txBody>
      </p:sp>
      <p:sp>
        <p:nvSpPr>
          <p:cNvPr id="46086" name="Rectangle 6"/>
          <p:cNvSpPr>
            <a:spLocks noChangeArrowheads="1"/>
          </p:cNvSpPr>
          <p:nvPr/>
        </p:nvSpPr>
        <p:spPr bwMode="auto">
          <a:xfrm>
            <a:off x="857250" y="577850"/>
            <a:ext cx="7431088" cy="166688"/>
          </a:xfrm>
          <a:prstGeom prst="rect">
            <a:avLst/>
          </a:prstGeom>
          <a:noFill/>
          <a:ln w="9525">
            <a:noFill/>
            <a:miter lim="800000"/>
            <a:headEnd/>
            <a:tailEnd/>
          </a:ln>
        </p:spPr>
        <p:txBody>
          <a:bodyPr lIns="0" tIns="0" rIns="0" bIns="0"/>
          <a:lstStyle/>
          <a:p>
            <a:pPr defTabSz="801688"/>
            <a:r>
              <a:rPr lang="en-US" sz="2500" b="0" smtClean="0">
                <a:solidFill>
                  <a:srgbClr val="000099"/>
                </a:solidFill>
                <a:latin typeface="Arial" charset="0"/>
                <a:ea typeface="ＭＳ Ｐゴシック" charset="-128"/>
              </a:rPr>
              <a:t>OBJECTIVES OF THE DIAGNOSTIC</a:t>
            </a:r>
            <a:endParaRPr lang="en-US" sz="1200" smtClean="0">
              <a:solidFill>
                <a:srgbClr val="000099"/>
              </a:solidFill>
              <a:latin typeface="Helvetica" charset="0"/>
              <a:ea typeface="ＭＳ Ｐゴシック" charset="-128"/>
            </a:endParaRPr>
          </a:p>
        </p:txBody>
      </p:sp>
      <p:sp>
        <p:nvSpPr>
          <p:cNvPr id="46087" name="Rectangle 9"/>
          <p:cNvSpPr>
            <a:spLocks noChangeArrowheads="1"/>
          </p:cNvSpPr>
          <p:nvPr/>
        </p:nvSpPr>
        <p:spPr bwMode="auto">
          <a:xfrm>
            <a:off x="715963" y="996950"/>
            <a:ext cx="7431087" cy="166688"/>
          </a:xfrm>
          <a:prstGeom prst="rect">
            <a:avLst/>
          </a:prstGeom>
          <a:noFill/>
          <a:ln w="9525">
            <a:noFill/>
            <a:miter lim="800000"/>
            <a:headEnd/>
            <a:tailEnd/>
          </a:ln>
        </p:spPr>
        <p:txBody>
          <a:bodyPr lIns="0" tIns="0" rIns="0" bIns="0"/>
          <a:lstStyle/>
          <a:p>
            <a:pPr defTabSz="801688"/>
            <a:r>
              <a:rPr lang="en-US" sz="1600" smtClean="0">
                <a:solidFill>
                  <a:srgbClr val="000099"/>
                </a:solidFill>
                <a:latin typeface="Helvetica" charset="0"/>
                <a:ea typeface="ＭＳ Ｐゴシック" charset="-128"/>
              </a:rPr>
              <a:t>European Example</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r>
              <a:rPr lang="en-US" i="1" smtClean="0"/>
              <a:t>Structured contracts at Bose mini-case</a:t>
            </a:r>
            <a:r>
              <a:rPr lang="en-US" smtClean="0"/>
              <a:t>:</a:t>
            </a:r>
            <a:br>
              <a:rPr lang="en-US" smtClean="0"/>
            </a:br>
            <a:r>
              <a:rPr lang="en-US" smtClean="0"/>
              <a:t>	The buyer’s perspective</a:t>
            </a:r>
          </a:p>
        </p:txBody>
      </p:sp>
      <p:sp>
        <p:nvSpPr>
          <p:cNvPr id="36867" name="Content Placeholder 3"/>
          <p:cNvSpPr>
            <a:spLocks noGrp="1"/>
          </p:cNvSpPr>
          <p:nvPr>
            <p:ph idx="1"/>
          </p:nvPr>
        </p:nvSpPr>
        <p:spPr/>
        <p:txBody>
          <a:bodyPr/>
          <a:lstStyle/>
          <a:p>
            <a:endParaRPr lang="en-US" smtClean="0"/>
          </a:p>
        </p:txBody>
      </p:sp>
    </p:spTree>
    <p:custDataLst>
      <p:tags r:id="rId1"/>
    </p:custData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ChangeArrowheads="1"/>
          </p:cNvSpPr>
          <p:nvPr/>
        </p:nvSpPr>
        <p:spPr bwMode="auto">
          <a:xfrm>
            <a:off x="0" y="-26988"/>
            <a:ext cx="8893175" cy="692151"/>
          </a:xfrm>
          <a:prstGeom prst="rect">
            <a:avLst/>
          </a:prstGeom>
          <a:noFill/>
          <a:ln w="9525">
            <a:noFill/>
            <a:miter lim="800000"/>
            <a:headEnd/>
            <a:tailEnd/>
          </a:ln>
        </p:spPr>
        <p:txBody>
          <a:bodyPr lIns="92075" tIns="46038" rIns="92075" bIns="46038" anchor="b"/>
          <a:lstStyle/>
          <a:p>
            <a:r>
              <a:rPr lang="en-US" sz="2800" b="0" smtClean="0">
                <a:solidFill>
                  <a:srgbClr val="000099"/>
                </a:solidFill>
                <a:latin typeface="Arial" charset="0"/>
                <a:ea typeface="ＭＳ Ｐゴシック" charset="-128"/>
              </a:rPr>
              <a:t>Developing a Sourcing Diagnostic Involves 5 Steps</a:t>
            </a:r>
          </a:p>
        </p:txBody>
      </p:sp>
      <p:sp>
        <p:nvSpPr>
          <p:cNvPr id="48131" name="Rectangle 3"/>
          <p:cNvSpPr>
            <a:spLocks noChangeArrowheads="1"/>
          </p:cNvSpPr>
          <p:nvPr/>
        </p:nvSpPr>
        <p:spPr bwMode="auto">
          <a:xfrm>
            <a:off x="735013" y="736600"/>
            <a:ext cx="7594600" cy="2871788"/>
          </a:xfrm>
          <a:prstGeom prst="rect">
            <a:avLst/>
          </a:prstGeom>
          <a:noFill/>
          <a:ln w="9525">
            <a:noFill/>
            <a:miter lim="800000"/>
            <a:headEnd/>
            <a:tailEnd/>
          </a:ln>
        </p:spPr>
        <p:txBody>
          <a:bodyPr lIns="92075" tIns="46038" rIns="92075" bIns="46038">
            <a:spAutoFit/>
          </a:bodyPr>
          <a:lstStyle/>
          <a:p>
            <a:pPr marL="342900" indent="-342900">
              <a:spcBef>
                <a:spcPct val="20000"/>
              </a:spcBef>
              <a:buSzPct val="90000"/>
              <a:buFont typeface="Arial" charset="0"/>
              <a:buAutoNum type="arabicParenR"/>
            </a:pPr>
            <a:r>
              <a:rPr lang="en-US" sz="1800" b="0" smtClean="0">
                <a:solidFill>
                  <a:srgbClr val="000000"/>
                </a:solidFill>
                <a:latin typeface="Arial" charset="0"/>
                <a:ea typeface="ＭＳ Ｐゴシック" charset="-128"/>
              </a:rPr>
              <a:t>Uncover indicators of opportunity (e.g. fragmented supply base) through:</a:t>
            </a:r>
          </a:p>
          <a:p>
            <a:pPr marL="633413" lvl="2" indent="-342900">
              <a:lnSpc>
                <a:spcPct val="90000"/>
              </a:lnSpc>
              <a:spcBef>
                <a:spcPct val="20000"/>
              </a:spcBef>
              <a:buSzPct val="35000"/>
              <a:buFont typeface="Wingdings" charset="2"/>
              <a:buChar char="u"/>
            </a:pPr>
            <a:r>
              <a:rPr lang="en-US" sz="1800" b="0" smtClean="0">
                <a:solidFill>
                  <a:srgbClr val="000000"/>
                </a:solidFill>
                <a:latin typeface="Arial" charset="0"/>
                <a:ea typeface="ＭＳ Ｐゴシック" charset="-128"/>
              </a:rPr>
              <a:t>Interviews</a:t>
            </a:r>
          </a:p>
          <a:p>
            <a:pPr marL="633413" lvl="2" indent="-342900">
              <a:lnSpc>
                <a:spcPct val="90000"/>
              </a:lnSpc>
              <a:spcBef>
                <a:spcPct val="20000"/>
              </a:spcBef>
              <a:buSzPct val="35000"/>
              <a:buFont typeface="Wingdings" charset="2"/>
              <a:buChar char="u"/>
            </a:pPr>
            <a:r>
              <a:rPr lang="en-US" sz="1800" b="0" smtClean="0">
                <a:solidFill>
                  <a:srgbClr val="000000"/>
                </a:solidFill>
                <a:latin typeface="Arial" charset="0"/>
                <a:ea typeface="ＭＳ Ｐゴシック" charset="-128"/>
              </a:rPr>
              <a:t>Data analysis</a:t>
            </a:r>
          </a:p>
          <a:p>
            <a:pPr marL="633413" lvl="2" indent="-342900">
              <a:lnSpc>
                <a:spcPct val="90000"/>
              </a:lnSpc>
              <a:spcBef>
                <a:spcPct val="20000"/>
              </a:spcBef>
              <a:buSzPct val="35000"/>
              <a:buFont typeface="Wingdings" charset="2"/>
              <a:buChar char="u"/>
            </a:pPr>
            <a:r>
              <a:rPr lang="en-US" sz="1800" b="0" smtClean="0">
                <a:solidFill>
                  <a:srgbClr val="000000"/>
                </a:solidFill>
                <a:latin typeface="Arial" charset="0"/>
                <a:ea typeface="ＭＳ Ｐゴシック" charset="-128"/>
              </a:rPr>
              <a:t>Review of past programs</a:t>
            </a:r>
          </a:p>
          <a:p>
            <a:pPr marL="344488" lvl="1" indent="-342900">
              <a:spcBef>
                <a:spcPct val="20000"/>
              </a:spcBef>
              <a:buSzPct val="80000"/>
              <a:buFont typeface="Arial" charset="0"/>
              <a:buAutoNum type="arabicParenR" startAt="2"/>
            </a:pPr>
            <a:r>
              <a:rPr lang="en-US" sz="1800" b="0" smtClean="0">
                <a:solidFill>
                  <a:srgbClr val="000000"/>
                </a:solidFill>
                <a:latin typeface="Arial" charset="0"/>
                <a:ea typeface="ＭＳ Ｐゴシック" charset="-128"/>
              </a:rPr>
              <a:t>Develop initial hypotheses</a:t>
            </a:r>
          </a:p>
          <a:p>
            <a:pPr marL="344488" lvl="1" indent="-342900">
              <a:spcBef>
                <a:spcPct val="20000"/>
              </a:spcBef>
              <a:buSzPct val="80000"/>
              <a:buFont typeface="Arial" charset="0"/>
              <a:buAutoNum type="arabicParenR" startAt="3"/>
            </a:pPr>
            <a:r>
              <a:rPr lang="en-US" sz="1800" b="0" smtClean="0">
                <a:solidFill>
                  <a:srgbClr val="000000"/>
                </a:solidFill>
                <a:latin typeface="Arial" charset="0"/>
                <a:ea typeface="ＭＳ Ｐゴシック" charset="-128"/>
              </a:rPr>
              <a:t>Develop fact-based analyses to support hypotheses</a:t>
            </a:r>
          </a:p>
          <a:p>
            <a:pPr marL="344488" lvl="1" indent="-342900">
              <a:spcBef>
                <a:spcPct val="20000"/>
              </a:spcBef>
              <a:buSzPct val="80000"/>
              <a:buFont typeface="Arial" charset="0"/>
              <a:buAutoNum type="arabicParenR" startAt="4"/>
            </a:pPr>
            <a:r>
              <a:rPr lang="en-US" sz="1800" b="0" smtClean="0">
                <a:solidFill>
                  <a:srgbClr val="000000"/>
                </a:solidFill>
                <a:latin typeface="Arial" charset="0"/>
                <a:ea typeface="ＭＳ Ｐゴシック" charset="-128"/>
              </a:rPr>
              <a:t>Estimate opportunities and their ease of capture</a:t>
            </a:r>
          </a:p>
          <a:p>
            <a:pPr marL="344488" lvl="1" indent="-342900">
              <a:spcBef>
                <a:spcPct val="20000"/>
              </a:spcBef>
              <a:buSzPct val="80000"/>
              <a:buFont typeface="Arial" charset="0"/>
              <a:buAutoNum type="arabicParenR" startAt="4"/>
            </a:pPr>
            <a:r>
              <a:rPr lang="en-US" sz="1800" b="0" smtClean="0">
                <a:solidFill>
                  <a:srgbClr val="000000"/>
                </a:solidFill>
                <a:latin typeface="Arial" charset="0"/>
                <a:ea typeface="ＭＳ Ｐゴシック" charset="-128"/>
              </a:rPr>
              <a:t>Create strategic sourcing program to capture the opportunities</a:t>
            </a:r>
            <a:endParaRPr lang="en-US" sz="1600" b="0" smtClean="0">
              <a:solidFill>
                <a:srgbClr val="000000"/>
              </a:solidFill>
              <a:latin typeface="Arial" charset="0"/>
              <a:ea typeface="ＭＳ Ｐゴシック" charset="-128"/>
            </a:endParaRPr>
          </a:p>
        </p:txBody>
      </p:sp>
      <p:sp>
        <p:nvSpPr>
          <p:cNvPr id="48132" name="AutoShape 4"/>
          <p:cNvSpPr>
            <a:spLocks noChangeArrowheads="1"/>
          </p:cNvSpPr>
          <p:nvPr>
            <p:custDataLst>
              <p:tags r:id="rId1"/>
            </p:custDataLst>
          </p:nvPr>
        </p:nvSpPr>
        <p:spPr bwMode="auto">
          <a:xfrm rot="10800000">
            <a:off x="1398588" y="3584575"/>
            <a:ext cx="5275262" cy="304800"/>
          </a:xfrm>
          <a:prstGeom prst="triangle">
            <a:avLst>
              <a:gd name="adj" fmla="val 50000"/>
            </a:avLst>
          </a:prstGeom>
          <a:solidFill>
            <a:schemeClr val="tx2"/>
          </a:solidFill>
          <a:ln w="9525">
            <a:solidFill>
              <a:schemeClr val="tx1"/>
            </a:solidFill>
            <a:miter lim="800000"/>
            <a:headEnd/>
            <a:tailEnd/>
          </a:ln>
        </p:spPr>
        <p:txBody>
          <a:bodyPr anchor="ctr">
            <a:spAutoFit/>
          </a:bodyPr>
          <a:lstStyle/>
          <a:p>
            <a:endParaRPr lang="en-US" sz="1800" b="0" smtClean="0">
              <a:solidFill>
                <a:srgbClr val="000000"/>
              </a:solidFill>
              <a:latin typeface="Arial" charset="0"/>
              <a:ea typeface="ＭＳ Ｐゴシック" charset="-128"/>
            </a:endParaRPr>
          </a:p>
        </p:txBody>
      </p:sp>
      <p:sp>
        <p:nvSpPr>
          <p:cNvPr id="48133" name="Rectangle 5"/>
          <p:cNvSpPr>
            <a:spLocks noChangeArrowheads="1"/>
          </p:cNvSpPr>
          <p:nvPr>
            <p:custDataLst>
              <p:tags r:id="rId2"/>
            </p:custDataLst>
          </p:nvPr>
        </p:nvSpPr>
        <p:spPr bwMode="auto">
          <a:xfrm>
            <a:off x="1227138" y="4086225"/>
            <a:ext cx="6292850" cy="2266950"/>
          </a:xfrm>
          <a:prstGeom prst="rect">
            <a:avLst/>
          </a:prstGeom>
          <a:solidFill>
            <a:schemeClr val="hlink"/>
          </a:solidFill>
          <a:ln w="9525">
            <a:solidFill>
              <a:schemeClr val="tx1"/>
            </a:solidFill>
            <a:miter lim="800000"/>
            <a:headEnd/>
            <a:tailEnd/>
          </a:ln>
        </p:spPr>
        <p:txBody>
          <a:bodyPr lIns="48253" tIns="48253" rIns="48253" bIns="48253"/>
          <a:lstStyle/>
          <a:p>
            <a:pPr>
              <a:spcBef>
                <a:spcPct val="20000"/>
              </a:spcBef>
              <a:buSzPct val="90000"/>
              <a:buFont typeface="Wingdings" charset="2"/>
              <a:buNone/>
            </a:pPr>
            <a:r>
              <a:rPr lang="en-US" sz="1800" smtClean="0">
                <a:solidFill>
                  <a:srgbClr val="000000"/>
                </a:solidFill>
                <a:latin typeface="Arial" charset="0"/>
                <a:ea typeface="ＭＳ Ｐゴシック" charset="-128"/>
              </a:rPr>
              <a:t>Sourcing diagnostics vary in duration depending on goals and needs:</a:t>
            </a:r>
            <a:endParaRPr lang="en-US" sz="1600" smtClean="0">
              <a:solidFill>
                <a:srgbClr val="000000"/>
              </a:solidFill>
              <a:latin typeface="Arial" charset="0"/>
              <a:ea typeface="ＭＳ Ｐゴシック" charset="-128"/>
            </a:endParaRPr>
          </a:p>
          <a:p>
            <a:pPr>
              <a:spcBef>
                <a:spcPct val="20000"/>
              </a:spcBef>
              <a:buSzPct val="90000"/>
              <a:buFont typeface="Wingdings" charset="2"/>
              <a:buNone/>
            </a:pPr>
            <a:r>
              <a:rPr lang="en-US" sz="1600" smtClean="0">
                <a:solidFill>
                  <a:srgbClr val="000000"/>
                </a:solidFill>
                <a:latin typeface="Arial" charset="0"/>
                <a:ea typeface="ＭＳ Ｐゴシック" charset="-128"/>
              </a:rPr>
              <a:t>From</a:t>
            </a:r>
          </a:p>
          <a:p>
            <a:pPr marL="241300" lvl="1" indent="-239713">
              <a:spcBef>
                <a:spcPct val="20000"/>
              </a:spcBef>
              <a:buSzPct val="80000"/>
              <a:buFont typeface="Symbol" charset="2"/>
              <a:buChar char="·"/>
            </a:pPr>
            <a:r>
              <a:rPr lang="en-US" sz="1600" b="0" smtClean="0">
                <a:solidFill>
                  <a:srgbClr val="000000"/>
                </a:solidFill>
                <a:latin typeface="Arial" charset="0"/>
                <a:ea typeface="ＭＳ Ｐゴシック" charset="-128"/>
              </a:rPr>
              <a:t>Two day diagnostic to sanity check a senior management assertion before embarking on a full blown program</a:t>
            </a:r>
          </a:p>
          <a:p>
            <a:pPr marL="241300" lvl="1" indent="-239713">
              <a:spcBef>
                <a:spcPct val="20000"/>
              </a:spcBef>
              <a:buSzPct val="80000"/>
              <a:buFont typeface="Symbol" charset="2"/>
              <a:buNone/>
            </a:pPr>
            <a:r>
              <a:rPr lang="en-US" sz="1600" smtClean="0">
                <a:solidFill>
                  <a:srgbClr val="000000"/>
                </a:solidFill>
                <a:latin typeface="Arial" charset="0"/>
                <a:ea typeface="ＭＳ Ｐゴシック" charset="-128"/>
              </a:rPr>
              <a:t>To</a:t>
            </a:r>
            <a:endParaRPr lang="en-US" sz="1600" b="0" smtClean="0">
              <a:solidFill>
                <a:srgbClr val="000000"/>
              </a:solidFill>
              <a:latin typeface="Arial" charset="0"/>
              <a:ea typeface="ＭＳ Ｐゴシック" charset="-128"/>
            </a:endParaRPr>
          </a:p>
          <a:p>
            <a:pPr marL="241300" lvl="1" indent="-239713">
              <a:spcBef>
                <a:spcPct val="20000"/>
              </a:spcBef>
              <a:buSzPct val="80000"/>
              <a:buFont typeface="Symbol" charset="2"/>
              <a:buChar char="·"/>
            </a:pPr>
            <a:r>
              <a:rPr lang="en-US" sz="1600" b="0" smtClean="0">
                <a:solidFill>
                  <a:srgbClr val="000000"/>
                </a:solidFill>
                <a:latin typeface="Arial" charset="0"/>
                <a:ea typeface="ＭＳ Ｐゴシック" charset="-128"/>
              </a:rPr>
              <a:t>Two month diagnostic to “prove” the opportunity and bring reluctant stakeholders on board with the program</a:t>
            </a:r>
          </a:p>
        </p:txBody>
      </p:sp>
    </p:spTree>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ChangeArrowheads="1"/>
          </p:cNvSpPr>
          <p:nvPr/>
        </p:nvSpPr>
        <p:spPr bwMode="auto">
          <a:xfrm>
            <a:off x="0" y="-26988"/>
            <a:ext cx="8893175" cy="692151"/>
          </a:xfrm>
          <a:prstGeom prst="rect">
            <a:avLst/>
          </a:prstGeom>
          <a:noFill/>
          <a:ln w="9525">
            <a:noFill/>
            <a:miter lim="800000"/>
            <a:headEnd/>
            <a:tailEnd/>
          </a:ln>
        </p:spPr>
        <p:txBody>
          <a:bodyPr lIns="92075" tIns="46038" rIns="92075" bIns="46038" anchor="b"/>
          <a:lstStyle/>
          <a:p>
            <a:r>
              <a:rPr lang="en-US" sz="2800" b="0" smtClean="0">
                <a:solidFill>
                  <a:srgbClr val="000099"/>
                </a:solidFill>
                <a:latin typeface="Arial" charset="0"/>
                <a:ea typeface="ＭＳ Ｐゴシック" charset="-128"/>
              </a:rPr>
              <a:t>Common Indicators of Opportunity</a:t>
            </a:r>
          </a:p>
        </p:txBody>
      </p:sp>
      <p:sp>
        <p:nvSpPr>
          <p:cNvPr id="50179" name="Rectangle 3"/>
          <p:cNvSpPr>
            <a:spLocks noChangeArrowheads="1"/>
          </p:cNvSpPr>
          <p:nvPr/>
        </p:nvSpPr>
        <p:spPr bwMode="auto">
          <a:xfrm>
            <a:off x="735013" y="1108075"/>
            <a:ext cx="7594600" cy="4486275"/>
          </a:xfrm>
          <a:prstGeom prst="rect">
            <a:avLst/>
          </a:prstGeom>
          <a:noFill/>
          <a:ln w="9525">
            <a:noFill/>
            <a:miter lim="800000"/>
            <a:headEnd/>
            <a:tailEnd/>
          </a:ln>
        </p:spPr>
        <p:txBody>
          <a:bodyPr lIns="92075" tIns="46038" rIns="92075" bIns="46038">
            <a:spAutoFit/>
          </a:bodyPr>
          <a:lstStyle/>
          <a:p>
            <a:pPr marL="276225" lvl="1" indent="-274638">
              <a:lnSpc>
                <a:spcPct val="120000"/>
              </a:lnSpc>
              <a:spcBef>
                <a:spcPct val="20000"/>
              </a:spcBef>
              <a:buSzPct val="80000"/>
              <a:buFont typeface="Symbol" charset="2"/>
              <a:buChar char="·"/>
            </a:pPr>
            <a:r>
              <a:rPr lang="en-US" sz="2000" b="0" smtClean="0">
                <a:solidFill>
                  <a:srgbClr val="000000"/>
                </a:solidFill>
                <a:latin typeface="Arial" charset="0"/>
                <a:ea typeface="ＭＳ Ｐゴシック" charset="-128"/>
              </a:rPr>
              <a:t>Supply base fragmentation</a:t>
            </a:r>
          </a:p>
          <a:p>
            <a:pPr marL="276225" lvl="1" indent="-274638">
              <a:lnSpc>
                <a:spcPct val="120000"/>
              </a:lnSpc>
              <a:spcBef>
                <a:spcPct val="20000"/>
              </a:spcBef>
              <a:buSzPct val="80000"/>
              <a:buFont typeface="Symbol" charset="2"/>
              <a:buChar char="·"/>
            </a:pPr>
            <a:r>
              <a:rPr lang="en-US" sz="2000" b="0" smtClean="0">
                <a:solidFill>
                  <a:srgbClr val="000000"/>
                </a:solidFill>
                <a:latin typeface="Arial" charset="0"/>
                <a:ea typeface="ＭＳ Ｐゴシック" charset="-128"/>
              </a:rPr>
              <a:t>Equal distribution of spend amongst related suppliers</a:t>
            </a:r>
          </a:p>
          <a:p>
            <a:pPr marL="276225" lvl="1" indent="-274638">
              <a:lnSpc>
                <a:spcPct val="120000"/>
              </a:lnSpc>
              <a:spcBef>
                <a:spcPct val="20000"/>
              </a:spcBef>
              <a:buSzPct val="80000"/>
              <a:buFont typeface="Symbol" charset="2"/>
              <a:buChar char="·"/>
            </a:pPr>
            <a:r>
              <a:rPr lang="en-US" sz="2000" b="0" smtClean="0">
                <a:solidFill>
                  <a:srgbClr val="000000"/>
                </a:solidFill>
                <a:latin typeface="Arial" charset="0"/>
                <a:ea typeface="ＭＳ Ｐゴシック" charset="-128"/>
              </a:rPr>
              <a:t>Vague TCO knowledge for important categories</a:t>
            </a:r>
          </a:p>
          <a:p>
            <a:pPr marL="276225" lvl="1" indent="-274638">
              <a:lnSpc>
                <a:spcPct val="120000"/>
              </a:lnSpc>
              <a:spcBef>
                <a:spcPct val="20000"/>
              </a:spcBef>
              <a:buSzPct val="80000"/>
              <a:buFont typeface="Symbol" charset="2"/>
              <a:buChar char="·"/>
            </a:pPr>
            <a:r>
              <a:rPr lang="en-US" sz="2000" b="0" smtClean="0">
                <a:solidFill>
                  <a:srgbClr val="000000"/>
                </a:solidFill>
                <a:latin typeface="Arial" charset="0"/>
                <a:ea typeface="ＭＳ Ｐゴシック" charset="-128"/>
              </a:rPr>
              <a:t>Lack of a commodity data base</a:t>
            </a:r>
          </a:p>
          <a:p>
            <a:pPr marL="276225" lvl="1" indent="-274638">
              <a:lnSpc>
                <a:spcPct val="120000"/>
              </a:lnSpc>
              <a:spcBef>
                <a:spcPct val="20000"/>
              </a:spcBef>
              <a:buSzPct val="80000"/>
              <a:buFont typeface="Symbol" charset="2"/>
              <a:buChar char="·"/>
            </a:pPr>
            <a:r>
              <a:rPr lang="en-US" sz="2000" b="0" smtClean="0">
                <a:solidFill>
                  <a:srgbClr val="000000"/>
                </a:solidFill>
                <a:latin typeface="Arial" charset="0"/>
                <a:ea typeface="ＭＳ Ｐゴシック" charset="-128"/>
              </a:rPr>
              <a:t>Poor understanding of supply base dynamics and supplier economics</a:t>
            </a:r>
          </a:p>
          <a:p>
            <a:pPr marL="276225" lvl="1" indent="-274638">
              <a:lnSpc>
                <a:spcPct val="120000"/>
              </a:lnSpc>
              <a:spcBef>
                <a:spcPct val="20000"/>
              </a:spcBef>
              <a:buSzPct val="80000"/>
              <a:buFont typeface="Symbol" charset="2"/>
              <a:buChar char="·"/>
            </a:pPr>
            <a:r>
              <a:rPr lang="en-US" sz="2000" b="0" smtClean="0">
                <a:solidFill>
                  <a:srgbClr val="000000"/>
                </a:solidFill>
                <a:latin typeface="Arial" charset="0"/>
                <a:ea typeface="ＭＳ Ｐゴシック" charset="-128"/>
              </a:rPr>
              <a:t>Low inter-division coordination for related goods and services</a:t>
            </a:r>
          </a:p>
          <a:p>
            <a:pPr marL="276225" lvl="1" indent="-274638">
              <a:lnSpc>
                <a:spcPct val="120000"/>
              </a:lnSpc>
              <a:spcBef>
                <a:spcPct val="20000"/>
              </a:spcBef>
              <a:buSzPct val="80000"/>
              <a:buFont typeface="Symbol" charset="2"/>
              <a:buChar char="·"/>
            </a:pPr>
            <a:r>
              <a:rPr lang="en-US" sz="2000" b="0" smtClean="0">
                <a:solidFill>
                  <a:srgbClr val="000000"/>
                </a:solidFill>
                <a:latin typeface="Arial" charset="0"/>
                <a:ea typeface="ＭＳ Ｐゴシック" charset="-128"/>
              </a:rPr>
              <a:t>Low bottom line impact of past programs</a:t>
            </a:r>
          </a:p>
          <a:p>
            <a:pPr marL="276225" lvl="1" indent="-274638">
              <a:lnSpc>
                <a:spcPct val="120000"/>
              </a:lnSpc>
              <a:spcBef>
                <a:spcPct val="20000"/>
              </a:spcBef>
              <a:buSzPct val="80000"/>
              <a:buFont typeface="Symbol" charset="2"/>
              <a:buChar char="·"/>
            </a:pPr>
            <a:r>
              <a:rPr lang="en-US" sz="2000" b="0" smtClean="0">
                <a:solidFill>
                  <a:srgbClr val="000000"/>
                </a:solidFill>
                <a:latin typeface="Arial" charset="0"/>
                <a:ea typeface="ＭＳ Ｐゴシック" charset="-128"/>
              </a:rPr>
              <a:t>Procurement leader 2-5 layers down in chain of command</a:t>
            </a:r>
            <a:endParaRPr lang="en-US" sz="1600" b="0" smtClean="0">
              <a:solidFill>
                <a:srgbClr val="000000"/>
              </a:solidFill>
              <a:latin typeface="Arial" charset="0"/>
              <a:ea typeface="ＭＳ Ｐゴシック" charset="-128"/>
            </a:endParaRPr>
          </a:p>
          <a:p>
            <a:pPr marL="276225" lvl="1" indent="-274638">
              <a:lnSpc>
                <a:spcPct val="120000"/>
              </a:lnSpc>
              <a:spcBef>
                <a:spcPct val="20000"/>
              </a:spcBef>
              <a:buSzPct val="80000"/>
              <a:buFont typeface="Symbol" charset="2"/>
              <a:buChar char="·"/>
            </a:pPr>
            <a:endParaRPr lang="en-US" sz="1600" b="0" smtClean="0">
              <a:solidFill>
                <a:srgbClr val="000000"/>
              </a:solidFill>
              <a:latin typeface="Arial" charset="0"/>
              <a:ea typeface="ＭＳ Ｐゴシック" charset="-128"/>
            </a:endParaRPr>
          </a:p>
          <a:p>
            <a:pPr marL="276225" lvl="1" indent="-274638">
              <a:lnSpc>
                <a:spcPct val="120000"/>
              </a:lnSpc>
              <a:spcBef>
                <a:spcPct val="20000"/>
              </a:spcBef>
              <a:buSzPct val="80000"/>
              <a:buFont typeface="Symbol" charset="2"/>
              <a:buChar char="·"/>
            </a:pPr>
            <a:endParaRPr lang="en-US" sz="1600" b="0" smtClean="0">
              <a:solidFill>
                <a:srgbClr val="000000"/>
              </a:solidFill>
              <a:latin typeface="Arial" charset="0"/>
              <a:ea typeface="ＭＳ Ｐゴシック" charset="-128"/>
            </a:endParaRPr>
          </a:p>
        </p:txBody>
      </p:sp>
    </p:spTree>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8" name="Rectangle 2"/>
          <p:cNvSpPr>
            <a:spLocks noChangeArrowheads="1"/>
          </p:cNvSpPr>
          <p:nvPr/>
        </p:nvSpPr>
        <p:spPr bwMode="auto">
          <a:xfrm>
            <a:off x="855663" y="1473200"/>
            <a:ext cx="7631112" cy="468313"/>
          </a:xfrm>
          <a:prstGeom prst="rect">
            <a:avLst/>
          </a:prstGeom>
          <a:solidFill>
            <a:srgbClr val="FFFFFF"/>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28387" name="Rectangle 3"/>
          <p:cNvSpPr>
            <a:spLocks noChangeArrowheads="1"/>
          </p:cNvSpPr>
          <p:nvPr/>
        </p:nvSpPr>
        <p:spPr bwMode="auto">
          <a:xfrm>
            <a:off x="6972300" y="2960688"/>
            <a:ext cx="2000250" cy="3028950"/>
          </a:xfrm>
          <a:prstGeom prst="rect">
            <a:avLst/>
          </a:prstGeom>
          <a:solidFill>
            <a:srgbClr val="FFFFFF"/>
          </a:solidFill>
          <a:ln w="9525">
            <a:solidFill>
              <a:schemeClr val="tx1"/>
            </a:solidFill>
            <a:miter lim="800000"/>
            <a:headEnd/>
            <a:tailEnd/>
          </a:ln>
          <a:effectLst>
            <a:outerShdw blurRad="63500" dist="38099" dir="2700000" algn="ctr" rotWithShape="0">
              <a:schemeClr val="bg2">
                <a:alpha val="74998"/>
              </a:schemeClr>
            </a:outerShdw>
          </a:effectLst>
        </p:spPr>
        <p:txBody>
          <a:bodyPr wrap="none" anchor="ctr"/>
          <a:lstStyle/>
          <a:p>
            <a:pPr>
              <a:defRPr/>
            </a:pPr>
            <a:endParaRPr lang="en-US" sz="1800" b="0">
              <a:solidFill>
                <a:srgbClr val="000000"/>
              </a:solidFill>
              <a:latin typeface="Arial" charset="0"/>
              <a:ea typeface="ＭＳ Ｐゴシック" charset="-128"/>
            </a:endParaRPr>
          </a:p>
        </p:txBody>
      </p:sp>
      <p:sp>
        <p:nvSpPr>
          <p:cNvPr id="52230" name="McK Measure"/>
          <p:cNvSpPr>
            <a:spLocks noChangeArrowheads="1"/>
          </p:cNvSpPr>
          <p:nvPr/>
        </p:nvSpPr>
        <p:spPr bwMode="auto">
          <a:xfrm>
            <a:off x="850900" y="1997075"/>
            <a:ext cx="7431088" cy="165100"/>
          </a:xfrm>
          <a:prstGeom prst="rect">
            <a:avLst/>
          </a:prstGeom>
          <a:noFill/>
          <a:ln w="9525">
            <a:noFill/>
            <a:miter lim="800000"/>
            <a:headEnd/>
            <a:tailEnd/>
          </a:ln>
        </p:spPr>
        <p:txBody>
          <a:bodyPr lIns="0" tIns="0" rIns="0" bIns="0"/>
          <a:lstStyle/>
          <a:p>
            <a:pPr defTabSz="801688" eaLnBrk="0" hangingPunct="0"/>
            <a:endParaRPr lang="en-GB" sz="1100" b="0" smtClean="0">
              <a:solidFill>
                <a:srgbClr val="000000"/>
              </a:solidFill>
              <a:latin typeface="Arial" charset="0"/>
              <a:ea typeface="ＭＳ Ｐゴシック" charset="-128"/>
            </a:endParaRPr>
          </a:p>
        </p:txBody>
      </p:sp>
      <p:sp>
        <p:nvSpPr>
          <p:cNvPr id="52231" name="McK Footnote"/>
          <p:cNvSpPr>
            <a:spLocks noChangeArrowheads="1"/>
          </p:cNvSpPr>
          <p:nvPr/>
        </p:nvSpPr>
        <p:spPr bwMode="auto">
          <a:xfrm>
            <a:off x="849313" y="6175375"/>
            <a:ext cx="7431087" cy="273050"/>
          </a:xfrm>
          <a:prstGeom prst="rect">
            <a:avLst/>
          </a:prstGeom>
          <a:noFill/>
          <a:ln w="9525">
            <a:noFill/>
            <a:miter lim="800000"/>
            <a:headEnd/>
            <a:tailEnd/>
          </a:ln>
        </p:spPr>
        <p:txBody>
          <a:bodyPr lIns="0" tIns="0" rIns="0" bIns="0" anchor="b"/>
          <a:lstStyle/>
          <a:p>
            <a:pPr marL="400050" indent="-400050" defTabSz="801688" eaLnBrk="0" hangingPunct="0">
              <a:spcAft>
                <a:spcPts val="200"/>
              </a:spcAft>
              <a:tabLst>
                <a:tab pos="350838" algn="r"/>
              </a:tabLst>
            </a:pPr>
            <a:r>
              <a:rPr lang="en-GB" sz="800" b="0" smtClean="0">
                <a:solidFill>
                  <a:srgbClr val="000000"/>
                </a:solidFill>
                <a:latin typeface="Arial" charset="0"/>
                <a:ea typeface="ＭＳ Ｐゴシック" charset="-128"/>
              </a:rPr>
              <a:t>	*	Development cost amortised over 250 units.  Unexpected demand writes this off much more quickly than anticipated</a:t>
            </a:r>
          </a:p>
          <a:p>
            <a:pPr marL="400050" indent="-400050" defTabSz="801688" eaLnBrk="0" hangingPunct="0">
              <a:tabLst>
                <a:tab pos="350838" algn="r"/>
              </a:tabLst>
            </a:pPr>
            <a:r>
              <a:rPr lang="en-GB" sz="800" b="0" smtClean="0">
                <a:solidFill>
                  <a:srgbClr val="000000"/>
                </a:solidFill>
                <a:latin typeface="Arial" charset="0"/>
                <a:ea typeface="ＭＳ Ｐゴシック" charset="-128"/>
              </a:rPr>
              <a:t>	Source:	Illustrative cost structure, volumes</a:t>
            </a:r>
          </a:p>
        </p:txBody>
      </p:sp>
      <p:sp>
        <p:nvSpPr>
          <p:cNvPr id="52232" name="McK Message"/>
          <p:cNvSpPr>
            <a:spLocks noChangeArrowheads="1"/>
          </p:cNvSpPr>
          <p:nvPr/>
        </p:nvSpPr>
        <p:spPr bwMode="auto">
          <a:xfrm>
            <a:off x="887413" y="1606550"/>
            <a:ext cx="7432675" cy="192088"/>
          </a:xfrm>
          <a:prstGeom prst="rect">
            <a:avLst/>
          </a:prstGeom>
          <a:noFill/>
          <a:ln w="9525">
            <a:noFill/>
            <a:miter lim="800000"/>
            <a:headEnd/>
            <a:tailEnd/>
          </a:ln>
        </p:spPr>
        <p:txBody>
          <a:bodyPr lIns="0" tIns="0" rIns="0" bIns="0"/>
          <a:lstStyle/>
          <a:p>
            <a:pPr defTabSz="801688" eaLnBrk="0" hangingPunct="0"/>
            <a:r>
              <a:rPr lang="en-GB" sz="1100" smtClean="0">
                <a:solidFill>
                  <a:srgbClr val="000000"/>
                </a:solidFill>
                <a:latin typeface="Arial" charset="0"/>
                <a:ea typeface="ＭＳ Ｐゴシック" charset="-128"/>
              </a:rPr>
              <a:t>Opportunity:</a:t>
            </a:r>
            <a:r>
              <a:rPr lang="en-GB" sz="1100" b="0" smtClean="0">
                <a:solidFill>
                  <a:srgbClr val="000000"/>
                </a:solidFill>
                <a:latin typeface="Arial" charset="0"/>
                <a:ea typeface="ＭＳ Ｐゴシック" charset="-128"/>
              </a:rPr>
              <a:t>  Understand supplier economics for effective negotiation</a:t>
            </a:r>
          </a:p>
        </p:txBody>
      </p:sp>
      <p:sp>
        <p:nvSpPr>
          <p:cNvPr id="52233" name="Rectangle 8"/>
          <p:cNvSpPr>
            <a:spLocks noChangeArrowheads="1"/>
          </p:cNvSpPr>
          <p:nvPr>
            <p:custDataLst>
              <p:tags r:id="rId3"/>
            </p:custDataLst>
          </p:nvPr>
        </p:nvSpPr>
        <p:spPr bwMode="auto">
          <a:xfrm>
            <a:off x="4056063" y="2970213"/>
            <a:ext cx="465137" cy="182562"/>
          </a:xfrm>
          <a:prstGeom prst="rect">
            <a:avLst/>
          </a:prstGeom>
          <a:noFill/>
          <a:ln w="9525">
            <a:noFill/>
            <a:miter lim="800000"/>
            <a:headEnd/>
            <a:tailEnd/>
          </a:ln>
        </p:spPr>
        <p:txBody>
          <a:bodyPr wrap="none" lIns="0" tIns="0" rIns="0" bIns="0">
            <a:spAutoFit/>
          </a:bodyPr>
          <a:lstStyle/>
          <a:p>
            <a:pPr marL="300038" indent="-300038" defTabSz="801688">
              <a:spcBef>
                <a:spcPct val="20000"/>
              </a:spcBef>
              <a:buSzPct val="90000"/>
              <a:buFont typeface="Wingdings" charset="2"/>
              <a:buNone/>
            </a:pPr>
            <a:r>
              <a:rPr lang="en-GB" sz="1200" b="0" smtClean="0">
                <a:solidFill>
                  <a:srgbClr val="000000"/>
                </a:solidFill>
                <a:latin typeface="Arial" charset="0"/>
                <a:ea typeface="ＭＳ Ｐゴシック" charset="-128"/>
              </a:rPr>
              <a:t>Margin</a:t>
            </a:r>
          </a:p>
        </p:txBody>
      </p:sp>
      <p:sp>
        <p:nvSpPr>
          <p:cNvPr id="52234" name="Rectangle 9"/>
          <p:cNvSpPr>
            <a:spLocks noChangeArrowheads="1"/>
          </p:cNvSpPr>
          <p:nvPr>
            <p:custDataLst>
              <p:tags r:id="rId4"/>
            </p:custDataLst>
          </p:nvPr>
        </p:nvSpPr>
        <p:spPr bwMode="auto">
          <a:xfrm>
            <a:off x="4056063" y="3402013"/>
            <a:ext cx="693737" cy="182562"/>
          </a:xfrm>
          <a:prstGeom prst="rect">
            <a:avLst/>
          </a:prstGeom>
          <a:noFill/>
          <a:ln w="9525">
            <a:noFill/>
            <a:miter lim="800000"/>
            <a:headEnd/>
            <a:tailEnd/>
          </a:ln>
        </p:spPr>
        <p:txBody>
          <a:bodyPr wrap="none" lIns="0" tIns="0" rIns="0" bIns="0">
            <a:spAutoFit/>
          </a:bodyPr>
          <a:lstStyle/>
          <a:p>
            <a:pPr marL="300038" indent="-300038" defTabSz="801688">
              <a:spcBef>
                <a:spcPct val="20000"/>
              </a:spcBef>
              <a:buSzPct val="90000"/>
              <a:buFont typeface="Wingdings" charset="2"/>
              <a:buNone/>
            </a:pPr>
            <a:r>
              <a:rPr lang="en-GB" sz="1200" b="0" smtClean="0">
                <a:solidFill>
                  <a:srgbClr val="000000"/>
                </a:solidFill>
                <a:latin typeface="Arial" charset="0"/>
                <a:ea typeface="ＭＳ Ｐゴシック" charset="-128"/>
              </a:rPr>
              <a:t>Fixed cost</a:t>
            </a:r>
          </a:p>
        </p:txBody>
      </p:sp>
      <p:sp>
        <p:nvSpPr>
          <p:cNvPr id="52235" name="Rectangle 10"/>
          <p:cNvSpPr>
            <a:spLocks noChangeArrowheads="1"/>
          </p:cNvSpPr>
          <p:nvPr>
            <p:custDataLst>
              <p:tags r:id="rId5"/>
            </p:custDataLst>
          </p:nvPr>
        </p:nvSpPr>
        <p:spPr bwMode="auto">
          <a:xfrm>
            <a:off x="4056063" y="3822700"/>
            <a:ext cx="939800" cy="401638"/>
          </a:xfrm>
          <a:prstGeom prst="rect">
            <a:avLst/>
          </a:prstGeom>
          <a:noFill/>
          <a:ln w="9525">
            <a:noFill/>
            <a:miter lim="800000"/>
            <a:headEnd/>
            <a:tailEnd/>
          </a:ln>
        </p:spPr>
        <p:txBody>
          <a:bodyPr wrap="none" lIns="0" tIns="0" rIns="0" bIns="0">
            <a:spAutoFit/>
          </a:bodyPr>
          <a:lstStyle/>
          <a:p>
            <a:pPr marL="300038" indent="-300038" defTabSz="801688">
              <a:spcBef>
                <a:spcPct val="20000"/>
              </a:spcBef>
              <a:buSzPct val="90000"/>
              <a:buFont typeface="Wingdings" charset="2"/>
              <a:buNone/>
            </a:pPr>
            <a:r>
              <a:rPr lang="en-GB" sz="1200" b="0" smtClean="0">
                <a:solidFill>
                  <a:srgbClr val="000000"/>
                </a:solidFill>
                <a:latin typeface="Arial" charset="0"/>
                <a:ea typeface="ＭＳ Ｐゴシック" charset="-128"/>
              </a:rPr>
              <a:t>Development </a:t>
            </a:r>
          </a:p>
          <a:p>
            <a:pPr marL="300038" indent="-300038" defTabSz="801688">
              <a:spcBef>
                <a:spcPct val="20000"/>
              </a:spcBef>
              <a:buSzPct val="90000"/>
              <a:buFont typeface="Wingdings" charset="2"/>
              <a:buNone/>
            </a:pPr>
            <a:r>
              <a:rPr lang="en-GB" sz="1200" b="0" smtClean="0">
                <a:solidFill>
                  <a:srgbClr val="000000"/>
                </a:solidFill>
                <a:latin typeface="Arial" charset="0"/>
                <a:ea typeface="ＭＳ Ｐゴシック" charset="-128"/>
              </a:rPr>
              <a:t>cost</a:t>
            </a:r>
          </a:p>
        </p:txBody>
      </p:sp>
      <p:sp>
        <p:nvSpPr>
          <p:cNvPr id="52236" name="Rectangle 11"/>
          <p:cNvSpPr>
            <a:spLocks noChangeArrowheads="1"/>
          </p:cNvSpPr>
          <p:nvPr>
            <p:custDataLst>
              <p:tags r:id="rId6"/>
            </p:custDataLst>
          </p:nvPr>
        </p:nvSpPr>
        <p:spPr bwMode="auto">
          <a:xfrm>
            <a:off x="4056063" y="4733925"/>
            <a:ext cx="881062" cy="182563"/>
          </a:xfrm>
          <a:prstGeom prst="rect">
            <a:avLst/>
          </a:prstGeom>
          <a:noFill/>
          <a:ln w="9525">
            <a:noFill/>
            <a:miter lim="800000"/>
            <a:headEnd/>
            <a:tailEnd/>
          </a:ln>
        </p:spPr>
        <p:txBody>
          <a:bodyPr wrap="none" lIns="0" tIns="0" rIns="0" bIns="0">
            <a:spAutoFit/>
          </a:bodyPr>
          <a:lstStyle/>
          <a:p>
            <a:pPr marL="300038" indent="-300038" defTabSz="801688">
              <a:spcBef>
                <a:spcPct val="20000"/>
              </a:spcBef>
              <a:buSzPct val="90000"/>
              <a:buFont typeface="Wingdings" charset="2"/>
              <a:buNone/>
            </a:pPr>
            <a:r>
              <a:rPr lang="en-GB" sz="1200" b="0" smtClean="0">
                <a:solidFill>
                  <a:srgbClr val="000000"/>
                </a:solidFill>
                <a:latin typeface="Arial" charset="0"/>
                <a:ea typeface="ＭＳ Ｐゴシック" charset="-128"/>
              </a:rPr>
              <a:t>Variable cost</a:t>
            </a:r>
          </a:p>
        </p:txBody>
      </p:sp>
      <p:sp>
        <p:nvSpPr>
          <p:cNvPr id="52237" name="Rectangle 12"/>
          <p:cNvSpPr>
            <a:spLocks noChangeArrowheads="1"/>
          </p:cNvSpPr>
          <p:nvPr>
            <p:custDataLst>
              <p:tags r:id="rId7"/>
            </p:custDataLst>
          </p:nvPr>
        </p:nvSpPr>
        <p:spPr bwMode="auto">
          <a:xfrm>
            <a:off x="4840288" y="2236788"/>
            <a:ext cx="1395412" cy="584200"/>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200" smtClean="0">
                <a:solidFill>
                  <a:srgbClr val="000000"/>
                </a:solidFill>
                <a:latin typeface="Arial" charset="0"/>
                <a:ea typeface="ＭＳ Ｐゴシック" charset="-128"/>
              </a:rPr>
              <a:t>Unit cost breakdown</a:t>
            </a:r>
          </a:p>
          <a:p>
            <a:pPr marL="300038" indent="-300038" defTabSz="801688">
              <a:spcBef>
                <a:spcPct val="20000"/>
              </a:spcBef>
              <a:buSzPct val="90000"/>
              <a:buFont typeface="Wingdings" charset="2"/>
              <a:buNone/>
            </a:pPr>
            <a:r>
              <a:rPr lang="en-GB" sz="1200" b="0" smtClean="0">
                <a:solidFill>
                  <a:srgbClr val="000000"/>
                </a:solidFill>
                <a:latin typeface="Arial" charset="0"/>
                <a:ea typeface="ＭＳ Ｐゴシック" charset="-128"/>
              </a:rPr>
              <a:t>%</a:t>
            </a:r>
            <a:endParaRPr lang="en-GB" sz="1600" b="0" smtClean="0">
              <a:solidFill>
                <a:srgbClr val="000000"/>
              </a:solidFill>
              <a:latin typeface="Arial" charset="0"/>
              <a:ea typeface="ＭＳ Ｐゴシック" charset="-128"/>
            </a:endParaRPr>
          </a:p>
        </p:txBody>
      </p:sp>
      <p:sp>
        <p:nvSpPr>
          <p:cNvPr id="52238" name="Rectangle 13"/>
          <p:cNvSpPr>
            <a:spLocks noChangeArrowheads="1"/>
          </p:cNvSpPr>
          <p:nvPr>
            <p:custDataLst>
              <p:tags r:id="rId8"/>
            </p:custDataLst>
          </p:nvPr>
        </p:nvSpPr>
        <p:spPr bwMode="auto">
          <a:xfrm>
            <a:off x="4703763" y="5408613"/>
            <a:ext cx="1065212" cy="609600"/>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000" b="0" smtClean="0">
                <a:solidFill>
                  <a:srgbClr val="000000"/>
                </a:solidFill>
                <a:latin typeface="Arial" charset="0"/>
                <a:ea typeface="ＭＳ Ｐゴシック" charset="-128"/>
              </a:rPr>
              <a:t>Intended cost structure for 50 units p.a. in 2003</a:t>
            </a:r>
          </a:p>
        </p:txBody>
      </p:sp>
      <p:sp>
        <p:nvSpPr>
          <p:cNvPr id="52239" name="Rectangle 14"/>
          <p:cNvSpPr>
            <a:spLocks noChangeArrowheads="1"/>
          </p:cNvSpPr>
          <p:nvPr>
            <p:custDataLst>
              <p:tags r:id="rId9"/>
            </p:custDataLst>
          </p:nvPr>
        </p:nvSpPr>
        <p:spPr bwMode="auto">
          <a:xfrm>
            <a:off x="6005513" y="5432425"/>
            <a:ext cx="954087" cy="762000"/>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000" b="0" smtClean="0">
                <a:solidFill>
                  <a:srgbClr val="000000"/>
                </a:solidFill>
                <a:latin typeface="Arial" charset="0"/>
                <a:ea typeface="ＭＳ Ｐゴシック" charset="-128"/>
              </a:rPr>
              <a:t>Illustrative cost structure for 2003 volume – 180 units*</a:t>
            </a:r>
          </a:p>
        </p:txBody>
      </p:sp>
      <p:graphicFrame>
        <p:nvGraphicFramePr>
          <p:cNvPr id="52226" name="Object 2"/>
          <p:cNvGraphicFramePr>
            <a:graphicFrameLocks/>
          </p:cNvGraphicFramePr>
          <p:nvPr/>
        </p:nvGraphicFramePr>
        <p:xfrm>
          <a:off x="4602163" y="2865438"/>
          <a:ext cx="2419350" cy="2592387"/>
        </p:xfrm>
        <a:graphic>
          <a:graphicData uri="http://schemas.openxmlformats.org/presentationml/2006/ole">
            <mc:AlternateContent xmlns:mc="http://schemas.openxmlformats.org/markup-compatibility/2006">
              <mc:Choice xmlns:v="urn:schemas-microsoft-com:vml" Requires="v">
                <p:oleObj spid="_x0000_s122906" name="Chart" r:id="rId16" imgW="8002117" imgH="8573697" progId="MSGraph.Chart.8">
                  <p:embed followColorScheme="full"/>
                </p:oleObj>
              </mc:Choice>
              <mc:Fallback>
                <p:oleObj name="Chart" r:id="rId16" imgW="8002117" imgH="8573697" progId="MSGraph.Chart.8">
                  <p:embed followColorScheme="full"/>
                  <p:pic>
                    <p:nvPicPr>
                      <p:cNvPr id="0" name="Picture 2"/>
                      <p:cNvPicPr>
                        <a:picLocks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602163" y="2865438"/>
                        <a:ext cx="2419350" cy="25923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2240" name="Rectangle 16"/>
          <p:cNvSpPr>
            <a:spLocks noChangeArrowheads="1"/>
          </p:cNvSpPr>
          <p:nvPr>
            <p:custDataLst>
              <p:tags r:id="rId10"/>
            </p:custDataLst>
          </p:nvPr>
        </p:nvSpPr>
        <p:spPr bwMode="auto">
          <a:xfrm>
            <a:off x="7073900" y="3017838"/>
            <a:ext cx="1824038" cy="2767012"/>
          </a:xfrm>
          <a:prstGeom prst="rect">
            <a:avLst/>
          </a:prstGeom>
          <a:noFill/>
          <a:ln w="9525">
            <a:noFill/>
            <a:miter lim="800000"/>
            <a:headEnd/>
            <a:tailEnd/>
          </a:ln>
        </p:spPr>
        <p:txBody>
          <a:bodyPr lIns="0" tIns="0" rIns="0" bIns="0">
            <a:spAutoFit/>
          </a:bodyPr>
          <a:lstStyle/>
          <a:p>
            <a:pPr marL="650875" lvl="1" indent="-250825" defTabSz="801688">
              <a:spcBef>
                <a:spcPct val="20000"/>
              </a:spcBef>
              <a:spcAft>
                <a:spcPct val="25000"/>
              </a:spcAft>
              <a:buSzPct val="80000"/>
              <a:buFont typeface="Symbol" charset="2"/>
              <a:buNone/>
            </a:pPr>
            <a:r>
              <a:rPr lang="en-GB" sz="1200" b="0" smtClean="0">
                <a:solidFill>
                  <a:srgbClr val="000000"/>
                </a:solidFill>
                <a:latin typeface="Arial" charset="0"/>
                <a:ea typeface="ＭＳ Ｐゴシック" charset="-128"/>
              </a:rPr>
              <a:t>The 20% concession by the supplier may only represent half the opportunity</a:t>
            </a:r>
          </a:p>
          <a:p>
            <a:pPr marL="650875" lvl="1" indent="-250825" defTabSz="801688">
              <a:spcBef>
                <a:spcPct val="20000"/>
              </a:spcBef>
              <a:spcAft>
                <a:spcPct val="25000"/>
              </a:spcAft>
              <a:buSzPct val="80000"/>
              <a:buFont typeface="Symbol" charset="2"/>
              <a:buNone/>
            </a:pPr>
            <a:r>
              <a:rPr lang="en-GB" sz="1200" b="0" smtClean="0">
                <a:solidFill>
                  <a:srgbClr val="000000"/>
                </a:solidFill>
                <a:latin typeface="Arial" charset="0"/>
                <a:ea typeface="ＭＳ Ｐゴシック" charset="-128"/>
              </a:rPr>
              <a:t>Similar savings may be available in other major components</a:t>
            </a:r>
          </a:p>
          <a:p>
            <a:pPr marL="650875" lvl="1" indent="-250825" defTabSz="801688">
              <a:spcBef>
                <a:spcPct val="20000"/>
              </a:spcBef>
              <a:spcAft>
                <a:spcPct val="25000"/>
              </a:spcAft>
              <a:buSzPct val="80000"/>
              <a:buFont typeface="Symbol" charset="2"/>
              <a:buNone/>
            </a:pPr>
            <a:r>
              <a:rPr lang="en-GB" sz="1200" b="0" smtClean="0">
                <a:solidFill>
                  <a:srgbClr val="000000"/>
                </a:solidFill>
                <a:latin typeface="Arial" charset="0"/>
                <a:ea typeface="ＭＳ Ｐゴシック" charset="-128"/>
              </a:rPr>
              <a:t>Volume is only one lever – total savings potential is probably higher</a:t>
            </a:r>
          </a:p>
        </p:txBody>
      </p:sp>
      <p:sp>
        <p:nvSpPr>
          <p:cNvPr id="52241" name="McK Message"/>
          <p:cNvSpPr>
            <a:spLocks noChangeArrowheads="1"/>
          </p:cNvSpPr>
          <p:nvPr/>
        </p:nvSpPr>
        <p:spPr bwMode="auto">
          <a:xfrm>
            <a:off x="849313" y="706438"/>
            <a:ext cx="8050212" cy="355600"/>
          </a:xfrm>
          <a:prstGeom prst="rect">
            <a:avLst/>
          </a:prstGeom>
          <a:noFill/>
          <a:ln w="9525">
            <a:noFill/>
            <a:miter lim="800000"/>
            <a:headEnd/>
            <a:tailEnd/>
          </a:ln>
        </p:spPr>
        <p:txBody>
          <a:bodyPr lIns="0" tIns="0" rIns="0" bIns="0"/>
          <a:lstStyle/>
          <a:p>
            <a:pPr defTabSz="801688" eaLnBrk="0" hangingPunct="0"/>
            <a:r>
              <a:rPr lang="en-GB" b="0" smtClean="0">
                <a:solidFill>
                  <a:srgbClr val="000000"/>
                </a:solidFill>
                <a:latin typeface="Arial" charset="0"/>
                <a:ea typeface="ＭＳ Ｐゴシック" charset="-128"/>
              </a:rPr>
              <a:t>A lack of understanding of supplier economics may provide a lucrative market for suppliers</a:t>
            </a:r>
          </a:p>
        </p:txBody>
      </p:sp>
      <p:graphicFrame>
        <p:nvGraphicFramePr>
          <p:cNvPr id="52227" name="Object 3"/>
          <p:cNvGraphicFramePr>
            <a:graphicFrameLocks/>
          </p:cNvGraphicFramePr>
          <p:nvPr/>
        </p:nvGraphicFramePr>
        <p:xfrm>
          <a:off x="760413" y="3017838"/>
          <a:ext cx="2684462" cy="2728912"/>
        </p:xfrm>
        <a:graphic>
          <a:graphicData uri="http://schemas.openxmlformats.org/presentationml/2006/ole">
            <mc:AlternateContent xmlns:mc="http://schemas.openxmlformats.org/markup-compatibility/2006">
              <mc:Choice xmlns:v="urn:schemas-microsoft-com:vml" Requires="v">
                <p:oleObj spid="_x0000_s122907" name="Chart" r:id="rId18" imgW="2962264" imgH="3009900" progId="MSGraph.Chart.8">
                  <p:embed followColorScheme="full"/>
                </p:oleObj>
              </mc:Choice>
              <mc:Fallback>
                <p:oleObj name="Chart" r:id="rId18" imgW="2962264" imgH="3009900" progId="MSGraph.Chart.8">
                  <p:embed followColorScheme="full"/>
                  <p:pic>
                    <p:nvPicPr>
                      <p:cNvPr id="0" name="Picture 3"/>
                      <p:cNvPicPr preferRelativeResize="0">
                        <a:picLocks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760413" y="3017838"/>
                        <a:ext cx="2684462" cy="27289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2242" name="Rectangle 24"/>
          <p:cNvSpPr>
            <a:spLocks noChangeArrowheads="1"/>
          </p:cNvSpPr>
          <p:nvPr>
            <p:custDataLst>
              <p:tags r:id="rId11"/>
            </p:custDataLst>
          </p:nvPr>
        </p:nvSpPr>
        <p:spPr bwMode="auto">
          <a:xfrm>
            <a:off x="928688" y="2439988"/>
            <a:ext cx="1397000" cy="547687"/>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200" smtClean="0">
                <a:solidFill>
                  <a:srgbClr val="000000"/>
                </a:solidFill>
                <a:latin typeface="Arial" charset="0"/>
                <a:ea typeface="ＭＳ Ｐゴシック" charset="-128"/>
              </a:rPr>
              <a:t>Cumulative aero structure sets shipped</a:t>
            </a:r>
            <a:endParaRPr lang="en-GB" sz="1600" b="0" smtClean="0">
              <a:solidFill>
                <a:srgbClr val="000000"/>
              </a:solidFill>
              <a:latin typeface="Arial" charset="0"/>
              <a:ea typeface="ＭＳ Ｐゴシック" charset="-128"/>
            </a:endParaRPr>
          </a:p>
        </p:txBody>
      </p:sp>
      <p:sp>
        <p:nvSpPr>
          <p:cNvPr id="52243" name="Rectangle 25"/>
          <p:cNvSpPr>
            <a:spLocks noChangeArrowheads="1"/>
          </p:cNvSpPr>
          <p:nvPr>
            <p:custDataLst>
              <p:tags r:id="rId12"/>
            </p:custDataLst>
          </p:nvPr>
        </p:nvSpPr>
        <p:spPr bwMode="auto">
          <a:xfrm>
            <a:off x="3246438" y="4186238"/>
            <a:ext cx="741362" cy="212725"/>
          </a:xfrm>
          <a:prstGeom prst="rect">
            <a:avLst/>
          </a:prstGeom>
          <a:noFill/>
          <a:ln w="9525">
            <a:noFill/>
            <a:miter lim="800000"/>
            <a:headEnd/>
            <a:tailEnd/>
          </a:ln>
        </p:spPr>
        <p:txBody>
          <a:bodyPr wrap="none"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Expected</a:t>
            </a:r>
          </a:p>
        </p:txBody>
      </p:sp>
      <p:sp>
        <p:nvSpPr>
          <p:cNvPr id="52244" name="Rectangle 26"/>
          <p:cNvSpPr>
            <a:spLocks noChangeArrowheads="1"/>
          </p:cNvSpPr>
          <p:nvPr>
            <p:custDataLst>
              <p:tags r:id="rId13"/>
            </p:custDataLst>
          </p:nvPr>
        </p:nvSpPr>
        <p:spPr bwMode="auto">
          <a:xfrm>
            <a:off x="3246438" y="3235325"/>
            <a:ext cx="493712" cy="212725"/>
          </a:xfrm>
          <a:prstGeom prst="rect">
            <a:avLst/>
          </a:prstGeom>
          <a:noFill/>
          <a:ln w="9525">
            <a:noFill/>
            <a:miter lim="800000"/>
            <a:headEnd/>
            <a:tailEnd/>
          </a:ln>
        </p:spPr>
        <p:txBody>
          <a:bodyPr wrap="none"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Actual</a:t>
            </a:r>
          </a:p>
        </p:txBody>
      </p:sp>
    </p:spTree>
    <p:custDataLst>
      <p:tags r:id="rId2"/>
    </p:custData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ChangeArrowheads="1"/>
          </p:cNvSpPr>
          <p:nvPr/>
        </p:nvSpPr>
        <p:spPr bwMode="auto">
          <a:xfrm>
            <a:off x="530225" y="784225"/>
            <a:ext cx="7631113" cy="468313"/>
          </a:xfrm>
          <a:prstGeom prst="rect">
            <a:avLst/>
          </a:prstGeom>
          <a:solidFill>
            <a:srgbClr val="FFFFFF"/>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76" name="Freeform 3"/>
          <p:cNvSpPr>
            <a:spLocks/>
          </p:cNvSpPr>
          <p:nvPr/>
        </p:nvSpPr>
        <p:spPr bwMode="auto">
          <a:xfrm>
            <a:off x="3008313" y="2339975"/>
            <a:ext cx="1085850" cy="195263"/>
          </a:xfrm>
          <a:custGeom>
            <a:avLst/>
            <a:gdLst>
              <a:gd name="T0" fmla="*/ 1442519150 w 800"/>
              <a:gd name="T1" fmla="*/ 0 h 135"/>
              <a:gd name="T2" fmla="*/ 0 w 800"/>
              <a:gd name="T3" fmla="*/ 282426957 h 135"/>
              <a:gd name="T4" fmla="*/ 1473837778 w 800"/>
              <a:gd name="T5" fmla="*/ 263597818 h 135"/>
              <a:gd name="T6" fmla="*/ 0 60000 65536"/>
              <a:gd name="T7" fmla="*/ 0 60000 65536"/>
              <a:gd name="T8" fmla="*/ 0 60000 65536"/>
              <a:gd name="T9" fmla="*/ 0 w 800"/>
              <a:gd name="T10" fmla="*/ 0 h 135"/>
              <a:gd name="T11" fmla="*/ 800 w 800"/>
              <a:gd name="T12" fmla="*/ 135 h 135"/>
            </a:gdLst>
            <a:ahLst/>
            <a:cxnLst>
              <a:cxn ang="T6">
                <a:pos x="T0" y="T1"/>
              </a:cxn>
              <a:cxn ang="T7">
                <a:pos x="T2" y="T3"/>
              </a:cxn>
              <a:cxn ang="T8">
                <a:pos x="T4" y="T5"/>
              </a:cxn>
            </a:cxnLst>
            <a:rect l="T9" t="T10" r="T11" b="T12"/>
            <a:pathLst>
              <a:path w="800" h="135">
                <a:moveTo>
                  <a:pt x="783" y="0"/>
                </a:moveTo>
                <a:lnTo>
                  <a:pt x="0" y="135"/>
                </a:lnTo>
                <a:lnTo>
                  <a:pt x="800" y="126"/>
                </a:lnTo>
              </a:path>
            </a:pathLst>
          </a:custGeom>
          <a:solidFill>
            <a:schemeClr val="tx1"/>
          </a:solidFill>
          <a:ln w="9525">
            <a:solidFill>
              <a:schemeClr val="tx1"/>
            </a:solidFill>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77" name="Oval 4"/>
          <p:cNvSpPr>
            <a:spLocks noChangeArrowheads="1"/>
          </p:cNvSpPr>
          <p:nvPr/>
        </p:nvSpPr>
        <p:spPr bwMode="auto">
          <a:xfrm>
            <a:off x="3317875" y="2001838"/>
            <a:ext cx="1258888" cy="860425"/>
          </a:xfrm>
          <a:prstGeom prst="ellipse">
            <a:avLst/>
          </a:prstGeom>
          <a:solidFill>
            <a:schemeClr val="accent1"/>
          </a:solidFill>
          <a:ln w="9525">
            <a:solidFill>
              <a:schemeClr val="tx1"/>
            </a:solidFill>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78" name="McK Message"/>
          <p:cNvSpPr>
            <a:spLocks noChangeArrowheads="1"/>
          </p:cNvSpPr>
          <p:nvPr/>
        </p:nvSpPr>
        <p:spPr bwMode="auto">
          <a:xfrm>
            <a:off x="642938" y="933450"/>
            <a:ext cx="7432675" cy="192088"/>
          </a:xfrm>
          <a:prstGeom prst="rect">
            <a:avLst/>
          </a:prstGeom>
          <a:noFill/>
          <a:ln w="9525">
            <a:noFill/>
            <a:miter lim="800000"/>
            <a:headEnd/>
            <a:tailEnd/>
          </a:ln>
        </p:spPr>
        <p:txBody>
          <a:bodyPr lIns="0" tIns="0" rIns="0" bIns="0"/>
          <a:lstStyle/>
          <a:p>
            <a:pPr defTabSz="801688" eaLnBrk="0" hangingPunct="0"/>
            <a:r>
              <a:rPr lang="en-GB" sz="1100" smtClean="0">
                <a:solidFill>
                  <a:srgbClr val="000000"/>
                </a:solidFill>
                <a:latin typeface="Arial" charset="0"/>
                <a:ea typeface="ＭＳ Ｐゴシック" charset="-128"/>
              </a:rPr>
              <a:t>Opportunity:</a:t>
            </a:r>
            <a:r>
              <a:rPr lang="en-GB" sz="1100" b="0" smtClean="0">
                <a:solidFill>
                  <a:srgbClr val="000000"/>
                </a:solidFill>
                <a:latin typeface="Arial" charset="0"/>
                <a:ea typeface="ＭＳ Ｐゴシック" charset="-128"/>
              </a:rPr>
              <a:t>  Address all of the costs associated with the product lifecycle to maximise savings</a:t>
            </a:r>
          </a:p>
        </p:txBody>
      </p:sp>
      <p:graphicFrame>
        <p:nvGraphicFramePr>
          <p:cNvPr id="54274" name="Object 2"/>
          <p:cNvGraphicFramePr>
            <a:graphicFrameLocks/>
          </p:cNvGraphicFramePr>
          <p:nvPr/>
        </p:nvGraphicFramePr>
        <p:xfrm>
          <a:off x="2114550" y="2505075"/>
          <a:ext cx="1879600" cy="3856038"/>
        </p:xfrm>
        <a:graphic>
          <a:graphicData uri="http://schemas.openxmlformats.org/presentationml/2006/ole">
            <mc:AlternateContent xmlns:mc="http://schemas.openxmlformats.org/markup-compatibility/2006">
              <mc:Choice xmlns:v="urn:schemas-microsoft-com:vml" Requires="v">
                <p:oleObj spid="_x0000_s123920" name="Chart" r:id="rId36" imgW="3895769" imgH="4257743" progId="MSGraph.Chart.8">
                  <p:embed followColorScheme="full"/>
                </p:oleObj>
              </mc:Choice>
              <mc:Fallback>
                <p:oleObj name="Chart" r:id="rId36" imgW="3895769" imgH="4257743" progId="MSGraph.Chart.8">
                  <p:embed followColorScheme="full"/>
                  <p:pic>
                    <p:nvPicPr>
                      <p:cNvPr id="0" name="Picture 2"/>
                      <p:cNvPicPr>
                        <a:picLocks noChangeArrowheads="1"/>
                      </p:cNvPicPr>
                      <p:nvPr/>
                    </p:nvPicPr>
                    <p:blipFill>
                      <a:blip r:embed="rId37">
                        <a:extLst>
                          <a:ext uri="{28A0092B-C50C-407E-A947-70E740481C1C}">
                            <a14:useLocalDpi xmlns:a14="http://schemas.microsoft.com/office/drawing/2010/main" val="0"/>
                          </a:ext>
                        </a:extLst>
                      </a:blip>
                      <a:srcRect r="43643"/>
                      <a:stretch>
                        <a:fillRect/>
                      </a:stretch>
                    </p:blipFill>
                    <p:spPr bwMode="auto">
                      <a:xfrm>
                        <a:off x="2114550" y="2505075"/>
                        <a:ext cx="1879600" cy="38560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4279" name="Line 8"/>
          <p:cNvSpPr>
            <a:spLocks noChangeShapeType="1"/>
          </p:cNvSpPr>
          <p:nvPr/>
        </p:nvSpPr>
        <p:spPr bwMode="auto">
          <a:xfrm>
            <a:off x="2849563" y="2790825"/>
            <a:ext cx="0" cy="104775"/>
          </a:xfrm>
          <a:prstGeom prst="line">
            <a:avLst/>
          </a:prstGeom>
          <a:noFill/>
          <a:ln w="9525">
            <a:solidFill>
              <a:schemeClr val="tx1"/>
            </a:solidFill>
            <a:prstDash val="dashDot"/>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80" name="Line 9"/>
          <p:cNvSpPr>
            <a:spLocks noChangeShapeType="1"/>
          </p:cNvSpPr>
          <p:nvPr/>
        </p:nvSpPr>
        <p:spPr bwMode="auto">
          <a:xfrm>
            <a:off x="3197225" y="3067050"/>
            <a:ext cx="0" cy="104775"/>
          </a:xfrm>
          <a:prstGeom prst="line">
            <a:avLst/>
          </a:prstGeom>
          <a:noFill/>
          <a:ln w="9525">
            <a:solidFill>
              <a:schemeClr val="tx1"/>
            </a:solidFill>
            <a:prstDash val="dashDot"/>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81" name="Line 10"/>
          <p:cNvSpPr>
            <a:spLocks noChangeShapeType="1"/>
          </p:cNvSpPr>
          <p:nvPr/>
        </p:nvSpPr>
        <p:spPr bwMode="auto">
          <a:xfrm>
            <a:off x="3197225" y="3355975"/>
            <a:ext cx="0" cy="103188"/>
          </a:xfrm>
          <a:prstGeom prst="line">
            <a:avLst/>
          </a:prstGeom>
          <a:noFill/>
          <a:ln w="9525">
            <a:solidFill>
              <a:schemeClr val="tx1"/>
            </a:solidFill>
            <a:prstDash val="dashDot"/>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82" name="Line 11"/>
          <p:cNvSpPr>
            <a:spLocks noChangeShapeType="1"/>
          </p:cNvSpPr>
          <p:nvPr/>
        </p:nvSpPr>
        <p:spPr bwMode="auto">
          <a:xfrm>
            <a:off x="3267075" y="3636963"/>
            <a:ext cx="0" cy="104775"/>
          </a:xfrm>
          <a:prstGeom prst="line">
            <a:avLst/>
          </a:prstGeom>
          <a:noFill/>
          <a:ln w="9525">
            <a:solidFill>
              <a:schemeClr val="tx1"/>
            </a:solidFill>
            <a:prstDash val="dashDot"/>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83" name="Line 12"/>
          <p:cNvSpPr>
            <a:spLocks noChangeShapeType="1"/>
          </p:cNvSpPr>
          <p:nvPr/>
        </p:nvSpPr>
        <p:spPr bwMode="auto">
          <a:xfrm>
            <a:off x="3338513" y="3914775"/>
            <a:ext cx="0" cy="103188"/>
          </a:xfrm>
          <a:prstGeom prst="line">
            <a:avLst/>
          </a:prstGeom>
          <a:noFill/>
          <a:ln w="9525">
            <a:solidFill>
              <a:schemeClr val="tx1"/>
            </a:solidFill>
            <a:prstDash val="dashDot"/>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84" name="Line 13"/>
          <p:cNvSpPr>
            <a:spLocks noChangeShapeType="1"/>
          </p:cNvSpPr>
          <p:nvPr/>
        </p:nvSpPr>
        <p:spPr bwMode="auto">
          <a:xfrm>
            <a:off x="3403600" y="4202113"/>
            <a:ext cx="0" cy="103187"/>
          </a:xfrm>
          <a:prstGeom prst="line">
            <a:avLst/>
          </a:prstGeom>
          <a:noFill/>
          <a:ln w="9525">
            <a:solidFill>
              <a:schemeClr val="tx1"/>
            </a:solidFill>
            <a:prstDash val="dashDot"/>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85" name="Line 14"/>
          <p:cNvSpPr>
            <a:spLocks noChangeShapeType="1"/>
          </p:cNvSpPr>
          <p:nvPr/>
        </p:nvSpPr>
        <p:spPr bwMode="auto">
          <a:xfrm>
            <a:off x="3479800" y="4495800"/>
            <a:ext cx="0" cy="103188"/>
          </a:xfrm>
          <a:prstGeom prst="line">
            <a:avLst/>
          </a:prstGeom>
          <a:noFill/>
          <a:ln w="9525">
            <a:solidFill>
              <a:schemeClr val="tx1"/>
            </a:solidFill>
            <a:prstDash val="dashDot"/>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86" name="Line 15"/>
          <p:cNvSpPr>
            <a:spLocks noChangeShapeType="1"/>
          </p:cNvSpPr>
          <p:nvPr/>
        </p:nvSpPr>
        <p:spPr bwMode="auto">
          <a:xfrm>
            <a:off x="3544888" y="4795838"/>
            <a:ext cx="0" cy="103187"/>
          </a:xfrm>
          <a:prstGeom prst="line">
            <a:avLst/>
          </a:prstGeom>
          <a:noFill/>
          <a:ln w="9525">
            <a:solidFill>
              <a:schemeClr val="tx1"/>
            </a:solidFill>
            <a:prstDash val="dashDot"/>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87" name="Line 16"/>
          <p:cNvSpPr>
            <a:spLocks noChangeShapeType="1"/>
          </p:cNvSpPr>
          <p:nvPr/>
        </p:nvSpPr>
        <p:spPr bwMode="auto">
          <a:xfrm>
            <a:off x="3614738" y="5083175"/>
            <a:ext cx="0" cy="103188"/>
          </a:xfrm>
          <a:prstGeom prst="line">
            <a:avLst/>
          </a:prstGeom>
          <a:noFill/>
          <a:ln w="9525">
            <a:solidFill>
              <a:schemeClr val="tx1"/>
            </a:solidFill>
            <a:prstDash val="dashDot"/>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88" name="Line 17"/>
          <p:cNvSpPr>
            <a:spLocks noChangeShapeType="1"/>
          </p:cNvSpPr>
          <p:nvPr/>
        </p:nvSpPr>
        <p:spPr bwMode="auto">
          <a:xfrm>
            <a:off x="3687763" y="5365750"/>
            <a:ext cx="0" cy="103188"/>
          </a:xfrm>
          <a:prstGeom prst="line">
            <a:avLst/>
          </a:prstGeom>
          <a:noFill/>
          <a:ln w="9525">
            <a:solidFill>
              <a:schemeClr val="tx1"/>
            </a:solidFill>
            <a:prstDash val="dashDot"/>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89" name="Line 18"/>
          <p:cNvSpPr>
            <a:spLocks noChangeShapeType="1"/>
          </p:cNvSpPr>
          <p:nvPr/>
        </p:nvSpPr>
        <p:spPr bwMode="auto">
          <a:xfrm>
            <a:off x="3963988" y="5659438"/>
            <a:ext cx="0" cy="103187"/>
          </a:xfrm>
          <a:prstGeom prst="line">
            <a:avLst/>
          </a:prstGeom>
          <a:noFill/>
          <a:ln w="9525">
            <a:solidFill>
              <a:schemeClr val="tx1"/>
            </a:solidFill>
            <a:prstDash val="dashDot"/>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90" name="Text Box 19"/>
          <p:cNvSpPr txBox="1">
            <a:spLocks noChangeArrowheads="1"/>
          </p:cNvSpPr>
          <p:nvPr/>
        </p:nvSpPr>
        <p:spPr bwMode="auto">
          <a:xfrm>
            <a:off x="896938" y="2601913"/>
            <a:ext cx="550862" cy="168275"/>
          </a:xfrm>
          <a:prstGeom prst="rect">
            <a:avLst/>
          </a:prstGeom>
          <a:noFill/>
          <a:ln w="9525">
            <a:noFill/>
            <a:miter lim="800000"/>
            <a:headEnd/>
            <a:tailEnd/>
          </a:ln>
        </p:spPr>
        <p:txBody>
          <a:bodyPr wrap="none" lIns="0" tIns="0" rIns="0" bIns="0">
            <a:spAutoFit/>
          </a:bodyPr>
          <a:lstStyle/>
          <a:p>
            <a:pPr defTabSz="801688" eaLnBrk="0" hangingPunct="0"/>
            <a:r>
              <a:rPr lang="en-GB" sz="1100" b="0" smtClean="0">
                <a:solidFill>
                  <a:srgbClr val="000000"/>
                </a:solidFill>
                <a:latin typeface="Arial" charset="0"/>
                <a:ea typeface="ＭＳ Ｐゴシック" charset="-128"/>
              </a:rPr>
              <a:t>Mill price</a:t>
            </a:r>
          </a:p>
        </p:txBody>
      </p:sp>
      <p:sp>
        <p:nvSpPr>
          <p:cNvPr id="54291" name="Text Box 20"/>
          <p:cNvSpPr txBox="1">
            <a:spLocks noChangeArrowheads="1"/>
          </p:cNvSpPr>
          <p:nvPr/>
        </p:nvSpPr>
        <p:spPr bwMode="auto">
          <a:xfrm>
            <a:off x="896938" y="2843213"/>
            <a:ext cx="1109662" cy="336550"/>
          </a:xfrm>
          <a:prstGeom prst="rect">
            <a:avLst/>
          </a:prstGeom>
          <a:noFill/>
          <a:ln w="9525">
            <a:noFill/>
            <a:miter lim="800000"/>
            <a:headEnd/>
            <a:tailEnd/>
          </a:ln>
        </p:spPr>
        <p:txBody>
          <a:bodyPr lIns="0" tIns="0" rIns="0" bIns="0">
            <a:spAutoFit/>
          </a:bodyPr>
          <a:lstStyle/>
          <a:p>
            <a:pPr defTabSz="801688" eaLnBrk="0" hangingPunct="0"/>
            <a:r>
              <a:rPr lang="en-GB" sz="1100" b="0" smtClean="0">
                <a:solidFill>
                  <a:srgbClr val="000000"/>
                </a:solidFill>
                <a:latin typeface="Arial" charset="0"/>
                <a:ea typeface="ＭＳ Ｐゴシック" charset="-128"/>
              </a:rPr>
              <a:t>Third party processing price</a:t>
            </a:r>
          </a:p>
        </p:txBody>
      </p:sp>
      <p:sp>
        <p:nvSpPr>
          <p:cNvPr id="54292" name="Text Box 21"/>
          <p:cNvSpPr txBox="1">
            <a:spLocks noChangeArrowheads="1"/>
          </p:cNvSpPr>
          <p:nvPr/>
        </p:nvSpPr>
        <p:spPr bwMode="auto">
          <a:xfrm>
            <a:off x="896938" y="3194050"/>
            <a:ext cx="1109662" cy="168275"/>
          </a:xfrm>
          <a:prstGeom prst="rect">
            <a:avLst/>
          </a:prstGeom>
          <a:noFill/>
          <a:ln w="9525">
            <a:noFill/>
            <a:miter lim="800000"/>
            <a:headEnd/>
            <a:tailEnd/>
          </a:ln>
        </p:spPr>
        <p:txBody>
          <a:bodyPr lIns="0" tIns="0" rIns="0" bIns="0">
            <a:spAutoFit/>
          </a:bodyPr>
          <a:lstStyle/>
          <a:p>
            <a:pPr defTabSz="801688" eaLnBrk="0" hangingPunct="0"/>
            <a:r>
              <a:rPr lang="en-GB" sz="1100" b="0" smtClean="0">
                <a:solidFill>
                  <a:srgbClr val="000000"/>
                </a:solidFill>
                <a:latin typeface="Arial" charset="0"/>
                <a:ea typeface="ＭＳ Ｐゴシック" charset="-128"/>
              </a:rPr>
              <a:t>External cost</a:t>
            </a:r>
          </a:p>
        </p:txBody>
      </p:sp>
      <p:sp>
        <p:nvSpPr>
          <p:cNvPr id="54293" name="Text Box 22"/>
          <p:cNvSpPr txBox="1">
            <a:spLocks noChangeArrowheads="1"/>
          </p:cNvSpPr>
          <p:nvPr/>
        </p:nvSpPr>
        <p:spPr bwMode="auto">
          <a:xfrm>
            <a:off x="896938" y="3460750"/>
            <a:ext cx="1271587" cy="168275"/>
          </a:xfrm>
          <a:prstGeom prst="rect">
            <a:avLst/>
          </a:prstGeom>
          <a:noFill/>
          <a:ln w="9525">
            <a:noFill/>
            <a:miter lim="800000"/>
            <a:headEnd/>
            <a:tailEnd/>
          </a:ln>
        </p:spPr>
        <p:txBody>
          <a:bodyPr lIns="0" tIns="0" rIns="0" bIns="0">
            <a:spAutoFit/>
          </a:bodyPr>
          <a:lstStyle/>
          <a:p>
            <a:pPr defTabSz="801688" eaLnBrk="0" hangingPunct="0"/>
            <a:r>
              <a:rPr lang="en-GB" sz="1100" b="0" smtClean="0">
                <a:solidFill>
                  <a:srgbClr val="000000"/>
                </a:solidFill>
                <a:latin typeface="Arial" charset="0"/>
                <a:ea typeface="ＭＳ Ｐゴシック" charset="-128"/>
              </a:rPr>
              <a:t>Processing/finishing</a:t>
            </a:r>
          </a:p>
        </p:txBody>
      </p:sp>
      <p:sp>
        <p:nvSpPr>
          <p:cNvPr id="54294" name="Text Box 23"/>
          <p:cNvSpPr txBox="1">
            <a:spLocks noChangeArrowheads="1"/>
          </p:cNvSpPr>
          <p:nvPr/>
        </p:nvSpPr>
        <p:spPr bwMode="auto">
          <a:xfrm>
            <a:off x="896938" y="3754438"/>
            <a:ext cx="1271587" cy="168275"/>
          </a:xfrm>
          <a:prstGeom prst="rect">
            <a:avLst/>
          </a:prstGeom>
          <a:noFill/>
          <a:ln w="9525">
            <a:noFill/>
            <a:miter lim="800000"/>
            <a:headEnd/>
            <a:tailEnd/>
          </a:ln>
        </p:spPr>
        <p:txBody>
          <a:bodyPr lIns="0" tIns="0" rIns="0" bIns="0">
            <a:spAutoFit/>
          </a:bodyPr>
          <a:lstStyle/>
          <a:p>
            <a:pPr defTabSz="801688" eaLnBrk="0" hangingPunct="0"/>
            <a:r>
              <a:rPr lang="en-GB" sz="1100" b="0" smtClean="0">
                <a:solidFill>
                  <a:srgbClr val="000000"/>
                </a:solidFill>
                <a:latin typeface="Arial" charset="0"/>
                <a:ea typeface="ＭＳ Ｐゴシック" charset="-128"/>
              </a:rPr>
              <a:t>Scrap</a:t>
            </a:r>
          </a:p>
        </p:txBody>
      </p:sp>
      <p:sp>
        <p:nvSpPr>
          <p:cNvPr id="54295" name="Text Box 24"/>
          <p:cNvSpPr txBox="1">
            <a:spLocks noChangeArrowheads="1"/>
          </p:cNvSpPr>
          <p:nvPr/>
        </p:nvSpPr>
        <p:spPr bwMode="auto">
          <a:xfrm>
            <a:off x="896938" y="4025900"/>
            <a:ext cx="1271587" cy="168275"/>
          </a:xfrm>
          <a:prstGeom prst="rect">
            <a:avLst/>
          </a:prstGeom>
          <a:noFill/>
          <a:ln w="9525">
            <a:noFill/>
            <a:miter lim="800000"/>
            <a:headEnd/>
            <a:tailEnd/>
          </a:ln>
        </p:spPr>
        <p:txBody>
          <a:bodyPr lIns="0" tIns="0" rIns="0" bIns="0">
            <a:spAutoFit/>
          </a:bodyPr>
          <a:lstStyle/>
          <a:p>
            <a:pPr defTabSz="801688" eaLnBrk="0" hangingPunct="0"/>
            <a:r>
              <a:rPr lang="en-GB" sz="1100" b="0" smtClean="0">
                <a:solidFill>
                  <a:srgbClr val="000000"/>
                </a:solidFill>
                <a:latin typeface="Arial" charset="0"/>
                <a:ea typeface="ＭＳ Ｐゴシック" charset="-128"/>
              </a:rPr>
              <a:t>Re-work</a:t>
            </a:r>
          </a:p>
        </p:txBody>
      </p:sp>
      <p:sp>
        <p:nvSpPr>
          <p:cNvPr id="54296" name="Text Box 25"/>
          <p:cNvSpPr txBox="1">
            <a:spLocks noChangeArrowheads="1"/>
          </p:cNvSpPr>
          <p:nvPr/>
        </p:nvSpPr>
        <p:spPr bwMode="auto">
          <a:xfrm>
            <a:off x="896938" y="4616450"/>
            <a:ext cx="1271587" cy="336550"/>
          </a:xfrm>
          <a:prstGeom prst="rect">
            <a:avLst/>
          </a:prstGeom>
          <a:noFill/>
          <a:ln w="9525">
            <a:noFill/>
            <a:miter lim="800000"/>
            <a:headEnd/>
            <a:tailEnd/>
          </a:ln>
        </p:spPr>
        <p:txBody>
          <a:bodyPr lIns="0" tIns="0" rIns="0" bIns="0">
            <a:spAutoFit/>
          </a:bodyPr>
          <a:lstStyle/>
          <a:p>
            <a:pPr defTabSz="801688" eaLnBrk="0" hangingPunct="0"/>
            <a:r>
              <a:rPr lang="en-GB" sz="1100" b="0" smtClean="0">
                <a:solidFill>
                  <a:srgbClr val="000000"/>
                </a:solidFill>
                <a:latin typeface="Arial" charset="0"/>
                <a:ea typeface="ＭＳ Ｐゴシック" charset="-128"/>
              </a:rPr>
              <a:t>Inventory/warehouse</a:t>
            </a:r>
          </a:p>
        </p:txBody>
      </p:sp>
      <p:sp>
        <p:nvSpPr>
          <p:cNvPr id="54297" name="Text Box 26"/>
          <p:cNvSpPr txBox="1">
            <a:spLocks noChangeArrowheads="1"/>
          </p:cNvSpPr>
          <p:nvPr/>
        </p:nvSpPr>
        <p:spPr bwMode="auto">
          <a:xfrm>
            <a:off x="896938" y="4895850"/>
            <a:ext cx="1271587" cy="168275"/>
          </a:xfrm>
          <a:prstGeom prst="rect">
            <a:avLst/>
          </a:prstGeom>
          <a:noFill/>
          <a:ln w="9525">
            <a:noFill/>
            <a:miter lim="800000"/>
            <a:headEnd/>
            <a:tailEnd/>
          </a:ln>
        </p:spPr>
        <p:txBody>
          <a:bodyPr lIns="0" tIns="0" rIns="0" bIns="0">
            <a:spAutoFit/>
          </a:bodyPr>
          <a:lstStyle/>
          <a:p>
            <a:pPr defTabSz="801688" eaLnBrk="0" hangingPunct="0"/>
            <a:r>
              <a:rPr lang="en-GB" sz="1100" b="0" smtClean="0">
                <a:solidFill>
                  <a:srgbClr val="000000"/>
                </a:solidFill>
                <a:latin typeface="Arial" charset="0"/>
                <a:ea typeface="ＭＳ Ｐゴシック" charset="-128"/>
              </a:rPr>
              <a:t>Transportation</a:t>
            </a:r>
          </a:p>
        </p:txBody>
      </p:sp>
      <p:sp>
        <p:nvSpPr>
          <p:cNvPr id="54298" name="Text Box 27"/>
          <p:cNvSpPr txBox="1">
            <a:spLocks noChangeArrowheads="1"/>
          </p:cNvSpPr>
          <p:nvPr/>
        </p:nvSpPr>
        <p:spPr bwMode="auto">
          <a:xfrm>
            <a:off x="896938" y="5445125"/>
            <a:ext cx="1271587" cy="168275"/>
          </a:xfrm>
          <a:prstGeom prst="rect">
            <a:avLst/>
          </a:prstGeom>
          <a:noFill/>
          <a:ln w="9525">
            <a:noFill/>
            <a:miter lim="800000"/>
            <a:headEnd/>
            <a:tailEnd/>
          </a:ln>
        </p:spPr>
        <p:txBody>
          <a:bodyPr lIns="0" tIns="0" rIns="0" bIns="0">
            <a:spAutoFit/>
          </a:bodyPr>
          <a:lstStyle/>
          <a:p>
            <a:pPr defTabSz="801688" eaLnBrk="0" hangingPunct="0"/>
            <a:r>
              <a:rPr lang="en-GB" sz="1100" b="0" smtClean="0">
                <a:solidFill>
                  <a:srgbClr val="000000"/>
                </a:solidFill>
                <a:latin typeface="Arial" charset="0"/>
                <a:ea typeface="ＭＳ Ｐゴシック" charset="-128"/>
              </a:rPr>
              <a:t>Overhead</a:t>
            </a:r>
          </a:p>
        </p:txBody>
      </p:sp>
      <p:sp>
        <p:nvSpPr>
          <p:cNvPr id="54299" name="Text Box 28"/>
          <p:cNvSpPr txBox="1">
            <a:spLocks noChangeArrowheads="1"/>
          </p:cNvSpPr>
          <p:nvPr/>
        </p:nvSpPr>
        <p:spPr bwMode="auto">
          <a:xfrm>
            <a:off x="896938" y="5697538"/>
            <a:ext cx="1271587" cy="168275"/>
          </a:xfrm>
          <a:prstGeom prst="rect">
            <a:avLst/>
          </a:prstGeom>
          <a:noFill/>
          <a:ln w="9525">
            <a:noFill/>
            <a:miter lim="800000"/>
            <a:headEnd/>
            <a:tailEnd/>
          </a:ln>
        </p:spPr>
        <p:txBody>
          <a:bodyPr lIns="0" tIns="0" rIns="0" bIns="0">
            <a:spAutoFit/>
          </a:bodyPr>
          <a:lstStyle/>
          <a:p>
            <a:pPr defTabSz="801688" eaLnBrk="0" hangingPunct="0"/>
            <a:r>
              <a:rPr lang="en-GB" sz="1100" b="0" smtClean="0">
                <a:solidFill>
                  <a:srgbClr val="000000"/>
                </a:solidFill>
                <a:latin typeface="Arial" charset="0"/>
                <a:ea typeface="ＭＳ Ｐゴシック" charset="-128"/>
              </a:rPr>
              <a:t>Internal cost</a:t>
            </a:r>
          </a:p>
        </p:txBody>
      </p:sp>
      <p:sp>
        <p:nvSpPr>
          <p:cNvPr id="54300" name="Text Box 29"/>
          <p:cNvSpPr txBox="1">
            <a:spLocks noChangeArrowheads="1"/>
          </p:cNvSpPr>
          <p:nvPr/>
        </p:nvSpPr>
        <p:spPr bwMode="auto">
          <a:xfrm>
            <a:off x="885825" y="6010275"/>
            <a:ext cx="1271588" cy="336550"/>
          </a:xfrm>
          <a:prstGeom prst="rect">
            <a:avLst/>
          </a:prstGeom>
          <a:noFill/>
          <a:ln w="9525">
            <a:noFill/>
            <a:miter lim="800000"/>
            <a:headEnd/>
            <a:tailEnd/>
          </a:ln>
        </p:spPr>
        <p:txBody>
          <a:bodyPr lIns="0" tIns="0" rIns="0" bIns="0">
            <a:spAutoFit/>
          </a:bodyPr>
          <a:lstStyle/>
          <a:p>
            <a:pPr defTabSz="801688" eaLnBrk="0" hangingPunct="0"/>
            <a:r>
              <a:rPr lang="en-GB" sz="1100" b="0" smtClean="0">
                <a:solidFill>
                  <a:srgbClr val="000000"/>
                </a:solidFill>
                <a:latin typeface="Arial" charset="0"/>
                <a:ea typeface="ＭＳ Ｐゴシック" charset="-128"/>
              </a:rPr>
              <a:t>Total cost of ownership</a:t>
            </a:r>
          </a:p>
        </p:txBody>
      </p:sp>
      <p:sp>
        <p:nvSpPr>
          <p:cNvPr id="54301" name="McK Footnote"/>
          <p:cNvSpPr>
            <a:spLocks noChangeArrowheads="1"/>
          </p:cNvSpPr>
          <p:nvPr/>
        </p:nvSpPr>
        <p:spPr bwMode="auto">
          <a:xfrm>
            <a:off x="849313" y="6318250"/>
            <a:ext cx="7431087" cy="273050"/>
          </a:xfrm>
          <a:prstGeom prst="rect">
            <a:avLst/>
          </a:prstGeom>
          <a:noFill/>
          <a:ln w="9525">
            <a:noFill/>
            <a:miter lim="800000"/>
            <a:headEnd/>
            <a:tailEnd/>
          </a:ln>
        </p:spPr>
        <p:txBody>
          <a:bodyPr lIns="0" tIns="0" rIns="0" bIns="0" anchor="b"/>
          <a:lstStyle/>
          <a:p>
            <a:pPr marL="400050" indent="-400050" defTabSz="801688" eaLnBrk="0" hangingPunct="0">
              <a:spcAft>
                <a:spcPts val="200"/>
              </a:spcAft>
              <a:tabLst>
                <a:tab pos="350838" algn="r"/>
              </a:tabLst>
            </a:pPr>
            <a:r>
              <a:rPr lang="en-GB" sz="800" b="0" smtClean="0">
                <a:solidFill>
                  <a:srgbClr val="000000"/>
                </a:solidFill>
                <a:latin typeface="Arial" charset="0"/>
                <a:ea typeface="ＭＳ Ｐゴシック" charset="-128"/>
              </a:rPr>
              <a:t>	</a:t>
            </a:r>
          </a:p>
          <a:p>
            <a:pPr marL="400050" indent="-400050" defTabSz="801688" eaLnBrk="0" hangingPunct="0">
              <a:tabLst>
                <a:tab pos="350838" algn="r"/>
              </a:tabLst>
            </a:pPr>
            <a:r>
              <a:rPr lang="en-GB" sz="800" b="0" smtClean="0">
                <a:solidFill>
                  <a:srgbClr val="000000"/>
                </a:solidFill>
                <a:latin typeface="Arial" charset="0"/>
                <a:ea typeface="ＭＳ Ｐゴシック" charset="-128"/>
              </a:rPr>
              <a:t>	Source:	1998 Data Book; procurement organisation</a:t>
            </a:r>
          </a:p>
        </p:txBody>
      </p:sp>
      <p:sp>
        <p:nvSpPr>
          <p:cNvPr id="54302" name="Text Box 31"/>
          <p:cNvSpPr txBox="1">
            <a:spLocks noChangeArrowheads="1"/>
          </p:cNvSpPr>
          <p:nvPr/>
        </p:nvSpPr>
        <p:spPr bwMode="auto">
          <a:xfrm>
            <a:off x="3273425" y="3190875"/>
            <a:ext cx="390525" cy="168275"/>
          </a:xfrm>
          <a:prstGeom prst="rect">
            <a:avLst/>
          </a:prstGeom>
          <a:noFill/>
          <a:ln w="9525">
            <a:noFill/>
            <a:miter lim="800000"/>
            <a:headEnd/>
            <a:tailEnd/>
          </a:ln>
        </p:spPr>
        <p:txBody>
          <a:bodyPr lIns="0" tIns="0" rIns="0" bIns="0">
            <a:spAutoFit/>
          </a:bodyPr>
          <a:lstStyle/>
          <a:p>
            <a:pPr defTabSz="801688" eaLnBrk="0" hangingPunct="0"/>
            <a:r>
              <a:rPr lang="en-GB" sz="1100" b="0" smtClean="0">
                <a:solidFill>
                  <a:srgbClr val="000000"/>
                </a:solidFill>
                <a:latin typeface="Arial" charset="0"/>
                <a:ea typeface="ＭＳ Ｐゴシック" charset="-128"/>
              </a:rPr>
              <a:t>$</a:t>
            </a:r>
            <a:r>
              <a:rPr lang="en-US" sz="1100" b="0" smtClean="0">
                <a:solidFill>
                  <a:srgbClr val="000000"/>
                </a:solidFill>
                <a:latin typeface="Arial" charset="0"/>
                <a:ea typeface="ＭＳ Ｐゴシック" charset="-128"/>
              </a:rPr>
              <a:t>___</a:t>
            </a:r>
            <a:endParaRPr lang="en-GB" sz="1100" b="0" smtClean="0">
              <a:solidFill>
                <a:srgbClr val="000000"/>
              </a:solidFill>
              <a:latin typeface="Arial" charset="0"/>
              <a:ea typeface="ＭＳ Ｐゴシック" charset="-128"/>
            </a:endParaRPr>
          </a:p>
        </p:txBody>
      </p:sp>
      <p:sp>
        <p:nvSpPr>
          <p:cNvPr id="54303" name="Text Box 32"/>
          <p:cNvSpPr txBox="1">
            <a:spLocks noChangeArrowheads="1"/>
          </p:cNvSpPr>
          <p:nvPr/>
        </p:nvSpPr>
        <p:spPr bwMode="auto">
          <a:xfrm>
            <a:off x="4681538" y="2151063"/>
            <a:ext cx="450850" cy="168275"/>
          </a:xfrm>
          <a:prstGeom prst="rect">
            <a:avLst/>
          </a:prstGeom>
          <a:noFill/>
          <a:ln w="9525">
            <a:noFill/>
            <a:miter lim="800000"/>
            <a:headEnd/>
            <a:tailEnd/>
          </a:ln>
        </p:spPr>
        <p:txBody>
          <a:bodyPr wrap="none" lIns="0" tIns="0" rIns="0" bIns="0">
            <a:spAutoFit/>
          </a:bodyPr>
          <a:lstStyle/>
          <a:p>
            <a:pPr defTabSz="801688" eaLnBrk="0" hangingPunct="0"/>
            <a:r>
              <a:rPr lang="en-GB" sz="1100" smtClean="0">
                <a:solidFill>
                  <a:srgbClr val="000000"/>
                </a:solidFill>
                <a:latin typeface="Arial" charset="0"/>
                <a:ea typeface="ＭＳ Ｐゴシック" charset="-128"/>
              </a:rPr>
              <a:t>Levers</a:t>
            </a:r>
          </a:p>
        </p:txBody>
      </p:sp>
      <p:sp>
        <p:nvSpPr>
          <p:cNvPr id="54304" name="Text Box 33"/>
          <p:cNvSpPr txBox="1">
            <a:spLocks noChangeArrowheads="1"/>
          </p:cNvSpPr>
          <p:nvPr/>
        </p:nvSpPr>
        <p:spPr bwMode="auto">
          <a:xfrm>
            <a:off x="6623050" y="2151063"/>
            <a:ext cx="1047750" cy="168275"/>
          </a:xfrm>
          <a:prstGeom prst="rect">
            <a:avLst/>
          </a:prstGeom>
          <a:noFill/>
          <a:ln w="9525">
            <a:noFill/>
            <a:miter lim="800000"/>
            <a:headEnd/>
            <a:tailEnd/>
          </a:ln>
        </p:spPr>
        <p:txBody>
          <a:bodyPr wrap="none" lIns="0" tIns="0" rIns="0" bIns="0">
            <a:spAutoFit/>
          </a:bodyPr>
          <a:lstStyle/>
          <a:p>
            <a:pPr defTabSz="801688" eaLnBrk="0" hangingPunct="0"/>
            <a:r>
              <a:rPr lang="en-GB" sz="1100" smtClean="0">
                <a:solidFill>
                  <a:srgbClr val="000000"/>
                </a:solidFill>
                <a:latin typeface="Arial" charset="0"/>
                <a:ea typeface="ＭＳ Ｐゴシック" charset="-128"/>
              </a:rPr>
              <a:t>Responsibility</a:t>
            </a:r>
          </a:p>
        </p:txBody>
      </p:sp>
      <p:sp>
        <p:nvSpPr>
          <p:cNvPr id="54305" name="Text Box 34"/>
          <p:cNvSpPr txBox="1">
            <a:spLocks noChangeArrowheads="1"/>
          </p:cNvSpPr>
          <p:nvPr/>
        </p:nvSpPr>
        <p:spPr bwMode="auto">
          <a:xfrm>
            <a:off x="8226425" y="2120900"/>
            <a:ext cx="504825" cy="168275"/>
          </a:xfrm>
          <a:prstGeom prst="rect">
            <a:avLst/>
          </a:prstGeom>
          <a:noFill/>
          <a:ln w="9525">
            <a:noFill/>
            <a:miter lim="800000"/>
            <a:headEnd/>
            <a:tailEnd/>
          </a:ln>
        </p:spPr>
        <p:txBody>
          <a:bodyPr wrap="none" lIns="0" tIns="0" rIns="0" bIns="0">
            <a:spAutoFit/>
          </a:bodyPr>
          <a:lstStyle/>
          <a:p>
            <a:pPr defTabSz="801688" eaLnBrk="0" hangingPunct="0"/>
            <a:r>
              <a:rPr lang="en-GB" sz="1100" smtClean="0">
                <a:solidFill>
                  <a:srgbClr val="000000"/>
                </a:solidFill>
                <a:latin typeface="Arial" charset="0"/>
                <a:ea typeface="ＭＳ Ｐゴシック" charset="-128"/>
              </a:rPr>
              <a:t>Utilised</a:t>
            </a:r>
          </a:p>
        </p:txBody>
      </p:sp>
      <p:sp>
        <p:nvSpPr>
          <p:cNvPr id="54306" name="Rectangle 35"/>
          <p:cNvSpPr>
            <a:spLocks noChangeArrowheads="1"/>
          </p:cNvSpPr>
          <p:nvPr>
            <p:custDataLst>
              <p:tags r:id="rId3"/>
            </p:custDataLst>
          </p:nvPr>
        </p:nvSpPr>
        <p:spPr bwMode="auto">
          <a:xfrm>
            <a:off x="4722813" y="2457450"/>
            <a:ext cx="2238375" cy="401638"/>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Standardise material specs</a:t>
            </a:r>
          </a:p>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Negotiate out profit</a:t>
            </a:r>
          </a:p>
        </p:txBody>
      </p:sp>
      <p:sp>
        <p:nvSpPr>
          <p:cNvPr id="54307" name="Rectangle 36"/>
          <p:cNvSpPr>
            <a:spLocks noChangeArrowheads="1"/>
          </p:cNvSpPr>
          <p:nvPr>
            <p:custDataLst>
              <p:tags r:id="rId4"/>
            </p:custDataLst>
          </p:nvPr>
        </p:nvSpPr>
        <p:spPr bwMode="auto">
          <a:xfrm>
            <a:off x="6623050" y="2457450"/>
            <a:ext cx="1774825" cy="365125"/>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Char char="·"/>
            </a:pPr>
            <a:r>
              <a:rPr lang="en-GB" sz="1200" b="0" smtClean="0">
                <a:solidFill>
                  <a:srgbClr val="000000"/>
                </a:solidFill>
                <a:latin typeface="Arial" charset="0"/>
                <a:ea typeface="ＭＳ Ｐゴシック" charset="-128"/>
              </a:rPr>
              <a:t>Technical Procurement</a:t>
            </a:r>
          </a:p>
        </p:txBody>
      </p:sp>
      <p:sp>
        <p:nvSpPr>
          <p:cNvPr id="54308" name="Rectangle 37"/>
          <p:cNvSpPr>
            <a:spLocks noChangeArrowheads="1"/>
          </p:cNvSpPr>
          <p:nvPr>
            <p:custDataLst>
              <p:tags r:id="rId5"/>
            </p:custDataLst>
          </p:nvPr>
        </p:nvSpPr>
        <p:spPr bwMode="auto">
          <a:xfrm>
            <a:off x="8085138" y="2478088"/>
            <a:ext cx="661987" cy="401637"/>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No</a:t>
            </a:r>
          </a:p>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Yes</a:t>
            </a:r>
          </a:p>
        </p:txBody>
      </p:sp>
      <p:sp>
        <p:nvSpPr>
          <p:cNvPr id="54309" name="Rectangle 38"/>
          <p:cNvSpPr>
            <a:spLocks noChangeArrowheads="1"/>
          </p:cNvSpPr>
          <p:nvPr>
            <p:custDataLst>
              <p:tags r:id="rId6"/>
            </p:custDataLst>
          </p:nvPr>
        </p:nvSpPr>
        <p:spPr bwMode="auto">
          <a:xfrm>
            <a:off x="4722813" y="2805113"/>
            <a:ext cx="2205037" cy="401637"/>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Standardise product specs</a:t>
            </a:r>
          </a:p>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Negotiate out profit</a:t>
            </a:r>
          </a:p>
        </p:txBody>
      </p:sp>
      <p:sp>
        <p:nvSpPr>
          <p:cNvPr id="54310" name="Rectangle 39"/>
          <p:cNvSpPr>
            <a:spLocks noChangeArrowheads="1"/>
          </p:cNvSpPr>
          <p:nvPr>
            <p:custDataLst>
              <p:tags r:id="rId7"/>
            </p:custDataLst>
          </p:nvPr>
        </p:nvSpPr>
        <p:spPr bwMode="auto">
          <a:xfrm>
            <a:off x="6623050" y="2805113"/>
            <a:ext cx="1701800" cy="365125"/>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Technical Procurement</a:t>
            </a:r>
          </a:p>
        </p:txBody>
      </p:sp>
      <p:sp>
        <p:nvSpPr>
          <p:cNvPr id="54311" name="Rectangle 40"/>
          <p:cNvSpPr>
            <a:spLocks noChangeArrowheads="1"/>
          </p:cNvSpPr>
          <p:nvPr>
            <p:custDataLst>
              <p:tags r:id="rId8"/>
            </p:custDataLst>
          </p:nvPr>
        </p:nvSpPr>
        <p:spPr bwMode="auto">
          <a:xfrm>
            <a:off x="8124825" y="2835275"/>
            <a:ext cx="661988" cy="401638"/>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No</a:t>
            </a:r>
          </a:p>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Yes</a:t>
            </a:r>
          </a:p>
        </p:txBody>
      </p:sp>
      <p:sp>
        <p:nvSpPr>
          <p:cNvPr id="54312" name="Rectangle 41"/>
          <p:cNvSpPr>
            <a:spLocks noChangeArrowheads="1"/>
          </p:cNvSpPr>
          <p:nvPr>
            <p:custDataLst>
              <p:tags r:id="rId9"/>
            </p:custDataLst>
          </p:nvPr>
        </p:nvSpPr>
        <p:spPr bwMode="auto">
          <a:xfrm>
            <a:off x="4722813" y="3663950"/>
            <a:ext cx="2433637" cy="182563"/>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Reduce overlap with suppliers</a:t>
            </a:r>
          </a:p>
        </p:txBody>
      </p:sp>
      <p:sp>
        <p:nvSpPr>
          <p:cNvPr id="54313" name="Rectangle 42"/>
          <p:cNvSpPr>
            <a:spLocks noChangeArrowheads="1"/>
          </p:cNvSpPr>
          <p:nvPr>
            <p:custDataLst>
              <p:tags r:id="rId10"/>
            </p:custDataLst>
          </p:nvPr>
        </p:nvSpPr>
        <p:spPr bwMode="auto">
          <a:xfrm>
            <a:off x="6623050" y="3663950"/>
            <a:ext cx="1936750" cy="182563"/>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Manufacturing</a:t>
            </a:r>
          </a:p>
        </p:txBody>
      </p:sp>
      <p:sp>
        <p:nvSpPr>
          <p:cNvPr id="54314" name="Rectangle 43"/>
          <p:cNvSpPr>
            <a:spLocks noChangeArrowheads="1"/>
          </p:cNvSpPr>
          <p:nvPr>
            <p:custDataLst>
              <p:tags r:id="rId11"/>
            </p:custDataLst>
          </p:nvPr>
        </p:nvSpPr>
        <p:spPr bwMode="auto">
          <a:xfrm>
            <a:off x="8204200" y="3716338"/>
            <a:ext cx="595313" cy="182562"/>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No</a:t>
            </a:r>
          </a:p>
        </p:txBody>
      </p:sp>
      <p:sp>
        <p:nvSpPr>
          <p:cNvPr id="54315" name="Rectangle 44"/>
          <p:cNvSpPr>
            <a:spLocks noChangeArrowheads="1"/>
          </p:cNvSpPr>
          <p:nvPr>
            <p:custDataLst>
              <p:tags r:id="rId12"/>
            </p:custDataLst>
          </p:nvPr>
        </p:nvSpPr>
        <p:spPr bwMode="auto">
          <a:xfrm>
            <a:off x="4722813" y="3944938"/>
            <a:ext cx="1585912" cy="182562"/>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Track and reduce</a:t>
            </a:r>
          </a:p>
        </p:txBody>
      </p:sp>
      <p:sp>
        <p:nvSpPr>
          <p:cNvPr id="54316" name="Rectangle 45"/>
          <p:cNvSpPr>
            <a:spLocks noChangeArrowheads="1"/>
          </p:cNvSpPr>
          <p:nvPr>
            <p:custDataLst>
              <p:tags r:id="rId13"/>
            </p:custDataLst>
          </p:nvPr>
        </p:nvSpPr>
        <p:spPr bwMode="auto">
          <a:xfrm>
            <a:off x="6623050" y="3944938"/>
            <a:ext cx="1793875" cy="182562"/>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Manufacturing</a:t>
            </a:r>
          </a:p>
        </p:txBody>
      </p:sp>
      <p:sp>
        <p:nvSpPr>
          <p:cNvPr id="54317" name="Rectangle 46"/>
          <p:cNvSpPr>
            <a:spLocks noChangeArrowheads="1"/>
          </p:cNvSpPr>
          <p:nvPr>
            <p:custDataLst>
              <p:tags r:id="rId14"/>
            </p:custDataLst>
          </p:nvPr>
        </p:nvSpPr>
        <p:spPr bwMode="auto">
          <a:xfrm>
            <a:off x="8166100" y="3944938"/>
            <a:ext cx="704850" cy="182562"/>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TBD</a:t>
            </a:r>
          </a:p>
        </p:txBody>
      </p:sp>
      <p:sp>
        <p:nvSpPr>
          <p:cNvPr id="54318" name="Rectangle 47"/>
          <p:cNvSpPr>
            <a:spLocks noChangeArrowheads="1"/>
          </p:cNvSpPr>
          <p:nvPr>
            <p:custDataLst>
              <p:tags r:id="rId15"/>
            </p:custDataLst>
          </p:nvPr>
        </p:nvSpPr>
        <p:spPr bwMode="auto">
          <a:xfrm>
            <a:off x="4722813" y="4241800"/>
            <a:ext cx="1585912" cy="182563"/>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Track and reduce</a:t>
            </a:r>
          </a:p>
        </p:txBody>
      </p:sp>
      <p:sp>
        <p:nvSpPr>
          <p:cNvPr id="54319" name="Rectangle 48"/>
          <p:cNvSpPr>
            <a:spLocks noChangeArrowheads="1"/>
          </p:cNvSpPr>
          <p:nvPr>
            <p:custDataLst>
              <p:tags r:id="rId16"/>
            </p:custDataLst>
          </p:nvPr>
        </p:nvSpPr>
        <p:spPr bwMode="auto">
          <a:xfrm>
            <a:off x="6623050" y="4241800"/>
            <a:ext cx="1671638" cy="182563"/>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Manufacturing</a:t>
            </a:r>
          </a:p>
        </p:txBody>
      </p:sp>
      <p:sp>
        <p:nvSpPr>
          <p:cNvPr id="54320" name="Rectangle 49"/>
          <p:cNvSpPr>
            <a:spLocks noChangeArrowheads="1"/>
          </p:cNvSpPr>
          <p:nvPr>
            <p:custDataLst>
              <p:tags r:id="rId17"/>
            </p:custDataLst>
          </p:nvPr>
        </p:nvSpPr>
        <p:spPr bwMode="auto">
          <a:xfrm>
            <a:off x="8166100" y="4241800"/>
            <a:ext cx="704850" cy="182563"/>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TBD</a:t>
            </a:r>
          </a:p>
        </p:txBody>
      </p:sp>
      <p:sp>
        <p:nvSpPr>
          <p:cNvPr id="54321" name="Rectangle 50"/>
          <p:cNvSpPr>
            <a:spLocks noChangeArrowheads="1"/>
          </p:cNvSpPr>
          <p:nvPr>
            <p:custDataLst>
              <p:tags r:id="rId18"/>
            </p:custDataLst>
          </p:nvPr>
        </p:nvSpPr>
        <p:spPr bwMode="auto">
          <a:xfrm>
            <a:off x="4722813" y="4521200"/>
            <a:ext cx="2433637" cy="182563"/>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Reduce overlap with suppliers</a:t>
            </a:r>
          </a:p>
        </p:txBody>
      </p:sp>
      <p:sp>
        <p:nvSpPr>
          <p:cNvPr id="54322" name="Rectangle 51"/>
          <p:cNvSpPr>
            <a:spLocks noChangeArrowheads="1"/>
          </p:cNvSpPr>
          <p:nvPr>
            <p:custDataLst>
              <p:tags r:id="rId19"/>
            </p:custDataLst>
          </p:nvPr>
        </p:nvSpPr>
        <p:spPr bwMode="auto">
          <a:xfrm>
            <a:off x="6870700" y="4521200"/>
            <a:ext cx="1174750" cy="182563"/>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Technical</a:t>
            </a:r>
          </a:p>
        </p:txBody>
      </p:sp>
      <p:sp>
        <p:nvSpPr>
          <p:cNvPr id="54323" name="Rectangle 52"/>
          <p:cNvSpPr>
            <a:spLocks noChangeArrowheads="1"/>
          </p:cNvSpPr>
          <p:nvPr>
            <p:custDataLst>
              <p:tags r:id="rId20"/>
            </p:custDataLst>
          </p:nvPr>
        </p:nvSpPr>
        <p:spPr bwMode="auto">
          <a:xfrm>
            <a:off x="8166100" y="4521200"/>
            <a:ext cx="704850" cy="182563"/>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TBD</a:t>
            </a:r>
          </a:p>
        </p:txBody>
      </p:sp>
      <p:sp>
        <p:nvSpPr>
          <p:cNvPr id="54324" name="Rectangle 53"/>
          <p:cNvSpPr>
            <a:spLocks noChangeArrowheads="1"/>
          </p:cNvSpPr>
          <p:nvPr>
            <p:custDataLst>
              <p:tags r:id="rId21"/>
            </p:custDataLst>
          </p:nvPr>
        </p:nvSpPr>
        <p:spPr bwMode="auto">
          <a:xfrm>
            <a:off x="4722813" y="4810125"/>
            <a:ext cx="2206625" cy="365125"/>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Standardise parts/manage schedule adherence</a:t>
            </a:r>
          </a:p>
        </p:txBody>
      </p:sp>
      <p:sp>
        <p:nvSpPr>
          <p:cNvPr id="54325" name="Rectangle 54"/>
          <p:cNvSpPr>
            <a:spLocks noChangeArrowheads="1"/>
          </p:cNvSpPr>
          <p:nvPr>
            <p:custDataLst>
              <p:tags r:id="rId22"/>
            </p:custDataLst>
          </p:nvPr>
        </p:nvSpPr>
        <p:spPr bwMode="auto">
          <a:xfrm>
            <a:off x="6664325" y="4810125"/>
            <a:ext cx="1174750" cy="182563"/>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Logistics</a:t>
            </a:r>
          </a:p>
        </p:txBody>
      </p:sp>
      <p:sp>
        <p:nvSpPr>
          <p:cNvPr id="54326" name="Rectangle 55"/>
          <p:cNvSpPr>
            <a:spLocks noChangeArrowheads="1"/>
          </p:cNvSpPr>
          <p:nvPr>
            <p:custDataLst>
              <p:tags r:id="rId23"/>
            </p:custDataLst>
          </p:nvPr>
        </p:nvSpPr>
        <p:spPr bwMode="auto">
          <a:xfrm>
            <a:off x="8166100" y="4810125"/>
            <a:ext cx="704850" cy="182563"/>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TBD</a:t>
            </a:r>
          </a:p>
        </p:txBody>
      </p:sp>
      <p:sp>
        <p:nvSpPr>
          <p:cNvPr id="54327" name="Rectangle 56"/>
          <p:cNvSpPr>
            <a:spLocks noChangeArrowheads="1"/>
          </p:cNvSpPr>
          <p:nvPr>
            <p:custDataLst>
              <p:tags r:id="rId24"/>
            </p:custDataLst>
          </p:nvPr>
        </p:nvSpPr>
        <p:spPr bwMode="auto">
          <a:xfrm>
            <a:off x="4681538" y="5167313"/>
            <a:ext cx="2236787" cy="365125"/>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Track material flow and minimise movement</a:t>
            </a:r>
          </a:p>
        </p:txBody>
      </p:sp>
      <p:sp>
        <p:nvSpPr>
          <p:cNvPr id="54328" name="Rectangle 57"/>
          <p:cNvSpPr>
            <a:spLocks noChangeArrowheads="1"/>
          </p:cNvSpPr>
          <p:nvPr>
            <p:custDataLst>
              <p:tags r:id="rId25"/>
            </p:custDataLst>
          </p:nvPr>
        </p:nvSpPr>
        <p:spPr bwMode="auto">
          <a:xfrm>
            <a:off x="6623050" y="5167313"/>
            <a:ext cx="1530350" cy="365125"/>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Logistics/manu-facturing</a:t>
            </a:r>
          </a:p>
        </p:txBody>
      </p:sp>
      <p:sp>
        <p:nvSpPr>
          <p:cNvPr id="54329" name="Rectangle 58"/>
          <p:cNvSpPr>
            <a:spLocks noChangeArrowheads="1"/>
          </p:cNvSpPr>
          <p:nvPr>
            <p:custDataLst>
              <p:tags r:id="rId26"/>
            </p:custDataLst>
          </p:nvPr>
        </p:nvSpPr>
        <p:spPr bwMode="auto">
          <a:xfrm>
            <a:off x="8166100" y="5167313"/>
            <a:ext cx="704850" cy="182562"/>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TBD</a:t>
            </a:r>
          </a:p>
        </p:txBody>
      </p:sp>
      <p:sp>
        <p:nvSpPr>
          <p:cNvPr id="54330" name="Rectangle 59"/>
          <p:cNvSpPr>
            <a:spLocks noChangeArrowheads="1"/>
          </p:cNvSpPr>
          <p:nvPr>
            <p:custDataLst>
              <p:tags r:id="rId27"/>
            </p:custDataLst>
          </p:nvPr>
        </p:nvSpPr>
        <p:spPr bwMode="auto">
          <a:xfrm>
            <a:off x="4681538" y="5537200"/>
            <a:ext cx="1627187" cy="365125"/>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Track and manage</a:t>
            </a:r>
          </a:p>
        </p:txBody>
      </p:sp>
      <p:sp>
        <p:nvSpPr>
          <p:cNvPr id="54331" name="Rectangle 60"/>
          <p:cNvSpPr>
            <a:spLocks noChangeArrowheads="1"/>
          </p:cNvSpPr>
          <p:nvPr>
            <p:custDataLst>
              <p:tags r:id="rId28"/>
            </p:custDataLst>
          </p:nvPr>
        </p:nvSpPr>
        <p:spPr bwMode="auto">
          <a:xfrm>
            <a:off x="6664325" y="5537200"/>
            <a:ext cx="1428750" cy="182563"/>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Manufacturing</a:t>
            </a:r>
          </a:p>
        </p:txBody>
      </p:sp>
      <p:sp>
        <p:nvSpPr>
          <p:cNvPr id="54332" name="Rectangle 61"/>
          <p:cNvSpPr>
            <a:spLocks noChangeArrowheads="1"/>
          </p:cNvSpPr>
          <p:nvPr>
            <p:custDataLst>
              <p:tags r:id="rId29"/>
            </p:custDataLst>
          </p:nvPr>
        </p:nvSpPr>
        <p:spPr bwMode="auto">
          <a:xfrm>
            <a:off x="8207375" y="5537200"/>
            <a:ext cx="704850" cy="182563"/>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TBD</a:t>
            </a:r>
          </a:p>
        </p:txBody>
      </p:sp>
      <p:sp>
        <p:nvSpPr>
          <p:cNvPr id="54333" name="Rectangle 62"/>
          <p:cNvSpPr>
            <a:spLocks noChangeArrowheads="1"/>
          </p:cNvSpPr>
          <p:nvPr>
            <p:custDataLst>
              <p:tags r:id="rId30"/>
            </p:custDataLst>
          </p:nvPr>
        </p:nvSpPr>
        <p:spPr bwMode="auto">
          <a:xfrm>
            <a:off x="4781550" y="6169025"/>
            <a:ext cx="3689350" cy="182563"/>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Co-ordinate across functions to minimise TCO</a:t>
            </a:r>
          </a:p>
        </p:txBody>
      </p:sp>
      <p:sp>
        <p:nvSpPr>
          <p:cNvPr id="54334" name="Line 63"/>
          <p:cNvSpPr>
            <a:spLocks noChangeShapeType="1"/>
          </p:cNvSpPr>
          <p:nvPr/>
        </p:nvSpPr>
        <p:spPr bwMode="auto">
          <a:xfrm>
            <a:off x="4675188" y="2327275"/>
            <a:ext cx="4078287" cy="0"/>
          </a:xfrm>
          <a:prstGeom prst="line">
            <a:avLst/>
          </a:prstGeom>
          <a:noFill/>
          <a:ln w="9525">
            <a:solidFill>
              <a:schemeClr val="tx1"/>
            </a:solidFill>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335" name="Text Box 64"/>
          <p:cNvSpPr txBox="1">
            <a:spLocks noChangeArrowheads="1"/>
          </p:cNvSpPr>
          <p:nvPr/>
        </p:nvSpPr>
        <p:spPr bwMode="auto">
          <a:xfrm>
            <a:off x="3208338" y="2101850"/>
            <a:ext cx="1479550" cy="673100"/>
          </a:xfrm>
          <a:prstGeom prst="rect">
            <a:avLst/>
          </a:prstGeom>
          <a:noFill/>
          <a:ln w="9525">
            <a:noFill/>
            <a:miter lim="800000"/>
            <a:headEnd/>
            <a:tailEnd/>
          </a:ln>
        </p:spPr>
        <p:txBody>
          <a:bodyPr lIns="0" tIns="0" rIns="0" bIns="0">
            <a:spAutoFit/>
          </a:bodyPr>
          <a:lstStyle/>
          <a:p>
            <a:pPr algn="ctr" defTabSz="801688" eaLnBrk="0" hangingPunct="0"/>
            <a:r>
              <a:rPr lang="en-GB" sz="1100" smtClean="0">
                <a:solidFill>
                  <a:srgbClr val="000000"/>
                </a:solidFill>
                <a:latin typeface="Arial" charset="0"/>
                <a:ea typeface="ＭＳ Ｐゴシック" charset="-128"/>
              </a:rPr>
              <a:t>Primary lever </a:t>
            </a:r>
            <a:br>
              <a:rPr lang="en-GB" sz="1100" smtClean="0">
                <a:solidFill>
                  <a:srgbClr val="000000"/>
                </a:solidFill>
                <a:latin typeface="Arial" charset="0"/>
                <a:ea typeface="ＭＳ Ｐゴシック" charset="-128"/>
              </a:rPr>
            </a:br>
            <a:r>
              <a:rPr lang="en-GB" sz="1100" smtClean="0">
                <a:solidFill>
                  <a:srgbClr val="000000"/>
                </a:solidFill>
                <a:latin typeface="Arial" charset="0"/>
                <a:ea typeface="ＭＳ Ｐゴシック" charset="-128"/>
              </a:rPr>
              <a:t>focussed on by procurement organisation</a:t>
            </a:r>
          </a:p>
        </p:txBody>
      </p:sp>
      <p:sp>
        <p:nvSpPr>
          <p:cNvPr id="54336" name="Line 65"/>
          <p:cNvSpPr>
            <a:spLocks noChangeShapeType="1"/>
          </p:cNvSpPr>
          <p:nvPr/>
        </p:nvSpPr>
        <p:spPr bwMode="auto">
          <a:xfrm>
            <a:off x="3963988" y="5935663"/>
            <a:ext cx="0" cy="103187"/>
          </a:xfrm>
          <a:prstGeom prst="line">
            <a:avLst/>
          </a:prstGeom>
          <a:noFill/>
          <a:ln w="9525">
            <a:solidFill>
              <a:schemeClr val="tx1"/>
            </a:solidFill>
            <a:prstDash val="dashDot"/>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337" name="Text Box 66"/>
          <p:cNvSpPr txBox="1">
            <a:spLocks noChangeArrowheads="1"/>
          </p:cNvSpPr>
          <p:nvPr/>
        </p:nvSpPr>
        <p:spPr bwMode="auto">
          <a:xfrm>
            <a:off x="896938" y="4310063"/>
            <a:ext cx="1271587" cy="168275"/>
          </a:xfrm>
          <a:prstGeom prst="rect">
            <a:avLst/>
          </a:prstGeom>
          <a:noFill/>
          <a:ln w="9525">
            <a:noFill/>
            <a:miter lim="800000"/>
            <a:headEnd/>
            <a:tailEnd/>
          </a:ln>
        </p:spPr>
        <p:txBody>
          <a:bodyPr lIns="0" tIns="0" rIns="0" bIns="0">
            <a:spAutoFit/>
          </a:bodyPr>
          <a:lstStyle/>
          <a:p>
            <a:pPr defTabSz="801688" eaLnBrk="0" hangingPunct="0"/>
            <a:r>
              <a:rPr lang="en-GB" sz="1100" b="0" smtClean="0">
                <a:solidFill>
                  <a:srgbClr val="000000"/>
                </a:solidFill>
                <a:latin typeface="Arial" charset="0"/>
                <a:ea typeface="ＭＳ Ｐゴシック" charset="-128"/>
              </a:rPr>
              <a:t>Quality check</a:t>
            </a:r>
          </a:p>
        </p:txBody>
      </p:sp>
      <p:sp>
        <p:nvSpPr>
          <p:cNvPr id="54338" name="Rectangle 67"/>
          <p:cNvSpPr>
            <a:spLocks noChangeArrowheads="1"/>
          </p:cNvSpPr>
          <p:nvPr>
            <p:custDataLst>
              <p:tags r:id="rId31"/>
            </p:custDataLst>
          </p:nvPr>
        </p:nvSpPr>
        <p:spPr bwMode="auto">
          <a:xfrm>
            <a:off x="4722813" y="3363913"/>
            <a:ext cx="2220912" cy="182562"/>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Optimise delivery schedule</a:t>
            </a:r>
          </a:p>
        </p:txBody>
      </p:sp>
      <p:sp>
        <p:nvSpPr>
          <p:cNvPr id="54339" name="Rectangle 68"/>
          <p:cNvSpPr>
            <a:spLocks noChangeArrowheads="1"/>
          </p:cNvSpPr>
          <p:nvPr>
            <p:custDataLst>
              <p:tags r:id="rId32"/>
            </p:custDataLst>
          </p:nvPr>
        </p:nvSpPr>
        <p:spPr bwMode="auto">
          <a:xfrm>
            <a:off x="6623050" y="3363913"/>
            <a:ext cx="1641475" cy="182562"/>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Char char="·"/>
            </a:pPr>
            <a:r>
              <a:rPr lang="en-GB" sz="1200" b="0" smtClean="0">
                <a:solidFill>
                  <a:srgbClr val="000000"/>
                </a:solidFill>
                <a:latin typeface="Arial" charset="0"/>
                <a:ea typeface="ＭＳ Ｐゴシック" charset="-128"/>
              </a:rPr>
              <a:t>Logistics</a:t>
            </a:r>
          </a:p>
        </p:txBody>
      </p:sp>
      <p:sp>
        <p:nvSpPr>
          <p:cNvPr id="54340" name="Rectangle 69"/>
          <p:cNvSpPr>
            <a:spLocks noChangeArrowheads="1"/>
          </p:cNvSpPr>
          <p:nvPr>
            <p:custDataLst>
              <p:tags r:id="rId33"/>
            </p:custDataLst>
          </p:nvPr>
        </p:nvSpPr>
        <p:spPr bwMode="auto">
          <a:xfrm>
            <a:off x="8124825" y="3354388"/>
            <a:ext cx="595313" cy="182562"/>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No</a:t>
            </a:r>
          </a:p>
        </p:txBody>
      </p:sp>
      <p:sp>
        <p:nvSpPr>
          <p:cNvPr id="54341" name="AutoShape 75"/>
          <p:cNvSpPr>
            <a:spLocks noChangeArrowheads="1"/>
          </p:cNvSpPr>
          <p:nvPr/>
        </p:nvSpPr>
        <p:spPr bwMode="auto">
          <a:xfrm flipV="1">
            <a:off x="5229225" y="5930900"/>
            <a:ext cx="2185988" cy="180975"/>
          </a:xfrm>
          <a:prstGeom prst="triangle">
            <a:avLst>
              <a:gd name="adj" fmla="val 50000"/>
            </a:avLst>
          </a:prstGeom>
          <a:solidFill>
            <a:schemeClr val="tx2"/>
          </a:solidFill>
          <a:ln w="9525">
            <a:no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342" name="McK Message"/>
          <p:cNvSpPr>
            <a:spLocks noChangeArrowheads="1"/>
          </p:cNvSpPr>
          <p:nvPr/>
        </p:nvSpPr>
        <p:spPr bwMode="auto">
          <a:xfrm>
            <a:off x="544513" y="0"/>
            <a:ext cx="7431087" cy="193675"/>
          </a:xfrm>
          <a:prstGeom prst="rect">
            <a:avLst/>
          </a:prstGeom>
          <a:noFill/>
          <a:ln w="9525">
            <a:noFill/>
            <a:miter lim="800000"/>
            <a:headEnd/>
            <a:tailEnd/>
          </a:ln>
        </p:spPr>
        <p:txBody>
          <a:bodyPr lIns="0" tIns="0" rIns="0" bIns="0"/>
          <a:lstStyle/>
          <a:p>
            <a:pPr defTabSz="801688" eaLnBrk="0" hangingPunct="0"/>
            <a:r>
              <a:rPr lang="en-GB" b="0" smtClean="0">
                <a:solidFill>
                  <a:srgbClr val="000000"/>
                </a:solidFill>
                <a:latin typeface="Arial" charset="0"/>
                <a:ea typeface="ＭＳ Ｐゴシック" charset="-128"/>
              </a:rPr>
              <a:t>A lack of Total Cost of Ownership focus has resulted in only a small number of savings levers being exploited</a:t>
            </a:r>
            <a:endParaRPr lang="en-GB" sz="1200" b="0" smtClean="0">
              <a:solidFill>
                <a:srgbClr val="000000"/>
              </a:solidFill>
              <a:latin typeface="Arial" charset="0"/>
              <a:ea typeface="ＭＳ Ｐゴシック" charset="-128"/>
            </a:endParaRPr>
          </a:p>
        </p:txBody>
      </p:sp>
      <p:sp>
        <p:nvSpPr>
          <p:cNvPr id="54343" name="Line 77"/>
          <p:cNvSpPr>
            <a:spLocks noChangeShapeType="1"/>
          </p:cNvSpPr>
          <p:nvPr/>
        </p:nvSpPr>
        <p:spPr bwMode="auto">
          <a:xfrm>
            <a:off x="3200400" y="3341688"/>
            <a:ext cx="0" cy="2495550"/>
          </a:xfrm>
          <a:prstGeom prst="line">
            <a:avLst/>
          </a:prstGeom>
          <a:noFill/>
          <a:ln w="9525">
            <a:solidFill>
              <a:schemeClr val="tx1"/>
            </a:solidFill>
            <a:prstDash val="dash"/>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344" name="Text Box 78"/>
          <p:cNvSpPr txBox="1">
            <a:spLocks noChangeArrowheads="1"/>
          </p:cNvSpPr>
          <p:nvPr/>
        </p:nvSpPr>
        <p:spPr bwMode="auto">
          <a:xfrm>
            <a:off x="896938" y="5181600"/>
            <a:ext cx="1271587" cy="168275"/>
          </a:xfrm>
          <a:prstGeom prst="rect">
            <a:avLst/>
          </a:prstGeom>
          <a:noFill/>
          <a:ln w="9525">
            <a:noFill/>
            <a:miter lim="800000"/>
            <a:headEnd/>
            <a:tailEnd/>
          </a:ln>
        </p:spPr>
        <p:txBody>
          <a:bodyPr lIns="0" tIns="0" rIns="0" bIns="0">
            <a:spAutoFit/>
          </a:bodyPr>
          <a:lstStyle/>
          <a:p>
            <a:pPr defTabSz="801688" eaLnBrk="0" hangingPunct="0"/>
            <a:r>
              <a:rPr lang="en-GB" sz="1100" b="0" smtClean="0">
                <a:solidFill>
                  <a:srgbClr val="000000"/>
                </a:solidFill>
                <a:latin typeface="Arial" charset="0"/>
                <a:ea typeface="ＭＳ Ｐゴシック" charset="-128"/>
              </a:rPr>
              <a:t>Packaging</a:t>
            </a:r>
          </a:p>
        </p:txBody>
      </p:sp>
      <p:sp>
        <p:nvSpPr>
          <p:cNvPr id="54345" name="Text Box 81"/>
          <p:cNvSpPr txBox="1">
            <a:spLocks noChangeArrowheads="1"/>
          </p:cNvSpPr>
          <p:nvPr/>
        </p:nvSpPr>
        <p:spPr bwMode="auto">
          <a:xfrm>
            <a:off x="954088" y="1633538"/>
            <a:ext cx="1389062" cy="168275"/>
          </a:xfrm>
          <a:prstGeom prst="rect">
            <a:avLst/>
          </a:prstGeom>
          <a:noFill/>
          <a:ln w="9525">
            <a:noFill/>
            <a:miter lim="800000"/>
            <a:headEnd/>
            <a:tailEnd/>
          </a:ln>
        </p:spPr>
        <p:txBody>
          <a:bodyPr wrap="none" lIns="0" tIns="0" rIns="0" bIns="0">
            <a:spAutoFit/>
          </a:bodyPr>
          <a:lstStyle/>
          <a:p>
            <a:pPr defTabSz="801688" eaLnBrk="0" hangingPunct="0"/>
            <a:r>
              <a:rPr lang="en-GB" sz="1100" smtClean="0">
                <a:solidFill>
                  <a:srgbClr val="000000"/>
                </a:solidFill>
                <a:latin typeface="Arial" charset="0"/>
                <a:ea typeface="ＭＳ Ｐゴシック" charset="-128"/>
              </a:rPr>
              <a:t>Aluminum Example</a:t>
            </a:r>
          </a:p>
        </p:txBody>
      </p:sp>
    </p:spTree>
    <p:custDataLst>
      <p:tags r:id="rId2"/>
    </p:custData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ChangeArrowheads="1"/>
          </p:cNvSpPr>
          <p:nvPr/>
        </p:nvSpPr>
        <p:spPr bwMode="auto">
          <a:xfrm>
            <a:off x="2754313" y="5676900"/>
            <a:ext cx="3584575" cy="425450"/>
          </a:xfrm>
          <a:prstGeom prst="rect">
            <a:avLst/>
          </a:prstGeom>
          <a:solidFill>
            <a:schemeClr val="accent1"/>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6323" name="Rectangle 3"/>
          <p:cNvSpPr>
            <a:spLocks noGrp="1" noChangeArrowheads="1"/>
          </p:cNvSpPr>
          <p:nvPr>
            <p:ph type="title"/>
          </p:nvPr>
        </p:nvSpPr>
        <p:spPr>
          <a:xfrm>
            <a:off x="866775" y="1111250"/>
            <a:ext cx="7431088" cy="165100"/>
          </a:xfrm>
        </p:spPr>
        <p:txBody>
          <a:bodyPr/>
          <a:lstStyle/>
          <a:p>
            <a:pPr eaLnBrk="1" hangingPunct="1"/>
            <a:r>
              <a:rPr lang="en-US" sz="2400" smtClean="0"/>
              <a:t>Estimating the Savings Opportunity requires a Triangulation of different Approaches</a:t>
            </a:r>
            <a:endParaRPr lang="en-US" smtClean="0"/>
          </a:p>
        </p:txBody>
      </p:sp>
      <p:sp>
        <p:nvSpPr>
          <p:cNvPr id="56324" name="AutoShape 4"/>
          <p:cNvSpPr>
            <a:spLocks noChangeArrowheads="1"/>
          </p:cNvSpPr>
          <p:nvPr/>
        </p:nvSpPr>
        <p:spPr bwMode="auto">
          <a:xfrm>
            <a:off x="935038" y="2982913"/>
            <a:ext cx="2808287" cy="2135187"/>
          </a:xfrm>
          <a:prstGeom prst="rightArrow">
            <a:avLst>
              <a:gd name="adj1" fmla="val 68074"/>
              <a:gd name="adj2" fmla="val 34221"/>
            </a:avLst>
          </a:prstGeom>
          <a:solidFill>
            <a:schemeClr val="accent1"/>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6325" name="AutoShape 5"/>
          <p:cNvSpPr>
            <a:spLocks noChangeArrowheads="1"/>
          </p:cNvSpPr>
          <p:nvPr/>
        </p:nvSpPr>
        <p:spPr bwMode="auto">
          <a:xfrm rot="10800000">
            <a:off x="5905500" y="2759075"/>
            <a:ext cx="2432050" cy="2501900"/>
          </a:xfrm>
          <a:prstGeom prst="rightArrow">
            <a:avLst>
              <a:gd name="adj1" fmla="val 68074"/>
              <a:gd name="adj2" fmla="val 26019"/>
            </a:avLst>
          </a:prstGeom>
          <a:solidFill>
            <a:schemeClr val="accent1"/>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6326" name="AutoShape 6"/>
          <p:cNvSpPr>
            <a:spLocks noChangeArrowheads="1"/>
          </p:cNvSpPr>
          <p:nvPr/>
        </p:nvSpPr>
        <p:spPr bwMode="auto">
          <a:xfrm rot="5400000">
            <a:off x="4158457" y="1172368"/>
            <a:ext cx="1149350" cy="2481263"/>
          </a:xfrm>
          <a:prstGeom prst="rightArrow">
            <a:avLst>
              <a:gd name="adj1" fmla="val 68074"/>
              <a:gd name="adj2" fmla="val 26019"/>
            </a:avLst>
          </a:prstGeom>
          <a:solidFill>
            <a:schemeClr val="accent1"/>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6327" name="Oval 7"/>
          <p:cNvSpPr>
            <a:spLocks noChangeArrowheads="1"/>
          </p:cNvSpPr>
          <p:nvPr/>
        </p:nvSpPr>
        <p:spPr bwMode="auto">
          <a:xfrm>
            <a:off x="3765550" y="3013075"/>
            <a:ext cx="2124075" cy="1892300"/>
          </a:xfrm>
          <a:prstGeom prst="ellipse">
            <a:avLst/>
          </a:prstGeom>
          <a:solidFill>
            <a:schemeClr val="accent1"/>
          </a:solidFill>
          <a:ln w="9525">
            <a:solidFill>
              <a:schemeClr val="tx1"/>
            </a:solidFill>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6328" name="Rectangle 8"/>
          <p:cNvSpPr>
            <a:spLocks noChangeArrowheads="1"/>
          </p:cNvSpPr>
          <p:nvPr>
            <p:custDataLst>
              <p:tags r:id="rId2"/>
            </p:custDataLst>
          </p:nvPr>
        </p:nvSpPr>
        <p:spPr bwMode="auto">
          <a:xfrm>
            <a:off x="1011238" y="3349625"/>
            <a:ext cx="2763837" cy="1423988"/>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200" smtClean="0">
                <a:solidFill>
                  <a:srgbClr val="000000"/>
                </a:solidFill>
                <a:latin typeface="Arial" charset="0"/>
                <a:ea typeface="ＭＳ Ｐゴシック" charset="-128"/>
              </a:rPr>
              <a:t>Spend profile</a:t>
            </a:r>
            <a:endParaRPr lang="en-GB" sz="1200" b="0" smtClean="0">
              <a:solidFill>
                <a:srgbClr val="000000"/>
              </a:solidFill>
              <a:latin typeface="Arial" charset="0"/>
              <a:ea typeface="ＭＳ Ｐゴシック" charset="-128"/>
            </a:endParaRP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Number of suppliers</a:t>
            </a: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Spread across sites</a:t>
            </a: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pricing and savings history/trends/targets</a:t>
            </a: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Demand for existing and new products</a:t>
            </a:r>
          </a:p>
        </p:txBody>
      </p:sp>
      <p:sp>
        <p:nvSpPr>
          <p:cNvPr id="56329" name="Rectangle 9"/>
          <p:cNvSpPr>
            <a:spLocks noChangeArrowheads="1"/>
          </p:cNvSpPr>
          <p:nvPr>
            <p:custDataLst>
              <p:tags r:id="rId3"/>
            </p:custDataLst>
          </p:nvPr>
        </p:nvSpPr>
        <p:spPr bwMode="auto">
          <a:xfrm>
            <a:off x="6240463" y="3206750"/>
            <a:ext cx="2154237" cy="1643063"/>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200" smtClean="0">
                <a:solidFill>
                  <a:srgbClr val="000000"/>
                </a:solidFill>
                <a:latin typeface="Arial" charset="0"/>
                <a:ea typeface="ＭＳ Ｐゴシック" charset="-128"/>
              </a:rPr>
              <a:t>Current sourcing approach and strategy</a:t>
            </a:r>
            <a:endParaRPr lang="en-GB" sz="1200" b="0" smtClean="0">
              <a:solidFill>
                <a:srgbClr val="000000"/>
              </a:solidFill>
              <a:latin typeface="Arial" charset="0"/>
              <a:ea typeface="ＭＳ Ｐゴシック" charset="-128"/>
            </a:endParaRP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Supplier negotiations</a:t>
            </a: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Approach to internal costs</a:t>
            </a: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Product development process</a:t>
            </a: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Ongoing initiatives</a:t>
            </a:r>
          </a:p>
          <a:p>
            <a:pPr marL="650875" lvl="1" indent="-250825" defTabSz="801688">
              <a:spcBef>
                <a:spcPct val="20000"/>
              </a:spcBef>
              <a:buSzPct val="80000"/>
              <a:buFont typeface="Symbol" charset="2"/>
              <a:buNone/>
            </a:pPr>
            <a:endParaRPr lang="en-GB" sz="1200" b="0" smtClean="0">
              <a:solidFill>
                <a:srgbClr val="000000"/>
              </a:solidFill>
              <a:latin typeface="Arial" charset="0"/>
              <a:ea typeface="ＭＳ Ｐゴシック" charset="-128"/>
            </a:endParaRPr>
          </a:p>
        </p:txBody>
      </p:sp>
      <p:sp>
        <p:nvSpPr>
          <p:cNvPr id="56330" name="Rectangle 10"/>
          <p:cNvSpPr>
            <a:spLocks noChangeArrowheads="1"/>
          </p:cNvSpPr>
          <p:nvPr>
            <p:custDataLst>
              <p:tags r:id="rId4"/>
            </p:custDataLst>
          </p:nvPr>
        </p:nvSpPr>
        <p:spPr bwMode="auto">
          <a:xfrm>
            <a:off x="3908425" y="1987550"/>
            <a:ext cx="1619250" cy="803275"/>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200" b="0" smtClean="0">
                <a:solidFill>
                  <a:srgbClr val="000000"/>
                </a:solidFill>
                <a:latin typeface="Arial" charset="0"/>
                <a:ea typeface="ＭＳ Ｐゴシック" charset="-128"/>
              </a:rPr>
              <a:t>Experience </a:t>
            </a: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with other sourcing efforts</a:t>
            </a: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External experts</a:t>
            </a:r>
          </a:p>
        </p:txBody>
      </p:sp>
      <p:sp>
        <p:nvSpPr>
          <p:cNvPr id="56331" name="Rectangle 11"/>
          <p:cNvSpPr>
            <a:spLocks noChangeArrowheads="1"/>
          </p:cNvSpPr>
          <p:nvPr>
            <p:custDataLst>
              <p:tags r:id="rId5"/>
            </p:custDataLst>
          </p:nvPr>
        </p:nvSpPr>
        <p:spPr bwMode="auto">
          <a:xfrm>
            <a:off x="3060700" y="5730875"/>
            <a:ext cx="3227388" cy="244475"/>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600" b="0" smtClean="0">
                <a:solidFill>
                  <a:srgbClr val="000000"/>
                </a:solidFill>
                <a:latin typeface="Arial" charset="0"/>
                <a:ea typeface="ＭＳ Ｐゴシック" charset="-128"/>
              </a:rPr>
              <a:t>Sourcing teams savings mandate</a:t>
            </a:r>
            <a:endParaRPr lang="en-GB" sz="1400" b="0" smtClean="0">
              <a:solidFill>
                <a:srgbClr val="000000"/>
              </a:solidFill>
              <a:latin typeface="Arial" charset="0"/>
              <a:ea typeface="ＭＳ Ｐゴシック" charset="-128"/>
            </a:endParaRPr>
          </a:p>
        </p:txBody>
      </p:sp>
      <p:sp>
        <p:nvSpPr>
          <p:cNvPr id="56332" name="Rectangle 12"/>
          <p:cNvSpPr>
            <a:spLocks noChangeArrowheads="1"/>
          </p:cNvSpPr>
          <p:nvPr>
            <p:custDataLst>
              <p:tags r:id="rId6"/>
            </p:custDataLst>
          </p:nvPr>
        </p:nvSpPr>
        <p:spPr bwMode="auto">
          <a:xfrm>
            <a:off x="3984625" y="3184525"/>
            <a:ext cx="1931988" cy="1606550"/>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200" smtClean="0">
                <a:solidFill>
                  <a:srgbClr val="000000"/>
                </a:solidFill>
                <a:latin typeface="Arial" charset="0"/>
                <a:ea typeface="ＭＳ Ｐゴシック" charset="-128"/>
              </a:rPr>
              <a:t>Initial savings estimate</a:t>
            </a:r>
            <a:endParaRPr lang="en-GB" sz="1200" b="0" smtClean="0">
              <a:solidFill>
                <a:srgbClr val="000000"/>
              </a:solidFill>
              <a:latin typeface="Arial" charset="0"/>
              <a:ea typeface="ＭＳ Ｐゴシック" charset="-128"/>
            </a:endParaRP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List potential savings levers</a:t>
            </a: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Estimate savings ranges</a:t>
            </a: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Set team goals</a:t>
            </a: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Establish priority categories</a:t>
            </a:r>
          </a:p>
        </p:txBody>
      </p:sp>
      <p:sp>
        <p:nvSpPr>
          <p:cNvPr id="56333" name="AutoShape 13"/>
          <p:cNvSpPr>
            <a:spLocks noChangeArrowheads="1"/>
          </p:cNvSpPr>
          <p:nvPr/>
        </p:nvSpPr>
        <p:spPr bwMode="auto">
          <a:xfrm rot="10800000">
            <a:off x="3684588" y="4986338"/>
            <a:ext cx="2065337" cy="357187"/>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6334" name="Rectangle 14"/>
          <p:cNvSpPr>
            <a:spLocks noChangeArrowheads="1"/>
          </p:cNvSpPr>
          <p:nvPr/>
        </p:nvSpPr>
        <p:spPr bwMode="auto">
          <a:xfrm>
            <a:off x="4237038" y="1349375"/>
            <a:ext cx="889000" cy="423863"/>
          </a:xfrm>
          <a:prstGeom prst="rect">
            <a:avLst/>
          </a:prstGeom>
          <a:solidFill>
            <a:schemeClr val="bg1"/>
          </a:solidFill>
          <a:ln w="9525">
            <a:solidFill>
              <a:schemeClr val="tx1"/>
            </a:solidFill>
            <a:miter lim="800000"/>
            <a:headEnd/>
            <a:tailEnd/>
          </a:ln>
        </p:spPr>
        <p:txBody>
          <a:bodyPr wrap="none" lIns="80165" tIns="40083" rIns="80165" bIns="40083" anchor="ctr"/>
          <a:lstStyle/>
          <a:p>
            <a:pPr algn="ctr" defTabSz="801688" eaLnBrk="0" hangingPunct="0"/>
            <a:r>
              <a:rPr lang="en-US" sz="1100" b="0" smtClean="0">
                <a:solidFill>
                  <a:srgbClr val="000000"/>
                </a:solidFill>
                <a:latin typeface="Arial" charset="0"/>
                <a:ea typeface="ＭＳ Ｐゴシック" charset="-128"/>
              </a:rPr>
              <a:t>Sourcing </a:t>
            </a:r>
            <a:br>
              <a:rPr lang="en-US" sz="1100" b="0" smtClean="0">
                <a:solidFill>
                  <a:srgbClr val="000000"/>
                </a:solidFill>
                <a:latin typeface="Arial" charset="0"/>
                <a:ea typeface="ＭＳ Ｐゴシック" charset="-128"/>
              </a:rPr>
            </a:br>
            <a:r>
              <a:rPr lang="en-US" sz="1100" b="0" smtClean="0">
                <a:solidFill>
                  <a:srgbClr val="000000"/>
                </a:solidFill>
                <a:latin typeface="Arial" charset="0"/>
                <a:ea typeface="ＭＳ Ｐゴシック" charset="-128"/>
              </a:rPr>
              <a:t>experts</a:t>
            </a:r>
          </a:p>
        </p:txBody>
      </p:sp>
      <p:sp>
        <p:nvSpPr>
          <p:cNvPr id="56335" name="Rectangle 15"/>
          <p:cNvSpPr>
            <a:spLocks noChangeArrowheads="1"/>
          </p:cNvSpPr>
          <p:nvPr/>
        </p:nvSpPr>
        <p:spPr bwMode="auto">
          <a:xfrm>
            <a:off x="8416925" y="3282950"/>
            <a:ext cx="296863" cy="1303338"/>
          </a:xfrm>
          <a:prstGeom prst="rect">
            <a:avLst/>
          </a:prstGeom>
          <a:solidFill>
            <a:schemeClr val="bg1"/>
          </a:solidFill>
          <a:ln w="9525">
            <a:solidFill>
              <a:schemeClr val="tx1"/>
            </a:solidFill>
            <a:miter lim="800000"/>
            <a:headEnd/>
            <a:tailEnd/>
          </a:ln>
        </p:spPr>
        <p:txBody>
          <a:bodyPr vert="eaVert" wrap="none" lIns="80165" tIns="40083" rIns="80165" bIns="40083" anchor="ctr"/>
          <a:lstStyle/>
          <a:p>
            <a:pPr algn="ctr" defTabSz="801688" eaLnBrk="0" hangingPunct="0"/>
            <a:r>
              <a:rPr lang="en-US" sz="1100" b="0" smtClean="0">
                <a:solidFill>
                  <a:srgbClr val="000000"/>
                </a:solidFill>
                <a:latin typeface="Arial" charset="0"/>
                <a:ea typeface="ＭＳ Ｐゴシック" charset="-128"/>
              </a:rPr>
              <a:t>Interviews</a:t>
            </a:r>
          </a:p>
        </p:txBody>
      </p:sp>
      <p:sp>
        <p:nvSpPr>
          <p:cNvPr id="56336" name="Rectangle 16"/>
          <p:cNvSpPr>
            <a:spLocks noChangeArrowheads="1"/>
          </p:cNvSpPr>
          <p:nvPr/>
        </p:nvSpPr>
        <p:spPr bwMode="auto">
          <a:xfrm flipH="1">
            <a:off x="441325" y="3262313"/>
            <a:ext cx="428625" cy="1436687"/>
          </a:xfrm>
          <a:prstGeom prst="rect">
            <a:avLst/>
          </a:prstGeom>
          <a:solidFill>
            <a:schemeClr val="bg1"/>
          </a:solidFill>
          <a:ln w="9525">
            <a:solidFill>
              <a:schemeClr val="tx1"/>
            </a:solidFill>
            <a:miter lim="800000"/>
            <a:headEnd/>
            <a:tailEnd/>
          </a:ln>
        </p:spPr>
        <p:txBody>
          <a:bodyPr vert="eaVert" lIns="80165" tIns="40083" rIns="80165" bIns="40083" anchor="ctr"/>
          <a:lstStyle/>
          <a:p>
            <a:pPr algn="ctr" defTabSz="801688" eaLnBrk="0" hangingPunct="0"/>
            <a:r>
              <a:rPr lang="en-US" sz="1100" b="0" smtClean="0">
                <a:solidFill>
                  <a:srgbClr val="000000"/>
                </a:solidFill>
                <a:latin typeface="Arial" charset="0"/>
                <a:ea typeface="ＭＳ Ｐゴシック" charset="-128"/>
              </a:rPr>
              <a:t>Supplier/commodity databases</a:t>
            </a:r>
          </a:p>
        </p:txBody>
      </p:sp>
    </p:spTree>
    <p:custDataLst>
      <p:tags r:id="rId1"/>
    </p:custData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51" name="McK Confidential"/>
          <p:cNvSpPr>
            <a:spLocks noChangeArrowheads="1"/>
          </p:cNvSpPr>
          <p:nvPr>
            <p:custDataLst>
              <p:tags r:id="rId1"/>
            </p:custDataLst>
          </p:nvPr>
        </p:nvSpPr>
        <p:spPr bwMode="auto">
          <a:xfrm>
            <a:off x="2896468" y="2333626"/>
            <a:ext cx="2542886" cy="200055"/>
          </a:xfrm>
          <a:prstGeom prst="rect">
            <a:avLst/>
          </a:prstGeom>
          <a:noFill/>
          <a:ln w="9525">
            <a:noFill/>
            <a:miter lim="800000"/>
            <a:headEnd/>
            <a:tailEnd/>
          </a:ln>
          <a:effectLst/>
        </p:spPr>
        <p:txBody>
          <a:bodyPr lIns="0" tIns="0" rIns="0" bIns="0">
            <a:spAutoFit/>
          </a:bodyPr>
          <a:lstStyle/>
          <a:p>
            <a:pPr defTabSz="995696" eaLnBrk="0" hangingPunct="0"/>
            <a:r>
              <a:rPr lang="en-US" sz="1300" b="0" dirty="0" smtClean="0">
                <a:solidFill>
                  <a:srgbClr val="000000"/>
                </a:solidFill>
                <a:latin typeface="Arial" charset="0"/>
              </a:rPr>
              <a:t>Handout after case</a:t>
            </a:r>
          </a:p>
        </p:txBody>
      </p:sp>
      <p:sp>
        <p:nvSpPr>
          <p:cNvPr id="5163" name="Rectangle 43"/>
          <p:cNvSpPr>
            <a:spLocks noGrp="1" noChangeArrowheads="1"/>
          </p:cNvSpPr>
          <p:nvPr>
            <p:ph type="ctrTitle"/>
            <p:custDataLst>
              <p:tags r:id="rId2"/>
            </p:custDataLst>
          </p:nvPr>
        </p:nvSpPr>
        <p:spPr>
          <a:xfrm>
            <a:off x="2896467" y="3473824"/>
            <a:ext cx="4570556" cy="338554"/>
          </a:xfrm>
        </p:spPr>
        <p:txBody>
          <a:bodyPr/>
          <a:lstStyle/>
          <a:p>
            <a:r>
              <a:rPr lang="en-US" dirty="0" err="1" smtClean="0"/>
              <a:t>GenPower</a:t>
            </a:r>
            <a:endParaRPr lang="en-US" dirty="0"/>
          </a:p>
        </p:txBody>
      </p:sp>
      <p:sp>
        <p:nvSpPr>
          <p:cNvPr id="5165" name="McK Date"/>
          <p:cNvSpPr txBox="1">
            <a:spLocks noChangeArrowheads="1"/>
          </p:cNvSpPr>
          <p:nvPr>
            <p:custDataLst>
              <p:tags r:id="rId3"/>
            </p:custDataLst>
          </p:nvPr>
        </p:nvSpPr>
        <p:spPr bwMode="auto">
          <a:xfrm>
            <a:off x="2896467" y="4744291"/>
            <a:ext cx="4570556" cy="187699"/>
          </a:xfrm>
          <a:prstGeom prst="rect">
            <a:avLst/>
          </a:prstGeom>
          <a:noFill/>
          <a:ln w="12700">
            <a:noFill/>
            <a:miter lim="800000"/>
            <a:headEnd type="none" w="sm" len="sm"/>
            <a:tailEnd type="none" w="sm" len="sm"/>
          </a:ln>
          <a:effectLst/>
        </p:spPr>
        <p:txBody>
          <a:bodyPr lIns="0" tIns="0" rIns="0" bIns="0"/>
          <a:lstStyle/>
          <a:p>
            <a:pPr eaLnBrk="0" hangingPunct="0">
              <a:spcBef>
                <a:spcPct val="50000"/>
              </a:spcBef>
            </a:pPr>
            <a:r>
              <a:rPr lang="en-US" sz="1300" b="0" dirty="0" smtClean="0">
                <a:solidFill>
                  <a:srgbClr val="000000"/>
                </a:solidFill>
                <a:latin typeface="Arial" charset="0"/>
              </a:rPr>
              <a:t>Supporting charts</a:t>
            </a:r>
          </a:p>
        </p:txBody>
      </p:sp>
    </p:spTree>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9" name="Rectangle 3"/>
          <p:cNvSpPr>
            <a:spLocks noGrp="1" noChangeArrowheads="1"/>
          </p:cNvSpPr>
          <p:nvPr>
            <p:ph type="title" idx="4294967295"/>
          </p:nvPr>
        </p:nvSpPr>
        <p:spPr>
          <a:xfrm>
            <a:off x="2493963" y="1816100"/>
            <a:ext cx="6650037" cy="169863"/>
          </a:xfrm>
          <a:noFill/>
          <a:ln/>
        </p:spPr>
        <p:txBody>
          <a:bodyPr/>
          <a:lstStyle/>
          <a:p>
            <a:pPr defTabSz="891710"/>
            <a:r>
              <a:rPr lang="en-US" dirty="0"/>
              <a:t>CASTINGS INDUSTRY OUTSIDE-IN COST STRUCTURE </a:t>
            </a:r>
          </a:p>
        </p:txBody>
      </p:sp>
      <p:sp>
        <p:nvSpPr>
          <p:cNvPr id="65538" name="Rectangle 2"/>
          <p:cNvSpPr>
            <a:spLocks noChangeArrowheads="1"/>
          </p:cNvSpPr>
          <p:nvPr/>
        </p:nvSpPr>
        <p:spPr bwMode="auto">
          <a:xfrm>
            <a:off x="1662545" y="1210237"/>
            <a:ext cx="6650182" cy="169277"/>
          </a:xfrm>
          <a:prstGeom prst="rect">
            <a:avLst/>
          </a:prstGeom>
          <a:noFill/>
          <a:ln w="9525">
            <a:noFill/>
            <a:miter lim="800000"/>
            <a:headEnd/>
            <a:tailEnd/>
          </a:ln>
          <a:effectLst/>
        </p:spPr>
        <p:txBody>
          <a:bodyPr lIns="0" tIns="0" rIns="0" bIns="0">
            <a:spAutoFit/>
          </a:bodyPr>
          <a:lstStyle/>
          <a:p>
            <a:pPr eaLnBrk="0" hangingPunct="0"/>
            <a:r>
              <a:rPr lang="en-US" sz="1100" dirty="0" smtClean="0">
                <a:solidFill>
                  <a:srgbClr val="000000"/>
                </a:solidFill>
                <a:latin typeface="Arial" charset="0"/>
              </a:rPr>
              <a:t>Figure 1</a:t>
            </a:r>
          </a:p>
        </p:txBody>
      </p:sp>
      <p:graphicFrame>
        <p:nvGraphicFramePr>
          <p:cNvPr id="65541" name="Object 5"/>
          <p:cNvGraphicFramePr>
            <a:graphicFrameLocks/>
          </p:cNvGraphicFramePr>
          <p:nvPr/>
        </p:nvGraphicFramePr>
        <p:xfrm>
          <a:off x="2225386" y="2288802"/>
          <a:ext cx="5652944" cy="3311338"/>
        </p:xfrm>
        <a:graphic>
          <a:graphicData uri="http://schemas.openxmlformats.org/presentationml/2006/ole">
            <mc:AlternateContent xmlns:mc="http://schemas.openxmlformats.org/markup-compatibility/2006">
              <mc:Choice xmlns:v="urn:schemas-microsoft-com:vml" Requires="v">
                <p:oleObj spid="_x0000_s129040" name="Chart" r:id="rId4" imgW="6228522" imgH="3763617" progId="">
                  <p:embed/>
                </p:oleObj>
              </mc:Choice>
              <mc:Fallback>
                <p:oleObj name="Chart" r:id="rId4" imgW="6228522" imgH="3763617" progId="">
                  <p:embed/>
                  <p:pic>
                    <p:nvPicPr>
                      <p:cNvPr id="0" name="Picture 2"/>
                      <p:cNvPicPr>
                        <a:picLocks noChangeArrowheads="1"/>
                      </p:cNvPicPr>
                      <p:nvPr/>
                    </p:nvPicPr>
                    <p:blipFill>
                      <a:blip r:embed="rId5">
                        <a:extLst>
                          <a:ext uri="{28A0092B-C50C-407E-A947-70E740481C1C}">
                            <a14:useLocalDpi xmlns:a14="http://schemas.microsoft.com/office/drawing/2010/main" val="0"/>
                          </a:ext>
                        </a:extLst>
                      </a:blip>
                      <a:srcRect r="31"/>
                      <a:stretch>
                        <a:fillRect/>
                      </a:stretch>
                    </p:blipFill>
                    <p:spPr bwMode="auto">
                      <a:xfrm>
                        <a:off x="2225386" y="2288802"/>
                        <a:ext cx="5652944" cy="3311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65542" name="Rectangle 6"/>
          <p:cNvSpPr>
            <a:spLocks noChangeArrowheads="1"/>
          </p:cNvSpPr>
          <p:nvPr/>
        </p:nvSpPr>
        <p:spPr bwMode="auto">
          <a:xfrm>
            <a:off x="1662545" y="2014259"/>
            <a:ext cx="6650182" cy="169277"/>
          </a:xfrm>
          <a:prstGeom prst="rect">
            <a:avLst/>
          </a:prstGeom>
          <a:noFill/>
          <a:ln w="9525">
            <a:noFill/>
            <a:miter lim="800000"/>
            <a:headEnd/>
            <a:tailEnd/>
          </a:ln>
          <a:effectLst/>
        </p:spPr>
        <p:txBody>
          <a:bodyPr lIns="0" tIns="0" rIns="0" bIns="0">
            <a:spAutoFit/>
          </a:bodyPr>
          <a:lstStyle/>
          <a:p>
            <a:pPr eaLnBrk="0" hangingPunct="0">
              <a:spcBef>
                <a:spcPct val="50000"/>
              </a:spcBef>
            </a:pPr>
            <a:r>
              <a:rPr lang="en-US" sz="1100" b="0" dirty="0" smtClean="0">
                <a:solidFill>
                  <a:srgbClr val="000000"/>
                </a:solidFill>
                <a:latin typeface="Arial" charset="0"/>
              </a:rPr>
              <a:t>Percent</a:t>
            </a:r>
          </a:p>
        </p:txBody>
      </p:sp>
      <p:sp>
        <p:nvSpPr>
          <p:cNvPr id="65543" name="Rectangle 7"/>
          <p:cNvSpPr>
            <a:spLocks noChangeArrowheads="1"/>
          </p:cNvSpPr>
          <p:nvPr/>
        </p:nvSpPr>
        <p:spPr bwMode="auto">
          <a:xfrm>
            <a:off x="2642467" y="5518899"/>
            <a:ext cx="777875" cy="169277"/>
          </a:xfrm>
          <a:prstGeom prst="rect">
            <a:avLst/>
          </a:prstGeom>
          <a:noFill/>
          <a:ln w="9525">
            <a:noFill/>
            <a:miter lim="800000"/>
            <a:headEnd/>
            <a:tailEnd/>
          </a:ln>
          <a:effectLst/>
        </p:spPr>
        <p:txBody>
          <a:bodyPr lIns="0" tIns="0" rIns="0" bIns="0">
            <a:spAutoFit/>
          </a:bodyPr>
          <a:lstStyle/>
          <a:p>
            <a:pPr defTabSz="891710" eaLnBrk="0" hangingPunct="0"/>
            <a:r>
              <a:rPr lang="en-US" sz="1100" b="0" dirty="0" smtClean="0">
                <a:solidFill>
                  <a:srgbClr val="000000"/>
                </a:solidFill>
                <a:latin typeface="Arial" charset="0"/>
              </a:rPr>
              <a:t>Materials</a:t>
            </a:r>
          </a:p>
        </p:txBody>
      </p:sp>
      <p:sp>
        <p:nvSpPr>
          <p:cNvPr id="65544" name="Rectangle 8"/>
          <p:cNvSpPr>
            <a:spLocks noChangeArrowheads="1"/>
          </p:cNvSpPr>
          <p:nvPr/>
        </p:nvSpPr>
        <p:spPr bwMode="auto">
          <a:xfrm>
            <a:off x="3607956" y="5518899"/>
            <a:ext cx="777875" cy="169277"/>
          </a:xfrm>
          <a:prstGeom prst="rect">
            <a:avLst/>
          </a:prstGeom>
          <a:noFill/>
          <a:ln w="9525">
            <a:noFill/>
            <a:miter lim="800000"/>
            <a:headEnd/>
            <a:tailEnd/>
          </a:ln>
          <a:effectLst/>
        </p:spPr>
        <p:txBody>
          <a:bodyPr lIns="0" tIns="0" rIns="0" bIns="0">
            <a:spAutoFit/>
          </a:bodyPr>
          <a:lstStyle/>
          <a:p>
            <a:pPr defTabSz="891710" eaLnBrk="0" hangingPunct="0"/>
            <a:r>
              <a:rPr lang="en-US" sz="1100" b="0" dirty="0" smtClean="0">
                <a:solidFill>
                  <a:srgbClr val="000000"/>
                </a:solidFill>
                <a:latin typeface="Arial" charset="0"/>
              </a:rPr>
              <a:t>Energy</a:t>
            </a:r>
          </a:p>
        </p:txBody>
      </p:sp>
      <p:sp>
        <p:nvSpPr>
          <p:cNvPr id="65545" name="Rectangle 9"/>
          <p:cNvSpPr>
            <a:spLocks noChangeArrowheads="1"/>
          </p:cNvSpPr>
          <p:nvPr/>
        </p:nvSpPr>
        <p:spPr bwMode="auto">
          <a:xfrm>
            <a:off x="4554684" y="5518899"/>
            <a:ext cx="777875" cy="169277"/>
          </a:xfrm>
          <a:prstGeom prst="rect">
            <a:avLst/>
          </a:prstGeom>
          <a:noFill/>
          <a:ln w="9525">
            <a:noFill/>
            <a:miter lim="800000"/>
            <a:headEnd/>
            <a:tailEnd/>
          </a:ln>
          <a:effectLst/>
        </p:spPr>
        <p:txBody>
          <a:bodyPr lIns="0" tIns="0" rIns="0" bIns="0">
            <a:spAutoFit/>
          </a:bodyPr>
          <a:lstStyle/>
          <a:p>
            <a:pPr defTabSz="891710" eaLnBrk="0" hangingPunct="0"/>
            <a:r>
              <a:rPr lang="en-US" sz="1100" b="0" dirty="0" smtClean="0">
                <a:solidFill>
                  <a:srgbClr val="000000"/>
                </a:solidFill>
                <a:latin typeface="Arial" charset="0"/>
              </a:rPr>
              <a:t>Labor</a:t>
            </a:r>
          </a:p>
        </p:txBody>
      </p:sp>
      <p:sp>
        <p:nvSpPr>
          <p:cNvPr id="65546" name="Rectangle 10"/>
          <p:cNvSpPr>
            <a:spLocks noChangeArrowheads="1"/>
          </p:cNvSpPr>
          <p:nvPr/>
        </p:nvSpPr>
        <p:spPr bwMode="auto">
          <a:xfrm>
            <a:off x="5388843" y="5518899"/>
            <a:ext cx="777875" cy="169277"/>
          </a:xfrm>
          <a:prstGeom prst="rect">
            <a:avLst/>
          </a:prstGeom>
          <a:noFill/>
          <a:ln w="9525">
            <a:noFill/>
            <a:miter lim="800000"/>
            <a:headEnd/>
            <a:tailEnd/>
          </a:ln>
          <a:effectLst/>
        </p:spPr>
        <p:txBody>
          <a:bodyPr lIns="0" tIns="0" rIns="0" bIns="0">
            <a:spAutoFit/>
          </a:bodyPr>
          <a:lstStyle/>
          <a:p>
            <a:pPr defTabSz="891710" eaLnBrk="0" hangingPunct="0"/>
            <a:r>
              <a:rPr lang="en-US" sz="1100" b="0" dirty="0" smtClean="0">
                <a:solidFill>
                  <a:srgbClr val="000000"/>
                </a:solidFill>
                <a:latin typeface="Arial" charset="0"/>
              </a:rPr>
              <a:t>Overhead</a:t>
            </a:r>
          </a:p>
        </p:txBody>
      </p:sp>
      <p:sp>
        <p:nvSpPr>
          <p:cNvPr id="65547" name="Rectangle 11"/>
          <p:cNvSpPr>
            <a:spLocks noChangeArrowheads="1"/>
          </p:cNvSpPr>
          <p:nvPr/>
        </p:nvSpPr>
        <p:spPr bwMode="auto">
          <a:xfrm>
            <a:off x="6240320" y="5518899"/>
            <a:ext cx="777875" cy="338554"/>
          </a:xfrm>
          <a:prstGeom prst="rect">
            <a:avLst/>
          </a:prstGeom>
          <a:noFill/>
          <a:ln w="9525">
            <a:noFill/>
            <a:miter lim="800000"/>
            <a:headEnd/>
            <a:tailEnd/>
          </a:ln>
          <a:effectLst/>
        </p:spPr>
        <p:txBody>
          <a:bodyPr lIns="0" tIns="0" rIns="0" bIns="0">
            <a:spAutoFit/>
          </a:bodyPr>
          <a:lstStyle/>
          <a:p>
            <a:pPr defTabSz="891710" eaLnBrk="0" hangingPunct="0"/>
            <a:r>
              <a:rPr lang="en-US" sz="1100" b="0" dirty="0" smtClean="0">
                <a:solidFill>
                  <a:srgbClr val="000000"/>
                </a:solidFill>
                <a:latin typeface="Arial" charset="0"/>
              </a:rPr>
              <a:t>Gross margin</a:t>
            </a:r>
          </a:p>
        </p:txBody>
      </p:sp>
      <p:sp>
        <p:nvSpPr>
          <p:cNvPr id="65548" name="Rectangle 12"/>
          <p:cNvSpPr>
            <a:spLocks noChangeArrowheads="1"/>
          </p:cNvSpPr>
          <p:nvPr/>
        </p:nvSpPr>
        <p:spPr bwMode="auto">
          <a:xfrm>
            <a:off x="6997990" y="5518899"/>
            <a:ext cx="777875" cy="169277"/>
          </a:xfrm>
          <a:prstGeom prst="rect">
            <a:avLst/>
          </a:prstGeom>
          <a:noFill/>
          <a:ln w="9525">
            <a:noFill/>
            <a:miter lim="800000"/>
            <a:headEnd/>
            <a:tailEnd/>
          </a:ln>
          <a:effectLst/>
        </p:spPr>
        <p:txBody>
          <a:bodyPr lIns="0" tIns="0" rIns="0" bIns="0">
            <a:spAutoFit/>
          </a:bodyPr>
          <a:lstStyle/>
          <a:p>
            <a:pPr defTabSz="891710" eaLnBrk="0" hangingPunct="0"/>
            <a:r>
              <a:rPr lang="en-US" sz="1100" b="0" dirty="0" smtClean="0">
                <a:solidFill>
                  <a:srgbClr val="000000"/>
                </a:solidFill>
                <a:latin typeface="Arial" charset="0"/>
              </a:rPr>
              <a:t>Joint costs</a:t>
            </a:r>
          </a:p>
        </p:txBody>
      </p:sp>
      <p:pic>
        <p:nvPicPr>
          <p:cNvPr id="65549" name="Picture 13"/>
          <p:cNvPicPr>
            <a:picLocks noChangeArrowheads="1"/>
          </p:cNvPicPr>
          <p:nvPr/>
        </p:nvPicPr>
        <p:blipFill>
          <a:blip r:embed="rId6" cstate="print"/>
          <a:srcRect/>
          <a:stretch>
            <a:fillRect/>
          </a:stretch>
        </p:blipFill>
        <p:spPr bwMode="auto">
          <a:xfrm>
            <a:off x="5103091" y="3777784"/>
            <a:ext cx="155864" cy="923084"/>
          </a:xfrm>
          <a:prstGeom prst="rect">
            <a:avLst/>
          </a:prstGeom>
          <a:noFill/>
          <a:ln w="9525">
            <a:noFill/>
            <a:miter lim="800000"/>
            <a:headEnd/>
            <a:tailEnd/>
          </a:ln>
          <a:effectLst/>
        </p:spPr>
      </p:pic>
      <p:sp>
        <p:nvSpPr>
          <p:cNvPr id="65550" name="Rectangle 14"/>
          <p:cNvSpPr>
            <a:spLocks noChangeArrowheads="1"/>
          </p:cNvSpPr>
          <p:nvPr/>
        </p:nvSpPr>
        <p:spPr bwMode="auto">
          <a:xfrm>
            <a:off x="5355650" y="4006104"/>
            <a:ext cx="1261341" cy="507831"/>
          </a:xfrm>
          <a:prstGeom prst="rect">
            <a:avLst/>
          </a:prstGeom>
          <a:noFill/>
          <a:ln w="9525">
            <a:noFill/>
            <a:miter lim="800000"/>
            <a:headEnd/>
            <a:tailEnd/>
          </a:ln>
          <a:effectLst/>
        </p:spPr>
        <p:txBody>
          <a:bodyPr lIns="0" tIns="0" rIns="0" bIns="0">
            <a:spAutoFit/>
          </a:bodyPr>
          <a:lstStyle/>
          <a:p>
            <a:pPr defTabSz="891710" eaLnBrk="0" hangingPunct="0"/>
            <a:r>
              <a:rPr lang="en-US" sz="1100" b="0" dirty="0" smtClean="0">
                <a:solidFill>
                  <a:srgbClr val="000000"/>
                </a:solidFill>
                <a:latin typeface="Arial" charset="0"/>
              </a:rPr>
              <a:t>Understand labor components of casting process</a:t>
            </a:r>
          </a:p>
        </p:txBody>
      </p:sp>
      <p:pic>
        <p:nvPicPr>
          <p:cNvPr id="65551" name="Picture 15"/>
          <p:cNvPicPr>
            <a:picLocks noChangeArrowheads="1"/>
          </p:cNvPicPr>
          <p:nvPr/>
        </p:nvPicPr>
        <p:blipFill>
          <a:blip r:embed="rId6" cstate="print"/>
          <a:srcRect/>
          <a:stretch>
            <a:fillRect/>
          </a:stretch>
        </p:blipFill>
        <p:spPr bwMode="auto">
          <a:xfrm>
            <a:off x="6821922" y="2976564"/>
            <a:ext cx="132773" cy="788614"/>
          </a:xfrm>
          <a:prstGeom prst="rect">
            <a:avLst/>
          </a:prstGeom>
          <a:noFill/>
          <a:ln w="9525">
            <a:noFill/>
            <a:miter lim="800000"/>
            <a:headEnd/>
            <a:tailEnd/>
          </a:ln>
          <a:effectLst/>
        </p:spPr>
      </p:pic>
      <p:sp>
        <p:nvSpPr>
          <p:cNvPr id="65552" name="Rectangle 16"/>
          <p:cNvSpPr>
            <a:spLocks noChangeArrowheads="1"/>
          </p:cNvSpPr>
          <p:nvPr/>
        </p:nvSpPr>
        <p:spPr bwMode="auto">
          <a:xfrm>
            <a:off x="7074479" y="3120838"/>
            <a:ext cx="1261341" cy="507831"/>
          </a:xfrm>
          <a:prstGeom prst="rect">
            <a:avLst/>
          </a:prstGeom>
          <a:noFill/>
          <a:ln w="9525">
            <a:noFill/>
            <a:miter lim="800000"/>
            <a:headEnd/>
            <a:tailEnd/>
          </a:ln>
          <a:effectLst/>
        </p:spPr>
        <p:txBody>
          <a:bodyPr lIns="0" tIns="0" rIns="0" bIns="0">
            <a:spAutoFit/>
          </a:bodyPr>
          <a:lstStyle/>
          <a:p>
            <a:pPr defTabSz="891710" eaLnBrk="0" hangingPunct="0"/>
            <a:r>
              <a:rPr lang="en-US" sz="1100" b="0" dirty="0" smtClean="0">
                <a:solidFill>
                  <a:srgbClr val="000000"/>
                </a:solidFill>
                <a:latin typeface="Arial" charset="0"/>
              </a:rPr>
              <a:t>Quantify components that drive overhead</a:t>
            </a:r>
          </a:p>
        </p:txBody>
      </p:sp>
      <p:sp>
        <p:nvSpPr>
          <p:cNvPr id="65553" name="Rectangle 17"/>
          <p:cNvSpPr>
            <a:spLocks noChangeArrowheads="1"/>
          </p:cNvSpPr>
          <p:nvPr/>
        </p:nvSpPr>
        <p:spPr bwMode="auto">
          <a:xfrm>
            <a:off x="7172615" y="2846296"/>
            <a:ext cx="1261341" cy="169277"/>
          </a:xfrm>
          <a:prstGeom prst="rect">
            <a:avLst/>
          </a:prstGeom>
          <a:noFill/>
          <a:ln w="9525">
            <a:noFill/>
            <a:miter lim="800000"/>
            <a:headEnd/>
            <a:tailEnd/>
          </a:ln>
          <a:effectLst/>
        </p:spPr>
        <p:txBody>
          <a:bodyPr lIns="0" tIns="0" rIns="0" bIns="0">
            <a:spAutoFit/>
          </a:bodyPr>
          <a:lstStyle/>
          <a:p>
            <a:pPr defTabSz="891710" eaLnBrk="0" hangingPunct="0"/>
            <a:r>
              <a:rPr lang="en-US" sz="1100" b="0" dirty="0" smtClean="0">
                <a:solidFill>
                  <a:srgbClr val="000000"/>
                </a:solidFill>
                <a:latin typeface="Arial" charset="0"/>
              </a:rPr>
              <a:t>TBD</a:t>
            </a:r>
          </a:p>
        </p:txBody>
      </p:sp>
      <p:sp>
        <p:nvSpPr>
          <p:cNvPr id="65555" name="Freeform 19"/>
          <p:cNvSpPr>
            <a:spLocks/>
          </p:cNvSpPr>
          <p:nvPr/>
        </p:nvSpPr>
        <p:spPr bwMode="auto">
          <a:xfrm flipH="1">
            <a:off x="2447638" y="4867557"/>
            <a:ext cx="119785" cy="585507"/>
          </a:xfrm>
          <a:custGeom>
            <a:avLst/>
            <a:gdLst/>
            <a:ahLst/>
            <a:cxnLst>
              <a:cxn ang="0">
                <a:pos x="5" y="0"/>
              </a:cxn>
              <a:cxn ang="0">
                <a:pos x="129" y="91"/>
              </a:cxn>
              <a:cxn ang="0">
                <a:pos x="129" y="586"/>
              </a:cxn>
              <a:cxn ang="0">
                <a:pos x="214" y="650"/>
              </a:cxn>
              <a:cxn ang="0">
                <a:pos x="129" y="715"/>
              </a:cxn>
              <a:cxn ang="0">
                <a:pos x="129" y="1230"/>
              </a:cxn>
              <a:cxn ang="0">
                <a:pos x="0" y="1316"/>
              </a:cxn>
            </a:cxnLst>
            <a:rect l="0" t="0" r="r" b="b"/>
            <a:pathLst>
              <a:path w="214" h="1316">
                <a:moveTo>
                  <a:pt x="5" y="0"/>
                </a:moveTo>
                <a:lnTo>
                  <a:pt x="129" y="91"/>
                </a:lnTo>
                <a:lnTo>
                  <a:pt x="129" y="586"/>
                </a:lnTo>
                <a:lnTo>
                  <a:pt x="214" y="650"/>
                </a:lnTo>
                <a:lnTo>
                  <a:pt x="129" y="715"/>
                </a:lnTo>
                <a:lnTo>
                  <a:pt x="129" y="1230"/>
                </a:lnTo>
                <a:lnTo>
                  <a:pt x="0" y="1316"/>
                </a:lnTo>
              </a:path>
            </a:pathLst>
          </a:custGeom>
          <a:noFill/>
          <a:ln w="11113">
            <a:solidFill>
              <a:srgbClr val="000000"/>
            </a:solidFill>
            <a:prstDash val="solid"/>
            <a:round/>
            <a:headEnd/>
            <a:tailEnd/>
          </a:ln>
        </p:spPr>
        <p:txBody>
          <a:bodyPr lIns="82048" tIns="41025" rIns="82048" bIns="41025"/>
          <a:lstStyle/>
          <a:p>
            <a:pPr eaLnBrk="0" hangingPunct="0"/>
            <a:endParaRPr lang="en-US" sz="1100" b="0" dirty="0" smtClean="0">
              <a:solidFill>
                <a:srgbClr val="000000"/>
              </a:solidFill>
              <a:latin typeface="Arial" charset="0"/>
            </a:endParaRPr>
          </a:p>
        </p:txBody>
      </p:sp>
      <p:sp>
        <p:nvSpPr>
          <p:cNvPr id="65556" name="Rectangle 20"/>
          <p:cNvSpPr>
            <a:spLocks noChangeArrowheads="1"/>
          </p:cNvSpPr>
          <p:nvPr/>
        </p:nvSpPr>
        <p:spPr bwMode="auto">
          <a:xfrm>
            <a:off x="1620694" y="4773706"/>
            <a:ext cx="871682" cy="677108"/>
          </a:xfrm>
          <a:prstGeom prst="rect">
            <a:avLst/>
          </a:prstGeom>
          <a:noFill/>
          <a:ln w="9525">
            <a:noFill/>
            <a:miter lim="800000"/>
            <a:headEnd/>
            <a:tailEnd/>
          </a:ln>
          <a:effectLst/>
        </p:spPr>
        <p:txBody>
          <a:bodyPr lIns="0" tIns="0" rIns="0" bIns="0">
            <a:spAutoFit/>
          </a:bodyPr>
          <a:lstStyle/>
          <a:p>
            <a:pPr defTabSz="891710" eaLnBrk="0" hangingPunct="0"/>
            <a:r>
              <a:rPr lang="en-US" sz="1100" b="0" dirty="0" smtClean="0">
                <a:solidFill>
                  <a:srgbClr val="000000"/>
                </a:solidFill>
                <a:latin typeface="Arial" charset="0"/>
              </a:rPr>
              <a:t>What have raw material industry trends been?</a:t>
            </a:r>
          </a:p>
        </p:txBody>
      </p:sp>
      <p:grpSp>
        <p:nvGrpSpPr>
          <p:cNvPr id="2" name="Group 21"/>
          <p:cNvGrpSpPr>
            <a:grpSpLocks/>
          </p:cNvGrpSpPr>
          <p:nvPr/>
        </p:nvGrpSpPr>
        <p:grpSpPr bwMode="auto">
          <a:xfrm>
            <a:off x="7822046" y="1815353"/>
            <a:ext cx="495012" cy="155482"/>
            <a:chOff x="432" y="3108"/>
            <a:chExt cx="343" cy="99"/>
          </a:xfrm>
        </p:grpSpPr>
        <p:sp>
          <p:nvSpPr>
            <p:cNvPr id="65558" name="Rectangle 22"/>
            <p:cNvSpPr>
              <a:spLocks noChangeArrowheads="1"/>
            </p:cNvSpPr>
            <p:nvPr/>
          </p:nvSpPr>
          <p:spPr bwMode="auto">
            <a:xfrm>
              <a:off x="432" y="3118"/>
              <a:ext cx="343" cy="78"/>
            </a:xfrm>
            <a:prstGeom prst="rect">
              <a:avLst/>
            </a:prstGeom>
            <a:noFill/>
            <a:ln w="9525">
              <a:noFill/>
              <a:miter lim="800000"/>
              <a:headEnd/>
              <a:tailEnd/>
            </a:ln>
            <a:effectLst/>
          </p:spPr>
          <p:txBody>
            <a:bodyPr wrap="none" lIns="0" tIns="0" rIns="0" bIns="0">
              <a:spAutoFit/>
            </a:bodyPr>
            <a:lstStyle/>
            <a:p>
              <a:pPr eaLnBrk="0" hangingPunct="0"/>
              <a:r>
                <a:rPr lang="en-US" sz="800" b="0" i="1" dirty="0" smtClean="0">
                  <a:solidFill>
                    <a:srgbClr val="000000"/>
                  </a:solidFill>
                  <a:latin typeface="Arial" charset="0"/>
                </a:rPr>
                <a:t>EXAMPLE</a:t>
              </a:r>
            </a:p>
          </p:txBody>
        </p:sp>
        <p:grpSp>
          <p:nvGrpSpPr>
            <p:cNvPr id="3" name="Group 23"/>
            <p:cNvGrpSpPr>
              <a:grpSpLocks/>
            </p:cNvGrpSpPr>
            <p:nvPr/>
          </p:nvGrpSpPr>
          <p:grpSpPr bwMode="auto">
            <a:xfrm>
              <a:off x="432" y="3108"/>
              <a:ext cx="339" cy="99"/>
              <a:chOff x="432" y="3108"/>
              <a:chExt cx="339" cy="99"/>
            </a:xfrm>
          </p:grpSpPr>
          <p:sp>
            <p:nvSpPr>
              <p:cNvPr id="65560" name="Line 24"/>
              <p:cNvSpPr>
                <a:spLocks noChangeShapeType="1"/>
              </p:cNvSpPr>
              <p:nvPr/>
            </p:nvSpPr>
            <p:spPr bwMode="auto">
              <a:xfrm>
                <a:off x="432" y="3108"/>
                <a:ext cx="339" cy="0"/>
              </a:xfrm>
              <a:prstGeom prst="line">
                <a:avLst/>
              </a:prstGeom>
              <a:noFill/>
              <a:ln w="9525">
                <a:solidFill>
                  <a:schemeClr val="tx1"/>
                </a:solidFill>
                <a:round/>
                <a:headEnd type="none" w="sm" len="sm"/>
                <a:tailEnd type="none" w="sm" len="sm"/>
              </a:ln>
              <a:effectLst/>
            </p:spPr>
            <p:txBody>
              <a:bodyPr wrap="none" anchor="ctr"/>
              <a:lstStyle/>
              <a:p>
                <a:pPr eaLnBrk="0" hangingPunct="0"/>
                <a:endParaRPr lang="en-US" sz="1100" b="0" dirty="0" smtClean="0">
                  <a:solidFill>
                    <a:srgbClr val="000000"/>
                  </a:solidFill>
                  <a:latin typeface="Arial" charset="0"/>
                </a:endParaRPr>
              </a:p>
            </p:txBody>
          </p:sp>
          <p:sp>
            <p:nvSpPr>
              <p:cNvPr id="65561" name="Line 25"/>
              <p:cNvSpPr>
                <a:spLocks noChangeShapeType="1"/>
              </p:cNvSpPr>
              <p:nvPr/>
            </p:nvSpPr>
            <p:spPr bwMode="auto">
              <a:xfrm>
                <a:off x="432" y="3207"/>
                <a:ext cx="339" cy="0"/>
              </a:xfrm>
              <a:prstGeom prst="line">
                <a:avLst/>
              </a:prstGeom>
              <a:noFill/>
              <a:ln w="9525">
                <a:solidFill>
                  <a:schemeClr val="tx1"/>
                </a:solidFill>
                <a:round/>
                <a:headEnd type="none" w="sm" len="sm"/>
                <a:tailEnd type="none" w="sm" len="sm"/>
              </a:ln>
              <a:effectLst/>
            </p:spPr>
            <p:txBody>
              <a:bodyPr wrap="none" anchor="ctr"/>
              <a:lstStyle/>
              <a:p>
                <a:pPr eaLnBrk="0" hangingPunct="0"/>
                <a:endParaRPr lang="en-US" sz="1100" b="0" dirty="0" smtClean="0">
                  <a:solidFill>
                    <a:srgbClr val="000000"/>
                  </a:solidFill>
                  <a:latin typeface="Arial" charset="0"/>
                </a:endParaRPr>
              </a:p>
            </p:txBody>
          </p:sp>
        </p:grpSp>
      </p:gr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62" name="Rectangle 18"/>
          <p:cNvSpPr>
            <a:spLocks noGrp="1" noChangeArrowheads="1"/>
          </p:cNvSpPr>
          <p:nvPr>
            <p:ph type="title" idx="4294967295"/>
          </p:nvPr>
        </p:nvSpPr>
        <p:spPr>
          <a:xfrm>
            <a:off x="0" y="1812925"/>
            <a:ext cx="6637338" cy="168275"/>
          </a:xfrm>
        </p:spPr>
        <p:txBody>
          <a:bodyPr/>
          <a:lstStyle/>
          <a:p>
            <a:r>
              <a:rPr lang="en-US" dirty="0"/>
              <a:t>SOURCING TEAM Process</a:t>
            </a:r>
          </a:p>
        </p:txBody>
      </p:sp>
      <p:graphicFrame>
        <p:nvGraphicFramePr>
          <p:cNvPr id="82946" name="Object 2"/>
          <p:cNvGraphicFramePr>
            <a:graphicFrameLocks/>
          </p:cNvGraphicFramePr>
          <p:nvPr/>
        </p:nvGraphicFramePr>
        <p:xfrm>
          <a:off x="307398" y="3427600"/>
          <a:ext cx="8836602" cy="3430400"/>
        </p:xfrm>
        <a:graphic>
          <a:graphicData uri="http://schemas.openxmlformats.org/presentationml/2006/ole">
            <mc:AlternateContent xmlns:mc="http://schemas.openxmlformats.org/markup-compatibility/2006">
              <mc:Choice xmlns:v="urn:schemas-microsoft-com:vml" Requires="v">
                <p:oleObj spid="_x0000_s130064" name="Document" r:id="rId21" imgW="9464040" imgH="3785616" progId="Word.Document.8">
                  <p:embed/>
                </p:oleObj>
              </mc:Choice>
              <mc:Fallback>
                <p:oleObj name="Document" r:id="rId21" imgW="9464040" imgH="3785616" progId="Word.Document.8">
                  <p:embed/>
                  <p:pic>
                    <p:nvPicPr>
                      <p:cNvPr id="0" name="Picture 2"/>
                      <p:cNvPicPr>
                        <a:picLocks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307398" y="3427600"/>
                        <a:ext cx="8836602" cy="3430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 name="Group 3"/>
          <p:cNvGrpSpPr>
            <a:grpSpLocks/>
          </p:cNvGrpSpPr>
          <p:nvPr>
            <p:custDataLst>
              <p:tags r:id="rId2"/>
            </p:custDataLst>
          </p:nvPr>
        </p:nvGrpSpPr>
        <p:grpSpPr bwMode="auto">
          <a:xfrm>
            <a:off x="1398445" y="2573605"/>
            <a:ext cx="1323089" cy="569604"/>
            <a:chOff x="1725" y="1701"/>
            <a:chExt cx="729" cy="448"/>
          </a:xfrm>
        </p:grpSpPr>
        <p:sp>
          <p:nvSpPr>
            <p:cNvPr id="82948" name="Freeform 4"/>
            <p:cNvSpPr>
              <a:spLocks/>
            </p:cNvSpPr>
            <p:nvPr>
              <p:custDataLst>
                <p:tags r:id="rId17"/>
              </p:custDataLst>
            </p:nvPr>
          </p:nvSpPr>
          <p:spPr bwMode="blackWhite">
            <a:xfrm>
              <a:off x="1725" y="1864"/>
              <a:ext cx="0" cy="133"/>
            </a:xfrm>
            <a:custGeom>
              <a:avLst/>
              <a:gdLst/>
              <a:ahLst/>
              <a:cxnLst>
                <a:cxn ang="0">
                  <a:pos x="0" y="0"/>
                </a:cxn>
                <a:cxn ang="0">
                  <a:pos x="729" y="0"/>
                </a:cxn>
                <a:cxn ang="0">
                  <a:pos x="823" y="260"/>
                </a:cxn>
                <a:cxn ang="0">
                  <a:pos x="729" y="520"/>
                </a:cxn>
                <a:cxn ang="0">
                  <a:pos x="0" y="520"/>
                </a:cxn>
                <a:cxn ang="0">
                  <a:pos x="0" y="260"/>
                </a:cxn>
                <a:cxn ang="0">
                  <a:pos x="0" y="0"/>
                </a:cxn>
              </a:cxnLst>
              <a:rect l="0" t="0" r="r" b="b"/>
              <a:pathLst>
                <a:path w="823" h="520">
                  <a:moveTo>
                    <a:pt x="0" y="0"/>
                  </a:moveTo>
                  <a:lnTo>
                    <a:pt x="729" y="0"/>
                  </a:lnTo>
                  <a:lnTo>
                    <a:pt x="823" y="260"/>
                  </a:lnTo>
                  <a:lnTo>
                    <a:pt x="729" y="520"/>
                  </a:lnTo>
                  <a:lnTo>
                    <a:pt x="0" y="520"/>
                  </a:lnTo>
                  <a:lnTo>
                    <a:pt x="0" y="260"/>
                  </a:lnTo>
                  <a:lnTo>
                    <a:pt x="0" y="0"/>
                  </a:lnTo>
                  <a:close/>
                </a:path>
              </a:pathLst>
            </a:custGeom>
            <a:solidFill>
              <a:schemeClr val="accent1"/>
            </a:solidFill>
            <a:ln w="9525" cap="flat" cmpd="sng">
              <a:solidFill>
                <a:schemeClr val="tx1"/>
              </a:solidFill>
              <a:prstDash val="solid"/>
              <a:round/>
              <a:headEnd/>
              <a:tailEnd/>
            </a:ln>
            <a:effectLst/>
          </p:spPr>
          <p:txBody>
            <a:bodyPr wrap="none" lIns="0" tIns="0" rIns="0" bIns="0" anchor="ctr">
              <a:spAutoFit/>
            </a:bodyPr>
            <a:lstStyle/>
            <a:p>
              <a:pPr eaLnBrk="0" hangingPunct="0"/>
              <a:endParaRPr lang="en-US" sz="1100" b="0" dirty="0" smtClean="0">
                <a:solidFill>
                  <a:srgbClr val="000000"/>
                </a:solidFill>
                <a:latin typeface="Arial" charset="0"/>
              </a:endParaRPr>
            </a:p>
          </p:txBody>
        </p:sp>
        <p:sp>
          <p:nvSpPr>
            <p:cNvPr id="82949" name="Rectangle 5"/>
            <p:cNvSpPr>
              <a:spLocks noChangeArrowheads="1"/>
            </p:cNvSpPr>
            <p:nvPr>
              <p:custDataLst>
                <p:tags r:id="rId18"/>
              </p:custDataLst>
            </p:nvPr>
          </p:nvSpPr>
          <p:spPr bwMode="blackWhite">
            <a:xfrm>
              <a:off x="1757" y="1701"/>
              <a:ext cx="697" cy="448"/>
            </a:xfrm>
            <a:prstGeom prst="rect">
              <a:avLst/>
            </a:prstGeom>
            <a:noFill/>
            <a:ln w="9525">
              <a:noFill/>
              <a:miter lim="800000"/>
              <a:headEnd/>
              <a:tailEnd/>
            </a:ln>
            <a:effectLst/>
          </p:spPr>
          <p:txBody>
            <a:bodyPr lIns="3810" tIns="0" rIns="3810" bIns="0" anchor="ctr"/>
            <a:lstStyle/>
            <a:p>
              <a:pPr marL="56979" defTabSz="891710" eaLnBrk="0" hangingPunct="0"/>
              <a:r>
                <a:rPr lang="en-US" sz="1000" dirty="0" smtClean="0">
                  <a:solidFill>
                    <a:srgbClr val="000000"/>
                  </a:solidFill>
                  <a:latin typeface="Arial" charset="0"/>
                </a:rPr>
                <a:t>Expand fact base</a:t>
              </a:r>
            </a:p>
          </p:txBody>
        </p:sp>
      </p:grpSp>
      <p:grpSp>
        <p:nvGrpSpPr>
          <p:cNvPr id="3" name="Group 6"/>
          <p:cNvGrpSpPr>
            <a:grpSpLocks/>
          </p:cNvGrpSpPr>
          <p:nvPr>
            <p:custDataLst>
              <p:tags r:id="rId3"/>
            </p:custDataLst>
          </p:nvPr>
        </p:nvGrpSpPr>
        <p:grpSpPr bwMode="auto">
          <a:xfrm>
            <a:off x="2718955" y="2573605"/>
            <a:ext cx="1456354" cy="569604"/>
            <a:chOff x="2452" y="1701"/>
            <a:chExt cx="803" cy="448"/>
          </a:xfrm>
        </p:grpSpPr>
        <p:sp>
          <p:nvSpPr>
            <p:cNvPr id="82951" name="Freeform 7"/>
            <p:cNvSpPr>
              <a:spLocks/>
            </p:cNvSpPr>
            <p:nvPr>
              <p:custDataLst>
                <p:tags r:id="rId15"/>
              </p:custDataLst>
            </p:nvPr>
          </p:nvSpPr>
          <p:spPr bwMode="blackWhite">
            <a:xfrm>
              <a:off x="2452" y="1864"/>
              <a:ext cx="0" cy="133"/>
            </a:xfrm>
            <a:custGeom>
              <a:avLst/>
              <a:gdLst/>
              <a:ahLst/>
              <a:cxnLst>
                <a:cxn ang="0">
                  <a:pos x="0" y="0"/>
                </a:cxn>
                <a:cxn ang="0">
                  <a:pos x="802" y="0"/>
                </a:cxn>
                <a:cxn ang="0">
                  <a:pos x="896" y="260"/>
                </a:cxn>
                <a:cxn ang="0">
                  <a:pos x="802" y="520"/>
                </a:cxn>
                <a:cxn ang="0">
                  <a:pos x="0" y="520"/>
                </a:cxn>
                <a:cxn ang="0">
                  <a:pos x="94" y="260"/>
                </a:cxn>
                <a:cxn ang="0">
                  <a:pos x="0" y="0"/>
                </a:cxn>
              </a:cxnLst>
              <a:rect l="0" t="0" r="r" b="b"/>
              <a:pathLst>
                <a:path w="896" h="520">
                  <a:moveTo>
                    <a:pt x="0" y="0"/>
                  </a:moveTo>
                  <a:lnTo>
                    <a:pt x="802" y="0"/>
                  </a:lnTo>
                  <a:lnTo>
                    <a:pt x="896" y="260"/>
                  </a:lnTo>
                  <a:lnTo>
                    <a:pt x="802" y="520"/>
                  </a:lnTo>
                  <a:lnTo>
                    <a:pt x="0" y="520"/>
                  </a:lnTo>
                  <a:lnTo>
                    <a:pt x="94" y="260"/>
                  </a:lnTo>
                  <a:lnTo>
                    <a:pt x="0" y="0"/>
                  </a:lnTo>
                  <a:close/>
                </a:path>
              </a:pathLst>
            </a:custGeom>
            <a:solidFill>
              <a:schemeClr val="accent1"/>
            </a:solidFill>
            <a:ln w="9525" cap="flat" cmpd="sng">
              <a:solidFill>
                <a:schemeClr val="tx1"/>
              </a:solidFill>
              <a:prstDash val="solid"/>
              <a:round/>
              <a:headEnd/>
              <a:tailEnd/>
            </a:ln>
            <a:effectLst/>
          </p:spPr>
          <p:txBody>
            <a:bodyPr wrap="none" lIns="0" tIns="0" rIns="0" bIns="0" anchor="ctr">
              <a:spAutoFit/>
            </a:bodyPr>
            <a:lstStyle/>
            <a:p>
              <a:pPr eaLnBrk="0" hangingPunct="0"/>
              <a:endParaRPr lang="en-US" sz="1100" b="0" dirty="0" smtClean="0">
                <a:solidFill>
                  <a:srgbClr val="000000"/>
                </a:solidFill>
                <a:latin typeface="Arial" charset="0"/>
              </a:endParaRPr>
            </a:p>
          </p:txBody>
        </p:sp>
        <p:sp>
          <p:nvSpPr>
            <p:cNvPr id="82952" name="Rectangle 8"/>
            <p:cNvSpPr>
              <a:spLocks noChangeArrowheads="1"/>
            </p:cNvSpPr>
            <p:nvPr>
              <p:custDataLst>
                <p:tags r:id="rId16"/>
              </p:custDataLst>
            </p:nvPr>
          </p:nvSpPr>
          <p:spPr bwMode="blackWhite">
            <a:xfrm>
              <a:off x="2578" y="1701"/>
              <a:ext cx="677" cy="448"/>
            </a:xfrm>
            <a:prstGeom prst="rect">
              <a:avLst/>
            </a:prstGeom>
            <a:noFill/>
            <a:ln w="9525">
              <a:noFill/>
              <a:miter lim="800000"/>
              <a:headEnd/>
              <a:tailEnd/>
            </a:ln>
            <a:effectLst/>
          </p:spPr>
          <p:txBody>
            <a:bodyPr lIns="3810" tIns="0" rIns="3810" bIns="0" anchor="ctr"/>
            <a:lstStyle/>
            <a:p>
              <a:pPr marL="56979" defTabSz="891710" eaLnBrk="0" hangingPunct="0"/>
              <a:r>
                <a:rPr lang="en-US" sz="1000" dirty="0" smtClean="0">
                  <a:solidFill>
                    <a:srgbClr val="000000"/>
                  </a:solidFill>
                  <a:latin typeface="Arial" charset="0"/>
                </a:rPr>
                <a:t>Build TCO framework for ideas</a:t>
              </a:r>
            </a:p>
          </p:txBody>
        </p:sp>
      </p:grpSp>
      <p:grpSp>
        <p:nvGrpSpPr>
          <p:cNvPr id="4" name="Group 9"/>
          <p:cNvGrpSpPr>
            <a:grpSpLocks/>
          </p:cNvGrpSpPr>
          <p:nvPr>
            <p:custDataLst>
              <p:tags r:id="rId4"/>
            </p:custDataLst>
          </p:nvPr>
        </p:nvGrpSpPr>
        <p:grpSpPr bwMode="auto">
          <a:xfrm>
            <a:off x="4169355" y="2573605"/>
            <a:ext cx="1458941" cy="569604"/>
            <a:chOff x="2452" y="1701"/>
            <a:chExt cx="803" cy="448"/>
          </a:xfrm>
        </p:grpSpPr>
        <p:sp>
          <p:nvSpPr>
            <p:cNvPr id="82954" name="Freeform 10"/>
            <p:cNvSpPr>
              <a:spLocks/>
            </p:cNvSpPr>
            <p:nvPr>
              <p:custDataLst>
                <p:tags r:id="rId13"/>
              </p:custDataLst>
            </p:nvPr>
          </p:nvSpPr>
          <p:spPr bwMode="blackWhite">
            <a:xfrm>
              <a:off x="2452" y="1864"/>
              <a:ext cx="0" cy="133"/>
            </a:xfrm>
            <a:custGeom>
              <a:avLst/>
              <a:gdLst/>
              <a:ahLst/>
              <a:cxnLst>
                <a:cxn ang="0">
                  <a:pos x="0" y="0"/>
                </a:cxn>
                <a:cxn ang="0">
                  <a:pos x="802" y="0"/>
                </a:cxn>
                <a:cxn ang="0">
                  <a:pos x="896" y="260"/>
                </a:cxn>
                <a:cxn ang="0">
                  <a:pos x="802" y="520"/>
                </a:cxn>
                <a:cxn ang="0">
                  <a:pos x="0" y="520"/>
                </a:cxn>
                <a:cxn ang="0">
                  <a:pos x="94" y="260"/>
                </a:cxn>
                <a:cxn ang="0">
                  <a:pos x="0" y="0"/>
                </a:cxn>
              </a:cxnLst>
              <a:rect l="0" t="0" r="r" b="b"/>
              <a:pathLst>
                <a:path w="896" h="520">
                  <a:moveTo>
                    <a:pt x="0" y="0"/>
                  </a:moveTo>
                  <a:lnTo>
                    <a:pt x="802" y="0"/>
                  </a:lnTo>
                  <a:lnTo>
                    <a:pt x="896" y="260"/>
                  </a:lnTo>
                  <a:lnTo>
                    <a:pt x="802" y="520"/>
                  </a:lnTo>
                  <a:lnTo>
                    <a:pt x="0" y="520"/>
                  </a:lnTo>
                  <a:lnTo>
                    <a:pt x="94" y="260"/>
                  </a:lnTo>
                  <a:lnTo>
                    <a:pt x="0" y="0"/>
                  </a:lnTo>
                  <a:close/>
                </a:path>
              </a:pathLst>
            </a:custGeom>
            <a:solidFill>
              <a:schemeClr val="accent1"/>
            </a:solidFill>
            <a:ln w="9525" cap="flat" cmpd="sng">
              <a:solidFill>
                <a:schemeClr val="tx1"/>
              </a:solidFill>
              <a:prstDash val="solid"/>
              <a:round/>
              <a:headEnd/>
              <a:tailEnd/>
            </a:ln>
            <a:effectLst/>
          </p:spPr>
          <p:txBody>
            <a:bodyPr wrap="none" lIns="0" tIns="0" rIns="0" bIns="0" anchor="ctr">
              <a:spAutoFit/>
            </a:bodyPr>
            <a:lstStyle/>
            <a:p>
              <a:pPr eaLnBrk="0" hangingPunct="0"/>
              <a:endParaRPr lang="en-US" sz="1100" b="0" dirty="0" smtClean="0">
                <a:solidFill>
                  <a:srgbClr val="000000"/>
                </a:solidFill>
                <a:latin typeface="Arial" charset="0"/>
              </a:endParaRPr>
            </a:p>
          </p:txBody>
        </p:sp>
        <p:sp>
          <p:nvSpPr>
            <p:cNvPr id="82955" name="Rectangle 11"/>
            <p:cNvSpPr>
              <a:spLocks noChangeArrowheads="1"/>
            </p:cNvSpPr>
            <p:nvPr>
              <p:custDataLst>
                <p:tags r:id="rId14"/>
              </p:custDataLst>
            </p:nvPr>
          </p:nvSpPr>
          <p:spPr bwMode="blackWhite">
            <a:xfrm>
              <a:off x="2578" y="1701"/>
              <a:ext cx="677" cy="448"/>
            </a:xfrm>
            <a:prstGeom prst="rect">
              <a:avLst/>
            </a:prstGeom>
            <a:noFill/>
            <a:ln w="9525">
              <a:noFill/>
              <a:miter lim="800000"/>
              <a:headEnd/>
              <a:tailEnd/>
            </a:ln>
            <a:effectLst/>
          </p:spPr>
          <p:txBody>
            <a:bodyPr lIns="3810" tIns="0" rIns="3810" bIns="0" anchor="ctr"/>
            <a:lstStyle/>
            <a:p>
              <a:pPr marL="56979" defTabSz="891710" eaLnBrk="0" hangingPunct="0"/>
              <a:r>
                <a:rPr lang="en-US" sz="1000" dirty="0" smtClean="0">
                  <a:solidFill>
                    <a:srgbClr val="000000"/>
                  </a:solidFill>
                  <a:latin typeface="Arial" charset="0"/>
                </a:rPr>
                <a:t>Evaluate ideas and proposals</a:t>
              </a:r>
            </a:p>
          </p:txBody>
        </p:sp>
      </p:grpSp>
      <p:grpSp>
        <p:nvGrpSpPr>
          <p:cNvPr id="5" name="Group 12"/>
          <p:cNvGrpSpPr>
            <a:grpSpLocks/>
          </p:cNvGrpSpPr>
          <p:nvPr>
            <p:custDataLst>
              <p:tags r:id="rId5"/>
            </p:custDataLst>
          </p:nvPr>
        </p:nvGrpSpPr>
        <p:grpSpPr bwMode="auto">
          <a:xfrm>
            <a:off x="5621195" y="2573605"/>
            <a:ext cx="1487826" cy="569604"/>
            <a:chOff x="4052" y="1701"/>
            <a:chExt cx="819" cy="448"/>
          </a:xfrm>
        </p:grpSpPr>
        <p:sp>
          <p:nvSpPr>
            <p:cNvPr id="82957" name="Freeform 13"/>
            <p:cNvSpPr>
              <a:spLocks/>
            </p:cNvSpPr>
            <p:nvPr>
              <p:custDataLst>
                <p:tags r:id="rId11"/>
              </p:custDataLst>
            </p:nvPr>
          </p:nvSpPr>
          <p:spPr bwMode="blackWhite">
            <a:xfrm>
              <a:off x="4052" y="1864"/>
              <a:ext cx="0" cy="133"/>
            </a:xfrm>
            <a:custGeom>
              <a:avLst/>
              <a:gdLst/>
              <a:ahLst/>
              <a:cxnLst>
                <a:cxn ang="0">
                  <a:pos x="0" y="0"/>
                </a:cxn>
                <a:cxn ang="0">
                  <a:pos x="818" y="0"/>
                </a:cxn>
                <a:cxn ang="0">
                  <a:pos x="912" y="260"/>
                </a:cxn>
                <a:cxn ang="0">
                  <a:pos x="818" y="520"/>
                </a:cxn>
                <a:cxn ang="0">
                  <a:pos x="0" y="520"/>
                </a:cxn>
                <a:cxn ang="0">
                  <a:pos x="94" y="260"/>
                </a:cxn>
                <a:cxn ang="0">
                  <a:pos x="0" y="0"/>
                </a:cxn>
              </a:cxnLst>
              <a:rect l="0" t="0" r="r" b="b"/>
              <a:pathLst>
                <a:path w="912" h="520">
                  <a:moveTo>
                    <a:pt x="0" y="0"/>
                  </a:moveTo>
                  <a:lnTo>
                    <a:pt x="818" y="0"/>
                  </a:lnTo>
                  <a:lnTo>
                    <a:pt x="912" y="260"/>
                  </a:lnTo>
                  <a:lnTo>
                    <a:pt x="818" y="520"/>
                  </a:lnTo>
                  <a:lnTo>
                    <a:pt x="0" y="520"/>
                  </a:lnTo>
                  <a:lnTo>
                    <a:pt x="94" y="260"/>
                  </a:lnTo>
                  <a:lnTo>
                    <a:pt x="0" y="0"/>
                  </a:lnTo>
                  <a:close/>
                </a:path>
              </a:pathLst>
            </a:custGeom>
            <a:solidFill>
              <a:schemeClr val="accent1"/>
            </a:solidFill>
            <a:ln w="9525" cap="flat" cmpd="sng">
              <a:solidFill>
                <a:schemeClr val="tx1"/>
              </a:solidFill>
              <a:prstDash val="solid"/>
              <a:round/>
              <a:headEnd/>
              <a:tailEnd/>
            </a:ln>
            <a:effectLst/>
          </p:spPr>
          <p:txBody>
            <a:bodyPr wrap="none" lIns="0" tIns="0" rIns="0" bIns="0" anchor="ctr">
              <a:spAutoFit/>
            </a:bodyPr>
            <a:lstStyle/>
            <a:p>
              <a:pPr eaLnBrk="0" hangingPunct="0"/>
              <a:endParaRPr lang="en-US" sz="1100" b="0" dirty="0" smtClean="0">
                <a:solidFill>
                  <a:srgbClr val="000000"/>
                </a:solidFill>
                <a:latin typeface="Arial" charset="0"/>
              </a:endParaRPr>
            </a:p>
          </p:txBody>
        </p:sp>
        <p:sp>
          <p:nvSpPr>
            <p:cNvPr id="82958" name="Rectangle 14"/>
            <p:cNvSpPr>
              <a:spLocks noChangeArrowheads="1"/>
            </p:cNvSpPr>
            <p:nvPr>
              <p:custDataLst>
                <p:tags r:id="rId12"/>
              </p:custDataLst>
            </p:nvPr>
          </p:nvSpPr>
          <p:spPr bwMode="blackWhite">
            <a:xfrm>
              <a:off x="4178" y="1701"/>
              <a:ext cx="693" cy="448"/>
            </a:xfrm>
            <a:prstGeom prst="rect">
              <a:avLst/>
            </a:prstGeom>
            <a:noFill/>
            <a:ln w="9525">
              <a:noFill/>
              <a:miter lim="800000"/>
              <a:headEnd/>
              <a:tailEnd/>
            </a:ln>
            <a:effectLst/>
          </p:spPr>
          <p:txBody>
            <a:bodyPr lIns="3810" tIns="0" rIns="3810" bIns="0" anchor="ctr"/>
            <a:lstStyle/>
            <a:p>
              <a:pPr marL="56979" defTabSz="891710" eaLnBrk="0" hangingPunct="0"/>
              <a:r>
                <a:rPr lang="en-US" sz="1000" dirty="0" err="1" smtClean="0">
                  <a:solidFill>
                    <a:srgbClr val="000000"/>
                  </a:solidFill>
                  <a:latin typeface="Arial" charset="0"/>
                </a:rPr>
                <a:t>Finalise</a:t>
              </a:r>
              <a:r>
                <a:rPr lang="en-US" sz="1000" dirty="0" smtClean="0">
                  <a:solidFill>
                    <a:srgbClr val="000000"/>
                  </a:solidFill>
                  <a:latin typeface="Arial" charset="0"/>
                </a:rPr>
                <a:t> strategy and plan implementation</a:t>
              </a:r>
            </a:p>
          </p:txBody>
        </p:sp>
      </p:grpSp>
      <p:grpSp>
        <p:nvGrpSpPr>
          <p:cNvPr id="6" name="Group 15"/>
          <p:cNvGrpSpPr>
            <a:grpSpLocks/>
          </p:cNvGrpSpPr>
          <p:nvPr>
            <p:custDataLst>
              <p:tags r:id="rId6"/>
            </p:custDataLst>
          </p:nvPr>
        </p:nvGrpSpPr>
        <p:grpSpPr bwMode="auto">
          <a:xfrm>
            <a:off x="7097571" y="2573605"/>
            <a:ext cx="1393217" cy="569604"/>
            <a:chOff x="4052" y="1701"/>
            <a:chExt cx="819" cy="448"/>
          </a:xfrm>
        </p:grpSpPr>
        <p:sp>
          <p:nvSpPr>
            <p:cNvPr id="82960" name="Freeform 16"/>
            <p:cNvSpPr>
              <a:spLocks/>
            </p:cNvSpPr>
            <p:nvPr>
              <p:custDataLst>
                <p:tags r:id="rId9"/>
              </p:custDataLst>
            </p:nvPr>
          </p:nvSpPr>
          <p:spPr bwMode="blackWhite">
            <a:xfrm>
              <a:off x="4052" y="1864"/>
              <a:ext cx="0" cy="133"/>
            </a:xfrm>
            <a:custGeom>
              <a:avLst/>
              <a:gdLst/>
              <a:ahLst/>
              <a:cxnLst>
                <a:cxn ang="0">
                  <a:pos x="0" y="0"/>
                </a:cxn>
                <a:cxn ang="0">
                  <a:pos x="818" y="0"/>
                </a:cxn>
                <a:cxn ang="0">
                  <a:pos x="912" y="260"/>
                </a:cxn>
                <a:cxn ang="0">
                  <a:pos x="818" y="520"/>
                </a:cxn>
                <a:cxn ang="0">
                  <a:pos x="0" y="520"/>
                </a:cxn>
                <a:cxn ang="0">
                  <a:pos x="94" y="260"/>
                </a:cxn>
                <a:cxn ang="0">
                  <a:pos x="0" y="0"/>
                </a:cxn>
              </a:cxnLst>
              <a:rect l="0" t="0" r="r" b="b"/>
              <a:pathLst>
                <a:path w="912" h="520">
                  <a:moveTo>
                    <a:pt x="0" y="0"/>
                  </a:moveTo>
                  <a:lnTo>
                    <a:pt x="818" y="0"/>
                  </a:lnTo>
                  <a:lnTo>
                    <a:pt x="912" y="260"/>
                  </a:lnTo>
                  <a:lnTo>
                    <a:pt x="818" y="520"/>
                  </a:lnTo>
                  <a:lnTo>
                    <a:pt x="0" y="520"/>
                  </a:lnTo>
                  <a:lnTo>
                    <a:pt x="94" y="260"/>
                  </a:lnTo>
                  <a:lnTo>
                    <a:pt x="0" y="0"/>
                  </a:lnTo>
                  <a:close/>
                </a:path>
              </a:pathLst>
            </a:custGeom>
            <a:solidFill>
              <a:schemeClr val="accent1"/>
            </a:solidFill>
            <a:ln w="9525" cap="flat" cmpd="sng">
              <a:solidFill>
                <a:schemeClr val="tx1"/>
              </a:solidFill>
              <a:prstDash val="solid"/>
              <a:round/>
              <a:headEnd/>
              <a:tailEnd/>
            </a:ln>
            <a:effectLst/>
          </p:spPr>
          <p:txBody>
            <a:bodyPr wrap="none" lIns="0" tIns="0" rIns="0" bIns="0" anchor="ctr">
              <a:spAutoFit/>
            </a:bodyPr>
            <a:lstStyle/>
            <a:p>
              <a:pPr eaLnBrk="0" hangingPunct="0"/>
              <a:endParaRPr lang="en-US" sz="1100" b="0" dirty="0" smtClean="0">
                <a:solidFill>
                  <a:srgbClr val="000000"/>
                </a:solidFill>
                <a:latin typeface="Arial" charset="0"/>
              </a:endParaRPr>
            </a:p>
          </p:txBody>
        </p:sp>
        <p:sp>
          <p:nvSpPr>
            <p:cNvPr id="82961" name="Rectangle 17"/>
            <p:cNvSpPr>
              <a:spLocks noChangeArrowheads="1"/>
            </p:cNvSpPr>
            <p:nvPr>
              <p:custDataLst>
                <p:tags r:id="rId10"/>
              </p:custDataLst>
            </p:nvPr>
          </p:nvSpPr>
          <p:spPr bwMode="blackWhite">
            <a:xfrm>
              <a:off x="4178" y="1701"/>
              <a:ext cx="693" cy="448"/>
            </a:xfrm>
            <a:prstGeom prst="rect">
              <a:avLst/>
            </a:prstGeom>
            <a:noFill/>
            <a:ln w="9525">
              <a:noFill/>
              <a:miter lim="800000"/>
              <a:headEnd/>
              <a:tailEnd/>
            </a:ln>
            <a:effectLst/>
          </p:spPr>
          <p:txBody>
            <a:bodyPr lIns="3810" tIns="0" rIns="3810" bIns="0" anchor="ctr"/>
            <a:lstStyle/>
            <a:p>
              <a:pPr marL="56979" defTabSz="891710" eaLnBrk="0" hangingPunct="0"/>
              <a:r>
                <a:rPr lang="en-US" sz="1000" dirty="0" smtClean="0">
                  <a:solidFill>
                    <a:srgbClr val="000000"/>
                  </a:solidFill>
                  <a:latin typeface="Arial" charset="0"/>
                </a:rPr>
                <a:t>Launch implementation and capture savings</a:t>
              </a:r>
            </a:p>
          </p:txBody>
        </p:sp>
      </p:grpSp>
      <p:sp>
        <p:nvSpPr>
          <p:cNvPr id="82963" name="McK Message"/>
          <p:cNvSpPr>
            <a:spLocks noChangeArrowheads="1"/>
          </p:cNvSpPr>
          <p:nvPr>
            <p:custDataLst>
              <p:tags r:id="rId7"/>
            </p:custDataLst>
          </p:nvPr>
        </p:nvSpPr>
        <p:spPr bwMode="auto">
          <a:xfrm>
            <a:off x="682626" y="1150004"/>
            <a:ext cx="6253306" cy="200055"/>
          </a:xfrm>
          <a:prstGeom prst="rect">
            <a:avLst/>
          </a:prstGeom>
          <a:noFill/>
          <a:ln w="9525">
            <a:noFill/>
            <a:miter lim="800000"/>
            <a:headEnd/>
            <a:tailEnd/>
          </a:ln>
          <a:effectLst/>
        </p:spPr>
        <p:txBody>
          <a:bodyPr lIns="0" tIns="0" rIns="0" bIns="0">
            <a:spAutoFit/>
          </a:bodyPr>
          <a:lstStyle/>
          <a:p>
            <a:pPr eaLnBrk="0" hangingPunct="0"/>
            <a:r>
              <a:rPr lang="en-GB" sz="1300" b="0" dirty="0" err="1" smtClean="0">
                <a:solidFill>
                  <a:srgbClr val="000000"/>
                </a:solidFill>
                <a:latin typeface="Arial" charset="0"/>
              </a:rPr>
              <a:t>GenPower</a:t>
            </a:r>
            <a:r>
              <a:rPr lang="en-GB" sz="1300" b="0" dirty="0" smtClean="0">
                <a:solidFill>
                  <a:srgbClr val="000000"/>
                </a:solidFill>
                <a:latin typeface="Arial" charset="0"/>
              </a:rPr>
              <a:t> Sourcing Process for Category teams</a:t>
            </a:r>
          </a:p>
        </p:txBody>
      </p:sp>
      <p:sp>
        <p:nvSpPr>
          <p:cNvPr id="82964" name="McK Message"/>
          <p:cNvSpPr>
            <a:spLocks noChangeArrowheads="1"/>
          </p:cNvSpPr>
          <p:nvPr>
            <p:custDataLst>
              <p:tags r:id="rId8"/>
            </p:custDataLst>
          </p:nvPr>
        </p:nvSpPr>
        <p:spPr bwMode="auto">
          <a:xfrm>
            <a:off x="1437409" y="2365843"/>
            <a:ext cx="6251864" cy="138499"/>
          </a:xfrm>
          <a:prstGeom prst="rect">
            <a:avLst/>
          </a:prstGeom>
          <a:noFill/>
          <a:ln w="9525">
            <a:noFill/>
            <a:miter lim="800000"/>
            <a:headEnd/>
            <a:tailEnd/>
          </a:ln>
          <a:effectLst/>
        </p:spPr>
        <p:txBody>
          <a:bodyPr lIns="0" tIns="0" rIns="0" bIns="0">
            <a:spAutoFit/>
          </a:bodyPr>
          <a:lstStyle/>
          <a:p>
            <a:pPr eaLnBrk="0" hangingPunct="0"/>
            <a:r>
              <a:rPr lang="en-GB" sz="900" b="0" i="1" dirty="0" smtClean="0">
                <a:solidFill>
                  <a:srgbClr val="000000"/>
                </a:solidFill>
                <a:latin typeface="Arial" charset="0"/>
              </a:rPr>
              <a:t>Wave 1 (5 commodities)</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idx="4294967295"/>
          </p:nvPr>
        </p:nvSpPr>
        <p:spPr>
          <a:xfrm>
            <a:off x="0" y="1812925"/>
            <a:ext cx="6637338" cy="168275"/>
          </a:xfrm>
        </p:spPr>
        <p:txBody>
          <a:bodyPr/>
          <a:lstStyle/>
          <a:p>
            <a:r>
              <a:rPr lang="en-US"/>
              <a:t>CASTINGS SUPPLIER WORKSHOP TCO EXAMPLE</a:t>
            </a:r>
          </a:p>
        </p:txBody>
      </p:sp>
      <p:sp>
        <p:nvSpPr>
          <p:cNvPr id="80899" name="Rectangle 3"/>
          <p:cNvSpPr>
            <a:spLocks noChangeArrowheads="1"/>
          </p:cNvSpPr>
          <p:nvPr/>
        </p:nvSpPr>
        <p:spPr bwMode="auto">
          <a:xfrm>
            <a:off x="623454" y="2018461"/>
            <a:ext cx="6650182" cy="169277"/>
          </a:xfrm>
          <a:prstGeom prst="rect">
            <a:avLst/>
          </a:prstGeom>
          <a:noFill/>
          <a:ln w="9525">
            <a:noFill/>
            <a:miter lim="800000"/>
            <a:headEnd/>
            <a:tailEnd/>
          </a:ln>
          <a:effectLst/>
        </p:spPr>
        <p:txBody>
          <a:bodyPr lIns="0" tIns="0" rIns="0" bIns="0">
            <a:spAutoFit/>
          </a:bodyPr>
          <a:lstStyle/>
          <a:p>
            <a:pPr eaLnBrk="0" hangingPunct="0">
              <a:spcBef>
                <a:spcPct val="50000"/>
              </a:spcBef>
            </a:pPr>
            <a:r>
              <a:rPr lang="en-US" sz="1100" b="0" dirty="0" smtClean="0">
                <a:solidFill>
                  <a:srgbClr val="000000"/>
                </a:solidFill>
                <a:latin typeface="Arial" charset="0"/>
              </a:rPr>
              <a:t>Percent</a:t>
            </a:r>
          </a:p>
        </p:txBody>
      </p:sp>
      <p:sp>
        <p:nvSpPr>
          <p:cNvPr id="80900" name="Rectangle 4"/>
          <p:cNvSpPr>
            <a:spLocks noChangeArrowheads="1"/>
          </p:cNvSpPr>
          <p:nvPr/>
        </p:nvSpPr>
        <p:spPr bwMode="auto">
          <a:xfrm>
            <a:off x="1454729" y="5245754"/>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Materials</a:t>
            </a:r>
          </a:p>
        </p:txBody>
      </p:sp>
      <p:sp>
        <p:nvSpPr>
          <p:cNvPr id="80901" name="Rectangle 5"/>
          <p:cNvSpPr>
            <a:spLocks noChangeArrowheads="1"/>
          </p:cNvSpPr>
          <p:nvPr/>
        </p:nvSpPr>
        <p:spPr bwMode="auto">
          <a:xfrm>
            <a:off x="2127252" y="5245754"/>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Labor</a:t>
            </a:r>
          </a:p>
        </p:txBody>
      </p:sp>
      <p:sp>
        <p:nvSpPr>
          <p:cNvPr id="80902" name="Rectangle 6"/>
          <p:cNvSpPr>
            <a:spLocks noChangeArrowheads="1"/>
          </p:cNvSpPr>
          <p:nvPr/>
        </p:nvSpPr>
        <p:spPr bwMode="auto">
          <a:xfrm>
            <a:off x="2757922" y="5245754"/>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Overhead</a:t>
            </a:r>
          </a:p>
        </p:txBody>
      </p:sp>
      <p:sp>
        <p:nvSpPr>
          <p:cNvPr id="80903" name="Rectangle 7"/>
          <p:cNvSpPr>
            <a:spLocks noChangeArrowheads="1"/>
          </p:cNvSpPr>
          <p:nvPr/>
        </p:nvSpPr>
        <p:spPr bwMode="auto">
          <a:xfrm>
            <a:off x="3440547" y="5245755"/>
            <a:ext cx="777875" cy="2769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Gross</a:t>
            </a:r>
            <a:br>
              <a:rPr lang="en-US" sz="900" b="0" dirty="0" smtClean="0">
                <a:solidFill>
                  <a:srgbClr val="000000"/>
                </a:solidFill>
                <a:latin typeface="Arial" charset="0"/>
              </a:rPr>
            </a:br>
            <a:r>
              <a:rPr lang="en-US" sz="900" b="0" dirty="0" smtClean="0">
                <a:solidFill>
                  <a:srgbClr val="000000"/>
                </a:solidFill>
                <a:latin typeface="Arial" charset="0"/>
              </a:rPr>
              <a:t>margin</a:t>
            </a:r>
          </a:p>
        </p:txBody>
      </p:sp>
      <p:sp>
        <p:nvSpPr>
          <p:cNvPr id="80904" name="Rectangle 8"/>
          <p:cNvSpPr>
            <a:spLocks noChangeArrowheads="1"/>
          </p:cNvSpPr>
          <p:nvPr/>
        </p:nvSpPr>
        <p:spPr bwMode="auto">
          <a:xfrm>
            <a:off x="4678797" y="5245754"/>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Overhead</a:t>
            </a:r>
          </a:p>
        </p:txBody>
      </p:sp>
      <p:graphicFrame>
        <p:nvGraphicFramePr>
          <p:cNvPr id="80905" name="Object 9"/>
          <p:cNvGraphicFramePr>
            <a:graphicFrameLocks/>
          </p:cNvGraphicFramePr>
          <p:nvPr/>
        </p:nvGraphicFramePr>
        <p:xfrm>
          <a:off x="1121354" y="2238376"/>
          <a:ext cx="7409295" cy="3076015"/>
        </p:xfrm>
        <a:graphic>
          <a:graphicData uri="http://schemas.openxmlformats.org/presentationml/2006/ole">
            <mc:AlternateContent xmlns:mc="http://schemas.openxmlformats.org/markup-compatibility/2006">
              <mc:Choice xmlns:v="urn:schemas-microsoft-com:vml" Requires="v">
                <p:oleObj spid="_x0000_s131088" name="Chart" r:id="rId4" imgW="8153280" imgH="3485880" progId="">
                  <p:embed/>
                </p:oleObj>
              </mc:Choice>
              <mc:Fallback>
                <p:oleObj name="Chart" r:id="rId4" imgW="8153280" imgH="3485880" progId="">
                  <p:embed/>
                  <p:pic>
                    <p:nvPicPr>
                      <p:cNvPr id="0" name="Picture 2"/>
                      <p:cNvPicPr>
                        <a:picLocks noChangeArrowheads="1"/>
                      </p:cNvPicPr>
                      <p:nvPr/>
                    </p:nvPicPr>
                    <p:blipFill>
                      <a:blip r:embed="rId5">
                        <a:extLst>
                          <a:ext uri="{28A0092B-C50C-407E-A947-70E740481C1C}">
                            <a14:useLocalDpi xmlns:a14="http://schemas.microsoft.com/office/drawing/2010/main" val="0"/>
                          </a:ext>
                        </a:extLst>
                      </a:blip>
                      <a:srcRect r="31"/>
                      <a:stretch>
                        <a:fillRect/>
                      </a:stretch>
                    </p:blipFill>
                    <p:spPr bwMode="auto">
                      <a:xfrm>
                        <a:off x="1121354" y="2238376"/>
                        <a:ext cx="7409295" cy="30760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80906" name="Rectangle 10"/>
          <p:cNvSpPr>
            <a:spLocks noChangeArrowheads="1"/>
          </p:cNvSpPr>
          <p:nvPr/>
        </p:nvSpPr>
        <p:spPr bwMode="auto">
          <a:xfrm>
            <a:off x="4064002" y="5245754"/>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Labor</a:t>
            </a:r>
          </a:p>
        </p:txBody>
      </p:sp>
      <p:sp>
        <p:nvSpPr>
          <p:cNvPr id="80907" name="Rectangle 11"/>
          <p:cNvSpPr>
            <a:spLocks noChangeArrowheads="1"/>
          </p:cNvSpPr>
          <p:nvPr/>
        </p:nvSpPr>
        <p:spPr bwMode="auto">
          <a:xfrm>
            <a:off x="5342661" y="5245754"/>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Freight</a:t>
            </a:r>
          </a:p>
        </p:txBody>
      </p:sp>
      <p:sp>
        <p:nvSpPr>
          <p:cNvPr id="80908" name="Rectangle 12"/>
          <p:cNvSpPr>
            <a:spLocks noChangeArrowheads="1"/>
          </p:cNvSpPr>
          <p:nvPr/>
        </p:nvSpPr>
        <p:spPr bwMode="auto">
          <a:xfrm>
            <a:off x="5927149" y="5245754"/>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Inventory</a:t>
            </a:r>
          </a:p>
        </p:txBody>
      </p:sp>
      <p:sp>
        <p:nvSpPr>
          <p:cNvPr id="80909" name="Rectangle 13"/>
          <p:cNvSpPr>
            <a:spLocks noChangeArrowheads="1"/>
          </p:cNvSpPr>
          <p:nvPr/>
        </p:nvSpPr>
        <p:spPr bwMode="auto">
          <a:xfrm>
            <a:off x="6641524" y="5245755"/>
            <a:ext cx="777875" cy="2769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Quality</a:t>
            </a:r>
            <a:br>
              <a:rPr lang="en-US" sz="900" b="0" dirty="0" smtClean="0">
                <a:solidFill>
                  <a:srgbClr val="000000"/>
                </a:solidFill>
                <a:latin typeface="Arial" charset="0"/>
              </a:rPr>
            </a:br>
            <a:r>
              <a:rPr lang="en-US" sz="900" b="0" dirty="0" smtClean="0">
                <a:solidFill>
                  <a:srgbClr val="000000"/>
                </a:solidFill>
                <a:latin typeface="Arial" charset="0"/>
              </a:rPr>
              <a:t>Assurance</a:t>
            </a:r>
          </a:p>
        </p:txBody>
      </p:sp>
      <p:sp>
        <p:nvSpPr>
          <p:cNvPr id="80910" name="Rectangle 14"/>
          <p:cNvSpPr>
            <a:spLocks noChangeArrowheads="1"/>
          </p:cNvSpPr>
          <p:nvPr/>
        </p:nvSpPr>
        <p:spPr bwMode="auto">
          <a:xfrm>
            <a:off x="7259206" y="5245754"/>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Admin</a:t>
            </a:r>
          </a:p>
        </p:txBody>
      </p:sp>
      <p:sp>
        <p:nvSpPr>
          <p:cNvPr id="80911" name="Rectangle 15"/>
          <p:cNvSpPr>
            <a:spLocks noChangeArrowheads="1"/>
          </p:cNvSpPr>
          <p:nvPr/>
        </p:nvSpPr>
        <p:spPr bwMode="auto">
          <a:xfrm>
            <a:off x="7930285" y="5245754"/>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Total</a:t>
            </a:r>
          </a:p>
        </p:txBody>
      </p:sp>
      <p:sp>
        <p:nvSpPr>
          <p:cNvPr id="80912" name="Rectangle 16"/>
          <p:cNvSpPr>
            <a:spLocks noChangeArrowheads="1"/>
          </p:cNvSpPr>
          <p:nvPr/>
        </p:nvSpPr>
        <p:spPr bwMode="auto">
          <a:xfrm>
            <a:off x="623456" y="5556718"/>
            <a:ext cx="580159" cy="498935"/>
          </a:xfrm>
          <a:prstGeom prst="rect">
            <a:avLst/>
          </a:prstGeom>
          <a:noFill/>
          <a:ln w="9525">
            <a:noFill/>
            <a:miter lim="800000"/>
            <a:headEnd/>
            <a:tailEnd/>
          </a:ln>
          <a:effectLst/>
        </p:spPr>
        <p:txBody>
          <a:bodyPr lIns="82618" tIns="41310" rIns="82618" bIns="41310">
            <a:spAutoFit/>
          </a:bodyPr>
          <a:lstStyle/>
          <a:p>
            <a:pPr eaLnBrk="0" hangingPunct="0">
              <a:spcBef>
                <a:spcPct val="50000"/>
              </a:spcBef>
            </a:pPr>
            <a:r>
              <a:rPr lang="en-US" sz="900" dirty="0" smtClean="0">
                <a:solidFill>
                  <a:srgbClr val="000000"/>
                </a:solidFill>
                <a:latin typeface="Arial" charset="0"/>
              </a:rPr>
              <a:t>Major TCO drivers</a:t>
            </a:r>
          </a:p>
        </p:txBody>
      </p:sp>
      <p:sp>
        <p:nvSpPr>
          <p:cNvPr id="80913" name="Oval 17"/>
          <p:cNvSpPr>
            <a:spLocks noChangeArrowheads="1"/>
          </p:cNvSpPr>
          <p:nvPr/>
        </p:nvSpPr>
        <p:spPr bwMode="auto">
          <a:xfrm>
            <a:off x="3558886" y="4200805"/>
            <a:ext cx="844262" cy="504265"/>
          </a:xfrm>
          <a:prstGeom prst="ellipse">
            <a:avLst/>
          </a:prstGeom>
          <a:solidFill>
            <a:schemeClr val="accent1"/>
          </a:solidFill>
          <a:ln w="12700">
            <a:solidFill>
              <a:schemeClr val="tx1"/>
            </a:solidFill>
            <a:round/>
            <a:headEnd/>
            <a:tailEnd/>
          </a:ln>
          <a:effectLst/>
        </p:spPr>
        <p:txBody>
          <a:bodyPr wrap="none" lIns="82618" tIns="41310" rIns="82618" bIns="41310" anchor="ctr"/>
          <a:lstStyle/>
          <a:p>
            <a:pPr algn="ctr" eaLnBrk="0" hangingPunct="0"/>
            <a:r>
              <a:rPr lang="en-US" sz="900" b="0" dirty="0" smtClean="0">
                <a:solidFill>
                  <a:srgbClr val="000000"/>
                </a:solidFill>
                <a:latin typeface="Arial" charset="0"/>
              </a:rPr>
              <a:t>Negotiate</a:t>
            </a:r>
            <a:br>
              <a:rPr lang="en-US" sz="900" b="0" dirty="0" smtClean="0">
                <a:solidFill>
                  <a:srgbClr val="000000"/>
                </a:solidFill>
                <a:latin typeface="Arial" charset="0"/>
              </a:rPr>
            </a:br>
            <a:r>
              <a:rPr lang="en-US" sz="900" b="0" dirty="0" smtClean="0">
                <a:solidFill>
                  <a:srgbClr val="000000"/>
                </a:solidFill>
                <a:latin typeface="Arial" charset="0"/>
              </a:rPr>
              <a:t>aggressively</a:t>
            </a:r>
          </a:p>
        </p:txBody>
      </p:sp>
      <p:sp>
        <p:nvSpPr>
          <p:cNvPr id="80914" name="Line 18"/>
          <p:cNvSpPr>
            <a:spLocks noChangeShapeType="1"/>
          </p:cNvSpPr>
          <p:nvPr/>
        </p:nvSpPr>
        <p:spPr bwMode="auto">
          <a:xfrm flipH="1" flipV="1">
            <a:off x="3651250" y="3931864"/>
            <a:ext cx="163080" cy="284349"/>
          </a:xfrm>
          <a:prstGeom prst="line">
            <a:avLst/>
          </a:prstGeom>
          <a:noFill/>
          <a:ln w="12700">
            <a:solidFill>
              <a:schemeClr val="tx1"/>
            </a:solidFill>
            <a:round/>
            <a:headEnd type="none" w="sm" len="sm"/>
            <a:tailEnd type="stealth" w="med" len="med"/>
          </a:ln>
          <a:effectLst/>
        </p:spPr>
        <p:txBody>
          <a:bodyPr wrap="none" lIns="82048" tIns="41025" rIns="82048" bIns="41025" anchor="ctr"/>
          <a:lstStyle/>
          <a:p>
            <a:pPr eaLnBrk="0" hangingPunct="0"/>
            <a:endParaRPr lang="en-US" sz="1100" b="0" dirty="0" smtClean="0">
              <a:solidFill>
                <a:srgbClr val="000000"/>
              </a:solidFill>
              <a:latin typeface="Arial" charset="0"/>
            </a:endParaRPr>
          </a:p>
        </p:txBody>
      </p:sp>
      <p:sp>
        <p:nvSpPr>
          <p:cNvPr id="80915" name="Line 19"/>
          <p:cNvSpPr>
            <a:spLocks noChangeShapeType="1"/>
          </p:cNvSpPr>
          <p:nvPr/>
        </p:nvSpPr>
        <p:spPr bwMode="auto">
          <a:xfrm flipH="1" flipV="1">
            <a:off x="3283239" y="4289053"/>
            <a:ext cx="281420" cy="137272"/>
          </a:xfrm>
          <a:prstGeom prst="line">
            <a:avLst/>
          </a:prstGeom>
          <a:noFill/>
          <a:ln w="12700">
            <a:solidFill>
              <a:schemeClr val="tx1"/>
            </a:solidFill>
            <a:round/>
            <a:headEnd type="none" w="sm" len="sm"/>
            <a:tailEnd type="stealth" w="med" len="med"/>
          </a:ln>
          <a:effectLst/>
        </p:spPr>
        <p:txBody>
          <a:bodyPr wrap="none" lIns="82048" tIns="41025" rIns="82048" bIns="41025" anchor="ctr"/>
          <a:lstStyle/>
          <a:p>
            <a:pPr eaLnBrk="0" hangingPunct="0"/>
            <a:endParaRPr lang="en-US" sz="1100" b="0" dirty="0" smtClean="0">
              <a:solidFill>
                <a:srgbClr val="000000"/>
              </a:solidFill>
              <a:latin typeface="Arial" charset="0"/>
            </a:endParaRPr>
          </a:p>
        </p:txBody>
      </p:sp>
      <p:sp>
        <p:nvSpPr>
          <p:cNvPr id="80916" name="Oval 20"/>
          <p:cNvSpPr>
            <a:spLocks noChangeArrowheads="1"/>
          </p:cNvSpPr>
          <p:nvPr/>
        </p:nvSpPr>
        <p:spPr bwMode="auto">
          <a:xfrm>
            <a:off x="4693227" y="1997448"/>
            <a:ext cx="844262" cy="504265"/>
          </a:xfrm>
          <a:prstGeom prst="ellipse">
            <a:avLst/>
          </a:prstGeom>
          <a:solidFill>
            <a:schemeClr val="accent1"/>
          </a:solidFill>
          <a:ln w="12700">
            <a:solidFill>
              <a:schemeClr val="tx1"/>
            </a:solidFill>
            <a:round/>
            <a:headEnd/>
            <a:tailEnd/>
          </a:ln>
          <a:effectLst/>
        </p:spPr>
        <p:txBody>
          <a:bodyPr wrap="none" lIns="82618" tIns="41310" rIns="82618" bIns="41310" anchor="ctr"/>
          <a:lstStyle/>
          <a:p>
            <a:pPr algn="ctr" eaLnBrk="0" hangingPunct="0"/>
            <a:r>
              <a:rPr lang="en-US" sz="900" b="0" dirty="0" smtClean="0">
                <a:solidFill>
                  <a:srgbClr val="000000"/>
                </a:solidFill>
                <a:latin typeface="Arial" charset="0"/>
              </a:rPr>
              <a:t>Potential</a:t>
            </a:r>
            <a:br>
              <a:rPr lang="en-US" sz="900" b="0" dirty="0" smtClean="0">
                <a:solidFill>
                  <a:srgbClr val="000000"/>
                </a:solidFill>
                <a:latin typeface="Arial" charset="0"/>
              </a:rPr>
            </a:br>
            <a:r>
              <a:rPr lang="en-US" sz="900" b="0" dirty="0" smtClean="0">
                <a:solidFill>
                  <a:srgbClr val="000000"/>
                </a:solidFill>
                <a:latin typeface="Arial" charset="0"/>
              </a:rPr>
              <a:t>outsourcing</a:t>
            </a:r>
            <a:br>
              <a:rPr lang="en-US" sz="900" b="0" dirty="0" smtClean="0">
                <a:solidFill>
                  <a:srgbClr val="000000"/>
                </a:solidFill>
                <a:latin typeface="Arial" charset="0"/>
              </a:rPr>
            </a:br>
            <a:r>
              <a:rPr lang="en-US" sz="900" b="0" dirty="0" smtClean="0">
                <a:solidFill>
                  <a:srgbClr val="000000"/>
                </a:solidFill>
                <a:latin typeface="Arial" charset="0"/>
              </a:rPr>
              <a:t>opportunities</a:t>
            </a:r>
          </a:p>
        </p:txBody>
      </p:sp>
      <p:sp>
        <p:nvSpPr>
          <p:cNvPr id="80917" name="Line 21"/>
          <p:cNvSpPr>
            <a:spLocks noChangeShapeType="1"/>
          </p:cNvSpPr>
          <p:nvPr/>
        </p:nvSpPr>
        <p:spPr bwMode="auto">
          <a:xfrm flipH="1">
            <a:off x="4701886" y="2507318"/>
            <a:ext cx="259773" cy="299757"/>
          </a:xfrm>
          <a:prstGeom prst="line">
            <a:avLst/>
          </a:prstGeom>
          <a:noFill/>
          <a:ln w="12700">
            <a:solidFill>
              <a:schemeClr val="tx1"/>
            </a:solidFill>
            <a:round/>
            <a:headEnd type="none" w="sm" len="sm"/>
            <a:tailEnd type="stealth" w="med" len="med"/>
          </a:ln>
          <a:effectLst/>
        </p:spPr>
        <p:txBody>
          <a:bodyPr wrap="none" lIns="82048" tIns="41025" rIns="82048" bIns="41025" anchor="ctr"/>
          <a:lstStyle/>
          <a:p>
            <a:pPr eaLnBrk="0" hangingPunct="0"/>
            <a:endParaRPr lang="en-US" sz="1100" b="0" dirty="0" smtClean="0">
              <a:solidFill>
                <a:srgbClr val="000000"/>
              </a:solidFill>
              <a:latin typeface="Arial" charset="0"/>
            </a:endParaRPr>
          </a:p>
        </p:txBody>
      </p:sp>
      <p:sp>
        <p:nvSpPr>
          <p:cNvPr id="80918" name="Rectangle 22"/>
          <p:cNvSpPr>
            <a:spLocks noChangeArrowheads="1"/>
          </p:cNvSpPr>
          <p:nvPr/>
        </p:nvSpPr>
        <p:spPr bwMode="auto">
          <a:xfrm>
            <a:off x="1384012" y="5530103"/>
            <a:ext cx="1301750" cy="896294"/>
          </a:xfrm>
          <a:prstGeom prst="rect">
            <a:avLst/>
          </a:prstGeom>
          <a:noFill/>
          <a:ln w="12700">
            <a:solidFill>
              <a:schemeClr val="bg2"/>
            </a:solidFill>
            <a:miter lim="800000"/>
            <a:headEnd/>
            <a:tailEnd/>
          </a:ln>
          <a:effectLst/>
        </p:spPr>
        <p:txBody>
          <a:bodyPr lIns="17093" tIns="17093" rIns="17093" bIns="17093">
            <a:spAutoFit/>
          </a:bodyPr>
          <a:lstStyle/>
          <a:p>
            <a:pPr marL="102561" lvl="1" defTabSz="891710" eaLnBrk="0" hangingPunct="0">
              <a:buSzPct val="120000"/>
              <a:buFontTx/>
              <a:buChar char="•"/>
            </a:pPr>
            <a:r>
              <a:rPr lang="en-US" sz="900" b="0" dirty="0" smtClean="0">
                <a:solidFill>
                  <a:srgbClr val="000000"/>
                </a:solidFill>
                <a:latin typeface="Arial" charset="0"/>
              </a:rPr>
              <a:t>Material choice</a:t>
            </a:r>
          </a:p>
          <a:p>
            <a:pPr marL="102561" lvl="1" defTabSz="891710" eaLnBrk="0" hangingPunct="0">
              <a:buSzPct val="120000"/>
              <a:buFontTx/>
              <a:buChar char="•"/>
            </a:pPr>
            <a:r>
              <a:rPr lang="en-US" sz="900" b="0" dirty="0" smtClean="0">
                <a:solidFill>
                  <a:srgbClr val="000000"/>
                </a:solidFill>
                <a:latin typeface="Arial" charset="0"/>
              </a:rPr>
              <a:t>Part size</a:t>
            </a:r>
          </a:p>
          <a:p>
            <a:pPr marL="102561" lvl="1" defTabSz="891710" eaLnBrk="0" hangingPunct="0">
              <a:buSzPct val="120000"/>
              <a:buFontTx/>
              <a:buChar char="•"/>
            </a:pPr>
            <a:r>
              <a:rPr lang="en-US" sz="900" b="0" dirty="0" smtClean="0">
                <a:solidFill>
                  <a:srgbClr val="000000"/>
                </a:solidFill>
                <a:latin typeface="Arial" charset="0"/>
              </a:rPr>
              <a:t>Part complexity</a:t>
            </a:r>
          </a:p>
          <a:p>
            <a:pPr marL="102561" lvl="1" defTabSz="891710" eaLnBrk="0" hangingPunct="0">
              <a:buSzPct val="120000"/>
              <a:buFontTx/>
              <a:buChar char="•"/>
            </a:pPr>
            <a:r>
              <a:rPr lang="en-US" sz="900" b="0" dirty="0" smtClean="0">
                <a:solidFill>
                  <a:srgbClr val="000000"/>
                </a:solidFill>
                <a:latin typeface="Arial" charset="0"/>
              </a:rPr>
              <a:t>Modeling capability</a:t>
            </a:r>
          </a:p>
          <a:p>
            <a:pPr marL="102561" lvl="1" defTabSz="891710" eaLnBrk="0" hangingPunct="0">
              <a:buSzPct val="120000"/>
              <a:buFontTx/>
              <a:buChar char="•"/>
            </a:pPr>
            <a:r>
              <a:rPr lang="en-US" sz="900" b="0" dirty="0" smtClean="0">
                <a:solidFill>
                  <a:srgbClr val="000000"/>
                </a:solidFill>
                <a:latin typeface="Arial" charset="0"/>
              </a:rPr>
              <a:t>Productivity</a:t>
            </a:r>
          </a:p>
          <a:p>
            <a:pPr defTabSz="891710" eaLnBrk="0" hangingPunct="0"/>
            <a:endParaRPr lang="en-US" sz="900" b="0" dirty="0" smtClean="0">
              <a:solidFill>
                <a:srgbClr val="000000"/>
              </a:solidFill>
              <a:latin typeface="Arial" charset="0"/>
            </a:endParaRPr>
          </a:p>
        </p:txBody>
      </p:sp>
      <p:sp>
        <p:nvSpPr>
          <p:cNvPr id="80919" name="Rectangle 23"/>
          <p:cNvSpPr>
            <a:spLocks noChangeArrowheads="1"/>
          </p:cNvSpPr>
          <p:nvPr/>
        </p:nvSpPr>
        <p:spPr bwMode="auto">
          <a:xfrm>
            <a:off x="2700193" y="5530103"/>
            <a:ext cx="1303193" cy="896294"/>
          </a:xfrm>
          <a:prstGeom prst="rect">
            <a:avLst/>
          </a:prstGeom>
          <a:noFill/>
          <a:ln w="12700">
            <a:solidFill>
              <a:schemeClr val="bg2"/>
            </a:solidFill>
            <a:miter lim="800000"/>
            <a:headEnd/>
            <a:tailEnd/>
          </a:ln>
          <a:effectLst/>
        </p:spPr>
        <p:txBody>
          <a:bodyPr lIns="17093" tIns="17093" rIns="17093" bIns="17093">
            <a:spAutoFit/>
          </a:bodyPr>
          <a:lstStyle/>
          <a:p>
            <a:pPr marL="102561" lvl="1" defTabSz="891710" eaLnBrk="0" hangingPunct="0">
              <a:buSzPct val="120000"/>
              <a:buFontTx/>
              <a:buChar char="•"/>
            </a:pPr>
            <a:r>
              <a:rPr lang="en-US" sz="900" b="0" dirty="0" smtClean="0">
                <a:solidFill>
                  <a:srgbClr val="000000"/>
                </a:solidFill>
                <a:latin typeface="Arial" charset="0"/>
              </a:rPr>
              <a:t>Process/ automation</a:t>
            </a:r>
          </a:p>
          <a:p>
            <a:pPr marL="102561" lvl="1" defTabSz="891710" eaLnBrk="0" hangingPunct="0">
              <a:buSzPct val="120000"/>
              <a:buFontTx/>
              <a:buChar char="•"/>
            </a:pPr>
            <a:r>
              <a:rPr lang="en-US" sz="900" b="0" dirty="0" smtClean="0">
                <a:solidFill>
                  <a:srgbClr val="000000"/>
                </a:solidFill>
                <a:latin typeface="Arial" charset="0"/>
              </a:rPr>
              <a:t>Material choice</a:t>
            </a:r>
          </a:p>
          <a:p>
            <a:pPr marL="102561" lvl="1" defTabSz="891710" eaLnBrk="0" hangingPunct="0">
              <a:buSzPct val="120000"/>
              <a:buFontTx/>
              <a:buChar char="•"/>
            </a:pPr>
            <a:r>
              <a:rPr lang="en-US" sz="900" b="0" dirty="0" smtClean="0">
                <a:solidFill>
                  <a:srgbClr val="000000"/>
                </a:solidFill>
                <a:latin typeface="Arial" charset="0"/>
              </a:rPr>
              <a:t>Cast weight</a:t>
            </a:r>
          </a:p>
          <a:p>
            <a:pPr marL="102561" lvl="1" defTabSz="891710" eaLnBrk="0" hangingPunct="0">
              <a:buSzPct val="120000"/>
              <a:buFontTx/>
              <a:buChar char="•"/>
            </a:pPr>
            <a:r>
              <a:rPr lang="en-US" sz="900" b="0" dirty="0" smtClean="0">
                <a:solidFill>
                  <a:srgbClr val="000000"/>
                </a:solidFill>
                <a:latin typeface="Arial" charset="0"/>
              </a:rPr>
              <a:t>Level of competition</a:t>
            </a:r>
          </a:p>
          <a:p>
            <a:pPr marL="102561" lvl="1" defTabSz="891710" eaLnBrk="0" hangingPunct="0">
              <a:buSzPct val="120000"/>
              <a:buFontTx/>
              <a:buChar char="•"/>
            </a:pPr>
            <a:r>
              <a:rPr lang="en-US" sz="900" b="0" dirty="0" smtClean="0">
                <a:solidFill>
                  <a:srgbClr val="000000"/>
                </a:solidFill>
                <a:latin typeface="Arial" charset="0"/>
              </a:rPr>
              <a:t>Purchase volume commitment</a:t>
            </a:r>
          </a:p>
        </p:txBody>
      </p:sp>
      <p:sp>
        <p:nvSpPr>
          <p:cNvPr id="80920" name="Rectangle 24"/>
          <p:cNvSpPr>
            <a:spLocks noChangeArrowheads="1"/>
          </p:cNvSpPr>
          <p:nvPr/>
        </p:nvSpPr>
        <p:spPr bwMode="auto">
          <a:xfrm>
            <a:off x="4014933" y="5530103"/>
            <a:ext cx="1233921" cy="880905"/>
          </a:xfrm>
          <a:prstGeom prst="rect">
            <a:avLst/>
          </a:prstGeom>
          <a:noFill/>
          <a:ln w="12700">
            <a:solidFill>
              <a:schemeClr val="bg2"/>
            </a:solidFill>
            <a:miter lim="800000"/>
            <a:headEnd/>
            <a:tailEnd/>
          </a:ln>
          <a:effectLst/>
        </p:spPr>
        <p:txBody>
          <a:bodyPr lIns="17093" tIns="17093" rIns="17093" bIns="17093">
            <a:spAutoFit/>
          </a:bodyPr>
          <a:lstStyle/>
          <a:p>
            <a:pPr marL="102561" lvl="1" defTabSz="891710" eaLnBrk="0" hangingPunct="0">
              <a:buSzPct val="120000"/>
              <a:buFontTx/>
              <a:buChar char="•"/>
            </a:pPr>
            <a:r>
              <a:rPr lang="en-US" sz="900" b="0" dirty="0" smtClean="0">
                <a:solidFill>
                  <a:srgbClr val="000000"/>
                </a:solidFill>
                <a:latin typeface="Arial" charset="0"/>
              </a:rPr>
              <a:t>Finishing specs</a:t>
            </a:r>
          </a:p>
          <a:p>
            <a:pPr marL="102561" lvl="1" defTabSz="891710" eaLnBrk="0" hangingPunct="0">
              <a:buSzPct val="120000"/>
              <a:buFontTx/>
              <a:buChar char="•"/>
            </a:pPr>
            <a:r>
              <a:rPr lang="en-US" sz="900" b="0" dirty="0" smtClean="0">
                <a:solidFill>
                  <a:srgbClr val="000000"/>
                </a:solidFill>
                <a:latin typeface="Arial" charset="0"/>
              </a:rPr>
              <a:t>Part complexity</a:t>
            </a:r>
          </a:p>
          <a:p>
            <a:pPr marL="102561" lvl="1" defTabSz="891710" eaLnBrk="0" hangingPunct="0">
              <a:buSzPct val="120000"/>
              <a:buFontTx/>
              <a:buChar char="•"/>
            </a:pPr>
            <a:r>
              <a:rPr lang="en-US" sz="900" b="0" dirty="0" smtClean="0">
                <a:solidFill>
                  <a:srgbClr val="000000"/>
                </a:solidFill>
                <a:latin typeface="Arial" charset="0"/>
              </a:rPr>
              <a:t>Burden rates</a:t>
            </a:r>
          </a:p>
          <a:p>
            <a:pPr defTabSz="891710" eaLnBrk="0" hangingPunct="0"/>
            <a:r>
              <a:rPr lang="en-US" sz="900" b="0" dirty="0" smtClean="0">
                <a:solidFill>
                  <a:srgbClr val="000000"/>
                </a:solidFill>
                <a:latin typeface="Arial" charset="0"/>
              </a:rPr>
              <a:t/>
            </a:r>
            <a:br>
              <a:rPr lang="en-US" sz="900" b="0" dirty="0" smtClean="0">
                <a:solidFill>
                  <a:srgbClr val="000000"/>
                </a:solidFill>
                <a:latin typeface="Arial" charset="0"/>
              </a:rPr>
            </a:br>
            <a:endParaRPr lang="en-US" sz="900" b="0" dirty="0" smtClean="0">
              <a:solidFill>
                <a:srgbClr val="000000"/>
              </a:solidFill>
              <a:latin typeface="Arial" charset="0"/>
            </a:endParaRPr>
          </a:p>
          <a:p>
            <a:pPr defTabSz="891710" eaLnBrk="0" hangingPunct="0"/>
            <a:endParaRPr lang="en-US" sz="900" b="0" dirty="0" smtClean="0">
              <a:solidFill>
                <a:srgbClr val="000000"/>
              </a:solidFill>
              <a:latin typeface="Arial" charset="0"/>
            </a:endParaRPr>
          </a:p>
        </p:txBody>
      </p:sp>
      <p:sp>
        <p:nvSpPr>
          <p:cNvPr id="80921" name="Rectangle 25"/>
          <p:cNvSpPr>
            <a:spLocks noChangeArrowheads="1"/>
          </p:cNvSpPr>
          <p:nvPr/>
        </p:nvSpPr>
        <p:spPr bwMode="auto">
          <a:xfrm>
            <a:off x="5260400" y="5530104"/>
            <a:ext cx="2639579" cy="865517"/>
          </a:xfrm>
          <a:prstGeom prst="rect">
            <a:avLst/>
          </a:prstGeom>
          <a:noFill/>
          <a:ln w="12700">
            <a:solidFill>
              <a:schemeClr val="bg2"/>
            </a:solidFill>
            <a:miter lim="800000"/>
            <a:headEnd/>
            <a:tailEnd/>
          </a:ln>
          <a:effectLst/>
        </p:spPr>
        <p:txBody>
          <a:bodyPr lIns="17093" tIns="17093" rIns="17093" bIns="17093">
            <a:spAutoFit/>
          </a:bodyPr>
          <a:lstStyle/>
          <a:p>
            <a:pPr marL="102561" lvl="1" defTabSz="891710" eaLnBrk="0" hangingPunct="0">
              <a:buSzPct val="120000"/>
              <a:buFontTx/>
              <a:buChar char="•"/>
            </a:pPr>
            <a:r>
              <a:rPr lang="en-US" sz="900" b="0" dirty="0" smtClean="0">
                <a:solidFill>
                  <a:srgbClr val="000000"/>
                </a:solidFill>
                <a:latin typeface="Arial" charset="0"/>
              </a:rPr>
              <a:t>Packaging</a:t>
            </a:r>
          </a:p>
          <a:p>
            <a:pPr marL="102561" lvl="1" defTabSz="891710" eaLnBrk="0" hangingPunct="0">
              <a:buSzPct val="120000"/>
              <a:buFontTx/>
              <a:buChar char="•"/>
            </a:pPr>
            <a:r>
              <a:rPr lang="en-US" sz="900" b="0" dirty="0" smtClean="0">
                <a:solidFill>
                  <a:srgbClr val="000000"/>
                </a:solidFill>
                <a:latin typeface="Arial" charset="0"/>
              </a:rPr>
              <a:t>Storage space required</a:t>
            </a:r>
          </a:p>
          <a:p>
            <a:pPr marL="102561" lvl="1" defTabSz="891710" eaLnBrk="0" hangingPunct="0">
              <a:buSzPct val="120000"/>
              <a:buFontTx/>
              <a:buChar char="•"/>
            </a:pPr>
            <a:r>
              <a:rPr lang="en-US" sz="900" b="0" dirty="0" smtClean="0">
                <a:solidFill>
                  <a:srgbClr val="000000"/>
                </a:solidFill>
                <a:latin typeface="Arial" charset="0"/>
              </a:rPr>
              <a:t>Frequency of inspection</a:t>
            </a:r>
          </a:p>
          <a:p>
            <a:pPr marL="102561" lvl="1" defTabSz="891710" eaLnBrk="0" hangingPunct="0">
              <a:buSzPct val="120000"/>
              <a:buFontTx/>
              <a:buChar char="•"/>
            </a:pPr>
            <a:r>
              <a:rPr lang="en-US" sz="900" b="0" dirty="0" smtClean="0">
                <a:solidFill>
                  <a:srgbClr val="000000"/>
                </a:solidFill>
                <a:latin typeface="Arial" charset="0"/>
              </a:rPr>
              <a:t>Order placement process</a:t>
            </a:r>
            <a:br>
              <a:rPr lang="en-US" sz="900" b="0" dirty="0" smtClean="0">
                <a:solidFill>
                  <a:srgbClr val="000000"/>
                </a:solidFill>
                <a:latin typeface="Arial" charset="0"/>
              </a:rPr>
            </a:br>
            <a:r>
              <a:rPr lang="en-US" sz="900" b="0" dirty="0" smtClean="0">
                <a:solidFill>
                  <a:srgbClr val="000000"/>
                </a:solidFill>
                <a:latin typeface="Arial" charset="0"/>
              </a:rPr>
              <a:t/>
            </a:r>
            <a:br>
              <a:rPr lang="en-US" sz="900" b="0" dirty="0" smtClean="0">
                <a:solidFill>
                  <a:srgbClr val="000000"/>
                </a:solidFill>
                <a:latin typeface="Arial" charset="0"/>
              </a:rPr>
            </a:br>
            <a:endParaRPr lang="en-US" sz="900" b="0" dirty="0" smtClean="0">
              <a:solidFill>
                <a:srgbClr val="000000"/>
              </a:solidFill>
              <a:latin typeface="Arial" charset="0"/>
            </a:endParaRPr>
          </a:p>
        </p:txBody>
      </p:sp>
      <p:sp>
        <p:nvSpPr>
          <p:cNvPr id="80922" name="Oval 26"/>
          <p:cNvSpPr>
            <a:spLocks noChangeArrowheads="1"/>
          </p:cNvSpPr>
          <p:nvPr/>
        </p:nvSpPr>
        <p:spPr bwMode="auto">
          <a:xfrm>
            <a:off x="1381127" y="3487832"/>
            <a:ext cx="1052079" cy="710173"/>
          </a:xfrm>
          <a:prstGeom prst="ellipse">
            <a:avLst/>
          </a:prstGeom>
          <a:solidFill>
            <a:schemeClr val="accent1"/>
          </a:solidFill>
          <a:ln w="12700">
            <a:solidFill>
              <a:schemeClr val="tx1"/>
            </a:solidFill>
            <a:round/>
            <a:headEnd/>
            <a:tailEnd/>
          </a:ln>
          <a:effectLst/>
        </p:spPr>
        <p:txBody>
          <a:bodyPr wrap="none" lIns="82618" tIns="41310" rIns="82618" bIns="41310" anchor="ctr"/>
          <a:lstStyle/>
          <a:p>
            <a:pPr algn="ctr" eaLnBrk="0" hangingPunct="0"/>
            <a:r>
              <a:rPr lang="en-US" sz="900" b="0" dirty="0" smtClean="0">
                <a:solidFill>
                  <a:srgbClr val="000000"/>
                </a:solidFill>
                <a:latin typeface="Arial" charset="0"/>
              </a:rPr>
              <a:t>Seek foundries</a:t>
            </a:r>
            <a:br>
              <a:rPr lang="en-US" sz="900" b="0" dirty="0" smtClean="0">
                <a:solidFill>
                  <a:srgbClr val="000000"/>
                </a:solidFill>
                <a:latin typeface="Arial" charset="0"/>
              </a:rPr>
            </a:br>
            <a:r>
              <a:rPr lang="en-US" sz="900" b="0" dirty="0" smtClean="0">
                <a:solidFill>
                  <a:srgbClr val="000000"/>
                </a:solidFill>
                <a:latin typeface="Arial" charset="0"/>
              </a:rPr>
              <a:t>emphasizing</a:t>
            </a:r>
            <a:br>
              <a:rPr lang="en-US" sz="900" b="0" dirty="0" smtClean="0">
                <a:solidFill>
                  <a:srgbClr val="000000"/>
                </a:solidFill>
                <a:latin typeface="Arial" charset="0"/>
              </a:rPr>
            </a:br>
            <a:r>
              <a:rPr lang="en-US" sz="900" b="0" dirty="0" smtClean="0">
                <a:solidFill>
                  <a:srgbClr val="000000"/>
                </a:solidFill>
                <a:latin typeface="Arial" charset="0"/>
              </a:rPr>
              <a:t>productivity</a:t>
            </a:r>
            <a:br>
              <a:rPr lang="en-US" sz="900" b="0" dirty="0" smtClean="0">
                <a:solidFill>
                  <a:srgbClr val="000000"/>
                </a:solidFill>
                <a:latin typeface="Arial" charset="0"/>
              </a:rPr>
            </a:br>
            <a:r>
              <a:rPr lang="en-US" sz="900" b="0" dirty="0" smtClean="0">
                <a:solidFill>
                  <a:srgbClr val="000000"/>
                </a:solidFill>
                <a:latin typeface="Arial" charset="0"/>
              </a:rPr>
              <a:t>improvements</a:t>
            </a:r>
          </a:p>
        </p:txBody>
      </p:sp>
      <p:sp>
        <p:nvSpPr>
          <p:cNvPr id="80923" name="Line 27"/>
          <p:cNvSpPr>
            <a:spLocks noChangeShapeType="1"/>
          </p:cNvSpPr>
          <p:nvPr/>
        </p:nvSpPr>
        <p:spPr bwMode="auto">
          <a:xfrm>
            <a:off x="2104159" y="4175594"/>
            <a:ext cx="204932" cy="210110"/>
          </a:xfrm>
          <a:prstGeom prst="line">
            <a:avLst/>
          </a:prstGeom>
          <a:noFill/>
          <a:ln w="12700">
            <a:solidFill>
              <a:schemeClr val="tx1"/>
            </a:solidFill>
            <a:round/>
            <a:headEnd type="none" w="sm" len="sm"/>
            <a:tailEnd type="stealth" w="med" len="med"/>
          </a:ln>
          <a:effectLst/>
        </p:spPr>
        <p:txBody>
          <a:bodyPr wrap="none" lIns="82048" tIns="41025" rIns="82048" bIns="41025" anchor="ctr"/>
          <a:lstStyle/>
          <a:p>
            <a:pPr eaLnBrk="0" hangingPunct="0"/>
            <a:endParaRPr lang="en-US" sz="1100" b="0" dirty="0" smtClean="0">
              <a:solidFill>
                <a:srgbClr val="000000"/>
              </a:solidFill>
              <a:latin typeface="Arial" charset="0"/>
            </a:endParaRPr>
          </a:p>
        </p:txBody>
      </p:sp>
      <p:sp>
        <p:nvSpPr>
          <p:cNvPr id="80924" name="Rectangle 28"/>
          <p:cNvSpPr>
            <a:spLocks noChangeArrowheads="1"/>
          </p:cNvSpPr>
          <p:nvPr/>
        </p:nvSpPr>
        <p:spPr bwMode="auto">
          <a:xfrm>
            <a:off x="623454" y="1210237"/>
            <a:ext cx="6650182" cy="169277"/>
          </a:xfrm>
          <a:prstGeom prst="rect">
            <a:avLst/>
          </a:prstGeom>
          <a:noFill/>
          <a:ln w="9525">
            <a:noFill/>
            <a:miter lim="800000"/>
            <a:headEnd/>
            <a:tailEnd/>
          </a:ln>
          <a:effectLst/>
        </p:spPr>
        <p:txBody>
          <a:bodyPr lIns="0" tIns="0" rIns="0" bIns="0">
            <a:spAutoFit/>
          </a:bodyPr>
          <a:lstStyle/>
          <a:p>
            <a:pPr eaLnBrk="0" hangingPunct="0"/>
            <a:r>
              <a:rPr lang="en-US" sz="1100" dirty="0" smtClean="0">
                <a:solidFill>
                  <a:srgbClr val="000000"/>
                </a:solidFill>
                <a:latin typeface="Arial" charset="0"/>
              </a:rPr>
              <a:t>Figure 3</a:t>
            </a:r>
          </a:p>
        </p:txBody>
      </p:sp>
      <p:grpSp>
        <p:nvGrpSpPr>
          <p:cNvPr id="2" name="Group 29"/>
          <p:cNvGrpSpPr>
            <a:grpSpLocks/>
          </p:cNvGrpSpPr>
          <p:nvPr/>
        </p:nvGrpSpPr>
        <p:grpSpPr bwMode="auto">
          <a:xfrm>
            <a:off x="7822046" y="1815353"/>
            <a:ext cx="495012" cy="155482"/>
            <a:chOff x="432" y="3108"/>
            <a:chExt cx="343" cy="99"/>
          </a:xfrm>
        </p:grpSpPr>
        <p:sp>
          <p:nvSpPr>
            <p:cNvPr id="80926" name="Rectangle 30"/>
            <p:cNvSpPr>
              <a:spLocks noChangeArrowheads="1"/>
            </p:cNvSpPr>
            <p:nvPr/>
          </p:nvSpPr>
          <p:spPr bwMode="auto">
            <a:xfrm>
              <a:off x="432" y="3118"/>
              <a:ext cx="343" cy="78"/>
            </a:xfrm>
            <a:prstGeom prst="rect">
              <a:avLst/>
            </a:prstGeom>
            <a:noFill/>
            <a:ln w="9525">
              <a:noFill/>
              <a:miter lim="800000"/>
              <a:headEnd/>
              <a:tailEnd/>
            </a:ln>
            <a:effectLst/>
          </p:spPr>
          <p:txBody>
            <a:bodyPr wrap="none" lIns="0" tIns="0" rIns="0" bIns="0">
              <a:spAutoFit/>
            </a:bodyPr>
            <a:lstStyle/>
            <a:p>
              <a:pPr eaLnBrk="0" hangingPunct="0"/>
              <a:r>
                <a:rPr lang="en-US" sz="800" b="0" i="1" dirty="0" smtClean="0">
                  <a:solidFill>
                    <a:srgbClr val="000000"/>
                  </a:solidFill>
                  <a:latin typeface="Arial" charset="0"/>
                </a:rPr>
                <a:t>EXAMPLE</a:t>
              </a:r>
            </a:p>
          </p:txBody>
        </p:sp>
        <p:grpSp>
          <p:nvGrpSpPr>
            <p:cNvPr id="3" name="Group 31"/>
            <p:cNvGrpSpPr>
              <a:grpSpLocks/>
            </p:cNvGrpSpPr>
            <p:nvPr/>
          </p:nvGrpSpPr>
          <p:grpSpPr bwMode="auto">
            <a:xfrm>
              <a:off x="432" y="3108"/>
              <a:ext cx="339" cy="99"/>
              <a:chOff x="432" y="3108"/>
              <a:chExt cx="339" cy="99"/>
            </a:xfrm>
          </p:grpSpPr>
          <p:sp>
            <p:nvSpPr>
              <p:cNvPr id="80928" name="Line 32"/>
              <p:cNvSpPr>
                <a:spLocks noChangeShapeType="1"/>
              </p:cNvSpPr>
              <p:nvPr/>
            </p:nvSpPr>
            <p:spPr bwMode="auto">
              <a:xfrm>
                <a:off x="432" y="3108"/>
                <a:ext cx="339" cy="0"/>
              </a:xfrm>
              <a:prstGeom prst="line">
                <a:avLst/>
              </a:prstGeom>
              <a:noFill/>
              <a:ln w="9525">
                <a:solidFill>
                  <a:schemeClr val="tx1"/>
                </a:solidFill>
                <a:round/>
                <a:headEnd type="none" w="sm" len="sm"/>
                <a:tailEnd type="none" w="sm" len="sm"/>
              </a:ln>
              <a:effectLst/>
            </p:spPr>
            <p:txBody>
              <a:bodyPr wrap="none" anchor="ctr"/>
              <a:lstStyle/>
              <a:p>
                <a:pPr eaLnBrk="0" hangingPunct="0"/>
                <a:endParaRPr lang="en-US" sz="1100" b="0" dirty="0" smtClean="0">
                  <a:solidFill>
                    <a:srgbClr val="000000"/>
                  </a:solidFill>
                  <a:latin typeface="Arial" charset="0"/>
                </a:endParaRPr>
              </a:p>
            </p:txBody>
          </p:sp>
          <p:sp>
            <p:nvSpPr>
              <p:cNvPr id="80929" name="Line 33"/>
              <p:cNvSpPr>
                <a:spLocks noChangeShapeType="1"/>
              </p:cNvSpPr>
              <p:nvPr/>
            </p:nvSpPr>
            <p:spPr bwMode="auto">
              <a:xfrm>
                <a:off x="432" y="3207"/>
                <a:ext cx="339" cy="0"/>
              </a:xfrm>
              <a:prstGeom prst="line">
                <a:avLst/>
              </a:prstGeom>
              <a:noFill/>
              <a:ln w="9525">
                <a:solidFill>
                  <a:schemeClr val="tx1"/>
                </a:solidFill>
                <a:round/>
                <a:headEnd type="none" w="sm" len="sm"/>
                <a:tailEnd type="none" w="sm" len="sm"/>
              </a:ln>
              <a:effectLst/>
            </p:spPr>
            <p:txBody>
              <a:bodyPr wrap="none" anchor="ctr"/>
              <a:lstStyle/>
              <a:p>
                <a:pPr eaLnBrk="0" hangingPunct="0"/>
                <a:endParaRPr lang="en-US" sz="1100" b="0" dirty="0" smtClean="0">
                  <a:solidFill>
                    <a:srgbClr val="000000"/>
                  </a:solidFill>
                  <a:latin typeface="Arial" charset="0"/>
                </a:endParaRPr>
              </a:p>
            </p:txBody>
          </p:sp>
        </p:grpSp>
      </p:gr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idx="4294967295"/>
          </p:nvPr>
        </p:nvSpPr>
        <p:spPr>
          <a:xfrm>
            <a:off x="0" y="1816100"/>
            <a:ext cx="6650038" cy="168275"/>
          </a:xfrm>
          <a:noFill/>
          <a:ln/>
        </p:spPr>
        <p:txBody>
          <a:bodyPr/>
          <a:lstStyle/>
          <a:p>
            <a:pPr defTabSz="891710"/>
            <a:r>
              <a:rPr lang="en-US" dirty="0"/>
              <a:t>CASTINGS SUPPLIER-VISIT BASED ECONOMICS</a:t>
            </a:r>
          </a:p>
        </p:txBody>
      </p:sp>
      <p:sp>
        <p:nvSpPr>
          <p:cNvPr id="61443" name="Rectangle 3"/>
          <p:cNvSpPr>
            <a:spLocks noChangeArrowheads="1"/>
          </p:cNvSpPr>
          <p:nvPr/>
        </p:nvSpPr>
        <p:spPr bwMode="auto">
          <a:xfrm>
            <a:off x="623454" y="2014259"/>
            <a:ext cx="6650182" cy="169277"/>
          </a:xfrm>
          <a:prstGeom prst="rect">
            <a:avLst/>
          </a:prstGeom>
          <a:noFill/>
          <a:ln w="9525">
            <a:noFill/>
            <a:miter lim="800000"/>
            <a:headEnd/>
            <a:tailEnd/>
          </a:ln>
          <a:effectLst/>
        </p:spPr>
        <p:txBody>
          <a:bodyPr lIns="0" tIns="0" rIns="0" bIns="0">
            <a:spAutoFit/>
          </a:bodyPr>
          <a:lstStyle/>
          <a:p>
            <a:pPr eaLnBrk="0" hangingPunct="0">
              <a:spcBef>
                <a:spcPct val="50000"/>
              </a:spcBef>
            </a:pPr>
            <a:r>
              <a:rPr lang="en-US" sz="1100" b="0" dirty="0" smtClean="0">
                <a:solidFill>
                  <a:srgbClr val="000000"/>
                </a:solidFill>
                <a:latin typeface="Arial" charset="0"/>
              </a:rPr>
              <a:t>Dollars</a:t>
            </a:r>
          </a:p>
        </p:txBody>
      </p:sp>
      <p:sp>
        <p:nvSpPr>
          <p:cNvPr id="61445" name="Rectangle 5"/>
          <p:cNvSpPr>
            <a:spLocks noChangeArrowheads="1"/>
          </p:cNvSpPr>
          <p:nvPr/>
        </p:nvSpPr>
        <p:spPr bwMode="auto">
          <a:xfrm>
            <a:off x="1053524" y="5740213"/>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Steel</a:t>
            </a:r>
          </a:p>
        </p:txBody>
      </p:sp>
      <p:sp>
        <p:nvSpPr>
          <p:cNvPr id="61446" name="Rectangle 6"/>
          <p:cNvSpPr>
            <a:spLocks noChangeArrowheads="1"/>
          </p:cNvSpPr>
          <p:nvPr/>
        </p:nvSpPr>
        <p:spPr bwMode="auto">
          <a:xfrm>
            <a:off x="1726047" y="5740213"/>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Sand</a:t>
            </a:r>
          </a:p>
        </p:txBody>
      </p:sp>
      <p:sp>
        <p:nvSpPr>
          <p:cNvPr id="61447" name="Rectangle 7"/>
          <p:cNvSpPr>
            <a:spLocks noChangeArrowheads="1"/>
          </p:cNvSpPr>
          <p:nvPr/>
        </p:nvSpPr>
        <p:spPr bwMode="auto">
          <a:xfrm>
            <a:off x="2356717" y="5740213"/>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Energy</a:t>
            </a:r>
          </a:p>
        </p:txBody>
      </p:sp>
      <p:sp>
        <p:nvSpPr>
          <p:cNvPr id="61448" name="Rectangle 8"/>
          <p:cNvSpPr>
            <a:spLocks noChangeArrowheads="1"/>
          </p:cNvSpPr>
          <p:nvPr/>
        </p:nvSpPr>
        <p:spPr bwMode="auto">
          <a:xfrm>
            <a:off x="3039343" y="5740213"/>
            <a:ext cx="777875" cy="2769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Direct labor </a:t>
            </a:r>
            <a:br>
              <a:rPr lang="en-US" sz="900" b="0" dirty="0" smtClean="0">
                <a:solidFill>
                  <a:srgbClr val="000000"/>
                </a:solidFill>
                <a:latin typeface="Arial" charset="0"/>
              </a:rPr>
            </a:br>
            <a:r>
              <a:rPr lang="en-US" sz="900" b="0" dirty="0" smtClean="0">
                <a:solidFill>
                  <a:srgbClr val="000000"/>
                </a:solidFill>
                <a:latin typeface="Arial" charset="0"/>
              </a:rPr>
              <a:t>for  casting</a:t>
            </a:r>
          </a:p>
        </p:txBody>
      </p:sp>
      <p:sp>
        <p:nvSpPr>
          <p:cNvPr id="61449" name="Rectangle 9"/>
          <p:cNvSpPr>
            <a:spLocks noChangeArrowheads="1"/>
          </p:cNvSpPr>
          <p:nvPr/>
        </p:nvSpPr>
        <p:spPr bwMode="auto">
          <a:xfrm>
            <a:off x="4277593" y="5740213"/>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Inspection</a:t>
            </a:r>
          </a:p>
        </p:txBody>
      </p:sp>
      <p:graphicFrame>
        <p:nvGraphicFramePr>
          <p:cNvPr id="61450" name="Object 10"/>
          <p:cNvGraphicFramePr>
            <a:graphicFrameLocks/>
          </p:cNvGraphicFramePr>
          <p:nvPr/>
        </p:nvGraphicFramePr>
        <p:xfrm>
          <a:off x="720148" y="2732836"/>
          <a:ext cx="7404965" cy="3076015"/>
        </p:xfrm>
        <a:graphic>
          <a:graphicData uri="http://schemas.openxmlformats.org/presentationml/2006/ole">
            <mc:AlternateContent xmlns:mc="http://schemas.openxmlformats.org/markup-compatibility/2006">
              <mc:Choice xmlns:v="urn:schemas-microsoft-com:vml" Requires="v">
                <p:oleObj spid="_x0000_s132112" name="Chart" r:id="rId4" imgW="8153383" imgH="3486285" progId="MSGraph.Chart.8">
                  <p:embed followColorScheme="full"/>
                </p:oleObj>
              </mc:Choice>
              <mc:Fallback>
                <p:oleObj name="Chart" r:id="rId4" imgW="8153383" imgH="3486285" progId="MSGraph.Chart.8">
                  <p:embed followColorScheme="full"/>
                  <p:pic>
                    <p:nvPicPr>
                      <p:cNvPr id="0" name="Picture 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0148" y="2732836"/>
                        <a:ext cx="7404965" cy="30760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61451" name="Rectangle 11"/>
          <p:cNvSpPr>
            <a:spLocks noChangeArrowheads="1"/>
          </p:cNvSpPr>
          <p:nvPr/>
        </p:nvSpPr>
        <p:spPr bwMode="auto">
          <a:xfrm>
            <a:off x="3662797" y="5740213"/>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Finishing</a:t>
            </a:r>
          </a:p>
        </p:txBody>
      </p:sp>
      <p:sp>
        <p:nvSpPr>
          <p:cNvPr id="61452" name="Rectangle 12"/>
          <p:cNvSpPr>
            <a:spLocks noChangeArrowheads="1"/>
          </p:cNvSpPr>
          <p:nvPr/>
        </p:nvSpPr>
        <p:spPr bwMode="auto">
          <a:xfrm>
            <a:off x="4941456" y="5740213"/>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Shipping</a:t>
            </a:r>
          </a:p>
        </p:txBody>
      </p:sp>
      <p:sp>
        <p:nvSpPr>
          <p:cNvPr id="61453" name="Rectangle 13"/>
          <p:cNvSpPr>
            <a:spLocks noChangeArrowheads="1"/>
          </p:cNvSpPr>
          <p:nvPr/>
        </p:nvSpPr>
        <p:spPr bwMode="auto">
          <a:xfrm>
            <a:off x="5525944" y="5740213"/>
            <a:ext cx="777875" cy="415498"/>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Overhead</a:t>
            </a:r>
            <a:br>
              <a:rPr lang="en-US" sz="900" b="0" dirty="0" smtClean="0">
                <a:solidFill>
                  <a:srgbClr val="000000"/>
                </a:solidFill>
                <a:latin typeface="Arial" charset="0"/>
              </a:rPr>
            </a:br>
            <a:r>
              <a:rPr lang="en-US" sz="900" b="0" dirty="0" smtClean="0">
                <a:solidFill>
                  <a:srgbClr val="000000"/>
                </a:solidFill>
                <a:latin typeface="Arial" charset="0"/>
              </a:rPr>
              <a:t>(and ancillary costs)</a:t>
            </a:r>
          </a:p>
        </p:txBody>
      </p:sp>
      <p:sp>
        <p:nvSpPr>
          <p:cNvPr id="61454" name="Rectangle 14"/>
          <p:cNvSpPr>
            <a:spLocks noChangeArrowheads="1"/>
          </p:cNvSpPr>
          <p:nvPr/>
        </p:nvSpPr>
        <p:spPr bwMode="auto">
          <a:xfrm>
            <a:off x="6326911" y="5740213"/>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Total</a:t>
            </a:r>
          </a:p>
        </p:txBody>
      </p:sp>
      <p:sp>
        <p:nvSpPr>
          <p:cNvPr id="61455" name="Rectangle 15"/>
          <p:cNvSpPr>
            <a:spLocks noChangeArrowheads="1"/>
          </p:cNvSpPr>
          <p:nvPr/>
        </p:nvSpPr>
        <p:spPr bwMode="auto">
          <a:xfrm>
            <a:off x="6966240" y="5740213"/>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Profit</a:t>
            </a:r>
          </a:p>
        </p:txBody>
      </p:sp>
      <p:sp>
        <p:nvSpPr>
          <p:cNvPr id="61456" name="Rectangle 16"/>
          <p:cNvSpPr>
            <a:spLocks noChangeArrowheads="1"/>
          </p:cNvSpPr>
          <p:nvPr/>
        </p:nvSpPr>
        <p:spPr bwMode="auto">
          <a:xfrm>
            <a:off x="7529081" y="5740213"/>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Client cost</a:t>
            </a:r>
          </a:p>
        </p:txBody>
      </p:sp>
      <p:sp>
        <p:nvSpPr>
          <p:cNvPr id="61457" name="Line 17"/>
          <p:cNvSpPr>
            <a:spLocks noChangeShapeType="1"/>
          </p:cNvSpPr>
          <p:nvPr/>
        </p:nvSpPr>
        <p:spPr bwMode="auto">
          <a:xfrm>
            <a:off x="5264729" y="3797395"/>
            <a:ext cx="281421" cy="273143"/>
          </a:xfrm>
          <a:prstGeom prst="line">
            <a:avLst/>
          </a:prstGeom>
          <a:noFill/>
          <a:ln w="12700">
            <a:solidFill>
              <a:schemeClr val="tx1"/>
            </a:solidFill>
            <a:round/>
            <a:headEnd type="none" w="sm" len="sm"/>
            <a:tailEnd type="stealth" w="med" len="med"/>
          </a:ln>
          <a:effectLst/>
        </p:spPr>
        <p:txBody>
          <a:bodyPr wrap="none" lIns="82048" tIns="41025" rIns="82048" bIns="41025" anchor="ctr"/>
          <a:lstStyle/>
          <a:p>
            <a:pPr eaLnBrk="0" hangingPunct="0"/>
            <a:endParaRPr lang="en-US" sz="1100" b="0" dirty="0" smtClean="0">
              <a:solidFill>
                <a:srgbClr val="000000"/>
              </a:solidFill>
              <a:latin typeface="Arial" charset="0"/>
            </a:endParaRPr>
          </a:p>
        </p:txBody>
      </p:sp>
      <p:sp>
        <p:nvSpPr>
          <p:cNvPr id="61458" name="Line 18"/>
          <p:cNvSpPr>
            <a:spLocks noChangeShapeType="1"/>
          </p:cNvSpPr>
          <p:nvPr/>
        </p:nvSpPr>
        <p:spPr bwMode="auto">
          <a:xfrm>
            <a:off x="3466523" y="4259638"/>
            <a:ext cx="790864" cy="410415"/>
          </a:xfrm>
          <a:prstGeom prst="line">
            <a:avLst/>
          </a:prstGeom>
          <a:noFill/>
          <a:ln w="12700">
            <a:solidFill>
              <a:schemeClr val="tx1"/>
            </a:solidFill>
            <a:round/>
            <a:headEnd type="none" w="sm" len="sm"/>
            <a:tailEnd type="stealth" w="med" len="med"/>
          </a:ln>
          <a:effectLst/>
        </p:spPr>
        <p:txBody>
          <a:bodyPr wrap="none" lIns="82048" tIns="41025" rIns="82048" bIns="41025" anchor="ctr"/>
          <a:lstStyle/>
          <a:p>
            <a:pPr eaLnBrk="0" hangingPunct="0"/>
            <a:endParaRPr lang="en-US" sz="1100" b="0" dirty="0" smtClean="0">
              <a:solidFill>
                <a:srgbClr val="000000"/>
              </a:solidFill>
              <a:latin typeface="Arial" charset="0"/>
            </a:endParaRPr>
          </a:p>
        </p:txBody>
      </p:sp>
      <p:sp>
        <p:nvSpPr>
          <p:cNvPr id="61459" name="Line 19"/>
          <p:cNvSpPr>
            <a:spLocks noChangeShapeType="1"/>
          </p:cNvSpPr>
          <p:nvPr/>
        </p:nvSpPr>
        <p:spPr bwMode="auto">
          <a:xfrm>
            <a:off x="6260523" y="3074616"/>
            <a:ext cx="606136" cy="354386"/>
          </a:xfrm>
          <a:prstGeom prst="line">
            <a:avLst/>
          </a:prstGeom>
          <a:noFill/>
          <a:ln w="12700">
            <a:solidFill>
              <a:schemeClr val="tx1"/>
            </a:solidFill>
            <a:round/>
            <a:headEnd type="none" w="sm" len="sm"/>
            <a:tailEnd type="stealth" w="med" len="med"/>
          </a:ln>
          <a:effectLst/>
        </p:spPr>
        <p:txBody>
          <a:bodyPr wrap="none" lIns="82048" tIns="41025" rIns="82048" bIns="41025" anchor="ctr"/>
          <a:lstStyle/>
          <a:p>
            <a:pPr eaLnBrk="0" hangingPunct="0"/>
            <a:endParaRPr lang="en-US" sz="1100" b="0" dirty="0" smtClean="0">
              <a:solidFill>
                <a:srgbClr val="000000"/>
              </a:solidFill>
              <a:latin typeface="Arial" charset="0"/>
            </a:endParaRPr>
          </a:p>
        </p:txBody>
      </p:sp>
      <p:sp>
        <p:nvSpPr>
          <p:cNvPr id="61461" name="Line 21"/>
          <p:cNvSpPr>
            <a:spLocks noChangeShapeType="1"/>
          </p:cNvSpPr>
          <p:nvPr/>
        </p:nvSpPr>
        <p:spPr bwMode="auto">
          <a:xfrm>
            <a:off x="3401581" y="4280647"/>
            <a:ext cx="228023" cy="473449"/>
          </a:xfrm>
          <a:prstGeom prst="line">
            <a:avLst/>
          </a:prstGeom>
          <a:noFill/>
          <a:ln w="12700">
            <a:solidFill>
              <a:schemeClr val="tx1"/>
            </a:solidFill>
            <a:round/>
            <a:headEnd type="none" w="sm" len="sm"/>
            <a:tailEnd type="stealth" w="med" len="med"/>
          </a:ln>
          <a:effectLst/>
        </p:spPr>
        <p:txBody>
          <a:bodyPr wrap="none" lIns="82048" tIns="41025" rIns="82048" bIns="41025" anchor="ctr"/>
          <a:lstStyle/>
          <a:p>
            <a:pPr eaLnBrk="0" hangingPunct="0"/>
            <a:endParaRPr lang="en-US" sz="1100" b="0" dirty="0" smtClean="0">
              <a:solidFill>
                <a:srgbClr val="000000"/>
              </a:solidFill>
              <a:latin typeface="Arial" charset="0"/>
            </a:endParaRPr>
          </a:p>
        </p:txBody>
      </p:sp>
      <p:sp>
        <p:nvSpPr>
          <p:cNvPr id="61462" name="Rectangle 22"/>
          <p:cNvSpPr>
            <a:spLocks noChangeArrowheads="1"/>
          </p:cNvSpPr>
          <p:nvPr/>
        </p:nvSpPr>
        <p:spPr bwMode="auto">
          <a:xfrm>
            <a:off x="2600615" y="3964082"/>
            <a:ext cx="1472045" cy="2769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Understand opportunities</a:t>
            </a:r>
            <a:br>
              <a:rPr lang="en-US" sz="900" b="0" dirty="0" smtClean="0">
                <a:solidFill>
                  <a:srgbClr val="000000"/>
                </a:solidFill>
                <a:latin typeface="Arial" charset="0"/>
              </a:rPr>
            </a:br>
            <a:r>
              <a:rPr lang="en-US" sz="900" b="0" dirty="0" smtClean="0">
                <a:solidFill>
                  <a:srgbClr val="000000"/>
                </a:solidFill>
                <a:latin typeface="Arial" charset="0"/>
              </a:rPr>
              <a:t>for productivity enhancement</a:t>
            </a:r>
          </a:p>
        </p:txBody>
      </p:sp>
      <p:sp>
        <p:nvSpPr>
          <p:cNvPr id="61463" name="Rectangle 23"/>
          <p:cNvSpPr>
            <a:spLocks noChangeArrowheads="1"/>
          </p:cNvSpPr>
          <p:nvPr/>
        </p:nvSpPr>
        <p:spPr bwMode="auto">
          <a:xfrm>
            <a:off x="4821671" y="3658721"/>
            <a:ext cx="147204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Reduce</a:t>
            </a:r>
          </a:p>
        </p:txBody>
      </p:sp>
      <p:sp>
        <p:nvSpPr>
          <p:cNvPr id="61464" name="Rectangle 24"/>
          <p:cNvSpPr>
            <a:spLocks noChangeArrowheads="1"/>
          </p:cNvSpPr>
          <p:nvPr/>
        </p:nvSpPr>
        <p:spPr bwMode="auto">
          <a:xfrm>
            <a:off x="5546148" y="2882713"/>
            <a:ext cx="147204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Negotiate aggressively</a:t>
            </a:r>
          </a:p>
        </p:txBody>
      </p:sp>
      <p:sp>
        <p:nvSpPr>
          <p:cNvPr id="61465" name="Line 25"/>
          <p:cNvSpPr>
            <a:spLocks noChangeShapeType="1"/>
          </p:cNvSpPr>
          <p:nvPr/>
        </p:nvSpPr>
        <p:spPr bwMode="auto">
          <a:xfrm flipH="1">
            <a:off x="3293342" y="4259636"/>
            <a:ext cx="54841" cy="767603"/>
          </a:xfrm>
          <a:prstGeom prst="line">
            <a:avLst/>
          </a:prstGeom>
          <a:noFill/>
          <a:ln w="12700">
            <a:solidFill>
              <a:schemeClr val="tx1"/>
            </a:solidFill>
            <a:round/>
            <a:headEnd type="none" w="sm" len="sm"/>
            <a:tailEnd type="stealth" w="med" len="med"/>
          </a:ln>
          <a:effectLst/>
        </p:spPr>
        <p:txBody>
          <a:bodyPr wrap="none" lIns="82048" tIns="41025" rIns="82048" bIns="41025" anchor="ctr"/>
          <a:lstStyle/>
          <a:p>
            <a:pPr eaLnBrk="0" hangingPunct="0"/>
            <a:endParaRPr lang="en-US" sz="1100" b="0" dirty="0" smtClean="0">
              <a:solidFill>
                <a:srgbClr val="000000"/>
              </a:solidFill>
              <a:latin typeface="Arial" charset="0"/>
            </a:endParaRPr>
          </a:p>
        </p:txBody>
      </p:sp>
      <p:sp>
        <p:nvSpPr>
          <p:cNvPr id="61466" name="Rectangle 26"/>
          <p:cNvSpPr>
            <a:spLocks noChangeArrowheads="1"/>
          </p:cNvSpPr>
          <p:nvPr/>
        </p:nvSpPr>
        <p:spPr bwMode="auto">
          <a:xfrm>
            <a:off x="1007341" y="4499163"/>
            <a:ext cx="147204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Track market trends</a:t>
            </a:r>
          </a:p>
        </p:txBody>
      </p:sp>
      <p:sp>
        <p:nvSpPr>
          <p:cNvPr id="61467" name="Line 27"/>
          <p:cNvSpPr>
            <a:spLocks noChangeShapeType="1"/>
          </p:cNvSpPr>
          <p:nvPr/>
        </p:nvSpPr>
        <p:spPr bwMode="auto">
          <a:xfrm>
            <a:off x="1205059" y="4679858"/>
            <a:ext cx="64943" cy="577103"/>
          </a:xfrm>
          <a:prstGeom prst="line">
            <a:avLst/>
          </a:prstGeom>
          <a:noFill/>
          <a:ln w="12700">
            <a:solidFill>
              <a:schemeClr val="tx1"/>
            </a:solidFill>
            <a:round/>
            <a:headEnd type="none" w="sm" len="sm"/>
            <a:tailEnd type="stealth" w="med" len="med"/>
          </a:ln>
          <a:effectLst/>
        </p:spPr>
        <p:txBody>
          <a:bodyPr wrap="none" lIns="82048" tIns="41025" rIns="82048" bIns="41025" anchor="ctr"/>
          <a:lstStyle/>
          <a:p>
            <a:pPr eaLnBrk="0" hangingPunct="0"/>
            <a:endParaRPr lang="en-US" sz="1100" b="0" dirty="0" smtClean="0">
              <a:solidFill>
                <a:srgbClr val="000000"/>
              </a:solidFill>
              <a:latin typeface="Arial" charset="0"/>
            </a:endParaRPr>
          </a:p>
        </p:txBody>
      </p:sp>
      <p:sp>
        <p:nvSpPr>
          <p:cNvPr id="61473" name="Rectangle 33"/>
          <p:cNvSpPr>
            <a:spLocks noChangeArrowheads="1"/>
          </p:cNvSpPr>
          <p:nvPr/>
        </p:nvSpPr>
        <p:spPr bwMode="auto">
          <a:xfrm>
            <a:off x="623454" y="1210237"/>
            <a:ext cx="6650182" cy="169277"/>
          </a:xfrm>
          <a:prstGeom prst="rect">
            <a:avLst/>
          </a:prstGeom>
          <a:noFill/>
          <a:ln w="9525">
            <a:noFill/>
            <a:miter lim="800000"/>
            <a:headEnd/>
            <a:tailEnd/>
          </a:ln>
          <a:effectLst/>
        </p:spPr>
        <p:txBody>
          <a:bodyPr lIns="0" tIns="0" rIns="0" bIns="0">
            <a:spAutoFit/>
          </a:bodyPr>
          <a:lstStyle/>
          <a:p>
            <a:pPr eaLnBrk="0" hangingPunct="0"/>
            <a:r>
              <a:rPr lang="en-US" sz="1100" dirty="0" smtClean="0">
                <a:solidFill>
                  <a:srgbClr val="000000"/>
                </a:solidFill>
                <a:latin typeface="Arial" charset="0"/>
              </a:rPr>
              <a:t>Figure 4</a:t>
            </a:r>
          </a:p>
        </p:txBody>
      </p:sp>
      <p:grpSp>
        <p:nvGrpSpPr>
          <p:cNvPr id="2" name="Group 34"/>
          <p:cNvGrpSpPr>
            <a:grpSpLocks/>
          </p:cNvGrpSpPr>
          <p:nvPr/>
        </p:nvGrpSpPr>
        <p:grpSpPr bwMode="auto">
          <a:xfrm>
            <a:off x="7822046" y="1815353"/>
            <a:ext cx="495012" cy="155482"/>
            <a:chOff x="432" y="3108"/>
            <a:chExt cx="343" cy="99"/>
          </a:xfrm>
        </p:grpSpPr>
        <p:sp>
          <p:nvSpPr>
            <p:cNvPr id="61475" name="Rectangle 35"/>
            <p:cNvSpPr>
              <a:spLocks noChangeArrowheads="1"/>
            </p:cNvSpPr>
            <p:nvPr/>
          </p:nvSpPr>
          <p:spPr bwMode="auto">
            <a:xfrm>
              <a:off x="432" y="3118"/>
              <a:ext cx="343" cy="78"/>
            </a:xfrm>
            <a:prstGeom prst="rect">
              <a:avLst/>
            </a:prstGeom>
            <a:noFill/>
            <a:ln w="9525">
              <a:noFill/>
              <a:miter lim="800000"/>
              <a:headEnd/>
              <a:tailEnd/>
            </a:ln>
            <a:effectLst/>
          </p:spPr>
          <p:txBody>
            <a:bodyPr wrap="none" lIns="0" tIns="0" rIns="0" bIns="0">
              <a:spAutoFit/>
            </a:bodyPr>
            <a:lstStyle/>
            <a:p>
              <a:pPr eaLnBrk="0" hangingPunct="0"/>
              <a:r>
                <a:rPr lang="en-US" sz="800" b="0" i="1" dirty="0" smtClean="0">
                  <a:solidFill>
                    <a:srgbClr val="000000"/>
                  </a:solidFill>
                  <a:latin typeface="Arial" charset="0"/>
                </a:rPr>
                <a:t>EXAMPLE</a:t>
              </a:r>
            </a:p>
          </p:txBody>
        </p:sp>
        <p:grpSp>
          <p:nvGrpSpPr>
            <p:cNvPr id="3" name="Group 36"/>
            <p:cNvGrpSpPr>
              <a:grpSpLocks/>
            </p:cNvGrpSpPr>
            <p:nvPr/>
          </p:nvGrpSpPr>
          <p:grpSpPr bwMode="auto">
            <a:xfrm>
              <a:off x="432" y="3108"/>
              <a:ext cx="339" cy="99"/>
              <a:chOff x="432" y="3108"/>
              <a:chExt cx="339" cy="99"/>
            </a:xfrm>
          </p:grpSpPr>
          <p:sp>
            <p:nvSpPr>
              <p:cNvPr id="61477" name="Line 37"/>
              <p:cNvSpPr>
                <a:spLocks noChangeShapeType="1"/>
              </p:cNvSpPr>
              <p:nvPr/>
            </p:nvSpPr>
            <p:spPr bwMode="auto">
              <a:xfrm>
                <a:off x="432" y="3108"/>
                <a:ext cx="339" cy="0"/>
              </a:xfrm>
              <a:prstGeom prst="line">
                <a:avLst/>
              </a:prstGeom>
              <a:noFill/>
              <a:ln w="9525">
                <a:solidFill>
                  <a:schemeClr val="tx1"/>
                </a:solidFill>
                <a:round/>
                <a:headEnd type="none" w="sm" len="sm"/>
                <a:tailEnd type="none" w="sm" len="sm"/>
              </a:ln>
              <a:effectLst/>
            </p:spPr>
            <p:txBody>
              <a:bodyPr wrap="none" anchor="ctr"/>
              <a:lstStyle/>
              <a:p>
                <a:pPr eaLnBrk="0" hangingPunct="0"/>
                <a:endParaRPr lang="en-US" sz="1100" b="0" dirty="0" smtClean="0">
                  <a:solidFill>
                    <a:srgbClr val="000000"/>
                  </a:solidFill>
                  <a:latin typeface="Arial" charset="0"/>
                </a:endParaRPr>
              </a:p>
            </p:txBody>
          </p:sp>
          <p:sp>
            <p:nvSpPr>
              <p:cNvPr id="61478" name="Line 38"/>
              <p:cNvSpPr>
                <a:spLocks noChangeShapeType="1"/>
              </p:cNvSpPr>
              <p:nvPr/>
            </p:nvSpPr>
            <p:spPr bwMode="auto">
              <a:xfrm>
                <a:off x="432" y="3207"/>
                <a:ext cx="339" cy="0"/>
              </a:xfrm>
              <a:prstGeom prst="line">
                <a:avLst/>
              </a:prstGeom>
              <a:noFill/>
              <a:ln w="9525">
                <a:solidFill>
                  <a:schemeClr val="tx1"/>
                </a:solidFill>
                <a:round/>
                <a:headEnd type="none" w="sm" len="sm"/>
                <a:tailEnd type="none" w="sm" len="sm"/>
              </a:ln>
              <a:effectLst/>
            </p:spPr>
            <p:txBody>
              <a:bodyPr wrap="none" anchor="ctr"/>
              <a:lstStyle/>
              <a:p>
                <a:pPr eaLnBrk="0" hangingPunct="0"/>
                <a:endParaRPr lang="en-US" sz="1100" b="0" dirty="0" smtClean="0">
                  <a:solidFill>
                    <a:srgbClr val="000000"/>
                  </a:solidFill>
                  <a:latin typeface="Arial" charset="0"/>
                </a:endParaRPr>
              </a:p>
            </p:txBody>
          </p:sp>
        </p:grpSp>
      </p:gr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2"/>
          <p:cNvSpPr>
            <a:spLocks noGrp="1" noChangeArrowheads="1"/>
          </p:cNvSpPr>
          <p:nvPr>
            <p:ph type="title"/>
          </p:nvPr>
        </p:nvSpPr>
        <p:spPr/>
        <p:txBody>
          <a:bodyPr/>
          <a:lstStyle/>
          <a:p>
            <a:pPr eaLnBrk="1" hangingPunct="1"/>
            <a:r>
              <a:rPr lang="en-US" smtClean="0">
                <a:latin typeface="Albertus Extra Bold" pitchFamily="34" charset="0"/>
              </a:rPr>
              <a:t>Can Structured Contracts</a:t>
            </a:r>
            <a:r>
              <a:rPr lang="en-US" smtClean="0"/>
              <a:t> achieve Win-Win?</a:t>
            </a:r>
            <a:br>
              <a:rPr lang="en-US" smtClean="0"/>
            </a:br>
            <a:r>
              <a:rPr lang="en-US" smtClean="0"/>
              <a:t>	</a:t>
            </a:r>
            <a:r>
              <a:rPr lang="en-US" i="1" smtClean="0"/>
              <a:t>Bose 301SE: Profits for two given contracts</a:t>
            </a:r>
          </a:p>
        </p:txBody>
      </p:sp>
      <p:sp>
        <p:nvSpPr>
          <p:cNvPr id="2053" name="AutoShape 3"/>
          <p:cNvSpPr>
            <a:spLocks/>
          </p:cNvSpPr>
          <p:nvPr/>
        </p:nvSpPr>
        <p:spPr bwMode="auto">
          <a:xfrm>
            <a:off x="2535238" y="3387725"/>
            <a:ext cx="136525" cy="1211263"/>
          </a:xfrm>
          <a:prstGeom prst="leftBrace">
            <a:avLst>
              <a:gd name="adj1" fmla="val 73934"/>
              <a:gd name="adj2" fmla="val 50000"/>
            </a:avLst>
          </a:prstGeom>
          <a:noFill/>
          <a:ln w="9525">
            <a:solidFill>
              <a:schemeClr val="tx1"/>
            </a:solidFill>
            <a:round/>
            <a:headEnd/>
            <a:tailEnd/>
          </a:ln>
        </p:spPr>
        <p:txBody>
          <a:bodyPr wrap="none" anchor="ctr"/>
          <a:lstStyle/>
          <a:p>
            <a:endParaRPr lang="en-US"/>
          </a:p>
        </p:txBody>
      </p:sp>
      <p:sp>
        <p:nvSpPr>
          <p:cNvPr id="2054" name="AutoShape 4"/>
          <p:cNvSpPr>
            <a:spLocks/>
          </p:cNvSpPr>
          <p:nvPr/>
        </p:nvSpPr>
        <p:spPr bwMode="auto">
          <a:xfrm>
            <a:off x="2519363" y="4716463"/>
            <a:ext cx="123825" cy="1501775"/>
          </a:xfrm>
          <a:prstGeom prst="leftBrace">
            <a:avLst>
              <a:gd name="adj1" fmla="val 101068"/>
              <a:gd name="adj2" fmla="val 50000"/>
            </a:avLst>
          </a:prstGeom>
          <a:noFill/>
          <a:ln w="9525">
            <a:solidFill>
              <a:schemeClr val="tx1"/>
            </a:solidFill>
            <a:round/>
            <a:headEnd/>
            <a:tailEnd/>
          </a:ln>
        </p:spPr>
        <p:txBody>
          <a:bodyPr wrap="none" anchor="ctr"/>
          <a:lstStyle/>
          <a:p>
            <a:endParaRPr lang="en-US"/>
          </a:p>
        </p:txBody>
      </p:sp>
      <p:sp>
        <p:nvSpPr>
          <p:cNvPr id="2055" name="Text Box 5"/>
          <p:cNvSpPr txBox="1">
            <a:spLocks noChangeArrowheads="1"/>
          </p:cNvSpPr>
          <p:nvPr/>
        </p:nvSpPr>
        <p:spPr bwMode="auto">
          <a:xfrm>
            <a:off x="450850" y="3797300"/>
            <a:ext cx="2057400" cy="366713"/>
          </a:xfrm>
          <a:prstGeom prst="rect">
            <a:avLst/>
          </a:prstGeom>
          <a:noFill/>
          <a:ln w="9525">
            <a:noFill/>
            <a:miter lim="800000"/>
            <a:headEnd/>
            <a:tailEnd/>
          </a:ln>
        </p:spPr>
        <p:txBody>
          <a:bodyPr wrap="none">
            <a:spAutoFit/>
          </a:bodyPr>
          <a:lstStyle/>
          <a:p>
            <a:pPr eaLnBrk="0" hangingPunct="0"/>
            <a:r>
              <a:rPr lang="en-US" sz="1800"/>
              <a:t>Price-only contract</a:t>
            </a:r>
          </a:p>
        </p:txBody>
      </p:sp>
      <p:sp>
        <p:nvSpPr>
          <p:cNvPr id="2056" name="Text Box 6"/>
          <p:cNvSpPr txBox="1">
            <a:spLocks noChangeArrowheads="1"/>
          </p:cNvSpPr>
          <p:nvPr/>
        </p:nvSpPr>
        <p:spPr bwMode="auto">
          <a:xfrm>
            <a:off x="431800" y="5268913"/>
            <a:ext cx="2019300" cy="366712"/>
          </a:xfrm>
          <a:prstGeom prst="rect">
            <a:avLst/>
          </a:prstGeom>
          <a:noFill/>
          <a:ln w="9525">
            <a:noFill/>
            <a:miter lim="800000"/>
            <a:headEnd/>
            <a:tailEnd/>
          </a:ln>
        </p:spPr>
        <p:txBody>
          <a:bodyPr wrap="none">
            <a:spAutoFit/>
          </a:bodyPr>
          <a:lstStyle/>
          <a:p>
            <a:pPr eaLnBrk="0" hangingPunct="0"/>
            <a:r>
              <a:rPr lang="en-US" sz="1800"/>
              <a:t>Buy-Back contract</a:t>
            </a:r>
          </a:p>
        </p:txBody>
      </p:sp>
      <p:graphicFrame>
        <p:nvGraphicFramePr>
          <p:cNvPr id="2050" name="Object 7"/>
          <p:cNvGraphicFramePr>
            <a:graphicFrameLocks noChangeAspect="1"/>
          </p:cNvGraphicFramePr>
          <p:nvPr/>
        </p:nvGraphicFramePr>
        <p:xfrm>
          <a:off x="87313" y="1252538"/>
          <a:ext cx="8969375" cy="1779587"/>
        </p:xfrm>
        <a:graphic>
          <a:graphicData uri="http://schemas.openxmlformats.org/presentationml/2006/ole">
            <mc:AlternateContent xmlns:mc="http://schemas.openxmlformats.org/markup-compatibility/2006">
              <mc:Choice xmlns:v="urn:schemas-microsoft-com:vml" Requires="v">
                <p:oleObj spid="_x0000_s214042" name="Worksheet" r:id="rId5" imgW="8958240" imgH="1775520" progId="Excel.Sheet.8">
                  <p:embed/>
                </p:oleObj>
              </mc:Choice>
              <mc:Fallback>
                <p:oleObj name="Worksheet" r:id="rId5" imgW="8958240" imgH="1775520" progId="Excel.Sheet.8">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313" y="1252538"/>
                        <a:ext cx="8969375" cy="1779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2051" name="Object 8"/>
          <p:cNvGraphicFramePr>
            <a:graphicFrameLocks noChangeAspect="1"/>
          </p:cNvGraphicFramePr>
          <p:nvPr/>
        </p:nvGraphicFramePr>
        <p:xfrm>
          <a:off x="2698750" y="3011488"/>
          <a:ext cx="6351588" cy="3267075"/>
        </p:xfrm>
        <a:graphic>
          <a:graphicData uri="http://schemas.openxmlformats.org/presentationml/2006/ole">
            <mc:AlternateContent xmlns:mc="http://schemas.openxmlformats.org/markup-compatibility/2006">
              <mc:Choice xmlns:v="urn:schemas-microsoft-com:vml" Requires="v">
                <p:oleObj spid="_x0000_s214043" name="Worksheet" r:id="rId7" imgW="6343200" imgH="3260520" progId="Excel.Sheet.8">
                  <p:embed/>
                </p:oleObj>
              </mc:Choice>
              <mc:Fallback>
                <p:oleObj name="Worksheet" r:id="rId7" imgW="6343200" imgH="3260520" progId="Excel.Sheet.8">
                  <p:embed/>
                  <p:pic>
                    <p:nvPicPr>
                      <p:cNvPr id="0"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98750" y="3011488"/>
                        <a:ext cx="6351588" cy="3267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custDataLst>
      <p:tags r:id="rId2"/>
    </p:custData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7890" name="Rectangle 188"/>
          <p:cNvSpPr>
            <a:spLocks noGrp="1" noChangeArrowheads="1"/>
          </p:cNvSpPr>
          <p:nvPr>
            <p:ph type="title"/>
          </p:nvPr>
        </p:nvSpPr>
        <p:spPr/>
        <p:txBody>
          <a:bodyPr/>
          <a:lstStyle/>
          <a:p>
            <a:pPr eaLnBrk="1" hangingPunct="1"/>
            <a:r>
              <a:rPr lang="en-US" smtClean="0"/>
              <a:t>Structured Contracts: Win-Win and Risk</a:t>
            </a:r>
            <a:br>
              <a:rPr lang="en-US" smtClean="0"/>
            </a:br>
            <a:r>
              <a:rPr lang="en-US" smtClean="0"/>
              <a:t>Risk-Return trade-offs as function of buy-back prices</a:t>
            </a:r>
          </a:p>
        </p:txBody>
      </p:sp>
      <p:grpSp>
        <p:nvGrpSpPr>
          <p:cNvPr id="2" name="Group 186"/>
          <p:cNvGrpSpPr>
            <a:grpSpLocks/>
          </p:cNvGrpSpPr>
          <p:nvPr/>
        </p:nvGrpSpPr>
        <p:grpSpPr bwMode="auto">
          <a:xfrm>
            <a:off x="225425" y="1239838"/>
            <a:ext cx="8510588" cy="5149850"/>
            <a:chOff x="394" y="781"/>
            <a:chExt cx="4887" cy="2963"/>
          </a:xfrm>
        </p:grpSpPr>
        <p:grpSp>
          <p:nvGrpSpPr>
            <p:cNvPr id="3" name="Group 3"/>
            <p:cNvGrpSpPr>
              <a:grpSpLocks/>
            </p:cNvGrpSpPr>
            <p:nvPr/>
          </p:nvGrpSpPr>
          <p:grpSpPr bwMode="auto">
            <a:xfrm>
              <a:off x="394" y="781"/>
              <a:ext cx="4887" cy="2963"/>
              <a:chOff x="394" y="781"/>
              <a:chExt cx="4887" cy="2963"/>
            </a:xfrm>
          </p:grpSpPr>
          <p:sp>
            <p:nvSpPr>
              <p:cNvPr id="43092" name="Rectangle 4"/>
              <p:cNvSpPr>
                <a:spLocks noChangeArrowheads="1"/>
              </p:cNvSpPr>
              <p:nvPr/>
            </p:nvSpPr>
            <p:spPr bwMode="auto">
              <a:xfrm>
                <a:off x="965" y="853"/>
                <a:ext cx="4253" cy="2489"/>
              </a:xfrm>
              <a:prstGeom prst="rect">
                <a:avLst/>
              </a:prstGeom>
              <a:solidFill>
                <a:schemeClr val="accent2">
                  <a:lumMod val="20000"/>
                  <a:lumOff val="80000"/>
                </a:schemeClr>
              </a:solidFill>
              <a:ln w="9525">
                <a:noFill/>
                <a:miter lim="800000"/>
                <a:headEnd/>
                <a:tailEnd/>
              </a:ln>
            </p:spPr>
            <p:txBody>
              <a:bodyPr/>
              <a:lstStyle/>
              <a:p>
                <a:pPr>
                  <a:defRPr/>
                </a:pPr>
                <a:endParaRPr lang="en-US"/>
              </a:p>
            </p:txBody>
          </p:sp>
          <p:sp>
            <p:nvSpPr>
              <p:cNvPr id="37973" name="Line 5"/>
              <p:cNvSpPr>
                <a:spLocks noChangeShapeType="1"/>
              </p:cNvSpPr>
              <p:nvPr/>
            </p:nvSpPr>
            <p:spPr bwMode="auto">
              <a:xfrm>
                <a:off x="965" y="2927"/>
                <a:ext cx="4249" cy="1"/>
              </a:xfrm>
              <a:prstGeom prst="line">
                <a:avLst/>
              </a:prstGeom>
              <a:noFill/>
              <a:ln w="0">
                <a:solidFill>
                  <a:srgbClr val="000000"/>
                </a:solidFill>
                <a:prstDash val="dash"/>
                <a:round/>
                <a:headEnd/>
                <a:tailEnd/>
              </a:ln>
            </p:spPr>
            <p:txBody>
              <a:bodyPr/>
              <a:lstStyle/>
              <a:p>
                <a:endParaRPr lang="en-US"/>
              </a:p>
            </p:txBody>
          </p:sp>
          <p:sp>
            <p:nvSpPr>
              <p:cNvPr id="37974" name="Line 6"/>
              <p:cNvSpPr>
                <a:spLocks noChangeShapeType="1"/>
              </p:cNvSpPr>
              <p:nvPr/>
            </p:nvSpPr>
            <p:spPr bwMode="auto">
              <a:xfrm>
                <a:off x="965" y="2512"/>
                <a:ext cx="4249" cy="1"/>
              </a:xfrm>
              <a:prstGeom prst="line">
                <a:avLst/>
              </a:prstGeom>
              <a:noFill/>
              <a:ln w="0">
                <a:solidFill>
                  <a:srgbClr val="000000"/>
                </a:solidFill>
                <a:prstDash val="dash"/>
                <a:round/>
                <a:headEnd/>
                <a:tailEnd/>
              </a:ln>
            </p:spPr>
            <p:txBody>
              <a:bodyPr/>
              <a:lstStyle/>
              <a:p>
                <a:endParaRPr lang="en-US"/>
              </a:p>
            </p:txBody>
          </p:sp>
          <p:sp>
            <p:nvSpPr>
              <p:cNvPr id="37975" name="Line 7"/>
              <p:cNvSpPr>
                <a:spLocks noChangeShapeType="1"/>
              </p:cNvSpPr>
              <p:nvPr/>
            </p:nvSpPr>
            <p:spPr bwMode="auto">
              <a:xfrm>
                <a:off x="965" y="2097"/>
                <a:ext cx="4249" cy="1"/>
              </a:xfrm>
              <a:prstGeom prst="line">
                <a:avLst/>
              </a:prstGeom>
              <a:noFill/>
              <a:ln w="0">
                <a:solidFill>
                  <a:srgbClr val="000000"/>
                </a:solidFill>
                <a:prstDash val="dash"/>
                <a:round/>
                <a:headEnd/>
                <a:tailEnd/>
              </a:ln>
            </p:spPr>
            <p:txBody>
              <a:bodyPr/>
              <a:lstStyle/>
              <a:p>
                <a:endParaRPr lang="en-US"/>
              </a:p>
            </p:txBody>
          </p:sp>
          <p:sp>
            <p:nvSpPr>
              <p:cNvPr id="37976" name="Line 8"/>
              <p:cNvSpPr>
                <a:spLocks noChangeShapeType="1"/>
              </p:cNvSpPr>
              <p:nvPr/>
            </p:nvSpPr>
            <p:spPr bwMode="auto">
              <a:xfrm>
                <a:off x="965" y="1683"/>
                <a:ext cx="4249" cy="1"/>
              </a:xfrm>
              <a:prstGeom prst="line">
                <a:avLst/>
              </a:prstGeom>
              <a:noFill/>
              <a:ln w="0">
                <a:solidFill>
                  <a:srgbClr val="000000"/>
                </a:solidFill>
                <a:prstDash val="dash"/>
                <a:round/>
                <a:headEnd/>
                <a:tailEnd/>
              </a:ln>
            </p:spPr>
            <p:txBody>
              <a:bodyPr/>
              <a:lstStyle/>
              <a:p>
                <a:endParaRPr lang="en-US"/>
              </a:p>
            </p:txBody>
          </p:sp>
          <p:sp>
            <p:nvSpPr>
              <p:cNvPr id="37977" name="Line 9"/>
              <p:cNvSpPr>
                <a:spLocks noChangeShapeType="1"/>
              </p:cNvSpPr>
              <p:nvPr/>
            </p:nvSpPr>
            <p:spPr bwMode="auto">
              <a:xfrm>
                <a:off x="965" y="1268"/>
                <a:ext cx="4249" cy="1"/>
              </a:xfrm>
              <a:prstGeom prst="line">
                <a:avLst/>
              </a:prstGeom>
              <a:noFill/>
              <a:ln w="0">
                <a:solidFill>
                  <a:srgbClr val="000000"/>
                </a:solidFill>
                <a:prstDash val="dash"/>
                <a:round/>
                <a:headEnd/>
                <a:tailEnd/>
              </a:ln>
            </p:spPr>
            <p:txBody>
              <a:bodyPr/>
              <a:lstStyle/>
              <a:p>
                <a:endParaRPr lang="en-US"/>
              </a:p>
            </p:txBody>
          </p:sp>
          <p:sp>
            <p:nvSpPr>
              <p:cNvPr id="37978" name="Line 10"/>
              <p:cNvSpPr>
                <a:spLocks noChangeShapeType="1"/>
              </p:cNvSpPr>
              <p:nvPr/>
            </p:nvSpPr>
            <p:spPr bwMode="auto">
              <a:xfrm>
                <a:off x="965" y="853"/>
                <a:ext cx="1" cy="2489"/>
              </a:xfrm>
              <a:prstGeom prst="line">
                <a:avLst/>
              </a:prstGeom>
              <a:noFill/>
              <a:ln w="0">
                <a:solidFill>
                  <a:srgbClr val="000000"/>
                </a:solidFill>
                <a:round/>
                <a:headEnd/>
                <a:tailEnd/>
              </a:ln>
            </p:spPr>
            <p:txBody>
              <a:bodyPr/>
              <a:lstStyle/>
              <a:p>
                <a:endParaRPr lang="en-US"/>
              </a:p>
            </p:txBody>
          </p:sp>
          <p:sp>
            <p:nvSpPr>
              <p:cNvPr id="37979" name="Line 11"/>
              <p:cNvSpPr>
                <a:spLocks noChangeShapeType="1"/>
              </p:cNvSpPr>
              <p:nvPr/>
            </p:nvSpPr>
            <p:spPr bwMode="auto">
              <a:xfrm>
                <a:off x="941" y="3342"/>
                <a:ext cx="24" cy="1"/>
              </a:xfrm>
              <a:prstGeom prst="line">
                <a:avLst/>
              </a:prstGeom>
              <a:noFill/>
              <a:ln w="0">
                <a:solidFill>
                  <a:srgbClr val="000000"/>
                </a:solidFill>
                <a:round/>
                <a:headEnd/>
                <a:tailEnd/>
              </a:ln>
            </p:spPr>
            <p:txBody>
              <a:bodyPr/>
              <a:lstStyle/>
              <a:p>
                <a:endParaRPr lang="en-US"/>
              </a:p>
            </p:txBody>
          </p:sp>
          <p:sp>
            <p:nvSpPr>
              <p:cNvPr id="37980" name="Line 12"/>
              <p:cNvSpPr>
                <a:spLocks noChangeShapeType="1"/>
              </p:cNvSpPr>
              <p:nvPr/>
            </p:nvSpPr>
            <p:spPr bwMode="auto">
              <a:xfrm>
                <a:off x="941" y="2927"/>
                <a:ext cx="24" cy="1"/>
              </a:xfrm>
              <a:prstGeom prst="line">
                <a:avLst/>
              </a:prstGeom>
              <a:noFill/>
              <a:ln w="0">
                <a:solidFill>
                  <a:srgbClr val="000000"/>
                </a:solidFill>
                <a:round/>
                <a:headEnd/>
                <a:tailEnd/>
              </a:ln>
            </p:spPr>
            <p:txBody>
              <a:bodyPr/>
              <a:lstStyle/>
              <a:p>
                <a:endParaRPr lang="en-US"/>
              </a:p>
            </p:txBody>
          </p:sp>
          <p:sp>
            <p:nvSpPr>
              <p:cNvPr id="37981" name="Line 13"/>
              <p:cNvSpPr>
                <a:spLocks noChangeShapeType="1"/>
              </p:cNvSpPr>
              <p:nvPr/>
            </p:nvSpPr>
            <p:spPr bwMode="auto">
              <a:xfrm>
                <a:off x="941" y="2512"/>
                <a:ext cx="24" cy="1"/>
              </a:xfrm>
              <a:prstGeom prst="line">
                <a:avLst/>
              </a:prstGeom>
              <a:noFill/>
              <a:ln w="0">
                <a:solidFill>
                  <a:srgbClr val="000000"/>
                </a:solidFill>
                <a:round/>
                <a:headEnd/>
                <a:tailEnd/>
              </a:ln>
            </p:spPr>
            <p:txBody>
              <a:bodyPr/>
              <a:lstStyle/>
              <a:p>
                <a:endParaRPr lang="en-US"/>
              </a:p>
            </p:txBody>
          </p:sp>
          <p:sp>
            <p:nvSpPr>
              <p:cNvPr id="37982" name="Line 14"/>
              <p:cNvSpPr>
                <a:spLocks noChangeShapeType="1"/>
              </p:cNvSpPr>
              <p:nvPr/>
            </p:nvSpPr>
            <p:spPr bwMode="auto">
              <a:xfrm>
                <a:off x="941" y="2097"/>
                <a:ext cx="24" cy="1"/>
              </a:xfrm>
              <a:prstGeom prst="line">
                <a:avLst/>
              </a:prstGeom>
              <a:noFill/>
              <a:ln w="0">
                <a:solidFill>
                  <a:srgbClr val="000000"/>
                </a:solidFill>
                <a:round/>
                <a:headEnd/>
                <a:tailEnd/>
              </a:ln>
            </p:spPr>
            <p:txBody>
              <a:bodyPr/>
              <a:lstStyle/>
              <a:p>
                <a:endParaRPr lang="en-US"/>
              </a:p>
            </p:txBody>
          </p:sp>
          <p:sp>
            <p:nvSpPr>
              <p:cNvPr id="37983" name="Line 15"/>
              <p:cNvSpPr>
                <a:spLocks noChangeShapeType="1"/>
              </p:cNvSpPr>
              <p:nvPr/>
            </p:nvSpPr>
            <p:spPr bwMode="auto">
              <a:xfrm>
                <a:off x="941" y="1683"/>
                <a:ext cx="24" cy="1"/>
              </a:xfrm>
              <a:prstGeom prst="line">
                <a:avLst/>
              </a:prstGeom>
              <a:noFill/>
              <a:ln w="0">
                <a:solidFill>
                  <a:srgbClr val="000000"/>
                </a:solidFill>
                <a:round/>
                <a:headEnd/>
                <a:tailEnd/>
              </a:ln>
            </p:spPr>
            <p:txBody>
              <a:bodyPr/>
              <a:lstStyle/>
              <a:p>
                <a:endParaRPr lang="en-US"/>
              </a:p>
            </p:txBody>
          </p:sp>
          <p:sp>
            <p:nvSpPr>
              <p:cNvPr id="37984" name="Line 16"/>
              <p:cNvSpPr>
                <a:spLocks noChangeShapeType="1"/>
              </p:cNvSpPr>
              <p:nvPr/>
            </p:nvSpPr>
            <p:spPr bwMode="auto">
              <a:xfrm>
                <a:off x="941" y="1268"/>
                <a:ext cx="24" cy="1"/>
              </a:xfrm>
              <a:prstGeom prst="line">
                <a:avLst/>
              </a:prstGeom>
              <a:noFill/>
              <a:ln w="0">
                <a:solidFill>
                  <a:srgbClr val="000000"/>
                </a:solidFill>
                <a:round/>
                <a:headEnd/>
                <a:tailEnd/>
              </a:ln>
            </p:spPr>
            <p:txBody>
              <a:bodyPr/>
              <a:lstStyle/>
              <a:p>
                <a:endParaRPr lang="en-US"/>
              </a:p>
            </p:txBody>
          </p:sp>
          <p:sp>
            <p:nvSpPr>
              <p:cNvPr id="37985" name="Line 17"/>
              <p:cNvSpPr>
                <a:spLocks noChangeShapeType="1"/>
              </p:cNvSpPr>
              <p:nvPr/>
            </p:nvSpPr>
            <p:spPr bwMode="auto">
              <a:xfrm>
                <a:off x="941" y="853"/>
                <a:ext cx="24" cy="1"/>
              </a:xfrm>
              <a:prstGeom prst="line">
                <a:avLst/>
              </a:prstGeom>
              <a:noFill/>
              <a:ln w="0">
                <a:solidFill>
                  <a:srgbClr val="000000"/>
                </a:solidFill>
                <a:round/>
                <a:headEnd/>
                <a:tailEnd/>
              </a:ln>
            </p:spPr>
            <p:txBody>
              <a:bodyPr/>
              <a:lstStyle/>
              <a:p>
                <a:endParaRPr lang="en-US"/>
              </a:p>
            </p:txBody>
          </p:sp>
          <p:sp>
            <p:nvSpPr>
              <p:cNvPr id="37986" name="Line 18"/>
              <p:cNvSpPr>
                <a:spLocks noChangeShapeType="1"/>
              </p:cNvSpPr>
              <p:nvPr/>
            </p:nvSpPr>
            <p:spPr bwMode="auto">
              <a:xfrm>
                <a:off x="965" y="3342"/>
                <a:ext cx="4249" cy="1"/>
              </a:xfrm>
              <a:prstGeom prst="line">
                <a:avLst/>
              </a:prstGeom>
              <a:noFill/>
              <a:ln w="0">
                <a:solidFill>
                  <a:srgbClr val="000000"/>
                </a:solidFill>
                <a:round/>
                <a:headEnd/>
                <a:tailEnd/>
              </a:ln>
            </p:spPr>
            <p:txBody>
              <a:bodyPr/>
              <a:lstStyle/>
              <a:p>
                <a:endParaRPr lang="en-US"/>
              </a:p>
            </p:txBody>
          </p:sp>
          <p:sp>
            <p:nvSpPr>
              <p:cNvPr id="37987" name="Line 19"/>
              <p:cNvSpPr>
                <a:spLocks noChangeShapeType="1"/>
              </p:cNvSpPr>
              <p:nvPr/>
            </p:nvSpPr>
            <p:spPr bwMode="auto">
              <a:xfrm flipV="1">
                <a:off x="965" y="3342"/>
                <a:ext cx="1" cy="36"/>
              </a:xfrm>
              <a:prstGeom prst="line">
                <a:avLst/>
              </a:prstGeom>
              <a:noFill/>
              <a:ln w="0">
                <a:solidFill>
                  <a:srgbClr val="000000"/>
                </a:solidFill>
                <a:round/>
                <a:headEnd/>
                <a:tailEnd/>
              </a:ln>
            </p:spPr>
            <p:txBody>
              <a:bodyPr/>
              <a:lstStyle/>
              <a:p>
                <a:endParaRPr lang="en-US"/>
              </a:p>
            </p:txBody>
          </p:sp>
          <p:sp>
            <p:nvSpPr>
              <p:cNvPr id="37988" name="Line 20"/>
              <p:cNvSpPr>
                <a:spLocks noChangeShapeType="1"/>
              </p:cNvSpPr>
              <p:nvPr/>
            </p:nvSpPr>
            <p:spPr bwMode="auto">
              <a:xfrm flipV="1">
                <a:off x="1391" y="3342"/>
                <a:ext cx="1" cy="36"/>
              </a:xfrm>
              <a:prstGeom prst="line">
                <a:avLst/>
              </a:prstGeom>
              <a:noFill/>
              <a:ln w="0">
                <a:solidFill>
                  <a:srgbClr val="000000"/>
                </a:solidFill>
                <a:round/>
                <a:headEnd/>
                <a:tailEnd/>
              </a:ln>
            </p:spPr>
            <p:txBody>
              <a:bodyPr/>
              <a:lstStyle/>
              <a:p>
                <a:endParaRPr lang="en-US"/>
              </a:p>
            </p:txBody>
          </p:sp>
          <p:sp>
            <p:nvSpPr>
              <p:cNvPr id="37989" name="Line 21"/>
              <p:cNvSpPr>
                <a:spLocks noChangeShapeType="1"/>
              </p:cNvSpPr>
              <p:nvPr/>
            </p:nvSpPr>
            <p:spPr bwMode="auto">
              <a:xfrm flipV="1">
                <a:off x="1816" y="3342"/>
                <a:ext cx="1" cy="36"/>
              </a:xfrm>
              <a:prstGeom prst="line">
                <a:avLst/>
              </a:prstGeom>
              <a:noFill/>
              <a:ln w="0">
                <a:solidFill>
                  <a:srgbClr val="000000"/>
                </a:solidFill>
                <a:round/>
                <a:headEnd/>
                <a:tailEnd/>
              </a:ln>
            </p:spPr>
            <p:txBody>
              <a:bodyPr/>
              <a:lstStyle/>
              <a:p>
                <a:endParaRPr lang="en-US"/>
              </a:p>
            </p:txBody>
          </p:sp>
          <p:sp>
            <p:nvSpPr>
              <p:cNvPr id="37990" name="Line 22"/>
              <p:cNvSpPr>
                <a:spLocks noChangeShapeType="1"/>
              </p:cNvSpPr>
              <p:nvPr/>
            </p:nvSpPr>
            <p:spPr bwMode="auto">
              <a:xfrm flipV="1">
                <a:off x="2242" y="3342"/>
                <a:ext cx="1" cy="36"/>
              </a:xfrm>
              <a:prstGeom prst="line">
                <a:avLst/>
              </a:prstGeom>
              <a:noFill/>
              <a:ln w="0">
                <a:solidFill>
                  <a:srgbClr val="000000"/>
                </a:solidFill>
                <a:round/>
                <a:headEnd/>
                <a:tailEnd/>
              </a:ln>
            </p:spPr>
            <p:txBody>
              <a:bodyPr/>
              <a:lstStyle/>
              <a:p>
                <a:endParaRPr lang="en-US"/>
              </a:p>
            </p:txBody>
          </p:sp>
          <p:sp>
            <p:nvSpPr>
              <p:cNvPr id="37991" name="Line 23"/>
              <p:cNvSpPr>
                <a:spLocks noChangeShapeType="1"/>
              </p:cNvSpPr>
              <p:nvPr/>
            </p:nvSpPr>
            <p:spPr bwMode="auto">
              <a:xfrm flipV="1">
                <a:off x="2667" y="3342"/>
                <a:ext cx="1" cy="36"/>
              </a:xfrm>
              <a:prstGeom prst="line">
                <a:avLst/>
              </a:prstGeom>
              <a:noFill/>
              <a:ln w="0">
                <a:solidFill>
                  <a:srgbClr val="000000"/>
                </a:solidFill>
                <a:round/>
                <a:headEnd/>
                <a:tailEnd/>
              </a:ln>
            </p:spPr>
            <p:txBody>
              <a:bodyPr/>
              <a:lstStyle/>
              <a:p>
                <a:endParaRPr lang="en-US"/>
              </a:p>
            </p:txBody>
          </p:sp>
          <p:sp>
            <p:nvSpPr>
              <p:cNvPr id="37992" name="Line 24"/>
              <p:cNvSpPr>
                <a:spLocks noChangeShapeType="1"/>
              </p:cNvSpPr>
              <p:nvPr/>
            </p:nvSpPr>
            <p:spPr bwMode="auto">
              <a:xfrm flipV="1">
                <a:off x="3093" y="3342"/>
                <a:ext cx="1" cy="36"/>
              </a:xfrm>
              <a:prstGeom prst="line">
                <a:avLst/>
              </a:prstGeom>
              <a:noFill/>
              <a:ln w="0">
                <a:solidFill>
                  <a:srgbClr val="000000"/>
                </a:solidFill>
                <a:round/>
                <a:headEnd/>
                <a:tailEnd/>
              </a:ln>
            </p:spPr>
            <p:txBody>
              <a:bodyPr/>
              <a:lstStyle/>
              <a:p>
                <a:endParaRPr lang="en-US"/>
              </a:p>
            </p:txBody>
          </p:sp>
          <p:sp>
            <p:nvSpPr>
              <p:cNvPr id="37993" name="Line 25"/>
              <p:cNvSpPr>
                <a:spLocks noChangeShapeType="1"/>
              </p:cNvSpPr>
              <p:nvPr/>
            </p:nvSpPr>
            <p:spPr bwMode="auto">
              <a:xfrm flipV="1">
                <a:off x="3512" y="3342"/>
                <a:ext cx="1" cy="36"/>
              </a:xfrm>
              <a:prstGeom prst="line">
                <a:avLst/>
              </a:prstGeom>
              <a:noFill/>
              <a:ln w="0">
                <a:solidFill>
                  <a:srgbClr val="000000"/>
                </a:solidFill>
                <a:round/>
                <a:headEnd/>
                <a:tailEnd/>
              </a:ln>
            </p:spPr>
            <p:txBody>
              <a:bodyPr/>
              <a:lstStyle/>
              <a:p>
                <a:endParaRPr lang="en-US"/>
              </a:p>
            </p:txBody>
          </p:sp>
          <p:sp>
            <p:nvSpPr>
              <p:cNvPr id="37994" name="Line 26"/>
              <p:cNvSpPr>
                <a:spLocks noChangeShapeType="1"/>
              </p:cNvSpPr>
              <p:nvPr/>
            </p:nvSpPr>
            <p:spPr bwMode="auto">
              <a:xfrm flipV="1">
                <a:off x="3938" y="3342"/>
                <a:ext cx="1" cy="36"/>
              </a:xfrm>
              <a:prstGeom prst="line">
                <a:avLst/>
              </a:prstGeom>
              <a:noFill/>
              <a:ln w="0">
                <a:solidFill>
                  <a:srgbClr val="000000"/>
                </a:solidFill>
                <a:round/>
                <a:headEnd/>
                <a:tailEnd/>
              </a:ln>
            </p:spPr>
            <p:txBody>
              <a:bodyPr/>
              <a:lstStyle/>
              <a:p>
                <a:endParaRPr lang="en-US"/>
              </a:p>
            </p:txBody>
          </p:sp>
          <p:sp>
            <p:nvSpPr>
              <p:cNvPr id="37995" name="Line 27"/>
              <p:cNvSpPr>
                <a:spLocks noChangeShapeType="1"/>
              </p:cNvSpPr>
              <p:nvPr/>
            </p:nvSpPr>
            <p:spPr bwMode="auto">
              <a:xfrm flipV="1">
                <a:off x="4363" y="3342"/>
                <a:ext cx="1" cy="36"/>
              </a:xfrm>
              <a:prstGeom prst="line">
                <a:avLst/>
              </a:prstGeom>
              <a:noFill/>
              <a:ln w="0">
                <a:solidFill>
                  <a:srgbClr val="000000"/>
                </a:solidFill>
                <a:round/>
                <a:headEnd/>
                <a:tailEnd/>
              </a:ln>
            </p:spPr>
            <p:txBody>
              <a:bodyPr/>
              <a:lstStyle/>
              <a:p>
                <a:endParaRPr lang="en-US"/>
              </a:p>
            </p:txBody>
          </p:sp>
          <p:sp>
            <p:nvSpPr>
              <p:cNvPr id="37996" name="Line 28"/>
              <p:cNvSpPr>
                <a:spLocks noChangeShapeType="1"/>
              </p:cNvSpPr>
              <p:nvPr/>
            </p:nvSpPr>
            <p:spPr bwMode="auto">
              <a:xfrm flipV="1">
                <a:off x="4789" y="3342"/>
                <a:ext cx="1" cy="36"/>
              </a:xfrm>
              <a:prstGeom prst="line">
                <a:avLst/>
              </a:prstGeom>
              <a:noFill/>
              <a:ln w="0">
                <a:solidFill>
                  <a:srgbClr val="000000"/>
                </a:solidFill>
                <a:round/>
                <a:headEnd/>
                <a:tailEnd/>
              </a:ln>
            </p:spPr>
            <p:txBody>
              <a:bodyPr/>
              <a:lstStyle/>
              <a:p>
                <a:endParaRPr lang="en-US"/>
              </a:p>
            </p:txBody>
          </p:sp>
          <p:sp>
            <p:nvSpPr>
              <p:cNvPr id="37997" name="Line 29"/>
              <p:cNvSpPr>
                <a:spLocks noChangeShapeType="1"/>
              </p:cNvSpPr>
              <p:nvPr/>
            </p:nvSpPr>
            <p:spPr bwMode="auto">
              <a:xfrm flipV="1">
                <a:off x="5214" y="3342"/>
                <a:ext cx="1" cy="36"/>
              </a:xfrm>
              <a:prstGeom prst="line">
                <a:avLst/>
              </a:prstGeom>
              <a:noFill/>
              <a:ln w="0">
                <a:solidFill>
                  <a:srgbClr val="000000"/>
                </a:solidFill>
                <a:round/>
                <a:headEnd/>
                <a:tailEnd/>
              </a:ln>
            </p:spPr>
            <p:txBody>
              <a:bodyPr/>
              <a:lstStyle/>
              <a:p>
                <a:endParaRPr lang="en-US"/>
              </a:p>
            </p:txBody>
          </p:sp>
          <p:sp>
            <p:nvSpPr>
              <p:cNvPr id="37998" name="Freeform 30"/>
              <p:cNvSpPr>
                <a:spLocks/>
              </p:cNvSpPr>
              <p:nvPr/>
            </p:nvSpPr>
            <p:spPr bwMode="auto">
              <a:xfrm>
                <a:off x="4909" y="1647"/>
                <a:ext cx="131" cy="18"/>
              </a:xfrm>
              <a:custGeom>
                <a:avLst/>
                <a:gdLst>
                  <a:gd name="T0" fmla="*/ 131 w 131"/>
                  <a:gd name="T1" fmla="*/ 18 h 18"/>
                  <a:gd name="T2" fmla="*/ 65 w 131"/>
                  <a:gd name="T3" fmla="*/ 9 h 18"/>
                  <a:gd name="T4" fmla="*/ 0 w 131"/>
                  <a:gd name="T5" fmla="*/ 0 h 18"/>
                  <a:gd name="T6" fmla="*/ 0 60000 65536"/>
                  <a:gd name="T7" fmla="*/ 0 60000 65536"/>
                  <a:gd name="T8" fmla="*/ 0 60000 65536"/>
                  <a:gd name="T9" fmla="*/ 0 w 131"/>
                  <a:gd name="T10" fmla="*/ 0 h 18"/>
                  <a:gd name="T11" fmla="*/ 131 w 131"/>
                  <a:gd name="T12" fmla="*/ 18 h 18"/>
                </a:gdLst>
                <a:ahLst/>
                <a:cxnLst>
                  <a:cxn ang="T6">
                    <a:pos x="T0" y="T1"/>
                  </a:cxn>
                  <a:cxn ang="T7">
                    <a:pos x="T2" y="T3"/>
                  </a:cxn>
                  <a:cxn ang="T8">
                    <a:pos x="T4" y="T5"/>
                  </a:cxn>
                </a:cxnLst>
                <a:rect l="T9" t="T10" r="T11" b="T12"/>
                <a:pathLst>
                  <a:path w="131" h="18">
                    <a:moveTo>
                      <a:pt x="131" y="18"/>
                    </a:moveTo>
                    <a:lnTo>
                      <a:pt x="65" y="9"/>
                    </a:lnTo>
                    <a:lnTo>
                      <a:pt x="0" y="0"/>
                    </a:lnTo>
                  </a:path>
                </a:pathLst>
              </a:custGeom>
              <a:noFill/>
              <a:ln w="9525">
                <a:solidFill>
                  <a:srgbClr val="000080"/>
                </a:solidFill>
                <a:round/>
                <a:headEnd/>
                <a:tailEnd/>
              </a:ln>
            </p:spPr>
            <p:txBody>
              <a:bodyPr/>
              <a:lstStyle/>
              <a:p>
                <a:endParaRPr lang="en-US"/>
              </a:p>
            </p:txBody>
          </p:sp>
          <p:sp>
            <p:nvSpPr>
              <p:cNvPr id="37999" name="Freeform 31"/>
              <p:cNvSpPr>
                <a:spLocks/>
              </p:cNvSpPr>
              <p:nvPr/>
            </p:nvSpPr>
            <p:spPr bwMode="auto">
              <a:xfrm>
                <a:off x="4771" y="1611"/>
                <a:ext cx="138" cy="36"/>
              </a:xfrm>
              <a:custGeom>
                <a:avLst/>
                <a:gdLst>
                  <a:gd name="T0" fmla="*/ 138 w 138"/>
                  <a:gd name="T1" fmla="*/ 36 h 36"/>
                  <a:gd name="T2" fmla="*/ 72 w 138"/>
                  <a:gd name="T3" fmla="*/ 18 h 36"/>
                  <a:gd name="T4" fmla="*/ 0 w 138"/>
                  <a:gd name="T5" fmla="*/ 0 h 36"/>
                  <a:gd name="T6" fmla="*/ 0 60000 65536"/>
                  <a:gd name="T7" fmla="*/ 0 60000 65536"/>
                  <a:gd name="T8" fmla="*/ 0 60000 65536"/>
                  <a:gd name="T9" fmla="*/ 0 w 138"/>
                  <a:gd name="T10" fmla="*/ 0 h 36"/>
                  <a:gd name="T11" fmla="*/ 138 w 138"/>
                  <a:gd name="T12" fmla="*/ 36 h 36"/>
                </a:gdLst>
                <a:ahLst/>
                <a:cxnLst>
                  <a:cxn ang="T6">
                    <a:pos x="T0" y="T1"/>
                  </a:cxn>
                  <a:cxn ang="T7">
                    <a:pos x="T2" y="T3"/>
                  </a:cxn>
                  <a:cxn ang="T8">
                    <a:pos x="T4" y="T5"/>
                  </a:cxn>
                </a:cxnLst>
                <a:rect l="T9" t="T10" r="T11" b="T12"/>
                <a:pathLst>
                  <a:path w="138" h="36">
                    <a:moveTo>
                      <a:pt x="138" y="36"/>
                    </a:moveTo>
                    <a:lnTo>
                      <a:pt x="72" y="18"/>
                    </a:lnTo>
                    <a:lnTo>
                      <a:pt x="0" y="0"/>
                    </a:lnTo>
                  </a:path>
                </a:pathLst>
              </a:custGeom>
              <a:noFill/>
              <a:ln w="9525">
                <a:solidFill>
                  <a:srgbClr val="000080"/>
                </a:solidFill>
                <a:round/>
                <a:headEnd/>
                <a:tailEnd/>
              </a:ln>
            </p:spPr>
            <p:txBody>
              <a:bodyPr/>
              <a:lstStyle/>
              <a:p>
                <a:endParaRPr lang="en-US"/>
              </a:p>
            </p:txBody>
          </p:sp>
          <p:sp>
            <p:nvSpPr>
              <p:cNvPr id="38000" name="Freeform 32"/>
              <p:cNvSpPr>
                <a:spLocks/>
              </p:cNvSpPr>
              <p:nvPr/>
            </p:nvSpPr>
            <p:spPr bwMode="auto">
              <a:xfrm>
                <a:off x="4627" y="1584"/>
                <a:ext cx="144" cy="27"/>
              </a:xfrm>
              <a:custGeom>
                <a:avLst/>
                <a:gdLst>
                  <a:gd name="T0" fmla="*/ 144 w 144"/>
                  <a:gd name="T1" fmla="*/ 27 h 27"/>
                  <a:gd name="T2" fmla="*/ 72 w 144"/>
                  <a:gd name="T3" fmla="*/ 9 h 27"/>
                  <a:gd name="T4" fmla="*/ 0 w 144"/>
                  <a:gd name="T5" fmla="*/ 0 h 27"/>
                  <a:gd name="T6" fmla="*/ 0 60000 65536"/>
                  <a:gd name="T7" fmla="*/ 0 60000 65536"/>
                  <a:gd name="T8" fmla="*/ 0 60000 65536"/>
                  <a:gd name="T9" fmla="*/ 0 w 144"/>
                  <a:gd name="T10" fmla="*/ 0 h 27"/>
                  <a:gd name="T11" fmla="*/ 144 w 144"/>
                  <a:gd name="T12" fmla="*/ 27 h 27"/>
                </a:gdLst>
                <a:ahLst/>
                <a:cxnLst>
                  <a:cxn ang="T6">
                    <a:pos x="T0" y="T1"/>
                  </a:cxn>
                  <a:cxn ang="T7">
                    <a:pos x="T2" y="T3"/>
                  </a:cxn>
                  <a:cxn ang="T8">
                    <a:pos x="T4" y="T5"/>
                  </a:cxn>
                </a:cxnLst>
                <a:rect l="T9" t="T10" r="T11" b="T12"/>
                <a:pathLst>
                  <a:path w="144" h="27">
                    <a:moveTo>
                      <a:pt x="144" y="27"/>
                    </a:moveTo>
                    <a:lnTo>
                      <a:pt x="72" y="9"/>
                    </a:lnTo>
                    <a:lnTo>
                      <a:pt x="0" y="0"/>
                    </a:lnTo>
                  </a:path>
                </a:pathLst>
              </a:custGeom>
              <a:noFill/>
              <a:ln w="9525">
                <a:solidFill>
                  <a:srgbClr val="000080"/>
                </a:solidFill>
                <a:round/>
                <a:headEnd/>
                <a:tailEnd/>
              </a:ln>
            </p:spPr>
            <p:txBody>
              <a:bodyPr/>
              <a:lstStyle/>
              <a:p>
                <a:endParaRPr lang="en-US"/>
              </a:p>
            </p:txBody>
          </p:sp>
          <p:sp>
            <p:nvSpPr>
              <p:cNvPr id="38001" name="Line 33"/>
              <p:cNvSpPr>
                <a:spLocks noChangeShapeType="1"/>
              </p:cNvSpPr>
              <p:nvPr/>
            </p:nvSpPr>
            <p:spPr bwMode="auto">
              <a:xfrm flipH="1" flipV="1">
                <a:off x="4489" y="1548"/>
                <a:ext cx="138" cy="36"/>
              </a:xfrm>
              <a:prstGeom prst="line">
                <a:avLst/>
              </a:prstGeom>
              <a:noFill/>
              <a:ln w="9525">
                <a:solidFill>
                  <a:srgbClr val="000080"/>
                </a:solidFill>
                <a:round/>
                <a:headEnd/>
                <a:tailEnd/>
              </a:ln>
            </p:spPr>
            <p:txBody>
              <a:bodyPr/>
              <a:lstStyle/>
              <a:p>
                <a:endParaRPr lang="en-US"/>
              </a:p>
            </p:txBody>
          </p:sp>
          <p:sp>
            <p:nvSpPr>
              <p:cNvPr id="38002" name="Freeform 34"/>
              <p:cNvSpPr>
                <a:spLocks/>
              </p:cNvSpPr>
              <p:nvPr/>
            </p:nvSpPr>
            <p:spPr bwMode="auto">
              <a:xfrm>
                <a:off x="4345" y="1502"/>
                <a:ext cx="144" cy="46"/>
              </a:xfrm>
              <a:custGeom>
                <a:avLst/>
                <a:gdLst>
                  <a:gd name="T0" fmla="*/ 144 w 144"/>
                  <a:gd name="T1" fmla="*/ 46 h 46"/>
                  <a:gd name="T2" fmla="*/ 72 w 144"/>
                  <a:gd name="T3" fmla="*/ 28 h 46"/>
                  <a:gd name="T4" fmla="*/ 0 w 144"/>
                  <a:gd name="T5" fmla="*/ 0 h 46"/>
                  <a:gd name="T6" fmla="*/ 0 60000 65536"/>
                  <a:gd name="T7" fmla="*/ 0 60000 65536"/>
                  <a:gd name="T8" fmla="*/ 0 60000 65536"/>
                  <a:gd name="T9" fmla="*/ 0 w 144"/>
                  <a:gd name="T10" fmla="*/ 0 h 46"/>
                  <a:gd name="T11" fmla="*/ 144 w 144"/>
                  <a:gd name="T12" fmla="*/ 46 h 46"/>
                </a:gdLst>
                <a:ahLst/>
                <a:cxnLst>
                  <a:cxn ang="T6">
                    <a:pos x="T0" y="T1"/>
                  </a:cxn>
                  <a:cxn ang="T7">
                    <a:pos x="T2" y="T3"/>
                  </a:cxn>
                  <a:cxn ang="T8">
                    <a:pos x="T4" y="T5"/>
                  </a:cxn>
                </a:cxnLst>
                <a:rect l="T9" t="T10" r="T11" b="T12"/>
                <a:pathLst>
                  <a:path w="144" h="46">
                    <a:moveTo>
                      <a:pt x="144" y="46"/>
                    </a:moveTo>
                    <a:lnTo>
                      <a:pt x="72" y="28"/>
                    </a:lnTo>
                    <a:lnTo>
                      <a:pt x="0" y="0"/>
                    </a:lnTo>
                  </a:path>
                </a:pathLst>
              </a:custGeom>
              <a:noFill/>
              <a:ln w="9525">
                <a:solidFill>
                  <a:srgbClr val="000080"/>
                </a:solidFill>
                <a:round/>
                <a:headEnd/>
                <a:tailEnd/>
              </a:ln>
            </p:spPr>
            <p:txBody>
              <a:bodyPr/>
              <a:lstStyle/>
              <a:p>
                <a:endParaRPr lang="en-US"/>
              </a:p>
            </p:txBody>
          </p:sp>
          <p:sp>
            <p:nvSpPr>
              <p:cNvPr id="38003" name="Line 35"/>
              <p:cNvSpPr>
                <a:spLocks noChangeShapeType="1"/>
              </p:cNvSpPr>
              <p:nvPr/>
            </p:nvSpPr>
            <p:spPr bwMode="auto">
              <a:xfrm flipH="1" flipV="1">
                <a:off x="4207" y="1448"/>
                <a:ext cx="138" cy="54"/>
              </a:xfrm>
              <a:prstGeom prst="line">
                <a:avLst/>
              </a:prstGeom>
              <a:noFill/>
              <a:ln w="9525">
                <a:solidFill>
                  <a:srgbClr val="000080"/>
                </a:solidFill>
                <a:round/>
                <a:headEnd/>
                <a:tailEnd/>
              </a:ln>
            </p:spPr>
            <p:txBody>
              <a:bodyPr/>
              <a:lstStyle/>
              <a:p>
                <a:endParaRPr lang="en-US"/>
              </a:p>
            </p:txBody>
          </p:sp>
          <p:sp>
            <p:nvSpPr>
              <p:cNvPr id="38004" name="Freeform 36"/>
              <p:cNvSpPr>
                <a:spLocks/>
              </p:cNvSpPr>
              <p:nvPr/>
            </p:nvSpPr>
            <p:spPr bwMode="auto">
              <a:xfrm>
                <a:off x="4070" y="1376"/>
                <a:ext cx="137" cy="72"/>
              </a:xfrm>
              <a:custGeom>
                <a:avLst/>
                <a:gdLst>
                  <a:gd name="T0" fmla="*/ 137 w 137"/>
                  <a:gd name="T1" fmla="*/ 72 h 72"/>
                  <a:gd name="T2" fmla="*/ 101 w 137"/>
                  <a:gd name="T3" fmla="*/ 54 h 72"/>
                  <a:gd name="T4" fmla="*/ 65 w 137"/>
                  <a:gd name="T5" fmla="*/ 36 h 72"/>
                  <a:gd name="T6" fmla="*/ 30 w 137"/>
                  <a:gd name="T7" fmla="*/ 18 h 72"/>
                  <a:gd name="T8" fmla="*/ 0 w 137"/>
                  <a:gd name="T9" fmla="*/ 0 h 72"/>
                  <a:gd name="T10" fmla="*/ 0 60000 65536"/>
                  <a:gd name="T11" fmla="*/ 0 60000 65536"/>
                  <a:gd name="T12" fmla="*/ 0 60000 65536"/>
                  <a:gd name="T13" fmla="*/ 0 60000 65536"/>
                  <a:gd name="T14" fmla="*/ 0 60000 65536"/>
                  <a:gd name="T15" fmla="*/ 0 w 137"/>
                  <a:gd name="T16" fmla="*/ 0 h 72"/>
                  <a:gd name="T17" fmla="*/ 137 w 137"/>
                  <a:gd name="T18" fmla="*/ 72 h 72"/>
                </a:gdLst>
                <a:ahLst/>
                <a:cxnLst>
                  <a:cxn ang="T10">
                    <a:pos x="T0" y="T1"/>
                  </a:cxn>
                  <a:cxn ang="T11">
                    <a:pos x="T2" y="T3"/>
                  </a:cxn>
                  <a:cxn ang="T12">
                    <a:pos x="T4" y="T5"/>
                  </a:cxn>
                  <a:cxn ang="T13">
                    <a:pos x="T6" y="T7"/>
                  </a:cxn>
                  <a:cxn ang="T14">
                    <a:pos x="T8" y="T9"/>
                  </a:cxn>
                </a:cxnLst>
                <a:rect l="T15" t="T16" r="T17" b="T18"/>
                <a:pathLst>
                  <a:path w="137" h="72">
                    <a:moveTo>
                      <a:pt x="137" y="72"/>
                    </a:moveTo>
                    <a:lnTo>
                      <a:pt x="101" y="54"/>
                    </a:lnTo>
                    <a:lnTo>
                      <a:pt x="65" y="36"/>
                    </a:lnTo>
                    <a:lnTo>
                      <a:pt x="30" y="18"/>
                    </a:lnTo>
                    <a:lnTo>
                      <a:pt x="0" y="0"/>
                    </a:lnTo>
                  </a:path>
                </a:pathLst>
              </a:custGeom>
              <a:noFill/>
              <a:ln w="9525">
                <a:solidFill>
                  <a:srgbClr val="000080"/>
                </a:solidFill>
                <a:round/>
                <a:headEnd/>
                <a:tailEnd/>
              </a:ln>
            </p:spPr>
            <p:txBody>
              <a:bodyPr/>
              <a:lstStyle/>
              <a:p>
                <a:endParaRPr lang="en-US"/>
              </a:p>
            </p:txBody>
          </p:sp>
          <p:sp>
            <p:nvSpPr>
              <p:cNvPr id="38005" name="Freeform 37"/>
              <p:cNvSpPr>
                <a:spLocks/>
              </p:cNvSpPr>
              <p:nvPr/>
            </p:nvSpPr>
            <p:spPr bwMode="auto">
              <a:xfrm>
                <a:off x="4010" y="1340"/>
                <a:ext cx="60" cy="36"/>
              </a:xfrm>
              <a:custGeom>
                <a:avLst/>
                <a:gdLst>
                  <a:gd name="T0" fmla="*/ 60 w 60"/>
                  <a:gd name="T1" fmla="*/ 36 h 36"/>
                  <a:gd name="T2" fmla="*/ 42 w 60"/>
                  <a:gd name="T3" fmla="*/ 27 h 36"/>
                  <a:gd name="T4" fmla="*/ 24 w 60"/>
                  <a:gd name="T5" fmla="*/ 18 h 36"/>
                  <a:gd name="T6" fmla="*/ 0 w 60"/>
                  <a:gd name="T7" fmla="*/ 0 h 36"/>
                  <a:gd name="T8" fmla="*/ 0 60000 65536"/>
                  <a:gd name="T9" fmla="*/ 0 60000 65536"/>
                  <a:gd name="T10" fmla="*/ 0 60000 65536"/>
                  <a:gd name="T11" fmla="*/ 0 60000 65536"/>
                  <a:gd name="T12" fmla="*/ 0 w 60"/>
                  <a:gd name="T13" fmla="*/ 0 h 36"/>
                  <a:gd name="T14" fmla="*/ 60 w 60"/>
                  <a:gd name="T15" fmla="*/ 36 h 36"/>
                </a:gdLst>
                <a:ahLst/>
                <a:cxnLst>
                  <a:cxn ang="T8">
                    <a:pos x="T0" y="T1"/>
                  </a:cxn>
                  <a:cxn ang="T9">
                    <a:pos x="T2" y="T3"/>
                  </a:cxn>
                  <a:cxn ang="T10">
                    <a:pos x="T4" y="T5"/>
                  </a:cxn>
                  <a:cxn ang="T11">
                    <a:pos x="T6" y="T7"/>
                  </a:cxn>
                </a:cxnLst>
                <a:rect l="T12" t="T13" r="T14" b="T15"/>
                <a:pathLst>
                  <a:path w="60" h="36">
                    <a:moveTo>
                      <a:pt x="60" y="36"/>
                    </a:moveTo>
                    <a:lnTo>
                      <a:pt x="42" y="27"/>
                    </a:lnTo>
                    <a:lnTo>
                      <a:pt x="24" y="18"/>
                    </a:lnTo>
                    <a:lnTo>
                      <a:pt x="0" y="0"/>
                    </a:lnTo>
                  </a:path>
                </a:pathLst>
              </a:custGeom>
              <a:noFill/>
              <a:ln w="9525">
                <a:solidFill>
                  <a:srgbClr val="000080"/>
                </a:solidFill>
                <a:round/>
                <a:headEnd/>
                <a:tailEnd/>
              </a:ln>
            </p:spPr>
            <p:txBody>
              <a:bodyPr/>
              <a:lstStyle/>
              <a:p>
                <a:endParaRPr lang="en-US"/>
              </a:p>
            </p:txBody>
          </p:sp>
          <p:sp>
            <p:nvSpPr>
              <p:cNvPr id="38006" name="Freeform 38"/>
              <p:cNvSpPr>
                <a:spLocks/>
              </p:cNvSpPr>
              <p:nvPr/>
            </p:nvSpPr>
            <p:spPr bwMode="auto">
              <a:xfrm>
                <a:off x="3962" y="1295"/>
                <a:ext cx="48" cy="45"/>
              </a:xfrm>
              <a:custGeom>
                <a:avLst/>
                <a:gdLst>
                  <a:gd name="T0" fmla="*/ 48 w 48"/>
                  <a:gd name="T1" fmla="*/ 45 h 45"/>
                  <a:gd name="T2" fmla="*/ 18 w 48"/>
                  <a:gd name="T3" fmla="*/ 18 h 45"/>
                  <a:gd name="T4" fmla="*/ 0 w 48"/>
                  <a:gd name="T5" fmla="*/ 0 h 45"/>
                  <a:gd name="T6" fmla="*/ 0 60000 65536"/>
                  <a:gd name="T7" fmla="*/ 0 60000 65536"/>
                  <a:gd name="T8" fmla="*/ 0 60000 65536"/>
                  <a:gd name="T9" fmla="*/ 0 w 48"/>
                  <a:gd name="T10" fmla="*/ 0 h 45"/>
                  <a:gd name="T11" fmla="*/ 48 w 48"/>
                  <a:gd name="T12" fmla="*/ 45 h 45"/>
                </a:gdLst>
                <a:ahLst/>
                <a:cxnLst>
                  <a:cxn ang="T6">
                    <a:pos x="T0" y="T1"/>
                  </a:cxn>
                  <a:cxn ang="T7">
                    <a:pos x="T2" y="T3"/>
                  </a:cxn>
                  <a:cxn ang="T8">
                    <a:pos x="T4" y="T5"/>
                  </a:cxn>
                </a:cxnLst>
                <a:rect l="T9" t="T10" r="T11" b="T12"/>
                <a:pathLst>
                  <a:path w="48" h="45">
                    <a:moveTo>
                      <a:pt x="48" y="45"/>
                    </a:moveTo>
                    <a:lnTo>
                      <a:pt x="18" y="18"/>
                    </a:lnTo>
                    <a:lnTo>
                      <a:pt x="0" y="0"/>
                    </a:lnTo>
                  </a:path>
                </a:pathLst>
              </a:custGeom>
              <a:noFill/>
              <a:ln w="9525">
                <a:solidFill>
                  <a:srgbClr val="000080"/>
                </a:solidFill>
                <a:round/>
                <a:headEnd/>
                <a:tailEnd/>
              </a:ln>
            </p:spPr>
            <p:txBody>
              <a:bodyPr/>
              <a:lstStyle/>
              <a:p>
                <a:endParaRPr lang="en-US"/>
              </a:p>
            </p:txBody>
          </p:sp>
          <p:sp>
            <p:nvSpPr>
              <p:cNvPr id="38007" name="Freeform 39"/>
              <p:cNvSpPr>
                <a:spLocks/>
              </p:cNvSpPr>
              <p:nvPr/>
            </p:nvSpPr>
            <p:spPr bwMode="auto">
              <a:xfrm>
                <a:off x="3956" y="1277"/>
                <a:ext cx="6" cy="18"/>
              </a:xfrm>
              <a:custGeom>
                <a:avLst/>
                <a:gdLst>
                  <a:gd name="T0" fmla="*/ 6 w 6"/>
                  <a:gd name="T1" fmla="*/ 18 h 18"/>
                  <a:gd name="T2" fmla="*/ 0 w 6"/>
                  <a:gd name="T3" fmla="*/ 9 h 18"/>
                  <a:gd name="T4" fmla="*/ 0 w 6"/>
                  <a:gd name="T5" fmla="*/ 0 h 18"/>
                  <a:gd name="T6" fmla="*/ 0 60000 65536"/>
                  <a:gd name="T7" fmla="*/ 0 60000 65536"/>
                  <a:gd name="T8" fmla="*/ 0 60000 65536"/>
                  <a:gd name="T9" fmla="*/ 0 w 6"/>
                  <a:gd name="T10" fmla="*/ 0 h 18"/>
                  <a:gd name="T11" fmla="*/ 6 w 6"/>
                  <a:gd name="T12" fmla="*/ 18 h 18"/>
                </a:gdLst>
                <a:ahLst/>
                <a:cxnLst>
                  <a:cxn ang="T6">
                    <a:pos x="T0" y="T1"/>
                  </a:cxn>
                  <a:cxn ang="T7">
                    <a:pos x="T2" y="T3"/>
                  </a:cxn>
                  <a:cxn ang="T8">
                    <a:pos x="T4" y="T5"/>
                  </a:cxn>
                </a:cxnLst>
                <a:rect l="T9" t="T10" r="T11" b="T12"/>
                <a:pathLst>
                  <a:path w="6" h="18">
                    <a:moveTo>
                      <a:pt x="6" y="18"/>
                    </a:moveTo>
                    <a:lnTo>
                      <a:pt x="0" y="9"/>
                    </a:lnTo>
                    <a:lnTo>
                      <a:pt x="0" y="0"/>
                    </a:lnTo>
                  </a:path>
                </a:pathLst>
              </a:custGeom>
              <a:noFill/>
              <a:ln w="9525">
                <a:solidFill>
                  <a:srgbClr val="000080"/>
                </a:solidFill>
                <a:round/>
                <a:headEnd/>
                <a:tailEnd/>
              </a:ln>
            </p:spPr>
            <p:txBody>
              <a:bodyPr/>
              <a:lstStyle/>
              <a:p>
                <a:endParaRPr lang="en-US"/>
              </a:p>
            </p:txBody>
          </p:sp>
          <p:sp>
            <p:nvSpPr>
              <p:cNvPr id="38008" name="Line 40"/>
              <p:cNvSpPr>
                <a:spLocks noChangeShapeType="1"/>
              </p:cNvSpPr>
              <p:nvPr/>
            </p:nvSpPr>
            <p:spPr bwMode="auto">
              <a:xfrm>
                <a:off x="3956" y="1277"/>
                <a:ext cx="1" cy="1"/>
              </a:xfrm>
              <a:prstGeom prst="line">
                <a:avLst/>
              </a:prstGeom>
              <a:noFill/>
              <a:ln w="9525">
                <a:solidFill>
                  <a:srgbClr val="000080"/>
                </a:solidFill>
                <a:round/>
                <a:headEnd/>
                <a:tailEnd/>
              </a:ln>
            </p:spPr>
            <p:txBody>
              <a:bodyPr/>
              <a:lstStyle/>
              <a:p>
                <a:endParaRPr lang="en-US"/>
              </a:p>
            </p:txBody>
          </p:sp>
          <p:sp>
            <p:nvSpPr>
              <p:cNvPr id="38009" name="Freeform 41"/>
              <p:cNvSpPr>
                <a:spLocks/>
              </p:cNvSpPr>
              <p:nvPr/>
            </p:nvSpPr>
            <p:spPr bwMode="auto">
              <a:xfrm>
                <a:off x="965" y="1791"/>
                <a:ext cx="18" cy="1"/>
              </a:xfrm>
              <a:custGeom>
                <a:avLst/>
                <a:gdLst>
                  <a:gd name="T0" fmla="*/ 0 w 18"/>
                  <a:gd name="T1" fmla="*/ 0 h 1"/>
                  <a:gd name="T2" fmla="*/ 6 w 18"/>
                  <a:gd name="T3" fmla="*/ 0 h 1"/>
                  <a:gd name="T4" fmla="*/ 18 w 18"/>
                  <a:gd name="T5" fmla="*/ 0 h 1"/>
                  <a:gd name="T6" fmla="*/ 0 60000 65536"/>
                  <a:gd name="T7" fmla="*/ 0 60000 65536"/>
                  <a:gd name="T8" fmla="*/ 0 60000 65536"/>
                  <a:gd name="T9" fmla="*/ 0 w 18"/>
                  <a:gd name="T10" fmla="*/ 0 h 1"/>
                  <a:gd name="T11" fmla="*/ 18 w 18"/>
                  <a:gd name="T12" fmla="*/ 1 h 1"/>
                </a:gdLst>
                <a:ahLst/>
                <a:cxnLst>
                  <a:cxn ang="T6">
                    <a:pos x="T0" y="T1"/>
                  </a:cxn>
                  <a:cxn ang="T7">
                    <a:pos x="T2" y="T3"/>
                  </a:cxn>
                  <a:cxn ang="T8">
                    <a:pos x="T4" y="T5"/>
                  </a:cxn>
                </a:cxnLst>
                <a:rect l="T9" t="T10" r="T11" b="T12"/>
                <a:pathLst>
                  <a:path w="18" h="1">
                    <a:moveTo>
                      <a:pt x="0" y="0"/>
                    </a:moveTo>
                    <a:lnTo>
                      <a:pt x="6" y="0"/>
                    </a:lnTo>
                    <a:lnTo>
                      <a:pt x="18" y="0"/>
                    </a:lnTo>
                  </a:path>
                </a:pathLst>
              </a:custGeom>
              <a:noFill/>
              <a:ln w="9525">
                <a:solidFill>
                  <a:srgbClr val="FF0000"/>
                </a:solidFill>
                <a:round/>
                <a:headEnd/>
                <a:tailEnd/>
              </a:ln>
            </p:spPr>
            <p:txBody>
              <a:bodyPr/>
              <a:lstStyle/>
              <a:p>
                <a:endParaRPr lang="en-US"/>
              </a:p>
            </p:txBody>
          </p:sp>
          <p:sp>
            <p:nvSpPr>
              <p:cNvPr id="38010" name="Freeform 42"/>
              <p:cNvSpPr>
                <a:spLocks/>
              </p:cNvSpPr>
              <p:nvPr/>
            </p:nvSpPr>
            <p:spPr bwMode="auto">
              <a:xfrm>
                <a:off x="983" y="1791"/>
                <a:ext cx="60" cy="1"/>
              </a:xfrm>
              <a:custGeom>
                <a:avLst/>
                <a:gdLst>
                  <a:gd name="T0" fmla="*/ 0 w 60"/>
                  <a:gd name="T1" fmla="*/ 0 h 1"/>
                  <a:gd name="T2" fmla="*/ 24 w 60"/>
                  <a:gd name="T3" fmla="*/ 0 h 1"/>
                  <a:gd name="T4" fmla="*/ 42 w 60"/>
                  <a:gd name="T5" fmla="*/ 0 h 1"/>
                  <a:gd name="T6" fmla="*/ 60 w 60"/>
                  <a:gd name="T7" fmla="*/ 0 h 1"/>
                  <a:gd name="T8" fmla="*/ 0 60000 65536"/>
                  <a:gd name="T9" fmla="*/ 0 60000 65536"/>
                  <a:gd name="T10" fmla="*/ 0 60000 65536"/>
                  <a:gd name="T11" fmla="*/ 0 60000 65536"/>
                  <a:gd name="T12" fmla="*/ 0 w 60"/>
                  <a:gd name="T13" fmla="*/ 0 h 1"/>
                  <a:gd name="T14" fmla="*/ 60 w 60"/>
                  <a:gd name="T15" fmla="*/ 1 h 1"/>
                </a:gdLst>
                <a:ahLst/>
                <a:cxnLst>
                  <a:cxn ang="T8">
                    <a:pos x="T0" y="T1"/>
                  </a:cxn>
                  <a:cxn ang="T9">
                    <a:pos x="T2" y="T3"/>
                  </a:cxn>
                  <a:cxn ang="T10">
                    <a:pos x="T4" y="T5"/>
                  </a:cxn>
                  <a:cxn ang="T11">
                    <a:pos x="T6" y="T7"/>
                  </a:cxn>
                </a:cxnLst>
                <a:rect l="T12" t="T13" r="T14" b="T15"/>
                <a:pathLst>
                  <a:path w="60" h="1">
                    <a:moveTo>
                      <a:pt x="0" y="0"/>
                    </a:moveTo>
                    <a:lnTo>
                      <a:pt x="24" y="0"/>
                    </a:lnTo>
                    <a:lnTo>
                      <a:pt x="42" y="0"/>
                    </a:lnTo>
                    <a:lnTo>
                      <a:pt x="60" y="0"/>
                    </a:lnTo>
                  </a:path>
                </a:pathLst>
              </a:custGeom>
              <a:noFill/>
              <a:ln w="9525">
                <a:solidFill>
                  <a:srgbClr val="FF0000"/>
                </a:solidFill>
                <a:round/>
                <a:headEnd/>
                <a:tailEnd/>
              </a:ln>
            </p:spPr>
            <p:txBody>
              <a:bodyPr/>
              <a:lstStyle/>
              <a:p>
                <a:endParaRPr lang="en-US"/>
              </a:p>
            </p:txBody>
          </p:sp>
          <p:sp>
            <p:nvSpPr>
              <p:cNvPr id="38011" name="Freeform 43"/>
              <p:cNvSpPr>
                <a:spLocks/>
              </p:cNvSpPr>
              <p:nvPr/>
            </p:nvSpPr>
            <p:spPr bwMode="auto">
              <a:xfrm>
                <a:off x="1043" y="1791"/>
                <a:ext cx="120" cy="1"/>
              </a:xfrm>
              <a:custGeom>
                <a:avLst/>
                <a:gdLst>
                  <a:gd name="T0" fmla="*/ 0 w 120"/>
                  <a:gd name="T1" fmla="*/ 0 h 1"/>
                  <a:gd name="T2" fmla="*/ 54 w 120"/>
                  <a:gd name="T3" fmla="*/ 0 h 1"/>
                  <a:gd name="T4" fmla="*/ 84 w 120"/>
                  <a:gd name="T5" fmla="*/ 0 h 1"/>
                  <a:gd name="T6" fmla="*/ 120 w 120"/>
                  <a:gd name="T7" fmla="*/ 0 h 1"/>
                  <a:gd name="T8" fmla="*/ 0 60000 65536"/>
                  <a:gd name="T9" fmla="*/ 0 60000 65536"/>
                  <a:gd name="T10" fmla="*/ 0 60000 65536"/>
                  <a:gd name="T11" fmla="*/ 0 60000 65536"/>
                  <a:gd name="T12" fmla="*/ 0 w 120"/>
                  <a:gd name="T13" fmla="*/ 0 h 1"/>
                  <a:gd name="T14" fmla="*/ 120 w 120"/>
                  <a:gd name="T15" fmla="*/ 1 h 1"/>
                </a:gdLst>
                <a:ahLst/>
                <a:cxnLst>
                  <a:cxn ang="T8">
                    <a:pos x="T0" y="T1"/>
                  </a:cxn>
                  <a:cxn ang="T9">
                    <a:pos x="T2" y="T3"/>
                  </a:cxn>
                  <a:cxn ang="T10">
                    <a:pos x="T4" y="T5"/>
                  </a:cxn>
                  <a:cxn ang="T11">
                    <a:pos x="T6" y="T7"/>
                  </a:cxn>
                </a:cxnLst>
                <a:rect l="T12" t="T13" r="T14" b="T15"/>
                <a:pathLst>
                  <a:path w="120" h="1">
                    <a:moveTo>
                      <a:pt x="0" y="0"/>
                    </a:moveTo>
                    <a:lnTo>
                      <a:pt x="54" y="0"/>
                    </a:lnTo>
                    <a:lnTo>
                      <a:pt x="84" y="0"/>
                    </a:lnTo>
                    <a:lnTo>
                      <a:pt x="120" y="0"/>
                    </a:lnTo>
                  </a:path>
                </a:pathLst>
              </a:custGeom>
              <a:noFill/>
              <a:ln w="9525">
                <a:solidFill>
                  <a:srgbClr val="FF0000"/>
                </a:solidFill>
                <a:round/>
                <a:headEnd/>
                <a:tailEnd/>
              </a:ln>
            </p:spPr>
            <p:txBody>
              <a:bodyPr/>
              <a:lstStyle/>
              <a:p>
                <a:endParaRPr lang="en-US"/>
              </a:p>
            </p:txBody>
          </p:sp>
          <p:sp>
            <p:nvSpPr>
              <p:cNvPr id="38012" name="Freeform 44"/>
              <p:cNvSpPr>
                <a:spLocks/>
              </p:cNvSpPr>
              <p:nvPr/>
            </p:nvSpPr>
            <p:spPr bwMode="auto">
              <a:xfrm>
                <a:off x="1163" y="1791"/>
                <a:ext cx="192" cy="1"/>
              </a:xfrm>
              <a:custGeom>
                <a:avLst/>
                <a:gdLst>
                  <a:gd name="T0" fmla="*/ 0 w 192"/>
                  <a:gd name="T1" fmla="*/ 0 h 1"/>
                  <a:gd name="T2" fmla="*/ 42 w 192"/>
                  <a:gd name="T3" fmla="*/ 0 h 1"/>
                  <a:gd name="T4" fmla="*/ 84 w 192"/>
                  <a:gd name="T5" fmla="*/ 0 h 1"/>
                  <a:gd name="T6" fmla="*/ 132 w 192"/>
                  <a:gd name="T7" fmla="*/ 0 h 1"/>
                  <a:gd name="T8" fmla="*/ 192 w 192"/>
                  <a:gd name="T9" fmla="*/ 0 h 1"/>
                  <a:gd name="T10" fmla="*/ 0 60000 65536"/>
                  <a:gd name="T11" fmla="*/ 0 60000 65536"/>
                  <a:gd name="T12" fmla="*/ 0 60000 65536"/>
                  <a:gd name="T13" fmla="*/ 0 60000 65536"/>
                  <a:gd name="T14" fmla="*/ 0 60000 65536"/>
                  <a:gd name="T15" fmla="*/ 0 w 192"/>
                  <a:gd name="T16" fmla="*/ 0 h 1"/>
                  <a:gd name="T17" fmla="*/ 192 w 192"/>
                  <a:gd name="T18" fmla="*/ 1 h 1"/>
                </a:gdLst>
                <a:ahLst/>
                <a:cxnLst>
                  <a:cxn ang="T10">
                    <a:pos x="T0" y="T1"/>
                  </a:cxn>
                  <a:cxn ang="T11">
                    <a:pos x="T2" y="T3"/>
                  </a:cxn>
                  <a:cxn ang="T12">
                    <a:pos x="T4" y="T5"/>
                  </a:cxn>
                  <a:cxn ang="T13">
                    <a:pos x="T6" y="T7"/>
                  </a:cxn>
                  <a:cxn ang="T14">
                    <a:pos x="T8" y="T9"/>
                  </a:cxn>
                </a:cxnLst>
                <a:rect l="T15" t="T16" r="T17" b="T18"/>
                <a:pathLst>
                  <a:path w="192" h="1">
                    <a:moveTo>
                      <a:pt x="0" y="0"/>
                    </a:moveTo>
                    <a:lnTo>
                      <a:pt x="42" y="0"/>
                    </a:lnTo>
                    <a:lnTo>
                      <a:pt x="84" y="0"/>
                    </a:lnTo>
                    <a:lnTo>
                      <a:pt x="132" y="0"/>
                    </a:lnTo>
                    <a:lnTo>
                      <a:pt x="192" y="0"/>
                    </a:lnTo>
                  </a:path>
                </a:pathLst>
              </a:custGeom>
              <a:noFill/>
              <a:ln w="9525">
                <a:solidFill>
                  <a:srgbClr val="FF0000"/>
                </a:solidFill>
                <a:round/>
                <a:headEnd/>
                <a:tailEnd/>
              </a:ln>
            </p:spPr>
            <p:txBody>
              <a:bodyPr/>
              <a:lstStyle/>
              <a:p>
                <a:endParaRPr lang="en-US"/>
              </a:p>
            </p:txBody>
          </p:sp>
          <p:sp>
            <p:nvSpPr>
              <p:cNvPr id="38013" name="Freeform 45"/>
              <p:cNvSpPr>
                <a:spLocks/>
              </p:cNvSpPr>
              <p:nvPr/>
            </p:nvSpPr>
            <p:spPr bwMode="auto">
              <a:xfrm>
                <a:off x="1355" y="1791"/>
                <a:ext cx="311" cy="18"/>
              </a:xfrm>
              <a:custGeom>
                <a:avLst/>
                <a:gdLst>
                  <a:gd name="T0" fmla="*/ 0 w 311"/>
                  <a:gd name="T1" fmla="*/ 0 h 18"/>
                  <a:gd name="T2" fmla="*/ 66 w 311"/>
                  <a:gd name="T3" fmla="*/ 0 h 18"/>
                  <a:gd name="T4" fmla="*/ 138 w 311"/>
                  <a:gd name="T5" fmla="*/ 9 h 18"/>
                  <a:gd name="T6" fmla="*/ 222 w 311"/>
                  <a:gd name="T7" fmla="*/ 9 h 18"/>
                  <a:gd name="T8" fmla="*/ 311 w 311"/>
                  <a:gd name="T9" fmla="*/ 18 h 18"/>
                  <a:gd name="T10" fmla="*/ 0 60000 65536"/>
                  <a:gd name="T11" fmla="*/ 0 60000 65536"/>
                  <a:gd name="T12" fmla="*/ 0 60000 65536"/>
                  <a:gd name="T13" fmla="*/ 0 60000 65536"/>
                  <a:gd name="T14" fmla="*/ 0 60000 65536"/>
                  <a:gd name="T15" fmla="*/ 0 w 311"/>
                  <a:gd name="T16" fmla="*/ 0 h 18"/>
                  <a:gd name="T17" fmla="*/ 311 w 311"/>
                  <a:gd name="T18" fmla="*/ 18 h 18"/>
                </a:gdLst>
                <a:ahLst/>
                <a:cxnLst>
                  <a:cxn ang="T10">
                    <a:pos x="T0" y="T1"/>
                  </a:cxn>
                  <a:cxn ang="T11">
                    <a:pos x="T2" y="T3"/>
                  </a:cxn>
                  <a:cxn ang="T12">
                    <a:pos x="T4" y="T5"/>
                  </a:cxn>
                  <a:cxn ang="T13">
                    <a:pos x="T6" y="T7"/>
                  </a:cxn>
                  <a:cxn ang="T14">
                    <a:pos x="T8" y="T9"/>
                  </a:cxn>
                </a:cxnLst>
                <a:rect l="T15" t="T16" r="T17" b="T18"/>
                <a:pathLst>
                  <a:path w="311" h="18">
                    <a:moveTo>
                      <a:pt x="0" y="0"/>
                    </a:moveTo>
                    <a:lnTo>
                      <a:pt x="66" y="0"/>
                    </a:lnTo>
                    <a:lnTo>
                      <a:pt x="138" y="9"/>
                    </a:lnTo>
                    <a:lnTo>
                      <a:pt x="222" y="9"/>
                    </a:lnTo>
                    <a:lnTo>
                      <a:pt x="311" y="18"/>
                    </a:lnTo>
                  </a:path>
                </a:pathLst>
              </a:custGeom>
              <a:noFill/>
              <a:ln w="9525">
                <a:solidFill>
                  <a:srgbClr val="FF0000"/>
                </a:solidFill>
                <a:round/>
                <a:headEnd/>
                <a:tailEnd/>
              </a:ln>
            </p:spPr>
            <p:txBody>
              <a:bodyPr/>
              <a:lstStyle/>
              <a:p>
                <a:endParaRPr lang="en-US"/>
              </a:p>
            </p:txBody>
          </p:sp>
          <p:sp>
            <p:nvSpPr>
              <p:cNvPr id="38014" name="Freeform 46"/>
              <p:cNvSpPr>
                <a:spLocks/>
              </p:cNvSpPr>
              <p:nvPr/>
            </p:nvSpPr>
            <p:spPr bwMode="auto">
              <a:xfrm>
                <a:off x="1666" y="1809"/>
                <a:ext cx="468" cy="27"/>
              </a:xfrm>
              <a:custGeom>
                <a:avLst/>
                <a:gdLst>
                  <a:gd name="T0" fmla="*/ 0 w 468"/>
                  <a:gd name="T1" fmla="*/ 0 h 27"/>
                  <a:gd name="T2" fmla="*/ 102 w 468"/>
                  <a:gd name="T3" fmla="*/ 9 h 27"/>
                  <a:gd name="T4" fmla="*/ 210 w 468"/>
                  <a:gd name="T5" fmla="*/ 9 h 27"/>
                  <a:gd name="T6" fmla="*/ 330 w 468"/>
                  <a:gd name="T7" fmla="*/ 18 h 27"/>
                  <a:gd name="T8" fmla="*/ 396 w 468"/>
                  <a:gd name="T9" fmla="*/ 18 h 27"/>
                  <a:gd name="T10" fmla="*/ 468 w 468"/>
                  <a:gd name="T11" fmla="*/ 27 h 27"/>
                  <a:gd name="T12" fmla="*/ 0 60000 65536"/>
                  <a:gd name="T13" fmla="*/ 0 60000 65536"/>
                  <a:gd name="T14" fmla="*/ 0 60000 65536"/>
                  <a:gd name="T15" fmla="*/ 0 60000 65536"/>
                  <a:gd name="T16" fmla="*/ 0 60000 65536"/>
                  <a:gd name="T17" fmla="*/ 0 60000 65536"/>
                  <a:gd name="T18" fmla="*/ 0 w 468"/>
                  <a:gd name="T19" fmla="*/ 0 h 27"/>
                  <a:gd name="T20" fmla="*/ 468 w 468"/>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468" h="27">
                    <a:moveTo>
                      <a:pt x="0" y="0"/>
                    </a:moveTo>
                    <a:lnTo>
                      <a:pt x="102" y="9"/>
                    </a:lnTo>
                    <a:lnTo>
                      <a:pt x="210" y="9"/>
                    </a:lnTo>
                    <a:lnTo>
                      <a:pt x="330" y="18"/>
                    </a:lnTo>
                    <a:lnTo>
                      <a:pt x="396" y="18"/>
                    </a:lnTo>
                    <a:lnTo>
                      <a:pt x="468" y="27"/>
                    </a:lnTo>
                  </a:path>
                </a:pathLst>
              </a:custGeom>
              <a:noFill/>
              <a:ln w="9525">
                <a:solidFill>
                  <a:srgbClr val="FF0000"/>
                </a:solidFill>
                <a:round/>
                <a:headEnd/>
                <a:tailEnd/>
              </a:ln>
            </p:spPr>
            <p:txBody>
              <a:bodyPr/>
              <a:lstStyle/>
              <a:p>
                <a:endParaRPr lang="en-US"/>
              </a:p>
            </p:txBody>
          </p:sp>
          <p:sp>
            <p:nvSpPr>
              <p:cNvPr id="38015" name="Freeform 47"/>
              <p:cNvSpPr>
                <a:spLocks/>
              </p:cNvSpPr>
              <p:nvPr/>
            </p:nvSpPr>
            <p:spPr bwMode="auto">
              <a:xfrm>
                <a:off x="2134" y="1836"/>
                <a:ext cx="707" cy="54"/>
              </a:xfrm>
              <a:custGeom>
                <a:avLst/>
                <a:gdLst>
                  <a:gd name="T0" fmla="*/ 0 w 707"/>
                  <a:gd name="T1" fmla="*/ 0 h 54"/>
                  <a:gd name="T2" fmla="*/ 78 w 707"/>
                  <a:gd name="T3" fmla="*/ 9 h 54"/>
                  <a:gd name="T4" fmla="*/ 168 w 707"/>
                  <a:gd name="T5" fmla="*/ 9 h 54"/>
                  <a:gd name="T6" fmla="*/ 258 w 707"/>
                  <a:gd name="T7" fmla="*/ 18 h 54"/>
                  <a:gd name="T8" fmla="*/ 353 w 707"/>
                  <a:gd name="T9" fmla="*/ 27 h 54"/>
                  <a:gd name="T10" fmla="*/ 449 w 707"/>
                  <a:gd name="T11" fmla="*/ 36 h 54"/>
                  <a:gd name="T12" fmla="*/ 539 w 707"/>
                  <a:gd name="T13" fmla="*/ 36 h 54"/>
                  <a:gd name="T14" fmla="*/ 629 w 707"/>
                  <a:gd name="T15" fmla="*/ 45 h 54"/>
                  <a:gd name="T16" fmla="*/ 707 w 707"/>
                  <a:gd name="T17" fmla="*/ 54 h 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7"/>
                  <a:gd name="T28" fmla="*/ 0 h 54"/>
                  <a:gd name="T29" fmla="*/ 707 w 707"/>
                  <a:gd name="T30" fmla="*/ 54 h 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7" h="54">
                    <a:moveTo>
                      <a:pt x="0" y="0"/>
                    </a:moveTo>
                    <a:lnTo>
                      <a:pt x="78" y="9"/>
                    </a:lnTo>
                    <a:lnTo>
                      <a:pt x="168" y="9"/>
                    </a:lnTo>
                    <a:lnTo>
                      <a:pt x="258" y="18"/>
                    </a:lnTo>
                    <a:lnTo>
                      <a:pt x="353" y="27"/>
                    </a:lnTo>
                    <a:lnTo>
                      <a:pt x="449" y="36"/>
                    </a:lnTo>
                    <a:lnTo>
                      <a:pt x="539" y="36"/>
                    </a:lnTo>
                    <a:lnTo>
                      <a:pt x="629" y="45"/>
                    </a:lnTo>
                    <a:lnTo>
                      <a:pt x="707" y="54"/>
                    </a:lnTo>
                  </a:path>
                </a:pathLst>
              </a:custGeom>
              <a:noFill/>
              <a:ln w="9525">
                <a:solidFill>
                  <a:srgbClr val="FF0000"/>
                </a:solidFill>
                <a:round/>
                <a:headEnd/>
                <a:tailEnd/>
              </a:ln>
            </p:spPr>
            <p:txBody>
              <a:bodyPr/>
              <a:lstStyle/>
              <a:p>
                <a:endParaRPr lang="en-US"/>
              </a:p>
            </p:txBody>
          </p:sp>
          <p:sp>
            <p:nvSpPr>
              <p:cNvPr id="38016" name="Freeform 48"/>
              <p:cNvSpPr>
                <a:spLocks/>
              </p:cNvSpPr>
              <p:nvPr/>
            </p:nvSpPr>
            <p:spPr bwMode="auto">
              <a:xfrm>
                <a:off x="2841" y="1890"/>
                <a:ext cx="491" cy="54"/>
              </a:xfrm>
              <a:custGeom>
                <a:avLst/>
                <a:gdLst>
                  <a:gd name="T0" fmla="*/ 0 w 491"/>
                  <a:gd name="T1" fmla="*/ 0 h 54"/>
                  <a:gd name="T2" fmla="*/ 72 w 491"/>
                  <a:gd name="T3" fmla="*/ 9 h 54"/>
                  <a:gd name="T4" fmla="*/ 138 w 491"/>
                  <a:gd name="T5" fmla="*/ 9 h 54"/>
                  <a:gd name="T6" fmla="*/ 258 w 491"/>
                  <a:gd name="T7" fmla="*/ 27 h 54"/>
                  <a:gd name="T8" fmla="*/ 372 w 491"/>
                  <a:gd name="T9" fmla="*/ 36 h 54"/>
                  <a:gd name="T10" fmla="*/ 491 w 491"/>
                  <a:gd name="T11" fmla="*/ 54 h 54"/>
                  <a:gd name="T12" fmla="*/ 0 60000 65536"/>
                  <a:gd name="T13" fmla="*/ 0 60000 65536"/>
                  <a:gd name="T14" fmla="*/ 0 60000 65536"/>
                  <a:gd name="T15" fmla="*/ 0 60000 65536"/>
                  <a:gd name="T16" fmla="*/ 0 60000 65536"/>
                  <a:gd name="T17" fmla="*/ 0 60000 65536"/>
                  <a:gd name="T18" fmla="*/ 0 w 491"/>
                  <a:gd name="T19" fmla="*/ 0 h 54"/>
                  <a:gd name="T20" fmla="*/ 491 w 491"/>
                  <a:gd name="T21" fmla="*/ 54 h 54"/>
                </a:gdLst>
                <a:ahLst/>
                <a:cxnLst>
                  <a:cxn ang="T12">
                    <a:pos x="T0" y="T1"/>
                  </a:cxn>
                  <a:cxn ang="T13">
                    <a:pos x="T2" y="T3"/>
                  </a:cxn>
                  <a:cxn ang="T14">
                    <a:pos x="T4" y="T5"/>
                  </a:cxn>
                  <a:cxn ang="T15">
                    <a:pos x="T6" y="T7"/>
                  </a:cxn>
                  <a:cxn ang="T16">
                    <a:pos x="T8" y="T9"/>
                  </a:cxn>
                  <a:cxn ang="T17">
                    <a:pos x="T10" y="T11"/>
                  </a:cxn>
                </a:cxnLst>
                <a:rect l="T18" t="T19" r="T20" b="T21"/>
                <a:pathLst>
                  <a:path w="491" h="54">
                    <a:moveTo>
                      <a:pt x="0" y="0"/>
                    </a:moveTo>
                    <a:lnTo>
                      <a:pt x="72" y="9"/>
                    </a:lnTo>
                    <a:lnTo>
                      <a:pt x="138" y="9"/>
                    </a:lnTo>
                    <a:lnTo>
                      <a:pt x="258" y="27"/>
                    </a:lnTo>
                    <a:lnTo>
                      <a:pt x="372" y="36"/>
                    </a:lnTo>
                    <a:lnTo>
                      <a:pt x="491" y="54"/>
                    </a:lnTo>
                  </a:path>
                </a:pathLst>
              </a:custGeom>
              <a:noFill/>
              <a:ln w="9525">
                <a:solidFill>
                  <a:srgbClr val="FF0000"/>
                </a:solidFill>
                <a:round/>
                <a:headEnd/>
                <a:tailEnd/>
              </a:ln>
            </p:spPr>
            <p:txBody>
              <a:bodyPr/>
              <a:lstStyle/>
              <a:p>
                <a:endParaRPr lang="en-US"/>
              </a:p>
            </p:txBody>
          </p:sp>
          <p:sp>
            <p:nvSpPr>
              <p:cNvPr id="38017" name="Freeform 49"/>
              <p:cNvSpPr>
                <a:spLocks/>
              </p:cNvSpPr>
              <p:nvPr/>
            </p:nvSpPr>
            <p:spPr bwMode="auto">
              <a:xfrm>
                <a:off x="3332" y="1944"/>
                <a:ext cx="486" cy="108"/>
              </a:xfrm>
              <a:custGeom>
                <a:avLst/>
                <a:gdLst>
                  <a:gd name="T0" fmla="*/ 0 w 486"/>
                  <a:gd name="T1" fmla="*/ 0 h 108"/>
                  <a:gd name="T2" fmla="*/ 66 w 486"/>
                  <a:gd name="T3" fmla="*/ 9 h 108"/>
                  <a:gd name="T4" fmla="*/ 132 w 486"/>
                  <a:gd name="T5" fmla="*/ 27 h 108"/>
                  <a:gd name="T6" fmla="*/ 264 w 486"/>
                  <a:gd name="T7" fmla="*/ 54 h 108"/>
                  <a:gd name="T8" fmla="*/ 330 w 486"/>
                  <a:gd name="T9" fmla="*/ 63 h 108"/>
                  <a:gd name="T10" fmla="*/ 390 w 486"/>
                  <a:gd name="T11" fmla="*/ 81 h 108"/>
                  <a:gd name="T12" fmla="*/ 444 w 486"/>
                  <a:gd name="T13" fmla="*/ 90 h 108"/>
                  <a:gd name="T14" fmla="*/ 486 w 486"/>
                  <a:gd name="T15" fmla="*/ 108 h 108"/>
                  <a:gd name="T16" fmla="*/ 0 60000 65536"/>
                  <a:gd name="T17" fmla="*/ 0 60000 65536"/>
                  <a:gd name="T18" fmla="*/ 0 60000 65536"/>
                  <a:gd name="T19" fmla="*/ 0 60000 65536"/>
                  <a:gd name="T20" fmla="*/ 0 60000 65536"/>
                  <a:gd name="T21" fmla="*/ 0 60000 65536"/>
                  <a:gd name="T22" fmla="*/ 0 60000 65536"/>
                  <a:gd name="T23" fmla="*/ 0 60000 65536"/>
                  <a:gd name="T24" fmla="*/ 0 w 486"/>
                  <a:gd name="T25" fmla="*/ 0 h 108"/>
                  <a:gd name="T26" fmla="*/ 486 w 486"/>
                  <a:gd name="T27" fmla="*/ 108 h 10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86" h="108">
                    <a:moveTo>
                      <a:pt x="0" y="0"/>
                    </a:moveTo>
                    <a:lnTo>
                      <a:pt x="66" y="9"/>
                    </a:lnTo>
                    <a:lnTo>
                      <a:pt x="132" y="27"/>
                    </a:lnTo>
                    <a:lnTo>
                      <a:pt x="264" y="54"/>
                    </a:lnTo>
                    <a:lnTo>
                      <a:pt x="330" y="63"/>
                    </a:lnTo>
                    <a:lnTo>
                      <a:pt x="390" y="81"/>
                    </a:lnTo>
                    <a:lnTo>
                      <a:pt x="444" y="90"/>
                    </a:lnTo>
                    <a:lnTo>
                      <a:pt x="486" y="108"/>
                    </a:lnTo>
                  </a:path>
                </a:pathLst>
              </a:custGeom>
              <a:noFill/>
              <a:ln w="9525">
                <a:solidFill>
                  <a:srgbClr val="FF0000"/>
                </a:solidFill>
                <a:round/>
                <a:headEnd/>
                <a:tailEnd/>
              </a:ln>
            </p:spPr>
            <p:txBody>
              <a:bodyPr/>
              <a:lstStyle/>
              <a:p>
                <a:endParaRPr lang="en-US"/>
              </a:p>
            </p:txBody>
          </p:sp>
          <p:sp>
            <p:nvSpPr>
              <p:cNvPr id="38018" name="Freeform 50"/>
              <p:cNvSpPr>
                <a:spLocks/>
              </p:cNvSpPr>
              <p:nvPr/>
            </p:nvSpPr>
            <p:spPr bwMode="auto">
              <a:xfrm>
                <a:off x="3818" y="2052"/>
                <a:ext cx="126" cy="109"/>
              </a:xfrm>
              <a:custGeom>
                <a:avLst/>
                <a:gdLst>
                  <a:gd name="T0" fmla="*/ 0 w 126"/>
                  <a:gd name="T1" fmla="*/ 0 h 109"/>
                  <a:gd name="T2" fmla="*/ 6 w 126"/>
                  <a:gd name="T3" fmla="*/ 0 h 109"/>
                  <a:gd name="T4" fmla="*/ 18 w 126"/>
                  <a:gd name="T5" fmla="*/ 0 h 109"/>
                  <a:gd name="T6" fmla="*/ 42 w 126"/>
                  <a:gd name="T7" fmla="*/ 9 h 109"/>
                  <a:gd name="T8" fmla="*/ 60 w 126"/>
                  <a:gd name="T9" fmla="*/ 9 h 109"/>
                  <a:gd name="T10" fmla="*/ 84 w 126"/>
                  <a:gd name="T11" fmla="*/ 27 h 109"/>
                  <a:gd name="T12" fmla="*/ 108 w 126"/>
                  <a:gd name="T13" fmla="*/ 45 h 109"/>
                  <a:gd name="T14" fmla="*/ 120 w 126"/>
                  <a:gd name="T15" fmla="*/ 73 h 109"/>
                  <a:gd name="T16" fmla="*/ 126 w 126"/>
                  <a:gd name="T17" fmla="*/ 109 h 10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6"/>
                  <a:gd name="T28" fmla="*/ 0 h 109"/>
                  <a:gd name="T29" fmla="*/ 126 w 126"/>
                  <a:gd name="T30" fmla="*/ 109 h 10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6" h="109">
                    <a:moveTo>
                      <a:pt x="0" y="0"/>
                    </a:moveTo>
                    <a:lnTo>
                      <a:pt x="6" y="0"/>
                    </a:lnTo>
                    <a:lnTo>
                      <a:pt x="18" y="0"/>
                    </a:lnTo>
                    <a:lnTo>
                      <a:pt x="42" y="9"/>
                    </a:lnTo>
                    <a:lnTo>
                      <a:pt x="60" y="9"/>
                    </a:lnTo>
                    <a:lnTo>
                      <a:pt x="84" y="27"/>
                    </a:lnTo>
                    <a:lnTo>
                      <a:pt x="108" y="45"/>
                    </a:lnTo>
                    <a:lnTo>
                      <a:pt x="120" y="73"/>
                    </a:lnTo>
                    <a:lnTo>
                      <a:pt x="126" y="109"/>
                    </a:lnTo>
                  </a:path>
                </a:pathLst>
              </a:custGeom>
              <a:noFill/>
              <a:ln w="9525">
                <a:solidFill>
                  <a:srgbClr val="FF0000"/>
                </a:solidFill>
                <a:round/>
                <a:headEnd/>
                <a:tailEnd/>
              </a:ln>
            </p:spPr>
            <p:txBody>
              <a:bodyPr/>
              <a:lstStyle/>
              <a:p>
                <a:endParaRPr lang="en-US"/>
              </a:p>
            </p:txBody>
          </p:sp>
          <p:sp>
            <p:nvSpPr>
              <p:cNvPr id="38019" name="Freeform 51"/>
              <p:cNvSpPr>
                <a:spLocks/>
              </p:cNvSpPr>
              <p:nvPr/>
            </p:nvSpPr>
            <p:spPr bwMode="auto">
              <a:xfrm>
                <a:off x="5022" y="1638"/>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0" name="Freeform 52"/>
              <p:cNvSpPr>
                <a:spLocks/>
              </p:cNvSpPr>
              <p:nvPr/>
            </p:nvSpPr>
            <p:spPr bwMode="auto">
              <a:xfrm>
                <a:off x="4891" y="1620"/>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1" name="Freeform 53"/>
              <p:cNvSpPr>
                <a:spLocks/>
              </p:cNvSpPr>
              <p:nvPr/>
            </p:nvSpPr>
            <p:spPr bwMode="auto">
              <a:xfrm>
                <a:off x="4753" y="1584"/>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2" name="Freeform 54"/>
              <p:cNvSpPr>
                <a:spLocks/>
              </p:cNvSpPr>
              <p:nvPr/>
            </p:nvSpPr>
            <p:spPr bwMode="auto">
              <a:xfrm>
                <a:off x="4609" y="1557"/>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3" name="Freeform 55"/>
              <p:cNvSpPr>
                <a:spLocks/>
              </p:cNvSpPr>
              <p:nvPr/>
            </p:nvSpPr>
            <p:spPr bwMode="auto">
              <a:xfrm>
                <a:off x="4471" y="1521"/>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4" name="Freeform 56"/>
              <p:cNvSpPr>
                <a:spLocks/>
              </p:cNvSpPr>
              <p:nvPr/>
            </p:nvSpPr>
            <p:spPr bwMode="auto">
              <a:xfrm>
                <a:off x="4327" y="1475"/>
                <a:ext cx="36" cy="55"/>
              </a:xfrm>
              <a:custGeom>
                <a:avLst/>
                <a:gdLst>
                  <a:gd name="T0" fmla="*/ 18 w 36"/>
                  <a:gd name="T1" fmla="*/ 0 h 55"/>
                  <a:gd name="T2" fmla="*/ 36 w 36"/>
                  <a:gd name="T3" fmla="*/ 27 h 55"/>
                  <a:gd name="T4" fmla="*/ 18 w 36"/>
                  <a:gd name="T5" fmla="*/ 55 h 55"/>
                  <a:gd name="T6" fmla="*/ 0 w 36"/>
                  <a:gd name="T7" fmla="*/ 27 h 55"/>
                  <a:gd name="T8" fmla="*/ 18 w 36"/>
                  <a:gd name="T9" fmla="*/ 0 h 55"/>
                  <a:gd name="T10" fmla="*/ 0 60000 65536"/>
                  <a:gd name="T11" fmla="*/ 0 60000 65536"/>
                  <a:gd name="T12" fmla="*/ 0 60000 65536"/>
                  <a:gd name="T13" fmla="*/ 0 60000 65536"/>
                  <a:gd name="T14" fmla="*/ 0 60000 65536"/>
                  <a:gd name="T15" fmla="*/ 0 w 36"/>
                  <a:gd name="T16" fmla="*/ 0 h 55"/>
                  <a:gd name="T17" fmla="*/ 36 w 36"/>
                  <a:gd name="T18" fmla="*/ 55 h 55"/>
                </a:gdLst>
                <a:ahLst/>
                <a:cxnLst>
                  <a:cxn ang="T10">
                    <a:pos x="T0" y="T1"/>
                  </a:cxn>
                  <a:cxn ang="T11">
                    <a:pos x="T2" y="T3"/>
                  </a:cxn>
                  <a:cxn ang="T12">
                    <a:pos x="T4" y="T5"/>
                  </a:cxn>
                  <a:cxn ang="T13">
                    <a:pos x="T6" y="T7"/>
                  </a:cxn>
                  <a:cxn ang="T14">
                    <a:pos x="T8" y="T9"/>
                  </a:cxn>
                </a:cxnLst>
                <a:rect l="T15" t="T16" r="T17" b="T18"/>
                <a:pathLst>
                  <a:path w="36" h="55">
                    <a:moveTo>
                      <a:pt x="18" y="0"/>
                    </a:moveTo>
                    <a:lnTo>
                      <a:pt x="36" y="27"/>
                    </a:lnTo>
                    <a:lnTo>
                      <a:pt x="18" y="55"/>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5" name="Freeform 57"/>
              <p:cNvSpPr>
                <a:spLocks/>
              </p:cNvSpPr>
              <p:nvPr/>
            </p:nvSpPr>
            <p:spPr bwMode="auto">
              <a:xfrm>
                <a:off x="4189" y="1421"/>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6" name="Freeform 58"/>
              <p:cNvSpPr>
                <a:spLocks/>
              </p:cNvSpPr>
              <p:nvPr/>
            </p:nvSpPr>
            <p:spPr bwMode="auto">
              <a:xfrm>
                <a:off x="4052" y="1349"/>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7" name="Freeform 59"/>
              <p:cNvSpPr>
                <a:spLocks/>
              </p:cNvSpPr>
              <p:nvPr/>
            </p:nvSpPr>
            <p:spPr bwMode="auto">
              <a:xfrm>
                <a:off x="3992" y="1313"/>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8" name="Freeform 60"/>
              <p:cNvSpPr>
                <a:spLocks/>
              </p:cNvSpPr>
              <p:nvPr/>
            </p:nvSpPr>
            <p:spPr bwMode="auto">
              <a:xfrm>
                <a:off x="3944" y="1268"/>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9" name="Freeform 61"/>
              <p:cNvSpPr>
                <a:spLocks/>
              </p:cNvSpPr>
              <p:nvPr/>
            </p:nvSpPr>
            <p:spPr bwMode="auto">
              <a:xfrm>
                <a:off x="3938" y="1250"/>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30" name="Freeform 62"/>
              <p:cNvSpPr>
                <a:spLocks/>
              </p:cNvSpPr>
              <p:nvPr/>
            </p:nvSpPr>
            <p:spPr bwMode="auto">
              <a:xfrm>
                <a:off x="3938" y="1250"/>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31" name="Rectangle 63"/>
              <p:cNvSpPr>
                <a:spLocks noChangeArrowheads="1"/>
              </p:cNvSpPr>
              <p:nvPr/>
            </p:nvSpPr>
            <p:spPr bwMode="auto">
              <a:xfrm>
                <a:off x="947" y="1764"/>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32" name="Rectangle 64"/>
              <p:cNvSpPr>
                <a:spLocks noChangeArrowheads="1"/>
              </p:cNvSpPr>
              <p:nvPr/>
            </p:nvSpPr>
            <p:spPr bwMode="auto">
              <a:xfrm>
                <a:off x="965" y="1764"/>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33" name="Rectangle 65"/>
              <p:cNvSpPr>
                <a:spLocks noChangeArrowheads="1"/>
              </p:cNvSpPr>
              <p:nvPr/>
            </p:nvSpPr>
            <p:spPr bwMode="auto">
              <a:xfrm>
                <a:off x="1025" y="1764"/>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34" name="Rectangle 66"/>
              <p:cNvSpPr>
                <a:spLocks noChangeArrowheads="1"/>
              </p:cNvSpPr>
              <p:nvPr/>
            </p:nvSpPr>
            <p:spPr bwMode="auto">
              <a:xfrm>
                <a:off x="1145" y="1764"/>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35" name="Rectangle 67"/>
              <p:cNvSpPr>
                <a:spLocks noChangeArrowheads="1"/>
              </p:cNvSpPr>
              <p:nvPr/>
            </p:nvSpPr>
            <p:spPr bwMode="auto">
              <a:xfrm>
                <a:off x="1337" y="1764"/>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36" name="Rectangle 68"/>
              <p:cNvSpPr>
                <a:spLocks noChangeArrowheads="1"/>
              </p:cNvSpPr>
              <p:nvPr/>
            </p:nvSpPr>
            <p:spPr bwMode="auto">
              <a:xfrm>
                <a:off x="1648" y="1782"/>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37" name="Rectangle 69"/>
              <p:cNvSpPr>
                <a:spLocks noChangeArrowheads="1"/>
              </p:cNvSpPr>
              <p:nvPr/>
            </p:nvSpPr>
            <p:spPr bwMode="auto">
              <a:xfrm>
                <a:off x="2116" y="1809"/>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38" name="Rectangle 70"/>
              <p:cNvSpPr>
                <a:spLocks noChangeArrowheads="1"/>
              </p:cNvSpPr>
              <p:nvPr/>
            </p:nvSpPr>
            <p:spPr bwMode="auto">
              <a:xfrm>
                <a:off x="2823" y="1863"/>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39" name="Rectangle 71"/>
              <p:cNvSpPr>
                <a:spLocks noChangeArrowheads="1"/>
              </p:cNvSpPr>
              <p:nvPr/>
            </p:nvSpPr>
            <p:spPr bwMode="auto">
              <a:xfrm>
                <a:off x="3314" y="1917"/>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40" name="Rectangle 72"/>
              <p:cNvSpPr>
                <a:spLocks noChangeArrowheads="1"/>
              </p:cNvSpPr>
              <p:nvPr/>
            </p:nvSpPr>
            <p:spPr bwMode="auto">
              <a:xfrm>
                <a:off x="3800" y="2025"/>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41" name="Rectangle 73"/>
              <p:cNvSpPr>
                <a:spLocks noChangeArrowheads="1"/>
              </p:cNvSpPr>
              <p:nvPr/>
            </p:nvSpPr>
            <p:spPr bwMode="auto">
              <a:xfrm>
                <a:off x="3926" y="2134"/>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42" name="Rectangle 74"/>
              <p:cNvSpPr>
                <a:spLocks noChangeArrowheads="1"/>
              </p:cNvSpPr>
              <p:nvPr/>
            </p:nvSpPr>
            <p:spPr bwMode="auto">
              <a:xfrm>
                <a:off x="636" y="3269"/>
                <a:ext cx="77"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a:t>
                </a:r>
                <a:endParaRPr lang="en-US" sz="1200"/>
              </a:p>
            </p:txBody>
          </p:sp>
          <p:sp>
            <p:nvSpPr>
              <p:cNvPr id="38043" name="Rectangle 75"/>
              <p:cNvSpPr>
                <a:spLocks noChangeArrowheads="1"/>
              </p:cNvSpPr>
              <p:nvPr/>
            </p:nvSpPr>
            <p:spPr bwMode="auto">
              <a:xfrm>
                <a:off x="552" y="2855"/>
                <a:ext cx="266"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$1,000</a:t>
                </a:r>
                <a:endParaRPr lang="en-US" sz="1200"/>
              </a:p>
            </p:txBody>
          </p:sp>
          <p:sp>
            <p:nvSpPr>
              <p:cNvPr id="38044" name="Rectangle 76"/>
              <p:cNvSpPr>
                <a:spLocks noChangeArrowheads="1"/>
              </p:cNvSpPr>
              <p:nvPr/>
            </p:nvSpPr>
            <p:spPr bwMode="auto">
              <a:xfrm>
                <a:off x="552" y="2440"/>
                <a:ext cx="266"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$2,000</a:t>
                </a:r>
                <a:endParaRPr lang="en-US" sz="1200"/>
              </a:p>
            </p:txBody>
          </p:sp>
          <p:sp>
            <p:nvSpPr>
              <p:cNvPr id="38045" name="Rectangle 77"/>
              <p:cNvSpPr>
                <a:spLocks noChangeArrowheads="1"/>
              </p:cNvSpPr>
              <p:nvPr/>
            </p:nvSpPr>
            <p:spPr bwMode="auto">
              <a:xfrm>
                <a:off x="552" y="2025"/>
                <a:ext cx="266"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$3,000</a:t>
                </a:r>
                <a:endParaRPr lang="en-US" sz="1200"/>
              </a:p>
            </p:txBody>
          </p:sp>
          <p:sp>
            <p:nvSpPr>
              <p:cNvPr id="38046" name="Rectangle 78"/>
              <p:cNvSpPr>
                <a:spLocks noChangeArrowheads="1"/>
              </p:cNvSpPr>
              <p:nvPr/>
            </p:nvSpPr>
            <p:spPr bwMode="auto">
              <a:xfrm>
                <a:off x="552" y="1611"/>
                <a:ext cx="266"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$4,000</a:t>
                </a:r>
                <a:endParaRPr lang="en-US" sz="1200"/>
              </a:p>
            </p:txBody>
          </p:sp>
          <p:sp>
            <p:nvSpPr>
              <p:cNvPr id="38047" name="Rectangle 79"/>
              <p:cNvSpPr>
                <a:spLocks noChangeArrowheads="1"/>
              </p:cNvSpPr>
              <p:nvPr/>
            </p:nvSpPr>
            <p:spPr bwMode="auto">
              <a:xfrm>
                <a:off x="552" y="1196"/>
                <a:ext cx="266"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$5,000</a:t>
                </a:r>
                <a:endParaRPr lang="en-US" sz="1200"/>
              </a:p>
            </p:txBody>
          </p:sp>
          <p:sp>
            <p:nvSpPr>
              <p:cNvPr id="38048" name="Rectangle 80"/>
              <p:cNvSpPr>
                <a:spLocks noChangeArrowheads="1"/>
              </p:cNvSpPr>
              <p:nvPr/>
            </p:nvSpPr>
            <p:spPr bwMode="auto">
              <a:xfrm>
                <a:off x="552" y="781"/>
                <a:ext cx="266"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$6,000</a:t>
                </a:r>
                <a:endParaRPr lang="en-US" sz="1200"/>
              </a:p>
            </p:txBody>
          </p:sp>
          <p:sp>
            <p:nvSpPr>
              <p:cNvPr id="38049" name="Rectangle 81"/>
              <p:cNvSpPr>
                <a:spLocks noChangeArrowheads="1"/>
              </p:cNvSpPr>
              <p:nvPr/>
            </p:nvSpPr>
            <p:spPr bwMode="auto">
              <a:xfrm>
                <a:off x="911" y="3441"/>
                <a:ext cx="121"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0.0</a:t>
                </a:r>
                <a:endParaRPr lang="en-US" sz="1200"/>
              </a:p>
            </p:txBody>
          </p:sp>
          <p:sp>
            <p:nvSpPr>
              <p:cNvPr id="38050" name="Rectangle 82"/>
              <p:cNvSpPr>
                <a:spLocks noChangeArrowheads="1"/>
              </p:cNvSpPr>
              <p:nvPr/>
            </p:nvSpPr>
            <p:spPr bwMode="auto">
              <a:xfrm>
                <a:off x="1337" y="3441"/>
                <a:ext cx="121"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0.2</a:t>
                </a:r>
                <a:endParaRPr lang="en-US" sz="1200"/>
              </a:p>
            </p:txBody>
          </p:sp>
          <p:sp>
            <p:nvSpPr>
              <p:cNvPr id="38051" name="Rectangle 83"/>
              <p:cNvSpPr>
                <a:spLocks noChangeArrowheads="1"/>
              </p:cNvSpPr>
              <p:nvPr/>
            </p:nvSpPr>
            <p:spPr bwMode="auto">
              <a:xfrm>
                <a:off x="1762" y="3441"/>
                <a:ext cx="122"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0.4</a:t>
                </a:r>
                <a:endParaRPr lang="en-US" sz="1200"/>
              </a:p>
            </p:txBody>
          </p:sp>
          <p:sp>
            <p:nvSpPr>
              <p:cNvPr id="38052" name="Rectangle 84"/>
              <p:cNvSpPr>
                <a:spLocks noChangeArrowheads="1"/>
              </p:cNvSpPr>
              <p:nvPr/>
            </p:nvSpPr>
            <p:spPr bwMode="auto">
              <a:xfrm>
                <a:off x="2188" y="3441"/>
                <a:ext cx="121"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0.6</a:t>
                </a:r>
                <a:endParaRPr lang="en-US" sz="1200"/>
              </a:p>
            </p:txBody>
          </p:sp>
          <p:sp>
            <p:nvSpPr>
              <p:cNvPr id="38053" name="Rectangle 85"/>
              <p:cNvSpPr>
                <a:spLocks noChangeArrowheads="1"/>
              </p:cNvSpPr>
              <p:nvPr/>
            </p:nvSpPr>
            <p:spPr bwMode="auto">
              <a:xfrm>
                <a:off x="2613" y="3441"/>
                <a:ext cx="121"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0.8</a:t>
                </a:r>
                <a:endParaRPr lang="en-US" sz="1200"/>
              </a:p>
            </p:txBody>
          </p:sp>
          <p:sp>
            <p:nvSpPr>
              <p:cNvPr id="38054" name="Rectangle 86"/>
              <p:cNvSpPr>
                <a:spLocks noChangeArrowheads="1"/>
              </p:cNvSpPr>
              <p:nvPr/>
            </p:nvSpPr>
            <p:spPr bwMode="auto">
              <a:xfrm>
                <a:off x="3039" y="3441"/>
                <a:ext cx="122"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1.0</a:t>
                </a:r>
                <a:endParaRPr lang="en-US" sz="1200"/>
              </a:p>
            </p:txBody>
          </p:sp>
          <p:sp>
            <p:nvSpPr>
              <p:cNvPr id="38055" name="Rectangle 87"/>
              <p:cNvSpPr>
                <a:spLocks noChangeArrowheads="1"/>
              </p:cNvSpPr>
              <p:nvPr/>
            </p:nvSpPr>
            <p:spPr bwMode="auto">
              <a:xfrm>
                <a:off x="3458" y="3441"/>
                <a:ext cx="121"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1.2</a:t>
                </a:r>
                <a:endParaRPr lang="en-US" sz="1200"/>
              </a:p>
            </p:txBody>
          </p:sp>
          <p:sp>
            <p:nvSpPr>
              <p:cNvPr id="38056" name="Rectangle 88"/>
              <p:cNvSpPr>
                <a:spLocks noChangeArrowheads="1"/>
              </p:cNvSpPr>
              <p:nvPr/>
            </p:nvSpPr>
            <p:spPr bwMode="auto">
              <a:xfrm>
                <a:off x="3884" y="3441"/>
                <a:ext cx="122"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1.4</a:t>
                </a:r>
                <a:endParaRPr lang="en-US" sz="1200"/>
              </a:p>
            </p:txBody>
          </p:sp>
          <p:sp>
            <p:nvSpPr>
              <p:cNvPr id="38057" name="Rectangle 89"/>
              <p:cNvSpPr>
                <a:spLocks noChangeArrowheads="1"/>
              </p:cNvSpPr>
              <p:nvPr/>
            </p:nvSpPr>
            <p:spPr bwMode="auto">
              <a:xfrm>
                <a:off x="4309" y="3441"/>
                <a:ext cx="121"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1.6</a:t>
                </a:r>
                <a:endParaRPr lang="en-US" sz="1200"/>
              </a:p>
            </p:txBody>
          </p:sp>
          <p:sp>
            <p:nvSpPr>
              <p:cNvPr id="38058" name="Rectangle 90"/>
              <p:cNvSpPr>
                <a:spLocks noChangeArrowheads="1"/>
              </p:cNvSpPr>
              <p:nvPr/>
            </p:nvSpPr>
            <p:spPr bwMode="auto">
              <a:xfrm>
                <a:off x="4735" y="3441"/>
                <a:ext cx="121"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1.8</a:t>
                </a:r>
                <a:endParaRPr lang="en-US" sz="1200"/>
              </a:p>
            </p:txBody>
          </p:sp>
          <p:sp>
            <p:nvSpPr>
              <p:cNvPr id="38059" name="Rectangle 91"/>
              <p:cNvSpPr>
                <a:spLocks noChangeArrowheads="1"/>
              </p:cNvSpPr>
              <p:nvPr/>
            </p:nvSpPr>
            <p:spPr bwMode="auto">
              <a:xfrm>
                <a:off x="5160" y="3441"/>
                <a:ext cx="121"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2.0</a:t>
                </a:r>
                <a:endParaRPr lang="en-US" sz="1200"/>
              </a:p>
            </p:txBody>
          </p:sp>
          <p:sp>
            <p:nvSpPr>
              <p:cNvPr id="38060" name="Rectangle 92"/>
              <p:cNvSpPr>
                <a:spLocks noChangeArrowheads="1"/>
              </p:cNvSpPr>
              <p:nvPr/>
            </p:nvSpPr>
            <p:spPr bwMode="auto">
              <a:xfrm>
                <a:off x="4909" y="3570"/>
                <a:ext cx="289"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Millions</a:t>
                </a:r>
                <a:endParaRPr lang="en-US" sz="1200" b="0"/>
              </a:p>
            </p:txBody>
          </p:sp>
          <p:sp>
            <p:nvSpPr>
              <p:cNvPr id="38061" name="Rectangle 93"/>
              <p:cNvSpPr>
                <a:spLocks noChangeArrowheads="1"/>
              </p:cNvSpPr>
              <p:nvPr/>
            </p:nvSpPr>
            <p:spPr bwMode="auto">
              <a:xfrm>
                <a:off x="2683" y="3639"/>
                <a:ext cx="773" cy="105"/>
              </a:xfrm>
              <a:prstGeom prst="rect">
                <a:avLst/>
              </a:prstGeom>
              <a:noFill/>
              <a:ln w="9525">
                <a:noFill/>
                <a:miter lim="800000"/>
                <a:headEnd/>
                <a:tailEnd/>
              </a:ln>
            </p:spPr>
            <p:txBody>
              <a:bodyPr wrap="none" lIns="0" tIns="0" rIns="0" bIns="0">
                <a:spAutoFit/>
              </a:bodyPr>
              <a:lstStyle/>
              <a:p>
                <a:r>
                  <a:rPr lang="en-US" sz="1200">
                    <a:solidFill>
                      <a:srgbClr val="000000"/>
                    </a:solidFill>
                    <a:latin typeface="Arial" charset="0"/>
                  </a:rPr>
                  <a:t>Variance of Profits</a:t>
                </a:r>
                <a:endParaRPr lang="en-US" sz="1200"/>
              </a:p>
            </p:txBody>
          </p:sp>
          <p:sp>
            <p:nvSpPr>
              <p:cNvPr id="38062" name="Rectangle 94"/>
              <p:cNvSpPr>
                <a:spLocks noChangeArrowheads="1"/>
              </p:cNvSpPr>
              <p:nvPr/>
            </p:nvSpPr>
            <p:spPr bwMode="auto">
              <a:xfrm rot="-5400000">
                <a:off x="130" y="2066"/>
                <a:ext cx="634" cy="105"/>
              </a:xfrm>
              <a:prstGeom prst="rect">
                <a:avLst/>
              </a:prstGeom>
              <a:noFill/>
              <a:ln w="9525">
                <a:noFill/>
                <a:miter lim="800000"/>
                <a:headEnd/>
                <a:tailEnd/>
              </a:ln>
            </p:spPr>
            <p:txBody>
              <a:bodyPr wrap="none" lIns="0" tIns="0" rIns="0" bIns="0">
                <a:spAutoFit/>
              </a:bodyPr>
              <a:lstStyle/>
              <a:p>
                <a:r>
                  <a:rPr lang="en-US" sz="1200">
                    <a:solidFill>
                      <a:srgbClr val="000000"/>
                    </a:solidFill>
                    <a:latin typeface="Arial" charset="0"/>
                  </a:rPr>
                  <a:t>Mean of Profits</a:t>
                </a:r>
                <a:endParaRPr lang="en-US" sz="1200"/>
              </a:p>
            </p:txBody>
          </p:sp>
          <p:sp>
            <p:nvSpPr>
              <p:cNvPr id="38063" name="Line 95"/>
              <p:cNvSpPr>
                <a:spLocks noChangeShapeType="1"/>
              </p:cNvSpPr>
              <p:nvPr/>
            </p:nvSpPr>
            <p:spPr bwMode="auto">
              <a:xfrm>
                <a:off x="3944" y="2168"/>
                <a:ext cx="0" cy="1184"/>
              </a:xfrm>
              <a:prstGeom prst="line">
                <a:avLst/>
              </a:prstGeom>
              <a:noFill/>
              <a:ln w="9525">
                <a:solidFill>
                  <a:srgbClr val="FF3300"/>
                </a:solidFill>
                <a:round/>
                <a:headEnd/>
                <a:tailEnd/>
              </a:ln>
            </p:spPr>
            <p:txBody>
              <a:bodyPr wrap="none">
                <a:spAutoFit/>
              </a:bodyPr>
              <a:lstStyle/>
              <a:p>
                <a:endParaRPr lang="en-US"/>
              </a:p>
            </p:txBody>
          </p:sp>
          <p:sp>
            <p:nvSpPr>
              <p:cNvPr id="38064" name="Line 96"/>
              <p:cNvSpPr>
                <a:spLocks noChangeShapeType="1"/>
              </p:cNvSpPr>
              <p:nvPr/>
            </p:nvSpPr>
            <p:spPr bwMode="auto">
              <a:xfrm>
                <a:off x="965" y="854"/>
                <a:ext cx="4249" cy="1"/>
              </a:xfrm>
              <a:prstGeom prst="line">
                <a:avLst/>
              </a:prstGeom>
              <a:noFill/>
              <a:ln w="0">
                <a:solidFill>
                  <a:srgbClr val="000000"/>
                </a:solidFill>
                <a:prstDash val="dash"/>
                <a:round/>
                <a:headEnd/>
                <a:tailEnd/>
              </a:ln>
            </p:spPr>
            <p:txBody>
              <a:bodyPr/>
              <a:lstStyle/>
              <a:p>
                <a:endParaRPr lang="en-US"/>
              </a:p>
            </p:txBody>
          </p:sp>
        </p:grpSp>
        <p:sp>
          <p:nvSpPr>
            <p:cNvPr id="37894" name="AutoShape 98"/>
            <p:cNvSpPr>
              <a:spLocks noChangeAspect="1" noChangeArrowheads="1" noTextEdit="1"/>
            </p:cNvSpPr>
            <p:nvPr/>
          </p:nvSpPr>
          <p:spPr bwMode="auto">
            <a:xfrm>
              <a:off x="1146" y="2121"/>
              <a:ext cx="2453" cy="1205"/>
            </a:xfrm>
            <a:prstGeom prst="rect">
              <a:avLst/>
            </a:prstGeom>
            <a:noFill/>
            <a:ln w="9525">
              <a:noFill/>
              <a:miter lim="800000"/>
              <a:headEnd/>
              <a:tailEnd/>
            </a:ln>
          </p:spPr>
          <p:txBody>
            <a:bodyPr/>
            <a:lstStyle/>
            <a:p>
              <a:endParaRPr lang="en-US"/>
            </a:p>
          </p:txBody>
        </p:sp>
        <p:sp>
          <p:nvSpPr>
            <p:cNvPr id="37895" name="Rectangle 100"/>
            <p:cNvSpPr>
              <a:spLocks noChangeArrowheads="1"/>
            </p:cNvSpPr>
            <p:nvPr/>
          </p:nvSpPr>
          <p:spPr bwMode="auto">
            <a:xfrm>
              <a:off x="1161" y="2136"/>
              <a:ext cx="2420" cy="1175"/>
            </a:xfrm>
            <a:prstGeom prst="rect">
              <a:avLst/>
            </a:prstGeom>
            <a:solidFill>
              <a:srgbClr val="FFFFFF"/>
            </a:solidFill>
            <a:ln w="0">
              <a:solidFill>
                <a:srgbClr val="000000"/>
              </a:solidFill>
              <a:miter lim="800000"/>
              <a:headEnd/>
              <a:tailEnd/>
            </a:ln>
          </p:spPr>
          <p:txBody>
            <a:bodyPr/>
            <a:lstStyle/>
            <a:p>
              <a:endParaRPr lang="en-US"/>
            </a:p>
          </p:txBody>
        </p:sp>
        <p:sp>
          <p:nvSpPr>
            <p:cNvPr id="37896" name="Rectangle 101"/>
            <p:cNvSpPr>
              <a:spLocks noChangeArrowheads="1"/>
            </p:cNvSpPr>
            <p:nvPr/>
          </p:nvSpPr>
          <p:spPr bwMode="auto">
            <a:xfrm>
              <a:off x="1372" y="2200"/>
              <a:ext cx="2139" cy="915"/>
            </a:xfrm>
            <a:prstGeom prst="rect">
              <a:avLst/>
            </a:prstGeom>
            <a:solidFill>
              <a:srgbClr val="FFFFFF"/>
            </a:solidFill>
            <a:ln w="9525">
              <a:noFill/>
              <a:miter lim="800000"/>
              <a:headEnd/>
              <a:tailEnd/>
            </a:ln>
          </p:spPr>
          <p:txBody>
            <a:bodyPr/>
            <a:lstStyle/>
            <a:p>
              <a:endParaRPr lang="en-US"/>
            </a:p>
          </p:txBody>
        </p:sp>
        <p:sp>
          <p:nvSpPr>
            <p:cNvPr id="37897" name="Line 102"/>
            <p:cNvSpPr>
              <a:spLocks noChangeShapeType="1"/>
            </p:cNvSpPr>
            <p:nvPr/>
          </p:nvSpPr>
          <p:spPr bwMode="auto">
            <a:xfrm>
              <a:off x="1372" y="2932"/>
              <a:ext cx="2139" cy="1"/>
            </a:xfrm>
            <a:prstGeom prst="line">
              <a:avLst/>
            </a:prstGeom>
            <a:noFill/>
            <a:ln w="0">
              <a:solidFill>
                <a:srgbClr val="000000"/>
              </a:solidFill>
              <a:prstDash val="sysDash"/>
              <a:round/>
              <a:headEnd/>
              <a:tailEnd/>
            </a:ln>
          </p:spPr>
          <p:txBody>
            <a:bodyPr/>
            <a:lstStyle/>
            <a:p>
              <a:endParaRPr lang="en-US"/>
            </a:p>
          </p:txBody>
        </p:sp>
        <p:sp>
          <p:nvSpPr>
            <p:cNvPr id="37898" name="Line 103"/>
            <p:cNvSpPr>
              <a:spLocks noChangeShapeType="1"/>
            </p:cNvSpPr>
            <p:nvPr/>
          </p:nvSpPr>
          <p:spPr bwMode="auto">
            <a:xfrm>
              <a:off x="1372" y="2749"/>
              <a:ext cx="2139" cy="1"/>
            </a:xfrm>
            <a:prstGeom prst="line">
              <a:avLst/>
            </a:prstGeom>
            <a:noFill/>
            <a:ln w="0">
              <a:solidFill>
                <a:srgbClr val="000000"/>
              </a:solidFill>
              <a:prstDash val="sysDash"/>
              <a:round/>
              <a:headEnd/>
              <a:tailEnd/>
            </a:ln>
          </p:spPr>
          <p:txBody>
            <a:bodyPr/>
            <a:lstStyle/>
            <a:p>
              <a:endParaRPr lang="en-US"/>
            </a:p>
          </p:txBody>
        </p:sp>
        <p:sp>
          <p:nvSpPr>
            <p:cNvPr id="37899" name="Line 104"/>
            <p:cNvSpPr>
              <a:spLocks noChangeShapeType="1"/>
            </p:cNvSpPr>
            <p:nvPr/>
          </p:nvSpPr>
          <p:spPr bwMode="auto">
            <a:xfrm>
              <a:off x="1372" y="2566"/>
              <a:ext cx="2139" cy="1"/>
            </a:xfrm>
            <a:prstGeom prst="line">
              <a:avLst/>
            </a:prstGeom>
            <a:noFill/>
            <a:ln w="0">
              <a:solidFill>
                <a:srgbClr val="000000"/>
              </a:solidFill>
              <a:prstDash val="sysDash"/>
              <a:round/>
              <a:headEnd/>
              <a:tailEnd/>
            </a:ln>
          </p:spPr>
          <p:txBody>
            <a:bodyPr/>
            <a:lstStyle/>
            <a:p>
              <a:endParaRPr lang="en-US"/>
            </a:p>
          </p:txBody>
        </p:sp>
        <p:sp>
          <p:nvSpPr>
            <p:cNvPr id="37900" name="Line 105"/>
            <p:cNvSpPr>
              <a:spLocks noChangeShapeType="1"/>
            </p:cNvSpPr>
            <p:nvPr/>
          </p:nvSpPr>
          <p:spPr bwMode="auto">
            <a:xfrm>
              <a:off x="1372" y="2383"/>
              <a:ext cx="2139" cy="1"/>
            </a:xfrm>
            <a:prstGeom prst="line">
              <a:avLst/>
            </a:prstGeom>
            <a:noFill/>
            <a:ln w="0">
              <a:solidFill>
                <a:srgbClr val="000000"/>
              </a:solidFill>
              <a:prstDash val="sysDash"/>
              <a:round/>
              <a:headEnd/>
              <a:tailEnd/>
            </a:ln>
          </p:spPr>
          <p:txBody>
            <a:bodyPr/>
            <a:lstStyle/>
            <a:p>
              <a:endParaRPr lang="en-US"/>
            </a:p>
          </p:txBody>
        </p:sp>
        <p:sp>
          <p:nvSpPr>
            <p:cNvPr id="37901" name="Line 106"/>
            <p:cNvSpPr>
              <a:spLocks noChangeShapeType="1"/>
            </p:cNvSpPr>
            <p:nvPr/>
          </p:nvSpPr>
          <p:spPr bwMode="auto">
            <a:xfrm>
              <a:off x="1372" y="2200"/>
              <a:ext cx="2139" cy="1"/>
            </a:xfrm>
            <a:prstGeom prst="line">
              <a:avLst/>
            </a:prstGeom>
            <a:noFill/>
            <a:ln w="0">
              <a:solidFill>
                <a:srgbClr val="000000"/>
              </a:solidFill>
              <a:prstDash val="sysDash"/>
              <a:round/>
              <a:headEnd/>
              <a:tailEnd/>
            </a:ln>
          </p:spPr>
          <p:txBody>
            <a:bodyPr/>
            <a:lstStyle/>
            <a:p>
              <a:endParaRPr lang="en-US"/>
            </a:p>
          </p:txBody>
        </p:sp>
        <p:sp>
          <p:nvSpPr>
            <p:cNvPr id="37902" name="Rectangle 107"/>
            <p:cNvSpPr>
              <a:spLocks noChangeArrowheads="1"/>
            </p:cNvSpPr>
            <p:nvPr/>
          </p:nvSpPr>
          <p:spPr bwMode="auto">
            <a:xfrm>
              <a:off x="1372" y="2200"/>
              <a:ext cx="2139" cy="915"/>
            </a:xfrm>
            <a:prstGeom prst="rect">
              <a:avLst/>
            </a:prstGeom>
            <a:noFill/>
            <a:ln w="4763">
              <a:solidFill>
                <a:srgbClr val="C0C0C0"/>
              </a:solidFill>
              <a:miter lim="800000"/>
              <a:headEnd/>
              <a:tailEnd/>
            </a:ln>
          </p:spPr>
          <p:txBody>
            <a:bodyPr/>
            <a:lstStyle/>
            <a:p>
              <a:endParaRPr lang="en-US"/>
            </a:p>
          </p:txBody>
        </p:sp>
        <p:sp>
          <p:nvSpPr>
            <p:cNvPr id="37903" name="Line 108"/>
            <p:cNvSpPr>
              <a:spLocks noChangeShapeType="1"/>
            </p:cNvSpPr>
            <p:nvPr/>
          </p:nvSpPr>
          <p:spPr bwMode="auto">
            <a:xfrm>
              <a:off x="1372" y="2200"/>
              <a:ext cx="1" cy="915"/>
            </a:xfrm>
            <a:prstGeom prst="line">
              <a:avLst/>
            </a:prstGeom>
            <a:noFill/>
            <a:ln w="0">
              <a:solidFill>
                <a:srgbClr val="000000"/>
              </a:solidFill>
              <a:round/>
              <a:headEnd/>
              <a:tailEnd/>
            </a:ln>
          </p:spPr>
          <p:txBody>
            <a:bodyPr/>
            <a:lstStyle/>
            <a:p>
              <a:endParaRPr lang="en-US"/>
            </a:p>
          </p:txBody>
        </p:sp>
        <p:sp>
          <p:nvSpPr>
            <p:cNvPr id="37904" name="Line 109"/>
            <p:cNvSpPr>
              <a:spLocks noChangeShapeType="1"/>
            </p:cNvSpPr>
            <p:nvPr/>
          </p:nvSpPr>
          <p:spPr bwMode="auto">
            <a:xfrm>
              <a:off x="1360" y="3115"/>
              <a:ext cx="12" cy="1"/>
            </a:xfrm>
            <a:prstGeom prst="line">
              <a:avLst/>
            </a:prstGeom>
            <a:noFill/>
            <a:ln w="0">
              <a:solidFill>
                <a:srgbClr val="000000"/>
              </a:solidFill>
              <a:round/>
              <a:headEnd/>
              <a:tailEnd/>
            </a:ln>
          </p:spPr>
          <p:txBody>
            <a:bodyPr/>
            <a:lstStyle/>
            <a:p>
              <a:endParaRPr lang="en-US"/>
            </a:p>
          </p:txBody>
        </p:sp>
        <p:sp>
          <p:nvSpPr>
            <p:cNvPr id="37905" name="Line 110"/>
            <p:cNvSpPr>
              <a:spLocks noChangeShapeType="1"/>
            </p:cNvSpPr>
            <p:nvPr/>
          </p:nvSpPr>
          <p:spPr bwMode="auto">
            <a:xfrm>
              <a:off x="1360" y="2932"/>
              <a:ext cx="12" cy="1"/>
            </a:xfrm>
            <a:prstGeom prst="line">
              <a:avLst/>
            </a:prstGeom>
            <a:noFill/>
            <a:ln w="0">
              <a:solidFill>
                <a:srgbClr val="000000"/>
              </a:solidFill>
              <a:round/>
              <a:headEnd/>
              <a:tailEnd/>
            </a:ln>
          </p:spPr>
          <p:txBody>
            <a:bodyPr/>
            <a:lstStyle/>
            <a:p>
              <a:endParaRPr lang="en-US"/>
            </a:p>
          </p:txBody>
        </p:sp>
        <p:sp>
          <p:nvSpPr>
            <p:cNvPr id="37906" name="Line 111"/>
            <p:cNvSpPr>
              <a:spLocks noChangeShapeType="1"/>
            </p:cNvSpPr>
            <p:nvPr/>
          </p:nvSpPr>
          <p:spPr bwMode="auto">
            <a:xfrm>
              <a:off x="1360" y="2749"/>
              <a:ext cx="12" cy="1"/>
            </a:xfrm>
            <a:prstGeom prst="line">
              <a:avLst/>
            </a:prstGeom>
            <a:noFill/>
            <a:ln w="0">
              <a:solidFill>
                <a:srgbClr val="000000"/>
              </a:solidFill>
              <a:round/>
              <a:headEnd/>
              <a:tailEnd/>
            </a:ln>
          </p:spPr>
          <p:txBody>
            <a:bodyPr/>
            <a:lstStyle/>
            <a:p>
              <a:endParaRPr lang="en-US"/>
            </a:p>
          </p:txBody>
        </p:sp>
        <p:sp>
          <p:nvSpPr>
            <p:cNvPr id="37907" name="Line 112"/>
            <p:cNvSpPr>
              <a:spLocks noChangeShapeType="1"/>
            </p:cNvSpPr>
            <p:nvPr/>
          </p:nvSpPr>
          <p:spPr bwMode="auto">
            <a:xfrm>
              <a:off x="1360" y="2566"/>
              <a:ext cx="12" cy="1"/>
            </a:xfrm>
            <a:prstGeom prst="line">
              <a:avLst/>
            </a:prstGeom>
            <a:noFill/>
            <a:ln w="0">
              <a:solidFill>
                <a:srgbClr val="000000"/>
              </a:solidFill>
              <a:round/>
              <a:headEnd/>
              <a:tailEnd/>
            </a:ln>
          </p:spPr>
          <p:txBody>
            <a:bodyPr/>
            <a:lstStyle/>
            <a:p>
              <a:endParaRPr lang="en-US"/>
            </a:p>
          </p:txBody>
        </p:sp>
        <p:sp>
          <p:nvSpPr>
            <p:cNvPr id="37908" name="Line 113"/>
            <p:cNvSpPr>
              <a:spLocks noChangeShapeType="1"/>
            </p:cNvSpPr>
            <p:nvPr/>
          </p:nvSpPr>
          <p:spPr bwMode="auto">
            <a:xfrm>
              <a:off x="1360" y="2383"/>
              <a:ext cx="12" cy="1"/>
            </a:xfrm>
            <a:prstGeom prst="line">
              <a:avLst/>
            </a:prstGeom>
            <a:noFill/>
            <a:ln w="0">
              <a:solidFill>
                <a:srgbClr val="000000"/>
              </a:solidFill>
              <a:round/>
              <a:headEnd/>
              <a:tailEnd/>
            </a:ln>
          </p:spPr>
          <p:txBody>
            <a:bodyPr/>
            <a:lstStyle/>
            <a:p>
              <a:endParaRPr lang="en-US"/>
            </a:p>
          </p:txBody>
        </p:sp>
        <p:sp>
          <p:nvSpPr>
            <p:cNvPr id="37909" name="Line 114"/>
            <p:cNvSpPr>
              <a:spLocks noChangeShapeType="1"/>
            </p:cNvSpPr>
            <p:nvPr/>
          </p:nvSpPr>
          <p:spPr bwMode="auto">
            <a:xfrm>
              <a:off x="1360" y="2200"/>
              <a:ext cx="12" cy="1"/>
            </a:xfrm>
            <a:prstGeom prst="line">
              <a:avLst/>
            </a:prstGeom>
            <a:noFill/>
            <a:ln w="0">
              <a:solidFill>
                <a:srgbClr val="000000"/>
              </a:solidFill>
              <a:round/>
              <a:headEnd/>
              <a:tailEnd/>
            </a:ln>
          </p:spPr>
          <p:txBody>
            <a:bodyPr/>
            <a:lstStyle/>
            <a:p>
              <a:endParaRPr lang="en-US"/>
            </a:p>
          </p:txBody>
        </p:sp>
        <p:sp>
          <p:nvSpPr>
            <p:cNvPr id="37910" name="Line 115"/>
            <p:cNvSpPr>
              <a:spLocks noChangeShapeType="1"/>
            </p:cNvSpPr>
            <p:nvPr/>
          </p:nvSpPr>
          <p:spPr bwMode="auto">
            <a:xfrm>
              <a:off x="1372" y="3115"/>
              <a:ext cx="2139" cy="1"/>
            </a:xfrm>
            <a:prstGeom prst="line">
              <a:avLst/>
            </a:prstGeom>
            <a:noFill/>
            <a:ln w="0">
              <a:solidFill>
                <a:srgbClr val="000000"/>
              </a:solidFill>
              <a:round/>
              <a:headEnd/>
              <a:tailEnd/>
            </a:ln>
          </p:spPr>
          <p:txBody>
            <a:bodyPr/>
            <a:lstStyle/>
            <a:p>
              <a:endParaRPr lang="en-US"/>
            </a:p>
          </p:txBody>
        </p:sp>
        <p:sp>
          <p:nvSpPr>
            <p:cNvPr id="37911" name="Line 116"/>
            <p:cNvSpPr>
              <a:spLocks noChangeShapeType="1"/>
            </p:cNvSpPr>
            <p:nvPr/>
          </p:nvSpPr>
          <p:spPr bwMode="auto">
            <a:xfrm flipV="1">
              <a:off x="1372" y="3115"/>
              <a:ext cx="1" cy="13"/>
            </a:xfrm>
            <a:prstGeom prst="line">
              <a:avLst/>
            </a:prstGeom>
            <a:noFill/>
            <a:ln w="0">
              <a:solidFill>
                <a:srgbClr val="000000"/>
              </a:solidFill>
              <a:round/>
              <a:headEnd/>
              <a:tailEnd/>
            </a:ln>
          </p:spPr>
          <p:txBody>
            <a:bodyPr/>
            <a:lstStyle/>
            <a:p>
              <a:endParaRPr lang="en-US"/>
            </a:p>
          </p:txBody>
        </p:sp>
        <p:sp>
          <p:nvSpPr>
            <p:cNvPr id="37912" name="Line 117"/>
            <p:cNvSpPr>
              <a:spLocks noChangeShapeType="1"/>
            </p:cNvSpPr>
            <p:nvPr/>
          </p:nvSpPr>
          <p:spPr bwMode="auto">
            <a:xfrm flipV="1">
              <a:off x="1585" y="3115"/>
              <a:ext cx="1" cy="13"/>
            </a:xfrm>
            <a:prstGeom prst="line">
              <a:avLst/>
            </a:prstGeom>
            <a:noFill/>
            <a:ln w="0">
              <a:solidFill>
                <a:srgbClr val="000000"/>
              </a:solidFill>
              <a:round/>
              <a:headEnd/>
              <a:tailEnd/>
            </a:ln>
          </p:spPr>
          <p:txBody>
            <a:bodyPr/>
            <a:lstStyle/>
            <a:p>
              <a:endParaRPr lang="en-US"/>
            </a:p>
          </p:txBody>
        </p:sp>
        <p:sp>
          <p:nvSpPr>
            <p:cNvPr id="37913" name="Line 118"/>
            <p:cNvSpPr>
              <a:spLocks noChangeShapeType="1"/>
            </p:cNvSpPr>
            <p:nvPr/>
          </p:nvSpPr>
          <p:spPr bwMode="auto">
            <a:xfrm flipV="1">
              <a:off x="1799" y="3115"/>
              <a:ext cx="1" cy="13"/>
            </a:xfrm>
            <a:prstGeom prst="line">
              <a:avLst/>
            </a:prstGeom>
            <a:noFill/>
            <a:ln w="0">
              <a:solidFill>
                <a:srgbClr val="000000"/>
              </a:solidFill>
              <a:round/>
              <a:headEnd/>
              <a:tailEnd/>
            </a:ln>
          </p:spPr>
          <p:txBody>
            <a:bodyPr/>
            <a:lstStyle/>
            <a:p>
              <a:endParaRPr lang="en-US"/>
            </a:p>
          </p:txBody>
        </p:sp>
        <p:sp>
          <p:nvSpPr>
            <p:cNvPr id="37914" name="Line 119"/>
            <p:cNvSpPr>
              <a:spLocks noChangeShapeType="1"/>
            </p:cNvSpPr>
            <p:nvPr/>
          </p:nvSpPr>
          <p:spPr bwMode="auto">
            <a:xfrm flipV="1">
              <a:off x="2012" y="3115"/>
              <a:ext cx="1" cy="13"/>
            </a:xfrm>
            <a:prstGeom prst="line">
              <a:avLst/>
            </a:prstGeom>
            <a:noFill/>
            <a:ln w="0">
              <a:solidFill>
                <a:srgbClr val="000000"/>
              </a:solidFill>
              <a:round/>
              <a:headEnd/>
              <a:tailEnd/>
            </a:ln>
          </p:spPr>
          <p:txBody>
            <a:bodyPr/>
            <a:lstStyle/>
            <a:p>
              <a:endParaRPr lang="en-US"/>
            </a:p>
          </p:txBody>
        </p:sp>
        <p:sp>
          <p:nvSpPr>
            <p:cNvPr id="37915" name="Line 120"/>
            <p:cNvSpPr>
              <a:spLocks noChangeShapeType="1"/>
            </p:cNvSpPr>
            <p:nvPr/>
          </p:nvSpPr>
          <p:spPr bwMode="auto">
            <a:xfrm flipV="1">
              <a:off x="2226" y="3115"/>
              <a:ext cx="1" cy="13"/>
            </a:xfrm>
            <a:prstGeom prst="line">
              <a:avLst/>
            </a:prstGeom>
            <a:noFill/>
            <a:ln w="0">
              <a:solidFill>
                <a:srgbClr val="000000"/>
              </a:solidFill>
              <a:round/>
              <a:headEnd/>
              <a:tailEnd/>
            </a:ln>
          </p:spPr>
          <p:txBody>
            <a:bodyPr/>
            <a:lstStyle/>
            <a:p>
              <a:endParaRPr lang="en-US"/>
            </a:p>
          </p:txBody>
        </p:sp>
        <p:sp>
          <p:nvSpPr>
            <p:cNvPr id="37916" name="Line 121"/>
            <p:cNvSpPr>
              <a:spLocks noChangeShapeType="1"/>
            </p:cNvSpPr>
            <p:nvPr/>
          </p:nvSpPr>
          <p:spPr bwMode="auto">
            <a:xfrm flipV="1">
              <a:off x="2443" y="3115"/>
              <a:ext cx="1" cy="13"/>
            </a:xfrm>
            <a:prstGeom prst="line">
              <a:avLst/>
            </a:prstGeom>
            <a:noFill/>
            <a:ln w="0">
              <a:solidFill>
                <a:srgbClr val="000000"/>
              </a:solidFill>
              <a:round/>
              <a:headEnd/>
              <a:tailEnd/>
            </a:ln>
          </p:spPr>
          <p:txBody>
            <a:bodyPr/>
            <a:lstStyle/>
            <a:p>
              <a:endParaRPr lang="en-US"/>
            </a:p>
          </p:txBody>
        </p:sp>
        <p:sp>
          <p:nvSpPr>
            <p:cNvPr id="37917" name="Line 122"/>
            <p:cNvSpPr>
              <a:spLocks noChangeShapeType="1"/>
            </p:cNvSpPr>
            <p:nvPr/>
          </p:nvSpPr>
          <p:spPr bwMode="auto">
            <a:xfrm flipV="1">
              <a:off x="2656" y="3115"/>
              <a:ext cx="1" cy="13"/>
            </a:xfrm>
            <a:prstGeom prst="line">
              <a:avLst/>
            </a:prstGeom>
            <a:noFill/>
            <a:ln w="0">
              <a:solidFill>
                <a:srgbClr val="000000"/>
              </a:solidFill>
              <a:round/>
              <a:headEnd/>
              <a:tailEnd/>
            </a:ln>
          </p:spPr>
          <p:txBody>
            <a:bodyPr/>
            <a:lstStyle/>
            <a:p>
              <a:endParaRPr lang="en-US"/>
            </a:p>
          </p:txBody>
        </p:sp>
        <p:sp>
          <p:nvSpPr>
            <p:cNvPr id="37918" name="Line 123"/>
            <p:cNvSpPr>
              <a:spLocks noChangeShapeType="1"/>
            </p:cNvSpPr>
            <p:nvPr/>
          </p:nvSpPr>
          <p:spPr bwMode="auto">
            <a:xfrm flipV="1">
              <a:off x="2870" y="3115"/>
              <a:ext cx="1" cy="13"/>
            </a:xfrm>
            <a:prstGeom prst="line">
              <a:avLst/>
            </a:prstGeom>
            <a:noFill/>
            <a:ln w="0">
              <a:solidFill>
                <a:srgbClr val="000000"/>
              </a:solidFill>
              <a:round/>
              <a:headEnd/>
              <a:tailEnd/>
            </a:ln>
          </p:spPr>
          <p:txBody>
            <a:bodyPr/>
            <a:lstStyle/>
            <a:p>
              <a:endParaRPr lang="en-US"/>
            </a:p>
          </p:txBody>
        </p:sp>
        <p:sp>
          <p:nvSpPr>
            <p:cNvPr id="37919" name="Line 124"/>
            <p:cNvSpPr>
              <a:spLocks noChangeShapeType="1"/>
            </p:cNvSpPr>
            <p:nvPr/>
          </p:nvSpPr>
          <p:spPr bwMode="auto">
            <a:xfrm flipV="1">
              <a:off x="3083" y="3115"/>
              <a:ext cx="1" cy="13"/>
            </a:xfrm>
            <a:prstGeom prst="line">
              <a:avLst/>
            </a:prstGeom>
            <a:noFill/>
            <a:ln w="0">
              <a:solidFill>
                <a:srgbClr val="000000"/>
              </a:solidFill>
              <a:round/>
              <a:headEnd/>
              <a:tailEnd/>
            </a:ln>
          </p:spPr>
          <p:txBody>
            <a:bodyPr/>
            <a:lstStyle/>
            <a:p>
              <a:endParaRPr lang="en-US"/>
            </a:p>
          </p:txBody>
        </p:sp>
        <p:sp>
          <p:nvSpPr>
            <p:cNvPr id="37920" name="Line 125"/>
            <p:cNvSpPr>
              <a:spLocks noChangeShapeType="1"/>
            </p:cNvSpPr>
            <p:nvPr/>
          </p:nvSpPr>
          <p:spPr bwMode="auto">
            <a:xfrm flipV="1">
              <a:off x="3297" y="3115"/>
              <a:ext cx="1" cy="13"/>
            </a:xfrm>
            <a:prstGeom prst="line">
              <a:avLst/>
            </a:prstGeom>
            <a:noFill/>
            <a:ln w="0">
              <a:solidFill>
                <a:srgbClr val="000000"/>
              </a:solidFill>
              <a:round/>
              <a:headEnd/>
              <a:tailEnd/>
            </a:ln>
          </p:spPr>
          <p:txBody>
            <a:bodyPr/>
            <a:lstStyle/>
            <a:p>
              <a:endParaRPr lang="en-US"/>
            </a:p>
          </p:txBody>
        </p:sp>
        <p:sp>
          <p:nvSpPr>
            <p:cNvPr id="37921" name="Line 126"/>
            <p:cNvSpPr>
              <a:spLocks noChangeShapeType="1"/>
            </p:cNvSpPr>
            <p:nvPr/>
          </p:nvSpPr>
          <p:spPr bwMode="auto">
            <a:xfrm flipV="1">
              <a:off x="3511" y="3115"/>
              <a:ext cx="1" cy="13"/>
            </a:xfrm>
            <a:prstGeom prst="line">
              <a:avLst/>
            </a:prstGeom>
            <a:noFill/>
            <a:ln w="0">
              <a:solidFill>
                <a:srgbClr val="000000"/>
              </a:solidFill>
              <a:round/>
              <a:headEnd/>
              <a:tailEnd/>
            </a:ln>
          </p:spPr>
          <p:txBody>
            <a:bodyPr/>
            <a:lstStyle/>
            <a:p>
              <a:endParaRPr lang="en-US"/>
            </a:p>
          </p:txBody>
        </p:sp>
        <p:sp>
          <p:nvSpPr>
            <p:cNvPr id="37922" name="Freeform 127"/>
            <p:cNvSpPr>
              <a:spLocks/>
            </p:cNvSpPr>
            <p:nvPr/>
          </p:nvSpPr>
          <p:spPr bwMode="auto">
            <a:xfrm>
              <a:off x="1372" y="2563"/>
              <a:ext cx="88" cy="327"/>
            </a:xfrm>
            <a:custGeom>
              <a:avLst/>
              <a:gdLst>
                <a:gd name="T0" fmla="*/ 0 w 88"/>
                <a:gd name="T1" fmla="*/ 327 h 327"/>
                <a:gd name="T2" fmla="*/ 9 w 88"/>
                <a:gd name="T3" fmla="*/ 284 h 327"/>
                <a:gd name="T4" fmla="*/ 18 w 88"/>
                <a:gd name="T5" fmla="*/ 241 h 327"/>
                <a:gd name="T6" fmla="*/ 30 w 88"/>
                <a:gd name="T7" fmla="*/ 153 h 327"/>
                <a:gd name="T8" fmla="*/ 39 w 88"/>
                <a:gd name="T9" fmla="*/ 110 h 327"/>
                <a:gd name="T10" fmla="*/ 52 w 88"/>
                <a:gd name="T11" fmla="*/ 70 h 327"/>
                <a:gd name="T12" fmla="*/ 67 w 88"/>
                <a:gd name="T13" fmla="*/ 34 h 327"/>
                <a:gd name="T14" fmla="*/ 88 w 88"/>
                <a:gd name="T15" fmla="*/ 0 h 327"/>
                <a:gd name="T16" fmla="*/ 0 60000 65536"/>
                <a:gd name="T17" fmla="*/ 0 60000 65536"/>
                <a:gd name="T18" fmla="*/ 0 60000 65536"/>
                <a:gd name="T19" fmla="*/ 0 60000 65536"/>
                <a:gd name="T20" fmla="*/ 0 60000 65536"/>
                <a:gd name="T21" fmla="*/ 0 60000 65536"/>
                <a:gd name="T22" fmla="*/ 0 60000 65536"/>
                <a:gd name="T23" fmla="*/ 0 60000 65536"/>
                <a:gd name="T24" fmla="*/ 0 w 88"/>
                <a:gd name="T25" fmla="*/ 0 h 327"/>
                <a:gd name="T26" fmla="*/ 88 w 88"/>
                <a:gd name="T27" fmla="*/ 327 h 32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8" h="327">
                  <a:moveTo>
                    <a:pt x="0" y="327"/>
                  </a:moveTo>
                  <a:lnTo>
                    <a:pt x="9" y="284"/>
                  </a:lnTo>
                  <a:lnTo>
                    <a:pt x="18" y="241"/>
                  </a:lnTo>
                  <a:lnTo>
                    <a:pt x="30" y="153"/>
                  </a:lnTo>
                  <a:lnTo>
                    <a:pt x="39" y="110"/>
                  </a:lnTo>
                  <a:lnTo>
                    <a:pt x="52" y="70"/>
                  </a:lnTo>
                  <a:lnTo>
                    <a:pt x="67" y="34"/>
                  </a:lnTo>
                  <a:lnTo>
                    <a:pt x="88" y="0"/>
                  </a:lnTo>
                </a:path>
              </a:pathLst>
            </a:custGeom>
            <a:noFill/>
            <a:ln w="4763">
              <a:solidFill>
                <a:srgbClr val="FF0000"/>
              </a:solidFill>
              <a:round/>
              <a:headEnd/>
              <a:tailEnd/>
            </a:ln>
          </p:spPr>
          <p:txBody>
            <a:bodyPr/>
            <a:lstStyle/>
            <a:p>
              <a:endParaRPr lang="en-US"/>
            </a:p>
          </p:txBody>
        </p:sp>
        <p:sp>
          <p:nvSpPr>
            <p:cNvPr id="37923" name="Freeform 128"/>
            <p:cNvSpPr>
              <a:spLocks/>
            </p:cNvSpPr>
            <p:nvPr/>
          </p:nvSpPr>
          <p:spPr bwMode="auto">
            <a:xfrm>
              <a:off x="1460" y="2405"/>
              <a:ext cx="302" cy="158"/>
            </a:xfrm>
            <a:custGeom>
              <a:avLst/>
              <a:gdLst>
                <a:gd name="T0" fmla="*/ 0 w 302"/>
                <a:gd name="T1" fmla="*/ 158 h 158"/>
                <a:gd name="T2" fmla="*/ 25 w 302"/>
                <a:gd name="T3" fmla="*/ 128 h 158"/>
                <a:gd name="T4" fmla="*/ 55 w 302"/>
                <a:gd name="T5" fmla="*/ 100 h 158"/>
                <a:gd name="T6" fmla="*/ 86 w 302"/>
                <a:gd name="T7" fmla="*/ 76 h 158"/>
                <a:gd name="T8" fmla="*/ 119 w 302"/>
                <a:gd name="T9" fmla="*/ 52 h 158"/>
                <a:gd name="T10" fmla="*/ 159 w 302"/>
                <a:gd name="T11" fmla="*/ 33 h 158"/>
                <a:gd name="T12" fmla="*/ 202 w 302"/>
                <a:gd name="T13" fmla="*/ 18 h 158"/>
                <a:gd name="T14" fmla="*/ 250 w 302"/>
                <a:gd name="T15" fmla="*/ 6 h 158"/>
                <a:gd name="T16" fmla="*/ 302 w 302"/>
                <a:gd name="T17" fmla="*/ 0 h 1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2"/>
                <a:gd name="T28" fmla="*/ 0 h 158"/>
                <a:gd name="T29" fmla="*/ 302 w 302"/>
                <a:gd name="T30" fmla="*/ 158 h 1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2" h="158">
                  <a:moveTo>
                    <a:pt x="0" y="158"/>
                  </a:moveTo>
                  <a:lnTo>
                    <a:pt x="25" y="128"/>
                  </a:lnTo>
                  <a:lnTo>
                    <a:pt x="55" y="100"/>
                  </a:lnTo>
                  <a:lnTo>
                    <a:pt x="86" y="76"/>
                  </a:lnTo>
                  <a:lnTo>
                    <a:pt x="119" y="52"/>
                  </a:lnTo>
                  <a:lnTo>
                    <a:pt x="159" y="33"/>
                  </a:lnTo>
                  <a:lnTo>
                    <a:pt x="202" y="18"/>
                  </a:lnTo>
                  <a:lnTo>
                    <a:pt x="250" y="6"/>
                  </a:lnTo>
                  <a:lnTo>
                    <a:pt x="302" y="0"/>
                  </a:lnTo>
                </a:path>
              </a:pathLst>
            </a:custGeom>
            <a:noFill/>
            <a:ln w="4763">
              <a:solidFill>
                <a:srgbClr val="FF0000"/>
              </a:solidFill>
              <a:round/>
              <a:headEnd/>
              <a:tailEnd/>
            </a:ln>
          </p:spPr>
          <p:txBody>
            <a:bodyPr/>
            <a:lstStyle/>
            <a:p>
              <a:endParaRPr lang="en-US"/>
            </a:p>
          </p:txBody>
        </p:sp>
        <p:sp>
          <p:nvSpPr>
            <p:cNvPr id="37924" name="Freeform 129"/>
            <p:cNvSpPr>
              <a:spLocks/>
            </p:cNvSpPr>
            <p:nvPr/>
          </p:nvSpPr>
          <p:spPr bwMode="auto">
            <a:xfrm>
              <a:off x="1762" y="2402"/>
              <a:ext cx="592" cy="94"/>
            </a:xfrm>
            <a:custGeom>
              <a:avLst/>
              <a:gdLst>
                <a:gd name="T0" fmla="*/ 0 w 592"/>
                <a:gd name="T1" fmla="*/ 3 h 94"/>
                <a:gd name="T2" fmla="*/ 58 w 592"/>
                <a:gd name="T3" fmla="*/ 0 h 94"/>
                <a:gd name="T4" fmla="*/ 119 w 592"/>
                <a:gd name="T5" fmla="*/ 0 h 94"/>
                <a:gd name="T6" fmla="*/ 183 w 592"/>
                <a:gd name="T7" fmla="*/ 0 h 94"/>
                <a:gd name="T8" fmla="*/ 254 w 592"/>
                <a:gd name="T9" fmla="*/ 9 h 94"/>
                <a:gd name="T10" fmla="*/ 330 w 592"/>
                <a:gd name="T11" fmla="*/ 18 h 94"/>
                <a:gd name="T12" fmla="*/ 409 w 592"/>
                <a:gd name="T13" fmla="*/ 36 h 94"/>
                <a:gd name="T14" fmla="*/ 498 w 592"/>
                <a:gd name="T15" fmla="*/ 61 h 94"/>
                <a:gd name="T16" fmla="*/ 592 w 592"/>
                <a:gd name="T17" fmla="*/ 94 h 9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92"/>
                <a:gd name="T28" fmla="*/ 0 h 94"/>
                <a:gd name="T29" fmla="*/ 592 w 592"/>
                <a:gd name="T30" fmla="*/ 94 h 9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92" h="94">
                  <a:moveTo>
                    <a:pt x="0" y="3"/>
                  </a:moveTo>
                  <a:lnTo>
                    <a:pt x="58" y="0"/>
                  </a:lnTo>
                  <a:lnTo>
                    <a:pt x="119" y="0"/>
                  </a:lnTo>
                  <a:lnTo>
                    <a:pt x="183" y="0"/>
                  </a:lnTo>
                  <a:lnTo>
                    <a:pt x="254" y="9"/>
                  </a:lnTo>
                  <a:lnTo>
                    <a:pt x="330" y="18"/>
                  </a:lnTo>
                  <a:lnTo>
                    <a:pt x="409" y="36"/>
                  </a:lnTo>
                  <a:lnTo>
                    <a:pt x="498" y="61"/>
                  </a:lnTo>
                  <a:lnTo>
                    <a:pt x="592" y="94"/>
                  </a:lnTo>
                </a:path>
              </a:pathLst>
            </a:custGeom>
            <a:noFill/>
            <a:ln w="4763">
              <a:solidFill>
                <a:srgbClr val="FF0000"/>
              </a:solidFill>
              <a:round/>
              <a:headEnd/>
              <a:tailEnd/>
            </a:ln>
          </p:spPr>
          <p:txBody>
            <a:bodyPr/>
            <a:lstStyle/>
            <a:p>
              <a:endParaRPr lang="en-US"/>
            </a:p>
          </p:txBody>
        </p:sp>
        <p:sp>
          <p:nvSpPr>
            <p:cNvPr id="37925" name="Freeform 130"/>
            <p:cNvSpPr>
              <a:spLocks/>
            </p:cNvSpPr>
            <p:nvPr/>
          </p:nvSpPr>
          <p:spPr bwMode="auto">
            <a:xfrm>
              <a:off x="2354" y="2496"/>
              <a:ext cx="989" cy="494"/>
            </a:xfrm>
            <a:custGeom>
              <a:avLst/>
              <a:gdLst>
                <a:gd name="T0" fmla="*/ 0 w 989"/>
                <a:gd name="T1" fmla="*/ 0 h 494"/>
                <a:gd name="T2" fmla="*/ 101 w 989"/>
                <a:gd name="T3" fmla="*/ 37 h 494"/>
                <a:gd name="T4" fmla="*/ 208 w 989"/>
                <a:gd name="T5" fmla="*/ 80 h 494"/>
                <a:gd name="T6" fmla="*/ 317 w 989"/>
                <a:gd name="T7" fmla="*/ 128 h 494"/>
                <a:gd name="T8" fmla="*/ 433 w 989"/>
                <a:gd name="T9" fmla="*/ 180 h 494"/>
                <a:gd name="T10" fmla="*/ 498 w 989"/>
                <a:gd name="T11" fmla="*/ 211 h 494"/>
                <a:gd name="T12" fmla="*/ 559 w 989"/>
                <a:gd name="T13" fmla="*/ 241 h 494"/>
                <a:gd name="T14" fmla="*/ 626 w 989"/>
                <a:gd name="T15" fmla="*/ 278 h 494"/>
                <a:gd name="T16" fmla="*/ 693 w 989"/>
                <a:gd name="T17" fmla="*/ 314 h 494"/>
                <a:gd name="T18" fmla="*/ 763 w 989"/>
                <a:gd name="T19" fmla="*/ 354 h 494"/>
                <a:gd name="T20" fmla="*/ 836 w 989"/>
                <a:gd name="T21" fmla="*/ 397 h 494"/>
                <a:gd name="T22" fmla="*/ 909 w 989"/>
                <a:gd name="T23" fmla="*/ 446 h 494"/>
                <a:gd name="T24" fmla="*/ 989 w 989"/>
                <a:gd name="T25" fmla="*/ 494 h 49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89"/>
                <a:gd name="T40" fmla="*/ 0 h 494"/>
                <a:gd name="T41" fmla="*/ 989 w 989"/>
                <a:gd name="T42" fmla="*/ 494 h 49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89" h="494">
                  <a:moveTo>
                    <a:pt x="0" y="0"/>
                  </a:moveTo>
                  <a:lnTo>
                    <a:pt x="101" y="37"/>
                  </a:lnTo>
                  <a:lnTo>
                    <a:pt x="208" y="80"/>
                  </a:lnTo>
                  <a:lnTo>
                    <a:pt x="317" y="128"/>
                  </a:lnTo>
                  <a:lnTo>
                    <a:pt x="433" y="180"/>
                  </a:lnTo>
                  <a:lnTo>
                    <a:pt x="498" y="211"/>
                  </a:lnTo>
                  <a:lnTo>
                    <a:pt x="559" y="241"/>
                  </a:lnTo>
                  <a:lnTo>
                    <a:pt x="626" y="278"/>
                  </a:lnTo>
                  <a:lnTo>
                    <a:pt x="693" y="314"/>
                  </a:lnTo>
                  <a:lnTo>
                    <a:pt x="763" y="354"/>
                  </a:lnTo>
                  <a:lnTo>
                    <a:pt x="836" y="397"/>
                  </a:lnTo>
                  <a:lnTo>
                    <a:pt x="909" y="446"/>
                  </a:lnTo>
                  <a:lnTo>
                    <a:pt x="989" y="494"/>
                  </a:lnTo>
                </a:path>
              </a:pathLst>
            </a:custGeom>
            <a:noFill/>
            <a:ln w="4763">
              <a:solidFill>
                <a:srgbClr val="FF0000"/>
              </a:solidFill>
              <a:round/>
              <a:headEnd/>
              <a:tailEnd/>
            </a:ln>
          </p:spPr>
          <p:txBody>
            <a:bodyPr/>
            <a:lstStyle/>
            <a:p>
              <a:endParaRPr lang="en-US"/>
            </a:p>
          </p:txBody>
        </p:sp>
        <p:sp>
          <p:nvSpPr>
            <p:cNvPr id="37926" name="Freeform 131"/>
            <p:cNvSpPr>
              <a:spLocks/>
            </p:cNvSpPr>
            <p:nvPr/>
          </p:nvSpPr>
          <p:spPr bwMode="auto">
            <a:xfrm>
              <a:off x="3343" y="2990"/>
              <a:ext cx="161" cy="104"/>
            </a:xfrm>
            <a:custGeom>
              <a:avLst/>
              <a:gdLst>
                <a:gd name="T0" fmla="*/ 0 w 161"/>
                <a:gd name="T1" fmla="*/ 0 h 104"/>
                <a:gd name="T2" fmla="*/ 161 w 161"/>
                <a:gd name="T3" fmla="*/ 104 h 104"/>
                <a:gd name="T4" fmla="*/ 0 60000 65536"/>
                <a:gd name="T5" fmla="*/ 0 60000 65536"/>
                <a:gd name="T6" fmla="*/ 0 w 161"/>
                <a:gd name="T7" fmla="*/ 0 h 104"/>
                <a:gd name="T8" fmla="*/ 161 w 161"/>
                <a:gd name="T9" fmla="*/ 104 h 104"/>
              </a:gdLst>
              <a:ahLst/>
              <a:cxnLst>
                <a:cxn ang="T4">
                  <a:pos x="T0" y="T1"/>
                </a:cxn>
                <a:cxn ang="T5">
                  <a:pos x="T2" y="T3"/>
                </a:cxn>
              </a:cxnLst>
              <a:rect l="T6" t="T7" r="T8" b="T9"/>
              <a:pathLst>
                <a:path w="161" h="104">
                  <a:moveTo>
                    <a:pt x="0" y="0"/>
                  </a:moveTo>
                  <a:lnTo>
                    <a:pt x="161" y="104"/>
                  </a:lnTo>
                </a:path>
              </a:pathLst>
            </a:custGeom>
            <a:noFill/>
            <a:ln w="4763">
              <a:solidFill>
                <a:srgbClr val="FF0000"/>
              </a:solidFill>
              <a:round/>
              <a:headEnd/>
              <a:tailEnd/>
            </a:ln>
          </p:spPr>
          <p:txBody>
            <a:bodyPr/>
            <a:lstStyle/>
            <a:p>
              <a:endParaRPr lang="en-US"/>
            </a:p>
          </p:txBody>
        </p:sp>
        <p:sp>
          <p:nvSpPr>
            <p:cNvPr id="37927" name="Rectangle 137"/>
            <p:cNvSpPr>
              <a:spLocks noChangeArrowheads="1"/>
            </p:cNvSpPr>
            <p:nvPr/>
          </p:nvSpPr>
          <p:spPr bwMode="auto">
            <a:xfrm>
              <a:off x="1363" y="2881"/>
              <a:ext cx="15" cy="15"/>
            </a:xfrm>
            <a:prstGeom prst="rect">
              <a:avLst/>
            </a:prstGeom>
            <a:solidFill>
              <a:srgbClr val="FFFFFF"/>
            </a:solidFill>
            <a:ln w="4763">
              <a:solidFill>
                <a:srgbClr val="FF0000"/>
              </a:solidFill>
              <a:miter lim="800000"/>
              <a:headEnd/>
              <a:tailEnd/>
            </a:ln>
          </p:spPr>
          <p:txBody>
            <a:bodyPr/>
            <a:lstStyle/>
            <a:p>
              <a:endParaRPr lang="en-US"/>
            </a:p>
          </p:txBody>
        </p:sp>
        <p:sp>
          <p:nvSpPr>
            <p:cNvPr id="37928" name="Rectangle 138"/>
            <p:cNvSpPr>
              <a:spLocks noChangeArrowheads="1"/>
            </p:cNvSpPr>
            <p:nvPr/>
          </p:nvSpPr>
          <p:spPr bwMode="auto">
            <a:xfrm>
              <a:off x="1451" y="2554"/>
              <a:ext cx="15" cy="15"/>
            </a:xfrm>
            <a:prstGeom prst="rect">
              <a:avLst/>
            </a:prstGeom>
            <a:solidFill>
              <a:srgbClr val="FFFFFF"/>
            </a:solidFill>
            <a:ln w="4763">
              <a:solidFill>
                <a:srgbClr val="FF0000"/>
              </a:solidFill>
              <a:miter lim="800000"/>
              <a:headEnd/>
              <a:tailEnd/>
            </a:ln>
          </p:spPr>
          <p:txBody>
            <a:bodyPr/>
            <a:lstStyle/>
            <a:p>
              <a:endParaRPr lang="en-US"/>
            </a:p>
          </p:txBody>
        </p:sp>
        <p:sp>
          <p:nvSpPr>
            <p:cNvPr id="37929" name="Rectangle 139"/>
            <p:cNvSpPr>
              <a:spLocks noChangeArrowheads="1"/>
            </p:cNvSpPr>
            <p:nvPr/>
          </p:nvSpPr>
          <p:spPr bwMode="auto">
            <a:xfrm>
              <a:off x="1753" y="2396"/>
              <a:ext cx="15" cy="15"/>
            </a:xfrm>
            <a:prstGeom prst="rect">
              <a:avLst/>
            </a:prstGeom>
            <a:solidFill>
              <a:srgbClr val="FFFFFF"/>
            </a:solidFill>
            <a:ln w="4763">
              <a:solidFill>
                <a:srgbClr val="FF0000"/>
              </a:solidFill>
              <a:miter lim="800000"/>
              <a:headEnd/>
              <a:tailEnd/>
            </a:ln>
          </p:spPr>
          <p:txBody>
            <a:bodyPr/>
            <a:lstStyle/>
            <a:p>
              <a:endParaRPr lang="en-US"/>
            </a:p>
          </p:txBody>
        </p:sp>
        <p:sp>
          <p:nvSpPr>
            <p:cNvPr id="37930" name="Rectangle 140"/>
            <p:cNvSpPr>
              <a:spLocks noChangeArrowheads="1"/>
            </p:cNvSpPr>
            <p:nvPr/>
          </p:nvSpPr>
          <p:spPr bwMode="auto">
            <a:xfrm>
              <a:off x="2345" y="2487"/>
              <a:ext cx="15" cy="15"/>
            </a:xfrm>
            <a:prstGeom prst="rect">
              <a:avLst/>
            </a:prstGeom>
            <a:solidFill>
              <a:srgbClr val="FFFFFF"/>
            </a:solidFill>
            <a:ln w="4763">
              <a:solidFill>
                <a:srgbClr val="FF0000"/>
              </a:solidFill>
              <a:miter lim="800000"/>
              <a:headEnd/>
              <a:tailEnd/>
            </a:ln>
          </p:spPr>
          <p:txBody>
            <a:bodyPr/>
            <a:lstStyle/>
            <a:p>
              <a:endParaRPr lang="en-US"/>
            </a:p>
          </p:txBody>
        </p:sp>
        <p:sp>
          <p:nvSpPr>
            <p:cNvPr id="37931" name="Rectangle 141"/>
            <p:cNvSpPr>
              <a:spLocks noChangeArrowheads="1"/>
            </p:cNvSpPr>
            <p:nvPr/>
          </p:nvSpPr>
          <p:spPr bwMode="auto">
            <a:xfrm>
              <a:off x="3334" y="2981"/>
              <a:ext cx="15" cy="16"/>
            </a:xfrm>
            <a:prstGeom prst="rect">
              <a:avLst/>
            </a:prstGeom>
            <a:solidFill>
              <a:srgbClr val="FFFFFF"/>
            </a:solidFill>
            <a:ln w="4763">
              <a:solidFill>
                <a:srgbClr val="FF0000"/>
              </a:solidFill>
              <a:miter lim="800000"/>
              <a:headEnd/>
              <a:tailEnd/>
            </a:ln>
          </p:spPr>
          <p:txBody>
            <a:bodyPr/>
            <a:lstStyle/>
            <a:p>
              <a:endParaRPr lang="en-US"/>
            </a:p>
          </p:txBody>
        </p:sp>
        <p:sp>
          <p:nvSpPr>
            <p:cNvPr id="37932" name="Rectangle 142"/>
            <p:cNvSpPr>
              <a:spLocks noChangeArrowheads="1"/>
            </p:cNvSpPr>
            <p:nvPr/>
          </p:nvSpPr>
          <p:spPr bwMode="auto">
            <a:xfrm>
              <a:off x="1186" y="3091"/>
              <a:ext cx="156"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$3,730</a:t>
              </a:r>
              <a:endParaRPr lang="en-US" sz="700"/>
            </a:p>
          </p:txBody>
        </p:sp>
        <p:sp>
          <p:nvSpPr>
            <p:cNvPr id="37933" name="Rectangle 143"/>
            <p:cNvSpPr>
              <a:spLocks noChangeArrowheads="1"/>
            </p:cNvSpPr>
            <p:nvPr/>
          </p:nvSpPr>
          <p:spPr bwMode="auto">
            <a:xfrm>
              <a:off x="1186" y="2908"/>
              <a:ext cx="156" cy="62"/>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$3,735</a:t>
              </a:r>
              <a:endParaRPr lang="en-US" sz="700"/>
            </a:p>
          </p:txBody>
        </p:sp>
        <p:sp>
          <p:nvSpPr>
            <p:cNvPr id="37934" name="Rectangle 144"/>
            <p:cNvSpPr>
              <a:spLocks noChangeArrowheads="1"/>
            </p:cNvSpPr>
            <p:nvPr/>
          </p:nvSpPr>
          <p:spPr bwMode="auto">
            <a:xfrm>
              <a:off x="1186" y="2725"/>
              <a:ext cx="156"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$3,740</a:t>
              </a:r>
              <a:endParaRPr lang="en-US" sz="700"/>
            </a:p>
          </p:txBody>
        </p:sp>
        <p:sp>
          <p:nvSpPr>
            <p:cNvPr id="37935" name="Rectangle 145"/>
            <p:cNvSpPr>
              <a:spLocks noChangeArrowheads="1"/>
            </p:cNvSpPr>
            <p:nvPr/>
          </p:nvSpPr>
          <p:spPr bwMode="auto">
            <a:xfrm>
              <a:off x="1186" y="2542"/>
              <a:ext cx="156"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$3,745</a:t>
              </a:r>
              <a:endParaRPr lang="en-US" sz="700"/>
            </a:p>
          </p:txBody>
        </p:sp>
        <p:sp>
          <p:nvSpPr>
            <p:cNvPr id="37936" name="Rectangle 146"/>
            <p:cNvSpPr>
              <a:spLocks noChangeArrowheads="1"/>
            </p:cNvSpPr>
            <p:nvPr/>
          </p:nvSpPr>
          <p:spPr bwMode="auto">
            <a:xfrm>
              <a:off x="1186" y="2359"/>
              <a:ext cx="156" cy="62"/>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$3,750</a:t>
              </a:r>
              <a:endParaRPr lang="en-US" sz="700"/>
            </a:p>
          </p:txBody>
        </p:sp>
        <p:sp>
          <p:nvSpPr>
            <p:cNvPr id="37937" name="Rectangle 147"/>
            <p:cNvSpPr>
              <a:spLocks noChangeArrowheads="1"/>
            </p:cNvSpPr>
            <p:nvPr/>
          </p:nvSpPr>
          <p:spPr bwMode="auto">
            <a:xfrm>
              <a:off x="1186" y="2176"/>
              <a:ext cx="156"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$3,755</a:t>
              </a:r>
              <a:endParaRPr lang="en-US" sz="700"/>
            </a:p>
          </p:txBody>
        </p:sp>
        <p:sp>
          <p:nvSpPr>
            <p:cNvPr id="37938" name="Rectangle 148"/>
            <p:cNvSpPr>
              <a:spLocks noChangeArrowheads="1"/>
            </p:cNvSpPr>
            <p:nvPr/>
          </p:nvSpPr>
          <p:spPr bwMode="auto">
            <a:xfrm>
              <a:off x="1363" y="3149"/>
              <a:ext cx="28"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a:t>
              </a:r>
              <a:endParaRPr lang="en-US" sz="700"/>
            </a:p>
          </p:txBody>
        </p:sp>
        <p:sp>
          <p:nvSpPr>
            <p:cNvPr id="37939" name="Rectangle 149"/>
            <p:cNvSpPr>
              <a:spLocks noChangeArrowheads="1"/>
            </p:cNvSpPr>
            <p:nvPr/>
          </p:nvSpPr>
          <p:spPr bwMode="auto">
            <a:xfrm>
              <a:off x="1549" y="3149"/>
              <a:ext cx="99"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0.02</a:t>
              </a:r>
              <a:endParaRPr lang="en-US" sz="700"/>
            </a:p>
          </p:txBody>
        </p:sp>
        <p:sp>
          <p:nvSpPr>
            <p:cNvPr id="37940" name="Rectangle 150"/>
            <p:cNvSpPr>
              <a:spLocks noChangeArrowheads="1"/>
            </p:cNvSpPr>
            <p:nvPr/>
          </p:nvSpPr>
          <p:spPr bwMode="auto">
            <a:xfrm>
              <a:off x="1762" y="3149"/>
              <a:ext cx="100"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0.04</a:t>
              </a:r>
              <a:endParaRPr lang="en-US" sz="700"/>
            </a:p>
          </p:txBody>
        </p:sp>
        <p:sp>
          <p:nvSpPr>
            <p:cNvPr id="37941" name="Rectangle 151"/>
            <p:cNvSpPr>
              <a:spLocks noChangeArrowheads="1"/>
            </p:cNvSpPr>
            <p:nvPr/>
          </p:nvSpPr>
          <p:spPr bwMode="auto">
            <a:xfrm>
              <a:off x="1976" y="3149"/>
              <a:ext cx="99"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0.06</a:t>
              </a:r>
              <a:endParaRPr lang="en-US" sz="700"/>
            </a:p>
          </p:txBody>
        </p:sp>
        <p:sp>
          <p:nvSpPr>
            <p:cNvPr id="37942" name="Rectangle 152"/>
            <p:cNvSpPr>
              <a:spLocks noChangeArrowheads="1"/>
            </p:cNvSpPr>
            <p:nvPr/>
          </p:nvSpPr>
          <p:spPr bwMode="auto">
            <a:xfrm>
              <a:off x="2189" y="3149"/>
              <a:ext cx="99"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0.08</a:t>
              </a:r>
              <a:endParaRPr lang="en-US" sz="700"/>
            </a:p>
          </p:txBody>
        </p:sp>
        <p:sp>
          <p:nvSpPr>
            <p:cNvPr id="37943" name="Rectangle 153"/>
            <p:cNvSpPr>
              <a:spLocks noChangeArrowheads="1"/>
            </p:cNvSpPr>
            <p:nvPr/>
          </p:nvSpPr>
          <p:spPr bwMode="auto">
            <a:xfrm>
              <a:off x="2415" y="3149"/>
              <a:ext cx="71"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0.1</a:t>
              </a:r>
              <a:endParaRPr lang="en-US" sz="700"/>
            </a:p>
          </p:txBody>
        </p:sp>
        <p:sp>
          <p:nvSpPr>
            <p:cNvPr id="37944" name="Rectangle 154"/>
            <p:cNvSpPr>
              <a:spLocks noChangeArrowheads="1"/>
            </p:cNvSpPr>
            <p:nvPr/>
          </p:nvSpPr>
          <p:spPr bwMode="auto">
            <a:xfrm>
              <a:off x="2620" y="3149"/>
              <a:ext cx="100"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0.12</a:t>
              </a:r>
              <a:endParaRPr lang="en-US" sz="700"/>
            </a:p>
          </p:txBody>
        </p:sp>
        <p:sp>
          <p:nvSpPr>
            <p:cNvPr id="37945" name="Rectangle 155"/>
            <p:cNvSpPr>
              <a:spLocks noChangeArrowheads="1"/>
            </p:cNvSpPr>
            <p:nvPr/>
          </p:nvSpPr>
          <p:spPr bwMode="auto">
            <a:xfrm>
              <a:off x="2833" y="3149"/>
              <a:ext cx="99"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0.14</a:t>
              </a:r>
              <a:endParaRPr lang="en-US" sz="700"/>
            </a:p>
          </p:txBody>
        </p:sp>
        <p:sp>
          <p:nvSpPr>
            <p:cNvPr id="37946" name="Rectangle 156"/>
            <p:cNvSpPr>
              <a:spLocks noChangeArrowheads="1"/>
            </p:cNvSpPr>
            <p:nvPr/>
          </p:nvSpPr>
          <p:spPr bwMode="auto">
            <a:xfrm>
              <a:off x="3047" y="3149"/>
              <a:ext cx="99"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0.16</a:t>
              </a:r>
              <a:endParaRPr lang="en-US" sz="700"/>
            </a:p>
          </p:txBody>
        </p:sp>
        <p:sp>
          <p:nvSpPr>
            <p:cNvPr id="37947" name="Rectangle 157"/>
            <p:cNvSpPr>
              <a:spLocks noChangeArrowheads="1"/>
            </p:cNvSpPr>
            <p:nvPr/>
          </p:nvSpPr>
          <p:spPr bwMode="auto">
            <a:xfrm>
              <a:off x="3260" y="3149"/>
              <a:ext cx="100"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0.18</a:t>
              </a:r>
              <a:endParaRPr lang="en-US" sz="700"/>
            </a:p>
          </p:txBody>
        </p:sp>
        <p:sp>
          <p:nvSpPr>
            <p:cNvPr id="37948" name="Rectangle 158"/>
            <p:cNvSpPr>
              <a:spLocks noChangeArrowheads="1"/>
            </p:cNvSpPr>
            <p:nvPr/>
          </p:nvSpPr>
          <p:spPr bwMode="auto">
            <a:xfrm>
              <a:off x="3483" y="3149"/>
              <a:ext cx="71"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0.2</a:t>
              </a:r>
              <a:endParaRPr lang="en-US" sz="700"/>
            </a:p>
          </p:txBody>
        </p:sp>
        <p:sp>
          <p:nvSpPr>
            <p:cNvPr id="37949" name="Rectangle 159"/>
            <p:cNvSpPr>
              <a:spLocks noChangeArrowheads="1"/>
            </p:cNvSpPr>
            <p:nvPr/>
          </p:nvSpPr>
          <p:spPr bwMode="auto">
            <a:xfrm>
              <a:off x="3355" y="3207"/>
              <a:ext cx="134" cy="44"/>
            </a:xfrm>
            <a:prstGeom prst="rect">
              <a:avLst/>
            </a:prstGeom>
            <a:noFill/>
            <a:ln w="9525">
              <a:noFill/>
              <a:miter lim="800000"/>
              <a:headEnd/>
              <a:tailEnd/>
            </a:ln>
          </p:spPr>
          <p:txBody>
            <a:bodyPr wrap="none" lIns="0" tIns="0" rIns="0" bIns="0">
              <a:spAutoFit/>
            </a:bodyPr>
            <a:lstStyle/>
            <a:p>
              <a:r>
                <a:rPr lang="en-US" sz="500">
                  <a:solidFill>
                    <a:srgbClr val="000000"/>
                  </a:solidFill>
                  <a:latin typeface="Arial" charset="0"/>
                </a:rPr>
                <a:t>Millions</a:t>
              </a:r>
              <a:endParaRPr lang="en-US"/>
            </a:p>
          </p:txBody>
        </p:sp>
        <p:sp>
          <p:nvSpPr>
            <p:cNvPr id="37950" name="Rectangle 160"/>
            <p:cNvSpPr>
              <a:spLocks noChangeArrowheads="1"/>
            </p:cNvSpPr>
            <p:nvPr/>
          </p:nvSpPr>
          <p:spPr bwMode="auto">
            <a:xfrm>
              <a:off x="1161" y="2136"/>
              <a:ext cx="2420" cy="1175"/>
            </a:xfrm>
            <a:prstGeom prst="rect">
              <a:avLst/>
            </a:prstGeom>
            <a:noFill/>
            <a:ln w="19050">
              <a:solidFill>
                <a:schemeClr val="accent1"/>
              </a:solidFill>
              <a:miter lim="800000"/>
              <a:headEnd/>
              <a:tailEnd/>
            </a:ln>
          </p:spPr>
          <p:txBody>
            <a:bodyPr/>
            <a:lstStyle/>
            <a:p>
              <a:endParaRPr lang="en-US"/>
            </a:p>
          </p:txBody>
        </p:sp>
        <p:sp>
          <p:nvSpPr>
            <p:cNvPr id="37951" name="Rectangle 161"/>
            <p:cNvSpPr>
              <a:spLocks noChangeArrowheads="1"/>
            </p:cNvSpPr>
            <p:nvPr/>
          </p:nvSpPr>
          <p:spPr bwMode="auto">
            <a:xfrm>
              <a:off x="924" y="1716"/>
              <a:ext cx="474" cy="192"/>
            </a:xfrm>
            <a:prstGeom prst="rect">
              <a:avLst/>
            </a:prstGeom>
            <a:noFill/>
            <a:ln w="19050" algn="ctr">
              <a:solidFill>
                <a:schemeClr val="accent1"/>
              </a:solidFill>
              <a:miter lim="800000"/>
              <a:headEnd/>
              <a:tailEnd/>
            </a:ln>
          </p:spPr>
          <p:txBody>
            <a:bodyPr wrap="none" anchor="ctr">
              <a:spAutoFit/>
            </a:bodyPr>
            <a:lstStyle/>
            <a:p>
              <a:endParaRPr lang="en-US"/>
            </a:p>
          </p:txBody>
        </p:sp>
        <p:sp>
          <p:nvSpPr>
            <p:cNvPr id="37952" name="Line 162"/>
            <p:cNvSpPr>
              <a:spLocks noChangeShapeType="1"/>
            </p:cNvSpPr>
            <p:nvPr/>
          </p:nvSpPr>
          <p:spPr bwMode="auto">
            <a:xfrm>
              <a:off x="924" y="1902"/>
              <a:ext cx="240" cy="240"/>
            </a:xfrm>
            <a:prstGeom prst="line">
              <a:avLst/>
            </a:prstGeom>
            <a:noFill/>
            <a:ln w="9525">
              <a:solidFill>
                <a:schemeClr val="accent1"/>
              </a:solidFill>
              <a:prstDash val="dash"/>
              <a:round/>
              <a:headEnd/>
              <a:tailEnd/>
            </a:ln>
          </p:spPr>
          <p:txBody>
            <a:bodyPr wrap="none">
              <a:spAutoFit/>
            </a:bodyPr>
            <a:lstStyle/>
            <a:p>
              <a:endParaRPr lang="en-US"/>
            </a:p>
          </p:txBody>
        </p:sp>
        <p:sp>
          <p:nvSpPr>
            <p:cNvPr id="37953" name="Line 163"/>
            <p:cNvSpPr>
              <a:spLocks noChangeShapeType="1"/>
            </p:cNvSpPr>
            <p:nvPr/>
          </p:nvSpPr>
          <p:spPr bwMode="auto">
            <a:xfrm>
              <a:off x="1398" y="1710"/>
              <a:ext cx="2184" cy="426"/>
            </a:xfrm>
            <a:prstGeom prst="line">
              <a:avLst/>
            </a:prstGeom>
            <a:noFill/>
            <a:ln w="9525">
              <a:solidFill>
                <a:schemeClr val="accent1"/>
              </a:solidFill>
              <a:prstDash val="dash"/>
              <a:round/>
              <a:headEnd/>
              <a:tailEnd/>
            </a:ln>
          </p:spPr>
          <p:txBody>
            <a:bodyPr wrap="none">
              <a:spAutoFit/>
            </a:bodyPr>
            <a:lstStyle/>
            <a:p>
              <a:endParaRPr lang="en-US"/>
            </a:p>
          </p:txBody>
        </p:sp>
        <p:sp>
          <p:nvSpPr>
            <p:cNvPr id="37954" name="Text Box 164"/>
            <p:cNvSpPr txBox="1">
              <a:spLocks noChangeArrowheads="1"/>
            </p:cNvSpPr>
            <p:nvPr/>
          </p:nvSpPr>
          <p:spPr bwMode="auto">
            <a:xfrm>
              <a:off x="1364" y="2793"/>
              <a:ext cx="251" cy="158"/>
            </a:xfrm>
            <a:prstGeom prst="rect">
              <a:avLst/>
            </a:prstGeom>
            <a:noFill/>
            <a:ln w="9525" algn="ctr">
              <a:noFill/>
              <a:prstDash val="dash"/>
              <a:miter lim="800000"/>
              <a:headEnd/>
              <a:tailEnd/>
            </a:ln>
          </p:spPr>
          <p:txBody>
            <a:bodyPr wrap="none">
              <a:spAutoFit/>
            </a:bodyPr>
            <a:lstStyle/>
            <a:p>
              <a:r>
                <a:rPr lang="en-US" sz="1200">
                  <a:latin typeface="Arial" charset="0"/>
                </a:rPr>
                <a:t>$40</a:t>
              </a:r>
            </a:p>
          </p:txBody>
        </p:sp>
        <p:sp>
          <p:nvSpPr>
            <p:cNvPr id="37955" name="Text Box 165"/>
            <p:cNvSpPr txBox="1">
              <a:spLocks noChangeArrowheads="1"/>
            </p:cNvSpPr>
            <p:nvPr/>
          </p:nvSpPr>
          <p:spPr bwMode="auto">
            <a:xfrm>
              <a:off x="1448" y="2487"/>
              <a:ext cx="251" cy="158"/>
            </a:xfrm>
            <a:prstGeom prst="rect">
              <a:avLst/>
            </a:prstGeom>
            <a:noFill/>
            <a:ln w="9525" algn="ctr">
              <a:noFill/>
              <a:prstDash val="dash"/>
              <a:miter lim="800000"/>
              <a:headEnd/>
              <a:tailEnd/>
            </a:ln>
          </p:spPr>
          <p:txBody>
            <a:bodyPr wrap="none">
              <a:spAutoFit/>
            </a:bodyPr>
            <a:lstStyle/>
            <a:p>
              <a:r>
                <a:rPr lang="en-US" sz="1200">
                  <a:latin typeface="Arial" charset="0"/>
                </a:rPr>
                <a:t>$50</a:t>
              </a:r>
            </a:p>
          </p:txBody>
        </p:sp>
        <p:sp>
          <p:nvSpPr>
            <p:cNvPr id="37956" name="Text Box 166"/>
            <p:cNvSpPr txBox="1">
              <a:spLocks noChangeArrowheads="1"/>
            </p:cNvSpPr>
            <p:nvPr/>
          </p:nvSpPr>
          <p:spPr bwMode="auto">
            <a:xfrm>
              <a:off x="1736" y="2235"/>
              <a:ext cx="251" cy="158"/>
            </a:xfrm>
            <a:prstGeom prst="rect">
              <a:avLst/>
            </a:prstGeom>
            <a:noFill/>
            <a:ln w="9525" algn="ctr">
              <a:noFill/>
              <a:prstDash val="dash"/>
              <a:miter lim="800000"/>
              <a:headEnd/>
              <a:tailEnd/>
            </a:ln>
          </p:spPr>
          <p:txBody>
            <a:bodyPr wrap="none">
              <a:spAutoFit/>
            </a:bodyPr>
            <a:lstStyle/>
            <a:p>
              <a:r>
                <a:rPr lang="en-US" sz="1200">
                  <a:latin typeface="Arial" charset="0"/>
                </a:rPr>
                <a:t>$60</a:t>
              </a:r>
            </a:p>
          </p:txBody>
        </p:sp>
        <p:sp>
          <p:nvSpPr>
            <p:cNvPr id="37957" name="Text Box 167"/>
            <p:cNvSpPr txBox="1">
              <a:spLocks noChangeArrowheads="1"/>
            </p:cNvSpPr>
            <p:nvPr/>
          </p:nvSpPr>
          <p:spPr bwMode="auto">
            <a:xfrm>
              <a:off x="2384" y="2385"/>
              <a:ext cx="251" cy="158"/>
            </a:xfrm>
            <a:prstGeom prst="rect">
              <a:avLst/>
            </a:prstGeom>
            <a:noFill/>
            <a:ln w="9525" algn="ctr">
              <a:noFill/>
              <a:prstDash val="dash"/>
              <a:miter lim="800000"/>
              <a:headEnd/>
              <a:tailEnd/>
            </a:ln>
          </p:spPr>
          <p:txBody>
            <a:bodyPr wrap="none">
              <a:spAutoFit/>
            </a:bodyPr>
            <a:lstStyle/>
            <a:p>
              <a:r>
                <a:rPr lang="en-US" sz="1200">
                  <a:latin typeface="Arial" charset="0"/>
                </a:rPr>
                <a:t>$70</a:t>
              </a:r>
            </a:p>
          </p:txBody>
        </p:sp>
        <p:sp>
          <p:nvSpPr>
            <p:cNvPr id="37958" name="Text Box 168"/>
            <p:cNvSpPr txBox="1">
              <a:spLocks noChangeArrowheads="1"/>
            </p:cNvSpPr>
            <p:nvPr/>
          </p:nvSpPr>
          <p:spPr bwMode="auto">
            <a:xfrm>
              <a:off x="1538" y="1641"/>
              <a:ext cx="251" cy="158"/>
            </a:xfrm>
            <a:prstGeom prst="rect">
              <a:avLst/>
            </a:prstGeom>
            <a:noFill/>
            <a:ln w="9525" algn="ctr">
              <a:noFill/>
              <a:prstDash val="dash"/>
              <a:miter lim="800000"/>
              <a:headEnd/>
              <a:tailEnd/>
            </a:ln>
          </p:spPr>
          <p:txBody>
            <a:bodyPr wrap="none">
              <a:spAutoFit/>
            </a:bodyPr>
            <a:lstStyle/>
            <a:p>
              <a:r>
                <a:rPr lang="en-US" sz="1200">
                  <a:latin typeface="Arial" charset="0"/>
                </a:rPr>
                <a:t>$90</a:t>
              </a:r>
            </a:p>
          </p:txBody>
        </p:sp>
        <p:sp>
          <p:nvSpPr>
            <p:cNvPr id="37959" name="Text Box 169"/>
            <p:cNvSpPr txBox="1">
              <a:spLocks noChangeArrowheads="1"/>
            </p:cNvSpPr>
            <p:nvPr/>
          </p:nvSpPr>
          <p:spPr bwMode="auto">
            <a:xfrm>
              <a:off x="2072" y="1659"/>
              <a:ext cx="299" cy="158"/>
            </a:xfrm>
            <a:prstGeom prst="rect">
              <a:avLst/>
            </a:prstGeom>
            <a:noFill/>
            <a:ln w="9525" algn="ctr">
              <a:noFill/>
              <a:prstDash val="dash"/>
              <a:miter lim="800000"/>
              <a:headEnd/>
              <a:tailEnd/>
            </a:ln>
          </p:spPr>
          <p:txBody>
            <a:bodyPr wrap="none">
              <a:spAutoFit/>
            </a:bodyPr>
            <a:lstStyle/>
            <a:p>
              <a:r>
                <a:rPr lang="en-US" sz="1200">
                  <a:latin typeface="Arial" charset="0"/>
                </a:rPr>
                <a:t>$100</a:t>
              </a:r>
            </a:p>
          </p:txBody>
        </p:sp>
        <p:sp>
          <p:nvSpPr>
            <p:cNvPr id="37960" name="Text Box 170"/>
            <p:cNvSpPr txBox="1">
              <a:spLocks noChangeArrowheads="1"/>
            </p:cNvSpPr>
            <p:nvPr/>
          </p:nvSpPr>
          <p:spPr bwMode="auto">
            <a:xfrm>
              <a:off x="2762" y="1719"/>
              <a:ext cx="299" cy="158"/>
            </a:xfrm>
            <a:prstGeom prst="rect">
              <a:avLst/>
            </a:prstGeom>
            <a:noFill/>
            <a:ln w="9525" algn="ctr">
              <a:noFill/>
              <a:prstDash val="dash"/>
              <a:miter lim="800000"/>
              <a:headEnd/>
              <a:tailEnd/>
            </a:ln>
          </p:spPr>
          <p:txBody>
            <a:bodyPr wrap="none">
              <a:spAutoFit/>
            </a:bodyPr>
            <a:lstStyle/>
            <a:p>
              <a:r>
                <a:rPr lang="en-US" sz="1200">
                  <a:latin typeface="Arial" charset="0"/>
                </a:rPr>
                <a:t>$110</a:t>
              </a:r>
            </a:p>
          </p:txBody>
        </p:sp>
        <p:sp>
          <p:nvSpPr>
            <p:cNvPr id="37961" name="Text Box 171"/>
            <p:cNvSpPr txBox="1">
              <a:spLocks noChangeArrowheads="1"/>
            </p:cNvSpPr>
            <p:nvPr/>
          </p:nvSpPr>
          <p:spPr bwMode="auto">
            <a:xfrm>
              <a:off x="3296" y="1791"/>
              <a:ext cx="299" cy="158"/>
            </a:xfrm>
            <a:prstGeom prst="rect">
              <a:avLst/>
            </a:prstGeom>
            <a:noFill/>
            <a:ln w="9525" algn="ctr">
              <a:noFill/>
              <a:prstDash val="dash"/>
              <a:miter lim="800000"/>
              <a:headEnd/>
              <a:tailEnd/>
            </a:ln>
          </p:spPr>
          <p:txBody>
            <a:bodyPr wrap="none">
              <a:spAutoFit/>
            </a:bodyPr>
            <a:lstStyle/>
            <a:p>
              <a:r>
                <a:rPr lang="en-US" sz="1200">
                  <a:latin typeface="Arial" charset="0"/>
                </a:rPr>
                <a:t>$115</a:t>
              </a:r>
            </a:p>
          </p:txBody>
        </p:sp>
        <p:sp>
          <p:nvSpPr>
            <p:cNvPr id="37962" name="Text Box 172"/>
            <p:cNvSpPr txBox="1">
              <a:spLocks noChangeArrowheads="1"/>
            </p:cNvSpPr>
            <p:nvPr/>
          </p:nvSpPr>
          <p:spPr bwMode="auto">
            <a:xfrm>
              <a:off x="3806" y="1887"/>
              <a:ext cx="299" cy="158"/>
            </a:xfrm>
            <a:prstGeom prst="rect">
              <a:avLst/>
            </a:prstGeom>
            <a:noFill/>
            <a:ln w="9525" algn="ctr">
              <a:noFill/>
              <a:prstDash val="dash"/>
              <a:miter lim="800000"/>
              <a:headEnd/>
              <a:tailEnd/>
            </a:ln>
          </p:spPr>
          <p:txBody>
            <a:bodyPr wrap="none">
              <a:spAutoFit/>
            </a:bodyPr>
            <a:lstStyle/>
            <a:p>
              <a:r>
                <a:rPr lang="en-US" sz="1200">
                  <a:latin typeface="Arial" charset="0"/>
                </a:rPr>
                <a:t>$119</a:t>
              </a:r>
            </a:p>
          </p:txBody>
        </p:sp>
        <p:sp>
          <p:nvSpPr>
            <p:cNvPr id="37963" name="Text Box 173"/>
            <p:cNvSpPr txBox="1">
              <a:spLocks noChangeArrowheads="1"/>
            </p:cNvSpPr>
            <p:nvPr/>
          </p:nvSpPr>
          <p:spPr bwMode="auto">
            <a:xfrm>
              <a:off x="3974" y="2109"/>
              <a:ext cx="372" cy="158"/>
            </a:xfrm>
            <a:prstGeom prst="rect">
              <a:avLst/>
            </a:prstGeom>
            <a:noFill/>
            <a:ln w="9525" algn="ctr">
              <a:noFill/>
              <a:prstDash val="dash"/>
              <a:miter lim="800000"/>
              <a:headEnd/>
              <a:tailEnd/>
            </a:ln>
          </p:spPr>
          <p:txBody>
            <a:bodyPr wrap="none">
              <a:spAutoFit/>
            </a:bodyPr>
            <a:lstStyle/>
            <a:p>
              <a:r>
                <a:rPr lang="en-US" sz="1200">
                  <a:latin typeface="Arial" charset="0"/>
                </a:rPr>
                <a:t>$119.9</a:t>
              </a:r>
            </a:p>
          </p:txBody>
        </p:sp>
        <p:sp>
          <p:nvSpPr>
            <p:cNvPr id="37964" name="Text Box 174"/>
            <p:cNvSpPr txBox="1">
              <a:spLocks noChangeArrowheads="1"/>
            </p:cNvSpPr>
            <p:nvPr/>
          </p:nvSpPr>
          <p:spPr bwMode="auto">
            <a:xfrm>
              <a:off x="3212" y="2769"/>
              <a:ext cx="251" cy="158"/>
            </a:xfrm>
            <a:prstGeom prst="rect">
              <a:avLst/>
            </a:prstGeom>
            <a:noFill/>
            <a:ln w="9525" algn="ctr">
              <a:noFill/>
              <a:prstDash val="dash"/>
              <a:miter lim="800000"/>
              <a:headEnd/>
              <a:tailEnd/>
            </a:ln>
          </p:spPr>
          <p:txBody>
            <a:bodyPr wrap="none">
              <a:spAutoFit/>
            </a:bodyPr>
            <a:lstStyle/>
            <a:p>
              <a:r>
                <a:rPr lang="en-US" sz="1200">
                  <a:latin typeface="Arial" charset="0"/>
                </a:rPr>
                <a:t>$80</a:t>
              </a:r>
            </a:p>
          </p:txBody>
        </p:sp>
        <p:sp>
          <p:nvSpPr>
            <p:cNvPr id="37965" name="Text Box 175"/>
            <p:cNvSpPr txBox="1">
              <a:spLocks noChangeArrowheads="1"/>
            </p:cNvSpPr>
            <p:nvPr/>
          </p:nvSpPr>
          <p:spPr bwMode="auto">
            <a:xfrm>
              <a:off x="4958" y="1677"/>
              <a:ext cx="251" cy="158"/>
            </a:xfrm>
            <a:prstGeom prst="rect">
              <a:avLst/>
            </a:prstGeom>
            <a:noFill/>
            <a:ln w="9525" algn="ctr">
              <a:noFill/>
              <a:prstDash val="dash"/>
              <a:miter lim="800000"/>
              <a:headEnd/>
              <a:tailEnd/>
            </a:ln>
          </p:spPr>
          <p:txBody>
            <a:bodyPr wrap="none">
              <a:spAutoFit/>
            </a:bodyPr>
            <a:lstStyle/>
            <a:p>
              <a:r>
                <a:rPr lang="en-US" sz="1200">
                  <a:latin typeface="Arial" charset="0"/>
                </a:rPr>
                <a:t>$40</a:t>
              </a:r>
            </a:p>
          </p:txBody>
        </p:sp>
        <p:sp>
          <p:nvSpPr>
            <p:cNvPr id="37966" name="Text Box 177"/>
            <p:cNvSpPr txBox="1">
              <a:spLocks noChangeArrowheads="1"/>
            </p:cNvSpPr>
            <p:nvPr/>
          </p:nvSpPr>
          <p:spPr bwMode="auto">
            <a:xfrm>
              <a:off x="4592" y="1617"/>
              <a:ext cx="251" cy="158"/>
            </a:xfrm>
            <a:prstGeom prst="rect">
              <a:avLst/>
            </a:prstGeom>
            <a:noFill/>
            <a:ln w="9525" algn="ctr">
              <a:noFill/>
              <a:prstDash val="dash"/>
              <a:miter lim="800000"/>
              <a:headEnd/>
              <a:tailEnd/>
            </a:ln>
          </p:spPr>
          <p:txBody>
            <a:bodyPr wrap="none">
              <a:spAutoFit/>
            </a:bodyPr>
            <a:lstStyle/>
            <a:p>
              <a:r>
                <a:rPr lang="en-US" sz="1200">
                  <a:latin typeface="Arial" charset="0"/>
                </a:rPr>
                <a:t>$60</a:t>
              </a:r>
            </a:p>
          </p:txBody>
        </p:sp>
        <p:sp>
          <p:nvSpPr>
            <p:cNvPr id="37967" name="Text Box 178"/>
            <p:cNvSpPr txBox="1">
              <a:spLocks noChangeArrowheads="1"/>
            </p:cNvSpPr>
            <p:nvPr/>
          </p:nvSpPr>
          <p:spPr bwMode="auto">
            <a:xfrm>
              <a:off x="4352" y="1545"/>
              <a:ext cx="251" cy="158"/>
            </a:xfrm>
            <a:prstGeom prst="rect">
              <a:avLst/>
            </a:prstGeom>
            <a:noFill/>
            <a:ln w="9525" algn="ctr">
              <a:noFill/>
              <a:prstDash val="dash"/>
              <a:miter lim="800000"/>
              <a:headEnd/>
              <a:tailEnd/>
            </a:ln>
          </p:spPr>
          <p:txBody>
            <a:bodyPr wrap="none">
              <a:spAutoFit/>
            </a:bodyPr>
            <a:lstStyle/>
            <a:p>
              <a:r>
                <a:rPr lang="en-US" sz="1200">
                  <a:latin typeface="Arial" charset="0"/>
                </a:rPr>
                <a:t>$80</a:t>
              </a:r>
            </a:p>
          </p:txBody>
        </p:sp>
        <p:sp>
          <p:nvSpPr>
            <p:cNvPr id="37968" name="Text Box 179"/>
            <p:cNvSpPr txBox="1">
              <a:spLocks noChangeArrowheads="1"/>
            </p:cNvSpPr>
            <p:nvPr/>
          </p:nvSpPr>
          <p:spPr bwMode="auto">
            <a:xfrm>
              <a:off x="3986" y="1449"/>
              <a:ext cx="299" cy="158"/>
            </a:xfrm>
            <a:prstGeom prst="rect">
              <a:avLst/>
            </a:prstGeom>
            <a:noFill/>
            <a:ln w="9525" algn="ctr">
              <a:noFill/>
              <a:prstDash val="dash"/>
              <a:miter lim="800000"/>
              <a:headEnd/>
              <a:tailEnd/>
            </a:ln>
          </p:spPr>
          <p:txBody>
            <a:bodyPr wrap="none">
              <a:spAutoFit/>
            </a:bodyPr>
            <a:lstStyle/>
            <a:p>
              <a:r>
                <a:rPr lang="en-US" sz="1200">
                  <a:latin typeface="Arial" charset="0"/>
                </a:rPr>
                <a:t>$100</a:t>
              </a:r>
            </a:p>
          </p:txBody>
        </p:sp>
        <p:sp>
          <p:nvSpPr>
            <p:cNvPr id="37969" name="Text Box 182"/>
            <p:cNvSpPr txBox="1">
              <a:spLocks noChangeArrowheads="1"/>
            </p:cNvSpPr>
            <p:nvPr/>
          </p:nvSpPr>
          <p:spPr bwMode="auto">
            <a:xfrm>
              <a:off x="3620" y="1203"/>
              <a:ext cx="299" cy="158"/>
            </a:xfrm>
            <a:prstGeom prst="rect">
              <a:avLst/>
            </a:prstGeom>
            <a:noFill/>
            <a:ln w="9525" algn="ctr">
              <a:noFill/>
              <a:prstDash val="dash"/>
              <a:miter lim="800000"/>
              <a:headEnd/>
              <a:tailEnd/>
            </a:ln>
          </p:spPr>
          <p:txBody>
            <a:bodyPr wrap="none">
              <a:spAutoFit/>
            </a:bodyPr>
            <a:lstStyle/>
            <a:p>
              <a:r>
                <a:rPr lang="en-US" sz="1200">
                  <a:latin typeface="Arial" charset="0"/>
                </a:rPr>
                <a:t>$120</a:t>
              </a:r>
            </a:p>
          </p:txBody>
        </p:sp>
        <p:sp>
          <p:nvSpPr>
            <p:cNvPr id="37970" name="Text Box 184"/>
            <p:cNvSpPr txBox="1">
              <a:spLocks noChangeArrowheads="1"/>
            </p:cNvSpPr>
            <p:nvPr/>
          </p:nvSpPr>
          <p:spPr bwMode="auto">
            <a:xfrm>
              <a:off x="4334" y="1245"/>
              <a:ext cx="487" cy="228"/>
            </a:xfrm>
            <a:prstGeom prst="rect">
              <a:avLst/>
            </a:prstGeom>
            <a:noFill/>
            <a:ln w="9525" algn="ctr">
              <a:noFill/>
              <a:prstDash val="dash"/>
              <a:miter lim="800000"/>
              <a:headEnd/>
              <a:tailEnd/>
            </a:ln>
          </p:spPr>
          <p:txBody>
            <a:bodyPr wrap="none">
              <a:spAutoFit/>
            </a:bodyPr>
            <a:lstStyle/>
            <a:p>
              <a:r>
                <a:rPr lang="en-US" sz="2000">
                  <a:solidFill>
                    <a:schemeClr val="accent2"/>
                  </a:solidFill>
                </a:rPr>
                <a:t>Buyer</a:t>
              </a:r>
            </a:p>
          </p:txBody>
        </p:sp>
        <p:sp>
          <p:nvSpPr>
            <p:cNvPr id="37971" name="Text Box 185"/>
            <p:cNvSpPr txBox="1">
              <a:spLocks noChangeArrowheads="1"/>
            </p:cNvSpPr>
            <p:nvPr/>
          </p:nvSpPr>
          <p:spPr bwMode="auto">
            <a:xfrm>
              <a:off x="1898" y="1419"/>
              <a:ext cx="640" cy="228"/>
            </a:xfrm>
            <a:prstGeom prst="rect">
              <a:avLst/>
            </a:prstGeom>
            <a:noFill/>
            <a:ln w="9525" algn="ctr">
              <a:noFill/>
              <a:prstDash val="dash"/>
              <a:miter lim="800000"/>
              <a:headEnd/>
              <a:tailEnd/>
            </a:ln>
          </p:spPr>
          <p:txBody>
            <a:bodyPr wrap="none">
              <a:spAutoFit/>
            </a:bodyPr>
            <a:lstStyle/>
            <a:p>
              <a:r>
                <a:rPr lang="en-US" sz="2000">
                  <a:solidFill>
                    <a:srgbClr val="FF3300"/>
                  </a:solidFill>
                </a:rPr>
                <a:t>Supplier</a:t>
              </a:r>
            </a:p>
          </p:txBody>
        </p:sp>
      </p:grpSp>
      <p:sp>
        <p:nvSpPr>
          <p:cNvPr id="37892" name="Text Box 187"/>
          <p:cNvSpPr txBox="1">
            <a:spLocks noChangeArrowheads="1"/>
          </p:cNvSpPr>
          <p:nvPr/>
        </p:nvSpPr>
        <p:spPr bwMode="auto">
          <a:xfrm>
            <a:off x="5556250" y="6303963"/>
            <a:ext cx="3636963" cy="274637"/>
          </a:xfrm>
          <a:prstGeom prst="rect">
            <a:avLst/>
          </a:prstGeom>
          <a:noFill/>
          <a:ln w="9525" algn="ctr">
            <a:noFill/>
            <a:prstDash val="dash"/>
            <a:miter lim="800000"/>
            <a:headEnd/>
            <a:tailEnd/>
          </a:ln>
        </p:spPr>
        <p:txBody>
          <a:bodyPr wrap="none">
            <a:spAutoFit/>
          </a:bodyPr>
          <a:lstStyle/>
          <a:p>
            <a:r>
              <a:rPr lang="en-US" sz="1200" b="0"/>
              <a:t>*this graph assumes continuous normal demand forecast</a:t>
            </a: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8914" name="AutoShape 2"/>
          <p:cNvSpPr>
            <a:spLocks noChangeArrowheads="1"/>
          </p:cNvSpPr>
          <p:nvPr/>
        </p:nvSpPr>
        <p:spPr bwMode="auto">
          <a:xfrm>
            <a:off x="6459538" y="2671763"/>
            <a:ext cx="2589212" cy="1460500"/>
          </a:xfrm>
          <a:prstGeom prst="wedgeRoundRectCallout">
            <a:avLst>
              <a:gd name="adj1" fmla="val -58954"/>
              <a:gd name="adj2" fmla="val -34023"/>
              <a:gd name="adj3" fmla="val 16667"/>
            </a:avLst>
          </a:prstGeom>
          <a:solidFill>
            <a:srgbClr val="FFFFCC"/>
          </a:solidFill>
          <a:ln w="9525">
            <a:solidFill>
              <a:schemeClr val="tx1"/>
            </a:solidFill>
            <a:miter lim="800000"/>
            <a:headEnd/>
            <a:tailEnd/>
          </a:ln>
        </p:spPr>
        <p:txBody>
          <a:bodyPr/>
          <a:lstStyle/>
          <a:p>
            <a:pPr algn="ctr" eaLnBrk="0" hangingPunct="0"/>
            <a:endParaRPr lang="en-US" b="0"/>
          </a:p>
        </p:txBody>
      </p:sp>
      <p:sp>
        <p:nvSpPr>
          <p:cNvPr id="38915" name="Rectangle 3"/>
          <p:cNvSpPr>
            <a:spLocks noGrp="1" noChangeArrowheads="1"/>
          </p:cNvSpPr>
          <p:nvPr>
            <p:ph type="title"/>
          </p:nvPr>
        </p:nvSpPr>
        <p:spPr/>
        <p:txBody>
          <a:bodyPr/>
          <a:lstStyle/>
          <a:p>
            <a:pPr eaLnBrk="1" hangingPunct="1"/>
            <a:r>
              <a:rPr lang="en-US" smtClean="0">
                <a:latin typeface="Albertus Extra Bold" pitchFamily="34" charset="0"/>
              </a:rPr>
              <a:t>Structured Contracts</a:t>
            </a:r>
            <a:r>
              <a:rPr lang="en-US" smtClean="0"/>
              <a:t> Coordinate + Align Relationships </a:t>
            </a:r>
            <a:br>
              <a:rPr lang="en-US" smtClean="0"/>
            </a:br>
            <a:r>
              <a:rPr lang="en-US" smtClean="0"/>
              <a:t>	</a:t>
            </a:r>
            <a:r>
              <a:rPr lang="en-US" i="1" smtClean="0"/>
              <a:t>Double Marginalization Problem</a:t>
            </a:r>
          </a:p>
        </p:txBody>
      </p:sp>
      <p:sp>
        <p:nvSpPr>
          <p:cNvPr id="38916" name="Rectangle 4"/>
          <p:cNvSpPr>
            <a:spLocks noGrp="1" noChangeArrowheads="1"/>
          </p:cNvSpPr>
          <p:nvPr>
            <p:ph idx="1"/>
          </p:nvPr>
        </p:nvSpPr>
        <p:spPr>
          <a:xfrm>
            <a:off x="455613" y="4117975"/>
            <a:ext cx="8229600" cy="2416175"/>
          </a:xfrm>
        </p:spPr>
        <p:txBody>
          <a:bodyPr/>
          <a:lstStyle/>
          <a:p>
            <a:pPr eaLnBrk="1" hangingPunct="1">
              <a:lnSpc>
                <a:spcPct val="90000"/>
              </a:lnSpc>
            </a:pPr>
            <a:r>
              <a:rPr lang="en-US" sz="1800" smtClean="0"/>
              <a:t>Buyer optimizes:</a:t>
            </a:r>
          </a:p>
          <a:p>
            <a:pPr lvl="1" eaLnBrk="1" hangingPunct="1">
              <a:lnSpc>
                <a:spcPct val="90000"/>
              </a:lnSpc>
            </a:pPr>
            <a:r>
              <a:rPr lang="en-US" sz="1600" smtClean="0"/>
              <a:t>MC</a:t>
            </a:r>
            <a:r>
              <a:rPr lang="en-US" sz="1600" baseline="-25000" smtClean="0"/>
              <a:t>B</a:t>
            </a:r>
            <a:r>
              <a:rPr lang="en-US" sz="1600" smtClean="0"/>
              <a:t> = </a:t>
            </a:r>
            <a:r>
              <a:rPr lang="en-US" sz="1600" i="1" smtClean="0"/>
              <a:t>w </a:t>
            </a:r>
            <a:r>
              <a:rPr lang="en-US" sz="1600" smtClean="0"/>
              <a:t>= MR</a:t>
            </a:r>
            <a:r>
              <a:rPr lang="en-US" sz="1600" baseline="-25000" smtClean="0"/>
              <a:t>B</a:t>
            </a:r>
            <a:r>
              <a:rPr lang="en-US" sz="1600" smtClean="0"/>
              <a:t> = 1- 2</a:t>
            </a:r>
            <a:r>
              <a:rPr lang="en-US" sz="1600" i="1" smtClean="0"/>
              <a:t>q</a:t>
            </a:r>
            <a:r>
              <a:rPr lang="en-US" sz="1600" baseline="-25000" smtClean="0"/>
              <a:t>B</a:t>
            </a:r>
            <a:endParaRPr lang="en-US" sz="1600" i="1" smtClean="0"/>
          </a:p>
          <a:p>
            <a:pPr lvl="1" eaLnBrk="1" hangingPunct="1">
              <a:lnSpc>
                <a:spcPct val="90000"/>
              </a:lnSpc>
            </a:pPr>
            <a:r>
              <a:rPr lang="en-US" sz="1600" i="1" smtClean="0"/>
              <a:t>q</a:t>
            </a:r>
            <a:r>
              <a:rPr lang="en-US" sz="1600" baseline="-25000" smtClean="0"/>
              <a:t>B</a:t>
            </a:r>
            <a:r>
              <a:rPr lang="en-US" sz="1600" i="1" smtClean="0"/>
              <a:t> = </a:t>
            </a:r>
            <a:r>
              <a:rPr lang="en-US" sz="1600" smtClean="0"/>
              <a:t>(1 - </a:t>
            </a:r>
            <a:r>
              <a:rPr lang="en-US" sz="1600" i="1" smtClean="0"/>
              <a:t>w</a:t>
            </a:r>
            <a:r>
              <a:rPr lang="en-US" sz="1600" smtClean="0"/>
              <a:t>)/2 = (1 – </a:t>
            </a:r>
            <a:r>
              <a:rPr lang="en-US" sz="1600" i="1" smtClean="0"/>
              <a:t>c - m</a:t>
            </a:r>
            <a:r>
              <a:rPr lang="en-US" sz="1600" smtClean="0"/>
              <a:t>)/2 </a:t>
            </a:r>
            <a:endParaRPr lang="en-US" sz="1600" i="1" smtClean="0"/>
          </a:p>
          <a:p>
            <a:pPr eaLnBrk="1" hangingPunct="1">
              <a:lnSpc>
                <a:spcPct val="90000"/>
              </a:lnSpc>
            </a:pPr>
            <a:r>
              <a:rPr lang="en-US" sz="1800" smtClean="0"/>
              <a:t>Network optimal: </a:t>
            </a:r>
          </a:p>
          <a:p>
            <a:pPr lvl="1" eaLnBrk="1" hangingPunct="1">
              <a:lnSpc>
                <a:spcPct val="90000"/>
              </a:lnSpc>
            </a:pPr>
            <a:r>
              <a:rPr lang="en-US" sz="1600" i="1" smtClean="0"/>
              <a:t>q = </a:t>
            </a:r>
            <a:r>
              <a:rPr lang="en-US" sz="1600" smtClean="0"/>
              <a:t>(1 - </a:t>
            </a:r>
            <a:r>
              <a:rPr lang="en-US" sz="1600" i="1" smtClean="0"/>
              <a:t>c</a:t>
            </a:r>
            <a:r>
              <a:rPr lang="en-US" sz="1600" smtClean="0"/>
              <a:t>)/2</a:t>
            </a:r>
          </a:p>
          <a:p>
            <a:pPr eaLnBrk="1" hangingPunct="1">
              <a:lnSpc>
                <a:spcPct val="90000"/>
              </a:lnSpc>
            </a:pPr>
            <a:r>
              <a:rPr lang="en-US" sz="1800" smtClean="0"/>
              <a:t>How “solve” double marginalization problem?</a:t>
            </a:r>
          </a:p>
          <a:p>
            <a:pPr lvl="1" eaLnBrk="1" hangingPunct="1">
              <a:lnSpc>
                <a:spcPct val="90000"/>
              </a:lnSpc>
            </a:pPr>
            <a:endParaRPr lang="en-US" sz="1600" smtClean="0"/>
          </a:p>
        </p:txBody>
      </p:sp>
      <p:sp>
        <p:nvSpPr>
          <p:cNvPr id="38917" name="Rectangle 5"/>
          <p:cNvSpPr>
            <a:spLocks noChangeArrowheads="1"/>
          </p:cNvSpPr>
          <p:nvPr/>
        </p:nvSpPr>
        <p:spPr bwMode="auto">
          <a:xfrm>
            <a:off x="1784350" y="1435100"/>
            <a:ext cx="863600" cy="1120775"/>
          </a:xfrm>
          <a:prstGeom prst="rect">
            <a:avLst/>
          </a:prstGeom>
          <a:solidFill>
            <a:srgbClr val="F8F8F8"/>
          </a:solidFill>
          <a:ln w="12700" cap="sq">
            <a:solidFill>
              <a:schemeClr val="tx1"/>
            </a:solidFill>
            <a:miter lim="800000"/>
            <a:headEnd type="none" w="sm" len="sm"/>
            <a:tailEnd type="none" w="sm" len="sm"/>
          </a:ln>
        </p:spPr>
        <p:txBody>
          <a:bodyPr wrap="none" anchor="ctr"/>
          <a:lstStyle/>
          <a:p>
            <a:pPr algn="ctr"/>
            <a:r>
              <a:rPr lang="en-US" sz="2000" b="0"/>
              <a:t>Supplier</a:t>
            </a:r>
          </a:p>
        </p:txBody>
      </p:sp>
      <p:sp>
        <p:nvSpPr>
          <p:cNvPr id="38918" name="Line 6"/>
          <p:cNvSpPr>
            <a:spLocks noChangeShapeType="1"/>
          </p:cNvSpPr>
          <p:nvPr/>
        </p:nvSpPr>
        <p:spPr bwMode="auto">
          <a:xfrm>
            <a:off x="2855913" y="1397000"/>
            <a:ext cx="2055812" cy="0"/>
          </a:xfrm>
          <a:prstGeom prst="line">
            <a:avLst/>
          </a:prstGeom>
          <a:noFill/>
          <a:ln w="28575">
            <a:solidFill>
              <a:schemeClr val="tx1"/>
            </a:solidFill>
            <a:prstDash val="sysDot"/>
            <a:round/>
            <a:headEnd type="triangle" w="sm" len="sm"/>
            <a:tailEnd type="triangle" w="sm" len="sm"/>
          </a:ln>
        </p:spPr>
        <p:txBody>
          <a:bodyPr wrap="none"/>
          <a:lstStyle/>
          <a:p>
            <a:endParaRPr lang="en-US"/>
          </a:p>
        </p:txBody>
      </p:sp>
      <p:pic>
        <p:nvPicPr>
          <p:cNvPr id="38919" name="Picture 7" descr="BS00580_"/>
          <p:cNvPicPr>
            <a:picLocks noChangeAspect="1" noChangeArrowheads="1"/>
          </p:cNvPicPr>
          <p:nvPr/>
        </p:nvPicPr>
        <p:blipFill>
          <a:blip r:embed="rId4" cstate="print"/>
          <a:srcRect/>
          <a:stretch>
            <a:fillRect/>
          </a:stretch>
        </p:blipFill>
        <p:spPr bwMode="auto">
          <a:xfrm>
            <a:off x="3632200" y="1189038"/>
            <a:ext cx="493713" cy="357187"/>
          </a:xfrm>
          <a:prstGeom prst="rect">
            <a:avLst/>
          </a:prstGeom>
          <a:noFill/>
          <a:ln w="9525">
            <a:noFill/>
            <a:miter lim="800000"/>
            <a:headEnd/>
            <a:tailEnd/>
          </a:ln>
        </p:spPr>
      </p:pic>
      <p:sp>
        <p:nvSpPr>
          <p:cNvPr id="38920" name="Line 8"/>
          <p:cNvSpPr>
            <a:spLocks noChangeShapeType="1"/>
          </p:cNvSpPr>
          <p:nvPr/>
        </p:nvSpPr>
        <p:spPr bwMode="auto">
          <a:xfrm>
            <a:off x="2855913" y="1814513"/>
            <a:ext cx="2055812" cy="0"/>
          </a:xfrm>
          <a:prstGeom prst="line">
            <a:avLst/>
          </a:prstGeom>
          <a:noFill/>
          <a:ln w="28575">
            <a:solidFill>
              <a:srgbClr val="66FF33"/>
            </a:solidFill>
            <a:prstDash val="sysDot"/>
            <a:round/>
            <a:headEnd type="triangle" w="sm" len="sm"/>
            <a:tailEnd type="triangle" w="sm" len="sm"/>
          </a:ln>
        </p:spPr>
        <p:txBody>
          <a:bodyPr wrap="none"/>
          <a:lstStyle/>
          <a:p>
            <a:endParaRPr lang="en-US"/>
          </a:p>
        </p:txBody>
      </p:sp>
      <p:pic>
        <p:nvPicPr>
          <p:cNvPr id="38921" name="Picture 9" descr="BS00508_"/>
          <p:cNvPicPr>
            <a:picLocks noChangeAspect="1" noChangeArrowheads="1"/>
          </p:cNvPicPr>
          <p:nvPr/>
        </p:nvPicPr>
        <p:blipFill>
          <a:blip r:embed="rId5" cstate="print"/>
          <a:srcRect/>
          <a:stretch>
            <a:fillRect/>
          </a:stretch>
        </p:blipFill>
        <p:spPr bwMode="auto">
          <a:xfrm>
            <a:off x="3521075" y="1581150"/>
            <a:ext cx="735013" cy="468313"/>
          </a:xfrm>
          <a:prstGeom prst="rect">
            <a:avLst/>
          </a:prstGeom>
          <a:noFill/>
          <a:ln w="9525">
            <a:noFill/>
            <a:miter lim="800000"/>
            <a:headEnd/>
            <a:tailEnd/>
          </a:ln>
        </p:spPr>
      </p:pic>
      <p:sp>
        <p:nvSpPr>
          <p:cNvPr id="38922" name="Rectangle 10"/>
          <p:cNvSpPr>
            <a:spLocks noChangeArrowheads="1"/>
          </p:cNvSpPr>
          <p:nvPr/>
        </p:nvSpPr>
        <p:spPr bwMode="auto">
          <a:xfrm>
            <a:off x="1644650" y="1301750"/>
            <a:ext cx="1144588" cy="1387475"/>
          </a:xfrm>
          <a:prstGeom prst="rect">
            <a:avLst/>
          </a:prstGeom>
          <a:noFill/>
          <a:ln w="19050">
            <a:solidFill>
              <a:srgbClr val="FF3300"/>
            </a:solidFill>
            <a:prstDash val="dash"/>
            <a:miter lim="800000"/>
            <a:headEnd type="none" w="sm" len="sm"/>
            <a:tailEnd type="none" w="sm" len="sm"/>
          </a:ln>
        </p:spPr>
        <p:txBody>
          <a:bodyPr wrap="none" anchor="ctr"/>
          <a:lstStyle/>
          <a:p>
            <a:endParaRPr lang="en-US"/>
          </a:p>
        </p:txBody>
      </p:sp>
      <p:sp>
        <p:nvSpPr>
          <p:cNvPr id="38923" name="Text Box 11"/>
          <p:cNvSpPr txBox="1">
            <a:spLocks noChangeArrowheads="1"/>
          </p:cNvSpPr>
          <p:nvPr/>
        </p:nvSpPr>
        <p:spPr bwMode="auto">
          <a:xfrm>
            <a:off x="5238750" y="2708275"/>
            <a:ext cx="1138238" cy="457200"/>
          </a:xfrm>
          <a:prstGeom prst="rect">
            <a:avLst/>
          </a:prstGeom>
          <a:noFill/>
          <a:ln w="12700" cap="sq">
            <a:noFill/>
            <a:miter lim="800000"/>
            <a:headEnd type="none" w="sm" len="sm"/>
            <a:tailEnd type="none" w="sm" len="sm"/>
          </a:ln>
        </p:spPr>
        <p:txBody>
          <a:bodyPr>
            <a:spAutoFit/>
          </a:bodyPr>
          <a:lstStyle/>
          <a:p>
            <a:pPr algn="ctr"/>
            <a:r>
              <a:rPr lang="en-US" sz="1200" i="1">
                <a:solidFill>
                  <a:srgbClr val="FF3300"/>
                </a:solidFill>
              </a:rPr>
              <a:t>Information</a:t>
            </a:r>
          </a:p>
          <a:p>
            <a:pPr algn="ctr"/>
            <a:r>
              <a:rPr lang="en-US" sz="1200" i="1">
                <a:solidFill>
                  <a:srgbClr val="FF3300"/>
                </a:solidFill>
              </a:rPr>
              <a:t>Structure</a:t>
            </a:r>
          </a:p>
        </p:txBody>
      </p:sp>
      <p:sp>
        <p:nvSpPr>
          <p:cNvPr id="38924" name="Text Box 12"/>
          <p:cNvSpPr txBox="1">
            <a:spLocks noChangeArrowheads="1"/>
          </p:cNvSpPr>
          <p:nvPr/>
        </p:nvSpPr>
        <p:spPr bwMode="auto">
          <a:xfrm>
            <a:off x="2189163" y="3079750"/>
            <a:ext cx="4089400" cy="1069975"/>
          </a:xfrm>
          <a:prstGeom prst="rect">
            <a:avLst/>
          </a:prstGeom>
          <a:noFill/>
          <a:ln w="12700" cap="sq">
            <a:noFill/>
            <a:miter lim="800000"/>
            <a:headEnd type="none" w="sm" len="sm"/>
            <a:tailEnd type="none" w="sm" len="sm"/>
          </a:ln>
        </p:spPr>
        <p:txBody>
          <a:bodyPr>
            <a:spAutoFit/>
          </a:bodyPr>
          <a:lstStyle/>
          <a:p>
            <a:pPr marL="457200" indent="-457200">
              <a:buFontTx/>
              <a:buAutoNum type="arabicPeriod"/>
            </a:pPr>
            <a:r>
              <a:rPr lang="en-US" sz="1600" b="0"/>
              <a:t>Information flow = order quantity </a:t>
            </a:r>
            <a:r>
              <a:rPr lang="en-US" sz="1600" b="0" i="1"/>
              <a:t>q</a:t>
            </a:r>
            <a:endParaRPr lang="en-US" sz="1600" b="0"/>
          </a:p>
          <a:p>
            <a:pPr marL="457200" indent="-457200">
              <a:buFontTx/>
              <a:buAutoNum type="arabicPeriod"/>
            </a:pPr>
            <a:r>
              <a:rPr lang="en-US" sz="1600" b="0"/>
              <a:t>Financial flow = wholesale price </a:t>
            </a:r>
            <a:r>
              <a:rPr lang="en-US" sz="1600" b="0" i="1"/>
              <a:t>w</a:t>
            </a:r>
            <a:endParaRPr lang="en-US" sz="1600" b="0"/>
          </a:p>
          <a:p>
            <a:pPr marL="457200" indent="-457200">
              <a:buFontTx/>
              <a:buAutoNum type="arabicPeriod"/>
            </a:pPr>
            <a:r>
              <a:rPr lang="en-US" sz="1600" b="0"/>
              <a:t>Physical flow = product: quantity </a:t>
            </a:r>
            <a:r>
              <a:rPr lang="en-US" sz="1600" b="0" i="1"/>
              <a:t>q</a:t>
            </a:r>
            <a:endParaRPr lang="en-US" sz="1600" b="0"/>
          </a:p>
          <a:p>
            <a:pPr marL="457200" indent="-457200"/>
            <a:endParaRPr lang="en-US" sz="1600" b="0"/>
          </a:p>
        </p:txBody>
      </p:sp>
      <p:sp>
        <p:nvSpPr>
          <p:cNvPr id="38925" name="Rectangle 13"/>
          <p:cNvSpPr>
            <a:spLocks noChangeArrowheads="1"/>
          </p:cNvSpPr>
          <p:nvPr/>
        </p:nvSpPr>
        <p:spPr bwMode="auto">
          <a:xfrm>
            <a:off x="5375275" y="1435100"/>
            <a:ext cx="863600" cy="1120775"/>
          </a:xfrm>
          <a:prstGeom prst="rect">
            <a:avLst/>
          </a:prstGeom>
          <a:solidFill>
            <a:srgbClr val="F8F8F8"/>
          </a:solidFill>
          <a:ln w="12700" cap="sq">
            <a:solidFill>
              <a:schemeClr val="tx1"/>
            </a:solidFill>
            <a:miter lim="800000"/>
            <a:headEnd type="none" w="sm" len="sm"/>
            <a:tailEnd type="none" w="sm" len="sm"/>
          </a:ln>
        </p:spPr>
        <p:txBody>
          <a:bodyPr wrap="none" anchor="ctr"/>
          <a:lstStyle/>
          <a:p>
            <a:pPr algn="ctr"/>
            <a:r>
              <a:rPr lang="en-US" sz="2000" b="0"/>
              <a:t>Buyer</a:t>
            </a:r>
          </a:p>
        </p:txBody>
      </p:sp>
      <p:sp>
        <p:nvSpPr>
          <p:cNvPr id="38926" name="Rectangle 14"/>
          <p:cNvSpPr>
            <a:spLocks noChangeArrowheads="1"/>
          </p:cNvSpPr>
          <p:nvPr/>
        </p:nvSpPr>
        <p:spPr bwMode="auto">
          <a:xfrm>
            <a:off x="5241925" y="1301750"/>
            <a:ext cx="1144588" cy="1387475"/>
          </a:xfrm>
          <a:prstGeom prst="rect">
            <a:avLst/>
          </a:prstGeom>
          <a:noFill/>
          <a:ln w="19050">
            <a:solidFill>
              <a:srgbClr val="FF3300"/>
            </a:solidFill>
            <a:prstDash val="dash"/>
            <a:miter lim="800000"/>
            <a:headEnd type="none" w="sm" len="sm"/>
            <a:tailEnd type="none" w="sm" len="sm"/>
          </a:ln>
        </p:spPr>
        <p:txBody>
          <a:bodyPr wrap="none" anchor="ctr"/>
          <a:lstStyle/>
          <a:p>
            <a:endParaRPr lang="en-US"/>
          </a:p>
        </p:txBody>
      </p:sp>
      <p:sp>
        <p:nvSpPr>
          <p:cNvPr id="38927" name="Line 15"/>
          <p:cNvSpPr>
            <a:spLocks noChangeShapeType="1"/>
          </p:cNvSpPr>
          <p:nvPr/>
        </p:nvSpPr>
        <p:spPr bwMode="auto">
          <a:xfrm>
            <a:off x="2855913" y="2190750"/>
            <a:ext cx="2055812" cy="0"/>
          </a:xfrm>
          <a:prstGeom prst="line">
            <a:avLst/>
          </a:prstGeom>
          <a:noFill/>
          <a:ln w="19050" cap="rnd">
            <a:solidFill>
              <a:srgbClr val="FF3300"/>
            </a:solidFill>
            <a:prstDash val="sysDot"/>
            <a:round/>
            <a:headEnd type="triangle" w="sm" len="sm"/>
            <a:tailEnd type="triangle" w="sm" len="sm"/>
          </a:ln>
        </p:spPr>
        <p:txBody>
          <a:bodyPr wrap="none"/>
          <a:lstStyle/>
          <a:p>
            <a:endParaRPr lang="en-US"/>
          </a:p>
        </p:txBody>
      </p:sp>
      <p:sp>
        <p:nvSpPr>
          <p:cNvPr id="38928" name="Line 16"/>
          <p:cNvSpPr>
            <a:spLocks noChangeShapeType="1"/>
          </p:cNvSpPr>
          <p:nvPr/>
        </p:nvSpPr>
        <p:spPr bwMode="auto">
          <a:xfrm>
            <a:off x="6421438" y="1778000"/>
            <a:ext cx="555625" cy="0"/>
          </a:xfrm>
          <a:prstGeom prst="line">
            <a:avLst/>
          </a:prstGeom>
          <a:noFill/>
          <a:ln w="28575">
            <a:solidFill>
              <a:schemeClr val="tx1"/>
            </a:solidFill>
            <a:prstDash val="sysDot"/>
            <a:round/>
            <a:headEnd type="triangle" w="sm" len="sm"/>
            <a:tailEnd type="triangle" w="sm" len="sm"/>
          </a:ln>
        </p:spPr>
        <p:txBody>
          <a:bodyPr wrap="none"/>
          <a:lstStyle/>
          <a:p>
            <a:endParaRPr lang="en-US"/>
          </a:p>
        </p:txBody>
      </p:sp>
      <p:sp>
        <p:nvSpPr>
          <p:cNvPr id="38929" name="Line 17"/>
          <p:cNvSpPr>
            <a:spLocks noChangeShapeType="1"/>
          </p:cNvSpPr>
          <p:nvPr/>
        </p:nvSpPr>
        <p:spPr bwMode="auto">
          <a:xfrm>
            <a:off x="6416675" y="1995488"/>
            <a:ext cx="560388" cy="0"/>
          </a:xfrm>
          <a:prstGeom prst="line">
            <a:avLst/>
          </a:prstGeom>
          <a:noFill/>
          <a:ln w="28575">
            <a:solidFill>
              <a:srgbClr val="66FF33"/>
            </a:solidFill>
            <a:prstDash val="sysDot"/>
            <a:round/>
            <a:headEnd type="triangle" w="sm" len="sm"/>
            <a:tailEnd type="triangle" w="sm" len="sm"/>
          </a:ln>
        </p:spPr>
        <p:txBody>
          <a:bodyPr wrap="none"/>
          <a:lstStyle/>
          <a:p>
            <a:endParaRPr lang="en-US"/>
          </a:p>
        </p:txBody>
      </p:sp>
      <p:sp>
        <p:nvSpPr>
          <p:cNvPr id="38930" name="Line 18"/>
          <p:cNvSpPr>
            <a:spLocks noChangeShapeType="1"/>
          </p:cNvSpPr>
          <p:nvPr/>
        </p:nvSpPr>
        <p:spPr bwMode="auto">
          <a:xfrm>
            <a:off x="6408738" y="2265363"/>
            <a:ext cx="568325" cy="0"/>
          </a:xfrm>
          <a:prstGeom prst="line">
            <a:avLst/>
          </a:prstGeom>
          <a:noFill/>
          <a:ln w="19050" cap="rnd">
            <a:solidFill>
              <a:srgbClr val="FF3300"/>
            </a:solidFill>
            <a:prstDash val="sysDot"/>
            <a:round/>
            <a:headEnd type="triangle" w="sm" len="sm"/>
            <a:tailEnd type="triangle" w="sm" len="sm"/>
          </a:ln>
        </p:spPr>
        <p:txBody>
          <a:bodyPr wrap="none"/>
          <a:lstStyle/>
          <a:p>
            <a:endParaRPr lang="en-US"/>
          </a:p>
        </p:txBody>
      </p:sp>
      <p:sp>
        <p:nvSpPr>
          <p:cNvPr id="440339" name="Text Box 19"/>
          <p:cNvSpPr txBox="1">
            <a:spLocks noChangeArrowheads="1"/>
          </p:cNvSpPr>
          <p:nvPr/>
        </p:nvSpPr>
        <p:spPr bwMode="auto">
          <a:xfrm>
            <a:off x="6927850" y="2249488"/>
            <a:ext cx="1085850" cy="336550"/>
          </a:xfrm>
          <a:prstGeom prst="rect">
            <a:avLst/>
          </a:prstGeom>
          <a:noFill/>
          <a:ln w="9525">
            <a:noFill/>
            <a:miter lim="800000"/>
            <a:headEnd/>
            <a:tailEnd/>
          </a:ln>
          <a:effectLst/>
        </p:spPr>
        <p:txBody>
          <a:bodyPr wrap="none">
            <a:spAutoFit/>
          </a:bodyPr>
          <a:lstStyle/>
          <a:p>
            <a:pPr>
              <a:defRPr/>
            </a:pPr>
            <a:r>
              <a:rPr lang="en-GB" sz="1600">
                <a:effectLst>
                  <a:outerShdw blurRad="38100" dist="38100" dir="2700000" algn="tl">
                    <a:srgbClr val="FFFFFF"/>
                  </a:outerShdw>
                </a:effectLst>
              </a:rPr>
              <a:t>Consumer</a:t>
            </a:r>
            <a:endParaRPr lang="en-US" sz="1600">
              <a:effectLst>
                <a:outerShdw blurRad="38100" dist="38100" dir="2700000" algn="tl">
                  <a:srgbClr val="FFFFFF"/>
                </a:outerShdw>
              </a:effectLst>
            </a:endParaRPr>
          </a:p>
        </p:txBody>
      </p:sp>
      <p:pic>
        <p:nvPicPr>
          <p:cNvPr id="38932" name="Picture 20" descr="pe07492_"/>
          <p:cNvPicPr>
            <a:picLocks noChangeAspect="1" noChangeArrowheads="1"/>
          </p:cNvPicPr>
          <p:nvPr/>
        </p:nvPicPr>
        <p:blipFill>
          <a:blip r:embed="rId6" cstate="print"/>
          <a:srcRect/>
          <a:stretch>
            <a:fillRect/>
          </a:stretch>
        </p:blipFill>
        <p:spPr bwMode="auto">
          <a:xfrm>
            <a:off x="6927850" y="1695450"/>
            <a:ext cx="993775" cy="600075"/>
          </a:xfrm>
          <a:prstGeom prst="rect">
            <a:avLst/>
          </a:prstGeom>
          <a:noFill/>
          <a:ln w="9525">
            <a:noFill/>
            <a:miter lim="800000"/>
            <a:headEnd/>
            <a:tailEnd/>
          </a:ln>
        </p:spPr>
      </p:pic>
      <p:sp>
        <p:nvSpPr>
          <p:cNvPr id="38933" name="Text Box 21"/>
          <p:cNvSpPr txBox="1">
            <a:spLocks noChangeArrowheads="1"/>
          </p:cNvSpPr>
          <p:nvPr/>
        </p:nvSpPr>
        <p:spPr bwMode="auto">
          <a:xfrm>
            <a:off x="1641475" y="2708275"/>
            <a:ext cx="1139825" cy="457200"/>
          </a:xfrm>
          <a:prstGeom prst="rect">
            <a:avLst/>
          </a:prstGeom>
          <a:noFill/>
          <a:ln w="12700" cap="sq">
            <a:noFill/>
            <a:miter lim="800000"/>
            <a:headEnd type="none" w="sm" len="sm"/>
            <a:tailEnd type="none" w="sm" len="sm"/>
          </a:ln>
        </p:spPr>
        <p:txBody>
          <a:bodyPr>
            <a:spAutoFit/>
          </a:bodyPr>
          <a:lstStyle/>
          <a:p>
            <a:pPr algn="ctr"/>
            <a:r>
              <a:rPr lang="en-US" sz="1200" i="1">
                <a:solidFill>
                  <a:srgbClr val="FF3300"/>
                </a:solidFill>
              </a:rPr>
              <a:t>Information</a:t>
            </a:r>
          </a:p>
          <a:p>
            <a:pPr algn="ctr"/>
            <a:r>
              <a:rPr lang="en-US" sz="1200" i="1">
                <a:solidFill>
                  <a:srgbClr val="FF3300"/>
                </a:solidFill>
              </a:rPr>
              <a:t>Structure</a:t>
            </a:r>
          </a:p>
        </p:txBody>
      </p:sp>
      <p:grpSp>
        <p:nvGrpSpPr>
          <p:cNvPr id="2" name="Group 22"/>
          <p:cNvGrpSpPr>
            <a:grpSpLocks/>
          </p:cNvGrpSpPr>
          <p:nvPr/>
        </p:nvGrpSpPr>
        <p:grpSpPr bwMode="auto">
          <a:xfrm>
            <a:off x="6554788" y="2570163"/>
            <a:ext cx="2271712" cy="1608137"/>
            <a:chOff x="4129" y="1619"/>
            <a:chExt cx="1431" cy="1013"/>
          </a:xfrm>
        </p:grpSpPr>
        <p:sp>
          <p:nvSpPr>
            <p:cNvPr id="38960" name="Line 23"/>
            <p:cNvSpPr>
              <a:spLocks noChangeShapeType="1"/>
            </p:cNvSpPr>
            <p:nvPr/>
          </p:nvSpPr>
          <p:spPr bwMode="auto">
            <a:xfrm>
              <a:off x="4297" y="2428"/>
              <a:ext cx="1220" cy="0"/>
            </a:xfrm>
            <a:prstGeom prst="line">
              <a:avLst/>
            </a:prstGeom>
            <a:noFill/>
            <a:ln w="9525">
              <a:solidFill>
                <a:schemeClr val="tx1"/>
              </a:solidFill>
              <a:round/>
              <a:headEnd/>
              <a:tailEnd type="triangle" w="med" len="med"/>
            </a:ln>
          </p:spPr>
          <p:txBody>
            <a:bodyPr/>
            <a:lstStyle/>
            <a:p>
              <a:endParaRPr lang="en-US"/>
            </a:p>
          </p:txBody>
        </p:sp>
        <p:sp>
          <p:nvSpPr>
            <p:cNvPr id="38961" name="Line 24"/>
            <p:cNvSpPr>
              <a:spLocks noChangeShapeType="1"/>
            </p:cNvSpPr>
            <p:nvPr/>
          </p:nvSpPr>
          <p:spPr bwMode="auto">
            <a:xfrm flipV="1">
              <a:off x="4297" y="1688"/>
              <a:ext cx="0" cy="740"/>
            </a:xfrm>
            <a:prstGeom prst="line">
              <a:avLst/>
            </a:prstGeom>
            <a:noFill/>
            <a:ln w="9525">
              <a:solidFill>
                <a:schemeClr val="tx1"/>
              </a:solidFill>
              <a:round/>
              <a:headEnd/>
              <a:tailEnd type="triangle" w="med" len="med"/>
            </a:ln>
          </p:spPr>
          <p:txBody>
            <a:bodyPr/>
            <a:lstStyle/>
            <a:p>
              <a:endParaRPr lang="en-US"/>
            </a:p>
          </p:txBody>
        </p:sp>
        <p:sp>
          <p:nvSpPr>
            <p:cNvPr id="38962" name="Line 25"/>
            <p:cNvSpPr>
              <a:spLocks noChangeShapeType="1"/>
            </p:cNvSpPr>
            <p:nvPr/>
          </p:nvSpPr>
          <p:spPr bwMode="auto">
            <a:xfrm>
              <a:off x="4297" y="1829"/>
              <a:ext cx="836" cy="599"/>
            </a:xfrm>
            <a:prstGeom prst="line">
              <a:avLst/>
            </a:prstGeom>
            <a:noFill/>
            <a:ln w="19050">
              <a:solidFill>
                <a:srgbClr val="FF3300"/>
              </a:solidFill>
              <a:round/>
              <a:headEnd/>
              <a:tailEnd/>
            </a:ln>
          </p:spPr>
          <p:txBody>
            <a:bodyPr/>
            <a:lstStyle/>
            <a:p>
              <a:endParaRPr lang="en-US"/>
            </a:p>
          </p:txBody>
        </p:sp>
        <p:sp>
          <p:nvSpPr>
            <p:cNvPr id="38963" name="Text Box 26"/>
            <p:cNvSpPr txBox="1">
              <a:spLocks noChangeArrowheads="1"/>
            </p:cNvSpPr>
            <p:nvPr/>
          </p:nvSpPr>
          <p:spPr bwMode="auto">
            <a:xfrm>
              <a:off x="5380" y="2410"/>
              <a:ext cx="180" cy="212"/>
            </a:xfrm>
            <a:prstGeom prst="rect">
              <a:avLst/>
            </a:prstGeom>
            <a:noFill/>
            <a:ln w="9525">
              <a:noFill/>
              <a:miter lim="800000"/>
              <a:headEnd/>
              <a:tailEnd/>
            </a:ln>
          </p:spPr>
          <p:txBody>
            <a:bodyPr wrap="none">
              <a:spAutoFit/>
            </a:bodyPr>
            <a:lstStyle/>
            <a:p>
              <a:pPr eaLnBrk="0" hangingPunct="0"/>
              <a:r>
                <a:rPr lang="en-US" sz="1600" b="0" i="1"/>
                <a:t>q</a:t>
              </a:r>
            </a:p>
          </p:txBody>
        </p:sp>
        <p:sp>
          <p:nvSpPr>
            <p:cNvPr id="38964" name="Text Box 27"/>
            <p:cNvSpPr txBox="1">
              <a:spLocks noChangeArrowheads="1"/>
            </p:cNvSpPr>
            <p:nvPr/>
          </p:nvSpPr>
          <p:spPr bwMode="auto">
            <a:xfrm>
              <a:off x="4306" y="1619"/>
              <a:ext cx="180" cy="212"/>
            </a:xfrm>
            <a:prstGeom prst="rect">
              <a:avLst/>
            </a:prstGeom>
            <a:noFill/>
            <a:ln w="9525">
              <a:noFill/>
              <a:miter lim="800000"/>
              <a:headEnd/>
              <a:tailEnd/>
            </a:ln>
          </p:spPr>
          <p:txBody>
            <a:bodyPr wrap="none">
              <a:spAutoFit/>
            </a:bodyPr>
            <a:lstStyle/>
            <a:p>
              <a:pPr eaLnBrk="0" hangingPunct="0"/>
              <a:r>
                <a:rPr lang="en-US" sz="1600" b="0" i="1"/>
                <a:t>p</a:t>
              </a:r>
            </a:p>
          </p:txBody>
        </p:sp>
        <p:sp>
          <p:nvSpPr>
            <p:cNvPr id="38965" name="Text Box 28"/>
            <p:cNvSpPr txBox="1">
              <a:spLocks noChangeArrowheads="1"/>
            </p:cNvSpPr>
            <p:nvPr/>
          </p:nvSpPr>
          <p:spPr bwMode="auto">
            <a:xfrm>
              <a:off x="5072" y="2459"/>
              <a:ext cx="164" cy="173"/>
            </a:xfrm>
            <a:prstGeom prst="rect">
              <a:avLst/>
            </a:prstGeom>
            <a:noFill/>
            <a:ln w="9525">
              <a:noFill/>
              <a:miter lim="800000"/>
              <a:headEnd/>
              <a:tailEnd/>
            </a:ln>
          </p:spPr>
          <p:txBody>
            <a:bodyPr wrap="none">
              <a:spAutoFit/>
            </a:bodyPr>
            <a:lstStyle/>
            <a:p>
              <a:pPr eaLnBrk="0" hangingPunct="0"/>
              <a:r>
                <a:rPr lang="en-US" sz="1200" b="0"/>
                <a:t>1</a:t>
              </a:r>
            </a:p>
          </p:txBody>
        </p:sp>
        <p:sp>
          <p:nvSpPr>
            <p:cNvPr id="38966" name="Text Box 29"/>
            <p:cNvSpPr txBox="1">
              <a:spLocks noChangeArrowheads="1"/>
            </p:cNvSpPr>
            <p:nvPr/>
          </p:nvSpPr>
          <p:spPr bwMode="auto">
            <a:xfrm>
              <a:off x="4129" y="1763"/>
              <a:ext cx="164" cy="173"/>
            </a:xfrm>
            <a:prstGeom prst="rect">
              <a:avLst/>
            </a:prstGeom>
            <a:noFill/>
            <a:ln w="9525">
              <a:noFill/>
              <a:miter lim="800000"/>
              <a:headEnd/>
              <a:tailEnd/>
            </a:ln>
          </p:spPr>
          <p:txBody>
            <a:bodyPr wrap="none">
              <a:spAutoFit/>
            </a:bodyPr>
            <a:lstStyle/>
            <a:p>
              <a:pPr eaLnBrk="0" hangingPunct="0"/>
              <a:r>
                <a:rPr lang="en-US" sz="1200" b="0"/>
                <a:t>1</a:t>
              </a:r>
            </a:p>
          </p:txBody>
        </p:sp>
        <p:sp>
          <p:nvSpPr>
            <p:cNvPr id="38967" name="Text Box 30"/>
            <p:cNvSpPr txBox="1">
              <a:spLocks noChangeArrowheads="1"/>
            </p:cNvSpPr>
            <p:nvPr/>
          </p:nvSpPr>
          <p:spPr bwMode="auto">
            <a:xfrm>
              <a:off x="4602" y="1861"/>
              <a:ext cx="471" cy="326"/>
            </a:xfrm>
            <a:prstGeom prst="rect">
              <a:avLst/>
            </a:prstGeom>
            <a:noFill/>
            <a:ln w="9525">
              <a:noFill/>
              <a:miter lim="800000"/>
              <a:headEnd/>
              <a:tailEnd/>
            </a:ln>
          </p:spPr>
          <p:txBody>
            <a:bodyPr wrap="none">
              <a:spAutoFit/>
            </a:bodyPr>
            <a:lstStyle/>
            <a:p>
              <a:pPr algn="r" eaLnBrk="0" hangingPunct="0"/>
              <a:r>
                <a:rPr lang="en-US" sz="1400" b="0"/>
                <a:t>demand</a:t>
              </a:r>
            </a:p>
            <a:p>
              <a:pPr algn="r" eaLnBrk="0" hangingPunct="0"/>
              <a:r>
                <a:rPr lang="en-US" sz="1400" b="0"/>
                <a:t>curve</a:t>
              </a:r>
            </a:p>
          </p:txBody>
        </p:sp>
      </p:grpSp>
      <p:sp>
        <p:nvSpPr>
          <p:cNvPr id="38935" name="AutoShape 31"/>
          <p:cNvSpPr>
            <a:spLocks noChangeArrowheads="1"/>
          </p:cNvSpPr>
          <p:nvPr/>
        </p:nvSpPr>
        <p:spPr bwMode="auto">
          <a:xfrm>
            <a:off x="357188" y="3282950"/>
            <a:ext cx="1192212" cy="609600"/>
          </a:xfrm>
          <a:prstGeom prst="wedgeRoundRectCallout">
            <a:avLst>
              <a:gd name="adj1" fmla="val 69838"/>
              <a:gd name="adj2" fmla="val -106509"/>
              <a:gd name="adj3" fmla="val 16667"/>
            </a:avLst>
          </a:prstGeom>
          <a:solidFill>
            <a:srgbClr val="FFFFCC"/>
          </a:solidFill>
          <a:ln w="9525">
            <a:solidFill>
              <a:schemeClr val="tx1"/>
            </a:solidFill>
            <a:miter lim="800000"/>
            <a:headEnd/>
            <a:tailEnd/>
          </a:ln>
        </p:spPr>
        <p:txBody>
          <a:bodyPr/>
          <a:lstStyle/>
          <a:p>
            <a:pPr algn="ctr" eaLnBrk="0" hangingPunct="0"/>
            <a:r>
              <a:rPr lang="en-US" sz="1600" b="0"/>
              <a:t>Marginal cost </a:t>
            </a:r>
            <a:r>
              <a:rPr lang="en-US" sz="1600" b="0" i="1"/>
              <a:t>c</a:t>
            </a:r>
            <a:endParaRPr lang="en-US" sz="1600" b="0"/>
          </a:p>
        </p:txBody>
      </p:sp>
      <p:grpSp>
        <p:nvGrpSpPr>
          <p:cNvPr id="3" name="Group 32"/>
          <p:cNvGrpSpPr>
            <a:grpSpLocks/>
          </p:cNvGrpSpPr>
          <p:nvPr/>
        </p:nvGrpSpPr>
        <p:grpSpPr bwMode="auto">
          <a:xfrm>
            <a:off x="6464300" y="4164013"/>
            <a:ext cx="2530475" cy="2127250"/>
            <a:chOff x="3628" y="2627"/>
            <a:chExt cx="1594" cy="1340"/>
          </a:xfrm>
        </p:grpSpPr>
        <p:sp>
          <p:nvSpPr>
            <p:cNvPr id="38937" name="Rectangle 33"/>
            <p:cNvSpPr>
              <a:spLocks noChangeArrowheads="1"/>
            </p:cNvSpPr>
            <p:nvPr/>
          </p:nvSpPr>
          <p:spPr bwMode="auto">
            <a:xfrm>
              <a:off x="3857" y="3417"/>
              <a:ext cx="248" cy="153"/>
            </a:xfrm>
            <a:prstGeom prst="rect">
              <a:avLst/>
            </a:prstGeom>
            <a:solidFill>
              <a:schemeClr val="hlink"/>
            </a:solidFill>
            <a:ln w="9525">
              <a:noFill/>
              <a:miter lim="800000"/>
              <a:headEnd/>
              <a:tailEnd/>
            </a:ln>
          </p:spPr>
          <p:txBody>
            <a:bodyPr wrap="none" anchor="ctr"/>
            <a:lstStyle/>
            <a:p>
              <a:endParaRPr lang="en-US"/>
            </a:p>
          </p:txBody>
        </p:sp>
        <p:sp>
          <p:nvSpPr>
            <p:cNvPr id="38938" name="Rectangle 34"/>
            <p:cNvSpPr>
              <a:spLocks noChangeArrowheads="1"/>
            </p:cNvSpPr>
            <p:nvPr/>
          </p:nvSpPr>
          <p:spPr bwMode="auto">
            <a:xfrm>
              <a:off x="3857" y="3162"/>
              <a:ext cx="248" cy="249"/>
            </a:xfrm>
            <a:prstGeom prst="rect">
              <a:avLst/>
            </a:prstGeom>
            <a:solidFill>
              <a:srgbClr val="CCFFCC"/>
            </a:solidFill>
            <a:ln w="9525">
              <a:noFill/>
              <a:miter lim="800000"/>
              <a:headEnd/>
              <a:tailEnd/>
            </a:ln>
          </p:spPr>
          <p:txBody>
            <a:bodyPr wrap="none" anchor="ctr"/>
            <a:lstStyle/>
            <a:p>
              <a:endParaRPr lang="en-US"/>
            </a:p>
          </p:txBody>
        </p:sp>
        <p:sp>
          <p:nvSpPr>
            <p:cNvPr id="38939" name="Line 35"/>
            <p:cNvSpPr>
              <a:spLocks noChangeShapeType="1"/>
            </p:cNvSpPr>
            <p:nvPr/>
          </p:nvSpPr>
          <p:spPr bwMode="auto">
            <a:xfrm>
              <a:off x="3856" y="3752"/>
              <a:ext cx="1336" cy="0"/>
            </a:xfrm>
            <a:prstGeom prst="line">
              <a:avLst/>
            </a:prstGeom>
            <a:noFill/>
            <a:ln w="9525">
              <a:solidFill>
                <a:schemeClr val="tx1"/>
              </a:solidFill>
              <a:round/>
              <a:headEnd/>
              <a:tailEnd type="triangle" w="med" len="med"/>
            </a:ln>
          </p:spPr>
          <p:txBody>
            <a:bodyPr/>
            <a:lstStyle/>
            <a:p>
              <a:endParaRPr lang="en-US"/>
            </a:p>
          </p:txBody>
        </p:sp>
        <p:sp>
          <p:nvSpPr>
            <p:cNvPr id="38940" name="Line 36"/>
            <p:cNvSpPr>
              <a:spLocks noChangeShapeType="1"/>
            </p:cNvSpPr>
            <p:nvPr/>
          </p:nvSpPr>
          <p:spPr bwMode="auto">
            <a:xfrm flipV="1">
              <a:off x="3856" y="2723"/>
              <a:ext cx="0" cy="1029"/>
            </a:xfrm>
            <a:prstGeom prst="line">
              <a:avLst/>
            </a:prstGeom>
            <a:noFill/>
            <a:ln w="9525">
              <a:solidFill>
                <a:schemeClr val="tx1"/>
              </a:solidFill>
              <a:round/>
              <a:headEnd/>
              <a:tailEnd type="triangle" w="med" len="med"/>
            </a:ln>
          </p:spPr>
          <p:txBody>
            <a:bodyPr/>
            <a:lstStyle/>
            <a:p>
              <a:endParaRPr lang="en-US"/>
            </a:p>
          </p:txBody>
        </p:sp>
        <p:sp>
          <p:nvSpPr>
            <p:cNvPr id="38941" name="Line 37"/>
            <p:cNvSpPr>
              <a:spLocks noChangeShapeType="1"/>
            </p:cNvSpPr>
            <p:nvPr/>
          </p:nvSpPr>
          <p:spPr bwMode="auto">
            <a:xfrm>
              <a:off x="3856" y="2919"/>
              <a:ext cx="916" cy="833"/>
            </a:xfrm>
            <a:prstGeom prst="line">
              <a:avLst/>
            </a:prstGeom>
            <a:noFill/>
            <a:ln w="19050">
              <a:solidFill>
                <a:srgbClr val="FF3300"/>
              </a:solidFill>
              <a:round/>
              <a:headEnd/>
              <a:tailEnd/>
            </a:ln>
          </p:spPr>
          <p:txBody>
            <a:bodyPr/>
            <a:lstStyle/>
            <a:p>
              <a:endParaRPr lang="en-US"/>
            </a:p>
          </p:txBody>
        </p:sp>
        <p:sp>
          <p:nvSpPr>
            <p:cNvPr id="38942" name="Text Box 38"/>
            <p:cNvSpPr txBox="1">
              <a:spLocks noChangeArrowheads="1"/>
            </p:cNvSpPr>
            <p:nvPr/>
          </p:nvSpPr>
          <p:spPr bwMode="auto">
            <a:xfrm>
              <a:off x="5042" y="3727"/>
              <a:ext cx="180" cy="211"/>
            </a:xfrm>
            <a:prstGeom prst="rect">
              <a:avLst/>
            </a:prstGeom>
            <a:noFill/>
            <a:ln w="9525">
              <a:noFill/>
              <a:miter lim="800000"/>
              <a:headEnd/>
              <a:tailEnd/>
            </a:ln>
          </p:spPr>
          <p:txBody>
            <a:bodyPr wrap="none">
              <a:spAutoFit/>
            </a:bodyPr>
            <a:lstStyle/>
            <a:p>
              <a:pPr eaLnBrk="0" hangingPunct="0"/>
              <a:r>
                <a:rPr lang="en-US" sz="1600" b="0" i="1"/>
                <a:t>q</a:t>
              </a:r>
            </a:p>
          </p:txBody>
        </p:sp>
        <p:sp>
          <p:nvSpPr>
            <p:cNvPr id="38943" name="Text Box 39"/>
            <p:cNvSpPr txBox="1">
              <a:spLocks noChangeArrowheads="1"/>
            </p:cNvSpPr>
            <p:nvPr/>
          </p:nvSpPr>
          <p:spPr bwMode="auto">
            <a:xfrm>
              <a:off x="3866" y="2627"/>
              <a:ext cx="179" cy="213"/>
            </a:xfrm>
            <a:prstGeom prst="rect">
              <a:avLst/>
            </a:prstGeom>
            <a:noFill/>
            <a:ln w="9525">
              <a:noFill/>
              <a:miter lim="800000"/>
              <a:headEnd/>
              <a:tailEnd/>
            </a:ln>
          </p:spPr>
          <p:txBody>
            <a:bodyPr wrap="none">
              <a:spAutoFit/>
            </a:bodyPr>
            <a:lstStyle/>
            <a:p>
              <a:pPr eaLnBrk="0" hangingPunct="0"/>
              <a:r>
                <a:rPr lang="en-US" sz="1600" b="0" i="1"/>
                <a:t>p</a:t>
              </a:r>
            </a:p>
          </p:txBody>
        </p:sp>
        <p:sp>
          <p:nvSpPr>
            <p:cNvPr id="38944" name="Text Box 40"/>
            <p:cNvSpPr txBox="1">
              <a:spLocks noChangeArrowheads="1"/>
            </p:cNvSpPr>
            <p:nvPr/>
          </p:nvSpPr>
          <p:spPr bwMode="auto">
            <a:xfrm>
              <a:off x="4705" y="3795"/>
              <a:ext cx="163" cy="172"/>
            </a:xfrm>
            <a:prstGeom prst="rect">
              <a:avLst/>
            </a:prstGeom>
            <a:noFill/>
            <a:ln w="9525">
              <a:noFill/>
              <a:miter lim="800000"/>
              <a:headEnd/>
              <a:tailEnd/>
            </a:ln>
          </p:spPr>
          <p:txBody>
            <a:bodyPr wrap="none">
              <a:spAutoFit/>
            </a:bodyPr>
            <a:lstStyle/>
            <a:p>
              <a:pPr eaLnBrk="0" hangingPunct="0"/>
              <a:r>
                <a:rPr lang="en-US" sz="1200" b="0"/>
                <a:t>1</a:t>
              </a:r>
            </a:p>
          </p:txBody>
        </p:sp>
        <p:sp>
          <p:nvSpPr>
            <p:cNvPr id="38945" name="Text Box 41"/>
            <p:cNvSpPr txBox="1">
              <a:spLocks noChangeArrowheads="1"/>
            </p:cNvSpPr>
            <p:nvPr/>
          </p:nvSpPr>
          <p:spPr bwMode="auto">
            <a:xfrm>
              <a:off x="3672" y="2827"/>
              <a:ext cx="164" cy="173"/>
            </a:xfrm>
            <a:prstGeom prst="rect">
              <a:avLst/>
            </a:prstGeom>
            <a:noFill/>
            <a:ln w="9525">
              <a:noFill/>
              <a:miter lim="800000"/>
              <a:headEnd/>
              <a:tailEnd/>
            </a:ln>
          </p:spPr>
          <p:txBody>
            <a:bodyPr wrap="none">
              <a:spAutoFit/>
            </a:bodyPr>
            <a:lstStyle/>
            <a:p>
              <a:pPr eaLnBrk="0" hangingPunct="0"/>
              <a:r>
                <a:rPr lang="en-US" sz="1200" b="0"/>
                <a:t>1</a:t>
              </a:r>
            </a:p>
          </p:txBody>
        </p:sp>
        <p:sp>
          <p:nvSpPr>
            <p:cNvPr id="38946" name="Text Box 42"/>
            <p:cNvSpPr txBox="1">
              <a:spLocks noChangeArrowheads="1"/>
            </p:cNvSpPr>
            <p:nvPr/>
          </p:nvSpPr>
          <p:spPr bwMode="auto">
            <a:xfrm>
              <a:off x="4573" y="3258"/>
              <a:ext cx="339" cy="192"/>
            </a:xfrm>
            <a:prstGeom prst="rect">
              <a:avLst/>
            </a:prstGeom>
            <a:noFill/>
            <a:ln w="9525">
              <a:noFill/>
              <a:miter lim="800000"/>
              <a:headEnd/>
              <a:tailEnd/>
            </a:ln>
          </p:spPr>
          <p:txBody>
            <a:bodyPr wrap="none">
              <a:spAutoFit/>
            </a:bodyPr>
            <a:lstStyle/>
            <a:p>
              <a:pPr algn="r" eaLnBrk="0" hangingPunct="0"/>
              <a:r>
                <a:rPr lang="en-US" sz="1400" b="0"/>
                <a:t>MC</a:t>
              </a:r>
              <a:r>
                <a:rPr lang="en-US" sz="1400" b="0" baseline="-25000"/>
                <a:t>B</a:t>
              </a:r>
              <a:endParaRPr lang="en-US" sz="1400" b="0"/>
            </a:p>
          </p:txBody>
        </p:sp>
        <p:sp>
          <p:nvSpPr>
            <p:cNvPr id="38947" name="Line 43"/>
            <p:cNvSpPr>
              <a:spLocks noChangeShapeType="1"/>
            </p:cNvSpPr>
            <p:nvPr/>
          </p:nvSpPr>
          <p:spPr bwMode="auto">
            <a:xfrm>
              <a:off x="3856" y="2927"/>
              <a:ext cx="409" cy="831"/>
            </a:xfrm>
            <a:prstGeom prst="line">
              <a:avLst/>
            </a:prstGeom>
            <a:noFill/>
            <a:ln w="9525">
              <a:solidFill>
                <a:schemeClr val="tx1"/>
              </a:solidFill>
              <a:prstDash val="dash"/>
              <a:round/>
              <a:headEnd/>
              <a:tailEnd/>
            </a:ln>
          </p:spPr>
          <p:txBody>
            <a:bodyPr/>
            <a:lstStyle/>
            <a:p>
              <a:endParaRPr lang="en-US"/>
            </a:p>
          </p:txBody>
        </p:sp>
        <p:sp>
          <p:nvSpPr>
            <p:cNvPr id="38948" name="Text Box 44"/>
            <p:cNvSpPr txBox="1">
              <a:spLocks noChangeArrowheads="1"/>
            </p:cNvSpPr>
            <p:nvPr/>
          </p:nvSpPr>
          <p:spPr bwMode="auto">
            <a:xfrm>
              <a:off x="4145" y="3795"/>
              <a:ext cx="239" cy="172"/>
            </a:xfrm>
            <a:prstGeom prst="rect">
              <a:avLst/>
            </a:prstGeom>
            <a:noFill/>
            <a:ln w="9525">
              <a:noFill/>
              <a:miter lim="800000"/>
              <a:headEnd/>
              <a:tailEnd/>
            </a:ln>
          </p:spPr>
          <p:txBody>
            <a:bodyPr wrap="none">
              <a:spAutoFit/>
            </a:bodyPr>
            <a:lstStyle/>
            <a:p>
              <a:pPr eaLnBrk="0" hangingPunct="0"/>
              <a:r>
                <a:rPr lang="en-US" sz="1200" b="0"/>
                <a:t>1/2</a:t>
              </a:r>
            </a:p>
          </p:txBody>
        </p:sp>
        <p:sp>
          <p:nvSpPr>
            <p:cNvPr id="38949" name="Line 45"/>
            <p:cNvSpPr>
              <a:spLocks noChangeShapeType="1"/>
            </p:cNvSpPr>
            <p:nvPr/>
          </p:nvSpPr>
          <p:spPr bwMode="auto">
            <a:xfrm>
              <a:off x="3856" y="3419"/>
              <a:ext cx="1058" cy="0"/>
            </a:xfrm>
            <a:prstGeom prst="line">
              <a:avLst/>
            </a:prstGeom>
            <a:noFill/>
            <a:ln w="9525">
              <a:solidFill>
                <a:schemeClr val="tx1"/>
              </a:solidFill>
              <a:prstDash val="dash"/>
              <a:round/>
              <a:headEnd/>
              <a:tailEnd/>
            </a:ln>
          </p:spPr>
          <p:txBody>
            <a:bodyPr/>
            <a:lstStyle/>
            <a:p>
              <a:endParaRPr lang="en-US"/>
            </a:p>
          </p:txBody>
        </p:sp>
        <p:sp>
          <p:nvSpPr>
            <p:cNvPr id="38950" name="Text Box 46"/>
            <p:cNvSpPr txBox="1">
              <a:spLocks noChangeArrowheads="1"/>
            </p:cNvSpPr>
            <p:nvPr/>
          </p:nvSpPr>
          <p:spPr bwMode="auto">
            <a:xfrm>
              <a:off x="3672" y="3312"/>
              <a:ext cx="179" cy="174"/>
            </a:xfrm>
            <a:prstGeom prst="rect">
              <a:avLst/>
            </a:prstGeom>
            <a:noFill/>
            <a:ln w="9525">
              <a:noFill/>
              <a:miter lim="800000"/>
              <a:headEnd/>
              <a:tailEnd/>
            </a:ln>
          </p:spPr>
          <p:txBody>
            <a:bodyPr wrap="none">
              <a:spAutoFit/>
            </a:bodyPr>
            <a:lstStyle/>
            <a:p>
              <a:pPr eaLnBrk="0" hangingPunct="0"/>
              <a:r>
                <a:rPr lang="en-US" sz="1200" b="0" i="1"/>
                <a:t>w</a:t>
              </a:r>
            </a:p>
          </p:txBody>
        </p:sp>
        <p:sp>
          <p:nvSpPr>
            <p:cNvPr id="38951" name="Line 47"/>
            <p:cNvSpPr>
              <a:spLocks noChangeShapeType="1"/>
            </p:cNvSpPr>
            <p:nvPr/>
          </p:nvSpPr>
          <p:spPr bwMode="auto">
            <a:xfrm flipV="1">
              <a:off x="4098" y="3147"/>
              <a:ext cx="0" cy="274"/>
            </a:xfrm>
            <a:prstGeom prst="line">
              <a:avLst/>
            </a:prstGeom>
            <a:noFill/>
            <a:ln w="9525">
              <a:solidFill>
                <a:schemeClr val="tx1"/>
              </a:solidFill>
              <a:round/>
              <a:headEnd/>
              <a:tailEnd type="triangle" w="med" len="med"/>
            </a:ln>
          </p:spPr>
          <p:txBody>
            <a:bodyPr/>
            <a:lstStyle/>
            <a:p>
              <a:endParaRPr lang="en-US"/>
            </a:p>
          </p:txBody>
        </p:sp>
        <p:sp>
          <p:nvSpPr>
            <p:cNvPr id="38952" name="Line 48"/>
            <p:cNvSpPr>
              <a:spLocks noChangeShapeType="1"/>
            </p:cNvSpPr>
            <p:nvPr/>
          </p:nvSpPr>
          <p:spPr bwMode="auto">
            <a:xfrm>
              <a:off x="4098" y="3421"/>
              <a:ext cx="0" cy="337"/>
            </a:xfrm>
            <a:prstGeom prst="line">
              <a:avLst/>
            </a:prstGeom>
            <a:noFill/>
            <a:ln w="9525">
              <a:solidFill>
                <a:schemeClr val="tx1"/>
              </a:solidFill>
              <a:round/>
              <a:headEnd/>
              <a:tailEnd type="triangle" w="med" len="med"/>
            </a:ln>
          </p:spPr>
          <p:txBody>
            <a:bodyPr/>
            <a:lstStyle/>
            <a:p>
              <a:endParaRPr lang="en-US"/>
            </a:p>
          </p:txBody>
        </p:sp>
        <p:sp>
          <p:nvSpPr>
            <p:cNvPr id="38953" name="Line 49"/>
            <p:cNvSpPr>
              <a:spLocks noChangeShapeType="1"/>
            </p:cNvSpPr>
            <p:nvPr/>
          </p:nvSpPr>
          <p:spPr bwMode="auto">
            <a:xfrm flipH="1">
              <a:off x="3850" y="3162"/>
              <a:ext cx="248" cy="0"/>
            </a:xfrm>
            <a:prstGeom prst="line">
              <a:avLst/>
            </a:prstGeom>
            <a:noFill/>
            <a:ln w="9525">
              <a:solidFill>
                <a:schemeClr val="tx1"/>
              </a:solidFill>
              <a:round/>
              <a:headEnd/>
              <a:tailEnd type="triangle" w="med" len="med"/>
            </a:ln>
          </p:spPr>
          <p:txBody>
            <a:bodyPr/>
            <a:lstStyle/>
            <a:p>
              <a:endParaRPr lang="en-US"/>
            </a:p>
          </p:txBody>
        </p:sp>
        <p:sp>
          <p:nvSpPr>
            <p:cNvPr id="38954" name="Text Box 50"/>
            <p:cNvSpPr txBox="1">
              <a:spLocks noChangeArrowheads="1"/>
            </p:cNvSpPr>
            <p:nvPr/>
          </p:nvSpPr>
          <p:spPr bwMode="auto">
            <a:xfrm>
              <a:off x="3941" y="3727"/>
              <a:ext cx="234" cy="212"/>
            </a:xfrm>
            <a:prstGeom prst="rect">
              <a:avLst/>
            </a:prstGeom>
            <a:noFill/>
            <a:ln w="9525">
              <a:noFill/>
              <a:miter lim="800000"/>
              <a:headEnd/>
              <a:tailEnd/>
            </a:ln>
          </p:spPr>
          <p:txBody>
            <a:bodyPr wrap="none">
              <a:spAutoFit/>
            </a:bodyPr>
            <a:lstStyle/>
            <a:p>
              <a:pPr eaLnBrk="0" hangingPunct="0"/>
              <a:r>
                <a:rPr lang="en-US" sz="1600" b="0" i="1"/>
                <a:t>q</a:t>
              </a:r>
              <a:r>
                <a:rPr lang="en-US" sz="1600" b="0" i="1" baseline="-25000"/>
                <a:t>B</a:t>
              </a:r>
              <a:endParaRPr lang="en-US" sz="1600" b="0" i="1"/>
            </a:p>
          </p:txBody>
        </p:sp>
        <p:sp>
          <p:nvSpPr>
            <p:cNvPr id="38955" name="Text Box 51"/>
            <p:cNvSpPr txBox="1">
              <a:spLocks noChangeArrowheads="1"/>
            </p:cNvSpPr>
            <p:nvPr/>
          </p:nvSpPr>
          <p:spPr bwMode="auto">
            <a:xfrm>
              <a:off x="3628" y="2993"/>
              <a:ext cx="234" cy="211"/>
            </a:xfrm>
            <a:prstGeom prst="rect">
              <a:avLst/>
            </a:prstGeom>
            <a:noFill/>
            <a:ln w="9525">
              <a:noFill/>
              <a:miter lim="800000"/>
              <a:headEnd/>
              <a:tailEnd/>
            </a:ln>
          </p:spPr>
          <p:txBody>
            <a:bodyPr wrap="none">
              <a:spAutoFit/>
            </a:bodyPr>
            <a:lstStyle/>
            <a:p>
              <a:pPr eaLnBrk="0" hangingPunct="0"/>
              <a:r>
                <a:rPr lang="en-US" sz="1600" b="0" i="1"/>
                <a:t>p</a:t>
              </a:r>
              <a:r>
                <a:rPr lang="en-US" sz="1600" b="0" i="1" baseline="-25000"/>
                <a:t>B</a:t>
              </a:r>
              <a:endParaRPr lang="en-US" sz="1600" b="0" i="1"/>
            </a:p>
          </p:txBody>
        </p:sp>
        <p:sp>
          <p:nvSpPr>
            <p:cNvPr id="38956" name="Oval 52"/>
            <p:cNvSpPr>
              <a:spLocks noChangeArrowheads="1"/>
            </p:cNvSpPr>
            <p:nvPr/>
          </p:nvSpPr>
          <p:spPr bwMode="auto">
            <a:xfrm>
              <a:off x="4069" y="3376"/>
              <a:ext cx="62" cy="95"/>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38957" name="Text Box 53"/>
            <p:cNvSpPr txBox="1">
              <a:spLocks noChangeArrowheads="1"/>
            </p:cNvSpPr>
            <p:nvPr/>
          </p:nvSpPr>
          <p:spPr bwMode="auto">
            <a:xfrm>
              <a:off x="4201" y="3581"/>
              <a:ext cx="290" cy="192"/>
            </a:xfrm>
            <a:prstGeom prst="rect">
              <a:avLst/>
            </a:prstGeom>
            <a:noFill/>
            <a:ln w="9525">
              <a:noFill/>
              <a:miter lim="800000"/>
              <a:headEnd/>
              <a:tailEnd/>
            </a:ln>
          </p:spPr>
          <p:txBody>
            <a:bodyPr wrap="none">
              <a:spAutoFit/>
            </a:bodyPr>
            <a:lstStyle/>
            <a:p>
              <a:pPr algn="r" eaLnBrk="0" hangingPunct="0"/>
              <a:r>
                <a:rPr lang="en-US" sz="1400" b="0"/>
                <a:t>MR</a:t>
              </a:r>
            </a:p>
          </p:txBody>
        </p:sp>
        <p:sp>
          <p:nvSpPr>
            <p:cNvPr id="38958" name="Line 54"/>
            <p:cNvSpPr>
              <a:spLocks noChangeShapeType="1"/>
            </p:cNvSpPr>
            <p:nvPr/>
          </p:nvSpPr>
          <p:spPr bwMode="auto">
            <a:xfrm>
              <a:off x="3856" y="3571"/>
              <a:ext cx="1058" cy="0"/>
            </a:xfrm>
            <a:prstGeom prst="line">
              <a:avLst/>
            </a:prstGeom>
            <a:noFill/>
            <a:ln w="9525">
              <a:solidFill>
                <a:schemeClr val="tx1"/>
              </a:solidFill>
              <a:prstDash val="dash"/>
              <a:round/>
              <a:headEnd/>
              <a:tailEnd/>
            </a:ln>
          </p:spPr>
          <p:txBody>
            <a:bodyPr/>
            <a:lstStyle/>
            <a:p>
              <a:endParaRPr lang="en-US"/>
            </a:p>
          </p:txBody>
        </p:sp>
        <p:sp>
          <p:nvSpPr>
            <p:cNvPr id="38959" name="Text Box 55"/>
            <p:cNvSpPr txBox="1">
              <a:spLocks noChangeArrowheads="1"/>
            </p:cNvSpPr>
            <p:nvPr/>
          </p:nvSpPr>
          <p:spPr bwMode="auto">
            <a:xfrm>
              <a:off x="3672" y="3464"/>
              <a:ext cx="159" cy="173"/>
            </a:xfrm>
            <a:prstGeom prst="rect">
              <a:avLst/>
            </a:prstGeom>
            <a:noFill/>
            <a:ln w="9525">
              <a:noFill/>
              <a:miter lim="800000"/>
              <a:headEnd/>
              <a:tailEnd/>
            </a:ln>
          </p:spPr>
          <p:txBody>
            <a:bodyPr wrap="none">
              <a:spAutoFit/>
            </a:bodyPr>
            <a:lstStyle/>
            <a:p>
              <a:pPr eaLnBrk="0" hangingPunct="0"/>
              <a:r>
                <a:rPr lang="en-US" sz="1200" b="0" i="1"/>
                <a:t>c</a:t>
              </a:r>
            </a:p>
          </p:txBody>
        </p:sp>
      </p:gr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 name="Group 29"/>
          <p:cNvGrpSpPr>
            <a:grpSpLocks/>
          </p:cNvGrpSpPr>
          <p:nvPr/>
        </p:nvGrpSpPr>
        <p:grpSpPr bwMode="auto">
          <a:xfrm>
            <a:off x="533400" y="1193800"/>
            <a:ext cx="8077200" cy="4902200"/>
            <a:chOff x="336" y="752"/>
            <a:chExt cx="5088" cy="3088"/>
          </a:xfrm>
        </p:grpSpPr>
        <p:sp>
          <p:nvSpPr>
            <p:cNvPr id="39955" name="Rectangle 15"/>
            <p:cNvSpPr>
              <a:spLocks noChangeArrowheads="1"/>
            </p:cNvSpPr>
            <p:nvPr/>
          </p:nvSpPr>
          <p:spPr bwMode="auto">
            <a:xfrm>
              <a:off x="1152" y="1126"/>
              <a:ext cx="3408" cy="480"/>
            </a:xfrm>
            <a:prstGeom prst="rect">
              <a:avLst/>
            </a:prstGeom>
            <a:solidFill>
              <a:srgbClr val="FF3300"/>
            </a:solidFill>
            <a:ln w="9525">
              <a:solidFill>
                <a:schemeClr val="tx1"/>
              </a:solidFill>
              <a:miter lim="800000"/>
              <a:headEnd/>
              <a:tailEnd/>
            </a:ln>
          </p:spPr>
          <p:txBody>
            <a:bodyPr wrap="none" anchor="ctr"/>
            <a:lstStyle/>
            <a:p>
              <a:pPr algn="ctr" eaLnBrk="0" hangingPunct="0"/>
              <a:r>
                <a:rPr lang="en-US" sz="2000">
                  <a:solidFill>
                    <a:schemeClr val="bg1"/>
                  </a:solidFill>
                  <a:latin typeface="Arial" charset="0"/>
                </a:rPr>
                <a:t>Structured contracts</a:t>
              </a:r>
            </a:p>
          </p:txBody>
        </p:sp>
        <p:sp>
          <p:nvSpPr>
            <p:cNvPr id="39956" name="AutoShape 16"/>
            <p:cNvSpPr>
              <a:spLocks noChangeArrowheads="1"/>
            </p:cNvSpPr>
            <p:nvPr/>
          </p:nvSpPr>
          <p:spPr bwMode="auto">
            <a:xfrm rot="5400000">
              <a:off x="4784" y="1255"/>
              <a:ext cx="192" cy="192"/>
            </a:xfrm>
            <a:prstGeom prst="downArrow">
              <a:avLst>
                <a:gd name="adj1" fmla="val 50000"/>
                <a:gd name="adj2" fmla="val 50000"/>
              </a:avLst>
            </a:prstGeom>
            <a:solidFill>
              <a:srgbClr val="FF3300"/>
            </a:solidFill>
            <a:ln w="9525">
              <a:solidFill>
                <a:schemeClr val="bg2"/>
              </a:solidFill>
              <a:miter lim="800000"/>
              <a:headEnd/>
              <a:tailEnd/>
            </a:ln>
          </p:spPr>
          <p:txBody>
            <a:bodyPr wrap="none" anchor="ctr"/>
            <a:lstStyle/>
            <a:p>
              <a:endParaRPr lang="en-US"/>
            </a:p>
          </p:txBody>
        </p:sp>
        <p:sp>
          <p:nvSpPr>
            <p:cNvPr id="39957" name="AutoShape 17"/>
            <p:cNvSpPr>
              <a:spLocks noChangeArrowheads="1"/>
            </p:cNvSpPr>
            <p:nvPr/>
          </p:nvSpPr>
          <p:spPr bwMode="auto">
            <a:xfrm rot="-5400000">
              <a:off x="768" y="1255"/>
              <a:ext cx="192" cy="192"/>
            </a:xfrm>
            <a:prstGeom prst="downArrow">
              <a:avLst>
                <a:gd name="adj1" fmla="val 50000"/>
                <a:gd name="adj2" fmla="val 50000"/>
              </a:avLst>
            </a:prstGeom>
            <a:solidFill>
              <a:srgbClr val="FF3300"/>
            </a:solidFill>
            <a:ln w="9525">
              <a:solidFill>
                <a:schemeClr val="bg2"/>
              </a:solidFill>
              <a:miter lim="800000"/>
              <a:headEnd/>
              <a:tailEnd/>
            </a:ln>
          </p:spPr>
          <p:txBody>
            <a:bodyPr wrap="none" anchor="ctr"/>
            <a:lstStyle/>
            <a:p>
              <a:endParaRPr lang="en-US"/>
            </a:p>
          </p:txBody>
        </p:sp>
        <p:sp>
          <p:nvSpPr>
            <p:cNvPr id="39958" name="Rectangle 18"/>
            <p:cNvSpPr>
              <a:spLocks noChangeArrowheads="1"/>
            </p:cNvSpPr>
            <p:nvPr/>
          </p:nvSpPr>
          <p:spPr bwMode="auto">
            <a:xfrm>
              <a:off x="336" y="752"/>
              <a:ext cx="864" cy="480"/>
            </a:xfrm>
            <a:prstGeom prst="rect">
              <a:avLst/>
            </a:prstGeom>
            <a:noFill/>
            <a:ln w="9525">
              <a:noFill/>
              <a:miter lim="800000"/>
              <a:headEnd/>
              <a:tailEnd/>
            </a:ln>
          </p:spPr>
          <p:txBody>
            <a:bodyPr wrap="none" anchor="ctr"/>
            <a:lstStyle/>
            <a:p>
              <a:pPr eaLnBrk="0" hangingPunct="0"/>
              <a:r>
                <a:rPr lang="en-US" sz="1500">
                  <a:latin typeface="Arial" charset="0"/>
                </a:rPr>
                <a:t>Sourcing &amp; business unit</a:t>
              </a:r>
            </a:p>
            <a:p>
              <a:pPr eaLnBrk="0" hangingPunct="0"/>
              <a:r>
                <a:rPr lang="en-US" sz="1500">
                  <a:latin typeface="Arial" charset="0"/>
                </a:rPr>
                <a:t>executives</a:t>
              </a:r>
            </a:p>
          </p:txBody>
        </p:sp>
        <p:sp>
          <p:nvSpPr>
            <p:cNvPr id="39959" name="Rectangle 19"/>
            <p:cNvSpPr>
              <a:spLocks noChangeArrowheads="1"/>
            </p:cNvSpPr>
            <p:nvPr/>
          </p:nvSpPr>
          <p:spPr bwMode="auto">
            <a:xfrm>
              <a:off x="4560" y="752"/>
              <a:ext cx="864" cy="480"/>
            </a:xfrm>
            <a:prstGeom prst="rect">
              <a:avLst/>
            </a:prstGeom>
            <a:noFill/>
            <a:ln w="9525">
              <a:noFill/>
              <a:miter lim="800000"/>
              <a:headEnd/>
              <a:tailEnd/>
            </a:ln>
          </p:spPr>
          <p:txBody>
            <a:bodyPr wrap="none" anchor="ctr"/>
            <a:lstStyle/>
            <a:p>
              <a:pPr algn="r" eaLnBrk="0" hangingPunct="0"/>
              <a:r>
                <a:rPr lang="en-US" sz="1500">
                  <a:latin typeface="Arial" charset="0"/>
                </a:rPr>
                <a:t>Manufacturing &amp; financial</a:t>
              </a:r>
            </a:p>
            <a:p>
              <a:pPr algn="r" eaLnBrk="0" hangingPunct="0"/>
              <a:r>
                <a:rPr lang="en-US" sz="1500">
                  <a:latin typeface="Arial" charset="0"/>
                </a:rPr>
                <a:t>executives</a:t>
              </a:r>
            </a:p>
          </p:txBody>
        </p:sp>
        <p:pic>
          <p:nvPicPr>
            <p:cNvPr id="39960" name="Picture 20"/>
            <p:cNvPicPr>
              <a:picLocks noChangeAspect="1" noChangeArrowheads="1"/>
            </p:cNvPicPr>
            <p:nvPr/>
          </p:nvPicPr>
          <p:blipFill>
            <a:blip r:embed="rId4" cstate="print"/>
            <a:srcRect/>
            <a:stretch>
              <a:fillRect/>
            </a:stretch>
          </p:blipFill>
          <p:spPr bwMode="auto">
            <a:xfrm>
              <a:off x="384" y="1172"/>
              <a:ext cx="181" cy="482"/>
            </a:xfrm>
            <a:prstGeom prst="rect">
              <a:avLst/>
            </a:prstGeom>
            <a:noFill/>
            <a:ln w="9525">
              <a:noFill/>
              <a:miter lim="800000"/>
              <a:headEnd/>
              <a:tailEnd/>
            </a:ln>
          </p:spPr>
        </p:pic>
        <p:pic>
          <p:nvPicPr>
            <p:cNvPr id="39961" name="Picture 21"/>
            <p:cNvPicPr>
              <a:picLocks noChangeAspect="1" noChangeArrowheads="1"/>
            </p:cNvPicPr>
            <p:nvPr/>
          </p:nvPicPr>
          <p:blipFill>
            <a:blip r:embed="rId5" cstate="print"/>
            <a:srcRect/>
            <a:stretch>
              <a:fillRect/>
            </a:stretch>
          </p:blipFill>
          <p:spPr bwMode="auto">
            <a:xfrm>
              <a:off x="5184" y="1172"/>
              <a:ext cx="181" cy="482"/>
            </a:xfrm>
            <a:prstGeom prst="rect">
              <a:avLst/>
            </a:prstGeom>
            <a:noFill/>
            <a:ln w="9525">
              <a:noFill/>
              <a:miter lim="800000"/>
              <a:headEnd/>
              <a:tailEnd/>
            </a:ln>
          </p:spPr>
        </p:pic>
        <p:sp>
          <p:nvSpPr>
            <p:cNvPr id="39962" name="Rectangle 22"/>
            <p:cNvSpPr>
              <a:spLocks noChangeArrowheads="1"/>
            </p:cNvSpPr>
            <p:nvPr/>
          </p:nvSpPr>
          <p:spPr bwMode="auto">
            <a:xfrm>
              <a:off x="2865" y="3360"/>
              <a:ext cx="2064" cy="480"/>
            </a:xfrm>
            <a:prstGeom prst="rect">
              <a:avLst/>
            </a:prstGeom>
            <a:noFill/>
            <a:ln w="9525">
              <a:noFill/>
              <a:miter lim="800000"/>
              <a:headEnd/>
              <a:tailEnd/>
            </a:ln>
          </p:spPr>
          <p:txBody>
            <a:bodyPr wrap="none" anchor="ctr"/>
            <a:lstStyle/>
            <a:p>
              <a:pPr eaLnBrk="0" hangingPunct="0">
                <a:spcBef>
                  <a:spcPct val="10000"/>
                </a:spcBef>
              </a:pPr>
              <a:r>
                <a:rPr lang="en-US" sz="1500" b="0">
                  <a:latin typeface="Verdana" pitchFamily="34" charset="0"/>
                </a:rPr>
                <a:t>By aligning </a:t>
              </a:r>
              <a:r>
                <a:rPr lang="en-US" sz="1500">
                  <a:latin typeface="Verdana" pitchFamily="34" charset="0"/>
                </a:rPr>
                <a:t>business objectives</a:t>
              </a:r>
            </a:p>
            <a:p>
              <a:pPr eaLnBrk="0" hangingPunct="0">
                <a:spcBef>
                  <a:spcPct val="10000"/>
                </a:spcBef>
              </a:pPr>
              <a:r>
                <a:rPr lang="en-US" sz="1500" b="0">
                  <a:latin typeface="Verdana" pitchFamily="34" charset="0"/>
                </a:rPr>
                <a:t>and investments, using </a:t>
              </a:r>
              <a:r>
                <a:rPr lang="en-US" sz="1500">
                  <a:latin typeface="Verdana" pitchFamily="34" charset="0"/>
                </a:rPr>
                <a:t>information</a:t>
              </a:r>
            </a:p>
            <a:p>
              <a:pPr eaLnBrk="0" hangingPunct="0">
                <a:spcBef>
                  <a:spcPct val="10000"/>
                </a:spcBef>
              </a:pPr>
              <a:r>
                <a:rPr lang="en-US" sz="1500" b="0">
                  <a:latin typeface="Verdana" pitchFamily="34" charset="0"/>
                </a:rPr>
                <a:t>about </a:t>
              </a:r>
              <a:r>
                <a:rPr lang="en-US" sz="1500">
                  <a:latin typeface="Verdana" pitchFamily="34" charset="0"/>
                </a:rPr>
                <a:t>uncertainty</a:t>
              </a:r>
              <a:r>
                <a:rPr lang="en-US" sz="1500" b="0">
                  <a:latin typeface="Verdana" pitchFamily="34" charset="0"/>
                </a:rPr>
                <a:t>, and </a:t>
              </a:r>
              <a:r>
                <a:rPr lang="en-US" sz="1500">
                  <a:latin typeface="Verdana" pitchFamily="34" charset="0"/>
                </a:rPr>
                <a:t>allocating risk</a:t>
              </a:r>
            </a:p>
            <a:p>
              <a:pPr eaLnBrk="0" hangingPunct="0">
                <a:spcBef>
                  <a:spcPct val="10000"/>
                </a:spcBef>
              </a:pPr>
              <a:r>
                <a:rPr lang="en-US" sz="1500" b="0">
                  <a:latin typeface="Verdana" pitchFamily="34" charset="0"/>
                </a:rPr>
                <a:t>to the parties best able to manage it.</a:t>
              </a:r>
            </a:p>
          </p:txBody>
        </p:sp>
        <p:sp>
          <p:nvSpPr>
            <p:cNvPr id="39963" name="AutoShape 24"/>
            <p:cNvSpPr>
              <a:spLocks noChangeArrowheads="1"/>
            </p:cNvSpPr>
            <p:nvPr/>
          </p:nvSpPr>
          <p:spPr bwMode="auto">
            <a:xfrm rot="-5400000">
              <a:off x="2514" y="3430"/>
              <a:ext cx="192" cy="192"/>
            </a:xfrm>
            <a:prstGeom prst="downArrow">
              <a:avLst>
                <a:gd name="adj1" fmla="val 50000"/>
                <a:gd name="adj2" fmla="val 50000"/>
              </a:avLst>
            </a:prstGeom>
            <a:solidFill>
              <a:srgbClr val="FF3300"/>
            </a:solidFill>
            <a:ln w="9525">
              <a:solidFill>
                <a:schemeClr val="bg2"/>
              </a:solidFill>
              <a:miter lim="800000"/>
              <a:headEnd/>
              <a:tailEnd/>
            </a:ln>
          </p:spPr>
          <p:txBody>
            <a:bodyPr wrap="none" anchor="ctr"/>
            <a:lstStyle/>
            <a:p>
              <a:endParaRPr lang="en-US"/>
            </a:p>
          </p:txBody>
        </p:sp>
      </p:grpSp>
      <p:grpSp>
        <p:nvGrpSpPr>
          <p:cNvPr id="3" name="Group 28"/>
          <p:cNvGrpSpPr>
            <a:grpSpLocks/>
          </p:cNvGrpSpPr>
          <p:nvPr/>
        </p:nvGrpSpPr>
        <p:grpSpPr bwMode="auto">
          <a:xfrm>
            <a:off x="533400" y="2590800"/>
            <a:ext cx="8077200" cy="3405188"/>
            <a:chOff x="336" y="1632"/>
            <a:chExt cx="5088" cy="2145"/>
          </a:xfrm>
        </p:grpSpPr>
        <p:sp>
          <p:nvSpPr>
            <p:cNvPr id="39941" name="Rectangle 3"/>
            <p:cNvSpPr>
              <a:spLocks noChangeArrowheads="1"/>
            </p:cNvSpPr>
            <p:nvPr/>
          </p:nvSpPr>
          <p:spPr bwMode="auto">
            <a:xfrm>
              <a:off x="1152" y="1654"/>
              <a:ext cx="3408" cy="480"/>
            </a:xfrm>
            <a:prstGeom prst="rect">
              <a:avLst/>
            </a:prstGeom>
            <a:solidFill>
              <a:srgbClr val="EAEAEA"/>
            </a:solidFill>
            <a:ln w="9525">
              <a:solidFill>
                <a:schemeClr val="tx1"/>
              </a:solidFill>
              <a:miter lim="800000"/>
              <a:headEnd/>
              <a:tailEnd/>
            </a:ln>
          </p:spPr>
          <p:txBody>
            <a:bodyPr wrap="none" anchor="ctr"/>
            <a:lstStyle/>
            <a:p>
              <a:pPr algn="ctr" eaLnBrk="0" hangingPunct="0"/>
              <a:r>
                <a:rPr lang="en-US" sz="2000">
                  <a:latin typeface="Arial" charset="0"/>
                </a:rPr>
                <a:t>Collaboration technology</a:t>
              </a:r>
            </a:p>
          </p:txBody>
        </p:sp>
        <p:sp>
          <p:nvSpPr>
            <p:cNvPr id="39942" name="Rectangle 4"/>
            <p:cNvSpPr>
              <a:spLocks noChangeArrowheads="1"/>
            </p:cNvSpPr>
            <p:nvPr/>
          </p:nvSpPr>
          <p:spPr bwMode="auto">
            <a:xfrm>
              <a:off x="3744" y="2182"/>
              <a:ext cx="816" cy="480"/>
            </a:xfrm>
            <a:prstGeom prst="rect">
              <a:avLst/>
            </a:prstGeom>
            <a:solidFill>
              <a:srgbClr val="EAEAEA"/>
            </a:solidFill>
            <a:ln w="9525">
              <a:solidFill>
                <a:schemeClr val="tx1"/>
              </a:solidFill>
              <a:miter lim="800000"/>
              <a:headEnd/>
              <a:tailEnd/>
            </a:ln>
          </p:spPr>
          <p:txBody>
            <a:bodyPr wrap="none" anchor="ctr"/>
            <a:lstStyle/>
            <a:p>
              <a:pPr algn="ctr" eaLnBrk="0" hangingPunct="0"/>
              <a:r>
                <a:rPr lang="en-US" sz="1600" b="0">
                  <a:latin typeface="Arial" charset="0"/>
                </a:rPr>
                <a:t>Transactions</a:t>
              </a:r>
            </a:p>
          </p:txBody>
        </p:sp>
        <p:sp>
          <p:nvSpPr>
            <p:cNvPr id="39943" name="Rectangle 5"/>
            <p:cNvSpPr>
              <a:spLocks noChangeArrowheads="1"/>
            </p:cNvSpPr>
            <p:nvPr/>
          </p:nvSpPr>
          <p:spPr bwMode="auto">
            <a:xfrm>
              <a:off x="2880" y="2182"/>
              <a:ext cx="816" cy="480"/>
            </a:xfrm>
            <a:prstGeom prst="rect">
              <a:avLst/>
            </a:prstGeom>
            <a:solidFill>
              <a:srgbClr val="EAEAEA"/>
            </a:solidFill>
            <a:ln w="9525">
              <a:solidFill>
                <a:schemeClr val="tx1"/>
              </a:solidFill>
              <a:miter lim="800000"/>
              <a:headEnd/>
              <a:tailEnd/>
            </a:ln>
          </p:spPr>
          <p:txBody>
            <a:bodyPr wrap="none" anchor="ctr"/>
            <a:lstStyle/>
            <a:p>
              <a:pPr algn="ctr" eaLnBrk="0" hangingPunct="0"/>
              <a:r>
                <a:rPr lang="en-US" sz="1600" b="0">
                  <a:latin typeface="Arial" charset="0"/>
                </a:rPr>
                <a:t>Capacity</a:t>
              </a:r>
            </a:p>
          </p:txBody>
        </p:sp>
        <p:sp>
          <p:nvSpPr>
            <p:cNvPr id="39944" name="Rectangle 6"/>
            <p:cNvSpPr>
              <a:spLocks noChangeArrowheads="1"/>
            </p:cNvSpPr>
            <p:nvPr/>
          </p:nvSpPr>
          <p:spPr bwMode="auto">
            <a:xfrm>
              <a:off x="2016" y="2182"/>
              <a:ext cx="816" cy="480"/>
            </a:xfrm>
            <a:prstGeom prst="rect">
              <a:avLst/>
            </a:prstGeom>
            <a:solidFill>
              <a:srgbClr val="EAEAEA"/>
            </a:solidFill>
            <a:ln w="9525">
              <a:solidFill>
                <a:schemeClr val="tx1"/>
              </a:solidFill>
              <a:miter lim="800000"/>
              <a:headEnd/>
              <a:tailEnd/>
            </a:ln>
          </p:spPr>
          <p:txBody>
            <a:bodyPr wrap="none" anchor="ctr"/>
            <a:lstStyle/>
            <a:p>
              <a:pPr algn="ctr" eaLnBrk="0" hangingPunct="0"/>
              <a:r>
                <a:rPr lang="en-US" sz="1600" b="0">
                  <a:latin typeface="Arial" charset="0"/>
                </a:rPr>
                <a:t>Forecasts</a:t>
              </a:r>
            </a:p>
          </p:txBody>
        </p:sp>
        <p:sp>
          <p:nvSpPr>
            <p:cNvPr id="39945" name="Rectangle 7"/>
            <p:cNvSpPr>
              <a:spLocks noChangeArrowheads="1"/>
            </p:cNvSpPr>
            <p:nvPr/>
          </p:nvSpPr>
          <p:spPr bwMode="auto">
            <a:xfrm>
              <a:off x="1152" y="2182"/>
              <a:ext cx="816" cy="480"/>
            </a:xfrm>
            <a:prstGeom prst="rect">
              <a:avLst/>
            </a:prstGeom>
            <a:solidFill>
              <a:srgbClr val="EAEAEA"/>
            </a:solidFill>
            <a:ln w="9525">
              <a:solidFill>
                <a:schemeClr val="tx1"/>
              </a:solidFill>
              <a:miter lim="800000"/>
              <a:headEnd/>
              <a:tailEnd/>
            </a:ln>
          </p:spPr>
          <p:txBody>
            <a:bodyPr wrap="none" anchor="ctr"/>
            <a:lstStyle/>
            <a:p>
              <a:pPr algn="ctr" eaLnBrk="0" hangingPunct="0"/>
              <a:r>
                <a:rPr lang="en-US" sz="1600" b="0">
                  <a:latin typeface="Arial" charset="0"/>
                </a:rPr>
                <a:t>Designs</a:t>
              </a:r>
            </a:p>
          </p:txBody>
        </p:sp>
        <p:sp>
          <p:nvSpPr>
            <p:cNvPr id="39946" name="AutoShape 8"/>
            <p:cNvSpPr>
              <a:spLocks noChangeArrowheads="1"/>
            </p:cNvSpPr>
            <p:nvPr/>
          </p:nvSpPr>
          <p:spPr bwMode="auto">
            <a:xfrm rot="5400000">
              <a:off x="4784" y="2060"/>
              <a:ext cx="192" cy="192"/>
            </a:xfrm>
            <a:prstGeom prst="downArrow">
              <a:avLst>
                <a:gd name="adj1" fmla="val 50000"/>
                <a:gd name="adj2" fmla="val 50000"/>
              </a:avLst>
            </a:prstGeom>
            <a:solidFill>
              <a:srgbClr val="EAEAEA"/>
            </a:solidFill>
            <a:ln w="9525">
              <a:solidFill>
                <a:srgbClr val="095BA6"/>
              </a:solidFill>
              <a:miter lim="800000"/>
              <a:headEnd/>
              <a:tailEnd/>
            </a:ln>
          </p:spPr>
          <p:txBody>
            <a:bodyPr wrap="none" anchor="ctr"/>
            <a:lstStyle/>
            <a:p>
              <a:endParaRPr lang="en-US"/>
            </a:p>
          </p:txBody>
        </p:sp>
        <p:sp>
          <p:nvSpPr>
            <p:cNvPr id="39947" name="AutoShape 9"/>
            <p:cNvSpPr>
              <a:spLocks noChangeArrowheads="1"/>
            </p:cNvSpPr>
            <p:nvPr/>
          </p:nvSpPr>
          <p:spPr bwMode="auto">
            <a:xfrm rot="-5400000">
              <a:off x="768" y="2060"/>
              <a:ext cx="192" cy="192"/>
            </a:xfrm>
            <a:prstGeom prst="downArrow">
              <a:avLst>
                <a:gd name="adj1" fmla="val 50000"/>
                <a:gd name="adj2" fmla="val 50000"/>
              </a:avLst>
            </a:prstGeom>
            <a:solidFill>
              <a:srgbClr val="EAEAEA"/>
            </a:solidFill>
            <a:ln w="9525">
              <a:solidFill>
                <a:srgbClr val="095BA6"/>
              </a:solidFill>
              <a:miter lim="800000"/>
              <a:headEnd/>
              <a:tailEnd/>
            </a:ln>
          </p:spPr>
          <p:txBody>
            <a:bodyPr wrap="none" anchor="ctr"/>
            <a:lstStyle/>
            <a:p>
              <a:endParaRPr lang="en-US"/>
            </a:p>
          </p:txBody>
        </p:sp>
        <p:sp>
          <p:nvSpPr>
            <p:cNvPr id="39948" name="Rectangle 10"/>
            <p:cNvSpPr>
              <a:spLocks noChangeArrowheads="1"/>
            </p:cNvSpPr>
            <p:nvPr/>
          </p:nvSpPr>
          <p:spPr bwMode="auto">
            <a:xfrm>
              <a:off x="336" y="1632"/>
              <a:ext cx="864" cy="480"/>
            </a:xfrm>
            <a:prstGeom prst="rect">
              <a:avLst/>
            </a:prstGeom>
            <a:noFill/>
            <a:ln w="9525">
              <a:noFill/>
              <a:miter lim="800000"/>
              <a:headEnd/>
              <a:tailEnd/>
            </a:ln>
          </p:spPr>
          <p:txBody>
            <a:bodyPr wrap="none" anchor="ctr"/>
            <a:lstStyle/>
            <a:p>
              <a:pPr eaLnBrk="0" hangingPunct="0"/>
              <a:r>
                <a:rPr lang="en-US" sz="1500">
                  <a:latin typeface="Arial" charset="0"/>
                </a:rPr>
                <a:t>Buyers</a:t>
              </a:r>
            </a:p>
          </p:txBody>
        </p:sp>
        <p:sp>
          <p:nvSpPr>
            <p:cNvPr id="39949" name="Rectangle 11"/>
            <p:cNvSpPr>
              <a:spLocks noChangeArrowheads="1"/>
            </p:cNvSpPr>
            <p:nvPr/>
          </p:nvSpPr>
          <p:spPr bwMode="auto">
            <a:xfrm>
              <a:off x="4560" y="1632"/>
              <a:ext cx="864" cy="480"/>
            </a:xfrm>
            <a:prstGeom prst="rect">
              <a:avLst/>
            </a:prstGeom>
            <a:noFill/>
            <a:ln w="9525">
              <a:noFill/>
              <a:miter lim="800000"/>
              <a:headEnd/>
              <a:tailEnd/>
            </a:ln>
          </p:spPr>
          <p:txBody>
            <a:bodyPr wrap="none" anchor="ctr"/>
            <a:lstStyle/>
            <a:p>
              <a:pPr algn="r" eaLnBrk="0" hangingPunct="0"/>
              <a:r>
                <a:rPr lang="en-US" sz="1500">
                  <a:latin typeface="Arial" charset="0"/>
                </a:rPr>
                <a:t>Suppliers</a:t>
              </a:r>
            </a:p>
          </p:txBody>
        </p:sp>
        <p:pic>
          <p:nvPicPr>
            <p:cNvPr id="39950" name="Picture 12"/>
            <p:cNvPicPr>
              <a:picLocks noChangeAspect="1" noChangeArrowheads="1"/>
            </p:cNvPicPr>
            <p:nvPr/>
          </p:nvPicPr>
          <p:blipFill>
            <a:blip r:embed="rId4" cstate="print"/>
            <a:srcRect/>
            <a:stretch>
              <a:fillRect/>
            </a:stretch>
          </p:blipFill>
          <p:spPr bwMode="auto">
            <a:xfrm>
              <a:off x="5184" y="1988"/>
              <a:ext cx="181" cy="482"/>
            </a:xfrm>
            <a:prstGeom prst="rect">
              <a:avLst/>
            </a:prstGeom>
            <a:solidFill>
              <a:srgbClr val="CCFF66"/>
            </a:solidFill>
            <a:ln w="9525">
              <a:noFill/>
              <a:miter lim="800000"/>
              <a:headEnd/>
              <a:tailEnd/>
            </a:ln>
          </p:spPr>
        </p:pic>
        <p:pic>
          <p:nvPicPr>
            <p:cNvPr id="39951" name="Picture 13"/>
            <p:cNvPicPr>
              <a:picLocks noChangeAspect="1" noChangeArrowheads="1"/>
            </p:cNvPicPr>
            <p:nvPr/>
          </p:nvPicPr>
          <p:blipFill>
            <a:blip r:embed="rId5" cstate="print"/>
            <a:srcRect/>
            <a:stretch>
              <a:fillRect/>
            </a:stretch>
          </p:blipFill>
          <p:spPr bwMode="auto">
            <a:xfrm>
              <a:off x="384" y="1988"/>
              <a:ext cx="181" cy="482"/>
            </a:xfrm>
            <a:prstGeom prst="rect">
              <a:avLst/>
            </a:prstGeom>
            <a:solidFill>
              <a:srgbClr val="CCFF66"/>
            </a:solidFill>
            <a:ln w="9525">
              <a:noFill/>
              <a:miter lim="800000"/>
              <a:headEnd/>
              <a:tailEnd/>
            </a:ln>
          </p:spPr>
        </p:pic>
        <p:sp>
          <p:nvSpPr>
            <p:cNvPr id="39952" name="Text Box 14"/>
            <p:cNvSpPr txBox="1">
              <a:spLocks noChangeArrowheads="1"/>
            </p:cNvSpPr>
            <p:nvPr/>
          </p:nvSpPr>
          <p:spPr bwMode="auto">
            <a:xfrm>
              <a:off x="816" y="2769"/>
              <a:ext cx="1728" cy="1008"/>
            </a:xfrm>
            <a:prstGeom prst="rect">
              <a:avLst/>
            </a:prstGeom>
            <a:noFill/>
            <a:ln w="9525">
              <a:noFill/>
              <a:miter lim="800000"/>
              <a:headEnd/>
              <a:tailEnd/>
            </a:ln>
          </p:spPr>
          <p:txBody>
            <a:bodyPr/>
            <a:lstStyle/>
            <a:p>
              <a:pPr marL="236538" indent="-236538" eaLnBrk="0" hangingPunct="0">
                <a:spcBef>
                  <a:spcPct val="20000"/>
                </a:spcBef>
              </a:pPr>
              <a:r>
                <a:rPr lang="en-US" sz="1500" b="0">
                  <a:latin typeface="Verdana" pitchFamily="34" charset="0"/>
                </a:rPr>
                <a:t>The supply chain sees:</a:t>
              </a:r>
            </a:p>
            <a:p>
              <a:pPr marL="236538" indent="-236538" eaLnBrk="0" hangingPunct="0">
                <a:spcBef>
                  <a:spcPct val="20000"/>
                </a:spcBef>
                <a:buFont typeface="Wingdings" pitchFamily="2" charset="2"/>
                <a:buChar char="§"/>
              </a:pPr>
              <a:r>
                <a:rPr lang="en-US" sz="1500" b="0">
                  <a:latin typeface="Verdana" pitchFamily="34" charset="0"/>
                </a:rPr>
                <a:t>Decreased cycle times</a:t>
              </a:r>
            </a:p>
            <a:p>
              <a:pPr marL="236538" indent="-236538" eaLnBrk="0" hangingPunct="0">
                <a:spcBef>
                  <a:spcPct val="20000"/>
                </a:spcBef>
                <a:buFont typeface="Wingdings" pitchFamily="2" charset="2"/>
                <a:buChar char="§"/>
              </a:pPr>
              <a:r>
                <a:rPr lang="en-US" sz="1500" b="0">
                  <a:latin typeface="Verdana" pitchFamily="34" charset="0"/>
                </a:rPr>
                <a:t>Reduced inventory</a:t>
              </a:r>
            </a:p>
            <a:p>
              <a:pPr marL="236538" indent="-236538" eaLnBrk="0" hangingPunct="0">
                <a:spcBef>
                  <a:spcPct val="20000"/>
                </a:spcBef>
                <a:buFont typeface="Wingdings" pitchFamily="2" charset="2"/>
                <a:buChar char="§"/>
              </a:pPr>
              <a:r>
                <a:rPr lang="en-US" sz="1500" b="0">
                  <a:latin typeface="Verdana" pitchFamily="34" charset="0"/>
                </a:rPr>
                <a:t>Integrated work flows</a:t>
              </a:r>
            </a:p>
            <a:p>
              <a:pPr marL="236538" indent="-236538" eaLnBrk="0" hangingPunct="0">
                <a:spcBef>
                  <a:spcPct val="20000"/>
                </a:spcBef>
                <a:buFont typeface="Wingdings" pitchFamily="2" charset="2"/>
                <a:buChar char="§"/>
              </a:pPr>
              <a:r>
                <a:rPr lang="en-US" sz="1500" b="0">
                  <a:latin typeface="Verdana" pitchFamily="34" charset="0"/>
                </a:rPr>
                <a:t>Greater supply chain throughput</a:t>
              </a:r>
            </a:p>
          </p:txBody>
        </p:sp>
        <p:sp>
          <p:nvSpPr>
            <p:cNvPr id="39953" name="Rectangle 23"/>
            <p:cNvSpPr>
              <a:spLocks noChangeArrowheads="1"/>
            </p:cNvSpPr>
            <p:nvPr/>
          </p:nvSpPr>
          <p:spPr bwMode="auto">
            <a:xfrm>
              <a:off x="2865" y="2710"/>
              <a:ext cx="2064" cy="480"/>
            </a:xfrm>
            <a:prstGeom prst="rect">
              <a:avLst/>
            </a:prstGeom>
            <a:noFill/>
            <a:ln w="9525">
              <a:noFill/>
              <a:miter lim="800000"/>
              <a:headEnd/>
              <a:tailEnd/>
            </a:ln>
          </p:spPr>
          <p:txBody>
            <a:bodyPr wrap="none" anchor="ctr"/>
            <a:lstStyle/>
            <a:p>
              <a:pPr eaLnBrk="0" hangingPunct="0">
                <a:spcBef>
                  <a:spcPct val="10000"/>
                </a:spcBef>
              </a:pPr>
              <a:r>
                <a:rPr lang="en-US" sz="1500" b="0">
                  <a:latin typeface="Verdana" pitchFamily="34" charset="0"/>
                </a:rPr>
                <a:t>By dramatically increasing the</a:t>
              </a:r>
            </a:p>
            <a:p>
              <a:pPr eaLnBrk="0" hangingPunct="0">
                <a:spcBef>
                  <a:spcPct val="10000"/>
                </a:spcBef>
              </a:pPr>
              <a:r>
                <a:rPr lang="en-US" sz="1500" b="0">
                  <a:latin typeface="Verdana" pitchFamily="34" charset="0"/>
                </a:rPr>
                <a:t>speed of information flow.</a:t>
              </a:r>
            </a:p>
          </p:txBody>
        </p:sp>
        <p:sp>
          <p:nvSpPr>
            <p:cNvPr id="39954" name="AutoShape 25"/>
            <p:cNvSpPr>
              <a:spLocks noChangeArrowheads="1"/>
            </p:cNvSpPr>
            <p:nvPr/>
          </p:nvSpPr>
          <p:spPr bwMode="auto">
            <a:xfrm rot="-5400000">
              <a:off x="2514" y="2854"/>
              <a:ext cx="192" cy="192"/>
            </a:xfrm>
            <a:prstGeom prst="downArrow">
              <a:avLst>
                <a:gd name="adj1" fmla="val 50000"/>
                <a:gd name="adj2" fmla="val 50000"/>
              </a:avLst>
            </a:prstGeom>
            <a:solidFill>
              <a:srgbClr val="EAEAEA"/>
            </a:solidFill>
            <a:ln w="9525">
              <a:solidFill>
                <a:schemeClr val="tx2"/>
              </a:solidFill>
              <a:miter lim="800000"/>
              <a:headEnd/>
              <a:tailEnd/>
            </a:ln>
          </p:spPr>
          <p:txBody>
            <a:bodyPr wrap="none" anchor="ctr"/>
            <a:lstStyle/>
            <a:p>
              <a:endParaRPr lang="en-US"/>
            </a:p>
          </p:txBody>
        </p:sp>
      </p:grpSp>
      <p:sp>
        <p:nvSpPr>
          <p:cNvPr id="39940" name="Rectangle 30"/>
          <p:cNvSpPr>
            <a:spLocks noGrp="1" noChangeArrowheads="1"/>
          </p:cNvSpPr>
          <p:nvPr>
            <p:ph type="title"/>
          </p:nvPr>
        </p:nvSpPr>
        <p:spPr/>
        <p:txBody>
          <a:bodyPr/>
          <a:lstStyle/>
          <a:p>
            <a:pPr eaLnBrk="1" hangingPunct="1"/>
            <a:r>
              <a:rPr lang="en-US" dirty="0" smtClean="0"/>
              <a:t>Structured Contracts:</a:t>
            </a:r>
            <a:br>
              <a:rPr lang="en-US" dirty="0" smtClean="0"/>
            </a:br>
            <a:r>
              <a:rPr lang="en-US" dirty="0" smtClean="0"/>
              <a:t>	</a:t>
            </a: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LTOP" val=" 208.25"/>
  <p:tag name="LLEFT" val=" 250.875"/>
</p:tagLst>
</file>

<file path=ppt/tags/tag10.xml><?xml version="1.0" encoding="utf-8"?>
<p:tagLst xmlns:a="http://schemas.openxmlformats.org/drawingml/2006/main" xmlns:r="http://schemas.openxmlformats.org/officeDocument/2006/relationships" xmlns:p="http://schemas.openxmlformats.org/presentationml/2006/main">
  <p:tag name="NOPREFERENCE" val="False"/>
</p:tagLst>
</file>

<file path=ppt/tags/tag100.xml><?xml version="1.0" encoding="utf-8"?>
<p:tagLst xmlns:a="http://schemas.openxmlformats.org/drawingml/2006/main" xmlns:r="http://schemas.openxmlformats.org/officeDocument/2006/relationships" xmlns:p="http://schemas.openxmlformats.org/presentationml/2006/main">
  <p:tag name="LLEFT" val=" 176.75"/>
  <p:tag name="LTOP" val=" 419.375"/>
</p:tagLst>
</file>

<file path=ppt/tags/tag101.xml><?xml version="1.0" encoding="utf-8"?>
<p:tagLst xmlns:a="http://schemas.openxmlformats.org/drawingml/2006/main" xmlns:r="http://schemas.openxmlformats.org/officeDocument/2006/relationships" xmlns:p="http://schemas.openxmlformats.org/presentationml/2006/main">
  <p:tag name="RESIZE" val="Yes"/>
</p:tagLst>
</file>

<file path=ppt/tags/tag102.xml><?xml version="1.0" encoding="utf-8"?>
<p:tagLst xmlns:a="http://schemas.openxmlformats.org/drawingml/2006/main" xmlns:r="http://schemas.openxmlformats.org/officeDocument/2006/relationships" xmlns:p="http://schemas.openxmlformats.org/presentationml/2006/main">
  <p:tag name="RESIZE" val="Yes"/>
</p:tagLst>
</file>

<file path=ppt/tags/tag103.xml><?xml version="1.0" encoding="utf-8"?>
<p:tagLst xmlns:a="http://schemas.openxmlformats.org/drawingml/2006/main" xmlns:r="http://schemas.openxmlformats.org/officeDocument/2006/relationships" xmlns:p="http://schemas.openxmlformats.org/presentationml/2006/main">
  <p:tag name="NAME" val="DirArrow"/>
</p:tagLst>
</file>

<file path=ppt/tags/tag104.xml><?xml version="1.0" encoding="utf-8"?>
<p:tagLst xmlns:a="http://schemas.openxmlformats.org/drawingml/2006/main" xmlns:r="http://schemas.openxmlformats.org/officeDocument/2006/relationships" xmlns:p="http://schemas.openxmlformats.org/presentationml/2006/main">
  <p:tag name="ORIGLEFT" val="128.125"/>
  <p:tag name="ORIGTOP" val="179"/>
  <p:tag name="ORIGHEIGHT" val="106.125"/>
  <p:tag name="ORIGWIDTH" val="161"/>
  <p:tag name="THINKCELLSHAPEDONOTDELETE" val="vkLd05cTSU2jI8iyGNJl7Q"/>
</p:tagLst>
</file>

<file path=ppt/tags/tag105.xml><?xml version="1.0" encoding="utf-8"?>
<p:tagLst xmlns:a="http://schemas.openxmlformats.org/drawingml/2006/main" xmlns:r="http://schemas.openxmlformats.org/officeDocument/2006/relationships" xmlns:p="http://schemas.openxmlformats.org/presentationml/2006/main">
  <p:tag name="NAME" val="DirArrow"/>
</p:tagLst>
</file>

<file path=ppt/tags/tag106.xml><?xml version="1.0" encoding="utf-8"?>
<p:tagLst xmlns:a="http://schemas.openxmlformats.org/drawingml/2006/main" xmlns:r="http://schemas.openxmlformats.org/officeDocument/2006/relationships" xmlns:p="http://schemas.openxmlformats.org/presentationml/2006/main">
  <p:tag name="ORIGLEFT" val="128.125"/>
  <p:tag name="ORIGTOP" val="179"/>
  <p:tag name="ORIGHEIGHT" val="106.125"/>
  <p:tag name="ORIGWIDTH" val="161"/>
  <p:tag name="THINKCELLSHAPEDONOTDELETE" val="vkLd05cTSU2jI8iyGNJl7Q"/>
</p:tagLst>
</file>

<file path=ppt/tags/tag107.xml><?xml version="1.0" encoding="utf-8"?>
<p:tagLst xmlns:a="http://schemas.openxmlformats.org/drawingml/2006/main" xmlns:r="http://schemas.openxmlformats.org/officeDocument/2006/relationships" xmlns:p="http://schemas.openxmlformats.org/presentationml/2006/main">
  <p:tag name="WORK_AREA" val="Large"/>
</p:tagLst>
</file>

<file path=ppt/tags/tag108.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09.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1.xml><?xml version="1.0" encoding="utf-8"?>
<p:tagLst xmlns:a="http://schemas.openxmlformats.org/drawingml/2006/main" xmlns:r="http://schemas.openxmlformats.org/officeDocument/2006/relationships" xmlns:p="http://schemas.openxmlformats.org/presentationml/2006/main">
  <p:tag name="NOPREFERENCE" val="False"/>
</p:tagLst>
</file>

<file path=ppt/tags/tag110.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11.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12.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13.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14.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15.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16.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17.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18.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19.xml><?xml version="1.0" encoding="utf-8"?>
<p:tagLst xmlns:a="http://schemas.openxmlformats.org/drawingml/2006/main" xmlns:r="http://schemas.openxmlformats.org/officeDocument/2006/relationships" xmlns:p="http://schemas.openxmlformats.org/presentationml/2006/main">
  <p:tag name="WORK_AREA" val="Large"/>
</p:tagLst>
</file>

<file path=ppt/tags/tag12.xml><?xml version="1.0" encoding="utf-8"?>
<p:tagLst xmlns:a="http://schemas.openxmlformats.org/drawingml/2006/main" xmlns:r="http://schemas.openxmlformats.org/officeDocument/2006/relationships" xmlns:p="http://schemas.openxmlformats.org/presentationml/2006/main">
  <p:tag name="NOPREFERENCE" val="False"/>
</p:tagLst>
</file>

<file path=ppt/tags/tag120.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21.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22.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23.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24.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25.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26.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27.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28.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29.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3.xml><?xml version="1.0" encoding="utf-8"?>
<p:tagLst xmlns:a="http://schemas.openxmlformats.org/drawingml/2006/main" xmlns:r="http://schemas.openxmlformats.org/officeDocument/2006/relationships" xmlns:p="http://schemas.openxmlformats.org/presentationml/2006/main">
  <p:tag name="NOPREFERENCE" val="False"/>
</p:tagLst>
</file>

<file path=ppt/tags/tag130.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31.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32.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33.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34.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35.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36.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37.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38.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39.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4.xml><?xml version="1.0" encoding="utf-8"?>
<p:tagLst xmlns:a="http://schemas.openxmlformats.org/drawingml/2006/main" xmlns:r="http://schemas.openxmlformats.org/officeDocument/2006/relationships" xmlns:p="http://schemas.openxmlformats.org/presentationml/2006/main">
  <p:tag name="NOPREFERENCE" val="False"/>
</p:tagLst>
</file>

<file path=ppt/tags/tag140.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41.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42.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43.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44.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45.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46.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47.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48.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49.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5.xml><?xml version="1.0" encoding="utf-8"?>
<p:tagLst xmlns:a="http://schemas.openxmlformats.org/drawingml/2006/main" xmlns:r="http://schemas.openxmlformats.org/officeDocument/2006/relationships" xmlns:p="http://schemas.openxmlformats.org/presentationml/2006/main">
  <p:tag name="NOPREFERENCE" val="False"/>
</p:tagLst>
</file>

<file path=ppt/tags/tag150.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51.xml><?xml version="1.0" encoding="utf-8"?>
<p:tagLst xmlns:a="http://schemas.openxmlformats.org/drawingml/2006/main" xmlns:r="http://schemas.openxmlformats.org/officeDocument/2006/relationships" xmlns:p="http://schemas.openxmlformats.org/presentationml/2006/main">
  <p:tag name="WORK_AREA" val="Large"/>
</p:tagLst>
</file>

<file path=ppt/tags/tag152.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53.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54.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55.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56.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57.xml><?xml version="1.0" encoding="utf-8"?>
<p:tagLst xmlns:a="http://schemas.openxmlformats.org/drawingml/2006/main" xmlns:r="http://schemas.openxmlformats.org/officeDocument/2006/relationships" xmlns:p="http://schemas.openxmlformats.org/presentationml/2006/main">
  <p:tag name="RESIZE" val="Yes"/>
  <p:tag name="LLEFT" val=" 250.875"/>
  <p:tag name="LTOP" val=" 208.25"/>
</p:tagLst>
</file>

<file path=ppt/tags/tag158.xml><?xml version="1.0" encoding="utf-8"?>
<p:tagLst xmlns:a="http://schemas.openxmlformats.org/drawingml/2006/main" xmlns:r="http://schemas.openxmlformats.org/officeDocument/2006/relationships" xmlns:p="http://schemas.openxmlformats.org/presentationml/2006/main">
  <p:tag name="RESIZE" val="Yes"/>
  <p:tag name="LLEFT" val=" 250.875"/>
  <p:tag name="LTOP" val=" 252.5"/>
</p:tagLst>
</file>

<file path=ppt/tags/tag159.xml><?xml version="1.0" encoding="utf-8"?>
<p:tagLst xmlns:a="http://schemas.openxmlformats.org/drawingml/2006/main" xmlns:r="http://schemas.openxmlformats.org/officeDocument/2006/relationships" xmlns:p="http://schemas.openxmlformats.org/presentationml/2006/main">
  <p:tag name="LTOP" val=" 443"/>
  <p:tag name="LLEFT" val=" 250.875"/>
  <p:tag name="RESIZE" val="Yes"/>
</p:tagLst>
</file>

<file path=ppt/tags/tag16.xml><?xml version="1.0" encoding="utf-8"?>
<p:tagLst xmlns:a="http://schemas.openxmlformats.org/drawingml/2006/main" xmlns:r="http://schemas.openxmlformats.org/officeDocument/2006/relationships" xmlns:p="http://schemas.openxmlformats.org/presentationml/2006/main">
  <p:tag name="NOPREFERENCE" val="False"/>
</p:tagLst>
</file>

<file path=ppt/tags/tag160.xml><?xml version="1.0" encoding="utf-8"?>
<p:tagLst xmlns:a="http://schemas.openxmlformats.org/drawingml/2006/main" xmlns:r="http://schemas.openxmlformats.org/officeDocument/2006/relationships" xmlns:p="http://schemas.openxmlformats.org/presentationml/2006/main">
  <p:tag name="NAME" val="SingleBoat"/>
</p:tagLst>
</file>

<file path=ppt/tags/tag161.xml><?xml version="1.0" encoding="utf-8"?>
<p:tagLst xmlns:a="http://schemas.openxmlformats.org/drawingml/2006/main" xmlns:r="http://schemas.openxmlformats.org/officeDocument/2006/relationships" xmlns:p="http://schemas.openxmlformats.org/presentationml/2006/main">
  <p:tag name="NAME" val="SingleBoat"/>
</p:tagLst>
</file>

<file path=ppt/tags/tag162.xml><?xml version="1.0" encoding="utf-8"?>
<p:tagLst xmlns:a="http://schemas.openxmlformats.org/drawingml/2006/main" xmlns:r="http://schemas.openxmlformats.org/officeDocument/2006/relationships" xmlns:p="http://schemas.openxmlformats.org/presentationml/2006/main">
  <p:tag name="NAME" val="SingleBoat"/>
</p:tagLst>
</file>

<file path=ppt/tags/tag163.xml><?xml version="1.0" encoding="utf-8"?>
<p:tagLst xmlns:a="http://schemas.openxmlformats.org/drawingml/2006/main" xmlns:r="http://schemas.openxmlformats.org/officeDocument/2006/relationships" xmlns:p="http://schemas.openxmlformats.org/presentationml/2006/main">
  <p:tag name="NAME" val="SingleBoat"/>
</p:tagLst>
</file>

<file path=ppt/tags/tag164.xml><?xml version="1.0" encoding="utf-8"?>
<p:tagLst xmlns:a="http://schemas.openxmlformats.org/drawingml/2006/main" xmlns:r="http://schemas.openxmlformats.org/officeDocument/2006/relationships" xmlns:p="http://schemas.openxmlformats.org/presentationml/2006/main">
  <p:tag name="NAME" val="SingleBoat"/>
</p:tagLst>
</file>

<file path=ppt/tags/tag165.xml><?xml version="1.0" encoding="utf-8"?>
<p:tagLst xmlns:a="http://schemas.openxmlformats.org/drawingml/2006/main" xmlns:r="http://schemas.openxmlformats.org/officeDocument/2006/relationships" xmlns:p="http://schemas.openxmlformats.org/presentationml/2006/main">
  <p:tag name="RESIZE" val="Yes"/>
</p:tagLst>
</file>

<file path=ppt/tags/tag166.xml><?xml version="1.0" encoding="utf-8"?>
<p:tagLst xmlns:a="http://schemas.openxmlformats.org/drawingml/2006/main" xmlns:r="http://schemas.openxmlformats.org/officeDocument/2006/relationships" xmlns:p="http://schemas.openxmlformats.org/presentationml/2006/main">
  <p:tag name="RESIZE" val="Yes"/>
</p:tagLst>
</file>

<file path=ppt/tags/tag167.xml><?xml version="1.0" encoding="utf-8"?>
<p:tagLst xmlns:a="http://schemas.openxmlformats.org/drawingml/2006/main" xmlns:r="http://schemas.openxmlformats.org/officeDocument/2006/relationships" xmlns:p="http://schemas.openxmlformats.org/presentationml/2006/main">
  <p:tag name="NAME" val="SingleBoatShape"/>
</p:tagLst>
</file>

<file path=ppt/tags/tag168.xml><?xml version="1.0" encoding="utf-8"?>
<p:tagLst xmlns:a="http://schemas.openxmlformats.org/drawingml/2006/main" xmlns:r="http://schemas.openxmlformats.org/officeDocument/2006/relationships" xmlns:p="http://schemas.openxmlformats.org/presentationml/2006/main">
  <p:tag name="LEFT" val=" 143.875"/>
  <p:tag name="TOP" val=" 207"/>
  <p:tag name="LLEFT" val=" 143.875"/>
  <p:tag name="LTOP" val=" 207"/>
  <p:tag name="NAME" val="SingleBoatText"/>
</p:tagLst>
</file>

<file path=ppt/tags/tag169.xml><?xml version="1.0" encoding="utf-8"?>
<p:tagLst xmlns:a="http://schemas.openxmlformats.org/drawingml/2006/main" xmlns:r="http://schemas.openxmlformats.org/officeDocument/2006/relationships" xmlns:p="http://schemas.openxmlformats.org/presentationml/2006/main">
  <p:tag name="NAME" val="SingleBoatShape"/>
</p:tagLst>
</file>

<file path=ppt/tags/tag17.xml><?xml version="1.0" encoding="utf-8"?>
<p:tagLst xmlns:a="http://schemas.openxmlformats.org/drawingml/2006/main" xmlns:r="http://schemas.openxmlformats.org/officeDocument/2006/relationships" xmlns:p="http://schemas.openxmlformats.org/presentationml/2006/main">
  <p:tag name="NOPREFERENCE" val="False"/>
</p:tagLst>
</file>

<file path=ppt/tags/tag170.xml><?xml version="1.0" encoding="utf-8"?>
<p:tagLst xmlns:a="http://schemas.openxmlformats.org/drawingml/2006/main" xmlns:r="http://schemas.openxmlformats.org/officeDocument/2006/relationships" xmlns:p="http://schemas.openxmlformats.org/presentationml/2006/main">
  <p:tag name="NAME" val="SingleBoatText"/>
  <p:tag name="LTOP" val=" 207"/>
  <p:tag name="LLEFT" val=" 143.875"/>
  <p:tag name="TOP" val=" 207"/>
  <p:tag name="LEFT" val=" 143.875"/>
</p:tagLst>
</file>

<file path=ppt/tags/tag171.xml><?xml version="1.0" encoding="utf-8"?>
<p:tagLst xmlns:a="http://schemas.openxmlformats.org/drawingml/2006/main" xmlns:r="http://schemas.openxmlformats.org/officeDocument/2006/relationships" xmlns:p="http://schemas.openxmlformats.org/presentationml/2006/main">
  <p:tag name="NAME" val="SingleBoatShape"/>
</p:tagLst>
</file>

<file path=ppt/tags/tag172.xml><?xml version="1.0" encoding="utf-8"?>
<p:tagLst xmlns:a="http://schemas.openxmlformats.org/drawingml/2006/main" xmlns:r="http://schemas.openxmlformats.org/officeDocument/2006/relationships" xmlns:p="http://schemas.openxmlformats.org/presentationml/2006/main">
  <p:tag name="LEFT" val=" 143.875"/>
  <p:tag name="TOP" val=" 207"/>
  <p:tag name="LLEFT" val=" 143.875"/>
  <p:tag name="LTOP" val=" 207"/>
  <p:tag name="NAME" val="SingleBoatText"/>
</p:tagLst>
</file>

<file path=ppt/tags/tag173.xml><?xml version="1.0" encoding="utf-8"?>
<p:tagLst xmlns:a="http://schemas.openxmlformats.org/drawingml/2006/main" xmlns:r="http://schemas.openxmlformats.org/officeDocument/2006/relationships" xmlns:p="http://schemas.openxmlformats.org/presentationml/2006/main">
  <p:tag name="NAME" val="SingleBoatShape"/>
</p:tagLst>
</file>

<file path=ppt/tags/tag174.xml><?xml version="1.0" encoding="utf-8"?>
<p:tagLst xmlns:a="http://schemas.openxmlformats.org/drawingml/2006/main" xmlns:r="http://schemas.openxmlformats.org/officeDocument/2006/relationships" xmlns:p="http://schemas.openxmlformats.org/presentationml/2006/main">
  <p:tag name="NAME" val="SingleBoatText"/>
  <p:tag name="LTOP" val=" 207"/>
  <p:tag name="LLEFT" val=" 143.875"/>
  <p:tag name="TOP" val=" 207"/>
  <p:tag name="LEFT" val=" 143.875"/>
</p:tagLst>
</file>

<file path=ppt/tags/tag175.xml><?xml version="1.0" encoding="utf-8"?>
<p:tagLst xmlns:a="http://schemas.openxmlformats.org/drawingml/2006/main" xmlns:r="http://schemas.openxmlformats.org/officeDocument/2006/relationships" xmlns:p="http://schemas.openxmlformats.org/presentationml/2006/main">
  <p:tag name="NAME" val="SingleBoatShape"/>
</p:tagLst>
</file>

<file path=ppt/tags/tag176.xml><?xml version="1.0" encoding="utf-8"?>
<p:tagLst xmlns:a="http://schemas.openxmlformats.org/drawingml/2006/main" xmlns:r="http://schemas.openxmlformats.org/officeDocument/2006/relationships" xmlns:p="http://schemas.openxmlformats.org/presentationml/2006/main">
  <p:tag name="LEFT" val=" 143.875"/>
  <p:tag name="TOP" val=" 207"/>
  <p:tag name="LLEFT" val=" 143.875"/>
  <p:tag name="LTOP" val=" 207"/>
  <p:tag name="NAME" val="SingleBoatText"/>
</p:tagLst>
</file>

<file path=ppt/tags/tag18.xml><?xml version="1.0" encoding="utf-8"?>
<p:tagLst xmlns:a="http://schemas.openxmlformats.org/drawingml/2006/main" xmlns:r="http://schemas.openxmlformats.org/officeDocument/2006/relationships" xmlns:p="http://schemas.openxmlformats.org/presentationml/2006/main">
  <p:tag name="NOPREFERENCE" val="False"/>
</p:tagLst>
</file>

<file path=ppt/tags/tag19.xml><?xml version="1.0" encoding="utf-8"?>
<p:tagLst xmlns:a="http://schemas.openxmlformats.org/drawingml/2006/main" xmlns:r="http://schemas.openxmlformats.org/officeDocument/2006/relationships" xmlns:p="http://schemas.openxmlformats.org/presentationml/2006/main">
  <p:tag name="NOPREFERENCE" val="False"/>
</p:tagLst>
</file>

<file path=ppt/tags/tag2.xml><?xml version="1.0" encoding="utf-8"?>
<p:tagLst xmlns:a="http://schemas.openxmlformats.org/drawingml/2006/main" xmlns:r="http://schemas.openxmlformats.org/officeDocument/2006/relationships" xmlns:p="http://schemas.openxmlformats.org/presentationml/2006/main">
  <p:tag name="NAME" val="McK Disclaimer"/>
</p:tagLst>
</file>

<file path=ppt/tags/tag20.xml><?xml version="1.0" encoding="utf-8"?>
<p:tagLst xmlns:a="http://schemas.openxmlformats.org/drawingml/2006/main" xmlns:r="http://schemas.openxmlformats.org/officeDocument/2006/relationships" xmlns:p="http://schemas.openxmlformats.org/presentationml/2006/main">
  <p:tag name="NAME" val="SingleBoat"/>
</p:tagLst>
</file>

<file path=ppt/tags/tag21.xml><?xml version="1.0" encoding="utf-8"?>
<p:tagLst xmlns:a="http://schemas.openxmlformats.org/drawingml/2006/main" xmlns:r="http://schemas.openxmlformats.org/officeDocument/2006/relationships" xmlns:p="http://schemas.openxmlformats.org/presentationml/2006/main">
  <p:tag name="NAME" val="SingleBoat"/>
</p:tagLst>
</file>

<file path=ppt/tags/tag22.xml><?xml version="1.0" encoding="utf-8"?>
<p:tagLst xmlns:a="http://schemas.openxmlformats.org/drawingml/2006/main" xmlns:r="http://schemas.openxmlformats.org/officeDocument/2006/relationships" xmlns:p="http://schemas.openxmlformats.org/presentationml/2006/main">
  <p:tag name="NAME" val="SingleBoat"/>
</p:tagLst>
</file>

<file path=ppt/tags/tag23.xml><?xml version="1.0" encoding="utf-8"?>
<p:tagLst xmlns:a="http://schemas.openxmlformats.org/drawingml/2006/main" xmlns:r="http://schemas.openxmlformats.org/officeDocument/2006/relationships" xmlns:p="http://schemas.openxmlformats.org/presentationml/2006/main">
  <p:tag name="NAME" val="SingleBoat"/>
</p:tagLst>
</file>

<file path=ppt/tags/tag24.xml><?xml version="1.0" encoding="utf-8"?>
<p:tagLst xmlns:a="http://schemas.openxmlformats.org/drawingml/2006/main" xmlns:r="http://schemas.openxmlformats.org/officeDocument/2006/relationships" xmlns:p="http://schemas.openxmlformats.org/presentationml/2006/main">
  <p:tag name="NAME" val="SingleBoat"/>
</p:tagLst>
</file>

<file path=ppt/tags/tag25.xml><?xml version="1.0" encoding="utf-8"?>
<p:tagLst xmlns:a="http://schemas.openxmlformats.org/drawingml/2006/main" xmlns:r="http://schemas.openxmlformats.org/officeDocument/2006/relationships" xmlns:p="http://schemas.openxmlformats.org/presentationml/2006/main">
  <p:tag name="RESIZE" val="Yes"/>
</p:tagLst>
</file>

<file path=ppt/tags/tag26.xml><?xml version="1.0" encoding="utf-8"?>
<p:tagLst xmlns:a="http://schemas.openxmlformats.org/drawingml/2006/main" xmlns:r="http://schemas.openxmlformats.org/officeDocument/2006/relationships" xmlns:p="http://schemas.openxmlformats.org/presentationml/2006/main">
  <p:tag name="NAME" val="SingleBoatShape"/>
</p:tagLst>
</file>

<file path=ppt/tags/tag27.xml><?xml version="1.0" encoding="utf-8"?>
<p:tagLst xmlns:a="http://schemas.openxmlformats.org/drawingml/2006/main" xmlns:r="http://schemas.openxmlformats.org/officeDocument/2006/relationships" xmlns:p="http://schemas.openxmlformats.org/presentationml/2006/main">
  <p:tag name="LEFT" val=" 143.875"/>
  <p:tag name="TOP" val=" 207"/>
  <p:tag name="LLEFT" val=" 143.875"/>
  <p:tag name="LTOP" val=" 207"/>
  <p:tag name="NAME" val="SingleBoatText"/>
</p:tagLst>
</file>

<file path=ppt/tags/tag28.xml><?xml version="1.0" encoding="utf-8"?>
<p:tagLst xmlns:a="http://schemas.openxmlformats.org/drawingml/2006/main" xmlns:r="http://schemas.openxmlformats.org/officeDocument/2006/relationships" xmlns:p="http://schemas.openxmlformats.org/presentationml/2006/main">
  <p:tag name="NAME" val="SingleBoatShape"/>
</p:tagLst>
</file>

<file path=ppt/tags/tag29.xml><?xml version="1.0" encoding="utf-8"?>
<p:tagLst xmlns:a="http://schemas.openxmlformats.org/drawingml/2006/main" xmlns:r="http://schemas.openxmlformats.org/officeDocument/2006/relationships" xmlns:p="http://schemas.openxmlformats.org/presentationml/2006/main">
  <p:tag name="NAME" val="SingleBoatText"/>
  <p:tag name="LTOP" val=" 207"/>
  <p:tag name="LLEFT" val=" 143.875"/>
  <p:tag name="TOP" val=" 207"/>
  <p:tag name="LEFT" val=" 143.875"/>
</p:tagLst>
</file>

<file path=ppt/tags/tag3.xml><?xml version="1.0" encoding="utf-8"?>
<p:tagLst xmlns:a="http://schemas.openxmlformats.org/drawingml/2006/main" xmlns:r="http://schemas.openxmlformats.org/officeDocument/2006/relationships" xmlns:p="http://schemas.openxmlformats.org/presentationml/2006/main">
  <p:tag name="LTOP" val=" 161.75"/>
  <p:tag name="LLEFT" val=" 143.125"/>
</p:tagLst>
</file>

<file path=ppt/tags/tag30.xml><?xml version="1.0" encoding="utf-8"?>
<p:tagLst xmlns:a="http://schemas.openxmlformats.org/drawingml/2006/main" xmlns:r="http://schemas.openxmlformats.org/officeDocument/2006/relationships" xmlns:p="http://schemas.openxmlformats.org/presentationml/2006/main">
  <p:tag name="NAME" val="SingleBoatShape"/>
</p:tagLst>
</file>

<file path=ppt/tags/tag31.xml><?xml version="1.0" encoding="utf-8"?>
<p:tagLst xmlns:a="http://schemas.openxmlformats.org/drawingml/2006/main" xmlns:r="http://schemas.openxmlformats.org/officeDocument/2006/relationships" xmlns:p="http://schemas.openxmlformats.org/presentationml/2006/main">
  <p:tag name="LEFT" val=" 143.875"/>
  <p:tag name="TOP" val=" 207"/>
  <p:tag name="LLEFT" val=" 143.875"/>
  <p:tag name="LTOP" val=" 207"/>
  <p:tag name="NAME" val="SingleBoatText"/>
</p:tagLst>
</file>

<file path=ppt/tags/tag32.xml><?xml version="1.0" encoding="utf-8"?>
<p:tagLst xmlns:a="http://schemas.openxmlformats.org/drawingml/2006/main" xmlns:r="http://schemas.openxmlformats.org/officeDocument/2006/relationships" xmlns:p="http://schemas.openxmlformats.org/presentationml/2006/main">
  <p:tag name="NAME" val="SingleBoatShape"/>
</p:tagLst>
</file>

<file path=ppt/tags/tag33.xml><?xml version="1.0" encoding="utf-8"?>
<p:tagLst xmlns:a="http://schemas.openxmlformats.org/drawingml/2006/main" xmlns:r="http://schemas.openxmlformats.org/officeDocument/2006/relationships" xmlns:p="http://schemas.openxmlformats.org/presentationml/2006/main">
  <p:tag name="NAME" val="SingleBoatText"/>
  <p:tag name="LTOP" val=" 207"/>
  <p:tag name="LLEFT" val=" 143.875"/>
  <p:tag name="TOP" val=" 207"/>
  <p:tag name="LEFT" val=" 143.875"/>
</p:tagLst>
</file>

<file path=ppt/tags/tag34.xml><?xml version="1.0" encoding="utf-8"?>
<p:tagLst xmlns:a="http://schemas.openxmlformats.org/drawingml/2006/main" xmlns:r="http://schemas.openxmlformats.org/officeDocument/2006/relationships" xmlns:p="http://schemas.openxmlformats.org/presentationml/2006/main">
  <p:tag name="NAME" val="SingleBoatShape"/>
</p:tagLst>
</file>

<file path=ppt/tags/tag35.xml><?xml version="1.0" encoding="utf-8"?>
<p:tagLst xmlns:a="http://schemas.openxmlformats.org/drawingml/2006/main" xmlns:r="http://schemas.openxmlformats.org/officeDocument/2006/relationships" xmlns:p="http://schemas.openxmlformats.org/presentationml/2006/main">
  <p:tag name="LEFT" val=" 143.875"/>
  <p:tag name="TOP" val=" 207"/>
  <p:tag name="LLEFT" val=" 143.875"/>
  <p:tag name="LTOP" val=" 207"/>
  <p:tag name="NAME" val="SingleBoatText"/>
</p:tagLst>
</file>

<file path=ppt/tags/tag36.xml><?xml version="1.0" encoding="utf-8"?>
<p:tagLst xmlns:a="http://schemas.openxmlformats.org/drawingml/2006/main" xmlns:r="http://schemas.openxmlformats.org/officeDocument/2006/relationships" xmlns:p="http://schemas.openxmlformats.org/presentationml/2006/main">
  <p:tag name="RESIZE" val="Yes"/>
</p:tagLst>
</file>

<file path=ppt/tags/tag37.xml><?xml version="1.0" encoding="utf-8"?>
<p:tagLst xmlns:a="http://schemas.openxmlformats.org/drawingml/2006/main" xmlns:r="http://schemas.openxmlformats.org/officeDocument/2006/relationships" xmlns:p="http://schemas.openxmlformats.org/presentationml/2006/main">
  <p:tag name="NAME" val="DirArrow"/>
</p:tagLst>
</file>

<file path=ppt/tags/tag38.xml><?xml version="1.0" encoding="utf-8"?>
<p:tagLst xmlns:a="http://schemas.openxmlformats.org/drawingml/2006/main" xmlns:r="http://schemas.openxmlformats.org/officeDocument/2006/relationships" xmlns:p="http://schemas.openxmlformats.org/presentationml/2006/main">
  <p:tag name="NAME" val="DirArrow"/>
</p:tagLst>
</file>

<file path=ppt/tags/tag39.xml><?xml version="1.0" encoding="utf-8"?>
<p:tagLst xmlns:a="http://schemas.openxmlformats.org/drawingml/2006/main" xmlns:r="http://schemas.openxmlformats.org/officeDocument/2006/relationships" xmlns:p="http://schemas.openxmlformats.org/presentationml/2006/main">
  <p:tag name="LTOP" val=" 161.75"/>
  <p:tag name="LLEFT" val=" 143.125"/>
</p:tagLst>
</file>

<file path=ppt/tags/tag4.xml><?xml version="1.0" encoding="utf-8"?>
<p:tagLst xmlns:a="http://schemas.openxmlformats.org/drawingml/2006/main" xmlns:r="http://schemas.openxmlformats.org/officeDocument/2006/relationships" xmlns:p="http://schemas.openxmlformats.org/presentationml/2006/main">
  <p:tag name="LTOP" val=" 208.75"/>
  <p:tag name="LLEFT" val=" 143.125"/>
</p:tagLst>
</file>

<file path=ppt/tags/tag40.xml><?xml version="1.0" encoding="utf-8"?>
<p:tagLst xmlns:a="http://schemas.openxmlformats.org/drawingml/2006/main" xmlns:r="http://schemas.openxmlformats.org/officeDocument/2006/relationships" xmlns:p="http://schemas.openxmlformats.org/presentationml/2006/main">
  <p:tag name="LTOP" val=" 191.75"/>
  <p:tag name="LLEFT" val=" 143.125"/>
</p:tagLst>
</file>

<file path=ppt/tags/tag41.xml><?xml version="1.0" encoding="utf-8"?>
<p:tagLst xmlns:a="http://schemas.openxmlformats.org/drawingml/2006/main" xmlns:r="http://schemas.openxmlformats.org/officeDocument/2006/relationships" xmlns:p="http://schemas.openxmlformats.org/presentationml/2006/main">
  <p:tag name="LTOP" val=" 191.75"/>
  <p:tag name="LLEFT" val=" 276"/>
</p:tagLst>
</file>

<file path=ppt/tags/tag42.xml><?xml version="1.0" encoding="utf-8"?>
<p:tagLst xmlns:a="http://schemas.openxmlformats.org/drawingml/2006/main" xmlns:r="http://schemas.openxmlformats.org/officeDocument/2006/relationships" xmlns:p="http://schemas.openxmlformats.org/presentationml/2006/main">
  <p:tag name="LTOP" val=" 208"/>
  <p:tag name="LLEFT" val=" 142"/>
</p:tagLst>
</file>

<file path=ppt/tags/tag43.xml><?xml version="1.0" encoding="utf-8"?>
<p:tagLst xmlns:a="http://schemas.openxmlformats.org/drawingml/2006/main" xmlns:r="http://schemas.openxmlformats.org/officeDocument/2006/relationships" xmlns:p="http://schemas.openxmlformats.org/presentationml/2006/main">
  <p:tag name="LTOP" val=" 552.5"/>
  <p:tag name="LLEFT" val=" 143.875"/>
  <p:tag name="RESIZE" val="Yes"/>
</p:tagLst>
</file>

<file path=ppt/tags/tag44.xml><?xml version="1.0" encoding="utf-8"?>
<p:tagLst xmlns:a="http://schemas.openxmlformats.org/drawingml/2006/main" xmlns:r="http://schemas.openxmlformats.org/officeDocument/2006/relationships" xmlns:p="http://schemas.openxmlformats.org/presentationml/2006/main">
  <p:tag name="LTOP" val=" 191.75"/>
  <p:tag name="LLEFT" val=" 276"/>
</p:tagLst>
</file>

<file path=ppt/tags/tag45.xml><?xml version="1.0" encoding="utf-8"?>
<p:tagLst xmlns:a="http://schemas.openxmlformats.org/drawingml/2006/main" xmlns:r="http://schemas.openxmlformats.org/officeDocument/2006/relationships" xmlns:p="http://schemas.openxmlformats.org/presentationml/2006/main">
  <p:tag name="LTOP" val=" 214.5"/>
  <p:tag name="LLEFT" val=" 166"/>
</p:tagLst>
</file>

<file path=ppt/tags/tag46.xml><?xml version="1.0" encoding="utf-8"?>
<p:tagLst xmlns:a="http://schemas.openxmlformats.org/drawingml/2006/main" xmlns:r="http://schemas.openxmlformats.org/officeDocument/2006/relationships" xmlns:p="http://schemas.openxmlformats.org/presentationml/2006/main">
  <p:tag name="LTOP" val=" 214.5"/>
  <p:tag name="LLEFT" val=" 276"/>
</p:tagLst>
</file>

<file path=ppt/tags/tag47.xml><?xml version="1.0" encoding="utf-8"?>
<p:tagLst xmlns:a="http://schemas.openxmlformats.org/drawingml/2006/main" xmlns:r="http://schemas.openxmlformats.org/officeDocument/2006/relationships" xmlns:p="http://schemas.openxmlformats.org/presentationml/2006/main">
  <p:tag name="LTOP" val=" 214.5"/>
  <p:tag name="LLEFT" val=" 276"/>
</p:tagLst>
</file>

<file path=ppt/tags/tag48.xml><?xml version="1.0" encoding="utf-8"?>
<p:tagLst xmlns:a="http://schemas.openxmlformats.org/drawingml/2006/main" xmlns:r="http://schemas.openxmlformats.org/officeDocument/2006/relationships" xmlns:p="http://schemas.openxmlformats.org/presentationml/2006/main">
  <p:tag name="LTOP" val=" 214.5"/>
  <p:tag name="LLEFT" val=" 166"/>
</p:tagLst>
</file>

<file path=ppt/tags/tag49.xml><?xml version="1.0" encoding="utf-8"?>
<p:tagLst xmlns:a="http://schemas.openxmlformats.org/drawingml/2006/main" xmlns:r="http://schemas.openxmlformats.org/officeDocument/2006/relationships" xmlns:p="http://schemas.openxmlformats.org/presentationml/2006/main">
  <p:tag name="LTOP" val=" 214.5"/>
  <p:tag name="LLEFT" val=" 276"/>
</p:tagLst>
</file>

<file path=ppt/tags/tag5.xml><?xml version="1.0" encoding="utf-8"?>
<p:tagLst xmlns:a="http://schemas.openxmlformats.org/drawingml/2006/main" xmlns:r="http://schemas.openxmlformats.org/officeDocument/2006/relationships" xmlns:p="http://schemas.openxmlformats.org/presentationml/2006/main">
  <p:tag name="LTOP" val=" 564.625"/>
  <p:tag name="LLEFT" val=" 592.25"/>
</p:tagLst>
</file>

<file path=ppt/tags/tag50.xml><?xml version="1.0" encoding="utf-8"?>
<p:tagLst xmlns:a="http://schemas.openxmlformats.org/drawingml/2006/main" xmlns:r="http://schemas.openxmlformats.org/officeDocument/2006/relationships" xmlns:p="http://schemas.openxmlformats.org/presentationml/2006/main">
  <p:tag name="LTOP" val=" 214.5"/>
  <p:tag name="LLEFT" val=" 276"/>
</p:tagLst>
</file>

<file path=ppt/tags/tag51.xml><?xml version="1.0" encoding="utf-8"?>
<p:tagLst xmlns:a="http://schemas.openxmlformats.org/drawingml/2006/main" xmlns:r="http://schemas.openxmlformats.org/officeDocument/2006/relationships" xmlns:p="http://schemas.openxmlformats.org/presentationml/2006/main">
  <p:tag name="LTOP" val=" 214.5"/>
  <p:tag name="LLEFT" val=" 166"/>
</p:tagLst>
</file>

<file path=ppt/tags/tag52.xml><?xml version="1.0" encoding="utf-8"?>
<p:tagLst xmlns:a="http://schemas.openxmlformats.org/drawingml/2006/main" xmlns:r="http://schemas.openxmlformats.org/officeDocument/2006/relationships" xmlns:p="http://schemas.openxmlformats.org/presentationml/2006/main">
  <p:tag name="LTOP" val=" 214.5"/>
  <p:tag name="LLEFT" val=" 276"/>
</p:tagLst>
</file>

<file path=ppt/tags/tag53.xml><?xml version="1.0" encoding="utf-8"?>
<p:tagLst xmlns:a="http://schemas.openxmlformats.org/drawingml/2006/main" xmlns:r="http://schemas.openxmlformats.org/officeDocument/2006/relationships" xmlns:p="http://schemas.openxmlformats.org/presentationml/2006/main">
  <p:tag name="LTOP" val=" 214.5"/>
  <p:tag name="LLEFT" val=" 276"/>
</p:tagLst>
</file>

<file path=ppt/tags/tag54.xml><?xml version="1.0" encoding="utf-8"?>
<p:tagLst xmlns:a="http://schemas.openxmlformats.org/drawingml/2006/main" xmlns:r="http://schemas.openxmlformats.org/officeDocument/2006/relationships" xmlns:p="http://schemas.openxmlformats.org/presentationml/2006/main">
  <p:tag name="LTOP" val=" 214.5"/>
  <p:tag name="LLEFT" val=" 166"/>
</p:tagLst>
</file>

<file path=ppt/tags/tag55.xml><?xml version="1.0" encoding="utf-8"?>
<p:tagLst xmlns:a="http://schemas.openxmlformats.org/drawingml/2006/main" xmlns:r="http://schemas.openxmlformats.org/officeDocument/2006/relationships" xmlns:p="http://schemas.openxmlformats.org/presentationml/2006/main">
  <p:tag name="LTOP" val=" 214.5"/>
  <p:tag name="LLEFT" val=" 276"/>
</p:tagLst>
</file>

<file path=ppt/tags/tag56.xml><?xml version="1.0" encoding="utf-8"?>
<p:tagLst xmlns:a="http://schemas.openxmlformats.org/drawingml/2006/main" xmlns:r="http://schemas.openxmlformats.org/officeDocument/2006/relationships" xmlns:p="http://schemas.openxmlformats.org/presentationml/2006/main">
  <p:tag name="LTOP" val=" 214.5"/>
  <p:tag name="LLEFT" val=" 276"/>
</p:tagLst>
</file>

<file path=ppt/tags/tag57.xml><?xml version="1.0" encoding="utf-8"?>
<p:tagLst xmlns:a="http://schemas.openxmlformats.org/drawingml/2006/main" xmlns:r="http://schemas.openxmlformats.org/officeDocument/2006/relationships" xmlns:p="http://schemas.openxmlformats.org/presentationml/2006/main">
  <p:tag name="LTOP" val=" 214.5"/>
  <p:tag name="LLEFT" val=" 166"/>
</p:tagLst>
</file>

<file path=ppt/tags/tag58.xml><?xml version="1.0" encoding="utf-8"?>
<p:tagLst xmlns:a="http://schemas.openxmlformats.org/drawingml/2006/main" xmlns:r="http://schemas.openxmlformats.org/officeDocument/2006/relationships" xmlns:p="http://schemas.openxmlformats.org/presentationml/2006/main">
  <p:tag name="LTOP" val=" 214.5"/>
  <p:tag name="LLEFT" val=" 276"/>
</p:tagLst>
</file>

<file path=ppt/tags/tag59.xml><?xml version="1.0" encoding="utf-8"?>
<p:tagLst xmlns:a="http://schemas.openxmlformats.org/drawingml/2006/main" xmlns:r="http://schemas.openxmlformats.org/officeDocument/2006/relationships" xmlns:p="http://schemas.openxmlformats.org/presentationml/2006/main">
  <p:tag name="LTOP" val=" 214.5"/>
  <p:tag name="LLEFT" val=" 276"/>
</p:tagLst>
</file>

<file path=ppt/tags/tag6.xml><?xml version="1.0" encoding="utf-8"?>
<p:tagLst xmlns:a="http://schemas.openxmlformats.org/drawingml/2006/main" xmlns:r="http://schemas.openxmlformats.org/officeDocument/2006/relationships" xmlns:p="http://schemas.openxmlformats.org/presentationml/2006/main">
  <p:tag name="LTOP" val=" 252.5"/>
  <p:tag name="LLEFT" val=" 250.875"/>
</p:tagLst>
</file>

<file path=ppt/tags/tag60.xml><?xml version="1.0" encoding="utf-8"?>
<p:tagLst xmlns:a="http://schemas.openxmlformats.org/drawingml/2006/main" xmlns:r="http://schemas.openxmlformats.org/officeDocument/2006/relationships" xmlns:p="http://schemas.openxmlformats.org/presentationml/2006/main">
  <p:tag name="LTOP" val=" 214.5"/>
  <p:tag name="LLEFT" val=" 166"/>
</p:tagLst>
</file>

<file path=ppt/tags/tag61.xml><?xml version="1.0" encoding="utf-8"?>
<p:tagLst xmlns:a="http://schemas.openxmlformats.org/drawingml/2006/main" xmlns:r="http://schemas.openxmlformats.org/officeDocument/2006/relationships" xmlns:p="http://schemas.openxmlformats.org/presentationml/2006/main">
  <p:tag name="LTOP" val=" 214.5"/>
  <p:tag name="LLEFT" val=" 276"/>
</p:tagLst>
</file>

<file path=ppt/tags/tag62.xml><?xml version="1.0" encoding="utf-8"?>
<p:tagLst xmlns:a="http://schemas.openxmlformats.org/drawingml/2006/main" xmlns:r="http://schemas.openxmlformats.org/officeDocument/2006/relationships" xmlns:p="http://schemas.openxmlformats.org/presentationml/2006/main">
  <p:tag name="LTOP" val=" 214.5"/>
  <p:tag name="LLEFT" val=" 276"/>
</p:tagLst>
</file>

<file path=ppt/tags/tag63.xml><?xml version="1.0" encoding="utf-8"?>
<p:tagLst xmlns:a="http://schemas.openxmlformats.org/drawingml/2006/main" xmlns:r="http://schemas.openxmlformats.org/officeDocument/2006/relationships" xmlns:p="http://schemas.openxmlformats.org/presentationml/2006/main">
  <p:tag name="WORK_AREA" val="Large"/>
</p:tagLst>
</file>

<file path=ppt/tags/tag64.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65.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66.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67.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68.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69.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7.xml><?xml version="1.0" encoding="utf-8"?>
<p:tagLst xmlns:a="http://schemas.openxmlformats.org/drawingml/2006/main" xmlns:r="http://schemas.openxmlformats.org/officeDocument/2006/relationships" xmlns:p="http://schemas.openxmlformats.org/presentationml/2006/main">
  <p:tag name="LTOP" val=" 345.875"/>
  <p:tag name="LLEFT" val=" 250.875"/>
</p:tagLst>
</file>

<file path=ppt/tags/tag70.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71.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72.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73.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74.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75.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76.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77.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78.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79.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8.xml><?xml version="1.0" encoding="utf-8"?>
<p:tagLst xmlns:a="http://schemas.openxmlformats.org/drawingml/2006/main" xmlns:r="http://schemas.openxmlformats.org/officeDocument/2006/relationships" xmlns:p="http://schemas.openxmlformats.org/presentationml/2006/main">
  <p:tag name="LTOP" val=" 208.25"/>
  <p:tag name="LLEFT" val=" 250.875"/>
</p:tagLst>
</file>

<file path=ppt/tags/tag80.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81.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82.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83.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84.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85.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86.xml><?xml version="1.0" encoding="utf-8"?>
<p:tagLst xmlns:a="http://schemas.openxmlformats.org/drawingml/2006/main" xmlns:r="http://schemas.openxmlformats.org/officeDocument/2006/relationships" xmlns:p="http://schemas.openxmlformats.org/presentationml/2006/main">
  <p:tag name="LLEFT" val=" 162.625"/>
  <p:tag name="LTOP" val=" 76.125"/>
</p:tagLst>
</file>

<file path=ppt/tags/tag87.xml><?xml version="1.0" encoding="utf-8"?>
<p:tagLst xmlns:a="http://schemas.openxmlformats.org/drawingml/2006/main" xmlns:r="http://schemas.openxmlformats.org/officeDocument/2006/relationships" xmlns:p="http://schemas.openxmlformats.org/presentationml/2006/main">
  <p:tag name="LLEFT" val=" 176.75"/>
  <p:tag name="LTOP" val=" 419.375"/>
</p:tagLst>
</file>

<file path=ppt/tags/tag88.xml><?xml version="1.0" encoding="utf-8"?>
<p:tagLst xmlns:a="http://schemas.openxmlformats.org/drawingml/2006/main" xmlns:r="http://schemas.openxmlformats.org/officeDocument/2006/relationships" xmlns:p="http://schemas.openxmlformats.org/presentationml/2006/main">
  <p:tag name="LLEFT" val=" 250.75"/>
  <p:tag name="LTOP" val=" 419.375"/>
</p:tagLst>
</file>

<file path=ppt/tags/tag89.xml><?xml version="1.0" encoding="utf-8"?>
<p:tagLst xmlns:a="http://schemas.openxmlformats.org/drawingml/2006/main" xmlns:r="http://schemas.openxmlformats.org/officeDocument/2006/relationships" xmlns:p="http://schemas.openxmlformats.org/presentationml/2006/main">
  <p:tag name="LLEFT" val=" 322.625"/>
  <p:tag name="LTOP" val=" 419.375"/>
</p:tagLst>
</file>

<file path=ppt/tags/tag9.xml><?xml version="1.0" encoding="utf-8"?>
<p:tagLst xmlns:a="http://schemas.openxmlformats.org/drawingml/2006/main" xmlns:r="http://schemas.openxmlformats.org/officeDocument/2006/relationships" xmlns:p="http://schemas.openxmlformats.org/presentationml/2006/main">
  <p:tag name="NAME" val="McK Disclaimer"/>
</p:tagLst>
</file>

<file path=ppt/tags/tag90.xml><?xml version="1.0" encoding="utf-8"?>
<p:tagLst xmlns:a="http://schemas.openxmlformats.org/drawingml/2006/main" xmlns:r="http://schemas.openxmlformats.org/officeDocument/2006/relationships" xmlns:p="http://schemas.openxmlformats.org/presentationml/2006/main">
  <p:tag name="LLEFT" val=" 393.625"/>
  <p:tag name="LTOP" val=" 419.375"/>
</p:tagLst>
</file>

<file path=ppt/tags/tag91.xml><?xml version="1.0" encoding="utf-8"?>
<p:tagLst xmlns:a="http://schemas.openxmlformats.org/drawingml/2006/main" xmlns:r="http://schemas.openxmlformats.org/officeDocument/2006/relationships" xmlns:p="http://schemas.openxmlformats.org/presentationml/2006/main">
  <p:tag name="LLEFT" val=" 465.625"/>
  <p:tag name="LTOP" val=" 419.375"/>
</p:tagLst>
</file>

<file path=ppt/tags/tag92.xml><?xml version="1.0" encoding="utf-8"?>
<p:tagLst xmlns:a="http://schemas.openxmlformats.org/drawingml/2006/main" xmlns:r="http://schemas.openxmlformats.org/officeDocument/2006/relationships" xmlns:p="http://schemas.openxmlformats.org/presentationml/2006/main">
  <p:tag name="LLEFT" val=" 393.625"/>
  <p:tag name="LTOP" val=" 419.375"/>
</p:tagLst>
</file>

<file path=ppt/tags/tag93.xml><?xml version="1.0" encoding="utf-8"?>
<p:tagLst xmlns:a="http://schemas.openxmlformats.org/drawingml/2006/main" xmlns:r="http://schemas.openxmlformats.org/officeDocument/2006/relationships" xmlns:p="http://schemas.openxmlformats.org/presentationml/2006/main">
  <p:tag name="LLEFT" val=" 250.75"/>
  <p:tag name="LTOP" val=" 419.375"/>
</p:tagLst>
</file>

<file path=ppt/tags/tag94.xml><?xml version="1.0" encoding="utf-8"?>
<p:tagLst xmlns:a="http://schemas.openxmlformats.org/drawingml/2006/main" xmlns:r="http://schemas.openxmlformats.org/officeDocument/2006/relationships" xmlns:p="http://schemas.openxmlformats.org/presentationml/2006/main">
  <p:tag name="LLEFT" val=" 176.75"/>
  <p:tag name="LTOP" val=" 419.375"/>
</p:tagLst>
</file>

<file path=ppt/tags/tag95.xml><?xml version="1.0" encoding="utf-8"?>
<p:tagLst xmlns:a="http://schemas.openxmlformats.org/drawingml/2006/main" xmlns:r="http://schemas.openxmlformats.org/officeDocument/2006/relationships" xmlns:p="http://schemas.openxmlformats.org/presentationml/2006/main">
  <p:tag name="LLEFT" val=" 176.75"/>
  <p:tag name="LTOP" val=" 419.375"/>
</p:tagLst>
</file>

<file path=ppt/tags/tag96.xml><?xml version="1.0" encoding="utf-8"?>
<p:tagLst xmlns:a="http://schemas.openxmlformats.org/drawingml/2006/main" xmlns:r="http://schemas.openxmlformats.org/officeDocument/2006/relationships" xmlns:p="http://schemas.openxmlformats.org/presentationml/2006/main">
  <p:tag name="LLEFT" val=" 176.75"/>
  <p:tag name="LTOP" val=" 419.375"/>
</p:tagLst>
</file>

<file path=ppt/tags/tag97.xml><?xml version="1.0" encoding="utf-8"?>
<p:tagLst xmlns:a="http://schemas.openxmlformats.org/drawingml/2006/main" xmlns:r="http://schemas.openxmlformats.org/officeDocument/2006/relationships" xmlns:p="http://schemas.openxmlformats.org/presentationml/2006/main">
  <p:tag name="LLEFT" val=" 176.75"/>
  <p:tag name="LTOP" val=" 419.375"/>
</p:tagLst>
</file>

<file path=ppt/tags/tag98.xml><?xml version="1.0" encoding="utf-8"?>
<p:tagLst xmlns:a="http://schemas.openxmlformats.org/drawingml/2006/main" xmlns:r="http://schemas.openxmlformats.org/officeDocument/2006/relationships" xmlns:p="http://schemas.openxmlformats.org/presentationml/2006/main">
  <p:tag name="LLEFT" val=" 176.75"/>
  <p:tag name="LTOP" val=" 419.375"/>
</p:tagLst>
</file>

<file path=ppt/tags/tag99.xml><?xml version="1.0" encoding="utf-8"?>
<p:tagLst xmlns:a="http://schemas.openxmlformats.org/drawingml/2006/main" xmlns:r="http://schemas.openxmlformats.org/officeDocument/2006/relationships" xmlns:p="http://schemas.openxmlformats.org/presentationml/2006/main">
  <p:tag name="LLEFT" val=" 176.75"/>
  <p:tag name="LTOP" val=" 419.375"/>
</p:tagLst>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INSEAD Emba Slide Template">
  <a:themeElements>
    <a:clrScheme name="INSEAD Emba Slide Template 8">
      <a:dk1>
        <a:srgbClr val="000000"/>
      </a:dk1>
      <a:lt1>
        <a:srgbClr val="FFFFFF"/>
      </a:lt1>
      <a:dk2>
        <a:srgbClr val="333399"/>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INSEAD Emba Slide 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latin typeface="Arial" charset="0"/>
          </a:defRPr>
        </a:defPPr>
      </a:lstStyle>
    </a:lnDef>
  </a:objectDefaults>
  <a:extraClrSchemeLst>
    <a:extraClrScheme>
      <a:clrScheme name="INSEAD Emba Slide 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INSEAD Emba Slide 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INSEAD Emba Slide 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INSEAD Emba Slide 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INSEAD Emba Slide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INSEAD Emba Slide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INSEAD Emba Slide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INSEAD Emba Slide Template 8">
        <a:dk1>
          <a:srgbClr val="000000"/>
        </a:dk1>
        <a:lt1>
          <a:srgbClr val="FFFFFF"/>
        </a:lt1>
        <a:dk2>
          <a:srgbClr val="333399"/>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Message">
  <a:themeElements>
    <a:clrScheme name="">
      <a:dk1>
        <a:srgbClr val="000000"/>
      </a:dk1>
      <a:lt1>
        <a:srgbClr val="FFFFFF"/>
      </a:lt1>
      <a:dk2>
        <a:srgbClr val="000000"/>
      </a:dk2>
      <a:lt2>
        <a:srgbClr val="000000"/>
      </a:lt2>
      <a:accent1>
        <a:srgbClr val="FFFFFF"/>
      </a:accent1>
      <a:accent2>
        <a:srgbClr val="969696"/>
      </a:accent2>
      <a:accent3>
        <a:srgbClr val="FFFFFF"/>
      </a:accent3>
      <a:accent4>
        <a:srgbClr val="000000"/>
      </a:accent4>
      <a:accent5>
        <a:srgbClr val="FFFFFF"/>
      </a:accent5>
      <a:accent6>
        <a:srgbClr val="878787"/>
      </a:accent6>
      <a:hlink>
        <a:srgbClr val="000000"/>
      </a:hlink>
      <a:folHlink>
        <a:srgbClr val="FFFFFF"/>
      </a:folHlink>
    </a:clrScheme>
    <a:fontScheme name="Messag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lnDef>
  </a:objectDefaults>
  <a:extraClrSchemeLst>
    <a:extraClrScheme>
      <a:clrScheme name="Message 1">
        <a:dk1>
          <a:srgbClr val="000000"/>
        </a:dk1>
        <a:lt1>
          <a:srgbClr val="FFFFFF"/>
        </a:lt1>
        <a:dk2>
          <a:srgbClr val="000000"/>
        </a:dk2>
        <a:lt2>
          <a:srgbClr val="333333"/>
        </a:lt2>
        <a:accent1>
          <a:srgbClr val="FFFFFF"/>
        </a:accent1>
        <a:accent2>
          <a:srgbClr val="000000"/>
        </a:accent2>
        <a:accent3>
          <a:srgbClr val="FFFFFF"/>
        </a:accent3>
        <a:accent4>
          <a:srgbClr val="000000"/>
        </a:accent4>
        <a:accent5>
          <a:srgbClr val="FFFFFF"/>
        </a:accent5>
        <a:accent6>
          <a:srgbClr val="000000"/>
        </a:accent6>
        <a:hlink>
          <a:srgbClr val="DDDDDD"/>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SOP_Class01_2002</Template>
  <TotalTime>11620</TotalTime>
  <Words>7885</Words>
  <Application>Microsoft Macintosh PowerPoint</Application>
  <PresentationFormat>On-screen Show (4:3)</PresentationFormat>
  <Paragraphs>1285</Paragraphs>
  <Slides>59</Slides>
  <Notes>54</Notes>
  <HiddenSlides>3</HiddenSlides>
  <MMClips>0</MMClips>
  <ScaleCrop>false</ScaleCrop>
  <HeadingPairs>
    <vt:vector size="6" baseType="variant">
      <vt:variant>
        <vt:lpstr>Theme</vt:lpstr>
      </vt:variant>
      <vt:variant>
        <vt:i4>3</vt:i4>
      </vt:variant>
      <vt:variant>
        <vt:lpstr>Embedded OLE Servers</vt:lpstr>
      </vt:variant>
      <vt:variant>
        <vt:i4>3</vt:i4>
      </vt:variant>
      <vt:variant>
        <vt:lpstr>Slide Titles</vt:lpstr>
      </vt:variant>
      <vt:variant>
        <vt:i4>59</vt:i4>
      </vt:variant>
    </vt:vector>
  </HeadingPairs>
  <TitlesOfParts>
    <vt:vector size="65" baseType="lpstr">
      <vt:lpstr>Cachon_Slide_Template</vt:lpstr>
      <vt:lpstr>INSEAD Emba Slide Template</vt:lpstr>
      <vt:lpstr>Message</vt:lpstr>
      <vt:lpstr>Chart</vt:lpstr>
      <vt:lpstr>Document</vt:lpstr>
      <vt:lpstr>Worksheet</vt:lpstr>
      <vt:lpstr>Negotiating &amp; Balanced Sourcing Negotiating the parameters of the outsourcing relationship</vt:lpstr>
      <vt:lpstr>Strategic Sourcing Tools: Structured Contracts   </vt:lpstr>
      <vt:lpstr>Structured Contracts   Mini-Case 7: Bose 301SE</vt:lpstr>
      <vt:lpstr>Structured contracts at Bose mini-case:  The supplier’s perspective</vt:lpstr>
      <vt:lpstr>Structured contracts at Bose mini-case:  The buyer’s perspective</vt:lpstr>
      <vt:lpstr>Can Structured Contracts achieve Win-Win?  Bose 301SE: Profits for two given contracts</vt:lpstr>
      <vt:lpstr>Structured Contracts: Win-Win and Risk Risk-Return trade-offs as function of buy-back prices</vt:lpstr>
      <vt:lpstr>Structured Contracts Coordinate + Align Relationships   Double Marginalization Problem</vt:lpstr>
      <vt:lpstr>Structured Contracts:  </vt:lpstr>
      <vt:lpstr>Structured Contracts  define a supply service agreement</vt:lpstr>
      <vt:lpstr>Contracting:  Learning points</vt:lpstr>
      <vt:lpstr> Supplier Economics</vt:lpstr>
      <vt:lpstr>PowerPoint Presentation</vt:lpstr>
      <vt:lpstr>PowerPoint Presentation</vt:lpstr>
      <vt:lpstr>PowerPoint Presentation</vt:lpstr>
      <vt:lpstr>PowerPoint Presentation</vt:lpstr>
      <vt:lpstr>TCO &amp; Supplier Economics </vt:lpstr>
      <vt:lpstr>CASTINGS INDUSTRY OUTSIDE-IN COST STRUCTURE </vt:lpstr>
      <vt:lpstr>TCO Assumptions</vt:lpstr>
      <vt:lpstr>TCO Assumptions</vt:lpstr>
      <vt:lpstr>TCO Assumptions</vt:lpstr>
      <vt:lpstr>SOURCING TEAM Process (per category)</vt:lpstr>
      <vt:lpstr>Total Cost of Ownership</vt:lpstr>
      <vt:lpstr>TCO Improvements</vt:lpstr>
      <vt:lpstr>Common Indicators of Opportunity </vt:lpstr>
      <vt:lpstr>Strategic Sourcing Tools: (1) TCO  Typical levers to reduce TCO</vt:lpstr>
      <vt:lpstr>  Strategic Sourcing Tools: (3) Multi-Sourcing  </vt:lpstr>
      <vt:lpstr>Strategic Sourcing   Guidelines towards world-class performance</vt:lpstr>
      <vt:lpstr>Strategic Sourcing:   Learning points</vt:lpstr>
      <vt:lpstr>Strategic Sourcing Can we contract? The Impact of Architectural Complexity</vt:lpstr>
      <vt:lpstr>Product Architecture</vt:lpstr>
      <vt:lpstr>Diagnosing complexity using the design structure matrix</vt:lpstr>
      <vt:lpstr>PowerPoint Presentation</vt:lpstr>
      <vt:lpstr>PowerPoint Presentation</vt:lpstr>
      <vt:lpstr>Hallmarks OF World-class Purchasing Organizations</vt:lpstr>
      <vt:lpstr>World Class Purchasing – Allied Signal Case Example</vt:lpstr>
      <vt:lpstr>Significant EBIT Lift can be Achieved Through Indirect Spend Categories</vt:lpstr>
      <vt:lpstr>Strategic Sourcing: Tools of the Trade</vt:lpstr>
      <vt:lpstr>PowerPoint Presentation</vt:lpstr>
      <vt:lpstr>PowerPoint Presentation</vt:lpstr>
      <vt:lpstr> Total Cost of Ownership </vt:lpstr>
      <vt:lpstr>Total Cost of Ownership (TCO) Considers All Cost Components</vt:lpstr>
      <vt:lpstr>Case 1 – Cooling Systems TCO Estimate</vt:lpstr>
      <vt:lpstr>Strategic Sourcing: Supplier Economics</vt:lpstr>
      <vt:lpstr>PowerPoint Presentation</vt:lpstr>
      <vt:lpstr>PowerPoint Presentation</vt:lpstr>
      <vt:lpstr>Introduction to Diagnosing a Strategic Sourcing Opportunity: “Sizing the Prize</vt:lpstr>
      <vt:lpstr>PowerPoint Presentation</vt:lpstr>
      <vt:lpstr>PowerPoint Presentation</vt:lpstr>
      <vt:lpstr>PowerPoint Presentation</vt:lpstr>
      <vt:lpstr>PowerPoint Presentation</vt:lpstr>
      <vt:lpstr>PowerPoint Presentation</vt:lpstr>
      <vt:lpstr>PowerPoint Presentation</vt:lpstr>
      <vt:lpstr>Estimating the Savings Opportunity requires a Triangulation of different Approaches</vt:lpstr>
      <vt:lpstr>GenPower</vt:lpstr>
      <vt:lpstr>CASTINGS INDUSTRY OUTSIDE-IN COST STRUCTURE </vt:lpstr>
      <vt:lpstr>SOURCING TEAM Process</vt:lpstr>
      <vt:lpstr>CASTINGS SUPPLIER WORKSHOP TCO EXAMPLE</vt:lpstr>
      <vt:lpstr>CASTINGS SUPPLIER-VISIT BASED ECONOMICS</vt:lpstr>
    </vt:vector>
  </TitlesOfParts>
  <Company>KGSM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Sun Microsystems</dc:title>
  <dc:creator>Jan Van Mieghem</dc:creator>
  <cp:lastModifiedBy>Jan Van Mieghem</cp:lastModifiedBy>
  <cp:revision>435</cp:revision>
  <cp:lastPrinted>2015-03-01T22:31:36Z</cp:lastPrinted>
  <dcterms:created xsi:type="dcterms:W3CDTF">1998-09-22T23:11:58Z</dcterms:created>
  <dcterms:modified xsi:type="dcterms:W3CDTF">2015-03-02T17:33:06Z</dcterms:modified>
</cp:coreProperties>
</file>