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87" r:id="rId2"/>
  </p:sldMasterIdLst>
  <p:notesMasterIdLst>
    <p:notesMasterId r:id="rId27"/>
  </p:notesMasterIdLst>
  <p:handoutMasterIdLst>
    <p:handoutMasterId r:id="rId28"/>
  </p:handoutMasterIdLst>
  <p:sldIdLst>
    <p:sldId id="438" r:id="rId3"/>
    <p:sldId id="439" r:id="rId4"/>
    <p:sldId id="440" r:id="rId5"/>
    <p:sldId id="370" r:id="rId6"/>
    <p:sldId id="433" r:id="rId7"/>
    <p:sldId id="407" r:id="rId8"/>
    <p:sldId id="408" r:id="rId9"/>
    <p:sldId id="434" r:id="rId10"/>
    <p:sldId id="410" r:id="rId11"/>
    <p:sldId id="435" r:id="rId12"/>
    <p:sldId id="415" r:id="rId13"/>
    <p:sldId id="388" r:id="rId14"/>
    <p:sldId id="357" r:id="rId15"/>
    <p:sldId id="362" r:id="rId16"/>
    <p:sldId id="413" r:id="rId17"/>
    <p:sldId id="436" r:id="rId18"/>
    <p:sldId id="437" r:id="rId19"/>
    <p:sldId id="424" r:id="rId20"/>
    <p:sldId id="366" r:id="rId21"/>
    <p:sldId id="363" r:id="rId22"/>
    <p:sldId id="426" r:id="rId23"/>
    <p:sldId id="414" r:id="rId24"/>
    <p:sldId id="430" r:id="rId25"/>
    <p:sldId id="358" r:id="rId26"/>
  </p:sldIdLst>
  <p:sldSz cx="9144000" cy="6858000" type="screen4x3"/>
  <p:notesSz cx="7315200" cy="9601200"/>
  <p:custDataLst>
    <p:tags r:id="rId30"/>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FFFFCC"/>
    <a:srgbClr val="FF0000"/>
    <a:srgbClr val="EAEAEA"/>
    <a:srgbClr val="FFFF99"/>
    <a:srgbClr val="99FF99"/>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0" autoAdjust="0"/>
    <p:restoredTop sz="58611" autoAdjust="0"/>
  </p:normalViewPr>
  <p:slideViewPr>
    <p:cSldViewPr snapToGrid="0">
      <p:cViewPr varScale="1">
        <p:scale>
          <a:sx n="74" d="100"/>
          <a:sy n="74" d="100"/>
        </p:scale>
        <p:origin x="-3704"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tags" Target="tags/tag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4CB4C9FB-54D3-034D-B4AE-DF5A31CBE3B4}" type="presOf" srcId="{4B9F5014-71E0-EB4C-866C-E60F1A445CE4}" destId="{FF0311D4-0090-8D49-BB17-7957B401B1C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B21FCA2-65C8-F149-A28A-B7E3F4EFC569}" type="presOf" srcId="{A6050017-4627-1046-91F9-BE61E63E2B87}" destId="{73923B88-FA0D-E446-B111-E3391D8B830D}" srcOrd="1" destOrd="0" presId="urn:microsoft.com/office/officeart/2005/8/layout/hierarchy3"/>
    <dgm:cxn modelId="{71EE90CC-C242-0748-9141-218C5F39DF02}" type="presOf" srcId="{0F9C6387-CD5C-7749-833F-050223EE49AD}" destId="{F0A8EC69-BB29-F24E-8EEB-C8D77A64F0DD}" srcOrd="0" destOrd="0" presId="urn:microsoft.com/office/officeart/2005/8/layout/hierarchy3"/>
    <dgm:cxn modelId="{3B737988-263E-D849-A30C-51796AF44C9B}" type="presOf" srcId="{63D2F082-266F-184D-A49D-358C5183BC8A}" destId="{1FFFC7EC-A81F-AA48-B99B-CA28E75B3E13}" srcOrd="0" destOrd="0" presId="urn:microsoft.com/office/officeart/2005/8/layout/hierarchy3"/>
    <dgm:cxn modelId="{657698E4-B24E-7849-9D47-CBB3A003B6B1}" type="presOf" srcId="{74D98060-DF5B-0E42-8AFD-16543B12F129}" destId="{C6218F86-024F-4948-9A71-07873295F8F7}" srcOrd="0" destOrd="0" presId="urn:microsoft.com/office/officeart/2005/8/layout/hierarchy3"/>
    <dgm:cxn modelId="{DE26B9FA-52D8-1041-8810-830625BD2F73}" type="presOf" srcId="{0B54B403-BB53-A345-8D96-7DE1B368B6C4}" destId="{A7080424-24AB-FB49-802F-0652DA834566}" srcOrd="0" destOrd="0" presId="urn:microsoft.com/office/officeart/2005/8/layout/hierarchy3"/>
    <dgm:cxn modelId="{0960418E-AE8F-A842-952D-A3A46FB0BC3D}" type="presOf" srcId="{57F3D74B-0913-F448-8EB1-4139BD6FBB08}" destId="{D1854B1F-16F4-2D49-B757-F5D3344522C3}"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8C952720-1459-0C45-9BE0-07A3D9792BB3}" type="presOf" srcId="{A754A459-373A-914C-A914-4E10C1F4C92F}" destId="{5218F9E1-55F7-FC40-8950-10BC2CAE1DF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49F2783E-EF2F-3743-82E1-59F087E10BEA}" type="presOf" srcId="{8100DE8C-7478-8D4D-B3B6-619586BA7F36}" destId="{3A427E2D-A230-1647-8183-F69FAEDA4286}" srcOrd="0" destOrd="0" presId="urn:microsoft.com/office/officeart/2005/8/layout/hierarchy3"/>
    <dgm:cxn modelId="{065E4C75-0779-A94F-9690-FFDE74E4D032}" type="presOf" srcId="{D44F716C-3FDC-8643-A020-DD3109D26B65}" destId="{E34A735B-C5BC-334C-B04C-4D409F37EE4C}" srcOrd="0" destOrd="0" presId="urn:microsoft.com/office/officeart/2005/8/layout/hierarchy3"/>
    <dgm:cxn modelId="{19D4618F-C2D4-3443-BF38-C77A966F32A0}" type="presOf" srcId="{A6050017-4627-1046-91F9-BE61E63E2B87}" destId="{B2A598CA-E01C-EA4D-AF57-58AA130F86BB}" srcOrd="0" destOrd="0" presId="urn:microsoft.com/office/officeart/2005/8/layout/hierarchy3"/>
    <dgm:cxn modelId="{309FF2F3-00EC-D74C-928F-4F4655185C56}" type="presParOf" srcId="{5218F9E1-55F7-FC40-8950-10BC2CAE1DFB}" destId="{13BB28D3-3859-6A46-878D-956473BB375A}" srcOrd="0" destOrd="0" presId="urn:microsoft.com/office/officeart/2005/8/layout/hierarchy3"/>
    <dgm:cxn modelId="{97B8F7E9-1696-1447-B2A2-9D0C35227317}" type="presParOf" srcId="{13BB28D3-3859-6A46-878D-956473BB375A}" destId="{AA394669-19B6-2A4A-9707-CED23257B1DC}" srcOrd="0" destOrd="0" presId="urn:microsoft.com/office/officeart/2005/8/layout/hierarchy3"/>
    <dgm:cxn modelId="{8E67506A-E278-474D-A42B-E87D0F5E8C84}" type="presParOf" srcId="{AA394669-19B6-2A4A-9707-CED23257B1DC}" destId="{B2A598CA-E01C-EA4D-AF57-58AA130F86BB}" srcOrd="0" destOrd="0" presId="urn:microsoft.com/office/officeart/2005/8/layout/hierarchy3"/>
    <dgm:cxn modelId="{65A6884E-D7A3-D341-9BD8-BE77E6724F90}" type="presParOf" srcId="{AA394669-19B6-2A4A-9707-CED23257B1DC}" destId="{73923B88-FA0D-E446-B111-E3391D8B830D}" srcOrd="1" destOrd="0" presId="urn:microsoft.com/office/officeart/2005/8/layout/hierarchy3"/>
    <dgm:cxn modelId="{9A84567C-FA5F-E241-9521-BEFC46F00584}" type="presParOf" srcId="{13BB28D3-3859-6A46-878D-956473BB375A}" destId="{048CFE8E-233E-9C40-B940-5E1A11DB1958}" srcOrd="1" destOrd="0" presId="urn:microsoft.com/office/officeart/2005/8/layout/hierarchy3"/>
    <dgm:cxn modelId="{84B76B5D-BB5B-EC40-9870-E5EC57090AE6}" type="presParOf" srcId="{048CFE8E-233E-9C40-B940-5E1A11DB1958}" destId="{A7080424-24AB-FB49-802F-0652DA834566}" srcOrd="0" destOrd="0" presId="urn:microsoft.com/office/officeart/2005/8/layout/hierarchy3"/>
    <dgm:cxn modelId="{7DF8D43D-78C7-3949-AA10-C71532F0EC79}" type="presParOf" srcId="{048CFE8E-233E-9C40-B940-5E1A11DB1958}" destId="{E34A735B-C5BC-334C-B04C-4D409F37EE4C}" srcOrd="1" destOrd="0" presId="urn:microsoft.com/office/officeart/2005/8/layout/hierarchy3"/>
    <dgm:cxn modelId="{89D04D84-14D4-AA40-B66F-A9D277290207}" type="presParOf" srcId="{048CFE8E-233E-9C40-B940-5E1A11DB1958}" destId="{F0A8EC69-BB29-F24E-8EEB-C8D77A64F0DD}" srcOrd="2" destOrd="0" presId="urn:microsoft.com/office/officeart/2005/8/layout/hierarchy3"/>
    <dgm:cxn modelId="{AA8AF04A-4425-B549-A1AD-EF97C94B8DE1}" type="presParOf" srcId="{048CFE8E-233E-9C40-B940-5E1A11DB1958}" destId="{3A427E2D-A230-1647-8183-F69FAEDA4286}" srcOrd="3" destOrd="0" presId="urn:microsoft.com/office/officeart/2005/8/layout/hierarchy3"/>
    <dgm:cxn modelId="{56BD553E-FF36-AA47-9757-0A012DDA21BE}" type="presParOf" srcId="{048CFE8E-233E-9C40-B940-5E1A11DB1958}" destId="{FF0311D4-0090-8D49-BB17-7957B401B1CB}" srcOrd="4" destOrd="0" presId="urn:microsoft.com/office/officeart/2005/8/layout/hierarchy3"/>
    <dgm:cxn modelId="{CFBB3B37-0D53-8348-B4C8-99E128AA4946}" type="presParOf" srcId="{048CFE8E-233E-9C40-B940-5E1A11DB1958}" destId="{1FFFC7EC-A81F-AA48-B99B-CA28E75B3E13}" srcOrd="5" destOrd="0" presId="urn:microsoft.com/office/officeart/2005/8/layout/hierarchy3"/>
    <dgm:cxn modelId="{F1A8E471-B0A4-4B47-87B1-565A6472BEEE}" type="presParOf" srcId="{048CFE8E-233E-9C40-B940-5E1A11DB1958}" destId="{C6218F86-024F-4948-9A71-07873295F8F7}" srcOrd="6" destOrd="0" presId="urn:microsoft.com/office/officeart/2005/8/layout/hierarchy3"/>
    <dgm:cxn modelId="{B17B9487-6D75-604B-8D62-67F4F7701AC1}"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9797E0E-2A46-744F-A77F-E6129F63E65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E3421309-609A-8243-8964-F8FFE93EB6EC}"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28434F0E-9136-0244-A6DA-885768EF46BA}" type="presOf" srcId="{E5FC7AF9-8C95-6A4C-A8DE-6C8A4D1F9430}" destId="{8C6BBD0A-341D-F448-AE4B-11C0CE9949B8}" srcOrd="0" destOrd="0" presId="urn:microsoft.com/office/officeart/2005/8/layout/equation1"/>
    <dgm:cxn modelId="{99BE339B-7602-9740-A0A3-278BBC3BCEC0}" type="presOf" srcId="{F32F0913-A3AF-1446-B5C2-B320E756F7AD}" destId="{43B7E150-48FC-BF4A-9779-A59569998339}" srcOrd="0" destOrd="0" presId="urn:microsoft.com/office/officeart/2005/8/layout/equation1"/>
    <dgm:cxn modelId="{C76F4DD3-DA91-AE42-B227-351BC76C6680}" type="presOf" srcId="{C17C9D10-EE76-7640-A94C-D94C87A3F6C3}" destId="{A9C6362F-FD2C-A44B-8412-4E042722523A}" srcOrd="0" destOrd="0" presId="urn:microsoft.com/office/officeart/2005/8/layout/equation1"/>
    <dgm:cxn modelId="{7AD56560-DE53-A44F-ABD5-FFB580FF5698}" type="presOf" srcId="{183C4D7A-51E5-9D4A-8722-B033BB650077}" destId="{A2D8B243-9861-CB4C-9DC9-4D3970B797C1}" srcOrd="0" destOrd="0" presId="urn:microsoft.com/office/officeart/2005/8/layout/equation1"/>
    <dgm:cxn modelId="{43FAD62A-F28A-4F4A-AFF1-0FA43AA01A86}" type="presOf" srcId="{76B5C694-B853-0246-BCA0-5E7F2433D535}" destId="{0472C170-12DA-B143-AD1C-711D1168B5FF}" srcOrd="0" destOrd="0" presId="urn:microsoft.com/office/officeart/2005/8/layout/equation1"/>
    <dgm:cxn modelId="{9A88B15A-5286-9446-8FD6-75A298DDA6E0}"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2A3F325-707E-F049-8211-820F88A04970}" type="presParOf" srcId="{53655511-3EA9-E24B-ADA6-7E53EB5D5B44}" destId="{0472C170-12DA-B143-AD1C-711D1168B5FF}" srcOrd="0" destOrd="0" presId="urn:microsoft.com/office/officeart/2005/8/layout/equation1"/>
    <dgm:cxn modelId="{0C4C26A6-0D32-364A-BFA9-44112624F9F8}" type="presParOf" srcId="{53655511-3EA9-E24B-ADA6-7E53EB5D5B44}" destId="{0A08B234-ABF7-DB43-A58C-B3C0794EAE49}" srcOrd="1" destOrd="0" presId="urn:microsoft.com/office/officeart/2005/8/layout/equation1"/>
    <dgm:cxn modelId="{E9AF120D-EB2F-604E-962E-FB7676C62C21}" type="presParOf" srcId="{53655511-3EA9-E24B-ADA6-7E53EB5D5B44}" destId="{A2D8B243-9861-CB4C-9DC9-4D3970B797C1}" srcOrd="2" destOrd="0" presId="urn:microsoft.com/office/officeart/2005/8/layout/equation1"/>
    <dgm:cxn modelId="{7990C8B1-6CDC-F649-B8BB-D211C72C68D8}" type="presParOf" srcId="{53655511-3EA9-E24B-ADA6-7E53EB5D5B44}" destId="{EDB500EE-8294-3F4B-8417-8BE8023C1D35}" srcOrd="3" destOrd="0" presId="urn:microsoft.com/office/officeart/2005/8/layout/equation1"/>
    <dgm:cxn modelId="{82851BBA-A9E6-AD44-8491-DAAAA72971AB}" type="presParOf" srcId="{53655511-3EA9-E24B-ADA6-7E53EB5D5B44}" destId="{A9C6362F-FD2C-A44B-8412-4E042722523A}" srcOrd="4" destOrd="0" presId="urn:microsoft.com/office/officeart/2005/8/layout/equation1"/>
    <dgm:cxn modelId="{A2290EE6-87E9-A840-81C5-8B7A9CD9DEB6}" type="presParOf" srcId="{53655511-3EA9-E24B-ADA6-7E53EB5D5B44}" destId="{1D85500E-2E82-6A4A-91EE-9AF48FEC6C45}" srcOrd="5" destOrd="0" presId="urn:microsoft.com/office/officeart/2005/8/layout/equation1"/>
    <dgm:cxn modelId="{5B467AE3-17D3-5042-A85D-9535FFD76050}" type="presParOf" srcId="{53655511-3EA9-E24B-ADA6-7E53EB5D5B44}" destId="{43B7E150-48FC-BF4A-9779-A59569998339}" srcOrd="6" destOrd="0" presId="urn:microsoft.com/office/officeart/2005/8/layout/equation1"/>
    <dgm:cxn modelId="{375F428D-8C27-CF4D-8D2D-1290CD65E9AC}" type="presParOf" srcId="{53655511-3EA9-E24B-ADA6-7E53EB5D5B44}" destId="{88E048A8-2DA0-7B47-9D5D-4C623211681A}" srcOrd="7" destOrd="0" presId="urn:microsoft.com/office/officeart/2005/8/layout/equation1"/>
    <dgm:cxn modelId="{2589A298-7466-FB4F-AF58-181A58F88C9E}" type="presParOf" srcId="{53655511-3EA9-E24B-ADA6-7E53EB5D5B44}" destId="{8C6BBD0A-341D-F448-AE4B-11C0CE9949B8}" srcOrd="8" destOrd="0" presId="urn:microsoft.com/office/officeart/2005/8/layout/equation1"/>
    <dgm:cxn modelId="{5FF1635E-F228-0444-B8E4-1EA9EB54FFF3}" type="presParOf" srcId="{53655511-3EA9-E24B-ADA6-7E53EB5D5B44}" destId="{73DEAC19-71FE-434C-B8AB-5F6FDE04D5DA}" srcOrd="9" destOrd="0" presId="urn:microsoft.com/office/officeart/2005/8/layout/equation1"/>
    <dgm:cxn modelId="{ACE85A8D-5F71-1547-B472-740841D9BE51}" type="presParOf" srcId="{53655511-3EA9-E24B-ADA6-7E53EB5D5B44}" destId="{FB9B2694-C9DD-5F41-AEF5-FE06D207342C}" srcOrd="10" destOrd="0" presId="urn:microsoft.com/office/officeart/2005/8/layout/equation1"/>
    <dgm:cxn modelId="{A54A951D-718C-9F46-9964-43D3B7B19AE5}" type="presParOf" srcId="{53655511-3EA9-E24B-ADA6-7E53EB5D5B44}" destId="{ABE3BCDB-6BFB-044A-9A25-2B53D8273D94}" srcOrd="11" destOrd="0" presId="urn:microsoft.com/office/officeart/2005/8/layout/equation1"/>
    <dgm:cxn modelId="{C516BE52-2AFE-0E44-801A-686DDA21953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900"/>
            </a:lvl1pPr>
          </a:lstStyle>
          <a:p>
            <a:pPr>
              <a:defRPr/>
            </a:pPr>
            <a:r>
              <a:rPr lang="en-US" dirty="0" smtClean="0"/>
              <a:t>Operations Strategy: </a:t>
            </a:r>
            <a:r>
              <a:rPr lang="en-US" dirty="0"/>
              <a:t>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900"/>
            </a:lvl1pPr>
          </a:lstStyle>
          <a:p>
            <a:pPr>
              <a:defRPr/>
            </a:pPr>
            <a:r>
              <a:rPr lang="en-US"/>
              <a:t>© Van Mieghem</a:t>
            </a:r>
          </a:p>
        </p:txBody>
      </p:sp>
    </p:spTree>
    <p:extLst>
      <p:ext uri="{BB962C8B-B14F-4D97-AF65-F5344CB8AC3E}">
        <p14:creationId xmlns:p14="http://schemas.microsoft.com/office/powerpoint/2010/main" val="523734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algn="r" defTabSz="974712" eaLnBrk="0" hangingPunct="0">
              <a:defRPr sz="800"/>
            </a:lvl1pPr>
          </a:lstStyle>
          <a:p>
            <a:pPr>
              <a:defRPr/>
            </a:pPr>
            <a:fld id="{864CCE21-EC21-4F9C-8638-C618C0F13ACE}" type="datetime1">
              <a:rPr lang="en-US"/>
              <a:pPr>
                <a:defRPr/>
              </a:pPr>
              <a:t>1/26/15</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4" y="4119564"/>
            <a:ext cx="6543675" cy="5253037"/>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94825"/>
            <a:ext cx="3170238"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94825"/>
            <a:ext cx="3170237"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algn="r" defTabSz="974712" eaLnBrk="0" hangingPunct="0">
              <a:defRPr sz="800"/>
            </a:lvl1pPr>
          </a:lstStyle>
          <a:p>
            <a:pPr>
              <a:defRPr/>
            </a:pPr>
            <a:fld id="{2C78D3E7-10DA-42F5-B19B-E1E198CA43FD}" type="slidenum">
              <a:rPr lang="en-US"/>
              <a:pPr>
                <a:defRPr/>
              </a:pPr>
              <a:t>‹#›</a:t>
            </a:fld>
            <a:endParaRPr lang="en-US"/>
          </a:p>
        </p:txBody>
      </p:sp>
    </p:spTree>
    <p:extLst>
      <p:ext uri="{BB962C8B-B14F-4D97-AF65-F5344CB8AC3E}">
        <p14:creationId xmlns:p14="http://schemas.microsoft.com/office/powerpoint/2010/main" val="6991607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3</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582"/>
            <a:fld id="{411980D7-A708-441D-8F6C-BD708395C543}" type="datetime1">
              <a:rPr lang="en-US" smtClean="0"/>
              <a:pPr defTabSz="974582"/>
              <a:t>1/26/15</a:t>
            </a:fld>
            <a:endParaRPr lang="en-US" dirty="0" smtClean="0"/>
          </a:p>
        </p:txBody>
      </p:sp>
      <p:sp>
        <p:nvSpPr>
          <p:cNvPr id="66564" name="Rectangle 6"/>
          <p:cNvSpPr>
            <a:spLocks noGrp="1" noChangeArrowheads="1"/>
          </p:cNvSpPr>
          <p:nvPr>
            <p:ph type="ftr" sz="quarter" idx="4"/>
          </p:nvPr>
        </p:nvSpPr>
        <p:spPr>
          <a:noFill/>
        </p:spPr>
        <p:txBody>
          <a:bodyPr/>
          <a:lstStyle/>
          <a:p>
            <a:pPr defTabSz="974582"/>
            <a:r>
              <a:rPr lang="en-US" dirty="0" smtClean="0"/>
              <a:t>© Van Mieghem</a:t>
            </a:r>
          </a:p>
        </p:txBody>
      </p:sp>
      <p:sp>
        <p:nvSpPr>
          <p:cNvPr id="66565" name="Rectangle 7"/>
          <p:cNvSpPr>
            <a:spLocks noGrp="1" noChangeArrowheads="1"/>
          </p:cNvSpPr>
          <p:nvPr>
            <p:ph type="sldNum" sz="quarter" idx="5"/>
          </p:nvPr>
        </p:nvSpPr>
        <p:spPr>
          <a:noFill/>
        </p:spPr>
        <p:txBody>
          <a:bodyPr/>
          <a:lstStyle/>
          <a:p>
            <a:pPr defTabSz="974582"/>
            <a:fld id="{7DE2FA91-3852-42EA-88D3-41F2341E0840}" type="slidenum">
              <a:rPr lang="en-US" smtClean="0"/>
              <a:pPr defTabSz="974582"/>
              <a:t>14</a:t>
            </a:fld>
            <a:endParaRPr lang="en-US" dirty="0"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21" indent="-196821"/>
            <a:r>
              <a:rPr lang="en-US" dirty="0" smtClean="0"/>
              <a:t>Stress: </a:t>
            </a:r>
          </a:p>
          <a:p>
            <a:pPr marL="196821" indent="-196821">
              <a:buFontTx/>
              <a:buAutoNum type="arabicPeriod"/>
            </a:pPr>
            <a:r>
              <a:rPr lang="en-US" dirty="0" smtClean="0"/>
              <a:t>Do capture volatility somehow </a:t>
            </a:r>
          </a:p>
          <a:p>
            <a:pPr marL="196821" indent="-196821">
              <a:buFontTx/>
              <a:buAutoNum type="arabicPeriod"/>
            </a:pPr>
            <a:r>
              <a:rPr lang="en-US" dirty="0" smtClean="0"/>
              <a:t>Use same demand forecast to evaluate all 5 options! (</a:t>
            </a:r>
            <a:r>
              <a:rPr lang="en-US" i="1" dirty="0" smtClean="0"/>
              <a:t>unless you have a good story of why future demand depends on your capacity strategy chosen.)</a:t>
            </a:r>
            <a:r>
              <a:rPr lang="en-US" dirty="0" smtClean="0"/>
              <a:t> This means also using same time-horizon in NPV for all 5 options.</a:t>
            </a:r>
          </a:p>
          <a:p>
            <a:pPr marL="196821" indent="-196821">
              <a:buFontTx/>
              <a:buAutoNum type="arabicPeriod"/>
            </a:pPr>
            <a:r>
              <a:rPr lang="en-US" dirty="0" smtClean="0"/>
              <a:t>Time horizon should be more than 5 years, say 10, b/c o/w you don’t capture the upside of </a:t>
            </a:r>
            <a:r>
              <a:rPr lang="en-US" dirty="0" err="1" smtClean="0"/>
              <a:t>greenfield</a:t>
            </a:r>
            <a:r>
              <a:rPr lang="en-US" dirty="0" smtClean="0"/>
              <a:t> compared to </a:t>
            </a:r>
            <a:r>
              <a:rPr lang="en-US" dirty="0" err="1" smtClean="0"/>
              <a:t>brownfield</a:t>
            </a:r>
            <a:r>
              <a:rPr lang="en-US" dirty="0" smtClean="0"/>
              <a:t>. (it will take 5 years for </a:t>
            </a:r>
            <a:r>
              <a:rPr lang="en-US" dirty="0" err="1" smtClean="0"/>
              <a:t>brownfield</a:t>
            </a:r>
            <a:r>
              <a:rPr lang="en-US" dirty="0" smtClean="0"/>
              <a:t> to be fully utilized!)</a:t>
            </a:r>
          </a:p>
          <a:p>
            <a:pPr marL="196821" indent="-196821">
              <a:buFontTx/>
              <a:buAutoNum type="arabicPeriod"/>
            </a:pPr>
            <a:r>
              <a:rPr lang="en-US" dirty="0" smtClean="0"/>
              <a:t>CI is often forgotten…</a:t>
            </a:r>
          </a:p>
          <a:p>
            <a:pPr marL="196821" indent="-196821">
              <a:buFontTx/>
              <a:buAutoNum type="arabicPeriod"/>
            </a:pPr>
            <a:r>
              <a:rPr lang="en-US" i="1" dirty="0" smtClean="0"/>
              <a:t>How did you capture risk?</a:t>
            </a:r>
            <a:endParaRPr lang="en-US" dirty="0" smtClean="0"/>
          </a:p>
          <a:p>
            <a:pPr marL="1144420" lvl="2" indent="-196821">
              <a:buFontTx/>
              <a:buChar char="•"/>
            </a:pPr>
            <a:r>
              <a:rPr lang="en-US" dirty="0" smtClean="0"/>
              <a:t>Disaster scenario: require break-even</a:t>
            </a:r>
          </a:p>
          <a:p>
            <a:pPr marL="1144420" lvl="2" indent="-196821">
              <a:buFontTx/>
              <a:buChar char="•"/>
            </a:pPr>
            <a:r>
              <a:rPr lang="en-US" dirty="0" smtClean="0"/>
              <a:t>Maximize </a:t>
            </a:r>
            <a:r>
              <a:rPr lang="en-US" i="1" dirty="0" smtClean="0"/>
              <a:t>expected </a:t>
            </a:r>
            <a:r>
              <a:rPr lang="en-US" dirty="0" smtClean="0"/>
              <a:t>NPV</a:t>
            </a:r>
          </a:p>
          <a:p>
            <a:pPr marL="1144420" lvl="2" indent="-196821">
              <a:buFontTx/>
              <a:buChar char="•"/>
            </a:pPr>
            <a:r>
              <a:rPr lang="en-US" dirty="0" smtClean="0"/>
              <a:t>Consider option values of delaying/better information</a:t>
            </a:r>
            <a:endParaRPr lang="en-US" i="1" dirty="0" smtClean="0"/>
          </a:p>
          <a:p>
            <a:pPr marL="196821" indent="-19682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1/26/15</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15</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Discuss this a little and then link to Seagate</a:t>
            </a:r>
            <a:r>
              <a:rPr lang="en-US" baseline="0" dirty="0" smtClean="0"/>
              <a:t> case where they should use this.</a:t>
            </a:r>
          </a:p>
          <a:p>
            <a:pPr>
              <a:defRPr/>
            </a:pPr>
            <a:endParaRPr lang="en-US" baseline="0" dirty="0" smtClean="0"/>
          </a:p>
          <a:p>
            <a:endParaRPr lang="en-US" dirty="0" smtClean="0"/>
          </a:p>
          <a:p>
            <a:r>
              <a:rPr lang="en-US" dirty="0" smtClean="0"/>
              <a:t>Decision analysis</a:t>
            </a:r>
            <a:r>
              <a:rPr lang="en-US" baseline="0" dirty="0" smtClean="0"/>
              <a:t> = decision trees (scenario analysis is a static decision tree)</a:t>
            </a:r>
            <a:endParaRPr lang="en-US" dirty="0" smtClean="0"/>
          </a:p>
          <a:p>
            <a:r>
              <a:rPr lang="en-US" dirty="0" smtClean="0"/>
              <a:t>When the Chileans worked on the rescue of the miners in 2011, they used decisions trees before</a:t>
            </a:r>
            <a:r>
              <a:rPr lang="en-US" baseline="0" dirty="0" smtClean="0"/>
              <a:t> making a decision on which action to pursue to rescue them and be prepared with the possible contingencies (air supply may be low; mine shaft may collapse, etc.)</a:t>
            </a:r>
          </a:p>
          <a:p>
            <a:pPr>
              <a:defRPr/>
            </a:pPr>
            <a:endParaRPr lang="en-US" baseline="0" dirty="0" smtClean="0"/>
          </a:p>
          <a:p>
            <a:pPr>
              <a:defRPr/>
            </a:pPr>
            <a:endParaRPr lang="en-US" baseline="0" dirty="0" smtClean="0"/>
          </a:p>
          <a:p>
            <a:pPr>
              <a:defRPr/>
            </a:pPr>
            <a:r>
              <a:rPr lang="en-US" baseline="0" dirty="0" smtClean="0"/>
              <a:t>Use this to remind them of the canonical model of risk in operations: newsvendor model, but now to decide on capacity (versus inventory).</a:t>
            </a:r>
          </a:p>
          <a:p>
            <a:pPr>
              <a:defRPr/>
            </a:pPr>
            <a:endParaRPr lang="en-US" baseline="0" dirty="0" smtClean="0"/>
          </a:p>
          <a:p>
            <a:pPr>
              <a:defRPr/>
            </a:pPr>
            <a:r>
              <a:rPr lang="en-US" baseline="0" dirty="0" smtClean="0"/>
              <a:t>1. Factor to build around: decide on capacity K, given fixed and variable investment cost (c_0 and </a:t>
            </a:r>
            <a:r>
              <a:rPr lang="en-US" baseline="0" dirty="0" err="1" smtClean="0"/>
              <a:t>c_K</a:t>
            </a:r>
            <a:r>
              <a:rPr lang="en-US" baseline="0" dirty="0" smtClean="0"/>
              <a:t>), and demand forecast and price.</a:t>
            </a:r>
          </a:p>
          <a:p>
            <a:pPr>
              <a:defRPr/>
            </a:pPr>
            <a:r>
              <a:rPr lang="en-US" baseline="0" dirty="0" smtClean="0"/>
              <a:t>2. Two scenarios: D &gt; K, or not</a:t>
            </a:r>
          </a:p>
          <a:p>
            <a:pPr>
              <a:defRPr/>
            </a:pPr>
            <a:r>
              <a:rPr lang="en-US" baseline="0" dirty="0" smtClean="0"/>
              <a:t>3. Assign probabilities</a:t>
            </a:r>
          </a:p>
          <a:p>
            <a:pPr>
              <a:defRPr/>
            </a:pPr>
            <a:r>
              <a:rPr lang="en-US" baseline="0" dirty="0" smtClean="0"/>
              <a:t>4. Cash flow in each scenario</a:t>
            </a:r>
          </a:p>
          <a:p>
            <a:pPr>
              <a:defRPr/>
            </a:pPr>
            <a:r>
              <a:rPr lang="en-US" baseline="0" dirty="0" smtClean="0"/>
              <a:t>5. ENPV</a:t>
            </a:r>
          </a:p>
          <a:p>
            <a:pPr>
              <a:defRPr/>
            </a:pPr>
            <a:endParaRPr lang="en-US" baseline="0" dirty="0" smtClean="0"/>
          </a:p>
          <a:p>
            <a:pPr>
              <a:defRPr/>
            </a:pPr>
            <a:r>
              <a:rPr lang="en-US" baseline="0" dirty="0" smtClean="0"/>
              <a:t>“Use this approach for the Seagate case where now you focus on 3 discrete scenarios and a network investment (multiple capacities—some dedicated, others shared).</a:t>
            </a:r>
          </a:p>
          <a:p>
            <a:pPr>
              <a:defRPr/>
            </a:pPr>
            <a:r>
              <a:rPr lang="en-US" baseline="0" dirty="0" smtClean="0"/>
              <a:t>Solution is simplified by comparing the marginal value of a specific capacity number with its marginal cost.”</a:t>
            </a:r>
          </a:p>
          <a:p>
            <a:pPr>
              <a:defRPr/>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1/26/15</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582"/>
            <a:fld id="{77803B1E-E55D-4DE9-B28E-C0B757324E09}" type="datetime1">
              <a:rPr lang="en-US" smtClean="0"/>
              <a:pPr defTabSz="974582"/>
              <a:t>1/26/15</a:t>
            </a:fld>
            <a:endParaRPr lang="en-US" dirty="0" smtClean="0"/>
          </a:p>
        </p:txBody>
      </p:sp>
      <p:sp>
        <p:nvSpPr>
          <p:cNvPr id="64516" name="Rectangle 6"/>
          <p:cNvSpPr>
            <a:spLocks noGrp="1" noChangeArrowheads="1"/>
          </p:cNvSpPr>
          <p:nvPr>
            <p:ph type="ftr" sz="quarter" idx="4"/>
          </p:nvPr>
        </p:nvSpPr>
        <p:spPr>
          <a:noFill/>
        </p:spPr>
        <p:txBody>
          <a:bodyPr/>
          <a:lstStyle/>
          <a:p>
            <a:pPr defTabSz="974582"/>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74582"/>
            <a:fld id="{8467C907-AAB8-43AF-BC80-14B5E6494ED3}" type="slidenum">
              <a:rPr lang="en-US" smtClean="0"/>
              <a:pPr defTabSz="974582"/>
              <a:t>19</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21" indent="-196821"/>
            <a:r>
              <a:rPr lang="en-US" dirty="0" smtClean="0"/>
              <a:t>“What real options are imbedded in capacity?”</a:t>
            </a:r>
          </a:p>
          <a:p>
            <a:pPr marL="196821" indent="-196821"/>
            <a:endParaRPr lang="en-US" dirty="0" smtClean="0"/>
          </a:p>
          <a:p>
            <a:pPr marL="196821" indent="-196821"/>
            <a:r>
              <a:rPr lang="en-US" dirty="0" smtClean="0"/>
              <a:t>Discuss the kink: this is like a call option! It also shows that “capacity caps output”</a:t>
            </a:r>
          </a:p>
          <a:p>
            <a:pPr marL="671414" lvl="1" indent="-196821">
              <a:buFontTx/>
              <a:buChar char="•"/>
            </a:pPr>
            <a:r>
              <a:rPr lang="en-US" dirty="0" smtClean="0"/>
              <a:t>Capacity is a real call option in that we can choose to utilize it, but only up to a limit. </a:t>
            </a:r>
          </a:p>
          <a:p>
            <a:pPr marL="671414" lvl="1" indent="-196821">
              <a:buFontTx/>
              <a:buChar char="•"/>
            </a:pPr>
            <a:r>
              <a:rPr lang="en-US" dirty="0" smtClean="0"/>
              <a:t>Besides the call option, capacity also has several other imbedded options:</a:t>
            </a:r>
          </a:p>
          <a:p>
            <a:pPr marL="1144420" lvl="2" indent="-196821">
              <a:buFontTx/>
              <a:buChar char="•"/>
            </a:pPr>
            <a:r>
              <a:rPr lang="en-US" dirty="0" smtClean="0"/>
              <a:t>The capacity timing decision has an associated option value of delay</a:t>
            </a:r>
          </a:p>
          <a:p>
            <a:pPr marL="1144420" lvl="2" indent="-196821">
              <a:buFontTx/>
              <a:buChar char="•"/>
            </a:pPr>
            <a:r>
              <a:rPr lang="en-US" dirty="0" smtClean="0"/>
              <a:t>In a multi-product company, flexible resources have a switching or substitution option</a:t>
            </a:r>
          </a:p>
          <a:p>
            <a:pPr marL="1144420" lvl="2" indent="-196821">
              <a:buFontTx/>
              <a:buChar char="•"/>
            </a:pPr>
            <a:r>
              <a:rPr lang="en-US" dirty="0" smtClean="0"/>
              <a:t>flexible and redundant capacity has an option to reduce risk (see later in global network)</a:t>
            </a:r>
          </a:p>
          <a:p>
            <a:pPr marL="671414" lvl="1" indent="-196821"/>
            <a:endParaRPr lang="en-US" dirty="0" smtClean="0"/>
          </a:p>
          <a:p>
            <a:pPr marL="196821" indent="-196821"/>
            <a:r>
              <a:rPr lang="en-US" dirty="0" smtClean="0"/>
              <a:t>Then get into volatility, which is </a:t>
            </a:r>
            <a:r>
              <a:rPr lang="en-US" i="1" dirty="0" smtClean="0"/>
              <a:t>key </a:t>
            </a:r>
            <a:r>
              <a:rPr lang="en-US" dirty="0" smtClean="0"/>
              <a:t>to capacity valuation.  To see this, consider this simple example: </a:t>
            </a:r>
          </a:p>
          <a:p>
            <a:pPr marL="671414" lvl="1" indent="-196821">
              <a:buFontTx/>
              <a:buChar char="•"/>
            </a:pPr>
            <a:r>
              <a:rPr lang="en-US" dirty="0" smtClean="0"/>
              <a:t>assume first that we set capacity = mean demand.</a:t>
            </a:r>
          </a:p>
          <a:p>
            <a:pPr marL="671414" lvl="1" indent="-196821">
              <a:buFontTx/>
              <a:buChar char="•"/>
            </a:pPr>
            <a:r>
              <a:rPr lang="en-US" dirty="0" smtClean="0"/>
              <a:t>Explain capping by drawing output distribution: 50% mass point at </a:t>
            </a:r>
            <a:r>
              <a:rPr lang="en-US" i="1" dirty="0" smtClean="0"/>
              <a:t>K</a:t>
            </a:r>
            <a:r>
              <a:rPr lang="en-US" dirty="0" smtClean="0"/>
              <a:t>, and the rest goes through “unfiltered.”</a:t>
            </a:r>
          </a:p>
          <a:p>
            <a:pPr marL="671414" lvl="1" indent="-196821">
              <a:buFontTx/>
              <a:buChar char="•"/>
            </a:pPr>
            <a:r>
              <a:rPr lang="en-US" dirty="0"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414" lvl="1" indent="-196821">
              <a:buClr>
                <a:srgbClr val="FF0000"/>
              </a:buClr>
              <a:buFont typeface="Wingdings" pitchFamily="2" charset="2"/>
              <a:buChar char="Ø"/>
            </a:pPr>
            <a:r>
              <a:rPr lang="en-US" dirty="0" smtClean="0"/>
              <a:t>Key Implication: If you disregard volatility, you overvalue capacity.  Think about how to include volatility in your Harley case.</a:t>
            </a:r>
          </a:p>
          <a:p>
            <a:pPr marL="671414" lvl="1" indent="-196821">
              <a:buClr>
                <a:srgbClr val="FF0000"/>
              </a:buClr>
              <a:buFont typeface="Wingdings" pitchFamily="2" charset="2"/>
              <a:buChar char="Ø"/>
            </a:pPr>
            <a:r>
              <a:rPr lang="en-US" dirty="0" smtClean="0"/>
              <a:t>The fact that the expected shortfall increases with volatility means that the </a:t>
            </a:r>
            <a:r>
              <a:rPr lang="en-US" i="1" dirty="0" smtClean="0"/>
              <a:t>marginal</a:t>
            </a:r>
            <a:r>
              <a:rPr lang="en-US" dirty="0" smtClean="0"/>
              <a:t> value of capacity </a:t>
            </a:r>
            <a:r>
              <a:rPr lang="en-US" i="1" dirty="0" smtClean="0"/>
              <a:t>depends on volatility.  </a:t>
            </a:r>
            <a:r>
              <a:rPr lang="en-US" dirty="0" smtClean="0"/>
              <a:t>Typically, you will invest </a:t>
            </a:r>
            <a:r>
              <a:rPr lang="en-US" i="1" dirty="0" smtClean="0"/>
              <a:t>more </a:t>
            </a:r>
            <a:r>
              <a:rPr lang="en-US" dirty="0" smtClean="0"/>
              <a:t>as volatility increases = safety capacity.</a:t>
            </a:r>
          </a:p>
          <a:p>
            <a:pPr marL="196821" indent="-196821">
              <a:buFontTx/>
              <a:buChar char="•"/>
            </a:pPr>
            <a:endParaRPr lang="en-US" dirty="0" smtClean="0"/>
          </a:p>
          <a:p>
            <a:pPr marL="196821" indent="-196821">
              <a:buFontTx/>
              <a:buChar char="•"/>
            </a:pPr>
            <a:r>
              <a:rPr lang="en-US" dirty="0" smtClean="0"/>
              <a:t>Difference with financial options:</a:t>
            </a:r>
          </a:p>
          <a:p>
            <a:pPr marL="671414" lvl="1" indent="-196821">
              <a:buFontTx/>
              <a:buAutoNum type="arabicPeriod"/>
            </a:pPr>
            <a:r>
              <a:rPr lang="en-US" dirty="0" smtClean="0"/>
              <a:t>Capacity is a durable good and can be exercised repeatedly</a:t>
            </a:r>
          </a:p>
          <a:p>
            <a:pPr marL="671414" lvl="1" indent="-196821">
              <a:buFontTx/>
              <a:buAutoNum type="arabicPeriod"/>
            </a:pPr>
            <a:r>
              <a:rPr lang="en-US" dirty="0" smtClean="0"/>
              <a:t>Capacity time horizons are much longer</a:t>
            </a:r>
          </a:p>
          <a:p>
            <a:pPr marL="671414" lvl="1" indent="-196821">
              <a:buFontTx/>
              <a:buAutoNum type="arabicPeriod"/>
            </a:pPr>
            <a:r>
              <a:rPr lang="en-US" dirty="0" smtClean="0"/>
              <a:t>Capacity options are about quantity constraints (not price constraints)</a:t>
            </a:r>
          </a:p>
          <a:p>
            <a:pPr marL="671414" lvl="1" indent="-196821">
              <a:buFontTx/>
              <a:buAutoNum type="arabicPeriod"/>
            </a:pPr>
            <a:r>
              <a:rPr lang="en-US" dirty="0" smtClean="0"/>
              <a:t>With capacity more volatility degrades value.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582"/>
            <a:fld id="{E82C675C-EA6E-4738-B988-3E5DA986BE8D}" type="datetime1">
              <a:rPr lang="en-US" smtClean="0"/>
              <a:pPr defTabSz="974582"/>
              <a:t>1/26/15</a:t>
            </a:fld>
            <a:endParaRPr lang="en-US" dirty="0" smtClean="0"/>
          </a:p>
        </p:txBody>
      </p:sp>
      <p:sp>
        <p:nvSpPr>
          <p:cNvPr id="65540" name="Rectangle 6"/>
          <p:cNvSpPr>
            <a:spLocks noGrp="1" noChangeArrowheads="1"/>
          </p:cNvSpPr>
          <p:nvPr>
            <p:ph type="ftr" sz="quarter" idx="4"/>
          </p:nvPr>
        </p:nvSpPr>
        <p:spPr>
          <a:noFill/>
        </p:spPr>
        <p:txBody>
          <a:bodyPr/>
          <a:lstStyle/>
          <a:p>
            <a:pPr defTabSz="974582"/>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74582"/>
            <a:fld id="{EAF7E189-9E0E-4C3F-A66E-FBF8C93C9161}" type="slidenum">
              <a:rPr lang="en-US" smtClean="0"/>
              <a:pPr defTabSz="974582"/>
              <a:t>20</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21" indent="-196821"/>
            <a:r>
              <a:rPr lang="en-US" dirty="0" smtClean="0"/>
              <a:t>You can analyze the intuition from the previous graph with a newsvendor model, similar to the way you analyze optimal safety stock where we saw in the core class:  total stock = cycle stock (to fill average requirements) + z * sigma.</a:t>
            </a:r>
          </a:p>
          <a:p>
            <a:pPr marL="196821" indent="-196821"/>
            <a:r>
              <a:rPr lang="en-US" dirty="0" smtClean="0"/>
              <a:t> These graphs show the outcome of that analysis with normal demand.</a:t>
            </a:r>
          </a:p>
          <a:p>
            <a:pPr marL="196821" indent="-196821"/>
            <a:endParaRPr lang="en-US" dirty="0" smtClean="0"/>
          </a:p>
          <a:p>
            <a:pPr marL="196821" indent="-196821"/>
            <a:r>
              <a:rPr lang="en-US" dirty="0" smtClean="0"/>
              <a:t>Key insights:</a:t>
            </a:r>
          </a:p>
          <a:p>
            <a:pPr marL="196821" indent="-196821">
              <a:buFontTx/>
              <a:buAutoNum type="arabicPeriod"/>
            </a:pPr>
            <a:r>
              <a:rPr lang="en-US" dirty="0" smtClean="0"/>
              <a:t>Expected shortfall indeed increases in COV and safety capacity mitigates that</a:t>
            </a:r>
          </a:p>
          <a:p>
            <a:pPr marL="196821" indent="-196821">
              <a:buFontTx/>
              <a:buAutoNum type="arabicPeriod"/>
            </a:pPr>
            <a:r>
              <a:rPr lang="en-US" dirty="0" smtClean="0"/>
              <a:t>Optimal safety capacity depends on COV (linearly with normal demand if critical </a:t>
            </a:r>
            <a:r>
              <a:rPr lang="en-US" dirty="0" err="1" smtClean="0"/>
              <a:t>fractile</a:t>
            </a:r>
            <a:r>
              <a:rPr lang="en-US" dirty="0" smtClean="0"/>
              <a:t> &gt; 0.5)</a:t>
            </a:r>
          </a:p>
          <a:p>
            <a:pPr marL="196821" indent="-196821">
              <a:buFontTx/>
              <a:buAutoNum type="arabicPeriod"/>
            </a:pPr>
            <a:endParaRPr lang="en-US" dirty="0" smtClean="0"/>
          </a:p>
          <a:p>
            <a:pPr marL="196821" indent="-196821"/>
            <a:r>
              <a:rPr lang="en-US" b="1" dirty="0" smtClean="0"/>
              <a:t>THUS: </a:t>
            </a:r>
            <a:r>
              <a:rPr lang="en-US" dirty="0" smtClean="0"/>
              <a:t>to evaluate capacity strategy, we must incorporate volatility/risk!  Let discuss how you did that in Harley case!</a:t>
            </a:r>
            <a:endParaRPr lang="en-US" b="1"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359"/>
            <a:fld id="{44A6C3F4-6487-441D-A490-072FDA5527AA}" type="datetime1">
              <a:rPr lang="en-US" smtClean="0"/>
              <a:pPr defTabSz="976359"/>
              <a:t>1/26/15</a:t>
            </a:fld>
            <a:endParaRPr lang="en-US" dirty="0" smtClean="0"/>
          </a:p>
        </p:txBody>
      </p:sp>
      <p:sp>
        <p:nvSpPr>
          <p:cNvPr id="9216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baseline="0" dirty="0" smtClean="0"/>
              <a:t> </a:t>
            </a:r>
            <a:r>
              <a:rPr lang="en-US" baseline="0" dirty="0" err="1" smtClean="0"/>
              <a:t>CapEx</a:t>
            </a:r>
            <a:r>
              <a:rPr lang="en-US" baseline="0" dirty="0" smtClean="0"/>
              <a:t> Excellence book which reports on a specific </a:t>
            </a:r>
            <a:r>
              <a:rPr lang="en-US" dirty="0" smtClean="0"/>
              <a:t>McKinsey study</a:t>
            </a:r>
            <a:r>
              <a:rPr lang="en-US" baseline="0" dirty="0" smtClean="0"/>
              <a:t> that looked at S&amp;P500 firms (and removed the financial firms) and correlated their ROIC with all kinds of factors.</a:t>
            </a:r>
          </a:p>
          <a:p>
            <a:endParaRPr lang="en-US" baseline="0" dirty="0" smtClean="0"/>
          </a:p>
          <a:p>
            <a:r>
              <a:rPr lang="en-US" baseline="0" dirty="0" smtClean="0"/>
              <a:t>Facts (not on this slide):</a:t>
            </a:r>
          </a:p>
          <a:p>
            <a:pPr marL="228567" indent="-228567">
              <a:buAutoNum type="arabicPeriod"/>
            </a:pPr>
            <a:r>
              <a:rPr lang="en-US" baseline="0" dirty="0" smtClean="0"/>
              <a:t>Investments are a core driver of economic growth </a:t>
            </a:r>
            <a:r>
              <a:rPr lang="en-US" baseline="0" dirty="0" err="1" smtClean="0"/>
              <a:t>worlwide</a:t>
            </a:r>
            <a:r>
              <a:rPr lang="en-US" baseline="0" dirty="0" smtClean="0"/>
              <a:t>:  there is a 69% correlation between average investment rate over 1992-2007 and average real GDP growth. (although this is not cause effect!)</a:t>
            </a:r>
          </a:p>
          <a:p>
            <a:pPr marL="228567" indent="-228567">
              <a:buAutoNum type="arabicPeriod"/>
            </a:pPr>
            <a:r>
              <a:rPr lang="en-US" baseline="0" dirty="0" smtClean="0"/>
              <a:t>Over the past 20 years, companies have moved from profit maximization to value maximization: companies create value by investing capital at rates of return above their cost of capital.  This new focus on ROIC </a:t>
            </a:r>
            <a:r>
              <a:rPr lang="en-US" baseline="0" dirty="0" err="1" smtClean="0"/>
              <a:t>apears</a:t>
            </a:r>
            <a:r>
              <a:rPr lang="en-US" baseline="0" dirty="0" smtClean="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smtClean="0"/>
          </a:p>
          <a:p>
            <a:r>
              <a:rPr lang="en-US" baseline="0" dirty="0" smtClean="0"/>
              <a:t>McKinsey estimates that 48% of this 3.8% ROIC delta is investment related: </a:t>
            </a:r>
          </a:p>
          <a:p>
            <a:pPr marL="228567" indent="-228567">
              <a:buFont typeface="+mj-lt"/>
              <a:buAutoNum type="arabicPeriod"/>
            </a:pPr>
            <a:r>
              <a:rPr lang="en-US" baseline="0" dirty="0" smtClean="0"/>
              <a:t>about one quart (23%) is driven directly by reductions in the level of invested capital relative to net profits. (bottom of slide)</a:t>
            </a:r>
          </a:p>
          <a:p>
            <a:pPr marL="228567" indent="-228567">
              <a:buFont typeface="+mj-lt"/>
              <a:buAutoNum type="arabicPeriod"/>
            </a:pPr>
            <a:r>
              <a:rPr lang="en-US" baseline="0" dirty="0" smtClean="0"/>
              <a:t>About three-quarts (77%) derives from the </a:t>
            </a:r>
            <a:r>
              <a:rPr lang="en-US" baseline="0" dirty="0" err="1" smtClean="0"/>
              <a:t>groth</a:t>
            </a:r>
            <a:r>
              <a:rPr lang="en-US" baseline="0" dirty="0" smtClean="0"/>
              <a:t> in </a:t>
            </a:r>
            <a:r>
              <a:rPr lang="en-US" baseline="0" dirty="0" err="1" smtClean="0"/>
              <a:t>coprorate</a:t>
            </a:r>
            <a:r>
              <a:rPr lang="en-US" baseline="0" dirty="0" smtClean="0"/>
              <a:t> profits: either from cost improvement or revenue growth</a:t>
            </a:r>
          </a:p>
          <a:p>
            <a:endParaRPr lang="en-US" baseline="0" dirty="0" smtClean="0"/>
          </a:p>
          <a:p>
            <a:r>
              <a:rPr lang="en-US" baseline="0" dirty="0" smtClean="0"/>
              <a:t>[Here we see that, if there is an increase in ROIC (let’s call that 100%), then 48% of the increase is due to </a:t>
            </a:r>
            <a:r>
              <a:rPr lang="en-US" baseline="0" dirty="0" err="1" smtClean="0"/>
              <a:t>CapEx</a:t>
            </a:r>
            <a:r>
              <a:rPr lang="en-US" baseline="0" dirty="0" smtClean="0"/>
              <a:t>.</a:t>
            </a:r>
          </a:p>
          <a:p>
            <a:r>
              <a:rPr lang="en-US" baseline="0" dirty="0" smtClean="0"/>
              <a:t>This can further be divided: 23% is direct capital effect and 77% (of the total 100%) is from return.  From that 77%, 25% is due to Cap Ex, as indicated in green.</a:t>
            </a:r>
          </a:p>
          <a:p>
            <a:r>
              <a:rPr lang="en-US" baseline="0" dirty="0" smtClean="0"/>
              <a:t>Etc….]</a:t>
            </a:r>
          </a:p>
          <a:p>
            <a:endParaRPr lang="en-US" baseline="0" dirty="0" smtClean="0"/>
          </a:p>
          <a:p>
            <a:r>
              <a:rPr lang="en-US" baseline="0" dirty="0" smtClean="0"/>
              <a:t>The bottom line is that, when you see an ROIC increase, on average, about half of that comes from </a:t>
            </a:r>
            <a:r>
              <a:rPr lang="en-US" baseline="0" dirty="0" err="1" smtClean="0"/>
              <a:t>CapEx</a:t>
            </a:r>
            <a:r>
              <a:rPr lang="en-US" baseline="0" dirty="0" smtClean="0"/>
              <a:t>.</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1/26/15</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4916"/>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64916"/>
            <a:fld id="{14C6BE8B-345A-4DE0-A614-39E3C9F08C44}" type="slidenum">
              <a:rPr lang="en-US" smtClean="0"/>
              <a:pPr defTabSz="964916"/>
              <a:t>23</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582"/>
            <a:fld id="{1CB65FC1-1F48-43D9-B413-18DB4C643C81}" type="datetime1">
              <a:rPr lang="en-US" smtClean="0"/>
              <a:pPr defTabSz="974582"/>
              <a:t>1/26/15</a:t>
            </a:fld>
            <a:endParaRPr lang="en-US" dirty="0" smtClean="0"/>
          </a:p>
        </p:txBody>
      </p:sp>
      <p:sp>
        <p:nvSpPr>
          <p:cNvPr id="60420" name="Rectangle 6"/>
          <p:cNvSpPr>
            <a:spLocks noGrp="1" noChangeArrowheads="1"/>
          </p:cNvSpPr>
          <p:nvPr>
            <p:ph type="ftr" sz="quarter" idx="4"/>
          </p:nvPr>
        </p:nvSpPr>
        <p:spPr>
          <a:noFill/>
        </p:spPr>
        <p:txBody>
          <a:bodyPr/>
          <a:lstStyle/>
          <a:p>
            <a:pPr defTabSz="974582"/>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74582"/>
            <a:fld id="{C6D22CBE-6242-4147-B7C0-4FA2836B58F5}" type="slidenum">
              <a:rPr lang="en-US" smtClean="0"/>
              <a:pPr defTabSz="974582"/>
              <a:t>24</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pPr defTabSz="974582"/>
              <a:t>4</a:t>
            </a:fld>
            <a:endParaRPr lang="en-US" dirty="0" smtClean="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a:bodyPr>
          <a:lstStyle/>
          <a:p>
            <a:r>
              <a:rPr lang="en-US" dirty="0" smtClean="0"/>
              <a:t>2012:  The key points I want them to take away are:</a:t>
            </a:r>
          </a:p>
          <a:p>
            <a:pPr lvl="0"/>
            <a:r>
              <a:rPr lang="en-US" dirty="0" smtClean="0"/>
              <a:t>- What is a cap strategy?</a:t>
            </a:r>
          </a:p>
          <a:p>
            <a:pPr lvl="0">
              <a:buFontTx/>
              <a:buChar char="-"/>
            </a:pPr>
            <a:r>
              <a:rPr lang="en-US" dirty="0" smtClean="0"/>
              <a:t>Our main focus is on how to build models to guide capacity strategy; key attention goes towards incorporating risk:</a:t>
            </a:r>
          </a:p>
          <a:p>
            <a:pPr lvl="1">
              <a:buFontTx/>
              <a:buChar char="-"/>
            </a:pPr>
            <a:r>
              <a:rPr lang="en-US" dirty="0" smtClean="0"/>
              <a:t> in models</a:t>
            </a:r>
          </a:p>
          <a:p>
            <a:pPr lvl="1">
              <a:buFontTx/>
              <a:buChar char="-"/>
            </a:pPr>
            <a:r>
              <a:rPr lang="en-US" dirty="0" smtClean="0"/>
              <a:t> in the process of risk mgt and hedging</a:t>
            </a:r>
          </a:p>
          <a:p>
            <a:pPr>
              <a:defRPr/>
            </a:pPr>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dirty="0"/>
              <a:t>“The combinations of resources and processes that underpin sustainable competitive advantage for a specific firm competing in a specific market.”</a:t>
            </a:r>
          </a:p>
          <a:p>
            <a:pPr lvl="2">
              <a:buFontTx/>
              <a:buChar char="–"/>
            </a:pPr>
            <a:r>
              <a:rPr lang="en-US" dirty="0"/>
              <a:t>“Abilities that customers value but that competitors cannot replicate.”</a:t>
            </a:r>
            <a:endParaRPr lang="en-US"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dirty="0"/>
              <a:t>A qualitative tool to help us: alignment and 3 questions framework.</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1/26/15</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5</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“easy-to-flex”</a:t>
            </a:r>
          </a:p>
          <a:p>
            <a:endParaRPr lang="en-US" dirty="0" smtClean="0"/>
          </a:p>
          <a:p>
            <a:r>
              <a:rPr lang="en-US" dirty="0" smtClean="0"/>
              <a:t>Strategi</a:t>
            </a:r>
            <a:r>
              <a:rPr lang="en-US" baseline="0" dirty="0" smtClean="0"/>
              <a:t>c horizon can exceed 10 years in some industries, e.g., 15 years in </a:t>
            </a:r>
            <a:r>
              <a:rPr lang="en-US" baseline="0" dirty="0" err="1" smtClean="0"/>
              <a:t>pharma</a:t>
            </a:r>
            <a:r>
              <a:rPr lang="en-US" baseline="0" dirty="0" smtClean="0"/>
              <a:t>.</a:t>
            </a:r>
          </a:p>
          <a:p>
            <a:endParaRPr lang="en-US" baseline="0" dirty="0" smtClean="0"/>
          </a:p>
          <a:p>
            <a:r>
              <a:rPr lang="en-US" baseline="0" dirty="0" smtClean="0"/>
              <a:t>Other names used in practice:</a:t>
            </a:r>
          </a:p>
          <a:p>
            <a:pPr>
              <a:buFontTx/>
              <a:buChar char="-"/>
            </a:pPr>
            <a:r>
              <a:rPr lang="en-US" baseline="0" dirty="0" smtClean="0"/>
              <a:t>Strategic:  Resource requirements planning, the counterpart of demand management, both of which feed into long range production planning. </a:t>
            </a:r>
          </a:p>
          <a:p>
            <a:pPr>
              <a:buFontTx/>
              <a:buChar char="-"/>
            </a:pPr>
            <a:r>
              <a:rPr lang="en-US" baseline="0" dirty="0" smtClean="0"/>
              <a:t> Tactical: operates at two levels:</a:t>
            </a:r>
          </a:p>
          <a:p>
            <a:pPr marL="685700" lvl="1" indent="-228567">
              <a:buFont typeface="+mj-lt"/>
              <a:buAutoNum type="arabicPeriod"/>
            </a:pPr>
            <a:r>
              <a:rPr lang="en-US" baseline="0" dirty="0" smtClean="0"/>
              <a:t>the long range production plan feeds into the master production schedule (MPS) of </a:t>
            </a:r>
            <a:r>
              <a:rPr lang="en-US" i="1" baseline="0" dirty="0" smtClean="0"/>
              <a:t>end items</a:t>
            </a:r>
            <a:r>
              <a:rPr lang="en-US" baseline="0" dirty="0" smtClean="0"/>
              <a:t>, which is capacity agnostic.  Therefore, validating the feasibility of the MPS using “rough-cut capacity planning” is very important.</a:t>
            </a:r>
          </a:p>
          <a:p>
            <a:pPr marL="685700" lvl="1" indent="-228567">
              <a:buFont typeface="+mj-lt"/>
              <a:buAutoNum type="arabicPeriod"/>
            </a:pPr>
            <a:r>
              <a:rPr lang="en-US" baseline="0" dirty="0" smtClean="0"/>
              <a:t> The MPS feeds into the MRP covering both released orders and planned orders of </a:t>
            </a:r>
            <a:r>
              <a:rPr lang="en-US" i="1" baseline="0" dirty="0" smtClean="0"/>
              <a:t>input items </a:t>
            </a:r>
            <a:r>
              <a:rPr lang="en-US" baseline="0" dirty="0" smtClean="0"/>
              <a:t>(which again is capacity agnostic).  Use these releases into a detailed planning of CRP.</a:t>
            </a:r>
          </a:p>
          <a:p>
            <a:pPr>
              <a:buFontTx/>
              <a:buChar char="-"/>
            </a:pPr>
            <a:r>
              <a:rPr lang="en-US" baseline="0" dirty="0" smtClean="0"/>
              <a:t> Execution.</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470" eaLnBrk="1" fontAlgn="auto" hangingPunct="1">
              <a:spcBef>
                <a:spcPts val="0"/>
              </a:spcBef>
              <a:spcAft>
                <a:spcPts val="0"/>
              </a:spcAft>
              <a:defRPr/>
            </a:pPr>
            <a:r>
              <a:rPr lang="en-US" sz="600" dirty="0" smtClean="0"/>
              <a:t>JVM: during our course, we will focus on the 5 top ones.  </a:t>
            </a:r>
          </a:p>
          <a:p>
            <a:pPr defTabSz="966470" eaLnBrk="1" fontAlgn="auto" hangingPunct="1">
              <a:spcBef>
                <a:spcPts val="0"/>
              </a:spcBef>
              <a:spcAft>
                <a:spcPts val="0"/>
              </a:spcAft>
              <a:defRPr/>
            </a:pPr>
            <a:r>
              <a:rPr lang="en-US" sz="600" dirty="0" smtClean="0"/>
              <a:t>Today, most attention to uncertainty.  Why? </a:t>
            </a:r>
            <a:r>
              <a:rPr lang="en-US" sz="600" dirty="0" err="1" smtClean="0"/>
              <a:t>McK</a:t>
            </a:r>
            <a:r>
              <a:rPr lang="en-US" sz="600" dirty="0" smtClean="0"/>
              <a:t> states:</a:t>
            </a:r>
          </a:p>
          <a:p>
            <a:pPr marL="228567" indent="-228567" defTabSz="966470" eaLnBrk="1" fontAlgn="auto" hangingPunct="1">
              <a:spcBef>
                <a:spcPts val="0"/>
              </a:spcBef>
              <a:spcAft>
                <a:spcPts val="0"/>
              </a:spcAft>
              <a:buAutoNum type="arabicPeriod"/>
              <a:defRPr/>
            </a:pPr>
            <a:r>
              <a:rPr lang="en-US" sz="600" dirty="0" smtClean="0"/>
              <a:t>‘Redesigning the footprint can be the biggest and most important transformation a manufacturer can undertake.  Yet too many managers choose the footprint by using only a single set of future cost and demand assumptions.”</a:t>
            </a:r>
          </a:p>
          <a:p>
            <a:pPr marL="228567" indent="-228567" defTabSz="966470" eaLnBrk="1" fontAlgn="auto" hangingPunct="1">
              <a:spcBef>
                <a:spcPts val="0"/>
              </a:spcBef>
              <a:spcAft>
                <a:spcPts val="0"/>
              </a:spcAft>
              <a:buAutoNum type="arabicPeriod"/>
              <a:defRPr/>
            </a:pPr>
            <a:r>
              <a:rPr lang="en-US" sz="600" dirty="0" smtClean="0"/>
              <a:t>“In our experience, the missing ingredient in many manufacturing strategy decisions is a careful consideration of the value of flexibility.”</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Slide is blank for students.</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Ask students for relevant factors.</a:t>
            </a:r>
          </a:p>
          <a:p>
            <a:pPr marL="241617" indent="-241617" defTabSz="966470" eaLnBrk="1" fontAlgn="auto" hangingPunct="1">
              <a:spcBef>
                <a:spcPts val="0"/>
              </a:spcBef>
              <a:spcAft>
                <a:spcPts val="0"/>
              </a:spcAft>
              <a:buFont typeface="Arial" pitchFamily="34" charset="0"/>
              <a:buChar char="•"/>
              <a:defRPr/>
            </a:pPr>
            <a:r>
              <a:rPr lang="en-US" sz="600" dirty="0" smtClean="0"/>
              <a:t>Demand growth curve</a:t>
            </a:r>
          </a:p>
          <a:p>
            <a:pPr marL="724853" lvl="1" indent="-241617" defTabSz="966470"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41617" indent="-241617" defTabSz="966470" eaLnBrk="1" fontAlgn="auto" hangingPunct="1">
              <a:spcBef>
                <a:spcPts val="0"/>
              </a:spcBef>
              <a:spcAft>
                <a:spcPts val="0"/>
              </a:spcAft>
              <a:buFont typeface="Arial" pitchFamily="34" charset="0"/>
              <a:buChar char="•"/>
              <a:defRPr/>
            </a:pPr>
            <a:r>
              <a:rPr lang="en-US" sz="600" dirty="0" smtClean="0"/>
              <a:t>Scale economies.</a:t>
            </a:r>
          </a:p>
          <a:p>
            <a:pPr marL="724853" lvl="1" indent="-241617">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853" lvl="1" indent="-241617" defTabSz="966470" eaLnBrk="1" fontAlgn="auto" hangingPunct="1">
              <a:spcBef>
                <a:spcPts val="0"/>
              </a:spcBef>
              <a:spcAft>
                <a:spcPts val="0"/>
              </a:spcAft>
              <a:buFont typeface="Arial" pitchFamily="34" charset="0"/>
              <a:buChar char="•"/>
              <a:defRPr/>
            </a:pPr>
            <a:r>
              <a:rPr lang="en-US" sz="600" dirty="0" smtClean="0"/>
              <a:t>Capacity -&gt;?</a:t>
            </a:r>
          </a:p>
          <a:p>
            <a:pPr marL="241617" indent="-241617" defTabSz="966470" eaLnBrk="1" fontAlgn="auto" hangingPunct="1">
              <a:spcBef>
                <a:spcPts val="0"/>
              </a:spcBef>
              <a:spcAft>
                <a:spcPts val="0"/>
              </a:spcAft>
              <a:buFont typeface="Arial" pitchFamily="34" charset="0"/>
              <a:buChar char="•"/>
              <a:defRPr/>
            </a:pPr>
            <a:r>
              <a:rPr lang="en-US" sz="600" dirty="0" smtClean="0"/>
              <a:t>Learning curves</a:t>
            </a:r>
          </a:p>
          <a:p>
            <a:pPr marL="724853" lvl="1" indent="-241617" defTabSz="966470"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41617" indent="-241617" defTabSz="966470" eaLnBrk="1" fontAlgn="auto" hangingPunct="1">
              <a:spcBef>
                <a:spcPts val="0"/>
              </a:spcBef>
              <a:spcAft>
                <a:spcPts val="0"/>
              </a:spcAft>
              <a:buFont typeface="Arial" pitchFamily="34" charset="0"/>
              <a:buChar char="•"/>
              <a:defRPr/>
            </a:pPr>
            <a:r>
              <a:rPr lang="en-US" sz="600" dirty="0" smtClean="0"/>
              <a:t>Technology roadmaps:</a:t>
            </a:r>
          </a:p>
          <a:p>
            <a:pPr marL="724853" lvl="1" indent="-241617">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853" lvl="1" indent="-241617">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Customer stickiness:</a:t>
            </a:r>
          </a:p>
          <a:p>
            <a:pPr marL="724853" lvl="1" indent="-241617">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Competitor actions:</a:t>
            </a:r>
          </a:p>
          <a:p>
            <a:pPr marL="724853" lvl="1" indent="-241617">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Supply Base</a:t>
            </a:r>
          </a:p>
          <a:p>
            <a:pPr marL="724853" lvl="1" indent="-241617" defTabSz="966470"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41617" indent="-241617" defTabSz="966470" eaLnBrk="1" fontAlgn="auto" hangingPunct="1">
              <a:spcBef>
                <a:spcPts val="0"/>
              </a:spcBef>
              <a:spcAft>
                <a:spcPts val="0"/>
              </a:spcAft>
              <a:buFont typeface="Arial" pitchFamily="34" charset="0"/>
              <a:buChar char="•"/>
              <a:defRPr/>
            </a:pPr>
            <a:r>
              <a:rPr lang="en-US" sz="600" dirty="0" smtClean="0"/>
              <a:t>Access to capital:</a:t>
            </a:r>
          </a:p>
          <a:p>
            <a:pPr marL="724853" lvl="1" indent="-241617">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Time value of money:</a:t>
            </a:r>
          </a:p>
          <a:p>
            <a:pPr marL="724853" lvl="1" indent="-241617" defTabSz="966470" eaLnBrk="1" fontAlgn="auto" hangingPunct="1">
              <a:spcBef>
                <a:spcPts val="0"/>
              </a:spcBef>
              <a:spcAft>
                <a:spcPts val="0"/>
              </a:spcAft>
              <a:buFont typeface="Arial" pitchFamily="34" charset="0"/>
              <a:buChar char="•"/>
              <a:defRPr/>
            </a:pPr>
            <a:r>
              <a:rPr lang="en-US" sz="600" dirty="0" smtClean="0"/>
              <a:t>Relative to inflation</a:t>
            </a:r>
          </a:p>
          <a:p>
            <a:pPr marL="241617" indent="-241617" defTabSz="966470" eaLnBrk="1" fontAlgn="auto" hangingPunct="1">
              <a:spcBef>
                <a:spcPts val="0"/>
              </a:spcBef>
              <a:spcAft>
                <a:spcPts val="0"/>
              </a:spcAft>
              <a:buFont typeface="Arial" pitchFamily="34" charset="0"/>
              <a:buChar char="•"/>
              <a:defRPr/>
            </a:pPr>
            <a:r>
              <a:rPr lang="en-US" sz="600" dirty="0" smtClean="0"/>
              <a:t>Uncertainty: </a:t>
            </a:r>
          </a:p>
          <a:p>
            <a:pPr marL="724853" lvl="1" indent="-241617">
              <a:buFont typeface="Arial" pitchFamily="34" charset="0"/>
              <a:buChar char="•"/>
              <a:defRPr/>
            </a:pPr>
            <a:r>
              <a:rPr lang="en-US" sz="600" dirty="0" smtClean="0"/>
              <a:t>“The solar market has changed so much it’s almost enough to make you want to cry.” CEO of MiaSole. (Assigned Solyndra article) </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1/26/15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10</a:t>
            </a:fld>
            <a:endParaRPr lang="en-US"/>
          </a:p>
        </p:txBody>
      </p:sp>
    </p:spTree>
    <p:extLst>
      <p:ext uri="{BB962C8B-B14F-4D97-AF65-F5344CB8AC3E}">
        <p14:creationId xmlns:p14="http://schemas.microsoft.com/office/powerpoint/2010/main" val="1281865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1/26/15</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11</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Often, capacity investment decisions</a:t>
            </a:r>
            <a:r>
              <a:rPr lang="en-US" baseline="0" dirty="0" smtClean="0"/>
              <a:t> start with an NPV analysis. As we will show in Harley, then it becomes clear that most of the differences in results stem from differences in how risk was incorporated. You can decompose profit and see how it depends on demand and capacity in various places.  And, given that demand is random, the interaction is tricky and you need to be clear on how to model it.</a:t>
            </a:r>
          </a:p>
          <a:p>
            <a:pPr>
              <a:defRPr/>
            </a:pPr>
            <a:r>
              <a:rPr lang="en-US" baseline="0" dirty="0" smtClean="0"/>
              <a:t>So then we can go into discussing how to incorporate risk.</a:t>
            </a:r>
          </a:p>
          <a:p>
            <a:pPr>
              <a:defRPr/>
            </a:pPr>
            <a:endParaRPr lang="en-US" baseline="0" dirty="0" smtClean="0"/>
          </a:p>
          <a:p>
            <a:pPr>
              <a:defRPr/>
            </a:pPr>
            <a:r>
              <a:rPr lang="en-US" baseline="0" dirty="0" smtClean="0"/>
              <a:t>In practice, many people tend to move to one of two extremes: 1 (you know exactly what’s going to happen) or 4 (you have no idea).</a:t>
            </a:r>
          </a:p>
          <a:p>
            <a:pPr>
              <a:defRPr/>
            </a:pPr>
            <a:r>
              <a:rPr lang="en-US" baseline="0" dirty="0" smtClean="0"/>
              <a:t>In reality, you typically find yourself, with a little bit of effort, in 2 (finite # of scenarios) or 3 (continuous distribution).</a:t>
            </a:r>
          </a:p>
          <a:p>
            <a:pPr>
              <a:defRPr/>
            </a:pPr>
            <a:r>
              <a:rPr lang="en-US" baseline="0" dirty="0" smtClean="0"/>
              <a:t>For many things, prediction markets work very well; this means that for many things, you can make predictions and true ambiguity is rare in the settings that we consider.</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9713" y="447675"/>
            <a:ext cx="10494963" cy="7870825"/>
          </a:xfrm>
          <a:ln/>
        </p:spPr>
      </p:sp>
      <p:sp>
        <p:nvSpPr>
          <p:cNvPr id="61443" name="Rectangle 3"/>
          <p:cNvSpPr>
            <a:spLocks noGrp="1" noChangeArrowheads="1"/>
          </p:cNvSpPr>
          <p:nvPr>
            <p:ph type="body" idx="1"/>
          </p:nvPr>
        </p:nvSpPr>
        <p:spPr>
          <a:xfrm>
            <a:off x="173039" y="8340725"/>
            <a:ext cx="7000875" cy="1208088"/>
          </a:xfrm>
          <a:noFill/>
          <a:ln/>
        </p:spPr>
        <p:txBody>
          <a:bodyPr/>
          <a:lstStyle/>
          <a:p>
            <a:r>
              <a:rPr lang="en-US" dirty="0" smtClean="0"/>
              <a:t>It can be argued that these approaches reflect the different means served:</a:t>
            </a:r>
          </a:p>
          <a:p>
            <a:r>
              <a:rPr lang="en-US" dirty="0" smtClean="0"/>
              <a:t>One number = this really reflects more the sales plan, the objectives</a:t>
            </a:r>
          </a:p>
          <a:p>
            <a:pPr defTabSz="914266">
              <a:defRPr/>
            </a:pPr>
            <a:r>
              <a:rPr lang="en-US" dirty="0" smtClean="0"/>
              <a:t>Only the other two are true “demand forecasts”.</a:t>
            </a:r>
          </a:p>
          <a:p>
            <a:endParaRPr lang="en-US" dirty="0" smtClean="0"/>
          </a:p>
          <a:p>
            <a:r>
              <a:rPr lang="en-US" baseline="0" dirty="0" smtClean="0"/>
              <a:t>Leading on question: so if you forecast, what is it that you are trying to forecast?</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1/26/15</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13</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8567" indent="-228567">
              <a:buFont typeface="+mj-lt"/>
              <a:buAutoNum type="arabicPeriod"/>
              <a:defRPr/>
            </a:pPr>
            <a:r>
              <a:rPr lang="en-US" dirty="0" smtClean="0"/>
              <a:t>Typical one: game consoles.</a:t>
            </a:r>
          </a:p>
          <a:p>
            <a:pPr marL="228567" indent="-228567">
              <a:buFont typeface="+mj-lt"/>
              <a:buAutoNum type="arabicPeriod"/>
              <a:defRPr/>
            </a:pPr>
            <a:r>
              <a:rPr lang="en-US" dirty="0" smtClean="0"/>
              <a:t>cars with hybrid engines; </a:t>
            </a:r>
          </a:p>
          <a:p>
            <a:pPr marL="228567" indent="-228567">
              <a:buFont typeface="+mj-lt"/>
              <a:buAutoNum type="arabicPeriod"/>
              <a:defRPr/>
            </a:pPr>
            <a:r>
              <a:rPr lang="en-US" dirty="0" smtClean="0"/>
              <a:t>flu vaccine in Fall 2004 was in short supply b/c one supplier in UK fell out. </a:t>
            </a:r>
          </a:p>
          <a:p>
            <a:pPr marL="228567" indent="-228567">
              <a:buFont typeface="+mj-lt"/>
              <a:buAutoNum type="arabicPeriod"/>
              <a:defRPr/>
            </a:pPr>
            <a:r>
              <a:rPr lang="en-US" dirty="0" smtClean="0"/>
              <a:t>iPod mini was supply constrained through Hitachi GST.</a:t>
            </a:r>
          </a:p>
          <a:p>
            <a:pPr marL="228567" indent="-228567">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p>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a:p>
            <a:pPr>
              <a:defRPr/>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93567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8145291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473997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95335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1/26/15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2494274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1/26/15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408034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1/26/15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8223766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844034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1/26/15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450570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3561737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1/26/15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860390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rPr>
              <a:t>Operations </a:t>
            </a:r>
            <a:r>
              <a:rPr lang="en-US" sz="80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1/26/15</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309564916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tags" Target="../tags/tag6.xml"/><Relationship Id="rId4" Type="http://schemas.openxmlformats.org/officeDocument/2006/relationships/tags" Target="../tags/tag7.xml"/><Relationship Id="rId5" Type="http://schemas.openxmlformats.org/officeDocument/2006/relationships/tags" Target="../tags/tag8.xml"/><Relationship Id="rId6" Type="http://schemas.openxmlformats.org/officeDocument/2006/relationships/tags" Target="../tags/tag9.xml"/><Relationship Id="rId7" Type="http://schemas.openxmlformats.org/officeDocument/2006/relationships/tags" Target="../tags/tag10.xml"/><Relationship Id="rId8" Type="http://schemas.openxmlformats.org/officeDocument/2006/relationships/tags" Target="../tags/tag11.xml"/><Relationship Id="rId9" Type="http://schemas.openxmlformats.org/officeDocument/2006/relationships/tags" Target="../tags/tag12.xml"/><Relationship Id="rId10" Type="http://schemas.openxmlformats.org/officeDocument/2006/relationships/slideLayout" Target="../slideLayouts/slideLayout1.xml"/><Relationship Id="rId11" Type="http://schemas.openxmlformats.org/officeDocument/2006/relationships/notesSlide" Target="../notesSlides/notesSlide8.xml"/><Relationship Id="rId1" Type="http://schemas.openxmlformats.org/officeDocument/2006/relationships/tags" Target="../tags/tag4.xml"/><Relationship Id="rId2"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1.xml"/><Relationship Id="rId3"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Variety: Setup/changeover costs</a:t>
            </a:r>
          </a:p>
          <a:p>
            <a:r>
              <a:rPr lang="en-US" dirty="0" smtClean="0"/>
              <a:t>Cost – Time: Excess Capacity</a:t>
            </a:r>
          </a:p>
          <a:p>
            <a:r>
              <a:rPr lang="en-US" dirty="0" smtClean="0"/>
              <a:t>Cost – Quality: Inspection/Rework/Warranty</a:t>
            </a:r>
            <a:endParaRPr lang="en-US" dirty="0"/>
          </a:p>
        </p:txBody>
      </p:sp>
    </p:spTree>
    <p:extLst>
      <p:ext uri="{BB962C8B-B14F-4D97-AF65-F5344CB8AC3E}">
        <p14:creationId xmlns:p14="http://schemas.microsoft.com/office/powerpoint/2010/main" val="3001345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Tesla’s Capacity Shortage: Measurement and Valuation not obvious</a:t>
            </a:r>
            <a:endParaRPr lang="en-US" dirty="0"/>
          </a:p>
        </p:txBody>
      </p:sp>
      <p:sp>
        <p:nvSpPr>
          <p:cNvPr id="5" name="Content Placeholder 4"/>
          <p:cNvSpPr>
            <a:spLocks noGrp="1"/>
          </p:cNvSpPr>
          <p:nvPr>
            <p:ph idx="1"/>
          </p:nvPr>
        </p:nvSpPr>
        <p:spPr/>
        <p:txBody>
          <a:bodyPr/>
          <a:lstStyle/>
          <a:p>
            <a:r>
              <a:rPr lang="en-US" dirty="0" smtClean="0"/>
              <a:t>Continuing shortfall in lithium-ion battery cell supply was the biggest obstacle that prevented Tesla from selling more.</a:t>
            </a:r>
          </a:p>
          <a:p>
            <a:r>
              <a:rPr lang="en-US" dirty="0" smtClean="0"/>
              <a:t>CEO Musk: That shortage prompted us to create plans for </a:t>
            </a:r>
            <a:r>
              <a:rPr lang="en-US" dirty="0" err="1" smtClean="0"/>
              <a:t>Gigafactories</a:t>
            </a:r>
            <a:r>
              <a:rPr lang="en-US" dirty="0" smtClean="0"/>
              <a:t>.</a:t>
            </a:r>
          </a:p>
          <a:p>
            <a:endParaRPr lang="en-US" dirty="0"/>
          </a:p>
          <a:p>
            <a:r>
              <a:rPr lang="en-US" dirty="0"/>
              <a:t>“For us it’s critical to have the first </a:t>
            </a:r>
            <a:r>
              <a:rPr lang="en-US" dirty="0" err="1"/>
              <a:t>gigafactory</a:t>
            </a:r>
            <a:r>
              <a:rPr lang="en-US" dirty="0"/>
              <a:t> ready on time,” said Deepak </a:t>
            </a:r>
            <a:r>
              <a:rPr lang="en-US" dirty="0" err="1"/>
              <a:t>Ahuja</a:t>
            </a:r>
            <a:r>
              <a:rPr lang="en-US" dirty="0"/>
              <a:t>, Tesla’s chief financial officer, during the earnings call. “</a:t>
            </a:r>
            <a:r>
              <a:rPr lang="en-US" dirty="0">
                <a:solidFill>
                  <a:srgbClr val="FF0000"/>
                </a:solidFill>
              </a:rPr>
              <a:t>Every month of delay is far more expensive for us than the incremental cost upfront to kickoff two sites at one time</a:t>
            </a:r>
            <a:r>
              <a:rPr lang="en-US" dirty="0"/>
              <a:t>.”</a:t>
            </a:r>
          </a:p>
        </p:txBody>
      </p:sp>
      <p:sp>
        <p:nvSpPr>
          <p:cNvPr id="6" name="TextBox 5"/>
          <p:cNvSpPr txBox="1"/>
          <p:nvPr/>
        </p:nvSpPr>
        <p:spPr>
          <a:xfrm>
            <a:off x="292100" y="6096000"/>
            <a:ext cx="7011254" cy="307777"/>
          </a:xfrm>
          <a:prstGeom prst="rect">
            <a:avLst/>
          </a:prstGeom>
          <a:noFill/>
        </p:spPr>
        <p:txBody>
          <a:bodyPr wrap="none" rtlCol="0">
            <a:spAutoFit/>
          </a:bodyPr>
          <a:lstStyle/>
          <a:p>
            <a:r>
              <a:rPr lang="en-US" sz="1400" dirty="0" smtClean="0"/>
              <a:t>“Tesla makes fast move to build two giant battery factories simultaneously,” Forbes, 5/07/2014</a:t>
            </a:r>
            <a:endParaRPr lang="en-US" sz="1400" dirty="0"/>
          </a:p>
        </p:txBody>
      </p:sp>
    </p:spTree>
    <p:extLst>
      <p:ext uri="{BB962C8B-B14F-4D97-AF65-F5344CB8AC3E}">
        <p14:creationId xmlns:p14="http://schemas.microsoft.com/office/powerpoint/2010/main" val="769051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Incorporating risk: why and how</a:t>
            </a:r>
            <a:br>
              <a:rPr lang="en-US" dirty="0" smtClean="0"/>
            </a:br>
            <a:r>
              <a:rPr lang="en-US" dirty="0"/>
              <a:t>	</a:t>
            </a:r>
            <a:r>
              <a:rPr lang="en-US" dirty="0" smtClean="0"/>
              <a:t>4 Levels of Uncertainty </a:t>
            </a:r>
          </a:p>
        </p:txBody>
      </p:sp>
      <p:grpSp>
        <p:nvGrpSpPr>
          <p:cNvPr id="5" name="Group 4"/>
          <p:cNvGrpSpPr/>
          <p:nvPr/>
        </p:nvGrpSpPr>
        <p:grpSpPr>
          <a:xfrm>
            <a:off x="2333625" y="3661599"/>
            <a:ext cx="1839913" cy="2378075"/>
            <a:chOff x="2333625" y="3661599"/>
            <a:chExt cx="1839913" cy="2378075"/>
          </a:xfrm>
        </p:grpSpPr>
        <p:grpSp>
          <p:nvGrpSpPr>
            <p:cNvPr id="30" name="Group 14"/>
            <p:cNvGrpSpPr>
              <a:grpSpLocks/>
            </p:cNvGrpSpPr>
            <p:nvPr/>
          </p:nvGrpSpPr>
          <p:grpSpPr bwMode="auto">
            <a:xfrm>
              <a:off x="2333625" y="4296599"/>
              <a:ext cx="1839913" cy="1743075"/>
              <a:chOff x="5792771" y="3943924"/>
              <a:chExt cx="1839599" cy="1743671"/>
            </a:xfrm>
          </p:grpSpPr>
          <p:cxnSp>
            <p:nvCxnSpPr>
              <p:cNvPr id="31" name="Elbow Connector 30"/>
              <p:cNvCxnSpPr/>
              <p:nvPr/>
            </p:nvCxnSpPr>
            <p:spPr>
              <a:xfrm>
                <a:off x="5792771" y="5061906"/>
                <a:ext cx="807900" cy="403363"/>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hape 8"/>
              <p:cNvCxnSpPr/>
              <p:nvPr/>
            </p:nvCxnSpPr>
            <p:spPr>
              <a:xfrm rot="5400000">
                <a:off x="6175150" y="4537977"/>
                <a:ext cx="558991" cy="492041"/>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hape 8"/>
              <p:cNvCxnSpPr/>
              <p:nvPr/>
            </p:nvCxnSpPr>
            <p:spPr>
              <a:xfrm rot="10800000" flipV="1">
                <a:off x="6713364" y="4202774"/>
                <a:ext cx="547595" cy="309669"/>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hape 8"/>
              <p:cNvCxnSpPr/>
              <p:nvPr/>
            </p:nvCxnSpPr>
            <p:spPr>
              <a:xfrm rot="10800000">
                <a:off x="6713364" y="4520383"/>
                <a:ext cx="530135" cy="292200"/>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229382"/>
              <p:cNvSpPr txBox="1">
                <a:spLocks noChangeArrowheads="1"/>
              </p:cNvSpPr>
              <p:nvPr/>
            </p:nvSpPr>
            <p:spPr bwMode="auto">
              <a:xfrm>
                <a:off x="7319361" y="3943924"/>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1</a:t>
                </a:r>
              </a:p>
            </p:txBody>
          </p:sp>
          <p:sp>
            <p:nvSpPr>
              <p:cNvPr id="36" name="TextBox 40"/>
              <p:cNvSpPr txBox="1">
                <a:spLocks noChangeArrowheads="1"/>
              </p:cNvSpPr>
              <p:nvPr/>
            </p:nvSpPr>
            <p:spPr bwMode="auto">
              <a:xfrm>
                <a:off x="7313007" y="4672872"/>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2</a:t>
                </a:r>
              </a:p>
            </p:txBody>
          </p:sp>
          <p:sp>
            <p:nvSpPr>
              <p:cNvPr id="37" name="TextBox 41"/>
              <p:cNvSpPr txBox="1">
                <a:spLocks noChangeArrowheads="1"/>
              </p:cNvSpPr>
              <p:nvPr/>
            </p:nvSpPr>
            <p:spPr bwMode="auto">
              <a:xfrm>
                <a:off x="6671639" y="5318263"/>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3</a:t>
                </a:r>
              </a:p>
            </p:txBody>
          </p:sp>
        </p:grpSp>
        <p:sp>
          <p:nvSpPr>
            <p:cNvPr id="68" name="TextBox 67"/>
            <p:cNvSpPr txBox="1"/>
            <p:nvPr/>
          </p:nvSpPr>
          <p:spPr>
            <a:xfrm>
              <a:off x="2443163" y="3661599"/>
              <a:ext cx="1649412" cy="584200"/>
            </a:xfrm>
            <a:prstGeom prst="rect">
              <a:avLst/>
            </a:prstGeom>
            <a:noFill/>
          </p:spPr>
          <p:txBody>
            <a:bodyPr wrap="none">
              <a:spAutoFit/>
            </a:bodyPr>
            <a:lstStyle/>
            <a:p>
              <a:pPr algn="ctr">
                <a:defRPr/>
              </a:pPr>
              <a:r>
                <a:rPr lang="en-US" sz="1600" dirty="0">
                  <a:solidFill>
                    <a:srgbClr val="0000FF"/>
                  </a:solidFill>
                  <a:latin typeface="+mn-lt"/>
                </a:rPr>
                <a:t>Level 2</a:t>
              </a:r>
            </a:p>
            <a:p>
              <a:pPr algn="ctr">
                <a:defRPr/>
              </a:pPr>
              <a:r>
                <a:rPr lang="en-US" sz="1600" dirty="0">
                  <a:latin typeface="+mn-lt"/>
                </a:rPr>
                <a:t>Alternate Futures</a:t>
              </a:r>
            </a:p>
          </p:txBody>
        </p:sp>
      </p:grpSp>
      <p:grpSp>
        <p:nvGrpSpPr>
          <p:cNvPr id="3" name="Group 2"/>
          <p:cNvGrpSpPr/>
          <p:nvPr/>
        </p:nvGrpSpPr>
        <p:grpSpPr>
          <a:xfrm>
            <a:off x="57150" y="1135047"/>
            <a:ext cx="2068513" cy="2320925"/>
            <a:chOff x="57150" y="1135047"/>
            <a:chExt cx="2068513" cy="2320925"/>
          </a:xfrm>
        </p:grpSpPr>
        <p:grpSp>
          <p:nvGrpSpPr>
            <p:cNvPr id="38" name="Group 13"/>
            <p:cNvGrpSpPr>
              <a:grpSpLocks/>
            </p:cNvGrpSpPr>
            <p:nvPr/>
          </p:nvGrpSpPr>
          <p:grpSpPr bwMode="auto">
            <a:xfrm>
              <a:off x="268288" y="1827197"/>
              <a:ext cx="1577975" cy="1628775"/>
              <a:chOff x="5728934" y="1148348"/>
              <a:chExt cx="2107811" cy="2175105"/>
            </a:xfrm>
          </p:grpSpPr>
          <p:cxnSp>
            <p:nvCxnSpPr>
              <p:cNvPr id="39" name="Straight Arrow Connector 38"/>
              <p:cNvCxnSpPr/>
              <p:nvPr/>
            </p:nvCxnSpPr>
            <p:spPr bwMode="auto">
              <a:xfrm flipH="1" flipV="1">
                <a:off x="5728934" y="1148348"/>
                <a:ext cx="12723" cy="2175105"/>
              </a:xfrm>
              <a:prstGeom prst="straightConnector1">
                <a:avLst/>
              </a:prstGeom>
              <a:ln>
                <a:solidFill>
                  <a:srgbClr val="000000"/>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0" name="Straight Arrow Connector 39"/>
              <p:cNvCxnSpPr/>
              <p:nvPr/>
            </p:nvCxnSpPr>
            <p:spPr bwMode="auto">
              <a:xfrm flipV="1">
                <a:off x="5745898" y="3310733"/>
                <a:ext cx="2090847" cy="2119"/>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8" name="Straight Connector 47"/>
              <p:cNvCxnSpPr/>
              <p:nvPr/>
            </p:nvCxnSpPr>
            <p:spPr bwMode="auto">
              <a:xfrm flipV="1">
                <a:off x="5741657" y="1894583"/>
                <a:ext cx="1552231" cy="451556"/>
              </a:xfrm>
              <a:prstGeom prst="line">
                <a:avLst/>
              </a:prstGeom>
              <a:ln>
                <a:solidFill>
                  <a:srgbClr val="0000FF"/>
                </a:solidFill>
                <a:headEnd type="none" w="med" len="med"/>
                <a:tailEnd type="triangle" w="med" len="med"/>
              </a:ln>
            </p:spPr>
            <p:style>
              <a:lnRef idx="2">
                <a:schemeClr val="accent2"/>
              </a:lnRef>
              <a:fillRef idx="0">
                <a:schemeClr val="accent2"/>
              </a:fillRef>
              <a:effectRef idx="1">
                <a:schemeClr val="accent2"/>
              </a:effectRef>
              <a:fontRef idx="minor">
                <a:schemeClr val="tx1"/>
              </a:fontRef>
            </p:style>
          </p:cxnSp>
        </p:grpSp>
        <p:sp>
          <p:nvSpPr>
            <p:cNvPr id="66" name="Oval 65"/>
            <p:cNvSpPr/>
            <p:nvPr/>
          </p:nvSpPr>
          <p:spPr>
            <a:xfrm>
              <a:off x="1506538" y="2285984"/>
              <a:ext cx="119062" cy="119063"/>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TextBox 69"/>
            <p:cNvSpPr txBox="1"/>
            <p:nvPr/>
          </p:nvSpPr>
          <p:spPr>
            <a:xfrm>
              <a:off x="57150" y="1135047"/>
              <a:ext cx="2068513" cy="584200"/>
            </a:xfrm>
            <a:prstGeom prst="rect">
              <a:avLst/>
            </a:prstGeom>
            <a:noFill/>
          </p:spPr>
          <p:txBody>
            <a:bodyPr wrap="none">
              <a:spAutoFit/>
            </a:bodyPr>
            <a:lstStyle/>
            <a:p>
              <a:pPr algn="ctr">
                <a:defRPr/>
              </a:pPr>
              <a:r>
                <a:rPr lang="en-US" sz="1600" dirty="0">
                  <a:solidFill>
                    <a:srgbClr val="0000FF"/>
                  </a:solidFill>
                  <a:latin typeface="+mn-lt"/>
                </a:rPr>
                <a:t>Level 1</a:t>
              </a:r>
            </a:p>
            <a:p>
              <a:pPr algn="ctr">
                <a:defRPr/>
              </a:pPr>
              <a:r>
                <a:rPr lang="en-US" sz="1600" dirty="0">
                  <a:latin typeface="+mn-lt"/>
                </a:rPr>
                <a:t>A Clear-Enough Future</a:t>
              </a:r>
            </a:p>
          </p:txBody>
        </p:sp>
      </p:grpSp>
      <p:grpSp>
        <p:nvGrpSpPr>
          <p:cNvPr id="6" name="Group 5"/>
          <p:cNvGrpSpPr/>
          <p:nvPr/>
        </p:nvGrpSpPr>
        <p:grpSpPr>
          <a:xfrm>
            <a:off x="4605338" y="3661599"/>
            <a:ext cx="1874837" cy="2403475"/>
            <a:chOff x="4605338" y="3661599"/>
            <a:chExt cx="1874837" cy="2403475"/>
          </a:xfrm>
        </p:grpSpPr>
        <p:grpSp>
          <p:nvGrpSpPr>
            <p:cNvPr id="49" name="Group 17"/>
            <p:cNvGrpSpPr>
              <a:grpSpLocks/>
            </p:cNvGrpSpPr>
            <p:nvPr/>
          </p:nvGrpSpPr>
          <p:grpSpPr bwMode="auto">
            <a:xfrm>
              <a:off x="4662488" y="4271199"/>
              <a:ext cx="1817687" cy="1793875"/>
              <a:chOff x="2898413" y="3615297"/>
              <a:chExt cx="2107811" cy="2175105"/>
            </a:xfrm>
          </p:grpSpPr>
          <p:cxnSp>
            <p:nvCxnSpPr>
              <p:cNvPr id="50" name="Straight Arrow Connector 49"/>
              <p:cNvCxnSpPr/>
              <p:nvPr/>
            </p:nvCxnSpPr>
            <p:spPr bwMode="auto">
              <a:xfrm flipH="1" flipV="1">
                <a:off x="2898413" y="3615297"/>
                <a:ext cx="12886" cy="2175105"/>
              </a:xfrm>
              <a:prstGeom prst="straightConnector1">
                <a:avLst/>
              </a:prstGeom>
              <a:ln>
                <a:solidFill>
                  <a:schemeClr val="tx1"/>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flipV="1">
                <a:off x="2914980" y="5776927"/>
                <a:ext cx="2091244" cy="38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2" name="Curved Connector 51"/>
              <p:cNvCxnSpPr/>
              <p:nvPr/>
            </p:nvCxnSpPr>
            <p:spPr bwMode="auto">
              <a:xfrm>
                <a:off x="2916032" y="4286512"/>
                <a:ext cx="1520692" cy="1470617"/>
              </a:xfrm>
              <a:prstGeom prst="straightConnector1">
                <a:avLst/>
              </a:prstGeom>
              <a:ln w="38100" cmpd="sng">
                <a:solidFill>
                  <a:schemeClr val="accent2"/>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72" name="TextBox 71"/>
            <p:cNvSpPr txBox="1"/>
            <p:nvPr/>
          </p:nvSpPr>
          <p:spPr>
            <a:xfrm>
              <a:off x="4605338" y="3661599"/>
              <a:ext cx="1762125" cy="584200"/>
            </a:xfrm>
            <a:prstGeom prst="rect">
              <a:avLst/>
            </a:prstGeom>
            <a:noFill/>
          </p:spPr>
          <p:txBody>
            <a:bodyPr wrap="none">
              <a:spAutoFit/>
            </a:bodyPr>
            <a:lstStyle/>
            <a:p>
              <a:pPr algn="ctr">
                <a:defRPr/>
              </a:pPr>
              <a:r>
                <a:rPr lang="en-US" sz="1600" dirty="0">
                  <a:solidFill>
                    <a:srgbClr val="0000FF"/>
                  </a:solidFill>
                  <a:latin typeface="+mn-lt"/>
                </a:rPr>
                <a:t>Level 3</a:t>
              </a:r>
            </a:p>
            <a:p>
              <a:pPr algn="ctr">
                <a:defRPr/>
              </a:pPr>
              <a:r>
                <a:rPr lang="en-US" sz="1600" dirty="0">
                  <a:latin typeface="+mn-lt"/>
                </a:rPr>
                <a:t>A Range of Futures</a:t>
              </a:r>
            </a:p>
          </p:txBody>
        </p:sp>
      </p:grpSp>
      <p:grpSp>
        <p:nvGrpSpPr>
          <p:cNvPr id="4" name="Group 3"/>
          <p:cNvGrpSpPr/>
          <p:nvPr/>
        </p:nvGrpSpPr>
        <p:grpSpPr>
          <a:xfrm>
            <a:off x="6967538" y="1135047"/>
            <a:ext cx="1914525" cy="2454275"/>
            <a:chOff x="6967538" y="1135047"/>
            <a:chExt cx="1914525" cy="2454275"/>
          </a:xfrm>
        </p:grpSpPr>
        <p:grpSp>
          <p:nvGrpSpPr>
            <p:cNvPr id="53" name="Group 20"/>
            <p:cNvGrpSpPr>
              <a:grpSpLocks/>
            </p:cNvGrpSpPr>
            <p:nvPr/>
          </p:nvGrpSpPr>
          <p:grpSpPr bwMode="auto">
            <a:xfrm>
              <a:off x="6967538" y="1693847"/>
              <a:ext cx="1914525" cy="1895475"/>
              <a:chOff x="211664" y="4055529"/>
              <a:chExt cx="1913469" cy="1896534"/>
            </a:xfrm>
          </p:grpSpPr>
          <p:cxnSp>
            <p:nvCxnSpPr>
              <p:cNvPr id="54" name="Straight Arrow Connector 53"/>
              <p:cNvCxnSpPr/>
              <p:nvPr/>
            </p:nvCxnSpPr>
            <p:spPr bwMode="auto">
              <a:xfrm>
                <a:off x="1295328" y="5019679"/>
                <a:ext cx="829805" cy="953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5" name="Straight Arrow Connector 54"/>
              <p:cNvCxnSpPr/>
              <p:nvPr/>
            </p:nvCxnSpPr>
            <p:spPr bwMode="auto">
              <a:xfrm flipH="1" flipV="1">
                <a:off x="1160465" y="4055529"/>
                <a:ext cx="11106" cy="791017"/>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p:nvPr/>
            </p:nvCxnSpPr>
            <p:spPr bwMode="auto">
              <a:xfrm flipH="1" flipV="1">
                <a:off x="211664" y="5003795"/>
                <a:ext cx="737780" cy="206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7" name="Straight Arrow Connector 56"/>
              <p:cNvCxnSpPr/>
              <p:nvPr/>
            </p:nvCxnSpPr>
            <p:spPr bwMode="auto">
              <a:xfrm>
                <a:off x="1150946" y="5184872"/>
                <a:ext cx="9520" cy="7671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8" name="Straight Arrow Connector 57"/>
              <p:cNvCxnSpPr/>
              <p:nvPr/>
            </p:nvCxnSpPr>
            <p:spPr bwMode="auto">
              <a:xfrm>
                <a:off x="1303262" y="5170577"/>
                <a:ext cx="526759" cy="503518"/>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9" name="Straight Arrow Connector 58"/>
              <p:cNvCxnSpPr/>
              <p:nvPr/>
            </p:nvCxnSpPr>
            <p:spPr bwMode="auto">
              <a:xfrm flipV="1">
                <a:off x="1296915" y="4333496"/>
                <a:ext cx="533106" cy="5209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1" name="Straight Arrow Connector 60"/>
              <p:cNvCxnSpPr/>
              <p:nvPr/>
            </p:nvCxnSpPr>
            <p:spPr bwMode="auto">
              <a:xfrm flipH="1" flipV="1">
                <a:off x="489323" y="4333496"/>
                <a:ext cx="493441" cy="549582"/>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3" name="Straight Arrow Connector 62"/>
              <p:cNvCxnSpPr/>
              <p:nvPr/>
            </p:nvCxnSpPr>
            <p:spPr bwMode="auto">
              <a:xfrm flipH="1">
                <a:off x="489323" y="5156281"/>
                <a:ext cx="493441" cy="517814"/>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
            <p:nvSpPr>
              <p:cNvPr id="65" name="Oval 64"/>
              <p:cNvSpPr/>
              <p:nvPr/>
            </p:nvSpPr>
            <p:spPr>
              <a:xfrm>
                <a:off x="906605" y="4767126"/>
                <a:ext cx="490266" cy="490811"/>
              </a:xfrm>
              <a:prstGeom prst="ellipse">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a:t>
                </a:r>
              </a:p>
            </p:txBody>
          </p:sp>
        </p:grpSp>
        <p:sp>
          <p:nvSpPr>
            <p:cNvPr id="74" name="TextBox 73"/>
            <p:cNvSpPr txBox="1"/>
            <p:nvPr/>
          </p:nvSpPr>
          <p:spPr>
            <a:xfrm>
              <a:off x="7185025" y="1135047"/>
              <a:ext cx="1462088" cy="584200"/>
            </a:xfrm>
            <a:prstGeom prst="rect">
              <a:avLst/>
            </a:prstGeom>
            <a:noFill/>
          </p:spPr>
          <p:txBody>
            <a:bodyPr wrap="none">
              <a:spAutoFit/>
            </a:bodyPr>
            <a:lstStyle/>
            <a:p>
              <a:pPr algn="ctr">
                <a:defRPr/>
              </a:pPr>
              <a:r>
                <a:rPr lang="en-US" sz="1600" dirty="0">
                  <a:solidFill>
                    <a:srgbClr val="0000FF"/>
                  </a:solidFill>
                  <a:latin typeface="+mn-lt"/>
                </a:rPr>
                <a:t>Level 4</a:t>
              </a:r>
            </a:p>
            <a:p>
              <a:pPr algn="ctr">
                <a:defRPr/>
              </a:pPr>
              <a:r>
                <a:rPr lang="en-US" sz="1600" dirty="0">
                  <a:latin typeface="+mn-lt"/>
                </a:rPr>
                <a:t>True Ambiguity</a:t>
              </a:r>
            </a:p>
          </p:txBody>
        </p:sp>
      </p:grpSp>
      <p:sp>
        <p:nvSpPr>
          <p:cNvPr id="7" name="TextBox 6"/>
          <p:cNvSpPr txBox="1"/>
          <p:nvPr/>
        </p:nvSpPr>
        <p:spPr>
          <a:xfrm>
            <a:off x="13372" y="6644105"/>
            <a:ext cx="5013156" cy="261610"/>
          </a:xfrm>
          <a:prstGeom prst="rect">
            <a:avLst/>
          </a:prstGeom>
          <a:solidFill>
            <a:schemeClr val="bg1"/>
          </a:solidFill>
        </p:spPr>
        <p:txBody>
          <a:bodyPr wrap="square" rtlCol="0">
            <a:spAutoFit/>
          </a:bodyPr>
          <a:lstStyle/>
          <a:p>
            <a:r>
              <a:rPr lang="en-US" sz="1100" dirty="0" smtClean="0"/>
              <a:t>Courtney, Kirkland and </a:t>
            </a:r>
            <a:r>
              <a:rPr lang="en-US" sz="1100" dirty="0" err="1" smtClean="0"/>
              <a:t>Viguerie</a:t>
            </a:r>
            <a:r>
              <a:rPr lang="en-US" sz="1100" dirty="0" smtClean="0"/>
              <a:t>: Strategy Under Uncertainty. HBR Nov-Dec, 1997</a:t>
            </a:r>
            <a:endParaRPr lang="en-US" sz="1100" dirty="0"/>
          </a:p>
        </p:txBody>
      </p:sp>
    </p:spTree>
    <p:custDataLst>
      <p:tags r:id="rId1"/>
    </p:custDataLst>
    <p:extLst>
      <p:ext uri="{BB962C8B-B14F-4D97-AF65-F5344CB8AC3E}">
        <p14:creationId xmlns:p14="http://schemas.microsoft.com/office/powerpoint/2010/main" val="96718020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Forecasts</a:t>
            </a:r>
          </a:p>
        </p:txBody>
      </p:sp>
      <p:sp>
        <p:nvSpPr>
          <p:cNvPr id="229379" name="Rectangle 3"/>
          <p:cNvSpPr>
            <a:spLocks noGrp="1" noChangeArrowheads="1"/>
          </p:cNvSpPr>
          <p:nvPr>
            <p:ph idx="1"/>
          </p:nvPr>
        </p:nvSpPr>
        <p:spPr>
          <a:xfrm>
            <a:off x="144463" y="1078845"/>
            <a:ext cx="8999537" cy="5286375"/>
          </a:xfrm>
        </p:spPr>
        <p:txBody>
          <a:bodyPr/>
          <a:lstStyle/>
          <a:p>
            <a:pPr marL="381000" indent="-381000" eaLnBrk="1" hangingPunct="1">
              <a:buNone/>
              <a:defRPr/>
            </a:pPr>
            <a:r>
              <a:rPr lang="en-US" sz="1800" dirty="0"/>
              <a:t>Principle: Forecast </a:t>
            </a:r>
            <a:r>
              <a:rPr lang="en-US" sz="1800" dirty="0" smtClean="0"/>
              <a:t>should include all predictions on the evolution of relevant factors:</a:t>
            </a:r>
          </a:p>
          <a:p>
            <a:pPr lvl="1" eaLnBrk="1" hangingPunct="1">
              <a:defRPr/>
            </a:pPr>
            <a:r>
              <a:rPr lang="en-US" sz="1600" dirty="0" smtClean="0"/>
              <a:t>Demand</a:t>
            </a:r>
          </a:p>
          <a:p>
            <a:pPr lvl="1" eaLnBrk="1" hangingPunct="1">
              <a:defRPr/>
            </a:pPr>
            <a:r>
              <a:rPr lang="en-US" sz="1600" dirty="0" smtClean="0"/>
              <a:t>Supply</a:t>
            </a:r>
          </a:p>
          <a:p>
            <a:pPr lvl="1" eaLnBrk="1" hangingPunct="1">
              <a:defRPr/>
            </a:pPr>
            <a:r>
              <a:rPr lang="en-US" sz="1600" dirty="0" smtClean="0"/>
              <a:t>Technology: </a:t>
            </a:r>
          </a:p>
          <a:p>
            <a:pPr marL="1200150" lvl="2" indent="-342900" eaLnBrk="1" hangingPunct="1">
              <a:defRPr/>
            </a:pPr>
            <a:r>
              <a:rPr lang="en-US" sz="1400" dirty="0" smtClean="0"/>
              <a:t>Cost of capacity</a:t>
            </a:r>
          </a:p>
          <a:p>
            <a:pPr marL="1200150" lvl="2" indent="-342900" eaLnBrk="1" hangingPunct="1">
              <a:defRPr/>
            </a:pPr>
            <a:r>
              <a:rPr lang="en-US" sz="1400" dirty="0" smtClean="0"/>
              <a:t>Learning and continuous improvement increase capacity (yield)</a:t>
            </a:r>
          </a:p>
          <a:p>
            <a:pPr marL="1200150" lvl="2" indent="-342900" eaLnBrk="1" hangingPunct="1">
              <a:defRPr/>
            </a:pPr>
            <a:r>
              <a:rPr lang="en-US" sz="1400" dirty="0" smtClean="0"/>
              <a:t>New technologies</a:t>
            </a:r>
          </a:p>
          <a:p>
            <a:pPr lvl="1" eaLnBrk="1" hangingPunct="1">
              <a:defRPr/>
            </a:pPr>
            <a:r>
              <a:rPr lang="en-US" sz="1600" dirty="0" smtClean="0"/>
              <a:t>Strategic Uncertainty: Competition and environment</a:t>
            </a:r>
          </a:p>
          <a:p>
            <a:pPr marL="381000" indent="-381000" eaLnBrk="1" hangingPunct="1">
              <a:buNone/>
            </a:pPr>
            <a:endParaRPr lang="en-US" sz="1800" dirty="0"/>
          </a:p>
          <a:p>
            <a:pPr marL="381000" indent="-381000" eaLnBrk="1" hangingPunct="1">
              <a:buNone/>
            </a:pPr>
            <a:r>
              <a:rPr lang="en-US" sz="1800" dirty="0" smtClean="0"/>
              <a:t>Principle</a:t>
            </a:r>
            <a:r>
              <a:rPr lang="en-US" sz="1800" dirty="0"/>
              <a:t>: Forecasts should include uncertainty by time bucket.</a:t>
            </a:r>
          </a:p>
          <a:p>
            <a:pPr marL="381000" indent="-381000" eaLnBrk="1" hangingPunct="1">
              <a:buNone/>
            </a:pPr>
            <a:endParaRPr lang="en-US" sz="1800" dirty="0"/>
          </a:p>
          <a:p>
            <a:pPr marL="381000" indent="-381000" eaLnBrk="1" hangingPunct="1">
              <a:buNone/>
            </a:pPr>
            <a:r>
              <a:rPr lang="en-US" sz="1800" dirty="0"/>
              <a:t>Challenges in practice:</a:t>
            </a:r>
          </a:p>
          <a:p>
            <a:pPr marL="381000" indent="-381000" eaLnBrk="1" hangingPunct="1">
              <a:buFont typeface="Wingdings" pitchFamily="2" charset="2"/>
              <a:buAutoNum type="arabicPeriod"/>
            </a:pPr>
            <a:r>
              <a:rPr lang="en-US" sz="1800" dirty="0"/>
              <a:t>Many companies use only point forecasts</a:t>
            </a:r>
          </a:p>
          <a:p>
            <a:pPr marL="381000" indent="-381000" eaLnBrk="1" hangingPunct="1">
              <a:buFont typeface="Wingdings" pitchFamily="2" charset="2"/>
              <a:buAutoNum type="arabicPeriod"/>
            </a:pPr>
            <a:r>
              <a:rPr lang="en-US" sz="1800" dirty="0"/>
              <a:t>Forecasts require cross-functional input and agreement</a:t>
            </a:r>
          </a:p>
          <a:p>
            <a:pPr marL="381000" indent="-381000" eaLnBrk="1" hangingPunct="1">
              <a:buFont typeface="Wingdings" pitchFamily="2" charset="2"/>
              <a:buAutoNum type="arabicPeriod"/>
            </a:pPr>
            <a:r>
              <a:rPr lang="en-US" sz="1800" dirty="0"/>
              <a:t>Most important: forecasts often serve other means:</a:t>
            </a:r>
          </a:p>
          <a:p>
            <a:pPr marL="800100" lvl="1" indent="-342900" eaLnBrk="1" hangingPunct="1">
              <a:buFont typeface="Wingdings" pitchFamily="2" charset="2"/>
              <a:buChar char="§"/>
            </a:pPr>
            <a:r>
              <a:rPr lang="en-US" sz="1600" dirty="0"/>
              <a:t>Goal setting, often connected to incentive systems</a:t>
            </a:r>
          </a:p>
          <a:p>
            <a:pPr marL="800100" lvl="1" indent="-342900" eaLnBrk="1" hangingPunct="1">
              <a:buFont typeface="Wingdings" pitchFamily="2" charset="2"/>
              <a:buChar char="§"/>
            </a:pPr>
            <a:r>
              <a:rPr lang="en-US" sz="1600" dirty="0"/>
              <a:t>Budgeting and financial </a:t>
            </a:r>
            <a:r>
              <a:rPr lang="en-US" sz="1600" dirty="0" smtClean="0"/>
              <a:t>reporting</a:t>
            </a:r>
          </a:p>
          <a:p>
            <a:pPr marL="381000" indent="-381000" eaLnBrk="1" hangingPunct="1">
              <a:buNone/>
              <a:defRPr/>
            </a:pPr>
            <a:endParaRPr lang="en-US" sz="1800"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Financial Analysis of Capacity Strategy </a:t>
            </a:r>
            <a:br>
              <a:rPr lang="en-US" dirty="0" smtClean="0"/>
            </a:br>
            <a:r>
              <a:rPr lang="en-US" dirty="0" smtClean="0"/>
              <a:t>       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sz="2800" dirty="0" smtClean="0"/>
              <a:t>Forecasts of demand, supply and margins </a:t>
            </a:r>
          </a:p>
          <a:p>
            <a:pPr marL="457200" indent="-457200" eaLnBrk="1" hangingPunct="1">
              <a:buFontTx/>
              <a:buAutoNum type="arabicPeriod"/>
            </a:pPr>
            <a:r>
              <a:rPr lang="en-US" sz="2800" b="1" dirty="0" smtClean="0">
                <a:solidFill>
                  <a:srgbClr val="FF0000"/>
                </a:solidFill>
              </a:rPr>
              <a:t>Distinguish </a:t>
            </a:r>
            <a:r>
              <a:rPr lang="en-US" sz="2800" b="1" i="1" dirty="0" smtClean="0">
                <a:solidFill>
                  <a:srgbClr val="FF0000"/>
                </a:solidFill>
              </a:rPr>
              <a:t>demand</a:t>
            </a:r>
            <a:r>
              <a:rPr lang="en-US" sz="2800" b="1" dirty="0" smtClean="0">
                <a:solidFill>
                  <a:srgbClr val="FF0000"/>
                </a:solidFill>
              </a:rPr>
              <a:t> from </a:t>
            </a:r>
            <a:r>
              <a:rPr lang="en-US" sz="2800" b="1" i="1" dirty="0" smtClean="0">
                <a:solidFill>
                  <a:srgbClr val="FF0000"/>
                </a:solidFill>
              </a:rPr>
              <a:t>output and sales</a:t>
            </a:r>
            <a:r>
              <a:rPr lang="en-US" sz="2800" b="1" dirty="0" smtClean="0">
                <a:solidFill>
                  <a:srgbClr val="FF0000"/>
                </a:solidFill>
              </a:rPr>
              <a:t>!</a:t>
            </a:r>
          </a:p>
          <a:p>
            <a:pPr marL="457200" indent="-457200" eaLnBrk="1" hangingPunct="1">
              <a:buFontTx/>
              <a:buAutoNum type="arabicPeriod"/>
            </a:pPr>
            <a:r>
              <a:rPr lang="en-US" sz="2800" dirty="0" smtClean="0"/>
              <a:t>Model capacity adjustments + continuous improvements</a:t>
            </a:r>
          </a:p>
          <a:p>
            <a:pPr marL="457200" indent="-457200" eaLnBrk="1" hangingPunct="1">
              <a:buFontTx/>
              <a:buAutoNum type="arabicPeriod"/>
            </a:pPr>
            <a:r>
              <a:rPr lang="en-US" sz="2800" dirty="0" smtClean="0"/>
              <a:t>Include plans or options for model changes and future new products</a:t>
            </a:r>
          </a:p>
          <a:p>
            <a:pPr marL="457200" indent="-457200" eaLnBrk="1" hangingPunct="1">
              <a:buFontTx/>
              <a:buAutoNum type="arabicPeriod"/>
            </a:pPr>
            <a:r>
              <a:rPr lang="en-US" sz="2800" dirty="0" smtClean="0"/>
              <a:t>Moving baseline: it is often easier to do two separate discounted cash flow analyses: 1. “do not invest” 2. “do invest” find NPV as their difference</a:t>
            </a:r>
          </a:p>
          <a:p>
            <a:pPr marL="457200" indent="-457200" eaLnBrk="1" hangingPunct="1">
              <a:buFontTx/>
              <a:buAutoNum type="arabicPeriod"/>
            </a:pPr>
            <a:r>
              <a:rPr lang="en-US" sz="2800" i="1" dirty="0" smtClean="0"/>
              <a:t>Capture risk</a:t>
            </a:r>
            <a:endParaRPr lang="en-US" sz="2800"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smtClean="0"/>
              <a:t>Scenario Analysis (concurrent, discrete)</a:t>
            </a:r>
          </a:p>
          <a:p>
            <a:pPr marL="457200" indent="-457200" eaLnBrk="1" hangingPunct="1">
              <a:buFont typeface="Wingdings" pitchFamily="2" charset="2"/>
              <a:buAutoNum type="arabicPeriod"/>
              <a:defRPr/>
            </a:pPr>
            <a:r>
              <a:rPr lang="en-US" sz="2400" dirty="0" smtClean="0"/>
              <a:t>Decision Trees (sequential, discrete)</a:t>
            </a:r>
          </a:p>
          <a:p>
            <a:pPr marL="457200" indent="-457200" eaLnBrk="1" hangingPunct="1">
              <a:buFont typeface="Wingdings" pitchFamily="2" charset="2"/>
              <a:buAutoNum type="arabicPeriod"/>
              <a:defRPr/>
            </a:pPr>
            <a:r>
              <a:rPr lang="en-US" sz="2400" dirty="0" smtClean="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smtClean="0"/>
              <a:t>Steps for Scenario Analysis:</a:t>
            </a:r>
          </a:p>
          <a:p>
            <a:pPr marL="457200" indent="-457200" eaLnBrk="1" hangingPunct="1">
              <a:buAutoNum type="arabicPeriod"/>
              <a:defRPr/>
            </a:pPr>
            <a:r>
              <a:rPr lang="en-US" sz="2400" dirty="0" smtClean="0"/>
              <a:t>Determine the factors you build around</a:t>
            </a:r>
          </a:p>
          <a:p>
            <a:pPr marL="457200" indent="-457200" eaLnBrk="1" hangingPunct="1">
              <a:buAutoNum type="arabicPeriod"/>
              <a:defRPr/>
            </a:pPr>
            <a:r>
              <a:rPr lang="en-US" sz="2400" dirty="0" smtClean="0"/>
              <a:t>Determine scenarios</a:t>
            </a:r>
          </a:p>
          <a:p>
            <a:pPr marL="457200" indent="-457200" eaLnBrk="1" hangingPunct="1">
              <a:buFont typeface="Wingdings" pitchFamily="2" charset="2"/>
              <a:buAutoNum type="arabicPeriod"/>
              <a:defRPr/>
            </a:pPr>
            <a:r>
              <a:rPr lang="en-US" sz="2400" dirty="0"/>
              <a:t>Assign </a:t>
            </a:r>
            <a:r>
              <a:rPr lang="en-US" sz="2400" dirty="0" smtClean="0"/>
              <a:t>probabilities</a:t>
            </a:r>
          </a:p>
          <a:p>
            <a:pPr marL="457200" indent="-457200" eaLnBrk="1" hangingPunct="1">
              <a:buAutoNum type="arabicPeriod"/>
              <a:defRPr/>
            </a:pPr>
            <a:r>
              <a:rPr lang="en-US" sz="2400" dirty="0" smtClean="0"/>
              <a:t>Estimate cash flow for each scenario</a:t>
            </a:r>
          </a:p>
          <a:p>
            <a:pPr marL="457200" indent="-457200" eaLnBrk="1" hangingPunct="1">
              <a:buAutoNum type="arabicPeriod"/>
              <a:defRPr/>
            </a:pPr>
            <a:r>
              <a:rPr lang="en-US" sz="2400" dirty="0" smtClean="0"/>
              <a:t>Compute Expected NPV</a:t>
            </a:r>
          </a:p>
          <a:p>
            <a:pPr marL="457200" indent="-457200" eaLnBrk="1" hangingPunct="1">
              <a:buAutoNum type="arabicPeriod"/>
              <a:defRPr/>
            </a:pPr>
            <a:endParaRPr lang="en-US" sz="2400" dirty="0" smtClean="0"/>
          </a:p>
          <a:p>
            <a:pPr marL="457200" indent="-457200" eaLnBrk="1" hangingPunct="1">
              <a:buAutoNum type="arabicPeriod"/>
              <a:defRPr/>
            </a:pPr>
            <a:endParaRPr lang="en-US" sz="2400" dirty="0" smtClean="0"/>
          </a:p>
          <a:p>
            <a:pPr marL="457200" indent="-457200" eaLnBrk="1" hangingPunct="1">
              <a:buFont typeface="Wingdings" pitchFamily="2" charset="2"/>
              <a:buAutoNum type="arabicPeriod"/>
              <a:defRPr/>
            </a:pPr>
            <a:endParaRPr lang="en-US" sz="2400" dirty="0" smtClean="0"/>
          </a:p>
        </p:txBody>
      </p:sp>
    </p:spTree>
    <p:custDataLst>
      <p:tags r:id="rId1"/>
    </p:custDataLst>
    <p:extLst>
      <p:ext uri="{BB962C8B-B14F-4D97-AF65-F5344CB8AC3E}">
        <p14:creationId xmlns:p14="http://schemas.microsoft.com/office/powerpoint/2010/main" val="113074709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Scenario Analysis</a:t>
            </a:r>
            <a:endParaRPr lang="en-US" dirty="0"/>
          </a:p>
        </p:txBody>
      </p:sp>
      <p:sp>
        <p:nvSpPr>
          <p:cNvPr id="5" name="Rectangle 62"/>
          <p:cNvSpPr>
            <a:spLocks noChangeArrowheads="1"/>
          </p:cNvSpPr>
          <p:nvPr/>
        </p:nvSpPr>
        <p:spPr bwMode="auto">
          <a:xfrm>
            <a:off x="1439863" y="2260600"/>
            <a:ext cx="5883275" cy="2497138"/>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eaLnBrk="1" hangingPunct="1">
              <a:defRPr/>
            </a:pPr>
            <a:endParaRPr lang="en-US" sz="1200">
              <a:solidFill>
                <a:srgbClr val="000000"/>
              </a:solidFill>
              <a:latin typeface="Arial"/>
              <a:cs typeface="Arial"/>
            </a:endParaRPr>
          </a:p>
        </p:txBody>
      </p:sp>
      <p:sp>
        <p:nvSpPr>
          <p:cNvPr id="6" name="Rectangle 5"/>
          <p:cNvSpPr>
            <a:spLocks noChangeArrowheads="1"/>
          </p:cNvSpPr>
          <p:nvPr/>
        </p:nvSpPr>
        <p:spPr bwMode="auto">
          <a:xfrm>
            <a:off x="1982788" y="3314700"/>
            <a:ext cx="411162" cy="5016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i="1" dirty="0">
                <a:solidFill>
                  <a:schemeClr val="bg1"/>
                </a:solidFill>
                <a:latin typeface="Arial"/>
                <a:cs typeface="Arial"/>
              </a:rPr>
              <a:t>K</a:t>
            </a:r>
          </a:p>
        </p:txBody>
      </p:sp>
      <p:sp>
        <p:nvSpPr>
          <p:cNvPr id="7" name="Text Box 13"/>
          <p:cNvSpPr txBox="1">
            <a:spLocks noChangeArrowheads="1"/>
          </p:cNvSpPr>
          <p:nvPr/>
        </p:nvSpPr>
        <p:spPr bwMode="auto">
          <a:xfrm>
            <a:off x="1517650" y="4178300"/>
            <a:ext cx="1341438"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Decide</a:t>
            </a:r>
          </a:p>
          <a:p>
            <a:pPr algn="ctr">
              <a:defRPr/>
            </a:pPr>
            <a:r>
              <a:rPr lang="en-US" sz="1400" b="1" dirty="0">
                <a:solidFill>
                  <a:schemeClr val="accent2"/>
                </a:solidFill>
                <a:latin typeface="Arial"/>
                <a:cs typeface="Arial"/>
              </a:rPr>
              <a:t>Capacity Size</a:t>
            </a:r>
          </a:p>
        </p:txBody>
      </p:sp>
      <p:sp>
        <p:nvSpPr>
          <p:cNvPr id="8" name="Text Box 14"/>
          <p:cNvSpPr txBox="1">
            <a:spLocks noChangeArrowheads="1"/>
          </p:cNvSpPr>
          <p:nvPr/>
        </p:nvSpPr>
        <p:spPr bwMode="auto">
          <a:xfrm>
            <a:off x="6173788" y="2706688"/>
            <a:ext cx="636587"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1</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9" name="Freeform 31"/>
          <p:cNvSpPr>
            <a:spLocks/>
          </p:cNvSpPr>
          <p:nvPr/>
        </p:nvSpPr>
        <p:spPr bwMode="auto">
          <a:xfrm>
            <a:off x="4083050" y="2852738"/>
            <a:ext cx="1649413" cy="647700"/>
          </a:xfrm>
          <a:custGeom>
            <a:avLst/>
            <a:gdLst>
              <a:gd name="T0" fmla="*/ 0 w 1937"/>
              <a:gd name="T1" fmla="*/ 408 h 408"/>
              <a:gd name="T2" fmla="*/ 209 w 1937"/>
              <a:gd name="T3" fmla="*/ 0 h 408"/>
              <a:gd name="T4" fmla="*/ 1937 w 1937"/>
              <a:gd name="T5" fmla="*/ 0 h 408"/>
            </a:gdLst>
            <a:ahLst/>
            <a:cxnLst>
              <a:cxn ang="0">
                <a:pos x="T0" y="T1"/>
              </a:cxn>
              <a:cxn ang="0">
                <a:pos x="T2" y="T3"/>
              </a:cxn>
              <a:cxn ang="0">
                <a:pos x="T4" y="T5"/>
              </a:cxn>
            </a:cxnLst>
            <a:rect l="0" t="0" r="r" b="b"/>
            <a:pathLst>
              <a:path w="1937" h="408">
                <a:moveTo>
                  <a:pt x="0" y="408"/>
                </a:moveTo>
                <a:lnTo>
                  <a:pt x="209" y="0"/>
                </a:lnTo>
                <a:lnTo>
                  <a:pt x="1937"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0" name="Text Box 35"/>
          <p:cNvSpPr txBox="1">
            <a:spLocks noChangeArrowheads="1"/>
          </p:cNvSpPr>
          <p:nvPr/>
        </p:nvSpPr>
        <p:spPr bwMode="auto">
          <a:xfrm>
            <a:off x="4656138" y="2555875"/>
            <a:ext cx="3651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1</a:t>
            </a:r>
          </a:p>
        </p:txBody>
      </p:sp>
      <p:sp>
        <p:nvSpPr>
          <p:cNvPr id="11" name="Freeform 38"/>
          <p:cNvSpPr>
            <a:spLocks/>
          </p:cNvSpPr>
          <p:nvPr/>
        </p:nvSpPr>
        <p:spPr bwMode="auto">
          <a:xfrm>
            <a:off x="4083050" y="3587750"/>
            <a:ext cx="1614488" cy="647700"/>
          </a:xfrm>
          <a:custGeom>
            <a:avLst/>
            <a:gdLst>
              <a:gd name="T0" fmla="*/ 0 w 1937"/>
              <a:gd name="T1" fmla="*/ 0 h 408"/>
              <a:gd name="T2" fmla="*/ 209 w 1937"/>
              <a:gd name="T3" fmla="*/ 408 h 408"/>
              <a:gd name="T4" fmla="*/ 1937 w 1937"/>
              <a:gd name="T5" fmla="*/ 408 h 408"/>
            </a:gdLst>
            <a:ahLst/>
            <a:cxnLst>
              <a:cxn ang="0">
                <a:pos x="T0" y="T1"/>
              </a:cxn>
              <a:cxn ang="0">
                <a:pos x="T2" y="T3"/>
              </a:cxn>
              <a:cxn ang="0">
                <a:pos x="T4" y="T5"/>
              </a:cxn>
            </a:cxnLst>
            <a:rect l="0" t="0" r="r" b="b"/>
            <a:pathLst>
              <a:path w="1937" h="408">
                <a:moveTo>
                  <a:pt x="0" y="0"/>
                </a:moveTo>
                <a:lnTo>
                  <a:pt x="209" y="408"/>
                </a:lnTo>
                <a:lnTo>
                  <a:pt x="1937" y="408"/>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2" name="Text Box 39"/>
          <p:cNvSpPr txBox="1">
            <a:spLocks noChangeArrowheads="1"/>
          </p:cNvSpPr>
          <p:nvPr/>
        </p:nvSpPr>
        <p:spPr bwMode="auto">
          <a:xfrm>
            <a:off x="5770563" y="2222500"/>
            <a:ext cx="14414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Contingent Value</a:t>
            </a:r>
            <a:endParaRPr lang="en-US" sz="1200" b="1" dirty="0">
              <a:solidFill>
                <a:srgbClr val="FF0000"/>
              </a:solidFill>
              <a:latin typeface="Arial"/>
              <a:cs typeface="Arial"/>
            </a:endParaRPr>
          </a:p>
        </p:txBody>
      </p:sp>
      <p:sp>
        <p:nvSpPr>
          <p:cNvPr id="13" name="Oval 7"/>
          <p:cNvSpPr>
            <a:spLocks noChangeArrowheads="1"/>
          </p:cNvSpPr>
          <p:nvPr/>
        </p:nvSpPr>
        <p:spPr bwMode="auto">
          <a:xfrm>
            <a:off x="3640138" y="3314700"/>
            <a:ext cx="515937" cy="517525"/>
          </a:xfrm>
          <a:prstGeom prst="ellipse">
            <a:avLst/>
          </a:prstGeom>
          <a:solidFill>
            <a:srgbClr val="0000FF"/>
          </a:solidFill>
          <a:ln w="9525">
            <a:solidFill>
              <a:schemeClr val="tx1"/>
            </a:solidFill>
            <a:round/>
            <a:headEnd/>
            <a:tailEnd/>
          </a:ln>
        </p:spPr>
        <p:txBody>
          <a:bodyPr wrap="none" anchor="ctr"/>
          <a:lstStyle/>
          <a:p>
            <a:pPr eaLnBrk="1" hangingPunct="1"/>
            <a:r>
              <a:rPr lang="en-US">
                <a:solidFill>
                  <a:schemeClr val="bg1"/>
                </a:solidFill>
                <a:latin typeface="Arial" charset="0"/>
                <a:cs typeface="Arial" charset="0"/>
              </a:rPr>
              <a:t>X</a:t>
            </a:r>
          </a:p>
        </p:txBody>
      </p:sp>
      <p:cxnSp>
        <p:nvCxnSpPr>
          <p:cNvPr id="14" name="Straight Connector 13"/>
          <p:cNvCxnSpPr>
            <a:stCxn id="6" idx="3"/>
            <a:endCxn id="13" idx="2"/>
          </p:cNvCxnSpPr>
          <p:nvPr/>
        </p:nvCxnSpPr>
        <p:spPr bwMode="auto">
          <a:xfrm>
            <a:off x="2393950" y="3565525"/>
            <a:ext cx="1246188" cy="793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15" name="Text Box 13"/>
          <p:cNvSpPr txBox="1">
            <a:spLocks noChangeArrowheads="1"/>
          </p:cNvSpPr>
          <p:nvPr/>
        </p:nvSpPr>
        <p:spPr bwMode="auto">
          <a:xfrm>
            <a:off x="3402013" y="4178300"/>
            <a:ext cx="992187"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Observe</a:t>
            </a:r>
          </a:p>
          <a:p>
            <a:pPr algn="ctr">
              <a:defRPr/>
            </a:pPr>
            <a:r>
              <a:rPr lang="en-US" sz="1400" b="1" dirty="0">
                <a:solidFill>
                  <a:schemeClr val="accent2"/>
                </a:solidFill>
                <a:latin typeface="Arial"/>
                <a:cs typeface="Arial"/>
              </a:rPr>
              <a:t>Unknown</a:t>
            </a:r>
          </a:p>
        </p:txBody>
      </p:sp>
      <p:sp>
        <p:nvSpPr>
          <p:cNvPr id="16" name="Text Box 39"/>
          <p:cNvSpPr txBox="1">
            <a:spLocks noChangeArrowheads="1"/>
          </p:cNvSpPr>
          <p:nvPr/>
        </p:nvSpPr>
        <p:spPr bwMode="auto">
          <a:xfrm>
            <a:off x="4348163" y="2222500"/>
            <a:ext cx="981075"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Probability</a:t>
            </a:r>
            <a:endParaRPr lang="en-US" sz="1200" b="1" dirty="0">
              <a:solidFill>
                <a:srgbClr val="FF0000"/>
              </a:solidFill>
              <a:latin typeface="Arial"/>
              <a:cs typeface="Arial"/>
            </a:endParaRPr>
          </a:p>
        </p:txBody>
      </p:sp>
      <p:cxnSp>
        <p:nvCxnSpPr>
          <p:cNvPr id="17" name="Straight Connector 16"/>
          <p:cNvCxnSpPr>
            <a:stCxn id="13" idx="6"/>
          </p:cNvCxnSpPr>
          <p:nvPr/>
        </p:nvCxnSpPr>
        <p:spPr bwMode="auto">
          <a:xfrm flipV="1">
            <a:off x="4156075" y="3573463"/>
            <a:ext cx="163512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18" name="Text Box 14"/>
          <p:cNvSpPr txBox="1">
            <a:spLocks noChangeArrowheads="1"/>
          </p:cNvSpPr>
          <p:nvPr/>
        </p:nvSpPr>
        <p:spPr bwMode="auto">
          <a:xfrm>
            <a:off x="6178550" y="3349625"/>
            <a:ext cx="6254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2</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19" name="Text Box 35"/>
          <p:cNvSpPr txBox="1">
            <a:spLocks noChangeArrowheads="1"/>
          </p:cNvSpPr>
          <p:nvPr/>
        </p:nvSpPr>
        <p:spPr bwMode="auto">
          <a:xfrm>
            <a:off x="4656138" y="3190875"/>
            <a:ext cx="3651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2</a:t>
            </a:r>
          </a:p>
        </p:txBody>
      </p:sp>
      <p:sp>
        <p:nvSpPr>
          <p:cNvPr id="20" name="Text Box 14"/>
          <p:cNvSpPr txBox="1">
            <a:spLocks noChangeArrowheads="1"/>
          </p:cNvSpPr>
          <p:nvPr/>
        </p:nvSpPr>
        <p:spPr bwMode="auto">
          <a:xfrm>
            <a:off x="6178550" y="4086225"/>
            <a:ext cx="6254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3</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21" name="Text Box 35"/>
          <p:cNvSpPr txBox="1">
            <a:spLocks noChangeArrowheads="1"/>
          </p:cNvSpPr>
          <p:nvPr/>
        </p:nvSpPr>
        <p:spPr bwMode="auto">
          <a:xfrm>
            <a:off x="4656138" y="3927475"/>
            <a:ext cx="3651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3</a:t>
            </a:r>
          </a:p>
        </p:txBody>
      </p:sp>
    </p:spTree>
    <p:extLst>
      <p:ext uri="{BB962C8B-B14F-4D97-AF65-F5344CB8AC3E}">
        <p14:creationId xmlns:p14="http://schemas.microsoft.com/office/powerpoint/2010/main" val="351355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Marginal Analysis and Newsvendor Solution</a:t>
            </a:r>
            <a:endParaRPr lang="en-US" dirty="0"/>
          </a:p>
        </p:txBody>
      </p:sp>
      <p:pic>
        <p:nvPicPr>
          <p:cNvPr id="3" name="Picture 2"/>
          <p:cNvPicPr>
            <a:picLocks noChangeAspect="1"/>
          </p:cNvPicPr>
          <p:nvPr/>
        </p:nvPicPr>
        <p:blipFill>
          <a:blip r:embed="rId2"/>
          <a:stretch>
            <a:fillRect/>
          </a:stretch>
        </p:blipFill>
        <p:spPr>
          <a:xfrm>
            <a:off x="0" y="1727200"/>
            <a:ext cx="9144000" cy="1144522"/>
          </a:xfrm>
          <a:prstGeom prst="rect">
            <a:avLst/>
          </a:prstGeom>
        </p:spPr>
      </p:pic>
    </p:spTree>
    <p:extLst>
      <p:ext uri="{BB962C8B-B14F-4D97-AF65-F5344CB8AC3E}">
        <p14:creationId xmlns:p14="http://schemas.microsoft.com/office/powerpoint/2010/main" val="3522811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Cost-Variety Scaling: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extLst>
      <p:ext uri="{BB962C8B-B14F-4D97-AF65-F5344CB8AC3E}">
        <p14:creationId xmlns:p14="http://schemas.microsoft.com/office/powerpoint/2010/main" val="138165504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Capacity Strategy: Sizing</a:t>
            </a:r>
            <a:br>
              <a:rPr lang="en-US" dirty="0" smtClean="0"/>
            </a:br>
            <a:r>
              <a:rPr lang="en-US" dirty="0" smtClean="0"/>
              <a:t>	Summary</a:t>
            </a:r>
          </a:p>
        </p:txBody>
      </p:sp>
      <p:sp>
        <p:nvSpPr>
          <p:cNvPr id="43011" name="Rectangle 3"/>
          <p:cNvSpPr>
            <a:spLocks noGrp="1" noChangeArrowheads="1"/>
          </p:cNvSpPr>
          <p:nvPr>
            <p:ph idx="1"/>
          </p:nvPr>
        </p:nvSpPr>
        <p:spPr/>
        <p:txBody>
          <a:bodyPr/>
          <a:lstStyle/>
          <a:p>
            <a:r>
              <a:rPr lang="en-US" dirty="0" smtClean="0"/>
              <a:t>The concept of a capacity strategy</a:t>
            </a:r>
          </a:p>
          <a:p>
            <a:pPr lvl="1"/>
            <a:r>
              <a:rPr lang="en-US" dirty="0" smtClean="0"/>
              <a:t>Long range plan of capacity sizing/adjustment over time with decisions on capacity type/technology and location</a:t>
            </a:r>
          </a:p>
          <a:p>
            <a:r>
              <a:rPr lang="en-US" dirty="0" smtClean="0"/>
              <a:t>Many factors to include.  Special attention must be devoted to the role of uncertainty and risk</a:t>
            </a:r>
          </a:p>
          <a:p>
            <a:r>
              <a:rPr lang="en-US" dirty="0" smtClean="0"/>
              <a:t>Tools to include risk:</a:t>
            </a:r>
          </a:p>
          <a:p>
            <a:pPr marL="857250" lvl="1" indent="-457200" eaLnBrk="1" hangingPunct="1">
              <a:defRPr/>
            </a:pPr>
            <a:r>
              <a:rPr lang="en-US" dirty="0" smtClean="0"/>
              <a:t>Scenario Analysis (concurrent, discrete)</a:t>
            </a:r>
          </a:p>
          <a:p>
            <a:pPr marL="857250" lvl="1" indent="-457200" eaLnBrk="1" hangingPunct="1">
              <a:defRPr/>
            </a:pPr>
            <a:r>
              <a:rPr lang="en-US" dirty="0" smtClean="0"/>
              <a:t>Decision Trees (sequential, discrete)</a:t>
            </a:r>
          </a:p>
          <a:p>
            <a:pPr marL="857250" lvl="1" indent="-457200" eaLnBrk="1" hangingPunct="1">
              <a:defRPr/>
            </a:pPr>
            <a:r>
              <a:rPr lang="en-US" dirty="0" smtClean="0"/>
              <a:t>Simulation</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smtClean="0">
                <a:latin typeface="Cambria" pitchFamily="18" charset="0"/>
              </a:rPr>
              <a:t>Return Effect</a:t>
            </a:r>
            <a:endParaRPr lang="en-US" sz="1200" dirty="0">
              <a:latin typeface="Cambria" pitchFamily="18" charset="0"/>
            </a:endParaRP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smtClean="0">
                <a:latin typeface="Cambria" pitchFamily="18" charset="0"/>
              </a:rPr>
              <a:t>Sales Effect</a:t>
            </a:r>
            <a:endParaRPr lang="en-US" sz="1200" dirty="0">
              <a:latin typeface="Cambria" pitchFamily="18" charset="0"/>
            </a:endParaRP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a:t>
            </a:r>
            <a:r>
              <a:rPr lang="en-US" sz="1200" dirty="0">
                <a:latin typeface="Cambria" pitchFamily="18" charset="0"/>
                <a:sym typeface="Symbol"/>
              </a:rPr>
              <a:t>.</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ROIC</a:t>
            </a:r>
            <a:endParaRPr lang="en-US" sz="1200" dirty="0">
              <a:latin typeface="Cambria" pitchFamily="18" charset="0"/>
            </a:endParaRP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smtClean="0">
                <a:latin typeface="Cambria" pitchFamily="18" charset="0"/>
              </a:rPr>
              <a:t>Reduced investment Effect</a:t>
            </a:r>
            <a:endParaRPr lang="en-US" sz="1200" dirty="0">
              <a:latin typeface="Cambria" pitchFamily="18" charset="0"/>
            </a:endParaRP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25</a:t>
            </a:r>
            <a:r>
              <a:rPr kumimoji="0" lang="en-US" sz="1200" b="0" i="0" u="none" strike="noStrike" cap="none" normalizeH="0" baseline="0" dirty="0" smtClean="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77</a:t>
            </a:r>
            <a:r>
              <a:rPr kumimoji="0" lang="en-US" sz="1200" b="0" i="0" u="none" strike="noStrike" cap="none" normalizeH="0" baseline="0" dirty="0" smtClean="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40</a:t>
            </a:r>
            <a:r>
              <a:rPr kumimoji="0" lang="en-US" sz="1200" b="0" i="0" u="none" strike="noStrike" cap="none" normalizeH="0" baseline="0" dirty="0" smtClean="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14</a:t>
            </a:r>
            <a:r>
              <a:rPr kumimoji="0" lang="en-US" sz="1200" b="0" i="0" u="none" strike="noStrike" cap="none" normalizeH="0" baseline="0" dirty="0" smtClean="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37</a:t>
            </a:r>
            <a:r>
              <a:rPr kumimoji="0" lang="en-US" sz="1200" b="0" i="0" u="none" strike="noStrike" cap="none" normalizeH="0" baseline="0" dirty="0" smtClean="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lang="en-US" sz="1200" dirty="0" smtClean="0">
                <a:solidFill>
                  <a:schemeClr val="tx1"/>
                </a:solidFill>
                <a:latin typeface="Optima"/>
                <a:cs typeface="Optima"/>
              </a:rPr>
              <a:t>0</a:t>
            </a:r>
            <a:r>
              <a:rPr kumimoji="0" lang="en-US" sz="1200" b="0" i="0" u="none" strike="noStrike" cap="none" normalizeH="0" baseline="0" dirty="0" smtClean="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a:t>
            </a:r>
            <a:r>
              <a:rPr kumimoji="0" lang="en-US" sz="1200" b="0" i="0" u="none" strike="noStrike" cap="none" normalizeH="0" baseline="0" dirty="0" smtClean="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10</a:t>
            </a:r>
            <a:r>
              <a:rPr kumimoji="0" lang="en-US" sz="1200" b="0" i="0" u="none" strike="noStrike" cap="none" normalizeH="0" baseline="0" dirty="0" smtClean="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a:t>
            </a:r>
            <a:r>
              <a:rPr kumimoji="0" lang="en-US" sz="1200" b="0" i="0" u="none" strike="noStrike" cap="none" normalizeH="0" baseline="0" dirty="0" smtClean="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26</a:t>
            </a:r>
            <a:r>
              <a:rPr kumimoji="0" lang="en-US" sz="1200" b="0" i="0" u="none" strike="noStrike" cap="none" normalizeH="0" baseline="0" dirty="0" smtClean="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smtClean="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15</a:t>
            </a:r>
            <a:r>
              <a:rPr kumimoji="0" lang="en-US" sz="1200" b="0" i="0" u="none" strike="noStrike" cap="none" normalizeH="0" baseline="0" dirty="0" smtClean="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smtClean="0"/>
              <a:t>Source: </a:t>
            </a:r>
            <a:r>
              <a:rPr lang="en-US" sz="1400" dirty="0" err="1" smtClean="0"/>
              <a:t>CapEx</a:t>
            </a:r>
            <a:r>
              <a:rPr lang="en-US" sz="1400" dirty="0" smtClean="0"/>
              <a:t> Excellence by Hansen, </a:t>
            </a:r>
            <a:r>
              <a:rPr lang="en-US" sz="1400" dirty="0" err="1" smtClean="0"/>
              <a:t>Huhn</a:t>
            </a:r>
            <a:r>
              <a:rPr lang="en-US" sz="1400" dirty="0" smtClean="0"/>
              <a:t>, </a:t>
            </a:r>
          </a:p>
          <a:p>
            <a:r>
              <a:rPr lang="en-US" sz="1400" dirty="0" err="1" smtClean="0"/>
              <a:t>Legrand</a:t>
            </a:r>
            <a:r>
              <a:rPr lang="en-US" sz="1400" dirty="0" smtClean="0"/>
              <a:t>, </a:t>
            </a:r>
            <a:r>
              <a:rPr lang="en-US" sz="1400" dirty="0" err="1" smtClean="0"/>
              <a:t>Steiners</a:t>
            </a:r>
            <a:r>
              <a:rPr lang="en-US" sz="1400" dirty="0" smtClean="0"/>
              <a:t>, and </a:t>
            </a:r>
            <a:r>
              <a:rPr lang="en-US" sz="1400" dirty="0" err="1" smtClean="0"/>
              <a:t>Vahlenkamp</a:t>
            </a:r>
            <a:r>
              <a:rPr lang="en-US" sz="1400" dirty="0" smtClean="0"/>
              <a:t>. </a:t>
            </a:r>
          </a:p>
          <a:p>
            <a:r>
              <a:rPr lang="en-US" sz="1400" dirty="0" smtClean="0"/>
              <a:t>2009, Wiley.</a:t>
            </a:r>
            <a:endParaRPr lang="en-US" sz="1400" dirty="0"/>
          </a:p>
        </p:txBody>
      </p:sp>
    </p:spTree>
    <p:extLst>
      <p:ext uri="{BB962C8B-B14F-4D97-AF65-F5344CB8AC3E}">
        <p14:creationId xmlns:p14="http://schemas.microsoft.com/office/powerpoint/2010/main" val="113004959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dirty="0" smtClean="0"/>
              <a:t>Principle: Forecasts should include uncertainty by time bucket.</a:t>
            </a:r>
          </a:p>
          <a:p>
            <a:pPr marL="381000" indent="-381000" eaLnBrk="1" hangingPunct="1">
              <a:buFont typeface="Wingdings" pitchFamily="2" charset="2"/>
              <a:buNone/>
            </a:pPr>
            <a:endParaRPr lang="en-US" dirty="0" smtClean="0"/>
          </a:p>
          <a:p>
            <a:pPr marL="381000" indent="-381000" eaLnBrk="1" hangingPunct="1">
              <a:buFont typeface="Wingdings" pitchFamily="2" charset="2"/>
              <a:buNone/>
            </a:pPr>
            <a:r>
              <a:rPr lang="en-US" dirty="0" smtClean="0"/>
              <a:t>Challenges in practice:</a:t>
            </a:r>
          </a:p>
          <a:p>
            <a:pPr marL="381000" indent="-381000" eaLnBrk="1" hangingPunct="1">
              <a:buFont typeface="Wingdings" pitchFamily="2" charset="2"/>
              <a:buAutoNum type="arabicPeriod"/>
            </a:pPr>
            <a:r>
              <a:rPr lang="en-US" dirty="0" smtClean="0"/>
              <a:t>Many companies use only point forecasts</a:t>
            </a:r>
          </a:p>
          <a:p>
            <a:pPr marL="381000" indent="-381000" eaLnBrk="1" hangingPunct="1">
              <a:buFont typeface="Wingdings" pitchFamily="2" charset="2"/>
              <a:buAutoNum type="arabicPeriod"/>
            </a:pPr>
            <a:r>
              <a:rPr lang="en-US" dirty="0" smtClean="0"/>
              <a:t>Forecasts require cross-functional input and agreement</a:t>
            </a:r>
          </a:p>
          <a:p>
            <a:pPr marL="381000" indent="-381000" eaLnBrk="1" hangingPunct="1">
              <a:buFont typeface="Wingdings" pitchFamily="2" charset="2"/>
              <a:buAutoNum type="arabicPeriod"/>
            </a:pPr>
            <a:r>
              <a:rPr lang="en-US" dirty="0" smtClean="0"/>
              <a:t>Most important: forecasts often serve other means:</a:t>
            </a:r>
          </a:p>
          <a:p>
            <a:pPr marL="800100" lvl="1" indent="-342900" eaLnBrk="1" hangingPunct="1">
              <a:buFont typeface="Wingdings" pitchFamily="2" charset="2"/>
              <a:buChar char="§"/>
            </a:pPr>
            <a:r>
              <a:rPr lang="en-US" dirty="0" smtClean="0"/>
              <a:t>Goal setting, often connected to incentive systems</a:t>
            </a:r>
          </a:p>
          <a:p>
            <a:pPr marL="800100" lvl="1" indent="-342900" eaLnBrk="1" hangingPunct="1">
              <a:buFont typeface="Wingdings" pitchFamily="2" charset="2"/>
              <a:buChar char="§"/>
            </a:pPr>
            <a:r>
              <a:rPr lang="en-US" dirty="0" smtClean="0"/>
              <a:t>Budgeting and financial reporting</a:t>
            </a:r>
          </a:p>
          <a:p>
            <a:pPr marL="381000" indent="-381000" eaLnBrk="1" hangingPunct="1">
              <a:buFont typeface="Wingdings" pitchFamily="2" charset="2"/>
              <a:buNone/>
            </a:pPr>
            <a:endParaRPr lang="en-US"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extLst>
      <p:ext uri="{BB962C8B-B14F-4D97-AF65-F5344CB8AC3E}">
        <p14:creationId xmlns:p14="http://schemas.microsoft.com/office/powerpoint/2010/main" val="369580970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(4)</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Strategic Capacity </a:t>
            </a:r>
            <a:r>
              <a:rPr lang="en-US" sz="3600" dirty="0">
                <a:solidFill>
                  <a:srgbClr val="FF3300"/>
                </a:solidFill>
                <a:latin typeface="Garamond" pitchFamily="18" charset="0"/>
              </a:rPr>
              <a:t>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12515206"/>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24661830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recent capacity announcements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smtClean="0">
                <a:latin typeface="Optima"/>
                <a:cs typeface="Optima"/>
              </a:rPr>
              <a:t>New vaccine factory in Brazil</a:t>
            </a:r>
          </a:p>
          <a:p>
            <a:pPr algn="ctr"/>
            <a:r>
              <a:rPr lang="en-US" sz="2000" dirty="0" smtClean="0">
                <a:latin typeface="Optima"/>
                <a:cs typeface="Optima"/>
              </a:rPr>
              <a:t>Cost = $300-$500M</a:t>
            </a:r>
            <a:endParaRPr lang="en-US" sz="2000" dirty="0">
              <a:latin typeface="Optima"/>
              <a:cs typeface="Optima"/>
            </a:endParaRP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smtClean="0">
                <a:latin typeface="Optima"/>
                <a:cs typeface="Optima"/>
              </a:rPr>
              <a:t>New fabrication plant in Germany and expanding capacity in USA</a:t>
            </a:r>
          </a:p>
          <a:p>
            <a:pPr algn="ctr"/>
            <a:r>
              <a:rPr lang="en-US" sz="2000" dirty="0" smtClean="0">
                <a:latin typeface="Optima"/>
                <a:cs typeface="Optima"/>
              </a:rPr>
              <a:t>Cost = $3 billion</a:t>
            </a:r>
            <a:endParaRPr lang="en-US" sz="2000" dirty="0">
              <a:latin typeface="Optima"/>
              <a:cs typeface="Optima"/>
            </a:endParaRP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smtClean="0">
                <a:latin typeface="Optima"/>
                <a:cs typeface="Optima"/>
              </a:rPr>
              <a:t>Modernize transmission plant in Indiana</a:t>
            </a:r>
          </a:p>
          <a:p>
            <a:pPr algn="ctr"/>
            <a:r>
              <a:rPr lang="en-US" sz="2000" dirty="0" smtClean="0">
                <a:latin typeface="Optima"/>
                <a:cs typeface="Optima"/>
              </a:rPr>
              <a:t>Cost = $1.1 billion</a:t>
            </a:r>
            <a:endParaRPr lang="en-US" sz="2000" dirty="0">
              <a:latin typeface="Optima"/>
              <a:cs typeface="Optima"/>
            </a:endParaRP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p14="http://schemas.microsoft.com/office/powerpoint/2010/main" val="37499997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Planning Hierarchy</a:t>
            </a:r>
            <a:endParaRPr lang="en-US" dirty="0"/>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Tactical</a:t>
            </a:r>
          </a:p>
          <a:p>
            <a:pPr algn="ctr"/>
            <a:r>
              <a:rPr lang="en-US" sz="1800" dirty="0" smtClean="0">
                <a:latin typeface="Optima"/>
                <a:cs typeface="Optima"/>
              </a:rPr>
              <a:t>Capacity Planning</a:t>
            </a:r>
            <a:endParaRPr lang="en-US" sz="1800" dirty="0">
              <a:latin typeface="Optima"/>
              <a:cs typeface="Optima"/>
            </a:endParaRP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Strategic</a:t>
            </a:r>
          </a:p>
          <a:p>
            <a:pPr algn="ctr"/>
            <a:r>
              <a:rPr lang="en-US" sz="1800" dirty="0" smtClean="0">
                <a:latin typeface="Optima"/>
                <a:cs typeface="Optima"/>
              </a:rPr>
              <a:t>Capacity Planning</a:t>
            </a:r>
            <a:endParaRPr lang="en-US" sz="1800" dirty="0">
              <a:latin typeface="Optima"/>
              <a:cs typeface="Optima"/>
            </a:endParaRP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Executional</a:t>
            </a:r>
          </a:p>
          <a:p>
            <a:pPr algn="ctr"/>
            <a:r>
              <a:rPr lang="en-US" sz="1800" dirty="0" smtClean="0">
                <a:latin typeface="Optima"/>
                <a:cs typeface="Optima"/>
              </a:rPr>
              <a:t>Capacity Planning</a:t>
            </a:r>
            <a:endParaRPr lang="en-US" sz="1800" dirty="0">
              <a:latin typeface="Optima"/>
              <a:cs typeface="Optima"/>
            </a:endParaRP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Time Horizon</a:t>
            </a:r>
            <a:endParaRPr lang="en-US" sz="1800" dirty="0">
              <a:latin typeface="Optima"/>
              <a:cs typeface="Optima"/>
            </a:endParaRP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Planning Buckets</a:t>
            </a:r>
            <a:endParaRPr lang="en-US" sz="1800" dirty="0">
              <a:latin typeface="Optima"/>
              <a:cs typeface="Optima"/>
            </a:endParaRP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Decisions</a:t>
            </a:r>
            <a:endParaRPr lang="en-US" sz="1800" dirty="0">
              <a:latin typeface="Optima"/>
              <a:cs typeface="Optima"/>
            </a:endParaRP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0-30 days</a:t>
            </a:r>
            <a:endParaRPr lang="en-US" sz="1800" dirty="0">
              <a:solidFill>
                <a:schemeClr val="tx1"/>
              </a:solidFill>
              <a:latin typeface="Optima"/>
              <a:cs typeface="Optima"/>
            </a:endParaRP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1-18 months</a:t>
            </a:r>
            <a:endParaRPr lang="en-US" sz="1800" dirty="0">
              <a:solidFill>
                <a:schemeClr val="tx1"/>
              </a:solidFill>
              <a:latin typeface="Optima"/>
              <a:cs typeface="Optima"/>
            </a:endParaRP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1-5+ years</a:t>
            </a:r>
            <a:endParaRPr lang="en-US" sz="1800" dirty="0">
              <a:solidFill>
                <a:schemeClr val="tx1"/>
              </a:solidFill>
              <a:latin typeface="Optima"/>
              <a:cs typeface="Optima"/>
            </a:endParaRP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Hours or days</a:t>
            </a:r>
            <a:endParaRPr lang="en-US" sz="1800" dirty="0">
              <a:solidFill>
                <a:schemeClr val="tx1"/>
              </a:solidFill>
              <a:latin typeface="Optima"/>
              <a:cs typeface="Optima"/>
            </a:endParaRP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Weeks or months</a:t>
            </a:r>
            <a:endParaRPr lang="en-US" sz="1800" dirty="0">
              <a:solidFill>
                <a:schemeClr val="tx1"/>
              </a:solidFill>
              <a:latin typeface="Optima"/>
              <a:cs typeface="Optima"/>
            </a:endParaRP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Quarters or years</a:t>
            </a:r>
            <a:endParaRPr lang="en-US" sz="1800" dirty="0">
              <a:solidFill>
                <a:schemeClr val="tx1"/>
              </a:solidFill>
              <a:latin typeface="Optima"/>
              <a:cs typeface="Optima"/>
            </a:endParaRP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Schedule for existing resources</a:t>
            </a:r>
            <a:endParaRPr lang="en-US" sz="1800" dirty="0">
              <a:solidFill>
                <a:schemeClr val="tx1"/>
              </a:solidFill>
              <a:latin typeface="Optima"/>
              <a:cs typeface="Optima"/>
            </a:endParaRP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Optimal allocation of existing capacity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levels of easy-to-flex resources</a:t>
            </a:r>
            <a:endParaRPr lang="en-US" sz="1800" dirty="0">
              <a:solidFill>
                <a:schemeClr val="tx1"/>
              </a:solidFill>
              <a:latin typeface="Optima"/>
              <a:cs typeface="Optima"/>
            </a:endParaRP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Capacity expansion (contraction) of hard-to-flex resources</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technology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location</a:t>
            </a:r>
            <a:endParaRPr lang="en-US" sz="1800" dirty="0">
              <a:solidFill>
                <a:schemeClr val="tx1"/>
              </a:solidFill>
              <a:latin typeface="Optima"/>
              <a:cs typeface="Optima"/>
            </a:endParaRP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smtClean="0">
                <a:latin typeface="Optima"/>
                <a:cs typeface="Optima"/>
              </a:rPr>
              <a:t>Our Focus</a:t>
            </a:r>
            <a:endParaRPr lang="en-US" sz="1800" dirty="0">
              <a:latin typeface="Optima"/>
              <a:cs typeface="Optima"/>
            </a:endParaRPr>
          </a:p>
        </p:txBody>
      </p:sp>
    </p:spTree>
    <p:extLst>
      <p:ext uri="{BB962C8B-B14F-4D97-AF65-F5344CB8AC3E}">
        <p14:creationId xmlns:p14="http://schemas.microsoft.com/office/powerpoint/2010/main" val="38294325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&amp; Investment</a:t>
            </a:r>
            <a:endParaRPr lang="en-US" dirty="0"/>
          </a:p>
        </p:txBody>
      </p:sp>
      <p:sp>
        <p:nvSpPr>
          <p:cNvPr id="3" name="Content Placeholder 2"/>
          <p:cNvSpPr>
            <a:spLocks noGrp="1"/>
          </p:cNvSpPr>
          <p:nvPr>
            <p:ph idx="1"/>
          </p:nvPr>
        </p:nvSpPr>
        <p:spPr/>
        <p:txBody>
          <a:bodyPr/>
          <a:lstStyle/>
          <a:p>
            <a:r>
              <a:rPr lang="en-US" dirty="0" smtClean="0"/>
              <a:t>Capacity = maximal sustainable throughput</a:t>
            </a:r>
          </a:p>
          <a:p>
            <a:pPr lvl="1"/>
            <a:r>
              <a:rPr lang="en-US" dirty="0" smtClean="0"/>
              <a:t>Network capacity is limited by bottleneck resource(s)</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smtClean="0"/>
              <a:t>Depends on product mix</a:t>
            </a:r>
          </a:p>
          <a:p>
            <a:pPr lvl="1"/>
            <a:endParaRPr lang="en-US" dirty="0"/>
          </a:p>
          <a:p>
            <a:pPr lvl="1"/>
            <a:endParaRPr lang="en-US" dirty="0" smtClean="0"/>
          </a:p>
          <a:p>
            <a:r>
              <a:rPr lang="en-US" dirty="0" smtClean="0"/>
              <a:t>Distinguish </a:t>
            </a:r>
          </a:p>
          <a:p>
            <a:pPr lvl="1"/>
            <a:r>
              <a:rPr lang="en-US" dirty="0" smtClean="0"/>
              <a:t>Capacity Investment cost (</a:t>
            </a:r>
            <a:r>
              <a:rPr lang="en-US" dirty="0" err="1" smtClean="0"/>
              <a:t>CapEx</a:t>
            </a:r>
            <a:r>
              <a:rPr lang="en-US" dirty="0" smtClean="0"/>
              <a:t>) </a:t>
            </a:r>
          </a:p>
          <a:p>
            <a:pPr lvl="1"/>
            <a:r>
              <a:rPr lang="en-US" dirty="0" smtClean="0"/>
              <a:t>Operating cost (</a:t>
            </a:r>
            <a:r>
              <a:rPr lang="en-US" dirty="0" err="1" smtClean="0"/>
              <a:t>OpEx</a:t>
            </a:r>
            <a:r>
              <a:rPr lang="en-US" dirty="0" smtClean="0"/>
              <a:t>)</a:t>
            </a:r>
            <a:endParaRPr lang="en-US" dirty="0"/>
          </a:p>
        </p:txBody>
      </p:sp>
      <p:grpSp>
        <p:nvGrpSpPr>
          <p:cNvPr id="48" name="Group 47"/>
          <p:cNvGrpSpPr/>
          <p:nvPr/>
        </p:nvGrpSpPr>
        <p:grpSpPr>
          <a:xfrm>
            <a:off x="1282700" y="2108200"/>
            <a:ext cx="6718300" cy="1562100"/>
            <a:chOff x="857250" y="1870075"/>
            <a:chExt cx="7518400" cy="1889125"/>
          </a:xfrm>
        </p:grpSpPr>
        <p:cxnSp>
          <p:nvCxnSpPr>
            <p:cNvPr id="26" name="Straight Arrow Connector 25"/>
            <p:cNvCxnSpPr>
              <a:stCxn id="28" idx="3"/>
              <a:endCxn id="33" idx="1"/>
            </p:cNvCxnSpPr>
            <p:nvPr/>
          </p:nvCxnSpPr>
          <p:spPr>
            <a:xfrm>
              <a:off x="6156325" y="2327275"/>
              <a:ext cx="354013"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27" name="Group 27"/>
            <p:cNvGrpSpPr>
              <a:grpSpLocks/>
            </p:cNvGrpSpPr>
            <p:nvPr/>
          </p:nvGrpSpPr>
          <p:grpSpPr bwMode="auto">
            <a:xfrm>
              <a:off x="4506913" y="1870075"/>
              <a:ext cx="1649412" cy="1884363"/>
              <a:chOff x="4506253" y="1869528"/>
              <a:chExt cx="1649412" cy="1884362"/>
            </a:xfrm>
          </p:grpSpPr>
          <p:sp>
            <p:nvSpPr>
              <p:cNvPr id="28" name="Rounded Rectangle 27"/>
              <p:cNvSpPr/>
              <p:nvPr/>
            </p:nvSpPr>
            <p:spPr>
              <a:xfrm>
                <a:off x="4506253"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Bottleneck Capacity</a:t>
                </a:r>
              </a:p>
            </p:txBody>
          </p:sp>
          <p:sp>
            <p:nvSpPr>
              <p:cNvPr id="29" name="Frame 28"/>
              <p:cNvSpPr/>
              <p:nvPr/>
            </p:nvSpPr>
            <p:spPr>
              <a:xfrm>
                <a:off x="4642778"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OEE</a:t>
                </a:r>
              </a:p>
            </p:txBody>
          </p:sp>
          <p:cxnSp>
            <p:nvCxnSpPr>
              <p:cNvPr id="30" name="Straight Arrow Connector 29"/>
              <p:cNvCxnSpPr/>
              <p:nvPr/>
            </p:nvCxnSpPr>
            <p:spPr>
              <a:xfrm flipH="1">
                <a:off x="5331753"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1" name="Straight Arrow Connector 30"/>
            <p:cNvCxnSpPr>
              <a:stCxn id="39" idx="3"/>
              <a:endCxn id="43" idx="1"/>
            </p:cNvCxnSpPr>
            <p:nvPr/>
          </p:nvCxnSpPr>
          <p:spPr>
            <a:xfrm flipV="1">
              <a:off x="2282825" y="2327275"/>
              <a:ext cx="287338"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2" name="Group 1"/>
            <p:cNvGrpSpPr>
              <a:grpSpLocks/>
            </p:cNvGrpSpPr>
            <p:nvPr/>
          </p:nvGrpSpPr>
          <p:grpSpPr bwMode="auto">
            <a:xfrm>
              <a:off x="6510338" y="1874838"/>
              <a:ext cx="1865312" cy="1884362"/>
              <a:chOff x="6509717" y="1874838"/>
              <a:chExt cx="1865312" cy="1884362"/>
            </a:xfrm>
          </p:grpSpPr>
          <p:sp>
            <p:nvSpPr>
              <p:cNvPr id="33" name="Rounded Rectangle 32"/>
              <p:cNvSpPr/>
              <p:nvPr/>
            </p:nvSpPr>
            <p:spPr>
              <a:xfrm>
                <a:off x="6509717" y="1874838"/>
                <a:ext cx="18653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Maximal sustainable throughput</a:t>
                </a:r>
              </a:p>
            </p:txBody>
          </p:sp>
          <p:sp>
            <p:nvSpPr>
              <p:cNvPr id="34" name="Frame 33"/>
              <p:cNvSpPr/>
              <p:nvPr/>
            </p:nvSpPr>
            <p:spPr>
              <a:xfrm>
                <a:off x="6752604"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Units/hour</a:t>
                </a:r>
              </a:p>
            </p:txBody>
          </p:sp>
          <p:cxnSp>
            <p:nvCxnSpPr>
              <p:cNvPr id="35" name="Straight Arrow Connector 34"/>
              <p:cNvCxnSpPr/>
              <p:nvPr/>
            </p:nvCxnSpPr>
            <p:spPr>
              <a:xfrm flipH="1">
                <a:off x="7441579"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6" name="Straight Arrow Connector 35"/>
            <p:cNvCxnSpPr>
              <a:stCxn id="29" idx="1"/>
              <a:endCxn id="44" idx="3"/>
            </p:cNvCxnSpPr>
            <p:nvPr/>
          </p:nvCxnSpPr>
          <p:spPr>
            <a:xfrm flipH="1">
              <a:off x="4084638" y="3457575"/>
              <a:ext cx="558800" cy="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37" name="Straight Arrow Connector 36"/>
            <p:cNvCxnSpPr>
              <a:stCxn id="44" idx="1"/>
              <a:endCxn id="40" idx="3"/>
            </p:cNvCxnSpPr>
            <p:nvPr/>
          </p:nvCxnSpPr>
          <p:spPr>
            <a:xfrm flipH="1">
              <a:off x="2259013" y="3457575"/>
              <a:ext cx="447675"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8" name="Group 9"/>
            <p:cNvGrpSpPr>
              <a:grpSpLocks/>
            </p:cNvGrpSpPr>
            <p:nvPr/>
          </p:nvGrpSpPr>
          <p:grpSpPr bwMode="auto">
            <a:xfrm>
              <a:off x="857250" y="1874838"/>
              <a:ext cx="1425575" cy="1884362"/>
              <a:chOff x="796925" y="1874838"/>
              <a:chExt cx="1425575" cy="1884362"/>
            </a:xfrm>
          </p:grpSpPr>
          <p:sp>
            <p:nvSpPr>
              <p:cNvPr id="39" name="Rounded Rectangle 38"/>
              <p:cNvSpPr/>
              <p:nvPr/>
            </p:nvSpPr>
            <p:spPr>
              <a:xfrm>
                <a:off x="796925" y="1874838"/>
                <a:ext cx="1425575"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Annual Capacity</a:t>
                </a:r>
              </a:p>
            </p:txBody>
          </p:sp>
          <p:sp>
            <p:nvSpPr>
              <p:cNvPr id="40" name="Frame 39"/>
              <p:cNvSpPr/>
              <p:nvPr/>
            </p:nvSpPr>
            <p:spPr>
              <a:xfrm>
                <a:off x="820738"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Units/year</a:t>
                </a:r>
              </a:p>
            </p:txBody>
          </p:sp>
          <p:cxnSp>
            <p:nvCxnSpPr>
              <p:cNvPr id="41" name="Straight Arrow Connector 40"/>
              <p:cNvCxnSpPr/>
              <p:nvPr/>
            </p:nvCxnSpPr>
            <p:spPr>
              <a:xfrm flipV="1">
                <a:off x="1509713"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grpSp>
          <p:nvGrpSpPr>
            <p:cNvPr id="42" name="Group 8"/>
            <p:cNvGrpSpPr>
              <a:grpSpLocks/>
            </p:cNvGrpSpPr>
            <p:nvPr/>
          </p:nvGrpSpPr>
          <p:grpSpPr bwMode="auto">
            <a:xfrm>
              <a:off x="2570163" y="1870075"/>
              <a:ext cx="1649412" cy="1884363"/>
              <a:chOff x="2737054" y="1869528"/>
              <a:chExt cx="1649412" cy="1884362"/>
            </a:xfrm>
          </p:grpSpPr>
          <p:sp>
            <p:nvSpPr>
              <p:cNvPr id="43" name="Rounded Rectangle 42"/>
              <p:cNvSpPr/>
              <p:nvPr/>
            </p:nvSpPr>
            <p:spPr>
              <a:xfrm>
                <a:off x="2737054"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Loading</a:t>
                </a:r>
              </a:p>
            </p:txBody>
          </p:sp>
          <p:sp>
            <p:nvSpPr>
              <p:cNvPr id="44" name="Frame 43"/>
              <p:cNvSpPr/>
              <p:nvPr/>
            </p:nvSpPr>
            <p:spPr>
              <a:xfrm>
                <a:off x="2873579"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TEEP</a:t>
                </a:r>
              </a:p>
            </p:txBody>
          </p:sp>
          <p:cxnSp>
            <p:nvCxnSpPr>
              <p:cNvPr id="45" name="Straight Arrow Connector 44"/>
              <p:cNvCxnSpPr/>
              <p:nvPr/>
            </p:nvCxnSpPr>
            <p:spPr>
              <a:xfrm flipH="1">
                <a:off x="3562554"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46" name="Straight Arrow Connector 45"/>
            <p:cNvCxnSpPr/>
            <p:nvPr/>
          </p:nvCxnSpPr>
          <p:spPr>
            <a:xfrm flipV="1">
              <a:off x="4225925" y="2354263"/>
              <a:ext cx="287338" cy="476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47" name="Straight Arrow Connector 46"/>
            <p:cNvCxnSpPr>
              <a:stCxn id="34" idx="1"/>
              <a:endCxn id="29" idx="3"/>
            </p:cNvCxnSpPr>
            <p:nvPr/>
          </p:nvCxnSpPr>
          <p:spPr>
            <a:xfrm flipH="1" flipV="1">
              <a:off x="6021388" y="3457575"/>
              <a:ext cx="731837"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402945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Factors that Influence Capacity Strategy </a:t>
            </a:r>
            <a:endParaRPr lang="en-US" dirty="0"/>
          </a:p>
        </p:txBody>
      </p:sp>
      <p:grpSp>
        <p:nvGrpSpPr>
          <p:cNvPr id="26" name="Group 48"/>
          <p:cNvGrpSpPr/>
          <p:nvPr/>
        </p:nvGrpSpPr>
        <p:grpSpPr>
          <a:xfrm>
            <a:off x="1562742" y="1234136"/>
            <a:ext cx="5684008" cy="4897467"/>
            <a:chOff x="1291522" y="1629902"/>
            <a:chExt cx="5684008" cy="4897467"/>
          </a:xfrm>
        </p:grpSpPr>
        <p:sp>
          <p:nvSpPr>
            <p:cNvPr id="27" name="Oval 26"/>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8" name="Oval 27"/>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9" name="Oval 28"/>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Oval 29"/>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1" name="Oval 30"/>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Oval 31"/>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3" name="Oval 32"/>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4" name="Oval 33"/>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5" name="Oval 34"/>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6" name="Oval 35"/>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37" name="Straight Arrow Connector 36"/>
            <p:cNvCxnSpPr>
              <a:stCxn id="35" idx="4"/>
              <a:endCxn id="38"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38" name="Oval 37"/>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9" name="Straight Arrow Connector 38"/>
            <p:cNvCxnSpPr>
              <a:stCxn id="27" idx="3"/>
              <a:endCxn id="38"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40" name="Straight Arrow Connector 39"/>
            <p:cNvCxnSpPr>
              <a:stCxn id="36" idx="2"/>
              <a:endCxn id="38"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41" name="Straight Arrow Connector 40"/>
            <p:cNvCxnSpPr>
              <a:stCxn id="28" idx="2"/>
              <a:endCxn id="38"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42" name="Straight Arrow Connector 41"/>
            <p:cNvCxnSpPr>
              <a:stCxn id="30" idx="1"/>
              <a:endCxn id="38"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43" name="Straight Arrow Connector 42"/>
            <p:cNvCxnSpPr>
              <a:stCxn id="29" idx="0"/>
              <a:endCxn id="38"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44" name="Straight Arrow Connector 43"/>
            <p:cNvCxnSpPr>
              <a:stCxn id="34" idx="5"/>
              <a:endCxn id="38"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45" name="Straight Arrow Connector 44"/>
            <p:cNvCxnSpPr>
              <a:stCxn id="33" idx="6"/>
              <a:endCxn id="38"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46" name="Straight Arrow Connector 45"/>
            <p:cNvCxnSpPr>
              <a:stCxn id="32" idx="6"/>
              <a:endCxn id="38"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47" name="Straight Arrow Connector 46"/>
            <p:cNvCxnSpPr>
              <a:stCxn id="31" idx="7"/>
              <a:endCxn id="38"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48" name="Oval 47"/>
            <p:cNvSpPr/>
            <p:nvPr/>
          </p:nvSpPr>
          <p:spPr>
            <a:xfrm>
              <a:off x="3122909" y="3200400"/>
              <a:ext cx="2060692" cy="1627321"/>
            </a:xfrm>
            <a:prstGeom prst="ellipse">
              <a:avLst/>
            </a:prstGeom>
            <a:solidFill>
              <a:srgbClr val="00009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latin typeface="Calibri"/>
                  <a:ea typeface="+mn-ea"/>
                  <a:cs typeface="+mn-cs"/>
                </a:rPr>
                <a:t>Capacity Strategy</a:t>
              </a:r>
              <a:endParaRPr kumimoji="0" lang="en-US" sz="2800" b="0" i="0" u="none" strike="noStrike" kern="0" cap="none" spc="0" normalizeH="0" baseline="0" noProof="0" dirty="0">
                <a:ln>
                  <a:noFill/>
                </a:ln>
                <a:solidFill>
                  <a:srgbClr val="FFFFFF"/>
                </a:solidFill>
                <a:effectLst/>
                <a:uLnTx/>
                <a:uFillTx/>
                <a:latin typeface="Calibri"/>
                <a:ea typeface="+mn-ea"/>
                <a:cs typeface="+mn-cs"/>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2.xml><?xml version="1.0" encoding="utf-8"?>
<p:tagLst xmlns:a="http://schemas.openxmlformats.org/drawingml/2006/main" xmlns:r="http://schemas.openxmlformats.org/officeDocument/2006/relationships" xmlns:p="http://schemas.openxmlformats.org/presentationml/2006/main">
  <p:tag name="BAINBULLET" val="Tru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6.xml><?xml version="1.0" encoding="utf-8"?>
<p:tagLst xmlns:a="http://schemas.openxmlformats.org/drawingml/2006/main" xmlns:r="http://schemas.openxmlformats.org/officeDocument/2006/relationships" xmlns:p="http://schemas.openxmlformats.org/presentationml/2006/main">
  <p:tag name="BAINBULLET" val="True"/>
</p:tagLst>
</file>

<file path=ppt/tags/tag7.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8.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9.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7827</TotalTime>
  <Words>5588</Words>
  <Application>Microsoft Macintosh PowerPoint</Application>
  <PresentationFormat>On-screen Show (4:3)</PresentationFormat>
  <Paragraphs>649</Paragraphs>
  <Slides>24</Slides>
  <Notes>18</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4_Cachon_Slide_Template</vt:lpstr>
      <vt:lpstr>Office Theme</vt:lpstr>
      <vt:lpstr>What’s behind the trade-off curves?</vt:lpstr>
      <vt:lpstr>Cost-Variety Scaling: Changeovers</vt:lpstr>
      <vt:lpstr>Summary Guidelines</vt:lpstr>
      <vt:lpstr>PowerPoint Presentation</vt:lpstr>
      <vt:lpstr>Operations strategy  &amp; Principle of value maximization</vt:lpstr>
      <vt:lpstr>Some recent capacity announcements</vt:lpstr>
      <vt:lpstr>Capacity Planning Hierarchy</vt:lpstr>
      <vt:lpstr>Capacity &amp; Investment</vt:lpstr>
      <vt:lpstr>Factors that Influence Capacity Strategy </vt:lpstr>
      <vt:lpstr>Tesla’s Capacity Shortage: Measurement and Valuation not obvious</vt:lpstr>
      <vt:lpstr>Incorporating risk: why and how  4 Levels of Uncertainty </vt:lpstr>
      <vt:lpstr>Bain &amp; Company identifies three types of commonly used capacity planning forecasting methods</vt:lpstr>
      <vt:lpstr>Forecasts</vt:lpstr>
      <vt:lpstr>Financial Analysis of Capacity Strategy         Valuation &amp; NPV: Important Operations Elements</vt:lpstr>
      <vt:lpstr>Tools to Incorporate risk into analysis:</vt:lpstr>
      <vt:lpstr>Scenario Analysis</vt:lpstr>
      <vt:lpstr>Marginal Analysis and Newsvendor Solution</vt:lpstr>
      <vt:lpstr>Risk Management and Operational Hedging</vt:lpstr>
      <vt:lpstr>Capacity as a Real Option: Value and Volatility</vt:lpstr>
      <vt:lpstr>Capacity Sizing:  Volatility &amp; Safety Capacity </vt:lpstr>
      <vt:lpstr>Capacity Strategy: Sizing  Summary</vt:lpstr>
      <vt:lpstr>Contributions to ROIC increase, 1992-2007 (McKinsey)</vt:lpstr>
      <vt:lpstr>What is Productivity?  Powertrains per 1000 hours worked</vt:lpstr>
      <vt:lpstr>Forecasting in Practice</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432</cp:revision>
  <cp:lastPrinted>2014-10-31T20:41:53Z</cp:lastPrinted>
  <dcterms:created xsi:type="dcterms:W3CDTF">1998-09-22T23:11:58Z</dcterms:created>
  <dcterms:modified xsi:type="dcterms:W3CDTF">2015-01-27T00:01:30Z</dcterms:modified>
</cp:coreProperties>
</file>