
<file path=[Content_Types].xml><?xml version="1.0" encoding="utf-8"?>
<Types xmlns="http://schemas.openxmlformats.org/package/2006/content-types">
  <Default Extension="xml" ContentType="application/xml"/>
  <Default Extension="wmf" ContentType="image/x-wmf"/>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embeddings/oleObject1.bin" ContentType="application/vnd.openxmlformats-officedocument.oleObject"/>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embeddings/oleObject2.bin" ContentType="application/vnd.openxmlformats-officedocument.oleObject"/>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3.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4.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33"/>
  </p:notesMasterIdLst>
  <p:handoutMasterIdLst>
    <p:handoutMasterId r:id="rId34"/>
  </p:handoutMasterIdLst>
  <p:sldIdLst>
    <p:sldId id="465" r:id="rId8"/>
    <p:sldId id="461" r:id="rId9"/>
    <p:sldId id="481" r:id="rId10"/>
    <p:sldId id="480" r:id="rId11"/>
    <p:sldId id="470" r:id="rId12"/>
    <p:sldId id="473" r:id="rId13"/>
    <p:sldId id="474" r:id="rId14"/>
    <p:sldId id="475" r:id="rId15"/>
    <p:sldId id="375" r:id="rId16"/>
    <p:sldId id="374" r:id="rId17"/>
    <p:sldId id="471" r:id="rId18"/>
    <p:sldId id="482" r:id="rId19"/>
    <p:sldId id="459" r:id="rId20"/>
    <p:sldId id="460" r:id="rId21"/>
    <p:sldId id="483" r:id="rId22"/>
    <p:sldId id="476" r:id="rId23"/>
    <p:sldId id="479" r:id="rId24"/>
    <p:sldId id="431" r:id="rId25"/>
    <p:sldId id="396" r:id="rId26"/>
    <p:sldId id="466" r:id="rId27"/>
    <p:sldId id="467" r:id="rId28"/>
    <p:sldId id="468" r:id="rId29"/>
    <p:sldId id="469" r:id="rId30"/>
    <p:sldId id="430" r:id="rId31"/>
    <p:sldId id="472" r:id="rId32"/>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FF66"/>
    <a:srgbClr val="FF0000"/>
    <a:srgbClr val="FFCCCC"/>
    <a:srgbClr val="EAEAEA"/>
    <a:srgbClr val="FFFF00"/>
    <a:srgbClr val="FFFFCC"/>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15608" autoAdjust="0"/>
    <p:restoredTop sz="97770" autoAdjust="0"/>
  </p:normalViewPr>
  <p:slideViewPr>
    <p:cSldViewPr snapToGrid="0">
      <p:cViewPr varScale="1">
        <p:scale>
          <a:sx n="198" d="100"/>
          <a:sy n="198" d="100"/>
        </p:scale>
        <p:origin x="-443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4" d="100"/>
          <a:sy n="124" d="100"/>
        </p:scale>
        <p:origin x="-3168" y="-8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elizabethricheda:Dropbox:Ops%20Strategy:Mexico%20China:Mexico_China_Sales%20Forecasti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Individual</a:t>
            </a:r>
          </a:p>
        </c:rich>
      </c:tx>
      <c:layout>
        <c:manualLayout>
          <c:xMode val="edge"/>
          <c:yMode val="edge"/>
          <c:x val="0.225170776786959"/>
          <c:y val="0.0430682937664579"/>
        </c:manualLayout>
      </c:layout>
      <c:overlay val="0"/>
    </c:title>
    <c:autoTitleDeleted val="0"/>
    <c:plotArea>
      <c:layout/>
      <c:lineChart>
        <c:grouping val="standard"/>
        <c:varyColors val="0"/>
        <c:ser>
          <c:idx val="0"/>
          <c:order val="0"/>
          <c:tx>
            <c:strRef>
              <c:f>'[Mexico_China_Sales Forecasting.xlsx]Historical order data'!$A$11</c:f>
              <c:strCache>
                <c:ptCount val="1"/>
                <c:pt idx="0">
                  <c:v>SKU1</c:v>
                </c:pt>
              </c:strCache>
            </c:strRef>
          </c:tx>
          <c:marker>
            <c:symbol val="none"/>
          </c:marker>
          <c:trendline>
            <c:spPr>
              <a:ln w="57150" cmpd="sng">
                <a:solidFill>
                  <a:srgbClr val="FF0000"/>
                </a:solidFill>
              </a:ln>
            </c:spPr>
            <c:trendlineType val="poly"/>
            <c:order val="2"/>
            <c:dispRSqr val="1"/>
            <c:dispEq val="1"/>
            <c:trendlineLbl>
              <c:layout>
                <c:manualLayout>
                  <c:x val="0.330358330527627"/>
                  <c:y val="-0.706485508536509"/>
                </c:manualLayout>
              </c:layout>
              <c:numFmt formatCode="General" sourceLinked="0"/>
              <c:txPr>
                <a:bodyPr/>
                <a:lstStyle/>
                <a:p>
                  <a:pPr>
                    <a:defRPr sz="1100">
                      <a:solidFill>
                        <a:srgbClr val="FF0000"/>
                      </a:solidFill>
                    </a:defRPr>
                  </a:pPr>
                  <a:endParaRPr lang="en-US"/>
                </a:p>
              </c:txPr>
            </c:trendlineLbl>
          </c:trendline>
          <c:val>
            <c:numRef>
              <c:f>'[Mexico_China_Sales Forecasting.xlsx]Historical order data'!$B$11:$AO$11</c:f>
              <c:numCache>
                <c:formatCode>General</c:formatCode>
                <c:ptCount val="40"/>
                <c:pt idx="0">
                  <c:v>35.0</c:v>
                </c:pt>
                <c:pt idx="1">
                  <c:v>27.0</c:v>
                </c:pt>
                <c:pt idx="2">
                  <c:v>17.0</c:v>
                </c:pt>
                <c:pt idx="3">
                  <c:v>48.0</c:v>
                </c:pt>
                <c:pt idx="4">
                  <c:v>67.0</c:v>
                </c:pt>
                <c:pt idx="5">
                  <c:v>47.0</c:v>
                </c:pt>
                <c:pt idx="6">
                  <c:v>46.0</c:v>
                </c:pt>
                <c:pt idx="7">
                  <c:v>34.0</c:v>
                </c:pt>
                <c:pt idx="8">
                  <c:v>74.0</c:v>
                </c:pt>
                <c:pt idx="9">
                  <c:v>46.0</c:v>
                </c:pt>
                <c:pt idx="10">
                  <c:v>69.0</c:v>
                </c:pt>
                <c:pt idx="11">
                  <c:v>55.0</c:v>
                </c:pt>
                <c:pt idx="12">
                  <c:v>46.0</c:v>
                </c:pt>
                <c:pt idx="13">
                  <c:v>66.0</c:v>
                </c:pt>
                <c:pt idx="14">
                  <c:v>65.0</c:v>
                </c:pt>
                <c:pt idx="15">
                  <c:v>48.0</c:v>
                </c:pt>
                <c:pt idx="16">
                  <c:v>69.0</c:v>
                </c:pt>
                <c:pt idx="17">
                  <c:v>77.0</c:v>
                </c:pt>
                <c:pt idx="18">
                  <c:v>49.0</c:v>
                </c:pt>
                <c:pt idx="19">
                  <c:v>46.0</c:v>
                </c:pt>
                <c:pt idx="20">
                  <c:v>56.0</c:v>
                </c:pt>
                <c:pt idx="21">
                  <c:v>55.0</c:v>
                </c:pt>
                <c:pt idx="22">
                  <c:v>62.0</c:v>
                </c:pt>
                <c:pt idx="23">
                  <c:v>46.0</c:v>
                </c:pt>
                <c:pt idx="24">
                  <c:v>61.0</c:v>
                </c:pt>
                <c:pt idx="25">
                  <c:v>66.0</c:v>
                </c:pt>
                <c:pt idx="26">
                  <c:v>53.0</c:v>
                </c:pt>
                <c:pt idx="27">
                  <c:v>52.0</c:v>
                </c:pt>
                <c:pt idx="28">
                  <c:v>31.0</c:v>
                </c:pt>
                <c:pt idx="29">
                  <c:v>32.0</c:v>
                </c:pt>
                <c:pt idx="30">
                  <c:v>8.0</c:v>
                </c:pt>
                <c:pt idx="31">
                  <c:v>2.0</c:v>
                </c:pt>
                <c:pt idx="32">
                  <c:v>21.0</c:v>
                </c:pt>
                <c:pt idx="33">
                  <c:v>25.0</c:v>
                </c:pt>
                <c:pt idx="34">
                  <c:v>23.0</c:v>
                </c:pt>
                <c:pt idx="35">
                  <c:v>25.0</c:v>
                </c:pt>
                <c:pt idx="36">
                  <c:v>5.0</c:v>
                </c:pt>
                <c:pt idx="37">
                  <c:v>23.0</c:v>
                </c:pt>
                <c:pt idx="38">
                  <c:v>11.0</c:v>
                </c:pt>
                <c:pt idx="39">
                  <c:v>11.0</c:v>
                </c:pt>
              </c:numCache>
            </c:numRef>
          </c:val>
          <c:smooth val="0"/>
        </c:ser>
        <c:ser>
          <c:idx val="1"/>
          <c:order val="1"/>
          <c:tx>
            <c:strRef>
              <c:f>'[Mexico_China_Sales Forecasting.xlsx]Historical order data'!$A$12</c:f>
              <c:strCache>
                <c:ptCount val="1"/>
                <c:pt idx="0">
                  <c:v>SKU2</c:v>
                </c:pt>
              </c:strCache>
            </c:strRef>
          </c:tx>
          <c:marker>
            <c:symbol val="none"/>
          </c:marker>
          <c:val>
            <c:numRef>
              <c:f>'[Mexico_China_Sales Forecasting.xlsx]Historical order data'!$B$12:$AO$12</c:f>
              <c:numCache>
                <c:formatCode>General</c:formatCode>
                <c:ptCount val="40"/>
                <c:pt idx="0">
                  <c:v>28.0</c:v>
                </c:pt>
                <c:pt idx="1">
                  <c:v>31.0</c:v>
                </c:pt>
                <c:pt idx="2">
                  <c:v>48.0</c:v>
                </c:pt>
                <c:pt idx="3">
                  <c:v>26.0</c:v>
                </c:pt>
                <c:pt idx="4">
                  <c:v>84.0</c:v>
                </c:pt>
                <c:pt idx="5">
                  <c:v>61.0</c:v>
                </c:pt>
                <c:pt idx="6">
                  <c:v>19.0</c:v>
                </c:pt>
                <c:pt idx="7">
                  <c:v>33.0</c:v>
                </c:pt>
                <c:pt idx="8">
                  <c:v>48.0</c:v>
                </c:pt>
                <c:pt idx="9">
                  <c:v>24.0</c:v>
                </c:pt>
                <c:pt idx="10">
                  <c:v>43.0</c:v>
                </c:pt>
                <c:pt idx="11">
                  <c:v>66.0</c:v>
                </c:pt>
                <c:pt idx="12">
                  <c:v>48.0</c:v>
                </c:pt>
                <c:pt idx="13">
                  <c:v>49.0</c:v>
                </c:pt>
                <c:pt idx="14">
                  <c:v>35.0</c:v>
                </c:pt>
                <c:pt idx="15">
                  <c:v>42.0</c:v>
                </c:pt>
                <c:pt idx="16">
                  <c:v>30.0</c:v>
                </c:pt>
                <c:pt idx="17">
                  <c:v>55.0</c:v>
                </c:pt>
                <c:pt idx="18">
                  <c:v>43.0</c:v>
                </c:pt>
                <c:pt idx="19">
                  <c:v>62.0</c:v>
                </c:pt>
                <c:pt idx="20">
                  <c:v>69.0</c:v>
                </c:pt>
                <c:pt idx="21">
                  <c:v>66.0</c:v>
                </c:pt>
                <c:pt idx="22">
                  <c:v>49.0</c:v>
                </c:pt>
                <c:pt idx="23">
                  <c:v>42.0</c:v>
                </c:pt>
                <c:pt idx="24">
                  <c:v>32.0</c:v>
                </c:pt>
                <c:pt idx="25">
                  <c:v>52.0</c:v>
                </c:pt>
                <c:pt idx="26">
                  <c:v>64.0</c:v>
                </c:pt>
                <c:pt idx="27">
                  <c:v>45.0</c:v>
                </c:pt>
                <c:pt idx="28">
                  <c:v>47.0</c:v>
                </c:pt>
                <c:pt idx="29">
                  <c:v>59.0</c:v>
                </c:pt>
                <c:pt idx="30">
                  <c:v>1.0</c:v>
                </c:pt>
                <c:pt idx="31">
                  <c:v>28.0</c:v>
                </c:pt>
                <c:pt idx="32">
                  <c:v>19.0</c:v>
                </c:pt>
                <c:pt idx="33">
                  <c:v>27.0</c:v>
                </c:pt>
                <c:pt idx="34">
                  <c:v>32.0</c:v>
                </c:pt>
                <c:pt idx="35">
                  <c:v>6.0</c:v>
                </c:pt>
                <c:pt idx="36">
                  <c:v>23.0</c:v>
                </c:pt>
                <c:pt idx="37">
                  <c:v>17.0</c:v>
                </c:pt>
                <c:pt idx="38">
                  <c:v>26.0</c:v>
                </c:pt>
                <c:pt idx="39">
                  <c:v>28.0</c:v>
                </c:pt>
              </c:numCache>
            </c:numRef>
          </c:val>
          <c:smooth val="0"/>
        </c:ser>
        <c:ser>
          <c:idx val="2"/>
          <c:order val="2"/>
          <c:tx>
            <c:strRef>
              <c:f>'[Mexico_China_Sales Forecasting.xlsx]Historical order data'!$A$13</c:f>
              <c:strCache>
                <c:ptCount val="1"/>
                <c:pt idx="0">
                  <c:v>SKU3</c:v>
                </c:pt>
              </c:strCache>
            </c:strRef>
          </c:tx>
          <c:marker>
            <c:symbol val="none"/>
          </c:marker>
          <c:val>
            <c:numRef>
              <c:f>'[Mexico_China_Sales Forecasting.xlsx]Historical order data'!$B$13:$AO$13</c:f>
              <c:numCache>
                <c:formatCode>General</c:formatCode>
                <c:ptCount val="40"/>
                <c:pt idx="0">
                  <c:v>63.0</c:v>
                </c:pt>
                <c:pt idx="1">
                  <c:v>29.0</c:v>
                </c:pt>
                <c:pt idx="2">
                  <c:v>53.0</c:v>
                </c:pt>
                <c:pt idx="3">
                  <c:v>53.0</c:v>
                </c:pt>
                <c:pt idx="4">
                  <c:v>48.0</c:v>
                </c:pt>
                <c:pt idx="5">
                  <c:v>63.0</c:v>
                </c:pt>
                <c:pt idx="6">
                  <c:v>45.0</c:v>
                </c:pt>
                <c:pt idx="7">
                  <c:v>38.0</c:v>
                </c:pt>
                <c:pt idx="8">
                  <c:v>54.0</c:v>
                </c:pt>
                <c:pt idx="9">
                  <c:v>57.0</c:v>
                </c:pt>
                <c:pt idx="10">
                  <c:v>47.0</c:v>
                </c:pt>
                <c:pt idx="11">
                  <c:v>62.0</c:v>
                </c:pt>
                <c:pt idx="12">
                  <c:v>27.0</c:v>
                </c:pt>
                <c:pt idx="13">
                  <c:v>34.0</c:v>
                </c:pt>
                <c:pt idx="14">
                  <c:v>4.0</c:v>
                </c:pt>
                <c:pt idx="15">
                  <c:v>58.0</c:v>
                </c:pt>
                <c:pt idx="16">
                  <c:v>35.0</c:v>
                </c:pt>
                <c:pt idx="17">
                  <c:v>46.0</c:v>
                </c:pt>
                <c:pt idx="18">
                  <c:v>65.0</c:v>
                </c:pt>
                <c:pt idx="19">
                  <c:v>51.0</c:v>
                </c:pt>
                <c:pt idx="20">
                  <c:v>43.0</c:v>
                </c:pt>
                <c:pt idx="21">
                  <c:v>37.0</c:v>
                </c:pt>
                <c:pt idx="22">
                  <c:v>46.0</c:v>
                </c:pt>
                <c:pt idx="23">
                  <c:v>59.0</c:v>
                </c:pt>
                <c:pt idx="24">
                  <c:v>27.0</c:v>
                </c:pt>
                <c:pt idx="25">
                  <c:v>49.0</c:v>
                </c:pt>
                <c:pt idx="26">
                  <c:v>62.0</c:v>
                </c:pt>
                <c:pt idx="27">
                  <c:v>29.0</c:v>
                </c:pt>
                <c:pt idx="28">
                  <c:v>60.0</c:v>
                </c:pt>
                <c:pt idx="29">
                  <c:v>60.0</c:v>
                </c:pt>
                <c:pt idx="30">
                  <c:v>25.0</c:v>
                </c:pt>
                <c:pt idx="31">
                  <c:v>9.0</c:v>
                </c:pt>
                <c:pt idx="32">
                  <c:v>16.0</c:v>
                </c:pt>
                <c:pt idx="33">
                  <c:v>20.0</c:v>
                </c:pt>
                <c:pt idx="34">
                  <c:v>49.0</c:v>
                </c:pt>
                <c:pt idx="35">
                  <c:v>29.0</c:v>
                </c:pt>
                <c:pt idx="36">
                  <c:v>40.0</c:v>
                </c:pt>
                <c:pt idx="37">
                  <c:v>21.0</c:v>
                </c:pt>
                <c:pt idx="38">
                  <c:v>19.0</c:v>
                </c:pt>
                <c:pt idx="39">
                  <c:v>23.0</c:v>
                </c:pt>
              </c:numCache>
            </c:numRef>
          </c:val>
          <c:smooth val="0"/>
        </c:ser>
        <c:ser>
          <c:idx val="3"/>
          <c:order val="3"/>
          <c:tx>
            <c:strRef>
              <c:f>'[Mexico_China_Sales Forecasting.xlsx]Historical order data'!$A$14</c:f>
              <c:strCache>
                <c:ptCount val="1"/>
                <c:pt idx="0">
                  <c:v>SKU4</c:v>
                </c:pt>
              </c:strCache>
            </c:strRef>
          </c:tx>
          <c:marker>
            <c:symbol val="none"/>
          </c:marker>
          <c:val>
            <c:numRef>
              <c:f>'[Mexico_China_Sales Forecasting.xlsx]Historical order data'!$B$14:$AO$14</c:f>
              <c:numCache>
                <c:formatCode>General</c:formatCode>
                <c:ptCount val="40"/>
                <c:pt idx="0">
                  <c:v>42.0</c:v>
                </c:pt>
                <c:pt idx="1">
                  <c:v>69.0</c:v>
                </c:pt>
                <c:pt idx="2">
                  <c:v>48.0</c:v>
                </c:pt>
                <c:pt idx="3">
                  <c:v>29.0</c:v>
                </c:pt>
                <c:pt idx="4">
                  <c:v>63.0</c:v>
                </c:pt>
                <c:pt idx="5">
                  <c:v>26.0</c:v>
                </c:pt>
                <c:pt idx="6">
                  <c:v>22.0</c:v>
                </c:pt>
                <c:pt idx="7">
                  <c:v>54.0</c:v>
                </c:pt>
                <c:pt idx="8">
                  <c:v>36.0</c:v>
                </c:pt>
                <c:pt idx="9">
                  <c:v>36.0</c:v>
                </c:pt>
                <c:pt idx="10">
                  <c:v>48.0</c:v>
                </c:pt>
                <c:pt idx="11">
                  <c:v>43.0</c:v>
                </c:pt>
                <c:pt idx="12">
                  <c:v>47.0</c:v>
                </c:pt>
                <c:pt idx="13">
                  <c:v>54.0</c:v>
                </c:pt>
                <c:pt idx="14">
                  <c:v>32.0</c:v>
                </c:pt>
                <c:pt idx="15">
                  <c:v>32.0</c:v>
                </c:pt>
                <c:pt idx="16">
                  <c:v>19.0</c:v>
                </c:pt>
                <c:pt idx="17">
                  <c:v>44.0</c:v>
                </c:pt>
                <c:pt idx="18">
                  <c:v>60.0</c:v>
                </c:pt>
                <c:pt idx="19">
                  <c:v>39.0</c:v>
                </c:pt>
                <c:pt idx="20">
                  <c:v>58.0</c:v>
                </c:pt>
                <c:pt idx="21">
                  <c:v>58.0</c:v>
                </c:pt>
                <c:pt idx="22">
                  <c:v>65.0</c:v>
                </c:pt>
                <c:pt idx="23">
                  <c:v>65.0</c:v>
                </c:pt>
                <c:pt idx="24">
                  <c:v>40.0</c:v>
                </c:pt>
                <c:pt idx="25">
                  <c:v>37.0</c:v>
                </c:pt>
                <c:pt idx="26">
                  <c:v>51.0</c:v>
                </c:pt>
                <c:pt idx="27">
                  <c:v>0.0</c:v>
                </c:pt>
                <c:pt idx="28">
                  <c:v>19.0</c:v>
                </c:pt>
                <c:pt idx="29">
                  <c:v>9.0</c:v>
                </c:pt>
                <c:pt idx="30">
                  <c:v>28.0</c:v>
                </c:pt>
                <c:pt idx="31">
                  <c:v>8.0</c:v>
                </c:pt>
                <c:pt idx="32">
                  <c:v>17.0</c:v>
                </c:pt>
                <c:pt idx="33">
                  <c:v>8.0</c:v>
                </c:pt>
                <c:pt idx="34">
                  <c:v>10.0</c:v>
                </c:pt>
                <c:pt idx="35">
                  <c:v>14.0</c:v>
                </c:pt>
                <c:pt idx="36">
                  <c:v>15.0</c:v>
                </c:pt>
                <c:pt idx="37">
                  <c:v>12.0</c:v>
                </c:pt>
                <c:pt idx="38">
                  <c:v>28.0</c:v>
                </c:pt>
                <c:pt idx="39">
                  <c:v>23.0</c:v>
                </c:pt>
              </c:numCache>
            </c:numRef>
          </c:val>
          <c:smooth val="0"/>
        </c:ser>
        <c:ser>
          <c:idx val="4"/>
          <c:order val="4"/>
          <c:tx>
            <c:strRef>
              <c:f>'[Mexico_China_Sales Forecasting.xlsx]Historical order data'!$A$15</c:f>
              <c:strCache>
                <c:ptCount val="1"/>
                <c:pt idx="0">
                  <c:v>SKU5</c:v>
                </c:pt>
              </c:strCache>
            </c:strRef>
          </c:tx>
          <c:marker>
            <c:symbol val="none"/>
          </c:marker>
          <c:val>
            <c:numRef>
              <c:f>'[Mexico_China_Sales Forecasting.xlsx]Historical order data'!$B$15:$AO$15</c:f>
              <c:numCache>
                <c:formatCode>General</c:formatCode>
                <c:ptCount val="40"/>
                <c:pt idx="0">
                  <c:v>40.0</c:v>
                </c:pt>
                <c:pt idx="1">
                  <c:v>72.0</c:v>
                </c:pt>
                <c:pt idx="2">
                  <c:v>71.0</c:v>
                </c:pt>
                <c:pt idx="3">
                  <c:v>51.0</c:v>
                </c:pt>
                <c:pt idx="4">
                  <c:v>44.0</c:v>
                </c:pt>
                <c:pt idx="5">
                  <c:v>58.0</c:v>
                </c:pt>
                <c:pt idx="6">
                  <c:v>40.0</c:v>
                </c:pt>
                <c:pt idx="7">
                  <c:v>48.0</c:v>
                </c:pt>
                <c:pt idx="8">
                  <c:v>42.0</c:v>
                </c:pt>
                <c:pt idx="9">
                  <c:v>52.0</c:v>
                </c:pt>
                <c:pt idx="10">
                  <c:v>67.0</c:v>
                </c:pt>
                <c:pt idx="11">
                  <c:v>61.0</c:v>
                </c:pt>
                <c:pt idx="12">
                  <c:v>67.0</c:v>
                </c:pt>
                <c:pt idx="13">
                  <c:v>36.0</c:v>
                </c:pt>
                <c:pt idx="14">
                  <c:v>53.0</c:v>
                </c:pt>
                <c:pt idx="15">
                  <c:v>35.0</c:v>
                </c:pt>
                <c:pt idx="16">
                  <c:v>56.0</c:v>
                </c:pt>
                <c:pt idx="17">
                  <c:v>55.0</c:v>
                </c:pt>
                <c:pt idx="18">
                  <c:v>69.0</c:v>
                </c:pt>
                <c:pt idx="19">
                  <c:v>66.0</c:v>
                </c:pt>
                <c:pt idx="20">
                  <c:v>60.0</c:v>
                </c:pt>
                <c:pt idx="21">
                  <c:v>42.0</c:v>
                </c:pt>
                <c:pt idx="22">
                  <c:v>43.0</c:v>
                </c:pt>
                <c:pt idx="23">
                  <c:v>19.0</c:v>
                </c:pt>
                <c:pt idx="24">
                  <c:v>43.0</c:v>
                </c:pt>
                <c:pt idx="25">
                  <c:v>27.0</c:v>
                </c:pt>
                <c:pt idx="26">
                  <c:v>64.0</c:v>
                </c:pt>
                <c:pt idx="27">
                  <c:v>36.0</c:v>
                </c:pt>
                <c:pt idx="28">
                  <c:v>14.0</c:v>
                </c:pt>
                <c:pt idx="29">
                  <c:v>28.0</c:v>
                </c:pt>
                <c:pt idx="30">
                  <c:v>0.0</c:v>
                </c:pt>
                <c:pt idx="31">
                  <c:v>23.0</c:v>
                </c:pt>
                <c:pt idx="32">
                  <c:v>21.0</c:v>
                </c:pt>
                <c:pt idx="33">
                  <c:v>13.0</c:v>
                </c:pt>
                <c:pt idx="34">
                  <c:v>24.0</c:v>
                </c:pt>
                <c:pt idx="35">
                  <c:v>26.0</c:v>
                </c:pt>
                <c:pt idx="36">
                  <c:v>27.0</c:v>
                </c:pt>
                <c:pt idx="37">
                  <c:v>21.0</c:v>
                </c:pt>
                <c:pt idx="38">
                  <c:v>23.0</c:v>
                </c:pt>
                <c:pt idx="39">
                  <c:v>10.0</c:v>
                </c:pt>
              </c:numCache>
            </c:numRef>
          </c:val>
          <c:smooth val="0"/>
        </c:ser>
        <c:ser>
          <c:idx val="5"/>
          <c:order val="5"/>
          <c:tx>
            <c:strRef>
              <c:f>'[Mexico_China_Sales Forecasting.xlsx]Historical order data'!$A$16</c:f>
              <c:strCache>
                <c:ptCount val="1"/>
                <c:pt idx="0">
                  <c:v>SKU6</c:v>
                </c:pt>
              </c:strCache>
            </c:strRef>
          </c:tx>
          <c:marker>
            <c:symbol val="none"/>
          </c:marker>
          <c:val>
            <c:numRef>
              <c:f>'[Mexico_China_Sales Forecasting.xlsx]Historical order data'!$B$16:$AO$16</c:f>
              <c:numCache>
                <c:formatCode>General</c:formatCode>
                <c:ptCount val="40"/>
                <c:pt idx="0">
                  <c:v>64.0</c:v>
                </c:pt>
                <c:pt idx="1">
                  <c:v>52.0</c:v>
                </c:pt>
                <c:pt idx="2">
                  <c:v>44.0</c:v>
                </c:pt>
                <c:pt idx="3">
                  <c:v>52.0</c:v>
                </c:pt>
                <c:pt idx="4">
                  <c:v>74.0</c:v>
                </c:pt>
                <c:pt idx="5">
                  <c:v>70.0</c:v>
                </c:pt>
                <c:pt idx="6">
                  <c:v>43.0</c:v>
                </c:pt>
                <c:pt idx="7">
                  <c:v>53.0</c:v>
                </c:pt>
                <c:pt idx="8">
                  <c:v>33.0</c:v>
                </c:pt>
                <c:pt idx="9">
                  <c:v>56.0</c:v>
                </c:pt>
                <c:pt idx="10">
                  <c:v>61.0</c:v>
                </c:pt>
                <c:pt idx="11">
                  <c:v>64.0</c:v>
                </c:pt>
                <c:pt idx="12">
                  <c:v>27.0</c:v>
                </c:pt>
                <c:pt idx="13">
                  <c:v>58.0</c:v>
                </c:pt>
                <c:pt idx="14">
                  <c:v>37.0</c:v>
                </c:pt>
                <c:pt idx="15">
                  <c:v>44.0</c:v>
                </c:pt>
                <c:pt idx="16">
                  <c:v>62.0</c:v>
                </c:pt>
                <c:pt idx="17">
                  <c:v>54.0</c:v>
                </c:pt>
                <c:pt idx="18">
                  <c:v>48.0</c:v>
                </c:pt>
                <c:pt idx="19">
                  <c:v>59.0</c:v>
                </c:pt>
                <c:pt idx="20">
                  <c:v>75.0</c:v>
                </c:pt>
                <c:pt idx="21">
                  <c:v>41.0</c:v>
                </c:pt>
                <c:pt idx="22">
                  <c:v>30.0</c:v>
                </c:pt>
                <c:pt idx="23">
                  <c:v>33.0</c:v>
                </c:pt>
                <c:pt idx="24">
                  <c:v>36.0</c:v>
                </c:pt>
                <c:pt idx="25">
                  <c:v>40.0</c:v>
                </c:pt>
                <c:pt idx="26">
                  <c:v>59.0</c:v>
                </c:pt>
                <c:pt idx="27">
                  <c:v>6.0</c:v>
                </c:pt>
                <c:pt idx="28">
                  <c:v>14.0</c:v>
                </c:pt>
                <c:pt idx="29">
                  <c:v>19.0</c:v>
                </c:pt>
                <c:pt idx="30">
                  <c:v>27.0</c:v>
                </c:pt>
                <c:pt idx="31">
                  <c:v>9.0</c:v>
                </c:pt>
                <c:pt idx="32">
                  <c:v>12.0</c:v>
                </c:pt>
                <c:pt idx="33">
                  <c:v>47.0</c:v>
                </c:pt>
                <c:pt idx="34">
                  <c:v>11.0</c:v>
                </c:pt>
                <c:pt idx="35">
                  <c:v>36.0</c:v>
                </c:pt>
                <c:pt idx="36">
                  <c:v>27.0</c:v>
                </c:pt>
                <c:pt idx="37">
                  <c:v>11.0</c:v>
                </c:pt>
                <c:pt idx="38">
                  <c:v>16.0</c:v>
                </c:pt>
                <c:pt idx="39">
                  <c:v>15.0</c:v>
                </c:pt>
              </c:numCache>
            </c:numRef>
          </c:val>
          <c:smooth val="0"/>
        </c:ser>
        <c:ser>
          <c:idx val="6"/>
          <c:order val="6"/>
          <c:tx>
            <c:strRef>
              <c:f>'[Mexico_China_Sales Forecasting.xlsx]Historical order data'!$A$17</c:f>
              <c:strCache>
                <c:ptCount val="1"/>
                <c:pt idx="0">
                  <c:v>SKU7</c:v>
                </c:pt>
              </c:strCache>
            </c:strRef>
          </c:tx>
          <c:marker>
            <c:symbol val="none"/>
          </c:marker>
          <c:val>
            <c:numRef>
              <c:f>'[Mexico_China_Sales Forecasting.xlsx]Historical order data'!$B$17:$AO$17</c:f>
              <c:numCache>
                <c:formatCode>General</c:formatCode>
                <c:ptCount val="40"/>
                <c:pt idx="0">
                  <c:v>57.0</c:v>
                </c:pt>
                <c:pt idx="1">
                  <c:v>70.0</c:v>
                </c:pt>
                <c:pt idx="2">
                  <c:v>25.0</c:v>
                </c:pt>
                <c:pt idx="3">
                  <c:v>80.0</c:v>
                </c:pt>
                <c:pt idx="4">
                  <c:v>62.0</c:v>
                </c:pt>
                <c:pt idx="5">
                  <c:v>42.0</c:v>
                </c:pt>
                <c:pt idx="6">
                  <c:v>48.0</c:v>
                </c:pt>
                <c:pt idx="7">
                  <c:v>54.0</c:v>
                </c:pt>
                <c:pt idx="8">
                  <c:v>54.0</c:v>
                </c:pt>
                <c:pt idx="9">
                  <c:v>68.0</c:v>
                </c:pt>
                <c:pt idx="10">
                  <c:v>66.0</c:v>
                </c:pt>
                <c:pt idx="11">
                  <c:v>45.0</c:v>
                </c:pt>
                <c:pt idx="12">
                  <c:v>48.0</c:v>
                </c:pt>
                <c:pt idx="13">
                  <c:v>61.0</c:v>
                </c:pt>
                <c:pt idx="14">
                  <c:v>52.0</c:v>
                </c:pt>
                <c:pt idx="15">
                  <c:v>67.0</c:v>
                </c:pt>
                <c:pt idx="16">
                  <c:v>40.0</c:v>
                </c:pt>
                <c:pt idx="17">
                  <c:v>57.0</c:v>
                </c:pt>
                <c:pt idx="18">
                  <c:v>54.0</c:v>
                </c:pt>
                <c:pt idx="19">
                  <c:v>71.0</c:v>
                </c:pt>
                <c:pt idx="20">
                  <c:v>30.0</c:v>
                </c:pt>
                <c:pt idx="21">
                  <c:v>50.0</c:v>
                </c:pt>
                <c:pt idx="22">
                  <c:v>51.0</c:v>
                </c:pt>
                <c:pt idx="23">
                  <c:v>15.0</c:v>
                </c:pt>
                <c:pt idx="24">
                  <c:v>69.0</c:v>
                </c:pt>
                <c:pt idx="25">
                  <c:v>92.0</c:v>
                </c:pt>
                <c:pt idx="26">
                  <c:v>47.0</c:v>
                </c:pt>
                <c:pt idx="27">
                  <c:v>54.0</c:v>
                </c:pt>
                <c:pt idx="28">
                  <c:v>43.0</c:v>
                </c:pt>
                <c:pt idx="29">
                  <c:v>56.0</c:v>
                </c:pt>
                <c:pt idx="30">
                  <c:v>44.0</c:v>
                </c:pt>
                <c:pt idx="31">
                  <c:v>48.0</c:v>
                </c:pt>
                <c:pt idx="32">
                  <c:v>74.0</c:v>
                </c:pt>
                <c:pt idx="33">
                  <c:v>37.0</c:v>
                </c:pt>
                <c:pt idx="34">
                  <c:v>24.0</c:v>
                </c:pt>
                <c:pt idx="35">
                  <c:v>29.0</c:v>
                </c:pt>
                <c:pt idx="36">
                  <c:v>6.0</c:v>
                </c:pt>
                <c:pt idx="37">
                  <c:v>30.0</c:v>
                </c:pt>
                <c:pt idx="38">
                  <c:v>5.0</c:v>
                </c:pt>
                <c:pt idx="39">
                  <c:v>6.0</c:v>
                </c:pt>
              </c:numCache>
            </c:numRef>
          </c:val>
          <c:smooth val="0"/>
        </c:ser>
        <c:ser>
          <c:idx val="7"/>
          <c:order val="7"/>
          <c:tx>
            <c:strRef>
              <c:f>'[Mexico_China_Sales Forecasting.xlsx]Historical order data'!$A$18</c:f>
              <c:strCache>
                <c:ptCount val="1"/>
                <c:pt idx="0">
                  <c:v>SKU8</c:v>
                </c:pt>
              </c:strCache>
            </c:strRef>
          </c:tx>
          <c:marker>
            <c:symbol val="none"/>
          </c:marker>
          <c:val>
            <c:numRef>
              <c:f>'[Mexico_China_Sales Forecasting.xlsx]Historical order data'!$B$18:$AO$18</c:f>
              <c:numCache>
                <c:formatCode>General</c:formatCode>
                <c:ptCount val="40"/>
                <c:pt idx="0">
                  <c:v>41.0</c:v>
                </c:pt>
                <c:pt idx="1">
                  <c:v>49.0</c:v>
                </c:pt>
                <c:pt idx="2">
                  <c:v>48.0</c:v>
                </c:pt>
                <c:pt idx="3">
                  <c:v>72.0</c:v>
                </c:pt>
                <c:pt idx="4">
                  <c:v>80.0</c:v>
                </c:pt>
                <c:pt idx="5">
                  <c:v>35.0</c:v>
                </c:pt>
                <c:pt idx="6">
                  <c:v>40.0</c:v>
                </c:pt>
                <c:pt idx="7">
                  <c:v>58.0</c:v>
                </c:pt>
                <c:pt idx="8">
                  <c:v>44.0</c:v>
                </c:pt>
                <c:pt idx="9">
                  <c:v>80.0</c:v>
                </c:pt>
                <c:pt idx="10">
                  <c:v>75.0</c:v>
                </c:pt>
                <c:pt idx="11">
                  <c:v>58.0</c:v>
                </c:pt>
                <c:pt idx="12">
                  <c:v>58.0</c:v>
                </c:pt>
                <c:pt idx="13">
                  <c:v>45.0</c:v>
                </c:pt>
                <c:pt idx="14">
                  <c:v>61.0</c:v>
                </c:pt>
                <c:pt idx="15">
                  <c:v>67.0</c:v>
                </c:pt>
                <c:pt idx="16">
                  <c:v>52.0</c:v>
                </c:pt>
                <c:pt idx="17">
                  <c:v>79.0</c:v>
                </c:pt>
                <c:pt idx="18">
                  <c:v>60.0</c:v>
                </c:pt>
                <c:pt idx="19">
                  <c:v>48.0</c:v>
                </c:pt>
                <c:pt idx="20">
                  <c:v>56.0</c:v>
                </c:pt>
                <c:pt idx="21">
                  <c:v>66.0</c:v>
                </c:pt>
                <c:pt idx="22">
                  <c:v>44.0</c:v>
                </c:pt>
                <c:pt idx="23">
                  <c:v>49.0</c:v>
                </c:pt>
                <c:pt idx="24">
                  <c:v>86.0</c:v>
                </c:pt>
                <c:pt idx="25">
                  <c:v>43.0</c:v>
                </c:pt>
                <c:pt idx="26">
                  <c:v>64.0</c:v>
                </c:pt>
                <c:pt idx="27">
                  <c:v>62.0</c:v>
                </c:pt>
                <c:pt idx="28">
                  <c:v>74.0</c:v>
                </c:pt>
                <c:pt idx="29">
                  <c:v>58.0</c:v>
                </c:pt>
                <c:pt idx="30">
                  <c:v>13.0</c:v>
                </c:pt>
                <c:pt idx="31">
                  <c:v>37.0</c:v>
                </c:pt>
                <c:pt idx="32">
                  <c:v>58.0</c:v>
                </c:pt>
                <c:pt idx="33">
                  <c:v>54.0</c:v>
                </c:pt>
                <c:pt idx="34">
                  <c:v>10.0</c:v>
                </c:pt>
                <c:pt idx="35">
                  <c:v>24.0</c:v>
                </c:pt>
                <c:pt idx="36">
                  <c:v>6.0</c:v>
                </c:pt>
                <c:pt idx="37">
                  <c:v>20.0</c:v>
                </c:pt>
                <c:pt idx="38">
                  <c:v>21.0</c:v>
                </c:pt>
                <c:pt idx="39">
                  <c:v>19.0</c:v>
                </c:pt>
              </c:numCache>
            </c:numRef>
          </c:val>
          <c:smooth val="0"/>
        </c:ser>
        <c:ser>
          <c:idx val="8"/>
          <c:order val="8"/>
          <c:tx>
            <c:strRef>
              <c:f>'[Mexico_China_Sales Forecasting.xlsx]Historical order data'!$A$19</c:f>
              <c:strCache>
                <c:ptCount val="1"/>
                <c:pt idx="0">
                  <c:v>SKU9</c:v>
                </c:pt>
              </c:strCache>
            </c:strRef>
          </c:tx>
          <c:marker>
            <c:symbol val="none"/>
          </c:marker>
          <c:val>
            <c:numRef>
              <c:f>'[Mexico_China_Sales Forecasting.xlsx]Historical order data'!$B$19:$AO$19</c:f>
              <c:numCache>
                <c:formatCode>General</c:formatCode>
                <c:ptCount val="40"/>
                <c:pt idx="0">
                  <c:v>79.0</c:v>
                </c:pt>
                <c:pt idx="1">
                  <c:v>71.0</c:v>
                </c:pt>
                <c:pt idx="2">
                  <c:v>57.0</c:v>
                </c:pt>
                <c:pt idx="3">
                  <c:v>51.0</c:v>
                </c:pt>
                <c:pt idx="4">
                  <c:v>27.0</c:v>
                </c:pt>
                <c:pt idx="5">
                  <c:v>78.0</c:v>
                </c:pt>
                <c:pt idx="6">
                  <c:v>52.0</c:v>
                </c:pt>
                <c:pt idx="7">
                  <c:v>27.0</c:v>
                </c:pt>
                <c:pt idx="8">
                  <c:v>56.0</c:v>
                </c:pt>
                <c:pt idx="9">
                  <c:v>52.0</c:v>
                </c:pt>
                <c:pt idx="10">
                  <c:v>41.0</c:v>
                </c:pt>
                <c:pt idx="11">
                  <c:v>57.0</c:v>
                </c:pt>
                <c:pt idx="12">
                  <c:v>39.0</c:v>
                </c:pt>
                <c:pt idx="13">
                  <c:v>30.0</c:v>
                </c:pt>
                <c:pt idx="14">
                  <c:v>24.0</c:v>
                </c:pt>
                <c:pt idx="15">
                  <c:v>45.0</c:v>
                </c:pt>
                <c:pt idx="16">
                  <c:v>41.0</c:v>
                </c:pt>
                <c:pt idx="17">
                  <c:v>57.0</c:v>
                </c:pt>
                <c:pt idx="18">
                  <c:v>27.0</c:v>
                </c:pt>
                <c:pt idx="19">
                  <c:v>47.0</c:v>
                </c:pt>
                <c:pt idx="20">
                  <c:v>27.0</c:v>
                </c:pt>
                <c:pt idx="21">
                  <c:v>77.0</c:v>
                </c:pt>
                <c:pt idx="22">
                  <c:v>48.0</c:v>
                </c:pt>
                <c:pt idx="23">
                  <c:v>68.0</c:v>
                </c:pt>
                <c:pt idx="24">
                  <c:v>57.0</c:v>
                </c:pt>
                <c:pt idx="25">
                  <c:v>64.0</c:v>
                </c:pt>
                <c:pt idx="26">
                  <c:v>33.0</c:v>
                </c:pt>
                <c:pt idx="27">
                  <c:v>69.0</c:v>
                </c:pt>
                <c:pt idx="28">
                  <c:v>72.0</c:v>
                </c:pt>
                <c:pt idx="29">
                  <c:v>19.0</c:v>
                </c:pt>
                <c:pt idx="30">
                  <c:v>47.0</c:v>
                </c:pt>
                <c:pt idx="31">
                  <c:v>40.0</c:v>
                </c:pt>
                <c:pt idx="32">
                  <c:v>52.0</c:v>
                </c:pt>
                <c:pt idx="33">
                  <c:v>37.0</c:v>
                </c:pt>
                <c:pt idx="34">
                  <c:v>23.0</c:v>
                </c:pt>
                <c:pt idx="35">
                  <c:v>5.0</c:v>
                </c:pt>
                <c:pt idx="36">
                  <c:v>27.0</c:v>
                </c:pt>
                <c:pt idx="37">
                  <c:v>18.0</c:v>
                </c:pt>
                <c:pt idx="38">
                  <c:v>24.0</c:v>
                </c:pt>
                <c:pt idx="39">
                  <c:v>7.0</c:v>
                </c:pt>
              </c:numCache>
            </c:numRef>
          </c:val>
          <c:smooth val="0"/>
        </c:ser>
        <c:ser>
          <c:idx val="9"/>
          <c:order val="9"/>
          <c:tx>
            <c:strRef>
              <c:f>'[Mexico_China_Sales Forecasting.xlsx]Historical order data'!$A$20</c:f>
              <c:strCache>
                <c:ptCount val="1"/>
                <c:pt idx="0">
                  <c:v>SKU10</c:v>
                </c:pt>
              </c:strCache>
            </c:strRef>
          </c:tx>
          <c:marker>
            <c:symbol val="none"/>
          </c:marker>
          <c:val>
            <c:numRef>
              <c:f>'[Mexico_China_Sales Forecasting.xlsx]Historical order data'!$B$20:$AO$20</c:f>
              <c:numCache>
                <c:formatCode>General</c:formatCode>
                <c:ptCount val="40"/>
                <c:pt idx="0">
                  <c:v>54.0</c:v>
                </c:pt>
                <c:pt idx="1">
                  <c:v>59.0</c:v>
                </c:pt>
                <c:pt idx="2">
                  <c:v>54.0</c:v>
                </c:pt>
                <c:pt idx="3">
                  <c:v>48.0</c:v>
                </c:pt>
                <c:pt idx="4">
                  <c:v>31.0</c:v>
                </c:pt>
                <c:pt idx="5">
                  <c:v>51.0</c:v>
                </c:pt>
                <c:pt idx="6">
                  <c:v>42.0</c:v>
                </c:pt>
                <c:pt idx="7">
                  <c:v>31.0</c:v>
                </c:pt>
                <c:pt idx="8">
                  <c:v>49.0</c:v>
                </c:pt>
                <c:pt idx="9">
                  <c:v>47.0</c:v>
                </c:pt>
                <c:pt idx="10">
                  <c:v>53.0</c:v>
                </c:pt>
                <c:pt idx="11">
                  <c:v>65.0</c:v>
                </c:pt>
                <c:pt idx="12">
                  <c:v>59.0</c:v>
                </c:pt>
                <c:pt idx="13">
                  <c:v>70.0</c:v>
                </c:pt>
                <c:pt idx="14">
                  <c:v>39.0</c:v>
                </c:pt>
                <c:pt idx="15">
                  <c:v>37.0</c:v>
                </c:pt>
                <c:pt idx="16">
                  <c:v>49.0</c:v>
                </c:pt>
                <c:pt idx="17">
                  <c:v>71.0</c:v>
                </c:pt>
                <c:pt idx="18">
                  <c:v>70.0</c:v>
                </c:pt>
                <c:pt idx="19">
                  <c:v>48.0</c:v>
                </c:pt>
                <c:pt idx="20">
                  <c:v>41.0</c:v>
                </c:pt>
                <c:pt idx="21">
                  <c:v>27.0</c:v>
                </c:pt>
                <c:pt idx="22">
                  <c:v>60.0</c:v>
                </c:pt>
                <c:pt idx="23">
                  <c:v>50.0</c:v>
                </c:pt>
                <c:pt idx="24">
                  <c:v>32.0</c:v>
                </c:pt>
                <c:pt idx="25">
                  <c:v>45.0</c:v>
                </c:pt>
                <c:pt idx="26">
                  <c:v>23.0</c:v>
                </c:pt>
                <c:pt idx="27">
                  <c:v>56.0</c:v>
                </c:pt>
                <c:pt idx="28">
                  <c:v>47.0</c:v>
                </c:pt>
                <c:pt idx="29">
                  <c:v>74.0</c:v>
                </c:pt>
                <c:pt idx="30">
                  <c:v>30.0</c:v>
                </c:pt>
                <c:pt idx="31">
                  <c:v>65.0</c:v>
                </c:pt>
                <c:pt idx="32">
                  <c:v>52.0</c:v>
                </c:pt>
                <c:pt idx="33">
                  <c:v>51.0</c:v>
                </c:pt>
                <c:pt idx="34">
                  <c:v>18.0</c:v>
                </c:pt>
                <c:pt idx="35">
                  <c:v>26.0</c:v>
                </c:pt>
                <c:pt idx="36">
                  <c:v>27.0</c:v>
                </c:pt>
                <c:pt idx="37">
                  <c:v>16.0</c:v>
                </c:pt>
                <c:pt idx="38">
                  <c:v>0.0</c:v>
                </c:pt>
                <c:pt idx="39">
                  <c:v>6.0</c:v>
                </c:pt>
              </c:numCache>
            </c:numRef>
          </c:val>
          <c:smooth val="0"/>
        </c:ser>
        <c:dLbls>
          <c:showLegendKey val="0"/>
          <c:showVal val="0"/>
          <c:showCatName val="0"/>
          <c:showSerName val="0"/>
          <c:showPercent val="0"/>
          <c:showBubbleSize val="0"/>
        </c:dLbls>
        <c:marker val="1"/>
        <c:smooth val="0"/>
        <c:axId val="-2068112920"/>
        <c:axId val="-2067448472"/>
      </c:lineChart>
      <c:catAx>
        <c:axId val="-2068112920"/>
        <c:scaling>
          <c:orientation val="minMax"/>
        </c:scaling>
        <c:delete val="0"/>
        <c:axPos val="b"/>
        <c:majorTickMark val="out"/>
        <c:minorTickMark val="none"/>
        <c:tickLblPos val="nextTo"/>
        <c:crossAx val="-2067448472"/>
        <c:crosses val="autoZero"/>
        <c:auto val="1"/>
        <c:lblAlgn val="ctr"/>
        <c:lblOffset val="100"/>
        <c:noMultiLvlLbl val="0"/>
      </c:catAx>
      <c:valAx>
        <c:axId val="-2067448472"/>
        <c:scaling>
          <c:orientation val="minMax"/>
        </c:scaling>
        <c:delete val="0"/>
        <c:axPos val="l"/>
        <c:majorGridlines/>
        <c:numFmt formatCode="General" sourceLinked="1"/>
        <c:majorTickMark val="out"/>
        <c:minorTickMark val="none"/>
        <c:tickLblPos val="nextTo"/>
        <c:crossAx val="-2068112920"/>
        <c:crosses val="autoZero"/>
        <c:crossBetween val="between"/>
      </c:valAx>
    </c:plotArea>
    <c:legend>
      <c:legendPos val="r"/>
      <c:layout>
        <c:manualLayout>
          <c:xMode val="edge"/>
          <c:yMode val="edge"/>
          <c:x val="0.712346019247594"/>
          <c:y val="0.478724846894138"/>
          <c:w val="0.287654126567512"/>
          <c:h val="0.521275153105862"/>
        </c:manualLayout>
      </c:layout>
      <c:overlay val="0"/>
    </c:legend>
    <c:plotVisOnly val="1"/>
    <c:dispBlanksAs val="gap"/>
    <c:showDLblsOverMax val="0"/>
  </c:chart>
  <c:spPr>
    <a:solidFill>
      <a:srgbClr val="CCECFF"/>
    </a:solidFill>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34165972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2/13/15</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6556105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tuck.sourcinggame.ne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6170"/>
            <a:r>
              <a:rPr lang="en-US" smtClean="0">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76170"/>
            <a:fld id="{B24080F0-91E0-014F-AC5E-1310A9D95A2D}" type="datetime1">
              <a:rPr lang="en-US" smtClean="0">
                <a:solidFill>
                  <a:prstClr val="black"/>
                </a:solidFill>
              </a:rPr>
              <a:pPr defTabSz="976170"/>
              <a:t>2/13/15</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76170"/>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76170"/>
            <a:fld id="{B5397205-78B2-44DA-A926-D6FF28DA6560}" type="slidenum">
              <a:rPr lang="en-US">
                <a:solidFill>
                  <a:prstClr val="black"/>
                </a:solidFill>
              </a:rPr>
              <a:pPr defTabSz="976170"/>
              <a:t>15</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19</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20</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24</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Charlie </a:t>
            </a:r>
            <a:r>
              <a:rPr lang="en-US" dirty="0" err="1" smtClean="0"/>
              <a:t>Pollak</a:t>
            </a:r>
            <a:r>
              <a:rPr lang="en-US" dirty="0" smtClean="0"/>
              <a:t>, Erica Morris, Vin </a:t>
            </a:r>
            <a:r>
              <a:rPr lang="en-US" dirty="0" err="1" smtClean="0"/>
              <a:t>Sathyamoorthy</a:t>
            </a:r>
            <a:r>
              <a:rPr lang="en-US" dirty="0" smtClean="0"/>
              <a:t>, Justin Wu, Elizabeth </a:t>
            </a:r>
            <a:r>
              <a:rPr lang="en-US" dirty="0" err="1" smtClean="0"/>
              <a:t>Richeda</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3</a:t>
            </a:fld>
            <a:endParaRPr lang="en-US"/>
          </a:p>
        </p:txBody>
      </p:sp>
    </p:spTree>
    <p:extLst>
      <p:ext uri="{BB962C8B-B14F-4D97-AF65-F5344CB8AC3E}">
        <p14:creationId xmlns:p14="http://schemas.microsoft.com/office/powerpoint/2010/main" val="309105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Circled-line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39367" indent="-239367">
              <a:buFont typeface="Arial" pitchFamily="34" charset="0"/>
              <a:buChar char="•"/>
            </a:pPr>
            <a:r>
              <a:rPr lang="en-US" baseline="0" dirty="0" smtClean="0"/>
              <a:t>Average= 39.8 </a:t>
            </a:r>
          </a:p>
          <a:p>
            <a:pPr marL="239367" indent="-239367">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SALES periods 1-(30-epsilon)  and N(17,15) for remainder.</a:t>
            </a:r>
          </a:p>
          <a:p>
            <a:endParaRPr lang="en-US" baseline="0" dirty="0" smtClean="0"/>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a:t>
            </a:r>
            <a:r>
              <a:rPr lang="en-US" baseline="0" dirty="0" err="1" smtClean="0"/>
              <a:t>etc</a:t>
            </a:r>
            <a:endParaRPr lang="en-US" baseline="0" dirty="0" smtClean="0"/>
          </a:p>
          <a:p>
            <a:endParaRPr lang="en-US" baseline="0" dirty="0" smtClean="0"/>
          </a:p>
          <a:p>
            <a:endParaRPr lang="en-US" baseline="0" dirty="0" smtClean="0"/>
          </a:p>
          <a:p>
            <a:r>
              <a:rPr lang="en-US" baseline="0" dirty="0" smtClean="0"/>
              <a:t>So, sample average distributed like N(50, 15/</a:t>
            </a:r>
            <a:r>
              <a:rPr lang="en-US" baseline="0" dirty="0" err="1" smtClean="0"/>
              <a:t>sqrt</a:t>
            </a:r>
            <a:r>
              <a:rPr lang="en-US" baseline="0" dirty="0" smtClean="0"/>
              <a:t>(10-1)) = N(50, 5), so CL at 3 sigma means sample average will fall 98% between 35 and 65.</a:t>
            </a:r>
          </a:p>
          <a:p>
            <a:r>
              <a:rPr lang="en-US" baseline="0" dirty="0" smtClean="0"/>
              <a:t>And end of PLC phase: N(17, 15/3) so CL at 17 plus/minus 15.</a:t>
            </a:r>
          </a:p>
          <a:p>
            <a:endParaRPr lang="en-US" baseline="0" dirty="0" smtClean="0"/>
          </a:p>
          <a:p>
            <a:r>
              <a:rPr lang="en-US" baseline="0" dirty="0" smtClean="0"/>
              <a:t>So sample means 34 and 32 are unlikely – indeed, we picked one sample path out of a simulation of 1000…</a:t>
            </a:r>
          </a:p>
          <a:p>
            <a:endParaRPr lang="en-US" baseline="0" dirty="0" smtClean="0"/>
          </a:p>
          <a:p>
            <a:endParaRPr lang="en-US" baseline="0" dirty="0" smtClean="0"/>
          </a:p>
          <a:p>
            <a:r>
              <a:rPr lang="en-US" baseline="0" dirty="0" smtClean="0"/>
              <a:t>HOWEVER, SPC tracks sample MEANS, not single observations.</a:t>
            </a:r>
          </a:p>
          <a:p>
            <a:r>
              <a:rPr lang="en-US" baseline="0" dirty="0" smtClean="0"/>
              <a:t>To do this on-line, one would need to track sequentially sampled means, so always running a little (probably at least 5 periods) behind.</a:t>
            </a:r>
          </a:p>
          <a:p>
            <a:endParaRPr lang="en-US" baseline="0" dirty="0" smtClean="0"/>
          </a:p>
          <a:p>
            <a:r>
              <a:rPr lang="en-US" baseline="0" dirty="0" smtClean="0"/>
              <a:t>It turns out that here one could track single observations because we know the underlying distribution of samples is normal;</a:t>
            </a:r>
          </a:p>
          <a:p>
            <a:r>
              <a:rPr lang="en-US" baseline="0" dirty="0" smtClean="0"/>
              <a:t>For SPC we do not know that, therefore track sample means, which we know to be asymptotically normally distributed (CLT).</a:t>
            </a:r>
          </a:p>
          <a:p>
            <a:endParaRPr lang="en-US" baseline="0" dirty="0" smtClean="0"/>
          </a:p>
          <a:p>
            <a:endParaRPr lang="en-US" baseline="0" dirty="0" smtClean="0"/>
          </a:p>
          <a:p>
            <a:r>
              <a:rPr lang="en-US" baseline="0" dirty="0" smtClean="0"/>
              <a:t>In the game and in our simulation results we use sample paths that all switch after period 30.</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4</a:t>
            </a:fld>
            <a:endParaRPr lang="en-US"/>
          </a:p>
        </p:txBody>
      </p:sp>
    </p:spTree>
    <p:extLst>
      <p:ext uri="{BB962C8B-B14F-4D97-AF65-F5344CB8AC3E}">
        <p14:creationId xmlns:p14="http://schemas.microsoft.com/office/powerpoint/2010/main" val="392204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9</a:t>
            </a:fld>
            <a:endParaRPr lang="en-US" sz="1200" dirty="0"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10</a:t>
            </a:fld>
            <a:endParaRPr lang="en-US" sz="1200" dirty="0"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13-Feb-15</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13-Feb-15</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theme" Target="../theme/theme3.xml"/><Relationship Id="rId14" Type="http://schemas.openxmlformats.org/officeDocument/2006/relationships/vmlDrawing" Target="../drawings/vmlDrawing1.vml"/><Relationship Id="rId15" Type="http://schemas.openxmlformats.org/officeDocument/2006/relationships/image" Target="../media/image2.png"/><Relationship Id="rId16" Type="http://schemas.openxmlformats.org/officeDocument/2006/relationships/oleObject" Target="../embeddings/oleObject1.bin"/><Relationship Id="rId17"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3.xml"/><Relationship Id="rId12" Type="http://schemas.openxmlformats.org/officeDocument/2006/relationships/slideLayout" Target="../slideLayouts/slideLayout64.xml"/><Relationship Id="rId13" Type="http://schemas.openxmlformats.org/officeDocument/2006/relationships/slideLayout" Target="../slideLayouts/slideLayout65.xml"/><Relationship Id="rId14" Type="http://schemas.openxmlformats.org/officeDocument/2006/relationships/theme" Target="../theme/theme5.xml"/><Relationship Id="rId1" Type="http://schemas.openxmlformats.org/officeDocument/2006/relationships/slideLayout" Target="../slideLayouts/slideLayout53.xml"/><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slideLayout" Target="../slideLayouts/slideLayout56.xml"/><Relationship Id="rId5" Type="http://schemas.openxmlformats.org/officeDocument/2006/relationships/slideLayout" Target="../slideLayouts/slideLayout57.xml"/><Relationship Id="rId6" Type="http://schemas.openxmlformats.org/officeDocument/2006/relationships/slideLayout" Target="../slideLayouts/slideLayout58.xml"/><Relationship Id="rId7" Type="http://schemas.openxmlformats.org/officeDocument/2006/relationships/slideLayout" Target="../slideLayouts/slideLayout59.xml"/><Relationship Id="rId8" Type="http://schemas.openxmlformats.org/officeDocument/2006/relationships/slideLayout" Target="../slideLayouts/slideLayout60.xml"/><Relationship Id="rId9" Type="http://schemas.openxmlformats.org/officeDocument/2006/relationships/slideLayout" Target="../slideLayouts/slideLayout61.xml"/><Relationship Id="rId10"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slideLayout" Target="../slideLayouts/slideLayout77.xml"/><Relationship Id="rId13" Type="http://schemas.openxmlformats.org/officeDocument/2006/relationships/theme" Target="../theme/theme6.xml"/><Relationship Id="rId14" Type="http://schemas.openxmlformats.org/officeDocument/2006/relationships/vmlDrawing" Target="../drawings/vmlDrawing2.vml"/><Relationship Id="rId15" Type="http://schemas.openxmlformats.org/officeDocument/2006/relationships/image" Target="../media/image2.png"/><Relationship Id="rId16" Type="http://schemas.openxmlformats.org/officeDocument/2006/relationships/oleObject" Target="../embeddings/oleObject2.bin"/><Relationship Id="rId17" Type="http://schemas.openxmlformats.org/officeDocument/2006/relationships/image" Target="../media/image1.png"/><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7.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13-Feb-15</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1056"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2080"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13-Feb-15</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3.bin"/><Relationship Id="rId5" Type="http://schemas.openxmlformats.org/officeDocument/2006/relationships/image" Target="../media/image7.w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4.bin"/><Relationship Id="rId5" Type="http://schemas.openxmlformats.org/officeDocument/2006/relationships/image" Target="../media/image9.emf"/><Relationship Id="rId1" Type="http://schemas.openxmlformats.org/officeDocument/2006/relationships/vmlDrawing" Target="../drawings/vmlDrawing4.vml"/><Relationship Id="rId2"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Global Networks: Dual Sourcing</a:t>
            </a: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dirty="0" smtClean="0"/>
              <a:t>Tailored Dual Sourcing = Process Flexibility</a:t>
            </a:r>
            <a:br>
              <a:rPr lang="en-US" b="1" dirty="0" smtClean="0"/>
            </a:br>
            <a:r>
              <a:rPr lang="en-US" b="1" dirty="0" smtClean="0"/>
              <a:t>	Base-Surge Policy</a:t>
            </a:r>
            <a:endParaRPr lang="en-US" dirty="0"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904378" y="3600096"/>
            <a:ext cx="7520950" cy="1477328"/>
          </a:xfrm>
          <a:prstGeom prst="rect">
            <a:avLst/>
          </a:prstGeom>
        </p:spPr>
        <p:txBody>
          <a:bodyPr wrap="square">
            <a:spAutoFit/>
          </a:bodyPr>
          <a:lstStyle/>
          <a:p>
            <a:pPr marL="285750" indent="-285750">
              <a:buFont typeface="Arial"/>
              <a:buChar char="•"/>
              <a:defRPr/>
            </a:pPr>
            <a:r>
              <a:rPr lang="en-US" sz="1800" i="1" dirty="0" smtClean="0"/>
              <a:t>h 	= </a:t>
            </a:r>
            <a:r>
              <a:rPr lang="en-US" sz="1800" dirty="0" smtClean="0"/>
              <a:t>Holding cost </a:t>
            </a:r>
            <a:r>
              <a:rPr lang="en-US" sz="1800" u="sng" dirty="0" smtClean="0"/>
              <a:t>per unit</a:t>
            </a:r>
            <a:r>
              <a:rPr lang="en-US" sz="1800" baseline="-25000" dirty="0" smtClean="0"/>
              <a:t> </a:t>
            </a:r>
            <a:r>
              <a:rPr lang="en-US" sz="1800" u="sng" dirty="0" smtClean="0"/>
              <a:t>per period</a:t>
            </a:r>
          </a:p>
          <a:p>
            <a:pPr marL="285750" indent="-285750">
              <a:buFont typeface="Arial"/>
              <a:buChar char="•"/>
              <a:defRPr/>
            </a:pPr>
            <a:r>
              <a:rPr lang="en-US" sz="1800" dirty="0" smtClean="0">
                <a:latin typeface="Symbol" pitchFamily="18" charset="2"/>
              </a:rPr>
              <a:t>D</a:t>
            </a:r>
            <a:r>
              <a:rPr lang="en-US" sz="1800" i="1" dirty="0" smtClean="0"/>
              <a:t>c</a:t>
            </a:r>
            <a:r>
              <a:rPr lang="en-US" sz="1800" dirty="0" smtClean="0"/>
              <a:t> 	= China’s sourcing cost advantage </a:t>
            </a:r>
            <a:r>
              <a:rPr lang="en-US" sz="1800" u="sng" dirty="0" smtClean="0"/>
              <a:t>per unit</a:t>
            </a:r>
            <a:r>
              <a:rPr lang="en-US" sz="1800" dirty="0" smtClean="0"/>
              <a:t> </a:t>
            </a:r>
          </a:p>
          <a:p>
            <a:pPr lvl="1">
              <a:defRPr/>
            </a:pPr>
            <a:r>
              <a:rPr lang="en-US" sz="1800" dirty="0"/>
              <a:t> </a:t>
            </a:r>
            <a:r>
              <a:rPr lang="en-US" sz="1800" dirty="0" smtClean="0"/>
              <a:t>  	= Mexico cost – China cost</a:t>
            </a:r>
          </a:p>
          <a:p>
            <a:pPr marL="285750" indent="-285750">
              <a:buFont typeface="Arial"/>
              <a:buChar char="•"/>
              <a:defRPr/>
            </a:pPr>
            <a:r>
              <a:rPr lang="en-US" sz="1800" dirty="0" smtClean="0">
                <a:latin typeface="Symbol" pitchFamily="18" charset="2"/>
              </a:rPr>
              <a:t>m</a:t>
            </a:r>
            <a:r>
              <a:rPr lang="en-US" sz="1800" dirty="0" smtClean="0"/>
              <a:t> 	= Average demand per period</a:t>
            </a:r>
          </a:p>
          <a:p>
            <a:pPr marL="285750" indent="-285750">
              <a:buFont typeface="Arial"/>
              <a:buChar char="•"/>
              <a:defRPr/>
            </a:pPr>
            <a:r>
              <a:rPr lang="el-GR" sz="1800" dirty="0" smtClean="0"/>
              <a:t>σ</a:t>
            </a:r>
            <a:r>
              <a:rPr lang="en-US" sz="1800" i="1" dirty="0" smtClean="0"/>
              <a:t> 	= </a:t>
            </a:r>
            <a:r>
              <a:rPr lang="en-US" sz="1800"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891813"/>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mc:AlternateContent xmlns:mc="http://schemas.openxmlformats.org/markup-compatibility/2006">
                <mc:Choice xmlns:v="urn:schemas-microsoft-com:vml" Requires="v">
                  <p:oleObj spid="_x0000_s190497" name="Equation" r:id="rId4" imgW="3213000" imgH="469800" progId="Equation.3">
                    <p:embed/>
                  </p:oleObj>
                </mc:Choice>
                <mc:Fallback>
                  <p:oleObj name="Equation" r:id="rId4" imgW="3213000" imgH="469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674" y="4540522"/>
                          <a:ext cx="6827836" cy="998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138647" y="2487045"/>
            <a:ext cx="4597357" cy="2607449"/>
            <a:chOff x="2138647" y="2065725"/>
            <a:chExt cx="4597357" cy="2607449"/>
          </a:xfrm>
        </p:grpSpPr>
        <p:sp>
          <p:nvSpPr>
            <p:cNvPr id="4" name="TextBox 3"/>
            <p:cNvSpPr txBox="1"/>
            <p:nvPr/>
          </p:nvSpPr>
          <p:spPr>
            <a:xfrm>
              <a:off x="2354547" y="4396175"/>
              <a:ext cx="527007" cy="276999"/>
            </a:xfrm>
            <a:prstGeom prst="rect">
              <a:avLst/>
            </a:prstGeom>
            <a:noFill/>
          </p:spPr>
          <p:txBody>
            <a:bodyPr wrap="none" rtlCol="0">
              <a:spAutoFit/>
            </a:bodyPr>
            <a:lstStyle/>
            <a:p>
              <a:r>
                <a:rPr lang="en-US" sz="1200" i="0" dirty="0" smtClean="0"/>
                <a:t>1992</a:t>
              </a:r>
              <a:endParaRPr lang="en-US" sz="1200" i="0" dirty="0"/>
            </a:p>
          </p:txBody>
        </p:sp>
        <p:pic>
          <p:nvPicPr>
            <p:cNvPr id="5" name="Picture 4"/>
            <p:cNvPicPr>
              <a:picLocks noChangeAspect="1"/>
            </p:cNvPicPr>
            <p:nvPr/>
          </p:nvPicPr>
          <p:blipFill rotWithShape="1">
            <a:blip r:embed="rId2"/>
            <a:srcRect b="4145"/>
            <a:stretch/>
          </p:blipFill>
          <p:spPr>
            <a:xfrm>
              <a:off x="2616200" y="2374900"/>
              <a:ext cx="3898900" cy="2020824"/>
            </a:xfrm>
            <a:prstGeom prst="rect">
              <a:avLst/>
            </a:prstGeom>
          </p:spPr>
        </p:pic>
        <p:sp>
          <p:nvSpPr>
            <p:cNvPr id="6" name="TextBox 5"/>
            <p:cNvSpPr txBox="1"/>
            <p:nvPr/>
          </p:nvSpPr>
          <p:spPr>
            <a:xfrm>
              <a:off x="3402297" y="4396175"/>
              <a:ext cx="527007" cy="276999"/>
            </a:xfrm>
            <a:prstGeom prst="rect">
              <a:avLst/>
            </a:prstGeom>
            <a:noFill/>
          </p:spPr>
          <p:txBody>
            <a:bodyPr wrap="none" rtlCol="0">
              <a:spAutoFit/>
            </a:bodyPr>
            <a:lstStyle/>
            <a:p>
              <a:r>
                <a:rPr lang="en-US" sz="1200" i="0" dirty="0" smtClean="0"/>
                <a:t>2002</a:t>
              </a:r>
              <a:endParaRPr lang="en-US" sz="1200" i="0" dirty="0"/>
            </a:p>
          </p:txBody>
        </p:sp>
        <p:sp>
          <p:nvSpPr>
            <p:cNvPr id="7" name="TextBox 6"/>
            <p:cNvSpPr txBox="1"/>
            <p:nvPr/>
          </p:nvSpPr>
          <p:spPr>
            <a:xfrm>
              <a:off x="4265897" y="4396175"/>
              <a:ext cx="527007" cy="276999"/>
            </a:xfrm>
            <a:prstGeom prst="rect">
              <a:avLst/>
            </a:prstGeom>
            <a:noFill/>
          </p:spPr>
          <p:txBody>
            <a:bodyPr wrap="none" rtlCol="0">
              <a:spAutoFit/>
            </a:bodyPr>
            <a:lstStyle/>
            <a:p>
              <a:r>
                <a:rPr lang="en-US" sz="1200" i="0" dirty="0" smtClean="0"/>
                <a:t>2012</a:t>
              </a:r>
              <a:endParaRPr lang="en-US" sz="1200" i="0" dirty="0"/>
            </a:p>
          </p:txBody>
        </p:sp>
        <p:sp>
          <p:nvSpPr>
            <p:cNvPr id="8" name="TextBox 7"/>
            <p:cNvSpPr txBox="1"/>
            <p:nvPr/>
          </p:nvSpPr>
          <p:spPr>
            <a:xfrm>
              <a:off x="5319997" y="4396175"/>
              <a:ext cx="527007" cy="276999"/>
            </a:xfrm>
            <a:prstGeom prst="rect">
              <a:avLst/>
            </a:prstGeom>
            <a:noFill/>
          </p:spPr>
          <p:txBody>
            <a:bodyPr wrap="none" rtlCol="0">
              <a:spAutoFit/>
            </a:bodyPr>
            <a:lstStyle/>
            <a:p>
              <a:r>
                <a:rPr lang="en-US" sz="1200" i="0" dirty="0" smtClean="0"/>
                <a:t>2022</a:t>
              </a:r>
              <a:endParaRPr lang="en-US" sz="1200" i="0" dirty="0"/>
            </a:p>
          </p:txBody>
        </p:sp>
        <p:sp>
          <p:nvSpPr>
            <p:cNvPr id="9" name="TextBox 8"/>
            <p:cNvSpPr txBox="1"/>
            <p:nvPr/>
          </p:nvSpPr>
          <p:spPr>
            <a:xfrm>
              <a:off x="6208997" y="4396175"/>
              <a:ext cx="527007" cy="276999"/>
            </a:xfrm>
            <a:prstGeom prst="rect">
              <a:avLst/>
            </a:prstGeom>
            <a:noFill/>
          </p:spPr>
          <p:txBody>
            <a:bodyPr wrap="none" rtlCol="0">
              <a:spAutoFit/>
            </a:bodyPr>
            <a:lstStyle/>
            <a:p>
              <a:r>
                <a:rPr lang="en-US" sz="1200" i="0" dirty="0" smtClean="0"/>
                <a:t>2030</a:t>
              </a:r>
              <a:endParaRPr lang="en-US" sz="1200" i="0" dirty="0"/>
            </a:p>
          </p:txBody>
        </p:sp>
        <p:sp>
          <p:nvSpPr>
            <p:cNvPr id="10" name="TextBox 9"/>
            <p:cNvSpPr txBox="1"/>
            <p:nvPr/>
          </p:nvSpPr>
          <p:spPr>
            <a:xfrm>
              <a:off x="2138647" y="4243775"/>
              <a:ext cx="492668" cy="276999"/>
            </a:xfrm>
            <a:prstGeom prst="rect">
              <a:avLst/>
            </a:prstGeom>
            <a:noFill/>
          </p:spPr>
          <p:txBody>
            <a:bodyPr wrap="none" rtlCol="0">
              <a:spAutoFit/>
            </a:bodyPr>
            <a:lstStyle/>
            <a:p>
              <a:r>
                <a:rPr lang="en-US" sz="1200" i="0" dirty="0" smtClean="0"/>
                <a:t>-300</a:t>
              </a:r>
              <a:endParaRPr lang="en-US" sz="1200" i="0" dirty="0"/>
            </a:p>
          </p:txBody>
        </p:sp>
        <p:sp>
          <p:nvSpPr>
            <p:cNvPr id="11" name="TextBox 10"/>
            <p:cNvSpPr txBox="1"/>
            <p:nvPr/>
          </p:nvSpPr>
          <p:spPr>
            <a:xfrm>
              <a:off x="2138647" y="3907225"/>
              <a:ext cx="492668" cy="276999"/>
            </a:xfrm>
            <a:prstGeom prst="rect">
              <a:avLst/>
            </a:prstGeom>
            <a:noFill/>
          </p:spPr>
          <p:txBody>
            <a:bodyPr wrap="none" rtlCol="0">
              <a:spAutoFit/>
            </a:bodyPr>
            <a:lstStyle/>
            <a:p>
              <a:r>
                <a:rPr lang="en-US" sz="1200" i="0" dirty="0" smtClean="0"/>
                <a:t>-200</a:t>
              </a:r>
              <a:endParaRPr lang="en-US" sz="1200" i="0" dirty="0"/>
            </a:p>
          </p:txBody>
        </p:sp>
        <p:sp>
          <p:nvSpPr>
            <p:cNvPr id="12" name="TextBox 11"/>
            <p:cNvSpPr txBox="1"/>
            <p:nvPr/>
          </p:nvSpPr>
          <p:spPr>
            <a:xfrm>
              <a:off x="2138647" y="3500825"/>
              <a:ext cx="492668" cy="276999"/>
            </a:xfrm>
            <a:prstGeom prst="rect">
              <a:avLst/>
            </a:prstGeom>
            <a:noFill/>
          </p:spPr>
          <p:txBody>
            <a:bodyPr wrap="none" rtlCol="0">
              <a:spAutoFit/>
            </a:bodyPr>
            <a:lstStyle/>
            <a:p>
              <a:r>
                <a:rPr lang="en-US" sz="1200" i="0" dirty="0" smtClean="0"/>
                <a:t>-100</a:t>
              </a:r>
              <a:endParaRPr lang="en-US" sz="1200" i="0" dirty="0"/>
            </a:p>
          </p:txBody>
        </p:sp>
        <p:sp>
          <p:nvSpPr>
            <p:cNvPr id="13" name="TextBox 12"/>
            <p:cNvSpPr txBox="1"/>
            <p:nvPr/>
          </p:nvSpPr>
          <p:spPr>
            <a:xfrm>
              <a:off x="2361064" y="3081725"/>
              <a:ext cx="270251" cy="276999"/>
            </a:xfrm>
            <a:prstGeom prst="rect">
              <a:avLst/>
            </a:prstGeom>
            <a:noFill/>
          </p:spPr>
          <p:txBody>
            <a:bodyPr wrap="none" rtlCol="0">
              <a:spAutoFit/>
            </a:bodyPr>
            <a:lstStyle/>
            <a:p>
              <a:r>
                <a:rPr lang="en-US" sz="1200" i="0" dirty="0" smtClean="0"/>
                <a:t>0</a:t>
              </a:r>
              <a:endParaRPr lang="en-US" sz="1200" i="0" dirty="0"/>
            </a:p>
          </p:txBody>
        </p:sp>
        <p:sp>
          <p:nvSpPr>
            <p:cNvPr id="14" name="TextBox 13"/>
            <p:cNvSpPr txBox="1"/>
            <p:nvPr/>
          </p:nvSpPr>
          <p:spPr>
            <a:xfrm>
              <a:off x="2189893" y="2656275"/>
              <a:ext cx="441422" cy="276999"/>
            </a:xfrm>
            <a:prstGeom prst="rect">
              <a:avLst/>
            </a:prstGeom>
            <a:noFill/>
          </p:spPr>
          <p:txBody>
            <a:bodyPr wrap="none" rtlCol="0">
              <a:spAutoFit/>
            </a:bodyPr>
            <a:lstStyle/>
            <a:p>
              <a:r>
                <a:rPr lang="en-US" sz="1200" i="0" dirty="0"/>
                <a:t>1</a:t>
              </a:r>
              <a:r>
                <a:rPr lang="en-US" sz="1200" i="0" dirty="0" smtClean="0"/>
                <a:t>00</a:t>
              </a:r>
              <a:endParaRPr lang="en-US" sz="1200" i="0" dirty="0"/>
            </a:p>
          </p:txBody>
        </p:sp>
        <p:sp>
          <p:nvSpPr>
            <p:cNvPr id="15" name="TextBox 14"/>
            <p:cNvSpPr txBox="1"/>
            <p:nvPr/>
          </p:nvSpPr>
          <p:spPr>
            <a:xfrm>
              <a:off x="2189893" y="2281625"/>
              <a:ext cx="441422" cy="276999"/>
            </a:xfrm>
            <a:prstGeom prst="rect">
              <a:avLst/>
            </a:prstGeom>
            <a:noFill/>
          </p:spPr>
          <p:txBody>
            <a:bodyPr wrap="none" rtlCol="0">
              <a:spAutoFit/>
            </a:bodyPr>
            <a:lstStyle/>
            <a:p>
              <a:r>
                <a:rPr lang="en-US" sz="1200" i="0" dirty="0"/>
                <a:t>2</a:t>
              </a:r>
              <a:r>
                <a:rPr lang="en-US" sz="1200" i="0" dirty="0" smtClean="0"/>
                <a:t>00</a:t>
              </a:r>
              <a:endParaRPr lang="en-US" sz="1200" i="0" dirty="0"/>
            </a:p>
          </p:txBody>
        </p:sp>
        <p:sp>
          <p:nvSpPr>
            <p:cNvPr id="16" name="TextBox 15"/>
            <p:cNvSpPr txBox="1"/>
            <p:nvPr/>
          </p:nvSpPr>
          <p:spPr>
            <a:xfrm>
              <a:off x="2189893" y="2065725"/>
              <a:ext cx="1125654" cy="276999"/>
            </a:xfrm>
            <a:prstGeom prst="rect">
              <a:avLst/>
            </a:prstGeom>
            <a:noFill/>
          </p:spPr>
          <p:txBody>
            <a:bodyPr wrap="none" rtlCol="0">
              <a:spAutoFit/>
            </a:bodyPr>
            <a:lstStyle/>
            <a:p>
              <a:r>
                <a:rPr lang="en-US" sz="1200" i="0" dirty="0" smtClean="0"/>
                <a:t>Million people</a:t>
              </a:r>
              <a:endParaRPr lang="en-US" sz="1200" i="0" dirty="0"/>
            </a:p>
          </p:txBody>
        </p:sp>
        <p:sp>
          <p:nvSpPr>
            <p:cNvPr id="17" name="TextBox 16"/>
            <p:cNvSpPr txBox="1"/>
            <p:nvPr/>
          </p:nvSpPr>
          <p:spPr>
            <a:xfrm>
              <a:off x="5187950" y="2393950"/>
              <a:ext cx="908050" cy="276999"/>
            </a:xfrm>
            <a:prstGeom prst="rect">
              <a:avLst/>
            </a:prstGeom>
            <a:solidFill>
              <a:srgbClr val="33CCFF"/>
            </a:solidFill>
          </p:spPr>
          <p:txBody>
            <a:bodyPr wrap="square" rtlCol="0">
              <a:spAutoFit/>
            </a:bodyPr>
            <a:lstStyle/>
            <a:p>
              <a:r>
                <a:rPr lang="en-US" sz="1200" i="0" dirty="0" smtClean="0"/>
                <a:t>Projected</a:t>
              </a:r>
              <a:endParaRPr lang="en-US" sz="1200" i="0" dirty="0"/>
            </a:p>
          </p:txBody>
        </p:sp>
      </p:grpSp>
      <p:sp>
        <p:nvSpPr>
          <p:cNvPr id="2" name="Title 1"/>
          <p:cNvSpPr>
            <a:spLocks noGrp="1"/>
          </p:cNvSpPr>
          <p:nvPr>
            <p:ph type="title"/>
          </p:nvPr>
        </p:nvSpPr>
        <p:spPr/>
        <p:txBody>
          <a:bodyPr/>
          <a:lstStyle/>
          <a:p>
            <a:r>
              <a:rPr lang="en-US" dirty="0" smtClean="0"/>
              <a:t>Dynamic Updating &gt; Dynamic Projections</a:t>
            </a:r>
            <a:endParaRPr lang="en-US" dirty="0"/>
          </a:p>
        </p:txBody>
      </p:sp>
      <p:sp>
        <p:nvSpPr>
          <p:cNvPr id="3" name="Content Placeholder 2"/>
          <p:cNvSpPr>
            <a:spLocks noGrp="1"/>
          </p:cNvSpPr>
          <p:nvPr>
            <p:ph idx="1"/>
          </p:nvPr>
        </p:nvSpPr>
        <p:spPr/>
        <p:txBody>
          <a:bodyPr/>
          <a:lstStyle/>
          <a:p>
            <a:r>
              <a:rPr lang="en-US" dirty="0" smtClean="0"/>
              <a:t>Demographic data</a:t>
            </a:r>
          </a:p>
          <a:p>
            <a:pPr lvl="1"/>
            <a:r>
              <a:rPr lang="en-US" dirty="0"/>
              <a:t>Surplus labor lost: “under any economic or policy scenario, excess labor ends and labor shortages begin by 2025 in China.” </a:t>
            </a:r>
            <a:r>
              <a:rPr lang="en-US" sz="1000" dirty="0"/>
              <a:t>(Das and </a:t>
            </a:r>
            <a:r>
              <a:rPr lang="en-US" sz="1000" dirty="0" err="1"/>
              <a:t>NDiaye</a:t>
            </a:r>
            <a:r>
              <a:rPr lang="en-US" sz="1000" dirty="0"/>
              <a:t> 2013) </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r>
              <a:rPr lang="en-US" i="1" dirty="0" smtClean="0"/>
              <a:t>How much </a:t>
            </a:r>
            <a:r>
              <a:rPr lang="en-US" dirty="0" smtClean="0"/>
              <a:t>will offshoring (base allocation) change as</a:t>
            </a:r>
            <a:endParaRPr lang="en-US" dirty="0"/>
          </a:p>
          <a:p>
            <a:pPr lvl="1" indent="-342900"/>
            <a:r>
              <a:rPr lang="en-US" sz="1400" dirty="0" smtClean="0"/>
              <a:t>China becomes more expensive?</a:t>
            </a:r>
          </a:p>
          <a:p>
            <a:pPr lvl="1" indent="-342900"/>
            <a:r>
              <a:rPr lang="en-US" sz="1400" dirty="0" smtClean="0"/>
              <a:t>Demand </a:t>
            </a:r>
            <a:r>
              <a:rPr lang="en-US" sz="1400" dirty="0"/>
              <a:t>uncertainty increases?</a:t>
            </a:r>
          </a:p>
          <a:p>
            <a:pPr lvl="1" indent="-342900"/>
            <a:r>
              <a:rPr lang="en-US" sz="1400" dirty="0"/>
              <a:t>Over the product life cycle?</a:t>
            </a:r>
          </a:p>
          <a:p>
            <a:pPr lvl="1" indent="-342900"/>
            <a:r>
              <a:rPr lang="en-US" sz="1400" dirty="0" smtClean="0"/>
              <a:t>Cost </a:t>
            </a:r>
            <a:r>
              <a:rPr lang="en-US" sz="1400" dirty="0"/>
              <a:t>of capital increases?</a:t>
            </a:r>
          </a:p>
          <a:p>
            <a:pPr lvl="1"/>
            <a:endParaRPr lang="en-US" dirty="0"/>
          </a:p>
        </p:txBody>
      </p:sp>
      <p:sp>
        <p:nvSpPr>
          <p:cNvPr id="22" name="Freeform 21"/>
          <p:cNvSpPr/>
          <p:nvPr/>
        </p:nvSpPr>
        <p:spPr>
          <a:xfrm>
            <a:off x="1144156" y="2854582"/>
            <a:ext cx="7219738" cy="2587179"/>
          </a:xfrm>
          <a:custGeom>
            <a:avLst/>
            <a:gdLst>
              <a:gd name="connsiteX0" fmla="*/ 1484744 w 7219738"/>
              <a:gd name="connsiteY0" fmla="*/ 853818 h 2587179"/>
              <a:gd name="connsiteX1" fmla="*/ 1586344 w 7219738"/>
              <a:gd name="connsiteY1" fmla="*/ 837943 h 2587179"/>
              <a:gd name="connsiteX2" fmla="*/ 1703819 w 7219738"/>
              <a:gd name="connsiteY2" fmla="*/ 774443 h 2587179"/>
              <a:gd name="connsiteX3" fmla="*/ 1853044 w 7219738"/>
              <a:gd name="connsiteY3" fmla="*/ 749043 h 2587179"/>
              <a:gd name="connsiteX4" fmla="*/ 151244 w 7219738"/>
              <a:gd name="connsiteY4" fmla="*/ 326768 h 2587179"/>
              <a:gd name="connsiteX5" fmla="*/ 6272644 w 7219738"/>
              <a:gd name="connsiteY5" fmla="*/ 145793 h 2587179"/>
              <a:gd name="connsiteX6" fmla="*/ 6647294 w 7219738"/>
              <a:gd name="connsiteY6" fmla="*/ 2577843 h 25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738" h="2587179">
                <a:moveTo>
                  <a:pt x="1484744" y="853818"/>
                </a:moveTo>
                <a:cubicBezTo>
                  <a:pt x="1517288" y="852495"/>
                  <a:pt x="1549832" y="851172"/>
                  <a:pt x="1586344" y="837943"/>
                </a:cubicBezTo>
                <a:cubicBezTo>
                  <a:pt x="1622857" y="824714"/>
                  <a:pt x="1659369" y="789260"/>
                  <a:pt x="1703819" y="774443"/>
                </a:cubicBezTo>
                <a:cubicBezTo>
                  <a:pt x="1748269" y="759626"/>
                  <a:pt x="2111807" y="823655"/>
                  <a:pt x="1853044" y="749043"/>
                </a:cubicBezTo>
                <a:cubicBezTo>
                  <a:pt x="1594282" y="674430"/>
                  <a:pt x="-585356" y="427310"/>
                  <a:pt x="151244" y="326768"/>
                </a:cubicBezTo>
                <a:cubicBezTo>
                  <a:pt x="887844" y="226226"/>
                  <a:pt x="5189969" y="-229386"/>
                  <a:pt x="6272644" y="145793"/>
                </a:cubicBezTo>
                <a:cubicBezTo>
                  <a:pt x="7355319" y="520972"/>
                  <a:pt x="7550052" y="2748764"/>
                  <a:pt x="6647294" y="2577843"/>
                </a:cubicBezTo>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73828404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extLst>
              <p:ext uri="{D42A27DB-BD31-4B8C-83A1-F6EECF244321}">
                <p14:modId xmlns:p14="http://schemas.microsoft.com/office/powerpoint/2010/main" val="3535076297"/>
              </p:ext>
            </p:extLst>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91493" name="Chart" r:id="rId4" imgW="3914672" imgH="2905057" progId="MSGraph.Chart.8">
                  <p:embed followColorScheme="full"/>
                </p:oleObj>
              </mc:Choice>
              <mc:Fallback>
                <p:oleObj name="Chart" r:id="rId4" imgW="3914672" imgH="2905057" progId="MSGraph.Chart.8">
                  <p:embed followColorScheme="full"/>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extLst>
      <p:ext uri="{BB962C8B-B14F-4D97-AF65-F5344CB8AC3E}">
        <p14:creationId xmlns:p14="http://schemas.microsoft.com/office/powerpoint/2010/main" val="3191390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After decades of sending work across the world, companies are rethinking their </a:t>
            </a:r>
            <a:r>
              <a:rPr lang="en-US" dirty="0" err="1" smtClean="0"/>
              <a:t>offshoring</a:t>
            </a:r>
            <a:r>
              <a:rPr lang="en-US" dirty="0" smtClean="0"/>
              <a:t> strategies</a:t>
            </a:r>
            <a:endParaRPr lang="en-US"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346229" y="6422994"/>
            <a:ext cx="2352583" cy="276999"/>
          </a:xfrm>
          <a:prstGeom prst="rect">
            <a:avLst/>
          </a:prstGeom>
          <a:noFill/>
        </p:spPr>
        <p:txBody>
          <a:bodyPr wrap="square" rtlCol="0">
            <a:spAutoFit/>
          </a:bodyPr>
          <a:lstStyle/>
          <a:p>
            <a:r>
              <a:rPr lang="en-US" dirty="0" smtClean="0"/>
              <a:t>The Economist, Jan 19th 2013</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Forecast (S62; Group 8)</a:t>
            </a:r>
            <a:endParaRPr lang="en-US" dirty="0"/>
          </a:p>
        </p:txBody>
      </p:sp>
      <p:sp>
        <p:nvSpPr>
          <p:cNvPr id="3" name="Content Placeholder 2"/>
          <p:cNvSpPr>
            <a:spLocks noGrp="1"/>
          </p:cNvSpPr>
          <p:nvPr>
            <p:ph idx="1"/>
          </p:nvPr>
        </p:nvSpPr>
        <p:spPr>
          <a:xfrm>
            <a:off x="457199" y="1524000"/>
            <a:ext cx="8403587" cy="4876800"/>
          </a:xfrm>
        </p:spPr>
        <p:txBody>
          <a:bodyPr>
            <a:normAutofit/>
          </a:bodyPr>
          <a:lstStyle/>
          <a:p>
            <a:r>
              <a:rPr lang="en-US" sz="1800" dirty="0" smtClean="0"/>
              <a:t>Created a best fit line for the individual SKU graph (below) and used those predicted sales as our demand forecast (~1700 units)</a:t>
            </a:r>
          </a:p>
        </p:txBody>
      </p:sp>
      <p:graphicFrame>
        <p:nvGraphicFramePr>
          <p:cNvPr id="8" name="Chart 7"/>
          <p:cNvGraphicFramePr>
            <a:graphicFrameLocks/>
          </p:cNvGraphicFramePr>
          <p:nvPr>
            <p:extLst>
              <p:ext uri="{D42A27DB-BD31-4B8C-83A1-F6EECF244321}">
                <p14:modId xmlns:p14="http://schemas.microsoft.com/office/powerpoint/2010/main" val="1033382379"/>
              </p:ext>
            </p:extLst>
          </p:nvPr>
        </p:nvGraphicFramePr>
        <p:xfrm>
          <a:off x="0" y="2177405"/>
          <a:ext cx="9143999" cy="46805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855384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Statistical Process Control</a:t>
            </a:r>
            <a:r>
              <a:rPr lang="en-US" dirty="0"/>
              <a:t>: (S62; Group 8)</a:t>
            </a:r>
            <a:r>
              <a:rPr lang="en-US" dirty="0" smtClean="0"/>
              <a:t/>
            </a:r>
            <a:br>
              <a:rPr lang="en-US" dirty="0" smtClean="0"/>
            </a:br>
            <a:r>
              <a:rPr lang="en-US" dirty="0"/>
              <a:t>	</a:t>
            </a:r>
            <a:r>
              <a:rPr lang="en-US" dirty="0" smtClean="0"/>
              <a:t>Detecting mean shifts</a:t>
            </a:r>
            <a:endParaRPr lang="en-US" dirty="0"/>
          </a:p>
        </p:txBody>
      </p:sp>
      <p:pic>
        <p:nvPicPr>
          <p:cNvPr id="5" name="Picture 4"/>
          <p:cNvPicPr>
            <a:picLocks noChangeAspect="1"/>
          </p:cNvPicPr>
          <p:nvPr/>
        </p:nvPicPr>
        <p:blipFill>
          <a:blip r:embed="rId3"/>
          <a:stretch>
            <a:fillRect/>
          </a:stretch>
        </p:blipFill>
        <p:spPr>
          <a:xfrm>
            <a:off x="0" y="1232760"/>
            <a:ext cx="9144000" cy="5625240"/>
          </a:xfrm>
          <a:prstGeom prst="rect">
            <a:avLst/>
          </a:prstGeom>
        </p:spPr>
      </p:pic>
      <p:grpSp>
        <p:nvGrpSpPr>
          <p:cNvPr id="4" name="Group 3"/>
          <p:cNvGrpSpPr/>
          <p:nvPr/>
        </p:nvGrpSpPr>
        <p:grpSpPr>
          <a:xfrm>
            <a:off x="410896" y="2316092"/>
            <a:ext cx="6378107" cy="2368871"/>
            <a:chOff x="410896" y="2316092"/>
            <a:chExt cx="6378107" cy="2368871"/>
          </a:xfrm>
        </p:grpSpPr>
        <p:cxnSp>
          <p:nvCxnSpPr>
            <p:cNvPr id="7" name="Straight Connector 6"/>
            <p:cNvCxnSpPr/>
            <p:nvPr/>
          </p:nvCxnSpPr>
          <p:spPr bwMode="auto">
            <a:xfrm>
              <a:off x="410896" y="3997127"/>
              <a:ext cx="6350217"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0" name="Straight Connector 9"/>
            <p:cNvCxnSpPr/>
            <p:nvPr/>
          </p:nvCxnSpPr>
          <p:spPr bwMode="auto">
            <a:xfrm>
              <a:off x="438786" y="468496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1" name="Straight Connector 10"/>
            <p:cNvCxnSpPr/>
            <p:nvPr/>
          </p:nvCxnSpPr>
          <p:spPr bwMode="auto">
            <a:xfrm>
              <a:off x="429323" y="334312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2" name="TextBox 1"/>
            <p:cNvSpPr txBox="1"/>
            <p:nvPr/>
          </p:nvSpPr>
          <p:spPr>
            <a:xfrm>
              <a:off x="2826469" y="2316092"/>
              <a:ext cx="1146881" cy="369332"/>
            </a:xfrm>
            <a:prstGeom prst="rect">
              <a:avLst/>
            </a:prstGeom>
            <a:noFill/>
          </p:spPr>
          <p:txBody>
            <a:bodyPr wrap="none" rtlCol="0">
              <a:spAutoFit/>
            </a:bodyPr>
            <a:lstStyle/>
            <a:p>
              <a:r>
                <a:rPr lang="en-US" sz="1800" b="1" dirty="0" smtClean="0">
                  <a:solidFill>
                    <a:schemeClr val="accent2"/>
                  </a:solidFill>
                </a:rPr>
                <a:t>N(50, 15)</a:t>
              </a:r>
              <a:endParaRPr lang="en-US" sz="1800" b="1" dirty="0">
                <a:solidFill>
                  <a:schemeClr val="accent2"/>
                </a:solidFill>
              </a:endParaRPr>
            </a:p>
          </p:txBody>
        </p:sp>
      </p:grpSp>
      <p:grpSp>
        <p:nvGrpSpPr>
          <p:cNvPr id="6" name="Group 5"/>
          <p:cNvGrpSpPr/>
          <p:nvPr/>
        </p:nvGrpSpPr>
        <p:grpSpPr>
          <a:xfrm>
            <a:off x="6898078" y="2316092"/>
            <a:ext cx="2035550" cy="3816291"/>
            <a:chOff x="6898078" y="2316092"/>
            <a:chExt cx="2035550" cy="3816291"/>
          </a:xfrm>
        </p:grpSpPr>
        <p:cxnSp>
          <p:nvCxnSpPr>
            <p:cNvPr id="8" name="Straight Connector 7"/>
            <p:cNvCxnSpPr/>
            <p:nvPr/>
          </p:nvCxnSpPr>
          <p:spPr bwMode="auto">
            <a:xfrm>
              <a:off x="6898078" y="5481903"/>
              <a:ext cx="2007660"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2" name="Straight Connector 11"/>
            <p:cNvCxnSpPr/>
            <p:nvPr/>
          </p:nvCxnSpPr>
          <p:spPr bwMode="auto">
            <a:xfrm>
              <a:off x="6925968" y="6132383"/>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3" name="Straight Connector 12"/>
            <p:cNvCxnSpPr/>
            <p:nvPr/>
          </p:nvCxnSpPr>
          <p:spPr bwMode="auto">
            <a:xfrm>
              <a:off x="6916505" y="4815447"/>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14" name="TextBox 13"/>
            <p:cNvSpPr txBox="1"/>
            <p:nvPr/>
          </p:nvSpPr>
          <p:spPr>
            <a:xfrm>
              <a:off x="7333878" y="2316092"/>
              <a:ext cx="1146881" cy="369332"/>
            </a:xfrm>
            <a:prstGeom prst="rect">
              <a:avLst/>
            </a:prstGeom>
            <a:noFill/>
          </p:spPr>
          <p:txBody>
            <a:bodyPr wrap="none" rtlCol="0">
              <a:spAutoFit/>
            </a:bodyPr>
            <a:lstStyle/>
            <a:p>
              <a:r>
                <a:rPr lang="en-US" sz="1800" b="1" dirty="0" smtClean="0">
                  <a:solidFill>
                    <a:schemeClr val="accent2"/>
                  </a:solidFill>
                </a:rPr>
                <a:t>N(17, 15)</a:t>
              </a:r>
              <a:endParaRPr lang="en-US" sz="1800" b="1" dirty="0">
                <a:solidFill>
                  <a:schemeClr val="accent2"/>
                </a:solidFill>
              </a:endParaRPr>
            </a:p>
          </p:txBody>
        </p:sp>
      </p:grpSp>
    </p:spTree>
    <p:extLst>
      <p:ext uri="{BB962C8B-B14F-4D97-AF65-F5344CB8AC3E}">
        <p14:creationId xmlns:p14="http://schemas.microsoft.com/office/powerpoint/2010/main" val="16146981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br>
              <a:rPr lang="en-US" dirty="0" smtClean="0"/>
            </a:br>
            <a:r>
              <a:rPr lang="en-US" dirty="0" smtClean="0"/>
              <a:t>Single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 </a:t>
            </a:r>
            <a:br>
              <a:rPr lang="en-US" dirty="0" smtClean="0"/>
            </a:br>
            <a:r>
              <a:rPr lang="en-US" dirty="0" smtClean="0"/>
              <a:t>Single Sourcing </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9202</TotalTime>
  <Words>4560</Words>
  <Application>Microsoft Macintosh PowerPoint</Application>
  <PresentationFormat>On-screen Show (4:3)</PresentationFormat>
  <Paragraphs>486</Paragraphs>
  <Slides>25</Slides>
  <Notes>18</Notes>
  <HiddenSlides>0</HiddenSlides>
  <MMClips>0</MMClips>
  <ScaleCrop>false</ScaleCrop>
  <HeadingPairs>
    <vt:vector size="6" baseType="variant">
      <vt:variant>
        <vt:lpstr>Theme</vt:lpstr>
      </vt:variant>
      <vt:variant>
        <vt:i4>7</vt:i4>
      </vt:variant>
      <vt:variant>
        <vt:lpstr>Embedded OLE Servers</vt:lpstr>
      </vt:variant>
      <vt:variant>
        <vt:i4>3</vt:i4>
      </vt:variant>
      <vt:variant>
        <vt:lpstr>Slide Titles</vt:lpstr>
      </vt:variant>
      <vt:variant>
        <vt:i4>25</vt:i4>
      </vt:variant>
    </vt:vector>
  </HeadingPairs>
  <TitlesOfParts>
    <vt:vector size="35"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Equation</vt:lpstr>
      <vt:lpstr>Chart</vt:lpstr>
      <vt:lpstr>PowerPoint Presentation</vt:lpstr>
      <vt:lpstr>Demand forecasting and volatility</vt:lpstr>
      <vt:lpstr>Sales Forecast (S62; Group 8)</vt:lpstr>
      <vt:lpstr>Statistical Process Control: (S62; Group 8)  Detecting mean shifts</vt:lpstr>
      <vt:lpstr>Strategy and Implementation</vt:lpstr>
      <vt:lpstr>How much safety stock to hold? Single Sourcing</vt:lpstr>
      <vt:lpstr>What’s the right Target Inventory Level?  Single Sourcing </vt:lpstr>
      <vt:lpstr>What’s the right Service Level?</vt:lpstr>
      <vt:lpstr>Optimize Total Landed Cost  Illustrative example: China with 15% cash cost advantage </vt:lpstr>
      <vt:lpstr>Tailored Dual Sourcing = Process Flexibility  Base-Surge Policy</vt:lpstr>
      <vt:lpstr>Setting the Base Demand  = base allocation * average demand</vt:lpstr>
      <vt:lpstr>Dynamic Updating &gt; Dynamic Projections</vt:lpstr>
      <vt:lpstr>Performance of stationary sourcing strategies  (Optimization by simulation)</vt:lpstr>
      <vt:lpstr>Performance of dynamic sourcing strategies   (Optimization by simulation)</vt:lpstr>
      <vt:lpstr>General Rationale for Offshoring</vt:lpstr>
      <vt:lpstr>Key Points</vt:lpstr>
      <vt:lpstr>After decades of sending work across the world, companies are rethinking their offshoring strategies</vt:lpstr>
      <vt:lpstr>Global dual sourcing is a challenge for many companies</vt:lpstr>
      <vt:lpstr>Simulation: Mexico-China? </vt:lpstr>
      <vt:lpstr>Before we get started</vt:lpstr>
      <vt:lpstr>Before we get started</vt:lpstr>
      <vt:lpstr>Let’s start</vt:lpstr>
      <vt:lpstr>Debrief</vt:lpstr>
      <vt:lpstr>Offshoring – is the honeymoon over?</vt:lpstr>
      <vt:lpstr>How much safety stock to hold?</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635</cp:revision>
  <cp:lastPrinted>2015-02-11T01:53:15Z</cp:lastPrinted>
  <dcterms:created xsi:type="dcterms:W3CDTF">1998-09-22T23:11:58Z</dcterms:created>
  <dcterms:modified xsi:type="dcterms:W3CDTF">2015-02-13T20:14:12Z</dcterms:modified>
</cp:coreProperties>
</file>