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 id="2147484048" r:id="rId4"/>
    <p:sldMasterId id="2147484054" r:id="rId5"/>
    <p:sldMasterId id="2147484067" r:id="rId6"/>
  </p:sldMasterIdLst>
  <p:notesMasterIdLst>
    <p:notesMasterId r:id="rId42"/>
  </p:notesMasterIdLst>
  <p:handoutMasterIdLst>
    <p:handoutMasterId r:id="rId43"/>
  </p:handoutMasterIdLst>
  <p:sldIdLst>
    <p:sldId id="506" r:id="rId7"/>
    <p:sldId id="507" r:id="rId8"/>
    <p:sldId id="512" r:id="rId9"/>
    <p:sldId id="513" r:id="rId10"/>
    <p:sldId id="508" r:id="rId11"/>
    <p:sldId id="488" r:id="rId12"/>
    <p:sldId id="482" r:id="rId13"/>
    <p:sldId id="511" r:id="rId14"/>
    <p:sldId id="491" r:id="rId15"/>
    <p:sldId id="490" r:id="rId16"/>
    <p:sldId id="493" r:id="rId17"/>
    <p:sldId id="451" r:id="rId18"/>
    <p:sldId id="452" r:id="rId19"/>
    <p:sldId id="510" r:id="rId20"/>
    <p:sldId id="497" r:id="rId21"/>
    <p:sldId id="498" r:id="rId22"/>
    <p:sldId id="456" r:id="rId23"/>
    <p:sldId id="457" r:id="rId24"/>
    <p:sldId id="485" r:id="rId25"/>
    <p:sldId id="467" r:id="rId26"/>
    <p:sldId id="458" r:id="rId27"/>
    <p:sldId id="450" r:id="rId28"/>
    <p:sldId id="483" r:id="rId29"/>
    <p:sldId id="504" r:id="rId30"/>
    <p:sldId id="505" r:id="rId31"/>
    <p:sldId id="495" r:id="rId32"/>
    <p:sldId id="449" r:id="rId33"/>
    <p:sldId id="489" r:id="rId34"/>
    <p:sldId id="487" r:id="rId35"/>
    <p:sldId id="496" r:id="rId36"/>
    <p:sldId id="500" r:id="rId37"/>
    <p:sldId id="501" r:id="rId38"/>
    <p:sldId id="502" r:id="rId39"/>
    <p:sldId id="514" r:id="rId40"/>
    <p:sldId id="515" r:id="rId41"/>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00"/>
    <a:srgbClr val="FFFFFF"/>
    <a:srgbClr val="FFFFCC"/>
    <a:srgbClr val="FF3300"/>
    <a:srgbClr val="FFCC99"/>
    <a:srgbClr val="EAEAEA"/>
    <a:srgbClr val="CCFFCC"/>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59643" autoAdjust="0"/>
  </p:normalViewPr>
  <p:slideViewPr>
    <p:cSldViewPr snapToGrid="0">
      <p:cViewPr varScale="1">
        <p:scale>
          <a:sx n="105" d="100"/>
          <a:sy n="105" d="100"/>
        </p:scale>
        <p:origin x="-192" y="-104"/>
      </p:cViewPr>
      <p:guideLst>
        <p:guide orient="horz" pos="1969"/>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98" y="-48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9" Type="http://schemas.openxmlformats.org/officeDocument/2006/relationships/slide" Target="slides/slide3.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8.xml"/><Relationship Id="rId2"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 Id="rId2"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a:t>
            </a:r>
            <a:r>
              <a:rPr lang="en-US" dirty="0" smtClean="0"/>
              <a:t>Strategy/Network Capacity Investment </a:t>
            </a:r>
            <a:r>
              <a:rPr lang="en-US" dirty="0"/>
              <a:t>&amp;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2/2/15</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extLst>
      <p:ext uri="{BB962C8B-B14F-4D97-AF65-F5344CB8AC3E}">
        <p14:creationId xmlns:p14="http://schemas.microsoft.com/office/powerpoint/2010/main" val="23666865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2/2/15</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extLst>
      <p:ext uri="{BB962C8B-B14F-4D97-AF65-F5344CB8AC3E}">
        <p14:creationId xmlns:p14="http://schemas.microsoft.com/office/powerpoint/2010/main" val="48119079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1</a:t>
            </a:fld>
            <a:endParaRPr lang="en-US" dirty="0" smtClean="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smtClean="0"/>
              <a:t>2012:  Last class we learned</a:t>
            </a:r>
            <a:r>
              <a:rPr lang="en-US" baseline="0" dirty="0" smtClean="0"/>
              <a:t> what a capacity strategy is and that, among the many elements to capture in its analysis, incorporating risk is key. </a:t>
            </a:r>
          </a:p>
          <a:p>
            <a:r>
              <a:rPr lang="en-US" baseline="0" dirty="0" smtClean="0"/>
              <a:t>Yet this is typically not well understood by practicing managers.  But to make good capacity decisions, especially those involving the important competency of flexibility, you must know how to incorporate risk in a </a:t>
            </a:r>
            <a:r>
              <a:rPr lang="en-US" i="1" baseline="0" dirty="0" smtClean="0"/>
              <a:t>network of assets</a:t>
            </a:r>
            <a:r>
              <a:rPr lang="en-US" baseline="0" dirty="0" smtClean="0"/>
              <a:t>.  Otherwise you miss real option value.  This is the key message of today and we will illustrate it using a simple (Seagate) case.</a:t>
            </a:r>
          </a:p>
          <a:p>
            <a:endParaRPr lang="en-US" baseline="0" dirty="0" smtClean="0"/>
          </a:p>
          <a:p>
            <a:r>
              <a:rPr lang="en-US" dirty="0" smtClean="0"/>
              <a:t>The key question today: How can I use the entire OS to hedge against risk?</a:t>
            </a:r>
          </a:p>
          <a:p>
            <a:r>
              <a:rPr lang="en-US" dirty="0" smtClean="0"/>
              <a:t>During</a:t>
            </a:r>
            <a:r>
              <a:rPr lang="en-US" baseline="0" dirty="0" smtClean="0"/>
              <a:t> that process, we will introduce a powerful tool to answer this question.</a:t>
            </a:r>
          </a:p>
          <a:p>
            <a:endParaRPr lang="en-US" baseline="0" dirty="0" smtClean="0"/>
          </a:p>
          <a:p>
            <a:r>
              <a:rPr lang="en-US" baseline="0" dirty="0" smtClean="0"/>
              <a:t>We will use the blackboard to build the story but I also have a set of slides as a backup.</a:t>
            </a:r>
            <a:endParaRPr lang="en-US" dirty="0" smtClean="0"/>
          </a:p>
          <a:p>
            <a:pPr lvl="0"/>
            <a:endParaRPr lang="en-US" dirty="0" smtClean="0"/>
          </a:p>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lvl="0"/>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pPr defTabSz="976502"/>
              <a:t>2/2/15</a:t>
            </a:fld>
            <a:endParaRPr lang="en-US" dirty="0" smtClean="0"/>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pPr defTabSz="976502"/>
              <a:t>2/2/15</a:t>
            </a:fld>
            <a:endParaRPr lang="en-US" dirty="0" smtClean="0"/>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2/2/15</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19</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2/2/15</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7" name="Rectangle 3"/>
          <p:cNvSpPr>
            <a:spLocks noGrp="1" noChangeArrowheads="1"/>
          </p:cNvSpPr>
          <p:nvPr>
            <p:ph type="dt" sz="quarter" idx="1"/>
          </p:nvPr>
        </p:nvSpPr>
        <p:spPr>
          <a:noFill/>
        </p:spPr>
        <p:txBody>
          <a:bodyPr/>
          <a:lstStyle/>
          <a:p>
            <a:pPr defTabSz="976502"/>
            <a:fld id="{3E098A4B-EE00-486B-90FB-C05C2BF23D6E}" type="datetime1">
              <a:rPr lang="en-US" smtClean="0"/>
              <a:pPr defTabSz="976502"/>
              <a:t>2/2/15</a:t>
            </a:fld>
            <a:endParaRPr lang="en-US" dirty="0" smtClean="0"/>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299" name="Rectangle 3"/>
          <p:cNvSpPr>
            <a:spLocks noGrp="1" noChangeArrowheads="1"/>
          </p:cNvSpPr>
          <p:nvPr>
            <p:ph type="dt" sz="quarter" idx="1"/>
          </p:nvPr>
        </p:nvSpPr>
        <p:spPr>
          <a:noFill/>
        </p:spPr>
        <p:txBody>
          <a:bodyPr/>
          <a:lstStyle/>
          <a:p>
            <a:pPr defTabSz="976502"/>
            <a:fld id="{D72A8E27-CF25-4C6A-B348-B480A80A8C0C}" type="datetime1">
              <a:rPr lang="en-US" smtClean="0"/>
              <a:pPr defTabSz="976502"/>
              <a:t>2/2/15</a:t>
            </a:fld>
            <a:endParaRPr lang="en-US" dirty="0" smtClean="0"/>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2/2/15</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2/2/15</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Cost:</a:t>
            </a:r>
          </a:p>
          <a:p>
            <a:pPr marL="228600" indent="-228600">
              <a:buAutoNum type="arabicPeriod"/>
            </a:pPr>
            <a:r>
              <a:rPr lang="en-US" baseline="0" dirty="0" smtClean="0"/>
              <a:t>Clearly transportation</a:t>
            </a:r>
          </a:p>
          <a:p>
            <a:pPr marL="228600" indent="-228600">
              <a:buAutoNum type="arabicPeriod"/>
            </a:pPr>
            <a:endParaRPr lang="en-US" baseline="0" dirty="0" smtClean="0"/>
          </a:p>
          <a:p>
            <a:pPr marL="228600" indent="-228600">
              <a:buAutoNum type="arabicPeriod"/>
            </a:pPr>
            <a:r>
              <a:rPr lang="en-US" baseline="0" dirty="0" smtClean="0"/>
              <a:t>But a key reason to have 1 set in each plant is:</a:t>
            </a:r>
          </a:p>
          <a:p>
            <a:pPr marL="685800" lvl="1" indent="-228600">
              <a:buAutoNum type="arabicPeriod"/>
            </a:pPr>
            <a:r>
              <a:rPr lang="en-US" baseline="0" dirty="0" smtClean="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smtClean="0"/>
              <a:t>Risk of labor issues</a:t>
            </a:r>
          </a:p>
          <a:p>
            <a:pPr marL="685800" lvl="1" indent="-228600">
              <a:buAutoNum type="arabicPeriod"/>
            </a:pPr>
            <a:r>
              <a:rPr lang="en-US" baseline="0" dirty="0" smtClean="0"/>
              <a:t>Etc.</a:t>
            </a:r>
          </a:p>
          <a:p>
            <a:pPr marL="685800" lvl="1" indent="-228600">
              <a:buAutoNum type="arabicPeriod"/>
            </a:pPr>
            <a:endParaRPr lang="en-US" baseline="0" dirty="0" smtClean="0"/>
          </a:p>
          <a:p>
            <a:pPr marL="228600" lvl="0" indent="-228600">
              <a:buNone/>
            </a:pPr>
            <a:r>
              <a:rPr lang="en-US" baseline="0" dirty="0" smtClean="0"/>
              <a:t>Note that this is even before taking into account demand volatility!  </a:t>
            </a:r>
          </a:p>
          <a:p>
            <a:pPr marL="228600" lvl="0" indent="-228600">
              <a:buNone/>
            </a:pPr>
            <a:r>
              <a:rPr lang="en-US" baseline="0" dirty="0" smtClean="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5" name="Rectangle 3"/>
          <p:cNvSpPr>
            <a:spLocks noGrp="1" noChangeArrowheads="1"/>
          </p:cNvSpPr>
          <p:nvPr>
            <p:ph type="dt" sz="quarter" idx="1"/>
          </p:nvPr>
        </p:nvSpPr>
        <p:spPr>
          <a:noFill/>
        </p:spPr>
        <p:txBody>
          <a:bodyPr/>
          <a:lstStyle/>
          <a:p>
            <a:pPr defTabSz="976502"/>
            <a:fld id="{F5F37E44-3DA2-4C48-93BF-02F9E8A2335C}" type="datetime1">
              <a:rPr lang="en-US" smtClean="0"/>
              <a:pPr defTabSz="976502"/>
              <a:t>2/2/15</a:t>
            </a:fld>
            <a:endParaRPr lang="en-US" dirty="0" smtClean="0"/>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a:ln/>
        </p:spPr>
      </p:sp>
      <p:sp>
        <p:nvSpPr>
          <p:cNvPr id="81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Give examples where mix flex is more important than volume flex?</a:t>
            </a:r>
          </a:p>
          <a:p>
            <a:endParaRPr lang="en-US">
              <a:latin typeface="Times New Roman" charset="0"/>
              <a:ea typeface="MS PGothic" charset="0"/>
            </a:endParaRPr>
          </a:p>
          <a:p>
            <a:pPr>
              <a:buFontTx/>
              <a:buChar char="-"/>
            </a:pPr>
            <a:r>
              <a:rPr lang="en-US">
                <a:latin typeface="Times New Roman" charset="0"/>
                <a:ea typeface="MS PGothic" charset="0"/>
              </a:rPr>
              <a:t>Whenever the aggregate category volume is fairly stable, but choice within category hard to predict.  Fashion products, cars (different engine sizes, different tech: electric/hybrid/conventional),…</a:t>
            </a:r>
          </a:p>
          <a:p>
            <a:pPr>
              <a:buFontTx/>
              <a:buChar char="-"/>
            </a:pPr>
            <a:r>
              <a:rPr lang="en-US">
                <a:latin typeface="Times New Roman" charset="0"/>
                <a:ea typeface="MS PGothic" charset="0"/>
              </a:rPr>
              <a:t>Volume flex is for seasonal or NPI.</a:t>
            </a:r>
          </a:p>
          <a:p>
            <a:pPr>
              <a:buFontTx/>
              <a:buChar char="-"/>
            </a:pPr>
            <a:endParaRPr lang="en-US">
              <a:latin typeface="Times New Roman" charset="0"/>
              <a:ea typeface="MS PGothic" charset="0"/>
            </a:endParaRPr>
          </a:p>
          <a:p>
            <a:pPr>
              <a:buFontTx/>
              <a:buChar char="-"/>
            </a:pPr>
            <a:endParaRPr lang="en-US">
              <a:latin typeface="Times New Roman" charset="0"/>
              <a:ea typeface="MS PGothic" charset="0"/>
            </a:endParaRPr>
          </a:p>
          <a:p>
            <a:r>
              <a:rPr lang="en-US">
                <a:latin typeface="Times New Roman" charset="0"/>
                <a:ea typeface="MS PGothic" charset="0"/>
              </a:rPr>
              <a:t>What does it take?  (Info from my interactions at MBC April 28, 2010)</a:t>
            </a:r>
          </a:p>
          <a:p>
            <a:pPr>
              <a:buFontTx/>
              <a:buChar char="-"/>
            </a:pPr>
            <a:r>
              <a:rPr lang="en-US">
                <a:latin typeface="Times New Roman" charset="0"/>
                <a:ea typeface="MS PGothic" charset="0"/>
              </a:rPr>
              <a:t>Volume flex: Harley aims for 30 to 50% volume change flex.  Lower months = base demand = core FT workforce; Peaks require contingent workforce.</a:t>
            </a:r>
          </a:p>
          <a:p>
            <a:pPr>
              <a:buFontTx/>
              <a:buChar char="-"/>
            </a:pPr>
            <a:r>
              <a:rPr lang="en-US">
                <a:latin typeface="Times New Roman" charset="0"/>
                <a:ea typeface="MS PGothic" charset="0"/>
              </a:rPr>
              <a:t>Mix flex: uses common designs.  Lester Charles (2000MMM) worked on a JV project with Porsche to have a flexible line for power-train assembly.  (Typically Harley has dedicated lines.)</a:t>
            </a:r>
          </a:p>
        </p:txBody>
      </p:sp>
      <p:sp>
        <p:nvSpPr>
          <p:cNvPr id="81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1C0486CC-06CD-C345-B1DC-DC07A93B604F}" type="slidenum">
              <a:rPr lang="en-US" sz="800" b="0">
                <a:solidFill>
                  <a:srgbClr val="000000"/>
                </a:solidFill>
              </a:rPr>
              <a:pPr/>
              <a:t>2</a:t>
            </a:fld>
            <a:endParaRPr lang="en-US" sz="800" b="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3" name="Date Placeholder 4"/>
          <p:cNvSpPr>
            <a:spLocks noGrp="1"/>
          </p:cNvSpPr>
          <p:nvPr>
            <p:ph type="dt" sz="quarter" idx="1"/>
          </p:nvPr>
        </p:nvSpPr>
        <p:spPr>
          <a:noFill/>
        </p:spPr>
        <p:txBody>
          <a:bodyPr/>
          <a:lstStyle/>
          <a:p>
            <a:pPr defTabSz="976502"/>
            <a:fld id="{ED4D97BC-CAFA-4E36-BE69-070E2542591E}" type="datetime1">
              <a:rPr lang="en-US" smtClean="0"/>
              <a:pPr defTabSz="976502"/>
              <a:t>2/2/15</a:t>
            </a:fld>
            <a:endParaRPr lang="en-US" dirty="0" smtClean="0"/>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29</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2/2/15</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34</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solidFill>
                  <a:prstClr val="black"/>
                </a:solidFill>
              </a:rPr>
              <a:pPr/>
              <a:t>2/2/15</a:t>
            </a:fld>
            <a:endParaRPr lang="en-US" sz="100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OPNS454 Week 5: Capacity Types and Flexibility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F8EC5A38-3075-AD45-93DA-DD21BED4B72F}" type="datetime1">
              <a:rPr lang="en-US" sz="800" b="0">
                <a:solidFill>
                  <a:prstClr val="black"/>
                </a:solidFill>
              </a:rPr>
              <a:pPr/>
              <a:t>2/2/15</a:t>
            </a:fld>
            <a:endParaRPr lang="en-US" sz="800" b="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 Van Mieghem</a:t>
            </a:r>
          </a:p>
        </p:txBody>
      </p:sp>
      <p:sp>
        <p:nvSpPr>
          <p:cNvPr id="1024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0770E3A-A9E0-4A48-9115-1F1523ECD401}" type="slidenum">
              <a:rPr lang="en-US" sz="800" b="0">
                <a:solidFill>
                  <a:prstClr val="black"/>
                </a:solidFill>
              </a:rPr>
              <a:pPr/>
              <a:t>5</a:t>
            </a:fld>
            <a:endParaRPr lang="en-US" sz="800" b="0">
              <a:solidFill>
                <a:prstClr val="black"/>
              </a:solidFill>
            </a:endParaRPr>
          </a:p>
        </p:txBody>
      </p:sp>
      <p:sp>
        <p:nvSpPr>
          <p:cNvPr id="10245"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102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Ask students to explain the obstacles (given that they have read Upton).</a:t>
            </a:r>
          </a:p>
          <a:p>
            <a:endParaRPr lang="en-US" b="1">
              <a:latin typeface="Times New Roman" charset="0"/>
              <a:ea typeface="MS PGothic" charset="0"/>
            </a:endParaRPr>
          </a:p>
          <a:p>
            <a:r>
              <a:rPr lang="en-US" b="1">
                <a:latin typeface="Times New Roman" charset="0"/>
                <a:ea typeface="MS PGothic" charset="0"/>
              </a:rPr>
              <a:t>Obstacles:</a:t>
            </a:r>
          </a:p>
          <a:p>
            <a:pPr>
              <a:buFontTx/>
              <a:buChar char="•"/>
            </a:pPr>
            <a:r>
              <a:rPr lang="en-US">
                <a:latin typeface="Times New Roman" charset="0"/>
                <a:ea typeface="MS PGothic" charset="0"/>
              </a:rPr>
              <a:t>Competition: HP cartridges should not be common!</a:t>
            </a:r>
          </a:p>
          <a:p>
            <a:pPr>
              <a:buFontTx/>
              <a:buChar char="•"/>
            </a:pPr>
            <a:r>
              <a:rPr lang="en-US">
                <a:latin typeface="Times New Roman" charset="0"/>
                <a:ea typeface="MS PGothic" charset="0"/>
              </a:rPr>
              <a:t>Customer perception: Jaguar X-type is not a real Jag…</a:t>
            </a:r>
          </a:p>
          <a:p>
            <a:endParaRPr lang="en-US">
              <a:latin typeface="Times New Roman" charset="0"/>
              <a:ea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49" name="Date Placeholder 4"/>
          <p:cNvSpPr>
            <a:spLocks noGrp="1"/>
          </p:cNvSpPr>
          <p:nvPr>
            <p:ph type="dt" sz="quarter" idx="1"/>
          </p:nvPr>
        </p:nvSpPr>
        <p:spPr>
          <a:noFill/>
        </p:spPr>
        <p:txBody>
          <a:bodyPr/>
          <a:lstStyle/>
          <a:p>
            <a:pPr defTabSz="976502"/>
            <a:fld id="{F8B564A4-1EA6-4480-BF3F-C7011B22896C}" type="datetime1">
              <a:rPr lang="en-US" smtClean="0"/>
              <a:pPr defTabSz="976502"/>
              <a:t>2/2/15</a:t>
            </a:fld>
            <a:endParaRPr lang="en-US" dirty="0" smtClean="0"/>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7</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p:txBody>
          <a:bodyPr/>
          <a:lstStyle/>
          <a:p>
            <a:pPr defTabSz="976502">
              <a:defRPr/>
            </a:pPr>
            <a:r>
              <a:rPr lang="en-US" dirty="0" smtClean="0"/>
              <a:t>Operations Strategy/Risk Mitigation &amp; Operational Hedging</a:t>
            </a:r>
          </a:p>
        </p:txBody>
      </p:sp>
      <p:sp>
        <p:nvSpPr>
          <p:cNvPr id="1536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6313" eaLnBrk="0" hangingPunct="0">
              <a:defRPr sz="2400" b="1">
                <a:solidFill>
                  <a:schemeClr val="tx1"/>
                </a:solidFill>
                <a:latin typeface="Times New Roman" charset="0"/>
                <a:ea typeface="MS PGothic" charset="0"/>
                <a:cs typeface="MS PGothic" charset="0"/>
              </a:defRPr>
            </a:lvl1pPr>
            <a:lvl2pPr marL="742950" indent="-285750" defTabSz="976313" eaLnBrk="0" hangingPunct="0">
              <a:defRPr sz="2400" b="1">
                <a:solidFill>
                  <a:schemeClr val="tx1"/>
                </a:solidFill>
                <a:latin typeface="Times New Roman" charset="0"/>
                <a:ea typeface="MS PGothic" charset="0"/>
                <a:cs typeface="MS PGothic" charset="0"/>
              </a:defRPr>
            </a:lvl2pPr>
            <a:lvl3pPr marL="1143000" indent="-228600" defTabSz="976313" eaLnBrk="0" hangingPunct="0">
              <a:defRPr sz="2400" b="1">
                <a:solidFill>
                  <a:schemeClr val="tx1"/>
                </a:solidFill>
                <a:latin typeface="Times New Roman" charset="0"/>
                <a:ea typeface="MS PGothic" charset="0"/>
                <a:cs typeface="MS PGothic" charset="0"/>
              </a:defRPr>
            </a:lvl3pPr>
            <a:lvl4pPr marL="1600200" indent="-228600" defTabSz="976313" eaLnBrk="0" hangingPunct="0">
              <a:defRPr sz="2400" b="1">
                <a:solidFill>
                  <a:schemeClr val="tx1"/>
                </a:solidFill>
                <a:latin typeface="Times New Roman" charset="0"/>
                <a:ea typeface="MS PGothic" charset="0"/>
                <a:cs typeface="MS PGothic" charset="0"/>
              </a:defRPr>
            </a:lvl4pPr>
            <a:lvl5pPr marL="2057400" indent="-228600" defTabSz="976313" eaLnBrk="0" hangingPunct="0">
              <a:defRPr sz="2400" b="1">
                <a:solidFill>
                  <a:schemeClr val="tx1"/>
                </a:solidFill>
                <a:latin typeface="Times New Roman" charset="0"/>
                <a:ea typeface="MS PGothic" charset="0"/>
                <a:cs typeface="MS PGothic" charset="0"/>
              </a:defRPr>
            </a:lvl5pPr>
            <a:lvl6pPr marL="25146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7EACE0C-CDF2-A540-9E27-180924BE49EC}" type="datetime1">
              <a:rPr lang="en-US" sz="900" b="0">
                <a:ea typeface="ＭＳ Ｐゴシック" charset="0"/>
                <a:cs typeface="ＭＳ Ｐゴシック" charset="0"/>
              </a:rPr>
              <a:pPr/>
              <a:t>2/2/15</a:t>
            </a:fld>
            <a:endParaRPr lang="en-US" sz="900" b="0">
              <a:ea typeface="ＭＳ Ｐゴシック" charset="0"/>
              <a:cs typeface="ＭＳ Ｐゴシック"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5263" indent="-195263"/>
            <a:r>
              <a:rPr lang="en-US">
                <a:latin typeface="Times New Roman" charset="0"/>
                <a:ea typeface="ＭＳ Ｐゴシック" charset="0"/>
                <a:cs typeface="ＭＳ Ｐゴシック" charset="0"/>
              </a:rPr>
              <a:t>The impact of uncertainty: 2 benchmarks:</a:t>
            </a:r>
          </a:p>
          <a:p>
            <a:pPr marL="195263" indent="-195263"/>
            <a:r>
              <a:rPr lang="en-US">
                <a:latin typeface="Times New Roman" charset="0"/>
                <a:ea typeface="ＭＳ Ｐゴシック" charset="0"/>
                <a:cs typeface="ＭＳ Ｐゴシック" charset="0"/>
              </a:rPr>
              <a:t>1. assume unbiased forecast with no forecast errors: demand is certain to be the expected demand: no mismatch and no value variability = deterministic problem</a:t>
            </a:r>
          </a:p>
          <a:p>
            <a:pPr marL="195263" indent="-195263"/>
            <a:r>
              <a:rPr lang="en-US">
                <a:latin typeface="Times New Roman" charset="0"/>
                <a:ea typeface="ＭＳ Ｐゴシック" charset="0"/>
                <a:cs typeface="ＭＳ Ｐゴシック" charset="0"/>
              </a:rPr>
              <a:t>2. allow lagging/contingent choice (still with forecast errors): no mismatch but still value variability</a:t>
            </a:r>
          </a:p>
          <a:p>
            <a:pPr marL="195263" indent="-195263"/>
            <a:endParaRPr lang="en-US">
              <a:latin typeface="Times New Roman" charset="0"/>
              <a:ea typeface="ＭＳ Ｐゴシック" charset="0"/>
              <a:cs typeface="ＭＳ Ｐゴシック" charset="0"/>
            </a:endParaRPr>
          </a:p>
          <a:p>
            <a:pPr marL="195263" indent="-195263"/>
            <a:r>
              <a:rPr lang="en-US">
                <a:latin typeface="Times New Roman" charset="0"/>
                <a:ea typeface="ＭＳ Ｐゴシック" charset="0"/>
                <a:cs typeface="ＭＳ Ｐゴシック" charset="0"/>
              </a:rPr>
              <a:t>As in Lilly, first deterministic solution:</a:t>
            </a:r>
          </a:p>
          <a:p>
            <a:pPr marL="195263" indent="-195263">
              <a:buFontTx/>
              <a:buChar char="•"/>
            </a:pPr>
            <a:r>
              <a:rPr lang="en-US">
                <a:latin typeface="Times New Roman" charset="0"/>
                <a:ea typeface="ＭＳ Ｐゴシック" charset="0"/>
                <a:cs typeface="ＭＳ Ｐゴシック" charset="0"/>
              </a:rPr>
              <a:t> D = (300,300) then set K = (300, 300, 600) at CapEx = $20 x 300k + $30 x 300k + $80 x 600k + 40M = $103M</a:t>
            </a:r>
          </a:p>
          <a:p>
            <a:pPr marL="195263" indent="-195263">
              <a:buFontTx/>
              <a:buChar char="•"/>
            </a:pPr>
            <a:r>
              <a:rPr lang="en-US">
                <a:latin typeface="Times New Roman" charset="0"/>
                <a:ea typeface="ＭＳ Ｐゴシック" charset="0"/>
                <a:cs typeface="ＭＳ Ｐゴシック" charset="0"/>
              </a:rPr>
              <a:t> op profit = $300 x 300k + $400 x 300k = $210 M</a:t>
            </a:r>
          </a:p>
          <a:p>
            <a:pPr marL="195263" indent="-195263">
              <a:buFontTx/>
              <a:buChar char="•"/>
            </a:pPr>
            <a:r>
              <a:rPr lang="en-US">
                <a:latin typeface="Times New Roman" charset="0"/>
                <a:ea typeface="ＭＳ Ｐゴシック" charset="0"/>
                <a:cs typeface="ＭＳ Ｐゴシック" charset="0"/>
              </a:rPr>
              <a:t> NPV = $210M - $103M = $107M</a:t>
            </a:r>
          </a:p>
          <a:p>
            <a:pPr marL="195263" indent="-195263">
              <a:buFontTx/>
              <a:buChar char="•"/>
            </a:pPr>
            <a:r>
              <a:rPr lang="en-US">
                <a:latin typeface="Times New Roman" charset="0"/>
                <a:ea typeface="ＭＳ Ｐゴシック" charset="0"/>
                <a:cs typeface="ＭＳ Ｐゴシック" charset="0"/>
              </a:rPr>
              <a:t> ROI = 107/103 = 104%</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a:t>
            </a:r>
            <a:r>
              <a:rPr lang="en-US" b="1">
                <a:latin typeface="Times New Roman" charset="0"/>
                <a:ea typeface="ＭＳ Ｐゴシック" charset="0"/>
                <a:cs typeface="ＭＳ Ｐゴシック" charset="0"/>
              </a:rPr>
              <a:t>note </a:t>
            </a:r>
            <a:r>
              <a:rPr lang="en-US">
                <a:latin typeface="Times New Roman" charset="0"/>
                <a:ea typeface="ＭＳ Ｐゴシック" charset="0"/>
                <a:cs typeface="ＭＳ Ｐゴシック" charset="0"/>
              </a:rPr>
              <a:t>: this is the same as the </a:t>
            </a:r>
            <a:r>
              <a:rPr lang="en-US" i="1">
                <a:latin typeface="Times New Roman" charset="0"/>
                <a:ea typeface="ＭＳ Ｐゴシック" charset="0"/>
                <a:cs typeface="ＭＳ Ｐゴシック" charset="0"/>
              </a:rPr>
              <a:t>full-information value </a:t>
            </a:r>
            <a:r>
              <a:rPr lang="en-US">
                <a:latin typeface="Times New Roman" charset="0"/>
                <a:ea typeface="ＭＳ Ｐゴシック" charset="0"/>
                <a:cs typeface="ＭＳ Ｐゴシック" charset="0"/>
              </a:rPr>
              <a:t>when one can postpone capacity investment (because all investment and op profit are linear in demand, so that in expectation we get the above profit)</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Real option = contingent production and switching.  Just like with Lilly, we can value this with a tree:</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5" name="Rectangle 3"/>
          <p:cNvSpPr>
            <a:spLocks noGrp="1" noChangeArrowheads="1"/>
          </p:cNvSpPr>
          <p:nvPr>
            <p:ph type="dt" sz="quarter" idx="1"/>
          </p:nvPr>
        </p:nvSpPr>
        <p:spPr>
          <a:noFill/>
        </p:spPr>
        <p:txBody>
          <a:bodyPr/>
          <a:lstStyle/>
          <a:p>
            <a:pPr defTabSz="976502"/>
            <a:fld id="{44F70056-A6FE-443B-B079-07A019331DA2}" type="datetime1">
              <a:rPr lang="en-US" smtClean="0"/>
              <a:pPr defTabSz="976502"/>
              <a:t>2/2/15</a:t>
            </a:fld>
            <a:endParaRPr lang="en-US" dirty="0" smtClean="0"/>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19" name="Rectangle 3"/>
          <p:cNvSpPr>
            <a:spLocks noGrp="1" noChangeArrowheads="1"/>
          </p:cNvSpPr>
          <p:nvPr>
            <p:ph type="dt" sz="quarter" idx="1"/>
          </p:nvPr>
        </p:nvSpPr>
        <p:spPr>
          <a:noFill/>
        </p:spPr>
        <p:txBody>
          <a:bodyPr/>
          <a:lstStyle/>
          <a:p>
            <a:pPr defTabSz="976502"/>
            <a:fld id="{CFD8C18A-C8EE-4598-9BF5-75F8E0E146D2}" type="datetime1">
              <a:rPr lang="en-US" smtClean="0"/>
              <a:pPr defTabSz="976502"/>
              <a:t>2/2/15</a:t>
            </a:fld>
            <a:endParaRPr lang="en-US" dirty="0" smtClean="0"/>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2/2/15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2/2/15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2/2/15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Arial" charset="0"/>
                <a:ea typeface="MS PGothic" charset="0"/>
                <a:cs typeface="MS PGothic" charset="0"/>
              </a:rPr>
              <a:t>Slide </a:t>
            </a:r>
            <a:fld id="{22FD9412-139E-0C4F-A8DA-EE754ABF8707}" type="slidenum">
              <a:rPr lang="en-US" sz="800" b="0" smtClean="0">
                <a:solidFill>
                  <a:srgbClr val="3333CC"/>
                </a:solidFill>
                <a:latin typeface="Arial" charset="0"/>
                <a:ea typeface="MS PGothic" charset="0"/>
                <a:cs typeface="MS PGothic" charset="0"/>
              </a:rPr>
              <a:pPr eaLnBrk="0" hangingPunct="0"/>
              <a:t>‹#›</a:t>
            </a:fld>
            <a:endParaRPr lang="en-US" sz="800" b="0" smtClean="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2383269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22893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38223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25033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88744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654085585"/>
      </p:ext>
    </p:extLst>
  </p:cSld>
  <p:clrMapOvr>
    <a:masterClrMapping/>
  </p:clrMapOvr>
  <p:timing>
    <p:tnLst>
      <p:par>
        <p:cTn xmlns:p14="http://schemas.microsoft.com/office/powerpoint/2010/mai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58475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899059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0726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32556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42485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0075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099460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29939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6040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75432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4046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5127907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1514203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009123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20451835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2/2/15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31898495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2/2/15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7174165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2/2/15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182394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1938107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2/2/15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871149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17526351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2/2/15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410196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slideLayout" Target="../slideLayouts/slideLayout39.xml"/><Relationship Id="rId15" Type="http://schemas.openxmlformats.org/officeDocument/2006/relationships/slideLayout" Target="../slideLayouts/slideLayout40.xml"/><Relationship Id="rId16"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theme" Target="../theme/theme6.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2/2/15</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smtClean="0">
                <a:solidFill>
                  <a:srgbClr val="3333CC"/>
                </a:solidFill>
                <a:latin typeface="Arial" charset="0"/>
              </a:rPr>
              <a:t>Operations </a:t>
            </a:r>
            <a:r>
              <a:rPr lang="en-US" sz="800" b="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Optima" charset="0"/>
                <a:ea typeface="MS PGothic" charset="0"/>
                <a:cs typeface="MS PGothic" charset="0"/>
              </a:rPr>
              <a:t>Slide </a:t>
            </a:r>
            <a:fld id="{BFCE4155-B4C0-D247-9E13-9A09AA24D5B4}" type="slidenum">
              <a:rPr lang="en-US" sz="800" b="0" smtClean="0">
                <a:solidFill>
                  <a:srgbClr val="3333CC"/>
                </a:solidFill>
                <a:latin typeface="Optima" charset="0"/>
                <a:ea typeface="MS PGothic" charset="0"/>
                <a:cs typeface="MS PGothic" charset="0"/>
              </a:rPr>
              <a:pPr eaLnBrk="0" hangingPunct="0"/>
              <a:t>‹#›</a:t>
            </a:fld>
            <a:endParaRPr lang="en-US" sz="800" b="0" smtClean="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5170439"/>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cs typeface="Arial" pitchFamily="34" charset="0"/>
              </a:rPr>
              <a:t>Slide </a:t>
            </a:r>
            <a:fld id="{1F9BBF32-5465-418D-A795-32376668CDA1}" type="slidenum">
              <a:rPr lang="en-US" sz="800" b="0">
                <a:solidFill>
                  <a:srgbClr val="3333CC"/>
                </a:solidFill>
                <a:latin typeface="Arial" charset="0"/>
                <a:cs typeface="Arial" pitchFamily="34" charset="0"/>
              </a:rPr>
              <a:pPr eaLnBrk="0" hangingPunct="0">
                <a:defRPr/>
              </a:pPr>
              <a:t>‹#›</a:t>
            </a:fld>
            <a:endParaRPr lang="en-US" sz="800" b="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26041698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0">
                <a:cs typeface="Arial" pitchFamily="34" charset="0"/>
              </a:rPr>
              <a:pPr/>
              <a:t>2/2/15</a:t>
            </a:fld>
            <a:endParaRPr lang="en-US" b="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0">
                <a:cs typeface="Arial" pitchFamily="34" charset="0"/>
              </a:rPr>
              <a:pPr/>
              <a:t>‹#›</a:t>
            </a:fld>
            <a:endParaRPr lang="en-US" b="0">
              <a:cs typeface="Arial" pitchFamily="34" charset="0"/>
            </a:endParaRPr>
          </a:p>
        </p:txBody>
      </p:sp>
    </p:spTree>
    <p:extLst>
      <p:ext uri="{BB962C8B-B14F-4D97-AF65-F5344CB8AC3E}">
        <p14:creationId xmlns:p14="http://schemas.microsoft.com/office/powerpoint/2010/main" val="926996750"/>
      </p:ext>
    </p:extLst>
  </p:cSld>
  <p:clrMap bg1="lt1" tx1="dk1" bg2="lt2" tx2="dk2" accent1="accent1" accent2="accent2" accent3="accent3" accent4="accent4" accent5="accent5" accent6="accent6" hlink="hlink" folHlink="folHlink"/>
  <p:sldLayoutIdLst>
    <p:sldLayoutId id="2147484068"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6.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wmf"/><Relationship Id="rId5" Type="http://schemas.openxmlformats.org/officeDocument/2006/relationships/oleObject" Target="../embeddings/oleObject2.bin"/><Relationship Id="rId6" Type="http://schemas.openxmlformats.org/officeDocument/2006/relationships/image" Target="../media/image3.w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goo.gl/ZKYkXm" TargetMode="Externa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4" Type="http://schemas.openxmlformats.org/officeDocument/2006/relationships/image" Target="../media/image7.jpeg"/><Relationship Id="rId1" Type="http://schemas.openxmlformats.org/officeDocument/2006/relationships/slideLayout" Target="../slideLayouts/slideLayout21.xml"/><Relationship Id="rId2" Type="http://schemas.openxmlformats.org/officeDocument/2006/relationships/hyperlink" Target="http://topics.nytimes.com/top/reference/timestopics/people/e/jack_ewing/index.html?inline=nyt-per"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a:t>
            </a:r>
            <a:r>
              <a:rPr lang="en-US" sz="3600" b="0" dirty="0" smtClean="0">
                <a:solidFill>
                  <a:srgbClr val="FFFFFF"/>
                </a:solidFill>
                <a:latin typeface="Garamond" pitchFamily="18" charset="0"/>
              </a:rPr>
              <a:t>(4)</a:t>
            </a:r>
            <a:endParaRPr lang="en-US" sz="3600" b="0" dirty="0">
              <a:solidFill>
                <a:srgbClr val="FFFFFF"/>
              </a:solidFill>
              <a:latin typeface="Garamond" pitchFamily="18" charset="0"/>
            </a:endParaRP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lvl="1" eaLnBrk="1" hangingPunct="1">
              <a:buClr>
                <a:srgbClr val="FF3300"/>
              </a:buClr>
              <a:defRPr/>
            </a:pPr>
            <a:endParaRPr lang="en-US" dirty="0" smtClean="0">
              <a:solidFill>
                <a:schemeClr val="bg1"/>
              </a:solidFill>
            </a:endParaRPr>
          </a:p>
          <a:p>
            <a:pPr eaLnBrk="1" hangingPunct="1">
              <a:buClr>
                <a:srgbClr val="FF3300"/>
              </a:buClr>
            </a:pPr>
            <a:r>
              <a:rPr lang="en-US" dirty="0" smtClean="0">
                <a:solidFill>
                  <a:schemeClr val="bg1"/>
                </a:solidFill>
              </a:rPr>
              <a:t>Network capacity and the value of flexibility as operational hedge</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Simplification: Reduce variety or complexity: </a:t>
            </a:r>
            <a:br>
              <a:rPr lang="en-US" dirty="0" smtClean="0"/>
            </a:br>
            <a:r>
              <a:rPr lang="en-US" dirty="0" smtClean="0"/>
              <a:t>	Single Product or Dedicated Test</a:t>
            </a:r>
            <a:endParaRPr lang="en-US" dirty="0"/>
          </a:p>
        </p:txBody>
      </p:sp>
      <p:grpSp>
        <p:nvGrpSpPr>
          <p:cNvPr id="44" name="Group 43"/>
          <p:cNvGrpSpPr/>
          <p:nvPr/>
        </p:nvGrpSpPr>
        <p:grpSpPr>
          <a:xfrm>
            <a:off x="1866900" y="1630677"/>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2541722" y="4297677"/>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1790700" y="10972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1790700" y="31546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1524000" y="3840477"/>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1524000" y="5745477"/>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4343400" y="3535677"/>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 for a single resource:</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a:t>
            </a:r>
            <a:r>
              <a:rPr lang="en-US" dirty="0" err="1" smtClean="0">
                <a:solidFill>
                  <a:sysClr val="windowText" lastClr="000000"/>
                </a:solidFill>
              </a:rPr>
              <a:t>Baracuda</a:t>
            </a:r>
            <a:r>
              <a:rPr lang="en-US" dirty="0" smtClean="0">
                <a:solidFill>
                  <a:sysClr val="windowText" lastClr="000000"/>
                </a:solidFill>
              </a:rPr>
              <a:t>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mc:AlternateContent xmlns:mc="http://schemas.openxmlformats.org/markup-compatibility/2006">
              <mc:Choice xmlns:v="urn:schemas-microsoft-com:vml" Requires="v">
                <p:oleObj spid="_x0000_s89116" name="Equation" r:id="rId3" imgW="1676160" imgH="431640" progId="Equation.3">
                  <p:embed/>
                </p:oleObj>
              </mc:Choice>
              <mc:Fallback>
                <p:oleObj name="Equation" r:id="rId3" imgW="1676160" imgH="43164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104" y="4855033"/>
                        <a:ext cx="2071687"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mc:AlternateContent xmlns:mc="http://schemas.openxmlformats.org/markup-compatibility/2006">
              <mc:Choice xmlns:v="urn:schemas-microsoft-com:vml" Requires="v">
                <p:oleObj spid="_x0000_s89117" name="Equation" r:id="rId5" imgW="1549080" imgH="393480" progId="Equation.3">
                  <p:embed/>
                </p:oleObj>
              </mc:Choice>
              <mc:Fallback>
                <p:oleObj name="Equation" r:id="rId5" imgW="1549080" imgH="39348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8391" y="4855033"/>
                        <a:ext cx="1914525" cy="487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smtClean="0"/>
              <a:t>Take 5 min to fill out </a:t>
            </a:r>
            <a:br>
              <a:rPr lang="en-US" dirty="0" smtClean="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2"/>
              </a:rPr>
              <a:t>http://goo.gl/ZKYkXm</a:t>
            </a:r>
            <a:endParaRPr lang="en-US" sz="5400" b="1" dirty="0"/>
          </a:p>
        </p:txBody>
      </p:sp>
      <p:pic>
        <p:nvPicPr>
          <p:cNvPr id="4" name="Picture 3" descr="qr-2014012902515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841718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p:txBody>
          <a:bodyPr/>
          <a:lstStyle/>
          <a:p>
            <a:r>
              <a:rPr lang="en-US">
                <a:latin typeface="Optima" charset="0"/>
                <a:ea typeface="MS PGothic" charset="0"/>
              </a:rPr>
              <a:t>Common Categories of Flexibility</a:t>
            </a:r>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Mix Flexibility</a:t>
            </a:r>
          </a:p>
        </p:txBody>
      </p:sp>
      <p:sp>
        <p:nvSpPr>
          <p:cNvPr id="7173" name="TextBox 17"/>
          <p:cNvSpPr txBox="1">
            <a:spLocks noChangeArrowheads="1"/>
          </p:cNvSpPr>
          <p:nvPr/>
        </p:nvSpPr>
        <p:spPr bwMode="auto">
          <a:xfrm>
            <a:off x="2667000" y="1981200"/>
            <a:ext cx="5943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MS PGothic" charset="0"/>
                <a:cs typeface="MS PGothic" charset="0"/>
              </a:defRPr>
            </a:lvl1pPr>
            <a:lvl2pPr marL="742950" indent="-285750" eaLnBrk="0" hangingPunct="0">
              <a:defRPr sz="2400" b="1">
                <a:solidFill>
                  <a:schemeClr val="tx1"/>
                </a:solidFill>
                <a:latin typeface="Times New Roman" charset="0"/>
                <a:ea typeface="MS PGothic" charset="0"/>
                <a:cs typeface="MS PGothic" charset="0"/>
              </a:defRPr>
            </a:lvl2pPr>
            <a:lvl3pPr marL="1143000" indent="-228600" eaLnBrk="0" hangingPunct="0">
              <a:defRPr sz="2400" b="1">
                <a:solidFill>
                  <a:schemeClr val="tx1"/>
                </a:solidFill>
                <a:latin typeface="Times New Roman" charset="0"/>
                <a:ea typeface="MS PGothic" charset="0"/>
                <a:cs typeface="MS PGothic" charset="0"/>
              </a:defRPr>
            </a:lvl3pPr>
            <a:lvl4pPr marL="1600200" indent="-228600" eaLnBrk="0" hangingPunct="0">
              <a:defRPr sz="2400" b="1">
                <a:solidFill>
                  <a:schemeClr val="tx1"/>
                </a:solidFill>
                <a:latin typeface="Times New Roman" charset="0"/>
                <a:ea typeface="MS PGothic" charset="0"/>
                <a:cs typeface="MS PGothic" charset="0"/>
              </a:defRPr>
            </a:lvl4pPr>
            <a:lvl5pPr marL="2057400" indent="-228600" eaLnBrk="0" hangingPunct="0">
              <a:defRPr sz="2400" b="1">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pPr eaLnBrk="1" hangingPunct="1"/>
            <a:r>
              <a:rPr lang="en-US" sz="1800" smtClean="0">
                <a:solidFill>
                  <a:srgbClr val="000000"/>
                </a:solidFill>
              </a:rPr>
              <a:t>The ability to produce multiple products. This may refer to “simultaneous” production, e.g., different models produced at the same time on the same assembly line, or to the ability to easily switch production from one product to another.</a:t>
            </a: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Volume Flexibility</a:t>
            </a: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New Product Flexibility</a:t>
            </a:r>
          </a:p>
        </p:txBody>
      </p:sp>
      <p:sp>
        <p:nvSpPr>
          <p:cNvPr id="21" name="TextBox 20"/>
          <p:cNvSpPr txBox="1"/>
          <p:nvPr/>
        </p:nvSpPr>
        <p:spPr>
          <a:xfrm>
            <a:off x="2667000" y="3719513"/>
            <a:ext cx="5943600" cy="923925"/>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increase or decrease the production rate of a particular product (without a significant increase in cost or decrease in performance)</a:t>
            </a:r>
          </a:p>
        </p:txBody>
      </p:sp>
      <p:sp>
        <p:nvSpPr>
          <p:cNvPr id="22" name="TextBox 21"/>
          <p:cNvSpPr txBox="1"/>
          <p:nvPr/>
        </p:nvSpPr>
        <p:spPr>
          <a:xfrm>
            <a:off x="2667000" y="5459413"/>
            <a:ext cx="6096000" cy="646112"/>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introduce new products into the operating system (sourcing, production and distribution)</a:t>
            </a:r>
          </a:p>
        </p:txBody>
      </p:sp>
      <p:sp>
        <p:nvSpPr>
          <p:cNvPr id="7182" name="Rectangle 22"/>
          <p:cNvSpPr>
            <a:spLocks noChangeArrowheads="1"/>
          </p:cNvSpPr>
          <p:nvPr/>
        </p:nvSpPr>
        <p:spPr bwMode="auto">
          <a:xfrm>
            <a:off x="625475" y="1193800"/>
            <a:ext cx="6965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buFont typeface="Wingdings" charset="0"/>
              <a:buNone/>
            </a:pPr>
            <a:r>
              <a:rPr lang="en-US" sz="1800"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Flexibility measures the ability to adapt or change.</a:t>
            </a:r>
            <a:r>
              <a:rPr lang="en-US" sz="1800" i="1"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  </a:t>
            </a:r>
            <a:r>
              <a:rPr lang="en-US" altLang="ja-JP" sz="1800" smtClean="0">
                <a:solidFill>
                  <a:srgbClr val="000000"/>
                </a:solidFill>
                <a:latin typeface="Times New Roman" charset="0"/>
                <a:ea typeface="MS PGothic" charset="0"/>
                <a:cs typeface="MS PGothic" charset="0"/>
              </a:rPr>
              <a:t>(Upton)</a:t>
            </a:r>
            <a:endParaRPr lang="en-US" sz="1800" i="1" smtClean="0">
              <a:solidFill>
                <a:srgbClr val="000000"/>
              </a:solidFill>
              <a:latin typeface="Times New Roman" charset="0"/>
              <a:ea typeface="MS PGothic" charset="0"/>
              <a:cs typeface="MS PGothic" charset="0"/>
            </a:endParaRPr>
          </a:p>
        </p:txBody>
      </p:sp>
    </p:spTree>
    <p:extLst>
      <p:ext uri="{BB962C8B-B14F-4D97-AF65-F5344CB8AC3E}">
        <p14:creationId xmlns:p14="http://schemas.microsoft.com/office/powerpoint/2010/main" val="315461554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smtClean="0"/>
              <a:t>Capacity portfolio investment </a:t>
            </a:r>
            <a:r>
              <a:rPr lang="en-US" sz="1800" i="1" dirty="0" smtClean="0"/>
              <a:t>is simultaneous investment in multiple resource types.  </a:t>
            </a:r>
            <a:r>
              <a:rPr lang="en-US" sz="1800" dirty="0" smtClean="0"/>
              <a:t>The basic question is to determine the capacity for </a:t>
            </a:r>
            <a:r>
              <a:rPr lang="en-US" sz="1800" b="1" dirty="0" smtClean="0"/>
              <a:t>each</a:t>
            </a:r>
            <a:r>
              <a:rPr lang="en-US" sz="1800" dirty="0" smtClean="0"/>
              <a:t> resource type.</a:t>
            </a:r>
          </a:p>
          <a:p>
            <a:pPr>
              <a:lnSpc>
                <a:spcPct val="90000"/>
              </a:lnSpc>
            </a:pPr>
            <a:endParaRPr lang="en-US" sz="1800" dirty="0" smtClean="0"/>
          </a:p>
          <a:p>
            <a:r>
              <a:rPr lang="en-US" sz="1800" dirty="0" smtClean="0"/>
              <a:t>Don’t do sales-plan driven capacity planning</a:t>
            </a:r>
          </a:p>
          <a:p>
            <a:pPr lvl="1"/>
            <a:r>
              <a:rPr lang="en-US" dirty="0" smtClean="0"/>
              <a:t>i.e., don’t build capacity for one single demand scenario</a:t>
            </a:r>
          </a:p>
          <a:p>
            <a:pPr>
              <a:lnSpc>
                <a:spcPct val="90000"/>
              </a:lnSpc>
            </a:pPr>
            <a:endParaRPr lang="en-US" sz="1800" dirty="0" smtClean="0"/>
          </a:p>
          <a:p>
            <a:r>
              <a:rPr lang="en-US" sz="1800" dirty="0" smtClean="0"/>
              <a:t>Explicitly capture forecast uncertainty</a:t>
            </a:r>
          </a:p>
          <a:p>
            <a:pPr lvl="1"/>
            <a:r>
              <a:rPr lang="en-US" dirty="0" smtClean="0"/>
              <a:t>Agree on a demand forecast, i.e., set of scenarios, capturing correlation</a:t>
            </a:r>
          </a:p>
          <a:p>
            <a:pPr lvl="1"/>
            <a:r>
              <a:rPr lang="en-US" dirty="0" smtClean="0"/>
              <a:t>Build capacity based on the forecast.</a:t>
            </a:r>
          </a:p>
          <a:p>
            <a:pPr lvl="1"/>
            <a:r>
              <a:rPr lang="en-US" dirty="0" smtClean="0"/>
              <a:t>Use newsvendor logic to balance underage and overage consequences.</a:t>
            </a:r>
          </a:p>
          <a:p>
            <a:endParaRPr lang="en-US" sz="1800" dirty="0" smtClean="0"/>
          </a:p>
          <a:p>
            <a:r>
              <a:rPr lang="en-US" sz="1800" dirty="0" smtClean="0"/>
              <a:t>Use a portfolio approach</a:t>
            </a:r>
          </a:p>
          <a:p>
            <a:pPr lvl="1"/>
            <a:r>
              <a:rPr lang="en-US" dirty="0" smtClean="0"/>
              <a:t>Best capacity for resource X depends on capacity choice for resource Y.</a:t>
            </a:r>
          </a:p>
          <a:p>
            <a:pPr lvl="1"/>
            <a:r>
              <a:rPr lang="en-US" dirty="0" smtClean="0"/>
              <a:t>Network model captures moving bottlenecks and operational flexibility</a:t>
            </a:r>
          </a:p>
          <a:p>
            <a:pPr>
              <a:lnSpc>
                <a:spcPct val="90000"/>
              </a:lnSpc>
            </a:pPr>
            <a:endParaRPr lang="en-US" sz="1800" i="1" dirty="0" smtClean="0"/>
          </a:p>
        </p:txBody>
      </p:sp>
    </p:spTree>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smtClean="0"/>
          </a:p>
          <a:p>
            <a:pPr>
              <a:lnSpc>
                <a:spcPct val="90000"/>
              </a:lnSpc>
            </a:pPr>
            <a:r>
              <a:rPr lang="en-US" sz="1800" b="1" i="1" dirty="0" smtClean="0"/>
              <a:t>Tailor operational hedges to specific risks:</a:t>
            </a:r>
          </a:p>
          <a:p>
            <a:pPr lvl="1">
              <a:lnSpc>
                <a:spcPct val="90000"/>
              </a:lnSpc>
              <a:buFont typeface="Times New Roman" pitchFamily="18" charset="0"/>
              <a:buAutoNum type="arabicPeriod"/>
            </a:pPr>
            <a:r>
              <a:rPr lang="en-US" dirty="0" smtClean="0"/>
              <a:t>Adding different amounts of reserves (“insurance” or safety capacity) to different resources.</a:t>
            </a:r>
          </a:p>
          <a:p>
            <a:pPr lvl="1">
              <a:lnSpc>
                <a:spcPct val="90000"/>
              </a:lnSpc>
              <a:buFont typeface="Times New Roman" pitchFamily="18" charset="0"/>
              <a:buAutoNum type="arabicPeriod"/>
            </a:pPr>
            <a:r>
              <a:rPr lang="en-US"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smtClean="0"/>
          </a:p>
          <a:p>
            <a:pPr>
              <a:lnSpc>
                <a:spcPct val="90000"/>
              </a:lnSpc>
            </a:pPr>
            <a:r>
              <a:rPr lang="en-US" sz="1800" dirty="0" smtClean="0"/>
              <a:t>The above mitigate operational risk: they reduce the expected mismatch cost and thus </a:t>
            </a:r>
            <a:r>
              <a:rPr lang="en-US" sz="1800" i="1" dirty="0" smtClean="0"/>
              <a:t>add </a:t>
            </a:r>
            <a:r>
              <a:rPr lang="en-US" sz="1800" dirty="0" smtClean="0"/>
              <a:t>value.  </a:t>
            </a:r>
          </a:p>
          <a:p>
            <a:pPr>
              <a:lnSpc>
                <a:spcPct val="90000"/>
              </a:lnSpc>
            </a:pPr>
            <a:endParaRPr lang="en-US" sz="1800" dirty="0" smtClean="0"/>
          </a:p>
          <a:p>
            <a:pPr>
              <a:lnSpc>
                <a:spcPct val="90000"/>
              </a:lnSpc>
            </a:pPr>
            <a:r>
              <a:rPr lang="en-US" sz="1800" dirty="0" smtClean="0"/>
              <a:t>They also mitigate financial risk: profit variability is reduced.  Risk-averse managers can reduce this further by “walking down the efficient mean-variance frontier.”</a:t>
            </a:r>
          </a:p>
        </p:txBody>
      </p:sp>
    </p:spTree>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 Chevy</a:t>
            </a:r>
            <a:endParaRPr lang="en-US" dirty="0"/>
          </a:p>
        </p:txBody>
      </p:sp>
      <p:sp>
        <p:nvSpPr>
          <p:cNvPr id="3" name="Content Placeholder 2"/>
          <p:cNvSpPr>
            <a:spLocks noGrp="1"/>
          </p:cNvSpPr>
          <p:nvPr>
            <p:ph idx="1"/>
          </p:nvPr>
        </p:nvSpPr>
        <p:spPr/>
        <p:txBody>
          <a:bodyPr/>
          <a:lstStyle/>
          <a:p>
            <a:r>
              <a:rPr lang="en-US" dirty="0" smtClean="0"/>
              <a:t>2 assembly plants:</a:t>
            </a:r>
          </a:p>
          <a:p>
            <a:pPr lvl="1"/>
            <a:r>
              <a:rPr lang="en-US" dirty="0" smtClean="0"/>
              <a:t>Arlington, TX: 75,000 units/yr</a:t>
            </a:r>
          </a:p>
          <a:p>
            <a:pPr lvl="1"/>
            <a:r>
              <a:rPr lang="en-US" dirty="0" smtClean="0"/>
              <a:t>Fairfax, KS: 200,000 units/yr</a:t>
            </a:r>
          </a:p>
          <a:p>
            <a:r>
              <a:rPr lang="en-US" dirty="0" smtClean="0"/>
              <a:t>2 stamping plants:</a:t>
            </a:r>
          </a:p>
          <a:p>
            <a:pPr lvl="1"/>
            <a:r>
              <a:rPr lang="en-US" dirty="0" smtClean="0"/>
              <a:t>Pontiac, MI</a:t>
            </a:r>
          </a:p>
          <a:p>
            <a:pPr lvl="1"/>
            <a:r>
              <a:rPr lang="en-US" dirty="0" smtClean="0"/>
              <a:t>Fairfax, KS [contiguous, same location as assembly]</a:t>
            </a:r>
          </a:p>
          <a:p>
            <a:pPr lvl="1"/>
            <a:endParaRPr lang="en-US" dirty="0" smtClean="0"/>
          </a:p>
          <a:p>
            <a:r>
              <a:rPr lang="en-US" dirty="0" smtClean="0"/>
              <a:t>A die-set (for stamping hood, roof, etc) costs about $30 to $50M</a:t>
            </a:r>
          </a:p>
          <a:p>
            <a:endParaRPr lang="en-US" dirty="0" smtClean="0"/>
          </a:p>
          <a:p>
            <a:r>
              <a:rPr lang="en-US" dirty="0" smtClean="0"/>
              <a:t>Should we have one die-set in each plant, or 1 set in Fairfax (and ship to Arlington)?</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Flexibility</a:t>
            </a:r>
            <a:endParaRPr lang="en-US" dirty="0"/>
          </a:p>
        </p:txBody>
      </p:sp>
      <p:sp>
        <p:nvSpPr>
          <p:cNvPr id="3" name="Content Placeholder 2"/>
          <p:cNvSpPr>
            <a:spLocks noGrp="1"/>
          </p:cNvSpPr>
          <p:nvPr>
            <p:ph idx="1"/>
          </p:nvPr>
        </p:nvSpPr>
        <p:spPr/>
        <p:txBody>
          <a:bodyPr/>
          <a:lstStyle/>
          <a:p>
            <a:r>
              <a:rPr lang="en-US" dirty="0" smtClean="0"/>
              <a:t>= one asset can perform multiple tasks</a:t>
            </a:r>
          </a:p>
          <a:p>
            <a:endParaRPr lang="en-US" dirty="0"/>
          </a:p>
          <a:p>
            <a:r>
              <a:rPr lang="en-US" dirty="0" smtClean="0"/>
              <a:t>a </a:t>
            </a:r>
            <a:r>
              <a:rPr lang="en-US" dirty="0"/>
              <a:t>3D printer </a:t>
            </a:r>
            <a:r>
              <a:rPr lang="en-US" dirty="0" smtClean="0"/>
              <a:t>deposits </a:t>
            </a:r>
            <a:r>
              <a:rPr lang="en-US" dirty="0"/>
              <a:t>fluid or powdered materials in thin, successive </a:t>
            </a:r>
            <a:r>
              <a:rPr lang="en-US" dirty="0" smtClean="0"/>
              <a:t>layers </a:t>
            </a:r>
            <a:r>
              <a:rPr lang="en-US" dirty="0"/>
              <a:t>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3825402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extLst>
      <p:ext uri="{BB962C8B-B14F-4D97-AF65-F5344CB8AC3E}">
        <p14:creationId xmlns:p14="http://schemas.microsoft.com/office/powerpoint/2010/main" val="389157680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Operating System </a:t>
            </a:r>
            <a:r>
              <a:rPr lang="en-US" sz="1200" dirty="0">
                <a:solidFill>
                  <a:prstClr val="black"/>
                </a:solidFill>
                <a:latin typeface="Optima"/>
                <a:ea typeface="ＭＳ 明朝"/>
                <a:cs typeface="Optima"/>
              </a:rPr>
              <a:t>aligned </a:t>
            </a:r>
            <a:r>
              <a:rPr lang="en-US" sz="1200" b="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current OS maximizing shareholders’ </a:t>
            </a:r>
            <a:r>
              <a:rPr lang="en-US" sz="1200" dirty="0">
                <a:solidFill>
                  <a:prstClr val="black"/>
                </a:solidFill>
                <a:latin typeface="Optima"/>
                <a:ea typeface="ＭＳ 明朝"/>
                <a:cs typeface="Optima"/>
              </a:rPr>
              <a:t>value</a:t>
            </a:r>
            <a:r>
              <a:rPr lang="en-US" sz="1200" b="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a:solidFill>
                  <a:prstClr val="black"/>
                </a:solidFill>
                <a:latin typeface="Optima"/>
                <a:ea typeface="ＭＳ 明朝"/>
                <a:cs typeface="Optima"/>
              </a:rPr>
              <a:t>Is the current position </a:t>
            </a:r>
            <a:r>
              <a:rPr lang="en-US" sz="1200">
                <a:solidFill>
                  <a:prstClr val="black"/>
                </a:solidFill>
                <a:latin typeface="Optima"/>
                <a:ea typeface="ＭＳ 明朝"/>
                <a:cs typeface="Optima"/>
              </a:rPr>
              <a:t>defensible</a:t>
            </a:r>
            <a:r>
              <a:rPr lang="en-US" sz="1200" b="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Financial statements</a:t>
            </a:r>
          </a:p>
          <a:p>
            <a:pPr>
              <a:spcBef>
                <a:spcPts val="0"/>
              </a:spcBef>
              <a:spcAft>
                <a:spcPts val="0"/>
              </a:spcAft>
              <a:defRPr/>
            </a:pPr>
            <a:r>
              <a:rPr lang="en-US" sz="1200" b="0" dirty="0">
                <a:solidFill>
                  <a:prstClr val="black"/>
                </a:solidFill>
                <a:latin typeface="Optima"/>
                <a:ea typeface="ＭＳ 明朝"/>
                <a:cs typeface="Optima"/>
              </a:rPr>
              <a:t>Industry comparable</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Competitive intelligence</a:t>
            </a:r>
          </a:p>
          <a:p>
            <a:pPr>
              <a:spcBef>
                <a:spcPts val="0"/>
              </a:spcBef>
              <a:spcAft>
                <a:spcPts val="0"/>
              </a:spcAft>
              <a:defRPr/>
            </a:pPr>
            <a:r>
              <a:rPr lang="en-US" sz="1200" b="0" dirty="0">
                <a:solidFill>
                  <a:prstClr val="black"/>
                </a:solidFill>
                <a:latin typeface="Optima"/>
                <a:ea typeface="ＭＳ 明朝"/>
                <a:cs typeface="Optima"/>
              </a:rPr>
              <a:t>Cost data</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Times New Roman"/>
              </a:rPr>
              <a:t>Risk</a:t>
            </a:r>
            <a:r>
              <a:rPr lang="en-US" sz="1200" b="0" dirty="0">
                <a:solidFill>
                  <a:prstClr val="black"/>
                </a:solidFill>
                <a:latin typeface="Optima"/>
                <a:ea typeface="ＭＳ 明朝"/>
                <a:cs typeface="Times New Roman"/>
              </a:rPr>
              <a:t> Assessment</a:t>
            </a:r>
          </a:p>
          <a:p>
            <a:pPr>
              <a:spcBef>
                <a:spcPts val="0"/>
              </a:spcBef>
              <a:spcAft>
                <a:spcPts val="0"/>
              </a:spcAft>
              <a:defRPr/>
            </a:pPr>
            <a:r>
              <a:rPr lang="en-US" sz="1200" b="0" dirty="0">
                <a:solidFill>
                  <a:prstClr val="black"/>
                </a:solidFill>
                <a:latin typeface="Optima"/>
                <a:ea typeface="ＭＳ 明朝"/>
                <a:cs typeface="Times New Roman"/>
              </a:rPr>
              <a:t>Cost, sales and technology forecast</a:t>
            </a:r>
          </a:p>
          <a:p>
            <a:pPr>
              <a:spcBef>
                <a:spcPts val="0"/>
              </a:spcBef>
              <a:spcAft>
                <a:spcPts val="0"/>
              </a:spcAft>
              <a:defRPr/>
            </a:pPr>
            <a:r>
              <a:rPr lang="en-US" sz="1200" b="0" dirty="0">
                <a:solidFill>
                  <a:prstClr val="black"/>
                </a:solidFill>
                <a:latin typeface="Optima"/>
                <a:ea typeface="ＭＳ 明朝"/>
                <a:cs typeface="Times New Roman"/>
              </a:rPr>
              <a:t>Supplier base info</a:t>
            </a:r>
          </a:p>
          <a:p>
            <a:pPr>
              <a:spcBef>
                <a:spcPts val="0"/>
              </a:spcBef>
              <a:spcAft>
                <a:spcPts val="0"/>
              </a:spcAft>
              <a:defRPr/>
            </a:pPr>
            <a:r>
              <a:rPr lang="en-US" sz="1200" b="0" dirty="0">
                <a:solidFill>
                  <a:prstClr val="black"/>
                </a:solidFill>
                <a:latin typeface="Optima"/>
                <a:ea typeface="ＭＳ 明朝"/>
                <a:cs typeface="Times New Roman"/>
              </a:rPr>
              <a:t>Logistical costs</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smtClean="0">
                <a:solidFill>
                  <a:prstClr val="black"/>
                </a:solidFill>
                <a:latin typeface="Calibri"/>
                <a:ea typeface="ＭＳ 明朝"/>
                <a:cs typeface="Times New Roman"/>
              </a:rPr>
              <a:t>Invest</a:t>
            </a:r>
            <a:endParaRPr lang="en-US" sz="1200" b="0" dirty="0">
              <a:solidFill>
                <a:prstClr val="black"/>
              </a:solidFill>
              <a:latin typeface="Calibri"/>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dirty="0" smtClean="0">
                <a:solidFill>
                  <a:prstClr val="black"/>
                </a:solidFill>
                <a:latin typeface="Calibri"/>
                <a:ea typeface="ＭＳ 明朝"/>
                <a:cs typeface="Times New Roman"/>
              </a:rPr>
              <a:t>Source</a:t>
            </a:r>
            <a:endParaRPr lang="en-US" sz="1200" b="0" dirty="0">
              <a:solidFill>
                <a:prstClr val="black"/>
              </a:solidFill>
              <a:latin typeface="Calibri"/>
              <a:ea typeface="ＭＳ 明朝"/>
              <a:cs typeface="Times New Roman"/>
            </a:endParaRPr>
          </a:p>
        </p:txBody>
      </p:sp>
    </p:spTree>
    <p:extLst>
      <p:ext uri="{BB962C8B-B14F-4D97-AF65-F5344CB8AC3E}">
        <p14:creationId xmlns:p14="http://schemas.microsoft.com/office/powerpoint/2010/main" val="971269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Network Flexibility</a:t>
            </a:r>
            <a:endParaRPr lang="en-US" dirty="0"/>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c. Resource </a:t>
            </a:r>
            <a:r>
              <a:rPr lang="en-US" sz="1400" b="1" dirty="0" smtClean="0">
                <a:latin typeface="Times New Roman" charset="0"/>
              </a:rPr>
              <a:t>Sharing</a:t>
            </a:r>
          </a:p>
          <a:p>
            <a:pPr algn="ctr" eaLnBrk="0" hangingPunct="0">
              <a:defRPr/>
            </a:pPr>
            <a:r>
              <a:rPr lang="en-US" sz="1400" b="1" dirty="0" smtClean="0">
                <a:latin typeface="Times New Roman" charset="0"/>
              </a:rPr>
              <a:t>= Asset Flexibility</a:t>
            </a:r>
            <a:endParaRPr lang="en-US" sz="1400" b="1" dirty="0">
              <a:latin typeface="Times New Roman" charset="0"/>
            </a:endParaRP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a:solidFill>
                  <a:srgbClr val="FFFFFF"/>
                </a:solidFill>
                <a:latin typeface="Times New Roman" charset="0"/>
              </a:rPr>
              <a:t>K</a:t>
            </a:r>
            <a:r>
              <a:rPr lang="en-US" sz="1300" baseline="-25000" dirty="0">
                <a:solidFill>
                  <a:srgbClr val="FFFFFF"/>
                </a:solidFill>
                <a:latin typeface="Times New Roman" charset="0"/>
              </a:rPr>
              <a:t>F</a:t>
            </a:r>
            <a:endParaRPr lang="en-US" sz="2000"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a:solidFill>
                <a:schemeClr val="bg1"/>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smtClean="0">
                <a:solidFill>
                  <a:srgbClr val="FFFFFF"/>
                </a:solidFill>
                <a:latin typeface="Times New Roman" charset="0"/>
              </a:rPr>
              <a:t>K</a:t>
            </a:r>
            <a:r>
              <a:rPr lang="en-US" sz="1300" baseline="-25000" dirty="0" smtClean="0">
                <a:solidFill>
                  <a:srgbClr val="FFFFFF"/>
                </a:solidFill>
                <a:latin typeface="Times New Roman" charset="0"/>
              </a:rPr>
              <a:t>F</a:t>
            </a:r>
            <a:endParaRPr lang="en-US" sz="2000"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d. Transshipment</a:t>
            </a:r>
          </a:p>
          <a:p>
            <a:pPr algn="ctr" eaLnBrk="0" hangingPunct="0">
              <a:defRPr/>
            </a:pPr>
            <a:r>
              <a:rPr lang="en-US" sz="1400" b="1">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Transship</a:t>
            </a:r>
            <a:endParaRPr lang="en-US" sz="2000">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Common</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FFFFFF"/>
                </a:solidFill>
                <a:latin typeface="Times New Roman" charset="0"/>
              </a:rPr>
              <a:t>Flexible</a:t>
            </a:r>
          </a:p>
          <a:p>
            <a:pPr algn="ctr" eaLnBrk="0" hangingPunct="0"/>
            <a:r>
              <a:rPr lang="en-US" sz="1300" i="1">
                <a:solidFill>
                  <a:srgbClr val="FFFFFF"/>
                </a:solidFill>
                <a:latin typeface="Times New Roman" charset="0"/>
              </a:rPr>
              <a:t>K</a:t>
            </a:r>
            <a:r>
              <a:rPr lang="en-US" sz="1300" baseline="-25000">
                <a:solidFill>
                  <a:srgbClr val="FFFFFF"/>
                </a:solidFill>
                <a:latin typeface="Times New Roman" charset="0"/>
              </a:rPr>
              <a:t>F</a:t>
            </a:r>
            <a:endParaRPr lang="en-US" sz="2000">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f</a:t>
            </a:r>
            <a:r>
              <a:rPr lang="en-US" sz="1400" b="1" dirty="0" smtClean="0">
                <a:latin typeface="Times New Roman" charset="0"/>
              </a:rPr>
              <a:t>. </a:t>
            </a:r>
            <a:r>
              <a:rPr lang="en-US" sz="1400" b="1" dirty="0">
                <a:latin typeface="Times New Roman" charset="0"/>
              </a:rPr>
              <a:t>Postponement</a:t>
            </a:r>
          </a:p>
          <a:p>
            <a:pPr algn="ctr" eaLnBrk="0" hangingPunct="0">
              <a:defRPr/>
            </a:pPr>
            <a:r>
              <a:rPr lang="en-US" sz="1400" b="1" dirty="0">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e</a:t>
            </a:r>
            <a:r>
              <a:rPr lang="en-US" sz="1400" b="1" dirty="0" smtClean="0">
                <a:latin typeface="Times New Roman" charset="0"/>
              </a:rPr>
              <a:t>. Hybrid </a:t>
            </a:r>
            <a:r>
              <a:rPr lang="en-US" sz="1400" b="1" dirty="0">
                <a:latin typeface="Times New Roman" charset="0"/>
              </a:rPr>
              <a:t>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000000"/>
                </a:solidFill>
                <a:latin typeface="Times New Roman" charset="0"/>
              </a:rPr>
              <a:t>Dedicated </a:t>
            </a:r>
            <a:r>
              <a:rPr lang="en-US" sz="1300" i="1" dirty="0" smtClean="0">
                <a:solidFill>
                  <a:srgbClr val="000000"/>
                </a:solidFill>
                <a:latin typeface="Times New Roman" charset="0"/>
              </a:rPr>
              <a:t>K</a:t>
            </a:r>
            <a:r>
              <a:rPr lang="en-US" sz="1300" baseline="-25000" dirty="0" smtClean="0">
                <a:solidFill>
                  <a:srgbClr val="000000"/>
                </a:solidFill>
                <a:latin typeface="Times New Roman" charset="0"/>
              </a:rPr>
              <a:t>1</a:t>
            </a:r>
            <a:endParaRPr lang="en-US" sz="2000"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FFFFFF"/>
                </a:solidFill>
                <a:latin typeface="Times New Roman" charset="0"/>
              </a:rPr>
              <a:t>Flexible </a:t>
            </a:r>
            <a:r>
              <a:rPr lang="en-US" sz="1300" i="1" dirty="0" smtClean="0">
                <a:solidFill>
                  <a:srgbClr val="FFFFFF"/>
                </a:solidFill>
                <a:latin typeface="Times New Roman" charset="0"/>
              </a:rPr>
              <a:t>K</a:t>
            </a:r>
            <a:r>
              <a:rPr lang="en-US" sz="1300" baseline="-25000" dirty="0" smtClean="0">
                <a:solidFill>
                  <a:srgbClr val="FFFFFF"/>
                </a:solidFill>
                <a:latin typeface="Times New Roman" charset="0"/>
              </a:rPr>
              <a:t>F</a:t>
            </a:r>
            <a:endParaRPr lang="en-US" sz="2000"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000000"/>
                </a:solidFill>
                <a:latin typeface="Times New Roman" charset="0"/>
              </a:rPr>
              <a:t>Dedicated </a:t>
            </a:r>
            <a:r>
              <a:rPr lang="en-US" sz="1300" i="1" dirty="0" smtClean="0">
                <a:solidFill>
                  <a:srgbClr val="000000"/>
                </a:solidFill>
                <a:latin typeface="Times New Roman" charset="0"/>
              </a:rPr>
              <a:t>K</a:t>
            </a:r>
            <a:r>
              <a:rPr lang="en-US" sz="1300" baseline="-25000" dirty="0" smtClean="0">
                <a:solidFill>
                  <a:srgbClr val="000000"/>
                </a:solidFill>
                <a:latin typeface="Times New Roman" charset="0"/>
              </a:rPr>
              <a:t>1</a:t>
            </a:r>
            <a:endParaRPr lang="en-US" sz="2000"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2513258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026"/>
          <p:cNvSpPr>
            <a:spLocks noGrp="1" noChangeArrowheads="1"/>
          </p:cNvSpPr>
          <p:nvPr>
            <p:ph type="title"/>
          </p:nvPr>
        </p:nvSpPr>
        <p:spPr/>
        <p:txBody>
          <a:bodyPr/>
          <a:lstStyle/>
          <a:p>
            <a:r>
              <a:rPr lang="en-US">
                <a:latin typeface="Optima" charset="0"/>
                <a:ea typeface="MS PGothic" charset="0"/>
              </a:rPr>
              <a:t>Obstacles to achieving flexibility</a:t>
            </a:r>
          </a:p>
        </p:txBody>
      </p:sp>
      <p:sp>
        <p:nvSpPr>
          <p:cNvPr id="258051" name="Rectangle 1027"/>
          <p:cNvSpPr>
            <a:spLocks noGrp="1" noChangeArrowheads="1"/>
          </p:cNvSpPr>
          <p:nvPr>
            <p:ph type="body" idx="1"/>
          </p:nvPr>
        </p:nvSpPr>
        <p:spPr/>
        <p:txBody>
          <a:bodyPr/>
          <a:lstStyle/>
          <a:p>
            <a:pPr marL="381000" indent="-381000"/>
            <a:r>
              <a:rPr lang="en-US">
                <a:latin typeface="Optima" charset="0"/>
                <a:ea typeface="MS PGothic" charset="0"/>
              </a:rPr>
              <a:t>Flexibility costs more but its benefits are difficult to measure, value and convey</a:t>
            </a:r>
          </a:p>
          <a:p>
            <a:pPr marL="381000" indent="-381000"/>
            <a:r>
              <a:rPr lang="en-US">
                <a:latin typeface="Optima" charset="0"/>
                <a:ea typeface="MS PGothic" charset="0"/>
              </a:rPr>
              <a:t>Competition and customer perception may preclude using flexibility</a:t>
            </a:r>
          </a:p>
          <a:p>
            <a:pPr marL="381000" indent="-381000"/>
            <a:r>
              <a:rPr lang="en-US">
                <a:latin typeface="Optima" charset="0"/>
                <a:ea typeface="MS PGothic" charset="0"/>
              </a:rPr>
              <a:t>It is often unclear which features of a process must be changed to enhance its flexibility:</a:t>
            </a:r>
          </a:p>
          <a:p>
            <a:pPr marL="800100" lvl="1" indent="-342900"/>
            <a:r>
              <a:rPr lang="en-US" sz="2000">
                <a:latin typeface="Optima" charset="0"/>
                <a:ea typeface="MS PGothic" charset="0"/>
              </a:rPr>
              <a:t>Flexibility is driven more by people and management than by process structure (policies/procedures/culture)</a:t>
            </a:r>
          </a:p>
          <a:p>
            <a:pPr marL="381000" indent="-381000"/>
            <a:endParaRPr lang="en-US">
              <a:latin typeface="Optima" charset="0"/>
              <a:ea typeface="MS PGothic" charset="0"/>
            </a:endParaRPr>
          </a:p>
        </p:txBody>
      </p:sp>
    </p:spTree>
    <p:extLst>
      <p:ext uri="{BB962C8B-B14F-4D97-AF65-F5344CB8AC3E}">
        <p14:creationId xmlns:p14="http://schemas.microsoft.com/office/powerpoint/2010/main" val="118991618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80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80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580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80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and Test Operations</a:t>
            </a:r>
            <a:endParaRPr lang="en-US" dirty="0"/>
          </a:p>
        </p:txBody>
      </p:sp>
      <p:sp>
        <p:nvSpPr>
          <p:cNvPr id="50" name="TextBox 49"/>
          <p:cNvSpPr txBox="1"/>
          <p:nvPr/>
        </p:nvSpPr>
        <p:spPr>
          <a:xfrm>
            <a:off x="533400" y="4267200"/>
            <a:ext cx="8305800" cy="20313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smtClean="0">
                <a:ln>
                  <a:noFill/>
                </a:ln>
                <a:solidFill>
                  <a:sysClr val="windowText" lastClr="000000"/>
                </a:solidFill>
                <a:effectLst/>
                <a:uLnTx/>
                <a:uFillTx/>
              </a:rPr>
              <a:t>Proposed capacity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300K units @ $30K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300K units @ $20K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600K Units @ $80K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 name="Group 16"/>
          <p:cNvGrpSpPr/>
          <p:nvPr/>
        </p:nvGrpSpPr>
        <p:grpSpPr>
          <a:xfrm>
            <a:off x="1981200" y="1379539"/>
            <a:ext cx="5181600" cy="2665197"/>
            <a:chOff x="1981200" y="1379539"/>
            <a:chExt cx="5181600" cy="2665197"/>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5415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sz="2400" dirty="0">
                <a:latin typeface="Optima" charset="0"/>
                <a:ea typeface="ＭＳ Ｐゴシック" charset="0"/>
                <a:cs typeface="ＭＳ Ｐゴシック" charset="0"/>
              </a:rPr>
              <a:t>Benchmark: </a:t>
            </a:r>
            <a:r>
              <a:rPr lang="en-US" sz="2400" dirty="0" smtClean="0">
                <a:latin typeface="Optima" charset="0"/>
                <a:ea typeface="ＭＳ Ｐゴシック" charset="0"/>
                <a:cs typeface="ＭＳ Ｐゴシック" charset="0"/>
              </a:rPr>
              <a:t>Capacity Postponement = Full </a:t>
            </a:r>
            <a:r>
              <a:rPr lang="en-US" sz="2400" dirty="0">
                <a:latin typeface="Optima" charset="0"/>
                <a:ea typeface="ＭＳ Ｐゴシック" charset="0"/>
                <a:cs typeface="ＭＳ Ｐゴシック" charset="0"/>
              </a:rPr>
              <a:t>Information</a:t>
            </a:r>
          </a:p>
        </p:txBody>
      </p:sp>
      <p:sp>
        <p:nvSpPr>
          <p:cNvPr id="40963" name="Rectangle 3"/>
          <p:cNvSpPr>
            <a:spLocks noGrp="1" noChangeArrowheads="1"/>
          </p:cNvSpPr>
          <p:nvPr>
            <p:ph idx="1"/>
          </p:nvPr>
        </p:nvSpPr>
        <p:spPr/>
        <p:txBody>
          <a:bodyPr/>
          <a:lstStyle/>
          <a:p>
            <a:pPr>
              <a:defRPr/>
            </a:pPr>
            <a:r>
              <a:rPr lang="en-US" dirty="0" smtClean="0"/>
              <a:t>“What if” capacity is built once demand is known?</a:t>
            </a:r>
          </a:p>
          <a:p>
            <a:pPr>
              <a:defRPr/>
            </a:pPr>
            <a:r>
              <a:rPr lang="en-US" dirty="0" smtClean="0"/>
              <a:t>Capacity plan is perfect match to demand</a:t>
            </a:r>
          </a:p>
          <a:p>
            <a:pPr lvl="1">
              <a:defRPr/>
            </a:pPr>
            <a:r>
              <a:rPr lang="en-US" dirty="0" smtClean="0"/>
              <a:t>Off course, capacity is state dependent: there are 3 possible capacity plans</a:t>
            </a:r>
          </a:p>
          <a:p>
            <a:pPr>
              <a:defRPr/>
            </a:pPr>
            <a:r>
              <a:rPr lang="en-US" dirty="0" smtClean="0"/>
              <a:t>No mismatches &gt; Easy valuation</a:t>
            </a:r>
          </a:p>
          <a:p>
            <a:pPr lvl="1">
              <a:defRPr/>
            </a:pPr>
            <a:r>
              <a:rPr lang="en-US" dirty="0" smtClean="0"/>
              <a:t>E(Operating profit) = $300 x 300k + $400 x 300k = $210 M</a:t>
            </a:r>
          </a:p>
          <a:p>
            <a:pPr lvl="1">
              <a:defRPr/>
            </a:pPr>
            <a:r>
              <a:rPr lang="en-US" dirty="0" smtClean="0"/>
              <a:t>E(</a:t>
            </a:r>
            <a:r>
              <a:rPr lang="en-US" dirty="0" err="1" smtClean="0"/>
              <a:t>CapEx</a:t>
            </a:r>
            <a:r>
              <a:rPr lang="en-US" dirty="0" smtClean="0"/>
              <a:t>) = $103M</a:t>
            </a:r>
          </a:p>
          <a:p>
            <a:pPr lvl="1">
              <a:defRPr/>
            </a:pPr>
            <a:r>
              <a:rPr lang="en-US" dirty="0" smtClean="0"/>
              <a:t>E(NPV) = $210M - $103M = $107M</a:t>
            </a:r>
          </a:p>
          <a:p>
            <a:pPr lvl="1">
              <a:defRPr/>
            </a:pPr>
            <a:r>
              <a:rPr lang="en-US" dirty="0" smtClean="0"/>
              <a:t>ROI = 107/103 = 104%</a:t>
            </a:r>
          </a:p>
          <a:p>
            <a:pPr lvl="1">
              <a:defRPr/>
            </a:pPr>
            <a:endParaRPr lang="en-US" dirty="0" smtClean="0"/>
          </a:p>
          <a:p>
            <a:pPr marL="457200" lvl="1" indent="0">
              <a:buFontTx/>
              <a:buNone/>
              <a:defRPr/>
            </a:pPr>
            <a:endParaRPr lang="en-US" dirty="0" smtClean="0"/>
          </a:p>
          <a:p>
            <a:pPr>
              <a:defRPr/>
            </a:pPr>
            <a:r>
              <a:rPr lang="en-US" dirty="0" smtClean="0"/>
              <a:t>What is the impact of uncertainty?</a:t>
            </a:r>
          </a:p>
          <a:p>
            <a:pPr>
              <a:defRPr/>
            </a:pPr>
            <a:endParaRPr lang="en-US" dirty="0" smtClean="0"/>
          </a:p>
          <a:p>
            <a:pPr marL="0" indent="0">
              <a:buFont typeface="Wingdings" charset="0"/>
              <a:buNone/>
              <a:defRPr/>
            </a:pPr>
            <a:endParaRPr lang="en-US" dirty="0" smtClean="0"/>
          </a:p>
        </p:txBody>
      </p:sp>
    </p:spTree>
    <p:extLst>
      <p:ext uri="{BB962C8B-B14F-4D97-AF65-F5344CB8AC3E}">
        <p14:creationId xmlns:p14="http://schemas.microsoft.com/office/powerpoint/2010/main" val="415470603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Canonical Newsvendor Model!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8766</TotalTime>
  <Words>5746</Words>
  <Application>Microsoft Macintosh PowerPoint</Application>
  <PresentationFormat>On-screen Show (4:3)</PresentationFormat>
  <Paragraphs>992</Paragraphs>
  <Slides>35</Slides>
  <Notes>23</Notes>
  <HiddenSlides>4</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35</vt:i4>
      </vt:variant>
    </vt:vector>
  </HeadingPairs>
  <TitlesOfParts>
    <vt:vector size="42" baseType="lpstr">
      <vt:lpstr>Cachon_Slide_Template</vt:lpstr>
      <vt:lpstr>1_Office Theme</vt:lpstr>
      <vt:lpstr>4_Cachon_Slide_Template</vt:lpstr>
      <vt:lpstr>1_Cachon_Slide_Template</vt:lpstr>
      <vt:lpstr>2_Cachon_Slide_Template</vt:lpstr>
      <vt:lpstr>Office Theme</vt:lpstr>
      <vt:lpstr>Equation</vt:lpstr>
      <vt:lpstr>PowerPoint Presentation</vt:lpstr>
      <vt:lpstr>Common Categories of Flexibility</vt:lpstr>
      <vt:lpstr>Asset Flexibility</vt:lpstr>
      <vt:lpstr>Network Flexibility</vt:lpstr>
      <vt:lpstr>Obstacles to achieving flexibility</vt:lpstr>
      <vt:lpstr>Assembly and Test Operations</vt:lpstr>
      <vt:lpstr>Valuation of network capacity under uncertainty </vt:lpstr>
      <vt:lpstr>Benchmark: Capacity Postponement = Full Information</vt:lpstr>
      <vt:lpstr>Determining the Best Capacity</vt:lpstr>
      <vt:lpstr>Simplification: Reduce variety or complexity:   Single Product or Dedicated Test</vt:lpstr>
      <vt:lpstr>Determining the Best Capacity for a single resource:  Marginal Analysis for 1D Cheetah Problem</vt:lpstr>
      <vt:lpstr>The real problem is more complicated  Necessity and Value of Network Analysis</vt:lpstr>
      <vt:lpstr>Capacity for a Multi-Resource Network</vt:lpstr>
      <vt:lpstr>Take 5 min to fill out  MID-TERM COMMENTS AND SUGGESTIONS</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GM Chevy</vt:lpstr>
      <vt:lpstr>Approach</vt:lpstr>
      <vt:lpstr>Seagate Technology:      Vertical Integration and impact on risk</vt:lpstr>
      <vt:lpstr>Imagine we could build capacity after demand scenario is revealed?</vt:lpstr>
      <vt:lpstr>Valuation of network capacity under uncertainty:  A Lagging Strategy yields Upper Bound</vt:lpstr>
      <vt:lpstr>Comparing Leading and Lagging Strategies</vt:lpstr>
      <vt:lpstr>PowerPoint Presentation</vt:lpstr>
      <vt:lpstr>PowerPoint Presentation</vt:lpstr>
      <vt:lpstr>PowerPoint Presentation</vt:lpstr>
      <vt:lpstr>Strategic Decisions In Operations</vt:lpstr>
      <vt:lpstr>Operating System Design Roadmap  </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504</cp:revision>
  <cp:lastPrinted>2015-01-24T00:02:29Z</cp:lastPrinted>
  <dcterms:created xsi:type="dcterms:W3CDTF">1998-09-22T23:11:58Z</dcterms:created>
  <dcterms:modified xsi:type="dcterms:W3CDTF">2015-02-02T22:35:27Z</dcterms:modified>
</cp:coreProperties>
</file>