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 id="2147483687" r:id="rId3"/>
    <p:sldMasterId id="2147483699" r:id="rId4"/>
  </p:sldMasterIdLst>
  <p:notesMasterIdLst>
    <p:notesMasterId r:id="rId32"/>
  </p:notesMasterIdLst>
  <p:handoutMasterIdLst>
    <p:handoutMasterId r:id="rId33"/>
  </p:handoutMasterIdLst>
  <p:sldIdLst>
    <p:sldId id="360" r:id="rId5"/>
    <p:sldId id="393" r:id="rId6"/>
    <p:sldId id="388" r:id="rId7"/>
    <p:sldId id="390" r:id="rId8"/>
    <p:sldId id="389" r:id="rId9"/>
    <p:sldId id="363" r:id="rId10"/>
    <p:sldId id="382" r:id="rId11"/>
    <p:sldId id="364" r:id="rId12"/>
    <p:sldId id="365" r:id="rId13"/>
    <p:sldId id="366" r:id="rId14"/>
    <p:sldId id="367" r:id="rId15"/>
    <p:sldId id="385" r:id="rId16"/>
    <p:sldId id="370" r:id="rId17"/>
    <p:sldId id="371" r:id="rId18"/>
    <p:sldId id="372" r:id="rId19"/>
    <p:sldId id="368" r:id="rId20"/>
    <p:sldId id="369" r:id="rId21"/>
    <p:sldId id="387" r:id="rId22"/>
    <p:sldId id="374" r:id="rId23"/>
    <p:sldId id="376" r:id="rId24"/>
    <p:sldId id="394" r:id="rId25"/>
    <p:sldId id="395" r:id="rId26"/>
    <p:sldId id="396" r:id="rId27"/>
    <p:sldId id="397" r:id="rId28"/>
    <p:sldId id="398" r:id="rId29"/>
    <p:sldId id="399" r:id="rId30"/>
    <p:sldId id="383" r:id="rId31"/>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0000"/>
    <a:srgbClr val="EAEAEA"/>
    <a:srgbClr val="CCFF66"/>
    <a:srgbClr val="CCECFF"/>
    <a:srgbClr val="FFCCCC"/>
    <a:srgbClr val="FFFF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55827" autoAdjust="0"/>
  </p:normalViewPr>
  <p:slideViewPr>
    <p:cSldViewPr snapToGrid="0">
      <p:cViewPr varScale="1">
        <p:scale>
          <a:sx n="107" d="100"/>
          <a:sy n="107" d="100"/>
        </p:scale>
        <p:origin x="-1464" y="-96"/>
      </p:cViewPr>
      <p:guideLst>
        <p:guide orient="horz" pos="2160"/>
        <p:guide pos="2873"/>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notesMaster" Target="notesMasters/notesMaster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3.xml"/><Relationship Id="rId4" Type="http://schemas.openxmlformats.org/officeDocument/2006/relationships/slide" Target="slides/slide15.xml"/><Relationship Id="rId5" Type="http://schemas.openxmlformats.org/officeDocument/2006/relationships/slide" Target="slides/slide17.xml"/><Relationship Id="rId6" Type="http://schemas.openxmlformats.org/officeDocument/2006/relationships/slide" Target="slides/slide18.xml"/><Relationship Id="rId7" Type="http://schemas.openxmlformats.org/officeDocument/2006/relationships/slide" Target="slides/slide24.xml"/><Relationship Id="rId1" Type="http://schemas.openxmlformats.org/officeDocument/2006/relationships/slide" Target="slides/slide10.xml"/><Relationship Id="rId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solidFill>
          <a:srgbClr val="FFFFCC">
            <a:alpha val="90000"/>
          </a:srgbClr>
        </a:solidFill>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solidFill>
          <a:srgbClr val="FFFFCC">
            <a:alpha val="90000"/>
          </a:srgbClr>
        </a:solidFill>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solidFill>
          <a:srgbClr val="FFFFCC">
            <a:alpha val="90000"/>
          </a:srgbClr>
        </a:solidFill>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B0F97B10-C7BB-AC46-BE69-CC6E7CB6C0A1}" type="presOf" srcId="{A6050017-4627-1046-91F9-BE61E63E2B87}" destId="{B2A598CA-E01C-EA4D-AF57-58AA130F86B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639CDE69-17A7-D345-95F8-C50DB70F7021}" type="presOf" srcId="{57F3D74B-0913-F448-8EB1-4139BD6FBB08}" destId="{D1854B1F-16F4-2D49-B757-F5D3344522C3}" srcOrd="0" destOrd="0" presId="urn:microsoft.com/office/officeart/2005/8/layout/hierarchy3"/>
    <dgm:cxn modelId="{F00C312E-3E9C-4146-8A2B-7C64B3D7D9C8}" type="presOf" srcId="{A754A459-373A-914C-A914-4E10C1F4C92F}" destId="{5218F9E1-55F7-FC40-8950-10BC2CAE1DFB}" srcOrd="0" destOrd="0" presId="urn:microsoft.com/office/officeart/2005/8/layout/hierarchy3"/>
    <dgm:cxn modelId="{FFD501B4-3F24-D349-954F-ABC12F17C174}" type="presOf" srcId="{63D2F082-266F-184D-A49D-358C5183BC8A}" destId="{1FFFC7EC-A81F-AA48-B99B-CA28E75B3E13}" srcOrd="0" destOrd="0" presId="urn:microsoft.com/office/officeart/2005/8/layout/hierarchy3"/>
    <dgm:cxn modelId="{894FE187-5E16-BD4F-9BBD-C27464CE6C7C}"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136190D2-E6CC-3A45-998D-5EC1AB21E46C}" type="presOf" srcId="{0B54B403-BB53-A345-8D96-7DE1B368B6C4}" destId="{A7080424-24AB-FB49-802F-0652DA834566}" srcOrd="0" destOrd="0" presId="urn:microsoft.com/office/officeart/2005/8/layout/hierarchy3"/>
    <dgm:cxn modelId="{1A4F49C4-6B76-304B-89F3-F2F167A27927}" type="presOf" srcId="{0F9C6387-CD5C-7749-833F-050223EE49AD}" destId="{F0A8EC69-BB29-F24E-8EEB-C8D77A64F0DD}" srcOrd="0" destOrd="0" presId="urn:microsoft.com/office/officeart/2005/8/layout/hierarchy3"/>
    <dgm:cxn modelId="{55F191FB-2337-8143-90CD-F6B342293B7B}" type="presOf" srcId="{4B9F5014-71E0-EB4C-866C-E60F1A445CE4}" destId="{FF0311D4-0090-8D49-BB17-7957B401B1CB}" srcOrd="0" destOrd="0" presId="urn:microsoft.com/office/officeart/2005/8/layout/hierarchy3"/>
    <dgm:cxn modelId="{981D9994-8292-F641-A4C9-D0135896E9B4}" type="presOf" srcId="{A6050017-4627-1046-91F9-BE61E63E2B87}" destId="{73923B88-FA0D-E446-B111-E3391D8B830D}" srcOrd="1"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0CF25AD-FCD3-2140-955B-2CE94689CF45}" type="presOf" srcId="{74D98060-DF5B-0E42-8AFD-16543B12F129}" destId="{C6218F86-024F-4948-9A71-07873295F8F7}" srcOrd="0" destOrd="0" presId="urn:microsoft.com/office/officeart/2005/8/layout/hierarchy3"/>
    <dgm:cxn modelId="{21676A3A-B024-9D4C-804E-ED0454FF14A3}" type="presOf" srcId="{8100DE8C-7478-8D4D-B3B6-619586BA7F36}" destId="{3A427E2D-A230-1647-8183-F69FAEDA4286}" srcOrd="0" destOrd="0" presId="urn:microsoft.com/office/officeart/2005/8/layout/hierarchy3"/>
    <dgm:cxn modelId="{CFEECF24-AA50-554C-BA37-940323F482A2}" type="presParOf" srcId="{5218F9E1-55F7-FC40-8950-10BC2CAE1DFB}" destId="{13BB28D3-3859-6A46-878D-956473BB375A}" srcOrd="0" destOrd="0" presId="urn:microsoft.com/office/officeart/2005/8/layout/hierarchy3"/>
    <dgm:cxn modelId="{2855EAB9-F8D9-FA4E-AE64-EF69980F3394}" type="presParOf" srcId="{13BB28D3-3859-6A46-878D-956473BB375A}" destId="{AA394669-19B6-2A4A-9707-CED23257B1DC}" srcOrd="0" destOrd="0" presId="urn:microsoft.com/office/officeart/2005/8/layout/hierarchy3"/>
    <dgm:cxn modelId="{115ECBE1-72EF-6A4E-B003-E0EA9ED1DEA3}" type="presParOf" srcId="{AA394669-19B6-2A4A-9707-CED23257B1DC}" destId="{B2A598CA-E01C-EA4D-AF57-58AA130F86BB}" srcOrd="0" destOrd="0" presId="urn:microsoft.com/office/officeart/2005/8/layout/hierarchy3"/>
    <dgm:cxn modelId="{5739BDE5-3A11-FA4B-B9C8-6A01005C2926}" type="presParOf" srcId="{AA394669-19B6-2A4A-9707-CED23257B1DC}" destId="{73923B88-FA0D-E446-B111-E3391D8B830D}" srcOrd="1" destOrd="0" presId="urn:microsoft.com/office/officeart/2005/8/layout/hierarchy3"/>
    <dgm:cxn modelId="{429BEA11-339C-F344-8A49-DA9CA5AB8D21}" type="presParOf" srcId="{13BB28D3-3859-6A46-878D-956473BB375A}" destId="{048CFE8E-233E-9C40-B940-5E1A11DB1958}" srcOrd="1" destOrd="0" presId="urn:microsoft.com/office/officeart/2005/8/layout/hierarchy3"/>
    <dgm:cxn modelId="{529BBB22-B825-7B40-8FFE-1F4A16E906FE}" type="presParOf" srcId="{048CFE8E-233E-9C40-B940-5E1A11DB1958}" destId="{A7080424-24AB-FB49-802F-0652DA834566}" srcOrd="0" destOrd="0" presId="urn:microsoft.com/office/officeart/2005/8/layout/hierarchy3"/>
    <dgm:cxn modelId="{5194E570-62EA-0446-9BB1-3151C7BBD01E}" type="presParOf" srcId="{048CFE8E-233E-9C40-B940-5E1A11DB1958}" destId="{E34A735B-C5BC-334C-B04C-4D409F37EE4C}" srcOrd="1" destOrd="0" presId="urn:microsoft.com/office/officeart/2005/8/layout/hierarchy3"/>
    <dgm:cxn modelId="{1A022E98-C7AB-2742-81ED-C7D7BC9A049D}" type="presParOf" srcId="{048CFE8E-233E-9C40-B940-5E1A11DB1958}" destId="{F0A8EC69-BB29-F24E-8EEB-C8D77A64F0DD}" srcOrd="2" destOrd="0" presId="urn:microsoft.com/office/officeart/2005/8/layout/hierarchy3"/>
    <dgm:cxn modelId="{AA76EF82-1A3B-284A-BB49-CE5594FDEE20}" type="presParOf" srcId="{048CFE8E-233E-9C40-B940-5E1A11DB1958}" destId="{3A427E2D-A230-1647-8183-F69FAEDA4286}" srcOrd="3" destOrd="0" presId="urn:microsoft.com/office/officeart/2005/8/layout/hierarchy3"/>
    <dgm:cxn modelId="{3AADE67B-F3DF-104A-AC41-F48C3077E758}" type="presParOf" srcId="{048CFE8E-233E-9C40-B940-5E1A11DB1958}" destId="{FF0311D4-0090-8D49-BB17-7957B401B1CB}" srcOrd="4" destOrd="0" presId="urn:microsoft.com/office/officeart/2005/8/layout/hierarchy3"/>
    <dgm:cxn modelId="{804873A2-B01E-1C43-86C5-D0B2856150A2}" type="presParOf" srcId="{048CFE8E-233E-9C40-B940-5E1A11DB1958}" destId="{1FFFC7EC-A81F-AA48-B99B-CA28E75B3E13}" srcOrd="5" destOrd="0" presId="urn:microsoft.com/office/officeart/2005/8/layout/hierarchy3"/>
    <dgm:cxn modelId="{70991893-506E-F846-B4C2-9EFE112D65DB}" type="presParOf" srcId="{048CFE8E-233E-9C40-B940-5E1A11DB1958}" destId="{C6218F86-024F-4948-9A71-07873295F8F7}" srcOrd="6" destOrd="0" presId="urn:microsoft.com/office/officeart/2005/8/layout/hierarchy3"/>
    <dgm:cxn modelId="{846C46EB-829D-9041-A9CC-94A3960972C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82A5F364-1E9F-9846-8401-826E46979CCC}" type="presOf" srcId="{F32F0913-A3AF-1446-B5C2-B320E756F7AD}" destId="{43B7E150-48FC-BF4A-9779-A59569998339}" srcOrd="0" destOrd="0" presId="urn:microsoft.com/office/officeart/2005/8/layout/equation1"/>
    <dgm:cxn modelId="{8FE81082-FD13-154C-9DE8-6576A7C8B702}" type="presOf" srcId="{183C4D7A-51E5-9D4A-8722-B033BB650077}" destId="{A2D8B243-9861-CB4C-9DC9-4D3970B797C1}" srcOrd="0" destOrd="0" presId="urn:microsoft.com/office/officeart/2005/8/layout/equation1"/>
    <dgm:cxn modelId="{3CF04A98-B83C-4145-B27D-F21C46B13FD5}" type="presOf" srcId="{B21C862C-BCF1-F544-BD07-29CD2C2ABB4C}" destId="{53655511-3EA9-E24B-ADA6-7E53EB5D5B44}" srcOrd="0" destOrd="0" presId="urn:microsoft.com/office/officeart/2005/8/layout/equation1"/>
    <dgm:cxn modelId="{1CA293B8-7C72-B14A-B992-11115E40AD10}" type="presOf" srcId="{C17C9D10-EE76-7640-A94C-D94C87A3F6C3}" destId="{A9C6362F-FD2C-A44B-8412-4E042722523A}" srcOrd="0" destOrd="0" presId="urn:microsoft.com/office/officeart/2005/8/layout/equation1"/>
    <dgm:cxn modelId="{1E6CCDBD-1B47-E348-9CF0-21E6A47AE95B}" type="presOf" srcId="{E5FC7AF9-8C95-6A4C-A8DE-6C8A4D1F9430}" destId="{8C6BBD0A-341D-F448-AE4B-11C0CE9949B8}"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851864-70EB-8B47-9CE8-14A5F4EFAC15}" type="presOf" srcId="{BE52F91F-FC70-D84E-8B56-57DD33F1959A}" destId="{FB9B2694-C9DD-5F41-AEF5-FE06D207342C}" srcOrd="0" destOrd="0" presId="urn:microsoft.com/office/officeart/2005/8/layout/equation1"/>
    <dgm:cxn modelId="{F969B91C-A09C-914C-A233-706D21281148}" type="presOf" srcId="{D407CFE4-E8FB-E245-AFDB-410BA6680B55}" destId="{8550BC7D-E478-6C47-BCD8-EB8C32D6A82C}" srcOrd="0" destOrd="0" presId="urn:microsoft.com/office/officeart/2005/8/layout/equation1"/>
    <dgm:cxn modelId="{23C4552A-703E-8441-983D-BF584A6A1C59}"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6DD4186B-12FC-5743-BF07-AC831C0E925C}" type="presParOf" srcId="{53655511-3EA9-E24B-ADA6-7E53EB5D5B44}" destId="{0472C170-12DA-B143-AD1C-711D1168B5FF}" srcOrd="0" destOrd="0" presId="urn:microsoft.com/office/officeart/2005/8/layout/equation1"/>
    <dgm:cxn modelId="{ACFEA7A9-6F96-1F4A-A51A-D8193AF4F265}" type="presParOf" srcId="{53655511-3EA9-E24B-ADA6-7E53EB5D5B44}" destId="{0A08B234-ABF7-DB43-A58C-B3C0794EAE49}" srcOrd="1" destOrd="0" presId="urn:microsoft.com/office/officeart/2005/8/layout/equation1"/>
    <dgm:cxn modelId="{6101295B-26E5-9B43-A58F-58C9CD90D262}" type="presParOf" srcId="{53655511-3EA9-E24B-ADA6-7E53EB5D5B44}" destId="{A2D8B243-9861-CB4C-9DC9-4D3970B797C1}" srcOrd="2" destOrd="0" presId="urn:microsoft.com/office/officeart/2005/8/layout/equation1"/>
    <dgm:cxn modelId="{6AD9DDA3-0B66-B74D-8771-5CE2E9DA9180}" type="presParOf" srcId="{53655511-3EA9-E24B-ADA6-7E53EB5D5B44}" destId="{EDB500EE-8294-3F4B-8417-8BE8023C1D35}" srcOrd="3" destOrd="0" presId="urn:microsoft.com/office/officeart/2005/8/layout/equation1"/>
    <dgm:cxn modelId="{E4CCC9A4-52B9-8541-9247-77C1A6F146FA}" type="presParOf" srcId="{53655511-3EA9-E24B-ADA6-7E53EB5D5B44}" destId="{A9C6362F-FD2C-A44B-8412-4E042722523A}" srcOrd="4" destOrd="0" presId="urn:microsoft.com/office/officeart/2005/8/layout/equation1"/>
    <dgm:cxn modelId="{F9A1FD52-A00B-F246-BABE-FEBB0DFB4828}" type="presParOf" srcId="{53655511-3EA9-E24B-ADA6-7E53EB5D5B44}" destId="{1D85500E-2E82-6A4A-91EE-9AF48FEC6C45}" srcOrd="5" destOrd="0" presId="urn:microsoft.com/office/officeart/2005/8/layout/equation1"/>
    <dgm:cxn modelId="{DD4A96DF-F8F8-D541-B6F2-FC8F25BC4DD0}" type="presParOf" srcId="{53655511-3EA9-E24B-ADA6-7E53EB5D5B44}" destId="{43B7E150-48FC-BF4A-9779-A59569998339}" srcOrd="6" destOrd="0" presId="urn:microsoft.com/office/officeart/2005/8/layout/equation1"/>
    <dgm:cxn modelId="{19C0960B-00D2-924C-8F5B-F4D2AEE95E0B}" type="presParOf" srcId="{53655511-3EA9-E24B-ADA6-7E53EB5D5B44}" destId="{88E048A8-2DA0-7B47-9D5D-4C623211681A}" srcOrd="7" destOrd="0" presId="urn:microsoft.com/office/officeart/2005/8/layout/equation1"/>
    <dgm:cxn modelId="{D70C9808-9799-F54D-BFA3-8D631BA064EB}" type="presParOf" srcId="{53655511-3EA9-E24B-ADA6-7E53EB5D5B44}" destId="{8C6BBD0A-341D-F448-AE4B-11C0CE9949B8}" srcOrd="8" destOrd="0" presId="urn:microsoft.com/office/officeart/2005/8/layout/equation1"/>
    <dgm:cxn modelId="{2F8F646E-95EC-9E44-AA94-80BAB1E83338}" type="presParOf" srcId="{53655511-3EA9-E24B-ADA6-7E53EB5D5B44}" destId="{73DEAC19-71FE-434C-B8AB-5F6FDE04D5DA}" srcOrd="9" destOrd="0" presId="urn:microsoft.com/office/officeart/2005/8/layout/equation1"/>
    <dgm:cxn modelId="{281FD438-B4DD-D449-8A7F-917E0C14D38B}" type="presParOf" srcId="{53655511-3EA9-E24B-ADA6-7E53EB5D5B44}" destId="{FB9B2694-C9DD-5F41-AEF5-FE06D207342C}" srcOrd="10" destOrd="0" presId="urn:microsoft.com/office/officeart/2005/8/layout/equation1"/>
    <dgm:cxn modelId="{E90972AF-7A58-414D-9A07-3B9C71F8CCA4}" type="presParOf" srcId="{53655511-3EA9-E24B-ADA6-7E53EB5D5B44}" destId="{ABE3BCDB-6BFB-044A-9A25-2B53D8273D94}" srcOrd="11" destOrd="0" presId="urn:microsoft.com/office/officeart/2005/8/layout/equation1"/>
    <dgm:cxn modelId="{B1D5EC6C-E543-F345-85C5-057035919D89}"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A14C22B-379B-4DBF-A150-4B1B2B878E85}" srcId="{38AFEB04-D762-47C6-A4F4-04BC953EB7CF}" destId="{0EA8C4E0-9A5C-4BA7-83A7-96808CBA6005}" srcOrd="1" destOrd="0" parTransId="{2B9561C2-7AF0-408B-86C9-CCC66E28A67E}" sibTransId="{48FF6357-443C-452B-B2E4-02B01E9EE120}"/>
    <dgm:cxn modelId="{D7F93B6F-04A2-413E-8CDF-4A74F2E24B58}" type="presOf" srcId="{C609BCD8-D8FD-43EA-9987-CBC56717BA10}" destId="{A572EBC6-7EC6-4DE0-AFD2-99E8349D5020}" srcOrd="0"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7EDB6C11-CFDD-45C3-9A46-544B7EFF7D35}" type="presOf" srcId="{38AFEB04-D762-47C6-A4F4-04BC953EB7CF}" destId="{A9114B7A-1AC6-4997-9189-8567B59BB193}" srcOrd="0"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115BCE31-775B-45CA-BDC4-EEF90007CDD6}" type="presOf" srcId="{0EA8C4E0-9A5C-4BA7-83A7-96808CBA6005}" destId="{FD2ECC16-A943-42C9-95BC-3A5B0ECF3843}" srcOrd="1"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172FD97E-D07A-4301-93CA-06362644C2F1}" srcId="{38AFEB04-D762-47C6-A4F4-04BC953EB7CF}" destId="{C82E8B00-D4AE-4D52-AB11-EDB2CEE7D226}" srcOrd="0" destOrd="0" parTransId="{76C1BC2D-B80F-4C22-AD69-627D7764EE76}" sibTransId="{38D19098-5B96-4591-B64B-BEEEAFD9FDBE}"/>
    <dgm:cxn modelId="{3D57AADC-8E6B-4C12-894E-5C9378D4062B}" srcId="{38AFEB04-D762-47C6-A4F4-04BC953EB7CF}" destId="{C609BCD8-D8FD-43EA-9987-CBC56717BA10}" srcOrd="2" destOrd="0" parTransId="{2FF09A3E-FC6E-4364-9B54-D90E0B08B091}" sibTransId="{756EBDF7-D210-44FD-B2FA-C44E1D9269BB}"/>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554758" y="459463"/>
        <a:ext cx="910283" cy="558584"/>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456724" y="1728620"/>
        <a:ext cx="744778" cy="682713"/>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818297" y="1728620"/>
        <a:ext cx="744778" cy="68271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 Id="rId2"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 Id="rId2"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7490213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2/13/15</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3111875873"/>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forbes.com/sites/matthewherper/2012/02/10/the-truly-staggering-cost-of-inventing-new-drug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smtClean="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599" lvl="1" indent="-228534">
              <a:defRPr/>
            </a:pPr>
            <a:endParaRPr lang="en-US" dirty="0" smtClean="0"/>
          </a:p>
          <a:p>
            <a:pPr marL="228534" indent="-228534">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2/13/15</a:t>
            </a:fld>
            <a:endParaRPr lang="en-US" dirty="0"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15" indent="-234915"/>
            <a:r>
              <a:rPr lang="en-US" i="1" dirty="0" smtClean="0"/>
              <a:t>The benefit of real options is that it can capture more than waste factor (dynamic nature, compound options etc.)</a:t>
            </a:r>
          </a:p>
          <a:p>
            <a:pPr marL="234915" indent="-234915">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15" indent="-234915">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15" indent="-234915">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15" indent="-234915"/>
            <a:endParaRPr lang="en-US" dirty="0" smtClean="0"/>
          </a:p>
          <a:p>
            <a:pPr marL="234915" indent="-234915"/>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15" indent="-234915"/>
            <a:endParaRPr lang="en-US" dirty="0" smtClean="0"/>
          </a:p>
          <a:p>
            <a:pPr marL="234915" indent="-234915"/>
            <a:r>
              <a:rPr lang="en-US" i="1" dirty="0" smtClean="0"/>
              <a:t>So?  </a:t>
            </a:r>
          </a:p>
          <a:p>
            <a:pPr marL="234915" indent="-234915"/>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15" indent="-234915"/>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15" indent="-234915"/>
            <a:endParaRPr lang="en-US" i="1" dirty="0" smtClean="0"/>
          </a:p>
          <a:p>
            <a:pPr marL="234915" indent="-234915"/>
            <a:endParaRPr lang="en-US" i="1" dirty="0" smtClean="0"/>
          </a:p>
          <a:p>
            <a:pPr marL="234915" indent="-234915"/>
            <a:r>
              <a:rPr lang="en-US" i="1" dirty="0" smtClean="0"/>
              <a:t>Exercise: let’s do same for </a:t>
            </a:r>
            <a:r>
              <a:rPr lang="en-US" i="1" dirty="0" err="1" smtClean="0"/>
              <a:t>Alfatine</a:t>
            </a:r>
            <a:r>
              <a:rPr lang="en-US" i="1" dirty="0" smtClean="0"/>
              <a:t>:</a:t>
            </a:r>
          </a:p>
          <a:p>
            <a:pPr marL="234915" indent="-234915"/>
            <a:endParaRPr lang="en-US" i="1" dirty="0" smtClean="0"/>
          </a:p>
          <a:p>
            <a:pPr marL="234915" indent="-234915">
              <a:buAutoNum type="arabicPeriod"/>
            </a:pPr>
            <a:r>
              <a:rPr lang="en-US" i="0" baseline="0" dirty="0" smtClean="0"/>
              <a:t>Specialized = 25M (1rig) + p * (72.28 – 25) = 25 + p 48.28</a:t>
            </a:r>
          </a:p>
          <a:p>
            <a:pPr marL="234915" indent="-234915">
              <a:buAutoNum type="arabicPeriod"/>
            </a:pPr>
            <a:r>
              <a:rPr lang="en-US" i="0" baseline="0" dirty="0" smtClean="0"/>
              <a:t>Flex = p 180.03</a:t>
            </a:r>
          </a:p>
          <a:p>
            <a:pPr marL="234915" indent="-234915">
              <a:buAutoNum type="arabicPeriod"/>
            </a:pPr>
            <a:r>
              <a:rPr lang="en-US" i="0" baseline="0" dirty="0" smtClean="0"/>
              <a:t>Launch = p86.60.</a:t>
            </a:r>
          </a:p>
          <a:p>
            <a:pPr marL="234915" indent="-234915">
              <a:buAutoNum type="arabicPeriod"/>
            </a:pPr>
            <a:endParaRPr lang="en-US" i="0" baseline="0" dirty="0" smtClean="0"/>
          </a:p>
          <a:p>
            <a:pPr marL="234915" indent="-234915"/>
            <a:r>
              <a:rPr lang="en-US" i="0" baseline="0" dirty="0" smtClean="0"/>
              <a:t>Hence: </a:t>
            </a:r>
          </a:p>
          <a:p>
            <a:pPr marL="234915" indent="-234915">
              <a:buFont typeface="Arial" pitchFamily="34" charset="0"/>
              <a:buChar char="•"/>
            </a:pPr>
            <a:r>
              <a:rPr lang="en-US" i="0" baseline="0" dirty="0" smtClean="0"/>
              <a:t>Launch dominates flex</a:t>
            </a:r>
          </a:p>
          <a:p>
            <a:pPr marL="234915" indent="-234915">
              <a:buFont typeface="Arial" pitchFamily="34" charset="0"/>
              <a:buChar char="•"/>
            </a:pPr>
            <a:r>
              <a:rPr lang="en-US" i="0" baseline="0" dirty="0" smtClean="0"/>
              <a:t>Launch dominates spec </a:t>
            </a:r>
            <a:r>
              <a:rPr lang="en-US" i="0" baseline="0" dirty="0" err="1" smtClean="0"/>
              <a:t>iff</a:t>
            </a:r>
            <a:r>
              <a:rPr lang="en-US" i="0" baseline="0" dirty="0" smtClean="0"/>
              <a:t> p 86.60 &lt; 25 + p 48.28, or p &lt; </a:t>
            </a:r>
            <a:r>
              <a:rPr lang="en-US" dirty="0" smtClean="0"/>
              <a:t>25/(86.60-48.28) = 64%</a:t>
            </a:r>
            <a:endParaRPr lang="en-US" i="0" dirty="0" smtClean="0"/>
          </a:p>
          <a:p>
            <a:pPr marL="234915" indent="-234915"/>
            <a:endParaRPr lang="en-US" dirty="0" smtClean="0"/>
          </a:p>
          <a:p>
            <a:pPr marL="234915" indent="-234915"/>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2/13/15</a:t>
            </a:fld>
            <a:endParaRPr lang="en-US" dirty="0" smtClean="0"/>
          </a:p>
        </p:txBody>
      </p:sp>
      <p:sp>
        <p:nvSpPr>
          <p:cNvPr id="33796" name="Rectangle 6"/>
          <p:cNvSpPr>
            <a:spLocks noGrp="1" noChangeArrowheads="1"/>
          </p:cNvSpPr>
          <p:nvPr>
            <p:ph type="ftr" sz="quarter" idx="4"/>
          </p:nvPr>
        </p:nvSpPr>
        <p:spPr>
          <a:noFill/>
        </p:spPr>
        <p:txBody>
          <a:bodyPr/>
          <a:lstStyle/>
          <a:p>
            <a:pPr defTabSz="974582"/>
            <a:r>
              <a:rPr lang="en-US" dirty="0" smtClean="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14</a:t>
            </a:fld>
            <a:endParaRPr lang="en-US" dirty="0"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smtClean="0"/>
              <a:t>3 important points on this slide:</a:t>
            </a:r>
          </a:p>
          <a:p>
            <a:pPr marL="234915" indent="-234915"/>
            <a:endParaRPr lang="en-US" b="1" dirty="0" smtClean="0"/>
          </a:p>
          <a:p>
            <a:pPr marL="234915" indent="-234915">
              <a:buFontTx/>
              <a:buAutoNum type="arabicPeriod"/>
            </a:pPr>
            <a:r>
              <a:rPr lang="en-US" b="1" dirty="0" smtClean="0"/>
              <a:t>What is option value?</a:t>
            </a:r>
          </a:p>
          <a:p>
            <a:pPr marL="234915" indent="-234915"/>
            <a:r>
              <a:rPr lang="en-US" dirty="0" smtClean="0"/>
              <a:t>Option value = Value of project with contingent choice – Value w/o contingent choice.</a:t>
            </a:r>
          </a:p>
          <a:p>
            <a:pPr marL="234915" indent="-234915"/>
            <a:r>
              <a:rPr lang="en-US" dirty="0" smtClean="0"/>
              <a:t>Because we look at PV of cost, we get:</a:t>
            </a:r>
          </a:p>
          <a:p>
            <a:pPr marL="234915" indent="-234915"/>
            <a:r>
              <a:rPr lang="en-US" dirty="0" smtClean="0"/>
              <a:t>Option value = PV(cost, no choice) – PV(cost, contingent choice)</a:t>
            </a:r>
          </a:p>
          <a:p>
            <a:pPr marL="234915" indent="-234915"/>
            <a:endParaRPr lang="en-US" dirty="0" smtClean="0"/>
          </a:p>
          <a:p>
            <a:pPr marL="234915" indent="-234915"/>
            <a:r>
              <a:rPr lang="en-US" b="1" dirty="0" smtClean="0"/>
              <a:t>2. Real option decision rule = waste-factor model rule</a:t>
            </a:r>
          </a:p>
          <a:p>
            <a:pPr marL="234915" indent="-234915"/>
            <a:r>
              <a:rPr lang="en-US" dirty="0" smtClean="0"/>
              <a:t>Real option decision rule: only consider the real option if it has positive option value.</a:t>
            </a:r>
          </a:p>
          <a:p>
            <a:pPr marL="234915" indent="-234915"/>
            <a:r>
              <a:rPr lang="en-US" dirty="0" smtClean="0"/>
              <a:t>Rework to show that this is equivalent to waste-factor model rule.</a:t>
            </a:r>
          </a:p>
          <a:p>
            <a:pPr marL="234915" indent="-234915"/>
            <a:endParaRPr lang="en-US" dirty="0" smtClean="0"/>
          </a:p>
          <a:p>
            <a:pPr marL="234915" indent="-234915"/>
            <a:r>
              <a:rPr lang="en-US" b="1" dirty="0" smtClean="0"/>
              <a:t>3. </a:t>
            </a:r>
            <a:r>
              <a:rPr lang="en-US" dirty="0" smtClean="0"/>
              <a:t>Option value of launch dominates flex because it has an additional delay-and-switch option.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2/13/15</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15</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2/13/15</a:t>
            </a:fld>
            <a:endParaRPr lang="en-US" dirty="0" smtClean="0"/>
          </a:p>
        </p:txBody>
      </p:sp>
      <p:sp>
        <p:nvSpPr>
          <p:cNvPr id="30724" name="Rectangle 6"/>
          <p:cNvSpPr>
            <a:spLocks noGrp="1" noChangeArrowheads="1"/>
          </p:cNvSpPr>
          <p:nvPr>
            <p:ph type="ftr" sz="quarter" idx="4"/>
          </p:nvPr>
        </p:nvSpPr>
        <p:spPr>
          <a:noFill/>
        </p:spPr>
        <p:txBody>
          <a:bodyPr/>
          <a:lstStyle/>
          <a:p>
            <a:pPr defTabSz="974582"/>
            <a:r>
              <a:rPr lang="en-US" dirty="0" smtClean="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16</a:t>
            </a:fld>
            <a:endParaRPr lang="en-US" dirty="0"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smtClean="0"/>
              <a:t>Let us now get to the final complication: valuation of technical risk. </a:t>
            </a:r>
            <a:r>
              <a:rPr lang="en-US" i="1" dirty="0" smtClean="0"/>
              <a:t>How did you do that?</a:t>
            </a:r>
            <a:endParaRPr lang="en-US" dirty="0" smtClean="0"/>
          </a:p>
          <a:p>
            <a:pPr marL="214281" indent="-214281"/>
            <a:endParaRPr lang="en-US" dirty="0" smtClean="0"/>
          </a:p>
          <a:p>
            <a:pPr marL="214281" indent="-214281"/>
            <a:r>
              <a:rPr lang="en-US" b="1" dirty="0" smtClean="0"/>
              <a:t>0. Many teams do the following:</a:t>
            </a:r>
            <a:r>
              <a:rPr lang="en-US" dirty="0" smtClean="0"/>
              <a:t> </a:t>
            </a:r>
          </a:p>
          <a:p>
            <a:pPr marL="688874" lvl="1" indent="-214281">
              <a:buFontTx/>
              <a:buAutoNum type="arabicPeriod"/>
            </a:pPr>
            <a:r>
              <a:rPr lang="en-US" dirty="0" smtClean="0"/>
              <a:t>assume a given risk for each of the three products</a:t>
            </a:r>
          </a:p>
          <a:p>
            <a:pPr marL="688874" lvl="1" indent="-214281">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874" lvl="1" indent="-214281">
              <a:buFontTx/>
              <a:buAutoNum type="arabicPeriod"/>
            </a:pPr>
            <a:r>
              <a:rPr lang="en-US" dirty="0" smtClean="0"/>
              <a:t>Compute </a:t>
            </a:r>
            <a:r>
              <a:rPr lang="en-US" dirty="0" err="1" smtClean="0"/>
              <a:t>eNPV</a:t>
            </a:r>
            <a:r>
              <a:rPr lang="en-US" dirty="0" smtClean="0"/>
              <a:t> for spec and flex and pick the lowest.</a:t>
            </a:r>
          </a:p>
          <a:p>
            <a:pPr marL="214281" indent="-214281"/>
            <a:endParaRPr lang="en-US" dirty="0" smtClean="0"/>
          </a:p>
          <a:p>
            <a:pPr marL="214281" indent="-214281"/>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281" indent="-214281"/>
            <a:endParaRPr lang="en-US" dirty="0" smtClean="0"/>
          </a:p>
          <a:p>
            <a:pPr marL="214281" indent="-214281"/>
            <a:r>
              <a:rPr lang="en-US" dirty="0" smtClean="0"/>
              <a:t>First, the simplest one: waste-factors.  </a:t>
            </a:r>
          </a:p>
          <a:p>
            <a:pPr marL="214281" indent="-214281"/>
            <a:endParaRPr lang="en-US" dirty="0" smtClean="0"/>
          </a:p>
          <a:p>
            <a:pPr marL="214281" indent="-214281"/>
            <a:r>
              <a:rPr lang="en-US" dirty="0" smtClean="0"/>
              <a:t>To illustrate it, assume we adopt a specialized plant strategy and technical approval prop </a:t>
            </a:r>
            <a:r>
              <a:rPr lang="en-US" i="1" dirty="0" smtClean="0"/>
              <a:t>p </a:t>
            </a:r>
            <a:r>
              <a:rPr lang="en-US" dirty="0" smtClean="0"/>
              <a:t>= 1/3.</a:t>
            </a:r>
          </a:p>
          <a:p>
            <a:pPr marL="214281" indent="-214281"/>
            <a:r>
              <a:rPr lang="en-US" dirty="0" smtClean="0"/>
              <a:t>That means that 2/3 of the time, the investment is wasted. Thus, this strategy means that each approved drug really requires on average 3 = 1/p plants: its own + 2 wasted plants.</a:t>
            </a:r>
          </a:p>
          <a:p>
            <a:pPr marL="214281" indent="-214281"/>
            <a:endParaRPr lang="en-US" dirty="0" smtClean="0"/>
          </a:p>
          <a:p>
            <a:pPr marL="214281" indent="-214281"/>
            <a:r>
              <a:rPr lang="en-US" dirty="0" smtClean="0"/>
              <a:t>Thus: very easy. Keep riskless spreadsheet and just inflate the </a:t>
            </a:r>
            <a:r>
              <a:rPr lang="en-US" dirty="0" err="1" smtClean="0"/>
              <a:t>CapEx</a:t>
            </a:r>
            <a:r>
              <a:rPr lang="en-US" dirty="0" smtClean="0"/>
              <a:t> of specialized plants by multiplying it with waste factor.</a:t>
            </a:r>
          </a:p>
          <a:p>
            <a:pPr marL="214281" indent="-214281"/>
            <a:endParaRPr lang="en-US" dirty="0" smtClean="0"/>
          </a:p>
          <a:p>
            <a:pPr marL="214281" indent="-214281"/>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2/13/15</a:t>
            </a:fld>
            <a:endParaRPr lang="en-US" dirty="0" smtClean="0"/>
          </a:p>
        </p:txBody>
      </p:sp>
      <p:sp>
        <p:nvSpPr>
          <p:cNvPr id="31748" name="Rectangle 6"/>
          <p:cNvSpPr>
            <a:spLocks noGrp="1" noChangeArrowheads="1"/>
          </p:cNvSpPr>
          <p:nvPr>
            <p:ph type="ftr" sz="quarter" idx="4"/>
          </p:nvPr>
        </p:nvSpPr>
        <p:spPr>
          <a:noFill/>
        </p:spPr>
        <p:txBody>
          <a:bodyPr/>
          <a:lstStyle/>
          <a:p>
            <a:pPr defTabSz="974582"/>
            <a:r>
              <a:rPr lang="en-US" dirty="0" smtClean="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17</a:t>
            </a:fld>
            <a:endParaRPr lang="en-US" dirty="0"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2/13/15</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18</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2/13/15</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19</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2/13/15</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20</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6867" name="Rectangle 3"/>
          <p:cNvSpPr>
            <a:spLocks noGrp="1" noChangeArrowheads="1"/>
          </p:cNvSpPr>
          <p:nvPr>
            <p:ph type="dt" sz="quarter" idx="1"/>
          </p:nvPr>
        </p:nvSpPr>
        <p:spPr>
          <a:noFill/>
        </p:spPr>
        <p:txBody>
          <a:bodyPr/>
          <a:lstStyle/>
          <a:p>
            <a:pPr defTabSz="974440"/>
            <a:fld id="{5EF670E6-3B89-D34F-ACA1-97D85AD0D564}" type="datetime1">
              <a:rPr lang="en-US" smtClean="0">
                <a:solidFill>
                  <a:prstClr val="black"/>
                </a:solidFill>
              </a:rPr>
              <a:pPr defTabSz="974440"/>
              <a:t>2/13/15</a:t>
            </a:fld>
            <a:endParaRPr lang="en-US" dirty="0" smtClean="0">
              <a:solidFill>
                <a:prstClr val="black"/>
              </a:solidFill>
            </a:endParaRPr>
          </a:p>
        </p:txBody>
      </p:sp>
      <p:sp>
        <p:nvSpPr>
          <p:cNvPr id="36868"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74440"/>
            <a:fld id="{C3DE46D6-8CD1-4070-BB1C-7649540D0FBE}" type="slidenum">
              <a:rPr lang="en-US" smtClean="0">
                <a:solidFill>
                  <a:prstClr val="black"/>
                </a:solidFill>
              </a:rPr>
              <a:pPr defTabSz="974440"/>
              <a:t>21</a:t>
            </a:fld>
            <a:endParaRPr lang="en-US" dirty="0" smtClean="0">
              <a:solidFill>
                <a:prstClr val="black"/>
              </a:solidFill>
            </a:endParaRPr>
          </a:p>
        </p:txBody>
      </p:sp>
      <p:sp>
        <p:nvSpPr>
          <p:cNvPr id="36870"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6871" name="Rectangle 3"/>
          <p:cNvSpPr>
            <a:spLocks noGrp="1" noChangeArrowheads="1"/>
          </p:cNvSpPr>
          <p:nvPr>
            <p:ph type="body" idx="1"/>
          </p:nvPr>
        </p:nvSpPr>
        <p:spPr>
          <a:noFill/>
          <a:ln/>
        </p:spPr>
        <p:txBody>
          <a:bodyPr/>
          <a:lstStyle/>
          <a:p>
            <a:pPr marL="234881" indent="-234881">
              <a:buClr>
                <a:srgbClr val="FF3300"/>
              </a:buClr>
            </a:pPr>
            <a:r>
              <a:rPr lang="en-US" dirty="0" smtClean="0"/>
              <a:t>Next year: put this slide in after summary of flex valuation and types (as lead in to how to improve trade-offs)</a:t>
            </a:r>
          </a:p>
          <a:p>
            <a:pPr marL="234881" indent="-234881">
              <a:buClr>
                <a:srgbClr val="FF3300"/>
              </a:buClr>
            </a:pPr>
            <a:endParaRPr lang="en-US" dirty="0" smtClean="0"/>
          </a:p>
          <a:p>
            <a:pPr marL="234881" indent="-234881">
              <a:buClr>
                <a:srgbClr val="FF3300"/>
              </a:buClr>
            </a:pPr>
            <a:r>
              <a:rPr lang="en-US" dirty="0" smtClean="0"/>
              <a:t>How does flex fit with cost and time reduction?</a:t>
            </a:r>
          </a:p>
          <a:p>
            <a:pPr marL="234881" indent="-234881">
              <a:buClr>
                <a:srgbClr val="FF3300"/>
              </a:buClr>
            </a:pPr>
            <a:endParaRPr lang="en-US" dirty="0" smtClean="0"/>
          </a:p>
          <a:p>
            <a:pPr marL="234881" indent="-234881">
              <a:buClr>
                <a:srgbClr val="FF3300"/>
              </a:buClr>
            </a:pPr>
            <a:r>
              <a:rPr lang="en-US" dirty="0" smtClean="0"/>
              <a:t>role of flex plant: either as low-volume plant or as risk-mitigation (launch) plant</a:t>
            </a:r>
          </a:p>
          <a:p>
            <a:pPr marL="234881" indent="-234881">
              <a:buClr>
                <a:srgbClr val="FF3300"/>
              </a:buClr>
            </a:pPr>
            <a:endParaRPr lang="en-US" dirty="0" smtClean="0"/>
          </a:p>
          <a:p>
            <a:pPr marL="234881" indent="-234881">
              <a:buClr>
                <a:srgbClr val="FF3300"/>
              </a:buClr>
            </a:pPr>
            <a:r>
              <a:rPr lang="en-US" dirty="0" smtClean="0"/>
              <a:t>Improve trade-off:</a:t>
            </a:r>
          </a:p>
          <a:p>
            <a:pPr marL="234881" indent="-234881">
              <a:buClr>
                <a:srgbClr val="FF3300"/>
              </a:buClr>
              <a:buFontTx/>
              <a:buChar char="•"/>
            </a:pPr>
            <a:r>
              <a:rPr lang="en-US" dirty="0" smtClean="0"/>
              <a:t> if we go with flexible plants: must decrease cost of flex by:</a:t>
            </a:r>
          </a:p>
          <a:p>
            <a:pPr marL="709405" lvl="1" indent="-234881">
              <a:buClr>
                <a:srgbClr val="FF3300"/>
              </a:buClr>
              <a:buFontTx/>
              <a:buAutoNum type="arabicPeriod"/>
            </a:pPr>
            <a:r>
              <a:rPr lang="en-US" dirty="0" smtClean="0"/>
              <a:t>Technology change: Narrowing the band (adaptable, not completely flexible)</a:t>
            </a:r>
          </a:p>
          <a:p>
            <a:pPr marL="709405" lvl="1" indent="-234881">
              <a:buClr>
                <a:srgbClr val="FF3300"/>
              </a:buClr>
              <a:buFontTx/>
              <a:buAutoNum type="arabicPeriod"/>
            </a:pPr>
            <a:r>
              <a:rPr lang="en-US" dirty="0" smtClean="0"/>
              <a:t>Process improvement: Quicker changeovers (say to 1 week saves us 4 weeks = 8% utilization)</a:t>
            </a:r>
          </a:p>
          <a:p>
            <a:pPr marL="234881" indent="-234881">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405" lvl="1" indent="-234881">
              <a:buClr>
                <a:srgbClr val="FF3300"/>
              </a:buClr>
              <a:buFontTx/>
              <a:buAutoNum type="arabicPeriod"/>
            </a:pPr>
            <a:r>
              <a:rPr lang="en-US" dirty="0" smtClean="0"/>
              <a:t>Concurrent design and engineering</a:t>
            </a:r>
          </a:p>
          <a:p>
            <a:pPr marL="709405" lvl="1" indent="-234881">
              <a:buClr>
                <a:srgbClr val="FF3300"/>
              </a:buClr>
              <a:buFontTx/>
              <a:buAutoNum type="arabicPeriod"/>
            </a:pPr>
            <a:r>
              <a:rPr lang="en-US" dirty="0" smtClean="0"/>
              <a:t>Modular construction</a:t>
            </a:r>
          </a:p>
          <a:p>
            <a:pPr marL="234881" indent="-234881">
              <a:buClr>
                <a:srgbClr val="FF3300"/>
              </a:buClr>
            </a:pPr>
            <a:endParaRPr lang="en-US" dirty="0" smtClean="0"/>
          </a:p>
          <a:p>
            <a:pPr marL="234881" indent="-234881">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440"/>
            <a:r>
              <a:rPr lang="en-US" smtClean="0">
                <a:solidFill>
                  <a:srgbClr val="000000"/>
                </a:solidFill>
                <a:latin typeface="Arial" pitchFamily="34" charset="0"/>
              </a:rPr>
              <a:t>OPNS454</a:t>
            </a:r>
            <a:endParaRPr lang="en-US" dirty="0" smtClean="0">
              <a:solidFill>
                <a:srgbClr val="000000"/>
              </a:solidFill>
              <a:latin typeface="Arial" pitchFamily="34" charset="0"/>
            </a:endParaRPr>
          </a:p>
        </p:txBody>
      </p:sp>
      <p:sp>
        <p:nvSpPr>
          <p:cNvPr id="37891" name="Rectangle 3"/>
          <p:cNvSpPr>
            <a:spLocks noGrp="1" noChangeArrowheads="1"/>
          </p:cNvSpPr>
          <p:nvPr>
            <p:ph type="dt" sz="quarter" idx="1"/>
          </p:nvPr>
        </p:nvSpPr>
        <p:spPr>
          <a:noFill/>
        </p:spPr>
        <p:txBody>
          <a:bodyPr/>
          <a:lstStyle/>
          <a:p>
            <a:pPr defTabSz="974440"/>
            <a:fld id="{2F8DA5DB-2B89-9349-9FAB-2773171C7AAE}" type="datetime1">
              <a:rPr lang="en-US" smtClean="0">
                <a:solidFill>
                  <a:srgbClr val="000000"/>
                </a:solidFill>
                <a:latin typeface="Arial" pitchFamily="34" charset="0"/>
              </a:rPr>
              <a:pPr defTabSz="974440"/>
              <a:t>2/13/15</a:t>
            </a:fld>
            <a:endParaRPr lang="en-US"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440"/>
            <a:r>
              <a:rPr lang="en-US"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440"/>
            <a:fld id="{6CBAD153-06AC-40DC-B74A-2EB482C3F0DE}" type="slidenum">
              <a:rPr lang="en-US" smtClean="0">
                <a:solidFill>
                  <a:srgbClr val="000000"/>
                </a:solidFill>
                <a:latin typeface="Arial" pitchFamily="34" charset="0"/>
              </a:rPr>
              <a:pPr defTabSz="974440"/>
              <a:t>22</a:t>
            </a:fld>
            <a:endParaRPr lang="en-US"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7895" name="Rectangle 3"/>
          <p:cNvSpPr>
            <a:spLocks noGrp="1" noChangeArrowheads="1"/>
          </p:cNvSpPr>
          <p:nvPr>
            <p:ph type="body" idx="1"/>
          </p:nvPr>
        </p:nvSpPr>
        <p:spPr>
          <a:noFill/>
          <a:ln/>
        </p:spPr>
        <p:txBody>
          <a:bodyPr/>
          <a:lstStyle/>
          <a:p>
            <a:pPr marL="234881" indent="-234881"/>
            <a:r>
              <a:rPr lang="en-US" dirty="0" smtClean="0"/>
              <a:t>Which frictions to these actions attack?</a:t>
            </a:r>
          </a:p>
          <a:p>
            <a:pPr marL="234881" indent="-234881">
              <a:buFontTx/>
              <a:buAutoNum type="arabicPeriod"/>
            </a:pPr>
            <a:r>
              <a:rPr lang="en-US" dirty="0" smtClean="0"/>
              <a:t>Cut capacity </a:t>
            </a:r>
            <a:r>
              <a:rPr lang="en-US" dirty="0" err="1" smtClean="0"/>
              <a:t>leadtime</a:t>
            </a:r>
            <a:endParaRPr lang="en-US" dirty="0" smtClean="0"/>
          </a:p>
          <a:p>
            <a:pPr marL="234881" indent="-234881">
              <a:buFontTx/>
              <a:buAutoNum type="arabicPeriod"/>
            </a:pPr>
            <a:r>
              <a:rPr lang="en-US" dirty="0" smtClean="0"/>
              <a:t>Reduce lumpiness (and thus also </a:t>
            </a:r>
            <a:r>
              <a:rPr lang="en-US" dirty="0" err="1" smtClean="0"/>
              <a:t>leadtime</a:t>
            </a:r>
            <a:r>
              <a:rPr lang="en-US" dirty="0" smtClean="0"/>
              <a:t>)</a:t>
            </a:r>
          </a:p>
          <a:p>
            <a:pPr marL="234881" indent="-234881">
              <a:buFontTx/>
              <a:buAutoNum type="arabicPeriod"/>
            </a:pPr>
            <a:r>
              <a:rPr lang="en-US" dirty="0" smtClean="0"/>
              <a:t>Reduce irreversibility</a:t>
            </a:r>
          </a:p>
          <a:p>
            <a:pPr marL="234881" indent="-234881">
              <a:buFontTx/>
              <a:buAutoNum type="arabicPeriod"/>
            </a:pPr>
            <a:r>
              <a:rPr lang="en-US" dirty="0" smtClean="0"/>
              <a:t>Reduce uncertainty</a:t>
            </a:r>
          </a:p>
          <a:p>
            <a:pPr marL="234881" indent="-234881"/>
            <a:endParaRPr lang="en-US" dirty="0" smtClean="0"/>
          </a:p>
          <a:p>
            <a:pPr marL="234881" indent="-234881"/>
            <a:r>
              <a:rPr lang="en-US" i="1" dirty="0" smtClean="0"/>
              <a:t>Who’s got experience with any of these actions?</a:t>
            </a:r>
          </a:p>
          <a:p>
            <a:pPr marL="234881" indent="-234881"/>
            <a:endParaRPr lang="en-US" dirty="0" smtClean="0"/>
          </a:p>
          <a:p>
            <a:pPr marL="234881" indent="-234881"/>
            <a:r>
              <a:rPr lang="en-US" dirty="0" smtClean="0"/>
              <a:t>Project mgt: action 1 decrease critical path; action 2 reduces actual activity times, eliminates activities and reduces rework.</a:t>
            </a:r>
          </a:p>
          <a:p>
            <a:pPr marL="234881" indent="-234881"/>
            <a:endParaRPr lang="en-US" dirty="0" smtClean="0"/>
          </a:p>
          <a:p>
            <a:pPr marL="234881" indent="-234881"/>
            <a:r>
              <a:rPr lang="en-US" dirty="0" smtClean="0"/>
              <a:t>Use proven “standardized” designs</a:t>
            </a:r>
          </a:p>
          <a:p>
            <a:pPr marL="234881" indent="-234881">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881" indent="-234881">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881" indent="-234881"/>
            <a:endParaRPr lang="en-US" dirty="0" smtClean="0"/>
          </a:p>
          <a:p>
            <a:pPr marL="234881" indent="-234881"/>
            <a:r>
              <a:rPr lang="en-US" dirty="0" smtClean="0"/>
              <a:t>Modularize: challenge is to create incremental capacity quickly with little premium to larger chunks = minimize impact of </a:t>
            </a:r>
            <a:r>
              <a:rPr lang="en-US" dirty="0" err="1" smtClean="0"/>
              <a:t>EoS</a:t>
            </a:r>
            <a:endParaRPr lang="en-US" dirty="0" smtClean="0"/>
          </a:p>
          <a:p>
            <a:pPr marL="234881" indent="-234881">
              <a:buFont typeface="Arial" pitchFamily="34" charset="0"/>
              <a:buChar char="•"/>
            </a:pPr>
            <a:r>
              <a:rPr lang="en-US" dirty="0" smtClean="0"/>
              <a:t>one approach may be to commit with a vendor to multiple modules with adjustable future deliveries</a:t>
            </a:r>
          </a:p>
          <a:p>
            <a:pPr marL="234881" indent="-234881"/>
            <a:endParaRPr lang="en-US" dirty="0" smtClean="0"/>
          </a:p>
          <a:p>
            <a:pPr marL="234881" indent="-234881"/>
            <a:r>
              <a:rPr lang="en-US" dirty="0" smtClean="0"/>
              <a:t>Key: first two actions focus on time, the other two on flexibility</a:t>
            </a:r>
          </a:p>
          <a:p>
            <a:pPr marL="234881" indent="-234881">
              <a:buFont typeface="Arial" pitchFamily="34" charset="0"/>
              <a:buChar char="•"/>
            </a:pPr>
            <a:r>
              <a:rPr lang="en-US" dirty="0" smtClean="0"/>
              <a:t>They can be used in combination</a:t>
            </a:r>
          </a:p>
          <a:p>
            <a:pPr marL="234881" indent="-234881">
              <a:buFontTx/>
              <a:buChar char="•"/>
            </a:pPr>
            <a:endParaRPr lang="en-US" dirty="0" smtClean="0"/>
          </a:p>
          <a:p>
            <a:pPr marL="709405" lvl="1" indent="-234881">
              <a:buFontTx/>
              <a:buChar char="•"/>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2/13/15</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9939" name="Rectangle 3"/>
          <p:cNvSpPr>
            <a:spLocks noGrp="1" noChangeArrowheads="1"/>
          </p:cNvSpPr>
          <p:nvPr>
            <p:ph type="dt" sz="quarter" idx="1"/>
          </p:nvPr>
        </p:nvSpPr>
        <p:spPr>
          <a:noFill/>
        </p:spPr>
        <p:txBody>
          <a:bodyPr/>
          <a:lstStyle/>
          <a:p>
            <a:pPr defTabSz="974440"/>
            <a:fld id="{283C077E-ADF3-D24C-BE30-B1A726CA7633}" type="datetime1">
              <a:rPr lang="en-US" smtClean="0">
                <a:solidFill>
                  <a:prstClr val="black"/>
                </a:solidFill>
              </a:rPr>
              <a:pPr defTabSz="974440"/>
              <a:t>2/13/15</a:t>
            </a:fld>
            <a:endParaRPr lang="en-US" dirty="0" smtClean="0">
              <a:solidFill>
                <a:prstClr val="black"/>
              </a:solidFill>
            </a:endParaRPr>
          </a:p>
        </p:txBody>
      </p:sp>
      <p:sp>
        <p:nvSpPr>
          <p:cNvPr id="39940"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74440"/>
            <a:fld id="{B8E08B8E-6AB7-4C9C-997C-2454F03F883F}" type="slidenum">
              <a:rPr lang="en-US" smtClean="0">
                <a:solidFill>
                  <a:prstClr val="black"/>
                </a:solidFill>
              </a:rPr>
              <a:pPr defTabSz="974440"/>
              <a:t>23</a:t>
            </a:fld>
            <a:endParaRPr lang="en-US" dirty="0" smtClean="0">
              <a:solidFill>
                <a:prstClr val="black"/>
              </a:solidFill>
            </a:endParaRPr>
          </a:p>
        </p:txBody>
      </p:sp>
      <p:sp>
        <p:nvSpPr>
          <p:cNvPr id="39942"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8915" name="Rectangle 3"/>
          <p:cNvSpPr>
            <a:spLocks noGrp="1" noChangeArrowheads="1"/>
          </p:cNvSpPr>
          <p:nvPr>
            <p:ph type="dt" sz="quarter" idx="1"/>
          </p:nvPr>
        </p:nvSpPr>
        <p:spPr>
          <a:noFill/>
        </p:spPr>
        <p:txBody>
          <a:bodyPr/>
          <a:lstStyle/>
          <a:p>
            <a:pPr defTabSz="974440"/>
            <a:fld id="{A98C4926-BE1A-0C45-935F-C3B48E7572AC}" type="datetime1">
              <a:rPr lang="en-US" smtClean="0">
                <a:solidFill>
                  <a:prstClr val="black"/>
                </a:solidFill>
              </a:rPr>
              <a:pPr defTabSz="974440"/>
              <a:t>2/13/15</a:t>
            </a:fld>
            <a:endParaRPr lang="en-US" dirty="0" smtClean="0">
              <a:solidFill>
                <a:prstClr val="black"/>
              </a:solidFill>
            </a:endParaRPr>
          </a:p>
        </p:txBody>
      </p:sp>
      <p:sp>
        <p:nvSpPr>
          <p:cNvPr id="38916"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74440"/>
            <a:fld id="{0DD03A3E-46E2-4EA7-9CA1-4C1336A8A41C}" type="slidenum">
              <a:rPr lang="en-US" smtClean="0">
                <a:solidFill>
                  <a:prstClr val="black"/>
                </a:solidFill>
              </a:rPr>
              <a:pPr defTabSz="974440"/>
              <a:t>24</a:t>
            </a:fld>
            <a:endParaRPr lang="en-US" dirty="0" smtClean="0">
              <a:solidFill>
                <a:prstClr val="black"/>
              </a:solidFill>
            </a:endParaRPr>
          </a:p>
        </p:txBody>
      </p:sp>
      <p:sp>
        <p:nvSpPr>
          <p:cNvPr id="38918"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a:p>
            <a:endParaRPr lang="en-US" dirty="0" smtClean="0"/>
          </a:p>
          <a:p>
            <a:pPr marL="177845" indent="-177845">
              <a:buFont typeface="Arial"/>
              <a:buChar char="•"/>
            </a:pPr>
            <a:r>
              <a:rPr lang="en-US" dirty="0" smtClean="0"/>
              <a:t>2012: “We did 20 modular construction facilities with </a:t>
            </a:r>
            <a:r>
              <a:rPr lang="en-US" dirty="0" err="1" smtClean="0"/>
              <a:t>Pharmadule</a:t>
            </a:r>
            <a:r>
              <a:rPr lang="en-US" dirty="0" smtClean="0"/>
              <a:t> (Sweden &amp; N. Carolina).  Biggest one about $1B in Puerto Rico.</a:t>
            </a:r>
            <a:r>
              <a:rPr lang="en-US" baseline="0" dirty="0" smtClean="0"/>
              <a:t>  We no longer do that b/c later re-purposing is very difficult.”</a:t>
            </a:r>
          </a:p>
          <a:p>
            <a:pPr marL="177845" indent="-177845">
              <a:buFont typeface="Arial"/>
              <a:buChar char="•"/>
            </a:pPr>
            <a:r>
              <a:rPr lang="en-US" baseline="0" dirty="0" smtClean="0"/>
              <a:t>“Using </a:t>
            </a:r>
            <a:r>
              <a:rPr lang="en-US" baseline="0" dirty="0" err="1" smtClean="0"/>
              <a:t>desing</a:t>
            </a:r>
            <a:r>
              <a:rPr lang="en-US" baseline="0" dirty="0" smtClean="0"/>
              <a:t>/build partners saves us about 3 months (not going through competitive bidding) but it may not give you the best price.”</a:t>
            </a:r>
          </a:p>
          <a:p>
            <a:pPr marL="177845" indent="-177845">
              <a:buFont typeface="Arial"/>
              <a:buChar char="•"/>
            </a:pPr>
            <a:r>
              <a:rPr lang="en-US" baseline="0" dirty="0" smtClean="0"/>
              <a:t>For the case study, we chose an “adaptable facility”; actual cost was $10MM</a:t>
            </a:r>
            <a:r>
              <a:rPr lang="en-US" baseline="0" smtClean="0"/>
              <a:t>, time 1.5 years.</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2/13/15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27</a:t>
            </a:fld>
            <a:endParaRPr lang="en-US"/>
          </a:p>
        </p:txBody>
      </p:sp>
      <p:sp>
        <p:nvSpPr>
          <p:cNvPr id="8" name="Rectangle 1027"/>
          <p:cNvSpPr>
            <a:spLocks noGrp="1" noChangeArrowheads="1"/>
          </p:cNvSpPr>
          <p:nvPr>
            <p:ph type="body" idx="1"/>
          </p:nvPr>
        </p:nvSpPr>
        <p:spPr/>
        <p:txBody>
          <a:bodyPr/>
          <a:lstStyle/>
          <a:p>
            <a:pPr marL="380944" indent="-380944"/>
            <a:r>
              <a:rPr lang="en-US" sz="1200" dirty="0" smtClean="0"/>
              <a:t>Upton (1995): “</a:t>
            </a:r>
            <a:r>
              <a:rPr lang="en-US" sz="1200" i="1" dirty="0" smtClean="0"/>
              <a:t>Flexibility measures the ability to adapt or change.”</a:t>
            </a:r>
          </a:p>
          <a:p>
            <a:pPr marL="380944" indent="-380944"/>
            <a:endParaRPr lang="en-US" sz="1200" i="1" dirty="0" smtClean="0"/>
          </a:p>
          <a:p>
            <a:pPr marL="380944" indent="-380944"/>
            <a:r>
              <a:rPr lang="en-US" sz="1200" dirty="0" smtClean="0"/>
              <a:t>Three dimensions to flexibility:</a:t>
            </a:r>
          </a:p>
          <a:p>
            <a:pPr marL="380944" indent="-380944">
              <a:buFont typeface="Wingdings" pitchFamily="2" charset="2"/>
              <a:buAutoNum type="arabicPeriod"/>
            </a:pPr>
            <a:r>
              <a:rPr lang="en-US" sz="1200" dirty="0" smtClean="0"/>
              <a:t>Scope: breath of activities (i.e., # of services or SKUs)</a:t>
            </a:r>
          </a:p>
          <a:p>
            <a:pPr marL="380944" indent="-380944">
              <a:buFont typeface="Wingdings" pitchFamily="2" charset="2"/>
              <a:buAutoNum type="arabicPeriod"/>
            </a:pPr>
            <a:r>
              <a:rPr lang="en-US" sz="1200" dirty="0" smtClean="0"/>
              <a:t>Agility: speed of changeovers. Could include scale flexibility (ramp time)</a:t>
            </a:r>
          </a:p>
          <a:p>
            <a:pPr marL="380944" indent="-380944">
              <a:buFont typeface="Wingdings" pitchFamily="2" charset="2"/>
              <a:buAutoNum type="arabicPeriod"/>
            </a:pPr>
            <a:r>
              <a:rPr lang="en-US" sz="1200" dirty="0" smtClean="0"/>
              <a:t>Robustness: performance is uniform over range of activities</a:t>
            </a:r>
          </a:p>
          <a:p>
            <a:pPr marL="799982" lvl="1" indent="-342849"/>
            <a:endParaRPr lang="en-US" sz="1100" dirty="0" smtClean="0"/>
          </a:p>
          <a:p>
            <a:pPr marL="380944" indent="-380944"/>
            <a:r>
              <a:rPr lang="en-US" sz="1200" dirty="0" smtClean="0"/>
              <a:t>Obstacles to achieving flexibility:</a:t>
            </a:r>
          </a:p>
          <a:p>
            <a:pPr marL="380944" indent="-380944"/>
            <a:r>
              <a:rPr lang="en-US" sz="1200" dirty="0" smtClean="0"/>
              <a:t>Flexibility costs more but its benefits are difficult to measure, value and convey</a:t>
            </a:r>
          </a:p>
          <a:p>
            <a:pPr marL="380944" indent="-380944"/>
            <a:r>
              <a:rPr lang="en-US" sz="1200" dirty="0" smtClean="0"/>
              <a:t>FMS promises have gone unfulfilled because it is not well used (</a:t>
            </a:r>
            <a:r>
              <a:rPr lang="en-US" sz="1200" dirty="0" err="1" smtClean="0"/>
              <a:t>Jaikumar</a:t>
            </a:r>
            <a:r>
              <a:rPr lang="en-US" sz="1200" dirty="0" smtClean="0"/>
              <a:t>)</a:t>
            </a:r>
          </a:p>
          <a:p>
            <a:pPr marL="380944" indent="-380944"/>
            <a:r>
              <a:rPr lang="en-US" sz="1200" dirty="0" smtClean="0"/>
              <a:t>Competition and customer perception may preclude using flexibility</a:t>
            </a:r>
          </a:p>
          <a:p>
            <a:pPr marL="380944" indent="-380944"/>
            <a:r>
              <a:rPr lang="en-US" sz="1200" dirty="0" smtClean="0"/>
              <a:t>It is often unclear which features of a process must be changed to enhance its flexibility:</a:t>
            </a:r>
          </a:p>
          <a:p>
            <a:pPr marL="799982" lvl="1" indent="-342849"/>
            <a:r>
              <a:rPr lang="en-US" sz="1100" dirty="0" smtClean="0"/>
              <a:t>The degree of advanced computer integrated manufacturing technology is </a:t>
            </a:r>
            <a:r>
              <a:rPr lang="en-US" sz="1100" i="1" dirty="0" smtClean="0"/>
              <a:t>not </a:t>
            </a:r>
            <a:r>
              <a:rPr lang="en-US" sz="1100" dirty="0" smtClean="0"/>
              <a:t>related to delivered flexibility.</a:t>
            </a:r>
          </a:p>
          <a:p>
            <a:pPr marL="799982" lvl="1" indent="-342849"/>
            <a:r>
              <a:rPr lang="en-US" sz="1100" dirty="0" smtClean="0"/>
              <a:t>Flexibility is driven more by people and management than by process structure (policies/procedures/culture)</a:t>
            </a:r>
          </a:p>
          <a:p>
            <a:pPr marL="380944" indent="-380944"/>
            <a:endParaRPr lang="en-US" sz="1200" dirty="0" smtClean="0"/>
          </a:p>
          <a:p>
            <a:pPr marL="380944" indent="-380944"/>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0944" indent="-380944"/>
            <a:endParaRPr lang="en-US" sz="12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a:t>
            </a:r>
            <a:r>
              <a:rPr lang="en-US" dirty="0" err="1" smtClean="0"/>
              <a:t>Nur</a:t>
            </a:r>
            <a:r>
              <a:rPr lang="en-US" dirty="0" smtClean="0"/>
              <a:t>: Nov 1, 2013:</a:t>
            </a:r>
          </a:p>
          <a:p>
            <a:endParaRPr lang="en-US" dirty="0" smtClean="0"/>
          </a:p>
          <a:p>
            <a:r>
              <a:rPr lang="en-US" sz="1000" kern="1200" dirty="0" smtClean="0">
                <a:solidFill>
                  <a:schemeClr val="tx1"/>
                </a:solidFill>
                <a:latin typeface="Times New Roman" pitchFamily="18" charset="0"/>
                <a:ea typeface="+mn-ea"/>
                <a:cs typeface="+mn-cs"/>
              </a:rPr>
              <a:t>Dear Jan,</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Thanks a lot for your kind invitation to Kellogg! I very much enjoyed every moment of my visit; it was a great experience for me!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I very much appreciate your questions during my presentation. I would like to take this opportunity to give more detailed answers to some of your questions. As far as I recall, you asked about the annual exploration expenditure of an oil E&amp;P company as a percentage of its annual revenue. As I mentioned in my talk, it varies a lot from company to company. According to a report by Barclays Capital, in 2011, Chevron’s expenditure was 8.6% of its total revenue whereas for BP, the expenditure was around 3% of the revenue.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Also, I am so glad that you mentioned the </a:t>
            </a:r>
            <a:r>
              <a:rPr lang="en-US" sz="1000" kern="1200" dirty="0" err="1" smtClean="0">
                <a:solidFill>
                  <a:schemeClr val="tx1"/>
                </a:solidFill>
                <a:latin typeface="Times New Roman" pitchFamily="18" charset="0"/>
                <a:ea typeface="+mn-ea"/>
                <a:cs typeface="+mn-cs"/>
              </a:rPr>
              <a:t>pharma</a:t>
            </a:r>
            <a:r>
              <a:rPr lang="en-US" sz="1000" kern="1200" dirty="0" smtClean="0">
                <a:solidFill>
                  <a:schemeClr val="tx1"/>
                </a:solidFill>
                <a:latin typeface="Times New Roman" pitchFamily="18" charset="0"/>
                <a:ea typeface="+mn-ea"/>
                <a:cs typeface="+mn-cs"/>
              </a:rPr>
              <a:t> application of my model. As we discussed, the failure rate in drug discovery is very high (on average, the failure rate is more than 96 %), and the R&amp;D spending per drug can be as high as $11 billion. In case you are interested, there is really nice article about cost of drug discovery:</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3"/>
              </a:rPr>
              <a:t>http://www.forbes.com/sites/matthewherper</a:t>
            </a:r>
            <a:r>
              <a:rPr lang="en-US" sz="1000" u="sng" kern="1200" smtClean="0">
                <a:solidFill>
                  <a:schemeClr val="tx1"/>
                </a:solidFill>
                <a:latin typeface="Times New Roman" pitchFamily="18" charset="0"/>
                <a:ea typeface="+mn-ea"/>
                <a:cs typeface="+mn-cs"/>
                <a:hlinkClick r:id="rId3"/>
              </a:rPr>
              <a:t>/2012/02/10/the-truly-staggering-cost-of-inventing-new-drugs/</a:t>
            </a:r>
          </a:p>
          <a:p>
            <a:endParaRPr lang="en-US"/>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2/13/15</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3</a:t>
            </a:fld>
            <a:endParaRPr lang="en-US"/>
          </a:p>
        </p:txBody>
      </p:sp>
    </p:spTree>
    <p:extLst>
      <p:ext uri="{BB962C8B-B14F-4D97-AF65-F5344CB8AC3E}">
        <p14:creationId xmlns:p14="http://schemas.microsoft.com/office/powerpoint/2010/main" val="1775983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582"/>
            <a:fld id="{AC529F34-97C1-415B-80AC-753CCBA16063}" type="datetime1">
              <a:rPr lang="en-US" smtClean="0"/>
              <a:pPr defTabSz="974582"/>
              <a:t>2/13/15</a:t>
            </a:fld>
            <a:endParaRPr lang="en-US" dirty="0" smtClean="0"/>
          </a:p>
        </p:txBody>
      </p:sp>
      <p:sp>
        <p:nvSpPr>
          <p:cNvPr id="25604" name="Rectangle 6"/>
          <p:cNvSpPr>
            <a:spLocks noGrp="1" noChangeArrowheads="1"/>
          </p:cNvSpPr>
          <p:nvPr>
            <p:ph type="ftr" sz="quarter" idx="4"/>
          </p:nvPr>
        </p:nvSpPr>
        <p:spPr>
          <a:noFill/>
        </p:spPr>
        <p:txBody>
          <a:bodyPr/>
          <a:lstStyle/>
          <a:p>
            <a:pPr defTabSz="974582"/>
            <a:r>
              <a:rPr lang="en-US" dirty="0" smtClean="0"/>
              <a:t>© Van Mieghem</a:t>
            </a:r>
          </a:p>
        </p:txBody>
      </p:sp>
      <p:sp>
        <p:nvSpPr>
          <p:cNvPr id="25605" name="Rectangle 7"/>
          <p:cNvSpPr>
            <a:spLocks noGrp="1" noChangeArrowheads="1"/>
          </p:cNvSpPr>
          <p:nvPr>
            <p:ph type="sldNum" sz="quarter" idx="5"/>
          </p:nvPr>
        </p:nvSpPr>
        <p:spPr>
          <a:noFill/>
        </p:spPr>
        <p:txBody>
          <a:bodyPr/>
          <a:lstStyle/>
          <a:p>
            <a:pPr defTabSz="974582"/>
            <a:fld id="{C3A9923C-6570-4CBF-B0FE-C4CB1083EABD}" type="slidenum">
              <a:rPr lang="en-US" smtClean="0"/>
              <a:pPr defTabSz="974582"/>
              <a:t>6</a:t>
            </a:fld>
            <a:endParaRPr lang="en-US" dirty="0"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34" indent="-228534">
              <a:defRPr/>
            </a:pPr>
            <a:r>
              <a:rPr lang="en-US" i="1" dirty="0" smtClean="0"/>
              <a:t>How does flexible capacity help achieve this goal?  Is it cheaper? </a:t>
            </a:r>
          </a:p>
          <a:p>
            <a:pPr marL="228534" indent="-228534">
              <a:defRPr/>
            </a:pPr>
            <a:endParaRPr lang="en-US" i="1" dirty="0" smtClean="0"/>
          </a:p>
          <a:p>
            <a:pPr marL="228534" indent="-228534">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468" indent="-236468">
              <a:lnSpc>
                <a:spcPct val="80000"/>
              </a:lnSpc>
              <a:defRPr/>
            </a:pPr>
            <a:r>
              <a:rPr lang="en-US" sz="900" dirty="0" smtClean="0"/>
              <a:t>Let us quickly review the obvious but very important point: Flexibility is much more expensive.  (just see slide to save time) This is easy, what is hard is valuing its benefits.</a:t>
            </a:r>
          </a:p>
          <a:p>
            <a:pPr marL="236468" indent="-236468">
              <a:lnSpc>
                <a:spcPct val="80000"/>
              </a:lnSpc>
              <a:defRPr/>
            </a:pPr>
            <a:endParaRPr lang="en-US" sz="900" dirty="0" smtClean="0"/>
          </a:p>
          <a:p>
            <a:pPr marL="236468" indent="-236468">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 of </a:t>
            </a:r>
            <a:r>
              <a:rPr lang="en-US" sz="900" dirty="0" smtClean="0"/>
              <a:t>2.5x or 3.5x per kg.</a:t>
            </a:r>
          </a:p>
          <a:p>
            <a:pPr marL="236468" indent="-236468">
              <a:lnSpc>
                <a:spcPct val="80000"/>
              </a:lnSpc>
              <a:defRPr/>
            </a:pPr>
            <a:endParaRPr lang="en-US" sz="900" dirty="0" smtClean="0"/>
          </a:p>
          <a:p>
            <a:pPr marL="236468" indent="-236468">
              <a:lnSpc>
                <a:spcPct val="80000"/>
              </a:lnSpc>
              <a:defRPr/>
            </a:pPr>
            <a:r>
              <a:rPr lang="en-US" sz="900" dirty="0" smtClean="0"/>
              <a:t>Valuation # 1: from </a:t>
            </a:r>
            <a:r>
              <a:rPr lang="en-US" sz="900" dirty="0" err="1" smtClean="0"/>
              <a:t>Exh</a:t>
            </a:r>
            <a:r>
              <a:rPr lang="en-US" sz="900" dirty="0" smtClean="0"/>
              <a:t> 3</a:t>
            </a:r>
          </a:p>
          <a:p>
            <a:pPr marL="236468" indent="-236468">
              <a:lnSpc>
                <a:spcPct val="80000"/>
              </a:lnSpc>
              <a:defRPr/>
            </a:pPr>
            <a:r>
              <a:rPr lang="en-US" sz="900" dirty="0" smtClean="0"/>
              <a:t>Valuation #2: note that valuation 1 builds specialized to peak demand, while flex is build for initial demand. </a:t>
            </a:r>
          </a:p>
          <a:p>
            <a:pPr marL="236468" indent="-236468">
              <a:lnSpc>
                <a:spcPct val="80000"/>
              </a:lnSpc>
              <a:defRPr/>
            </a:pPr>
            <a:endParaRPr lang="en-US" sz="900" b="1" dirty="0" smtClean="0"/>
          </a:p>
          <a:p>
            <a:pPr marL="236468" indent="-236468">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 utilization </a:t>
            </a:r>
            <a:r>
              <a:rPr lang="en-US" sz="900" dirty="0" smtClean="0"/>
              <a:t>(80% - 4 x 2 weeks changeover/52 = 80% - 15% = 65%) </a:t>
            </a:r>
            <a:r>
              <a:rPr lang="en-US" sz="900" b="1" dirty="0" smtClean="0"/>
              <a:t>, therefore let’s look at </a:t>
            </a:r>
            <a:r>
              <a:rPr lang="en-US" sz="900" dirty="0" smtClean="0"/>
              <a:t>cost/kg.</a:t>
            </a:r>
          </a:p>
          <a:p>
            <a:pPr marL="236468" indent="-236468">
              <a:lnSpc>
                <a:spcPct val="80000"/>
              </a:lnSpc>
              <a:defRPr/>
            </a:pPr>
            <a:r>
              <a:rPr lang="en-US" sz="900" dirty="0" smtClean="0"/>
              <a:t>Notes:</a:t>
            </a:r>
          </a:p>
          <a:p>
            <a:pPr marL="236468" indent="-236468">
              <a:lnSpc>
                <a:spcPct val="80000"/>
              </a:lnSpc>
              <a:buFontTx/>
              <a:buAutoNum type="arabicPeriod"/>
              <a:defRPr/>
            </a:pPr>
            <a:r>
              <a:rPr lang="en-US" sz="900" dirty="0" smtClean="0"/>
              <a:t>I am neglecting tax shield</a:t>
            </a:r>
          </a:p>
          <a:p>
            <a:pPr marL="236468" indent="-236468">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468" indent="-236468">
              <a:lnSpc>
                <a:spcPct val="80000"/>
              </a:lnSpc>
              <a:defRPr/>
            </a:pPr>
            <a:endParaRPr lang="en-US" sz="900" dirty="0" smtClean="0"/>
          </a:p>
          <a:p>
            <a:pPr marL="236468" indent="-236468">
              <a:lnSpc>
                <a:spcPct val="80000"/>
              </a:lnSpc>
              <a:defRPr/>
            </a:pPr>
            <a:endParaRPr lang="en-US" sz="900" b="1" dirty="0" smtClean="0"/>
          </a:p>
          <a:p>
            <a:pPr marL="710991" lvl="1" indent="-236468">
              <a:lnSpc>
                <a:spcPct val="80000"/>
              </a:lnSpc>
              <a:buFontTx/>
              <a:buChar char="•"/>
              <a:defRPr/>
            </a:pPr>
            <a:endParaRPr lang="en-US" sz="9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7</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582"/>
            <a:fld id="{49B3FC75-64D1-4B7E-AF46-AFC81F861676}" type="datetime1">
              <a:rPr lang="en-US" smtClean="0"/>
              <a:pPr defTabSz="974582"/>
              <a:t>2/13/15</a:t>
            </a:fld>
            <a:endParaRPr lang="en-US" dirty="0" smtClean="0"/>
          </a:p>
        </p:txBody>
      </p:sp>
      <p:sp>
        <p:nvSpPr>
          <p:cNvPr id="26628" name="Rectangle 6"/>
          <p:cNvSpPr>
            <a:spLocks noGrp="1" noChangeArrowheads="1"/>
          </p:cNvSpPr>
          <p:nvPr>
            <p:ph type="ftr" sz="quarter" idx="4"/>
          </p:nvPr>
        </p:nvSpPr>
        <p:spPr>
          <a:noFill/>
        </p:spPr>
        <p:txBody>
          <a:bodyPr/>
          <a:lstStyle/>
          <a:p>
            <a:pPr defTabSz="974582"/>
            <a:r>
              <a:rPr lang="en-US" dirty="0" smtClean="0"/>
              <a:t>© Van Mieghem</a:t>
            </a:r>
          </a:p>
        </p:txBody>
      </p:sp>
      <p:sp>
        <p:nvSpPr>
          <p:cNvPr id="26629" name="Rectangle 7"/>
          <p:cNvSpPr>
            <a:spLocks noGrp="1" noChangeArrowheads="1"/>
          </p:cNvSpPr>
          <p:nvPr>
            <p:ph type="sldNum" sz="quarter" idx="5"/>
          </p:nvPr>
        </p:nvSpPr>
        <p:spPr>
          <a:noFill/>
        </p:spPr>
        <p:txBody>
          <a:bodyPr/>
          <a:lstStyle/>
          <a:p>
            <a:pPr defTabSz="974582"/>
            <a:fld id="{6DEFDB3F-2121-4809-9C71-ACBAAAC5DD10}" type="slidenum">
              <a:rPr lang="en-US" smtClean="0"/>
              <a:pPr defTabSz="974582"/>
              <a:t>8</a:t>
            </a:fld>
            <a:endParaRPr lang="en-US" dirty="0"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567" indent="-228567">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567" indent="-228567">
              <a:buFont typeface="+mj-lt"/>
              <a:buAutoNum type="arabicPeriod"/>
            </a:pPr>
            <a:r>
              <a:rPr lang="en-US" baseline="0" dirty="0" smtClean="0"/>
              <a:t>Our rough PV estimate of specialized was very close, but we overestimated flex.</a:t>
            </a:r>
          </a:p>
          <a:p>
            <a:pPr marL="228567" indent="-228567">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2/13/15</a:t>
            </a:fld>
            <a:endParaRPr lang="en-US" dirty="0" smtClean="0"/>
          </a:p>
        </p:txBody>
      </p:sp>
      <p:sp>
        <p:nvSpPr>
          <p:cNvPr id="27652" name="Rectangle 6"/>
          <p:cNvSpPr>
            <a:spLocks noGrp="1" noChangeArrowheads="1"/>
          </p:cNvSpPr>
          <p:nvPr>
            <p:ph type="ftr" sz="quarter" idx="4"/>
          </p:nvPr>
        </p:nvSpPr>
        <p:spPr>
          <a:noFill/>
        </p:spPr>
        <p:txBody>
          <a:bodyPr/>
          <a:lstStyle/>
          <a:p>
            <a:pPr defTabSz="974582"/>
            <a:r>
              <a:rPr lang="en-US" dirty="0" smtClean="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9</a:t>
            </a:fld>
            <a:endParaRPr lang="en-US" dirty="0"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smtClean="0"/>
              <a:t>First: </a:t>
            </a:r>
            <a:r>
              <a:rPr lang="en-US" dirty="0" smtClean="0"/>
              <a:t>Is the rough approach: </a:t>
            </a:r>
          </a:p>
          <a:p>
            <a:pPr marL="234915" indent="-234915">
              <a:buFontTx/>
              <a:buAutoNum type="arabicPeriod"/>
            </a:pPr>
            <a:r>
              <a:rPr lang="en-US" dirty="0" smtClean="0"/>
              <a:t>correct? </a:t>
            </a:r>
            <a:r>
              <a:rPr lang="en-US" i="1" dirty="0" smtClean="0"/>
              <a:t>Does not include volume or risk</a:t>
            </a:r>
            <a:endParaRPr lang="en-US" dirty="0" smtClean="0"/>
          </a:p>
          <a:p>
            <a:pPr marL="234915" indent="-234915">
              <a:buFontTx/>
              <a:buAutoNum type="arabicPeriod"/>
            </a:pPr>
            <a:r>
              <a:rPr lang="en-US" dirty="0" smtClean="0"/>
              <a:t>appropriate? </a:t>
            </a:r>
            <a:r>
              <a:rPr lang="en-US" i="1" dirty="0" smtClean="0"/>
              <a:t>Is all-or-nothing; does not differ per product</a:t>
            </a:r>
            <a:endParaRPr lang="en-US" dirty="0" smtClean="0"/>
          </a:p>
          <a:p>
            <a:pPr marL="234915" indent="-234915"/>
            <a:endParaRPr lang="en-US" dirty="0" smtClean="0"/>
          </a:p>
          <a:p>
            <a:pPr marL="234915" indent="-234915"/>
            <a:r>
              <a:rPr lang="en-US" dirty="0" smtClean="0"/>
              <a:t>Flexible plant: $1,333/kg independent of actual plant capacity (b/c we assume that it can be used by other products)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8675" name="Rectangle 3"/>
          <p:cNvSpPr>
            <a:spLocks noGrp="1" noChangeArrowheads="1"/>
          </p:cNvSpPr>
          <p:nvPr>
            <p:ph type="dt" sz="quarter" idx="1"/>
          </p:nvPr>
        </p:nvSpPr>
        <p:spPr>
          <a:noFill/>
        </p:spPr>
        <p:txBody>
          <a:bodyPr/>
          <a:lstStyle/>
          <a:p>
            <a:pPr defTabSz="974582"/>
            <a:fld id="{C450CF8A-CE0F-4555-9DB0-BC4FCAC1C428}" type="datetime1">
              <a:rPr lang="en-US" smtClean="0"/>
              <a:pPr defTabSz="974582"/>
              <a:t>2/13/15</a:t>
            </a:fld>
            <a:endParaRPr lang="en-US" dirty="0" smtClean="0"/>
          </a:p>
        </p:txBody>
      </p:sp>
      <p:sp>
        <p:nvSpPr>
          <p:cNvPr id="28676" name="Rectangle 6"/>
          <p:cNvSpPr>
            <a:spLocks noGrp="1" noChangeArrowheads="1"/>
          </p:cNvSpPr>
          <p:nvPr>
            <p:ph type="ftr" sz="quarter" idx="4"/>
          </p:nvPr>
        </p:nvSpPr>
        <p:spPr>
          <a:noFill/>
        </p:spPr>
        <p:txBody>
          <a:bodyPr/>
          <a:lstStyle/>
          <a:p>
            <a:pPr defTabSz="974582"/>
            <a:r>
              <a:rPr lang="en-US" dirty="0" smtClean="0"/>
              <a:t>© Van Mieghem</a:t>
            </a:r>
          </a:p>
        </p:txBody>
      </p:sp>
      <p:sp>
        <p:nvSpPr>
          <p:cNvPr id="28677" name="Rectangle 7"/>
          <p:cNvSpPr>
            <a:spLocks noGrp="1" noChangeArrowheads="1"/>
          </p:cNvSpPr>
          <p:nvPr>
            <p:ph type="sldNum" sz="quarter" idx="5"/>
          </p:nvPr>
        </p:nvSpPr>
        <p:spPr>
          <a:noFill/>
        </p:spPr>
        <p:txBody>
          <a:bodyPr/>
          <a:lstStyle/>
          <a:p>
            <a:pPr defTabSz="974582"/>
            <a:fld id="{9B549CBC-A936-4142-98A6-410139160C85}" type="slidenum">
              <a:rPr lang="en-US" smtClean="0"/>
              <a:pPr defTabSz="974582"/>
              <a:t>10</a:t>
            </a:fld>
            <a:endParaRPr lang="en-US" dirty="0" smtClean="0"/>
          </a:p>
        </p:txBody>
      </p:sp>
      <p:sp>
        <p:nvSpPr>
          <p:cNvPr id="2867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8679" name="Rectangle 3"/>
          <p:cNvSpPr>
            <a:spLocks noGrp="1" noChangeArrowheads="1"/>
          </p:cNvSpPr>
          <p:nvPr>
            <p:ph type="body" idx="1"/>
          </p:nvPr>
        </p:nvSpPr>
        <p:spPr>
          <a:noFill/>
          <a:ln/>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582"/>
            <a:fld id="{C93A30A9-38A8-4835-912C-9DF76EF32D69}" type="datetime1">
              <a:rPr lang="en-US" smtClean="0"/>
              <a:pPr defTabSz="974582"/>
              <a:t>2/13/15</a:t>
            </a:fld>
            <a:endParaRPr lang="en-US" dirty="0" smtClean="0"/>
          </a:p>
        </p:txBody>
      </p:sp>
      <p:sp>
        <p:nvSpPr>
          <p:cNvPr id="29700" name="Rectangle 6"/>
          <p:cNvSpPr>
            <a:spLocks noGrp="1" noChangeArrowheads="1"/>
          </p:cNvSpPr>
          <p:nvPr>
            <p:ph type="ftr" sz="quarter" idx="4"/>
          </p:nvPr>
        </p:nvSpPr>
        <p:spPr>
          <a:noFill/>
        </p:spPr>
        <p:txBody>
          <a:bodyPr/>
          <a:lstStyle/>
          <a:p>
            <a:pPr defTabSz="974582"/>
            <a:r>
              <a:rPr lang="en-US" dirty="0" smtClean="0"/>
              <a:t>© Van Mieghem</a:t>
            </a:r>
          </a:p>
        </p:txBody>
      </p:sp>
      <p:sp>
        <p:nvSpPr>
          <p:cNvPr id="29701" name="Rectangle 7"/>
          <p:cNvSpPr>
            <a:spLocks noGrp="1" noChangeArrowheads="1"/>
          </p:cNvSpPr>
          <p:nvPr>
            <p:ph type="sldNum" sz="quarter" idx="5"/>
          </p:nvPr>
        </p:nvSpPr>
        <p:spPr>
          <a:noFill/>
        </p:spPr>
        <p:txBody>
          <a:bodyPr/>
          <a:lstStyle/>
          <a:p>
            <a:pPr defTabSz="974582"/>
            <a:fld id="{5F22CDBC-C6AD-4679-8C49-AC19B2ABD09B}" type="slidenum">
              <a:rPr lang="en-US" smtClean="0"/>
              <a:pPr defTabSz="974582"/>
              <a:t>11</a:t>
            </a:fld>
            <a:endParaRPr lang="en-US" dirty="0"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15" indent="-234915"/>
            <a:r>
              <a:rPr lang="en-US" dirty="0" smtClean="0"/>
              <a:t>Key:</a:t>
            </a:r>
          </a:p>
          <a:p>
            <a:pPr marL="234915" indent="-234915">
              <a:buFontTx/>
              <a:buChar char="•"/>
            </a:pPr>
            <a:r>
              <a:rPr lang="en-US" dirty="0" err="1" smtClean="0"/>
              <a:t>Alphatine</a:t>
            </a:r>
            <a:r>
              <a:rPr lang="en-US" dirty="0" smtClean="0"/>
              <a:t> = 16,000kg (1 rig)</a:t>
            </a:r>
          </a:p>
          <a:p>
            <a:pPr marL="234915" indent="-234915">
              <a:buFontTx/>
              <a:buChar char="•"/>
            </a:pPr>
            <a:r>
              <a:rPr lang="en-US" dirty="0" err="1" smtClean="0"/>
              <a:t>Betazine</a:t>
            </a:r>
            <a:r>
              <a:rPr lang="en-US" dirty="0" smtClean="0"/>
              <a:t> = 4,000 kg (1/4 rig)</a:t>
            </a:r>
          </a:p>
          <a:p>
            <a:pPr marL="234915" indent="-234915">
              <a:buFontTx/>
              <a:buChar char="•"/>
            </a:pPr>
            <a:r>
              <a:rPr lang="en-US" dirty="0" err="1" smtClean="0"/>
              <a:t>Clorazine</a:t>
            </a:r>
            <a:r>
              <a:rPr lang="en-US" dirty="0" smtClean="0"/>
              <a:t> = 1,000 kg (still needs ¼ rig specialized = at best 25% utilized!) It makes sense that flexibility enjoys the economies of scale here by having other products fill it up and avoiding the underutilization.</a:t>
            </a:r>
          </a:p>
          <a:p>
            <a:pPr marL="234915" indent="-234915"/>
            <a:endParaRPr lang="en-US" dirty="0" smtClean="0"/>
          </a:p>
          <a:p>
            <a:pPr marL="234915" indent="-234915"/>
            <a:r>
              <a:rPr lang="en-US" dirty="0" smtClean="0"/>
              <a:t>Recall:  For not product-specific facility strategy:</a:t>
            </a:r>
          </a:p>
          <a:p>
            <a:pPr marL="234915" indent="-234915"/>
            <a:r>
              <a:rPr lang="en-US" dirty="0" smtClean="0"/>
              <a:t>If all products in spec = 72.28 + 18.07+18.07 = 108.42</a:t>
            </a:r>
          </a:p>
          <a:p>
            <a:pPr marL="234915" indent="-234915"/>
            <a:r>
              <a:rPr lang="en-US" dirty="0" smtClean="0"/>
              <a:t>The optimal product-specific strategy is to minimize PV by putting A and B in specialized, but C in Flexible (reason = volume!). </a:t>
            </a:r>
            <a:r>
              <a:rPr lang="en-US" b="1" dirty="0" smtClean="0"/>
              <a:t>The key insight here is that a MIXED strategy is better than all-specialized or all-flexible. This is answer to question 3: are there alternatives?</a:t>
            </a:r>
          </a:p>
          <a:p>
            <a:pPr marL="234915" indent="-234915"/>
            <a:r>
              <a:rPr lang="en-US" b="1" dirty="0" smtClean="0"/>
              <a:t> </a:t>
            </a:r>
            <a:r>
              <a:rPr lang="en-US" dirty="0" smtClean="0"/>
              <a:t>Result: total PV = 72.28 + 18.07 + 12.66 = $103.01M.	</a:t>
            </a:r>
          </a:p>
          <a:p>
            <a:pPr marL="234915" indent="-234915"/>
            <a:r>
              <a:rPr lang="en-US" dirty="0" smtClean="0"/>
              <a:t>Thus: value of product-specific strategy = $108.42 – 103.01 = 18.07 – 12.66 = $5.41M</a:t>
            </a:r>
          </a:p>
          <a:p>
            <a:pPr marL="234915" indent="-234915"/>
            <a:endParaRPr lang="en-US" dirty="0" smtClean="0"/>
          </a:p>
          <a:p>
            <a:pPr marL="234915" indent="-234915"/>
            <a:r>
              <a:rPr lang="en-US" dirty="0" smtClean="0"/>
              <a:t>Note: </a:t>
            </a:r>
          </a:p>
          <a:p>
            <a:pPr marL="234915" indent="-234915">
              <a:buFontTx/>
              <a:buAutoNum type="arabicPeriod"/>
            </a:pPr>
            <a:r>
              <a:rPr lang="en-US" dirty="0" smtClean="0"/>
              <a:t>Sum of NPV of specialized = 72.28+18.07+18.07 = $108.07, as before</a:t>
            </a:r>
          </a:p>
          <a:p>
            <a:pPr marL="234915" indent="-234915">
              <a:buFontTx/>
              <a:buAutoNum type="arabicPeriod"/>
            </a:pPr>
            <a:r>
              <a:rPr lang="en-US" dirty="0" smtClean="0"/>
              <a:t>sum of all in flex here is larger than all in flex earlier b/c we assume here that cap constraints holds per product.  </a:t>
            </a:r>
            <a:r>
              <a:rPr lang="en-US" i="1" dirty="0" smtClean="0">
                <a:solidFill>
                  <a:srgbClr val="FF0000"/>
                </a:solidFill>
              </a:rPr>
              <a:t>Here were are producing more kg</a:t>
            </a:r>
            <a:r>
              <a:rPr lang="en-US" dirty="0" smtClean="0">
                <a:solidFill>
                  <a:srgbClr val="FF0000"/>
                </a:solidFill>
              </a:rPr>
              <a:t>:</a:t>
            </a:r>
            <a:r>
              <a:rPr lang="en-US" dirty="0" smtClean="0"/>
              <a:t> 216,650kg vs. 184,975 in all flex.)</a:t>
            </a:r>
          </a:p>
          <a:p>
            <a:pPr marL="234915" indent="-234915">
              <a:buFontTx/>
              <a:buAutoNum type="arabicPeriod"/>
            </a:pPr>
            <a:r>
              <a:rPr lang="en-US" dirty="0" smtClean="0"/>
              <a:t>Sum of launch = $86.60+24.50+16.15= $127.25, as before</a:t>
            </a:r>
          </a:p>
          <a:p>
            <a:pPr marL="234915" indent="-234915"/>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2/13/15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2/13/15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2/13/15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755819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3977403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7493002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599092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2/13/15</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4065513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2/13/15</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8719323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2/13/15</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3452282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6251712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2/13/15</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306442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8584215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2/13/15</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12011062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5740773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654242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017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1011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08381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2669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09487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91038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71194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1387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95087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5170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5110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Relationship Id="rId14"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2/13/15</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2/13/15</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2679678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20688255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Word_97_-_2004_Document1.doc"/><Relationship Id="rId5"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Word_97_-_2004_Document2.doc"/><Relationship Id="rId5" Type="http://schemas.openxmlformats.org/officeDocument/2006/relationships/image" Target="../media/image7.emf"/><Relationship Id="rId6" Type="http://schemas.openxmlformats.org/officeDocument/2006/relationships/oleObject" Target="../embeddings/Microsoft_Word_97_-_2004_Document3.doc"/><Relationship Id="rId7" Type="http://schemas.openxmlformats.org/officeDocument/2006/relationships/image" Target="../media/image8.e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oleObject" Target="../embeddings/Microsoft_Word_97_-_2004_Document4.doc"/><Relationship Id="rId5" Type="http://schemas.openxmlformats.org/officeDocument/2006/relationships/image" Target="../media/image9.emf"/><Relationship Id="rId6" Type="http://schemas.openxmlformats.org/officeDocument/2006/relationships/oleObject" Target="../embeddings/Microsoft_Word_97_-_2004_Document5.doc"/><Relationship Id="rId7" Type="http://schemas.openxmlformats.org/officeDocument/2006/relationships/image" Target="../media/image10.emf"/><Relationship Id="rId1" Type="http://schemas.openxmlformats.org/officeDocument/2006/relationships/vmlDrawing" Target="../drawings/vmlDrawing3.vml"/><Relationship Id="rId2"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Microsoft_Word_97_-_2004_Document6.doc"/><Relationship Id="rId5" Type="http://schemas.openxmlformats.org/officeDocument/2006/relationships/image" Target="../media/image11.wmf"/><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hyperlink" Target="..%5CVideo%5C5BillFox_Movies.wmv" TargetMode="External"/><Relationship Id="rId1" Type="http://schemas.openxmlformats.org/officeDocument/2006/relationships/slideLayout" Target="../slideLayouts/slideLayout38.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 Id="rId1" Type="http://schemas.openxmlformats.org/officeDocument/2006/relationships/slideLayout" Target="../slideLayouts/slideLayout40.xml"/><Relationship Id="rId2" Type="http://schemas.openxmlformats.org/officeDocument/2006/relationships/image" Target="../media/image14.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37.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6)</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Describe the benefits and challenges of different types of capacity and flexibility</a:t>
            </a:r>
          </a:p>
          <a:p>
            <a:pPr eaLnBrk="1" hangingPunct="1">
              <a:buClr>
                <a:srgbClr val="FF3300"/>
              </a:buClr>
            </a:pPr>
            <a:r>
              <a:rPr lang="en-US" dirty="0" smtClean="0">
                <a:solidFill>
                  <a:schemeClr val="bg1"/>
                </a:solidFill>
              </a:rPr>
              <a:t>Identify and value three key drivers of flexibility</a:t>
            </a:r>
          </a:p>
          <a:p>
            <a:pPr eaLnBrk="1" hangingPunct="1">
              <a:buClr>
                <a:srgbClr val="FF3300"/>
              </a:buClr>
            </a:pPr>
            <a:r>
              <a:rPr lang="en-US" dirty="0" smtClean="0">
                <a:solidFill>
                  <a:schemeClr val="bg1"/>
                </a:solidFill>
              </a:rPr>
              <a:t>Tailor and optimize the capacity portfolio of a multi-product firm</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Eli Lilly: the flexible facility decision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2"/>
          <p:cNvSpPr>
            <a:spLocks noChangeArrowheads="1"/>
          </p:cNvSpPr>
          <p:nvPr/>
        </p:nvSpPr>
        <p:spPr bwMode="auto">
          <a:xfrm>
            <a:off x="3494088" y="1785938"/>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1" name="Oval 3"/>
          <p:cNvSpPr>
            <a:spLocks noChangeArrowheads="1"/>
          </p:cNvSpPr>
          <p:nvPr/>
        </p:nvSpPr>
        <p:spPr bwMode="auto">
          <a:xfrm>
            <a:off x="3494088" y="3235325"/>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r>
            <a:br>
              <a:rPr lang="en-US" smtClean="0"/>
            </a:br>
            <a:r>
              <a:rPr lang="en-US" smtClean="0"/>
              <a:t>      Three strategies for Alphatine</a:t>
            </a:r>
          </a:p>
        </p:txBody>
      </p:sp>
      <p:sp>
        <p:nvSpPr>
          <p:cNvPr id="12293" name="Freeform 5"/>
          <p:cNvSpPr>
            <a:spLocks/>
          </p:cNvSpPr>
          <p:nvPr/>
        </p:nvSpPr>
        <p:spPr bwMode="auto">
          <a:xfrm>
            <a:off x="5638800" y="2051050"/>
            <a:ext cx="442913" cy="1185863"/>
          </a:xfrm>
          <a:custGeom>
            <a:avLst/>
            <a:gdLst>
              <a:gd name="T0" fmla="*/ 0 w 279"/>
              <a:gd name="T1" fmla="*/ 0 h 747"/>
              <a:gd name="T2" fmla="*/ 2147483647 w 279"/>
              <a:gd name="T3" fmla="*/ 2147483647 h 747"/>
              <a:gd name="T4" fmla="*/ 2147483647 w 279"/>
              <a:gd name="T5" fmla="*/ 2147483647 h 747"/>
              <a:gd name="T6" fmla="*/ 0 60000 65536"/>
              <a:gd name="T7" fmla="*/ 0 60000 65536"/>
              <a:gd name="T8" fmla="*/ 0 60000 65536"/>
              <a:gd name="T9" fmla="*/ 0 w 279"/>
              <a:gd name="T10" fmla="*/ 0 h 747"/>
              <a:gd name="T11" fmla="*/ 279 w 279"/>
              <a:gd name="T12" fmla="*/ 747 h 747"/>
            </a:gdLst>
            <a:ahLst/>
            <a:cxnLst>
              <a:cxn ang="T6">
                <a:pos x="T0" y="T1"/>
              </a:cxn>
              <a:cxn ang="T7">
                <a:pos x="T2" y="T3"/>
              </a:cxn>
              <a:cxn ang="T8">
                <a:pos x="T4" y="T5"/>
              </a:cxn>
            </a:cxnLst>
            <a:rect l="T9" t="T10" r="T11" b="T12"/>
            <a:pathLst>
              <a:path w="279" h="747">
                <a:moveTo>
                  <a:pt x="0" y="0"/>
                </a:moveTo>
                <a:cubicBezTo>
                  <a:pt x="44" y="56"/>
                  <a:pt x="253" y="209"/>
                  <a:pt x="266" y="333"/>
                </a:cubicBezTo>
                <a:cubicBezTo>
                  <a:pt x="279" y="457"/>
                  <a:pt x="117" y="661"/>
                  <a:pt x="78" y="747"/>
                </a:cubicBezTo>
              </a:path>
            </a:pathLst>
          </a:custGeom>
          <a:noFill/>
          <a:ln w="9525">
            <a:solidFill>
              <a:schemeClr val="tx1"/>
            </a:solidFill>
            <a:round/>
            <a:headEnd/>
            <a:tailEnd type="triangle" w="med" len="med"/>
          </a:ln>
        </p:spPr>
        <p:txBody>
          <a:bodyPr/>
          <a:lstStyle/>
          <a:p>
            <a:endParaRPr lang="en-US"/>
          </a:p>
        </p:txBody>
      </p:sp>
      <p:sp>
        <p:nvSpPr>
          <p:cNvPr id="12294" name="Text Box 6"/>
          <p:cNvSpPr txBox="1">
            <a:spLocks noChangeArrowheads="1"/>
          </p:cNvSpPr>
          <p:nvPr/>
        </p:nvSpPr>
        <p:spPr bwMode="auto">
          <a:xfrm>
            <a:off x="5978525" y="2668588"/>
            <a:ext cx="2101850" cy="366712"/>
          </a:xfrm>
          <a:prstGeom prst="rect">
            <a:avLst/>
          </a:prstGeom>
          <a:solidFill>
            <a:srgbClr val="FFFFCC"/>
          </a:solidFill>
          <a:ln w="9525">
            <a:noFill/>
            <a:miter lim="800000"/>
            <a:headEnd/>
            <a:tailEnd/>
          </a:ln>
        </p:spPr>
        <p:txBody>
          <a:bodyPr wrap="none">
            <a:spAutoFit/>
          </a:bodyPr>
          <a:lstStyle/>
          <a:p>
            <a:pPr eaLnBrk="0" hangingPunct="0"/>
            <a:r>
              <a:rPr lang="en-US" sz="1800">
                <a:latin typeface="Times New Roman" pitchFamily="18" charset="0"/>
              </a:rPr>
              <a:t>Capacity caps output</a:t>
            </a:r>
          </a:p>
        </p:txBody>
      </p:sp>
      <p:pic>
        <p:nvPicPr>
          <p:cNvPr id="12295" name="Picture 9"/>
          <p:cNvPicPr>
            <a:picLocks noChangeAspect="1" noChangeArrowheads="1"/>
          </p:cNvPicPr>
          <p:nvPr/>
        </p:nvPicPr>
        <p:blipFill>
          <a:blip r:embed="rId3" cstate="print"/>
          <a:srcRect/>
          <a:stretch>
            <a:fillRect/>
          </a:stretch>
        </p:blipFill>
        <p:spPr bwMode="auto">
          <a:xfrm>
            <a:off x="792163" y="1527175"/>
            <a:ext cx="7624762" cy="4046538"/>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t>
            </a:r>
            <a:br>
              <a:rPr lang="en-US" smtClean="0"/>
            </a:br>
            <a:r>
              <a:rPr lang="en-US" smtClean="0"/>
              <a:t>	PV of Cost of Different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smtClean="0"/>
              <a:t>It is better to formulate a </a:t>
            </a:r>
            <a:r>
              <a:rPr lang="en-US" sz="1800" i="1" smtClean="0"/>
              <a:t>product-specific </a:t>
            </a:r>
            <a:r>
              <a:rPr lang="en-US" sz="1800" smtClean="0"/>
              <a:t>facility strategy:</a:t>
            </a:r>
          </a:p>
          <a:p>
            <a:pPr marL="762000" lvl="1" indent="-304800"/>
            <a:r>
              <a:rPr lang="en-US" sz="1600" smtClean="0"/>
              <a:t>calculate PV of cost for each facility strategy for each product</a:t>
            </a:r>
          </a:p>
          <a:p>
            <a:pPr marL="762000" lvl="1" indent="-304800"/>
            <a:r>
              <a:rPr lang="en-US" sz="1600" smtClean="0"/>
              <a:t>Implement lowest cost facility strategy for each product</a:t>
            </a:r>
          </a:p>
          <a:p>
            <a:r>
              <a:rPr lang="en-US" sz="1800" smtClean="0"/>
              <a:t>Summary result:</a:t>
            </a:r>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r>
              <a:rPr lang="en-US" sz="1800" i="1" smtClean="0"/>
              <a:t>Q: </a:t>
            </a:r>
          </a:p>
          <a:p>
            <a:pPr marL="762000" lvl="1" indent="-304800">
              <a:buFontTx/>
              <a:buAutoNum type="arabicPeriod"/>
            </a:pPr>
            <a:r>
              <a:rPr lang="en-US" sz="1600" i="1" smtClean="0"/>
              <a:t>What is optimal strategy?</a:t>
            </a:r>
          </a:p>
          <a:p>
            <a:pPr marL="762000" lvl="1" indent="-304800">
              <a:buFontTx/>
              <a:buAutoNum type="arabicPeriod"/>
            </a:pPr>
            <a:r>
              <a:rPr lang="en-US" sz="1600" i="1" smtClean="0"/>
              <a:t>What is the value of a product-specific strategy (ignoring risk for now)?</a:t>
            </a:r>
          </a:p>
        </p:txBody>
      </p:sp>
      <p:graphicFrame>
        <p:nvGraphicFramePr>
          <p:cNvPr id="1026" name="Object 2"/>
          <p:cNvGraphicFramePr>
            <a:graphicFrameLocks noGrp="1"/>
          </p:cNvGraphicFramePr>
          <p:nvPr>
            <p:ph sz="half" idx="2"/>
          </p:nvPr>
        </p:nvGraphicFramePr>
        <p:xfrm>
          <a:off x="2581275" y="2605088"/>
          <a:ext cx="4876800" cy="2947987"/>
        </p:xfrm>
        <a:graphic>
          <a:graphicData uri="http://schemas.openxmlformats.org/presentationml/2006/ole">
            <mc:AlternateContent xmlns:mc="http://schemas.openxmlformats.org/markup-compatibility/2006">
              <mc:Choice xmlns:v="urn:schemas-microsoft-com:vml" Requires="v">
                <p:oleObj spid="_x0000_s1052" name="Document" r:id="rId4" imgW="6673769" imgH="3924474" progId="Word.Document.8">
                  <p:embed/>
                </p:oleObj>
              </mc:Choice>
              <mc:Fallback>
                <p:oleObj name="Document" r:id="rId4" imgW="6673769" imgH="3924474"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1275" y="2605088"/>
                        <a:ext cx="4876800" cy="2947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Incorporating risk </a:t>
            </a:r>
            <a:r>
              <a:rPr lang="en-US" dirty="0" smtClean="0"/>
              <a:t>with </a:t>
            </a:r>
            <a:r>
              <a:rPr lang="en-US" b="1" dirty="0" smtClean="0"/>
              <a:t>Real </a:t>
            </a:r>
            <a:r>
              <a:rPr lang="en-US" b="1" dirty="0" smtClean="0"/>
              <a:t>Options</a:t>
            </a:r>
            <a:r>
              <a:rPr lang="en-US" dirty="0" smtClean="0"/>
              <a:t>:</a:t>
            </a:r>
            <a:br>
              <a:rPr lang="en-US" dirty="0" smtClean="0"/>
            </a:br>
            <a:r>
              <a:rPr lang="en-US" dirty="0"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real options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a:t>
            </a:r>
            <a:r>
              <a:rPr lang="en-US" dirty="0" smtClean="0"/>
              <a:t>#1: </a:t>
            </a:r>
            <a:r>
              <a:rPr lang="en-US" dirty="0" smtClean="0"/>
              <a:t>Expected Present Values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862" cy="369888"/>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$24.50</a:t>
            </a: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 $24.50M 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a:t>
            </a:r>
            <a:r>
              <a:rPr lang="en-US" dirty="0" smtClean="0"/>
              <a:t>Option </a:t>
            </a:r>
            <a:r>
              <a:rPr lang="en-US" dirty="0" smtClean="0"/>
              <a:t>values of </a:t>
            </a:r>
            <a:r>
              <a:rPr lang="en-US" dirty="0" smtClean="0"/>
              <a:t>flexibility</a:t>
            </a:r>
            <a:endParaRPr lang="en-US" dirty="0" smtClean="0"/>
          </a:p>
        </p:txBody>
      </p:sp>
      <p:sp>
        <p:nvSpPr>
          <p:cNvPr id="14340" name="Rectangle 3"/>
          <p:cNvSpPr>
            <a:spLocks noGrp="1" noChangeArrowheads="1"/>
          </p:cNvSpPr>
          <p:nvPr>
            <p:ph type="body" idx="1"/>
          </p:nvPr>
        </p:nvSpPr>
        <p:spPr/>
        <p:txBody>
          <a:bodyPr/>
          <a:lstStyle/>
          <a:p>
            <a:r>
              <a:rPr lang="en-US" i="1" dirty="0" smtClean="0"/>
              <a:t>Q: what is the option value of flexibility?</a:t>
            </a:r>
          </a:p>
          <a:p>
            <a:endParaRPr lang="en-US" i="1" dirty="0" smtClean="0"/>
          </a:p>
          <a:p>
            <a:r>
              <a:rPr lang="en-US" dirty="0" smtClean="0"/>
              <a:t>Option value of flexible-plant = </a:t>
            </a:r>
            <a:r>
              <a:rPr lang="en-US" sz="1800" dirty="0" smtClean="0"/>
              <a:t>6.25 + </a:t>
            </a:r>
            <a:r>
              <a:rPr lang="en-US" sz="1800" i="1" dirty="0" smtClean="0"/>
              <a:t>p </a:t>
            </a:r>
            <a:r>
              <a:rPr lang="en-US" sz="1800" dirty="0" smtClean="0"/>
              <a:t>11.82 - </a:t>
            </a:r>
            <a:r>
              <a:rPr lang="en-US" sz="1800" i="1" dirty="0" smtClean="0"/>
              <a:t>p </a:t>
            </a:r>
            <a:r>
              <a:rPr lang="en-US" sz="1800" dirty="0" smtClean="0"/>
              <a:t>54.49 = 6.25 – </a:t>
            </a:r>
            <a:r>
              <a:rPr lang="en-US" sz="1800" i="1" dirty="0" smtClean="0"/>
              <a:t>p </a:t>
            </a:r>
            <a:r>
              <a:rPr lang="en-US" sz="1800" dirty="0" smtClean="0"/>
              <a:t>42.67</a:t>
            </a:r>
          </a:p>
          <a:p>
            <a:pPr lvl="1"/>
            <a:r>
              <a:rPr lang="en-US" sz="1600" dirty="0" smtClean="0"/>
              <a:t>Facility decision rule for </a:t>
            </a:r>
            <a:r>
              <a:rPr lang="en-US" sz="1600" dirty="0" err="1" smtClean="0"/>
              <a:t>betazine</a:t>
            </a:r>
            <a:r>
              <a:rPr lang="en-US" sz="1600" dirty="0" smtClean="0"/>
              <a:t>: </a:t>
            </a:r>
          </a:p>
          <a:p>
            <a:pPr lvl="1"/>
            <a:r>
              <a:rPr lang="en-US" sz="1600" dirty="0" smtClean="0"/>
              <a:t>Prefer flex over specialized if option value &gt; 0  or if  </a:t>
            </a:r>
            <a:r>
              <a:rPr lang="en-US" sz="1600" i="1" dirty="0" smtClean="0"/>
              <a:t>p &lt; </a:t>
            </a:r>
            <a:r>
              <a:rPr lang="en-US" sz="1600" dirty="0" smtClean="0"/>
              <a:t>6.25/42.67 = 14.6% </a:t>
            </a:r>
          </a:p>
          <a:p>
            <a:pPr lvl="1"/>
            <a:endParaRPr lang="en-US" sz="1600" dirty="0" smtClean="0"/>
          </a:p>
          <a:p>
            <a:pPr lvl="1"/>
            <a:endParaRPr lang="en-US" sz="1600" dirty="0" smtClean="0"/>
          </a:p>
          <a:p>
            <a:r>
              <a:rPr lang="en-US" dirty="0" smtClean="0"/>
              <a:t>Option value of launch-plant = </a:t>
            </a:r>
            <a:r>
              <a:rPr lang="en-US" sz="1800" dirty="0" smtClean="0"/>
              <a:t>6.25 + </a:t>
            </a:r>
            <a:r>
              <a:rPr lang="en-US" sz="1800" i="1" dirty="0" smtClean="0"/>
              <a:t>p </a:t>
            </a:r>
            <a:r>
              <a:rPr lang="en-US" sz="1800" dirty="0" smtClean="0"/>
              <a:t>11.82 - </a:t>
            </a:r>
            <a:r>
              <a:rPr lang="en-US" sz="1800" i="1" dirty="0" smtClean="0"/>
              <a:t>p </a:t>
            </a:r>
            <a:r>
              <a:rPr lang="en-US" sz="1800" dirty="0" smtClean="0"/>
              <a:t>24.50</a:t>
            </a:r>
          </a:p>
          <a:p>
            <a:pPr lvl="1"/>
            <a:r>
              <a:rPr lang="en-US" sz="1600" dirty="0" smtClean="0"/>
              <a:t>Facility decision rule for </a:t>
            </a:r>
            <a:r>
              <a:rPr lang="en-US" sz="1600" dirty="0" err="1" smtClean="0"/>
              <a:t>betazine</a:t>
            </a:r>
            <a:r>
              <a:rPr lang="en-US" sz="1600" dirty="0" smtClean="0"/>
              <a:t>: </a:t>
            </a:r>
          </a:p>
          <a:p>
            <a:pPr lvl="2"/>
            <a:r>
              <a:rPr lang="en-US" sz="1400" dirty="0" smtClean="0"/>
              <a:t>Launch dominates flex: Option value of launch-plant for </a:t>
            </a:r>
            <a:r>
              <a:rPr lang="en-US" sz="1400" dirty="0" err="1" smtClean="0"/>
              <a:t>Betazine</a:t>
            </a:r>
            <a:r>
              <a:rPr lang="en-US" sz="1400" dirty="0" smtClean="0"/>
              <a:t> &gt; option value of flex-plant strategy</a:t>
            </a:r>
          </a:p>
          <a:p>
            <a:pPr lvl="2"/>
            <a:r>
              <a:rPr lang="en-US" sz="1400" dirty="0" smtClean="0"/>
              <a:t>Prefer launch over specialized if option value &gt; 0  or if  </a:t>
            </a:r>
            <a:r>
              <a:rPr lang="en-US" sz="1400" i="1" dirty="0" smtClean="0"/>
              <a:t>p &lt; </a:t>
            </a:r>
            <a:r>
              <a:rPr lang="en-US" sz="1400" dirty="0" smtClean="0"/>
              <a:t>6.25/(24.50-11.82) = 49.3% </a:t>
            </a:r>
          </a:p>
          <a:p>
            <a:endParaRPr lang="en-US" i="1" dirty="0" smtClean="0"/>
          </a:p>
          <a:p>
            <a:r>
              <a:rPr lang="en-US" i="1" dirty="0" smtClean="0"/>
              <a:t>Q: why is option value of launch different from flexible?</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Flexibility strategy tailored by time, product volume, and product risk (using real </a:t>
            </a:r>
            <a:r>
              <a:rPr lang="en-US" sz="2400" dirty="0" smtClean="0"/>
              <a:t>options)</a:t>
            </a:r>
            <a:endParaRPr lang="en-US" sz="2400" dirty="0" smtClean="0"/>
          </a:p>
        </p:txBody>
      </p:sp>
      <p:grpSp>
        <p:nvGrpSpPr>
          <p:cNvPr id="2" name="Group 37"/>
          <p:cNvGrpSpPr>
            <a:grpSpLocks/>
          </p:cNvGrpSpPr>
          <p:nvPr/>
        </p:nvGrpSpPr>
        <p:grpSpPr bwMode="auto">
          <a:xfrm>
            <a:off x="1261319" y="1544495"/>
            <a:ext cx="5395913" cy="2546350"/>
            <a:chOff x="428" y="2538"/>
            <a:chExt cx="3399"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2" name="Rectangle 24"/>
            <p:cNvSpPr>
              <a:spLocks noChangeArrowheads="1"/>
            </p:cNvSpPr>
            <p:nvPr/>
          </p:nvSpPr>
          <p:spPr bwMode="auto">
            <a:xfrm>
              <a:off x="435" y="2538"/>
              <a:ext cx="3392" cy="252"/>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Summary: Approval-risk adjusted facility </a:t>
              </a:r>
              <a:r>
                <a:rPr lang="en-US" sz="2000" dirty="0" smtClean="0">
                  <a:solidFill>
                    <a:schemeClr val="tx2"/>
                  </a:solidFill>
                  <a:latin typeface="Times New Roman" pitchFamily="18" charset="0"/>
                </a:rPr>
                <a:t>strategy</a:t>
              </a:r>
              <a:endParaRPr lang="en-US" sz="2000" dirty="0">
                <a:solidFill>
                  <a:schemeClr val="tx2"/>
                </a:solidFill>
                <a:latin typeface="Times New Roman" pitchFamily="18" charset="0"/>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dirty="0" smtClean="0"/>
              <a:t>Eli Lilly</a:t>
            </a:r>
            <a:r>
              <a:rPr lang="en-US" dirty="0" smtClean="0"/>
              <a:t>: Incorporating risk of approval</a:t>
            </a:r>
            <a:br>
              <a:rPr lang="en-US" dirty="0" smtClean="0"/>
            </a:br>
            <a:r>
              <a:rPr lang="en-US" dirty="0" smtClean="0"/>
              <a:t>	</a:t>
            </a:r>
            <a:r>
              <a:rPr lang="en-US" dirty="0" smtClean="0"/>
              <a:t>#2: </a:t>
            </a:r>
            <a:r>
              <a:rPr lang="en-US" dirty="0" smtClean="0"/>
              <a:t>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2093" name="Document" r:id="rId4" imgW="7879925" imgH="4107643" progId="Word.Document.8">
                  <p:embed/>
                </p:oleObj>
              </mc:Choice>
              <mc:Fallback>
                <p:oleObj name="Document" r:id="rId4" imgW="7879925" imgH="4107643"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2094" name="Document" r:id="rId6" imgW="8882936" imgH="4851612" progId="Word.Document.8">
                  <p:embed/>
                </p:oleObj>
              </mc:Choice>
              <mc:Fallback>
                <p:oleObj name="Document" r:id="rId6" imgW="8882936" imgH="4851612"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#2: </a:t>
            </a:r>
            <a:r>
              <a:rPr lang="en-US" dirty="0" smtClean="0"/>
              <a:t>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3117" name="Document" r:id="rId4" imgW="11793328" imgH="4692525" progId="Word.Document.8">
                  <p:embed/>
                </p:oleObj>
              </mc:Choice>
              <mc:Fallback>
                <p:oleObj name="Document" r:id="rId4" imgW="11793328" imgH="4692525"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3118" name="Document" r:id="rId6" imgW="11807381" imgH="8611241" progId="Word.Document.8">
                  <p:embed/>
                </p:oleObj>
              </mc:Choice>
              <mc:Fallback>
                <p:oleObj name="Document" r:id="rId6" imgW="11807381" imgH="8611241"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#2: </a:t>
            </a:r>
            <a:r>
              <a:rPr lang="en-US" sz="2400" dirty="0" smtClean="0"/>
              <a:t>Expected Waste of Specialized Facility</a:t>
            </a:r>
          </a:p>
        </p:txBody>
      </p:sp>
      <p:graphicFrame>
        <p:nvGraphicFramePr>
          <p:cNvPr id="4098" name="Object 2"/>
          <p:cNvGraphicFramePr>
            <a:graphicFrameLocks noGrp="1"/>
          </p:cNvGraphicFramePr>
          <p:nvPr>
            <p:ph type="tbl" idx="4294967295"/>
          </p:nvPr>
        </p:nvGraphicFramePr>
        <p:xfrm>
          <a:off x="650875" y="1281113"/>
          <a:ext cx="5721350" cy="2581275"/>
        </p:xfrm>
        <a:graphic>
          <a:graphicData uri="http://schemas.openxmlformats.org/presentationml/2006/ole">
            <mc:AlternateContent xmlns:mc="http://schemas.openxmlformats.org/markup-compatibility/2006">
              <mc:Choice xmlns:v="urn:schemas-microsoft-com:vml" Requires="v">
                <p:oleObj spid="_x0000_s55324" name="Document" r:id="rId4" imgW="8606160" imgH="3774960" progId="Word.Document.8">
                  <p:embed/>
                </p:oleObj>
              </mc:Choice>
              <mc:Fallback>
                <p:oleObj name="Document" r:id="rId4" imgW="8606160" imgH="3774960"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 y="1281113"/>
                        <a:ext cx="572135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724021" y="4463198"/>
            <a:ext cx="6545582" cy="1508105"/>
          </a:xfrm>
          <a:prstGeom prst="rect">
            <a:avLst/>
          </a:prstGeom>
          <a:noFill/>
        </p:spPr>
        <p:txBody>
          <a:bodyPr wrap="none" rtlCol="0">
            <a:spAutoFit/>
          </a:bodyPr>
          <a:lstStyle/>
          <a:p>
            <a:pPr marL="0" lvl="1"/>
            <a:r>
              <a:rPr lang="en-US" sz="1600" dirty="0" smtClean="0"/>
              <a:t>Note: Waste-factor valuation is equivalent to real options:</a:t>
            </a:r>
          </a:p>
          <a:p>
            <a:pPr marL="0" lvl="1"/>
            <a:endParaRPr lang="en-US" sz="1600" dirty="0"/>
          </a:p>
          <a:p>
            <a:pPr marL="0" lvl="1"/>
            <a:r>
              <a:rPr lang="en-US" sz="1600" dirty="0" smtClean="0"/>
              <a:t>Recall decision rule real options for </a:t>
            </a:r>
            <a:r>
              <a:rPr lang="en-US" sz="1600" dirty="0" err="1" smtClean="0"/>
              <a:t>betazine</a:t>
            </a:r>
            <a:r>
              <a:rPr lang="en-US" sz="1600" dirty="0" smtClean="0"/>
              <a:t>: </a:t>
            </a:r>
          </a:p>
          <a:p>
            <a:pPr marL="0" lvl="1"/>
            <a:r>
              <a:rPr lang="en-US" sz="1600" dirty="0" smtClean="0"/>
              <a:t>Prefer </a:t>
            </a:r>
            <a:r>
              <a:rPr lang="en-US" sz="1600" dirty="0"/>
              <a:t>flex over specialized if option value 6.25 + </a:t>
            </a:r>
            <a:r>
              <a:rPr lang="en-US" sz="1600" i="1" dirty="0"/>
              <a:t>p </a:t>
            </a:r>
            <a:r>
              <a:rPr lang="en-US" sz="1600" dirty="0"/>
              <a:t>11.82 - </a:t>
            </a:r>
            <a:r>
              <a:rPr lang="en-US" sz="1600" i="1" dirty="0"/>
              <a:t>p </a:t>
            </a:r>
            <a:r>
              <a:rPr lang="en-US" sz="1600" dirty="0"/>
              <a:t>54.49 </a:t>
            </a:r>
            <a:r>
              <a:rPr lang="en-US" sz="1600" dirty="0" smtClean="0"/>
              <a:t>&gt; </a:t>
            </a:r>
            <a:r>
              <a:rPr lang="en-US" sz="1600" dirty="0"/>
              <a:t>0 </a:t>
            </a:r>
            <a:endParaRPr lang="en-US" sz="1600" dirty="0" smtClean="0"/>
          </a:p>
          <a:p>
            <a:pPr marL="0" lvl="1"/>
            <a:r>
              <a:rPr lang="en-US" sz="1600" dirty="0" smtClean="0"/>
              <a:t>This </a:t>
            </a:r>
            <a:r>
              <a:rPr lang="en-US" sz="1600" dirty="0"/>
              <a:t>is equivalent to (1/</a:t>
            </a:r>
            <a:r>
              <a:rPr lang="en-US" sz="1600" i="1" dirty="0"/>
              <a:t>p</a:t>
            </a:r>
            <a:r>
              <a:rPr lang="en-US" sz="1600" dirty="0"/>
              <a:t>)6.25 + 11.82 &gt; 54.49</a:t>
            </a:r>
          </a:p>
          <a:p>
            <a:endParaRPr lang="en-US" dirty="0"/>
          </a:p>
        </p:txBody>
      </p:sp>
      <p:sp>
        <p:nvSpPr>
          <p:cNvPr id="11" name="AutoShape 4"/>
          <p:cNvSpPr>
            <a:spLocks noChangeArrowheads="1"/>
          </p:cNvSpPr>
          <p:nvPr/>
        </p:nvSpPr>
        <p:spPr bwMode="auto">
          <a:xfrm>
            <a:off x="1444665" y="598985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dirty="0">
                <a:latin typeface="Times New Roman" pitchFamily="18" charset="0"/>
              </a:rPr>
              <a:t>= Risk-adjusted </a:t>
            </a:r>
            <a:r>
              <a:rPr lang="en-US" sz="1600" dirty="0" err="1">
                <a:latin typeface="Times New Roman" pitchFamily="18" charset="0"/>
              </a:rPr>
              <a:t>CapEx</a:t>
            </a:r>
            <a:r>
              <a:rPr lang="en-US" sz="1600" dirty="0">
                <a:latin typeface="Times New Roman" pitchFamily="18" charset="0"/>
              </a:rPr>
              <a:t> </a:t>
            </a:r>
          </a:p>
          <a:p>
            <a:pPr algn="ctr" eaLnBrk="0" hangingPunct="0"/>
            <a:r>
              <a:rPr lang="en-US" sz="1600" dirty="0">
                <a:latin typeface="Times New Roman" pitchFamily="18" charset="0"/>
                <a:cs typeface="Times New Roman" pitchFamily="18" charset="0"/>
              </a:rPr>
              <a:t>→</a:t>
            </a:r>
            <a:r>
              <a:rPr lang="en-US" sz="1600" dirty="0">
                <a:latin typeface="Times New Roman" pitchFamily="18" charset="0"/>
              </a:rPr>
              <a:t> Waste Factor Model yields identical decisions </a:t>
            </a:r>
            <a:r>
              <a:rPr lang="en-US" sz="1600" dirty="0" smtClean="0">
                <a:latin typeface="Times New Roman" pitchFamily="18" charset="0"/>
              </a:rPr>
              <a:t>as</a:t>
            </a:r>
            <a:r>
              <a:rPr lang="en-US" sz="1600" dirty="0" smtClean="0">
                <a:latin typeface="Times New Roman" pitchFamily="18" charset="0"/>
              </a:rPr>
              <a:t> </a:t>
            </a:r>
            <a:r>
              <a:rPr lang="en-US" sz="1600" dirty="0">
                <a:latin typeface="Times New Roman" pitchFamily="18" charset="0"/>
              </a:rPr>
              <a:t>real options!</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Strategy</a:t>
            </a:r>
          </a:p>
        </p:txBody>
      </p:sp>
      <p:graphicFrame>
        <p:nvGraphicFramePr>
          <p:cNvPr id="14" name="Diagram 13"/>
          <p:cNvGraphicFramePr/>
          <p:nvPr>
            <p:extLst>
              <p:ext uri="{D42A27DB-BD31-4B8C-83A1-F6EECF244321}">
                <p14:modId xmlns:p14="http://schemas.microsoft.com/office/powerpoint/2010/main" val="3095007338"/>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V</a:t>
            </a:r>
            <a:r>
              <a:rPr lang="en-US" sz="2400" dirty="0" smtClean="0">
                <a:solidFill>
                  <a:srgbClr val="FFFFFF"/>
                </a:solidFill>
                <a:ea typeface="ＭＳ Ｐゴシック" charset="0"/>
                <a:cs typeface="Arial" pitchFamily="34" charset="0"/>
              </a:rPr>
              <a:t>alue</a:t>
            </a:r>
            <a:endParaRPr lang="en-US" sz="2400" dirty="0">
              <a:solidFill>
                <a:srgbClr val="FFFFFF"/>
              </a:solidFill>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C</a:t>
            </a:r>
            <a:r>
              <a:rPr lang="en-US" sz="2400" dirty="0" smtClean="0">
                <a:solidFill>
                  <a:srgbClr val="FFFFFF"/>
                </a:solidFill>
                <a:ea typeface="ＭＳ Ｐゴシック" charset="0"/>
                <a:cs typeface="Arial" pitchFamily="34" charset="0"/>
              </a:rPr>
              <a:t>apabilities</a:t>
            </a:r>
            <a:endParaRPr lang="en-US" sz="2400" dirty="0">
              <a:solidFill>
                <a:srgbClr val="FFFFFF"/>
              </a:solidFill>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P</a:t>
            </a:r>
            <a:r>
              <a:rPr lang="en-US" sz="2400" dirty="0" smtClean="0">
                <a:solidFill>
                  <a:srgbClr val="FFFFFF"/>
                </a:solidFill>
                <a:ea typeface="ＭＳ Ｐゴシック" charset="0"/>
                <a:cs typeface="Arial" pitchFamily="34" charset="0"/>
              </a:rPr>
              <a:t>rocesses</a:t>
            </a:r>
            <a:endParaRPr lang="en-US" sz="2400" dirty="0">
              <a:solidFill>
                <a:srgbClr val="FFFFFF"/>
              </a:solidFill>
              <a:ea typeface="ＭＳ Ｐゴシック" charset="0"/>
              <a:cs typeface="Arial" pitchFamily="34" charset="0"/>
            </a:endParaRPr>
          </a:p>
        </p:txBody>
      </p:sp>
    </p:spTree>
    <p:extLst>
      <p:ext uri="{BB962C8B-B14F-4D97-AF65-F5344CB8AC3E}">
        <p14:creationId xmlns:p14="http://schemas.microsoft.com/office/powerpoint/2010/main" val="362456112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sz="2400">
                <a:solidFill>
                  <a:srgbClr val="000000"/>
                </a:solidFill>
                <a:latin typeface="Times New Roman" pitchFamily="18" charset="0"/>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T   </a:t>
              </a:r>
              <a:r>
                <a:rPr lang="en-US" sz="1600">
                  <a:solidFill>
                    <a:srgbClr val="000000"/>
                  </a:solidFill>
                  <a:latin typeface="Times New Roman" pitchFamily="18" charset="0"/>
                </a:rPr>
                <a:t>(responsiveness)</a:t>
              </a:r>
              <a:endParaRPr lang="en-US" sz="1600" i="1">
                <a:solidFill>
                  <a:srgbClr val="000000"/>
                </a:solidFill>
                <a:latin typeface="Times New Roman" pitchFamily="18" charset="0"/>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C </a:t>
              </a:r>
              <a:r>
                <a:rPr lang="en-US" sz="1600">
                  <a:solidFill>
                    <a:srgbClr val="000000"/>
                  </a:solidFill>
                  <a:latin typeface="Times New Roman" pitchFamily="18" charset="0"/>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Flex</a:t>
              </a:r>
            </a:p>
            <a:p>
              <a:pPr eaLnBrk="0" hangingPunct="0"/>
              <a:r>
                <a:rPr lang="en-US" sz="1600" i="1">
                  <a:solidFill>
                    <a:srgbClr val="000000"/>
                  </a:solidFill>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Specialized</a:t>
              </a:r>
            </a:p>
            <a:p>
              <a:pPr eaLnBrk="0" hangingPunct="0"/>
              <a:r>
                <a:rPr lang="en-US" sz="1600" i="1">
                  <a:solidFill>
                    <a:srgbClr val="000000"/>
                  </a:solidFill>
                  <a:latin typeface="Times New Roman" pitchFamily="18" charset="0"/>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latin typeface="Times New Roman" pitchFamily="18" charset="0"/>
                </a:rPr>
                <a:t>2</a:t>
              </a:r>
              <a:endParaRPr lang="en-US" sz="1800" dirty="0">
                <a:solidFill>
                  <a:srgbClr val="000000"/>
                </a:solidFill>
                <a:latin typeface="Times New Roman" pitchFamily="18" charset="0"/>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latin typeface="Times New Roman" pitchFamily="18" charset="0"/>
                </a:rPr>
                <a:t>1</a:t>
              </a:r>
              <a:endParaRPr lang="en-US" sz="1800" dirty="0">
                <a:solidFill>
                  <a:srgbClr val="000000"/>
                </a:solidFill>
                <a:latin typeface="Times New Roman" pitchFamily="18" charset="0"/>
              </a:endParaRPr>
            </a:p>
          </p:txBody>
        </p:sp>
      </p:grpSp>
    </p:spTree>
    <p:extLst>
      <p:ext uri="{BB962C8B-B14F-4D97-AF65-F5344CB8AC3E}">
        <p14:creationId xmlns:p14="http://schemas.microsoft.com/office/powerpoint/2010/main" val="303746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extLst>
      <p:ext uri="{BB962C8B-B14F-4D97-AF65-F5344CB8AC3E}">
        <p14:creationId xmlns:p14="http://schemas.microsoft.com/office/powerpoint/2010/main" val="18255964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sz="2400">
              <a:solidFill>
                <a:srgbClr val="000000"/>
              </a:solidFill>
              <a:latin typeface="Times New Roman" pitchFamily="18" charset="0"/>
            </a:endParaRPr>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latin typeface="Times New Roman" pitchFamily="18" charset="0"/>
              </a:rPr>
              <a:t>Capital</a:t>
            </a:r>
          </a:p>
          <a:p>
            <a:pPr algn="ctr"/>
            <a:r>
              <a:rPr lang="en-US" sz="1800">
                <a:solidFill>
                  <a:srgbClr val="000000"/>
                </a:solidFill>
                <a:latin typeface="Times New Roman" pitchFamily="18" charset="0"/>
              </a:rPr>
              <a:t>Investment</a:t>
            </a:r>
          </a:p>
          <a:p>
            <a:pPr algn="ctr"/>
            <a:r>
              <a:rPr lang="en-US" sz="1800">
                <a:solidFill>
                  <a:srgbClr val="000000"/>
                </a:solidFill>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latin typeface="Times New Roman" pitchFamily="18" charset="0"/>
              </a:rPr>
              <a:t>Agility flexibility</a:t>
            </a:r>
            <a:r>
              <a:rPr lang="en-US" sz="1600">
                <a:solidFill>
                  <a:srgbClr val="000000"/>
                </a:solidFill>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Flexible </a:t>
            </a:r>
          </a:p>
          <a:p>
            <a:r>
              <a:rPr lang="en-US" sz="2000">
                <a:solidFill>
                  <a:srgbClr val="3333CC"/>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sz="2400">
              <a:solidFill>
                <a:srgbClr val="000000"/>
              </a:solidFill>
              <a:latin typeface="Times New Roman" pitchFamily="18" charset="0"/>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sz="2400">
              <a:solidFill>
                <a:srgbClr val="000000"/>
              </a:solidFill>
              <a:latin typeface="Times New Roman" pitchFamily="18" charset="0"/>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latin typeface="Times New Roman" pitchFamily="18" charset="0"/>
              </a:rPr>
              <a:t>Scale flexibility</a:t>
            </a:r>
            <a:endParaRPr lang="en-US" sz="1800" b="1" dirty="0">
              <a:solidFill>
                <a:srgbClr val="7030A0"/>
              </a:solidFill>
              <a:latin typeface="Times New Roman" pitchFamily="18" charset="0"/>
            </a:endParaRPr>
          </a:p>
        </p:txBody>
      </p:sp>
    </p:spTree>
    <p:extLst>
      <p:ext uri="{BB962C8B-B14F-4D97-AF65-F5344CB8AC3E}">
        <p14:creationId xmlns:p14="http://schemas.microsoft.com/office/powerpoint/2010/main" val="19226393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sz="2400" i="1" dirty="0">
                <a:solidFill>
                  <a:srgbClr val="990033"/>
                </a:solidFill>
                <a:latin typeface="Times New Roman" pitchFamily="18" charset="0"/>
              </a:rPr>
              <a:t>Who is </a:t>
            </a:r>
            <a:r>
              <a:rPr lang="en-US" sz="2400" i="1" dirty="0" err="1">
                <a:solidFill>
                  <a:srgbClr val="990033"/>
                </a:solidFill>
                <a:latin typeface="Times New Roman" pitchFamily="18" charset="0"/>
              </a:rPr>
              <a:t>Pharmadule</a:t>
            </a:r>
            <a:r>
              <a:rPr lang="en-US" sz="2400" i="1" dirty="0">
                <a:solidFill>
                  <a:srgbClr val="990033"/>
                </a:solidFill>
                <a:latin typeface="Times New Roman" pitchFamily="18" charset="0"/>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latin typeface="Times New Roman" pitchFamily="18" charset="0"/>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sz="2400">
                <a:solidFill>
                  <a:srgbClr val="000000"/>
                </a:solidFill>
                <a:latin typeface="Times New Roman" pitchFamily="18" charset="0"/>
              </a:rPr>
              <a:t>Ireland</a:t>
            </a:r>
          </a:p>
        </p:txBody>
      </p:sp>
    </p:spTree>
    <p:extLst>
      <p:ext uri="{BB962C8B-B14F-4D97-AF65-F5344CB8AC3E}">
        <p14:creationId xmlns:p14="http://schemas.microsoft.com/office/powerpoint/2010/main" val="3945640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smtClean="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b="1" kern="0" dirty="0" smtClean="0">
                <a:solidFill>
                  <a:sysClr val="windowText" lastClr="000000"/>
                </a:solidFill>
                <a:latin typeface="Times New Roman" pitchFamily="18" charset="0"/>
              </a:rPr>
              <a:t>Ford EDGE</a:t>
            </a:r>
          </a:p>
          <a:p>
            <a:pPr fontAlgn="auto">
              <a:spcBef>
                <a:spcPts val="0"/>
              </a:spcBef>
              <a:spcAft>
                <a:spcPts val="0"/>
              </a:spcAft>
              <a:defRPr/>
            </a:pPr>
            <a:r>
              <a:rPr lang="en-US" kern="0" dirty="0" smtClean="0">
                <a:solidFill>
                  <a:sysClr val="windowText" lastClr="000000"/>
                </a:solidFill>
                <a:latin typeface="Times New Roman" pitchFamily="18" charset="0"/>
              </a:rPr>
              <a:t>Manufactured in Oakville, ON </a:t>
            </a:r>
            <a:r>
              <a:rPr lang="en-US" b="1" kern="0" dirty="0" smtClean="0">
                <a:solidFill>
                  <a:sysClr val="windowText" lastClr="000000"/>
                </a:solidFill>
                <a:latin typeface="Times New Roman" pitchFamily="18" charset="0"/>
              </a:rPr>
              <a:t>(Inflexible plant)</a:t>
            </a:r>
            <a:endParaRPr lang="en-US" b="1" kern="0" dirty="0">
              <a:solidFill>
                <a:sysClr val="windowText" lastClr="000000"/>
              </a:solidFill>
              <a:latin typeface="Times New Roman" pitchFamily="18" charset="0"/>
            </a:endParaRP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b="1" kern="0" dirty="0" smtClean="0">
                <a:solidFill>
                  <a:sysClr val="windowText" lastClr="000000"/>
                </a:solidFill>
                <a:latin typeface="Times New Roman" pitchFamily="18" charset="0"/>
              </a:rPr>
              <a:t>Honda PILOT</a:t>
            </a:r>
          </a:p>
          <a:p>
            <a:pPr fontAlgn="auto">
              <a:spcBef>
                <a:spcPts val="0"/>
              </a:spcBef>
              <a:spcAft>
                <a:spcPts val="0"/>
              </a:spcAft>
              <a:defRPr/>
            </a:pPr>
            <a:r>
              <a:rPr lang="en-US" kern="0" dirty="0" smtClean="0">
                <a:solidFill>
                  <a:sysClr val="windowText" lastClr="000000"/>
                </a:solidFill>
                <a:latin typeface="Times New Roman" pitchFamily="18" charset="0"/>
              </a:rPr>
              <a:t>Manufactured in Lincoln, AL</a:t>
            </a:r>
          </a:p>
          <a:p>
            <a:pPr fontAlgn="auto">
              <a:spcBef>
                <a:spcPts val="0"/>
              </a:spcBef>
              <a:spcAft>
                <a:spcPts val="0"/>
              </a:spcAft>
              <a:defRPr/>
            </a:pPr>
            <a:r>
              <a:rPr lang="en-US" kern="0" dirty="0" err="1" smtClean="0">
                <a:solidFill>
                  <a:sysClr val="windowText" lastClr="000000"/>
                </a:solidFill>
                <a:latin typeface="Times New Roman" pitchFamily="18" charset="0"/>
              </a:rPr>
              <a:t>Alliston</a:t>
            </a:r>
            <a:r>
              <a:rPr lang="en-US" kern="0" dirty="0" smtClean="0">
                <a:solidFill>
                  <a:sysClr val="windowText" lastClr="000000"/>
                </a:solidFill>
                <a:latin typeface="Times New Roman" pitchFamily="18" charset="0"/>
              </a:rPr>
              <a:t> 2, ON</a:t>
            </a:r>
          </a:p>
          <a:p>
            <a:pPr fontAlgn="auto">
              <a:spcBef>
                <a:spcPts val="0"/>
              </a:spcBef>
              <a:spcAft>
                <a:spcPts val="0"/>
              </a:spcAft>
              <a:defRPr/>
            </a:pPr>
            <a:r>
              <a:rPr lang="en-US" kern="0" dirty="0" smtClean="0">
                <a:solidFill>
                  <a:sysClr val="windowText" lastClr="000000"/>
                </a:solidFill>
                <a:latin typeface="Times New Roman" pitchFamily="18" charset="0"/>
              </a:rPr>
              <a:t> </a:t>
            </a:r>
            <a:r>
              <a:rPr lang="en-US" b="1" kern="0" dirty="0" smtClean="0">
                <a:solidFill>
                  <a:sysClr val="windowText" lastClr="000000"/>
                </a:solidFill>
                <a:latin typeface="Times New Roman" pitchFamily="18" charset="0"/>
              </a:rPr>
              <a:t>(Flexible plants)</a:t>
            </a:r>
            <a:endParaRPr lang="en-US" b="1" kern="0" dirty="0">
              <a:solidFill>
                <a:sysClr val="windowText" lastClr="000000"/>
              </a:solidFill>
              <a:latin typeface="Times New Roman" pitchFamily="18" charset="0"/>
            </a:endParaRP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smtClean="0">
                <a:solidFill>
                  <a:sysClr val="windowText" lastClr="000000"/>
                </a:solidFill>
                <a:latin typeface="Times New Roman" pitchFamily="18" charset="0"/>
              </a:rPr>
              <a:t>Average incentive for flexible in 2007: $2,691</a:t>
            </a:r>
          </a:p>
          <a:p>
            <a:pPr fontAlgn="auto">
              <a:spcBef>
                <a:spcPts val="0"/>
              </a:spcBef>
              <a:spcAft>
                <a:spcPts val="0"/>
              </a:spcAft>
              <a:defRPr/>
            </a:pPr>
            <a:r>
              <a:rPr lang="en-US" sz="1800" kern="0" dirty="0" smtClean="0">
                <a:solidFill>
                  <a:sysClr val="windowText" lastClr="000000"/>
                </a:solidFill>
                <a:latin typeface="Times New Roman" pitchFamily="18" charset="0"/>
              </a:rPr>
              <a:t>Average incentive for inflexible in 2007: $3,411  </a:t>
            </a:r>
            <a:endParaRPr lang="en-US" sz="1800" kern="0" dirty="0">
              <a:solidFill>
                <a:sysClr val="windowText" lastClr="000000"/>
              </a:solidFill>
              <a:latin typeface="Times New Roman" pitchFamily="18" charset="0"/>
            </a:endParaRPr>
          </a:p>
        </p:txBody>
      </p:sp>
    </p:spTree>
    <p:extLst>
      <p:ext uri="{BB962C8B-B14F-4D97-AF65-F5344CB8AC3E}">
        <p14:creationId xmlns:p14="http://schemas.microsoft.com/office/powerpoint/2010/main" val="3639400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141679277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bg1"/>
                </a:solidFill>
              </a:rPr>
              <a:t>The truly staggering cost of inventing new drugs</a:t>
            </a:r>
            <a:endParaRPr lang="en-US"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948916419"/>
              </p:ext>
            </p:extLst>
          </p:nvPr>
        </p:nvGraphicFramePr>
        <p:xfrm>
          <a:off x="1008181" y="2034381"/>
          <a:ext cx="7113355" cy="3657600"/>
        </p:xfrm>
        <a:graphic>
          <a:graphicData uri="http://schemas.openxmlformats.org/drawingml/2006/table">
            <a:tbl>
              <a:tblPr>
                <a:tableStyleId>{3C2FFA5D-87B4-456A-9821-1D502468CF0F}</a:tableStyleId>
              </a:tblPr>
              <a:tblGrid>
                <a:gridCol w="2132386"/>
                <a:gridCol w="1874149"/>
                <a:gridCol w="1505724"/>
                <a:gridCol w="1601096"/>
              </a:tblGrid>
              <a:tr h="914400">
                <a:tc>
                  <a:txBody>
                    <a:bodyPr/>
                    <a:lstStyle/>
                    <a:p>
                      <a:pPr algn="ctr" fontAlgn="b"/>
                      <a:r>
                        <a:rPr lang="en-US" sz="1600" b="1" u="none" strike="noStrike" dirty="0">
                          <a:solidFill>
                            <a:schemeClr val="tx2"/>
                          </a:solidFill>
                          <a:effectLst/>
                        </a:rPr>
                        <a:t>Company</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Total R&amp;D Spending 1997-2011 ($Mil)</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Number of drugs approved</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R&amp;D Spending Per Drug ($Mil)</a:t>
                      </a:r>
                      <a:endParaRPr lang="en-US" sz="1600" b="1" i="0" u="none" strike="noStrike" dirty="0">
                        <a:solidFill>
                          <a:schemeClr val="tx2"/>
                        </a:solidFill>
                        <a:effectLst/>
                        <a:latin typeface="Calibri"/>
                      </a:endParaRPr>
                    </a:p>
                  </a:txBody>
                  <a:tcPr marL="12700" marR="12700" marT="12700" marB="0" anchor="ctr"/>
                </a:tc>
              </a:tr>
              <a:tr h="228600">
                <a:tc>
                  <a:txBody>
                    <a:bodyPr/>
                    <a:lstStyle/>
                    <a:p>
                      <a:pPr algn="l" fontAlgn="b"/>
                      <a:r>
                        <a:rPr lang="en-US" sz="1400" u="none" strike="noStrike">
                          <a:effectLst/>
                        </a:rPr>
                        <a:t>AstraZeneca</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58,955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11,791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GlaxoSmithKline</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81,708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Sanofi</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63,274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7,909</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Roche Holding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85,841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7,804</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Pfizer</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108,178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7,727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Johnson &amp; Johnson</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88,285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5,886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Eli Lilly &amp;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50,347</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4,577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Abbott Laboratories</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35,970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4,496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Merck &amp; Co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67,360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4,210</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Bristol-Myers Squibb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45,675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4,152</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Novartis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83,646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21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3,983</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Amgen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33,229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dirty="0">
                          <a:effectLst/>
                        </a:rPr>
                        <a:t>3,692</a:t>
                      </a:r>
                      <a:endParaRPr lang="en-US" sz="1400" b="0" i="0" u="none" strike="noStrike" dirty="0">
                        <a:solidFill>
                          <a:srgbClr val="FFFFFF"/>
                        </a:solidFill>
                        <a:effectLst/>
                        <a:latin typeface="Calibri"/>
                      </a:endParaRPr>
                    </a:p>
                  </a:txBody>
                  <a:tcPr marL="12700" marR="12700" marT="12700" marB="0" anchor="b"/>
                </a:tc>
              </a:tr>
            </a:tbl>
          </a:graphicData>
        </a:graphic>
      </p:graphicFrame>
      <p:sp>
        <p:nvSpPr>
          <p:cNvPr id="4" name="TextBox 3"/>
          <p:cNvSpPr txBox="1"/>
          <p:nvPr/>
        </p:nvSpPr>
        <p:spPr>
          <a:xfrm>
            <a:off x="471357" y="6494641"/>
            <a:ext cx="1964074" cy="276999"/>
          </a:xfrm>
          <a:prstGeom prst="rect">
            <a:avLst/>
          </a:prstGeom>
          <a:noFill/>
        </p:spPr>
        <p:txBody>
          <a:bodyPr wrap="none" rtlCol="0">
            <a:spAutoFit/>
          </a:bodyPr>
          <a:lstStyle/>
          <a:p>
            <a:r>
              <a:rPr lang="en-US" dirty="0" smtClean="0">
                <a:solidFill>
                  <a:schemeClr val="bg1"/>
                </a:solidFill>
              </a:rPr>
              <a:t>Source: Forbes 2/10/2012</a:t>
            </a:r>
            <a:endParaRPr lang="en-US" dirty="0">
              <a:solidFill>
                <a:schemeClr val="bg1"/>
              </a:solidFill>
            </a:endParaRPr>
          </a:p>
        </p:txBody>
      </p:sp>
    </p:spTree>
    <p:extLst>
      <p:ext uri="{BB962C8B-B14F-4D97-AF65-F5344CB8AC3E}">
        <p14:creationId xmlns:p14="http://schemas.microsoft.com/office/powerpoint/2010/main" val="1834283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3 at 3.41.41 PM.png"/>
          <p:cNvPicPr>
            <a:picLocks noChangeAspect="1"/>
          </p:cNvPicPr>
          <p:nvPr/>
        </p:nvPicPr>
        <p:blipFill rotWithShape="1">
          <a:blip r:embed="rId2">
            <a:extLst>
              <a:ext uri="{28A0092B-C50C-407E-A947-70E740481C1C}">
                <a14:useLocalDpi xmlns:a14="http://schemas.microsoft.com/office/drawing/2010/main" val="0"/>
              </a:ext>
            </a:extLst>
          </a:blip>
          <a:srcRect r="14620"/>
          <a:stretch/>
        </p:blipFill>
        <p:spPr>
          <a:xfrm>
            <a:off x="1" y="-42050"/>
            <a:ext cx="7807157" cy="3196043"/>
          </a:xfrm>
          <a:prstGeom prst="rect">
            <a:avLst/>
          </a:prstGeom>
        </p:spPr>
      </p:pic>
      <p:pic>
        <p:nvPicPr>
          <p:cNvPr id="6" name="Picture 5" descr="Screen Shot 2013-11-13 at 3.38.34 PM.png"/>
          <p:cNvPicPr>
            <a:picLocks noChangeAspect="1"/>
          </p:cNvPicPr>
          <p:nvPr/>
        </p:nvPicPr>
        <p:blipFill rotWithShape="1">
          <a:blip r:embed="rId3">
            <a:extLst>
              <a:ext uri="{28A0092B-C50C-407E-A947-70E740481C1C}">
                <a14:useLocalDpi xmlns:a14="http://schemas.microsoft.com/office/drawing/2010/main" val="0"/>
              </a:ext>
            </a:extLst>
          </a:blip>
          <a:srcRect r="14998"/>
          <a:stretch/>
        </p:blipFill>
        <p:spPr>
          <a:xfrm>
            <a:off x="0" y="3525200"/>
            <a:ext cx="7772400" cy="3139571"/>
          </a:xfrm>
          <a:prstGeom prst="rect">
            <a:avLst/>
          </a:prstGeom>
        </p:spPr>
      </p:pic>
    </p:spTree>
    <p:extLst>
      <p:ext uri="{BB962C8B-B14F-4D97-AF65-F5344CB8AC3E}">
        <p14:creationId xmlns:p14="http://schemas.microsoft.com/office/powerpoint/2010/main" val="2249769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Rethinking health care supply chains</a:t>
            </a:r>
            <a:endParaRPr lang="en-US" dirty="0"/>
          </a:p>
        </p:txBody>
      </p:sp>
      <p:sp>
        <p:nvSpPr>
          <p:cNvPr id="8" name="Text Placeholder 7"/>
          <p:cNvSpPr>
            <a:spLocks noGrp="1"/>
          </p:cNvSpPr>
          <p:nvPr>
            <p:ph type="body" sz="half" idx="1"/>
          </p:nvPr>
        </p:nvSpPr>
        <p:spPr/>
        <p:txBody>
          <a:bodyPr/>
          <a:lstStyle/>
          <a:p>
            <a:r>
              <a:rPr lang="en-US" dirty="0"/>
              <a:t>Supply chains now account for nearly 25 percent of pharmaceutical costs and more than 40 percent of medical-device costs. The annual spending is so vast—about $230 billion on pharmaceuticals and $122 billion on devices—that even minor efficiency gains could free up billions of dollars for investments elsewhere. In fact, if the sector adopted straightforward advances well established in other industries, we estimate that total costs (from the supply chain and external areas, such as patient care) could fall by $130 billion.</a:t>
            </a:r>
          </a:p>
          <a:p>
            <a:endParaRPr lang="en-US" dirty="0"/>
          </a:p>
        </p:txBody>
      </p:sp>
      <p:pic>
        <p:nvPicPr>
          <p:cNvPr id="10" name="Content Placeholder 9" descr="Screen Shot 2013-11-01 at 11.16.45 AM.png"/>
          <p:cNvPicPr>
            <a:picLocks noGrp="1" noChangeAspect="1"/>
          </p:cNvPicPr>
          <p:nvPr>
            <p:ph sz="half" idx="2"/>
          </p:nvPr>
        </p:nvPicPr>
        <p:blipFill>
          <a:blip r:embed="rId2">
            <a:extLst>
              <a:ext uri="{28A0092B-C50C-407E-A947-70E740481C1C}">
                <a14:useLocalDpi xmlns:a14="http://schemas.microsoft.com/office/drawing/2010/main" val="0"/>
              </a:ext>
            </a:extLst>
          </a:blip>
          <a:srcRect l="-17416" r="-17416"/>
          <a:stretch>
            <a:fillRect/>
          </a:stretch>
        </p:blipFill>
        <p:spPr>
          <a:xfrm>
            <a:off x="115725" y="3716713"/>
            <a:ext cx="8988788" cy="2837254"/>
          </a:xfrm>
        </p:spPr>
      </p:pic>
      <p:sp>
        <p:nvSpPr>
          <p:cNvPr id="11" name="TextBox 10"/>
          <p:cNvSpPr txBox="1"/>
          <p:nvPr/>
        </p:nvSpPr>
        <p:spPr>
          <a:xfrm>
            <a:off x="6299201" y="6592983"/>
            <a:ext cx="2844799" cy="276999"/>
          </a:xfrm>
          <a:prstGeom prst="rect">
            <a:avLst/>
          </a:prstGeom>
          <a:solidFill>
            <a:schemeClr val="bg1">
              <a:lumMod val="95000"/>
            </a:schemeClr>
          </a:solidFill>
        </p:spPr>
        <p:txBody>
          <a:bodyPr wrap="none" rtlCol="0">
            <a:spAutoFit/>
          </a:bodyPr>
          <a:lstStyle/>
          <a:p>
            <a:r>
              <a:rPr lang="en-US" dirty="0" smtClean="0"/>
              <a:t>Source: McKinsey Quarterly Sept 2013</a:t>
            </a:r>
            <a:endParaRPr lang="en-US" dirty="0"/>
          </a:p>
        </p:txBody>
      </p:sp>
    </p:spTree>
    <p:extLst>
      <p:ext uri="{BB962C8B-B14F-4D97-AF65-F5344CB8AC3E}">
        <p14:creationId xmlns:p14="http://schemas.microsoft.com/office/powerpoint/2010/main" val="3547758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a:t>
            </a:r>
            <a:r>
              <a:rPr lang="en-US" sz="1600" dirty="0" err="1" smtClean="0"/>
              <a:t>utililization</a:t>
            </a:r>
            <a:r>
              <a:rPr lang="en-US" sz="1600" dirty="0" smtClean="0"/>
              <a:t>.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508250"/>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77800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320675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Valuation: capacity utilization and demand variation</a:t>
            </a:r>
          </a:p>
        </p:txBody>
      </p:sp>
      <p:sp>
        <p:nvSpPr>
          <p:cNvPr id="10246" name="Text Box 6"/>
          <p:cNvSpPr txBox="1">
            <a:spLocks noChangeArrowheads="1"/>
          </p:cNvSpPr>
          <p:nvPr/>
        </p:nvSpPr>
        <p:spPr bwMode="auto">
          <a:xfrm>
            <a:off x="568325" y="6027738"/>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2041525"/>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944563" y="5691188"/>
            <a:ext cx="5475287"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3251200"/>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713288"/>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327150"/>
            <a:ext cx="7037387" cy="42037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9003</TotalTime>
  <Words>6171</Words>
  <Application>Microsoft Macintosh PowerPoint</Application>
  <PresentationFormat>On-screen Show (4:3)</PresentationFormat>
  <Paragraphs>801</Paragraphs>
  <Slides>27</Slides>
  <Notes>22</Notes>
  <HiddenSlides>1</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27</vt:i4>
      </vt:variant>
    </vt:vector>
  </HeadingPairs>
  <TitlesOfParts>
    <vt:vector size="32" baseType="lpstr">
      <vt:lpstr>Cachon_Slide_Template</vt:lpstr>
      <vt:lpstr>2_Office Theme</vt:lpstr>
      <vt:lpstr>1_Office Theme</vt:lpstr>
      <vt:lpstr>2_Cachon_Slide_Template</vt:lpstr>
      <vt:lpstr>Document</vt:lpstr>
      <vt:lpstr>PowerPoint Presentation</vt:lpstr>
      <vt:lpstr>Capacity Strategy</vt:lpstr>
      <vt:lpstr>The truly staggering cost of inventing new drugs</vt:lpstr>
      <vt:lpstr>PowerPoint Presentation</vt:lpstr>
      <vt:lpstr>Rethinking health care supply chains</vt:lpstr>
      <vt:lpstr>Eli Lilly:  The Cost of Flexibility: Rough Analysis</vt:lpstr>
      <vt:lpstr>Common Categories of Flexibility</vt:lpstr>
      <vt:lpstr>Eli Lilly:  Valuation: capacity utilization and demand variation</vt:lpstr>
      <vt:lpstr>Eli Lilly:  Assigning products to plants:  Valuation: EoS and the impact of product volume</vt:lpstr>
      <vt:lpstr>Eli Lilly: Production Costs per product       Three strategies for Alphatine</vt:lpstr>
      <vt:lpstr>Eli Lilly: Production Costs per product    PV of Cost of Different Strategies</vt:lpstr>
      <vt:lpstr>Incorporating risk with Real Options:  Steps to take</vt:lpstr>
      <vt:lpstr>Eli Lilly: Incorporating risk of approval  #1: Expected Present Values -- Real Options Model</vt:lpstr>
      <vt:lpstr>Eli Lilly: Incorporating risk of approval   Option values of flexibility</vt:lpstr>
      <vt:lpstr>Eli Lilly: Flexibility strategy tailored by time, product volume, and product risk (using real options)</vt:lpstr>
      <vt:lpstr>Eli Lilly: Incorporating risk of approval  #2: Waste-Factor Model</vt:lpstr>
      <vt:lpstr>Eli Lilly:Incorporating risk of approval  #2: Expected Waste of Specialized Facility</vt:lpstr>
      <vt:lpstr>Eli Lilly:Incorporating risk of approval  #2: Expected Waste of Specialized Facility</vt:lpstr>
      <vt:lpstr>Summary: Three Flexibility Value Drivers   and Product Allocation which products to which plants?</vt:lpstr>
      <vt:lpstr>Learning Points: Capacity Types and Flexibility and Lilly</vt:lpstr>
      <vt:lpstr>Flexibility:  How can we improve the Time-Cost trade-off ?</vt:lpstr>
      <vt:lpstr>Capacity Timing and Types  Guidelines for speed and flexibility</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Characterizing Flexibility</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451</cp:revision>
  <cp:lastPrinted>2015-02-01T20:41:16Z</cp:lastPrinted>
  <dcterms:created xsi:type="dcterms:W3CDTF">1998-09-22T23:11:58Z</dcterms:created>
  <dcterms:modified xsi:type="dcterms:W3CDTF">2015-02-13T20:14:44Z</dcterms:modified>
</cp:coreProperties>
</file>